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g"/>
  <Default Extension="png" ContentType="image/png"/>
  <Default Extension="bmp" ContentType="image/bmp"/>
  <Default Extension="gif" ContentType="image/gif"/>
  <Default Extension="tif" ContentType="image/tif"/>
  <Default Extension="pdf" ContentType="application/pdf"/>
  <Default Extension="mov" ContentType="application/movie"/>
  <Default Extension="vml" ContentType="application/vnd.openxmlformats-officedocument.vmlDrawing"/>
  <Default Extension="xlsx" ContentType="application/vnd.openxmlformats-officedocument.spreadsheetml.sheet"/>
  <Override PartName="/docProps/core.xml" ContentType="application/vnd.openxmlformats-package.core-properties+xml"/>
  <Override PartName="/docProps/app.xml" ContentType="application/vnd.openxmlformats-officedocument.extended-properties+xml"/>
  <Override PartName="/ppt/presentation.xml" ContentType="application/vnd.openxmlformats-officedocument.presentationml.presentation.main+xml"/>
  <Override PartName="/ppt/presProps.xml" ContentType="application/vnd.openxmlformats-officedocument.presentationml.presProps+xml"/>
  <Override PartName="/ppt/viewProps.xml" ContentType="application/vnd.openxmlformats-officedocument.presentationml.viewProps+xml"/>
  <Override PartName="/ppt/commentAuthors.xml" ContentType="application/vnd.openxmlformats-officedocument.presentationml.commentAuthors+xml"/>
  <Override PartName="/ppt/tableStyles.xml" ContentType="application/vnd.openxmlformats-officedocument.presentationml.tableStyles+xml"/>
  <Override PartName="/ppt/slideMasters/slideMaster1.xml" ContentType="application/vnd.openxmlformats-officedocument.presentationml.slideMaster+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ldMasterIdLst>
    <p:sldMasterId id="2147483648" r:id="rId5"/>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Lst>
  <p:sldSz cx="9144000" cy="51435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FFFFFF"/>
        </a:solidFill>
        <a:effectLst/>
        <a:uFillTx/>
        <a:latin typeface="+mn-lt"/>
        <a:ea typeface="+mn-ea"/>
        <a:cs typeface="+mn-cs"/>
        <a:sym typeface="Arial"/>
      </a:defRPr>
    </a:lvl1pPr>
    <a:lvl2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FFFFFF"/>
        </a:solidFill>
        <a:effectLst/>
        <a:uFillTx/>
        <a:latin typeface="+mn-lt"/>
        <a:ea typeface="+mn-ea"/>
        <a:cs typeface="+mn-cs"/>
        <a:sym typeface="Arial"/>
      </a:defRPr>
    </a:lvl2pPr>
    <a:lvl3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FFFFFF"/>
        </a:solidFill>
        <a:effectLst/>
        <a:uFillTx/>
        <a:latin typeface="+mn-lt"/>
        <a:ea typeface="+mn-ea"/>
        <a:cs typeface="+mn-cs"/>
        <a:sym typeface="Arial"/>
      </a:defRPr>
    </a:lvl3pPr>
    <a:lvl4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FFFFFF"/>
        </a:solidFill>
        <a:effectLst/>
        <a:uFillTx/>
        <a:latin typeface="+mn-lt"/>
        <a:ea typeface="+mn-ea"/>
        <a:cs typeface="+mn-cs"/>
        <a:sym typeface="Arial"/>
      </a:defRPr>
    </a:lvl4pPr>
    <a:lvl5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FFFFFF"/>
        </a:solidFill>
        <a:effectLst/>
        <a:uFillTx/>
        <a:latin typeface="+mn-lt"/>
        <a:ea typeface="+mn-ea"/>
        <a:cs typeface="+mn-cs"/>
        <a:sym typeface="Arial"/>
      </a:defRPr>
    </a:lvl5pPr>
    <a:lvl6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FFFFFF"/>
        </a:solidFill>
        <a:effectLst/>
        <a:uFillTx/>
        <a:latin typeface="+mn-lt"/>
        <a:ea typeface="+mn-ea"/>
        <a:cs typeface="+mn-cs"/>
        <a:sym typeface="Arial"/>
      </a:defRPr>
    </a:lvl6pPr>
    <a:lvl7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FFFFFF"/>
        </a:solidFill>
        <a:effectLst/>
        <a:uFillTx/>
        <a:latin typeface="+mn-lt"/>
        <a:ea typeface="+mn-ea"/>
        <a:cs typeface="+mn-cs"/>
        <a:sym typeface="Arial"/>
      </a:defRPr>
    </a:lvl7pPr>
    <a:lvl8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FFFFFF"/>
        </a:solidFill>
        <a:effectLst/>
        <a:uFillTx/>
        <a:latin typeface="+mn-lt"/>
        <a:ea typeface="+mn-ea"/>
        <a:cs typeface="+mn-cs"/>
        <a:sym typeface="Arial"/>
      </a:defRPr>
    </a:lvl8pPr>
    <a:lvl9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FFFFFF"/>
        </a:solidFill>
        <a:effectLst/>
        <a:uFillTx/>
        <a:latin typeface="+mn-lt"/>
        <a:ea typeface="+mn-ea"/>
        <a:cs typeface="+mn-cs"/>
        <a:sym typeface="Arial"/>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file>

<file path=ppt/presProps.xml><?xml version="1.0" encoding="utf-8"?>
<p:presentation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showPr loop="0"/>
</p:presentationPr>
</file>

<file path=ppt/tableStyles.xml><?xml version="1.0" encoding="utf-8"?>
<a:tblStyleLst xmlns:a="http://schemas.openxmlformats.org/drawingml/2006/main" xmlns:r="http://schemas.openxmlformats.org/officeDocument/2006/relationships" def="{5940675A-B579-460E-94D1-54222C63F5DA}">
  <a:tblStyle styleId="{4C3C2611-4C71-4FC5-86AE-919BDF0F9419}" styleName="">
    <a:tblBg/>
    <a:wholeTbl>
      <a:tcTxStyle b="off" i="off">
        <a:fontRef idx="minor">
          <a:srgbClr val="FFFFFF"/>
        </a:fontRef>
        <a:srgbClr val="FFFFFF"/>
      </a:tcTxStyle>
      <a:tcStyle>
        <a:tcBdr>
          <a:left>
            <a:ln w="12700" cap="flat">
              <a:solidFill>
                <a:srgbClr val="212121"/>
              </a:solidFill>
              <a:prstDash val="solid"/>
              <a:round/>
            </a:ln>
          </a:left>
          <a:right>
            <a:ln w="12700" cap="flat">
              <a:solidFill>
                <a:srgbClr val="212121"/>
              </a:solidFill>
              <a:prstDash val="solid"/>
              <a:round/>
            </a:ln>
          </a:right>
          <a:top>
            <a:ln w="12700" cap="flat">
              <a:solidFill>
                <a:srgbClr val="212121"/>
              </a:solidFill>
              <a:prstDash val="solid"/>
              <a:round/>
            </a:ln>
          </a:top>
          <a:bottom>
            <a:ln w="12700" cap="flat">
              <a:solidFill>
                <a:srgbClr val="212121"/>
              </a:solidFill>
              <a:prstDash val="solid"/>
              <a:round/>
            </a:ln>
          </a:bottom>
          <a:insideH>
            <a:ln w="12700" cap="flat">
              <a:solidFill>
                <a:srgbClr val="212121"/>
              </a:solidFill>
              <a:prstDash val="solid"/>
              <a:round/>
            </a:ln>
          </a:insideH>
          <a:insideV>
            <a:ln w="12700" cap="flat">
              <a:solidFill>
                <a:srgbClr val="212121"/>
              </a:solidFill>
              <a:prstDash val="solid"/>
              <a:round/>
            </a:ln>
          </a:insideV>
        </a:tcBdr>
        <a:fill>
          <a:solidFill>
            <a:srgbClr val="CADCD9"/>
          </a:solidFill>
        </a:fill>
      </a:tcStyle>
    </a:wholeTbl>
    <a:band2H>
      <a:tcTxStyle b="def" i="def"/>
      <a:tcStyle>
        <a:tcBdr/>
        <a:fill>
          <a:solidFill>
            <a:srgbClr val="E6EEED"/>
          </a:solidFill>
        </a:fill>
      </a:tcStyle>
    </a:band2H>
    <a:firstCol>
      <a:tcTxStyle b="on" i="off">
        <a:fontRef idx="minor">
          <a:srgbClr val="212121"/>
        </a:fontRef>
        <a:srgbClr val="212121"/>
      </a:tcTxStyle>
      <a:tcStyle>
        <a:tcBdr>
          <a:left>
            <a:ln w="12700" cap="flat">
              <a:solidFill>
                <a:srgbClr val="212121"/>
              </a:solidFill>
              <a:prstDash val="solid"/>
              <a:round/>
            </a:ln>
          </a:left>
          <a:right>
            <a:ln w="12700" cap="flat">
              <a:solidFill>
                <a:srgbClr val="212121"/>
              </a:solidFill>
              <a:prstDash val="solid"/>
              <a:round/>
            </a:ln>
          </a:right>
          <a:top>
            <a:ln w="12700" cap="flat">
              <a:solidFill>
                <a:srgbClr val="212121"/>
              </a:solidFill>
              <a:prstDash val="solid"/>
              <a:round/>
            </a:ln>
          </a:top>
          <a:bottom>
            <a:ln w="12700" cap="flat">
              <a:solidFill>
                <a:srgbClr val="212121"/>
              </a:solidFill>
              <a:prstDash val="solid"/>
              <a:round/>
            </a:ln>
          </a:bottom>
          <a:insideH>
            <a:ln w="12700" cap="flat">
              <a:solidFill>
                <a:srgbClr val="212121"/>
              </a:solidFill>
              <a:prstDash val="solid"/>
              <a:round/>
            </a:ln>
          </a:insideH>
          <a:insideV>
            <a:ln w="12700" cap="flat">
              <a:solidFill>
                <a:srgbClr val="212121"/>
              </a:solidFill>
              <a:prstDash val="solid"/>
              <a:round/>
            </a:ln>
          </a:insideV>
        </a:tcBdr>
        <a:fill>
          <a:solidFill>
            <a:schemeClr val="accent1"/>
          </a:solidFill>
        </a:fill>
      </a:tcStyle>
    </a:firstCol>
    <a:lastRow>
      <a:tcTxStyle b="on" i="off">
        <a:fontRef idx="minor">
          <a:srgbClr val="212121"/>
        </a:fontRef>
        <a:srgbClr val="212121"/>
      </a:tcTxStyle>
      <a:tcStyle>
        <a:tcBdr>
          <a:left>
            <a:ln w="12700" cap="flat">
              <a:solidFill>
                <a:srgbClr val="212121"/>
              </a:solidFill>
              <a:prstDash val="solid"/>
              <a:round/>
            </a:ln>
          </a:left>
          <a:right>
            <a:ln w="12700" cap="flat">
              <a:solidFill>
                <a:srgbClr val="212121"/>
              </a:solidFill>
              <a:prstDash val="solid"/>
              <a:round/>
            </a:ln>
          </a:right>
          <a:top>
            <a:ln w="38100" cap="flat">
              <a:solidFill>
                <a:srgbClr val="212121"/>
              </a:solidFill>
              <a:prstDash val="solid"/>
              <a:round/>
            </a:ln>
          </a:top>
          <a:bottom>
            <a:ln w="12700" cap="flat">
              <a:solidFill>
                <a:srgbClr val="212121"/>
              </a:solidFill>
              <a:prstDash val="solid"/>
              <a:round/>
            </a:ln>
          </a:bottom>
          <a:insideH>
            <a:ln w="12700" cap="flat">
              <a:solidFill>
                <a:srgbClr val="212121"/>
              </a:solidFill>
              <a:prstDash val="solid"/>
              <a:round/>
            </a:ln>
          </a:insideH>
          <a:insideV>
            <a:ln w="12700" cap="flat">
              <a:solidFill>
                <a:srgbClr val="212121"/>
              </a:solidFill>
              <a:prstDash val="solid"/>
              <a:round/>
            </a:ln>
          </a:insideV>
        </a:tcBdr>
        <a:fill>
          <a:solidFill>
            <a:schemeClr val="accent1"/>
          </a:solidFill>
        </a:fill>
      </a:tcStyle>
    </a:lastRow>
    <a:firstRow>
      <a:tcTxStyle b="on" i="off">
        <a:fontRef idx="minor">
          <a:srgbClr val="212121"/>
        </a:fontRef>
        <a:srgbClr val="212121"/>
      </a:tcTxStyle>
      <a:tcStyle>
        <a:tcBdr>
          <a:left>
            <a:ln w="12700" cap="flat">
              <a:solidFill>
                <a:srgbClr val="212121"/>
              </a:solidFill>
              <a:prstDash val="solid"/>
              <a:round/>
            </a:ln>
          </a:left>
          <a:right>
            <a:ln w="12700" cap="flat">
              <a:solidFill>
                <a:srgbClr val="212121"/>
              </a:solidFill>
              <a:prstDash val="solid"/>
              <a:round/>
            </a:ln>
          </a:right>
          <a:top>
            <a:ln w="12700" cap="flat">
              <a:solidFill>
                <a:srgbClr val="212121"/>
              </a:solidFill>
              <a:prstDash val="solid"/>
              <a:round/>
            </a:ln>
          </a:top>
          <a:bottom>
            <a:ln w="38100" cap="flat">
              <a:solidFill>
                <a:srgbClr val="212121"/>
              </a:solidFill>
              <a:prstDash val="solid"/>
              <a:round/>
            </a:ln>
          </a:bottom>
          <a:insideH>
            <a:ln w="12700" cap="flat">
              <a:solidFill>
                <a:srgbClr val="212121"/>
              </a:solidFill>
              <a:prstDash val="solid"/>
              <a:round/>
            </a:ln>
          </a:insideH>
          <a:insideV>
            <a:ln w="12700" cap="flat">
              <a:solidFill>
                <a:srgbClr val="212121"/>
              </a:solidFill>
              <a:prstDash val="solid"/>
              <a:round/>
            </a:ln>
          </a:insideV>
        </a:tcBdr>
        <a:fill>
          <a:solidFill>
            <a:schemeClr val="accent1"/>
          </a:solidFill>
        </a:fill>
      </a:tcStyle>
    </a:firstRow>
  </a:tblStyle>
  <a:tblStyle styleId="{C7B018BB-80A7-4F77-B60F-C8B233D01FF8}" styleName="">
    <a:tblBg/>
    <a:wholeTbl>
      <a:tcTxStyle b="off" i="off">
        <a:fontRef idx="minor">
          <a:srgbClr val="FFFFFF"/>
        </a:fontRef>
        <a:srgbClr val="FFFFFF"/>
      </a:tcTxStyle>
      <a:tcStyle>
        <a:tcBdr>
          <a:left>
            <a:ln w="12700" cap="flat">
              <a:solidFill>
                <a:srgbClr val="212121"/>
              </a:solidFill>
              <a:prstDash val="solid"/>
              <a:round/>
            </a:ln>
          </a:left>
          <a:right>
            <a:ln w="12700" cap="flat">
              <a:solidFill>
                <a:srgbClr val="212121"/>
              </a:solidFill>
              <a:prstDash val="solid"/>
              <a:round/>
            </a:ln>
          </a:right>
          <a:top>
            <a:ln w="12700" cap="flat">
              <a:solidFill>
                <a:srgbClr val="212121"/>
              </a:solidFill>
              <a:prstDash val="solid"/>
              <a:round/>
            </a:ln>
          </a:top>
          <a:bottom>
            <a:ln w="12700" cap="flat">
              <a:solidFill>
                <a:srgbClr val="212121"/>
              </a:solidFill>
              <a:prstDash val="solid"/>
              <a:round/>
            </a:ln>
          </a:bottom>
          <a:insideH>
            <a:ln w="12700" cap="flat">
              <a:solidFill>
                <a:srgbClr val="212121"/>
              </a:solidFill>
              <a:prstDash val="solid"/>
              <a:round/>
            </a:ln>
          </a:insideH>
          <a:insideV>
            <a:ln w="12700" cap="flat">
              <a:solidFill>
                <a:srgbClr val="212121"/>
              </a:solidFill>
              <a:prstDash val="solid"/>
              <a:round/>
            </a:ln>
          </a:insideV>
        </a:tcBdr>
        <a:fill>
          <a:solidFill>
            <a:srgbClr val="D5DBDE"/>
          </a:solidFill>
        </a:fill>
      </a:tcStyle>
    </a:wholeTbl>
    <a:band2H>
      <a:tcTxStyle b="def" i="def"/>
      <a:tcStyle>
        <a:tcBdr/>
        <a:fill>
          <a:solidFill>
            <a:srgbClr val="EBEEEF"/>
          </a:solidFill>
        </a:fill>
      </a:tcStyle>
    </a:band2H>
    <a:firstCol>
      <a:tcTxStyle b="on" i="off">
        <a:fontRef idx="minor">
          <a:srgbClr val="212121"/>
        </a:fontRef>
        <a:srgbClr val="212121"/>
      </a:tcTxStyle>
      <a:tcStyle>
        <a:tcBdr>
          <a:left>
            <a:ln w="12700" cap="flat">
              <a:solidFill>
                <a:srgbClr val="212121"/>
              </a:solidFill>
              <a:prstDash val="solid"/>
              <a:round/>
            </a:ln>
          </a:left>
          <a:right>
            <a:ln w="12700" cap="flat">
              <a:solidFill>
                <a:srgbClr val="212121"/>
              </a:solidFill>
              <a:prstDash val="solid"/>
              <a:round/>
            </a:ln>
          </a:right>
          <a:top>
            <a:ln w="12700" cap="flat">
              <a:solidFill>
                <a:srgbClr val="212121"/>
              </a:solidFill>
              <a:prstDash val="solid"/>
              <a:round/>
            </a:ln>
          </a:top>
          <a:bottom>
            <a:ln w="12700" cap="flat">
              <a:solidFill>
                <a:srgbClr val="212121"/>
              </a:solidFill>
              <a:prstDash val="solid"/>
              <a:round/>
            </a:ln>
          </a:bottom>
          <a:insideH>
            <a:ln w="12700" cap="flat">
              <a:solidFill>
                <a:srgbClr val="212121"/>
              </a:solidFill>
              <a:prstDash val="solid"/>
              <a:round/>
            </a:ln>
          </a:insideH>
          <a:insideV>
            <a:ln w="12700" cap="flat">
              <a:solidFill>
                <a:srgbClr val="212121"/>
              </a:solidFill>
              <a:prstDash val="solid"/>
              <a:round/>
            </a:ln>
          </a:insideV>
        </a:tcBdr>
        <a:fill>
          <a:solidFill>
            <a:schemeClr val="accent3"/>
          </a:solidFill>
        </a:fill>
      </a:tcStyle>
    </a:firstCol>
    <a:lastRow>
      <a:tcTxStyle b="on" i="off">
        <a:fontRef idx="minor">
          <a:srgbClr val="212121"/>
        </a:fontRef>
        <a:srgbClr val="212121"/>
      </a:tcTxStyle>
      <a:tcStyle>
        <a:tcBdr>
          <a:left>
            <a:ln w="12700" cap="flat">
              <a:solidFill>
                <a:srgbClr val="212121"/>
              </a:solidFill>
              <a:prstDash val="solid"/>
              <a:round/>
            </a:ln>
          </a:left>
          <a:right>
            <a:ln w="12700" cap="flat">
              <a:solidFill>
                <a:srgbClr val="212121"/>
              </a:solidFill>
              <a:prstDash val="solid"/>
              <a:round/>
            </a:ln>
          </a:right>
          <a:top>
            <a:ln w="38100" cap="flat">
              <a:solidFill>
                <a:srgbClr val="212121"/>
              </a:solidFill>
              <a:prstDash val="solid"/>
              <a:round/>
            </a:ln>
          </a:top>
          <a:bottom>
            <a:ln w="12700" cap="flat">
              <a:solidFill>
                <a:srgbClr val="212121"/>
              </a:solidFill>
              <a:prstDash val="solid"/>
              <a:round/>
            </a:ln>
          </a:bottom>
          <a:insideH>
            <a:ln w="12700" cap="flat">
              <a:solidFill>
                <a:srgbClr val="212121"/>
              </a:solidFill>
              <a:prstDash val="solid"/>
              <a:round/>
            </a:ln>
          </a:insideH>
          <a:insideV>
            <a:ln w="12700" cap="flat">
              <a:solidFill>
                <a:srgbClr val="212121"/>
              </a:solidFill>
              <a:prstDash val="solid"/>
              <a:round/>
            </a:ln>
          </a:insideV>
        </a:tcBdr>
        <a:fill>
          <a:solidFill>
            <a:schemeClr val="accent3"/>
          </a:solidFill>
        </a:fill>
      </a:tcStyle>
    </a:lastRow>
    <a:firstRow>
      <a:tcTxStyle b="on" i="off">
        <a:fontRef idx="minor">
          <a:srgbClr val="212121"/>
        </a:fontRef>
        <a:srgbClr val="212121"/>
      </a:tcTxStyle>
      <a:tcStyle>
        <a:tcBdr>
          <a:left>
            <a:ln w="12700" cap="flat">
              <a:solidFill>
                <a:srgbClr val="212121"/>
              </a:solidFill>
              <a:prstDash val="solid"/>
              <a:round/>
            </a:ln>
          </a:left>
          <a:right>
            <a:ln w="12700" cap="flat">
              <a:solidFill>
                <a:srgbClr val="212121"/>
              </a:solidFill>
              <a:prstDash val="solid"/>
              <a:round/>
            </a:ln>
          </a:right>
          <a:top>
            <a:ln w="12700" cap="flat">
              <a:solidFill>
                <a:srgbClr val="212121"/>
              </a:solidFill>
              <a:prstDash val="solid"/>
              <a:round/>
            </a:ln>
          </a:top>
          <a:bottom>
            <a:ln w="38100" cap="flat">
              <a:solidFill>
                <a:srgbClr val="212121"/>
              </a:solidFill>
              <a:prstDash val="solid"/>
              <a:round/>
            </a:ln>
          </a:bottom>
          <a:insideH>
            <a:ln w="12700" cap="flat">
              <a:solidFill>
                <a:srgbClr val="212121"/>
              </a:solidFill>
              <a:prstDash val="solid"/>
              <a:round/>
            </a:ln>
          </a:insideH>
          <a:insideV>
            <a:ln w="12700" cap="flat">
              <a:solidFill>
                <a:srgbClr val="212121"/>
              </a:solidFill>
              <a:prstDash val="solid"/>
              <a:round/>
            </a:ln>
          </a:insideV>
        </a:tcBdr>
        <a:fill>
          <a:solidFill>
            <a:schemeClr val="accent3"/>
          </a:solidFill>
        </a:fill>
      </a:tcStyle>
    </a:firstRow>
  </a:tblStyle>
  <a:tblStyle styleId="{EEE7283C-3CF3-47DC-8721-378D4A62B228}" styleName="">
    <a:tblBg/>
    <a:wholeTbl>
      <a:tcTxStyle b="off" i="off">
        <a:fontRef idx="minor">
          <a:srgbClr val="FFFFFF"/>
        </a:fontRef>
        <a:srgbClr val="FFFFFF"/>
      </a:tcTxStyle>
      <a:tcStyle>
        <a:tcBdr>
          <a:left>
            <a:ln w="12700" cap="flat">
              <a:solidFill>
                <a:srgbClr val="212121"/>
              </a:solidFill>
              <a:prstDash val="solid"/>
              <a:round/>
            </a:ln>
          </a:left>
          <a:right>
            <a:ln w="12700" cap="flat">
              <a:solidFill>
                <a:srgbClr val="212121"/>
              </a:solidFill>
              <a:prstDash val="solid"/>
              <a:round/>
            </a:ln>
          </a:right>
          <a:top>
            <a:ln w="12700" cap="flat">
              <a:solidFill>
                <a:srgbClr val="212121"/>
              </a:solidFill>
              <a:prstDash val="solid"/>
              <a:round/>
            </a:ln>
          </a:top>
          <a:bottom>
            <a:ln w="12700" cap="flat">
              <a:solidFill>
                <a:srgbClr val="212121"/>
              </a:solidFill>
              <a:prstDash val="solid"/>
              <a:round/>
            </a:ln>
          </a:bottom>
          <a:insideH>
            <a:ln w="12700" cap="flat">
              <a:solidFill>
                <a:srgbClr val="212121"/>
              </a:solidFill>
              <a:prstDash val="solid"/>
              <a:round/>
            </a:ln>
          </a:insideH>
          <a:insideV>
            <a:ln w="12700" cap="flat">
              <a:solidFill>
                <a:srgbClr val="212121"/>
              </a:solidFill>
              <a:prstDash val="solid"/>
              <a:round/>
            </a:ln>
          </a:insideV>
        </a:tcBdr>
        <a:fill>
          <a:solidFill>
            <a:srgbClr val="F8FFCD"/>
          </a:solidFill>
        </a:fill>
      </a:tcStyle>
    </a:wholeTbl>
    <a:band2H>
      <a:tcTxStyle b="def" i="def"/>
      <a:tcStyle>
        <a:tcBdr/>
        <a:fill>
          <a:solidFill>
            <a:srgbClr val="FCFFE8"/>
          </a:solidFill>
        </a:fill>
      </a:tcStyle>
    </a:band2H>
    <a:firstCol>
      <a:tcTxStyle b="on" i="off">
        <a:fontRef idx="minor">
          <a:srgbClr val="212121"/>
        </a:fontRef>
        <a:srgbClr val="212121"/>
      </a:tcTxStyle>
      <a:tcStyle>
        <a:tcBdr>
          <a:left>
            <a:ln w="12700" cap="flat">
              <a:solidFill>
                <a:srgbClr val="212121"/>
              </a:solidFill>
              <a:prstDash val="solid"/>
              <a:round/>
            </a:ln>
          </a:left>
          <a:right>
            <a:ln w="12700" cap="flat">
              <a:solidFill>
                <a:srgbClr val="212121"/>
              </a:solidFill>
              <a:prstDash val="solid"/>
              <a:round/>
            </a:ln>
          </a:right>
          <a:top>
            <a:ln w="12700" cap="flat">
              <a:solidFill>
                <a:srgbClr val="212121"/>
              </a:solidFill>
              <a:prstDash val="solid"/>
              <a:round/>
            </a:ln>
          </a:top>
          <a:bottom>
            <a:ln w="12700" cap="flat">
              <a:solidFill>
                <a:srgbClr val="212121"/>
              </a:solidFill>
              <a:prstDash val="solid"/>
              <a:round/>
            </a:ln>
          </a:bottom>
          <a:insideH>
            <a:ln w="12700" cap="flat">
              <a:solidFill>
                <a:srgbClr val="212121"/>
              </a:solidFill>
              <a:prstDash val="solid"/>
              <a:round/>
            </a:ln>
          </a:insideH>
          <a:insideV>
            <a:ln w="12700" cap="flat">
              <a:solidFill>
                <a:srgbClr val="212121"/>
              </a:solidFill>
              <a:prstDash val="solid"/>
              <a:round/>
            </a:ln>
          </a:insideV>
        </a:tcBdr>
        <a:fill>
          <a:solidFill>
            <a:schemeClr val="accent6"/>
          </a:solidFill>
        </a:fill>
      </a:tcStyle>
    </a:firstCol>
    <a:lastRow>
      <a:tcTxStyle b="on" i="off">
        <a:fontRef idx="minor">
          <a:srgbClr val="212121"/>
        </a:fontRef>
        <a:srgbClr val="212121"/>
      </a:tcTxStyle>
      <a:tcStyle>
        <a:tcBdr>
          <a:left>
            <a:ln w="12700" cap="flat">
              <a:solidFill>
                <a:srgbClr val="212121"/>
              </a:solidFill>
              <a:prstDash val="solid"/>
              <a:round/>
            </a:ln>
          </a:left>
          <a:right>
            <a:ln w="12700" cap="flat">
              <a:solidFill>
                <a:srgbClr val="212121"/>
              </a:solidFill>
              <a:prstDash val="solid"/>
              <a:round/>
            </a:ln>
          </a:right>
          <a:top>
            <a:ln w="38100" cap="flat">
              <a:solidFill>
                <a:srgbClr val="212121"/>
              </a:solidFill>
              <a:prstDash val="solid"/>
              <a:round/>
            </a:ln>
          </a:top>
          <a:bottom>
            <a:ln w="12700" cap="flat">
              <a:solidFill>
                <a:srgbClr val="212121"/>
              </a:solidFill>
              <a:prstDash val="solid"/>
              <a:round/>
            </a:ln>
          </a:bottom>
          <a:insideH>
            <a:ln w="12700" cap="flat">
              <a:solidFill>
                <a:srgbClr val="212121"/>
              </a:solidFill>
              <a:prstDash val="solid"/>
              <a:round/>
            </a:ln>
          </a:insideH>
          <a:insideV>
            <a:ln w="12700" cap="flat">
              <a:solidFill>
                <a:srgbClr val="212121"/>
              </a:solidFill>
              <a:prstDash val="solid"/>
              <a:round/>
            </a:ln>
          </a:insideV>
        </a:tcBdr>
        <a:fill>
          <a:solidFill>
            <a:schemeClr val="accent6"/>
          </a:solidFill>
        </a:fill>
      </a:tcStyle>
    </a:lastRow>
    <a:firstRow>
      <a:tcTxStyle b="on" i="off">
        <a:fontRef idx="minor">
          <a:srgbClr val="212121"/>
        </a:fontRef>
        <a:srgbClr val="212121"/>
      </a:tcTxStyle>
      <a:tcStyle>
        <a:tcBdr>
          <a:left>
            <a:ln w="12700" cap="flat">
              <a:solidFill>
                <a:srgbClr val="212121"/>
              </a:solidFill>
              <a:prstDash val="solid"/>
              <a:round/>
            </a:ln>
          </a:left>
          <a:right>
            <a:ln w="12700" cap="flat">
              <a:solidFill>
                <a:srgbClr val="212121"/>
              </a:solidFill>
              <a:prstDash val="solid"/>
              <a:round/>
            </a:ln>
          </a:right>
          <a:top>
            <a:ln w="12700" cap="flat">
              <a:solidFill>
                <a:srgbClr val="212121"/>
              </a:solidFill>
              <a:prstDash val="solid"/>
              <a:round/>
            </a:ln>
          </a:top>
          <a:bottom>
            <a:ln w="38100" cap="flat">
              <a:solidFill>
                <a:srgbClr val="212121"/>
              </a:solidFill>
              <a:prstDash val="solid"/>
              <a:round/>
            </a:ln>
          </a:bottom>
          <a:insideH>
            <a:ln w="12700" cap="flat">
              <a:solidFill>
                <a:srgbClr val="212121"/>
              </a:solidFill>
              <a:prstDash val="solid"/>
              <a:round/>
            </a:ln>
          </a:insideH>
          <a:insideV>
            <a:ln w="12700" cap="flat">
              <a:solidFill>
                <a:srgbClr val="212121"/>
              </a:solidFill>
              <a:prstDash val="solid"/>
              <a:round/>
            </a:ln>
          </a:insideV>
        </a:tcBdr>
        <a:fill>
          <a:solidFill>
            <a:schemeClr val="accent6"/>
          </a:solidFill>
        </a:fill>
      </a:tcStyle>
    </a:firstRow>
  </a:tblStyle>
  <a:tblStyle styleId="{CF821DB8-F4EB-4A41-A1BA-3FCAFE7338EE}" styleName="">
    <a:tblBg/>
    <a:wholeTbl>
      <a:tcTxStyle b="off"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b="def" i="def"/>
      <a:tcStyle>
        <a:tcBdr/>
        <a:fill>
          <a:solidFill>
            <a:srgbClr val="212121"/>
          </a:solidFill>
        </a:fill>
      </a:tcStyle>
    </a:band2H>
    <a:firstCol>
      <a:tcTxStyle b="on" i="off">
        <a:fontRef idx="minor">
          <a:srgbClr val="212121"/>
        </a:fontRef>
        <a:srgbClr val="212121"/>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inor">
          <a:srgbClr val="FFFFFF"/>
        </a:fontRef>
        <a:srgbClr val="FFFFFF"/>
      </a:tcTxStyle>
      <a:tcStyle>
        <a:tcBdr>
          <a:left>
            <a:ln w="12700" cap="flat">
              <a:noFill/>
              <a:miter lim="400000"/>
            </a:ln>
          </a:left>
          <a:right>
            <a:ln w="12700" cap="flat">
              <a:noFill/>
              <a:miter lim="400000"/>
            </a:ln>
          </a:right>
          <a:top>
            <a:ln w="50800" cap="flat">
              <a:solidFill>
                <a:srgbClr val="FFFFFF"/>
              </a:solidFill>
              <a:prstDash val="solid"/>
              <a:round/>
            </a:ln>
          </a:top>
          <a:bottom>
            <a:ln w="25400" cap="flat">
              <a:solidFill>
                <a:srgbClr val="FFFFFF"/>
              </a:solidFill>
              <a:prstDash val="solid"/>
              <a:round/>
            </a:ln>
          </a:bottom>
          <a:insideH>
            <a:ln w="12700" cap="flat">
              <a:noFill/>
              <a:miter lim="400000"/>
            </a:ln>
          </a:insideH>
          <a:insideV>
            <a:ln w="12700" cap="flat">
              <a:noFill/>
              <a:miter lim="400000"/>
            </a:ln>
          </a:insideV>
        </a:tcBdr>
        <a:fill>
          <a:solidFill>
            <a:srgbClr val="212121"/>
          </a:solidFill>
        </a:fill>
      </a:tcStyle>
    </a:lastRow>
    <a:firstRow>
      <a:tcTxStyle b="on" i="off">
        <a:fontRef idx="minor">
          <a:srgbClr val="212121"/>
        </a:fontRef>
        <a:srgbClr val="212121"/>
      </a:tcTxStyle>
      <a:tcStyle>
        <a:tcBdr>
          <a:left>
            <a:ln w="12700" cap="flat">
              <a:noFill/>
              <a:miter lim="400000"/>
            </a:ln>
          </a:left>
          <a:right>
            <a:ln w="12700" cap="flat">
              <a:noFill/>
              <a:miter lim="400000"/>
            </a:ln>
          </a:right>
          <a:top>
            <a:ln w="25400" cap="flat">
              <a:solidFill>
                <a:srgbClr val="FFFFFF"/>
              </a:solidFill>
              <a:prstDash val="solid"/>
              <a:round/>
            </a:ln>
          </a:top>
          <a:bottom>
            <a:ln w="25400" cap="flat">
              <a:solidFill>
                <a:srgbClr val="FFFFFF"/>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inor">
          <a:srgbClr val="FFFFFF"/>
        </a:fontRef>
        <a:srgbClr val="FFFFFF"/>
      </a:tcTxStyle>
      <a:tcStyle>
        <a:tcBdr>
          <a:left>
            <a:ln w="12700" cap="flat">
              <a:solidFill>
                <a:srgbClr val="212121"/>
              </a:solidFill>
              <a:prstDash val="solid"/>
              <a:round/>
            </a:ln>
          </a:left>
          <a:right>
            <a:ln w="12700" cap="flat">
              <a:solidFill>
                <a:srgbClr val="212121"/>
              </a:solidFill>
              <a:prstDash val="solid"/>
              <a:round/>
            </a:ln>
          </a:right>
          <a:top>
            <a:ln w="12700" cap="flat">
              <a:solidFill>
                <a:srgbClr val="212121"/>
              </a:solidFill>
              <a:prstDash val="solid"/>
              <a:round/>
            </a:ln>
          </a:top>
          <a:bottom>
            <a:ln w="12700" cap="flat">
              <a:solidFill>
                <a:srgbClr val="212121"/>
              </a:solidFill>
              <a:prstDash val="solid"/>
              <a:round/>
            </a:ln>
          </a:bottom>
          <a:insideH>
            <a:ln w="12700" cap="flat">
              <a:solidFill>
                <a:srgbClr val="212121"/>
              </a:solidFill>
              <a:prstDash val="solid"/>
              <a:round/>
            </a:ln>
          </a:insideH>
          <a:insideV>
            <a:ln w="12700" cap="flat">
              <a:solidFill>
                <a:srgbClr val="212121"/>
              </a:solidFill>
              <a:prstDash val="solid"/>
              <a:round/>
            </a:ln>
          </a:insideV>
        </a:tcBdr>
        <a:fill>
          <a:solidFill>
            <a:srgbClr val="FFFFFF"/>
          </a:solidFill>
        </a:fill>
      </a:tcStyle>
    </a:wholeTbl>
    <a:band2H>
      <a:tcTxStyle b="def" i="def"/>
      <a:tcStyle>
        <a:tcBdr/>
        <a:fill>
          <a:solidFill>
            <a:srgbClr val="FFFFFF"/>
          </a:solidFill>
        </a:fill>
      </a:tcStyle>
    </a:band2H>
    <a:firstCol>
      <a:tcTxStyle b="on" i="off">
        <a:fontRef idx="minor">
          <a:srgbClr val="212121"/>
        </a:fontRef>
        <a:srgbClr val="212121"/>
      </a:tcTxStyle>
      <a:tcStyle>
        <a:tcBdr>
          <a:left>
            <a:ln w="12700" cap="flat">
              <a:solidFill>
                <a:srgbClr val="212121"/>
              </a:solidFill>
              <a:prstDash val="solid"/>
              <a:round/>
            </a:ln>
          </a:left>
          <a:right>
            <a:ln w="12700" cap="flat">
              <a:solidFill>
                <a:srgbClr val="212121"/>
              </a:solidFill>
              <a:prstDash val="solid"/>
              <a:round/>
            </a:ln>
          </a:right>
          <a:top>
            <a:ln w="12700" cap="flat">
              <a:solidFill>
                <a:srgbClr val="212121"/>
              </a:solidFill>
              <a:prstDash val="solid"/>
              <a:round/>
            </a:ln>
          </a:top>
          <a:bottom>
            <a:ln w="12700" cap="flat">
              <a:solidFill>
                <a:srgbClr val="212121"/>
              </a:solidFill>
              <a:prstDash val="solid"/>
              <a:round/>
            </a:ln>
          </a:bottom>
          <a:insideH>
            <a:ln w="12700" cap="flat">
              <a:solidFill>
                <a:srgbClr val="212121"/>
              </a:solidFill>
              <a:prstDash val="solid"/>
              <a:round/>
            </a:ln>
          </a:insideH>
          <a:insideV>
            <a:ln w="12700" cap="flat">
              <a:solidFill>
                <a:srgbClr val="212121"/>
              </a:solidFill>
              <a:prstDash val="solid"/>
              <a:round/>
            </a:ln>
          </a:insideV>
        </a:tcBdr>
        <a:fill>
          <a:solidFill>
            <a:srgbClr val="FFFFFF"/>
          </a:solidFill>
        </a:fill>
      </a:tcStyle>
    </a:firstCol>
    <a:lastRow>
      <a:tcTxStyle b="on" i="off">
        <a:fontRef idx="minor">
          <a:srgbClr val="212121"/>
        </a:fontRef>
        <a:srgbClr val="212121"/>
      </a:tcTxStyle>
      <a:tcStyle>
        <a:tcBdr>
          <a:left>
            <a:ln w="12700" cap="flat">
              <a:solidFill>
                <a:srgbClr val="212121"/>
              </a:solidFill>
              <a:prstDash val="solid"/>
              <a:round/>
            </a:ln>
          </a:left>
          <a:right>
            <a:ln w="12700" cap="flat">
              <a:solidFill>
                <a:srgbClr val="212121"/>
              </a:solidFill>
              <a:prstDash val="solid"/>
              <a:round/>
            </a:ln>
          </a:right>
          <a:top>
            <a:ln w="38100" cap="flat">
              <a:solidFill>
                <a:srgbClr val="212121"/>
              </a:solidFill>
              <a:prstDash val="solid"/>
              <a:round/>
            </a:ln>
          </a:top>
          <a:bottom>
            <a:ln w="12700" cap="flat">
              <a:solidFill>
                <a:srgbClr val="212121"/>
              </a:solidFill>
              <a:prstDash val="solid"/>
              <a:round/>
            </a:ln>
          </a:bottom>
          <a:insideH>
            <a:ln w="12700" cap="flat">
              <a:solidFill>
                <a:srgbClr val="212121"/>
              </a:solidFill>
              <a:prstDash val="solid"/>
              <a:round/>
            </a:ln>
          </a:insideH>
          <a:insideV>
            <a:ln w="12700" cap="flat">
              <a:solidFill>
                <a:srgbClr val="212121"/>
              </a:solidFill>
              <a:prstDash val="solid"/>
              <a:round/>
            </a:ln>
          </a:insideV>
        </a:tcBdr>
        <a:fill>
          <a:solidFill>
            <a:srgbClr val="FFFFFF"/>
          </a:solidFill>
        </a:fill>
      </a:tcStyle>
    </a:lastRow>
    <a:firstRow>
      <a:tcTxStyle b="on" i="off">
        <a:fontRef idx="minor">
          <a:srgbClr val="212121"/>
        </a:fontRef>
        <a:srgbClr val="212121"/>
      </a:tcTxStyle>
      <a:tcStyle>
        <a:tcBdr>
          <a:left>
            <a:ln w="12700" cap="flat">
              <a:solidFill>
                <a:srgbClr val="212121"/>
              </a:solidFill>
              <a:prstDash val="solid"/>
              <a:round/>
            </a:ln>
          </a:left>
          <a:right>
            <a:ln w="12700" cap="flat">
              <a:solidFill>
                <a:srgbClr val="212121"/>
              </a:solidFill>
              <a:prstDash val="solid"/>
              <a:round/>
            </a:ln>
          </a:right>
          <a:top>
            <a:ln w="12700" cap="flat">
              <a:solidFill>
                <a:srgbClr val="212121"/>
              </a:solidFill>
              <a:prstDash val="solid"/>
              <a:round/>
            </a:ln>
          </a:top>
          <a:bottom>
            <a:ln w="38100" cap="flat">
              <a:solidFill>
                <a:srgbClr val="212121"/>
              </a:solidFill>
              <a:prstDash val="solid"/>
              <a:round/>
            </a:ln>
          </a:bottom>
          <a:insideH>
            <a:ln w="12700" cap="flat">
              <a:solidFill>
                <a:srgbClr val="212121"/>
              </a:solidFill>
              <a:prstDash val="solid"/>
              <a:round/>
            </a:ln>
          </a:insideH>
          <a:insideV>
            <a:ln w="12700" cap="flat">
              <a:solidFill>
                <a:srgbClr val="212121"/>
              </a:solidFill>
              <a:prstDash val="solid"/>
              <a:round/>
            </a:ln>
          </a:insideV>
        </a:tcBdr>
        <a:fill>
          <a:solidFill>
            <a:srgbClr val="FFFFFF"/>
          </a:solidFill>
        </a:fill>
      </a:tcStyle>
    </a:firstRow>
  </a:tblStyle>
  <a:tblStyle styleId="{2708684C-4D16-4618-839F-0558EEFCDFE6}" styleName="">
    <a:tblBg/>
    <a:wholeTbl>
      <a:tcTxStyle b="off"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wholeTbl>
    <a:band2H>
      <a:tcTxStyle b="def" i="def"/>
      <a:tcStyle>
        <a:tcBdr/>
        <a:fill>
          <a:solidFill>
            <a:srgbClr val="FFFFFF"/>
          </a:solidFill>
        </a:fill>
      </a:tcStyle>
    </a:band2H>
    <a:firstCol>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FFFFFF">
              <a:alpha val="20000"/>
            </a:srgbClr>
          </a:solidFill>
        </a:fill>
      </a:tcStyle>
    </a:firstCol>
    <a:la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508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lastRow>
    <a:firstRow>
      <a:tcTxStyle b="on" i="off">
        <a:fontRef idx="min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254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Comments="1"/>
</file>

<file path=ppt/_rels/presentation.xml.rels><?xml version="1.0" encoding="UTF-8"?>
<Relationships xmlns="http://schemas.openxmlformats.org/package/2006/relationships"><Relationship Id="rId1" Type="http://schemas.openxmlformats.org/officeDocument/2006/relationships/presProps" Target="presProps.xml"/><Relationship Id="rId2" Type="http://schemas.openxmlformats.org/officeDocument/2006/relationships/viewProps" Target="viewProps.xml"/><Relationship Id="rId3" Type="http://schemas.openxmlformats.org/officeDocument/2006/relationships/commentAuthors" Target="commentAuthors.xml"/><Relationship Id="rId4" Type="http://schemas.openxmlformats.org/officeDocument/2006/relationships/tableStyles" Target="tableStyles.xml"/><Relationship Id="rId5" Type="http://schemas.openxmlformats.org/officeDocument/2006/relationships/slideMaster" Target="slideMasters/slideMaster1.xml"/><Relationship Id="rId6" Type="http://schemas.openxmlformats.org/officeDocument/2006/relationships/theme" Target="theme/theme1.xml"/><Relationship Id="rId7" Type="http://schemas.openxmlformats.org/officeDocument/2006/relationships/notesMaster" Target="notesMasters/notesMaster1.xml"/><Relationship Id="rId8" Type="http://schemas.openxmlformats.org/officeDocument/2006/relationships/slide" Target="slides/slide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 Id="rId28" Type="http://schemas.openxmlformats.org/officeDocument/2006/relationships/slide" Target="slides/slide21.xml"/><Relationship Id="rId29" Type="http://schemas.openxmlformats.org/officeDocument/2006/relationships/slide" Target="slides/slide22.xml"/><Relationship Id="rId30" Type="http://schemas.openxmlformats.org/officeDocument/2006/relationships/slide" Target="slides/slide23.xml"/><Relationship Id="rId31" Type="http://schemas.openxmlformats.org/officeDocument/2006/relationships/slide" Target="slides/slide24.xml"/><Relationship Id="rId32" Type="http://schemas.openxmlformats.org/officeDocument/2006/relationships/slide" Target="slides/slide25.xml"/><Relationship Id="rId33" Type="http://schemas.openxmlformats.org/officeDocument/2006/relationships/slide" Target="slides/slide26.xml"/><Relationship Id="rId34" Type="http://schemas.openxmlformats.org/officeDocument/2006/relationships/slide" Target="slides/slide27.xml"/><Relationship Id="rId35" Type="http://schemas.openxmlformats.org/officeDocument/2006/relationships/slide" Target="slides/slide28.xml"/><Relationship Id="rId36" Type="http://schemas.openxmlformats.org/officeDocument/2006/relationships/slide" Target="slides/slide29.xml"/><Relationship Id="rId37" Type="http://schemas.openxmlformats.org/officeDocument/2006/relationships/slide" Target="slides/slide30.xml"/><Relationship Id="rId38" Type="http://schemas.openxmlformats.org/officeDocument/2006/relationships/slide" Target="slides/slide31.xml"/><Relationship Id="rId39" Type="http://schemas.openxmlformats.org/officeDocument/2006/relationships/slide" Target="slides/slide32.xml"/><Relationship Id="rId40" Type="http://schemas.openxmlformats.org/officeDocument/2006/relationships/slide" Target="slides/slide33.xml"/><Relationship Id="rId41" Type="http://schemas.openxmlformats.org/officeDocument/2006/relationships/slide" Target="slides/slide34.xml"/><Relationship Id="rId42" Type="http://schemas.openxmlformats.org/officeDocument/2006/relationships/slide" Target="slides/slide35.xml"/><Relationship Id="rId43" Type="http://schemas.openxmlformats.org/officeDocument/2006/relationships/slide" Target="slides/slide36.xml"/><Relationship Id="rId44" Type="http://schemas.openxmlformats.org/officeDocument/2006/relationships/slide" Target="slides/slide37.xml"/><Relationship Id="rId45" Type="http://schemas.openxmlformats.org/officeDocument/2006/relationships/slide" Target="slides/slide38.xml"/><Relationship Id="rId46" Type="http://schemas.openxmlformats.org/officeDocument/2006/relationships/slide" Target="slides/slide39.xml"/><Relationship Id="rId47" Type="http://schemas.openxmlformats.org/officeDocument/2006/relationships/slide" Target="slides/slide40.xml"/><Relationship Id="rId48" Type="http://schemas.openxmlformats.org/officeDocument/2006/relationships/slide" Target="slides/slide41.xml"/><Relationship Id="rId49" Type="http://schemas.openxmlformats.org/officeDocument/2006/relationships/slide" Target="slides/slide42.xml"/></Relationships>

</file>

<file path=ppt/notesMasters/_rels/notesMaster1.xml.rels><?xml version="1.0" encoding="UTF-8"?>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spTree>
      <p:nvGrpSpPr>
        <p:cNvPr id="1" name=""/>
        <p:cNvGrpSpPr/>
        <p:nvPr/>
      </p:nvGrpSpPr>
      <p:grpSpPr>
        <a:xfrm>
          <a:off x="0" y="0"/>
          <a:ext cx="0" cy="0"/>
          <a:chOff x="0" y="0"/>
          <a:chExt cx="0" cy="0"/>
        </a:xfrm>
      </p:grpSpPr>
      <p:sp>
        <p:nvSpPr>
          <p:cNvPr id="106" name="Shape 106"/>
          <p:cNvSpPr/>
          <p:nvPr>
            <p:ph type="sldImg"/>
          </p:nvPr>
        </p:nvSpPr>
        <p:spPr>
          <a:xfrm>
            <a:off x="1143000" y="685800"/>
            <a:ext cx="4572000" cy="3429000"/>
          </a:xfrm>
          <a:prstGeom prst="rect">
            <a:avLst/>
          </a:prstGeom>
        </p:spPr>
        <p:txBody>
          <a:bodyPr/>
          <a:lstStyle/>
          <a:p>
            <a:pPr/>
          </a:p>
        </p:txBody>
      </p:sp>
      <p:sp>
        <p:nvSpPr>
          <p:cNvPr id="107" name="Shape 107"/>
          <p:cNvSpPr/>
          <p:nvPr>
            <p:ph type="body" sz="quarter" idx="1"/>
          </p:nvPr>
        </p:nvSpPr>
        <p:spPr>
          <a:xfrm>
            <a:off x="914400" y="4343400"/>
            <a:ext cx="5029200" cy="4114800"/>
          </a:xfrm>
          <a:prstGeom prst="rect">
            <a:avLst/>
          </a:prstGeom>
        </p:spPr>
        <p:txBody>
          <a:bodyPr/>
          <a:lstStyle/>
          <a:p>
            <a:pPr/>
          </a:p>
        </p:txBody>
      </p:sp>
    </p:spTree>
  </p:cSld>
  <p:clrMap bg1="lt1" tx1="dk1" bg2="lt2" tx2="dk2" accent1="accent1" accent2="accent2" accent3="accent3" accent4="accent4" accent5="accent5" accent6="accent6" hlink="hlink" folHlink="folHlink"/>
  <p:notesStyle>
    <a:lvl1pPr latinLnBrk="0">
      <a:defRPr sz="1400">
        <a:latin typeface="+mn-lt"/>
        <a:ea typeface="+mn-ea"/>
        <a:cs typeface="+mn-cs"/>
        <a:sym typeface="Arial"/>
      </a:defRPr>
    </a:lvl1pPr>
    <a:lvl2pPr indent="228600" latinLnBrk="0">
      <a:defRPr sz="1400">
        <a:latin typeface="+mn-lt"/>
        <a:ea typeface="+mn-ea"/>
        <a:cs typeface="+mn-cs"/>
        <a:sym typeface="Arial"/>
      </a:defRPr>
    </a:lvl2pPr>
    <a:lvl3pPr indent="457200" latinLnBrk="0">
      <a:defRPr sz="1400">
        <a:latin typeface="+mn-lt"/>
        <a:ea typeface="+mn-ea"/>
        <a:cs typeface="+mn-cs"/>
        <a:sym typeface="Arial"/>
      </a:defRPr>
    </a:lvl3pPr>
    <a:lvl4pPr indent="685800" latinLnBrk="0">
      <a:defRPr sz="1400">
        <a:latin typeface="+mn-lt"/>
        <a:ea typeface="+mn-ea"/>
        <a:cs typeface="+mn-cs"/>
        <a:sym typeface="Arial"/>
      </a:defRPr>
    </a:lvl4pPr>
    <a:lvl5pPr indent="914400" latinLnBrk="0">
      <a:defRPr sz="1400">
        <a:latin typeface="+mn-lt"/>
        <a:ea typeface="+mn-ea"/>
        <a:cs typeface="+mn-cs"/>
        <a:sym typeface="Arial"/>
      </a:defRPr>
    </a:lvl5pPr>
    <a:lvl6pPr indent="1143000" latinLnBrk="0">
      <a:defRPr sz="1400">
        <a:latin typeface="+mn-lt"/>
        <a:ea typeface="+mn-ea"/>
        <a:cs typeface="+mn-cs"/>
        <a:sym typeface="Arial"/>
      </a:defRPr>
    </a:lvl6pPr>
    <a:lvl7pPr indent="1371600" latinLnBrk="0">
      <a:defRPr sz="1400">
        <a:latin typeface="+mn-lt"/>
        <a:ea typeface="+mn-ea"/>
        <a:cs typeface="+mn-cs"/>
        <a:sym typeface="Arial"/>
      </a:defRPr>
    </a:lvl7pPr>
    <a:lvl8pPr indent="1600200" latinLnBrk="0">
      <a:defRPr sz="1400">
        <a:latin typeface="+mn-lt"/>
        <a:ea typeface="+mn-ea"/>
        <a:cs typeface="+mn-cs"/>
        <a:sym typeface="Arial"/>
      </a:defRPr>
    </a:lvl8pPr>
    <a:lvl9pPr indent="1828800" latinLnBrk="0">
      <a:defRPr sz="1400">
        <a:latin typeface="+mn-lt"/>
        <a:ea typeface="+mn-ea"/>
        <a:cs typeface="+mn-cs"/>
        <a:sym typeface="Arial"/>
      </a:defRPr>
    </a:lvl9pPr>
  </p:notesStyle>
</p:notesMaster>
</file>

<file path=ppt/notesSlides/_rels/notesSlide1.xml.rels><?xml version="1.0" encoding="UTF-8"?>
<Relationships xmlns="http://schemas.openxmlformats.org/package/2006/relationships"><Relationship Id="rId1" Type="http://schemas.openxmlformats.org/officeDocument/2006/relationships/slide" Target="../slides/slide2.xml"/><Relationship Id="rId2" Type="http://schemas.openxmlformats.org/officeDocument/2006/relationships/notesMaster" Target="../notesMasters/notesMaster1.xml"/></Relationships>

</file>

<file path=ppt/notesSlides/_rels/notesSlide2.xml.rels><?xml version="1.0" encoding="UTF-8"?>
<Relationships xmlns="http://schemas.openxmlformats.org/package/2006/relationships"><Relationship Id="rId1" Type="http://schemas.openxmlformats.org/officeDocument/2006/relationships/slide" Target="../slides/slide4.xml"/><Relationship Id="rId2" Type="http://schemas.openxmlformats.org/officeDocument/2006/relationships/notesMaster" Target="../notesMasters/notesMaster1.xml"/></Relationships>

</file>

<file path=ppt/notesSlides/_rels/notesSlide3.xml.rels><?xml version="1.0" encoding="UTF-8"?>
<Relationships xmlns="http://schemas.openxmlformats.org/package/2006/relationships"><Relationship Id="rId1" Type="http://schemas.openxmlformats.org/officeDocument/2006/relationships/slide" Target="../slides/slide5.xml"/><Relationship Id="rId2" Type="http://schemas.openxmlformats.org/officeDocument/2006/relationships/notesMaster" Target="../notesMasters/notesMaster1.xml"/></Relationships>

</file>

<file path=ppt/notesSlides/_rels/notesSlide4.xml.rels><?xml version="1.0" encoding="UTF-8"?>
<Relationships xmlns="http://schemas.openxmlformats.org/package/2006/relationships"><Relationship Id="rId1" Type="http://schemas.openxmlformats.org/officeDocument/2006/relationships/slide" Target="../slides/slide6.xml"/><Relationship Id="rId2" Type="http://schemas.openxmlformats.org/officeDocument/2006/relationships/notesMaster" Target="../notesMasters/notesMaster1.xml"/></Relationships>

</file>

<file path=ppt/notesSlides/_rels/notesSlide5.xml.rels><?xml version="1.0" encoding="UTF-8"?>
<Relationships xmlns="http://schemas.openxmlformats.org/package/2006/relationships"><Relationship Id="rId1" Type="http://schemas.openxmlformats.org/officeDocument/2006/relationships/slide" Target="../slides/slide9.xml"/><Relationship Id="rId2" Type="http://schemas.openxmlformats.org/officeDocument/2006/relationships/notesMaster" Target="../notesMasters/notesMaster1.xml"/></Relationships>

</file>

<file path=ppt/notesSlides/_rels/notesSlide6.xml.rels><?xml version="1.0" encoding="UTF-8"?>
<Relationships xmlns="http://schemas.openxmlformats.org/package/2006/relationships"><Relationship Id="rId1" Type="http://schemas.openxmlformats.org/officeDocument/2006/relationships/slide" Target="../slides/slide10.xml"/><Relationship Id="rId2" Type="http://schemas.openxmlformats.org/officeDocument/2006/relationships/notesMaster" Target="../notesMasters/notesMaster1.xml"/></Relationships>

</file>

<file path=ppt/notesSlides/_rels/notesSlide7.xml.rels><?xml version="1.0" encoding="UTF-8"?>
<Relationships xmlns="http://schemas.openxmlformats.org/package/2006/relationships"><Relationship Id="rId1" Type="http://schemas.openxmlformats.org/officeDocument/2006/relationships/slide" Target="../slides/slide11.xml"/><Relationship Id="rId2" Type="http://schemas.openxmlformats.org/officeDocument/2006/relationships/notesMaster" Target="../notesMasters/notesMaster1.xml"/></Relationships>

</file>

<file path=ppt/notesSlides/_rels/notesSlide8.xml.rels><?xml version="1.0" encoding="UTF-8"?>
<Relationships xmlns="http://schemas.openxmlformats.org/package/2006/relationships"><Relationship Id="rId1" Type="http://schemas.openxmlformats.org/officeDocument/2006/relationships/slide" Target="../slides/slide12.xml"/><Relationship Id="rId2" Type="http://schemas.openxmlformats.org/officeDocument/2006/relationships/notesMaster" Target="../notesMasters/notesMaster1.xml"/></Relationships>

</file>

<file path=ppt/notesSlides/_rels/notesSlide9.xml.rels><?xml version="1.0" encoding="UTF-8"?>
<Relationships xmlns="http://schemas.openxmlformats.org/package/2006/relationships"><Relationship Id="rId1" Type="http://schemas.openxmlformats.org/officeDocument/2006/relationships/slide" Target="../slides/slide14.xml"/><Relationship Id="rId2" Type="http://schemas.openxmlformats.org/officeDocument/2006/relationships/notesMaster" Target="../notesMasters/notesMaster1.xml"/></Relationships>

</file>

<file path=ppt/notesSlides/_rels/notesSlide10.xml.rels><?xml version="1.0" encoding="UTF-8"?>
<Relationships xmlns="http://schemas.openxmlformats.org/package/2006/relationships"><Relationship Id="rId1" Type="http://schemas.openxmlformats.org/officeDocument/2006/relationships/slide" Target="../slides/slide15.xml"/><Relationship Id="rId2" Type="http://schemas.openxmlformats.org/officeDocument/2006/relationships/notesMaster" Target="../notesMasters/notesMaster1.xml"/></Relationships>

</file>

<file path=ppt/notesSlides/_rels/notesSlide11.xml.rels><?xml version="1.0" encoding="UTF-8"?>
<Relationships xmlns="http://schemas.openxmlformats.org/package/2006/relationships"><Relationship Id="rId1" Type="http://schemas.openxmlformats.org/officeDocument/2006/relationships/slide" Target="../slides/slide16.xml"/><Relationship Id="rId2" Type="http://schemas.openxmlformats.org/officeDocument/2006/relationships/notesMaster" Target="../notesMasters/notesMaster1.xml"/></Relationships>

</file>

<file path=ppt/notesSlides/_rels/notesSlide12.xml.rels><?xml version="1.0" encoding="UTF-8"?>
<Relationships xmlns="http://schemas.openxmlformats.org/package/2006/relationships"><Relationship Id="rId1" Type="http://schemas.openxmlformats.org/officeDocument/2006/relationships/slide" Target="../slides/slide17.xml"/><Relationship Id="rId2" Type="http://schemas.openxmlformats.org/officeDocument/2006/relationships/notesMaster" Target="../notesMasters/notesMaster1.xml"/></Relationships>

</file>

<file path=ppt/notesSlides/_rels/notesSlide13.xml.rels><?xml version="1.0" encoding="UTF-8"?>
<Relationships xmlns="http://schemas.openxmlformats.org/package/2006/relationships"><Relationship Id="rId1" Type="http://schemas.openxmlformats.org/officeDocument/2006/relationships/slide" Target="../slides/slide20.xml"/><Relationship Id="rId2" Type="http://schemas.openxmlformats.org/officeDocument/2006/relationships/notesMaster" Target="../notesMasters/notesMaster1.xml"/></Relationships>

</file>

<file path=ppt/notesSlides/_rels/notesSlide14.xml.rels><?xml version="1.0" encoding="UTF-8"?>
<Relationships xmlns="http://schemas.openxmlformats.org/package/2006/relationships"><Relationship Id="rId1" Type="http://schemas.openxmlformats.org/officeDocument/2006/relationships/slide" Target="../slides/slide22.xml"/><Relationship Id="rId2" Type="http://schemas.openxmlformats.org/officeDocument/2006/relationships/notesMaster" Target="../notesMasters/notesMaster1.xml"/></Relationships>

</file>

<file path=ppt/notesSlides/_rels/notesSlide15.xml.rels><?xml version="1.0" encoding="UTF-8"?>
<Relationships xmlns="http://schemas.openxmlformats.org/package/2006/relationships"><Relationship Id="rId1" Type="http://schemas.openxmlformats.org/officeDocument/2006/relationships/slide" Target="../slides/slide25.xml"/><Relationship Id="rId2" Type="http://schemas.openxmlformats.org/officeDocument/2006/relationships/notesMaster" Target="../notesMasters/notesMaster1.xml"/></Relationships>

</file>

<file path=ppt/notesSlides/_rels/notesSlide16.xml.rels><?xml version="1.0" encoding="UTF-8"?>
<Relationships xmlns="http://schemas.openxmlformats.org/package/2006/relationships"><Relationship Id="rId1" Type="http://schemas.openxmlformats.org/officeDocument/2006/relationships/slide" Target="../slides/slide31.xml"/><Relationship Id="rId2" Type="http://schemas.openxmlformats.org/officeDocument/2006/relationships/notesMaster" Target="../notesMasters/notesMaster1.xml"/></Relationships>

</file>

<file path=ppt/notesSlides/_rels/notesSlide17.xml.rels><?xml version="1.0" encoding="UTF-8"?>
<Relationships xmlns="http://schemas.openxmlformats.org/package/2006/relationships"><Relationship Id="rId1" Type="http://schemas.openxmlformats.org/officeDocument/2006/relationships/slide" Target="../slides/slide32.xml"/><Relationship Id="rId2" Type="http://schemas.openxmlformats.org/officeDocument/2006/relationships/notesMaster" Target="../notesMasters/notesMaster1.xml"/></Relationships>

</file>

<file path=ppt/notesSlides/_rels/notesSlide18.xml.rels><?xml version="1.0" encoding="UTF-8"?>
<Relationships xmlns="http://schemas.openxmlformats.org/package/2006/relationships"><Relationship Id="rId1" Type="http://schemas.openxmlformats.org/officeDocument/2006/relationships/slide" Target="../slides/slide33.xml"/><Relationship Id="rId2" Type="http://schemas.openxmlformats.org/officeDocument/2006/relationships/notesMaster" Target="../notesMasters/notesMaster1.xml"/></Relationships>

</file>

<file path=ppt/notesSlides/_rels/notesSlide19.xml.rels><?xml version="1.0" encoding="UTF-8"?>
<Relationships xmlns="http://schemas.openxmlformats.org/package/2006/relationships"><Relationship Id="rId1" Type="http://schemas.openxmlformats.org/officeDocument/2006/relationships/slide" Target="../slides/slide36.xml"/><Relationship Id="rId2" Type="http://schemas.openxmlformats.org/officeDocument/2006/relationships/notesMaster" Target="../notesMasters/notesMaster1.xml"/></Relationships>

</file>

<file path=ppt/notesSlides/_rels/notesSlide20.xml.rels><?xml version="1.0" encoding="UTF-8"?>
<Relationships xmlns="http://schemas.openxmlformats.org/package/2006/relationships"><Relationship Id="rId1" Type="http://schemas.openxmlformats.org/officeDocument/2006/relationships/slide" Target="../slides/slide37.xml"/><Relationship Id="rId2" Type="http://schemas.openxmlformats.org/officeDocument/2006/relationships/notesMaster" Target="../notesMasters/notesMaster1.xml"/></Relationships>

</file>

<file path=ppt/notesSlides/_rels/notesSlide21.xml.rels><?xml version="1.0" encoding="UTF-8"?>
<Relationships xmlns="http://schemas.openxmlformats.org/package/2006/relationships"><Relationship Id="rId1" Type="http://schemas.openxmlformats.org/officeDocument/2006/relationships/slide" Target="../slides/slide38.xml"/><Relationship Id="rId2" Type="http://schemas.openxmlformats.org/officeDocument/2006/relationships/notesMaster" Target="../notesMasters/notesMaster1.xml"/></Relationships>

</file>

<file path=ppt/notesSlides/_rels/notesSlide22.xml.rels><?xml version="1.0" encoding="UTF-8"?>
<Relationships xmlns="http://schemas.openxmlformats.org/package/2006/relationships"><Relationship Id="rId1" Type="http://schemas.openxmlformats.org/officeDocument/2006/relationships/slide" Target="../slides/slide39.xml"/><Relationship Id="rId2"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16" name="Shape 116"/>
          <p:cNvSpPr/>
          <p:nvPr>
            <p:ph type="sldImg"/>
          </p:nvPr>
        </p:nvSpPr>
        <p:spPr>
          <a:prstGeom prst="rect">
            <a:avLst/>
          </a:prstGeom>
        </p:spPr>
        <p:txBody>
          <a:bodyPr/>
          <a:lstStyle/>
          <a:p>
            <a:pPr/>
          </a:p>
        </p:txBody>
      </p:sp>
      <p:sp>
        <p:nvSpPr>
          <p:cNvPr id="117" name="Shape 117"/>
          <p:cNvSpPr/>
          <p:nvPr>
            <p:ph type="body" sz="quarter" idx="1"/>
          </p:nvPr>
        </p:nvSpPr>
        <p:spPr>
          <a:prstGeom prst="rect">
            <a:avLst/>
          </a:prstGeom>
        </p:spPr>
        <p:txBody>
          <a:bodyPr/>
          <a:lstStyle/>
          <a:p>
            <a:pPr>
              <a:defRPr sz="1100"/>
            </a:pPr>
            <a:r>
              <a:t>Bullet-proof way: easier said than done, but it’s something to look out for when debugging. E.g. last iteration of for loop is often a tricky case.</a:t>
            </a:r>
          </a:p>
          <a:p>
            <a:pPr>
              <a:defRPr sz="1100"/>
            </a:pPr>
          </a:p>
          <a:p>
            <a:pPr>
              <a:defRPr sz="1100"/>
            </a:pPr>
            <a:r>
              <a:t>It is important to know if your channel is buffered or not because it might introduce implicit blocking across goroutines in your code. </a:t>
            </a:r>
          </a:p>
          <a:p>
            <a:pPr>
              <a:defRPr sz="1100"/>
            </a:pPr>
          </a:p>
          <a:p>
            <a:pPr>
              <a:defRPr sz="1100"/>
            </a:pPr>
            <a:r>
              <a:t>Atomic operations are provided in go by sync/atomic package. They have smaller overhead than channels or locks. Example:</a:t>
            </a:r>
          </a:p>
          <a:p>
            <a:pPr>
              <a:defRPr sz="1100"/>
            </a:pPr>
            <a:br/>
            <a:r>
              <a:t>var counter int32 = 0</a:t>
            </a:r>
          </a:p>
          <a:p>
            <a:pPr marL="457200" indent="-298450">
              <a:buClr>
                <a:srgbClr val="000000"/>
              </a:buClr>
              <a:buSzPts val="1100"/>
              <a:buFont typeface="Arial"/>
              <a:buChar char="●"/>
              <a:defRPr sz="1100"/>
            </a:pPr>
            <a:r>
              <a:t>atomic.AddInt32(&amp;counter, 1)</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0" name="Shape 140"/>
          <p:cNvSpPr/>
          <p:nvPr>
            <p:ph type="sldImg"/>
          </p:nvPr>
        </p:nvSpPr>
        <p:spPr>
          <a:prstGeom prst="rect">
            <a:avLst/>
          </a:prstGeom>
        </p:spPr>
        <p:txBody>
          <a:bodyPr/>
          <a:lstStyle/>
          <a:p>
            <a:pPr/>
          </a:p>
        </p:txBody>
      </p:sp>
      <p:sp>
        <p:nvSpPr>
          <p:cNvPr id="141" name="Shape 141"/>
          <p:cNvSpPr/>
          <p:nvPr>
            <p:ph type="body" sz="quarter" idx="1"/>
          </p:nvPr>
        </p:nvSpPr>
        <p:spPr>
          <a:prstGeom prst="rect">
            <a:avLst/>
          </a:prstGeom>
        </p:spPr>
        <p:txBody>
          <a:bodyPr/>
          <a:lstStyle>
            <a:lvl1pPr>
              <a:defRPr sz="1100"/>
            </a:lvl1pPr>
          </a:lstStyle>
          <a:p>
            <a:pPr/>
            <a:r>
              <a:t>Suppose we would like to take a panorama of a scene. However, there is a moving object (in this case, a dog) in the scene.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44" name="Shape 144"/>
          <p:cNvSpPr/>
          <p:nvPr>
            <p:ph type="sldImg"/>
          </p:nvPr>
        </p:nvSpPr>
        <p:spPr>
          <a:prstGeom prst="rect">
            <a:avLst/>
          </a:prstGeom>
        </p:spPr>
        <p:txBody>
          <a:bodyPr/>
          <a:lstStyle/>
          <a:p>
            <a:pPr/>
          </a:p>
        </p:txBody>
      </p:sp>
      <p:sp>
        <p:nvSpPr>
          <p:cNvPr id="145" name="Shape 145"/>
          <p:cNvSpPr/>
          <p:nvPr>
            <p:ph type="body" sz="quarter" idx="1"/>
          </p:nvPr>
        </p:nvSpPr>
        <p:spPr>
          <a:prstGeom prst="rect">
            <a:avLst/>
          </a:prstGeom>
        </p:spPr>
        <p:txBody>
          <a:bodyPr/>
          <a:lstStyle>
            <a:lvl1pPr>
              <a:defRPr sz="1100"/>
            </a:lvl1pPr>
          </a:lstStyle>
          <a:p>
            <a:pPr/>
            <a:r>
              <a:t>If we do nothing, we end up with this monstrosity of a panoramic photo. Ideally we’d like to record the dog in its entirety only once, in some part of this panorama. That is going to the the goal of distributed snapshot algorithms.</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50" name="Shape 150"/>
          <p:cNvSpPr/>
          <p:nvPr>
            <p:ph type="sldImg"/>
          </p:nvPr>
        </p:nvSpPr>
        <p:spPr>
          <a:prstGeom prst="rect">
            <a:avLst/>
          </a:prstGeom>
        </p:spPr>
        <p:txBody>
          <a:bodyPr/>
          <a:lstStyle/>
          <a:p>
            <a:pPr/>
          </a:p>
        </p:txBody>
      </p:sp>
      <p:sp>
        <p:nvSpPr>
          <p:cNvPr id="151" name="Shape 151"/>
          <p:cNvSpPr/>
          <p:nvPr>
            <p:ph type="body" sz="quarter" idx="1"/>
          </p:nvPr>
        </p:nvSpPr>
        <p:spPr>
          <a:prstGeom prst="rect">
            <a:avLst/>
          </a:prstGeom>
        </p:spPr>
        <p:txBody>
          <a:bodyPr/>
          <a:lstStyle>
            <a:lvl1pPr>
              <a:defRPr sz="1100"/>
            </a:lvl1pPr>
          </a:lstStyle>
          <a:p>
            <a:pPr/>
            <a:r>
              <a:t>Why ensuring state is not duplicated or lost: the state could reflect exclusive ability to do something, e.g., remember who is the leader in raft. The leader coordinates the nodes and makes sure they are consistent with the leader.</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169" name="Shape 169"/>
          <p:cNvSpPr/>
          <p:nvPr>
            <p:ph type="sldImg"/>
          </p:nvPr>
        </p:nvSpPr>
        <p:spPr>
          <a:prstGeom prst="rect">
            <a:avLst/>
          </a:prstGeom>
        </p:spPr>
        <p:txBody>
          <a:bodyPr/>
          <a:lstStyle/>
          <a:p>
            <a:pPr/>
          </a:p>
        </p:txBody>
      </p:sp>
      <p:sp>
        <p:nvSpPr>
          <p:cNvPr id="170" name="Shape 170"/>
          <p:cNvSpPr/>
          <p:nvPr>
            <p:ph type="body" sz="quarter" idx="1"/>
          </p:nvPr>
        </p:nvSpPr>
        <p:spPr>
          <a:prstGeom prst="rect">
            <a:avLst/>
          </a:prstGeom>
        </p:spPr>
        <p:txBody>
          <a:bodyPr/>
          <a:lstStyle/>
          <a:p>
            <a:pPr>
              <a:defRPr sz="1100"/>
            </a:pPr>
            <a:r>
              <a:t>"Do NOT record future messages you receive if you haven’t snapshotted your local state yet" → Guarantees zero duplication</a:t>
            </a:r>
          </a:p>
          <a:p>
            <a:pPr>
              <a:defRPr sz="1100"/>
            </a:pPr>
            <a:r>
              <a:t>If you record a message as “in the channel” before you start the snapshot, then you will later record it again in the destination node when it starts the snapshot.</a:t>
            </a:r>
          </a:p>
          <a:p>
            <a:pPr>
              <a:defRPr sz="1100"/>
            </a:pPr>
            <a:br/>
            <a:r>
              <a:t>"Do record future messages you receive if you have snapshotted your local state" → Guarantees zero loss</a:t>
            </a:r>
          </a:p>
          <a:p>
            <a:pPr>
              <a:defRPr sz="1100"/>
            </a:pPr>
            <a:r>
              <a:t>When a message is sent, it is either sent before or after the marker. If it is sent before, it will be recorded in the destination, and otherwise “in the channel”.</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04" name="Shape 204"/>
          <p:cNvSpPr/>
          <p:nvPr>
            <p:ph type="sldImg"/>
          </p:nvPr>
        </p:nvSpPr>
        <p:spPr>
          <a:prstGeom prst="rect">
            <a:avLst/>
          </a:prstGeom>
        </p:spPr>
        <p:txBody>
          <a:bodyPr/>
          <a:lstStyle/>
          <a:p>
            <a:pPr/>
          </a:p>
        </p:txBody>
      </p:sp>
      <p:sp>
        <p:nvSpPr>
          <p:cNvPr id="205" name="Shape 205"/>
          <p:cNvSpPr/>
          <p:nvPr>
            <p:ph type="body" sz="quarter" idx="1"/>
          </p:nvPr>
        </p:nvSpPr>
        <p:spPr>
          <a:prstGeom prst="rect">
            <a:avLst/>
          </a:prstGeom>
        </p:spPr>
        <p:txBody>
          <a:bodyPr/>
          <a:lstStyle/>
          <a:p>
            <a:pPr>
              <a:defRPr sz="1100"/>
            </a:pPr>
            <a:r>
              <a:t>A distributed system can contain hundreds/thousands of servers, each communicating with one another via messages.</a:t>
            </a:r>
          </a:p>
          <a:p>
            <a:pPr>
              <a:defRPr sz="1100"/>
            </a:pPr>
            <a:r>
              <a:t>They can have very complicated interactions with each other. </a:t>
            </a:r>
          </a:p>
          <a:p>
            <a:pPr>
              <a:defRPr sz="1100"/>
            </a:pPr>
            <a:r>
              <a:t>So what does global snapshot mean here?</a:t>
            </a:r>
          </a:p>
          <a:p>
            <a:pPr>
              <a:defRPr sz="1100"/>
            </a:pPr>
          </a:p>
          <a:p>
            <a:pPr>
              <a:defRPr sz="1100"/>
            </a:pPr>
            <a:r>
              <a:t>It captures the global state which includes 2 aspects: the states on the nodes, and the states of channels containing in-transit messages. </a:t>
            </a:r>
          </a:p>
          <a:p>
            <a:pPr>
              <a:defRPr sz="1100"/>
            </a:pPr>
            <a:r>
              <a:t>These states are instantaneous, meaning that they could change at any time.</a:t>
            </a:r>
          </a:p>
          <a:p>
            <a:pPr>
              <a:defRPr sz="1100"/>
            </a:pPr>
          </a:p>
          <a:p>
            <a:pPr>
              <a:defRPr sz="1100"/>
            </a:pPr>
            <a:r>
              <a:t>A </a:t>
            </a:r>
            <a:r>
              <a:rPr b="1"/>
              <a:t>distributed snapshot</a:t>
            </a:r>
            <a:r>
              <a:t> is a process where each node or process </a:t>
            </a:r>
            <a:r>
              <a:rPr b="1"/>
              <a:t>records its own local state, </a:t>
            </a:r>
            <a:r>
              <a:t>but a </a:t>
            </a:r>
            <a:r>
              <a:rPr b="1"/>
              <a:t>global snapshot</a:t>
            </a:r>
            <a:r>
              <a:t> is the </a:t>
            </a:r>
            <a:r>
              <a:rPr b="1"/>
              <a:t>collection of all local snapshots</a:t>
            </a:r>
            <a:r>
              <a:t> and recorded channel states.</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0" name="Shape 210"/>
          <p:cNvSpPr/>
          <p:nvPr>
            <p:ph type="sldImg"/>
          </p:nvPr>
        </p:nvSpPr>
        <p:spPr>
          <a:prstGeom prst="rect">
            <a:avLst/>
          </a:prstGeom>
        </p:spPr>
        <p:txBody>
          <a:bodyPr/>
          <a:lstStyle/>
          <a:p>
            <a:pPr/>
          </a:p>
        </p:txBody>
      </p:sp>
      <p:sp>
        <p:nvSpPr>
          <p:cNvPr id="211" name="Shape 211"/>
          <p:cNvSpPr/>
          <p:nvPr>
            <p:ph type="body" sz="quarter" idx="1"/>
          </p:nvPr>
        </p:nvSpPr>
        <p:spPr>
          <a:prstGeom prst="rect">
            <a:avLst/>
          </a:prstGeom>
        </p:spPr>
        <p:txBody>
          <a:bodyPr/>
          <a:lstStyle/>
          <a:p>
            <a:pPr>
              <a:defRPr sz="1100"/>
            </a:pPr>
            <a:r>
              <a:t>So why would we like to have global snapshots?</a:t>
            </a:r>
          </a:p>
          <a:p>
            <a:pPr>
              <a:defRPr sz="1100"/>
            </a:pPr>
            <a:r>
              <a:t>It turns out that they are very useful for recovery and reasoning about certain system properties. </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16" name="Shape 216"/>
          <p:cNvSpPr/>
          <p:nvPr>
            <p:ph type="sldImg"/>
          </p:nvPr>
        </p:nvSpPr>
        <p:spPr>
          <a:prstGeom prst="rect">
            <a:avLst/>
          </a:prstGeom>
        </p:spPr>
        <p:txBody>
          <a:bodyPr/>
          <a:lstStyle/>
          <a:p>
            <a:pPr/>
          </a:p>
        </p:txBody>
      </p:sp>
      <p:sp>
        <p:nvSpPr>
          <p:cNvPr id="217" name="Shape 217"/>
          <p:cNvSpPr/>
          <p:nvPr>
            <p:ph type="body" sz="quarter" idx="1"/>
          </p:nvPr>
        </p:nvSpPr>
        <p:spPr>
          <a:prstGeom prst="rect">
            <a:avLst/>
          </a:prstGeom>
        </p:spPr>
        <p:txBody>
          <a:bodyPr/>
          <a:lstStyle/>
          <a:p>
            <a:pPr>
              <a:defRPr sz="1100"/>
            </a:pPr>
            <a:r>
              <a:t>Before moving on to the distributed snapshot algorithm, it is important to first define our system model. </a:t>
            </a:r>
          </a:p>
          <a:p>
            <a:pPr>
              <a:defRPr sz="1100"/>
            </a:pPr>
            <a:r>
              <a:t>Then, explain each bullet point on this slide. </a:t>
            </a:r>
          </a:p>
          <a:p>
            <a:pPr>
              <a:defRPr sz="1100"/>
            </a:pPr>
          </a:p>
          <a:p>
            <a:pPr>
              <a:defRPr b="1" sz="1100"/>
            </a:pPr>
            <a:r>
              <a:t>Here, we mention about “messages” and “states”. But what are they? </a:t>
            </a:r>
            <a:r>
              <a:rPr b="0"/>
              <a:t>What could be a message type? What could be stored in a state?</a:t>
            </a:r>
            <a:br>
              <a:rPr b="0"/>
            </a:br>
            <a:r>
              <a:rPr b="0"/>
              <a:t>Messages: RPC request/responses, heartbeats, acknowledgements</a:t>
            </a:r>
            <a:br>
              <a:rPr b="0"/>
            </a:br>
            <a:r>
              <a:rPr b="0"/>
              <a:t>State: local variables, database state, pending messages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28" name="Shape 228"/>
          <p:cNvSpPr/>
          <p:nvPr>
            <p:ph type="sldImg"/>
          </p:nvPr>
        </p:nvSpPr>
        <p:spPr>
          <a:prstGeom prst="rect">
            <a:avLst/>
          </a:prstGeom>
        </p:spPr>
        <p:txBody>
          <a:bodyPr/>
          <a:lstStyle/>
          <a:p>
            <a:pPr/>
          </a:p>
        </p:txBody>
      </p:sp>
      <p:sp>
        <p:nvSpPr>
          <p:cNvPr id="229" name="Shape 229"/>
          <p:cNvSpPr/>
          <p:nvPr>
            <p:ph type="body" sz="quarter" idx="1"/>
          </p:nvPr>
        </p:nvSpPr>
        <p:spPr>
          <a:prstGeom prst="rect">
            <a:avLst/>
          </a:prstGeom>
        </p:spPr>
        <p:txBody>
          <a:bodyPr/>
          <a:lstStyle/>
          <a:p>
            <a:pPr>
              <a:defRPr sz="1100"/>
            </a:pPr>
            <a:r>
              <a:t>Distributed snapshot is an algorithm that can capture the global snapshot of a distributed system, without disturbing its normal execution. </a:t>
            </a:r>
          </a:p>
          <a:p>
            <a:pPr>
              <a:defRPr sz="1100"/>
            </a:pPr>
            <a:r>
              <a:t>It is proposed by K. Main Chandy and Leslie Lamport in this 1985 paper. </a:t>
            </a:r>
          </a:p>
          <a:p>
            <a:pPr>
              <a:defRPr sz="1100"/>
            </a:pPr>
            <a:r>
              <a:t>Its key idea is the use of a special type of messages, marker messages, which serves two purposes.</a:t>
            </a:r>
          </a:p>
          <a:p>
            <a:pPr>
              <a:defRPr sz="1100"/>
            </a:pPr>
            <a:r>
              <a:t>Then explain point 1 and 2. </a:t>
            </a:r>
          </a:p>
          <a:p>
            <a:pPr>
              <a:defRPr sz="1100"/>
            </a:pPr>
          </a:p>
          <a:p>
            <a:pPr>
              <a:defRPr sz="1100"/>
            </a:pPr>
            <a:r>
              <a:t>Now let us get to the details of this algorithm.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34" name="Shape 234"/>
          <p:cNvSpPr/>
          <p:nvPr>
            <p:ph type="sldImg"/>
          </p:nvPr>
        </p:nvSpPr>
        <p:spPr>
          <a:prstGeom prst="rect">
            <a:avLst/>
          </a:prstGeom>
        </p:spPr>
        <p:txBody>
          <a:bodyPr/>
          <a:lstStyle/>
          <a:p>
            <a:pPr/>
          </a:p>
        </p:txBody>
      </p:sp>
      <p:sp>
        <p:nvSpPr>
          <p:cNvPr id="235" name="Shape 235"/>
          <p:cNvSpPr/>
          <p:nvPr>
            <p:ph type="body" sz="quarter" idx="1"/>
          </p:nvPr>
        </p:nvSpPr>
        <p:spPr>
          <a:prstGeom prst="rect">
            <a:avLst/>
          </a:prstGeom>
        </p:spPr>
        <p:txBody>
          <a:bodyPr/>
          <a:lstStyle/>
          <a:p>
            <a:pPr>
              <a:defRPr sz="1100"/>
            </a:pPr>
            <a:r>
              <a:t>This marker message means that the process has recorded everything happened so far. </a:t>
            </a:r>
          </a:p>
          <a:p>
            <a:pPr>
              <a:defRPr sz="1100"/>
            </a:pPr>
            <a:r>
              <a:t>Whatever happens after this point is not included in the current snapshot. </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0" name="Shape 240"/>
          <p:cNvSpPr/>
          <p:nvPr>
            <p:ph type="sldImg"/>
          </p:nvPr>
        </p:nvSpPr>
        <p:spPr>
          <a:prstGeom prst="rect">
            <a:avLst/>
          </a:prstGeom>
        </p:spPr>
        <p:txBody>
          <a:bodyPr/>
          <a:lstStyle/>
          <a:p>
            <a:pPr/>
          </a:p>
        </p:txBody>
      </p:sp>
      <p:sp>
        <p:nvSpPr>
          <p:cNvPr id="241" name="Shape 241"/>
          <p:cNvSpPr/>
          <p:nvPr>
            <p:ph type="body" sz="quarter" idx="1"/>
          </p:nvPr>
        </p:nvSpPr>
        <p:spPr>
          <a:prstGeom prst="rect">
            <a:avLst/>
          </a:prstGeom>
        </p:spPr>
        <p:txBody>
          <a:bodyPr/>
          <a:lstStyle/>
          <a:p>
            <a:pPr>
              <a:defRPr sz="1100"/>
            </a:pPr>
            <a:r>
              <a:t>Subtle additional requirement: record messages on all OTHER channels, not the one we received the marker message from. Why?</a:t>
            </a:r>
          </a:p>
          <a:p>
            <a:pPr>
              <a:defRPr sz="1100"/>
            </a:pPr>
            <a:r>
              <a:t>Ans: we know the other end has already recorded its local state</a:t>
            </a:r>
          </a:p>
          <a:p>
            <a:pPr lvl="1" marL="914400" indent="-298450">
              <a:buClr>
                <a:srgbClr val="000000"/>
              </a:buClr>
              <a:buSzPts val="1100"/>
              <a:buFont typeface="Arial"/>
              <a:buChar char="○"/>
              <a:defRPr sz="1100"/>
            </a:pPr>
            <a:r>
              <a:t>How: because it sent a marker message!</a:t>
            </a:r>
          </a:p>
          <a:p>
            <a:pPr lvl="1" marL="914400" indent="-298450">
              <a:buClr>
                <a:srgbClr val="000000"/>
              </a:buClr>
              <a:buSzPts val="1100"/>
              <a:buFont typeface="Arial"/>
              <a:buChar char="○"/>
              <a:defRPr sz="1100"/>
            </a:pPr>
            <a:r>
              <a:t>Whatever messages it sends afterward happened AFTER the snapshot; not included in this snapshot</a:t>
            </a:r>
          </a:p>
          <a:p>
            <a:pPr lvl="1" marL="914400" indent="-298450">
              <a:buClr>
                <a:srgbClr val="000000"/>
              </a:buClr>
              <a:buSzPts val="1100"/>
              <a:buFont typeface="Arial"/>
              <a:buChar char="○"/>
              <a:defRPr sz="1100"/>
            </a:pPr>
            <a:r>
              <a:t>Otherwise might double-count state</a:t>
            </a:r>
          </a:p>
          <a:p>
            <a:pPr lvl="1" marL="914400" indent="-298450">
              <a:buClr>
                <a:srgbClr val="000000"/>
              </a:buClr>
              <a:buSzPts val="1100"/>
              <a:buFont typeface="Arial"/>
              <a:buChar char="○"/>
              <a:defRPr sz="1100"/>
            </a:pPr>
            <a:r>
              <a:t>Example of this later</a:t>
            </a:r>
          </a:p>
          <a:p>
            <a:pPr>
              <a:defRPr sz="1100"/>
            </a:pPr>
          </a:p>
          <a:p>
            <a:pPr>
              <a:defRPr sz="1100"/>
            </a:pPr>
            <a:r>
              <a:t>Similarly, why can we stop recording messages on C when it is not the first marker message we see?</a:t>
            </a:r>
          </a:p>
          <a:p>
            <a:pPr>
              <a:defRPr sz="1100"/>
            </a:pPr>
            <a:r>
              <a:t>Ans: The other end also has recorded its state. We have recorded the state of the channel. No need to keep tracking more. </a:t>
            </a:r>
            <a:br/>
            <a:br/>
            <a:r>
              <a:t>So we are waiting from a marker message from every channel to actually finish recording messages.</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47" name="Shape 247"/>
          <p:cNvSpPr/>
          <p:nvPr>
            <p:ph type="sldImg"/>
          </p:nvPr>
        </p:nvSpPr>
        <p:spPr>
          <a:prstGeom prst="rect">
            <a:avLst/>
          </a:prstGeom>
        </p:spPr>
        <p:txBody>
          <a:bodyPr/>
          <a:lstStyle/>
          <a:p>
            <a:pPr/>
          </a:p>
        </p:txBody>
      </p:sp>
      <p:sp>
        <p:nvSpPr>
          <p:cNvPr id="248" name="Shape 248"/>
          <p:cNvSpPr/>
          <p:nvPr>
            <p:ph type="body" sz="quarter" idx="1"/>
          </p:nvPr>
        </p:nvSpPr>
        <p:spPr>
          <a:prstGeom prst="rect">
            <a:avLst/>
          </a:prstGeom>
        </p:spPr>
        <p:txBody>
          <a:bodyPr/>
          <a:lstStyle/>
          <a:p>
            <a:pPr>
              <a:defRPr sz="1100"/>
            </a:pPr>
            <a:r>
              <a:t>Algorithm terminates when we’re sure that the marker messages have covered all the links in the system.</a:t>
            </a:r>
          </a:p>
          <a:p>
            <a:pPr>
              <a:defRPr sz="1100"/>
            </a:pPr>
          </a:p>
          <a:p>
            <a:pPr>
              <a:defRPr sz="1100"/>
            </a:pPr>
            <a:r>
              <a:t>What happens after the termination? </a:t>
            </a:r>
          </a:p>
          <a:p>
            <a:pPr>
              <a:defRPr sz="1100"/>
            </a:pPr>
            <a:r>
              <a:t>It usually depends on what system admins want to do with these snapshots. </a:t>
            </a:r>
          </a:p>
          <a:p>
            <a:pPr>
              <a:defRPr sz="1100"/>
            </a:pPr>
            <a:r>
              <a:t>And it is out of scope of the original chandy-lamport algorithm</a:t>
            </a:r>
          </a:p>
          <a:p>
            <a:pPr>
              <a:defRPr sz="1100"/>
            </a:pPr>
          </a:p>
          <a:p>
            <a:pPr>
              <a:defRPr sz="1100"/>
            </a:pPr>
            <a:r>
              <a:t>Next, we will go over some examples</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266" name="Shape 266"/>
          <p:cNvSpPr/>
          <p:nvPr>
            <p:ph type="sldImg"/>
          </p:nvPr>
        </p:nvSpPr>
        <p:spPr>
          <a:prstGeom prst="rect">
            <a:avLst/>
          </a:prstGeom>
        </p:spPr>
        <p:txBody>
          <a:bodyPr/>
          <a:lstStyle/>
          <a:p>
            <a:pPr/>
          </a:p>
        </p:txBody>
      </p:sp>
      <p:sp>
        <p:nvSpPr>
          <p:cNvPr id="267" name="Shape 267"/>
          <p:cNvSpPr/>
          <p:nvPr>
            <p:ph type="body" sz="quarter" idx="1"/>
          </p:nvPr>
        </p:nvSpPr>
        <p:spPr>
          <a:prstGeom prst="rect">
            <a:avLst/>
          </a:prstGeom>
        </p:spPr>
        <p:txBody>
          <a:bodyPr/>
          <a:lstStyle>
            <a:lvl1pPr>
              <a:defRPr sz="1100"/>
            </a:lvl1pPr>
          </a:lstStyle>
          <a:p>
            <a:pPr/>
            <a:r>
              <a:t>Start with a simple case considering only two processes and a pair of channels</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01" name="Shape 301"/>
          <p:cNvSpPr/>
          <p:nvPr>
            <p:ph type="sldImg"/>
          </p:nvPr>
        </p:nvSpPr>
        <p:spPr>
          <a:prstGeom prst="rect">
            <a:avLst/>
          </a:prstGeom>
        </p:spPr>
        <p:txBody>
          <a:bodyPr/>
          <a:lstStyle/>
          <a:p>
            <a:pPr/>
          </a:p>
        </p:txBody>
      </p:sp>
      <p:sp>
        <p:nvSpPr>
          <p:cNvPr id="302" name="Shape 302"/>
          <p:cNvSpPr/>
          <p:nvPr>
            <p:ph type="body" sz="quarter" idx="1"/>
          </p:nvPr>
        </p:nvSpPr>
        <p:spPr>
          <a:prstGeom prst="rect">
            <a:avLst/>
          </a:prstGeom>
        </p:spPr>
        <p:txBody>
          <a:bodyPr/>
          <a:lstStyle>
            <a:lvl1pPr>
              <a:defRPr sz="1100"/>
            </a:lvl1pPr>
          </a:lstStyle>
          <a:p>
            <a:pPr/>
            <a:r>
              <a:t>Green indicates node has been snapshotted</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348" name="Shape 348"/>
          <p:cNvSpPr/>
          <p:nvPr>
            <p:ph type="sldImg"/>
          </p:nvPr>
        </p:nvSpPr>
        <p:spPr>
          <a:prstGeom prst="rect">
            <a:avLst/>
          </a:prstGeom>
        </p:spPr>
        <p:txBody>
          <a:bodyPr/>
          <a:lstStyle/>
          <a:p>
            <a:pPr/>
          </a:p>
        </p:txBody>
      </p:sp>
      <p:sp>
        <p:nvSpPr>
          <p:cNvPr id="349" name="Shape 349"/>
          <p:cNvSpPr/>
          <p:nvPr>
            <p:ph type="body" sz="quarter" idx="1"/>
          </p:nvPr>
        </p:nvSpPr>
        <p:spPr>
          <a:prstGeom prst="rect">
            <a:avLst/>
          </a:prstGeom>
        </p:spPr>
        <p:txBody>
          <a:bodyPr/>
          <a:lstStyle>
            <a:lvl1pPr>
              <a:defRPr sz="1100"/>
            </a:lvl1pPr>
          </a:lstStyle>
          <a:p>
            <a:pPr/>
            <a:r>
              <a:t>If we had recorded the token message then we would have more than 1 token in the snapshot!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48" name="Shape 448"/>
          <p:cNvSpPr/>
          <p:nvPr>
            <p:ph type="sldImg"/>
          </p:nvPr>
        </p:nvSpPr>
        <p:spPr>
          <a:prstGeom prst="rect">
            <a:avLst/>
          </a:prstGeom>
        </p:spPr>
        <p:txBody>
          <a:bodyPr/>
          <a:lstStyle/>
          <a:p>
            <a:pPr/>
          </a:p>
        </p:txBody>
      </p:sp>
      <p:sp>
        <p:nvSpPr>
          <p:cNvPr id="449" name="Shape 449"/>
          <p:cNvSpPr/>
          <p:nvPr>
            <p:ph type="body" sz="quarter" idx="1"/>
          </p:nvPr>
        </p:nvSpPr>
        <p:spPr>
          <a:prstGeom prst="rect">
            <a:avLst/>
          </a:prstGeom>
        </p:spPr>
        <p:txBody>
          <a:bodyPr/>
          <a:lstStyle/>
          <a:p>
            <a:pPr>
              <a:defRPr sz="1100"/>
            </a:pPr>
            <a:r>
              <a:t>Why do we record the message this time? What’s the difference between this example and the previous?</a:t>
            </a:r>
          </a:p>
          <a:p>
            <a:pPr>
              <a:defRPr sz="1100"/>
            </a:pPr>
          </a:p>
          <a:p>
            <a:pPr>
              <a:defRPr sz="1100"/>
            </a:pPr>
            <a:r>
              <a:t>If we did not record the message we would have ended up with 0 tokens in the system!</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493" name="Shape 493"/>
          <p:cNvSpPr/>
          <p:nvPr>
            <p:ph type="sldImg"/>
          </p:nvPr>
        </p:nvSpPr>
        <p:spPr>
          <a:prstGeom prst="rect">
            <a:avLst/>
          </a:prstGeom>
        </p:spPr>
        <p:txBody>
          <a:bodyPr/>
          <a:lstStyle/>
          <a:p>
            <a:pPr/>
          </a:p>
        </p:txBody>
      </p:sp>
      <p:sp>
        <p:nvSpPr>
          <p:cNvPr id="494" name="Shape 494"/>
          <p:cNvSpPr/>
          <p:nvPr>
            <p:ph type="body" sz="quarter" idx="1"/>
          </p:nvPr>
        </p:nvSpPr>
        <p:spPr>
          <a:prstGeom prst="rect">
            <a:avLst/>
          </a:prstGeom>
        </p:spPr>
        <p:txBody>
          <a:bodyPr/>
          <a:lstStyle/>
          <a:p>
            <a:pPr>
              <a:defRPr sz="1100"/>
            </a:pPr>
            <a:r>
              <a:t>Now let’s take a look at a slightly more complicated case, assuming 3 process </a:t>
            </a:r>
          </a:p>
          <a:p>
            <a:pPr>
              <a:defRPr sz="1100"/>
            </a:pPr>
            <a:r>
              <a:t>Node </a:t>
            </a:r>
            <a:r>
              <a:rPr i="1"/>
              <a:t>A</a:t>
            </a:r>
            <a:r>
              <a:t> starts snapshot… </a:t>
            </a:r>
          </a:p>
          <a:p>
            <a:pPr>
              <a:defRPr sz="1100"/>
            </a:pPr>
            <a:r>
              <a:t>Here, “recorded” means that will be recorded as an in-flight message (that exists in some channel) in the global snapshot.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41" name="Shape 541"/>
          <p:cNvSpPr/>
          <p:nvPr>
            <p:ph type="sldImg"/>
          </p:nvPr>
        </p:nvSpPr>
        <p:spPr>
          <a:prstGeom prst="rect">
            <a:avLst/>
          </a:prstGeom>
        </p:spPr>
        <p:txBody>
          <a:bodyPr/>
          <a:lstStyle/>
          <a:p>
            <a:pPr/>
          </a:p>
        </p:txBody>
      </p:sp>
      <p:sp>
        <p:nvSpPr>
          <p:cNvPr id="542" name="Shape 542"/>
          <p:cNvSpPr/>
          <p:nvPr>
            <p:ph type="body" sz="quarter" idx="1"/>
          </p:nvPr>
        </p:nvSpPr>
        <p:spPr>
          <a:prstGeom prst="rect">
            <a:avLst/>
          </a:prstGeom>
        </p:spPr>
        <p:txBody>
          <a:bodyPr/>
          <a:lstStyle/>
          <a:p>
            <a:pPr marL="457200" indent="-298450">
              <a:buClr>
                <a:srgbClr val="000000"/>
              </a:buClr>
              <a:buSzPts val="1100"/>
              <a:buFont typeface="Arial"/>
              <a:buChar char="●"/>
              <a:defRPr sz="1100"/>
            </a:pPr>
            <a:r>
              <a:t>m7 is definitely recorded: it arrives at A after A sends the marker message and before C will have sent a marker message back to A. </a:t>
            </a:r>
          </a:p>
          <a:p>
            <a:pPr marL="457200" indent="-298450">
              <a:buClr>
                <a:srgbClr val="000000"/>
              </a:buClr>
              <a:buSzPts val="1100"/>
              <a:buFont typeface="Arial"/>
              <a:buChar char="●"/>
              <a:defRPr sz="1100"/>
            </a:pPr>
            <a:r>
              <a:t>m1, m3 are sent by A after it has sent the marker message, so those tokens will be snapshotted by A before they are sent as messages. </a:t>
            </a:r>
          </a:p>
          <a:p>
            <a:pPr marL="457200" indent="-298450">
              <a:buClr>
                <a:srgbClr val="000000"/>
              </a:buClr>
              <a:buSzPts val="1100"/>
              <a:buFont typeface="Arial"/>
              <a:buChar char="●"/>
              <a:defRPr sz="1100"/>
            </a:pPr>
            <a:r>
              <a:t>m2, m4 may be received by B, C before B, C receive the marker message, so they will be part of local state when it is time to snapshot. However, if B receives m2 AFTER C forwards the marker message from A, then m2 will be recorded as a message. Likewise with C receiving m4 after B forwards the marker message from A. </a:t>
            </a:r>
          </a:p>
          <a:p>
            <a:pPr lvl="1" marL="914400" indent="-298450">
              <a:buClr>
                <a:srgbClr val="000000"/>
              </a:buClr>
              <a:buSzPts val="1100"/>
              <a:buFont typeface="Arial"/>
              <a:buChar char="○"/>
              <a:defRPr sz="1100"/>
            </a:pPr>
            <a:r>
              <a:t>Is it possible for B to receive M before m2? Ans: No. FIFO.</a:t>
            </a:r>
          </a:p>
          <a:p>
            <a:pPr marL="457200" indent="-298450">
              <a:buClr>
                <a:srgbClr val="000000"/>
              </a:buClr>
              <a:buSzPts val="1100"/>
              <a:buFont typeface="Arial"/>
              <a:buChar char="●"/>
              <a:defRPr sz="1100"/>
            </a:pPr>
            <a:r>
              <a:t>m5, m6 will be recorded as in-flight messages if they arrive at B, C after the marker message arrives. If they arrive before the marker message, they will be recorded as local state at B, C. </a:t>
            </a:r>
          </a:p>
          <a:p>
            <a:pPr marL="457200" indent="-298450">
              <a:buClr>
                <a:srgbClr val="000000"/>
              </a:buClr>
              <a:buSzPts val="1100"/>
              <a:buFont typeface="Arial"/>
              <a:buChar char="●"/>
              <a:defRPr sz="1100"/>
            </a:pPr>
          </a:p>
          <a:p>
            <a:pPr marL="457200" indent="-298450">
              <a:buClr>
                <a:srgbClr val="000000"/>
              </a:buClr>
              <a:buSzPts val="1100"/>
              <a:buFont typeface="Arial"/>
              <a:buChar char="●"/>
              <a:defRPr sz="1100"/>
            </a:pPr>
          </a:p>
          <a:p>
            <a:pPr marL="457200" indent="-298450">
              <a:buClr>
                <a:srgbClr val="000000"/>
              </a:buClr>
              <a:buSzPts val="1100"/>
              <a:buFont typeface="Arial"/>
              <a:buChar char="●"/>
              <a:defRPr sz="1100"/>
            </a:pPr>
            <a:r>
              <a:t>Note that at each node from whoever you get the token for the first time; the link state is empty; so if C gets the token from A earlier than getting the token from B; channel(A,C) will be empty but if somehow the first token that C gets is from B instead of A then Channels (B,C) is going to be empty. </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593" name="Shape 593"/>
          <p:cNvSpPr/>
          <p:nvPr>
            <p:ph type="sldImg"/>
          </p:nvPr>
        </p:nvSpPr>
        <p:spPr>
          <a:prstGeom prst="rect">
            <a:avLst/>
          </a:prstGeom>
        </p:spPr>
        <p:txBody>
          <a:bodyPr/>
          <a:lstStyle/>
          <a:p>
            <a:pPr/>
          </a:p>
        </p:txBody>
      </p:sp>
      <p:sp>
        <p:nvSpPr>
          <p:cNvPr id="594" name="Shape 594"/>
          <p:cNvSpPr/>
          <p:nvPr>
            <p:ph type="body" sz="quarter" idx="1"/>
          </p:nvPr>
        </p:nvSpPr>
        <p:spPr>
          <a:prstGeom prst="rect">
            <a:avLst/>
          </a:prstGeom>
        </p:spPr>
        <p:txBody>
          <a:bodyPr/>
          <a:lstStyle/>
          <a:p>
            <a:pPr>
              <a:defRPr sz="1100"/>
            </a:pPr>
          </a:p>
          <a:p>
            <a:pPr>
              <a:defRPr sz="1100"/>
            </a:pPr>
            <a:r>
              <a:t>For R to be in chan (Q,T) -&gt; marker should be received after R in the channel</a:t>
            </a:r>
          </a:p>
          <a:p>
            <a:pPr>
              <a:defRPr sz="1100"/>
            </a:pPr>
            <a:r>
              <a:t>For P to be in (Q,P); P should start the snapshot and before getting the marker back receives P on its inbound</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07" name="Shape 607"/>
          <p:cNvSpPr/>
          <p:nvPr>
            <p:ph type="sldImg"/>
          </p:nvPr>
        </p:nvSpPr>
        <p:spPr>
          <a:prstGeom prst="rect">
            <a:avLst/>
          </a:prstGeom>
        </p:spPr>
        <p:txBody>
          <a:bodyPr/>
          <a:lstStyle/>
          <a:p>
            <a:pPr/>
          </a:p>
        </p:txBody>
      </p:sp>
      <p:sp>
        <p:nvSpPr>
          <p:cNvPr id="608" name="Shape 608"/>
          <p:cNvSpPr/>
          <p:nvPr>
            <p:ph type="body" sz="quarter" idx="1"/>
          </p:nvPr>
        </p:nvSpPr>
        <p:spPr>
          <a:prstGeom prst="rect">
            <a:avLst/>
          </a:prstGeom>
        </p:spPr>
        <p:txBody>
          <a:bodyPr/>
          <a:lstStyle/>
          <a:p>
            <a:pPr>
              <a:defRPr sz="1100"/>
            </a:pPr>
          </a:p>
          <a:p>
            <a:pPr>
              <a:defRPr sz="1100"/>
            </a:pPr>
            <a:r>
              <a:t>For R to be in chan (Q,T) -&gt; marker should be received after R in the channel</a:t>
            </a:r>
          </a:p>
          <a:p>
            <a:pPr>
              <a:defRPr sz="1100"/>
            </a:pPr>
            <a:r>
              <a:t>For P to be in (Q,P); P should start the snapshot and before getting the marker back receives P on its inbound</a:t>
            </a:r>
          </a:p>
          <a:p>
            <a:pPr>
              <a:defRPr sz="1100"/>
            </a:pPr>
          </a:p>
          <a:p>
            <a:pPr>
              <a:defRPr sz="1100"/>
            </a:pPr>
            <a:r>
              <a:t>Go though the reasoning of how to think back from the fact that a token was captured in a channel. </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14" name="Shape 614"/>
          <p:cNvSpPr/>
          <p:nvPr>
            <p:ph type="sldImg"/>
          </p:nvPr>
        </p:nvSpPr>
        <p:spPr>
          <a:prstGeom prst="rect">
            <a:avLst/>
          </a:prstGeom>
        </p:spPr>
        <p:txBody>
          <a:bodyPr/>
          <a:lstStyle/>
          <a:p>
            <a:pPr/>
          </a:p>
        </p:txBody>
      </p:sp>
      <p:sp>
        <p:nvSpPr>
          <p:cNvPr id="615" name="Shape 615"/>
          <p:cNvSpPr/>
          <p:nvPr>
            <p:ph type="body" sz="quarter" idx="1"/>
          </p:nvPr>
        </p:nvSpPr>
        <p:spPr>
          <a:prstGeom prst="rect">
            <a:avLst/>
          </a:prstGeom>
        </p:spPr>
        <p:txBody>
          <a:bodyPr/>
          <a:lstStyle/>
          <a:p>
            <a:pPr marL="457200" indent="-298450">
              <a:buClr>
                <a:srgbClr val="000000"/>
              </a:buClr>
              <a:buSzPts val="1100"/>
              <a:buFont typeface="Arial"/>
              <a:buChar char="●"/>
              <a:defRPr sz="1100"/>
            </a:pPr>
          </a:p>
          <a:p>
            <a:pPr marL="457200" indent="-298450">
              <a:buClr>
                <a:srgbClr val="000000"/>
              </a:buClr>
              <a:buSzPts val="1100"/>
              <a:buFont typeface="Arial"/>
              <a:buChar char="●"/>
              <a:defRPr sz="1100"/>
            </a:pPr>
            <a:r>
              <a:t>In a system with N processes, the Chandy-Lamport snapshot algorithm will always show that at least (N-1) channels are empty. (The channels through which each process receives the marker for the first time are recorded to be empty. All such channels define a spanning tree, thus, there are N-1 empty channels</a:t>
            </a: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spTree>
      <p:nvGrpSpPr>
        <p:cNvPr id="1" name=""/>
        <p:cNvGrpSpPr/>
        <p:nvPr/>
      </p:nvGrpSpPr>
      <p:grpSpPr>
        <a:xfrm>
          <a:off x="0" y="0"/>
          <a:ext cx="0" cy="0"/>
          <a:chOff x="0" y="0"/>
          <a:chExt cx="0" cy="0"/>
        </a:xfrm>
      </p:grpSpPr>
      <p:sp>
        <p:nvSpPr>
          <p:cNvPr id="620" name="Shape 620"/>
          <p:cNvSpPr/>
          <p:nvPr>
            <p:ph type="sldImg"/>
          </p:nvPr>
        </p:nvSpPr>
        <p:spPr>
          <a:prstGeom prst="rect">
            <a:avLst/>
          </a:prstGeom>
        </p:spPr>
        <p:txBody>
          <a:bodyPr/>
          <a:lstStyle/>
          <a:p>
            <a:pPr/>
          </a:p>
        </p:txBody>
      </p:sp>
      <p:sp>
        <p:nvSpPr>
          <p:cNvPr id="621" name="Shape 621"/>
          <p:cNvSpPr/>
          <p:nvPr>
            <p:ph type="body" sz="quarter" idx="1"/>
          </p:nvPr>
        </p:nvSpPr>
        <p:spPr>
          <a:prstGeom prst="rect">
            <a:avLst/>
          </a:prstGeom>
        </p:spPr>
        <p:txBody>
          <a:bodyPr/>
          <a:lstStyle>
            <a:lvl1pPr>
              <a:defRPr sz="1100"/>
            </a:lvl1pPr>
          </a:lstStyle>
          <a:p>
            <a:pPr/>
            <a:r>
              <a:t>What is a “discrete time simulator”?: Simulates passage of time in discrete steps, i.e., system is assumed to change only at each discrete time tick</a:t>
            </a:r>
          </a:p>
        </p:txBody>
      </p:sp>
    </p:spTree>
  </p:cSld>
  <p:clrMapOvr>
    <a:masterClrMapping/>
  </p:clrMapOvr>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itle" showMasterSp="1" showMasterPhAnim="1">
  <p:cSld name="TITLE">
    <p:spTree>
      <p:nvGrpSpPr>
        <p:cNvPr id="1" name=""/>
        <p:cNvGrpSpPr/>
        <p:nvPr/>
      </p:nvGrpSpPr>
      <p:grpSpPr>
        <a:xfrm>
          <a:off x="0" y="0"/>
          <a:ext cx="0" cy="0"/>
          <a:chOff x="0" y="0"/>
          <a:chExt cx="0" cy="0"/>
        </a:xfrm>
      </p:grpSpPr>
      <p:sp>
        <p:nvSpPr>
          <p:cNvPr id="11" name="Title Text"/>
          <p:cNvSpPr txBox="1"/>
          <p:nvPr>
            <p:ph type="title"/>
          </p:nvPr>
        </p:nvSpPr>
        <p:spPr>
          <a:xfrm>
            <a:off x="311708" y="744574"/>
            <a:ext cx="8520601" cy="2052601"/>
          </a:xfrm>
          <a:prstGeom prst="rect">
            <a:avLst/>
          </a:prstGeom>
        </p:spPr>
        <p:txBody>
          <a:bodyPr anchor="b"/>
          <a:lstStyle>
            <a:lvl1pPr algn="ctr">
              <a:defRPr sz="5200"/>
            </a:lvl1pPr>
          </a:lstStyle>
          <a:p>
            <a:pPr/>
            <a:r>
              <a:t>Title Text</a:t>
            </a:r>
          </a:p>
        </p:txBody>
      </p:sp>
      <p:sp>
        <p:nvSpPr>
          <p:cNvPr id="12" name="Body Level One…"/>
          <p:cNvSpPr txBox="1"/>
          <p:nvPr>
            <p:ph type="body" sz="quarter" idx="1"/>
          </p:nvPr>
        </p:nvSpPr>
        <p:spPr>
          <a:xfrm>
            <a:off x="311699" y="2834125"/>
            <a:ext cx="8520602" cy="792601"/>
          </a:xfrm>
          <a:prstGeom prst="rect">
            <a:avLst/>
          </a:prstGeom>
        </p:spPr>
        <p:txBody>
          <a:bodyPr/>
          <a:lstStyle>
            <a:lvl1pPr marL="342900" indent="-228600" algn="ctr">
              <a:lnSpc>
                <a:spcPct val="100000"/>
              </a:lnSpc>
              <a:buClrTx/>
              <a:buSzTx/>
              <a:buFontTx/>
              <a:buNone/>
              <a:defRPr sz="2800"/>
            </a:lvl1pPr>
            <a:lvl2pPr marL="342900" indent="254000" algn="ctr">
              <a:lnSpc>
                <a:spcPct val="100000"/>
              </a:lnSpc>
              <a:buClrTx/>
              <a:buSzTx/>
              <a:buFontTx/>
              <a:buNone/>
              <a:defRPr sz="2800"/>
            </a:lvl2pPr>
            <a:lvl3pPr marL="342900" indent="711200" algn="ctr">
              <a:lnSpc>
                <a:spcPct val="100000"/>
              </a:lnSpc>
              <a:buClrTx/>
              <a:buSzTx/>
              <a:buFontTx/>
              <a:buNone/>
              <a:defRPr sz="2800"/>
            </a:lvl3pPr>
            <a:lvl4pPr marL="342900" indent="1168400" algn="ctr">
              <a:lnSpc>
                <a:spcPct val="100000"/>
              </a:lnSpc>
              <a:buClrTx/>
              <a:buSzTx/>
              <a:buFontTx/>
              <a:buNone/>
              <a:defRPr sz="2800"/>
            </a:lvl4pPr>
            <a:lvl5pPr marL="342900" indent="1625600" algn="ctr">
              <a:lnSpc>
                <a:spcPct val="100000"/>
              </a:lnSpc>
              <a:buClrTx/>
              <a:buSzTx/>
              <a:buFontTx/>
              <a:buNone/>
              <a:defRPr sz="2800"/>
            </a:lvl5pPr>
          </a:lstStyle>
          <a:p>
            <a:pPr/>
            <a:r>
              <a:t>Body Level One</a:t>
            </a:r>
          </a:p>
          <a:p>
            <a:pPr lvl="1"/>
            <a:r>
              <a:t>Body Level Two</a:t>
            </a:r>
          </a:p>
          <a:p>
            <a:pPr lvl="2"/>
            <a:r>
              <a:t>Body Level Three</a:t>
            </a:r>
          </a:p>
          <a:p>
            <a:pPr lvl="3"/>
            <a:r>
              <a:t>Body Level Four</a:t>
            </a:r>
          </a:p>
          <a:p>
            <a:pPr lvl="4"/>
            <a:r>
              <a:t>Body Level Five</a:t>
            </a:r>
          </a:p>
        </p:txBody>
      </p:sp>
      <p:sp>
        <p:nvSpPr>
          <p:cNvPr id="1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2.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AND_BODY">
    <p:spTree>
      <p:nvGrpSpPr>
        <p:cNvPr id="1" name=""/>
        <p:cNvGrpSpPr/>
        <p:nvPr/>
      </p:nvGrpSpPr>
      <p:grpSpPr>
        <a:xfrm>
          <a:off x="0" y="0"/>
          <a:ext cx="0" cy="0"/>
          <a:chOff x="0" y="0"/>
          <a:chExt cx="0" cy="0"/>
        </a:xfrm>
      </p:grpSpPr>
      <p:sp>
        <p:nvSpPr>
          <p:cNvPr id="20" name="Title Text"/>
          <p:cNvSpPr txBox="1"/>
          <p:nvPr>
            <p:ph type="title"/>
          </p:nvPr>
        </p:nvSpPr>
        <p:spPr>
          <a:prstGeom prst="rect">
            <a:avLst/>
          </a:prstGeom>
        </p:spPr>
        <p:txBody>
          <a:bodyPr/>
          <a:lstStyle/>
          <a:p>
            <a:pPr/>
            <a:r>
              <a:t>Title Text</a:t>
            </a:r>
          </a:p>
        </p:txBody>
      </p:sp>
      <p:sp>
        <p:nvSpPr>
          <p:cNvPr id="21" name="Body Level One…"/>
          <p:cNvSpPr txBox="1"/>
          <p:nvPr>
            <p:ph type="body" idx="1"/>
          </p:nvPr>
        </p:nvSpPr>
        <p:spPr>
          <a:prstGeom prst="rect">
            <a:avLst/>
          </a:prstGeom>
        </p:spPr>
        <p:txBody>
          <a:bodyPr/>
          <a:lstStyle/>
          <a:p>
            <a:pPr/>
            <a:r>
              <a:t>Body Level One</a:t>
            </a:r>
          </a:p>
          <a:p>
            <a:pPr lvl="1"/>
            <a:r>
              <a:t>Body Level Two</a:t>
            </a:r>
          </a:p>
          <a:p>
            <a:pPr lvl="2"/>
            <a:r>
              <a:t>Body Level Three</a:t>
            </a:r>
          </a:p>
          <a:p>
            <a:pPr lvl="3"/>
            <a:r>
              <a:t>Body Level Four</a:t>
            </a:r>
          </a:p>
          <a:p>
            <a:pPr lvl="4"/>
            <a:r>
              <a:t>Body Level Five</a:t>
            </a:r>
          </a:p>
        </p:txBody>
      </p:sp>
      <p:sp>
        <p:nvSpPr>
          <p:cNvPr id="22"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3.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_HEADER">
    <p:spTree>
      <p:nvGrpSpPr>
        <p:cNvPr id="1" name=""/>
        <p:cNvGrpSpPr/>
        <p:nvPr/>
      </p:nvGrpSpPr>
      <p:grpSpPr>
        <a:xfrm>
          <a:off x="0" y="0"/>
          <a:ext cx="0" cy="0"/>
          <a:chOff x="0" y="0"/>
          <a:chExt cx="0" cy="0"/>
        </a:xfrm>
      </p:grpSpPr>
      <p:sp>
        <p:nvSpPr>
          <p:cNvPr id="29" name="Title Text"/>
          <p:cNvSpPr txBox="1"/>
          <p:nvPr>
            <p:ph type="title"/>
          </p:nvPr>
        </p:nvSpPr>
        <p:spPr>
          <a:xfrm>
            <a:off x="311699" y="2150849"/>
            <a:ext cx="8520602" cy="841801"/>
          </a:xfrm>
          <a:prstGeom prst="rect">
            <a:avLst/>
          </a:prstGeom>
        </p:spPr>
        <p:txBody>
          <a:bodyPr anchor="ctr"/>
          <a:lstStyle>
            <a:lvl1pPr algn="ctr">
              <a:defRPr sz="3600"/>
            </a:lvl1pPr>
          </a:lstStyle>
          <a:p>
            <a:pPr/>
            <a:r>
              <a:t>Title Text</a:t>
            </a:r>
          </a:p>
        </p:txBody>
      </p:sp>
      <p:sp>
        <p:nvSpPr>
          <p:cNvPr id="3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4.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AND_TWO_COLUMNS">
    <p:spTree>
      <p:nvGrpSpPr>
        <p:cNvPr id="1" name=""/>
        <p:cNvGrpSpPr/>
        <p:nvPr/>
      </p:nvGrpSpPr>
      <p:grpSpPr>
        <a:xfrm>
          <a:off x="0" y="0"/>
          <a:ext cx="0" cy="0"/>
          <a:chOff x="0" y="0"/>
          <a:chExt cx="0" cy="0"/>
        </a:xfrm>
      </p:grpSpPr>
      <p:sp>
        <p:nvSpPr>
          <p:cNvPr id="37" name="Title Text"/>
          <p:cNvSpPr txBox="1"/>
          <p:nvPr>
            <p:ph type="title"/>
          </p:nvPr>
        </p:nvSpPr>
        <p:spPr>
          <a:prstGeom prst="rect">
            <a:avLst/>
          </a:prstGeom>
        </p:spPr>
        <p:txBody>
          <a:bodyPr/>
          <a:lstStyle/>
          <a:p>
            <a:pPr/>
            <a:r>
              <a:t>Title Text</a:t>
            </a:r>
          </a:p>
        </p:txBody>
      </p:sp>
      <p:sp>
        <p:nvSpPr>
          <p:cNvPr id="38" name="Body Level One…"/>
          <p:cNvSpPr txBox="1"/>
          <p:nvPr>
            <p:ph type="body" sz="half" idx="1"/>
          </p:nvPr>
        </p:nvSpPr>
        <p:spPr>
          <a:xfrm>
            <a:off x="311699" y="1152475"/>
            <a:ext cx="3999902" cy="3416400"/>
          </a:xfrm>
          <a:prstGeom prst="rect">
            <a:avLst/>
          </a:prstGeom>
        </p:spPr>
        <p:txBody>
          <a:bodyPr/>
          <a:lstStyle>
            <a:lvl1pPr indent="-317500">
              <a:buSzPts val="1400"/>
              <a:defRPr sz="1400"/>
            </a:lvl1pPr>
            <a:lvl2pPr marL="965200" indent="-355600">
              <a:buSzPts val="1400"/>
              <a:defRPr sz="1400"/>
            </a:lvl2pPr>
            <a:lvl3pPr marL="1422400" indent="-355600">
              <a:buSzPts val="1400"/>
              <a:defRPr sz="1400"/>
            </a:lvl3pPr>
            <a:lvl4pPr marL="1879600" indent="-355600">
              <a:buSzPts val="1400"/>
              <a:defRPr sz="1400"/>
            </a:lvl4pPr>
            <a:lvl5pPr marL="2336800" indent="-355600">
              <a:buSzPts val="1400"/>
              <a:defRPr sz="1400"/>
            </a:lvl5pPr>
          </a:lstStyle>
          <a:p>
            <a:pPr/>
            <a:r>
              <a:t>Body Level One</a:t>
            </a:r>
          </a:p>
          <a:p>
            <a:pPr lvl="1"/>
            <a:r>
              <a:t>Body Level Two</a:t>
            </a:r>
          </a:p>
          <a:p>
            <a:pPr lvl="2"/>
            <a:r>
              <a:t>Body Level Three</a:t>
            </a:r>
          </a:p>
          <a:p>
            <a:pPr lvl="3"/>
            <a:r>
              <a:t>Body Level Four</a:t>
            </a:r>
          </a:p>
          <a:p>
            <a:pPr lvl="4"/>
            <a:r>
              <a:t>Body Level Five</a:t>
            </a:r>
          </a:p>
        </p:txBody>
      </p:sp>
      <p:sp>
        <p:nvSpPr>
          <p:cNvPr id="39" name="Google Shape;23;p41"/>
          <p:cNvSpPr txBox="1"/>
          <p:nvPr>
            <p:ph type="body" sz="half" idx="21"/>
          </p:nvPr>
        </p:nvSpPr>
        <p:spPr>
          <a:xfrm>
            <a:off x="4832399" y="1152475"/>
            <a:ext cx="3999902" cy="3416400"/>
          </a:xfrm>
          <a:prstGeom prst="rect">
            <a:avLst/>
          </a:prstGeom>
        </p:spPr>
        <p:txBody>
          <a:bodyPr/>
          <a:lstStyle/>
          <a:p>
            <a:pPr indent="-317500">
              <a:buSzPts val="1400"/>
              <a:defRPr sz="1400"/>
            </a:pPr>
          </a:p>
        </p:txBody>
      </p:sp>
      <p:sp>
        <p:nvSpPr>
          <p:cNvPr id="4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5.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TITLE_ONLY">
    <p:spTree>
      <p:nvGrpSpPr>
        <p:cNvPr id="1" name=""/>
        <p:cNvGrpSpPr/>
        <p:nvPr/>
      </p:nvGrpSpPr>
      <p:grpSpPr>
        <a:xfrm>
          <a:off x="0" y="0"/>
          <a:ext cx="0" cy="0"/>
          <a:chOff x="0" y="0"/>
          <a:chExt cx="0" cy="0"/>
        </a:xfrm>
      </p:grpSpPr>
      <p:sp>
        <p:nvSpPr>
          <p:cNvPr id="47" name="Title Text"/>
          <p:cNvSpPr txBox="1"/>
          <p:nvPr>
            <p:ph type="title"/>
          </p:nvPr>
        </p:nvSpPr>
        <p:spPr>
          <a:prstGeom prst="rect">
            <a:avLst/>
          </a:prstGeom>
        </p:spPr>
        <p:txBody>
          <a:bodyPr/>
          <a:lstStyle/>
          <a:p>
            <a:pPr/>
            <a:r>
              <a:t>Title Text</a:t>
            </a:r>
          </a:p>
        </p:txBody>
      </p:sp>
      <p:sp>
        <p:nvSpPr>
          <p:cNvPr id="48"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6.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ONE_COLUMN_TEXT">
    <p:spTree>
      <p:nvGrpSpPr>
        <p:cNvPr id="1" name=""/>
        <p:cNvGrpSpPr/>
        <p:nvPr/>
      </p:nvGrpSpPr>
      <p:grpSpPr>
        <a:xfrm>
          <a:off x="0" y="0"/>
          <a:ext cx="0" cy="0"/>
          <a:chOff x="0" y="0"/>
          <a:chExt cx="0" cy="0"/>
        </a:xfrm>
      </p:grpSpPr>
      <p:sp>
        <p:nvSpPr>
          <p:cNvPr id="55" name="Title Text"/>
          <p:cNvSpPr txBox="1"/>
          <p:nvPr>
            <p:ph type="title"/>
          </p:nvPr>
        </p:nvSpPr>
        <p:spPr>
          <a:xfrm>
            <a:off x="311699" y="555600"/>
            <a:ext cx="2808001" cy="755700"/>
          </a:xfrm>
          <a:prstGeom prst="rect">
            <a:avLst/>
          </a:prstGeom>
        </p:spPr>
        <p:txBody>
          <a:bodyPr anchor="b"/>
          <a:lstStyle>
            <a:lvl1pPr>
              <a:defRPr sz="2400"/>
            </a:lvl1pPr>
          </a:lstStyle>
          <a:p>
            <a:pPr/>
            <a:r>
              <a:t>Title Text</a:t>
            </a:r>
          </a:p>
        </p:txBody>
      </p:sp>
      <p:sp>
        <p:nvSpPr>
          <p:cNvPr id="56" name="Body Level One…"/>
          <p:cNvSpPr txBox="1"/>
          <p:nvPr>
            <p:ph type="body" sz="quarter" idx="1"/>
          </p:nvPr>
        </p:nvSpPr>
        <p:spPr>
          <a:xfrm>
            <a:off x="311699" y="1389599"/>
            <a:ext cx="2808001" cy="3179401"/>
          </a:xfrm>
          <a:prstGeom prst="rect">
            <a:avLst/>
          </a:prstGeom>
        </p:spPr>
        <p:txBody>
          <a:bodyPr/>
          <a:lstStyle>
            <a:lvl1pPr indent="-304800">
              <a:buSzPts val="1200"/>
              <a:defRPr sz="1200"/>
            </a:lvl1pPr>
            <a:lvl2pPr marL="914400" indent="-304800">
              <a:buSzPts val="1200"/>
              <a:defRPr sz="1200"/>
            </a:lvl2pPr>
            <a:lvl3pPr marL="1371600" indent="-304800">
              <a:buSzPts val="1200"/>
              <a:defRPr sz="1200"/>
            </a:lvl3pPr>
            <a:lvl4pPr marL="1828800" indent="-304800">
              <a:buSzPts val="1200"/>
              <a:defRPr sz="1200"/>
            </a:lvl4pPr>
            <a:lvl5pPr marL="2286000" indent="-304800">
              <a:buSzPts val="1200"/>
              <a:defRPr sz="1200"/>
            </a:lvl5pPr>
          </a:lstStyle>
          <a:p>
            <a:pPr/>
            <a:r>
              <a:t>Body Level One</a:t>
            </a:r>
          </a:p>
          <a:p>
            <a:pPr lvl="1"/>
            <a:r>
              <a:t>Body Level Two</a:t>
            </a:r>
          </a:p>
          <a:p>
            <a:pPr lvl="2"/>
            <a:r>
              <a:t>Body Level Three</a:t>
            </a:r>
          </a:p>
          <a:p>
            <a:pPr lvl="3"/>
            <a:r>
              <a:t>Body Level Four</a:t>
            </a:r>
          </a:p>
          <a:p>
            <a:pPr lvl="4"/>
            <a:r>
              <a:t>Body Level Five</a:t>
            </a:r>
          </a:p>
        </p:txBody>
      </p:sp>
      <p:sp>
        <p:nvSpPr>
          <p:cNvPr id="57"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7.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MAIN_POINT">
    <p:spTree>
      <p:nvGrpSpPr>
        <p:cNvPr id="1" name=""/>
        <p:cNvGrpSpPr/>
        <p:nvPr/>
      </p:nvGrpSpPr>
      <p:grpSpPr>
        <a:xfrm>
          <a:off x="0" y="0"/>
          <a:ext cx="0" cy="0"/>
          <a:chOff x="0" y="0"/>
          <a:chExt cx="0" cy="0"/>
        </a:xfrm>
      </p:grpSpPr>
      <p:sp>
        <p:nvSpPr>
          <p:cNvPr id="64" name="Title Text"/>
          <p:cNvSpPr txBox="1"/>
          <p:nvPr>
            <p:ph type="title"/>
          </p:nvPr>
        </p:nvSpPr>
        <p:spPr>
          <a:xfrm>
            <a:off x="490250" y="450149"/>
            <a:ext cx="6367801" cy="4090801"/>
          </a:xfrm>
          <a:prstGeom prst="rect">
            <a:avLst/>
          </a:prstGeom>
        </p:spPr>
        <p:txBody>
          <a:bodyPr anchor="ctr"/>
          <a:lstStyle>
            <a:lvl1pPr>
              <a:defRPr sz="4800"/>
            </a:lvl1pPr>
          </a:lstStyle>
          <a:p>
            <a:pPr/>
            <a:r>
              <a:t>Title Text</a:t>
            </a:r>
          </a:p>
        </p:txBody>
      </p:sp>
      <p:sp>
        <p:nvSpPr>
          <p:cNvPr id="65"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8.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SECTION_TITLE_AND_DESCRIPTION">
    <p:spTree>
      <p:nvGrpSpPr>
        <p:cNvPr id="1" name=""/>
        <p:cNvGrpSpPr/>
        <p:nvPr/>
      </p:nvGrpSpPr>
      <p:grpSpPr>
        <a:xfrm>
          <a:off x="0" y="0"/>
          <a:ext cx="0" cy="0"/>
          <a:chOff x="0" y="0"/>
          <a:chExt cx="0" cy="0"/>
        </a:xfrm>
      </p:grpSpPr>
      <p:sp>
        <p:nvSpPr>
          <p:cNvPr id="72" name="Google Shape;36;p45"/>
          <p:cNvSpPr/>
          <p:nvPr/>
        </p:nvSpPr>
        <p:spPr>
          <a:xfrm>
            <a:off x="4572000" y="24"/>
            <a:ext cx="4572000" cy="5143501"/>
          </a:xfrm>
          <a:prstGeom prst="rect">
            <a:avLst/>
          </a:prstGeom>
          <a:solidFill>
            <a:srgbClr val="303030"/>
          </a:solidFill>
          <a:ln w="12700">
            <a:miter lim="400000"/>
          </a:ln>
        </p:spPr>
        <p:txBody>
          <a:bodyPr lIns="45719" rIns="45719" anchor="ctr"/>
          <a:lstStyle/>
          <a:p>
            <a:pPr>
              <a:defRPr>
                <a:solidFill>
                  <a:srgbClr val="000000"/>
                </a:solidFill>
              </a:defRPr>
            </a:pPr>
          </a:p>
        </p:txBody>
      </p:sp>
      <p:sp>
        <p:nvSpPr>
          <p:cNvPr id="73" name="Title Text"/>
          <p:cNvSpPr txBox="1"/>
          <p:nvPr>
            <p:ph type="title"/>
          </p:nvPr>
        </p:nvSpPr>
        <p:spPr>
          <a:xfrm>
            <a:off x="265500" y="1233175"/>
            <a:ext cx="4045200" cy="1482301"/>
          </a:xfrm>
          <a:prstGeom prst="rect">
            <a:avLst/>
          </a:prstGeom>
        </p:spPr>
        <p:txBody>
          <a:bodyPr anchor="b"/>
          <a:lstStyle>
            <a:lvl1pPr algn="ctr">
              <a:defRPr sz="4200"/>
            </a:lvl1pPr>
          </a:lstStyle>
          <a:p>
            <a:pPr/>
            <a:r>
              <a:t>Title Text</a:t>
            </a:r>
          </a:p>
        </p:txBody>
      </p:sp>
      <p:sp>
        <p:nvSpPr>
          <p:cNvPr id="74" name="Body Level One…"/>
          <p:cNvSpPr txBox="1"/>
          <p:nvPr>
            <p:ph type="body" sz="quarter" idx="1"/>
          </p:nvPr>
        </p:nvSpPr>
        <p:spPr>
          <a:xfrm>
            <a:off x="265500" y="2803075"/>
            <a:ext cx="4045200" cy="1235101"/>
          </a:xfrm>
          <a:prstGeom prst="rect">
            <a:avLst/>
          </a:prstGeom>
        </p:spPr>
        <p:txBody>
          <a:bodyPr/>
          <a:lstStyle>
            <a:lvl1pPr marL="342900" indent="-228600" algn="ctr">
              <a:lnSpc>
                <a:spcPct val="100000"/>
              </a:lnSpc>
              <a:buClrTx/>
              <a:buSzTx/>
              <a:buFontTx/>
              <a:buNone/>
              <a:defRPr sz="2100"/>
            </a:lvl1pPr>
            <a:lvl2pPr marL="342900" indent="254000" algn="ctr">
              <a:lnSpc>
                <a:spcPct val="100000"/>
              </a:lnSpc>
              <a:buClrTx/>
              <a:buSzTx/>
              <a:buFontTx/>
              <a:buNone/>
              <a:defRPr sz="2100"/>
            </a:lvl2pPr>
            <a:lvl3pPr marL="342900" indent="711200" algn="ctr">
              <a:lnSpc>
                <a:spcPct val="100000"/>
              </a:lnSpc>
              <a:buClrTx/>
              <a:buSzTx/>
              <a:buFontTx/>
              <a:buNone/>
              <a:defRPr sz="2100"/>
            </a:lvl3pPr>
            <a:lvl4pPr marL="342900" indent="1168400" algn="ctr">
              <a:lnSpc>
                <a:spcPct val="100000"/>
              </a:lnSpc>
              <a:buClrTx/>
              <a:buSzTx/>
              <a:buFontTx/>
              <a:buNone/>
              <a:defRPr sz="2100"/>
            </a:lvl4pPr>
            <a:lvl5pPr marL="342900" indent="1625600" algn="ctr">
              <a:lnSpc>
                <a:spcPct val="100000"/>
              </a:lnSpc>
              <a:buClrTx/>
              <a:buSzTx/>
              <a:buFontTx/>
              <a:buNone/>
              <a:defRPr sz="2100"/>
            </a:lvl5pPr>
          </a:lstStyle>
          <a:p>
            <a:pPr/>
            <a:r>
              <a:t>Body Level One</a:t>
            </a:r>
          </a:p>
          <a:p>
            <a:pPr lvl="1"/>
            <a:r>
              <a:t>Body Level Two</a:t>
            </a:r>
          </a:p>
          <a:p>
            <a:pPr lvl="2"/>
            <a:r>
              <a:t>Body Level Three</a:t>
            </a:r>
          </a:p>
          <a:p>
            <a:pPr lvl="3"/>
            <a:r>
              <a:t>Body Level Four</a:t>
            </a:r>
          </a:p>
          <a:p>
            <a:pPr lvl="4"/>
            <a:r>
              <a:t>Body Level Five</a:t>
            </a:r>
          </a:p>
        </p:txBody>
      </p:sp>
      <p:sp>
        <p:nvSpPr>
          <p:cNvPr id="75" name="Google Shape;39;p45"/>
          <p:cNvSpPr txBox="1"/>
          <p:nvPr>
            <p:ph type="body" sz="half" idx="21"/>
          </p:nvPr>
        </p:nvSpPr>
        <p:spPr>
          <a:xfrm>
            <a:off x="4939500" y="724199"/>
            <a:ext cx="3837000" cy="3695101"/>
          </a:xfrm>
          <a:prstGeom prst="rect">
            <a:avLst/>
          </a:prstGeom>
        </p:spPr>
        <p:txBody>
          <a:bodyPr anchor="ctr"/>
          <a:lstStyle/>
          <a:p>
            <a:pPr>
              <a:buClr>
                <a:srgbClr val="FFFFFF"/>
              </a:buClr>
              <a:defRPr>
                <a:solidFill>
                  <a:srgbClr val="FFFFFF"/>
                </a:solidFill>
              </a:defRPr>
            </a:pPr>
          </a:p>
        </p:txBody>
      </p:sp>
      <p:sp>
        <p:nvSpPr>
          <p:cNvPr id="76"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9.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CAPTION_ONLY">
    <p:spTree>
      <p:nvGrpSpPr>
        <p:cNvPr id="1" name=""/>
        <p:cNvGrpSpPr/>
        <p:nvPr/>
      </p:nvGrpSpPr>
      <p:grpSpPr>
        <a:xfrm>
          <a:off x="0" y="0"/>
          <a:ext cx="0" cy="0"/>
          <a:chOff x="0" y="0"/>
          <a:chExt cx="0" cy="0"/>
        </a:xfrm>
      </p:grpSpPr>
      <p:sp>
        <p:nvSpPr>
          <p:cNvPr id="83" name="Body Level One…"/>
          <p:cNvSpPr txBox="1"/>
          <p:nvPr>
            <p:ph type="body" sz="quarter" idx="1"/>
          </p:nvPr>
        </p:nvSpPr>
        <p:spPr>
          <a:xfrm>
            <a:off x="311699" y="4230575"/>
            <a:ext cx="5998802" cy="605101"/>
          </a:xfrm>
          <a:prstGeom prst="rect">
            <a:avLst/>
          </a:prstGeom>
        </p:spPr>
        <p:txBody>
          <a:bodyPr anchor="ctr"/>
          <a:lstStyle>
            <a:lvl1pPr marL="228600" indent="0">
              <a:lnSpc>
                <a:spcPct val="100000"/>
              </a:lnSpc>
              <a:buClrTx/>
              <a:buSzTx/>
              <a:buFontTx/>
              <a:buNone/>
            </a:lvl1pPr>
            <a:lvl2pPr>
              <a:lnSpc>
                <a:spcPct val="100000"/>
              </a:lnSpc>
              <a:buClrTx/>
              <a:buFontTx/>
            </a:lvl2pPr>
            <a:lvl3pPr>
              <a:lnSpc>
                <a:spcPct val="100000"/>
              </a:lnSpc>
              <a:buClrTx/>
              <a:buFontTx/>
            </a:lvl3pPr>
            <a:lvl4pPr>
              <a:lnSpc>
                <a:spcPct val="100000"/>
              </a:lnSpc>
              <a:buClrTx/>
              <a:buFontTx/>
            </a:lvl4pPr>
            <a:lvl5pPr>
              <a:lnSpc>
                <a:spcPct val="100000"/>
              </a:lnSpc>
              <a:buClrTx/>
              <a:buFontTx/>
            </a:lvl5pPr>
          </a:lstStyle>
          <a:p>
            <a:pPr/>
            <a:r>
              <a:t>Body Level One</a:t>
            </a:r>
          </a:p>
          <a:p>
            <a:pPr lvl="1"/>
            <a:r>
              <a:t>Body Level Two</a:t>
            </a:r>
          </a:p>
          <a:p>
            <a:pPr lvl="2"/>
            <a:r>
              <a:t>Body Level Three</a:t>
            </a:r>
          </a:p>
          <a:p>
            <a:pPr lvl="3"/>
            <a:r>
              <a:t>Body Level Four</a:t>
            </a:r>
          </a:p>
          <a:p>
            <a:pPr lvl="4"/>
            <a:r>
              <a:t>Body Level Five</a:t>
            </a:r>
          </a:p>
        </p:txBody>
      </p:sp>
      <p:sp>
        <p:nvSpPr>
          <p:cNvPr id="84"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0.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IG_NUMBER">
    <p:spTree>
      <p:nvGrpSpPr>
        <p:cNvPr id="1" name=""/>
        <p:cNvGrpSpPr/>
        <p:nvPr/>
      </p:nvGrpSpPr>
      <p:grpSpPr>
        <a:xfrm>
          <a:off x="0" y="0"/>
          <a:ext cx="0" cy="0"/>
          <a:chOff x="0" y="0"/>
          <a:chExt cx="0" cy="0"/>
        </a:xfrm>
      </p:grpSpPr>
      <p:sp>
        <p:nvSpPr>
          <p:cNvPr id="91" name="xx%"/>
          <p:cNvSpPr txBox="1"/>
          <p:nvPr>
            <p:ph type="title" hasCustomPrompt="1"/>
          </p:nvPr>
        </p:nvSpPr>
        <p:spPr>
          <a:xfrm>
            <a:off x="311699" y="1106125"/>
            <a:ext cx="8520602" cy="1963500"/>
          </a:xfrm>
          <a:prstGeom prst="rect">
            <a:avLst/>
          </a:prstGeom>
        </p:spPr>
        <p:txBody>
          <a:bodyPr anchor="b"/>
          <a:lstStyle>
            <a:lvl1pPr algn="ctr">
              <a:defRPr sz="12000"/>
            </a:lvl1pPr>
          </a:lstStyle>
          <a:p>
            <a:pPr/>
            <a:r>
              <a:t>xx%</a:t>
            </a:r>
          </a:p>
        </p:txBody>
      </p:sp>
      <p:sp>
        <p:nvSpPr>
          <p:cNvPr id="92" name="Body Level One…"/>
          <p:cNvSpPr txBox="1"/>
          <p:nvPr>
            <p:ph type="body" sz="half" idx="1"/>
          </p:nvPr>
        </p:nvSpPr>
        <p:spPr>
          <a:xfrm>
            <a:off x="311699" y="3152225"/>
            <a:ext cx="8520602" cy="1300800"/>
          </a:xfrm>
          <a:prstGeom prst="rect">
            <a:avLst/>
          </a:prstGeom>
        </p:spPr>
        <p:txBody>
          <a:bodyPr/>
          <a:lstStyle>
            <a:lvl1pPr algn="ctr"/>
            <a:lvl2pPr algn="ctr"/>
            <a:lvl3pPr algn="ctr"/>
            <a:lvl4pPr algn="ctr"/>
            <a:lvl5pPr algn="ctr"/>
          </a:lstStyle>
          <a:p>
            <a:pPr/>
            <a:r>
              <a:t>Body Level One</a:t>
            </a:r>
          </a:p>
          <a:p>
            <a:pPr lvl="1"/>
            <a:r>
              <a:t>Body Level Two</a:t>
            </a:r>
          </a:p>
          <a:p>
            <a:pPr lvl="2"/>
            <a:r>
              <a:t>Body Level Three</a:t>
            </a:r>
          </a:p>
          <a:p>
            <a:pPr lvl="3"/>
            <a:r>
              <a:t>Body Level Four</a:t>
            </a:r>
          </a:p>
          <a:p>
            <a:pPr lvl="4"/>
            <a:r>
              <a:t>Body Level Five</a:t>
            </a:r>
          </a:p>
        </p:txBody>
      </p:sp>
      <p:sp>
        <p:nvSpPr>
          <p:cNvPr id="93"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Layouts/slideLayout11.xml><?xml version="1.0" encoding="utf-8"?>
<p:sldLayout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type="tx" showMasterSp="1" showMasterPhAnim="1">
  <p:cSld name="BLANK">
    <p:spTree>
      <p:nvGrpSpPr>
        <p:cNvPr id="1" name=""/>
        <p:cNvGrpSpPr/>
        <p:nvPr/>
      </p:nvGrpSpPr>
      <p:grpSpPr>
        <a:xfrm>
          <a:off x="0" y="0"/>
          <a:ext cx="0" cy="0"/>
          <a:chOff x="0" y="0"/>
          <a:chExt cx="0" cy="0"/>
        </a:xfrm>
      </p:grpSpPr>
      <p:sp>
        <p:nvSpPr>
          <p:cNvPr id="100" name="Slide Number"/>
          <p:cNvSpPr txBox="1"/>
          <p:nvPr>
            <p:ph type="sldNum" sz="quarter" idx="2"/>
          </p:nvPr>
        </p:nvSpPr>
        <p:spPr>
          <a:prstGeom prst="rect">
            <a:avLst/>
          </a:prstGeom>
        </p:spPr>
        <p:txBody>
          <a:bodyPr/>
          <a:lstStyle/>
          <a:p>
            <a:pPr/>
            <a:fld id="{86CB4B4D-7CA3-9044-876B-883B54F8677D}" type="slidenum"/>
          </a:p>
        </p:txBody>
      </p:sp>
    </p:spTree>
  </p:cSld>
  <p:clrMapOvr>
    <a:masterClrMapping/>
  </p:clrMapOvr>
  <p:transition xmlns:p14="http://schemas.microsoft.com/office/powerpoint/2010/main" spd="med" advClick="1"/>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p:cSld>
    <p:bg>
      <p:bgPr>
        <a:solidFill>
          <a:srgbClr val="212121"/>
        </a:solidFill>
      </p:bgPr>
    </p:bg>
    <p:spTree>
      <p:nvGrpSpPr>
        <p:cNvPr id="1" name=""/>
        <p:cNvGrpSpPr/>
        <p:nvPr/>
      </p:nvGrpSpPr>
      <p:grpSpPr>
        <a:xfrm>
          <a:off x="0" y="0"/>
          <a:ext cx="0" cy="0"/>
          <a:chOff x="0" y="0"/>
          <a:chExt cx="0" cy="0"/>
        </a:xfrm>
      </p:grpSpPr>
      <p:sp>
        <p:nvSpPr>
          <p:cNvPr id="2" name="Title Text"/>
          <p:cNvSpPr txBox="1"/>
          <p:nvPr>
            <p:ph type="title"/>
          </p:nvPr>
        </p:nvSpPr>
        <p:spPr>
          <a:xfrm>
            <a:off x="311699" y="445025"/>
            <a:ext cx="8520602" cy="57270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r>
              <a:t>Title Text</a:t>
            </a:r>
          </a:p>
        </p:txBody>
      </p:sp>
      <p:sp>
        <p:nvSpPr>
          <p:cNvPr id="3" name="Body Level One…"/>
          <p:cNvSpPr txBox="1"/>
          <p:nvPr>
            <p:ph type="body" idx="1"/>
          </p:nvPr>
        </p:nvSpPr>
        <p:spPr>
          <a:xfrm>
            <a:off x="311699" y="1152475"/>
            <a:ext cx="8520602" cy="341640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a:r>
              <a:t>Body Level One</a:t>
            </a:r>
          </a:p>
          <a:p>
            <a:pPr lvl="1"/>
            <a:r>
              <a:t>Body Level Two</a:t>
            </a:r>
          </a:p>
          <a:p>
            <a:pPr lvl="2"/>
            <a:r>
              <a:t>Body Level Three</a:t>
            </a:r>
          </a:p>
          <a:p>
            <a:pPr lvl="3"/>
            <a:r>
              <a:t>Body Level Four</a:t>
            </a:r>
          </a:p>
          <a:p>
            <a:pPr lvl="4"/>
            <a:r>
              <a:t>Body Level Five</a:t>
            </a:r>
          </a:p>
        </p:txBody>
      </p:sp>
      <p:sp>
        <p:nvSpPr>
          <p:cNvPr id="4" name="Slide Number"/>
          <p:cNvSpPr txBox="1"/>
          <p:nvPr>
            <p:ph type="sldNum" sz="quarter" idx="2"/>
          </p:nvPr>
        </p:nvSpPr>
        <p:spPr>
          <a:xfrm>
            <a:off x="8684345" y="4700819"/>
            <a:ext cx="336814" cy="318396"/>
          </a:xfrm>
          <a:prstGeom prst="rect">
            <a:avLst/>
          </a:prstGeom>
          <a:ln w="12700">
            <a:miter lim="400000"/>
          </a:ln>
        </p:spPr>
        <p:txBody>
          <a:bodyPr wrap="none" lIns="91424" tIns="91424" rIns="91424" bIns="91424" anchor="ctr">
            <a:spAutoFit/>
          </a:bodyPr>
          <a:lstStyle>
            <a:lvl1pPr algn="r">
              <a:defRPr sz="1000">
                <a:solidFill>
                  <a:srgbClr val="ADADAD"/>
                </a:solidFill>
              </a:defRPr>
            </a:lvl1pPr>
          </a:lstStyle>
          <a:p>
            <a:pPr/>
            <a:fld id="{86CB4B4D-7CA3-9044-876B-883B54F8677D}" type="slidenum"/>
          </a:p>
        </p:txBody>
      </p:sp>
    </p:spTree>
  </p:cSld>
  <p:clrMap bg1="dk1" tx1="lt1" bg2="dk2" tx2="lt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transition xmlns:p14="http://schemas.microsoft.com/office/powerpoint/2010/main" spd="med" advClick="1"/>
  <p:txStyles>
    <p:titleStyle>
      <a:lvl1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FFFFFF"/>
          </a:solidFill>
          <a:uFillTx/>
          <a:latin typeface="+mn-lt"/>
          <a:ea typeface="+mn-ea"/>
          <a:cs typeface="+mn-cs"/>
          <a:sym typeface="Arial"/>
        </a:defRPr>
      </a:lvl1pPr>
      <a:lvl2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FFFFFF"/>
          </a:solidFill>
          <a:uFillTx/>
          <a:latin typeface="+mn-lt"/>
          <a:ea typeface="+mn-ea"/>
          <a:cs typeface="+mn-cs"/>
          <a:sym typeface="Arial"/>
        </a:defRPr>
      </a:lvl2pPr>
      <a:lvl3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FFFFFF"/>
          </a:solidFill>
          <a:uFillTx/>
          <a:latin typeface="+mn-lt"/>
          <a:ea typeface="+mn-ea"/>
          <a:cs typeface="+mn-cs"/>
          <a:sym typeface="Arial"/>
        </a:defRPr>
      </a:lvl3pPr>
      <a:lvl4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FFFFFF"/>
          </a:solidFill>
          <a:uFillTx/>
          <a:latin typeface="+mn-lt"/>
          <a:ea typeface="+mn-ea"/>
          <a:cs typeface="+mn-cs"/>
          <a:sym typeface="Arial"/>
        </a:defRPr>
      </a:lvl4pPr>
      <a:lvl5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FFFFFF"/>
          </a:solidFill>
          <a:uFillTx/>
          <a:latin typeface="+mn-lt"/>
          <a:ea typeface="+mn-ea"/>
          <a:cs typeface="+mn-cs"/>
          <a:sym typeface="Arial"/>
        </a:defRPr>
      </a:lvl5pPr>
      <a:lvl6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FFFFFF"/>
          </a:solidFill>
          <a:uFillTx/>
          <a:latin typeface="+mn-lt"/>
          <a:ea typeface="+mn-ea"/>
          <a:cs typeface="+mn-cs"/>
          <a:sym typeface="Arial"/>
        </a:defRPr>
      </a:lvl6pPr>
      <a:lvl7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FFFFFF"/>
          </a:solidFill>
          <a:uFillTx/>
          <a:latin typeface="+mn-lt"/>
          <a:ea typeface="+mn-ea"/>
          <a:cs typeface="+mn-cs"/>
          <a:sym typeface="Arial"/>
        </a:defRPr>
      </a:lvl7pPr>
      <a:lvl8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FFFFFF"/>
          </a:solidFill>
          <a:uFillTx/>
          <a:latin typeface="+mn-lt"/>
          <a:ea typeface="+mn-ea"/>
          <a:cs typeface="+mn-cs"/>
          <a:sym typeface="Arial"/>
        </a:defRPr>
      </a:lvl8pPr>
      <a:lvl9pPr marL="0" marR="0" indent="0" algn="l" defTabSz="914400" rtl="0" latinLnBrk="0">
        <a:lnSpc>
          <a:spcPct val="100000"/>
        </a:lnSpc>
        <a:spcBef>
          <a:spcPts val="0"/>
        </a:spcBef>
        <a:spcAft>
          <a:spcPts val="0"/>
        </a:spcAft>
        <a:buClrTx/>
        <a:buSzTx/>
        <a:buFontTx/>
        <a:buNone/>
        <a:tabLst/>
        <a:defRPr b="0" baseline="0" cap="none" i="0" spc="0" strike="noStrike" sz="2800" u="none">
          <a:solidFill>
            <a:srgbClr val="FFFFFF"/>
          </a:solidFill>
          <a:uFillTx/>
          <a:latin typeface="+mn-lt"/>
          <a:ea typeface="+mn-ea"/>
          <a:cs typeface="+mn-cs"/>
          <a:sym typeface="Arial"/>
        </a:defRPr>
      </a:lvl9pPr>
    </p:titleStyle>
    <p:bodyStyle>
      <a:lvl1pPr marL="457200" marR="0" indent="-342900" algn="l" defTabSz="914400" rtl="0" latinLnBrk="0">
        <a:lnSpc>
          <a:spcPct val="115000"/>
        </a:lnSpc>
        <a:spcBef>
          <a:spcPts val="0"/>
        </a:spcBef>
        <a:spcAft>
          <a:spcPts val="0"/>
        </a:spcAft>
        <a:buClr>
          <a:srgbClr val="ADADAD"/>
        </a:buClr>
        <a:buSzPts val="1800"/>
        <a:buFont typeface="Arial"/>
        <a:buChar char="●"/>
        <a:tabLst/>
        <a:defRPr b="0" baseline="0" cap="none" i="0" spc="0" strike="noStrike" sz="1800" u="none">
          <a:solidFill>
            <a:srgbClr val="ADADAD"/>
          </a:solidFill>
          <a:uFillTx/>
          <a:latin typeface="+mn-lt"/>
          <a:ea typeface="+mn-ea"/>
          <a:cs typeface="+mn-cs"/>
          <a:sym typeface="Arial"/>
        </a:defRPr>
      </a:lvl1pPr>
      <a:lvl2pPr marL="1005114" marR="0" indent="-408214" algn="l" defTabSz="914400" rtl="0" latinLnBrk="0">
        <a:lnSpc>
          <a:spcPct val="115000"/>
        </a:lnSpc>
        <a:spcBef>
          <a:spcPts val="0"/>
        </a:spcBef>
        <a:spcAft>
          <a:spcPts val="0"/>
        </a:spcAft>
        <a:buClr>
          <a:srgbClr val="ADADAD"/>
        </a:buClr>
        <a:buSzPts val="1800"/>
        <a:buFont typeface="Arial"/>
        <a:buChar char="○"/>
        <a:tabLst/>
        <a:defRPr b="0" baseline="0" cap="none" i="0" spc="0" strike="noStrike" sz="1800" u="none">
          <a:solidFill>
            <a:srgbClr val="ADADAD"/>
          </a:solidFill>
          <a:uFillTx/>
          <a:latin typeface="+mn-lt"/>
          <a:ea typeface="+mn-ea"/>
          <a:cs typeface="+mn-cs"/>
          <a:sym typeface="Arial"/>
        </a:defRPr>
      </a:lvl2pPr>
      <a:lvl3pPr marL="1462314" marR="0" indent="-408214" algn="l" defTabSz="914400" rtl="0" latinLnBrk="0">
        <a:lnSpc>
          <a:spcPct val="115000"/>
        </a:lnSpc>
        <a:spcBef>
          <a:spcPts val="0"/>
        </a:spcBef>
        <a:spcAft>
          <a:spcPts val="0"/>
        </a:spcAft>
        <a:buClr>
          <a:srgbClr val="ADADAD"/>
        </a:buClr>
        <a:buSzPts val="1800"/>
        <a:buFont typeface="Arial"/>
        <a:buChar char="■"/>
        <a:tabLst/>
        <a:defRPr b="0" baseline="0" cap="none" i="0" spc="0" strike="noStrike" sz="1800" u="none">
          <a:solidFill>
            <a:srgbClr val="ADADAD"/>
          </a:solidFill>
          <a:uFillTx/>
          <a:latin typeface="+mn-lt"/>
          <a:ea typeface="+mn-ea"/>
          <a:cs typeface="+mn-cs"/>
          <a:sym typeface="Arial"/>
        </a:defRPr>
      </a:lvl3pPr>
      <a:lvl4pPr marL="1919514" marR="0" indent="-408214" algn="l" defTabSz="914400" rtl="0" latinLnBrk="0">
        <a:lnSpc>
          <a:spcPct val="115000"/>
        </a:lnSpc>
        <a:spcBef>
          <a:spcPts val="0"/>
        </a:spcBef>
        <a:spcAft>
          <a:spcPts val="0"/>
        </a:spcAft>
        <a:buClr>
          <a:srgbClr val="ADADAD"/>
        </a:buClr>
        <a:buSzPts val="1800"/>
        <a:buFont typeface="Arial"/>
        <a:buChar char="●"/>
        <a:tabLst/>
        <a:defRPr b="0" baseline="0" cap="none" i="0" spc="0" strike="noStrike" sz="1800" u="none">
          <a:solidFill>
            <a:srgbClr val="ADADAD"/>
          </a:solidFill>
          <a:uFillTx/>
          <a:latin typeface="+mn-lt"/>
          <a:ea typeface="+mn-ea"/>
          <a:cs typeface="+mn-cs"/>
          <a:sym typeface="Arial"/>
        </a:defRPr>
      </a:lvl4pPr>
      <a:lvl5pPr marL="2376714" marR="0" indent="-408214" algn="l" defTabSz="914400" rtl="0" latinLnBrk="0">
        <a:lnSpc>
          <a:spcPct val="115000"/>
        </a:lnSpc>
        <a:spcBef>
          <a:spcPts val="0"/>
        </a:spcBef>
        <a:spcAft>
          <a:spcPts val="0"/>
        </a:spcAft>
        <a:buClr>
          <a:srgbClr val="ADADAD"/>
        </a:buClr>
        <a:buSzPts val="1800"/>
        <a:buFont typeface="Arial"/>
        <a:buChar char="○"/>
        <a:tabLst/>
        <a:defRPr b="0" baseline="0" cap="none" i="0" spc="0" strike="noStrike" sz="1800" u="none">
          <a:solidFill>
            <a:srgbClr val="ADADAD"/>
          </a:solidFill>
          <a:uFillTx/>
          <a:latin typeface="+mn-lt"/>
          <a:ea typeface="+mn-ea"/>
          <a:cs typeface="+mn-cs"/>
          <a:sym typeface="Arial"/>
        </a:defRPr>
      </a:lvl5pPr>
      <a:lvl6pPr marL="2833914" marR="0" indent="-408214" algn="l" defTabSz="914400" rtl="0" latinLnBrk="0">
        <a:lnSpc>
          <a:spcPct val="115000"/>
        </a:lnSpc>
        <a:spcBef>
          <a:spcPts val="0"/>
        </a:spcBef>
        <a:spcAft>
          <a:spcPts val="0"/>
        </a:spcAft>
        <a:buClr>
          <a:srgbClr val="ADADAD"/>
        </a:buClr>
        <a:buSzPts val="1800"/>
        <a:buFont typeface="Arial"/>
        <a:buChar char="■"/>
        <a:tabLst/>
        <a:defRPr b="0" baseline="0" cap="none" i="0" spc="0" strike="noStrike" sz="1800" u="none">
          <a:solidFill>
            <a:srgbClr val="ADADAD"/>
          </a:solidFill>
          <a:uFillTx/>
          <a:latin typeface="+mn-lt"/>
          <a:ea typeface="+mn-ea"/>
          <a:cs typeface="+mn-cs"/>
          <a:sym typeface="Arial"/>
        </a:defRPr>
      </a:lvl6pPr>
      <a:lvl7pPr marL="3291114" marR="0" indent="-408214" algn="l" defTabSz="914400" rtl="0" latinLnBrk="0">
        <a:lnSpc>
          <a:spcPct val="115000"/>
        </a:lnSpc>
        <a:spcBef>
          <a:spcPts val="0"/>
        </a:spcBef>
        <a:spcAft>
          <a:spcPts val="0"/>
        </a:spcAft>
        <a:buClr>
          <a:srgbClr val="ADADAD"/>
        </a:buClr>
        <a:buSzPts val="1800"/>
        <a:buFont typeface="Arial"/>
        <a:buChar char="●"/>
        <a:tabLst/>
        <a:defRPr b="0" baseline="0" cap="none" i="0" spc="0" strike="noStrike" sz="1800" u="none">
          <a:solidFill>
            <a:srgbClr val="ADADAD"/>
          </a:solidFill>
          <a:uFillTx/>
          <a:latin typeface="+mn-lt"/>
          <a:ea typeface="+mn-ea"/>
          <a:cs typeface="+mn-cs"/>
          <a:sym typeface="Arial"/>
        </a:defRPr>
      </a:lvl7pPr>
      <a:lvl8pPr marL="3748314" marR="0" indent="-408214" algn="l" defTabSz="914400" rtl="0" latinLnBrk="0">
        <a:lnSpc>
          <a:spcPct val="115000"/>
        </a:lnSpc>
        <a:spcBef>
          <a:spcPts val="0"/>
        </a:spcBef>
        <a:spcAft>
          <a:spcPts val="0"/>
        </a:spcAft>
        <a:buClr>
          <a:srgbClr val="ADADAD"/>
        </a:buClr>
        <a:buSzPts val="1800"/>
        <a:buFont typeface="Arial"/>
        <a:buChar char="○"/>
        <a:tabLst/>
        <a:defRPr b="0" baseline="0" cap="none" i="0" spc="0" strike="noStrike" sz="1800" u="none">
          <a:solidFill>
            <a:srgbClr val="ADADAD"/>
          </a:solidFill>
          <a:uFillTx/>
          <a:latin typeface="+mn-lt"/>
          <a:ea typeface="+mn-ea"/>
          <a:cs typeface="+mn-cs"/>
          <a:sym typeface="Arial"/>
        </a:defRPr>
      </a:lvl8pPr>
      <a:lvl9pPr marL="4205514" marR="0" indent="-408214" algn="l" defTabSz="914400" rtl="0" latinLnBrk="0">
        <a:lnSpc>
          <a:spcPct val="115000"/>
        </a:lnSpc>
        <a:spcBef>
          <a:spcPts val="0"/>
        </a:spcBef>
        <a:spcAft>
          <a:spcPts val="0"/>
        </a:spcAft>
        <a:buClr>
          <a:srgbClr val="ADADAD"/>
        </a:buClr>
        <a:buSzPts val="1800"/>
        <a:buFont typeface="Arial"/>
        <a:buChar char="■"/>
        <a:tabLst/>
        <a:defRPr b="0" baseline="0" cap="none" i="0" spc="0" strike="noStrike" sz="1800" u="none">
          <a:solidFill>
            <a:srgbClr val="ADADAD"/>
          </a:solidFill>
          <a:uFillTx/>
          <a:latin typeface="+mn-lt"/>
          <a:ea typeface="+mn-ea"/>
          <a:cs typeface="+mn-cs"/>
          <a:sym typeface="Arial"/>
        </a:defRPr>
      </a:lvl9pPr>
    </p:bodyStyle>
    <p:otherStyle>
      <a:lvl1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1pPr>
      <a:lvl2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2pPr>
      <a:lvl3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3pPr>
      <a:lvl4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4pPr>
      <a:lvl5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5pPr>
      <a:lvl6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6pPr>
      <a:lvl7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7pPr>
      <a:lvl8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8pPr>
      <a:lvl9pPr marL="0" marR="0" indent="0" algn="r" defTabSz="914400" rtl="0" latinLnBrk="0">
        <a:lnSpc>
          <a:spcPct val="100000"/>
        </a:lnSpc>
        <a:spcBef>
          <a:spcPts val="0"/>
        </a:spcBef>
        <a:spcAft>
          <a:spcPts val="0"/>
        </a:spcAft>
        <a:buClrTx/>
        <a:buSzTx/>
        <a:buFontTx/>
        <a:buNone/>
        <a:tabLst/>
        <a:defRPr b="0" baseline="0" cap="none" i="0" spc="0" strike="noStrike" sz="1000" u="none">
          <a:solidFill>
            <a:schemeClr val="tx1"/>
          </a:solidFill>
          <a:uFillTx/>
          <a:latin typeface="+mn-lt"/>
          <a:ea typeface="+mn-ea"/>
          <a:cs typeface="+mn-cs"/>
          <a:sym typeface="Arial"/>
        </a:defRPr>
      </a:lvl9pPr>
    </p:otherStyle>
  </p:txStyles>
</p:sldMaster>
</file>

<file path=ppt/slides/_rels/slide1.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png"/></Relationships>

</file>

<file path=ppt/slides/_rels/slide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png"/></Relationships>

</file>

<file path=ppt/slides/_rels/slide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png"/></Relationships>

</file>

<file path=ppt/slides/_rels/slide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png"/></Relationships>

</file>

<file path=ppt/slides/_rels/slide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1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hyperlink" Target="https://lamport.azurewebsites.net/pubs/chandy.pdf" TargetMode="External"/></Relationships>

</file>

<file path=ppt/slides/_rels/slide1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png"/><Relationship Id="rId3" Type="http://schemas.openxmlformats.org/officeDocument/2006/relationships/hyperlink" Target="https://lamport.azurewebsites.net/pubs/chandy.pdf" TargetMode="External"/></Relationships>

</file>

<file path=ppt/slides/_rels/slide19.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20.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2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23.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26.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32.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33.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34.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Relationships xmlns="http://schemas.openxmlformats.org/package/2006/relationships"><Relationship Id="rId1" Type="http://schemas.openxmlformats.org/officeDocument/2006/relationships/slideLayout" Target="../slideLayouts/slideLayout1.xml"/></Relationships>

</file>

<file path=ppt/slides/_rels/slide36.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5.png"/></Relationships>

</file>

<file path=ppt/slides/_rels/slide37.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5.png"/></Relationships>

</file>

<file path=ppt/slides/_rels/slide38.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image" Target="../media/image6.png"/></Relationships>

</file>

<file path=ppt/slides/_rels/slide39.xml.rels><?xml version="1.0" encoding="UTF-8"?>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40.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109" name="Google Shape;54;gc099d98601_0_93"/>
          <p:cNvSpPr txBox="1"/>
          <p:nvPr>
            <p:ph type="ctrTitle"/>
          </p:nvPr>
        </p:nvSpPr>
        <p:spPr>
          <a:xfrm>
            <a:off x="311707" y="744575"/>
            <a:ext cx="8520602" cy="2052599"/>
          </a:xfrm>
          <a:prstGeom prst="rect">
            <a:avLst/>
          </a:prstGeom>
        </p:spPr>
        <p:txBody>
          <a:bodyPr/>
          <a:lstStyle>
            <a:lvl1pPr>
              <a:defRPr>
                <a:solidFill>
                  <a:srgbClr val="212121"/>
                </a:solidFill>
              </a:defRPr>
            </a:lvl1pPr>
          </a:lstStyle>
          <a:p>
            <a:pPr/>
            <a:r>
              <a:t>Distributed Snapshots</a:t>
            </a:r>
          </a:p>
        </p:txBody>
      </p:sp>
      <p:sp>
        <p:nvSpPr>
          <p:cNvPr id="110" name="Google Shape;55;gc099d98601_0_93"/>
          <p:cNvSpPr txBox="1"/>
          <p:nvPr>
            <p:ph type="subTitle" sz="quarter" idx="1"/>
          </p:nvPr>
        </p:nvSpPr>
        <p:spPr>
          <a:xfrm>
            <a:off x="311699" y="2834125"/>
            <a:ext cx="8520602" cy="792601"/>
          </a:xfrm>
          <a:prstGeom prst="rect">
            <a:avLst/>
          </a:prstGeom>
        </p:spPr>
        <p:txBody>
          <a:bodyPr/>
          <a:lstStyle>
            <a:lvl1pPr marL="0" indent="0">
              <a:defRPr>
                <a:solidFill>
                  <a:srgbClr val="212121"/>
                </a:solidFill>
              </a:defRPr>
            </a:lvl1pPr>
          </a:lstStyle>
          <a:p>
            <a:pPr/>
            <a:r>
              <a:t>September 2026</a:t>
            </a:r>
          </a:p>
        </p:txBody>
      </p:sp>
      <p:sp>
        <p:nvSpPr>
          <p:cNvPr id="111" name="Google Shape;56;gc099d98601_0_93"/>
          <p:cNvSpPr txBox="1"/>
          <p:nvPr>
            <p:ph type="sldNum" sz="quarter" idx="2"/>
          </p:nvPr>
        </p:nvSpPr>
        <p:spPr>
          <a:xfrm>
            <a:off x="8754976" y="4700819"/>
            <a:ext cx="266183" cy="318396"/>
          </a:xfrm>
          <a:prstGeom prst="rect">
            <a:avLst/>
          </a:prstGeom>
          <a:extLst>
            <a:ext uri="{C572A759-6A51-4108-AA02-DFA0A04FC94B}">
              <ma14:wrappingTextBoxFlag xmlns:ma14="http://schemas.microsoft.com/office/mac/drawingml/2011/main" val="1"/>
            </a:ext>
          </a:extLst>
        </p:spPr>
        <p:txBody>
          <a:bodyPr/>
          <a:lstStyle>
            <a:lvl1pPr>
              <a:defRPr>
                <a:solidFill>
                  <a:srgbClr val="212121"/>
                </a:solidFill>
              </a:defRPr>
            </a:lvl1pPr>
          </a:lstStyle>
          <a:p>
            <a:pPr/>
            <a:fld id="{86CB4B4D-7CA3-9044-876B-883B54F8677D}" type="slidenum"/>
          </a:p>
        </p:txBody>
      </p:sp>
    </p:spTree>
  </p:cSld>
  <p:clrMapOvr>
    <a:masterClrMapping/>
  </p:clrMapOvr>
  <p:transition xmlns:p14="http://schemas.microsoft.com/office/powerpoint/2010/main" spd="med" advClick="1"/>
</p:sld>
</file>

<file path=ppt/slides/slide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113" name="Google Shape;61;p2"/>
          <p:cNvSpPr txBox="1"/>
          <p:nvPr>
            <p:ph type="title"/>
          </p:nvPr>
        </p:nvSpPr>
        <p:spPr>
          <a:xfrm>
            <a:off x="311699" y="445025"/>
            <a:ext cx="8520602" cy="572701"/>
          </a:xfrm>
          <a:prstGeom prst="rect">
            <a:avLst/>
          </a:prstGeom>
        </p:spPr>
        <p:txBody>
          <a:bodyPr/>
          <a:lstStyle>
            <a:lvl1pPr defTabSz="877823">
              <a:defRPr b="1" sz="2688">
                <a:solidFill>
                  <a:srgbClr val="000000"/>
                </a:solidFill>
              </a:defRPr>
            </a:lvl1pPr>
          </a:lstStyle>
          <a:p>
            <a:pPr/>
            <a:r>
              <a:t>A Note on Channels and Goroutines </a:t>
            </a:r>
          </a:p>
        </p:txBody>
      </p:sp>
      <p:sp>
        <p:nvSpPr>
          <p:cNvPr id="114" name="Google Shape;62;p2"/>
          <p:cNvSpPr txBox="1"/>
          <p:nvPr>
            <p:ph type="body" idx="1"/>
          </p:nvPr>
        </p:nvSpPr>
        <p:spPr>
          <a:xfrm>
            <a:off x="311699" y="1152475"/>
            <a:ext cx="8520602" cy="3416400"/>
          </a:xfrm>
          <a:prstGeom prst="rect">
            <a:avLst/>
          </a:prstGeom>
        </p:spPr>
        <p:txBody>
          <a:bodyPr/>
          <a:lstStyle/>
          <a:p>
            <a:pPr>
              <a:lnSpc>
                <a:spcPct val="150000"/>
              </a:lnSpc>
              <a:buClr>
                <a:srgbClr val="000000"/>
              </a:buClr>
              <a:defRPr>
                <a:solidFill>
                  <a:srgbClr val="000000"/>
                </a:solidFill>
              </a:defRPr>
            </a:pPr>
            <a:r>
              <a:t>Using channels is easy, debugging them is hard…</a:t>
            </a:r>
          </a:p>
          <a:p>
            <a:pPr marL="0" indent="0">
              <a:lnSpc>
                <a:spcPct val="150000"/>
              </a:lnSpc>
              <a:spcBef>
                <a:spcPts val="1600"/>
              </a:spcBef>
              <a:buSzTx/>
              <a:buNone/>
              <a:defRPr>
                <a:solidFill>
                  <a:srgbClr val="000000"/>
                </a:solidFill>
              </a:defRPr>
            </a:pPr>
            <a:r>
              <a:t>	Bullet-proof way: Keep track of how many things go in and go out</a:t>
            </a:r>
          </a:p>
          <a:p>
            <a:pPr marL="0" indent="0">
              <a:lnSpc>
                <a:spcPct val="150000"/>
              </a:lnSpc>
              <a:spcBef>
                <a:spcPts val="1600"/>
              </a:spcBef>
              <a:buSzTx/>
              <a:buNone/>
              <a:defRPr>
                <a:solidFill>
                  <a:srgbClr val="000000"/>
                </a:solidFill>
              </a:defRPr>
            </a:pPr>
            <a:r>
              <a:t>	Always ask yourself: is this channel buffered?</a:t>
            </a:r>
          </a:p>
          <a:p>
            <a:pPr>
              <a:lnSpc>
                <a:spcPct val="150000"/>
              </a:lnSpc>
              <a:spcBef>
                <a:spcPts val="1600"/>
              </a:spcBef>
              <a:buClr>
                <a:srgbClr val="000000"/>
              </a:buClr>
              <a:defRPr>
                <a:solidFill>
                  <a:srgbClr val="000000"/>
                </a:solidFill>
              </a:defRPr>
            </a:pPr>
            <a:r>
              <a:t>In general, don’t use locks or atomic operations with channels (awkward)</a:t>
            </a:r>
          </a:p>
          <a:p>
            <a:pPr>
              <a:lnSpc>
                <a:spcPct val="150000"/>
              </a:lnSpc>
              <a:buClr>
                <a:srgbClr val="000000"/>
              </a:buClr>
              <a:defRPr>
                <a:solidFill>
                  <a:srgbClr val="000000"/>
                </a:solidFill>
              </a:defRPr>
            </a:pPr>
            <a:r>
              <a:t>Try not to nest goroutines (would be hard to reason about them)</a:t>
            </a:r>
          </a:p>
        </p:txBody>
      </p:sp>
      <p:sp>
        <p:nvSpPr>
          <p:cNvPr id="115" name="Google Shape;63;p2"/>
          <p:cNvSpPr txBox="1"/>
          <p:nvPr>
            <p:ph type="sldNum" sz="quarter" idx="2"/>
          </p:nvPr>
        </p:nvSpPr>
        <p:spPr>
          <a:xfrm>
            <a:off x="8754976" y="4700819"/>
            <a:ext cx="266183"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14">
                                            <p:bg/>
                                          </p:spTgt>
                                        </p:tgtEl>
                                        <p:attrNameLst>
                                          <p:attrName>style.visibility</p:attrName>
                                        </p:attrNameLst>
                                      </p:cBhvr>
                                      <p:to>
                                        <p:strVal val="visible"/>
                                      </p:to>
                                    </p:set>
                                    <p:animEffect filter="fade" transition="in">
                                      <p:cBhvr>
                                        <p:cTn id="7" dur="1"/>
                                        <p:tgtEl>
                                          <p:spTgt spid="114">
                                            <p:bg/>
                                          </p:spTgt>
                                        </p:tgtEl>
                                      </p:cBhvr>
                                    </p:animEffect>
                                  </p:childTnLst>
                                </p:cTn>
                              </p:par>
                              <p:par>
                                <p:cTn id="8" presetClass="entr" nodeType="withEffect" presetSubtype="0" presetID="10" grpId="1" fill="hold">
                                  <p:stCondLst>
                                    <p:cond delay="0"/>
                                  </p:stCondLst>
                                  <p:iterate type="el" backwards="0">
                                    <p:tmAbs val="0"/>
                                  </p:iterate>
                                  <p:childTnLst>
                                    <p:set>
                                      <p:cBhvr>
                                        <p:cTn id="9" fill="hold"/>
                                        <p:tgtEl>
                                          <p:spTgt spid="114">
                                            <p:txEl>
                                              <p:pRg st="0" end="0"/>
                                            </p:txEl>
                                          </p:spTgt>
                                        </p:tgtEl>
                                        <p:attrNameLst>
                                          <p:attrName>style.visibility</p:attrName>
                                        </p:attrNameLst>
                                      </p:cBhvr>
                                      <p:to>
                                        <p:strVal val="visible"/>
                                      </p:to>
                                    </p:set>
                                    <p:animEffect filter="fade" transition="in">
                                      <p:cBhvr>
                                        <p:cTn id="10" dur="1"/>
                                        <p:tgtEl>
                                          <p:spTgt spid="11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ID="10" grpId="1" fill="hold">
                                  <p:stCondLst>
                                    <p:cond delay="0"/>
                                  </p:stCondLst>
                                  <p:iterate type="el" backwards="0">
                                    <p:tmAbs val="0"/>
                                  </p:iterate>
                                  <p:childTnLst>
                                    <p:set>
                                      <p:cBhvr>
                                        <p:cTn id="14" fill="hold"/>
                                        <p:tgtEl>
                                          <p:spTgt spid="114">
                                            <p:txEl>
                                              <p:pRg st="1" end="1"/>
                                            </p:txEl>
                                          </p:spTgt>
                                        </p:tgtEl>
                                        <p:attrNameLst>
                                          <p:attrName>style.visibility</p:attrName>
                                        </p:attrNameLst>
                                      </p:cBhvr>
                                      <p:to>
                                        <p:strVal val="visible"/>
                                      </p:to>
                                    </p:set>
                                    <p:animEffect filter="fade" transition="in">
                                      <p:cBhvr>
                                        <p:cTn id="15" dur="1"/>
                                        <p:tgtEl>
                                          <p:spTgt spid="114">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ID="10" grpId="1" fill="hold">
                                  <p:stCondLst>
                                    <p:cond delay="0"/>
                                  </p:stCondLst>
                                  <p:iterate type="el" backwards="0">
                                    <p:tmAbs val="0"/>
                                  </p:iterate>
                                  <p:childTnLst>
                                    <p:set>
                                      <p:cBhvr>
                                        <p:cTn id="19" fill="hold"/>
                                        <p:tgtEl>
                                          <p:spTgt spid="114">
                                            <p:txEl>
                                              <p:pRg st="2" end="2"/>
                                            </p:txEl>
                                          </p:spTgt>
                                        </p:tgtEl>
                                        <p:attrNameLst>
                                          <p:attrName>style.visibility</p:attrName>
                                        </p:attrNameLst>
                                      </p:cBhvr>
                                      <p:to>
                                        <p:strVal val="visible"/>
                                      </p:to>
                                    </p:set>
                                    <p:animEffect filter="fade" transition="in">
                                      <p:cBhvr>
                                        <p:cTn id="20" dur="1"/>
                                        <p:tgtEl>
                                          <p:spTgt spid="114">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Class="entr" nodeType="clickEffect" presetID="10" grpId="1" fill="hold">
                                  <p:stCondLst>
                                    <p:cond delay="0"/>
                                  </p:stCondLst>
                                  <p:iterate type="el" backwards="0">
                                    <p:tmAbs val="0"/>
                                  </p:iterate>
                                  <p:childTnLst>
                                    <p:set>
                                      <p:cBhvr>
                                        <p:cTn id="24" fill="hold"/>
                                        <p:tgtEl>
                                          <p:spTgt spid="114">
                                            <p:txEl>
                                              <p:pRg st="3" end="3"/>
                                            </p:txEl>
                                          </p:spTgt>
                                        </p:tgtEl>
                                        <p:attrNameLst>
                                          <p:attrName>style.visibility</p:attrName>
                                        </p:attrNameLst>
                                      </p:cBhvr>
                                      <p:to>
                                        <p:strVal val="visible"/>
                                      </p:to>
                                    </p:set>
                                    <p:animEffect filter="fade" transition="in">
                                      <p:cBhvr>
                                        <p:cTn id="25" dur="1"/>
                                        <p:tgtEl>
                                          <p:spTgt spid="114">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Class="entr" nodeType="clickEffect" presetID="10" grpId="1" fill="hold">
                                  <p:stCondLst>
                                    <p:cond delay="0"/>
                                  </p:stCondLst>
                                  <p:iterate type="el" backwards="0">
                                    <p:tmAbs val="0"/>
                                  </p:iterate>
                                  <p:childTnLst>
                                    <p:set>
                                      <p:cBhvr>
                                        <p:cTn id="29" fill="hold"/>
                                        <p:tgtEl>
                                          <p:spTgt spid="114">
                                            <p:txEl>
                                              <p:pRg st="4" end="4"/>
                                            </p:txEl>
                                          </p:spTgt>
                                        </p:tgtEl>
                                        <p:attrNameLst>
                                          <p:attrName>style.visibility</p:attrName>
                                        </p:attrNameLst>
                                      </p:cBhvr>
                                      <p:to>
                                        <p:strVal val="visible"/>
                                      </p:to>
                                    </p:set>
                                    <p:animEffect filter="fade" transition="in">
                                      <p:cBhvr>
                                        <p:cTn id="30" dur="1"/>
                                        <p:tgtEl>
                                          <p:spTgt spid="114">
                                            <p:txEl>
                                              <p:pRg st="4" end="4"/>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114" grpId="1"/>
    </p:bldLst>
  </p:timing>
</p:sld>
</file>

<file path=ppt/slides/slide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119" name="Google Shape;54;gc099d98601_0_93"/>
          <p:cNvSpPr txBox="1"/>
          <p:nvPr>
            <p:ph type="ctrTitle"/>
          </p:nvPr>
        </p:nvSpPr>
        <p:spPr>
          <a:xfrm>
            <a:off x="311699" y="2161303"/>
            <a:ext cx="8520602" cy="820892"/>
          </a:xfrm>
          <a:prstGeom prst="rect">
            <a:avLst/>
          </a:prstGeom>
        </p:spPr>
        <p:txBody>
          <a:bodyPr/>
          <a:lstStyle>
            <a:lvl1pPr>
              <a:defRPr sz="4000">
                <a:solidFill>
                  <a:srgbClr val="212121"/>
                </a:solidFill>
              </a:defRPr>
            </a:lvl1pPr>
          </a:lstStyle>
          <a:p>
            <a:pPr/>
            <a:r>
              <a:t>Review of Snapshot Fundamentals</a:t>
            </a:r>
          </a:p>
        </p:txBody>
      </p:sp>
      <p:sp>
        <p:nvSpPr>
          <p:cNvPr id="120" name="Google Shape;56;gc099d98601_0_93"/>
          <p:cNvSpPr txBox="1"/>
          <p:nvPr>
            <p:ph type="sldNum" sz="quarter" idx="2"/>
          </p:nvPr>
        </p:nvSpPr>
        <p:spPr>
          <a:xfrm>
            <a:off x="8754976" y="4700819"/>
            <a:ext cx="266183" cy="318396"/>
          </a:xfrm>
          <a:prstGeom prst="rect">
            <a:avLst/>
          </a:prstGeom>
          <a:extLst>
            <a:ext uri="{C572A759-6A51-4108-AA02-DFA0A04FC94B}">
              <ma14:wrappingTextBoxFlag xmlns:ma14="http://schemas.microsoft.com/office/mac/drawingml/2011/main" val="1"/>
            </a:ext>
          </a:extLst>
        </p:spPr>
        <p:txBody>
          <a:bodyPr/>
          <a:lstStyle>
            <a:lvl1pPr>
              <a:defRPr>
                <a:solidFill>
                  <a:srgbClr val="212121"/>
                </a:solidFill>
              </a:defRPr>
            </a:lvl1pPr>
          </a:lstStyle>
          <a:p>
            <a:pPr/>
            <a:fld id="{86CB4B4D-7CA3-9044-876B-883B54F8677D}" type="slidenum"/>
          </a:p>
        </p:txBody>
      </p:sp>
    </p:spTree>
  </p:cSld>
  <p:clrMapOvr>
    <a:masterClrMapping/>
  </p:clrMapOvr>
  <p:transition xmlns:p14="http://schemas.microsoft.com/office/powerpoint/2010/main" spd="med" advClick="1"/>
</p:sld>
</file>

<file path=ppt/slides/slide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pic>
        <p:nvPicPr>
          <p:cNvPr id="122" name="Google Shape;68;g2bac66b9670_0_0" descr="Google Shape;68;g2bac66b9670_0_0"/>
          <p:cNvPicPr>
            <a:picLocks noChangeAspect="1"/>
          </p:cNvPicPr>
          <p:nvPr/>
        </p:nvPicPr>
        <p:blipFill>
          <a:blip r:embed="rId3">
            <a:extLst/>
          </a:blip>
          <a:srcRect l="69726" t="5048" r="0" b="33306"/>
          <a:stretch>
            <a:fillRect/>
          </a:stretch>
        </p:blipFill>
        <p:spPr>
          <a:xfrm>
            <a:off x="6686036" y="839117"/>
            <a:ext cx="1596051" cy="2965527"/>
          </a:xfrm>
          <a:prstGeom prst="rect">
            <a:avLst/>
          </a:prstGeom>
          <a:ln w="12700">
            <a:miter lim="400000"/>
          </a:ln>
        </p:spPr>
      </p:pic>
      <p:pic>
        <p:nvPicPr>
          <p:cNvPr id="123" name="Google Shape;69;g2bac66b9670_0_0" descr="Google Shape;69;g2bac66b9670_0_0"/>
          <p:cNvPicPr>
            <a:picLocks noChangeAspect="1"/>
          </p:cNvPicPr>
          <p:nvPr/>
        </p:nvPicPr>
        <p:blipFill>
          <a:blip r:embed="rId3">
            <a:extLst/>
          </a:blip>
          <a:srcRect l="52948" t="5048" r="30271" b="33306"/>
          <a:stretch>
            <a:fillRect/>
          </a:stretch>
        </p:blipFill>
        <p:spPr>
          <a:xfrm>
            <a:off x="5135286" y="839117"/>
            <a:ext cx="884526" cy="2965527"/>
          </a:xfrm>
          <a:prstGeom prst="rect">
            <a:avLst/>
          </a:prstGeom>
          <a:ln w="12700">
            <a:miter lim="400000"/>
          </a:ln>
        </p:spPr>
      </p:pic>
      <p:pic>
        <p:nvPicPr>
          <p:cNvPr id="124" name="Google Shape;70;g2bac66b9670_0_0" descr="Google Shape;70;g2bac66b9670_0_0"/>
          <p:cNvPicPr>
            <a:picLocks noChangeAspect="1"/>
          </p:cNvPicPr>
          <p:nvPr/>
        </p:nvPicPr>
        <p:blipFill>
          <a:blip r:embed="rId3">
            <a:extLst/>
          </a:blip>
          <a:srcRect l="0" t="5048" r="63827" b="33306"/>
          <a:stretch>
            <a:fillRect/>
          </a:stretch>
        </p:blipFill>
        <p:spPr>
          <a:xfrm>
            <a:off x="861912" y="839117"/>
            <a:ext cx="1906952" cy="2965527"/>
          </a:xfrm>
          <a:prstGeom prst="rect">
            <a:avLst/>
          </a:prstGeom>
          <a:ln w="12700">
            <a:miter lim="400000"/>
          </a:ln>
        </p:spPr>
      </p:pic>
      <p:pic>
        <p:nvPicPr>
          <p:cNvPr id="125" name="Google Shape;71;g2bac66b9670_0_0" descr="Google Shape;71;g2bac66b9670_0_0"/>
          <p:cNvPicPr>
            <a:picLocks noChangeAspect="1"/>
          </p:cNvPicPr>
          <p:nvPr/>
        </p:nvPicPr>
        <p:blipFill>
          <a:blip r:embed="rId3">
            <a:extLst/>
          </a:blip>
          <a:srcRect l="36171" t="5048" r="47050" b="33306"/>
          <a:stretch>
            <a:fillRect/>
          </a:stretch>
        </p:blipFill>
        <p:spPr>
          <a:xfrm>
            <a:off x="3458112" y="839117"/>
            <a:ext cx="884526" cy="2965527"/>
          </a:xfrm>
          <a:prstGeom prst="rect">
            <a:avLst/>
          </a:prstGeom>
          <a:ln w="12700">
            <a:miter lim="400000"/>
          </a:ln>
        </p:spPr>
      </p:pic>
      <p:sp>
        <p:nvSpPr>
          <p:cNvPr id="126" name="Google Shape;72;g2bac66b9670_0_0"/>
          <p:cNvSpPr/>
          <p:nvPr/>
        </p:nvSpPr>
        <p:spPr>
          <a:xfrm>
            <a:off x="1407550" y="4153255"/>
            <a:ext cx="815701" cy="849900"/>
          </a:xfrm>
          <a:prstGeom prst="ellipse">
            <a:avLst/>
          </a:prstGeom>
          <a:solidFill>
            <a:srgbClr val="6D9EEB"/>
          </a:solidFill>
          <a:ln w="28575">
            <a:solidFill>
              <a:srgbClr val="FFFFFF"/>
            </a:solidFill>
          </a:ln>
        </p:spPr>
        <p:txBody>
          <a:bodyPr lIns="45719" rIns="45719" anchor="ctr"/>
          <a:lstStyle/>
          <a:p>
            <a:pPr>
              <a:defRPr>
                <a:solidFill>
                  <a:srgbClr val="212121"/>
                </a:solidFill>
              </a:defRPr>
            </a:pPr>
          </a:p>
        </p:txBody>
      </p:sp>
      <p:sp>
        <p:nvSpPr>
          <p:cNvPr id="127" name="Google Shape;73;g2bac66b9670_0_0"/>
          <p:cNvSpPr/>
          <p:nvPr/>
        </p:nvSpPr>
        <p:spPr>
          <a:xfrm>
            <a:off x="3492513" y="4153255"/>
            <a:ext cx="815701" cy="849900"/>
          </a:xfrm>
          <a:prstGeom prst="ellipse">
            <a:avLst/>
          </a:prstGeom>
          <a:solidFill>
            <a:srgbClr val="6D9EEB"/>
          </a:solidFill>
          <a:ln w="28575">
            <a:solidFill>
              <a:srgbClr val="FFFFFF"/>
            </a:solidFill>
          </a:ln>
        </p:spPr>
        <p:txBody>
          <a:bodyPr lIns="45719" rIns="45719" anchor="ctr"/>
          <a:lstStyle/>
          <a:p>
            <a:pPr>
              <a:defRPr>
                <a:solidFill>
                  <a:srgbClr val="212121"/>
                </a:solidFill>
              </a:defRPr>
            </a:pPr>
          </a:p>
        </p:txBody>
      </p:sp>
      <p:sp>
        <p:nvSpPr>
          <p:cNvPr id="128" name="Google Shape;74;g2bac66b9670_0_0"/>
          <p:cNvSpPr/>
          <p:nvPr/>
        </p:nvSpPr>
        <p:spPr>
          <a:xfrm>
            <a:off x="5169675" y="4153255"/>
            <a:ext cx="815701" cy="849900"/>
          </a:xfrm>
          <a:prstGeom prst="ellipse">
            <a:avLst/>
          </a:prstGeom>
          <a:solidFill>
            <a:srgbClr val="6D9EEB"/>
          </a:solidFill>
          <a:ln w="28575">
            <a:solidFill>
              <a:srgbClr val="FFFFFF"/>
            </a:solidFill>
          </a:ln>
        </p:spPr>
        <p:txBody>
          <a:bodyPr lIns="45719" rIns="45719" anchor="ctr"/>
          <a:lstStyle/>
          <a:p>
            <a:pPr>
              <a:defRPr>
                <a:solidFill>
                  <a:srgbClr val="212121"/>
                </a:solidFill>
              </a:defRPr>
            </a:pPr>
          </a:p>
        </p:txBody>
      </p:sp>
      <p:sp>
        <p:nvSpPr>
          <p:cNvPr id="129" name="Google Shape;75;g2bac66b9670_0_0"/>
          <p:cNvSpPr/>
          <p:nvPr/>
        </p:nvSpPr>
        <p:spPr>
          <a:xfrm>
            <a:off x="7076188" y="4153255"/>
            <a:ext cx="815701" cy="849900"/>
          </a:xfrm>
          <a:prstGeom prst="ellipse">
            <a:avLst/>
          </a:prstGeom>
          <a:solidFill>
            <a:srgbClr val="6D9EEB"/>
          </a:solidFill>
          <a:ln w="28575">
            <a:solidFill>
              <a:srgbClr val="FFFFFF"/>
            </a:solidFill>
          </a:ln>
        </p:spPr>
        <p:txBody>
          <a:bodyPr lIns="45719" rIns="45719" anchor="ctr"/>
          <a:lstStyle/>
          <a:p>
            <a:pPr>
              <a:defRPr>
                <a:solidFill>
                  <a:srgbClr val="212121"/>
                </a:solidFill>
              </a:defRPr>
            </a:pPr>
          </a:p>
        </p:txBody>
      </p:sp>
      <p:sp>
        <p:nvSpPr>
          <p:cNvPr id="130" name="Google Shape;76;g2bac66b9670_0_0"/>
          <p:cNvSpPr/>
          <p:nvPr/>
        </p:nvSpPr>
        <p:spPr>
          <a:xfrm>
            <a:off x="2604774" y="5314329"/>
            <a:ext cx="3727501" cy="44101"/>
          </a:xfrm>
          <a:prstGeom prst="line">
            <a:avLst/>
          </a:prstGeom>
          <a:ln w="28575">
            <a:solidFill>
              <a:srgbClr val="FFFFFF"/>
            </a:solidFill>
            <a:tailEnd type="triangle"/>
          </a:ln>
        </p:spPr>
        <p:txBody>
          <a:bodyPr lIns="45719" rIns="45719"/>
          <a:lstStyle/>
          <a:p>
            <a:pPr/>
          </a:p>
        </p:txBody>
      </p:sp>
      <p:sp>
        <p:nvSpPr>
          <p:cNvPr id="131" name="Google Shape;77;g2bac66b9670_0_0"/>
          <p:cNvSpPr/>
          <p:nvPr/>
        </p:nvSpPr>
        <p:spPr>
          <a:xfrm>
            <a:off x="1407550" y="4153255"/>
            <a:ext cx="815701" cy="849900"/>
          </a:xfrm>
          <a:prstGeom prst="ellipse">
            <a:avLst/>
          </a:prstGeom>
          <a:solidFill>
            <a:srgbClr val="6AA84F"/>
          </a:solidFill>
          <a:ln w="28575">
            <a:solidFill>
              <a:srgbClr val="FFFFFF"/>
            </a:solidFill>
          </a:ln>
        </p:spPr>
        <p:txBody>
          <a:bodyPr lIns="45719" rIns="45719" anchor="ctr"/>
          <a:lstStyle/>
          <a:p>
            <a:pPr>
              <a:defRPr>
                <a:solidFill>
                  <a:srgbClr val="212121"/>
                </a:solidFill>
              </a:defRPr>
            </a:pPr>
          </a:p>
        </p:txBody>
      </p:sp>
      <p:sp>
        <p:nvSpPr>
          <p:cNvPr id="132" name="Google Shape;78;g2bac66b9670_0_0"/>
          <p:cNvSpPr/>
          <p:nvPr/>
        </p:nvSpPr>
        <p:spPr>
          <a:xfrm>
            <a:off x="3492525" y="4153255"/>
            <a:ext cx="815701" cy="849900"/>
          </a:xfrm>
          <a:prstGeom prst="ellipse">
            <a:avLst/>
          </a:prstGeom>
          <a:solidFill>
            <a:srgbClr val="6AA84F"/>
          </a:solidFill>
          <a:ln w="28575">
            <a:solidFill>
              <a:srgbClr val="FFFFFF"/>
            </a:solidFill>
          </a:ln>
        </p:spPr>
        <p:txBody>
          <a:bodyPr lIns="45719" rIns="45719" anchor="ctr"/>
          <a:lstStyle/>
          <a:p>
            <a:pPr>
              <a:defRPr>
                <a:solidFill>
                  <a:srgbClr val="212121"/>
                </a:solidFill>
              </a:defRPr>
            </a:pPr>
          </a:p>
        </p:txBody>
      </p:sp>
      <p:sp>
        <p:nvSpPr>
          <p:cNvPr id="133" name="Google Shape;79;g2bac66b9670_0_0"/>
          <p:cNvSpPr/>
          <p:nvPr/>
        </p:nvSpPr>
        <p:spPr>
          <a:xfrm>
            <a:off x="5169675" y="4153255"/>
            <a:ext cx="815701" cy="849900"/>
          </a:xfrm>
          <a:prstGeom prst="ellipse">
            <a:avLst/>
          </a:prstGeom>
          <a:solidFill>
            <a:srgbClr val="6AA84F"/>
          </a:solidFill>
          <a:ln w="28575">
            <a:solidFill>
              <a:srgbClr val="FFFFFF"/>
            </a:solidFill>
          </a:ln>
        </p:spPr>
        <p:txBody>
          <a:bodyPr lIns="45719" rIns="45719" anchor="ctr"/>
          <a:lstStyle/>
          <a:p>
            <a:pPr>
              <a:defRPr>
                <a:solidFill>
                  <a:srgbClr val="212121"/>
                </a:solidFill>
              </a:defRPr>
            </a:pPr>
          </a:p>
        </p:txBody>
      </p:sp>
      <p:sp>
        <p:nvSpPr>
          <p:cNvPr id="134" name="Google Shape;80;g2bac66b9670_0_0"/>
          <p:cNvSpPr/>
          <p:nvPr/>
        </p:nvSpPr>
        <p:spPr>
          <a:xfrm>
            <a:off x="7076188" y="4153255"/>
            <a:ext cx="815701" cy="849900"/>
          </a:xfrm>
          <a:prstGeom prst="ellipse">
            <a:avLst/>
          </a:prstGeom>
          <a:solidFill>
            <a:srgbClr val="6AA84F"/>
          </a:solidFill>
          <a:ln w="28575">
            <a:solidFill>
              <a:srgbClr val="FFFFFF"/>
            </a:solidFill>
          </a:ln>
        </p:spPr>
        <p:txBody>
          <a:bodyPr lIns="45719" rIns="45719" anchor="ctr"/>
          <a:lstStyle/>
          <a:p>
            <a:pPr>
              <a:defRPr>
                <a:solidFill>
                  <a:srgbClr val="212121"/>
                </a:solidFill>
              </a:defRPr>
            </a:pPr>
          </a:p>
        </p:txBody>
      </p:sp>
      <p:sp>
        <p:nvSpPr>
          <p:cNvPr id="135" name="Google Shape;82;g2bac66b9670_0_0"/>
          <p:cNvSpPr txBox="1"/>
          <p:nvPr/>
        </p:nvSpPr>
        <p:spPr>
          <a:xfrm>
            <a:off x="1492739" y="4279365"/>
            <a:ext cx="645301" cy="528479"/>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b="1" sz="2400">
                <a:solidFill>
                  <a:srgbClr val="212121"/>
                </a:solidFill>
              </a:defRPr>
            </a:lvl1pPr>
          </a:lstStyle>
          <a:p>
            <a:pPr/>
            <a:r>
              <a:t>N1</a:t>
            </a:r>
          </a:p>
        </p:txBody>
      </p:sp>
      <p:sp>
        <p:nvSpPr>
          <p:cNvPr id="136" name="Google Shape;83;g2bac66b9670_0_0"/>
          <p:cNvSpPr txBox="1"/>
          <p:nvPr/>
        </p:nvSpPr>
        <p:spPr>
          <a:xfrm>
            <a:off x="3577788" y="4313965"/>
            <a:ext cx="645301" cy="528479"/>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b="1" sz="2400">
                <a:solidFill>
                  <a:srgbClr val="212121"/>
                </a:solidFill>
              </a:defRPr>
            </a:lvl1pPr>
          </a:lstStyle>
          <a:p>
            <a:pPr/>
            <a:r>
              <a:t>N2</a:t>
            </a:r>
          </a:p>
        </p:txBody>
      </p:sp>
      <p:sp>
        <p:nvSpPr>
          <p:cNvPr id="137" name="Google Shape;84;g2bac66b9670_0_0"/>
          <p:cNvSpPr txBox="1"/>
          <p:nvPr/>
        </p:nvSpPr>
        <p:spPr>
          <a:xfrm>
            <a:off x="5254188" y="4313965"/>
            <a:ext cx="645301" cy="528479"/>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b="1" sz="2400">
                <a:solidFill>
                  <a:srgbClr val="212121"/>
                </a:solidFill>
              </a:defRPr>
            </a:lvl1pPr>
          </a:lstStyle>
          <a:p>
            <a:pPr/>
            <a:r>
              <a:t>N3</a:t>
            </a:r>
          </a:p>
        </p:txBody>
      </p:sp>
      <p:sp>
        <p:nvSpPr>
          <p:cNvPr id="138" name="Google Shape;85;g2bac66b9670_0_0"/>
          <p:cNvSpPr txBox="1"/>
          <p:nvPr/>
        </p:nvSpPr>
        <p:spPr>
          <a:xfrm>
            <a:off x="7159189" y="4313965"/>
            <a:ext cx="645301" cy="528479"/>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b="1" sz="2400">
                <a:solidFill>
                  <a:srgbClr val="212121"/>
                </a:solidFill>
              </a:defRPr>
            </a:lvl1pPr>
          </a:lstStyle>
          <a:p>
            <a:pPr/>
            <a:r>
              <a:t>N4</a:t>
            </a:r>
          </a:p>
        </p:txBody>
      </p:sp>
      <p:sp>
        <p:nvSpPr>
          <p:cNvPr id="139" name="Google Shape;61;p2"/>
          <p:cNvSpPr txBox="1"/>
          <p:nvPr>
            <p:ph type="title"/>
          </p:nvPr>
        </p:nvSpPr>
        <p:spPr>
          <a:xfrm>
            <a:off x="311699" y="241592"/>
            <a:ext cx="8520602" cy="572702"/>
          </a:xfrm>
          <a:prstGeom prst="rect">
            <a:avLst/>
          </a:prstGeom>
        </p:spPr>
        <p:txBody>
          <a:bodyPr/>
          <a:lstStyle/>
          <a:p>
            <a:pPr algn="ctr" defTabSz="630936">
              <a:defRPr b="1" sz="1380">
                <a:solidFill>
                  <a:srgbClr val="000000"/>
                </a:solidFill>
              </a:defRPr>
            </a:pPr>
            <a:r>
              <a:t>Taking a panorama with a moving object in the scene.</a:t>
            </a:r>
            <a:b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24"/>
                                        </p:tgtEl>
                                        <p:attrNameLst>
                                          <p:attrName>style.visibility</p:attrName>
                                        </p:attrNameLst>
                                      </p:cBhvr>
                                      <p:to>
                                        <p:strVal val="visible"/>
                                      </p:to>
                                    </p:set>
                                    <p:animEffect filter="fade" transition="in">
                                      <p:cBhvr>
                                        <p:cTn id="7" dur="1"/>
                                        <p:tgtEl>
                                          <p:spTgt spid="124"/>
                                        </p:tgtEl>
                                      </p:cBhvr>
                                    </p:animEffect>
                                  </p:childTnLst>
                                </p:cTn>
                              </p:par>
                            </p:childTnLst>
                          </p:cTn>
                        </p:par>
                        <p:par>
                          <p:cTn id="8" fill="hold">
                            <p:stCondLst>
                              <p:cond delay="1"/>
                            </p:stCondLst>
                            <p:childTnLst>
                              <p:par>
                                <p:cTn id="9" presetClass="entr" nodeType="afterEffect" presetID="10" grpId="2" fill="hold">
                                  <p:stCondLst>
                                    <p:cond delay="0"/>
                                  </p:stCondLst>
                                  <p:iterate type="el" backwards="0">
                                    <p:tmAbs val="0"/>
                                  </p:iterate>
                                  <p:childTnLst>
                                    <p:set>
                                      <p:cBhvr>
                                        <p:cTn id="10" fill="hold"/>
                                        <p:tgtEl>
                                          <p:spTgt spid="131"/>
                                        </p:tgtEl>
                                        <p:attrNameLst>
                                          <p:attrName>style.visibility</p:attrName>
                                        </p:attrNameLst>
                                      </p:cBhvr>
                                      <p:to>
                                        <p:strVal val="visible"/>
                                      </p:to>
                                    </p:set>
                                    <p:animEffect filter="fade" transition="in">
                                      <p:cBhvr>
                                        <p:cTn id="11" dur="1"/>
                                        <p:tgtEl>
                                          <p:spTgt spid="131"/>
                                        </p:tgtEl>
                                      </p:cBhvr>
                                    </p:animEffect>
                                  </p:childTnLst>
                                </p:cTn>
                              </p:par>
                            </p:childTnLst>
                          </p:cTn>
                        </p:par>
                      </p:childTnLst>
                    </p:cTn>
                  </p:par>
                  <p:par>
                    <p:cTn id="12" fill="hold">
                      <p:stCondLst>
                        <p:cond delay="indefinite"/>
                      </p:stCondLst>
                      <p:childTnLst>
                        <p:par>
                          <p:cTn id="13" fill="hold">
                            <p:stCondLst>
                              <p:cond delay="0"/>
                            </p:stCondLst>
                            <p:childTnLst>
                              <p:par>
                                <p:cTn id="14" presetClass="entr" nodeType="clickEffect" presetID="10" grpId="3" fill="hold">
                                  <p:stCondLst>
                                    <p:cond delay="0"/>
                                  </p:stCondLst>
                                  <p:iterate type="el" backwards="0">
                                    <p:tmAbs val="0"/>
                                  </p:iterate>
                                  <p:childTnLst>
                                    <p:set>
                                      <p:cBhvr>
                                        <p:cTn id="15" fill="hold"/>
                                        <p:tgtEl>
                                          <p:spTgt spid="125"/>
                                        </p:tgtEl>
                                        <p:attrNameLst>
                                          <p:attrName>style.visibility</p:attrName>
                                        </p:attrNameLst>
                                      </p:cBhvr>
                                      <p:to>
                                        <p:strVal val="visible"/>
                                      </p:to>
                                    </p:set>
                                    <p:animEffect filter="fade" transition="in">
                                      <p:cBhvr>
                                        <p:cTn id="16" dur="1"/>
                                        <p:tgtEl>
                                          <p:spTgt spid="125"/>
                                        </p:tgtEl>
                                      </p:cBhvr>
                                    </p:animEffect>
                                  </p:childTnLst>
                                </p:cTn>
                              </p:par>
                            </p:childTnLst>
                          </p:cTn>
                        </p:par>
                        <p:par>
                          <p:cTn id="17" fill="hold">
                            <p:stCondLst>
                              <p:cond delay="1"/>
                            </p:stCondLst>
                            <p:childTnLst>
                              <p:par>
                                <p:cTn id="18" presetClass="entr" nodeType="afterEffect" presetID="10" grpId="4" fill="hold">
                                  <p:stCondLst>
                                    <p:cond delay="0"/>
                                  </p:stCondLst>
                                  <p:iterate type="el" backwards="0">
                                    <p:tmAbs val="0"/>
                                  </p:iterate>
                                  <p:childTnLst>
                                    <p:set>
                                      <p:cBhvr>
                                        <p:cTn id="19" fill="hold"/>
                                        <p:tgtEl>
                                          <p:spTgt spid="132"/>
                                        </p:tgtEl>
                                        <p:attrNameLst>
                                          <p:attrName>style.visibility</p:attrName>
                                        </p:attrNameLst>
                                      </p:cBhvr>
                                      <p:to>
                                        <p:strVal val="visible"/>
                                      </p:to>
                                    </p:set>
                                    <p:animEffect filter="fade" transition="in">
                                      <p:cBhvr>
                                        <p:cTn id="20" dur="1"/>
                                        <p:tgtEl>
                                          <p:spTgt spid="132"/>
                                        </p:tgtEl>
                                      </p:cBhvr>
                                    </p:animEffect>
                                  </p:childTnLst>
                                </p:cTn>
                              </p:par>
                            </p:childTnLst>
                          </p:cTn>
                        </p:par>
                      </p:childTnLst>
                    </p:cTn>
                  </p:par>
                  <p:par>
                    <p:cTn id="21" fill="hold">
                      <p:stCondLst>
                        <p:cond delay="indefinite"/>
                      </p:stCondLst>
                      <p:childTnLst>
                        <p:par>
                          <p:cTn id="22" fill="hold">
                            <p:stCondLst>
                              <p:cond delay="0"/>
                            </p:stCondLst>
                            <p:childTnLst>
                              <p:par>
                                <p:cTn id="23" presetClass="entr" nodeType="clickEffect" presetID="10" grpId="5" fill="hold">
                                  <p:stCondLst>
                                    <p:cond delay="0"/>
                                  </p:stCondLst>
                                  <p:iterate type="el" backwards="0">
                                    <p:tmAbs val="0"/>
                                  </p:iterate>
                                  <p:childTnLst>
                                    <p:set>
                                      <p:cBhvr>
                                        <p:cTn id="24" fill="hold"/>
                                        <p:tgtEl>
                                          <p:spTgt spid="123"/>
                                        </p:tgtEl>
                                        <p:attrNameLst>
                                          <p:attrName>style.visibility</p:attrName>
                                        </p:attrNameLst>
                                      </p:cBhvr>
                                      <p:to>
                                        <p:strVal val="visible"/>
                                      </p:to>
                                    </p:set>
                                    <p:animEffect filter="fade" transition="in">
                                      <p:cBhvr>
                                        <p:cTn id="25" dur="1"/>
                                        <p:tgtEl>
                                          <p:spTgt spid="123"/>
                                        </p:tgtEl>
                                      </p:cBhvr>
                                    </p:animEffect>
                                  </p:childTnLst>
                                </p:cTn>
                              </p:par>
                            </p:childTnLst>
                          </p:cTn>
                        </p:par>
                        <p:par>
                          <p:cTn id="26" fill="hold">
                            <p:stCondLst>
                              <p:cond delay="1"/>
                            </p:stCondLst>
                            <p:childTnLst>
                              <p:par>
                                <p:cTn id="27" presetClass="entr" nodeType="afterEffect" presetID="10" grpId="6" fill="hold">
                                  <p:stCondLst>
                                    <p:cond delay="0"/>
                                  </p:stCondLst>
                                  <p:iterate type="el" backwards="0">
                                    <p:tmAbs val="0"/>
                                  </p:iterate>
                                  <p:childTnLst>
                                    <p:set>
                                      <p:cBhvr>
                                        <p:cTn id="28" fill="hold"/>
                                        <p:tgtEl>
                                          <p:spTgt spid="133"/>
                                        </p:tgtEl>
                                        <p:attrNameLst>
                                          <p:attrName>style.visibility</p:attrName>
                                        </p:attrNameLst>
                                      </p:cBhvr>
                                      <p:to>
                                        <p:strVal val="visible"/>
                                      </p:to>
                                    </p:set>
                                    <p:animEffect filter="fade" transition="in">
                                      <p:cBhvr>
                                        <p:cTn id="29" dur="1"/>
                                        <p:tgtEl>
                                          <p:spTgt spid="133"/>
                                        </p:tgtEl>
                                      </p:cBhvr>
                                    </p:animEffect>
                                  </p:childTnLst>
                                </p:cTn>
                              </p:par>
                            </p:childTnLst>
                          </p:cTn>
                        </p:par>
                      </p:childTnLst>
                    </p:cTn>
                  </p:par>
                  <p:par>
                    <p:cTn id="30" fill="hold">
                      <p:stCondLst>
                        <p:cond delay="indefinite"/>
                      </p:stCondLst>
                      <p:childTnLst>
                        <p:par>
                          <p:cTn id="31" fill="hold">
                            <p:stCondLst>
                              <p:cond delay="0"/>
                            </p:stCondLst>
                            <p:childTnLst>
                              <p:par>
                                <p:cTn id="32" presetClass="entr" nodeType="clickEffect" presetID="10" grpId="7" fill="hold">
                                  <p:stCondLst>
                                    <p:cond delay="0"/>
                                  </p:stCondLst>
                                  <p:iterate type="el" backwards="0">
                                    <p:tmAbs val="0"/>
                                  </p:iterate>
                                  <p:childTnLst>
                                    <p:set>
                                      <p:cBhvr>
                                        <p:cTn id="33" fill="hold"/>
                                        <p:tgtEl>
                                          <p:spTgt spid="122"/>
                                        </p:tgtEl>
                                        <p:attrNameLst>
                                          <p:attrName>style.visibility</p:attrName>
                                        </p:attrNameLst>
                                      </p:cBhvr>
                                      <p:to>
                                        <p:strVal val="visible"/>
                                      </p:to>
                                    </p:set>
                                    <p:animEffect filter="fade" transition="in">
                                      <p:cBhvr>
                                        <p:cTn id="34" dur="1"/>
                                        <p:tgtEl>
                                          <p:spTgt spid="122"/>
                                        </p:tgtEl>
                                      </p:cBhvr>
                                    </p:animEffect>
                                  </p:childTnLst>
                                </p:cTn>
                              </p:par>
                            </p:childTnLst>
                          </p:cTn>
                        </p:par>
                        <p:par>
                          <p:cTn id="35" fill="hold">
                            <p:stCondLst>
                              <p:cond delay="1"/>
                            </p:stCondLst>
                            <p:childTnLst>
                              <p:par>
                                <p:cTn id="36" presetClass="entr" nodeType="afterEffect" presetID="10" grpId="8" fill="hold">
                                  <p:stCondLst>
                                    <p:cond delay="0"/>
                                  </p:stCondLst>
                                  <p:iterate type="el" backwards="0">
                                    <p:tmAbs val="0"/>
                                  </p:iterate>
                                  <p:childTnLst>
                                    <p:set>
                                      <p:cBhvr>
                                        <p:cTn id="37" fill="hold"/>
                                        <p:tgtEl>
                                          <p:spTgt spid="134"/>
                                        </p:tgtEl>
                                        <p:attrNameLst>
                                          <p:attrName>style.visibility</p:attrName>
                                        </p:attrNameLst>
                                      </p:cBhvr>
                                      <p:to>
                                        <p:strVal val="visible"/>
                                      </p:to>
                                    </p:set>
                                    <p:animEffect filter="fade" transition="in">
                                      <p:cBhvr>
                                        <p:cTn id="38" dur="1"/>
                                        <p:tgtEl>
                                          <p:spTgt spid="13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34" grpId="8"/>
      <p:bldP build="whole" bldLvl="1" animBg="1" rev="0" advAuto="0" spid="123" grpId="5"/>
      <p:bldP build="whole" bldLvl="1" animBg="1" rev="0" advAuto="0" spid="131" grpId="2"/>
      <p:bldP build="whole" bldLvl="1" animBg="1" rev="0" advAuto="0" spid="132" grpId="4"/>
      <p:bldP build="whole" bldLvl="1" animBg="1" rev="0" advAuto="0" spid="124" grpId="1"/>
      <p:bldP build="whole" bldLvl="1" animBg="1" rev="0" advAuto="0" spid="122" grpId="7"/>
      <p:bldP build="whole" bldLvl="1" animBg="1" rev="0" advAuto="0" spid="133" grpId="6"/>
      <p:bldP build="whole" bldLvl="1" animBg="1" rev="0" advAuto="0" spid="125" grpId="3"/>
    </p:bldLst>
  </p:timing>
</p:sld>
</file>

<file path=ppt/slides/slide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pic>
        <p:nvPicPr>
          <p:cNvPr id="143" name="Google Shape;90;g2bac66b9670_0_21" descr="Google Shape;90;g2bac66b9670_0_21"/>
          <p:cNvPicPr>
            <a:picLocks noChangeAspect="1"/>
          </p:cNvPicPr>
          <p:nvPr/>
        </p:nvPicPr>
        <p:blipFill>
          <a:blip r:embed="rId3">
            <a:extLst/>
          </a:blip>
          <a:srcRect l="0" t="5048" r="0" b="33306"/>
          <a:stretch>
            <a:fillRect/>
          </a:stretch>
        </p:blipFill>
        <p:spPr>
          <a:xfrm>
            <a:off x="0" y="-1"/>
            <a:ext cx="9144000" cy="5143502"/>
          </a:xfrm>
          <a:prstGeom prst="rect">
            <a:avLst/>
          </a:prstGeom>
          <a:ln w="12700">
            <a:miter lim="400000"/>
          </a:ln>
        </p:spPr>
      </p:pic>
    </p:spTree>
  </p:cSld>
  <p:clrMapOvr>
    <a:masterClrMapping/>
  </p:clrMapOvr>
  <p:transition xmlns:p14="http://schemas.microsoft.com/office/powerpoint/2010/main" spd="med" advClick="1"/>
</p:sld>
</file>

<file path=ppt/slides/slide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147" name="Google Shape;95;g2bac66b9670_0_70"/>
          <p:cNvSpPr txBox="1"/>
          <p:nvPr>
            <p:ph type="title"/>
          </p:nvPr>
        </p:nvSpPr>
        <p:spPr>
          <a:xfrm>
            <a:off x="311699" y="445025"/>
            <a:ext cx="8520602" cy="572701"/>
          </a:xfrm>
          <a:prstGeom prst="rect">
            <a:avLst/>
          </a:prstGeom>
        </p:spPr>
        <p:txBody>
          <a:bodyPr/>
          <a:lstStyle>
            <a:lvl1pPr defTabSz="877823">
              <a:defRPr sz="2688">
                <a:solidFill>
                  <a:srgbClr val="212121"/>
                </a:solidFill>
              </a:defRPr>
            </a:lvl1pPr>
          </a:lstStyle>
          <a:p>
            <a:pPr/>
            <a:r>
              <a:t>Distributed snapshots are hard</a:t>
            </a:r>
          </a:p>
        </p:txBody>
      </p:sp>
      <p:sp>
        <p:nvSpPr>
          <p:cNvPr id="148" name="Google Shape;96;g2bac66b9670_0_70"/>
          <p:cNvSpPr txBox="1"/>
          <p:nvPr>
            <p:ph type="body" sz="half" idx="1"/>
          </p:nvPr>
        </p:nvSpPr>
        <p:spPr>
          <a:xfrm>
            <a:off x="311699" y="1152474"/>
            <a:ext cx="8520602" cy="1187604"/>
          </a:xfrm>
          <a:prstGeom prst="rect">
            <a:avLst/>
          </a:prstGeom>
        </p:spPr>
        <p:txBody>
          <a:bodyPr/>
          <a:lstStyle/>
          <a:p>
            <a:pPr marL="0" indent="0">
              <a:buSzTx/>
              <a:buNone/>
              <a:defRPr>
                <a:solidFill>
                  <a:srgbClr val="212121"/>
                </a:solidFill>
              </a:defRPr>
            </a:pPr>
            <a:r>
              <a:t>Must ensure </a:t>
            </a:r>
            <a:r>
              <a:rPr b="1">
                <a:solidFill>
                  <a:schemeClr val="accent1"/>
                </a:solidFill>
              </a:rPr>
              <a:t>state is not duplicated </a:t>
            </a:r>
            <a:r>
              <a:t>across the cluster (we only want one dog)</a:t>
            </a:r>
          </a:p>
          <a:p>
            <a:pPr marL="0" indent="0">
              <a:spcBef>
                <a:spcPts val="1600"/>
              </a:spcBef>
              <a:buSzTx/>
              <a:buNone/>
              <a:defRPr>
                <a:solidFill>
                  <a:srgbClr val="212121"/>
                </a:solidFill>
              </a:defRPr>
            </a:pPr>
            <a:r>
              <a:t>Must ensure </a:t>
            </a:r>
            <a:r>
              <a:rPr b="1">
                <a:solidFill>
                  <a:schemeClr val="accent1"/>
                </a:solidFill>
              </a:rPr>
              <a:t>state is not lost </a:t>
            </a:r>
            <a:r>
              <a:t>across the cluster (we still want the dog there)</a:t>
            </a:r>
          </a:p>
        </p:txBody>
      </p:sp>
      <p:sp>
        <p:nvSpPr>
          <p:cNvPr id="149" name="TextBox 1"/>
          <p:cNvSpPr txBox="1"/>
          <p:nvPr/>
        </p:nvSpPr>
        <p:spPr>
          <a:xfrm>
            <a:off x="353744" y="2963721"/>
            <a:ext cx="8436511" cy="384756"/>
          </a:xfrm>
          <a:prstGeom prst="rect">
            <a:avLst/>
          </a:prstGeom>
          <a:solidFill>
            <a:schemeClr val="accent6"/>
          </a:solidFill>
          <a:ln>
            <a:solidFill>
              <a:srgbClr val="212121"/>
            </a:solidFill>
          </a:ln>
          <a:extLst>
            <a:ext uri="{C572A759-6A51-4108-AA02-DFA0A04FC94B}">
              <ma14:wrappingTextBoxFlag xmlns:ma14="http://schemas.microsoft.com/office/mac/drawingml/2011/main" val="1"/>
            </a:ext>
          </a:extLst>
        </p:spPr>
        <p:txBody>
          <a:bodyPr lIns="45719" rIns="45719">
            <a:spAutoFit/>
          </a:bodyPr>
          <a:lstStyle>
            <a:lvl1pPr algn="ctr">
              <a:defRPr b="1" sz="2000">
                <a:solidFill>
                  <a:srgbClr val="212121"/>
                </a:solidFill>
              </a:defRPr>
            </a:lvl1pPr>
          </a:lstStyle>
          <a:p>
            <a:pPr/>
            <a:r>
              <a:t>We must carefully consider how and when exactly to record state.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48">
                                            <p:bg/>
                                          </p:spTgt>
                                        </p:tgtEl>
                                        <p:attrNameLst>
                                          <p:attrName>style.visibility</p:attrName>
                                        </p:attrNameLst>
                                      </p:cBhvr>
                                      <p:to>
                                        <p:strVal val="visible"/>
                                      </p:to>
                                    </p:set>
                                    <p:animEffect filter="fade" transition="in">
                                      <p:cBhvr>
                                        <p:cTn id="7" dur="1"/>
                                        <p:tgtEl>
                                          <p:spTgt spid="148">
                                            <p:bg/>
                                          </p:spTgt>
                                        </p:tgtEl>
                                      </p:cBhvr>
                                    </p:animEffect>
                                  </p:childTnLst>
                                </p:cTn>
                              </p:par>
                              <p:par>
                                <p:cTn id="8" presetClass="entr" nodeType="withEffect" presetSubtype="0" presetID="10" grpId="1" fill="hold">
                                  <p:stCondLst>
                                    <p:cond delay="0"/>
                                  </p:stCondLst>
                                  <p:iterate type="el" backwards="0">
                                    <p:tmAbs val="0"/>
                                  </p:iterate>
                                  <p:childTnLst>
                                    <p:set>
                                      <p:cBhvr>
                                        <p:cTn id="9" fill="hold"/>
                                        <p:tgtEl>
                                          <p:spTgt spid="148">
                                            <p:txEl>
                                              <p:pRg st="0" end="0"/>
                                            </p:txEl>
                                          </p:spTgt>
                                        </p:tgtEl>
                                        <p:attrNameLst>
                                          <p:attrName>style.visibility</p:attrName>
                                        </p:attrNameLst>
                                      </p:cBhvr>
                                      <p:to>
                                        <p:strVal val="visible"/>
                                      </p:to>
                                    </p:set>
                                    <p:animEffect filter="fade" transition="in">
                                      <p:cBhvr>
                                        <p:cTn id="10" dur="1"/>
                                        <p:tgtEl>
                                          <p:spTgt spid="148">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ID="10" grpId="1" fill="hold">
                                  <p:stCondLst>
                                    <p:cond delay="0"/>
                                  </p:stCondLst>
                                  <p:iterate type="el" backwards="0">
                                    <p:tmAbs val="0"/>
                                  </p:iterate>
                                  <p:childTnLst>
                                    <p:set>
                                      <p:cBhvr>
                                        <p:cTn id="14" fill="hold"/>
                                        <p:tgtEl>
                                          <p:spTgt spid="148">
                                            <p:txEl>
                                              <p:pRg st="1" end="1"/>
                                            </p:txEl>
                                          </p:spTgt>
                                        </p:tgtEl>
                                        <p:attrNameLst>
                                          <p:attrName>style.visibility</p:attrName>
                                        </p:attrNameLst>
                                      </p:cBhvr>
                                      <p:to>
                                        <p:strVal val="visible"/>
                                      </p:to>
                                    </p:set>
                                    <p:animEffect filter="fade" transition="in">
                                      <p:cBhvr>
                                        <p:cTn id="15" dur="1"/>
                                        <p:tgtEl>
                                          <p:spTgt spid="148">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Subtype="0" presetID="1" grpId="2" fill="hold">
                                  <p:stCondLst>
                                    <p:cond delay="0"/>
                                  </p:stCondLst>
                                  <p:iterate type="el" backwards="0">
                                    <p:tmAbs val="0"/>
                                  </p:iterate>
                                  <p:childTnLst>
                                    <p:set>
                                      <p:cBhvr>
                                        <p:cTn id="19" fill="hold"/>
                                        <p:tgtEl>
                                          <p:spTgt spid="14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148" grpId="1"/>
      <p:bldP build="whole" bldLvl="1" animBg="1" rev="0" advAuto="0" spid="149" grpId="2"/>
    </p:bldLst>
  </p:timing>
</p:sld>
</file>

<file path=ppt/slides/slide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153" name="Google Shape;101;g33700e7c109_0_3"/>
          <p:cNvSpPr txBox="1"/>
          <p:nvPr>
            <p:ph type="title"/>
          </p:nvPr>
        </p:nvSpPr>
        <p:spPr>
          <a:xfrm>
            <a:off x="311699" y="445025"/>
            <a:ext cx="8520602" cy="572701"/>
          </a:xfrm>
          <a:prstGeom prst="rect">
            <a:avLst/>
          </a:prstGeom>
        </p:spPr>
        <p:txBody>
          <a:bodyPr/>
          <a:lstStyle/>
          <a:p>
            <a:pPr defTabSz="877823">
              <a:defRPr sz="2688">
                <a:solidFill>
                  <a:srgbClr val="212121"/>
                </a:solidFill>
              </a:defRPr>
            </a:pPr>
          </a:p>
        </p:txBody>
      </p:sp>
      <p:sp>
        <p:nvSpPr>
          <p:cNvPr id="154" name="Google Shape;102;g33700e7c109_0_3"/>
          <p:cNvSpPr txBox="1"/>
          <p:nvPr>
            <p:ph type="body" sz="quarter" idx="1"/>
          </p:nvPr>
        </p:nvSpPr>
        <p:spPr>
          <a:xfrm>
            <a:off x="4966599" y="1152474"/>
            <a:ext cx="3190801" cy="1815602"/>
          </a:xfrm>
          <a:prstGeom prst="rect">
            <a:avLst/>
          </a:prstGeom>
        </p:spPr>
        <p:txBody>
          <a:bodyPr/>
          <a:lstStyle/>
          <a:p>
            <a:pPr marL="0" indent="0">
              <a:buSzTx/>
              <a:buNone/>
              <a:defRPr i="1">
                <a:solidFill>
                  <a:srgbClr val="212121"/>
                </a:solidFill>
              </a:defRPr>
            </a:pPr>
            <a:r>
              <a:t>Event order:</a:t>
            </a:r>
          </a:p>
          <a:p>
            <a:pPr marL="0" indent="12700">
              <a:buSzTx/>
              <a:buNone/>
              <a:defRPr>
                <a:solidFill>
                  <a:srgbClr val="212121"/>
                </a:solidFill>
              </a:defRPr>
            </a:pPr>
            <a:r>
              <a:t>1.Snap N1</a:t>
            </a:r>
          </a:p>
          <a:p>
            <a:pPr marL="0" indent="12700">
              <a:buSzTx/>
              <a:buNone/>
              <a:defRPr>
                <a:solidFill>
                  <a:srgbClr val="212121"/>
                </a:solidFill>
              </a:defRPr>
            </a:pPr>
            <a:r>
              <a:t>2.N2 sends body</a:t>
            </a:r>
          </a:p>
          <a:p>
            <a:pPr marL="0" indent="12700">
              <a:buSzTx/>
              <a:buNone/>
              <a:defRPr>
                <a:solidFill>
                  <a:srgbClr val="212121"/>
                </a:solidFill>
              </a:defRPr>
            </a:pPr>
            <a:r>
              <a:t>3.Snap N2</a:t>
            </a:r>
          </a:p>
          <a:p>
            <a:pPr marL="0" indent="12700">
              <a:buSzTx/>
              <a:buNone/>
              <a:defRPr>
                <a:solidFill>
                  <a:srgbClr val="212121"/>
                </a:solidFill>
              </a:defRPr>
            </a:pPr>
            <a:r>
              <a:t>4.N1 receives body</a:t>
            </a:r>
          </a:p>
        </p:txBody>
      </p:sp>
      <p:sp>
        <p:nvSpPr>
          <p:cNvPr id="155" name="Google Shape;103;g33700e7c109_0_3"/>
          <p:cNvSpPr txBox="1"/>
          <p:nvPr>
            <p:ph type="sldNum" sz="quarter" idx="2"/>
          </p:nvPr>
        </p:nvSpPr>
        <p:spPr>
          <a:xfrm>
            <a:off x="8754976" y="4700819"/>
            <a:ext cx="266183" cy="318396"/>
          </a:xfrm>
          <a:prstGeom prst="rect">
            <a:avLst/>
          </a:prstGeom>
          <a:extLst>
            <a:ext uri="{C572A759-6A51-4108-AA02-DFA0A04FC94B}">
              <ma14:wrappingTextBoxFlag xmlns:ma14="http://schemas.microsoft.com/office/mac/drawingml/2011/main" val="1"/>
            </a:ext>
          </a:extLst>
        </p:spPr>
        <p:txBody>
          <a:bodyPr/>
          <a:lstStyle>
            <a:lvl1pPr>
              <a:defRPr>
                <a:solidFill>
                  <a:srgbClr val="212121"/>
                </a:solidFill>
              </a:defRPr>
            </a:lvl1pPr>
          </a:lstStyle>
          <a:p>
            <a:pPr/>
            <a:fld id="{86CB4B4D-7CA3-9044-876B-883B54F8677D}" type="slidenum"/>
          </a:p>
        </p:txBody>
      </p:sp>
      <p:pic>
        <p:nvPicPr>
          <p:cNvPr id="156" name="Google Shape;104;g33700e7c109_0_3" descr="Google Shape;104;g33700e7c109_0_3"/>
          <p:cNvPicPr>
            <a:picLocks noChangeAspect="1"/>
          </p:cNvPicPr>
          <p:nvPr/>
        </p:nvPicPr>
        <p:blipFill>
          <a:blip r:embed="rId2">
            <a:extLst/>
          </a:blip>
          <a:stretch>
            <a:fillRect/>
          </a:stretch>
        </p:blipFill>
        <p:spPr>
          <a:xfrm>
            <a:off x="896425" y="1152475"/>
            <a:ext cx="3560025" cy="3029225"/>
          </a:xfrm>
          <a:prstGeom prst="rect">
            <a:avLst/>
          </a:prstGeom>
          <a:ln w="12700">
            <a:miter lim="400000"/>
          </a:ln>
        </p:spPr>
      </p:pic>
      <p:sp>
        <p:nvSpPr>
          <p:cNvPr id="157" name="Google Shape;105;g33700e7c109_0_3"/>
          <p:cNvSpPr txBox="1"/>
          <p:nvPr/>
        </p:nvSpPr>
        <p:spPr>
          <a:xfrm>
            <a:off x="5091075" y="2922299"/>
            <a:ext cx="2706600" cy="1053239"/>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lnSpc>
                <a:spcPct val="115000"/>
              </a:lnSpc>
              <a:defRPr b="1" sz="1800">
                <a:solidFill>
                  <a:srgbClr val="FF0000"/>
                </a:solidFill>
              </a:defRPr>
            </a:lvl1pPr>
          </a:lstStyle>
          <a:p>
            <a:pPr/>
            <a:r>
              <a:t>Should record message!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56"/>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5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15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54" grpId="2"/>
      <p:bldP build="whole" bldLvl="1" animBg="1" rev="0" advAuto="0" spid="157" grpId="3"/>
      <p:bldP build="whole" bldLvl="1" animBg="1" rev="0" advAuto="0" spid="156" grpId="1"/>
    </p:bldLst>
  </p:timing>
</p:sld>
</file>

<file path=ppt/slides/slide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159" name="Google Shape;110;g33700e7c109_0_30"/>
          <p:cNvSpPr txBox="1"/>
          <p:nvPr>
            <p:ph type="title"/>
          </p:nvPr>
        </p:nvSpPr>
        <p:spPr>
          <a:xfrm>
            <a:off x="311699" y="445025"/>
            <a:ext cx="8520602" cy="572701"/>
          </a:xfrm>
          <a:prstGeom prst="rect">
            <a:avLst/>
          </a:prstGeom>
        </p:spPr>
        <p:txBody>
          <a:bodyPr/>
          <a:lstStyle/>
          <a:p>
            <a:pPr defTabSz="877823">
              <a:defRPr sz="2688">
                <a:solidFill>
                  <a:srgbClr val="212121"/>
                </a:solidFill>
              </a:defRPr>
            </a:pPr>
          </a:p>
        </p:txBody>
      </p:sp>
      <p:sp>
        <p:nvSpPr>
          <p:cNvPr id="160" name="Google Shape;111;g33700e7c109_0_30"/>
          <p:cNvSpPr txBox="1"/>
          <p:nvPr>
            <p:ph type="body" sz="quarter" idx="1"/>
          </p:nvPr>
        </p:nvSpPr>
        <p:spPr>
          <a:xfrm>
            <a:off x="5174700" y="1152474"/>
            <a:ext cx="3657601" cy="1802702"/>
          </a:xfrm>
          <a:prstGeom prst="rect">
            <a:avLst/>
          </a:prstGeom>
        </p:spPr>
        <p:txBody>
          <a:bodyPr/>
          <a:lstStyle/>
          <a:p>
            <a:pPr marL="0" indent="0">
              <a:buSzTx/>
              <a:buNone/>
              <a:defRPr i="1">
                <a:solidFill>
                  <a:srgbClr val="212121"/>
                </a:solidFill>
              </a:defRPr>
            </a:pPr>
            <a:r>
              <a:t>Event order:</a:t>
            </a:r>
          </a:p>
          <a:p>
            <a:pPr marL="0" indent="12700">
              <a:buSzTx/>
              <a:buNone/>
              <a:defRPr>
                <a:solidFill>
                  <a:srgbClr val="212121"/>
                </a:solidFill>
              </a:defRPr>
            </a:pPr>
            <a:r>
              <a:t>1.N2 sends body</a:t>
            </a:r>
          </a:p>
          <a:p>
            <a:pPr marL="0" indent="12700">
              <a:buSzTx/>
              <a:buNone/>
              <a:defRPr>
                <a:solidFill>
                  <a:srgbClr val="212121"/>
                </a:solidFill>
              </a:defRPr>
            </a:pPr>
            <a:r>
              <a:t>2.Snap N2</a:t>
            </a:r>
          </a:p>
          <a:p>
            <a:pPr marL="0" indent="12700">
              <a:buSzTx/>
              <a:buNone/>
              <a:defRPr>
                <a:solidFill>
                  <a:srgbClr val="212121"/>
                </a:solidFill>
              </a:defRPr>
            </a:pPr>
            <a:r>
              <a:t>3.N1 receives body</a:t>
            </a:r>
          </a:p>
          <a:p>
            <a:pPr marL="0" indent="12700">
              <a:buSzTx/>
              <a:buNone/>
              <a:defRPr>
                <a:solidFill>
                  <a:srgbClr val="212121"/>
                </a:solidFill>
              </a:defRPr>
            </a:pPr>
            <a:r>
              <a:t>4.Snap N1</a:t>
            </a:r>
          </a:p>
        </p:txBody>
      </p:sp>
      <p:sp>
        <p:nvSpPr>
          <p:cNvPr id="161" name="Google Shape;112;g33700e7c109_0_30"/>
          <p:cNvSpPr txBox="1"/>
          <p:nvPr>
            <p:ph type="sldNum" sz="quarter" idx="2"/>
          </p:nvPr>
        </p:nvSpPr>
        <p:spPr>
          <a:xfrm>
            <a:off x="8754976" y="4700819"/>
            <a:ext cx="266183" cy="318396"/>
          </a:xfrm>
          <a:prstGeom prst="rect">
            <a:avLst/>
          </a:prstGeom>
          <a:extLst>
            <a:ext uri="{C572A759-6A51-4108-AA02-DFA0A04FC94B}">
              <ma14:wrappingTextBoxFlag xmlns:ma14="http://schemas.microsoft.com/office/mac/drawingml/2011/main" val="1"/>
            </a:ext>
          </a:extLst>
        </p:spPr>
        <p:txBody>
          <a:bodyPr/>
          <a:lstStyle>
            <a:lvl1pPr>
              <a:defRPr>
                <a:solidFill>
                  <a:srgbClr val="212121"/>
                </a:solidFill>
              </a:defRPr>
            </a:lvl1pPr>
          </a:lstStyle>
          <a:p>
            <a:pPr/>
            <a:fld id="{86CB4B4D-7CA3-9044-876B-883B54F8677D}" type="slidenum"/>
          </a:p>
        </p:txBody>
      </p:sp>
      <p:pic>
        <p:nvPicPr>
          <p:cNvPr id="162" name="Google Shape;113;g33700e7c109_0_30" descr="Google Shape;113;g33700e7c109_0_30"/>
          <p:cNvPicPr>
            <a:picLocks noChangeAspect="1"/>
          </p:cNvPicPr>
          <p:nvPr/>
        </p:nvPicPr>
        <p:blipFill>
          <a:blip r:embed="rId2">
            <a:extLst/>
          </a:blip>
          <a:stretch>
            <a:fillRect/>
          </a:stretch>
        </p:blipFill>
        <p:spPr>
          <a:xfrm>
            <a:off x="899975" y="1152475"/>
            <a:ext cx="3532900" cy="3017675"/>
          </a:xfrm>
          <a:prstGeom prst="rect">
            <a:avLst/>
          </a:prstGeom>
          <a:ln w="12700">
            <a:miter lim="400000"/>
          </a:ln>
        </p:spPr>
      </p:pic>
      <p:sp>
        <p:nvSpPr>
          <p:cNvPr id="163" name="Google Shape;114;g33700e7c109_0_30"/>
          <p:cNvSpPr txBox="1"/>
          <p:nvPr/>
        </p:nvSpPr>
        <p:spPr>
          <a:xfrm>
            <a:off x="5220175" y="3143249"/>
            <a:ext cx="3657601" cy="74765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lnSpc>
                <a:spcPct val="115000"/>
              </a:lnSpc>
              <a:defRPr b="1" sz="1800">
                <a:solidFill>
                  <a:srgbClr val="FF0000"/>
                </a:solidFill>
              </a:defRPr>
            </a:lvl1pPr>
          </a:lstStyle>
          <a:p>
            <a:pPr/>
            <a:r>
              <a:t>N1 already received the body in step 3</a:t>
            </a:r>
          </a:p>
        </p:txBody>
      </p:sp>
      <p:sp>
        <p:nvSpPr>
          <p:cNvPr id="164" name="Google Shape;115;g33700e7c109_0_30"/>
          <p:cNvSpPr txBox="1"/>
          <p:nvPr/>
        </p:nvSpPr>
        <p:spPr>
          <a:xfrm>
            <a:off x="5263824" y="3944749"/>
            <a:ext cx="3570301" cy="747656"/>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lnSpc>
                <a:spcPct val="115000"/>
              </a:lnSpc>
              <a:defRPr b="1" sz="1800">
                <a:solidFill>
                  <a:srgbClr val="FF0000"/>
                </a:solidFill>
              </a:defRPr>
            </a:lvl1pPr>
          </a:lstStyle>
          <a:p>
            <a:pPr/>
            <a:r>
              <a:t>Should NOT record message</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6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16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163"/>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16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164" grpId="4"/>
      <p:bldP build="whole" bldLvl="1" animBg="1" rev="0" advAuto="0" spid="162" grpId="1"/>
      <p:bldP build="whole" bldLvl="1" animBg="1" rev="0" advAuto="0" spid="160" grpId="2"/>
      <p:bldP build="whole" bldLvl="1" animBg="1" rev="0" advAuto="0" spid="163" grpId="3"/>
    </p:bldLst>
  </p:timing>
</p:sld>
</file>

<file path=ppt/slides/slide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166" name="Google Shape;120;g33700e7c109_0_43"/>
          <p:cNvSpPr txBox="1"/>
          <p:nvPr>
            <p:ph type="title"/>
          </p:nvPr>
        </p:nvSpPr>
        <p:spPr>
          <a:xfrm>
            <a:off x="311699" y="445025"/>
            <a:ext cx="8520602" cy="572701"/>
          </a:xfrm>
          <a:prstGeom prst="rect">
            <a:avLst/>
          </a:prstGeom>
        </p:spPr>
        <p:txBody>
          <a:bodyPr/>
          <a:lstStyle>
            <a:lvl1pPr defTabSz="877823">
              <a:defRPr b="1" sz="2688">
                <a:solidFill>
                  <a:srgbClr val="212121"/>
                </a:solidFill>
              </a:defRPr>
            </a:lvl1pPr>
          </a:lstStyle>
          <a:p>
            <a:pPr/>
            <a:r>
              <a:t>Intuition: guarantee zero loss + zero duplication</a:t>
            </a:r>
          </a:p>
        </p:txBody>
      </p:sp>
      <p:sp>
        <p:nvSpPr>
          <p:cNvPr id="167" name="Google Shape;121;g33700e7c109_0_43"/>
          <p:cNvSpPr txBox="1"/>
          <p:nvPr>
            <p:ph type="body" idx="1"/>
          </p:nvPr>
        </p:nvSpPr>
        <p:spPr>
          <a:xfrm>
            <a:off x="311699" y="1152475"/>
            <a:ext cx="8520602" cy="3416400"/>
          </a:xfrm>
          <a:prstGeom prst="rect">
            <a:avLst/>
          </a:prstGeom>
        </p:spPr>
        <p:txBody>
          <a:bodyPr/>
          <a:lstStyle/>
          <a:p>
            <a:pPr marL="0" indent="0">
              <a:buSzTx/>
              <a:buNone/>
              <a:defRPr sz="2000">
                <a:solidFill>
                  <a:srgbClr val="212121"/>
                </a:solidFill>
              </a:defRPr>
            </a:pPr>
            <a:r>
              <a:t>If you </a:t>
            </a:r>
            <a:r>
              <a:rPr i="1">
                <a:solidFill>
                  <a:srgbClr val="FF0000"/>
                </a:solidFill>
              </a:rPr>
              <a:t>haven’t</a:t>
            </a:r>
            <a:r>
              <a:rPr i="1"/>
              <a:t> </a:t>
            </a:r>
            <a:r>
              <a:rPr>
                <a:solidFill>
                  <a:srgbClr val="FF0000"/>
                </a:solidFill>
              </a:rPr>
              <a:t>snapshotted</a:t>
            </a:r>
            <a:r>
              <a:t> your local state yet:</a:t>
            </a:r>
          </a:p>
          <a:p>
            <a:pPr marL="0" indent="0">
              <a:buSzTx/>
              <a:buNone/>
              <a:defRPr i="1" sz="2000">
                <a:solidFill>
                  <a:srgbClr val="212121"/>
                </a:solidFill>
              </a:defRPr>
            </a:pPr>
            <a:r>
              <a:t>	</a:t>
            </a:r>
            <a:r>
              <a:rPr>
                <a:solidFill>
                  <a:srgbClr val="FF0000"/>
                </a:solidFill>
              </a:rPr>
              <a:t>Do</a:t>
            </a:r>
            <a:r>
              <a:rPr i="0">
                <a:solidFill>
                  <a:srgbClr val="FF0000"/>
                </a:solidFill>
              </a:rPr>
              <a:t> </a:t>
            </a:r>
            <a:r>
              <a:rPr>
                <a:solidFill>
                  <a:srgbClr val="FF0000"/>
                </a:solidFill>
              </a:rPr>
              <a:t>NOT</a:t>
            </a:r>
            <a:r>
              <a:rPr i="0">
                <a:solidFill>
                  <a:srgbClr val="FF0000"/>
                </a:solidFill>
              </a:rPr>
              <a:t> record future messages you receive</a:t>
            </a:r>
            <a:endParaRPr i="0">
              <a:solidFill>
                <a:srgbClr val="FF0000"/>
              </a:solidFill>
            </a:endParaRPr>
          </a:p>
          <a:p>
            <a:pPr marL="0" indent="0">
              <a:buSzTx/>
              <a:buNone/>
              <a:defRPr sz="2000">
                <a:solidFill>
                  <a:srgbClr val="FF0000"/>
                </a:solidFill>
              </a:defRPr>
            </a:pPr>
          </a:p>
          <a:p>
            <a:pPr marL="0" indent="0">
              <a:buSzTx/>
              <a:buNone/>
              <a:defRPr sz="2000">
                <a:solidFill>
                  <a:srgbClr val="212121"/>
                </a:solidFill>
              </a:defRPr>
            </a:pPr>
            <a:r>
              <a:t>If you </a:t>
            </a:r>
            <a:r>
              <a:rPr i="1">
                <a:solidFill>
                  <a:schemeClr val="accent1"/>
                </a:solidFill>
              </a:rPr>
              <a:t>have </a:t>
            </a:r>
            <a:r>
              <a:rPr>
                <a:solidFill>
                  <a:schemeClr val="accent1"/>
                </a:solidFill>
              </a:rPr>
              <a:t>snapshotted</a:t>
            </a:r>
            <a:r>
              <a:t> your local state: </a:t>
            </a:r>
            <a:endParaRPr>
              <a:solidFill>
                <a:schemeClr val="accent1"/>
              </a:solidFill>
            </a:endParaRPr>
          </a:p>
          <a:p>
            <a:pPr marL="0" indent="0">
              <a:buSzTx/>
              <a:buNone/>
              <a:defRPr sz="2000">
                <a:solidFill>
                  <a:schemeClr val="accent1"/>
                </a:solidFill>
              </a:defRPr>
            </a:pPr>
            <a:r>
              <a:t>	Do record future messages you receive</a:t>
            </a:r>
          </a:p>
          <a:p>
            <a:pPr marL="0" indent="457200">
              <a:buSzTx/>
              <a:buNone/>
              <a:defRPr sz="2000">
                <a:solidFill>
                  <a:srgbClr val="212121"/>
                </a:solidFill>
              </a:defRPr>
            </a:pPr>
          </a:p>
          <a:p>
            <a:pPr marL="0" indent="0">
              <a:buSzTx/>
              <a:buNone/>
              <a:defRPr i="1" sz="2000">
                <a:solidFill>
                  <a:srgbClr val="212121"/>
                </a:solidFill>
              </a:defRPr>
            </a:pPr>
            <a:r>
              <a:t>Which one guarantees zero loss?</a:t>
            </a:r>
          </a:p>
          <a:p>
            <a:pPr marL="0" indent="0">
              <a:buSzTx/>
              <a:buNone/>
              <a:defRPr i="1" sz="2000">
                <a:solidFill>
                  <a:srgbClr val="212121"/>
                </a:solidFill>
              </a:defRPr>
            </a:pPr>
            <a:r>
              <a:t>Which one guarantees zero duplication?</a:t>
            </a:r>
          </a:p>
        </p:txBody>
      </p:sp>
      <p:sp>
        <p:nvSpPr>
          <p:cNvPr id="168" name="Google Shape;122;g33700e7c109_0_43"/>
          <p:cNvSpPr txBox="1"/>
          <p:nvPr>
            <p:ph type="sldNum" sz="quarter" idx="2"/>
          </p:nvPr>
        </p:nvSpPr>
        <p:spPr>
          <a:xfrm>
            <a:off x="8754976" y="4700819"/>
            <a:ext cx="266183" cy="318396"/>
          </a:xfrm>
          <a:prstGeom prst="rect">
            <a:avLst/>
          </a:prstGeom>
          <a:extLst>
            <a:ext uri="{C572A759-6A51-4108-AA02-DFA0A04FC94B}">
              <ma14:wrappingTextBoxFlag xmlns:ma14="http://schemas.microsoft.com/office/mac/drawingml/2011/main" val="1"/>
            </a:ext>
          </a:extLst>
        </p:spPr>
        <p:txBody>
          <a:bodyPr/>
          <a:lstStyle>
            <a:lvl1pPr>
              <a:defRPr>
                <a:solidFill>
                  <a:srgbClr val="212121"/>
                </a:solidFill>
              </a:defRPr>
            </a:lvl1p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167">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167">
                                            <p:txEl>
                                              <p:pRg st="0" end="0"/>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Class="entr" nodeType="clickEffect" presetSubtype="0" presetID="1" grpId="1" fill="hold">
                                  <p:stCondLst>
                                    <p:cond delay="0"/>
                                  </p:stCondLst>
                                  <p:iterate type="el" backwards="0">
                                    <p:tmAbs val="0"/>
                                  </p:iterate>
                                  <p:childTnLst>
                                    <p:set>
                                      <p:cBhvr>
                                        <p:cTn id="12" fill="hold"/>
                                        <p:tgtEl>
                                          <p:spTgt spid="167">
                                            <p:txEl>
                                              <p:pRg st="1" end="1"/>
                                            </p:txEl>
                                          </p:spTgt>
                                        </p:tgtEl>
                                        <p:attrNameLst>
                                          <p:attrName>style.visibility</p:attrName>
                                        </p:attrNameLst>
                                      </p:cBhvr>
                                      <p:to>
                                        <p:strVal val="visible"/>
                                      </p:to>
                                    </p:set>
                                  </p:childTnLst>
                                </p:cTn>
                              </p:par>
                            </p:childTnLst>
                          </p:cTn>
                        </p:par>
                        <p:par>
                          <p:cTn id="13" fill="hold">
                            <p:stCondLst>
                              <p:cond delay="0"/>
                            </p:stCondLst>
                            <p:childTnLst>
                              <p:par>
                                <p:cTn id="14" presetClass="entr" nodeType="afterEffect" presetSubtype="0" presetID="1" grpId="1" fill="hold">
                                  <p:stCondLst>
                                    <p:cond delay="0"/>
                                  </p:stCondLst>
                                  <p:iterate type="el" backwards="0">
                                    <p:tmAbs val="0"/>
                                  </p:iterate>
                                  <p:childTnLst>
                                    <p:set>
                                      <p:cBhvr>
                                        <p:cTn id="15" fill="hold"/>
                                        <p:tgtEl>
                                          <p:spTgt spid="167">
                                            <p:txEl>
                                              <p:pRg st="2" end="2"/>
                                            </p:txEl>
                                          </p:spTgt>
                                        </p:tgtEl>
                                        <p:attrNameLst>
                                          <p:attrName>style.visibility</p:attrName>
                                        </p:attrNameLst>
                                      </p:cBhvr>
                                      <p:to>
                                        <p:strVal val="visible"/>
                                      </p:to>
                                    </p:set>
                                  </p:childTnLst>
                                </p:cTn>
                              </p:par>
                            </p:childTnLst>
                          </p:cTn>
                        </p:par>
                      </p:childTnLst>
                    </p:cTn>
                  </p:par>
                  <p:par>
                    <p:cTn id="16" fill="hold">
                      <p:stCondLst>
                        <p:cond delay="indefinite"/>
                      </p:stCondLst>
                      <p:childTnLst>
                        <p:par>
                          <p:cTn id="17" fill="hold">
                            <p:stCondLst>
                              <p:cond delay="0"/>
                            </p:stCondLst>
                            <p:childTnLst>
                              <p:par>
                                <p:cTn id="18" presetClass="entr" nodeType="clickEffect" presetSubtype="0" presetID="1" grpId="1" fill="hold">
                                  <p:stCondLst>
                                    <p:cond delay="0"/>
                                  </p:stCondLst>
                                  <p:iterate type="el" backwards="0">
                                    <p:tmAbs val="0"/>
                                  </p:iterate>
                                  <p:childTnLst>
                                    <p:set>
                                      <p:cBhvr>
                                        <p:cTn id="19" fill="hold"/>
                                        <p:tgtEl>
                                          <p:spTgt spid="167">
                                            <p:txEl>
                                              <p:pRg st="3" end="3"/>
                                            </p:txEl>
                                          </p:spTgt>
                                        </p:tgtEl>
                                        <p:attrNameLst>
                                          <p:attrName>style.visibility</p:attrName>
                                        </p:attrNameLst>
                                      </p:cBhvr>
                                      <p:to>
                                        <p:strVal val="visible"/>
                                      </p:to>
                                    </p:set>
                                  </p:childTnLst>
                                </p:cTn>
                              </p:par>
                            </p:childTnLst>
                          </p:cTn>
                        </p:par>
                      </p:childTnLst>
                    </p:cTn>
                  </p:par>
                  <p:par>
                    <p:cTn id="20" fill="hold">
                      <p:stCondLst>
                        <p:cond delay="indefinite"/>
                      </p:stCondLst>
                      <p:childTnLst>
                        <p:par>
                          <p:cTn id="21" fill="hold">
                            <p:stCondLst>
                              <p:cond delay="0"/>
                            </p:stCondLst>
                            <p:childTnLst>
                              <p:par>
                                <p:cTn id="22" presetClass="entr" nodeType="clickEffect" presetSubtype="0" presetID="1" grpId="1" fill="hold">
                                  <p:stCondLst>
                                    <p:cond delay="0"/>
                                  </p:stCondLst>
                                  <p:iterate type="el" backwards="0">
                                    <p:tmAbs val="0"/>
                                  </p:iterate>
                                  <p:childTnLst>
                                    <p:set>
                                      <p:cBhvr>
                                        <p:cTn id="23" fill="hold"/>
                                        <p:tgtEl>
                                          <p:spTgt spid="167">
                                            <p:txEl>
                                              <p:pRg st="4" end="4"/>
                                            </p:txEl>
                                          </p:spTgt>
                                        </p:tgtEl>
                                        <p:attrNameLst>
                                          <p:attrName>style.visibility</p:attrName>
                                        </p:attrNameLst>
                                      </p:cBhvr>
                                      <p:to>
                                        <p:strVal val="visible"/>
                                      </p:to>
                                    </p:set>
                                  </p:childTnLst>
                                </p:cTn>
                              </p:par>
                            </p:childTnLst>
                          </p:cTn>
                        </p:par>
                        <p:par>
                          <p:cTn id="24" fill="hold">
                            <p:stCondLst>
                              <p:cond delay="0"/>
                            </p:stCondLst>
                            <p:childTnLst>
                              <p:par>
                                <p:cTn id="25" presetClass="entr" nodeType="afterEffect" presetSubtype="0" presetID="1" grpId="1" fill="hold">
                                  <p:stCondLst>
                                    <p:cond delay="0"/>
                                  </p:stCondLst>
                                  <p:iterate type="el" backwards="0">
                                    <p:tmAbs val="0"/>
                                  </p:iterate>
                                  <p:childTnLst>
                                    <p:set>
                                      <p:cBhvr>
                                        <p:cTn id="26" fill="hold"/>
                                        <p:tgtEl>
                                          <p:spTgt spid="16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Class="entr" nodeType="clickEffect" presetSubtype="0" presetID="1" grpId="1" fill="hold">
                                  <p:stCondLst>
                                    <p:cond delay="0"/>
                                  </p:stCondLst>
                                  <p:iterate type="el" backwards="0">
                                    <p:tmAbs val="0"/>
                                  </p:iterate>
                                  <p:childTnLst>
                                    <p:set>
                                      <p:cBhvr>
                                        <p:cTn id="30" fill="hold"/>
                                        <p:tgtEl>
                                          <p:spTgt spid="167">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Class="entr" nodeType="clickEffect" presetSubtype="0" presetID="1" grpId="1" fill="hold">
                                  <p:stCondLst>
                                    <p:cond delay="0"/>
                                  </p:stCondLst>
                                  <p:iterate type="el" backwards="0">
                                    <p:tmAbs val="0"/>
                                  </p:iterate>
                                  <p:childTnLst>
                                    <p:set>
                                      <p:cBhvr>
                                        <p:cTn id="34" fill="hold"/>
                                        <p:tgtEl>
                                          <p:spTgt spid="167">
                                            <p:txEl>
                                              <p:pRg st="7" end="7"/>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167" grpId="1"/>
    </p:bldLst>
  </p:timing>
</p:sld>
</file>

<file path=ppt/slides/slide1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172" name="Google Shape;127;gc099d98601_0_45"/>
          <p:cNvSpPr txBox="1"/>
          <p:nvPr>
            <p:ph type="title"/>
          </p:nvPr>
        </p:nvSpPr>
        <p:spPr>
          <a:xfrm>
            <a:off x="311699" y="445025"/>
            <a:ext cx="8520602" cy="572701"/>
          </a:xfrm>
          <a:prstGeom prst="rect">
            <a:avLst/>
          </a:prstGeom>
        </p:spPr>
        <p:txBody>
          <a:bodyPr/>
          <a:lstStyle>
            <a:lvl1pPr defTabSz="877823">
              <a:defRPr b="1" sz="2688">
                <a:solidFill>
                  <a:srgbClr val="000000"/>
                </a:solidFill>
              </a:defRPr>
            </a:lvl1pPr>
          </a:lstStyle>
          <a:p>
            <a:pPr/>
            <a:r>
              <a:t>What is a Global Snapshot?</a:t>
            </a:r>
          </a:p>
        </p:txBody>
      </p:sp>
      <p:sp>
        <p:nvSpPr>
          <p:cNvPr id="173" name="Google Shape;128;gc099d98601_0_45"/>
          <p:cNvSpPr txBox="1"/>
          <p:nvPr>
            <p:ph type="body" sz="half" idx="1"/>
          </p:nvPr>
        </p:nvSpPr>
        <p:spPr>
          <a:xfrm>
            <a:off x="311699" y="1152474"/>
            <a:ext cx="4304702" cy="3847802"/>
          </a:xfrm>
          <a:prstGeom prst="rect">
            <a:avLst/>
          </a:prstGeom>
        </p:spPr>
        <p:txBody>
          <a:bodyPr/>
          <a:lstStyle/>
          <a:p>
            <a:pPr>
              <a:buClr>
                <a:srgbClr val="000000"/>
              </a:buClr>
              <a:defRPr>
                <a:solidFill>
                  <a:srgbClr val="000000"/>
                </a:solidFill>
              </a:defRPr>
            </a:pPr>
            <a:r>
              <a:t>A global snapshot captures the</a:t>
            </a:r>
            <a:r>
              <a:rPr>
                <a:solidFill>
                  <a:srgbClr val="FF9900"/>
                </a:solidFill>
              </a:rPr>
              <a:t> </a:t>
            </a:r>
            <a:r>
              <a:rPr>
                <a:solidFill>
                  <a:schemeClr val="accent1"/>
                </a:solidFill>
              </a:rPr>
              <a:t>global state </a:t>
            </a:r>
            <a:r>
              <a:t>of a distributed system:</a:t>
            </a:r>
          </a:p>
        </p:txBody>
      </p:sp>
      <p:sp>
        <p:nvSpPr>
          <p:cNvPr id="174" name="Google Shape;129;gc099d98601_0_45"/>
          <p:cNvSpPr/>
          <p:nvPr/>
        </p:nvSpPr>
        <p:spPr>
          <a:xfrm>
            <a:off x="6109344" y="1610632"/>
            <a:ext cx="1818001" cy="1"/>
          </a:xfrm>
          <a:prstGeom prst="line">
            <a:avLst/>
          </a:prstGeom>
          <a:ln w="28575">
            <a:solidFill>
              <a:srgbClr val="303030"/>
            </a:solidFill>
            <a:headEnd type="triangle"/>
          </a:ln>
        </p:spPr>
        <p:txBody>
          <a:bodyPr lIns="45719" rIns="45719"/>
          <a:lstStyle/>
          <a:p>
            <a:pPr/>
          </a:p>
        </p:txBody>
      </p:sp>
      <p:sp>
        <p:nvSpPr>
          <p:cNvPr id="175" name="Google Shape;130;gc099d98601_0_45"/>
          <p:cNvSpPr/>
          <p:nvPr/>
        </p:nvSpPr>
        <p:spPr>
          <a:xfrm>
            <a:off x="6106602" y="1487977"/>
            <a:ext cx="1818001" cy="1"/>
          </a:xfrm>
          <a:prstGeom prst="line">
            <a:avLst/>
          </a:prstGeom>
          <a:ln w="28575">
            <a:solidFill>
              <a:srgbClr val="303030"/>
            </a:solidFill>
            <a:tailEnd type="triangle"/>
          </a:ln>
        </p:spPr>
        <p:txBody>
          <a:bodyPr lIns="45719" rIns="45719"/>
          <a:lstStyle/>
          <a:p>
            <a:pPr/>
          </a:p>
        </p:txBody>
      </p:sp>
      <p:sp>
        <p:nvSpPr>
          <p:cNvPr id="176" name="Google Shape;131;gc099d98601_0_45"/>
          <p:cNvSpPr/>
          <p:nvPr/>
        </p:nvSpPr>
        <p:spPr>
          <a:xfrm>
            <a:off x="5075225" y="1117238"/>
            <a:ext cx="1031401" cy="1074601"/>
          </a:xfrm>
          <a:prstGeom prst="ellipse">
            <a:avLst/>
          </a:prstGeom>
          <a:solidFill>
            <a:srgbClr val="4A86E8"/>
          </a:solidFill>
          <a:ln w="28575">
            <a:solidFill>
              <a:srgbClr val="000000"/>
            </a:solidFill>
          </a:ln>
        </p:spPr>
        <p:txBody>
          <a:bodyPr lIns="45719" rIns="45719" anchor="ctr"/>
          <a:lstStyle/>
          <a:p>
            <a:pPr>
              <a:defRPr>
                <a:solidFill>
                  <a:srgbClr val="000000"/>
                </a:solidFill>
              </a:defRPr>
            </a:pPr>
          </a:p>
        </p:txBody>
      </p:sp>
      <p:sp>
        <p:nvSpPr>
          <p:cNvPr id="177" name="Google Shape;132;gc099d98601_0_45"/>
          <p:cNvSpPr/>
          <p:nvPr/>
        </p:nvSpPr>
        <p:spPr>
          <a:xfrm>
            <a:off x="7922024" y="1117238"/>
            <a:ext cx="1031401" cy="1074601"/>
          </a:xfrm>
          <a:prstGeom prst="ellipse">
            <a:avLst/>
          </a:prstGeom>
          <a:solidFill>
            <a:srgbClr val="4A86E8"/>
          </a:solidFill>
          <a:ln w="28575">
            <a:solidFill>
              <a:srgbClr val="303030"/>
            </a:solidFill>
          </a:ln>
        </p:spPr>
        <p:txBody>
          <a:bodyPr lIns="45719" rIns="45719" anchor="ctr"/>
          <a:lstStyle/>
          <a:p>
            <a:pPr>
              <a:defRPr>
                <a:solidFill>
                  <a:srgbClr val="000000"/>
                </a:solidFill>
              </a:defRPr>
            </a:pPr>
          </a:p>
        </p:txBody>
      </p:sp>
      <p:sp>
        <p:nvSpPr>
          <p:cNvPr id="178" name="Google Shape;133;gc099d98601_0_45"/>
          <p:cNvSpPr txBox="1"/>
          <p:nvPr/>
        </p:nvSpPr>
        <p:spPr>
          <a:xfrm>
            <a:off x="5182937" y="1390136"/>
            <a:ext cx="816001" cy="52848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b="1" sz="2400"/>
            </a:lvl1pPr>
          </a:lstStyle>
          <a:p>
            <a:pPr/>
            <a:r>
              <a:t>A</a:t>
            </a:r>
          </a:p>
        </p:txBody>
      </p:sp>
      <p:sp>
        <p:nvSpPr>
          <p:cNvPr id="179" name="Google Shape;134;gc099d98601_0_45"/>
          <p:cNvSpPr txBox="1"/>
          <p:nvPr/>
        </p:nvSpPr>
        <p:spPr>
          <a:xfrm>
            <a:off x="8037845" y="1390136"/>
            <a:ext cx="816001" cy="52848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b="1" sz="2400"/>
            </a:lvl1pPr>
          </a:lstStyle>
          <a:p>
            <a:pPr/>
            <a:r>
              <a:t>B</a:t>
            </a:r>
          </a:p>
        </p:txBody>
      </p:sp>
      <p:sp>
        <p:nvSpPr>
          <p:cNvPr id="180" name="Google Shape;135;gc099d98601_0_45"/>
          <p:cNvSpPr/>
          <p:nvPr/>
        </p:nvSpPr>
        <p:spPr>
          <a:xfrm>
            <a:off x="6440658" y="3335165"/>
            <a:ext cx="1031401" cy="1074601"/>
          </a:xfrm>
          <a:prstGeom prst="ellipse">
            <a:avLst/>
          </a:prstGeom>
          <a:solidFill>
            <a:srgbClr val="4A86E8"/>
          </a:solidFill>
          <a:ln w="28575">
            <a:solidFill>
              <a:srgbClr val="303030"/>
            </a:solidFill>
          </a:ln>
        </p:spPr>
        <p:txBody>
          <a:bodyPr lIns="45719" rIns="45719" anchor="ctr"/>
          <a:lstStyle/>
          <a:p>
            <a:pPr>
              <a:defRPr>
                <a:solidFill>
                  <a:srgbClr val="000000"/>
                </a:solidFill>
              </a:defRPr>
            </a:pPr>
          </a:p>
        </p:txBody>
      </p:sp>
      <p:sp>
        <p:nvSpPr>
          <p:cNvPr id="181" name="Google Shape;136;gc099d98601_0_45"/>
          <p:cNvSpPr txBox="1"/>
          <p:nvPr/>
        </p:nvSpPr>
        <p:spPr>
          <a:xfrm>
            <a:off x="6556478" y="3608062"/>
            <a:ext cx="816001" cy="52848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b="1" sz="2400"/>
            </a:lvl1pPr>
          </a:lstStyle>
          <a:p>
            <a:pPr/>
            <a:r>
              <a:t>C</a:t>
            </a:r>
          </a:p>
        </p:txBody>
      </p:sp>
      <p:sp>
        <p:nvSpPr>
          <p:cNvPr id="182" name="Google Shape;137;gc099d98601_0_45"/>
          <p:cNvSpPr/>
          <p:nvPr/>
        </p:nvSpPr>
        <p:spPr>
          <a:xfrm>
            <a:off x="5754849" y="2171711"/>
            <a:ext cx="828901" cy="1298401"/>
          </a:xfrm>
          <a:prstGeom prst="line">
            <a:avLst/>
          </a:prstGeom>
          <a:ln w="28575">
            <a:solidFill>
              <a:srgbClr val="303030"/>
            </a:solidFill>
            <a:headEnd type="triangle"/>
          </a:ln>
        </p:spPr>
        <p:txBody>
          <a:bodyPr lIns="45719" rIns="45719"/>
          <a:lstStyle/>
          <a:p>
            <a:pPr/>
          </a:p>
        </p:txBody>
      </p:sp>
      <p:sp>
        <p:nvSpPr>
          <p:cNvPr id="183" name="Google Shape;138;gc099d98601_0_45"/>
          <p:cNvSpPr/>
          <p:nvPr/>
        </p:nvSpPr>
        <p:spPr>
          <a:xfrm>
            <a:off x="5879303" y="2098926"/>
            <a:ext cx="828901" cy="1298401"/>
          </a:xfrm>
          <a:prstGeom prst="line">
            <a:avLst/>
          </a:prstGeom>
          <a:ln w="28575">
            <a:solidFill>
              <a:srgbClr val="303030"/>
            </a:solidFill>
            <a:tailEnd type="triangle"/>
          </a:ln>
        </p:spPr>
        <p:txBody>
          <a:bodyPr lIns="45719" rIns="45719"/>
          <a:lstStyle/>
          <a:p>
            <a:pPr/>
          </a:p>
        </p:txBody>
      </p:sp>
      <p:sp>
        <p:nvSpPr>
          <p:cNvPr id="184" name="Google Shape;139;gc099d98601_0_45"/>
          <p:cNvSpPr/>
          <p:nvPr/>
        </p:nvSpPr>
        <p:spPr>
          <a:xfrm flipH="1">
            <a:off x="7294413" y="2099384"/>
            <a:ext cx="875101" cy="1370701"/>
          </a:xfrm>
          <a:prstGeom prst="line">
            <a:avLst/>
          </a:prstGeom>
          <a:ln w="28575">
            <a:solidFill>
              <a:srgbClr val="303030"/>
            </a:solidFill>
            <a:headEnd type="triangle"/>
          </a:ln>
        </p:spPr>
        <p:txBody>
          <a:bodyPr lIns="45719" rIns="45719"/>
          <a:lstStyle/>
          <a:p>
            <a:pPr/>
          </a:p>
        </p:txBody>
      </p:sp>
      <p:sp>
        <p:nvSpPr>
          <p:cNvPr id="185" name="Google Shape;140;gc099d98601_0_45"/>
          <p:cNvSpPr/>
          <p:nvPr/>
        </p:nvSpPr>
        <p:spPr>
          <a:xfrm flipH="1">
            <a:off x="7376341" y="2161852"/>
            <a:ext cx="914701" cy="1425001"/>
          </a:xfrm>
          <a:prstGeom prst="line">
            <a:avLst/>
          </a:prstGeom>
          <a:ln w="28575">
            <a:solidFill>
              <a:srgbClr val="303030"/>
            </a:solidFill>
            <a:tailEnd type="triangle"/>
          </a:ln>
        </p:spPr>
        <p:txBody>
          <a:bodyPr lIns="45719" rIns="45719"/>
          <a:lstStyle/>
          <a:p>
            <a:pPr/>
          </a:p>
        </p:txBody>
      </p:sp>
      <p:grpSp>
        <p:nvGrpSpPr>
          <p:cNvPr id="188" name="Google Shape;141;gc099d98601_0_45"/>
          <p:cNvGrpSpPr/>
          <p:nvPr/>
        </p:nvGrpSpPr>
        <p:grpSpPr>
          <a:xfrm>
            <a:off x="7088646" y="1017624"/>
            <a:ext cx="383401" cy="347701"/>
            <a:chOff x="0" y="0"/>
            <a:chExt cx="383399" cy="347699"/>
          </a:xfrm>
        </p:grpSpPr>
        <p:sp>
          <p:nvSpPr>
            <p:cNvPr id="186" name="Rectangle"/>
            <p:cNvSpPr/>
            <p:nvPr/>
          </p:nvSpPr>
          <p:spPr>
            <a:xfrm>
              <a:off x="0" y="0"/>
              <a:ext cx="383400" cy="347700"/>
            </a:xfrm>
            <a:prstGeom prst="rect">
              <a:avLst/>
            </a:prstGeom>
            <a:solidFill>
              <a:srgbClr val="FFD966"/>
            </a:solidFill>
            <a:ln w="12700" cap="flat">
              <a:noFill/>
              <a:miter lim="400000"/>
            </a:ln>
            <a:effectLst/>
          </p:spPr>
          <p:txBody>
            <a:bodyPr wrap="square" lIns="45719" tIns="45719" rIns="45719" bIns="45719" numCol="1" anchor="ctr">
              <a:noAutofit/>
            </a:bodyPr>
            <a:lstStyle/>
            <a:p>
              <a:pPr algn="ctr">
                <a:defRPr sz="1100">
                  <a:solidFill>
                    <a:srgbClr val="000000"/>
                  </a:solidFill>
                </a:defRPr>
              </a:pPr>
            </a:p>
          </p:txBody>
        </p:sp>
        <p:sp>
          <p:nvSpPr>
            <p:cNvPr id="187" name="m2"/>
            <p:cNvSpPr txBox="1"/>
            <p:nvPr/>
          </p:nvSpPr>
          <p:spPr>
            <a:xfrm>
              <a:off x="0" y="8510"/>
              <a:ext cx="383400" cy="330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sz="1100">
                  <a:solidFill>
                    <a:srgbClr val="000000"/>
                  </a:solidFill>
                </a:defRPr>
              </a:lvl1pPr>
            </a:lstStyle>
            <a:p>
              <a:pPr/>
              <a:r>
                <a:t>m2</a:t>
              </a:r>
            </a:p>
          </p:txBody>
        </p:sp>
      </p:grpSp>
      <p:grpSp>
        <p:nvGrpSpPr>
          <p:cNvPr id="191" name="Google Shape;142;gc099d98601_0_45"/>
          <p:cNvGrpSpPr/>
          <p:nvPr/>
        </p:nvGrpSpPr>
        <p:grpSpPr>
          <a:xfrm>
            <a:off x="6466602" y="1017624"/>
            <a:ext cx="383401" cy="347701"/>
            <a:chOff x="0" y="0"/>
            <a:chExt cx="383399" cy="347699"/>
          </a:xfrm>
        </p:grpSpPr>
        <p:sp>
          <p:nvSpPr>
            <p:cNvPr id="189" name="Rectangle"/>
            <p:cNvSpPr/>
            <p:nvPr/>
          </p:nvSpPr>
          <p:spPr>
            <a:xfrm>
              <a:off x="0" y="0"/>
              <a:ext cx="383400" cy="347700"/>
            </a:xfrm>
            <a:prstGeom prst="rect">
              <a:avLst/>
            </a:prstGeom>
            <a:solidFill>
              <a:srgbClr val="FFD966"/>
            </a:solidFill>
            <a:ln w="12700" cap="flat">
              <a:noFill/>
              <a:miter lim="400000"/>
            </a:ln>
            <a:effectLst/>
          </p:spPr>
          <p:txBody>
            <a:bodyPr wrap="square" lIns="45719" tIns="45719" rIns="45719" bIns="45719" numCol="1" anchor="ctr">
              <a:noAutofit/>
            </a:bodyPr>
            <a:lstStyle/>
            <a:p>
              <a:pPr algn="ctr">
                <a:defRPr sz="1100">
                  <a:solidFill>
                    <a:srgbClr val="000000"/>
                  </a:solidFill>
                </a:defRPr>
              </a:pPr>
            </a:p>
          </p:txBody>
        </p:sp>
        <p:sp>
          <p:nvSpPr>
            <p:cNvPr id="190" name="m1"/>
            <p:cNvSpPr txBox="1"/>
            <p:nvPr/>
          </p:nvSpPr>
          <p:spPr>
            <a:xfrm>
              <a:off x="0" y="8510"/>
              <a:ext cx="383400" cy="330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sz="1100">
                  <a:solidFill>
                    <a:srgbClr val="000000"/>
                  </a:solidFill>
                </a:defRPr>
              </a:lvl1pPr>
            </a:lstStyle>
            <a:p>
              <a:pPr/>
              <a:r>
                <a:t>m1</a:t>
              </a:r>
            </a:p>
          </p:txBody>
        </p:sp>
      </p:grpSp>
      <p:grpSp>
        <p:nvGrpSpPr>
          <p:cNvPr id="194" name="Google Shape;143;gc099d98601_0_45"/>
          <p:cNvGrpSpPr/>
          <p:nvPr/>
        </p:nvGrpSpPr>
        <p:grpSpPr>
          <a:xfrm>
            <a:off x="7426991" y="2094769"/>
            <a:ext cx="500348" cy="510982"/>
            <a:chOff x="0" y="0"/>
            <a:chExt cx="500347" cy="510980"/>
          </a:xfrm>
        </p:grpSpPr>
        <p:sp>
          <p:nvSpPr>
            <p:cNvPr id="192" name="Rectangle"/>
            <p:cNvSpPr/>
            <p:nvPr/>
          </p:nvSpPr>
          <p:spPr>
            <a:xfrm rot="18172191">
              <a:off x="58366" y="81573"/>
              <a:ext cx="383615" cy="347835"/>
            </a:xfrm>
            <a:prstGeom prst="rect">
              <a:avLst/>
            </a:prstGeom>
            <a:solidFill>
              <a:srgbClr val="FFD966"/>
            </a:solidFill>
            <a:ln w="12700" cap="flat">
              <a:noFill/>
              <a:miter lim="400000"/>
            </a:ln>
            <a:effectLst/>
          </p:spPr>
          <p:txBody>
            <a:bodyPr wrap="square" lIns="45719" tIns="45719" rIns="45719" bIns="45719" numCol="1" anchor="ctr">
              <a:noAutofit/>
            </a:bodyPr>
            <a:lstStyle/>
            <a:p>
              <a:pPr algn="ctr">
                <a:defRPr sz="1100">
                  <a:solidFill>
                    <a:srgbClr val="000000"/>
                  </a:solidFill>
                </a:defRPr>
              </a:pPr>
            </a:p>
          </p:txBody>
        </p:sp>
        <p:sp>
          <p:nvSpPr>
            <p:cNvPr id="193" name="m3"/>
            <p:cNvSpPr txBox="1"/>
            <p:nvPr/>
          </p:nvSpPr>
          <p:spPr>
            <a:xfrm rot="18172191">
              <a:off x="58366" y="90150"/>
              <a:ext cx="383615" cy="3306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sz="1100">
                  <a:solidFill>
                    <a:srgbClr val="000000"/>
                  </a:solidFill>
                </a:defRPr>
              </a:lvl1pPr>
            </a:lstStyle>
            <a:p>
              <a:pPr/>
              <a:r>
                <a:t>m3</a:t>
              </a:r>
            </a:p>
          </p:txBody>
        </p:sp>
      </p:grpSp>
      <p:grpSp>
        <p:nvGrpSpPr>
          <p:cNvPr id="197" name="Google Shape;144;gc099d98601_0_45"/>
          <p:cNvGrpSpPr/>
          <p:nvPr/>
        </p:nvGrpSpPr>
        <p:grpSpPr>
          <a:xfrm>
            <a:off x="7641027" y="3075870"/>
            <a:ext cx="500349" cy="510982"/>
            <a:chOff x="0" y="0"/>
            <a:chExt cx="500347" cy="510980"/>
          </a:xfrm>
        </p:grpSpPr>
        <p:sp>
          <p:nvSpPr>
            <p:cNvPr id="195" name="Rectangle"/>
            <p:cNvSpPr/>
            <p:nvPr/>
          </p:nvSpPr>
          <p:spPr>
            <a:xfrm rot="18172191">
              <a:off x="58366" y="81573"/>
              <a:ext cx="383615" cy="347835"/>
            </a:xfrm>
            <a:prstGeom prst="rect">
              <a:avLst/>
            </a:prstGeom>
            <a:solidFill>
              <a:srgbClr val="FFD966"/>
            </a:solidFill>
            <a:ln w="12700" cap="flat">
              <a:noFill/>
              <a:miter lim="400000"/>
            </a:ln>
            <a:effectLst/>
          </p:spPr>
          <p:txBody>
            <a:bodyPr wrap="square" lIns="45719" tIns="45719" rIns="45719" bIns="45719" numCol="1" anchor="ctr">
              <a:noAutofit/>
            </a:bodyPr>
            <a:lstStyle/>
            <a:p>
              <a:pPr algn="ctr">
                <a:defRPr sz="1100">
                  <a:solidFill>
                    <a:srgbClr val="000000"/>
                  </a:solidFill>
                </a:defRPr>
              </a:pPr>
            </a:p>
          </p:txBody>
        </p:sp>
        <p:sp>
          <p:nvSpPr>
            <p:cNvPr id="196" name="m4"/>
            <p:cNvSpPr txBox="1"/>
            <p:nvPr/>
          </p:nvSpPr>
          <p:spPr>
            <a:xfrm rot="18172191">
              <a:off x="58366" y="90150"/>
              <a:ext cx="383615" cy="3306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sz="1100">
                  <a:solidFill>
                    <a:srgbClr val="000000"/>
                  </a:solidFill>
                </a:defRPr>
              </a:lvl1pPr>
            </a:lstStyle>
            <a:p>
              <a:pPr/>
              <a:r>
                <a:t>m4</a:t>
              </a:r>
            </a:p>
          </p:txBody>
        </p:sp>
      </p:grpSp>
      <p:grpSp>
        <p:nvGrpSpPr>
          <p:cNvPr id="200" name="Google Shape;145;gc099d98601_0_45"/>
          <p:cNvGrpSpPr/>
          <p:nvPr/>
        </p:nvGrpSpPr>
        <p:grpSpPr>
          <a:xfrm>
            <a:off x="5544488" y="2528750"/>
            <a:ext cx="498917" cy="509975"/>
            <a:chOff x="0" y="0"/>
            <a:chExt cx="498915" cy="509973"/>
          </a:xfrm>
        </p:grpSpPr>
        <p:sp>
          <p:nvSpPr>
            <p:cNvPr id="198" name="Rectangle"/>
            <p:cNvSpPr/>
            <p:nvPr/>
          </p:nvSpPr>
          <p:spPr>
            <a:xfrm rot="3455442">
              <a:off x="57747" y="81211"/>
              <a:ext cx="383422" cy="347551"/>
            </a:xfrm>
            <a:prstGeom prst="rect">
              <a:avLst/>
            </a:prstGeom>
            <a:solidFill>
              <a:srgbClr val="FFD966"/>
            </a:solidFill>
            <a:ln w="12700" cap="flat">
              <a:noFill/>
              <a:miter lim="400000"/>
            </a:ln>
            <a:effectLst/>
          </p:spPr>
          <p:txBody>
            <a:bodyPr wrap="square" lIns="45719" tIns="45719" rIns="45719" bIns="45719" numCol="1" anchor="ctr">
              <a:noAutofit/>
            </a:bodyPr>
            <a:lstStyle/>
            <a:p>
              <a:pPr algn="ctr">
                <a:defRPr sz="1100">
                  <a:solidFill>
                    <a:srgbClr val="000000"/>
                  </a:solidFill>
                </a:defRPr>
              </a:pPr>
            </a:p>
          </p:txBody>
        </p:sp>
        <p:sp>
          <p:nvSpPr>
            <p:cNvPr id="199" name="m5"/>
            <p:cNvSpPr txBox="1"/>
            <p:nvPr/>
          </p:nvSpPr>
          <p:spPr>
            <a:xfrm rot="3455442">
              <a:off x="57747" y="89647"/>
              <a:ext cx="383422" cy="330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sz="1100">
                  <a:solidFill>
                    <a:srgbClr val="000000"/>
                  </a:solidFill>
                </a:defRPr>
              </a:lvl1pPr>
            </a:lstStyle>
            <a:p>
              <a:pPr/>
              <a:r>
                <a:t>m5</a:t>
              </a:r>
            </a:p>
          </p:txBody>
        </p:sp>
      </p:grpSp>
      <p:sp>
        <p:nvSpPr>
          <p:cNvPr id="201" name="Google Shape;146;gc099d98601_0_45"/>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202" name="Google Shape;147;gc099d98601_0_45"/>
          <p:cNvSpPr txBox="1"/>
          <p:nvPr/>
        </p:nvSpPr>
        <p:spPr>
          <a:xfrm>
            <a:off x="307949" y="1880498"/>
            <a:ext cx="4298402" cy="1190482"/>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lvl="1" marL="914400" indent="-317500">
              <a:lnSpc>
                <a:spcPct val="115000"/>
              </a:lnSpc>
              <a:buClr>
                <a:srgbClr val="000000"/>
              </a:buClr>
              <a:buSzPts val="1600"/>
              <a:buFont typeface="Arial"/>
              <a:buChar char="○"/>
              <a:defRPr sz="1600">
                <a:solidFill>
                  <a:srgbClr val="000000"/>
                </a:solidFill>
              </a:defRPr>
            </a:pPr>
            <a:r>
              <a:t>Local state of each </a:t>
            </a:r>
            <a:r>
              <a:rPr b="1">
                <a:solidFill>
                  <a:schemeClr val="accent1"/>
                </a:solidFill>
              </a:rPr>
              <a:t>process</a:t>
            </a:r>
            <a:r>
              <a:t> within the distributed system</a:t>
            </a:r>
          </a:p>
          <a:p>
            <a:pPr lvl="1" marL="914400" indent="-317500">
              <a:lnSpc>
                <a:spcPct val="115000"/>
              </a:lnSpc>
              <a:buClr>
                <a:srgbClr val="000000"/>
              </a:buClr>
              <a:buSzPts val="1600"/>
              <a:buFont typeface="Arial"/>
              <a:buChar char="○"/>
              <a:defRPr sz="1600">
                <a:solidFill>
                  <a:srgbClr val="000000"/>
                </a:solidFill>
              </a:defRPr>
            </a:pPr>
            <a:r>
              <a:t>Local state of each </a:t>
            </a:r>
            <a:r>
              <a:rPr b="1">
                <a:solidFill>
                  <a:schemeClr val="accent1"/>
                </a:solidFill>
              </a:rPr>
              <a:t>communication channel </a:t>
            </a:r>
          </a:p>
        </p:txBody>
      </p:sp>
      <p:sp>
        <p:nvSpPr>
          <p:cNvPr id="203" name="Google Shape;148;gc099d98601_0_45"/>
          <p:cNvSpPr txBox="1"/>
          <p:nvPr/>
        </p:nvSpPr>
        <p:spPr>
          <a:xfrm>
            <a:off x="307949" y="3412911"/>
            <a:ext cx="4767302" cy="1234172"/>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marL="457200" indent="-342900">
              <a:lnSpc>
                <a:spcPct val="115000"/>
              </a:lnSpc>
              <a:buClr>
                <a:srgbClr val="000000"/>
              </a:buClr>
              <a:buSzPts val="1800"/>
              <a:buFont typeface="Arial"/>
              <a:buChar char="●"/>
              <a:defRPr sz="1800">
                <a:solidFill>
                  <a:srgbClr val="000000"/>
                </a:solidFill>
              </a:defRPr>
            </a:pPr>
            <a:r>
              <a:t>These local states are </a:t>
            </a:r>
            <a:r>
              <a:rPr b="1">
                <a:solidFill>
                  <a:schemeClr val="accent1"/>
                </a:solidFill>
              </a:rPr>
              <a:t>instantaneous</a:t>
            </a:r>
            <a:endParaRPr b="1">
              <a:solidFill>
                <a:schemeClr val="accent1"/>
              </a:solidFill>
            </a:endParaRPr>
          </a:p>
          <a:p>
            <a:pPr lvl="1" marL="914400" indent="-317500">
              <a:lnSpc>
                <a:spcPct val="115000"/>
              </a:lnSpc>
              <a:buClr>
                <a:srgbClr val="000000"/>
              </a:buClr>
              <a:buSzPts val="1600"/>
              <a:buFont typeface="Arial"/>
              <a:buChar char="○"/>
              <a:defRPr sz="1600">
                <a:solidFill>
                  <a:srgbClr val="000000"/>
                </a:solidFill>
              </a:defRPr>
            </a:pPr>
            <a:r>
              <a:t>e.g messages in transit from one node to another only exist in transit for a few milliseconds or less</a:t>
            </a: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173"/>
                                        </p:tgtEl>
                                        <p:attrNameLst>
                                          <p:attrName>style.visibility</p:attrName>
                                        </p:attrNameLst>
                                      </p:cBhvr>
                                      <p:to>
                                        <p:strVal val="visible"/>
                                      </p:to>
                                    </p:set>
                                    <p:animEffect filter="fade" transition="in">
                                      <p:cBhvr>
                                        <p:cTn id="7" dur="1000"/>
                                        <p:tgtEl>
                                          <p:spTgt spid="173"/>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Subtype="0" presetID="1" grpId="2" fill="hold">
                                  <p:stCondLst>
                                    <p:cond delay="0"/>
                                  </p:stCondLst>
                                  <p:iterate type="el" backwards="0">
                                    <p:tmAbs val="0"/>
                                  </p:iterate>
                                  <p:childTnLst>
                                    <p:set>
                                      <p:cBhvr>
                                        <p:cTn id="11" fill="hold"/>
                                        <p:tgtEl>
                                          <p:spTgt spid="202"/>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Class="entr" nodeType="clickEffect" presetSubtype="0" presetID="1" grpId="3" fill="hold">
                                  <p:stCondLst>
                                    <p:cond delay="0"/>
                                  </p:stCondLst>
                                  <p:iterate type="el" backwards="0">
                                    <p:tmAbs val="0"/>
                                  </p:iterate>
                                  <p:childTnLst>
                                    <p:set>
                                      <p:cBhvr>
                                        <p:cTn id="15" fill="hold"/>
                                        <p:tgtEl>
                                          <p:spTgt spid="20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03" grpId="3"/>
      <p:bldP build="whole" bldLvl="1" animBg="1" rev="0" advAuto="0" spid="202" grpId="2"/>
      <p:bldP build="whole" bldLvl="1" animBg="1" rev="0" advAuto="0" spid="173" grpId="1"/>
    </p:bldLst>
  </p:timing>
</p:sld>
</file>

<file path=ppt/slides/slide1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207" name="Google Shape;153;gc099d98601_0_98"/>
          <p:cNvSpPr txBox="1"/>
          <p:nvPr>
            <p:ph type="title"/>
          </p:nvPr>
        </p:nvSpPr>
        <p:spPr>
          <a:xfrm>
            <a:off x="311699" y="445025"/>
            <a:ext cx="8520602" cy="572701"/>
          </a:xfrm>
          <a:prstGeom prst="rect">
            <a:avLst/>
          </a:prstGeom>
        </p:spPr>
        <p:txBody>
          <a:bodyPr/>
          <a:lstStyle>
            <a:lvl1pPr defTabSz="877823">
              <a:defRPr b="1" sz="2688">
                <a:solidFill>
                  <a:srgbClr val="000000"/>
                </a:solidFill>
              </a:defRPr>
            </a:lvl1pPr>
          </a:lstStyle>
          <a:p>
            <a:pPr/>
            <a:r>
              <a:t>Global Snapshots are Useful </a:t>
            </a:r>
          </a:p>
        </p:txBody>
      </p:sp>
      <p:sp>
        <p:nvSpPr>
          <p:cNvPr id="208" name="Google Shape;154;gc099d98601_0_98"/>
          <p:cNvSpPr txBox="1"/>
          <p:nvPr>
            <p:ph type="body" idx="1"/>
          </p:nvPr>
        </p:nvSpPr>
        <p:spPr>
          <a:xfrm>
            <a:off x="311699" y="731374"/>
            <a:ext cx="8520602" cy="3715791"/>
          </a:xfrm>
          <a:prstGeom prst="rect">
            <a:avLst/>
          </a:prstGeom>
        </p:spPr>
        <p:txBody>
          <a:bodyPr/>
          <a:lstStyle/>
          <a:p>
            <a:pPr>
              <a:lnSpc>
                <a:spcPct val="150000"/>
              </a:lnSpc>
              <a:spcBef>
                <a:spcPts val="1600"/>
              </a:spcBef>
              <a:buClr>
                <a:srgbClr val="000000"/>
              </a:buClr>
              <a:defRPr>
                <a:solidFill>
                  <a:srgbClr val="000000"/>
                </a:solidFill>
              </a:defRPr>
            </a:pPr>
            <a:r>
              <a:t>Checkpointing </a:t>
            </a:r>
          </a:p>
          <a:p>
            <a:pPr lvl="1" marL="914400" indent="-317500">
              <a:lnSpc>
                <a:spcPct val="150000"/>
              </a:lnSpc>
              <a:buClr>
                <a:srgbClr val="000000"/>
              </a:buClr>
              <a:buSzPts val="1400"/>
              <a:defRPr sz="1400">
                <a:solidFill>
                  <a:srgbClr val="000000"/>
                </a:solidFill>
              </a:defRPr>
            </a:pPr>
            <a:r>
              <a:t>Recover more quickly after failures  </a:t>
            </a:r>
          </a:p>
          <a:p>
            <a:pPr>
              <a:lnSpc>
                <a:spcPct val="150000"/>
              </a:lnSpc>
              <a:buClr>
                <a:srgbClr val="000000"/>
              </a:buClr>
              <a:defRPr>
                <a:solidFill>
                  <a:srgbClr val="000000"/>
                </a:solidFill>
              </a:defRPr>
            </a:pPr>
            <a:r>
              <a:t>Garbage Collection </a:t>
            </a:r>
          </a:p>
          <a:p>
            <a:pPr lvl="1" marL="914400" indent="-317500">
              <a:lnSpc>
                <a:spcPct val="150000"/>
              </a:lnSpc>
              <a:buClr>
                <a:srgbClr val="000000"/>
              </a:buClr>
              <a:buSzPts val="1400"/>
              <a:defRPr sz="1400">
                <a:solidFill>
                  <a:srgbClr val="000000"/>
                </a:solidFill>
              </a:defRPr>
            </a:pPr>
            <a:r>
              <a:t>Remove objects that are not referenced any more by other objects/processes at any other servers</a:t>
            </a:r>
          </a:p>
          <a:p>
            <a:pPr>
              <a:lnSpc>
                <a:spcPct val="150000"/>
              </a:lnSpc>
              <a:buClr>
                <a:srgbClr val="000000"/>
              </a:buClr>
              <a:defRPr>
                <a:solidFill>
                  <a:srgbClr val="000000"/>
                </a:solidFill>
              </a:defRPr>
            </a:pPr>
            <a:r>
              <a:t>Deadlock Detection</a:t>
            </a:r>
          </a:p>
          <a:p>
            <a:pPr lvl="1" marL="914400" indent="-317500">
              <a:lnSpc>
                <a:spcPct val="150000"/>
              </a:lnSpc>
              <a:buClr>
                <a:srgbClr val="000000"/>
              </a:buClr>
              <a:buSzPts val="1400"/>
              <a:defRPr sz="1400">
                <a:solidFill>
                  <a:srgbClr val="000000"/>
                </a:solidFill>
              </a:defRPr>
            </a:pPr>
            <a:r>
              <a:t>Examine the global application state and identify any deadlocks, useful in transactional database systems  </a:t>
            </a:r>
          </a:p>
          <a:p>
            <a:pPr>
              <a:lnSpc>
                <a:spcPct val="150000"/>
              </a:lnSpc>
              <a:buClr>
                <a:srgbClr val="000000"/>
              </a:buClr>
              <a:defRPr>
                <a:solidFill>
                  <a:srgbClr val="000000"/>
                </a:solidFill>
              </a:defRPr>
            </a:pPr>
            <a:r>
              <a:t>And many others … </a:t>
            </a:r>
          </a:p>
        </p:txBody>
      </p:sp>
      <p:sp>
        <p:nvSpPr>
          <p:cNvPr id="209" name="Google Shape;155;gc099d98601_0_98"/>
          <p:cNvSpPr txBox="1"/>
          <p:nvPr>
            <p:ph type="sldNum" sz="quarter" idx="2"/>
          </p:nvPr>
        </p:nvSpPr>
        <p:spPr>
          <a:xfrm>
            <a:off x="8693771" y="4700819"/>
            <a:ext cx="327388"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0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208" grpId="1"/>
    </p:bldLst>
  </p:timing>
</p:sld>
</file>

<file path=ppt/slides/slide1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213" name="Google Shape;163;gc099d98601_0_60"/>
          <p:cNvSpPr txBox="1"/>
          <p:nvPr>
            <p:ph type="title"/>
          </p:nvPr>
        </p:nvSpPr>
        <p:spPr>
          <a:xfrm>
            <a:off x="311699" y="445025"/>
            <a:ext cx="8520602" cy="572701"/>
          </a:xfrm>
          <a:prstGeom prst="rect">
            <a:avLst/>
          </a:prstGeom>
        </p:spPr>
        <p:txBody>
          <a:bodyPr/>
          <a:lstStyle>
            <a:lvl1pPr defTabSz="877823">
              <a:defRPr b="1" sz="2688">
                <a:solidFill>
                  <a:srgbClr val="000000"/>
                </a:solidFill>
              </a:defRPr>
            </a:lvl1pPr>
          </a:lstStyle>
          <a:p>
            <a:pPr/>
            <a:r>
              <a:t>System Model</a:t>
            </a:r>
          </a:p>
        </p:txBody>
      </p:sp>
      <p:sp>
        <p:nvSpPr>
          <p:cNvPr id="214" name="Google Shape;164;gc099d98601_0_60"/>
          <p:cNvSpPr txBox="1"/>
          <p:nvPr>
            <p:ph type="body" idx="1"/>
          </p:nvPr>
        </p:nvSpPr>
        <p:spPr>
          <a:xfrm>
            <a:off x="311699" y="1282075"/>
            <a:ext cx="8520602" cy="3416401"/>
          </a:xfrm>
          <a:prstGeom prst="rect">
            <a:avLst/>
          </a:prstGeom>
        </p:spPr>
        <p:txBody>
          <a:bodyPr/>
          <a:lstStyle/>
          <a:p>
            <a:pPr>
              <a:lnSpc>
                <a:spcPct val="150000"/>
              </a:lnSpc>
              <a:buClr>
                <a:srgbClr val="000000"/>
              </a:buClr>
              <a:defRPr>
                <a:solidFill>
                  <a:srgbClr val="000000"/>
                </a:solidFill>
              </a:defRPr>
            </a:pPr>
            <a:r>
              <a:t>N </a:t>
            </a:r>
            <a:r>
              <a:rPr b="1">
                <a:solidFill>
                  <a:schemeClr val="accent1"/>
                </a:solidFill>
              </a:rPr>
              <a:t>processes</a:t>
            </a:r>
            <a:r>
              <a:t> in the system</a:t>
            </a:r>
          </a:p>
          <a:p>
            <a:pPr lvl="1" marL="914400" indent="-317500">
              <a:lnSpc>
                <a:spcPct val="150000"/>
              </a:lnSpc>
              <a:buClr>
                <a:srgbClr val="000000"/>
              </a:buClr>
              <a:buSzPts val="1600"/>
              <a:defRPr sz="1600">
                <a:solidFill>
                  <a:srgbClr val="000000"/>
                </a:solidFill>
              </a:defRPr>
            </a:pPr>
            <a:r>
              <a:t>Each process keeps track of some state</a:t>
            </a:r>
          </a:p>
          <a:p>
            <a:pPr>
              <a:lnSpc>
                <a:spcPct val="150000"/>
              </a:lnSpc>
              <a:buClr>
                <a:srgbClr val="000000"/>
              </a:buClr>
              <a:defRPr>
                <a:solidFill>
                  <a:srgbClr val="000000"/>
                </a:solidFill>
              </a:defRPr>
            </a:pPr>
            <a:r>
              <a:t>There are two </a:t>
            </a:r>
            <a:r>
              <a:rPr b="1">
                <a:solidFill>
                  <a:schemeClr val="accent1"/>
                </a:solidFill>
              </a:rPr>
              <a:t>unidirectional communication channels </a:t>
            </a:r>
            <a:r>
              <a:t>between each pair of processes P and Q </a:t>
            </a:r>
          </a:p>
          <a:p>
            <a:pPr lvl="1" marL="914400" indent="-317500">
              <a:lnSpc>
                <a:spcPct val="150000"/>
              </a:lnSpc>
              <a:buClr>
                <a:srgbClr val="000000"/>
              </a:buClr>
              <a:buSzPts val="1600"/>
              <a:defRPr sz="1600">
                <a:solidFill>
                  <a:srgbClr val="000000"/>
                </a:solidFill>
              </a:defRPr>
            </a:pPr>
            <a:r>
              <a:t>FIFO-ordered (First-In-First-Out)</a:t>
            </a:r>
          </a:p>
          <a:p>
            <a:pPr lvl="1" marL="914400" indent="-317500">
              <a:lnSpc>
                <a:spcPct val="150000"/>
              </a:lnSpc>
              <a:buClr>
                <a:srgbClr val="000000"/>
              </a:buClr>
              <a:buSzPts val="1600"/>
              <a:defRPr sz="1600">
                <a:solidFill>
                  <a:srgbClr val="000000"/>
                </a:solidFill>
              </a:defRPr>
            </a:pPr>
            <a:r>
              <a:t>Message arrives intact and is unduplicated </a:t>
            </a:r>
          </a:p>
          <a:p>
            <a:pPr lvl="1" marL="914400" indent="-317500">
              <a:lnSpc>
                <a:spcPct val="150000"/>
              </a:lnSpc>
              <a:buClr>
                <a:srgbClr val="000000"/>
              </a:buClr>
              <a:buSzPts val="1600"/>
              <a:defRPr sz="1600">
                <a:solidFill>
                  <a:srgbClr val="000000"/>
                </a:solidFill>
              </a:defRPr>
            </a:pPr>
            <a:r>
              <a:t>Each channel also has some state</a:t>
            </a:r>
          </a:p>
          <a:p>
            <a:pPr>
              <a:lnSpc>
                <a:spcPct val="150000"/>
              </a:lnSpc>
              <a:buClr>
                <a:srgbClr val="000000"/>
              </a:buClr>
              <a:defRPr>
                <a:solidFill>
                  <a:srgbClr val="000000"/>
                </a:solidFill>
              </a:defRPr>
            </a:pPr>
            <a:r>
              <a:t>No failures</a:t>
            </a:r>
          </a:p>
        </p:txBody>
      </p:sp>
      <p:sp>
        <p:nvSpPr>
          <p:cNvPr id="215" name="Google Shape;165;gc099d98601_0_60"/>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214">
                                            <p:bg/>
                                          </p:spTgt>
                                        </p:tgtEl>
                                        <p:attrNameLst>
                                          <p:attrName>style.visibility</p:attrName>
                                        </p:attrNameLst>
                                      </p:cBhvr>
                                      <p:to>
                                        <p:strVal val="visible"/>
                                      </p:to>
                                    </p:set>
                                    <p:animEffect filter="fade" transition="in">
                                      <p:cBhvr>
                                        <p:cTn id="7" dur="1000"/>
                                        <p:tgtEl>
                                          <p:spTgt spid="214">
                                            <p:bg/>
                                          </p:spTgt>
                                        </p:tgtEl>
                                      </p:cBhvr>
                                    </p:animEffect>
                                  </p:childTnLst>
                                </p:cTn>
                              </p:par>
                              <p:par>
                                <p:cTn id="8" presetClass="entr" nodeType="withEffect" presetSubtype="0" presetID="10" grpId="1" fill="hold">
                                  <p:stCondLst>
                                    <p:cond delay="0"/>
                                  </p:stCondLst>
                                  <p:iterate type="el" backwards="0">
                                    <p:tmAbs val="0"/>
                                  </p:iterate>
                                  <p:childTnLst>
                                    <p:set>
                                      <p:cBhvr>
                                        <p:cTn id="9" fill="hold"/>
                                        <p:tgtEl>
                                          <p:spTgt spid="214">
                                            <p:txEl>
                                              <p:pRg st="0" end="0"/>
                                            </p:txEl>
                                          </p:spTgt>
                                        </p:tgtEl>
                                        <p:attrNameLst>
                                          <p:attrName>style.visibility</p:attrName>
                                        </p:attrNameLst>
                                      </p:cBhvr>
                                      <p:to>
                                        <p:strVal val="visible"/>
                                      </p:to>
                                    </p:set>
                                    <p:animEffect filter="fade" transition="in">
                                      <p:cBhvr>
                                        <p:cTn id="10" dur="1000"/>
                                        <p:tgtEl>
                                          <p:spTgt spid="214">
                                            <p:txEl>
                                              <p:pRg st="0" end="0"/>
                                            </p:txEl>
                                          </p:spTgt>
                                        </p:tgtEl>
                                      </p:cBhvr>
                                    </p:animEffect>
                                  </p:childTnLst>
                                </p:cTn>
                              </p:par>
                              <p:par>
                                <p:cTn id="11" presetClass="entr" nodeType="withEffect" presetSubtype="0" presetID="10" grpId="1" fill="hold">
                                  <p:stCondLst>
                                    <p:cond delay="0"/>
                                  </p:stCondLst>
                                  <p:iterate type="el" backwards="0">
                                    <p:tmAbs val="0"/>
                                  </p:iterate>
                                  <p:childTnLst>
                                    <p:set>
                                      <p:cBhvr>
                                        <p:cTn id="12" fill="hold"/>
                                        <p:tgtEl>
                                          <p:spTgt spid="214">
                                            <p:txEl>
                                              <p:pRg st="1" end="1"/>
                                            </p:txEl>
                                          </p:spTgt>
                                        </p:tgtEl>
                                        <p:attrNameLst>
                                          <p:attrName>style.visibility</p:attrName>
                                        </p:attrNameLst>
                                      </p:cBhvr>
                                      <p:to>
                                        <p:strVal val="visible"/>
                                      </p:to>
                                    </p:set>
                                    <p:animEffect filter="fade" transition="in">
                                      <p:cBhvr>
                                        <p:cTn id="13" dur="1000"/>
                                        <p:tgtEl>
                                          <p:spTgt spid="214">
                                            <p:txEl>
                                              <p:pRg st="1" end="1"/>
                                            </p:txEl>
                                          </p:spTgt>
                                        </p:tgtEl>
                                      </p:cBhvr>
                                    </p:animEffect>
                                  </p:childTnLst>
                                </p:cTn>
                              </p:par>
                            </p:childTnLst>
                          </p:cTn>
                        </p:par>
                      </p:childTnLst>
                    </p:cTn>
                  </p:par>
                  <p:par>
                    <p:cTn id="14" fill="hold">
                      <p:stCondLst>
                        <p:cond delay="indefinite"/>
                      </p:stCondLst>
                      <p:childTnLst>
                        <p:par>
                          <p:cTn id="15" fill="hold">
                            <p:stCondLst>
                              <p:cond delay="0"/>
                            </p:stCondLst>
                            <p:childTnLst>
                              <p:par>
                                <p:cTn id="16" presetClass="entr" nodeType="clickEffect" presetID="10" grpId="1" fill="hold">
                                  <p:stCondLst>
                                    <p:cond delay="0"/>
                                  </p:stCondLst>
                                  <p:iterate type="el" backwards="0">
                                    <p:tmAbs val="0"/>
                                  </p:iterate>
                                  <p:childTnLst>
                                    <p:set>
                                      <p:cBhvr>
                                        <p:cTn id="17" fill="hold"/>
                                        <p:tgtEl>
                                          <p:spTgt spid="214">
                                            <p:txEl>
                                              <p:pRg st="2" end="2"/>
                                            </p:txEl>
                                          </p:spTgt>
                                        </p:tgtEl>
                                        <p:attrNameLst>
                                          <p:attrName>style.visibility</p:attrName>
                                        </p:attrNameLst>
                                      </p:cBhvr>
                                      <p:to>
                                        <p:strVal val="visible"/>
                                      </p:to>
                                    </p:set>
                                    <p:animEffect filter="fade" transition="in">
                                      <p:cBhvr>
                                        <p:cTn id="18" dur="1000"/>
                                        <p:tgtEl>
                                          <p:spTgt spid="214">
                                            <p:txEl>
                                              <p:pRg st="2" end="2"/>
                                            </p:txEl>
                                          </p:spTgt>
                                        </p:tgtEl>
                                      </p:cBhvr>
                                    </p:animEffect>
                                  </p:childTnLst>
                                </p:cTn>
                              </p:par>
                              <p:par>
                                <p:cTn id="19" presetClass="entr" nodeType="withEffect" presetSubtype="0" presetID="10" grpId="1" fill="hold">
                                  <p:stCondLst>
                                    <p:cond delay="0"/>
                                  </p:stCondLst>
                                  <p:iterate type="el" backwards="0">
                                    <p:tmAbs val="0"/>
                                  </p:iterate>
                                  <p:childTnLst>
                                    <p:set>
                                      <p:cBhvr>
                                        <p:cTn id="20" fill="hold"/>
                                        <p:tgtEl>
                                          <p:spTgt spid="214">
                                            <p:txEl>
                                              <p:pRg st="3" end="3"/>
                                            </p:txEl>
                                          </p:spTgt>
                                        </p:tgtEl>
                                        <p:attrNameLst>
                                          <p:attrName>style.visibility</p:attrName>
                                        </p:attrNameLst>
                                      </p:cBhvr>
                                      <p:to>
                                        <p:strVal val="visible"/>
                                      </p:to>
                                    </p:set>
                                    <p:animEffect filter="fade" transition="in">
                                      <p:cBhvr>
                                        <p:cTn id="21" dur="1000"/>
                                        <p:tgtEl>
                                          <p:spTgt spid="214">
                                            <p:txEl>
                                              <p:pRg st="3" end="3"/>
                                            </p:txEl>
                                          </p:spTgt>
                                        </p:tgtEl>
                                      </p:cBhvr>
                                    </p:animEffect>
                                  </p:childTnLst>
                                </p:cTn>
                              </p:par>
                              <p:par>
                                <p:cTn id="22" presetClass="entr" nodeType="withEffect" presetSubtype="0" presetID="10" grpId="1" fill="hold">
                                  <p:stCondLst>
                                    <p:cond delay="0"/>
                                  </p:stCondLst>
                                  <p:iterate type="el" backwards="0">
                                    <p:tmAbs val="0"/>
                                  </p:iterate>
                                  <p:childTnLst>
                                    <p:set>
                                      <p:cBhvr>
                                        <p:cTn id="23" fill="hold"/>
                                        <p:tgtEl>
                                          <p:spTgt spid="214">
                                            <p:txEl>
                                              <p:pRg st="4" end="4"/>
                                            </p:txEl>
                                          </p:spTgt>
                                        </p:tgtEl>
                                        <p:attrNameLst>
                                          <p:attrName>style.visibility</p:attrName>
                                        </p:attrNameLst>
                                      </p:cBhvr>
                                      <p:to>
                                        <p:strVal val="visible"/>
                                      </p:to>
                                    </p:set>
                                    <p:animEffect filter="fade" transition="in">
                                      <p:cBhvr>
                                        <p:cTn id="24" dur="1000"/>
                                        <p:tgtEl>
                                          <p:spTgt spid="214">
                                            <p:txEl>
                                              <p:pRg st="4" end="4"/>
                                            </p:txEl>
                                          </p:spTgt>
                                        </p:tgtEl>
                                      </p:cBhvr>
                                    </p:animEffect>
                                  </p:childTnLst>
                                </p:cTn>
                              </p:par>
                              <p:par>
                                <p:cTn id="25" presetClass="entr" nodeType="withEffect" presetSubtype="0" presetID="10" grpId="1" fill="hold">
                                  <p:stCondLst>
                                    <p:cond delay="0"/>
                                  </p:stCondLst>
                                  <p:iterate type="el" backwards="0">
                                    <p:tmAbs val="0"/>
                                  </p:iterate>
                                  <p:childTnLst>
                                    <p:set>
                                      <p:cBhvr>
                                        <p:cTn id="26" fill="hold"/>
                                        <p:tgtEl>
                                          <p:spTgt spid="214">
                                            <p:txEl>
                                              <p:pRg st="5" end="5"/>
                                            </p:txEl>
                                          </p:spTgt>
                                        </p:tgtEl>
                                        <p:attrNameLst>
                                          <p:attrName>style.visibility</p:attrName>
                                        </p:attrNameLst>
                                      </p:cBhvr>
                                      <p:to>
                                        <p:strVal val="visible"/>
                                      </p:to>
                                    </p:set>
                                    <p:animEffect filter="fade" transition="in">
                                      <p:cBhvr>
                                        <p:cTn id="27" dur="1000"/>
                                        <p:tgtEl>
                                          <p:spTgt spid="214">
                                            <p:txEl>
                                              <p:pRg st="5" end="5"/>
                                            </p:txEl>
                                          </p:spTgt>
                                        </p:tgtEl>
                                      </p:cBhvr>
                                    </p:animEffect>
                                  </p:childTnLst>
                                </p:cTn>
                              </p:par>
                            </p:childTnLst>
                          </p:cTn>
                        </p:par>
                      </p:childTnLst>
                    </p:cTn>
                  </p:par>
                  <p:par>
                    <p:cTn id="28" fill="hold">
                      <p:stCondLst>
                        <p:cond delay="indefinite"/>
                      </p:stCondLst>
                      <p:childTnLst>
                        <p:par>
                          <p:cTn id="29" fill="hold">
                            <p:stCondLst>
                              <p:cond delay="0"/>
                            </p:stCondLst>
                            <p:childTnLst>
                              <p:par>
                                <p:cTn id="30" presetClass="entr" nodeType="clickEffect" presetID="10" grpId="1" fill="hold">
                                  <p:stCondLst>
                                    <p:cond delay="0"/>
                                  </p:stCondLst>
                                  <p:iterate type="el" backwards="0">
                                    <p:tmAbs val="0"/>
                                  </p:iterate>
                                  <p:childTnLst>
                                    <p:set>
                                      <p:cBhvr>
                                        <p:cTn id="31" fill="hold"/>
                                        <p:tgtEl>
                                          <p:spTgt spid="214">
                                            <p:txEl>
                                              <p:pRg st="6" end="6"/>
                                            </p:txEl>
                                          </p:spTgt>
                                        </p:tgtEl>
                                        <p:attrNameLst>
                                          <p:attrName>style.visibility</p:attrName>
                                        </p:attrNameLst>
                                      </p:cBhvr>
                                      <p:to>
                                        <p:strVal val="visible"/>
                                      </p:to>
                                    </p:set>
                                    <p:animEffect filter="fade" transition="in">
                                      <p:cBhvr>
                                        <p:cTn id="32" dur="1000"/>
                                        <p:tgtEl>
                                          <p:spTgt spid="214">
                                            <p:txEl>
                                              <p:pRg st="6" end="6"/>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214" grpId="1"/>
    </p:bldLst>
  </p:timing>
</p:sld>
</file>

<file path=ppt/slides/slide1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219" name="Google Shape;170;gc099d98601_0_78"/>
          <p:cNvSpPr txBox="1"/>
          <p:nvPr>
            <p:ph type="title"/>
          </p:nvPr>
        </p:nvSpPr>
        <p:spPr>
          <a:xfrm>
            <a:off x="311699" y="445025"/>
            <a:ext cx="8520602" cy="572701"/>
          </a:xfrm>
          <a:prstGeom prst="rect">
            <a:avLst/>
          </a:prstGeom>
        </p:spPr>
        <p:txBody>
          <a:bodyPr/>
          <a:lstStyle>
            <a:lvl1pPr defTabSz="877823">
              <a:defRPr b="1" sz="2688">
                <a:solidFill>
                  <a:srgbClr val="000000"/>
                </a:solidFill>
              </a:defRPr>
            </a:lvl1pPr>
          </a:lstStyle>
          <a:p>
            <a:pPr/>
            <a:r>
              <a:t>Messages and States </a:t>
            </a:r>
          </a:p>
        </p:txBody>
      </p:sp>
      <p:sp>
        <p:nvSpPr>
          <p:cNvPr id="220" name="Google Shape;171;gc099d98601_0_78"/>
          <p:cNvSpPr txBox="1"/>
          <p:nvPr>
            <p:ph type="body" sz="half" idx="1"/>
          </p:nvPr>
        </p:nvSpPr>
        <p:spPr>
          <a:xfrm>
            <a:off x="311699" y="1152474"/>
            <a:ext cx="8520602" cy="1370702"/>
          </a:xfrm>
          <a:prstGeom prst="rect">
            <a:avLst/>
          </a:prstGeom>
        </p:spPr>
        <p:txBody>
          <a:bodyPr/>
          <a:lstStyle/>
          <a:p>
            <a:pPr>
              <a:buClr>
                <a:srgbClr val="000000"/>
              </a:buClr>
              <a:defRPr>
                <a:solidFill>
                  <a:srgbClr val="000000"/>
                </a:solidFill>
              </a:defRPr>
            </a:pPr>
            <a:r>
              <a:t>What are the messages?</a:t>
            </a:r>
          </a:p>
          <a:p>
            <a:pPr lvl="1" marL="914400" indent="-317500">
              <a:buClr>
                <a:srgbClr val="000000"/>
              </a:buClr>
              <a:buSzPts val="1400"/>
              <a:defRPr sz="1400">
                <a:solidFill>
                  <a:schemeClr val="accent1"/>
                </a:solidFill>
              </a:defRPr>
            </a:pPr>
            <a:r>
              <a:t>Application messages </a:t>
            </a:r>
            <a:r>
              <a:rPr>
                <a:solidFill>
                  <a:srgbClr val="000000"/>
                </a:solidFill>
              </a:rPr>
              <a:t>that differ across systems (e.g “sending $10 from A to B”, “read value at memory address X and write back with a new value”)</a:t>
            </a:r>
            <a:endParaRPr>
              <a:solidFill>
                <a:srgbClr val="000000"/>
              </a:solidFill>
            </a:endParaRPr>
          </a:p>
          <a:p>
            <a:pPr lvl="1" marL="914400" indent="-317500">
              <a:buClr>
                <a:srgbClr val="000000"/>
              </a:buClr>
              <a:buSzPts val="1400"/>
              <a:defRPr sz="1400">
                <a:solidFill>
                  <a:schemeClr val="accent1"/>
                </a:solidFill>
              </a:defRPr>
            </a:pPr>
            <a:r>
              <a:t>Special messages </a:t>
            </a:r>
            <a:r>
              <a:rPr>
                <a:solidFill>
                  <a:srgbClr val="000000"/>
                </a:solidFill>
              </a:rPr>
              <a:t>(e.g marker message) that should not interfere with application messages </a:t>
            </a:r>
          </a:p>
        </p:txBody>
      </p:sp>
      <p:sp>
        <p:nvSpPr>
          <p:cNvPr id="221" name="Google Shape;172;gc099d98601_0_78"/>
          <p:cNvSpPr txBox="1"/>
          <p:nvPr/>
        </p:nvSpPr>
        <p:spPr>
          <a:xfrm>
            <a:off x="311699" y="2354450"/>
            <a:ext cx="8520602" cy="132750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marL="457200" indent="-342900">
              <a:lnSpc>
                <a:spcPct val="115000"/>
              </a:lnSpc>
              <a:buClr>
                <a:srgbClr val="000000"/>
              </a:buClr>
              <a:buSzPts val="1800"/>
              <a:buFont typeface="Arial"/>
              <a:buChar char="●"/>
              <a:defRPr sz="1800">
                <a:solidFill>
                  <a:srgbClr val="000000"/>
                </a:solidFill>
              </a:defRPr>
            </a:pPr>
            <a:r>
              <a:t>What are the states?</a:t>
            </a:r>
          </a:p>
          <a:p>
            <a:pPr lvl="1" marL="914400" indent="-317500">
              <a:lnSpc>
                <a:spcPct val="115000"/>
              </a:lnSpc>
              <a:buClr>
                <a:srgbClr val="000000"/>
              </a:buClr>
              <a:buSzPts val="1400"/>
              <a:buFont typeface="Arial"/>
              <a:buChar char="○"/>
              <a:defRPr>
                <a:solidFill>
                  <a:schemeClr val="accent1"/>
                </a:solidFill>
              </a:defRPr>
            </a:pPr>
            <a:r>
              <a:t>Process state</a:t>
            </a:r>
            <a:r>
              <a:rPr>
                <a:solidFill>
                  <a:srgbClr val="000000"/>
                </a:solidFill>
              </a:rPr>
              <a:t>: application-defined state, or the classic notion of state which includes heap, registers, program counters and etc</a:t>
            </a:r>
            <a:endParaRPr>
              <a:solidFill>
                <a:srgbClr val="000000"/>
              </a:solidFill>
            </a:endParaRPr>
          </a:p>
          <a:p>
            <a:pPr lvl="1" marL="914400" indent="-317500">
              <a:lnSpc>
                <a:spcPct val="115000"/>
              </a:lnSpc>
              <a:buClr>
                <a:srgbClr val="000000"/>
              </a:buClr>
              <a:buSzPts val="1400"/>
              <a:buFont typeface="Arial"/>
              <a:buChar char="○"/>
              <a:defRPr>
                <a:solidFill>
                  <a:schemeClr val="accent1"/>
                </a:solidFill>
              </a:defRPr>
            </a:pPr>
            <a:r>
              <a:t>Channel state</a:t>
            </a:r>
            <a:r>
              <a:rPr>
                <a:solidFill>
                  <a:srgbClr val="000000"/>
                </a:solidFill>
              </a:rPr>
              <a:t>: the set of messages inside</a:t>
            </a:r>
          </a:p>
        </p:txBody>
      </p:sp>
      <p:sp>
        <p:nvSpPr>
          <p:cNvPr id="222" name="Google Shape;173;gc099d98601_0_78"/>
          <p:cNvSpPr txBox="1"/>
          <p:nvPr/>
        </p:nvSpPr>
        <p:spPr>
          <a:xfrm>
            <a:off x="311699" y="3573250"/>
            <a:ext cx="8520602" cy="132750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marL="416052" indent="-312039" defTabSz="832104">
              <a:lnSpc>
                <a:spcPct val="115000"/>
              </a:lnSpc>
              <a:buClr>
                <a:srgbClr val="000000"/>
              </a:buClr>
              <a:buSzPts val="1600"/>
              <a:buFont typeface="Arial"/>
              <a:buChar char="●"/>
              <a:defRPr sz="1638">
                <a:solidFill>
                  <a:srgbClr val="000000"/>
                </a:solidFill>
              </a:defRPr>
            </a:pPr>
            <a:r>
              <a:t>Tips for Assignment 2</a:t>
            </a:r>
          </a:p>
          <a:p>
            <a:pPr lvl="1" marL="832104" indent="-288925" defTabSz="832104">
              <a:lnSpc>
                <a:spcPct val="115000"/>
              </a:lnSpc>
              <a:buClr>
                <a:srgbClr val="000000"/>
              </a:buClr>
              <a:buSzPts val="1200"/>
              <a:buFont typeface="Arial"/>
              <a:buChar char="○"/>
              <a:defRPr sz="1274">
                <a:solidFill>
                  <a:srgbClr val="000000"/>
                </a:solidFill>
              </a:defRPr>
            </a:pPr>
            <a:r>
              <a:t>See </a:t>
            </a:r>
            <a:r>
              <a:rPr>
                <a:latin typeface="Courier New"/>
                <a:ea typeface="Courier New"/>
                <a:cs typeface="Courier New"/>
                <a:sym typeface="Courier New"/>
              </a:rPr>
              <a:t>*.top</a:t>
            </a:r>
            <a:r>
              <a:t>, </a:t>
            </a:r>
            <a:r>
              <a:rPr>
                <a:latin typeface="Courier New"/>
                <a:ea typeface="Courier New"/>
                <a:cs typeface="Courier New"/>
                <a:sym typeface="Courier New"/>
              </a:rPr>
              <a:t>*.events</a:t>
            </a:r>
            <a:r>
              <a:t>, </a:t>
            </a:r>
            <a:r>
              <a:rPr>
                <a:latin typeface="Courier New"/>
                <a:ea typeface="Courier New"/>
                <a:cs typeface="Courier New"/>
                <a:sym typeface="Courier New"/>
              </a:rPr>
              <a:t>*.snap</a:t>
            </a:r>
            <a:r>
              <a:t> files under ./test_data to understand what states and messages mean in this assignment</a:t>
            </a:r>
          </a:p>
          <a:p>
            <a:pPr lvl="1" marL="832104" indent="-288925" defTabSz="832104">
              <a:lnSpc>
                <a:spcPct val="115000"/>
              </a:lnSpc>
              <a:buClr>
                <a:srgbClr val="000000"/>
              </a:buClr>
              <a:buSzPts val="1200"/>
              <a:buFont typeface="Arial"/>
              <a:buChar char="○"/>
              <a:defRPr sz="1274">
                <a:solidFill>
                  <a:srgbClr val="000000"/>
                </a:solidFill>
              </a:defRPr>
            </a:pPr>
            <a:r>
              <a:t>Read </a:t>
            </a:r>
            <a:r>
              <a:rPr>
                <a:latin typeface="Courier New"/>
                <a:ea typeface="Courier New"/>
                <a:cs typeface="Courier New"/>
                <a:sym typeface="Courier New"/>
              </a:rPr>
              <a:t>test_common.go</a:t>
            </a:r>
            <a:r>
              <a:t> to understand the syntax of the above files, and their relationships with the simulator</a:t>
            </a:r>
          </a:p>
        </p:txBody>
      </p:sp>
      <p:sp>
        <p:nvSpPr>
          <p:cNvPr id="223" name="Google Shape;174;gc099d98601_0_78"/>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220">
                                            <p:bg/>
                                          </p:spTgt>
                                        </p:tgtEl>
                                        <p:attrNameLst>
                                          <p:attrName>style.visibility</p:attrName>
                                        </p:attrNameLst>
                                      </p:cBhvr>
                                      <p:to>
                                        <p:strVal val="visible"/>
                                      </p:to>
                                    </p:set>
                                    <p:animEffect filter="fade" transition="in">
                                      <p:cBhvr>
                                        <p:cTn id="7" dur="1000"/>
                                        <p:tgtEl>
                                          <p:spTgt spid="220">
                                            <p:bg/>
                                          </p:spTgt>
                                        </p:tgtEl>
                                      </p:cBhvr>
                                    </p:animEffect>
                                  </p:childTnLst>
                                </p:cTn>
                              </p:par>
                              <p:par>
                                <p:cTn id="8" presetClass="entr" nodeType="withEffect" presetSubtype="0" presetID="10" grpId="1" fill="hold">
                                  <p:stCondLst>
                                    <p:cond delay="0"/>
                                  </p:stCondLst>
                                  <p:iterate type="el" backwards="0">
                                    <p:tmAbs val="0"/>
                                  </p:iterate>
                                  <p:childTnLst>
                                    <p:set>
                                      <p:cBhvr>
                                        <p:cTn id="9" fill="hold"/>
                                        <p:tgtEl>
                                          <p:spTgt spid="220">
                                            <p:txEl>
                                              <p:pRg st="0" end="0"/>
                                            </p:txEl>
                                          </p:spTgt>
                                        </p:tgtEl>
                                        <p:attrNameLst>
                                          <p:attrName>style.visibility</p:attrName>
                                        </p:attrNameLst>
                                      </p:cBhvr>
                                      <p:to>
                                        <p:strVal val="visible"/>
                                      </p:to>
                                    </p:set>
                                    <p:animEffect filter="fade" transition="in">
                                      <p:cBhvr>
                                        <p:cTn id="10" dur="1000"/>
                                        <p:tgtEl>
                                          <p:spTgt spid="220">
                                            <p:txEl>
                                              <p:pRg st="0" end="0"/>
                                            </p:txEl>
                                          </p:spTgt>
                                        </p:tgtEl>
                                      </p:cBhvr>
                                    </p:animEffect>
                                  </p:childTnLst>
                                </p:cTn>
                              </p:par>
                              <p:par>
                                <p:cTn id="11" presetClass="entr" nodeType="withEffect" presetSubtype="0" presetID="10" grpId="1" fill="hold">
                                  <p:stCondLst>
                                    <p:cond delay="0"/>
                                  </p:stCondLst>
                                  <p:iterate type="el" backwards="0">
                                    <p:tmAbs val="0"/>
                                  </p:iterate>
                                  <p:childTnLst>
                                    <p:set>
                                      <p:cBhvr>
                                        <p:cTn id="12" fill="hold"/>
                                        <p:tgtEl>
                                          <p:spTgt spid="220">
                                            <p:txEl>
                                              <p:pRg st="1" end="1"/>
                                            </p:txEl>
                                          </p:spTgt>
                                        </p:tgtEl>
                                        <p:attrNameLst>
                                          <p:attrName>style.visibility</p:attrName>
                                        </p:attrNameLst>
                                      </p:cBhvr>
                                      <p:to>
                                        <p:strVal val="visible"/>
                                      </p:to>
                                    </p:set>
                                    <p:animEffect filter="fade" transition="in">
                                      <p:cBhvr>
                                        <p:cTn id="13" dur="1000"/>
                                        <p:tgtEl>
                                          <p:spTgt spid="220">
                                            <p:txEl>
                                              <p:pRg st="1" end="1"/>
                                            </p:txEl>
                                          </p:spTgt>
                                        </p:tgtEl>
                                      </p:cBhvr>
                                    </p:animEffect>
                                  </p:childTnLst>
                                </p:cTn>
                              </p:par>
                              <p:par>
                                <p:cTn id="14" presetClass="entr" nodeType="withEffect" presetSubtype="0" presetID="10" grpId="1" fill="hold">
                                  <p:stCondLst>
                                    <p:cond delay="0"/>
                                  </p:stCondLst>
                                  <p:iterate type="el" backwards="0">
                                    <p:tmAbs val="0"/>
                                  </p:iterate>
                                  <p:childTnLst>
                                    <p:set>
                                      <p:cBhvr>
                                        <p:cTn id="15" fill="hold"/>
                                        <p:tgtEl>
                                          <p:spTgt spid="220">
                                            <p:txEl>
                                              <p:pRg st="2" end="2"/>
                                            </p:txEl>
                                          </p:spTgt>
                                        </p:tgtEl>
                                        <p:attrNameLst>
                                          <p:attrName>style.visibility</p:attrName>
                                        </p:attrNameLst>
                                      </p:cBhvr>
                                      <p:to>
                                        <p:strVal val="visible"/>
                                      </p:to>
                                    </p:set>
                                    <p:animEffect filter="fade" transition="in">
                                      <p:cBhvr>
                                        <p:cTn id="16" dur="1000"/>
                                        <p:tgtEl>
                                          <p:spTgt spid="220">
                                            <p:txEl>
                                              <p:pRg st="2" end="2"/>
                                            </p:txEl>
                                          </p:spTgt>
                                        </p:tgtEl>
                                      </p:cBhvr>
                                    </p:animEffect>
                                  </p:childTnLst>
                                </p:cTn>
                              </p:par>
                            </p:childTnLst>
                          </p:cTn>
                        </p:par>
                      </p:childTnLst>
                    </p:cTn>
                  </p:par>
                  <p:par>
                    <p:cTn id="17" fill="hold">
                      <p:stCondLst>
                        <p:cond delay="indefinite"/>
                      </p:stCondLst>
                      <p:childTnLst>
                        <p:par>
                          <p:cTn id="18" fill="hold">
                            <p:stCondLst>
                              <p:cond delay="0"/>
                            </p:stCondLst>
                            <p:childTnLst>
                              <p:par>
                                <p:cTn id="19" presetClass="entr" nodeType="clickEffect" presetID="10" grpId="2" fill="hold">
                                  <p:stCondLst>
                                    <p:cond delay="0"/>
                                  </p:stCondLst>
                                  <p:iterate type="el" backwards="0">
                                    <p:tmAbs val="0"/>
                                  </p:iterate>
                                  <p:childTnLst>
                                    <p:set>
                                      <p:cBhvr>
                                        <p:cTn id="20" fill="hold"/>
                                        <p:tgtEl>
                                          <p:spTgt spid="221">
                                            <p:bg/>
                                          </p:spTgt>
                                        </p:tgtEl>
                                        <p:attrNameLst>
                                          <p:attrName>style.visibility</p:attrName>
                                        </p:attrNameLst>
                                      </p:cBhvr>
                                      <p:to>
                                        <p:strVal val="visible"/>
                                      </p:to>
                                    </p:set>
                                    <p:animEffect filter="fade" transition="in">
                                      <p:cBhvr>
                                        <p:cTn id="21" dur="1000"/>
                                        <p:tgtEl>
                                          <p:spTgt spid="221">
                                            <p:bg/>
                                          </p:spTgt>
                                        </p:tgtEl>
                                      </p:cBhvr>
                                    </p:animEffect>
                                  </p:childTnLst>
                                </p:cTn>
                              </p:par>
                              <p:par>
                                <p:cTn id="22" presetClass="entr" nodeType="withEffect" presetSubtype="0" presetID="10" grpId="2" fill="hold">
                                  <p:stCondLst>
                                    <p:cond delay="0"/>
                                  </p:stCondLst>
                                  <p:iterate type="el" backwards="0">
                                    <p:tmAbs val="0"/>
                                  </p:iterate>
                                  <p:childTnLst>
                                    <p:set>
                                      <p:cBhvr>
                                        <p:cTn id="23" fill="hold"/>
                                        <p:tgtEl>
                                          <p:spTgt spid="221">
                                            <p:txEl>
                                              <p:pRg st="0" end="0"/>
                                            </p:txEl>
                                          </p:spTgt>
                                        </p:tgtEl>
                                        <p:attrNameLst>
                                          <p:attrName>style.visibility</p:attrName>
                                        </p:attrNameLst>
                                      </p:cBhvr>
                                      <p:to>
                                        <p:strVal val="visible"/>
                                      </p:to>
                                    </p:set>
                                    <p:animEffect filter="fade" transition="in">
                                      <p:cBhvr>
                                        <p:cTn id="24" dur="1000"/>
                                        <p:tgtEl>
                                          <p:spTgt spid="221">
                                            <p:txEl>
                                              <p:pRg st="0" end="0"/>
                                            </p:txEl>
                                          </p:spTgt>
                                        </p:tgtEl>
                                      </p:cBhvr>
                                    </p:animEffect>
                                  </p:childTnLst>
                                </p:cTn>
                              </p:par>
                            </p:childTnLst>
                          </p:cTn>
                        </p:par>
                      </p:childTnLst>
                    </p:cTn>
                  </p:par>
                  <p:par>
                    <p:cTn id="25" fill="hold">
                      <p:stCondLst>
                        <p:cond delay="indefinite"/>
                      </p:stCondLst>
                      <p:childTnLst>
                        <p:par>
                          <p:cTn id="26" fill="hold">
                            <p:stCondLst>
                              <p:cond delay="0"/>
                            </p:stCondLst>
                            <p:childTnLst>
                              <p:par>
                                <p:cTn id="27" presetClass="entr" nodeType="clickEffect" presetID="10" grpId="2" fill="hold">
                                  <p:stCondLst>
                                    <p:cond delay="0"/>
                                  </p:stCondLst>
                                  <p:iterate type="el" backwards="0">
                                    <p:tmAbs val="0"/>
                                  </p:iterate>
                                  <p:childTnLst>
                                    <p:set>
                                      <p:cBhvr>
                                        <p:cTn id="28" fill="hold"/>
                                        <p:tgtEl>
                                          <p:spTgt spid="221">
                                            <p:txEl>
                                              <p:pRg st="1" end="1"/>
                                            </p:txEl>
                                          </p:spTgt>
                                        </p:tgtEl>
                                        <p:attrNameLst>
                                          <p:attrName>style.visibility</p:attrName>
                                        </p:attrNameLst>
                                      </p:cBhvr>
                                      <p:to>
                                        <p:strVal val="visible"/>
                                      </p:to>
                                    </p:set>
                                    <p:animEffect filter="fade" transition="in">
                                      <p:cBhvr>
                                        <p:cTn id="29" dur="1000"/>
                                        <p:tgtEl>
                                          <p:spTgt spid="221">
                                            <p:txEl>
                                              <p:pRg st="1" end="1"/>
                                            </p:txEl>
                                          </p:spTgt>
                                        </p:tgtEl>
                                      </p:cBhvr>
                                    </p:animEffect>
                                  </p:childTnLst>
                                </p:cTn>
                              </p:par>
                            </p:childTnLst>
                          </p:cTn>
                        </p:par>
                      </p:childTnLst>
                    </p:cTn>
                  </p:par>
                  <p:par>
                    <p:cTn id="30" fill="hold">
                      <p:stCondLst>
                        <p:cond delay="indefinite"/>
                      </p:stCondLst>
                      <p:childTnLst>
                        <p:par>
                          <p:cTn id="31" fill="hold">
                            <p:stCondLst>
                              <p:cond delay="0"/>
                            </p:stCondLst>
                            <p:childTnLst>
                              <p:par>
                                <p:cTn id="32" presetClass="entr" nodeType="clickEffect" presetID="10" grpId="2" fill="hold">
                                  <p:stCondLst>
                                    <p:cond delay="0"/>
                                  </p:stCondLst>
                                  <p:iterate type="el" backwards="0">
                                    <p:tmAbs val="0"/>
                                  </p:iterate>
                                  <p:childTnLst>
                                    <p:set>
                                      <p:cBhvr>
                                        <p:cTn id="33" fill="hold"/>
                                        <p:tgtEl>
                                          <p:spTgt spid="221">
                                            <p:txEl>
                                              <p:pRg st="2" end="2"/>
                                            </p:txEl>
                                          </p:spTgt>
                                        </p:tgtEl>
                                        <p:attrNameLst>
                                          <p:attrName>style.visibility</p:attrName>
                                        </p:attrNameLst>
                                      </p:cBhvr>
                                      <p:to>
                                        <p:strVal val="visible"/>
                                      </p:to>
                                    </p:set>
                                    <p:animEffect filter="fade" transition="in">
                                      <p:cBhvr>
                                        <p:cTn id="34" dur="1000"/>
                                        <p:tgtEl>
                                          <p:spTgt spid="221">
                                            <p:txEl>
                                              <p:pRg st="2" end="2"/>
                                            </p:txEl>
                                          </p:spTgt>
                                        </p:tgtEl>
                                      </p:cBhvr>
                                    </p:animEffect>
                                  </p:childTnLst>
                                </p:cTn>
                              </p:par>
                            </p:childTnLst>
                          </p:cTn>
                        </p:par>
                      </p:childTnLst>
                    </p:cTn>
                  </p:par>
                  <p:par>
                    <p:cTn id="35" fill="hold">
                      <p:stCondLst>
                        <p:cond delay="indefinite"/>
                      </p:stCondLst>
                      <p:childTnLst>
                        <p:par>
                          <p:cTn id="36" fill="hold">
                            <p:stCondLst>
                              <p:cond delay="0"/>
                            </p:stCondLst>
                            <p:childTnLst>
                              <p:par>
                                <p:cTn id="37" presetClass="entr" nodeType="clickEffect" presetID="10" grpId="3" fill="hold">
                                  <p:stCondLst>
                                    <p:cond delay="0"/>
                                  </p:stCondLst>
                                  <p:iterate type="el" backwards="0">
                                    <p:tmAbs val="0"/>
                                  </p:iterate>
                                  <p:childTnLst>
                                    <p:set>
                                      <p:cBhvr>
                                        <p:cTn id="38" fill="hold"/>
                                        <p:tgtEl>
                                          <p:spTgt spid="222">
                                            <p:bg/>
                                          </p:spTgt>
                                        </p:tgtEl>
                                        <p:attrNameLst>
                                          <p:attrName>style.visibility</p:attrName>
                                        </p:attrNameLst>
                                      </p:cBhvr>
                                      <p:to>
                                        <p:strVal val="visible"/>
                                      </p:to>
                                    </p:set>
                                    <p:animEffect filter="fade" transition="in">
                                      <p:cBhvr>
                                        <p:cTn id="39" dur="1000"/>
                                        <p:tgtEl>
                                          <p:spTgt spid="222">
                                            <p:bg/>
                                          </p:spTgt>
                                        </p:tgtEl>
                                      </p:cBhvr>
                                    </p:animEffect>
                                  </p:childTnLst>
                                </p:cTn>
                              </p:par>
                              <p:par>
                                <p:cTn id="40" presetClass="entr" nodeType="withEffect" presetSubtype="0" presetID="10" grpId="3" fill="hold">
                                  <p:stCondLst>
                                    <p:cond delay="0"/>
                                  </p:stCondLst>
                                  <p:iterate type="el" backwards="0">
                                    <p:tmAbs val="0"/>
                                  </p:iterate>
                                  <p:childTnLst>
                                    <p:set>
                                      <p:cBhvr>
                                        <p:cTn id="41" fill="hold"/>
                                        <p:tgtEl>
                                          <p:spTgt spid="222">
                                            <p:txEl>
                                              <p:pRg st="0" end="0"/>
                                            </p:txEl>
                                          </p:spTgt>
                                        </p:tgtEl>
                                        <p:attrNameLst>
                                          <p:attrName>style.visibility</p:attrName>
                                        </p:attrNameLst>
                                      </p:cBhvr>
                                      <p:to>
                                        <p:strVal val="visible"/>
                                      </p:to>
                                    </p:set>
                                    <p:animEffect filter="fade" transition="in">
                                      <p:cBhvr>
                                        <p:cTn id="42" dur="1000"/>
                                        <p:tgtEl>
                                          <p:spTgt spid="222">
                                            <p:txEl>
                                              <p:pRg st="0" end="0"/>
                                            </p:txEl>
                                          </p:spTgt>
                                        </p:tgtEl>
                                      </p:cBhvr>
                                    </p:animEffect>
                                  </p:childTnLst>
                                </p:cTn>
                              </p:par>
                            </p:childTnLst>
                          </p:cTn>
                        </p:par>
                      </p:childTnLst>
                    </p:cTn>
                  </p:par>
                  <p:par>
                    <p:cTn id="43" fill="hold">
                      <p:stCondLst>
                        <p:cond delay="indefinite"/>
                      </p:stCondLst>
                      <p:childTnLst>
                        <p:par>
                          <p:cTn id="44" fill="hold">
                            <p:stCondLst>
                              <p:cond delay="0"/>
                            </p:stCondLst>
                            <p:childTnLst>
                              <p:par>
                                <p:cTn id="45" presetClass="entr" nodeType="clickEffect" presetID="10" grpId="3" fill="hold">
                                  <p:stCondLst>
                                    <p:cond delay="0"/>
                                  </p:stCondLst>
                                  <p:iterate type="el" backwards="0">
                                    <p:tmAbs val="0"/>
                                  </p:iterate>
                                  <p:childTnLst>
                                    <p:set>
                                      <p:cBhvr>
                                        <p:cTn id="46" fill="hold"/>
                                        <p:tgtEl>
                                          <p:spTgt spid="222">
                                            <p:txEl>
                                              <p:pRg st="1" end="1"/>
                                            </p:txEl>
                                          </p:spTgt>
                                        </p:tgtEl>
                                        <p:attrNameLst>
                                          <p:attrName>style.visibility</p:attrName>
                                        </p:attrNameLst>
                                      </p:cBhvr>
                                      <p:to>
                                        <p:strVal val="visible"/>
                                      </p:to>
                                    </p:set>
                                    <p:animEffect filter="fade" transition="in">
                                      <p:cBhvr>
                                        <p:cTn id="47" dur="1000"/>
                                        <p:tgtEl>
                                          <p:spTgt spid="222">
                                            <p:txEl>
                                              <p:pRg st="1" end="1"/>
                                            </p:txEl>
                                          </p:spTgt>
                                        </p:tgtEl>
                                      </p:cBhvr>
                                    </p:animEffect>
                                  </p:childTnLst>
                                </p:cTn>
                              </p:par>
                            </p:childTnLst>
                          </p:cTn>
                        </p:par>
                      </p:childTnLst>
                    </p:cTn>
                  </p:par>
                  <p:par>
                    <p:cTn id="48" fill="hold">
                      <p:stCondLst>
                        <p:cond delay="indefinite"/>
                      </p:stCondLst>
                      <p:childTnLst>
                        <p:par>
                          <p:cTn id="49" fill="hold">
                            <p:stCondLst>
                              <p:cond delay="0"/>
                            </p:stCondLst>
                            <p:childTnLst>
                              <p:par>
                                <p:cTn id="50" presetClass="entr" nodeType="clickEffect" presetID="10" grpId="3" fill="hold">
                                  <p:stCondLst>
                                    <p:cond delay="0"/>
                                  </p:stCondLst>
                                  <p:iterate type="el" backwards="0">
                                    <p:tmAbs val="0"/>
                                  </p:iterate>
                                  <p:childTnLst>
                                    <p:set>
                                      <p:cBhvr>
                                        <p:cTn id="51" fill="hold"/>
                                        <p:tgtEl>
                                          <p:spTgt spid="222">
                                            <p:txEl>
                                              <p:pRg st="2" end="2"/>
                                            </p:txEl>
                                          </p:spTgt>
                                        </p:tgtEl>
                                        <p:attrNameLst>
                                          <p:attrName>style.visibility</p:attrName>
                                        </p:attrNameLst>
                                      </p:cBhvr>
                                      <p:to>
                                        <p:strVal val="visible"/>
                                      </p:to>
                                    </p:set>
                                    <p:animEffect filter="fade" transition="in">
                                      <p:cBhvr>
                                        <p:cTn id="52" dur="1000"/>
                                        <p:tgtEl>
                                          <p:spTgt spid="222">
                                            <p:txEl>
                                              <p:pRg st="2" end="2"/>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220" grpId="1"/>
      <p:bldP build="p" bldLvl="5" animBg="1" rev="0" advAuto="0" spid="222" grpId="3"/>
      <p:bldP build="p" bldLvl="5" animBg="1" rev="0" advAuto="0" spid="221" grpId="2"/>
    </p:bldLst>
  </p:timing>
</p:sld>
</file>

<file path=ppt/slides/slide1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225" name="Google Shape;179;gc099d98601_0_65"/>
          <p:cNvSpPr txBox="1"/>
          <p:nvPr>
            <p:ph type="title"/>
          </p:nvPr>
        </p:nvSpPr>
        <p:spPr>
          <a:xfrm>
            <a:off x="311699" y="445025"/>
            <a:ext cx="8520602" cy="572701"/>
          </a:xfrm>
          <a:prstGeom prst="rect">
            <a:avLst/>
          </a:prstGeom>
        </p:spPr>
        <p:txBody>
          <a:bodyPr/>
          <a:lstStyle>
            <a:lvl1pPr defTabSz="877823">
              <a:defRPr b="1" sz="2688">
                <a:solidFill>
                  <a:srgbClr val="000000"/>
                </a:solidFill>
              </a:defRPr>
            </a:lvl1pPr>
          </a:lstStyle>
          <a:p>
            <a:pPr/>
            <a:r>
              <a:t>Distributed Snapshot</a:t>
            </a:r>
          </a:p>
        </p:txBody>
      </p:sp>
      <p:sp>
        <p:nvSpPr>
          <p:cNvPr id="226" name="Google Shape;180;gc099d98601_0_65"/>
          <p:cNvSpPr txBox="1"/>
          <p:nvPr>
            <p:ph type="body" idx="1"/>
          </p:nvPr>
        </p:nvSpPr>
        <p:spPr>
          <a:xfrm>
            <a:off x="311700" y="1129449"/>
            <a:ext cx="8637600" cy="3854101"/>
          </a:xfrm>
          <a:prstGeom prst="rect">
            <a:avLst/>
          </a:prstGeom>
        </p:spPr>
        <p:txBody>
          <a:bodyPr/>
          <a:lstStyle/>
          <a:p>
            <a:pPr marL="0" indent="0">
              <a:buSzTx/>
              <a:buNone/>
              <a:defRPr u="sng">
                <a:solidFill>
                  <a:schemeClr val="accent5"/>
                </a:solidFill>
              </a:defRPr>
            </a:pPr>
            <a:r>
              <a:rPr>
                <a:uFill>
                  <a:solidFill>
                    <a:schemeClr val="accent5"/>
                  </a:solidFill>
                </a:uFill>
                <a:hlinkClick r:id="rId3" invalidUrl="" action="" tgtFrame="" tooltip="" history="1" highlightClick="0" endSnd="0"/>
              </a:rPr>
              <a:t>“Distributed Snapshots: Determining Global States of Distributed Systems”</a:t>
            </a:r>
            <a:r>
              <a:rPr u="none">
                <a:solidFill>
                  <a:srgbClr val="000000"/>
                </a:solidFill>
              </a:rPr>
              <a:t> 1985, by K. Mani Chandy and Leslie Lamport </a:t>
            </a:r>
            <a:endParaRPr>
              <a:solidFill>
                <a:srgbClr val="000000"/>
              </a:solidFill>
            </a:endParaRPr>
          </a:p>
          <a:p>
            <a:pPr marL="0" indent="0">
              <a:buSzTx/>
              <a:buNone/>
              <a:defRPr>
                <a:solidFill>
                  <a:srgbClr val="000000"/>
                </a:solidFill>
              </a:defRPr>
            </a:pPr>
          </a:p>
          <a:p>
            <a:pPr marL="0" indent="0">
              <a:lnSpc>
                <a:spcPct val="150000"/>
              </a:lnSpc>
              <a:buSzTx/>
              <a:buNone/>
              <a:defRPr b="1">
                <a:solidFill>
                  <a:srgbClr val="000000"/>
                </a:solidFill>
              </a:defRPr>
            </a:pPr>
            <a:r>
              <a:t>Key Idea: </a:t>
            </a:r>
            <a:r>
              <a:rPr b="0"/>
              <a:t>Servers send </a:t>
            </a:r>
            <a:r>
              <a:rPr i="1"/>
              <a:t>marker messages </a:t>
            </a:r>
            <a:r>
              <a:rPr b="0"/>
              <a:t>to each other</a:t>
            </a:r>
            <a:endParaRPr b="0"/>
          </a:p>
          <a:p>
            <a:pPr marL="0" indent="0">
              <a:lnSpc>
                <a:spcPct val="150000"/>
              </a:lnSpc>
              <a:buSzTx/>
              <a:buNone/>
              <a:defRPr>
                <a:solidFill>
                  <a:srgbClr val="000000"/>
                </a:solidFill>
              </a:defRPr>
            </a:pPr>
          </a:p>
          <a:p>
            <a:pPr marL="0" indent="0">
              <a:lnSpc>
                <a:spcPct val="150000"/>
              </a:lnSpc>
              <a:buSzTx/>
              <a:buNone/>
              <a:defRPr>
                <a:solidFill>
                  <a:srgbClr val="000000"/>
                </a:solidFill>
              </a:defRPr>
            </a:pPr>
            <a:r>
              <a:t>Marker messages</a:t>
            </a:r>
          </a:p>
          <a:p>
            <a:pPr>
              <a:lnSpc>
                <a:spcPct val="150000"/>
              </a:lnSpc>
              <a:buClr>
                <a:srgbClr val="000000"/>
              </a:buClr>
              <a:buFontTx/>
              <a:buAutoNum type="arabicPeriod" startAt="1"/>
              <a:defRPr>
                <a:solidFill>
                  <a:srgbClr val="000000"/>
                </a:solidFill>
              </a:defRPr>
            </a:pPr>
            <a:r>
              <a:t>Mark the beginning of the snapshot process on the server</a:t>
            </a:r>
          </a:p>
          <a:p>
            <a:pPr>
              <a:lnSpc>
                <a:spcPct val="150000"/>
              </a:lnSpc>
              <a:buClr>
                <a:srgbClr val="000000"/>
              </a:buClr>
              <a:buFontTx/>
              <a:buAutoNum type="arabicPeriod" startAt="1"/>
              <a:defRPr>
                <a:solidFill>
                  <a:srgbClr val="000000"/>
                </a:solidFill>
              </a:defRPr>
            </a:pPr>
            <a:r>
              <a:t>Act as a barrier (stopper) for recording messages</a:t>
            </a:r>
          </a:p>
        </p:txBody>
      </p:sp>
      <p:sp>
        <p:nvSpPr>
          <p:cNvPr id="227" name="Google Shape;181;gc099d98601_0_65"/>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226">
                                            <p:bg/>
                                          </p:spTgt>
                                        </p:tgtEl>
                                        <p:attrNameLst>
                                          <p:attrName>style.visibility</p:attrName>
                                        </p:attrNameLst>
                                      </p:cBhvr>
                                      <p:to>
                                        <p:strVal val="visible"/>
                                      </p:to>
                                    </p:set>
                                  </p:childTnLst>
                                </p:cTn>
                              </p:par>
                              <p:par>
                                <p:cTn id="7" presetClass="entr" nodeType="withEffect" presetSubtype="0" presetID="1" grpId="1" fill="hold">
                                  <p:stCondLst>
                                    <p:cond delay="0"/>
                                  </p:stCondLst>
                                  <p:iterate type="el" backwards="0">
                                    <p:tmAbs val="0"/>
                                  </p:iterate>
                                  <p:childTnLst>
                                    <p:set>
                                      <p:cBhvr>
                                        <p:cTn id="8" fill="hold"/>
                                        <p:tgtEl>
                                          <p:spTgt spid="226">
                                            <p:txEl>
                                              <p:pRg st="0" end="0"/>
                                            </p:txEl>
                                          </p:spTgt>
                                        </p:tgtEl>
                                        <p:attrNameLst>
                                          <p:attrName>style.visibility</p:attrName>
                                        </p:attrNameLst>
                                      </p:cBhvr>
                                      <p:to>
                                        <p:strVal val="visible"/>
                                      </p:to>
                                    </p:set>
                                  </p:childTnLst>
                                </p:cTn>
                              </p:par>
                            </p:childTnLst>
                          </p:cTn>
                        </p:par>
                        <p:par>
                          <p:cTn id="9" fill="hold">
                            <p:stCondLst>
                              <p:cond delay="0"/>
                            </p:stCondLst>
                            <p:childTnLst>
                              <p:par>
                                <p:cTn id="10" presetClass="entr" nodeType="afterEffect" presetSubtype="0" presetID="1" grpId="1" fill="hold">
                                  <p:stCondLst>
                                    <p:cond delay="0"/>
                                  </p:stCondLst>
                                  <p:iterate type="el" backwards="0">
                                    <p:tmAbs val="0"/>
                                  </p:iterate>
                                  <p:childTnLst>
                                    <p:set>
                                      <p:cBhvr>
                                        <p:cTn id="11" fill="hold"/>
                                        <p:tgtEl>
                                          <p:spTgt spid="226">
                                            <p:txEl>
                                              <p:pRg st="1" end="1"/>
                                            </p:txEl>
                                          </p:spTgt>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Class="entr" nodeType="clickEffect" presetSubtype="0" presetID="1" grpId="1" fill="hold">
                                  <p:stCondLst>
                                    <p:cond delay="0"/>
                                  </p:stCondLst>
                                  <p:iterate type="el" backwards="0">
                                    <p:tmAbs val="0"/>
                                  </p:iterate>
                                  <p:childTnLst>
                                    <p:set>
                                      <p:cBhvr>
                                        <p:cTn id="15" fill="hold"/>
                                        <p:tgtEl>
                                          <p:spTgt spid="226">
                                            <p:txEl>
                                              <p:pRg st="2" end="2"/>
                                            </p:txEl>
                                          </p:spTgt>
                                        </p:tgtEl>
                                        <p:attrNameLst>
                                          <p:attrName>style.visibility</p:attrName>
                                        </p:attrNameLst>
                                      </p:cBhvr>
                                      <p:to>
                                        <p:strVal val="visible"/>
                                      </p:to>
                                    </p:set>
                                  </p:childTnLst>
                                </p:cTn>
                              </p:par>
                            </p:childTnLst>
                          </p:cTn>
                        </p:par>
                        <p:par>
                          <p:cTn id="16" fill="hold">
                            <p:stCondLst>
                              <p:cond delay="0"/>
                            </p:stCondLst>
                            <p:childTnLst>
                              <p:par>
                                <p:cTn id="17" presetClass="entr" nodeType="afterEffect" presetSubtype="0" presetID="1" grpId="1" fill="hold">
                                  <p:stCondLst>
                                    <p:cond delay="0"/>
                                  </p:stCondLst>
                                  <p:iterate type="el" backwards="0">
                                    <p:tmAbs val="0"/>
                                  </p:iterate>
                                  <p:childTnLst>
                                    <p:set>
                                      <p:cBhvr>
                                        <p:cTn id="18" fill="hold"/>
                                        <p:tgtEl>
                                          <p:spTgt spid="22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1" fill="hold">
                                  <p:stCondLst>
                                    <p:cond delay="0"/>
                                  </p:stCondLst>
                                  <p:iterate type="el" backwards="0">
                                    <p:tmAbs val="0"/>
                                  </p:iterate>
                                  <p:childTnLst>
                                    <p:set>
                                      <p:cBhvr>
                                        <p:cTn id="22" fill="hold"/>
                                        <p:tgtEl>
                                          <p:spTgt spid="22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Class="entr" nodeType="clickEffect" presetSubtype="0" presetID="1" grpId="1" fill="hold">
                                  <p:stCondLst>
                                    <p:cond delay="0"/>
                                  </p:stCondLst>
                                  <p:iterate type="el" backwards="0">
                                    <p:tmAbs val="0"/>
                                  </p:iterate>
                                  <p:childTnLst>
                                    <p:set>
                                      <p:cBhvr>
                                        <p:cTn id="26" fill="hold"/>
                                        <p:tgtEl>
                                          <p:spTgt spid="22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Class="entr" nodeType="clickEffect" presetSubtype="0" presetID="1" grpId="1" fill="hold">
                                  <p:stCondLst>
                                    <p:cond delay="0"/>
                                  </p:stCondLst>
                                  <p:iterate type="el" backwards="0">
                                    <p:tmAbs val="0"/>
                                  </p:iterate>
                                  <p:childTnLst>
                                    <p:set>
                                      <p:cBhvr>
                                        <p:cTn id="30" fill="hold"/>
                                        <p:tgtEl>
                                          <p:spTgt spid="226">
                                            <p:txEl>
                                              <p:pRg st="6" end="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226" grpId="1"/>
    </p:bldLst>
  </p:timing>
</p:sld>
</file>

<file path=ppt/slides/slide1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231" name="Google Shape;186;gc099d98601_0_83"/>
          <p:cNvSpPr txBox="1"/>
          <p:nvPr>
            <p:ph type="title"/>
          </p:nvPr>
        </p:nvSpPr>
        <p:spPr>
          <a:xfrm>
            <a:off x="311699" y="445025"/>
            <a:ext cx="8520602" cy="572701"/>
          </a:xfrm>
          <a:prstGeom prst="rect">
            <a:avLst/>
          </a:prstGeom>
        </p:spPr>
        <p:txBody>
          <a:bodyPr/>
          <a:lstStyle>
            <a:lvl1pPr defTabSz="877823">
              <a:defRPr b="1" sz="2688">
                <a:solidFill>
                  <a:srgbClr val="000000"/>
                </a:solidFill>
              </a:defRPr>
            </a:lvl1pPr>
          </a:lstStyle>
          <a:p>
            <a:pPr/>
            <a:r>
              <a:t>Chandy-Lamport Algorithm  </a:t>
            </a:r>
          </a:p>
        </p:txBody>
      </p:sp>
      <p:sp>
        <p:nvSpPr>
          <p:cNvPr id="232" name="Google Shape;187;gc099d98601_0_83"/>
          <p:cNvSpPr txBox="1"/>
          <p:nvPr>
            <p:ph type="body" sz="half" idx="1"/>
          </p:nvPr>
        </p:nvSpPr>
        <p:spPr>
          <a:xfrm>
            <a:off x="311699" y="1211499"/>
            <a:ext cx="8520602" cy="1521302"/>
          </a:xfrm>
          <a:prstGeom prst="rect">
            <a:avLst/>
          </a:prstGeom>
        </p:spPr>
        <p:txBody>
          <a:bodyPr/>
          <a:lstStyle/>
          <a:p>
            <a:pPr marL="0" indent="0">
              <a:buSzTx/>
              <a:buNone/>
              <a:defRPr b="1">
                <a:solidFill>
                  <a:srgbClr val="000000"/>
                </a:solidFill>
              </a:defRPr>
            </a:pPr>
            <a:r>
              <a:t>Any process can </a:t>
            </a:r>
            <a:r>
              <a:rPr>
                <a:solidFill>
                  <a:schemeClr val="accent1"/>
                </a:solidFill>
              </a:rPr>
              <a:t>initiate</a:t>
            </a:r>
            <a:r>
              <a:t> the snapshot </a:t>
            </a:r>
          </a:p>
          <a:p>
            <a:pPr indent="-330200">
              <a:buClr>
                <a:srgbClr val="000000"/>
              </a:buClr>
              <a:buSzPts val="1600"/>
              <a:buChar char="-"/>
              <a:defRPr sz="1600">
                <a:solidFill>
                  <a:srgbClr val="000000"/>
                </a:solidFill>
              </a:defRPr>
            </a:pPr>
            <a:r>
              <a:t>Record local state</a:t>
            </a:r>
          </a:p>
          <a:p>
            <a:pPr indent="-330200">
              <a:buClr>
                <a:srgbClr val="000000"/>
              </a:buClr>
              <a:buSzPts val="1600"/>
              <a:buChar char="-"/>
              <a:defRPr sz="1600">
                <a:solidFill>
                  <a:srgbClr val="000000"/>
                </a:solidFill>
              </a:defRPr>
            </a:pPr>
            <a:r>
              <a:t>Create marker messages and send them to all outbound channels </a:t>
            </a:r>
          </a:p>
          <a:p>
            <a:pPr indent="-330200">
              <a:buClr>
                <a:srgbClr val="000000"/>
              </a:buClr>
              <a:buSzPts val="1600"/>
              <a:buChar char="-"/>
              <a:defRPr sz="1600">
                <a:solidFill>
                  <a:srgbClr val="000000"/>
                </a:solidFill>
              </a:defRPr>
            </a:pPr>
            <a:r>
              <a:t>Start recording messages from all incoming channels</a:t>
            </a:r>
          </a:p>
        </p:txBody>
      </p:sp>
      <p:sp>
        <p:nvSpPr>
          <p:cNvPr id="233" name="Google Shape;188;gc099d98601_0_83"/>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232">
                                            <p:bg/>
                                          </p:spTgt>
                                        </p:tgtEl>
                                        <p:attrNameLst>
                                          <p:attrName>style.visibility</p:attrName>
                                        </p:attrNameLst>
                                      </p:cBhvr>
                                      <p:to>
                                        <p:strVal val="visible"/>
                                      </p:to>
                                    </p:set>
                                    <p:animEffect filter="fade" transition="in">
                                      <p:cBhvr>
                                        <p:cTn id="7" dur="1000"/>
                                        <p:tgtEl>
                                          <p:spTgt spid="232">
                                            <p:bg/>
                                          </p:spTgt>
                                        </p:tgtEl>
                                      </p:cBhvr>
                                    </p:animEffect>
                                  </p:childTnLst>
                                </p:cTn>
                              </p:par>
                              <p:par>
                                <p:cTn id="8" presetClass="entr" nodeType="withEffect" presetSubtype="0" presetID="10" grpId="1" fill="hold">
                                  <p:stCondLst>
                                    <p:cond delay="0"/>
                                  </p:stCondLst>
                                  <p:iterate type="el" backwards="0">
                                    <p:tmAbs val="0"/>
                                  </p:iterate>
                                  <p:childTnLst>
                                    <p:set>
                                      <p:cBhvr>
                                        <p:cTn id="9" fill="hold"/>
                                        <p:tgtEl>
                                          <p:spTgt spid="232">
                                            <p:txEl>
                                              <p:pRg st="0" end="0"/>
                                            </p:txEl>
                                          </p:spTgt>
                                        </p:tgtEl>
                                        <p:attrNameLst>
                                          <p:attrName>style.visibility</p:attrName>
                                        </p:attrNameLst>
                                      </p:cBhvr>
                                      <p:to>
                                        <p:strVal val="visible"/>
                                      </p:to>
                                    </p:set>
                                    <p:animEffect filter="fade" transition="in">
                                      <p:cBhvr>
                                        <p:cTn id="10" dur="1000"/>
                                        <p:tgtEl>
                                          <p:spTgt spid="232">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ID="10" grpId="1" fill="hold">
                                  <p:stCondLst>
                                    <p:cond delay="0"/>
                                  </p:stCondLst>
                                  <p:iterate type="el" backwards="0">
                                    <p:tmAbs val="0"/>
                                  </p:iterate>
                                  <p:childTnLst>
                                    <p:set>
                                      <p:cBhvr>
                                        <p:cTn id="14" fill="hold"/>
                                        <p:tgtEl>
                                          <p:spTgt spid="232">
                                            <p:txEl>
                                              <p:pRg st="1" end="1"/>
                                            </p:txEl>
                                          </p:spTgt>
                                        </p:tgtEl>
                                        <p:attrNameLst>
                                          <p:attrName>style.visibility</p:attrName>
                                        </p:attrNameLst>
                                      </p:cBhvr>
                                      <p:to>
                                        <p:strVal val="visible"/>
                                      </p:to>
                                    </p:set>
                                    <p:animEffect filter="fade" transition="in">
                                      <p:cBhvr>
                                        <p:cTn id="15" dur="1000"/>
                                        <p:tgtEl>
                                          <p:spTgt spid="232">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ID="10" grpId="1" fill="hold">
                                  <p:stCondLst>
                                    <p:cond delay="0"/>
                                  </p:stCondLst>
                                  <p:iterate type="el" backwards="0">
                                    <p:tmAbs val="0"/>
                                  </p:iterate>
                                  <p:childTnLst>
                                    <p:set>
                                      <p:cBhvr>
                                        <p:cTn id="19" fill="hold"/>
                                        <p:tgtEl>
                                          <p:spTgt spid="232">
                                            <p:txEl>
                                              <p:pRg st="2" end="2"/>
                                            </p:txEl>
                                          </p:spTgt>
                                        </p:tgtEl>
                                        <p:attrNameLst>
                                          <p:attrName>style.visibility</p:attrName>
                                        </p:attrNameLst>
                                      </p:cBhvr>
                                      <p:to>
                                        <p:strVal val="visible"/>
                                      </p:to>
                                    </p:set>
                                    <p:animEffect filter="fade" transition="in">
                                      <p:cBhvr>
                                        <p:cTn id="20" dur="1000"/>
                                        <p:tgtEl>
                                          <p:spTgt spid="232">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Class="entr" nodeType="clickEffect" presetID="10" grpId="1" fill="hold">
                                  <p:stCondLst>
                                    <p:cond delay="0"/>
                                  </p:stCondLst>
                                  <p:iterate type="el" backwards="0">
                                    <p:tmAbs val="0"/>
                                  </p:iterate>
                                  <p:childTnLst>
                                    <p:set>
                                      <p:cBhvr>
                                        <p:cTn id="24" fill="hold"/>
                                        <p:tgtEl>
                                          <p:spTgt spid="232">
                                            <p:txEl>
                                              <p:pRg st="3" end="3"/>
                                            </p:txEl>
                                          </p:spTgt>
                                        </p:tgtEl>
                                        <p:attrNameLst>
                                          <p:attrName>style.visibility</p:attrName>
                                        </p:attrNameLst>
                                      </p:cBhvr>
                                      <p:to>
                                        <p:strVal val="visible"/>
                                      </p:to>
                                    </p:set>
                                    <p:animEffect filter="fade" transition="in">
                                      <p:cBhvr>
                                        <p:cTn id="25" dur="1000"/>
                                        <p:tgtEl>
                                          <p:spTgt spid="232">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5" animBg="1" rev="0" advAuto="0" spid="232" grpId="1"/>
    </p:bldLst>
  </p:timing>
</p:sld>
</file>

<file path=ppt/slides/slide1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237" name="Google Shape;193;gc099d98601_0_141"/>
          <p:cNvSpPr txBox="1"/>
          <p:nvPr>
            <p:ph type="title"/>
          </p:nvPr>
        </p:nvSpPr>
        <p:spPr>
          <a:xfrm>
            <a:off x="311699" y="445025"/>
            <a:ext cx="8520602" cy="572701"/>
          </a:xfrm>
          <a:prstGeom prst="rect">
            <a:avLst/>
          </a:prstGeom>
        </p:spPr>
        <p:txBody>
          <a:bodyPr/>
          <a:lstStyle>
            <a:lvl1pPr defTabSz="877823">
              <a:defRPr b="1" sz="2688">
                <a:solidFill>
                  <a:srgbClr val="000000"/>
                </a:solidFill>
              </a:defRPr>
            </a:lvl1pPr>
          </a:lstStyle>
          <a:p>
            <a:pPr/>
            <a:r>
              <a:t>Chandy-Lamport Algorithm Continued   </a:t>
            </a:r>
          </a:p>
        </p:txBody>
      </p:sp>
      <p:sp>
        <p:nvSpPr>
          <p:cNvPr id="238" name="Google Shape;194;gc099d98601_0_141"/>
          <p:cNvSpPr txBox="1"/>
          <p:nvPr>
            <p:ph type="body" idx="1"/>
          </p:nvPr>
        </p:nvSpPr>
        <p:spPr>
          <a:xfrm>
            <a:off x="367649" y="1073950"/>
            <a:ext cx="8520602" cy="3627600"/>
          </a:xfrm>
          <a:prstGeom prst="rect">
            <a:avLst/>
          </a:prstGeom>
        </p:spPr>
        <p:txBody>
          <a:bodyPr/>
          <a:lstStyle/>
          <a:p>
            <a:pPr marL="0" indent="0">
              <a:buSzTx/>
              <a:buNone/>
              <a:defRPr b="1">
                <a:solidFill>
                  <a:srgbClr val="000000"/>
                </a:solidFill>
              </a:defRPr>
            </a:pPr>
            <a:r>
              <a:t>When </a:t>
            </a:r>
            <a:r>
              <a:rPr>
                <a:solidFill>
                  <a:schemeClr val="accent1"/>
                </a:solidFill>
              </a:rPr>
              <a:t>receiving a marker message </a:t>
            </a:r>
            <a:r>
              <a:t>from channel C </a:t>
            </a:r>
          </a:p>
          <a:p>
            <a:pPr marL="0" indent="0">
              <a:buSzTx/>
              <a:buNone/>
              <a:defRPr b="1">
                <a:solidFill>
                  <a:srgbClr val="000000"/>
                </a:solidFill>
              </a:defRPr>
            </a:pPr>
          </a:p>
          <a:p>
            <a:pPr marL="0" indent="0">
              <a:buSzTx/>
              <a:buNone/>
              <a:defRPr sz="1600">
                <a:solidFill>
                  <a:srgbClr val="000000"/>
                </a:solidFill>
              </a:defRPr>
            </a:pPr>
            <a:r>
              <a:t>If this is the </a:t>
            </a:r>
            <a:r>
              <a:rPr b="1">
                <a:solidFill>
                  <a:srgbClr val="212121"/>
                </a:solidFill>
              </a:rPr>
              <a:t>first marker message </a:t>
            </a:r>
            <a:r>
              <a:t>that this process has even seen:</a:t>
            </a:r>
          </a:p>
          <a:p>
            <a:pPr indent="-330200">
              <a:buClr>
                <a:srgbClr val="000000"/>
              </a:buClr>
              <a:buSzPts val="1600"/>
              <a:buChar char="-"/>
              <a:defRPr sz="1600">
                <a:solidFill>
                  <a:srgbClr val="000000"/>
                </a:solidFill>
              </a:defRPr>
            </a:pPr>
            <a:r>
              <a:t>Record the local state</a:t>
            </a:r>
          </a:p>
          <a:p>
            <a:pPr indent="-330200">
              <a:buClr>
                <a:srgbClr val="000000"/>
              </a:buClr>
              <a:buSzPts val="1600"/>
              <a:buChar char="-"/>
              <a:defRPr sz="1600">
                <a:solidFill>
                  <a:srgbClr val="000000"/>
                </a:solidFill>
              </a:defRPr>
            </a:pPr>
            <a:r>
              <a:t>Record the state of C as “empty sequence”</a:t>
            </a:r>
          </a:p>
          <a:p>
            <a:pPr indent="-330200">
              <a:buClr>
                <a:srgbClr val="000000"/>
              </a:buClr>
              <a:buSzPts val="1600"/>
              <a:buChar char="-"/>
              <a:defRPr sz="1600">
                <a:solidFill>
                  <a:srgbClr val="000000"/>
                </a:solidFill>
              </a:defRPr>
            </a:pPr>
            <a:r>
              <a:t>Send out the marker message on all outbound channels </a:t>
            </a:r>
          </a:p>
          <a:p>
            <a:pPr indent="-330200">
              <a:buClr>
                <a:srgbClr val="000000"/>
              </a:buClr>
              <a:buSzPts val="1600"/>
              <a:buChar char="-"/>
              <a:defRPr sz="1600">
                <a:solidFill>
                  <a:srgbClr val="000000"/>
                </a:solidFill>
              </a:defRPr>
            </a:pPr>
            <a:r>
              <a:t>Start recording messages from all of its other incoming channels</a:t>
            </a:r>
          </a:p>
          <a:p>
            <a:pPr marL="0" indent="0">
              <a:buSzTx/>
              <a:buNone/>
              <a:defRPr>
                <a:solidFill>
                  <a:srgbClr val="000000"/>
                </a:solidFill>
              </a:defRPr>
            </a:pPr>
          </a:p>
          <a:p>
            <a:pPr marL="0" indent="0">
              <a:buSzTx/>
              <a:buNone/>
              <a:defRPr sz="1600">
                <a:solidFill>
                  <a:srgbClr val="000000"/>
                </a:solidFill>
              </a:defRPr>
            </a:pPr>
            <a:r>
              <a:t>If it has </a:t>
            </a:r>
            <a:r>
              <a:rPr b="1">
                <a:solidFill>
                  <a:srgbClr val="212121"/>
                </a:solidFill>
              </a:rPr>
              <a:t>already seen </a:t>
            </a:r>
            <a:r>
              <a:t>a marker message (e.g. from some other channel)</a:t>
            </a:r>
          </a:p>
          <a:p>
            <a:pPr indent="-330200">
              <a:buClr>
                <a:srgbClr val="000000"/>
              </a:buClr>
              <a:buSzPts val="1600"/>
              <a:buChar char="-"/>
              <a:defRPr sz="1600">
                <a:solidFill>
                  <a:srgbClr val="000000"/>
                </a:solidFill>
              </a:defRPr>
            </a:pPr>
            <a:r>
              <a:t>Record the state of C as the sequence of messages received since the process’s local state has been recorded</a:t>
            </a:r>
          </a:p>
          <a:p>
            <a:pPr indent="-330200">
              <a:buClr>
                <a:srgbClr val="000000"/>
              </a:buClr>
              <a:buSzPts val="1600"/>
              <a:buChar char="-"/>
              <a:defRPr sz="1600">
                <a:solidFill>
                  <a:srgbClr val="000000"/>
                </a:solidFill>
              </a:defRPr>
            </a:pPr>
            <a:r>
              <a:t>Stop recording messages on C (i.e done with recording the channel’s state) </a:t>
            </a:r>
          </a:p>
        </p:txBody>
      </p:sp>
      <p:sp>
        <p:nvSpPr>
          <p:cNvPr id="239" name="Google Shape;195;gc099d98601_0_141"/>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238">
                                            <p:bg/>
                                          </p:spTgt>
                                        </p:tgtEl>
                                        <p:attrNameLst>
                                          <p:attrName>style.visibility</p:attrName>
                                        </p:attrNameLst>
                                      </p:cBhvr>
                                      <p:to>
                                        <p:strVal val="visible"/>
                                      </p:to>
                                    </p:set>
                                    <p:animEffect filter="fade" transition="in">
                                      <p:cBhvr>
                                        <p:cTn id="7" dur="1000"/>
                                        <p:tgtEl>
                                          <p:spTgt spid="238">
                                            <p:bg/>
                                          </p:spTgt>
                                        </p:tgtEl>
                                      </p:cBhvr>
                                    </p:animEffect>
                                  </p:childTnLst>
                                </p:cTn>
                              </p:par>
                              <p:par>
                                <p:cTn id="8" presetClass="entr" nodeType="withEffect" presetSubtype="0" presetID="10" grpId="1" fill="hold">
                                  <p:stCondLst>
                                    <p:cond delay="0"/>
                                  </p:stCondLst>
                                  <p:iterate type="el" backwards="0">
                                    <p:tmAbs val="0"/>
                                  </p:iterate>
                                  <p:childTnLst>
                                    <p:set>
                                      <p:cBhvr>
                                        <p:cTn id="9" fill="hold"/>
                                        <p:tgtEl>
                                          <p:spTgt spid="238">
                                            <p:txEl>
                                              <p:pRg st="0" end="0"/>
                                            </p:txEl>
                                          </p:spTgt>
                                        </p:tgtEl>
                                        <p:attrNameLst>
                                          <p:attrName>style.visibility</p:attrName>
                                        </p:attrNameLst>
                                      </p:cBhvr>
                                      <p:to>
                                        <p:strVal val="visible"/>
                                      </p:to>
                                    </p:set>
                                    <p:animEffect filter="fade" transition="in">
                                      <p:cBhvr>
                                        <p:cTn id="10" dur="1000"/>
                                        <p:tgtEl>
                                          <p:spTgt spid="238">
                                            <p:txEl>
                                              <p:pRg st="0" end="0"/>
                                            </p:txEl>
                                          </p:spTgt>
                                        </p:tgtEl>
                                      </p:cBhvr>
                                    </p:animEffect>
                                  </p:childTnLst>
                                </p:cTn>
                              </p:par>
                            </p:childTnLst>
                          </p:cTn>
                        </p:par>
                        <p:par>
                          <p:cTn id="11" fill="hold">
                            <p:stCondLst>
                              <p:cond delay="1000"/>
                            </p:stCondLst>
                            <p:childTnLst>
                              <p:par>
                                <p:cTn id="12" presetClass="entr" nodeType="afterEffect" presetID="10" grpId="1" fill="hold">
                                  <p:stCondLst>
                                    <p:cond delay="0"/>
                                  </p:stCondLst>
                                  <p:iterate type="el" backwards="0">
                                    <p:tmAbs val="0"/>
                                  </p:iterate>
                                  <p:childTnLst>
                                    <p:set>
                                      <p:cBhvr>
                                        <p:cTn id="13" fill="hold"/>
                                        <p:tgtEl>
                                          <p:spTgt spid="238">
                                            <p:txEl>
                                              <p:pRg st="1" end="1"/>
                                            </p:txEl>
                                          </p:spTgt>
                                        </p:tgtEl>
                                        <p:attrNameLst>
                                          <p:attrName>style.visibility</p:attrName>
                                        </p:attrNameLst>
                                      </p:cBhvr>
                                      <p:to>
                                        <p:strVal val="visible"/>
                                      </p:to>
                                    </p:set>
                                    <p:animEffect filter="fade" transition="in">
                                      <p:cBhvr>
                                        <p:cTn id="14" dur="1000"/>
                                        <p:tgtEl>
                                          <p:spTgt spid="238">
                                            <p:txEl>
                                              <p:pRg st="1" end="1"/>
                                            </p:txEl>
                                          </p:spTgt>
                                        </p:tgtEl>
                                      </p:cBhvr>
                                    </p:animEffect>
                                  </p:childTnLst>
                                </p:cTn>
                              </p:par>
                            </p:childTnLst>
                          </p:cTn>
                        </p:par>
                      </p:childTnLst>
                    </p:cTn>
                  </p:par>
                  <p:par>
                    <p:cTn id="15" fill="hold">
                      <p:stCondLst>
                        <p:cond delay="indefinite"/>
                      </p:stCondLst>
                      <p:childTnLst>
                        <p:par>
                          <p:cTn id="16" fill="hold">
                            <p:stCondLst>
                              <p:cond delay="0"/>
                            </p:stCondLst>
                            <p:childTnLst>
                              <p:par>
                                <p:cTn id="17" presetClass="entr" nodeType="clickEffect" presetID="10" grpId="1" fill="hold">
                                  <p:stCondLst>
                                    <p:cond delay="0"/>
                                  </p:stCondLst>
                                  <p:iterate type="el" backwards="0">
                                    <p:tmAbs val="0"/>
                                  </p:iterate>
                                  <p:childTnLst>
                                    <p:set>
                                      <p:cBhvr>
                                        <p:cTn id="18" fill="hold"/>
                                        <p:tgtEl>
                                          <p:spTgt spid="238">
                                            <p:txEl>
                                              <p:pRg st="2" end="2"/>
                                            </p:txEl>
                                          </p:spTgt>
                                        </p:tgtEl>
                                        <p:attrNameLst>
                                          <p:attrName>style.visibility</p:attrName>
                                        </p:attrNameLst>
                                      </p:cBhvr>
                                      <p:to>
                                        <p:strVal val="visible"/>
                                      </p:to>
                                    </p:set>
                                    <p:animEffect filter="fade" transition="in">
                                      <p:cBhvr>
                                        <p:cTn id="19" dur="1000"/>
                                        <p:tgtEl>
                                          <p:spTgt spid="238">
                                            <p:txEl>
                                              <p:pRg st="2" end="2"/>
                                            </p:txEl>
                                          </p:spTgt>
                                        </p:tgtEl>
                                      </p:cBhvr>
                                    </p:animEffect>
                                  </p:childTnLst>
                                </p:cTn>
                              </p:par>
                            </p:childTnLst>
                          </p:cTn>
                        </p:par>
                      </p:childTnLst>
                    </p:cTn>
                  </p:par>
                  <p:par>
                    <p:cTn id="20" fill="hold">
                      <p:stCondLst>
                        <p:cond delay="indefinite"/>
                      </p:stCondLst>
                      <p:childTnLst>
                        <p:par>
                          <p:cTn id="21" fill="hold">
                            <p:stCondLst>
                              <p:cond delay="0"/>
                            </p:stCondLst>
                            <p:childTnLst>
                              <p:par>
                                <p:cTn id="22" presetClass="entr" nodeType="clickEffect" presetID="10" grpId="1" fill="hold">
                                  <p:stCondLst>
                                    <p:cond delay="0"/>
                                  </p:stCondLst>
                                  <p:iterate type="el" backwards="0">
                                    <p:tmAbs val="0"/>
                                  </p:iterate>
                                  <p:childTnLst>
                                    <p:set>
                                      <p:cBhvr>
                                        <p:cTn id="23" fill="hold"/>
                                        <p:tgtEl>
                                          <p:spTgt spid="238">
                                            <p:txEl>
                                              <p:pRg st="3" end="3"/>
                                            </p:txEl>
                                          </p:spTgt>
                                        </p:tgtEl>
                                        <p:attrNameLst>
                                          <p:attrName>style.visibility</p:attrName>
                                        </p:attrNameLst>
                                      </p:cBhvr>
                                      <p:to>
                                        <p:strVal val="visible"/>
                                      </p:to>
                                    </p:set>
                                    <p:animEffect filter="fade" transition="in">
                                      <p:cBhvr>
                                        <p:cTn id="24" dur="1000"/>
                                        <p:tgtEl>
                                          <p:spTgt spid="238">
                                            <p:txEl>
                                              <p:pRg st="3" end="3"/>
                                            </p:txEl>
                                          </p:spTgt>
                                        </p:tgtEl>
                                      </p:cBhvr>
                                    </p:animEffect>
                                  </p:childTnLst>
                                </p:cTn>
                              </p:par>
                            </p:childTnLst>
                          </p:cTn>
                        </p:par>
                      </p:childTnLst>
                    </p:cTn>
                  </p:par>
                  <p:par>
                    <p:cTn id="25" fill="hold">
                      <p:stCondLst>
                        <p:cond delay="indefinite"/>
                      </p:stCondLst>
                      <p:childTnLst>
                        <p:par>
                          <p:cTn id="26" fill="hold">
                            <p:stCondLst>
                              <p:cond delay="0"/>
                            </p:stCondLst>
                            <p:childTnLst>
                              <p:par>
                                <p:cTn id="27" presetClass="entr" nodeType="clickEffect" presetID="10" grpId="1" fill="hold">
                                  <p:stCondLst>
                                    <p:cond delay="0"/>
                                  </p:stCondLst>
                                  <p:iterate type="el" backwards="0">
                                    <p:tmAbs val="0"/>
                                  </p:iterate>
                                  <p:childTnLst>
                                    <p:set>
                                      <p:cBhvr>
                                        <p:cTn id="28" fill="hold"/>
                                        <p:tgtEl>
                                          <p:spTgt spid="238">
                                            <p:txEl>
                                              <p:pRg st="4" end="4"/>
                                            </p:txEl>
                                          </p:spTgt>
                                        </p:tgtEl>
                                        <p:attrNameLst>
                                          <p:attrName>style.visibility</p:attrName>
                                        </p:attrNameLst>
                                      </p:cBhvr>
                                      <p:to>
                                        <p:strVal val="visible"/>
                                      </p:to>
                                    </p:set>
                                    <p:animEffect filter="fade" transition="in">
                                      <p:cBhvr>
                                        <p:cTn id="29" dur="1000"/>
                                        <p:tgtEl>
                                          <p:spTgt spid="238">
                                            <p:txEl>
                                              <p:pRg st="4" end="4"/>
                                            </p:txEl>
                                          </p:spTgt>
                                        </p:tgtEl>
                                      </p:cBhvr>
                                    </p:animEffect>
                                  </p:childTnLst>
                                </p:cTn>
                              </p:par>
                            </p:childTnLst>
                          </p:cTn>
                        </p:par>
                      </p:childTnLst>
                    </p:cTn>
                  </p:par>
                  <p:par>
                    <p:cTn id="30" fill="hold">
                      <p:stCondLst>
                        <p:cond delay="indefinite"/>
                      </p:stCondLst>
                      <p:childTnLst>
                        <p:par>
                          <p:cTn id="31" fill="hold">
                            <p:stCondLst>
                              <p:cond delay="0"/>
                            </p:stCondLst>
                            <p:childTnLst>
                              <p:par>
                                <p:cTn id="32" presetClass="entr" nodeType="clickEffect" presetID="10" grpId="1" fill="hold">
                                  <p:stCondLst>
                                    <p:cond delay="0"/>
                                  </p:stCondLst>
                                  <p:iterate type="el" backwards="0">
                                    <p:tmAbs val="0"/>
                                  </p:iterate>
                                  <p:childTnLst>
                                    <p:set>
                                      <p:cBhvr>
                                        <p:cTn id="33" fill="hold"/>
                                        <p:tgtEl>
                                          <p:spTgt spid="238">
                                            <p:txEl>
                                              <p:pRg st="5" end="5"/>
                                            </p:txEl>
                                          </p:spTgt>
                                        </p:tgtEl>
                                        <p:attrNameLst>
                                          <p:attrName>style.visibility</p:attrName>
                                        </p:attrNameLst>
                                      </p:cBhvr>
                                      <p:to>
                                        <p:strVal val="visible"/>
                                      </p:to>
                                    </p:set>
                                    <p:animEffect filter="fade" transition="in">
                                      <p:cBhvr>
                                        <p:cTn id="34" dur="1000"/>
                                        <p:tgtEl>
                                          <p:spTgt spid="238">
                                            <p:txEl>
                                              <p:pRg st="5" end="5"/>
                                            </p:txEl>
                                          </p:spTgt>
                                        </p:tgtEl>
                                      </p:cBhvr>
                                    </p:animEffect>
                                  </p:childTnLst>
                                </p:cTn>
                              </p:par>
                            </p:childTnLst>
                          </p:cTn>
                        </p:par>
                      </p:childTnLst>
                    </p:cTn>
                  </p:par>
                  <p:par>
                    <p:cTn id="35" fill="hold">
                      <p:stCondLst>
                        <p:cond delay="indefinite"/>
                      </p:stCondLst>
                      <p:childTnLst>
                        <p:par>
                          <p:cTn id="36" fill="hold">
                            <p:stCondLst>
                              <p:cond delay="0"/>
                            </p:stCondLst>
                            <p:childTnLst>
                              <p:par>
                                <p:cTn id="37" presetClass="entr" nodeType="clickEffect" presetID="10" grpId="1" fill="hold">
                                  <p:stCondLst>
                                    <p:cond delay="0"/>
                                  </p:stCondLst>
                                  <p:iterate type="el" backwards="0">
                                    <p:tmAbs val="0"/>
                                  </p:iterate>
                                  <p:childTnLst>
                                    <p:set>
                                      <p:cBhvr>
                                        <p:cTn id="38" fill="hold"/>
                                        <p:tgtEl>
                                          <p:spTgt spid="238">
                                            <p:txEl>
                                              <p:pRg st="6" end="6"/>
                                            </p:txEl>
                                          </p:spTgt>
                                        </p:tgtEl>
                                        <p:attrNameLst>
                                          <p:attrName>style.visibility</p:attrName>
                                        </p:attrNameLst>
                                      </p:cBhvr>
                                      <p:to>
                                        <p:strVal val="visible"/>
                                      </p:to>
                                    </p:set>
                                    <p:animEffect filter="fade" transition="in">
                                      <p:cBhvr>
                                        <p:cTn id="39" dur="1000"/>
                                        <p:tgtEl>
                                          <p:spTgt spid="238">
                                            <p:txEl>
                                              <p:pRg st="6" end="6"/>
                                            </p:txEl>
                                          </p:spTgt>
                                        </p:tgtEl>
                                      </p:cBhvr>
                                    </p:animEffect>
                                  </p:childTnLst>
                                </p:cTn>
                              </p:par>
                            </p:childTnLst>
                          </p:cTn>
                        </p:par>
                        <p:par>
                          <p:cTn id="40" fill="hold">
                            <p:stCondLst>
                              <p:cond delay="1000"/>
                            </p:stCondLst>
                            <p:childTnLst>
                              <p:par>
                                <p:cTn id="41" presetClass="entr" nodeType="afterEffect" presetID="10" grpId="1" fill="hold">
                                  <p:stCondLst>
                                    <p:cond delay="0"/>
                                  </p:stCondLst>
                                  <p:iterate type="el" backwards="0">
                                    <p:tmAbs val="0"/>
                                  </p:iterate>
                                  <p:childTnLst>
                                    <p:set>
                                      <p:cBhvr>
                                        <p:cTn id="42" fill="hold"/>
                                        <p:tgtEl>
                                          <p:spTgt spid="238">
                                            <p:txEl>
                                              <p:pRg st="7" end="7"/>
                                            </p:txEl>
                                          </p:spTgt>
                                        </p:tgtEl>
                                        <p:attrNameLst>
                                          <p:attrName>style.visibility</p:attrName>
                                        </p:attrNameLst>
                                      </p:cBhvr>
                                      <p:to>
                                        <p:strVal val="visible"/>
                                      </p:to>
                                    </p:set>
                                    <p:animEffect filter="fade" transition="in">
                                      <p:cBhvr>
                                        <p:cTn id="43" dur="1000"/>
                                        <p:tgtEl>
                                          <p:spTgt spid="238">
                                            <p:txEl>
                                              <p:pRg st="7" end="7"/>
                                            </p:txEl>
                                          </p:spTgt>
                                        </p:tgtEl>
                                      </p:cBhvr>
                                    </p:animEffect>
                                  </p:childTnLst>
                                </p:cTn>
                              </p:par>
                            </p:childTnLst>
                          </p:cTn>
                        </p:par>
                      </p:childTnLst>
                    </p:cTn>
                  </p:par>
                  <p:par>
                    <p:cTn id="44" fill="hold">
                      <p:stCondLst>
                        <p:cond delay="indefinite"/>
                      </p:stCondLst>
                      <p:childTnLst>
                        <p:par>
                          <p:cTn id="45" fill="hold">
                            <p:stCondLst>
                              <p:cond delay="0"/>
                            </p:stCondLst>
                            <p:childTnLst>
                              <p:par>
                                <p:cTn id="46" presetClass="entr" nodeType="clickEffect" presetID="10" grpId="1" fill="hold">
                                  <p:stCondLst>
                                    <p:cond delay="0"/>
                                  </p:stCondLst>
                                  <p:iterate type="el" backwards="0">
                                    <p:tmAbs val="0"/>
                                  </p:iterate>
                                  <p:childTnLst>
                                    <p:set>
                                      <p:cBhvr>
                                        <p:cTn id="47" fill="hold"/>
                                        <p:tgtEl>
                                          <p:spTgt spid="238">
                                            <p:txEl>
                                              <p:pRg st="8" end="8"/>
                                            </p:txEl>
                                          </p:spTgt>
                                        </p:tgtEl>
                                        <p:attrNameLst>
                                          <p:attrName>style.visibility</p:attrName>
                                        </p:attrNameLst>
                                      </p:cBhvr>
                                      <p:to>
                                        <p:strVal val="visible"/>
                                      </p:to>
                                    </p:set>
                                    <p:animEffect filter="fade" transition="in">
                                      <p:cBhvr>
                                        <p:cTn id="48" dur="1000"/>
                                        <p:tgtEl>
                                          <p:spTgt spid="238">
                                            <p:txEl>
                                              <p:pRg st="8" end="8"/>
                                            </p:txEl>
                                          </p:spTgt>
                                        </p:tgtEl>
                                      </p:cBhvr>
                                    </p:animEffect>
                                  </p:childTnLst>
                                </p:cTn>
                              </p:par>
                            </p:childTnLst>
                          </p:cTn>
                        </p:par>
                      </p:childTnLst>
                    </p:cTn>
                  </p:par>
                  <p:par>
                    <p:cTn id="49" fill="hold">
                      <p:stCondLst>
                        <p:cond delay="indefinite"/>
                      </p:stCondLst>
                      <p:childTnLst>
                        <p:par>
                          <p:cTn id="50" fill="hold">
                            <p:stCondLst>
                              <p:cond delay="0"/>
                            </p:stCondLst>
                            <p:childTnLst>
                              <p:par>
                                <p:cTn id="51" presetClass="entr" nodeType="clickEffect" presetID="10" grpId="1" fill="hold">
                                  <p:stCondLst>
                                    <p:cond delay="0"/>
                                  </p:stCondLst>
                                  <p:iterate type="el" backwards="0">
                                    <p:tmAbs val="0"/>
                                  </p:iterate>
                                  <p:childTnLst>
                                    <p:set>
                                      <p:cBhvr>
                                        <p:cTn id="52" fill="hold"/>
                                        <p:tgtEl>
                                          <p:spTgt spid="238">
                                            <p:txEl>
                                              <p:pRg st="9" end="9"/>
                                            </p:txEl>
                                          </p:spTgt>
                                        </p:tgtEl>
                                        <p:attrNameLst>
                                          <p:attrName>style.visibility</p:attrName>
                                        </p:attrNameLst>
                                      </p:cBhvr>
                                      <p:to>
                                        <p:strVal val="visible"/>
                                      </p:to>
                                    </p:set>
                                    <p:animEffect filter="fade" transition="in">
                                      <p:cBhvr>
                                        <p:cTn id="53" dur="1000"/>
                                        <p:tgtEl>
                                          <p:spTgt spid="238">
                                            <p:txEl>
                                              <p:pRg st="9" end="9"/>
                                            </p:txEl>
                                          </p:spTgt>
                                        </p:tgtEl>
                                      </p:cBhvr>
                                    </p:animEffect>
                                  </p:childTnLst>
                                </p:cTn>
                              </p:par>
                            </p:childTnLst>
                          </p:cTn>
                        </p:par>
                      </p:childTnLst>
                    </p:cTn>
                  </p:par>
                  <p:par>
                    <p:cTn id="54" fill="hold">
                      <p:stCondLst>
                        <p:cond delay="indefinite"/>
                      </p:stCondLst>
                      <p:childTnLst>
                        <p:par>
                          <p:cTn id="55" fill="hold">
                            <p:stCondLst>
                              <p:cond delay="0"/>
                            </p:stCondLst>
                            <p:childTnLst>
                              <p:par>
                                <p:cTn id="56" presetClass="entr" nodeType="clickEffect" presetID="10" grpId="1" fill="hold">
                                  <p:stCondLst>
                                    <p:cond delay="0"/>
                                  </p:stCondLst>
                                  <p:iterate type="el" backwards="0">
                                    <p:tmAbs val="0"/>
                                  </p:iterate>
                                  <p:childTnLst>
                                    <p:set>
                                      <p:cBhvr>
                                        <p:cTn id="57" fill="hold"/>
                                        <p:tgtEl>
                                          <p:spTgt spid="238">
                                            <p:txEl>
                                              <p:pRg st="10" end="10"/>
                                            </p:txEl>
                                          </p:spTgt>
                                        </p:tgtEl>
                                        <p:attrNameLst>
                                          <p:attrName>style.visibility</p:attrName>
                                        </p:attrNameLst>
                                      </p:cBhvr>
                                      <p:to>
                                        <p:strVal val="visible"/>
                                      </p:to>
                                    </p:set>
                                    <p:animEffect filter="fade" transition="in">
                                      <p:cBhvr>
                                        <p:cTn id="58" dur="1000"/>
                                        <p:tgtEl>
                                          <p:spTgt spid="238">
                                            <p:txEl>
                                              <p:pRg st="10" end="10"/>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238" grpId="1"/>
    </p:bldLst>
  </p:timing>
</p:sld>
</file>

<file path=ppt/slides/slide1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243" name="Google Shape;200;gc099d98601_0_133"/>
          <p:cNvSpPr txBox="1"/>
          <p:nvPr>
            <p:ph type="title"/>
          </p:nvPr>
        </p:nvSpPr>
        <p:spPr>
          <a:xfrm>
            <a:off x="311699" y="445025"/>
            <a:ext cx="8520602" cy="572701"/>
          </a:xfrm>
          <a:prstGeom prst="rect">
            <a:avLst/>
          </a:prstGeom>
        </p:spPr>
        <p:txBody>
          <a:bodyPr/>
          <a:lstStyle>
            <a:lvl1pPr defTabSz="877823">
              <a:defRPr b="1" sz="2688">
                <a:solidFill>
                  <a:srgbClr val="000000"/>
                </a:solidFill>
              </a:defRPr>
            </a:lvl1pPr>
          </a:lstStyle>
          <a:p>
            <a:pPr/>
            <a:r>
              <a:t>Chandy-Lamport Algorithm Continued</a:t>
            </a:r>
          </a:p>
        </p:txBody>
      </p:sp>
      <p:sp>
        <p:nvSpPr>
          <p:cNvPr id="244" name="Google Shape;201;gc099d98601_0_133"/>
          <p:cNvSpPr txBox="1"/>
          <p:nvPr>
            <p:ph type="body" sz="half" idx="1"/>
          </p:nvPr>
        </p:nvSpPr>
        <p:spPr>
          <a:xfrm>
            <a:off x="311699" y="1152475"/>
            <a:ext cx="8520602" cy="2089201"/>
          </a:xfrm>
          <a:prstGeom prst="rect">
            <a:avLst/>
          </a:prstGeom>
        </p:spPr>
        <p:txBody>
          <a:bodyPr/>
          <a:lstStyle/>
          <a:p>
            <a:pPr marL="0" indent="0">
              <a:buSzTx/>
              <a:buNone/>
              <a:defRPr b="1">
                <a:solidFill>
                  <a:srgbClr val="000000"/>
                </a:solidFill>
              </a:defRPr>
            </a:pPr>
            <a:r>
              <a:t>When is the algorithm </a:t>
            </a:r>
            <a:r>
              <a:rPr>
                <a:solidFill>
                  <a:schemeClr val="accent1"/>
                </a:solidFill>
              </a:rPr>
              <a:t>terminated</a:t>
            </a:r>
            <a:r>
              <a:t>?</a:t>
            </a:r>
          </a:p>
          <a:p>
            <a:pPr indent="-330200">
              <a:buClr>
                <a:srgbClr val="000000"/>
              </a:buClr>
              <a:buSzPts val="1600"/>
              <a:buChar char="-"/>
              <a:defRPr sz="1600">
                <a:solidFill>
                  <a:srgbClr val="000000"/>
                </a:solidFill>
              </a:defRPr>
            </a:pPr>
            <a:r>
              <a:t>All processes have received marker messages (i.e have recorded their local states)</a:t>
            </a:r>
          </a:p>
          <a:p>
            <a:pPr indent="-330200">
              <a:buClr>
                <a:srgbClr val="000000"/>
              </a:buClr>
              <a:buSzPts val="1600"/>
              <a:buChar char="-"/>
              <a:defRPr sz="1600">
                <a:solidFill>
                  <a:srgbClr val="000000"/>
                </a:solidFill>
              </a:defRPr>
            </a:pPr>
            <a:r>
              <a:t>All processes have received marker messages from </a:t>
            </a:r>
            <a:r>
              <a:rPr>
                <a:solidFill>
                  <a:srgbClr val="FF0000"/>
                </a:solidFill>
              </a:rPr>
              <a:t>all of their incoming channels</a:t>
            </a:r>
            <a:r>
              <a:t> (i.e have recorded the local states of all channels)</a:t>
            </a:r>
          </a:p>
          <a:p>
            <a:pPr indent="-330200">
              <a:buClr>
                <a:srgbClr val="000000"/>
              </a:buClr>
              <a:buSzPts val="1600"/>
              <a:buChar char="-"/>
              <a:defRPr sz="1600">
                <a:solidFill>
                  <a:srgbClr val="000000"/>
                </a:solidFill>
              </a:defRPr>
            </a:pPr>
            <a:r>
              <a:t>Both need to satisfy </a:t>
            </a:r>
          </a:p>
          <a:p>
            <a:pPr marL="0" indent="0">
              <a:buSzTx/>
              <a:buNone/>
              <a:defRPr>
                <a:solidFill>
                  <a:srgbClr val="000000"/>
                </a:solidFill>
              </a:defRPr>
            </a:pPr>
            <a:r>
              <a:t>	</a:t>
            </a:r>
          </a:p>
        </p:txBody>
      </p:sp>
      <p:sp>
        <p:nvSpPr>
          <p:cNvPr id="245" name="Google Shape;202;gc099d98601_0_133"/>
          <p:cNvSpPr txBox="1"/>
          <p:nvPr/>
        </p:nvSpPr>
        <p:spPr>
          <a:xfrm>
            <a:off x="311699" y="2995224"/>
            <a:ext cx="8520602" cy="1614301"/>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ormAutofit fontScale="100000" lnSpcReduction="0"/>
          </a:bodyPr>
          <a:lstStyle/>
          <a:p>
            <a:pPr defTabSz="786384">
              <a:lnSpc>
                <a:spcPct val="115000"/>
              </a:lnSpc>
              <a:defRPr b="1" sz="1548">
                <a:solidFill>
                  <a:srgbClr val="000000"/>
                </a:solidFill>
              </a:defRPr>
            </a:pPr>
            <a:r>
              <a:t>What </a:t>
            </a:r>
            <a:r>
              <a:rPr>
                <a:solidFill>
                  <a:schemeClr val="accent1"/>
                </a:solidFill>
              </a:rPr>
              <a:t>happens after </a:t>
            </a:r>
            <a:r>
              <a:t>the termination?</a:t>
            </a:r>
            <a:r>
              <a:rPr b="0"/>
              <a:t> </a:t>
            </a:r>
          </a:p>
          <a:p>
            <a:pPr marL="393192" indent="-283972" defTabSz="786384">
              <a:lnSpc>
                <a:spcPct val="115000"/>
              </a:lnSpc>
              <a:buClr>
                <a:srgbClr val="000000"/>
              </a:buClr>
              <a:buSzPts val="1300"/>
              <a:buFont typeface="Arial"/>
              <a:buChar char="-"/>
              <a:defRPr sz="1376">
                <a:solidFill>
                  <a:srgbClr val="000000"/>
                </a:solidFill>
              </a:defRPr>
            </a:pPr>
            <a:r>
              <a:t>Optional and out of the scope of Chandy-Lamport algorithm</a:t>
            </a:r>
          </a:p>
          <a:p>
            <a:pPr marL="393192" indent="-283972" defTabSz="786384">
              <a:lnSpc>
                <a:spcPct val="115000"/>
              </a:lnSpc>
              <a:buClr>
                <a:srgbClr val="000000"/>
              </a:buClr>
              <a:buSzPts val="1300"/>
              <a:buFont typeface="Arial"/>
              <a:buChar char="-"/>
              <a:defRPr sz="1376">
                <a:solidFill>
                  <a:srgbClr val="000000"/>
                </a:solidFill>
              </a:defRPr>
            </a:pPr>
            <a:r>
              <a:t>Usually, there will be a central server that collects local snapshots from all servers to build a global snapshot (e.g the </a:t>
            </a:r>
            <a:r>
              <a:rPr>
                <a:latin typeface="Courier New"/>
                <a:ea typeface="Courier New"/>
                <a:cs typeface="Courier New"/>
                <a:sym typeface="Courier New"/>
              </a:rPr>
              <a:t>simulator</a:t>
            </a:r>
            <a:r>
              <a:t> in Assignment 2) and maybe run some computations (e.g deadlock detection) on it </a:t>
            </a:r>
          </a:p>
          <a:p>
            <a:pPr defTabSz="786384">
              <a:lnSpc>
                <a:spcPct val="115000"/>
              </a:lnSpc>
              <a:defRPr sz="1548">
                <a:solidFill>
                  <a:srgbClr val="000000"/>
                </a:solidFill>
              </a:defRPr>
            </a:pPr>
            <a:r>
              <a:t>	</a:t>
            </a:r>
          </a:p>
        </p:txBody>
      </p:sp>
      <p:sp>
        <p:nvSpPr>
          <p:cNvPr id="246" name="Google Shape;203;gc099d98601_0_133"/>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244">
                                            <p:bg/>
                                          </p:spTgt>
                                        </p:tgtEl>
                                        <p:attrNameLst>
                                          <p:attrName>style.visibility</p:attrName>
                                        </p:attrNameLst>
                                      </p:cBhvr>
                                      <p:to>
                                        <p:strVal val="visible"/>
                                      </p:to>
                                    </p:set>
                                    <p:animEffect filter="fade" transition="in">
                                      <p:cBhvr>
                                        <p:cTn id="7" dur="1000"/>
                                        <p:tgtEl>
                                          <p:spTgt spid="244">
                                            <p:bg/>
                                          </p:spTgt>
                                        </p:tgtEl>
                                      </p:cBhvr>
                                    </p:animEffect>
                                  </p:childTnLst>
                                </p:cTn>
                              </p:par>
                              <p:par>
                                <p:cTn id="8" presetClass="entr" nodeType="withEffect" presetSubtype="0" presetID="10" grpId="1" fill="hold">
                                  <p:stCondLst>
                                    <p:cond delay="0"/>
                                  </p:stCondLst>
                                  <p:iterate type="el" backwards="0">
                                    <p:tmAbs val="0"/>
                                  </p:iterate>
                                  <p:childTnLst>
                                    <p:set>
                                      <p:cBhvr>
                                        <p:cTn id="9" fill="hold"/>
                                        <p:tgtEl>
                                          <p:spTgt spid="244">
                                            <p:txEl>
                                              <p:pRg st="0" end="0"/>
                                            </p:txEl>
                                          </p:spTgt>
                                        </p:tgtEl>
                                        <p:attrNameLst>
                                          <p:attrName>style.visibility</p:attrName>
                                        </p:attrNameLst>
                                      </p:cBhvr>
                                      <p:to>
                                        <p:strVal val="visible"/>
                                      </p:to>
                                    </p:set>
                                    <p:animEffect filter="fade" transition="in">
                                      <p:cBhvr>
                                        <p:cTn id="10" dur="1000"/>
                                        <p:tgtEl>
                                          <p:spTgt spid="244">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Class="entr" nodeType="clickEffect" presetID="10" grpId="1" fill="hold">
                                  <p:stCondLst>
                                    <p:cond delay="0"/>
                                  </p:stCondLst>
                                  <p:iterate type="el" backwards="0">
                                    <p:tmAbs val="0"/>
                                  </p:iterate>
                                  <p:childTnLst>
                                    <p:set>
                                      <p:cBhvr>
                                        <p:cTn id="14" fill="hold"/>
                                        <p:tgtEl>
                                          <p:spTgt spid="244">
                                            <p:txEl>
                                              <p:pRg st="1" end="1"/>
                                            </p:txEl>
                                          </p:spTgt>
                                        </p:tgtEl>
                                        <p:attrNameLst>
                                          <p:attrName>style.visibility</p:attrName>
                                        </p:attrNameLst>
                                      </p:cBhvr>
                                      <p:to>
                                        <p:strVal val="visible"/>
                                      </p:to>
                                    </p:set>
                                    <p:animEffect filter="fade" transition="in">
                                      <p:cBhvr>
                                        <p:cTn id="15" dur="1000"/>
                                        <p:tgtEl>
                                          <p:spTgt spid="244">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Class="entr" nodeType="clickEffect" presetID="10" grpId="1" fill="hold">
                                  <p:stCondLst>
                                    <p:cond delay="0"/>
                                  </p:stCondLst>
                                  <p:iterate type="el" backwards="0">
                                    <p:tmAbs val="0"/>
                                  </p:iterate>
                                  <p:childTnLst>
                                    <p:set>
                                      <p:cBhvr>
                                        <p:cTn id="19" fill="hold"/>
                                        <p:tgtEl>
                                          <p:spTgt spid="244">
                                            <p:txEl>
                                              <p:pRg st="2" end="2"/>
                                            </p:txEl>
                                          </p:spTgt>
                                        </p:tgtEl>
                                        <p:attrNameLst>
                                          <p:attrName>style.visibility</p:attrName>
                                        </p:attrNameLst>
                                      </p:cBhvr>
                                      <p:to>
                                        <p:strVal val="visible"/>
                                      </p:to>
                                    </p:set>
                                    <p:animEffect filter="fade" transition="in">
                                      <p:cBhvr>
                                        <p:cTn id="20" dur="1000"/>
                                        <p:tgtEl>
                                          <p:spTgt spid="244">
                                            <p:txEl>
                                              <p:pRg st="2" end="2"/>
                                            </p:txEl>
                                          </p:spTgt>
                                        </p:tgtEl>
                                      </p:cBhvr>
                                    </p:animEffect>
                                  </p:childTnLst>
                                </p:cTn>
                              </p:par>
                            </p:childTnLst>
                          </p:cTn>
                        </p:par>
                      </p:childTnLst>
                    </p:cTn>
                  </p:par>
                  <p:par>
                    <p:cTn id="21" fill="hold">
                      <p:stCondLst>
                        <p:cond delay="indefinite"/>
                      </p:stCondLst>
                      <p:childTnLst>
                        <p:par>
                          <p:cTn id="22" fill="hold">
                            <p:stCondLst>
                              <p:cond delay="0"/>
                            </p:stCondLst>
                            <p:childTnLst>
                              <p:par>
                                <p:cTn id="23" presetClass="entr" nodeType="clickEffect" presetID="10" grpId="1" fill="hold">
                                  <p:stCondLst>
                                    <p:cond delay="0"/>
                                  </p:stCondLst>
                                  <p:iterate type="el" backwards="0">
                                    <p:tmAbs val="0"/>
                                  </p:iterate>
                                  <p:childTnLst>
                                    <p:set>
                                      <p:cBhvr>
                                        <p:cTn id="24" fill="hold"/>
                                        <p:tgtEl>
                                          <p:spTgt spid="244">
                                            <p:txEl>
                                              <p:pRg st="3" end="3"/>
                                            </p:txEl>
                                          </p:spTgt>
                                        </p:tgtEl>
                                        <p:attrNameLst>
                                          <p:attrName>style.visibility</p:attrName>
                                        </p:attrNameLst>
                                      </p:cBhvr>
                                      <p:to>
                                        <p:strVal val="visible"/>
                                      </p:to>
                                    </p:set>
                                    <p:animEffect filter="fade" transition="in">
                                      <p:cBhvr>
                                        <p:cTn id="25" dur="1000"/>
                                        <p:tgtEl>
                                          <p:spTgt spid="244">
                                            <p:txEl>
                                              <p:pRg st="3" end="3"/>
                                            </p:txEl>
                                          </p:spTgt>
                                        </p:tgtEl>
                                      </p:cBhvr>
                                    </p:animEffect>
                                  </p:childTnLst>
                                </p:cTn>
                              </p:par>
                            </p:childTnLst>
                          </p:cTn>
                        </p:par>
                      </p:childTnLst>
                    </p:cTn>
                  </p:par>
                  <p:par>
                    <p:cTn id="26" fill="hold">
                      <p:stCondLst>
                        <p:cond delay="indefinite"/>
                      </p:stCondLst>
                      <p:childTnLst>
                        <p:par>
                          <p:cTn id="27" fill="hold">
                            <p:stCondLst>
                              <p:cond delay="0"/>
                            </p:stCondLst>
                            <p:childTnLst>
                              <p:par>
                                <p:cTn id="28" presetClass="entr" nodeType="clickEffect" presetID="10" grpId="1" fill="hold">
                                  <p:stCondLst>
                                    <p:cond delay="0"/>
                                  </p:stCondLst>
                                  <p:iterate type="el" backwards="0">
                                    <p:tmAbs val="0"/>
                                  </p:iterate>
                                  <p:childTnLst>
                                    <p:set>
                                      <p:cBhvr>
                                        <p:cTn id="29" fill="hold"/>
                                        <p:tgtEl>
                                          <p:spTgt spid="244">
                                            <p:txEl>
                                              <p:pRg st="4" end="4"/>
                                            </p:txEl>
                                          </p:spTgt>
                                        </p:tgtEl>
                                        <p:attrNameLst>
                                          <p:attrName>style.visibility</p:attrName>
                                        </p:attrNameLst>
                                      </p:cBhvr>
                                      <p:to>
                                        <p:strVal val="visible"/>
                                      </p:to>
                                    </p:set>
                                    <p:animEffect filter="fade" transition="in">
                                      <p:cBhvr>
                                        <p:cTn id="30" dur="1000"/>
                                        <p:tgtEl>
                                          <p:spTgt spid="244">
                                            <p:txEl>
                                              <p:pRg st="4" end="4"/>
                                            </p:txEl>
                                          </p:spTgt>
                                        </p:tgtEl>
                                      </p:cBhvr>
                                    </p:animEffect>
                                  </p:childTnLst>
                                </p:cTn>
                              </p:par>
                            </p:childTnLst>
                          </p:cTn>
                        </p:par>
                      </p:childTnLst>
                    </p:cTn>
                  </p:par>
                  <p:par>
                    <p:cTn id="31" fill="hold">
                      <p:stCondLst>
                        <p:cond delay="indefinite"/>
                      </p:stCondLst>
                      <p:childTnLst>
                        <p:par>
                          <p:cTn id="32" fill="hold">
                            <p:stCondLst>
                              <p:cond delay="0"/>
                            </p:stCondLst>
                            <p:childTnLst>
                              <p:par>
                                <p:cTn id="33" presetClass="entr" nodeType="clickEffect" presetID="10" grpId="2" fill="hold">
                                  <p:stCondLst>
                                    <p:cond delay="0"/>
                                  </p:stCondLst>
                                  <p:iterate type="el" backwards="0">
                                    <p:tmAbs val="0"/>
                                  </p:iterate>
                                  <p:childTnLst>
                                    <p:set>
                                      <p:cBhvr>
                                        <p:cTn id="34" fill="hold"/>
                                        <p:tgtEl>
                                          <p:spTgt spid="245">
                                            <p:bg/>
                                          </p:spTgt>
                                        </p:tgtEl>
                                        <p:attrNameLst>
                                          <p:attrName>style.visibility</p:attrName>
                                        </p:attrNameLst>
                                      </p:cBhvr>
                                      <p:to>
                                        <p:strVal val="visible"/>
                                      </p:to>
                                    </p:set>
                                    <p:animEffect filter="fade" transition="in">
                                      <p:cBhvr>
                                        <p:cTn id="35" dur="1800"/>
                                        <p:tgtEl>
                                          <p:spTgt spid="245">
                                            <p:bg/>
                                          </p:spTgt>
                                        </p:tgtEl>
                                      </p:cBhvr>
                                    </p:animEffect>
                                  </p:childTnLst>
                                </p:cTn>
                              </p:par>
                              <p:par>
                                <p:cTn id="36" presetClass="entr" nodeType="withEffect" presetSubtype="0" presetID="10" grpId="2" fill="hold">
                                  <p:stCondLst>
                                    <p:cond delay="0"/>
                                  </p:stCondLst>
                                  <p:iterate type="el" backwards="0">
                                    <p:tmAbs val="0"/>
                                  </p:iterate>
                                  <p:childTnLst>
                                    <p:set>
                                      <p:cBhvr>
                                        <p:cTn id="37" fill="hold"/>
                                        <p:tgtEl>
                                          <p:spTgt spid="245">
                                            <p:txEl>
                                              <p:pRg st="0" end="0"/>
                                            </p:txEl>
                                          </p:spTgt>
                                        </p:tgtEl>
                                        <p:attrNameLst>
                                          <p:attrName>style.visibility</p:attrName>
                                        </p:attrNameLst>
                                      </p:cBhvr>
                                      <p:to>
                                        <p:strVal val="visible"/>
                                      </p:to>
                                    </p:set>
                                    <p:animEffect filter="fade" transition="in">
                                      <p:cBhvr>
                                        <p:cTn id="38" dur="1800"/>
                                        <p:tgtEl>
                                          <p:spTgt spid="245">
                                            <p:txEl>
                                              <p:pRg st="0" end="0"/>
                                            </p:txEl>
                                          </p:spTgt>
                                        </p:tgtEl>
                                      </p:cBhvr>
                                    </p:animEffect>
                                  </p:childTnLst>
                                </p:cTn>
                              </p:par>
                            </p:childTnLst>
                          </p:cTn>
                        </p:par>
                      </p:childTnLst>
                    </p:cTn>
                  </p:par>
                  <p:par>
                    <p:cTn id="39" fill="hold">
                      <p:stCondLst>
                        <p:cond delay="indefinite"/>
                      </p:stCondLst>
                      <p:childTnLst>
                        <p:par>
                          <p:cTn id="40" fill="hold">
                            <p:stCondLst>
                              <p:cond delay="0"/>
                            </p:stCondLst>
                            <p:childTnLst>
                              <p:par>
                                <p:cTn id="41" presetClass="entr" nodeType="clickEffect" presetID="10" grpId="2" fill="hold">
                                  <p:stCondLst>
                                    <p:cond delay="0"/>
                                  </p:stCondLst>
                                  <p:iterate type="el" backwards="0">
                                    <p:tmAbs val="0"/>
                                  </p:iterate>
                                  <p:childTnLst>
                                    <p:set>
                                      <p:cBhvr>
                                        <p:cTn id="42" fill="hold"/>
                                        <p:tgtEl>
                                          <p:spTgt spid="245">
                                            <p:txEl>
                                              <p:pRg st="1" end="1"/>
                                            </p:txEl>
                                          </p:spTgt>
                                        </p:tgtEl>
                                        <p:attrNameLst>
                                          <p:attrName>style.visibility</p:attrName>
                                        </p:attrNameLst>
                                      </p:cBhvr>
                                      <p:to>
                                        <p:strVal val="visible"/>
                                      </p:to>
                                    </p:set>
                                    <p:animEffect filter="fade" transition="in">
                                      <p:cBhvr>
                                        <p:cTn id="43" dur="1800"/>
                                        <p:tgtEl>
                                          <p:spTgt spid="245">
                                            <p:txEl>
                                              <p:pRg st="1" end="1"/>
                                            </p:txEl>
                                          </p:spTgt>
                                        </p:tgtEl>
                                      </p:cBhvr>
                                    </p:animEffect>
                                  </p:childTnLst>
                                </p:cTn>
                              </p:par>
                            </p:childTnLst>
                          </p:cTn>
                        </p:par>
                      </p:childTnLst>
                    </p:cTn>
                  </p:par>
                  <p:par>
                    <p:cTn id="44" fill="hold">
                      <p:stCondLst>
                        <p:cond delay="indefinite"/>
                      </p:stCondLst>
                      <p:childTnLst>
                        <p:par>
                          <p:cTn id="45" fill="hold">
                            <p:stCondLst>
                              <p:cond delay="0"/>
                            </p:stCondLst>
                            <p:childTnLst>
                              <p:par>
                                <p:cTn id="46" presetClass="entr" nodeType="clickEffect" presetID="10" grpId="2" fill="hold">
                                  <p:stCondLst>
                                    <p:cond delay="0"/>
                                  </p:stCondLst>
                                  <p:iterate type="el" backwards="0">
                                    <p:tmAbs val="0"/>
                                  </p:iterate>
                                  <p:childTnLst>
                                    <p:set>
                                      <p:cBhvr>
                                        <p:cTn id="47" fill="hold"/>
                                        <p:tgtEl>
                                          <p:spTgt spid="245">
                                            <p:txEl>
                                              <p:pRg st="2" end="2"/>
                                            </p:txEl>
                                          </p:spTgt>
                                        </p:tgtEl>
                                        <p:attrNameLst>
                                          <p:attrName>style.visibility</p:attrName>
                                        </p:attrNameLst>
                                      </p:cBhvr>
                                      <p:to>
                                        <p:strVal val="visible"/>
                                      </p:to>
                                    </p:set>
                                    <p:animEffect filter="fade" transition="in">
                                      <p:cBhvr>
                                        <p:cTn id="48" dur="1800"/>
                                        <p:tgtEl>
                                          <p:spTgt spid="245">
                                            <p:txEl>
                                              <p:pRg st="2" end="2"/>
                                            </p:txEl>
                                          </p:spTgt>
                                        </p:tgtEl>
                                      </p:cBhvr>
                                    </p:animEffect>
                                  </p:childTnLst>
                                </p:cTn>
                              </p:par>
                            </p:childTnLst>
                          </p:cTn>
                        </p:par>
                      </p:childTnLst>
                    </p:cTn>
                  </p:par>
                  <p:par>
                    <p:cTn id="49" fill="hold">
                      <p:stCondLst>
                        <p:cond delay="indefinite"/>
                      </p:stCondLst>
                      <p:childTnLst>
                        <p:par>
                          <p:cTn id="50" fill="hold">
                            <p:stCondLst>
                              <p:cond delay="0"/>
                            </p:stCondLst>
                            <p:childTnLst>
                              <p:par>
                                <p:cTn id="51" presetClass="entr" nodeType="clickEffect" presetID="10" grpId="2" fill="hold">
                                  <p:stCondLst>
                                    <p:cond delay="0"/>
                                  </p:stCondLst>
                                  <p:iterate type="el" backwards="0">
                                    <p:tmAbs val="0"/>
                                  </p:iterate>
                                  <p:childTnLst>
                                    <p:set>
                                      <p:cBhvr>
                                        <p:cTn id="52" fill="hold"/>
                                        <p:tgtEl>
                                          <p:spTgt spid="245">
                                            <p:txEl>
                                              <p:pRg st="3" end="3"/>
                                            </p:txEl>
                                          </p:spTgt>
                                        </p:tgtEl>
                                        <p:attrNameLst>
                                          <p:attrName>style.visibility</p:attrName>
                                        </p:attrNameLst>
                                      </p:cBhvr>
                                      <p:to>
                                        <p:strVal val="visible"/>
                                      </p:to>
                                    </p:set>
                                    <p:animEffect filter="fade" transition="in">
                                      <p:cBhvr>
                                        <p:cTn id="53" dur="1800"/>
                                        <p:tgtEl>
                                          <p:spTgt spid="245">
                                            <p:txEl>
                                              <p:pRg st="3" end="3"/>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p" bldLvl="1" animBg="1" rev="0" advAuto="0" spid="244" grpId="1"/>
      <p:bldP build="p" bldLvl="1" animBg="1" rev="0" advAuto="0" spid="245" grpId="2"/>
    </p:bldLst>
  </p:timing>
</p:sld>
</file>

<file path=ppt/slides/slide1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pic>
        <p:nvPicPr>
          <p:cNvPr id="250" name="Picture 2" descr="Picture 2"/>
          <p:cNvPicPr>
            <a:picLocks noChangeAspect="1"/>
          </p:cNvPicPr>
          <p:nvPr/>
        </p:nvPicPr>
        <p:blipFill>
          <a:blip r:embed="rId2">
            <a:extLst/>
          </a:blip>
          <a:stretch>
            <a:fillRect/>
          </a:stretch>
        </p:blipFill>
        <p:spPr>
          <a:xfrm>
            <a:off x="1241377" y="766310"/>
            <a:ext cx="6661247" cy="4377190"/>
          </a:xfrm>
          <a:prstGeom prst="rect">
            <a:avLst/>
          </a:prstGeom>
          <a:ln w="12700">
            <a:miter lim="400000"/>
          </a:ln>
        </p:spPr>
      </p:pic>
      <p:sp>
        <p:nvSpPr>
          <p:cNvPr id="251" name="TextBox 3"/>
          <p:cNvSpPr txBox="1"/>
          <p:nvPr/>
        </p:nvSpPr>
        <p:spPr>
          <a:xfrm>
            <a:off x="1864402" y="226140"/>
            <a:ext cx="5377344" cy="350663"/>
          </a:xfrm>
          <a:prstGeom prst="rect">
            <a:avLst/>
          </a:prstGeom>
          <a:ln w="12700">
            <a:miter lim="400000"/>
          </a:ln>
          <a:extLst>
            <a:ext uri="{C572A759-6A51-4108-AA02-DFA0A04FC94B}">
              <ma14:wrappingTextBoxFlag xmlns:ma14="http://schemas.microsoft.com/office/mac/drawingml/2011/main" val="1"/>
            </a:ext>
          </a:extLst>
        </p:spPr>
        <p:txBody>
          <a:bodyPr wrap="none" lIns="45719" rIns="45719">
            <a:spAutoFit/>
          </a:bodyPr>
          <a:lstStyle/>
          <a:p>
            <a:pPr>
              <a:defRPr sz="1800">
                <a:solidFill>
                  <a:srgbClr val="000000"/>
                </a:solidFill>
              </a:defRPr>
            </a:pPr>
            <a:r>
              <a:t>See </a:t>
            </a:r>
            <a:r>
              <a:rPr b="1"/>
              <a:t>Section 3 </a:t>
            </a:r>
            <a:r>
              <a:t>of the </a:t>
            </a:r>
            <a:r>
              <a:rPr u="sng">
                <a:solidFill>
                  <a:schemeClr val="accent5"/>
                </a:solidFill>
                <a:uFill>
                  <a:solidFill>
                    <a:schemeClr val="accent5"/>
                  </a:solidFill>
                </a:uFill>
                <a:hlinkClick r:id="rId3" invalidUrl="" action="" tgtFrame="" tooltip="" history="1" highlightClick="0" endSnd="0"/>
              </a:rPr>
              <a:t>original paper</a:t>
            </a:r>
            <a:r>
              <a:t> for more details </a:t>
            </a:r>
          </a:p>
        </p:txBody>
      </p:sp>
    </p:spTree>
  </p:cSld>
  <p:clrMapOvr>
    <a:masterClrMapping/>
  </p:clrMapOvr>
  <p:transition xmlns:p14="http://schemas.microsoft.com/office/powerpoint/2010/main" spd="med" advClick="1"/>
</p:sld>
</file>

<file path=ppt/slides/slide1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253" name="Google Shape;54;gc099d98601_0_93"/>
          <p:cNvSpPr txBox="1"/>
          <p:nvPr>
            <p:ph type="ctrTitle"/>
          </p:nvPr>
        </p:nvSpPr>
        <p:spPr>
          <a:xfrm>
            <a:off x="311699" y="2161303"/>
            <a:ext cx="8520602" cy="820892"/>
          </a:xfrm>
          <a:prstGeom prst="rect">
            <a:avLst/>
          </a:prstGeom>
        </p:spPr>
        <p:txBody>
          <a:bodyPr/>
          <a:lstStyle>
            <a:lvl1pPr>
              <a:defRPr sz="4000">
                <a:solidFill>
                  <a:srgbClr val="212121"/>
                </a:solidFill>
              </a:defRPr>
            </a:lvl1pPr>
          </a:lstStyle>
          <a:p>
            <a:pPr/>
            <a:r>
              <a:t>Exercises</a:t>
            </a:r>
          </a:p>
        </p:txBody>
      </p:sp>
      <p:sp>
        <p:nvSpPr>
          <p:cNvPr id="254" name="Google Shape;56;gc099d98601_0_93"/>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lvl1pPr>
              <a:defRPr>
                <a:solidFill>
                  <a:srgbClr val="212121"/>
                </a:solidFill>
              </a:defRPr>
            </a:lvl1pPr>
          </a:lstStyle>
          <a:p>
            <a:pPr/>
            <a:fld id="{86CB4B4D-7CA3-9044-876B-883B54F8677D}" type="slidenum"/>
          </a:p>
        </p:txBody>
      </p:sp>
    </p:spTree>
  </p:cSld>
  <p:clrMapOvr>
    <a:masterClrMapping/>
  </p:clrMapOvr>
  <p:transition xmlns:p14="http://schemas.microsoft.com/office/powerpoint/2010/main" spd="med" advClick="1"/>
</p:sld>
</file>

<file path=ppt/slides/slide2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256" name="Google Shape;208;p16"/>
          <p:cNvSpPr/>
          <p:nvPr/>
        </p:nvSpPr>
        <p:spPr>
          <a:xfrm>
            <a:off x="2388510" y="2750024"/>
            <a:ext cx="1914302" cy="1"/>
          </a:xfrm>
          <a:prstGeom prst="line">
            <a:avLst/>
          </a:prstGeom>
          <a:ln w="28575">
            <a:solidFill>
              <a:srgbClr val="303030"/>
            </a:solidFill>
            <a:headEnd type="triangle"/>
          </a:ln>
        </p:spPr>
        <p:txBody>
          <a:bodyPr lIns="45719" rIns="45719"/>
          <a:lstStyle/>
          <a:p>
            <a:pPr/>
          </a:p>
        </p:txBody>
      </p:sp>
      <p:sp>
        <p:nvSpPr>
          <p:cNvPr id="257" name="Google Shape;209;p16"/>
          <p:cNvSpPr/>
          <p:nvPr/>
        </p:nvSpPr>
        <p:spPr>
          <a:xfrm>
            <a:off x="2388510" y="2591624"/>
            <a:ext cx="1914302" cy="1"/>
          </a:xfrm>
          <a:prstGeom prst="line">
            <a:avLst/>
          </a:prstGeom>
          <a:ln w="28575">
            <a:solidFill>
              <a:srgbClr val="303030"/>
            </a:solidFill>
            <a:tailEnd type="triangle"/>
          </a:ln>
        </p:spPr>
        <p:txBody>
          <a:bodyPr lIns="45719" rIns="45719"/>
          <a:lstStyle/>
          <a:p>
            <a:pPr/>
          </a:p>
        </p:txBody>
      </p:sp>
      <p:sp>
        <p:nvSpPr>
          <p:cNvPr id="258" name="Google Shape;210;p16"/>
          <p:cNvSpPr txBox="1"/>
          <p:nvPr>
            <p:ph type="title"/>
          </p:nvPr>
        </p:nvSpPr>
        <p:spPr>
          <a:xfrm>
            <a:off x="311699" y="445025"/>
            <a:ext cx="8520602" cy="572701"/>
          </a:xfrm>
          <a:prstGeom prst="rect">
            <a:avLst/>
          </a:prstGeom>
        </p:spPr>
        <p:txBody>
          <a:bodyPr/>
          <a:lstStyle>
            <a:lvl1pPr defTabSz="877823">
              <a:defRPr b="1" sz="2688">
                <a:solidFill>
                  <a:srgbClr val="000000"/>
                </a:solidFill>
              </a:defRPr>
            </a:lvl1pPr>
          </a:lstStyle>
          <a:p>
            <a:pPr/>
            <a:r>
              <a:t>Token Passing Example 1</a:t>
            </a:r>
          </a:p>
        </p:txBody>
      </p:sp>
      <p:sp>
        <p:nvSpPr>
          <p:cNvPr id="259" name="Google Shape;211;p16"/>
          <p:cNvSpPr/>
          <p:nvPr/>
        </p:nvSpPr>
        <p:spPr>
          <a:xfrm>
            <a:off x="1302613" y="2102099"/>
            <a:ext cx="1086001" cy="1131302"/>
          </a:xfrm>
          <a:prstGeom prst="ellipse">
            <a:avLst/>
          </a:prstGeom>
          <a:solidFill>
            <a:srgbClr val="6D9EEB"/>
          </a:solidFill>
          <a:ln w="28575">
            <a:solidFill>
              <a:srgbClr val="303030"/>
            </a:solidFill>
          </a:ln>
        </p:spPr>
        <p:txBody>
          <a:bodyPr lIns="45719" rIns="45719" anchor="ctr"/>
          <a:lstStyle/>
          <a:p>
            <a:pPr>
              <a:defRPr>
                <a:solidFill>
                  <a:srgbClr val="000000"/>
                </a:solidFill>
              </a:defRPr>
            </a:pPr>
          </a:p>
        </p:txBody>
      </p:sp>
      <p:sp>
        <p:nvSpPr>
          <p:cNvPr id="260" name="Google Shape;212;p16"/>
          <p:cNvSpPr/>
          <p:nvPr/>
        </p:nvSpPr>
        <p:spPr>
          <a:xfrm>
            <a:off x="4299899" y="2102099"/>
            <a:ext cx="1086001" cy="1131302"/>
          </a:xfrm>
          <a:prstGeom prst="ellipse">
            <a:avLst/>
          </a:prstGeom>
          <a:solidFill>
            <a:srgbClr val="6D9EEB"/>
          </a:solidFill>
          <a:ln w="28575">
            <a:solidFill>
              <a:srgbClr val="303030"/>
            </a:solidFill>
          </a:ln>
        </p:spPr>
        <p:txBody>
          <a:bodyPr lIns="45719" rIns="45719" anchor="ctr"/>
          <a:lstStyle/>
          <a:p>
            <a:pPr>
              <a:defRPr>
                <a:solidFill>
                  <a:srgbClr val="000000"/>
                </a:solidFill>
              </a:defRPr>
            </a:pPr>
          </a:p>
        </p:txBody>
      </p:sp>
      <p:sp>
        <p:nvSpPr>
          <p:cNvPr id="261" name="Google Shape;213;p16"/>
          <p:cNvSpPr txBox="1"/>
          <p:nvPr/>
        </p:nvSpPr>
        <p:spPr>
          <a:xfrm>
            <a:off x="1416019" y="2403548"/>
            <a:ext cx="859200" cy="52848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b="1" sz="2400"/>
            </a:lvl1pPr>
          </a:lstStyle>
          <a:p>
            <a:pPr/>
            <a:r>
              <a:t>A</a:t>
            </a:r>
          </a:p>
        </p:txBody>
      </p:sp>
      <p:sp>
        <p:nvSpPr>
          <p:cNvPr id="262" name="Google Shape;214;p16"/>
          <p:cNvSpPr txBox="1"/>
          <p:nvPr/>
        </p:nvSpPr>
        <p:spPr>
          <a:xfrm>
            <a:off x="4421844" y="2403548"/>
            <a:ext cx="859201" cy="52848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b="1" sz="2400"/>
            </a:lvl1pPr>
          </a:lstStyle>
          <a:p>
            <a:pPr/>
            <a:r>
              <a:t>B</a:t>
            </a:r>
          </a:p>
        </p:txBody>
      </p:sp>
      <p:sp>
        <p:nvSpPr>
          <p:cNvPr id="263" name="Google Shape;215;p16"/>
          <p:cNvSpPr txBox="1"/>
          <p:nvPr/>
        </p:nvSpPr>
        <p:spPr>
          <a:xfrm>
            <a:off x="967363" y="1629587"/>
            <a:ext cx="1756501" cy="44207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b="1" sz="1800">
                <a:solidFill>
                  <a:srgbClr val="000000"/>
                </a:solidFill>
              </a:defRPr>
            </a:lvl1pPr>
          </a:lstStyle>
          <a:p>
            <a:pPr/>
            <a:r>
              <a:t>1 Token</a:t>
            </a:r>
          </a:p>
        </p:txBody>
      </p:sp>
      <p:sp>
        <p:nvSpPr>
          <p:cNvPr id="264" name="Google Shape;216;p16"/>
          <p:cNvSpPr txBox="1"/>
          <p:nvPr/>
        </p:nvSpPr>
        <p:spPr>
          <a:xfrm>
            <a:off x="3973188" y="1629587"/>
            <a:ext cx="1756501" cy="44207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b="1" sz="1800">
                <a:solidFill>
                  <a:srgbClr val="000000"/>
                </a:solidFill>
              </a:defRPr>
            </a:lvl1pPr>
          </a:lstStyle>
          <a:p>
            <a:pPr/>
            <a:r>
              <a:t>0 Tokens</a:t>
            </a:r>
          </a:p>
        </p:txBody>
      </p:sp>
      <p:sp>
        <p:nvSpPr>
          <p:cNvPr id="265" name="Google Shape;217;p16"/>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269" name="Google Shape;222;p17"/>
          <p:cNvSpPr/>
          <p:nvPr/>
        </p:nvSpPr>
        <p:spPr>
          <a:xfrm>
            <a:off x="2388510" y="2750024"/>
            <a:ext cx="1914302" cy="1"/>
          </a:xfrm>
          <a:prstGeom prst="line">
            <a:avLst/>
          </a:prstGeom>
          <a:ln w="28575">
            <a:solidFill>
              <a:srgbClr val="303030"/>
            </a:solidFill>
            <a:headEnd type="triangle"/>
          </a:ln>
        </p:spPr>
        <p:txBody>
          <a:bodyPr lIns="45719" rIns="45719"/>
          <a:lstStyle/>
          <a:p>
            <a:pPr/>
          </a:p>
        </p:txBody>
      </p:sp>
      <p:sp>
        <p:nvSpPr>
          <p:cNvPr id="270" name="Google Shape;223;p17"/>
          <p:cNvSpPr/>
          <p:nvPr/>
        </p:nvSpPr>
        <p:spPr>
          <a:xfrm>
            <a:off x="2388510" y="2591624"/>
            <a:ext cx="1914302" cy="1"/>
          </a:xfrm>
          <a:prstGeom prst="line">
            <a:avLst/>
          </a:prstGeom>
          <a:ln w="28575">
            <a:solidFill>
              <a:srgbClr val="303030"/>
            </a:solidFill>
            <a:tailEnd type="triangle"/>
          </a:ln>
        </p:spPr>
        <p:txBody>
          <a:bodyPr lIns="45719" rIns="45719"/>
          <a:lstStyle/>
          <a:p>
            <a:pPr/>
          </a:p>
        </p:txBody>
      </p:sp>
      <p:sp>
        <p:nvSpPr>
          <p:cNvPr id="271" name="Google Shape;224;p17"/>
          <p:cNvSpPr txBox="1"/>
          <p:nvPr>
            <p:ph type="title"/>
          </p:nvPr>
        </p:nvSpPr>
        <p:spPr>
          <a:xfrm>
            <a:off x="311699" y="445025"/>
            <a:ext cx="8520602" cy="572701"/>
          </a:xfrm>
          <a:prstGeom prst="rect">
            <a:avLst/>
          </a:prstGeom>
        </p:spPr>
        <p:txBody>
          <a:bodyPr/>
          <a:lstStyle>
            <a:lvl1pPr defTabSz="877823">
              <a:defRPr b="1" sz="2688">
                <a:solidFill>
                  <a:srgbClr val="000000"/>
                </a:solidFill>
              </a:defRPr>
            </a:lvl1pPr>
          </a:lstStyle>
          <a:p>
            <a:pPr/>
            <a:r>
              <a:t>Token Passing Example 1</a:t>
            </a:r>
          </a:p>
        </p:txBody>
      </p:sp>
      <p:sp>
        <p:nvSpPr>
          <p:cNvPr id="272" name="Google Shape;225;p17"/>
          <p:cNvSpPr/>
          <p:nvPr/>
        </p:nvSpPr>
        <p:spPr>
          <a:xfrm>
            <a:off x="1302613" y="2102099"/>
            <a:ext cx="1086001" cy="1131302"/>
          </a:xfrm>
          <a:prstGeom prst="ellipse">
            <a:avLst/>
          </a:prstGeom>
          <a:solidFill>
            <a:srgbClr val="6D9EEB"/>
          </a:solidFill>
          <a:ln w="28575">
            <a:solidFill>
              <a:srgbClr val="303030"/>
            </a:solidFill>
          </a:ln>
        </p:spPr>
        <p:txBody>
          <a:bodyPr lIns="45719" rIns="45719" anchor="ctr"/>
          <a:lstStyle/>
          <a:p>
            <a:pPr>
              <a:defRPr>
                <a:solidFill>
                  <a:srgbClr val="000000"/>
                </a:solidFill>
              </a:defRPr>
            </a:pPr>
          </a:p>
        </p:txBody>
      </p:sp>
      <p:sp>
        <p:nvSpPr>
          <p:cNvPr id="273" name="Google Shape;226;p17"/>
          <p:cNvSpPr/>
          <p:nvPr/>
        </p:nvSpPr>
        <p:spPr>
          <a:xfrm>
            <a:off x="4299899" y="2102099"/>
            <a:ext cx="1086001" cy="1131302"/>
          </a:xfrm>
          <a:prstGeom prst="ellipse">
            <a:avLst/>
          </a:prstGeom>
          <a:solidFill>
            <a:srgbClr val="6D9EEB"/>
          </a:solidFill>
          <a:ln w="28575">
            <a:solidFill>
              <a:srgbClr val="303030"/>
            </a:solidFill>
          </a:ln>
        </p:spPr>
        <p:txBody>
          <a:bodyPr lIns="45719" rIns="45719" anchor="ctr"/>
          <a:lstStyle/>
          <a:p>
            <a:pPr>
              <a:defRPr>
                <a:solidFill>
                  <a:srgbClr val="000000"/>
                </a:solidFill>
              </a:defRPr>
            </a:pPr>
          </a:p>
        </p:txBody>
      </p:sp>
      <p:sp>
        <p:nvSpPr>
          <p:cNvPr id="274" name="Google Shape;227;p17"/>
          <p:cNvSpPr txBox="1"/>
          <p:nvPr/>
        </p:nvSpPr>
        <p:spPr>
          <a:xfrm>
            <a:off x="1416019" y="2403548"/>
            <a:ext cx="859200" cy="52848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b="1" sz="2400"/>
            </a:lvl1pPr>
          </a:lstStyle>
          <a:p>
            <a:pPr/>
            <a:r>
              <a:t>A</a:t>
            </a:r>
          </a:p>
        </p:txBody>
      </p:sp>
      <p:sp>
        <p:nvSpPr>
          <p:cNvPr id="275" name="Google Shape;228;p17"/>
          <p:cNvSpPr txBox="1"/>
          <p:nvPr/>
        </p:nvSpPr>
        <p:spPr>
          <a:xfrm>
            <a:off x="4421844" y="2403548"/>
            <a:ext cx="859201" cy="52848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b="1" sz="2400"/>
            </a:lvl1pPr>
          </a:lstStyle>
          <a:p>
            <a:pPr/>
            <a:r>
              <a:t>B</a:t>
            </a:r>
          </a:p>
        </p:txBody>
      </p:sp>
      <p:sp>
        <p:nvSpPr>
          <p:cNvPr id="276" name="Google Shape;229;p17"/>
          <p:cNvSpPr txBox="1"/>
          <p:nvPr/>
        </p:nvSpPr>
        <p:spPr>
          <a:xfrm>
            <a:off x="967363" y="1629587"/>
            <a:ext cx="1756501" cy="44207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b="1" sz="1800">
                <a:solidFill>
                  <a:srgbClr val="000000"/>
                </a:solidFill>
              </a:defRPr>
            </a:lvl1pPr>
          </a:lstStyle>
          <a:p>
            <a:pPr/>
            <a:r>
              <a:t>0 Tokens</a:t>
            </a:r>
          </a:p>
        </p:txBody>
      </p:sp>
      <p:sp>
        <p:nvSpPr>
          <p:cNvPr id="277" name="Google Shape;230;p17"/>
          <p:cNvSpPr txBox="1"/>
          <p:nvPr/>
        </p:nvSpPr>
        <p:spPr>
          <a:xfrm>
            <a:off x="3973188" y="1629587"/>
            <a:ext cx="1756501" cy="44207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b="1" sz="1800">
                <a:solidFill>
                  <a:srgbClr val="000000"/>
                </a:solidFill>
              </a:defRPr>
            </a:lvl1pPr>
          </a:lstStyle>
          <a:p>
            <a:pPr/>
            <a:r>
              <a:t>0 Tokens</a:t>
            </a:r>
          </a:p>
        </p:txBody>
      </p:sp>
      <p:sp>
        <p:nvSpPr>
          <p:cNvPr id="278" name="Google Shape;231;p17"/>
          <p:cNvSpPr txBox="1"/>
          <p:nvPr/>
        </p:nvSpPr>
        <p:spPr>
          <a:xfrm>
            <a:off x="6033550" y="891550"/>
            <a:ext cx="2544600" cy="835772"/>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i="1" sz="1800">
                <a:solidFill>
                  <a:srgbClr val="000000"/>
                </a:solidFill>
              </a:defRPr>
            </a:pPr>
            <a:r>
              <a:t>Event order:</a:t>
            </a:r>
          </a:p>
          <a:p>
            <a:pPr marL="457200" indent="-342900">
              <a:spcBef>
                <a:spcPts val="1000"/>
              </a:spcBef>
              <a:buClr>
                <a:srgbClr val="000000"/>
              </a:buClr>
              <a:buSzPts val="1800"/>
              <a:buAutoNum type="arabicPeriod" startAt="1"/>
              <a:defRPr i="1" sz="1800">
                <a:solidFill>
                  <a:srgbClr val="000000"/>
                </a:solidFill>
              </a:defRPr>
            </a:pPr>
            <a:r>
              <a:t>A</a:t>
            </a:r>
            <a:r>
              <a:rPr i="0"/>
              <a:t> sends 1 token</a:t>
            </a:r>
          </a:p>
        </p:txBody>
      </p:sp>
      <p:grpSp>
        <p:nvGrpSpPr>
          <p:cNvPr id="281" name="Google Shape;232;p17"/>
          <p:cNvGrpSpPr/>
          <p:nvPr/>
        </p:nvGrpSpPr>
        <p:grpSpPr>
          <a:xfrm>
            <a:off x="2918924" y="2060108"/>
            <a:ext cx="859201" cy="380234"/>
            <a:chOff x="0" y="0"/>
            <a:chExt cx="859199" cy="380233"/>
          </a:xfrm>
        </p:grpSpPr>
        <p:sp>
          <p:nvSpPr>
            <p:cNvPr id="279" name="Rectangle"/>
            <p:cNvSpPr/>
            <p:nvPr/>
          </p:nvSpPr>
          <p:spPr>
            <a:xfrm>
              <a:off x="0" y="7116"/>
              <a:ext cx="859200" cy="366001"/>
            </a:xfrm>
            <a:prstGeom prst="rect">
              <a:avLst/>
            </a:prstGeom>
            <a:solidFill>
              <a:srgbClr val="FFD966"/>
            </a:solidFill>
            <a:ln w="12700" cap="flat">
              <a:noFill/>
              <a:miter lim="400000"/>
            </a:ln>
            <a:effectLst/>
          </p:spPr>
          <p:txBody>
            <a:bodyPr wrap="square" lIns="45719" tIns="45719" rIns="45719" bIns="45719" numCol="1" anchor="ctr">
              <a:noAutofit/>
            </a:bodyPr>
            <a:lstStyle/>
            <a:p>
              <a:pPr algn="ctr">
                <a:defRPr>
                  <a:solidFill>
                    <a:srgbClr val="000000"/>
                  </a:solidFill>
                </a:defRPr>
              </a:pPr>
            </a:p>
          </p:txBody>
        </p:sp>
        <p:sp>
          <p:nvSpPr>
            <p:cNvPr id="280" name="1 Token"/>
            <p:cNvSpPr txBox="1"/>
            <p:nvPr/>
          </p:nvSpPr>
          <p:spPr>
            <a:xfrm>
              <a:off x="0" y="0"/>
              <a:ext cx="859200"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a:solidFill>
                    <a:srgbClr val="000000"/>
                  </a:solidFill>
                </a:defRPr>
              </a:lvl1pPr>
            </a:lstStyle>
            <a:p>
              <a:pPr/>
              <a:r>
                <a:t>1 Token</a:t>
              </a:r>
            </a:p>
          </p:txBody>
        </p:sp>
      </p:grpSp>
      <p:sp>
        <p:nvSpPr>
          <p:cNvPr id="282" name="Google Shape;233;p17"/>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284" name="Google Shape;238;p18"/>
          <p:cNvSpPr/>
          <p:nvPr/>
        </p:nvSpPr>
        <p:spPr>
          <a:xfrm>
            <a:off x="2388510" y="2750024"/>
            <a:ext cx="1914302" cy="1"/>
          </a:xfrm>
          <a:prstGeom prst="line">
            <a:avLst/>
          </a:prstGeom>
          <a:ln w="28575">
            <a:solidFill>
              <a:srgbClr val="303030"/>
            </a:solidFill>
            <a:headEnd type="triangle"/>
          </a:ln>
        </p:spPr>
        <p:txBody>
          <a:bodyPr lIns="45719" rIns="45719"/>
          <a:lstStyle/>
          <a:p>
            <a:pPr/>
          </a:p>
        </p:txBody>
      </p:sp>
      <p:sp>
        <p:nvSpPr>
          <p:cNvPr id="285" name="Google Shape;239;p18"/>
          <p:cNvSpPr/>
          <p:nvPr/>
        </p:nvSpPr>
        <p:spPr>
          <a:xfrm>
            <a:off x="2388510" y="2591624"/>
            <a:ext cx="1914302" cy="1"/>
          </a:xfrm>
          <a:prstGeom prst="line">
            <a:avLst/>
          </a:prstGeom>
          <a:ln w="28575">
            <a:solidFill>
              <a:srgbClr val="303030"/>
            </a:solidFill>
            <a:tailEnd type="triangle"/>
          </a:ln>
        </p:spPr>
        <p:txBody>
          <a:bodyPr lIns="45719" rIns="45719"/>
          <a:lstStyle/>
          <a:p>
            <a:pPr/>
          </a:p>
        </p:txBody>
      </p:sp>
      <p:sp>
        <p:nvSpPr>
          <p:cNvPr id="286" name="Google Shape;240;p18"/>
          <p:cNvSpPr txBox="1"/>
          <p:nvPr>
            <p:ph type="title"/>
          </p:nvPr>
        </p:nvSpPr>
        <p:spPr>
          <a:xfrm>
            <a:off x="311699" y="445025"/>
            <a:ext cx="8520602" cy="572701"/>
          </a:xfrm>
          <a:prstGeom prst="rect">
            <a:avLst/>
          </a:prstGeom>
        </p:spPr>
        <p:txBody>
          <a:bodyPr/>
          <a:lstStyle>
            <a:lvl1pPr defTabSz="877823">
              <a:defRPr b="1" sz="2688">
                <a:solidFill>
                  <a:srgbClr val="000000"/>
                </a:solidFill>
              </a:defRPr>
            </a:lvl1pPr>
          </a:lstStyle>
          <a:p>
            <a:pPr/>
            <a:r>
              <a:t>Token Passing Example 1</a:t>
            </a:r>
          </a:p>
        </p:txBody>
      </p:sp>
      <p:sp>
        <p:nvSpPr>
          <p:cNvPr id="287" name="Google Shape;241;p18"/>
          <p:cNvSpPr/>
          <p:nvPr/>
        </p:nvSpPr>
        <p:spPr>
          <a:xfrm>
            <a:off x="1302613" y="2102099"/>
            <a:ext cx="1086001" cy="1131302"/>
          </a:xfrm>
          <a:prstGeom prst="ellipse">
            <a:avLst/>
          </a:prstGeom>
          <a:solidFill>
            <a:srgbClr val="6AA84F"/>
          </a:solidFill>
          <a:ln w="28575">
            <a:solidFill>
              <a:srgbClr val="303030"/>
            </a:solidFill>
          </a:ln>
        </p:spPr>
        <p:txBody>
          <a:bodyPr lIns="45719" rIns="45719" anchor="ctr"/>
          <a:lstStyle/>
          <a:p>
            <a:pPr>
              <a:defRPr>
                <a:solidFill>
                  <a:srgbClr val="000000"/>
                </a:solidFill>
              </a:defRPr>
            </a:pPr>
          </a:p>
        </p:txBody>
      </p:sp>
      <p:sp>
        <p:nvSpPr>
          <p:cNvPr id="288" name="Google Shape;242;p18"/>
          <p:cNvSpPr/>
          <p:nvPr/>
        </p:nvSpPr>
        <p:spPr>
          <a:xfrm>
            <a:off x="4299899" y="2102099"/>
            <a:ext cx="1086001" cy="1131302"/>
          </a:xfrm>
          <a:prstGeom prst="ellipse">
            <a:avLst/>
          </a:prstGeom>
          <a:solidFill>
            <a:srgbClr val="6D9EEB"/>
          </a:solidFill>
          <a:ln w="28575">
            <a:solidFill>
              <a:srgbClr val="303030"/>
            </a:solidFill>
          </a:ln>
        </p:spPr>
        <p:txBody>
          <a:bodyPr lIns="45719" rIns="45719" anchor="ctr"/>
          <a:lstStyle/>
          <a:p>
            <a:pPr>
              <a:defRPr>
                <a:solidFill>
                  <a:srgbClr val="000000"/>
                </a:solidFill>
              </a:defRPr>
            </a:pPr>
          </a:p>
        </p:txBody>
      </p:sp>
      <p:sp>
        <p:nvSpPr>
          <p:cNvPr id="289" name="Google Shape;243;p18"/>
          <p:cNvSpPr txBox="1"/>
          <p:nvPr/>
        </p:nvSpPr>
        <p:spPr>
          <a:xfrm>
            <a:off x="1416019" y="2403548"/>
            <a:ext cx="859200" cy="52848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b="1" sz="2400"/>
            </a:lvl1pPr>
          </a:lstStyle>
          <a:p>
            <a:pPr/>
            <a:r>
              <a:t>A</a:t>
            </a:r>
          </a:p>
        </p:txBody>
      </p:sp>
      <p:sp>
        <p:nvSpPr>
          <p:cNvPr id="290" name="Google Shape;244;p18"/>
          <p:cNvSpPr txBox="1"/>
          <p:nvPr/>
        </p:nvSpPr>
        <p:spPr>
          <a:xfrm>
            <a:off x="4421844" y="2403548"/>
            <a:ext cx="859201" cy="52848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b="1" sz="2400"/>
            </a:lvl1pPr>
          </a:lstStyle>
          <a:p>
            <a:pPr/>
            <a:r>
              <a:t>B</a:t>
            </a:r>
          </a:p>
        </p:txBody>
      </p:sp>
      <p:sp>
        <p:nvSpPr>
          <p:cNvPr id="291" name="Google Shape;245;p18"/>
          <p:cNvSpPr txBox="1"/>
          <p:nvPr/>
        </p:nvSpPr>
        <p:spPr>
          <a:xfrm>
            <a:off x="967363" y="1629587"/>
            <a:ext cx="1756501" cy="44207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b="1" sz="1800">
                <a:solidFill>
                  <a:srgbClr val="FF0000"/>
                </a:solidFill>
              </a:defRPr>
            </a:lvl1pPr>
          </a:lstStyle>
          <a:p>
            <a:pPr/>
            <a:r>
              <a:t>0 Tokens</a:t>
            </a:r>
          </a:p>
        </p:txBody>
      </p:sp>
      <p:sp>
        <p:nvSpPr>
          <p:cNvPr id="292" name="Google Shape;246;p18"/>
          <p:cNvSpPr txBox="1"/>
          <p:nvPr/>
        </p:nvSpPr>
        <p:spPr>
          <a:xfrm>
            <a:off x="3973188" y="1629587"/>
            <a:ext cx="1756501" cy="44207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b="1" sz="1800">
                <a:solidFill>
                  <a:srgbClr val="000000"/>
                </a:solidFill>
              </a:defRPr>
            </a:lvl1pPr>
          </a:lstStyle>
          <a:p>
            <a:pPr/>
            <a:r>
              <a:t>0 Tokens</a:t>
            </a:r>
          </a:p>
        </p:txBody>
      </p:sp>
      <p:sp>
        <p:nvSpPr>
          <p:cNvPr id="293" name="Google Shape;247;p18"/>
          <p:cNvSpPr txBox="1"/>
          <p:nvPr/>
        </p:nvSpPr>
        <p:spPr>
          <a:xfrm>
            <a:off x="6033549" y="891550"/>
            <a:ext cx="2730301" cy="1496172"/>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i="1" sz="1800">
                <a:solidFill>
                  <a:srgbClr val="000000"/>
                </a:solidFill>
              </a:defRPr>
            </a:pPr>
            <a:r>
              <a:t>Event order:</a:t>
            </a:r>
          </a:p>
          <a:p>
            <a:pPr marL="457200" indent="-342900">
              <a:spcBef>
                <a:spcPts val="1000"/>
              </a:spcBef>
              <a:buClr>
                <a:srgbClr val="000000"/>
              </a:buClr>
              <a:buSzPts val="1800"/>
              <a:buAutoNum type="arabicPeriod" startAt="1"/>
              <a:defRPr i="1" sz="1800">
                <a:solidFill>
                  <a:srgbClr val="000000"/>
                </a:solidFill>
              </a:defRPr>
            </a:pPr>
            <a:r>
              <a:t>A</a:t>
            </a:r>
            <a:r>
              <a:rPr i="0"/>
              <a:t> sends 1 token</a:t>
            </a:r>
          </a:p>
          <a:p>
            <a:pPr marL="457200" indent="-342900">
              <a:spcBef>
                <a:spcPts val="1000"/>
              </a:spcBef>
              <a:buClr>
                <a:srgbClr val="000000"/>
              </a:buClr>
              <a:buSzPts val="1800"/>
              <a:buAutoNum type="arabicPeriod" startAt="1"/>
              <a:defRPr i="1" sz="1800">
                <a:solidFill>
                  <a:srgbClr val="000000"/>
                </a:solidFill>
              </a:defRPr>
            </a:pPr>
            <a:r>
              <a:t>A</a:t>
            </a:r>
            <a:r>
              <a:rPr i="0"/>
              <a:t> starts snapshot, sends marker</a:t>
            </a:r>
          </a:p>
        </p:txBody>
      </p:sp>
      <p:grpSp>
        <p:nvGrpSpPr>
          <p:cNvPr id="296" name="Google Shape;248;p18"/>
          <p:cNvGrpSpPr/>
          <p:nvPr/>
        </p:nvGrpSpPr>
        <p:grpSpPr>
          <a:xfrm>
            <a:off x="3196438" y="2060108"/>
            <a:ext cx="859201" cy="380234"/>
            <a:chOff x="0" y="0"/>
            <a:chExt cx="859199" cy="380233"/>
          </a:xfrm>
        </p:grpSpPr>
        <p:sp>
          <p:nvSpPr>
            <p:cNvPr id="294" name="Rectangle"/>
            <p:cNvSpPr/>
            <p:nvPr/>
          </p:nvSpPr>
          <p:spPr>
            <a:xfrm>
              <a:off x="0" y="7116"/>
              <a:ext cx="859200" cy="366001"/>
            </a:xfrm>
            <a:prstGeom prst="rect">
              <a:avLst/>
            </a:prstGeom>
            <a:solidFill>
              <a:srgbClr val="FFD966"/>
            </a:solidFill>
            <a:ln w="12700" cap="flat">
              <a:noFill/>
              <a:miter lim="400000"/>
            </a:ln>
            <a:effectLst/>
          </p:spPr>
          <p:txBody>
            <a:bodyPr wrap="square" lIns="45719" tIns="45719" rIns="45719" bIns="45719" numCol="1" anchor="ctr">
              <a:noAutofit/>
            </a:bodyPr>
            <a:lstStyle/>
            <a:p>
              <a:pPr algn="ctr">
                <a:defRPr>
                  <a:solidFill>
                    <a:srgbClr val="000000"/>
                  </a:solidFill>
                </a:defRPr>
              </a:pPr>
            </a:p>
          </p:txBody>
        </p:sp>
        <p:sp>
          <p:nvSpPr>
            <p:cNvPr id="295" name="1 Token"/>
            <p:cNvSpPr txBox="1"/>
            <p:nvPr/>
          </p:nvSpPr>
          <p:spPr>
            <a:xfrm>
              <a:off x="0" y="0"/>
              <a:ext cx="859200"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a:solidFill>
                    <a:srgbClr val="000000"/>
                  </a:solidFill>
                </a:defRPr>
              </a:lvl1pPr>
            </a:lstStyle>
            <a:p>
              <a:pPr/>
              <a:r>
                <a:t>1 Token</a:t>
              </a:r>
            </a:p>
          </p:txBody>
        </p:sp>
      </p:grpSp>
      <p:grpSp>
        <p:nvGrpSpPr>
          <p:cNvPr id="299" name="Google Shape;249;p18"/>
          <p:cNvGrpSpPr/>
          <p:nvPr/>
        </p:nvGrpSpPr>
        <p:grpSpPr>
          <a:xfrm>
            <a:off x="2632874" y="2060108"/>
            <a:ext cx="403801" cy="380234"/>
            <a:chOff x="0" y="0"/>
            <a:chExt cx="403800" cy="380233"/>
          </a:xfrm>
        </p:grpSpPr>
        <p:sp>
          <p:nvSpPr>
            <p:cNvPr id="297" name="Rectangle"/>
            <p:cNvSpPr/>
            <p:nvPr/>
          </p:nvSpPr>
          <p:spPr>
            <a:xfrm>
              <a:off x="0" y="7116"/>
              <a:ext cx="403801" cy="366001"/>
            </a:xfrm>
            <a:prstGeom prst="rect">
              <a:avLst/>
            </a:prstGeom>
            <a:solidFill>
              <a:srgbClr val="FF0000"/>
            </a:solidFill>
            <a:ln w="12700" cap="flat">
              <a:noFill/>
              <a:miter lim="400000"/>
            </a:ln>
            <a:effectLst/>
          </p:spPr>
          <p:txBody>
            <a:bodyPr wrap="square" lIns="45719" tIns="45719" rIns="45719" bIns="45719" numCol="1" anchor="ctr">
              <a:noAutofit/>
            </a:bodyPr>
            <a:lstStyle/>
            <a:p>
              <a:pPr algn="ctr">
                <a:defRPr>
                  <a:solidFill>
                    <a:srgbClr val="000000"/>
                  </a:solidFill>
                </a:defRPr>
              </a:pPr>
            </a:p>
          </p:txBody>
        </p:sp>
        <p:sp>
          <p:nvSpPr>
            <p:cNvPr id="298" name="M"/>
            <p:cNvSpPr txBox="1"/>
            <p:nvPr/>
          </p:nvSpPr>
          <p:spPr>
            <a:xfrm>
              <a:off x="0" y="0"/>
              <a:ext cx="403801"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a:solidFill>
                    <a:srgbClr val="000000"/>
                  </a:solidFill>
                </a:defRPr>
              </a:lvl1pPr>
            </a:lstStyle>
            <a:p>
              <a:pPr/>
              <a:r>
                <a:t>M</a:t>
              </a:r>
            </a:p>
          </p:txBody>
        </p:sp>
      </p:grpSp>
      <p:sp>
        <p:nvSpPr>
          <p:cNvPr id="300" name="Google Shape;250;p18"/>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304" name="Google Shape;255;p19"/>
          <p:cNvSpPr/>
          <p:nvPr/>
        </p:nvSpPr>
        <p:spPr>
          <a:xfrm>
            <a:off x="2388510" y="2750024"/>
            <a:ext cx="1914302" cy="1"/>
          </a:xfrm>
          <a:prstGeom prst="line">
            <a:avLst/>
          </a:prstGeom>
          <a:ln w="28575">
            <a:solidFill>
              <a:srgbClr val="303030"/>
            </a:solidFill>
            <a:headEnd type="triangle"/>
          </a:ln>
        </p:spPr>
        <p:txBody>
          <a:bodyPr lIns="45719" rIns="45719"/>
          <a:lstStyle/>
          <a:p>
            <a:pPr/>
          </a:p>
        </p:txBody>
      </p:sp>
      <p:sp>
        <p:nvSpPr>
          <p:cNvPr id="305" name="Google Shape;256;p19"/>
          <p:cNvSpPr/>
          <p:nvPr/>
        </p:nvSpPr>
        <p:spPr>
          <a:xfrm>
            <a:off x="2388510" y="2591624"/>
            <a:ext cx="1914302" cy="1"/>
          </a:xfrm>
          <a:prstGeom prst="line">
            <a:avLst/>
          </a:prstGeom>
          <a:ln w="28575">
            <a:solidFill>
              <a:srgbClr val="303030"/>
            </a:solidFill>
            <a:tailEnd type="triangle"/>
          </a:ln>
        </p:spPr>
        <p:txBody>
          <a:bodyPr lIns="45719" rIns="45719"/>
          <a:lstStyle/>
          <a:p>
            <a:pPr/>
          </a:p>
        </p:txBody>
      </p:sp>
      <p:sp>
        <p:nvSpPr>
          <p:cNvPr id="306" name="Google Shape;257;p19"/>
          <p:cNvSpPr txBox="1"/>
          <p:nvPr>
            <p:ph type="title"/>
          </p:nvPr>
        </p:nvSpPr>
        <p:spPr>
          <a:xfrm>
            <a:off x="311699" y="445025"/>
            <a:ext cx="8520602" cy="572701"/>
          </a:xfrm>
          <a:prstGeom prst="rect">
            <a:avLst/>
          </a:prstGeom>
        </p:spPr>
        <p:txBody>
          <a:bodyPr/>
          <a:lstStyle>
            <a:lvl1pPr defTabSz="877823">
              <a:defRPr b="1" sz="2688">
                <a:solidFill>
                  <a:srgbClr val="000000"/>
                </a:solidFill>
              </a:defRPr>
            </a:lvl1pPr>
          </a:lstStyle>
          <a:p>
            <a:pPr/>
            <a:r>
              <a:t>Token Passing Example 1</a:t>
            </a:r>
          </a:p>
        </p:txBody>
      </p:sp>
      <p:sp>
        <p:nvSpPr>
          <p:cNvPr id="307" name="Google Shape;258;p19"/>
          <p:cNvSpPr/>
          <p:nvPr/>
        </p:nvSpPr>
        <p:spPr>
          <a:xfrm>
            <a:off x="1302613" y="2102099"/>
            <a:ext cx="1086001" cy="1131302"/>
          </a:xfrm>
          <a:prstGeom prst="ellipse">
            <a:avLst/>
          </a:prstGeom>
          <a:solidFill>
            <a:srgbClr val="6AA84F"/>
          </a:solidFill>
          <a:ln w="28575">
            <a:solidFill>
              <a:srgbClr val="303030"/>
            </a:solidFill>
          </a:ln>
        </p:spPr>
        <p:txBody>
          <a:bodyPr lIns="45719" rIns="45719" anchor="ctr"/>
          <a:lstStyle/>
          <a:p>
            <a:pPr>
              <a:defRPr>
                <a:solidFill>
                  <a:srgbClr val="000000"/>
                </a:solidFill>
              </a:defRPr>
            </a:pPr>
          </a:p>
        </p:txBody>
      </p:sp>
      <p:sp>
        <p:nvSpPr>
          <p:cNvPr id="308" name="Google Shape;259;p19"/>
          <p:cNvSpPr/>
          <p:nvPr/>
        </p:nvSpPr>
        <p:spPr>
          <a:xfrm>
            <a:off x="4299899" y="2102099"/>
            <a:ext cx="1086001" cy="1131302"/>
          </a:xfrm>
          <a:prstGeom prst="ellipse">
            <a:avLst/>
          </a:prstGeom>
          <a:solidFill>
            <a:srgbClr val="6D9EEB"/>
          </a:solidFill>
          <a:ln w="28575">
            <a:solidFill>
              <a:srgbClr val="303030"/>
            </a:solidFill>
          </a:ln>
        </p:spPr>
        <p:txBody>
          <a:bodyPr lIns="45719" rIns="45719" anchor="ctr"/>
          <a:lstStyle/>
          <a:p>
            <a:pPr>
              <a:defRPr>
                <a:solidFill>
                  <a:srgbClr val="000000"/>
                </a:solidFill>
              </a:defRPr>
            </a:pPr>
          </a:p>
        </p:txBody>
      </p:sp>
      <p:sp>
        <p:nvSpPr>
          <p:cNvPr id="309" name="Google Shape;260;p19"/>
          <p:cNvSpPr txBox="1"/>
          <p:nvPr/>
        </p:nvSpPr>
        <p:spPr>
          <a:xfrm>
            <a:off x="1416019" y="2403548"/>
            <a:ext cx="859200" cy="52848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b="1" sz="2400"/>
            </a:lvl1pPr>
          </a:lstStyle>
          <a:p>
            <a:pPr/>
            <a:r>
              <a:t>A</a:t>
            </a:r>
          </a:p>
        </p:txBody>
      </p:sp>
      <p:sp>
        <p:nvSpPr>
          <p:cNvPr id="310" name="Google Shape;261;p19"/>
          <p:cNvSpPr txBox="1"/>
          <p:nvPr/>
        </p:nvSpPr>
        <p:spPr>
          <a:xfrm>
            <a:off x="4421844" y="2403548"/>
            <a:ext cx="859201" cy="52848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b="1" sz="2400"/>
            </a:lvl1pPr>
          </a:lstStyle>
          <a:p>
            <a:pPr/>
            <a:r>
              <a:t>B</a:t>
            </a:r>
          </a:p>
        </p:txBody>
      </p:sp>
      <p:sp>
        <p:nvSpPr>
          <p:cNvPr id="311" name="Google Shape;262;p19"/>
          <p:cNvSpPr txBox="1"/>
          <p:nvPr/>
        </p:nvSpPr>
        <p:spPr>
          <a:xfrm>
            <a:off x="967363" y="1629587"/>
            <a:ext cx="1756501" cy="44207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b="1" sz="1800">
                <a:solidFill>
                  <a:srgbClr val="FF0000"/>
                </a:solidFill>
              </a:defRPr>
            </a:lvl1pPr>
          </a:lstStyle>
          <a:p>
            <a:pPr/>
            <a:r>
              <a:t>0 Tokens</a:t>
            </a:r>
          </a:p>
        </p:txBody>
      </p:sp>
      <p:sp>
        <p:nvSpPr>
          <p:cNvPr id="312" name="Google Shape;263;p19"/>
          <p:cNvSpPr txBox="1"/>
          <p:nvPr/>
        </p:nvSpPr>
        <p:spPr>
          <a:xfrm>
            <a:off x="3973188" y="1629587"/>
            <a:ext cx="1756501" cy="44207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b="1" sz="1800">
                <a:solidFill>
                  <a:srgbClr val="000000"/>
                </a:solidFill>
              </a:defRPr>
            </a:lvl1pPr>
          </a:lstStyle>
          <a:p>
            <a:pPr/>
            <a:r>
              <a:t>1 Token</a:t>
            </a:r>
          </a:p>
        </p:txBody>
      </p:sp>
      <p:sp>
        <p:nvSpPr>
          <p:cNvPr id="313" name="Google Shape;264;p19"/>
          <p:cNvSpPr txBox="1"/>
          <p:nvPr/>
        </p:nvSpPr>
        <p:spPr>
          <a:xfrm>
            <a:off x="6033549" y="891550"/>
            <a:ext cx="2730301" cy="1889872"/>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i="1" sz="1800">
                <a:solidFill>
                  <a:srgbClr val="000000"/>
                </a:solidFill>
              </a:defRPr>
            </a:pPr>
            <a:r>
              <a:t>Event order:</a:t>
            </a:r>
          </a:p>
          <a:p>
            <a:pPr marL="457200" indent="-342900">
              <a:spcBef>
                <a:spcPts val="1000"/>
              </a:spcBef>
              <a:buClr>
                <a:srgbClr val="000000"/>
              </a:buClr>
              <a:buSzPts val="1800"/>
              <a:buAutoNum type="arabicPeriod" startAt="1"/>
              <a:defRPr i="1" sz="1800">
                <a:solidFill>
                  <a:srgbClr val="000000"/>
                </a:solidFill>
              </a:defRPr>
            </a:pPr>
            <a:r>
              <a:t>A</a:t>
            </a:r>
            <a:r>
              <a:rPr i="0"/>
              <a:t> sends 1 token</a:t>
            </a:r>
          </a:p>
          <a:p>
            <a:pPr marL="457200" indent="-342900">
              <a:spcBef>
                <a:spcPts val="1000"/>
              </a:spcBef>
              <a:buClr>
                <a:srgbClr val="000000"/>
              </a:buClr>
              <a:buSzPts val="1800"/>
              <a:buAutoNum type="arabicPeriod" startAt="1"/>
              <a:defRPr i="1" sz="1800">
                <a:solidFill>
                  <a:srgbClr val="000000"/>
                </a:solidFill>
              </a:defRPr>
            </a:pPr>
            <a:r>
              <a:t>A</a:t>
            </a:r>
            <a:r>
              <a:rPr i="0"/>
              <a:t> starts snapshot, sends marker</a:t>
            </a:r>
          </a:p>
          <a:p>
            <a:pPr marL="457200" indent="-342900">
              <a:spcBef>
                <a:spcPts val="1000"/>
              </a:spcBef>
              <a:buClr>
                <a:srgbClr val="000000"/>
              </a:buClr>
              <a:buSzPts val="1800"/>
              <a:buAutoNum type="arabicPeriod" startAt="1"/>
              <a:defRPr i="1" sz="1800">
                <a:solidFill>
                  <a:srgbClr val="000000"/>
                </a:solidFill>
              </a:defRPr>
            </a:pPr>
            <a:r>
              <a:t>B</a:t>
            </a:r>
            <a:r>
              <a:rPr i="0"/>
              <a:t> receives 1 token</a:t>
            </a:r>
          </a:p>
        </p:txBody>
      </p:sp>
      <p:grpSp>
        <p:nvGrpSpPr>
          <p:cNvPr id="316" name="Google Shape;265;p19"/>
          <p:cNvGrpSpPr/>
          <p:nvPr/>
        </p:nvGrpSpPr>
        <p:grpSpPr>
          <a:xfrm>
            <a:off x="3146637" y="2060108"/>
            <a:ext cx="403801" cy="380234"/>
            <a:chOff x="0" y="0"/>
            <a:chExt cx="403800" cy="380233"/>
          </a:xfrm>
        </p:grpSpPr>
        <p:sp>
          <p:nvSpPr>
            <p:cNvPr id="314" name="Rectangle"/>
            <p:cNvSpPr/>
            <p:nvPr/>
          </p:nvSpPr>
          <p:spPr>
            <a:xfrm>
              <a:off x="0" y="7116"/>
              <a:ext cx="403801" cy="366001"/>
            </a:xfrm>
            <a:prstGeom prst="rect">
              <a:avLst/>
            </a:prstGeom>
            <a:solidFill>
              <a:srgbClr val="FF0000"/>
            </a:solidFill>
            <a:ln w="12700" cap="flat">
              <a:noFill/>
              <a:miter lim="400000"/>
            </a:ln>
            <a:effectLst/>
          </p:spPr>
          <p:txBody>
            <a:bodyPr wrap="square" lIns="45719" tIns="45719" rIns="45719" bIns="45719" numCol="1" anchor="ctr">
              <a:noAutofit/>
            </a:bodyPr>
            <a:lstStyle/>
            <a:p>
              <a:pPr algn="ctr">
                <a:defRPr>
                  <a:solidFill>
                    <a:srgbClr val="000000"/>
                  </a:solidFill>
                </a:defRPr>
              </a:pPr>
            </a:p>
          </p:txBody>
        </p:sp>
        <p:sp>
          <p:nvSpPr>
            <p:cNvPr id="315" name="M"/>
            <p:cNvSpPr txBox="1"/>
            <p:nvPr/>
          </p:nvSpPr>
          <p:spPr>
            <a:xfrm>
              <a:off x="0" y="0"/>
              <a:ext cx="403801"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a:solidFill>
                    <a:srgbClr val="000000"/>
                  </a:solidFill>
                </a:defRPr>
              </a:lvl1pPr>
            </a:lstStyle>
            <a:p>
              <a:pPr/>
              <a:r>
                <a:t>M</a:t>
              </a:r>
            </a:p>
          </p:txBody>
        </p:sp>
      </p:grpSp>
      <p:sp>
        <p:nvSpPr>
          <p:cNvPr id="317" name="Google Shape;266;p19"/>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319" name="Google Shape;271;p20"/>
          <p:cNvSpPr/>
          <p:nvPr/>
        </p:nvSpPr>
        <p:spPr>
          <a:xfrm>
            <a:off x="2388510" y="2750024"/>
            <a:ext cx="1914302" cy="1"/>
          </a:xfrm>
          <a:prstGeom prst="line">
            <a:avLst/>
          </a:prstGeom>
          <a:ln w="28575">
            <a:solidFill>
              <a:srgbClr val="303030"/>
            </a:solidFill>
            <a:headEnd type="triangle"/>
          </a:ln>
        </p:spPr>
        <p:txBody>
          <a:bodyPr lIns="45719" rIns="45719"/>
          <a:lstStyle/>
          <a:p>
            <a:pPr/>
          </a:p>
        </p:txBody>
      </p:sp>
      <p:sp>
        <p:nvSpPr>
          <p:cNvPr id="320" name="Google Shape;272;p20"/>
          <p:cNvSpPr/>
          <p:nvPr/>
        </p:nvSpPr>
        <p:spPr>
          <a:xfrm>
            <a:off x="2388510" y="2591624"/>
            <a:ext cx="1914302" cy="1"/>
          </a:xfrm>
          <a:prstGeom prst="line">
            <a:avLst/>
          </a:prstGeom>
          <a:ln w="28575">
            <a:solidFill>
              <a:srgbClr val="303030"/>
            </a:solidFill>
            <a:tailEnd type="triangle"/>
          </a:ln>
        </p:spPr>
        <p:txBody>
          <a:bodyPr lIns="45719" rIns="45719"/>
          <a:lstStyle/>
          <a:p>
            <a:pPr/>
          </a:p>
        </p:txBody>
      </p:sp>
      <p:sp>
        <p:nvSpPr>
          <p:cNvPr id="321" name="Google Shape;273;p20"/>
          <p:cNvSpPr txBox="1"/>
          <p:nvPr>
            <p:ph type="title"/>
          </p:nvPr>
        </p:nvSpPr>
        <p:spPr>
          <a:xfrm>
            <a:off x="311699" y="445025"/>
            <a:ext cx="8520602" cy="572701"/>
          </a:xfrm>
          <a:prstGeom prst="rect">
            <a:avLst/>
          </a:prstGeom>
        </p:spPr>
        <p:txBody>
          <a:bodyPr/>
          <a:lstStyle>
            <a:lvl1pPr defTabSz="877823">
              <a:defRPr b="1" sz="2688">
                <a:solidFill>
                  <a:srgbClr val="000000"/>
                </a:solidFill>
              </a:defRPr>
            </a:lvl1pPr>
          </a:lstStyle>
          <a:p>
            <a:pPr/>
            <a:r>
              <a:t>Token Passing Example 1</a:t>
            </a:r>
          </a:p>
        </p:txBody>
      </p:sp>
      <p:sp>
        <p:nvSpPr>
          <p:cNvPr id="322" name="Google Shape;274;p20"/>
          <p:cNvSpPr/>
          <p:nvPr/>
        </p:nvSpPr>
        <p:spPr>
          <a:xfrm>
            <a:off x="1302613" y="2102099"/>
            <a:ext cx="1086001" cy="1131302"/>
          </a:xfrm>
          <a:prstGeom prst="ellipse">
            <a:avLst/>
          </a:prstGeom>
          <a:solidFill>
            <a:srgbClr val="6AA84F"/>
          </a:solidFill>
          <a:ln w="28575">
            <a:solidFill>
              <a:srgbClr val="303030"/>
            </a:solidFill>
          </a:ln>
        </p:spPr>
        <p:txBody>
          <a:bodyPr lIns="45719" rIns="45719" anchor="ctr"/>
          <a:lstStyle/>
          <a:p>
            <a:pPr>
              <a:defRPr>
                <a:solidFill>
                  <a:srgbClr val="000000"/>
                </a:solidFill>
              </a:defRPr>
            </a:pPr>
          </a:p>
        </p:txBody>
      </p:sp>
      <p:sp>
        <p:nvSpPr>
          <p:cNvPr id="323" name="Google Shape;275;p20"/>
          <p:cNvSpPr/>
          <p:nvPr/>
        </p:nvSpPr>
        <p:spPr>
          <a:xfrm>
            <a:off x="4299899" y="2102099"/>
            <a:ext cx="1086001" cy="1131302"/>
          </a:xfrm>
          <a:prstGeom prst="ellipse">
            <a:avLst/>
          </a:prstGeom>
          <a:solidFill>
            <a:srgbClr val="6AA84F"/>
          </a:solidFill>
          <a:ln w="28575">
            <a:solidFill>
              <a:srgbClr val="303030"/>
            </a:solidFill>
          </a:ln>
        </p:spPr>
        <p:txBody>
          <a:bodyPr lIns="45719" rIns="45719" anchor="ctr"/>
          <a:lstStyle/>
          <a:p>
            <a:pPr>
              <a:defRPr>
                <a:solidFill>
                  <a:srgbClr val="000000"/>
                </a:solidFill>
              </a:defRPr>
            </a:pPr>
          </a:p>
        </p:txBody>
      </p:sp>
      <p:sp>
        <p:nvSpPr>
          <p:cNvPr id="324" name="Google Shape;276;p20"/>
          <p:cNvSpPr txBox="1"/>
          <p:nvPr/>
        </p:nvSpPr>
        <p:spPr>
          <a:xfrm>
            <a:off x="1416019" y="2403548"/>
            <a:ext cx="859200" cy="52848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b="1" sz="2400"/>
            </a:lvl1pPr>
          </a:lstStyle>
          <a:p>
            <a:pPr/>
            <a:r>
              <a:t>A</a:t>
            </a:r>
          </a:p>
        </p:txBody>
      </p:sp>
      <p:sp>
        <p:nvSpPr>
          <p:cNvPr id="325" name="Google Shape;277;p20"/>
          <p:cNvSpPr txBox="1"/>
          <p:nvPr/>
        </p:nvSpPr>
        <p:spPr>
          <a:xfrm>
            <a:off x="4421844" y="2403548"/>
            <a:ext cx="859201" cy="52848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b="1" sz="2400"/>
            </a:lvl1pPr>
          </a:lstStyle>
          <a:p>
            <a:pPr/>
            <a:r>
              <a:t>B</a:t>
            </a:r>
          </a:p>
        </p:txBody>
      </p:sp>
      <p:sp>
        <p:nvSpPr>
          <p:cNvPr id="326" name="Google Shape;278;p20"/>
          <p:cNvSpPr txBox="1"/>
          <p:nvPr/>
        </p:nvSpPr>
        <p:spPr>
          <a:xfrm>
            <a:off x="967363" y="1629587"/>
            <a:ext cx="1756501" cy="44207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b="1" sz="1800">
                <a:solidFill>
                  <a:srgbClr val="FF0000"/>
                </a:solidFill>
              </a:defRPr>
            </a:lvl1pPr>
          </a:lstStyle>
          <a:p>
            <a:pPr/>
            <a:r>
              <a:t>0 Tokens</a:t>
            </a:r>
          </a:p>
        </p:txBody>
      </p:sp>
      <p:sp>
        <p:nvSpPr>
          <p:cNvPr id="327" name="Google Shape;279;p20"/>
          <p:cNvSpPr txBox="1"/>
          <p:nvPr/>
        </p:nvSpPr>
        <p:spPr>
          <a:xfrm>
            <a:off x="3973188" y="1629587"/>
            <a:ext cx="1756501" cy="44207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b="1" sz="1800">
                <a:solidFill>
                  <a:srgbClr val="FF0000"/>
                </a:solidFill>
              </a:defRPr>
            </a:lvl1pPr>
          </a:lstStyle>
          <a:p>
            <a:pPr/>
            <a:r>
              <a:t>1 Token</a:t>
            </a:r>
          </a:p>
        </p:txBody>
      </p:sp>
      <p:sp>
        <p:nvSpPr>
          <p:cNvPr id="328" name="Google Shape;280;p20"/>
          <p:cNvSpPr txBox="1"/>
          <p:nvPr/>
        </p:nvSpPr>
        <p:spPr>
          <a:xfrm>
            <a:off x="6033549" y="891549"/>
            <a:ext cx="2730301" cy="255027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i="1" sz="1800">
                <a:solidFill>
                  <a:srgbClr val="000000"/>
                </a:solidFill>
              </a:defRPr>
            </a:pPr>
            <a:r>
              <a:t>Event order:</a:t>
            </a:r>
          </a:p>
          <a:p>
            <a:pPr marL="457200" indent="-342900">
              <a:spcBef>
                <a:spcPts val="1000"/>
              </a:spcBef>
              <a:buClr>
                <a:srgbClr val="000000"/>
              </a:buClr>
              <a:buSzPts val="1800"/>
              <a:buAutoNum type="arabicPeriod" startAt="1"/>
              <a:defRPr i="1" sz="1800">
                <a:solidFill>
                  <a:srgbClr val="000000"/>
                </a:solidFill>
              </a:defRPr>
            </a:pPr>
            <a:r>
              <a:t>A</a:t>
            </a:r>
            <a:r>
              <a:rPr i="0"/>
              <a:t> sends 1 token</a:t>
            </a:r>
          </a:p>
          <a:p>
            <a:pPr marL="457200" indent="-342900">
              <a:spcBef>
                <a:spcPts val="1000"/>
              </a:spcBef>
              <a:buClr>
                <a:srgbClr val="000000"/>
              </a:buClr>
              <a:buSzPts val="1800"/>
              <a:buAutoNum type="arabicPeriod" startAt="1"/>
              <a:defRPr i="1" sz="1800">
                <a:solidFill>
                  <a:srgbClr val="000000"/>
                </a:solidFill>
              </a:defRPr>
            </a:pPr>
            <a:r>
              <a:t>A</a:t>
            </a:r>
            <a:r>
              <a:rPr i="0"/>
              <a:t> starts snapshot, sends marker</a:t>
            </a:r>
          </a:p>
          <a:p>
            <a:pPr marL="457200" indent="-342900">
              <a:spcBef>
                <a:spcPts val="1000"/>
              </a:spcBef>
              <a:buClr>
                <a:srgbClr val="000000"/>
              </a:buClr>
              <a:buSzPts val="1800"/>
              <a:buAutoNum type="arabicPeriod" startAt="1"/>
              <a:defRPr i="1" sz="1800">
                <a:solidFill>
                  <a:srgbClr val="000000"/>
                </a:solidFill>
              </a:defRPr>
            </a:pPr>
            <a:r>
              <a:t>B</a:t>
            </a:r>
            <a:r>
              <a:rPr i="0"/>
              <a:t> receives 1 token</a:t>
            </a:r>
          </a:p>
          <a:p>
            <a:pPr marL="457200" indent="-342900">
              <a:spcBef>
                <a:spcPts val="1000"/>
              </a:spcBef>
              <a:buClr>
                <a:srgbClr val="000000"/>
              </a:buClr>
              <a:buSzPts val="1800"/>
              <a:buAutoNum type="arabicPeriod" startAt="1"/>
              <a:defRPr i="1" sz="1800">
                <a:solidFill>
                  <a:srgbClr val="000000"/>
                </a:solidFill>
              </a:defRPr>
            </a:pPr>
            <a:r>
              <a:t>B</a:t>
            </a:r>
            <a:r>
              <a:rPr i="0"/>
              <a:t> receives marker, starts snapshot</a:t>
            </a:r>
          </a:p>
        </p:txBody>
      </p:sp>
      <p:grpSp>
        <p:nvGrpSpPr>
          <p:cNvPr id="331" name="Google Shape;281;p20"/>
          <p:cNvGrpSpPr/>
          <p:nvPr/>
        </p:nvGrpSpPr>
        <p:grpSpPr>
          <a:xfrm>
            <a:off x="3146637" y="2901308"/>
            <a:ext cx="403801" cy="380234"/>
            <a:chOff x="0" y="0"/>
            <a:chExt cx="403800" cy="380233"/>
          </a:xfrm>
        </p:grpSpPr>
        <p:sp>
          <p:nvSpPr>
            <p:cNvPr id="329" name="Rectangle"/>
            <p:cNvSpPr/>
            <p:nvPr/>
          </p:nvSpPr>
          <p:spPr>
            <a:xfrm>
              <a:off x="0" y="7116"/>
              <a:ext cx="403801" cy="366001"/>
            </a:xfrm>
            <a:prstGeom prst="rect">
              <a:avLst/>
            </a:prstGeom>
            <a:solidFill>
              <a:srgbClr val="FF0000"/>
            </a:solidFill>
            <a:ln w="12700" cap="flat">
              <a:noFill/>
              <a:miter lim="400000"/>
            </a:ln>
            <a:effectLst/>
          </p:spPr>
          <p:txBody>
            <a:bodyPr wrap="square" lIns="45719" tIns="45719" rIns="45719" bIns="45719" numCol="1" anchor="ctr">
              <a:noAutofit/>
            </a:bodyPr>
            <a:lstStyle/>
            <a:p>
              <a:pPr algn="ctr">
                <a:defRPr>
                  <a:solidFill>
                    <a:srgbClr val="000000"/>
                  </a:solidFill>
                </a:defRPr>
              </a:pPr>
            </a:p>
          </p:txBody>
        </p:sp>
        <p:sp>
          <p:nvSpPr>
            <p:cNvPr id="330" name="M"/>
            <p:cNvSpPr txBox="1"/>
            <p:nvPr/>
          </p:nvSpPr>
          <p:spPr>
            <a:xfrm>
              <a:off x="0" y="0"/>
              <a:ext cx="403801"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a:solidFill>
                    <a:srgbClr val="000000"/>
                  </a:solidFill>
                </a:defRPr>
              </a:lvl1pPr>
            </a:lstStyle>
            <a:p>
              <a:pPr/>
              <a:r>
                <a:t>M</a:t>
              </a:r>
            </a:p>
          </p:txBody>
        </p:sp>
      </p:grpSp>
      <p:sp>
        <p:nvSpPr>
          <p:cNvPr id="332" name="Google Shape;282;p20"/>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334" name="Google Shape;287;p21"/>
          <p:cNvSpPr/>
          <p:nvPr/>
        </p:nvSpPr>
        <p:spPr>
          <a:xfrm>
            <a:off x="2388510" y="2750024"/>
            <a:ext cx="1914302" cy="1"/>
          </a:xfrm>
          <a:prstGeom prst="line">
            <a:avLst/>
          </a:prstGeom>
          <a:ln w="28575">
            <a:solidFill>
              <a:srgbClr val="303030"/>
            </a:solidFill>
            <a:headEnd type="triangle"/>
          </a:ln>
        </p:spPr>
        <p:txBody>
          <a:bodyPr lIns="45719" rIns="45719"/>
          <a:lstStyle/>
          <a:p>
            <a:pPr/>
          </a:p>
        </p:txBody>
      </p:sp>
      <p:sp>
        <p:nvSpPr>
          <p:cNvPr id="335" name="Google Shape;288;p21"/>
          <p:cNvSpPr/>
          <p:nvPr/>
        </p:nvSpPr>
        <p:spPr>
          <a:xfrm>
            <a:off x="2388510" y="2591624"/>
            <a:ext cx="1914302" cy="1"/>
          </a:xfrm>
          <a:prstGeom prst="line">
            <a:avLst/>
          </a:prstGeom>
          <a:ln w="28575">
            <a:solidFill>
              <a:srgbClr val="303030"/>
            </a:solidFill>
            <a:tailEnd type="triangle"/>
          </a:ln>
        </p:spPr>
        <p:txBody>
          <a:bodyPr lIns="45719" rIns="45719"/>
          <a:lstStyle/>
          <a:p>
            <a:pPr/>
          </a:p>
        </p:txBody>
      </p:sp>
      <p:sp>
        <p:nvSpPr>
          <p:cNvPr id="336" name="Google Shape;289;p21"/>
          <p:cNvSpPr txBox="1"/>
          <p:nvPr>
            <p:ph type="title"/>
          </p:nvPr>
        </p:nvSpPr>
        <p:spPr>
          <a:xfrm>
            <a:off x="311699" y="445025"/>
            <a:ext cx="8520602" cy="572701"/>
          </a:xfrm>
          <a:prstGeom prst="rect">
            <a:avLst/>
          </a:prstGeom>
        </p:spPr>
        <p:txBody>
          <a:bodyPr/>
          <a:lstStyle>
            <a:lvl1pPr defTabSz="877823">
              <a:defRPr b="1" sz="2688">
                <a:solidFill>
                  <a:srgbClr val="000000"/>
                </a:solidFill>
              </a:defRPr>
            </a:lvl1pPr>
          </a:lstStyle>
          <a:p>
            <a:pPr/>
            <a:r>
              <a:t>Token Passing Example 1</a:t>
            </a:r>
          </a:p>
        </p:txBody>
      </p:sp>
      <p:sp>
        <p:nvSpPr>
          <p:cNvPr id="337" name="Google Shape;290;p21"/>
          <p:cNvSpPr/>
          <p:nvPr/>
        </p:nvSpPr>
        <p:spPr>
          <a:xfrm>
            <a:off x="1302613" y="2102099"/>
            <a:ext cx="1086001" cy="1131302"/>
          </a:xfrm>
          <a:prstGeom prst="ellipse">
            <a:avLst/>
          </a:prstGeom>
          <a:solidFill>
            <a:srgbClr val="6AA84F"/>
          </a:solidFill>
          <a:ln w="28575">
            <a:solidFill>
              <a:srgbClr val="303030"/>
            </a:solidFill>
          </a:ln>
        </p:spPr>
        <p:txBody>
          <a:bodyPr lIns="45719" rIns="45719" anchor="ctr"/>
          <a:lstStyle/>
          <a:p>
            <a:pPr>
              <a:defRPr>
                <a:solidFill>
                  <a:srgbClr val="000000"/>
                </a:solidFill>
              </a:defRPr>
            </a:pPr>
          </a:p>
        </p:txBody>
      </p:sp>
      <p:sp>
        <p:nvSpPr>
          <p:cNvPr id="338" name="Google Shape;291;p21"/>
          <p:cNvSpPr/>
          <p:nvPr/>
        </p:nvSpPr>
        <p:spPr>
          <a:xfrm>
            <a:off x="4299899" y="2102099"/>
            <a:ext cx="1086001" cy="1131302"/>
          </a:xfrm>
          <a:prstGeom prst="ellipse">
            <a:avLst/>
          </a:prstGeom>
          <a:solidFill>
            <a:srgbClr val="6AA84F"/>
          </a:solidFill>
          <a:ln w="28575">
            <a:solidFill>
              <a:srgbClr val="303030"/>
            </a:solidFill>
          </a:ln>
        </p:spPr>
        <p:txBody>
          <a:bodyPr lIns="45719" rIns="45719" anchor="ctr"/>
          <a:lstStyle/>
          <a:p>
            <a:pPr>
              <a:defRPr>
                <a:solidFill>
                  <a:srgbClr val="000000"/>
                </a:solidFill>
              </a:defRPr>
            </a:pPr>
          </a:p>
        </p:txBody>
      </p:sp>
      <p:sp>
        <p:nvSpPr>
          <p:cNvPr id="339" name="Google Shape;292;p21"/>
          <p:cNvSpPr txBox="1"/>
          <p:nvPr/>
        </p:nvSpPr>
        <p:spPr>
          <a:xfrm>
            <a:off x="1416019" y="2403548"/>
            <a:ext cx="859200" cy="52848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b="1" sz="2400"/>
            </a:lvl1pPr>
          </a:lstStyle>
          <a:p>
            <a:pPr/>
            <a:r>
              <a:t>A</a:t>
            </a:r>
          </a:p>
        </p:txBody>
      </p:sp>
      <p:sp>
        <p:nvSpPr>
          <p:cNvPr id="340" name="Google Shape;293;p21"/>
          <p:cNvSpPr txBox="1"/>
          <p:nvPr/>
        </p:nvSpPr>
        <p:spPr>
          <a:xfrm>
            <a:off x="4421844" y="2403548"/>
            <a:ext cx="859201" cy="52848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b="1" sz="2400"/>
            </a:lvl1pPr>
          </a:lstStyle>
          <a:p>
            <a:pPr/>
            <a:r>
              <a:t>B</a:t>
            </a:r>
          </a:p>
        </p:txBody>
      </p:sp>
      <p:sp>
        <p:nvSpPr>
          <p:cNvPr id="341" name="Google Shape;294;p21"/>
          <p:cNvSpPr txBox="1"/>
          <p:nvPr/>
        </p:nvSpPr>
        <p:spPr>
          <a:xfrm>
            <a:off x="967363" y="1629587"/>
            <a:ext cx="1756501" cy="44207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b="1" sz="1800">
                <a:solidFill>
                  <a:srgbClr val="FF0000"/>
                </a:solidFill>
              </a:defRPr>
            </a:lvl1pPr>
          </a:lstStyle>
          <a:p>
            <a:pPr/>
            <a:r>
              <a:t>0 Tokens</a:t>
            </a:r>
          </a:p>
        </p:txBody>
      </p:sp>
      <p:sp>
        <p:nvSpPr>
          <p:cNvPr id="342" name="Google Shape;295;p21"/>
          <p:cNvSpPr txBox="1"/>
          <p:nvPr/>
        </p:nvSpPr>
        <p:spPr>
          <a:xfrm>
            <a:off x="3973188" y="1629587"/>
            <a:ext cx="1756501" cy="44207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b="1" sz="1800">
                <a:solidFill>
                  <a:srgbClr val="FF0000"/>
                </a:solidFill>
              </a:defRPr>
            </a:lvl1pPr>
          </a:lstStyle>
          <a:p>
            <a:pPr/>
            <a:r>
              <a:t>1 Token</a:t>
            </a:r>
          </a:p>
        </p:txBody>
      </p:sp>
      <p:sp>
        <p:nvSpPr>
          <p:cNvPr id="343" name="Google Shape;296;p21"/>
          <p:cNvSpPr txBox="1"/>
          <p:nvPr/>
        </p:nvSpPr>
        <p:spPr>
          <a:xfrm>
            <a:off x="6033549" y="891549"/>
            <a:ext cx="2730301" cy="321067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i="1" sz="1800">
                <a:solidFill>
                  <a:srgbClr val="000000"/>
                </a:solidFill>
              </a:defRPr>
            </a:pPr>
            <a:r>
              <a:t>Event order:</a:t>
            </a:r>
          </a:p>
          <a:p>
            <a:pPr marL="457200" indent="-342900">
              <a:spcBef>
                <a:spcPts val="1000"/>
              </a:spcBef>
              <a:buClr>
                <a:srgbClr val="000000"/>
              </a:buClr>
              <a:buSzPts val="1800"/>
              <a:buAutoNum type="arabicPeriod" startAt="1"/>
              <a:defRPr i="1" sz="1800">
                <a:solidFill>
                  <a:srgbClr val="000000"/>
                </a:solidFill>
              </a:defRPr>
            </a:pPr>
            <a:r>
              <a:t>A</a:t>
            </a:r>
            <a:r>
              <a:rPr i="0"/>
              <a:t> sends 1 token</a:t>
            </a:r>
          </a:p>
          <a:p>
            <a:pPr marL="457200" indent="-342900">
              <a:spcBef>
                <a:spcPts val="1000"/>
              </a:spcBef>
              <a:buClr>
                <a:srgbClr val="000000"/>
              </a:buClr>
              <a:buSzPts val="1800"/>
              <a:buAutoNum type="arabicPeriod" startAt="1"/>
              <a:defRPr i="1" sz="1800">
                <a:solidFill>
                  <a:srgbClr val="000000"/>
                </a:solidFill>
              </a:defRPr>
            </a:pPr>
            <a:r>
              <a:t>A</a:t>
            </a:r>
            <a:r>
              <a:rPr i="0"/>
              <a:t> starts snapshot, sends marker</a:t>
            </a:r>
          </a:p>
          <a:p>
            <a:pPr marL="457200" indent="-342900">
              <a:spcBef>
                <a:spcPts val="1000"/>
              </a:spcBef>
              <a:buClr>
                <a:srgbClr val="000000"/>
              </a:buClr>
              <a:buSzPts val="1800"/>
              <a:buAutoNum type="arabicPeriod" startAt="1"/>
              <a:defRPr i="1" sz="1800">
                <a:solidFill>
                  <a:srgbClr val="000000"/>
                </a:solidFill>
              </a:defRPr>
            </a:pPr>
            <a:r>
              <a:t>B</a:t>
            </a:r>
            <a:r>
              <a:rPr i="0"/>
              <a:t> receives 1 token</a:t>
            </a:r>
          </a:p>
          <a:p>
            <a:pPr marL="457200" indent="-342900">
              <a:spcBef>
                <a:spcPts val="1000"/>
              </a:spcBef>
              <a:buClr>
                <a:srgbClr val="000000"/>
              </a:buClr>
              <a:buSzPts val="1800"/>
              <a:buAutoNum type="arabicPeriod" startAt="1"/>
              <a:defRPr i="1" sz="1800">
                <a:solidFill>
                  <a:srgbClr val="000000"/>
                </a:solidFill>
              </a:defRPr>
            </a:pPr>
            <a:r>
              <a:t>B</a:t>
            </a:r>
            <a:r>
              <a:rPr i="0"/>
              <a:t> receives marker, starts snapshot</a:t>
            </a:r>
          </a:p>
          <a:p>
            <a:pPr marL="457200" indent="-342900">
              <a:spcBef>
                <a:spcPts val="1000"/>
              </a:spcBef>
              <a:buClr>
                <a:srgbClr val="000000"/>
              </a:buClr>
              <a:buSzPts val="1800"/>
              <a:buAutoNum type="arabicPeriod" startAt="1"/>
              <a:defRPr i="1" sz="1800">
                <a:solidFill>
                  <a:srgbClr val="000000"/>
                </a:solidFill>
              </a:defRPr>
            </a:pPr>
            <a:r>
              <a:t>A</a:t>
            </a:r>
            <a:r>
              <a:rPr i="0"/>
              <a:t> receives marker, ends snapshot</a:t>
            </a:r>
          </a:p>
        </p:txBody>
      </p:sp>
      <p:grpSp>
        <p:nvGrpSpPr>
          <p:cNvPr id="346" name="Google Shape;297;p21"/>
          <p:cNvGrpSpPr/>
          <p:nvPr/>
        </p:nvGrpSpPr>
        <p:grpSpPr>
          <a:xfrm>
            <a:off x="413824" y="3840900"/>
            <a:ext cx="5264401" cy="811501"/>
            <a:chOff x="0" y="0"/>
            <a:chExt cx="5264399" cy="811500"/>
          </a:xfrm>
        </p:grpSpPr>
        <p:sp>
          <p:nvSpPr>
            <p:cNvPr id="344" name="Rectangle"/>
            <p:cNvSpPr/>
            <p:nvPr/>
          </p:nvSpPr>
          <p:spPr>
            <a:xfrm>
              <a:off x="0" y="-1"/>
              <a:ext cx="5264400" cy="811502"/>
            </a:xfrm>
            <a:prstGeom prst="rect">
              <a:avLst/>
            </a:prstGeom>
            <a:noFill/>
            <a:ln w="9525" cap="flat">
              <a:solidFill>
                <a:srgbClr val="FF0000"/>
              </a:solidFill>
              <a:prstDash val="solid"/>
              <a:round/>
            </a:ln>
            <a:effectLst/>
          </p:spPr>
          <p:txBody>
            <a:bodyPr wrap="square" lIns="45719" tIns="45719" rIns="45719" bIns="45719" numCol="1" anchor="t">
              <a:noAutofit/>
            </a:bodyPr>
            <a:lstStyle/>
            <a:p>
              <a:pPr>
                <a:spcBef>
                  <a:spcPts val="1000"/>
                </a:spcBef>
                <a:defRPr sz="1800">
                  <a:solidFill>
                    <a:srgbClr val="FF0000"/>
                  </a:solidFill>
                </a:defRPr>
              </a:pPr>
            </a:p>
          </p:txBody>
        </p:sp>
        <p:sp>
          <p:nvSpPr>
            <p:cNvPr id="345" name="We did not record the token message because B received it before B started the snapshot process"/>
            <p:cNvSpPr txBox="1"/>
            <p:nvPr/>
          </p:nvSpPr>
          <p:spPr>
            <a:xfrm>
              <a:off x="4762" y="4762"/>
              <a:ext cx="5254876" cy="70877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lvl1pPr>
                <a:spcBef>
                  <a:spcPts val="1000"/>
                </a:spcBef>
                <a:defRPr i="1" sz="1800">
                  <a:solidFill>
                    <a:srgbClr val="FF0000"/>
                  </a:solidFill>
                </a:defRPr>
              </a:lvl1pPr>
            </a:lstStyle>
            <a:p>
              <a:pPr/>
              <a:r>
                <a:t>We did not record the token message because B received it before B started the snapshot process</a:t>
              </a:r>
            </a:p>
          </p:txBody>
        </p:sp>
      </p:grpSp>
      <p:sp>
        <p:nvSpPr>
          <p:cNvPr id="347" name="Google Shape;298;p21"/>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346"/>
                                        </p:tgtEl>
                                        <p:attrNameLst>
                                          <p:attrName>style.visibility</p:attrName>
                                        </p:attrNameLst>
                                      </p:cBhvr>
                                      <p:to>
                                        <p:strVal val="visible"/>
                                      </p:to>
                                    </p:set>
                                    <p:animEffect filter="fade" transition="in">
                                      <p:cBhvr>
                                        <p:cTn id="7" dur="1"/>
                                        <p:tgtEl>
                                          <p:spTgt spid="34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346" grpId="1"/>
    </p:bldLst>
  </p:timing>
</p:sld>
</file>

<file path=ppt/slides/slide2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351" name="Google Shape;303;p22"/>
          <p:cNvSpPr/>
          <p:nvPr/>
        </p:nvSpPr>
        <p:spPr>
          <a:xfrm>
            <a:off x="2388510" y="2750024"/>
            <a:ext cx="1914302" cy="1"/>
          </a:xfrm>
          <a:prstGeom prst="line">
            <a:avLst/>
          </a:prstGeom>
          <a:ln w="28575">
            <a:solidFill>
              <a:srgbClr val="303030"/>
            </a:solidFill>
            <a:headEnd type="triangle"/>
          </a:ln>
        </p:spPr>
        <p:txBody>
          <a:bodyPr lIns="45719" rIns="45719"/>
          <a:lstStyle/>
          <a:p>
            <a:pPr/>
          </a:p>
        </p:txBody>
      </p:sp>
      <p:sp>
        <p:nvSpPr>
          <p:cNvPr id="352" name="Google Shape;304;p22"/>
          <p:cNvSpPr/>
          <p:nvPr/>
        </p:nvSpPr>
        <p:spPr>
          <a:xfrm>
            <a:off x="2388510" y="2591624"/>
            <a:ext cx="1914302" cy="1"/>
          </a:xfrm>
          <a:prstGeom prst="line">
            <a:avLst/>
          </a:prstGeom>
          <a:ln w="28575">
            <a:solidFill>
              <a:srgbClr val="303030"/>
            </a:solidFill>
            <a:tailEnd type="triangle"/>
          </a:ln>
        </p:spPr>
        <p:txBody>
          <a:bodyPr lIns="45719" rIns="45719"/>
          <a:lstStyle/>
          <a:p>
            <a:pPr/>
          </a:p>
        </p:txBody>
      </p:sp>
      <p:sp>
        <p:nvSpPr>
          <p:cNvPr id="353" name="Google Shape;305;p22"/>
          <p:cNvSpPr txBox="1"/>
          <p:nvPr>
            <p:ph type="title"/>
          </p:nvPr>
        </p:nvSpPr>
        <p:spPr>
          <a:xfrm>
            <a:off x="311699" y="445025"/>
            <a:ext cx="8520602" cy="572701"/>
          </a:xfrm>
          <a:prstGeom prst="rect">
            <a:avLst/>
          </a:prstGeom>
        </p:spPr>
        <p:txBody>
          <a:bodyPr/>
          <a:lstStyle>
            <a:lvl1pPr defTabSz="877823">
              <a:defRPr b="1" sz="2688">
                <a:solidFill>
                  <a:srgbClr val="000000"/>
                </a:solidFill>
              </a:defRPr>
            </a:lvl1pPr>
          </a:lstStyle>
          <a:p>
            <a:pPr/>
            <a:r>
              <a:t>Token Passing Example 2</a:t>
            </a:r>
          </a:p>
        </p:txBody>
      </p:sp>
      <p:sp>
        <p:nvSpPr>
          <p:cNvPr id="354" name="Google Shape;306;p22"/>
          <p:cNvSpPr/>
          <p:nvPr/>
        </p:nvSpPr>
        <p:spPr>
          <a:xfrm>
            <a:off x="1302613" y="2102099"/>
            <a:ext cx="1086001" cy="1131302"/>
          </a:xfrm>
          <a:prstGeom prst="ellipse">
            <a:avLst/>
          </a:prstGeom>
          <a:solidFill>
            <a:srgbClr val="6D9EEB"/>
          </a:solidFill>
          <a:ln w="28575">
            <a:solidFill>
              <a:srgbClr val="303030"/>
            </a:solidFill>
          </a:ln>
        </p:spPr>
        <p:txBody>
          <a:bodyPr lIns="45719" rIns="45719" anchor="ctr"/>
          <a:lstStyle/>
          <a:p>
            <a:pPr>
              <a:defRPr>
                <a:solidFill>
                  <a:srgbClr val="000000"/>
                </a:solidFill>
              </a:defRPr>
            </a:pPr>
          </a:p>
        </p:txBody>
      </p:sp>
      <p:sp>
        <p:nvSpPr>
          <p:cNvPr id="355" name="Google Shape;307;p22"/>
          <p:cNvSpPr/>
          <p:nvPr/>
        </p:nvSpPr>
        <p:spPr>
          <a:xfrm>
            <a:off x="4299899" y="2102099"/>
            <a:ext cx="1086001" cy="1131302"/>
          </a:xfrm>
          <a:prstGeom prst="ellipse">
            <a:avLst/>
          </a:prstGeom>
          <a:solidFill>
            <a:srgbClr val="6D9EEB"/>
          </a:solidFill>
          <a:ln w="28575">
            <a:solidFill>
              <a:srgbClr val="303030"/>
            </a:solidFill>
          </a:ln>
        </p:spPr>
        <p:txBody>
          <a:bodyPr lIns="45719" rIns="45719" anchor="ctr"/>
          <a:lstStyle/>
          <a:p>
            <a:pPr>
              <a:defRPr>
                <a:solidFill>
                  <a:srgbClr val="000000"/>
                </a:solidFill>
              </a:defRPr>
            </a:pPr>
          </a:p>
        </p:txBody>
      </p:sp>
      <p:sp>
        <p:nvSpPr>
          <p:cNvPr id="356" name="Google Shape;308;p22"/>
          <p:cNvSpPr txBox="1"/>
          <p:nvPr/>
        </p:nvSpPr>
        <p:spPr>
          <a:xfrm>
            <a:off x="1416019" y="2403548"/>
            <a:ext cx="859200" cy="52848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b="1" sz="2400"/>
            </a:lvl1pPr>
          </a:lstStyle>
          <a:p>
            <a:pPr/>
            <a:r>
              <a:t>A</a:t>
            </a:r>
          </a:p>
        </p:txBody>
      </p:sp>
      <p:sp>
        <p:nvSpPr>
          <p:cNvPr id="357" name="Google Shape;309;p22"/>
          <p:cNvSpPr txBox="1"/>
          <p:nvPr/>
        </p:nvSpPr>
        <p:spPr>
          <a:xfrm>
            <a:off x="4421844" y="2403548"/>
            <a:ext cx="859201" cy="52848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b="1" sz="2400"/>
            </a:lvl1pPr>
          </a:lstStyle>
          <a:p>
            <a:pPr/>
            <a:r>
              <a:t>B</a:t>
            </a:r>
          </a:p>
        </p:txBody>
      </p:sp>
      <p:sp>
        <p:nvSpPr>
          <p:cNvPr id="358" name="Google Shape;310;p22"/>
          <p:cNvSpPr txBox="1"/>
          <p:nvPr/>
        </p:nvSpPr>
        <p:spPr>
          <a:xfrm>
            <a:off x="967363" y="1629587"/>
            <a:ext cx="1756501" cy="44207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b="1" sz="1800">
                <a:solidFill>
                  <a:srgbClr val="000000"/>
                </a:solidFill>
              </a:defRPr>
            </a:lvl1pPr>
          </a:lstStyle>
          <a:p>
            <a:pPr/>
            <a:r>
              <a:t>0 Tokens</a:t>
            </a:r>
          </a:p>
        </p:txBody>
      </p:sp>
      <p:sp>
        <p:nvSpPr>
          <p:cNvPr id="359" name="Google Shape;311;p22"/>
          <p:cNvSpPr txBox="1"/>
          <p:nvPr/>
        </p:nvSpPr>
        <p:spPr>
          <a:xfrm>
            <a:off x="3973188" y="1629587"/>
            <a:ext cx="1756501" cy="44207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b="1" sz="1800">
                <a:solidFill>
                  <a:srgbClr val="000000"/>
                </a:solidFill>
              </a:defRPr>
            </a:lvl1pPr>
          </a:lstStyle>
          <a:p>
            <a:pPr/>
            <a:r>
              <a:t>1 Token</a:t>
            </a:r>
          </a:p>
        </p:txBody>
      </p:sp>
      <p:sp>
        <p:nvSpPr>
          <p:cNvPr id="360" name="Google Shape;312;p22"/>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362" name="Google Shape;317;p23"/>
          <p:cNvSpPr/>
          <p:nvPr/>
        </p:nvSpPr>
        <p:spPr>
          <a:xfrm>
            <a:off x="2388510" y="2750024"/>
            <a:ext cx="1914302" cy="1"/>
          </a:xfrm>
          <a:prstGeom prst="line">
            <a:avLst/>
          </a:prstGeom>
          <a:ln w="28575">
            <a:solidFill>
              <a:srgbClr val="303030"/>
            </a:solidFill>
            <a:headEnd type="triangle"/>
          </a:ln>
        </p:spPr>
        <p:txBody>
          <a:bodyPr lIns="45719" rIns="45719"/>
          <a:lstStyle/>
          <a:p>
            <a:pPr/>
          </a:p>
        </p:txBody>
      </p:sp>
      <p:sp>
        <p:nvSpPr>
          <p:cNvPr id="363" name="Google Shape;318;p23"/>
          <p:cNvSpPr/>
          <p:nvPr/>
        </p:nvSpPr>
        <p:spPr>
          <a:xfrm>
            <a:off x="2388510" y="2591624"/>
            <a:ext cx="1914302" cy="1"/>
          </a:xfrm>
          <a:prstGeom prst="line">
            <a:avLst/>
          </a:prstGeom>
          <a:ln w="28575">
            <a:solidFill>
              <a:srgbClr val="303030"/>
            </a:solidFill>
            <a:tailEnd type="triangle"/>
          </a:ln>
        </p:spPr>
        <p:txBody>
          <a:bodyPr lIns="45719" rIns="45719"/>
          <a:lstStyle/>
          <a:p>
            <a:pPr/>
          </a:p>
        </p:txBody>
      </p:sp>
      <p:sp>
        <p:nvSpPr>
          <p:cNvPr id="364" name="Google Shape;319;p23"/>
          <p:cNvSpPr txBox="1"/>
          <p:nvPr>
            <p:ph type="title"/>
          </p:nvPr>
        </p:nvSpPr>
        <p:spPr>
          <a:xfrm>
            <a:off x="311699" y="445025"/>
            <a:ext cx="8520602" cy="572701"/>
          </a:xfrm>
          <a:prstGeom prst="rect">
            <a:avLst/>
          </a:prstGeom>
        </p:spPr>
        <p:txBody>
          <a:bodyPr/>
          <a:lstStyle>
            <a:lvl1pPr defTabSz="877823">
              <a:defRPr b="1" sz="2688">
                <a:solidFill>
                  <a:srgbClr val="000000"/>
                </a:solidFill>
              </a:defRPr>
            </a:lvl1pPr>
          </a:lstStyle>
          <a:p>
            <a:pPr/>
            <a:r>
              <a:t>Token Passing Example 2</a:t>
            </a:r>
          </a:p>
        </p:txBody>
      </p:sp>
      <p:sp>
        <p:nvSpPr>
          <p:cNvPr id="365" name="Google Shape;320;p23"/>
          <p:cNvSpPr/>
          <p:nvPr/>
        </p:nvSpPr>
        <p:spPr>
          <a:xfrm>
            <a:off x="1302613" y="2102099"/>
            <a:ext cx="1086001" cy="1131302"/>
          </a:xfrm>
          <a:prstGeom prst="ellipse">
            <a:avLst/>
          </a:prstGeom>
          <a:solidFill>
            <a:srgbClr val="6D9EEB"/>
          </a:solidFill>
          <a:ln w="28575">
            <a:solidFill>
              <a:srgbClr val="303030"/>
            </a:solidFill>
          </a:ln>
        </p:spPr>
        <p:txBody>
          <a:bodyPr lIns="45719" rIns="45719" anchor="ctr"/>
          <a:lstStyle/>
          <a:p>
            <a:pPr>
              <a:defRPr>
                <a:solidFill>
                  <a:srgbClr val="000000"/>
                </a:solidFill>
              </a:defRPr>
            </a:pPr>
          </a:p>
        </p:txBody>
      </p:sp>
      <p:sp>
        <p:nvSpPr>
          <p:cNvPr id="366" name="Google Shape;321;p23"/>
          <p:cNvSpPr/>
          <p:nvPr/>
        </p:nvSpPr>
        <p:spPr>
          <a:xfrm>
            <a:off x="4299899" y="2102099"/>
            <a:ext cx="1086001" cy="1131302"/>
          </a:xfrm>
          <a:prstGeom prst="ellipse">
            <a:avLst/>
          </a:prstGeom>
          <a:solidFill>
            <a:srgbClr val="6D9EEB"/>
          </a:solidFill>
          <a:ln w="28575">
            <a:solidFill>
              <a:srgbClr val="303030"/>
            </a:solidFill>
          </a:ln>
        </p:spPr>
        <p:txBody>
          <a:bodyPr lIns="45719" rIns="45719" anchor="ctr"/>
          <a:lstStyle/>
          <a:p>
            <a:pPr>
              <a:defRPr>
                <a:solidFill>
                  <a:srgbClr val="000000"/>
                </a:solidFill>
              </a:defRPr>
            </a:pPr>
          </a:p>
        </p:txBody>
      </p:sp>
      <p:sp>
        <p:nvSpPr>
          <p:cNvPr id="367" name="Google Shape;322;p23"/>
          <p:cNvSpPr txBox="1"/>
          <p:nvPr/>
        </p:nvSpPr>
        <p:spPr>
          <a:xfrm>
            <a:off x="1416019" y="2403548"/>
            <a:ext cx="859200" cy="52848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b="1" sz="2400"/>
            </a:lvl1pPr>
          </a:lstStyle>
          <a:p>
            <a:pPr/>
            <a:r>
              <a:t>A</a:t>
            </a:r>
          </a:p>
        </p:txBody>
      </p:sp>
      <p:sp>
        <p:nvSpPr>
          <p:cNvPr id="368" name="Google Shape;323;p23"/>
          <p:cNvSpPr txBox="1"/>
          <p:nvPr/>
        </p:nvSpPr>
        <p:spPr>
          <a:xfrm>
            <a:off x="4421844" y="2403548"/>
            <a:ext cx="859201" cy="52848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b="1" sz="2400"/>
            </a:lvl1pPr>
          </a:lstStyle>
          <a:p>
            <a:pPr/>
            <a:r>
              <a:t>B</a:t>
            </a:r>
          </a:p>
        </p:txBody>
      </p:sp>
      <p:sp>
        <p:nvSpPr>
          <p:cNvPr id="369" name="Google Shape;324;p23"/>
          <p:cNvSpPr txBox="1"/>
          <p:nvPr/>
        </p:nvSpPr>
        <p:spPr>
          <a:xfrm>
            <a:off x="967363" y="1629587"/>
            <a:ext cx="1756501" cy="44207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b="1" sz="1800">
                <a:solidFill>
                  <a:srgbClr val="000000"/>
                </a:solidFill>
              </a:defRPr>
            </a:lvl1pPr>
          </a:lstStyle>
          <a:p>
            <a:pPr/>
            <a:r>
              <a:t>0 Tokens</a:t>
            </a:r>
          </a:p>
        </p:txBody>
      </p:sp>
      <p:sp>
        <p:nvSpPr>
          <p:cNvPr id="370" name="Google Shape;325;p23"/>
          <p:cNvSpPr txBox="1"/>
          <p:nvPr/>
        </p:nvSpPr>
        <p:spPr>
          <a:xfrm>
            <a:off x="3973188" y="1629587"/>
            <a:ext cx="1756501" cy="44207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b="1" sz="1800">
                <a:solidFill>
                  <a:srgbClr val="000000"/>
                </a:solidFill>
              </a:defRPr>
            </a:lvl1pPr>
          </a:lstStyle>
          <a:p>
            <a:pPr/>
            <a:r>
              <a:t>0 Tokens</a:t>
            </a:r>
          </a:p>
        </p:txBody>
      </p:sp>
      <p:sp>
        <p:nvSpPr>
          <p:cNvPr id="371" name="Google Shape;326;p23"/>
          <p:cNvSpPr txBox="1"/>
          <p:nvPr/>
        </p:nvSpPr>
        <p:spPr>
          <a:xfrm>
            <a:off x="6033550" y="891550"/>
            <a:ext cx="2544600" cy="835772"/>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i="1" sz="1800">
                <a:solidFill>
                  <a:srgbClr val="000000"/>
                </a:solidFill>
              </a:defRPr>
            </a:pPr>
            <a:r>
              <a:t>Event order:</a:t>
            </a:r>
          </a:p>
          <a:p>
            <a:pPr marL="457200" indent="-342900">
              <a:spcBef>
                <a:spcPts val="1000"/>
              </a:spcBef>
              <a:buClr>
                <a:srgbClr val="000000"/>
              </a:buClr>
              <a:buSzPts val="1800"/>
              <a:buAutoNum type="arabicPeriod" startAt="1"/>
              <a:defRPr i="1" sz="1800">
                <a:solidFill>
                  <a:srgbClr val="000000"/>
                </a:solidFill>
              </a:defRPr>
            </a:pPr>
            <a:r>
              <a:t>B</a:t>
            </a:r>
            <a:r>
              <a:rPr i="0"/>
              <a:t> sends 1 token</a:t>
            </a:r>
          </a:p>
        </p:txBody>
      </p:sp>
      <p:grpSp>
        <p:nvGrpSpPr>
          <p:cNvPr id="374" name="Google Shape;327;p23"/>
          <p:cNvGrpSpPr/>
          <p:nvPr/>
        </p:nvGrpSpPr>
        <p:grpSpPr>
          <a:xfrm>
            <a:off x="2918924" y="2848533"/>
            <a:ext cx="859201" cy="380234"/>
            <a:chOff x="0" y="0"/>
            <a:chExt cx="859199" cy="380233"/>
          </a:xfrm>
        </p:grpSpPr>
        <p:sp>
          <p:nvSpPr>
            <p:cNvPr id="372" name="Rectangle"/>
            <p:cNvSpPr/>
            <p:nvPr/>
          </p:nvSpPr>
          <p:spPr>
            <a:xfrm>
              <a:off x="0" y="7116"/>
              <a:ext cx="859200" cy="366001"/>
            </a:xfrm>
            <a:prstGeom prst="rect">
              <a:avLst/>
            </a:prstGeom>
            <a:solidFill>
              <a:srgbClr val="FFD966"/>
            </a:solidFill>
            <a:ln w="12700" cap="flat">
              <a:noFill/>
              <a:miter lim="400000"/>
            </a:ln>
            <a:effectLst/>
          </p:spPr>
          <p:txBody>
            <a:bodyPr wrap="square" lIns="45719" tIns="45719" rIns="45719" bIns="45719" numCol="1" anchor="ctr">
              <a:noAutofit/>
            </a:bodyPr>
            <a:lstStyle/>
            <a:p>
              <a:pPr algn="ctr">
                <a:defRPr>
                  <a:solidFill>
                    <a:srgbClr val="000000"/>
                  </a:solidFill>
                </a:defRPr>
              </a:pPr>
            </a:p>
          </p:txBody>
        </p:sp>
        <p:sp>
          <p:nvSpPr>
            <p:cNvPr id="373" name="1 Token"/>
            <p:cNvSpPr txBox="1"/>
            <p:nvPr/>
          </p:nvSpPr>
          <p:spPr>
            <a:xfrm>
              <a:off x="0" y="0"/>
              <a:ext cx="859200"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a:solidFill>
                    <a:srgbClr val="000000"/>
                  </a:solidFill>
                </a:defRPr>
              </a:lvl1pPr>
            </a:lstStyle>
            <a:p>
              <a:pPr/>
              <a:r>
                <a:t>1 Token</a:t>
              </a:r>
            </a:p>
          </p:txBody>
        </p:sp>
      </p:grpSp>
      <p:sp>
        <p:nvSpPr>
          <p:cNvPr id="375" name="Google Shape;328;p23"/>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377" name="Google Shape;333;p24"/>
          <p:cNvSpPr/>
          <p:nvPr/>
        </p:nvSpPr>
        <p:spPr>
          <a:xfrm>
            <a:off x="2388510" y="2750024"/>
            <a:ext cx="1914302" cy="1"/>
          </a:xfrm>
          <a:prstGeom prst="line">
            <a:avLst/>
          </a:prstGeom>
          <a:ln w="28575">
            <a:solidFill>
              <a:srgbClr val="303030"/>
            </a:solidFill>
            <a:headEnd type="triangle"/>
          </a:ln>
        </p:spPr>
        <p:txBody>
          <a:bodyPr lIns="45719" rIns="45719"/>
          <a:lstStyle/>
          <a:p>
            <a:pPr/>
          </a:p>
        </p:txBody>
      </p:sp>
      <p:sp>
        <p:nvSpPr>
          <p:cNvPr id="378" name="Google Shape;334;p24"/>
          <p:cNvSpPr/>
          <p:nvPr/>
        </p:nvSpPr>
        <p:spPr>
          <a:xfrm>
            <a:off x="2388510" y="2591624"/>
            <a:ext cx="1914302" cy="1"/>
          </a:xfrm>
          <a:prstGeom prst="line">
            <a:avLst/>
          </a:prstGeom>
          <a:ln w="28575">
            <a:solidFill>
              <a:srgbClr val="303030"/>
            </a:solidFill>
            <a:tailEnd type="triangle"/>
          </a:ln>
        </p:spPr>
        <p:txBody>
          <a:bodyPr lIns="45719" rIns="45719"/>
          <a:lstStyle/>
          <a:p>
            <a:pPr/>
          </a:p>
        </p:txBody>
      </p:sp>
      <p:sp>
        <p:nvSpPr>
          <p:cNvPr id="379" name="Google Shape;335;p24"/>
          <p:cNvSpPr txBox="1"/>
          <p:nvPr>
            <p:ph type="title"/>
          </p:nvPr>
        </p:nvSpPr>
        <p:spPr>
          <a:xfrm>
            <a:off x="311699" y="445025"/>
            <a:ext cx="8520602" cy="572701"/>
          </a:xfrm>
          <a:prstGeom prst="rect">
            <a:avLst/>
          </a:prstGeom>
        </p:spPr>
        <p:txBody>
          <a:bodyPr/>
          <a:lstStyle>
            <a:lvl1pPr defTabSz="877823">
              <a:defRPr b="1" sz="2688">
                <a:solidFill>
                  <a:srgbClr val="000000"/>
                </a:solidFill>
              </a:defRPr>
            </a:lvl1pPr>
          </a:lstStyle>
          <a:p>
            <a:pPr/>
            <a:r>
              <a:t>Token Passing Example 2</a:t>
            </a:r>
          </a:p>
        </p:txBody>
      </p:sp>
      <p:sp>
        <p:nvSpPr>
          <p:cNvPr id="380" name="Google Shape;336;p24"/>
          <p:cNvSpPr/>
          <p:nvPr/>
        </p:nvSpPr>
        <p:spPr>
          <a:xfrm>
            <a:off x="1302613" y="2102099"/>
            <a:ext cx="1086001" cy="1131302"/>
          </a:xfrm>
          <a:prstGeom prst="ellipse">
            <a:avLst/>
          </a:prstGeom>
          <a:solidFill>
            <a:srgbClr val="6AA84F"/>
          </a:solidFill>
          <a:ln w="28575">
            <a:solidFill>
              <a:srgbClr val="303030"/>
            </a:solidFill>
          </a:ln>
        </p:spPr>
        <p:txBody>
          <a:bodyPr lIns="45719" rIns="45719" anchor="ctr"/>
          <a:lstStyle/>
          <a:p>
            <a:pPr>
              <a:defRPr>
                <a:solidFill>
                  <a:srgbClr val="000000"/>
                </a:solidFill>
              </a:defRPr>
            </a:pPr>
          </a:p>
        </p:txBody>
      </p:sp>
      <p:sp>
        <p:nvSpPr>
          <p:cNvPr id="381" name="Google Shape;337;p24"/>
          <p:cNvSpPr/>
          <p:nvPr/>
        </p:nvSpPr>
        <p:spPr>
          <a:xfrm>
            <a:off x="4299899" y="2102099"/>
            <a:ext cx="1086001" cy="1131302"/>
          </a:xfrm>
          <a:prstGeom prst="ellipse">
            <a:avLst/>
          </a:prstGeom>
          <a:solidFill>
            <a:srgbClr val="6D9EEB"/>
          </a:solidFill>
          <a:ln w="28575">
            <a:solidFill>
              <a:srgbClr val="303030"/>
            </a:solidFill>
          </a:ln>
        </p:spPr>
        <p:txBody>
          <a:bodyPr lIns="45719" rIns="45719" anchor="ctr"/>
          <a:lstStyle/>
          <a:p>
            <a:pPr>
              <a:defRPr>
                <a:solidFill>
                  <a:srgbClr val="000000"/>
                </a:solidFill>
              </a:defRPr>
            </a:pPr>
          </a:p>
        </p:txBody>
      </p:sp>
      <p:sp>
        <p:nvSpPr>
          <p:cNvPr id="382" name="Google Shape;338;p24"/>
          <p:cNvSpPr txBox="1"/>
          <p:nvPr/>
        </p:nvSpPr>
        <p:spPr>
          <a:xfrm>
            <a:off x="1416019" y="2403548"/>
            <a:ext cx="859200" cy="52848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b="1" sz="2400"/>
            </a:lvl1pPr>
          </a:lstStyle>
          <a:p>
            <a:pPr/>
            <a:r>
              <a:t>A</a:t>
            </a:r>
          </a:p>
        </p:txBody>
      </p:sp>
      <p:sp>
        <p:nvSpPr>
          <p:cNvPr id="383" name="Google Shape;339;p24"/>
          <p:cNvSpPr txBox="1"/>
          <p:nvPr/>
        </p:nvSpPr>
        <p:spPr>
          <a:xfrm>
            <a:off x="4421844" y="2403548"/>
            <a:ext cx="859201" cy="52848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b="1" sz="2400"/>
            </a:lvl1pPr>
          </a:lstStyle>
          <a:p>
            <a:pPr/>
            <a:r>
              <a:t>B</a:t>
            </a:r>
          </a:p>
        </p:txBody>
      </p:sp>
      <p:sp>
        <p:nvSpPr>
          <p:cNvPr id="384" name="Google Shape;340;p24"/>
          <p:cNvSpPr txBox="1"/>
          <p:nvPr/>
        </p:nvSpPr>
        <p:spPr>
          <a:xfrm>
            <a:off x="967363" y="1629587"/>
            <a:ext cx="1756501" cy="44207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b="1" sz="1800">
                <a:solidFill>
                  <a:srgbClr val="FF0000"/>
                </a:solidFill>
              </a:defRPr>
            </a:lvl1pPr>
          </a:lstStyle>
          <a:p>
            <a:pPr/>
            <a:r>
              <a:t>0 Tokens</a:t>
            </a:r>
          </a:p>
        </p:txBody>
      </p:sp>
      <p:sp>
        <p:nvSpPr>
          <p:cNvPr id="385" name="Google Shape;341;p24"/>
          <p:cNvSpPr txBox="1"/>
          <p:nvPr/>
        </p:nvSpPr>
        <p:spPr>
          <a:xfrm>
            <a:off x="3973188" y="1629587"/>
            <a:ext cx="1756501" cy="44207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b="1" sz="1800">
                <a:solidFill>
                  <a:srgbClr val="000000"/>
                </a:solidFill>
              </a:defRPr>
            </a:lvl1pPr>
          </a:lstStyle>
          <a:p>
            <a:pPr/>
            <a:r>
              <a:t>0 Tokens</a:t>
            </a:r>
          </a:p>
        </p:txBody>
      </p:sp>
      <p:sp>
        <p:nvSpPr>
          <p:cNvPr id="386" name="Google Shape;342;p24"/>
          <p:cNvSpPr txBox="1"/>
          <p:nvPr/>
        </p:nvSpPr>
        <p:spPr>
          <a:xfrm>
            <a:off x="6033550" y="891550"/>
            <a:ext cx="2544600" cy="1496172"/>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i="1" sz="1800">
                <a:solidFill>
                  <a:srgbClr val="000000"/>
                </a:solidFill>
              </a:defRPr>
            </a:pPr>
            <a:r>
              <a:t>Event order:</a:t>
            </a:r>
          </a:p>
          <a:p>
            <a:pPr marL="457200" indent="-342900">
              <a:spcBef>
                <a:spcPts val="1000"/>
              </a:spcBef>
              <a:buClr>
                <a:srgbClr val="000000"/>
              </a:buClr>
              <a:buSzPts val="1800"/>
              <a:buAutoNum type="arabicPeriod" startAt="1"/>
              <a:defRPr i="1" sz="1800">
                <a:solidFill>
                  <a:srgbClr val="000000"/>
                </a:solidFill>
              </a:defRPr>
            </a:pPr>
            <a:r>
              <a:t>B</a:t>
            </a:r>
            <a:r>
              <a:rPr i="0"/>
              <a:t> sends 1 token</a:t>
            </a:r>
          </a:p>
          <a:p>
            <a:pPr marL="457200" indent="-342900">
              <a:spcBef>
                <a:spcPts val="1000"/>
              </a:spcBef>
              <a:buClr>
                <a:srgbClr val="000000"/>
              </a:buClr>
              <a:buSzPts val="1800"/>
              <a:buAutoNum type="arabicPeriod" startAt="1"/>
              <a:defRPr i="1" sz="1800">
                <a:solidFill>
                  <a:srgbClr val="000000"/>
                </a:solidFill>
              </a:defRPr>
            </a:pPr>
            <a:r>
              <a:t>A</a:t>
            </a:r>
            <a:r>
              <a:rPr i="0"/>
              <a:t> starts snapshot, sends marker</a:t>
            </a:r>
          </a:p>
        </p:txBody>
      </p:sp>
      <p:grpSp>
        <p:nvGrpSpPr>
          <p:cNvPr id="389" name="Google Shape;343;p24"/>
          <p:cNvGrpSpPr/>
          <p:nvPr/>
        </p:nvGrpSpPr>
        <p:grpSpPr>
          <a:xfrm>
            <a:off x="2918924" y="2848533"/>
            <a:ext cx="859201" cy="380234"/>
            <a:chOff x="0" y="0"/>
            <a:chExt cx="859199" cy="380233"/>
          </a:xfrm>
        </p:grpSpPr>
        <p:sp>
          <p:nvSpPr>
            <p:cNvPr id="387" name="Rectangle"/>
            <p:cNvSpPr/>
            <p:nvPr/>
          </p:nvSpPr>
          <p:spPr>
            <a:xfrm>
              <a:off x="0" y="7116"/>
              <a:ext cx="859200" cy="366001"/>
            </a:xfrm>
            <a:prstGeom prst="rect">
              <a:avLst/>
            </a:prstGeom>
            <a:solidFill>
              <a:srgbClr val="FFD966"/>
            </a:solidFill>
            <a:ln w="12700" cap="flat">
              <a:noFill/>
              <a:miter lim="400000"/>
            </a:ln>
            <a:effectLst/>
          </p:spPr>
          <p:txBody>
            <a:bodyPr wrap="square" lIns="45719" tIns="45719" rIns="45719" bIns="45719" numCol="1" anchor="ctr">
              <a:noAutofit/>
            </a:bodyPr>
            <a:lstStyle/>
            <a:p>
              <a:pPr algn="ctr">
                <a:defRPr>
                  <a:solidFill>
                    <a:srgbClr val="000000"/>
                  </a:solidFill>
                </a:defRPr>
              </a:pPr>
            </a:p>
          </p:txBody>
        </p:sp>
        <p:sp>
          <p:nvSpPr>
            <p:cNvPr id="388" name="1 Token"/>
            <p:cNvSpPr txBox="1"/>
            <p:nvPr/>
          </p:nvSpPr>
          <p:spPr>
            <a:xfrm>
              <a:off x="0" y="0"/>
              <a:ext cx="859200"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a:solidFill>
                    <a:srgbClr val="000000"/>
                  </a:solidFill>
                </a:defRPr>
              </a:lvl1pPr>
            </a:lstStyle>
            <a:p>
              <a:pPr/>
              <a:r>
                <a:t>1 Token</a:t>
              </a:r>
            </a:p>
          </p:txBody>
        </p:sp>
      </p:grpSp>
      <p:grpSp>
        <p:nvGrpSpPr>
          <p:cNvPr id="392" name="Google Shape;344;p24"/>
          <p:cNvGrpSpPr/>
          <p:nvPr/>
        </p:nvGrpSpPr>
        <p:grpSpPr>
          <a:xfrm>
            <a:off x="3146637" y="2060108"/>
            <a:ext cx="403801" cy="380234"/>
            <a:chOff x="0" y="0"/>
            <a:chExt cx="403800" cy="380233"/>
          </a:xfrm>
        </p:grpSpPr>
        <p:sp>
          <p:nvSpPr>
            <p:cNvPr id="390" name="Rectangle"/>
            <p:cNvSpPr/>
            <p:nvPr/>
          </p:nvSpPr>
          <p:spPr>
            <a:xfrm>
              <a:off x="0" y="7116"/>
              <a:ext cx="403801" cy="366001"/>
            </a:xfrm>
            <a:prstGeom prst="rect">
              <a:avLst/>
            </a:prstGeom>
            <a:solidFill>
              <a:srgbClr val="FF0000"/>
            </a:solidFill>
            <a:ln w="12700" cap="flat">
              <a:noFill/>
              <a:miter lim="400000"/>
            </a:ln>
            <a:effectLst/>
          </p:spPr>
          <p:txBody>
            <a:bodyPr wrap="square" lIns="45719" tIns="45719" rIns="45719" bIns="45719" numCol="1" anchor="ctr">
              <a:noAutofit/>
            </a:bodyPr>
            <a:lstStyle/>
            <a:p>
              <a:pPr algn="ctr">
                <a:defRPr>
                  <a:solidFill>
                    <a:srgbClr val="000000"/>
                  </a:solidFill>
                </a:defRPr>
              </a:pPr>
            </a:p>
          </p:txBody>
        </p:sp>
        <p:sp>
          <p:nvSpPr>
            <p:cNvPr id="391" name="M"/>
            <p:cNvSpPr txBox="1"/>
            <p:nvPr/>
          </p:nvSpPr>
          <p:spPr>
            <a:xfrm>
              <a:off x="0" y="0"/>
              <a:ext cx="403801"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a:solidFill>
                    <a:srgbClr val="000000"/>
                  </a:solidFill>
                </a:defRPr>
              </a:lvl1pPr>
            </a:lstStyle>
            <a:p>
              <a:pPr/>
              <a:r>
                <a:t>M</a:t>
              </a:r>
            </a:p>
          </p:txBody>
        </p:sp>
      </p:grpSp>
      <p:sp>
        <p:nvSpPr>
          <p:cNvPr id="393" name="Google Shape;345;p24"/>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2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395" name="Google Shape;350;p25"/>
          <p:cNvSpPr/>
          <p:nvPr/>
        </p:nvSpPr>
        <p:spPr>
          <a:xfrm>
            <a:off x="2388510" y="2750024"/>
            <a:ext cx="1914302" cy="1"/>
          </a:xfrm>
          <a:prstGeom prst="line">
            <a:avLst/>
          </a:prstGeom>
          <a:ln w="28575">
            <a:solidFill>
              <a:srgbClr val="303030"/>
            </a:solidFill>
            <a:headEnd type="triangle"/>
          </a:ln>
        </p:spPr>
        <p:txBody>
          <a:bodyPr lIns="45719" rIns="45719"/>
          <a:lstStyle/>
          <a:p>
            <a:pPr/>
          </a:p>
        </p:txBody>
      </p:sp>
      <p:sp>
        <p:nvSpPr>
          <p:cNvPr id="396" name="Google Shape;351;p25"/>
          <p:cNvSpPr/>
          <p:nvPr/>
        </p:nvSpPr>
        <p:spPr>
          <a:xfrm>
            <a:off x="2388510" y="2591624"/>
            <a:ext cx="1914302" cy="1"/>
          </a:xfrm>
          <a:prstGeom prst="line">
            <a:avLst/>
          </a:prstGeom>
          <a:ln w="28575">
            <a:solidFill>
              <a:srgbClr val="303030"/>
            </a:solidFill>
            <a:tailEnd type="triangle"/>
          </a:ln>
        </p:spPr>
        <p:txBody>
          <a:bodyPr lIns="45719" rIns="45719"/>
          <a:lstStyle/>
          <a:p>
            <a:pPr/>
          </a:p>
        </p:txBody>
      </p:sp>
      <p:sp>
        <p:nvSpPr>
          <p:cNvPr id="397" name="Google Shape;352;p25"/>
          <p:cNvSpPr txBox="1"/>
          <p:nvPr>
            <p:ph type="title"/>
          </p:nvPr>
        </p:nvSpPr>
        <p:spPr>
          <a:xfrm>
            <a:off x="311699" y="445025"/>
            <a:ext cx="8520602" cy="572701"/>
          </a:xfrm>
          <a:prstGeom prst="rect">
            <a:avLst/>
          </a:prstGeom>
        </p:spPr>
        <p:txBody>
          <a:bodyPr/>
          <a:lstStyle>
            <a:lvl1pPr defTabSz="877823">
              <a:defRPr b="1" sz="2688">
                <a:solidFill>
                  <a:srgbClr val="000000"/>
                </a:solidFill>
              </a:defRPr>
            </a:lvl1pPr>
          </a:lstStyle>
          <a:p>
            <a:pPr/>
            <a:r>
              <a:t>Token Passing Example 2</a:t>
            </a:r>
          </a:p>
        </p:txBody>
      </p:sp>
      <p:sp>
        <p:nvSpPr>
          <p:cNvPr id="398" name="Google Shape;353;p25"/>
          <p:cNvSpPr/>
          <p:nvPr/>
        </p:nvSpPr>
        <p:spPr>
          <a:xfrm>
            <a:off x="1302613" y="2102099"/>
            <a:ext cx="1086001" cy="1131302"/>
          </a:xfrm>
          <a:prstGeom prst="ellipse">
            <a:avLst/>
          </a:prstGeom>
          <a:solidFill>
            <a:srgbClr val="6AA84F"/>
          </a:solidFill>
          <a:ln w="28575">
            <a:solidFill>
              <a:srgbClr val="303030"/>
            </a:solidFill>
          </a:ln>
        </p:spPr>
        <p:txBody>
          <a:bodyPr lIns="45719" rIns="45719" anchor="ctr"/>
          <a:lstStyle/>
          <a:p>
            <a:pPr>
              <a:defRPr>
                <a:solidFill>
                  <a:srgbClr val="000000"/>
                </a:solidFill>
              </a:defRPr>
            </a:pPr>
          </a:p>
        </p:txBody>
      </p:sp>
      <p:sp>
        <p:nvSpPr>
          <p:cNvPr id="399" name="Google Shape;354;p25"/>
          <p:cNvSpPr/>
          <p:nvPr/>
        </p:nvSpPr>
        <p:spPr>
          <a:xfrm>
            <a:off x="4299899" y="2102099"/>
            <a:ext cx="1086001" cy="1131302"/>
          </a:xfrm>
          <a:prstGeom prst="ellipse">
            <a:avLst/>
          </a:prstGeom>
          <a:solidFill>
            <a:srgbClr val="6D9EEB"/>
          </a:solidFill>
          <a:ln w="28575">
            <a:solidFill>
              <a:srgbClr val="303030"/>
            </a:solidFill>
          </a:ln>
        </p:spPr>
        <p:txBody>
          <a:bodyPr lIns="45719" rIns="45719" anchor="ctr"/>
          <a:lstStyle/>
          <a:p>
            <a:pPr>
              <a:defRPr>
                <a:solidFill>
                  <a:srgbClr val="000000"/>
                </a:solidFill>
              </a:defRPr>
            </a:pPr>
          </a:p>
        </p:txBody>
      </p:sp>
      <p:sp>
        <p:nvSpPr>
          <p:cNvPr id="400" name="Google Shape;355;p25"/>
          <p:cNvSpPr txBox="1"/>
          <p:nvPr/>
        </p:nvSpPr>
        <p:spPr>
          <a:xfrm>
            <a:off x="1416019" y="2403548"/>
            <a:ext cx="859200" cy="52848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b="1" sz="2400"/>
            </a:lvl1pPr>
          </a:lstStyle>
          <a:p>
            <a:pPr/>
            <a:r>
              <a:t>A</a:t>
            </a:r>
          </a:p>
        </p:txBody>
      </p:sp>
      <p:sp>
        <p:nvSpPr>
          <p:cNvPr id="401" name="Google Shape;356;p25"/>
          <p:cNvSpPr txBox="1"/>
          <p:nvPr/>
        </p:nvSpPr>
        <p:spPr>
          <a:xfrm>
            <a:off x="4421844" y="2403548"/>
            <a:ext cx="859201" cy="52848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b="1" sz="2400"/>
            </a:lvl1pPr>
          </a:lstStyle>
          <a:p>
            <a:pPr/>
            <a:r>
              <a:t>B</a:t>
            </a:r>
          </a:p>
        </p:txBody>
      </p:sp>
      <p:sp>
        <p:nvSpPr>
          <p:cNvPr id="402" name="Google Shape;357;p25"/>
          <p:cNvSpPr txBox="1"/>
          <p:nvPr/>
        </p:nvSpPr>
        <p:spPr>
          <a:xfrm>
            <a:off x="967363" y="1629587"/>
            <a:ext cx="1756501" cy="44207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b="1" sz="1800">
                <a:solidFill>
                  <a:srgbClr val="FF0000"/>
                </a:solidFill>
              </a:defRPr>
            </a:lvl1pPr>
          </a:lstStyle>
          <a:p>
            <a:pPr/>
            <a:r>
              <a:t>0 Tokens</a:t>
            </a:r>
          </a:p>
        </p:txBody>
      </p:sp>
      <p:sp>
        <p:nvSpPr>
          <p:cNvPr id="403" name="Google Shape;358;p25"/>
          <p:cNvSpPr txBox="1"/>
          <p:nvPr/>
        </p:nvSpPr>
        <p:spPr>
          <a:xfrm>
            <a:off x="3973188" y="1629587"/>
            <a:ext cx="1756501" cy="44207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b="1" sz="1800">
                <a:solidFill>
                  <a:srgbClr val="000000"/>
                </a:solidFill>
              </a:defRPr>
            </a:lvl1pPr>
          </a:lstStyle>
          <a:p>
            <a:pPr/>
            <a:r>
              <a:t>0 Tokens</a:t>
            </a:r>
          </a:p>
        </p:txBody>
      </p:sp>
      <p:sp>
        <p:nvSpPr>
          <p:cNvPr id="404" name="Google Shape;359;p25"/>
          <p:cNvSpPr txBox="1"/>
          <p:nvPr/>
        </p:nvSpPr>
        <p:spPr>
          <a:xfrm>
            <a:off x="6033550" y="891550"/>
            <a:ext cx="2798700" cy="2156572"/>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i="1" sz="1800">
                <a:solidFill>
                  <a:srgbClr val="000000"/>
                </a:solidFill>
              </a:defRPr>
            </a:pPr>
            <a:r>
              <a:t>Event order:</a:t>
            </a:r>
          </a:p>
          <a:p>
            <a:pPr marL="457200" indent="-342900">
              <a:spcBef>
                <a:spcPts val="1000"/>
              </a:spcBef>
              <a:buClr>
                <a:srgbClr val="000000"/>
              </a:buClr>
              <a:buSzPts val="1800"/>
              <a:buAutoNum type="arabicPeriod" startAt="1"/>
              <a:defRPr i="1" sz="1800">
                <a:solidFill>
                  <a:srgbClr val="000000"/>
                </a:solidFill>
              </a:defRPr>
            </a:pPr>
            <a:r>
              <a:t>B</a:t>
            </a:r>
            <a:r>
              <a:rPr i="0"/>
              <a:t> sends 1 token</a:t>
            </a:r>
          </a:p>
          <a:p>
            <a:pPr marL="457200" indent="-342900">
              <a:spcBef>
                <a:spcPts val="1000"/>
              </a:spcBef>
              <a:buClr>
                <a:srgbClr val="000000"/>
              </a:buClr>
              <a:buSzPts val="1800"/>
              <a:buAutoNum type="arabicPeriod" startAt="1"/>
              <a:defRPr i="1" sz="1800">
                <a:solidFill>
                  <a:srgbClr val="000000"/>
                </a:solidFill>
              </a:defRPr>
            </a:pPr>
            <a:r>
              <a:t>A</a:t>
            </a:r>
            <a:r>
              <a:rPr i="0"/>
              <a:t> starts snapshot, sends marker</a:t>
            </a:r>
          </a:p>
          <a:p>
            <a:pPr marL="457200" indent="-342900">
              <a:spcBef>
                <a:spcPts val="1000"/>
              </a:spcBef>
              <a:buClr>
                <a:srgbClr val="000000"/>
              </a:buClr>
              <a:buSzPts val="1800"/>
              <a:buAutoNum type="arabicPeriod" startAt="1"/>
              <a:defRPr i="1" sz="1800">
                <a:solidFill>
                  <a:srgbClr val="000000"/>
                </a:solidFill>
              </a:defRPr>
            </a:pPr>
            <a:r>
              <a:t>A</a:t>
            </a:r>
            <a:r>
              <a:rPr i="0"/>
              <a:t> receives 1 token, records message</a:t>
            </a:r>
          </a:p>
        </p:txBody>
      </p:sp>
      <p:grpSp>
        <p:nvGrpSpPr>
          <p:cNvPr id="407" name="Google Shape;360;p25"/>
          <p:cNvGrpSpPr/>
          <p:nvPr/>
        </p:nvGrpSpPr>
        <p:grpSpPr>
          <a:xfrm>
            <a:off x="1416025" y="3375708"/>
            <a:ext cx="859200" cy="380234"/>
            <a:chOff x="0" y="0"/>
            <a:chExt cx="859199" cy="380233"/>
          </a:xfrm>
        </p:grpSpPr>
        <p:sp>
          <p:nvSpPr>
            <p:cNvPr id="405" name="Rectangle"/>
            <p:cNvSpPr/>
            <p:nvPr/>
          </p:nvSpPr>
          <p:spPr>
            <a:xfrm>
              <a:off x="0" y="7116"/>
              <a:ext cx="859200" cy="366001"/>
            </a:xfrm>
            <a:prstGeom prst="rect">
              <a:avLst/>
            </a:prstGeom>
            <a:solidFill>
              <a:srgbClr val="FF0000"/>
            </a:solidFill>
            <a:ln w="12700" cap="flat">
              <a:noFill/>
              <a:miter lim="400000"/>
            </a:ln>
            <a:effectLst/>
          </p:spPr>
          <p:txBody>
            <a:bodyPr wrap="square" lIns="45719" tIns="45719" rIns="45719" bIns="45719" numCol="1" anchor="ctr">
              <a:noAutofit/>
            </a:bodyPr>
            <a:lstStyle/>
            <a:p>
              <a:pPr algn="ctr"/>
            </a:p>
          </p:txBody>
        </p:sp>
        <p:sp>
          <p:nvSpPr>
            <p:cNvPr id="406" name="1 Token"/>
            <p:cNvSpPr txBox="1"/>
            <p:nvPr/>
          </p:nvSpPr>
          <p:spPr>
            <a:xfrm>
              <a:off x="0" y="0"/>
              <a:ext cx="859200"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lstStyle>
            <a:p>
              <a:pPr/>
              <a:r>
                <a:t>1 Token</a:t>
              </a:r>
            </a:p>
          </p:txBody>
        </p:sp>
      </p:grpSp>
      <p:grpSp>
        <p:nvGrpSpPr>
          <p:cNvPr id="410" name="Google Shape;361;p25"/>
          <p:cNvGrpSpPr/>
          <p:nvPr/>
        </p:nvGrpSpPr>
        <p:grpSpPr>
          <a:xfrm>
            <a:off x="3146637" y="2060108"/>
            <a:ext cx="403801" cy="380234"/>
            <a:chOff x="0" y="0"/>
            <a:chExt cx="403800" cy="380233"/>
          </a:xfrm>
        </p:grpSpPr>
        <p:sp>
          <p:nvSpPr>
            <p:cNvPr id="408" name="Rectangle"/>
            <p:cNvSpPr/>
            <p:nvPr/>
          </p:nvSpPr>
          <p:spPr>
            <a:xfrm>
              <a:off x="0" y="7116"/>
              <a:ext cx="403801" cy="366001"/>
            </a:xfrm>
            <a:prstGeom prst="rect">
              <a:avLst/>
            </a:prstGeom>
            <a:solidFill>
              <a:srgbClr val="FF0000"/>
            </a:solidFill>
            <a:ln w="12700" cap="flat">
              <a:noFill/>
              <a:miter lim="400000"/>
            </a:ln>
            <a:effectLst/>
          </p:spPr>
          <p:txBody>
            <a:bodyPr wrap="square" lIns="45719" tIns="45719" rIns="45719" bIns="45719" numCol="1" anchor="ctr">
              <a:noAutofit/>
            </a:bodyPr>
            <a:lstStyle/>
            <a:p>
              <a:pPr algn="ctr">
                <a:defRPr>
                  <a:solidFill>
                    <a:srgbClr val="000000"/>
                  </a:solidFill>
                </a:defRPr>
              </a:pPr>
            </a:p>
          </p:txBody>
        </p:sp>
        <p:sp>
          <p:nvSpPr>
            <p:cNvPr id="409" name="M"/>
            <p:cNvSpPr txBox="1"/>
            <p:nvPr/>
          </p:nvSpPr>
          <p:spPr>
            <a:xfrm>
              <a:off x="0" y="0"/>
              <a:ext cx="403801"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a:solidFill>
                    <a:srgbClr val="000000"/>
                  </a:solidFill>
                </a:defRPr>
              </a:lvl1pPr>
            </a:lstStyle>
            <a:p>
              <a:pPr/>
              <a:r>
                <a:t>M</a:t>
              </a:r>
            </a:p>
          </p:txBody>
        </p:sp>
      </p:grpSp>
      <p:sp>
        <p:nvSpPr>
          <p:cNvPr id="411" name="Google Shape;362;p25"/>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413" name="Google Shape;367;p26"/>
          <p:cNvSpPr/>
          <p:nvPr/>
        </p:nvSpPr>
        <p:spPr>
          <a:xfrm>
            <a:off x="2388510" y="2750024"/>
            <a:ext cx="1914302" cy="1"/>
          </a:xfrm>
          <a:prstGeom prst="line">
            <a:avLst/>
          </a:prstGeom>
          <a:ln w="28575">
            <a:solidFill>
              <a:srgbClr val="303030"/>
            </a:solidFill>
            <a:headEnd type="triangle"/>
          </a:ln>
        </p:spPr>
        <p:txBody>
          <a:bodyPr lIns="45719" rIns="45719"/>
          <a:lstStyle/>
          <a:p>
            <a:pPr/>
          </a:p>
        </p:txBody>
      </p:sp>
      <p:sp>
        <p:nvSpPr>
          <p:cNvPr id="414" name="Google Shape;368;p26"/>
          <p:cNvSpPr/>
          <p:nvPr/>
        </p:nvSpPr>
        <p:spPr>
          <a:xfrm>
            <a:off x="2388510" y="2591624"/>
            <a:ext cx="1914302" cy="1"/>
          </a:xfrm>
          <a:prstGeom prst="line">
            <a:avLst/>
          </a:prstGeom>
          <a:ln w="28575">
            <a:solidFill>
              <a:srgbClr val="303030"/>
            </a:solidFill>
            <a:tailEnd type="triangle"/>
          </a:ln>
        </p:spPr>
        <p:txBody>
          <a:bodyPr lIns="45719" rIns="45719"/>
          <a:lstStyle/>
          <a:p>
            <a:pPr/>
          </a:p>
        </p:txBody>
      </p:sp>
      <p:sp>
        <p:nvSpPr>
          <p:cNvPr id="415" name="Google Shape;369;p26"/>
          <p:cNvSpPr txBox="1"/>
          <p:nvPr>
            <p:ph type="title"/>
          </p:nvPr>
        </p:nvSpPr>
        <p:spPr>
          <a:xfrm>
            <a:off x="311699" y="445025"/>
            <a:ext cx="8520602" cy="572701"/>
          </a:xfrm>
          <a:prstGeom prst="rect">
            <a:avLst/>
          </a:prstGeom>
        </p:spPr>
        <p:txBody>
          <a:bodyPr/>
          <a:lstStyle>
            <a:lvl1pPr defTabSz="877823">
              <a:defRPr b="1" sz="2688">
                <a:solidFill>
                  <a:srgbClr val="000000"/>
                </a:solidFill>
              </a:defRPr>
            </a:lvl1pPr>
          </a:lstStyle>
          <a:p>
            <a:pPr/>
            <a:r>
              <a:t>Token Passing Example 2</a:t>
            </a:r>
          </a:p>
        </p:txBody>
      </p:sp>
      <p:sp>
        <p:nvSpPr>
          <p:cNvPr id="416" name="Google Shape;370;p26"/>
          <p:cNvSpPr/>
          <p:nvPr/>
        </p:nvSpPr>
        <p:spPr>
          <a:xfrm>
            <a:off x="1302613" y="2102099"/>
            <a:ext cx="1086001" cy="1131302"/>
          </a:xfrm>
          <a:prstGeom prst="ellipse">
            <a:avLst/>
          </a:prstGeom>
          <a:solidFill>
            <a:srgbClr val="6AA84F"/>
          </a:solidFill>
          <a:ln w="28575">
            <a:solidFill>
              <a:srgbClr val="303030"/>
            </a:solidFill>
          </a:ln>
        </p:spPr>
        <p:txBody>
          <a:bodyPr lIns="45719" rIns="45719" anchor="ctr"/>
          <a:lstStyle/>
          <a:p>
            <a:pPr>
              <a:defRPr>
                <a:solidFill>
                  <a:srgbClr val="000000"/>
                </a:solidFill>
              </a:defRPr>
            </a:pPr>
          </a:p>
        </p:txBody>
      </p:sp>
      <p:sp>
        <p:nvSpPr>
          <p:cNvPr id="417" name="Google Shape;371;p26"/>
          <p:cNvSpPr/>
          <p:nvPr/>
        </p:nvSpPr>
        <p:spPr>
          <a:xfrm>
            <a:off x="4299899" y="2102099"/>
            <a:ext cx="1086001" cy="1131302"/>
          </a:xfrm>
          <a:prstGeom prst="ellipse">
            <a:avLst/>
          </a:prstGeom>
          <a:solidFill>
            <a:srgbClr val="6AA84F"/>
          </a:solidFill>
          <a:ln w="28575">
            <a:solidFill>
              <a:srgbClr val="303030"/>
            </a:solidFill>
          </a:ln>
        </p:spPr>
        <p:txBody>
          <a:bodyPr lIns="45719" rIns="45719" anchor="ctr"/>
          <a:lstStyle/>
          <a:p>
            <a:pPr>
              <a:defRPr>
                <a:solidFill>
                  <a:srgbClr val="000000"/>
                </a:solidFill>
              </a:defRPr>
            </a:pPr>
          </a:p>
        </p:txBody>
      </p:sp>
      <p:sp>
        <p:nvSpPr>
          <p:cNvPr id="418" name="Google Shape;372;p26"/>
          <p:cNvSpPr txBox="1"/>
          <p:nvPr/>
        </p:nvSpPr>
        <p:spPr>
          <a:xfrm>
            <a:off x="1416019" y="2403548"/>
            <a:ext cx="859200" cy="52848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b="1" sz="2400"/>
            </a:lvl1pPr>
          </a:lstStyle>
          <a:p>
            <a:pPr/>
            <a:r>
              <a:t>A</a:t>
            </a:r>
          </a:p>
        </p:txBody>
      </p:sp>
      <p:sp>
        <p:nvSpPr>
          <p:cNvPr id="419" name="Google Shape;373;p26"/>
          <p:cNvSpPr txBox="1"/>
          <p:nvPr/>
        </p:nvSpPr>
        <p:spPr>
          <a:xfrm>
            <a:off x="4421844" y="2403548"/>
            <a:ext cx="859201" cy="52848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b="1" sz="2400"/>
            </a:lvl1pPr>
          </a:lstStyle>
          <a:p>
            <a:pPr/>
            <a:r>
              <a:t>B</a:t>
            </a:r>
          </a:p>
        </p:txBody>
      </p:sp>
      <p:sp>
        <p:nvSpPr>
          <p:cNvPr id="420" name="Google Shape;374;p26"/>
          <p:cNvSpPr txBox="1"/>
          <p:nvPr/>
        </p:nvSpPr>
        <p:spPr>
          <a:xfrm>
            <a:off x="967363" y="1629587"/>
            <a:ext cx="1756501" cy="44207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b="1" sz="1800">
                <a:solidFill>
                  <a:srgbClr val="FF0000"/>
                </a:solidFill>
              </a:defRPr>
            </a:lvl1pPr>
          </a:lstStyle>
          <a:p>
            <a:pPr/>
            <a:r>
              <a:t>0 Tokens</a:t>
            </a:r>
          </a:p>
        </p:txBody>
      </p:sp>
      <p:sp>
        <p:nvSpPr>
          <p:cNvPr id="421" name="Google Shape;375;p26"/>
          <p:cNvSpPr txBox="1"/>
          <p:nvPr/>
        </p:nvSpPr>
        <p:spPr>
          <a:xfrm>
            <a:off x="3973188" y="1629587"/>
            <a:ext cx="1756501" cy="44207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b="1" sz="1800">
                <a:solidFill>
                  <a:srgbClr val="FF0000"/>
                </a:solidFill>
              </a:defRPr>
            </a:lvl1pPr>
          </a:lstStyle>
          <a:p>
            <a:pPr/>
            <a:r>
              <a:t>0 Tokens</a:t>
            </a:r>
          </a:p>
        </p:txBody>
      </p:sp>
      <p:sp>
        <p:nvSpPr>
          <p:cNvPr id="422" name="Google Shape;376;p26"/>
          <p:cNvSpPr txBox="1"/>
          <p:nvPr/>
        </p:nvSpPr>
        <p:spPr>
          <a:xfrm>
            <a:off x="6033550" y="891549"/>
            <a:ext cx="2798700" cy="281697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i="1" sz="1800">
                <a:solidFill>
                  <a:srgbClr val="000000"/>
                </a:solidFill>
              </a:defRPr>
            </a:pPr>
            <a:r>
              <a:t>Event order:</a:t>
            </a:r>
          </a:p>
          <a:p>
            <a:pPr marL="457200" indent="-342900">
              <a:spcBef>
                <a:spcPts val="1000"/>
              </a:spcBef>
              <a:buClr>
                <a:srgbClr val="000000"/>
              </a:buClr>
              <a:buSzPts val="1800"/>
              <a:buAutoNum type="arabicPeriod" startAt="1"/>
              <a:defRPr i="1" sz="1800">
                <a:solidFill>
                  <a:srgbClr val="000000"/>
                </a:solidFill>
              </a:defRPr>
            </a:pPr>
            <a:r>
              <a:t>B</a:t>
            </a:r>
            <a:r>
              <a:rPr i="0"/>
              <a:t> sends 1 token</a:t>
            </a:r>
          </a:p>
          <a:p>
            <a:pPr marL="457200" indent="-342900">
              <a:spcBef>
                <a:spcPts val="1000"/>
              </a:spcBef>
              <a:buClr>
                <a:srgbClr val="000000"/>
              </a:buClr>
              <a:buSzPts val="1800"/>
              <a:buAutoNum type="arabicPeriod" startAt="1"/>
              <a:defRPr i="1" sz="1800">
                <a:solidFill>
                  <a:srgbClr val="000000"/>
                </a:solidFill>
              </a:defRPr>
            </a:pPr>
            <a:r>
              <a:t>A</a:t>
            </a:r>
            <a:r>
              <a:rPr i="0"/>
              <a:t> starts snapshot, sends marker</a:t>
            </a:r>
          </a:p>
          <a:p>
            <a:pPr marL="457200" indent="-342900">
              <a:spcBef>
                <a:spcPts val="1000"/>
              </a:spcBef>
              <a:buClr>
                <a:srgbClr val="000000"/>
              </a:buClr>
              <a:buSzPts val="1800"/>
              <a:buAutoNum type="arabicPeriod" startAt="1"/>
              <a:defRPr i="1" sz="1800">
                <a:solidFill>
                  <a:srgbClr val="000000"/>
                </a:solidFill>
              </a:defRPr>
            </a:pPr>
            <a:r>
              <a:t>A</a:t>
            </a:r>
            <a:r>
              <a:rPr i="0"/>
              <a:t> receives 1 token, records message</a:t>
            </a:r>
          </a:p>
          <a:p>
            <a:pPr marL="457200" indent="-342900">
              <a:spcBef>
                <a:spcPts val="1000"/>
              </a:spcBef>
              <a:buClr>
                <a:srgbClr val="000000"/>
              </a:buClr>
              <a:buSzPts val="1800"/>
              <a:buAutoNum type="arabicPeriod" startAt="1"/>
              <a:defRPr i="1" sz="1800">
                <a:solidFill>
                  <a:srgbClr val="000000"/>
                </a:solidFill>
              </a:defRPr>
            </a:pPr>
            <a:r>
              <a:t>B</a:t>
            </a:r>
            <a:r>
              <a:rPr i="0"/>
              <a:t> receives marker, starts snapshot</a:t>
            </a:r>
          </a:p>
        </p:txBody>
      </p:sp>
      <p:grpSp>
        <p:nvGrpSpPr>
          <p:cNvPr id="425" name="Google Shape;377;p26"/>
          <p:cNvGrpSpPr/>
          <p:nvPr/>
        </p:nvGrpSpPr>
        <p:grpSpPr>
          <a:xfrm>
            <a:off x="1416025" y="3375708"/>
            <a:ext cx="859200" cy="380234"/>
            <a:chOff x="0" y="0"/>
            <a:chExt cx="859199" cy="380233"/>
          </a:xfrm>
        </p:grpSpPr>
        <p:sp>
          <p:nvSpPr>
            <p:cNvPr id="423" name="Rectangle"/>
            <p:cNvSpPr/>
            <p:nvPr/>
          </p:nvSpPr>
          <p:spPr>
            <a:xfrm>
              <a:off x="0" y="7116"/>
              <a:ext cx="859200" cy="366001"/>
            </a:xfrm>
            <a:prstGeom prst="rect">
              <a:avLst/>
            </a:prstGeom>
            <a:solidFill>
              <a:srgbClr val="FF0000"/>
            </a:solidFill>
            <a:ln w="12700" cap="flat">
              <a:noFill/>
              <a:miter lim="400000"/>
            </a:ln>
            <a:effectLst/>
          </p:spPr>
          <p:txBody>
            <a:bodyPr wrap="square" lIns="45719" tIns="45719" rIns="45719" bIns="45719" numCol="1" anchor="ctr">
              <a:noAutofit/>
            </a:bodyPr>
            <a:lstStyle/>
            <a:p>
              <a:pPr algn="ctr"/>
            </a:p>
          </p:txBody>
        </p:sp>
        <p:sp>
          <p:nvSpPr>
            <p:cNvPr id="424" name="1 Token"/>
            <p:cNvSpPr txBox="1"/>
            <p:nvPr/>
          </p:nvSpPr>
          <p:spPr>
            <a:xfrm>
              <a:off x="0" y="0"/>
              <a:ext cx="859200"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lstStyle>
            <a:p>
              <a:pPr/>
              <a:r>
                <a:t>1 Token</a:t>
              </a:r>
            </a:p>
          </p:txBody>
        </p:sp>
      </p:grpSp>
      <p:grpSp>
        <p:nvGrpSpPr>
          <p:cNvPr id="428" name="Google Shape;378;p26"/>
          <p:cNvGrpSpPr/>
          <p:nvPr/>
        </p:nvGrpSpPr>
        <p:grpSpPr>
          <a:xfrm>
            <a:off x="3146637" y="2901308"/>
            <a:ext cx="403801" cy="380234"/>
            <a:chOff x="0" y="0"/>
            <a:chExt cx="403800" cy="380233"/>
          </a:xfrm>
        </p:grpSpPr>
        <p:sp>
          <p:nvSpPr>
            <p:cNvPr id="426" name="Rectangle"/>
            <p:cNvSpPr/>
            <p:nvPr/>
          </p:nvSpPr>
          <p:spPr>
            <a:xfrm>
              <a:off x="0" y="7116"/>
              <a:ext cx="403801" cy="366001"/>
            </a:xfrm>
            <a:prstGeom prst="rect">
              <a:avLst/>
            </a:prstGeom>
            <a:solidFill>
              <a:srgbClr val="FF0000"/>
            </a:solidFill>
            <a:ln w="12700" cap="flat">
              <a:noFill/>
              <a:miter lim="400000"/>
            </a:ln>
            <a:effectLst/>
          </p:spPr>
          <p:txBody>
            <a:bodyPr wrap="square" lIns="45719" tIns="45719" rIns="45719" bIns="45719" numCol="1" anchor="ctr">
              <a:noAutofit/>
            </a:bodyPr>
            <a:lstStyle/>
            <a:p>
              <a:pPr algn="ctr">
                <a:defRPr>
                  <a:solidFill>
                    <a:srgbClr val="000000"/>
                  </a:solidFill>
                </a:defRPr>
              </a:pPr>
            </a:p>
          </p:txBody>
        </p:sp>
        <p:sp>
          <p:nvSpPr>
            <p:cNvPr id="427" name="M"/>
            <p:cNvSpPr txBox="1"/>
            <p:nvPr/>
          </p:nvSpPr>
          <p:spPr>
            <a:xfrm>
              <a:off x="0" y="0"/>
              <a:ext cx="403801"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a:solidFill>
                    <a:srgbClr val="000000"/>
                  </a:solidFill>
                </a:defRPr>
              </a:lvl1pPr>
            </a:lstStyle>
            <a:p>
              <a:pPr/>
              <a:r>
                <a:t>M</a:t>
              </a:r>
            </a:p>
          </p:txBody>
        </p:sp>
      </p:grpSp>
      <p:sp>
        <p:nvSpPr>
          <p:cNvPr id="429" name="Google Shape;379;p26"/>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431" name="Google Shape;384;p27"/>
          <p:cNvSpPr/>
          <p:nvPr/>
        </p:nvSpPr>
        <p:spPr>
          <a:xfrm>
            <a:off x="2388510" y="2750024"/>
            <a:ext cx="1914302" cy="1"/>
          </a:xfrm>
          <a:prstGeom prst="line">
            <a:avLst/>
          </a:prstGeom>
          <a:ln w="28575">
            <a:solidFill>
              <a:srgbClr val="303030"/>
            </a:solidFill>
            <a:headEnd type="triangle"/>
          </a:ln>
        </p:spPr>
        <p:txBody>
          <a:bodyPr lIns="45719" rIns="45719"/>
          <a:lstStyle/>
          <a:p>
            <a:pPr/>
          </a:p>
        </p:txBody>
      </p:sp>
      <p:sp>
        <p:nvSpPr>
          <p:cNvPr id="432" name="Google Shape;385;p27"/>
          <p:cNvSpPr/>
          <p:nvPr/>
        </p:nvSpPr>
        <p:spPr>
          <a:xfrm>
            <a:off x="2388510" y="2591624"/>
            <a:ext cx="1914302" cy="1"/>
          </a:xfrm>
          <a:prstGeom prst="line">
            <a:avLst/>
          </a:prstGeom>
          <a:ln w="28575">
            <a:solidFill>
              <a:srgbClr val="303030"/>
            </a:solidFill>
            <a:tailEnd type="triangle"/>
          </a:ln>
        </p:spPr>
        <p:txBody>
          <a:bodyPr lIns="45719" rIns="45719"/>
          <a:lstStyle/>
          <a:p>
            <a:pPr/>
          </a:p>
        </p:txBody>
      </p:sp>
      <p:sp>
        <p:nvSpPr>
          <p:cNvPr id="433" name="Google Shape;386;p27"/>
          <p:cNvSpPr txBox="1"/>
          <p:nvPr>
            <p:ph type="title"/>
          </p:nvPr>
        </p:nvSpPr>
        <p:spPr>
          <a:xfrm>
            <a:off x="311699" y="445025"/>
            <a:ext cx="8520602" cy="572701"/>
          </a:xfrm>
          <a:prstGeom prst="rect">
            <a:avLst/>
          </a:prstGeom>
        </p:spPr>
        <p:txBody>
          <a:bodyPr/>
          <a:lstStyle>
            <a:lvl1pPr defTabSz="877823">
              <a:defRPr b="1" sz="2688">
                <a:solidFill>
                  <a:srgbClr val="000000"/>
                </a:solidFill>
              </a:defRPr>
            </a:lvl1pPr>
          </a:lstStyle>
          <a:p>
            <a:pPr/>
            <a:r>
              <a:t>Token Passing Example 2</a:t>
            </a:r>
          </a:p>
        </p:txBody>
      </p:sp>
      <p:sp>
        <p:nvSpPr>
          <p:cNvPr id="434" name="Google Shape;387;p27"/>
          <p:cNvSpPr/>
          <p:nvPr/>
        </p:nvSpPr>
        <p:spPr>
          <a:xfrm>
            <a:off x="1302613" y="2102099"/>
            <a:ext cx="1086001" cy="1131302"/>
          </a:xfrm>
          <a:prstGeom prst="ellipse">
            <a:avLst/>
          </a:prstGeom>
          <a:solidFill>
            <a:srgbClr val="6AA84F"/>
          </a:solidFill>
          <a:ln w="28575">
            <a:solidFill>
              <a:srgbClr val="303030"/>
            </a:solidFill>
          </a:ln>
        </p:spPr>
        <p:txBody>
          <a:bodyPr lIns="45719" rIns="45719" anchor="ctr"/>
          <a:lstStyle/>
          <a:p>
            <a:pPr>
              <a:defRPr>
                <a:solidFill>
                  <a:srgbClr val="000000"/>
                </a:solidFill>
              </a:defRPr>
            </a:pPr>
          </a:p>
        </p:txBody>
      </p:sp>
      <p:sp>
        <p:nvSpPr>
          <p:cNvPr id="435" name="Google Shape;388;p27"/>
          <p:cNvSpPr/>
          <p:nvPr/>
        </p:nvSpPr>
        <p:spPr>
          <a:xfrm>
            <a:off x="4299899" y="2102099"/>
            <a:ext cx="1086001" cy="1131302"/>
          </a:xfrm>
          <a:prstGeom prst="ellipse">
            <a:avLst/>
          </a:prstGeom>
          <a:solidFill>
            <a:srgbClr val="6AA84F"/>
          </a:solidFill>
          <a:ln w="28575">
            <a:solidFill>
              <a:srgbClr val="303030"/>
            </a:solidFill>
          </a:ln>
        </p:spPr>
        <p:txBody>
          <a:bodyPr lIns="45719" rIns="45719" anchor="ctr"/>
          <a:lstStyle/>
          <a:p>
            <a:pPr>
              <a:defRPr>
                <a:solidFill>
                  <a:srgbClr val="000000"/>
                </a:solidFill>
              </a:defRPr>
            </a:pPr>
          </a:p>
        </p:txBody>
      </p:sp>
      <p:sp>
        <p:nvSpPr>
          <p:cNvPr id="436" name="Google Shape;389;p27"/>
          <p:cNvSpPr txBox="1"/>
          <p:nvPr/>
        </p:nvSpPr>
        <p:spPr>
          <a:xfrm>
            <a:off x="1416019" y="2403548"/>
            <a:ext cx="859200" cy="52848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b="1" sz="2400"/>
            </a:lvl1pPr>
          </a:lstStyle>
          <a:p>
            <a:pPr/>
            <a:r>
              <a:t>A</a:t>
            </a:r>
          </a:p>
        </p:txBody>
      </p:sp>
      <p:sp>
        <p:nvSpPr>
          <p:cNvPr id="437" name="Google Shape;390;p27"/>
          <p:cNvSpPr txBox="1"/>
          <p:nvPr/>
        </p:nvSpPr>
        <p:spPr>
          <a:xfrm>
            <a:off x="4421844" y="2403548"/>
            <a:ext cx="859201" cy="52848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b="1" sz="2400"/>
            </a:lvl1pPr>
          </a:lstStyle>
          <a:p>
            <a:pPr/>
            <a:r>
              <a:t>B</a:t>
            </a:r>
          </a:p>
        </p:txBody>
      </p:sp>
      <p:sp>
        <p:nvSpPr>
          <p:cNvPr id="438" name="Google Shape;391;p27"/>
          <p:cNvSpPr txBox="1"/>
          <p:nvPr/>
        </p:nvSpPr>
        <p:spPr>
          <a:xfrm>
            <a:off x="967363" y="1629587"/>
            <a:ext cx="1756501" cy="44207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b="1" sz="1800">
                <a:solidFill>
                  <a:srgbClr val="FF0000"/>
                </a:solidFill>
              </a:defRPr>
            </a:lvl1pPr>
          </a:lstStyle>
          <a:p>
            <a:pPr/>
            <a:r>
              <a:t>0 Tokens</a:t>
            </a:r>
          </a:p>
        </p:txBody>
      </p:sp>
      <p:sp>
        <p:nvSpPr>
          <p:cNvPr id="439" name="Google Shape;392;p27"/>
          <p:cNvSpPr txBox="1"/>
          <p:nvPr/>
        </p:nvSpPr>
        <p:spPr>
          <a:xfrm>
            <a:off x="3973188" y="1629587"/>
            <a:ext cx="1756501" cy="44207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lgn="ctr">
              <a:defRPr b="1" sz="1800">
                <a:solidFill>
                  <a:srgbClr val="FF0000"/>
                </a:solidFill>
              </a:defRPr>
            </a:lvl1pPr>
          </a:lstStyle>
          <a:p>
            <a:pPr/>
            <a:r>
              <a:t>0 Tokens</a:t>
            </a:r>
          </a:p>
        </p:txBody>
      </p:sp>
      <p:sp>
        <p:nvSpPr>
          <p:cNvPr id="440" name="Google Shape;393;p27"/>
          <p:cNvSpPr txBox="1"/>
          <p:nvPr/>
        </p:nvSpPr>
        <p:spPr>
          <a:xfrm>
            <a:off x="6033550" y="891550"/>
            <a:ext cx="2798700" cy="3477372"/>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i="1" sz="1800">
                <a:solidFill>
                  <a:srgbClr val="000000"/>
                </a:solidFill>
              </a:defRPr>
            </a:pPr>
            <a:r>
              <a:t>Event order:</a:t>
            </a:r>
          </a:p>
          <a:p>
            <a:pPr marL="457200" indent="-342900">
              <a:spcBef>
                <a:spcPts val="1000"/>
              </a:spcBef>
              <a:buClr>
                <a:srgbClr val="000000"/>
              </a:buClr>
              <a:buSzPts val="1800"/>
              <a:buAutoNum type="arabicPeriod" startAt="1"/>
              <a:defRPr i="1" sz="1800">
                <a:solidFill>
                  <a:srgbClr val="000000"/>
                </a:solidFill>
              </a:defRPr>
            </a:pPr>
            <a:r>
              <a:t>B</a:t>
            </a:r>
            <a:r>
              <a:rPr i="0"/>
              <a:t> sends 1 token</a:t>
            </a:r>
          </a:p>
          <a:p>
            <a:pPr marL="457200" indent="-342900">
              <a:spcBef>
                <a:spcPts val="1000"/>
              </a:spcBef>
              <a:buClr>
                <a:srgbClr val="000000"/>
              </a:buClr>
              <a:buSzPts val="1800"/>
              <a:buAutoNum type="arabicPeriod" startAt="1"/>
              <a:defRPr i="1" sz="1800">
                <a:solidFill>
                  <a:srgbClr val="000000"/>
                </a:solidFill>
              </a:defRPr>
            </a:pPr>
            <a:r>
              <a:t>A</a:t>
            </a:r>
            <a:r>
              <a:rPr i="0"/>
              <a:t> starts snapshot, sends marker</a:t>
            </a:r>
          </a:p>
          <a:p>
            <a:pPr marL="457200" indent="-342900">
              <a:spcBef>
                <a:spcPts val="1000"/>
              </a:spcBef>
              <a:buClr>
                <a:srgbClr val="000000"/>
              </a:buClr>
              <a:buSzPts val="1800"/>
              <a:buAutoNum type="arabicPeriod" startAt="1"/>
              <a:defRPr i="1" sz="1800">
                <a:solidFill>
                  <a:srgbClr val="000000"/>
                </a:solidFill>
              </a:defRPr>
            </a:pPr>
            <a:r>
              <a:t>A</a:t>
            </a:r>
            <a:r>
              <a:rPr i="0"/>
              <a:t> receives 1 token, records message</a:t>
            </a:r>
          </a:p>
          <a:p>
            <a:pPr marL="457200" indent="-342900">
              <a:spcBef>
                <a:spcPts val="1000"/>
              </a:spcBef>
              <a:buClr>
                <a:srgbClr val="000000"/>
              </a:buClr>
              <a:buSzPts val="1800"/>
              <a:buAutoNum type="arabicPeriod" startAt="1"/>
              <a:defRPr i="1" sz="1800">
                <a:solidFill>
                  <a:srgbClr val="000000"/>
                </a:solidFill>
              </a:defRPr>
            </a:pPr>
            <a:r>
              <a:t>B</a:t>
            </a:r>
            <a:r>
              <a:rPr i="0"/>
              <a:t> receives marker, starts snapshot</a:t>
            </a:r>
          </a:p>
          <a:p>
            <a:pPr marL="457200" indent="-342900">
              <a:spcBef>
                <a:spcPts val="1000"/>
              </a:spcBef>
              <a:buClr>
                <a:srgbClr val="000000"/>
              </a:buClr>
              <a:buSzPts val="1800"/>
              <a:buAutoNum type="arabicPeriod" startAt="1"/>
              <a:defRPr i="1" sz="1800">
                <a:solidFill>
                  <a:srgbClr val="000000"/>
                </a:solidFill>
              </a:defRPr>
            </a:pPr>
            <a:r>
              <a:t>A</a:t>
            </a:r>
            <a:r>
              <a:rPr i="0"/>
              <a:t> receives marker, ends snapshot</a:t>
            </a:r>
          </a:p>
        </p:txBody>
      </p:sp>
      <p:grpSp>
        <p:nvGrpSpPr>
          <p:cNvPr id="443" name="Google Shape;394;p27"/>
          <p:cNvGrpSpPr/>
          <p:nvPr/>
        </p:nvGrpSpPr>
        <p:grpSpPr>
          <a:xfrm>
            <a:off x="1416025" y="3375708"/>
            <a:ext cx="859200" cy="380234"/>
            <a:chOff x="0" y="0"/>
            <a:chExt cx="859199" cy="380233"/>
          </a:xfrm>
        </p:grpSpPr>
        <p:sp>
          <p:nvSpPr>
            <p:cNvPr id="441" name="Rectangle"/>
            <p:cNvSpPr/>
            <p:nvPr/>
          </p:nvSpPr>
          <p:spPr>
            <a:xfrm>
              <a:off x="0" y="7116"/>
              <a:ext cx="859200" cy="366001"/>
            </a:xfrm>
            <a:prstGeom prst="rect">
              <a:avLst/>
            </a:prstGeom>
            <a:solidFill>
              <a:srgbClr val="FF0000"/>
            </a:solidFill>
            <a:ln w="12700" cap="flat">
              <a:noFill/>
              <a:miter lim="400000"/>
            </a:ln>
            <a:effectLst/>
          </p:spPr>
          <p:txBody>
            <a:bodyPr wrap="square" lIns="45719" tIns="45719" rIns="45719" bIns="45719" numCol="1" anchor="ctr">
              <a:noAutofit/>
            </a:bodyPr>
            <a:lstStyle/>
            <a:p>
              <a:pPr algn="ctr"/>
            </a:p>
          </p:txBody>
        </p:sp>
        <p:sp>
          <p:nvSpPr>
            <p:cNvPr id="442" name="1 Token"/>
            <p:cNvSpPr txBox="1"/>
            <p:nvPr/>
          </p:nvSpPr>
          <p:spPr>
            <a:xfrm>
              <a:off x="0" y="0"/>
              <a:ext cx="859200"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lstStyle>
            <a:p>
              <a:pPr/>
              <a:r>
                <a:t>1 Token</a:t>
              </a:r>
            </a:p>
          </p:txBody>
        </p:sp>
      </p:grpSp>
      <p:grpSp>
        <p:nvGrpSpPr>
          <p:cNvPr id="446" name="Google Shape;395;p27"/>
          <p:cNvGrpSpPr/>
          <p:nvPr/>
        </p:nvGrpSpPr>
        <p:grpSpPr>
          <a:xfrm>
            <a:off x="249275" y="4052099"/>
            <a:ext cx="5603700" cy="811501"/>
            <a:chOff x="0" y="0"/>
            <a:chExt cx="5603699" cy="811500"/>
          </a:xfrm>
        </p:grpSpPr>
        <p:sp>
          <p:nvSpPr>
            <p:cNvPr id="444" name="Rectangle"/>
            <p:cNvSpPr/>
            <p:nvPr/>
          </p:nvSpPr>
          <p:spPr>
            <a:xfrm>
              <a:off x="0" y="-1"/>
              <a:ext cx="5603700" cy="811502"/>
            </a:xfrm>
            <a:prstGeom prst="rect">
              <a:avLst/>
            </a:prstGeom>
            <a:noFill/>
            <a:ln w="9525" cap="flat">
              <a:solidFill>
                <a:srgbClr val="FF0000"/>
              </a:solidFill>
              <a:prstDash val="solid"/>
              <a:round/>
            </a:ln>
            <a:effectLst/>
          </p:spPr>
          <p:txBody>
            <a:bodyPr wrap="square" lIns="45719" tIns="45719" rIns="45719" bIns="45719" numCol="1" anchor="t">
              <a:noAutofit/>
            </a:bodyPr>
            <a:lstStyle/>
            <a:p>
              <a:pPr>
                <a:spcBef>
                  <a:spcPts val="1000"/>
                </a:spcBef>
                <a:defRPr i="1" sz="1800">
                  <a:solidFill>
                    <a:srgbClr val="FF0000"/>
                  </a:solidFill>
                </a:defRPr>
              </a:pPr>
            </a:p>
          </p:txBody>
        </p:sp>
        <p:sp>
          <p:nvSpPr>
            <p:cNvPr id="445" name="We recorded the token message because A received it after it has already started the snapshot process"/>
            <p:cNvSpPr txBox="1"/>
            <p:nvPr/>
          </p:nvSpPr>
          <p:spPr>
            <a:xfrm>
              <a:off x="4762" y="4762"/>
              <a:ext cx="5594176" cy="708772"/>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t">
              <a:spAutoFit/>
            </a:bodyPr>
            <a:lstStyle/>
            <a:p>
              <a:pPr>
                <a:spcBef>
                  <a:spcPts val="1000"/>
                </a:spcBef>
                <a:defRPr i="1" sz="1800">
                  <a:solidFill>
                    <a:srgbClr val="FF0000"/>
                  </a:solidFill>
                </a:defRPr>
              </a:pPr>
              <a:r>
                <a:t>We recorded the token message because A received it </a:t>
              </a:r>
              <a:r>
                <a:rPr b="1" i="0"/>
                <a:t>after</a:t>
              </a:r>
              <a:r>
                <a:rPr b="1"/>
                <a:t> </a:t>
              </a:r>
              <a:r>
                <a:t>it has already started the snapshot process</a:t>
              </a:r>
            </a:p>
          </p:txBody>
        </p:sp>
      </p:grpSp>
      <p:sp>
        <p:nvSpPr>
          <p:cNvPr id="447" name="Google Shape;396;p27"/>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446"/>
                                        </p:tgtEl>
                                        <p:attrNameLst>
                                          <p:attrName>style.visibility</p:attrName>
                                        </p:attrNameLst>
                                      </p:cBhvr>
                                      <p:to>
                                        <p:strVal val="visible"/>
                                      </p:to>
                                    </p:set>
                                    <p:animEffect filter="fade" transition="in">
                                      <p:cBhvr>
                                        <p:cTn id="7" dur="1"/>
                                        <p:tgtEl>
                                          <p:spTgt spid="44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446" grpId="1"/>
    </p:bldLst>
  </p:timing>
</p:sld>
</file>

<file path=ppt/slides/slide3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451" name="Google Shape;401;p28"/>
          <p:cNvSpPr/>
          <p:nvPr/>
        </p:nvSpPr>
        <p:spPr>
          <a:xfrm>
            <a:off x="1910994" y="1888532"/>
            <a:ext cx="1818001" cy="1"/>
          </a:xfrm>
          <a:prstGeom prst="line">
            <a:avLst/>
          </a:prstGeom>
          <a:ln w="28575">
            <a:solidFill>
              <a:srgbClr val="303030"/>
            </a:solidFill>
            <a:headEnd type="triangle"/>
          </a:ln>
        </p:spPr>
        <p:txBody>
          <a:bodyPr lIns="45719" rIns="45719"/>
          <a:lstStyle/>
          <a:p>
            <a:pPr/>
          </a:p>
        </p:txBody>
      </p:sp>
      <p:sp>
        <p:nvSpPr>
          <p:cNvPr id="452" name="Google Shape;402;p28"/>
          <p:cNvSpPr/>
          <p:nvPr/>
        </p:nvSpPr>
        <p:spPr>
          <a:xfrm>
            <a:off x="1908253" y="1765878"/>
            <a:ext cx="1818001" cy="1"/>
          </a:xfrm>
          <a:prstGeom prst="line">
            <a:avLst/>
          </a:prstGeom>
          <a:ln w="28575">
            <a:solidFill>
              <a:srgbClr val="303030"/>
            </a:solidFill>
            <a:tailEnd type="triangle"/>
          </a:ln>
        </p:spPr>
        <p:txBody>
          <a:bodyPr lIns="45719" rIns="45719"/>
          <a:lstStyle/>
          <a:p>
            <a:pPr/>
          </a:p>
        </p:txBody>
      </p:sp>
      <p:sp>
        <p:nvSpPr>
          <p:cNvPr id="453" name="Google Shape;403;p28"/>
          <p:cNvSpPr txBox="1"/>
          <p:nvPr>
            <p:ph type="title"/>
          </p:nvPr>
        </p:nvSpPr>
        <p:spPr>
          <a:xfrm>
            <a:off x="311699" y="445025"/>
            <a:ext cx="8520602" cy="572701"/>
          </a:xfrm>
          <a:prstGeom prst="rect">
            <a:avLst/>
          </a:prstGeom>
        </p:spPr>
        <p:txBody>
          <a:bodyPr/>
          <a:lstStyle>
            <a:lvl1pPr defTabSz="877823">
              <a:defRPr b="1" sz="2688">
                <a:solidFill>
                  <a:srgbClr val="000000"/>
                </a:solidFill>
              </a:defRPr>
            </a:lvl1pPr>
          </a:lstStyle>
          <a:p>
            <a:pPr/>
            <a:r>
              <a:t>Token Passing Example 3</a:t>
            </a:r>
          </a:p>
        </p:txBody>
      </p:sp>
      <p:sp>
        <p:nvSpPr>
          <p:cNvPr id="454" name="Google Shape;404;p28"/>
          <p:cNvSpPr/>
          <p:nvPr/>
        </p:nvSpPr>
        <p:spPr>
          <a:xfrm>
            <a:off x="876874" y="1395138"/>
            <a:ext cx="1031401" cy="1074601"/>
          </a:xfrm>
          <a:prstGeom prst="ellipse">
            <a:avLst/>
          </a:prstGeom>
          <a:solidFill>
            <a:srgbClr val="6AA84F"/>
          </a:solidFill>
          <a:ln w="28575">
            <a:solidFill>
              <a:srgbClr val="000000"/>
            </a:solidFill>
            <a:prstDash val="dash"/>
          </a:ln>
        </p:spPr>
        <p:txBody>
          <a:bodyPr lIns="45719" rIns="45719" anchor="ctr"/>
          <a:lstStyle/>
          <a:p>
            <a:pPr>
              <a:defRPr>
                <a:solidFill>
                  <a:srgbClr val="000000"/>
                </a:solidFill>
              </a:defRPr>
            </a:pPr>
          </a:p>
        </p:txBody>
      </p:sp>
      <p:sp>
        <p:nvSpPr>
          <p:cNvPr id="455" name="Google Shape;405;p28"/>
          <p:cNvSpPr/>
          <p:nvPr/>
        </p:nvSpPr>
        <p:spPr>
          <a:xfrm>
            <a:off x="3723673" y="1395138"/>
            <a:ext cx="1031401" cy="1074601"/>
          </a:xfrm>
          <a:prstGeom prst="ellipse">
            <a:avLst/>
          </a:prstGeom>
          <a:solidFill>
            <a:srgbClr val="6D9EEB"/>
          </a:solidFill>
          <a:ln w="28575">
            <a:solidFill>
              <a:srgbClr val="303030"/>
            </a:solidFill>
          </a:ln>
        </p:spPr>
        <p:txBody>
          <a:bodyPr lIns="45719" rIns="45719" anchor="ctr"/>
          <a:lstStyle/>
          <a:p>
            <a:pPr>
              <a:defRPr>
                <a:solidFill>
                  <a:srgbClr val="000000"/>
                </a:solidFill>
              </a:defRPr>
            </a:pPr>
          </a:p>
        </p:txBody>
      </p:sp>
      <p:sp>
        <p:nvSpPr>
          <p:cNvPr id="456" name="Google Shape;406;p28"/>
          <p:cNvSpPr txBox="1"/>
          <p:nvPr/>
        </p:nvSpPr>
        <p:spPr>
          <a:xfrm>
            <a:off x="984587" y="1668036"/>
            <a:ext cx="816001" cy="52848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b="1" sz="2400"/>
            </a:lvl1pPr>
          </a:lstStyle>
          <a:p>
            <a:pPr/>
            <a:r>
              <a:t>A</a:t>
            </a:r>
          </a:p>
        </p:txBody>
      </p:sp>
      <p:sp>
        <p:nvSpPr>
          <p:cNvPr id="457" name="Google Shape;407;p28"/>
          <p:cNvSpPr txBox="1"/>
          <p:nvPr/>
        </p:nvSpPr>
        <p:spPr>
          <a:xfrm>
            <a:off x="3839495" y="1668036"/>
            <a:ext cx="816001" cy="52848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b="1" sz="2400"/>
            </a:lvl1pPr>
          </a:lstStyle>
          <a:p>
            <a:pPr/>
            <a:r>
              <a:t>B</a:t>
            </a:r>
          </a:p>
        </p:txBody>
      </p:sp>
      <p:sp>
        <p:nvSpPr>
          <p:cNvPr id="458" name="Google Shape;408;p28"/>
          <p:cNvSpPr/>
          <p:nvPr/>
        </p:nvSpPr>
        <p:spPr>
          <a:xfrm>
            <a:off x="2242308" y="3613065"/>
            <a:ext cx="1031401" cy="1074601"/>
          </a:xfrm>
          <a:prstGeom prst="ellipse">
            <a:avLst/>
          </a:prstGeom>
          <a:solidFill>
            <a:srgbClr val="6D9EEB"/>
          </a:solidFill>
          <a:ln w="28575">
            <a:solidFill>
              <a:srgbClr val="303030"/>
            </a:solidFill>
          </a:ln>
        </p:spPr>
        <p:txBody>
          <a:bodyPr lIns="45719" rIns="45719" anchor="ctr"/>
          <a:lstStyle/>
          <a:p>
            <a:pPr>
              <a:defRPr>
                <a:solidFill>
                  <a:srgbClr val="000000"/>
                </a:solidFill>
              </a:defRPr>
            </a:pPr>
          </a:p>
        </p:txBody>
      </p:sp>
      <p:sp>
        <p:nvSpPr>
          <p:cNvPr id="459" name="Google Shape;409;p28"/>
          <p:cNvSpPr txBox="1"/>
          <p:nvPr/>
        </p:nvSpPr>
        <p:spPr>
          <a:xfrm>
            <a:off x="2358128" y="3885962"/>
            <a:ext cx="816001" cy="52848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b="1" sz="2400"/>
            </a:lvl1pPr>
          </a:lstStyle>
          <a:p>
            <a:pPr/>
            <a:r>
              <a:t>C</a:t>
            </a:r>
          </a:p>
        </p:txBody>
      </p:sp>
      <p:sp>
        <p:nvSpPr>
          <p:cNvPr id="460" name="Google Shape;410;p28"/>
          <p:cNvSpPr/>
          <p:nvPr/>
        </p:nvSpPr>
        <p:spPr>
          <a:xfrm>
            <a:off x="1556499" y="2449611"/>
            <a:ext cx="828901" cy="1298401"/>
          </a:xfrm>
          <a:prstGeom prst="line">
            <a:avLst/>
          </a:prstGeom>
          <a:ln w="28575">
            <a:solidFill>
              <a:srgbClr val="303030"/>
            </a:solidFill>
            <a:headEnd type="triangle"/>
          </a:ln>
        </p:spPr>
        <p:txBody>
          <a:bodyPr lIns="45719" rIns="45719"/>
          <a:lstStyle/>
          <a:p>
            <a:pPr/>
          </a:p>
        </p:txBody>
      </p:sp>
      <p:sp>
        <p:nvSpPr>
          <p:cNvPr id="461" name="Google Shape;411;p28"/>
          <p:cNvSpPr/>
          <p:nvPr/>
        </p:nvSpPr>
        <p:spPr>
          <a:xfrm>
            <a:off x="1680953" y="2376826"/>
            <a:ext cx="828901" cy="1298401"/>
          </a:xfrm>
          <a:prstGeom prst="line">
            <a:avLst/>
          </a:prstGeom>
          <a:ln w="28575">
            <a:solidFill>
              <a:srgbClr val="303030"/>
            </a:solidFill>
            <a:tailEnd type="triangle"/>
          </a:ln>
        </p:spPr>
        <p:txBody>
          <a:bodyPr lIns="45719" rIns="45719"/>
          <a:lstStyle/>
          <a:p>
            <a:pPr/>
          </a:p>
        </p:txBody>
      </p:sp>
      <p:sp>
        <p:nvSpPr>
          <p:cNvPr id="462" name="Google Shape;412;p28"/>
          <p:cNvSpPr/>
          <p:nvPr/>
        </p:nvSpPr>
        <p:spPr>
          <a:xfrm flipH="1">
            <a:off x="3096063" y="2377284"/>
            <a:ext cx="875101" cy="1370701"/>
          </a:xfrm>
          <a:prstGeom prst="line">
            <a:avLst/>
          </a:prstGeom>
          <a:ln w="28575">
            <a:solidFill>
              <a:srgbClr val="303030"/>
            </a:solidFill>
            <a:headEnd type="triangle"/>
          </a:ln>
        </p:spPr>
        <p:txBody>
          <a:bodyPr lIns="45719" rIns="45719"/>
          <a:lstStyle/>
          <a:p>
            <a:pPr/>
          </a:p>
        </p:txBody>
      </p:sp>
      <p:sp>
        <p:nvSpPr>
          <p:cNvPr id="463" name="Google Shape;413;p28"/>
          <p:cNvSpPr/>
          <p:nvPr/>
        </p:nvSpPr>
        <p:spPr>
          <a:xfrm flipH="1">
            <a:off x="3177992" y="2439753"/>
            <a:ext cx="914701" cy="1425001"/>
          </a:xfrm>
          <a:prstGeom prst="line">
            <a:avLst/>
          </a:prstGeom>
          <a:ln w="28575">
            <a:solidFill>
              <a:srgbClr val="303030"/>
            </a:solidFill>
            <a:tailEnd type="triangle"/>
          </a:ln>
        </p:spPr>
        <p:txBody>
          <a:bodyPr lIns="45719" rIns="45719"/>
          <a:lstStyle/>
          <a:p>
            <a:pPr/>
          </a:p>
        </p:txBody>
      </p:sp>
      <p:grpSp>
        <p:nvGrpSpPr>
          <p:cNvPr id="466" name="Google Shape;414;p28"/>
          <p:cNvGrpSpPr/>
          <p:nvPr/>
        </p:nvGrpSpPr>
        <p:grpSpPr>
          <a:xfrm>
            <a:off x="2624241" y="1279358"/>
            <a:ext cx="383401" cy="380234"/>
            <a:chOff x="0" y="0"/>
            <a:chExt cx="383399" cy="380233"/>
          </a:xfrm>
        </p:grpSpPr>
        <p:sp>
          <p:nvSpPr>
            <p:cNvPr id="464" name="Rectangle"/>
            <p:cNvSpPr/>
            <p:nvPr/>
          </p:nvSpPr>
          <p:spPr>
            <a:xfrm>
              <a:off x="0" y="16266"/>
              <a:ext cx="383400" cy="347701"/>
            </a:xfrm>
            <a:prstGeom prst="rect">
              <a:avLst/>
            </a:prstGeom>
            <a:solidFill>
              <a:srgbClr val="FF0000"/>
            </a:solidFill>
            <a:ln w="12700" cap="flat">
              <a:noFill/>
              <a:miter lim="400000"/>
            </a:ln>
            <a:effectLst/>
          </p:spPr>
          <p:txBody>
            <a:bodyPr wrap="square" lIns="45719" tIns="45719" rIns="45719" bIns="45719" numCol="1" anchor="ctr">
              <a:noAutofit/>
            </a:bodyPr>
            <a:lstStyle/>
            <a:p>
              <a:pPr algn="ctr">
                <a:defRPr>
                  <a:solidFill>
                    <a:srgbClr val="000000"/>
                  </a:solidFill>
                </a:defRPr>
              </a:pPr>
            </a:p>
          </p:txBody>
        </p:sp>
        <p:sp>
          <p:nvSpPr>
            <p:cNvPr id="465" name="M"/>
            <p:cNvSpPr txBox="1"/>
            <p:nvPr/>
          </p:nvSpPr>
          <p:spPr>
            <a:xfrm>
              <a:off x="0" y="0"/>
              <a:ext cx="383400"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a:solidFill>
                    <a:srgbClr val="000000"/>
                  </a:solidFill>
                </a:defRPr>
              </a:lvl1pPr>
            </a:lstStyle>
            <a:p>
              <a:pPr/>
              <a:r>
                <a:t>M</a:t>
              </a:r>
            </a:p>
          </p:txBody>
        </p:sp>
      </p:grpSp>
      <p:grpSp>
        <p:nvGrpSpPr>
          <p:cNvPr id="469" name="Google Shape;415;p28"/>
          <p:cNvGrpSpPr/>
          <p:nvPr/>
        </p:nvGrpSpPr>
        <p:grpSpPr>
          <a:xfrm>
            <a:off x="3119321" y="1295624"/>
            <a:ext cx="383401" cy="347701"/>
            <a:chOff x="0" y="0"/>
            <a:chExt cx="383399" cy="347699"/>
          </a:xfrm>
        </p:grpSpPr>
        <p:sp>
          <p:nvSpPr>
            <p:cNvPr id="467" name="Rectangle"/>
            <p:cNvSpPr/>
            <p:nvPr/>
          </p:nvSpPr>
          <p:spPr>
            <a:xfrm>
              <a:off x="0" y="0"/>
              <a:ext cx="383400" cy="347700"/>
            </a:xfrm>
            <a:prstGeom prst="rect">
              <a:avLst/>
            </a:prstGeom>
            <a:solidFill>
              <a:srgbClr val="FFD966"/>
            </a:solidFill>
            <a:ln w="12700" cap="flat">
              <a:noFill/>
              <a:miter lim="400000"/>
            </a:ln>
            <a:effectLst/>
          </p:spPr>
          <p:txBody>
            <a:bodyPr wrap="square" lIns="45719" tIns="45719" rIns="45719" bIns="45719" numCol="1" anchor="ctr">
              <a:noAutofit/>
            </a:bodyPr>
            <a:lstStyle/>
            <a:p>
              <a:pPr algn="ctr">
                <a:defRPr sz="1100">
                  <a:solidFill>
                    <a:srgbClr val="000000"/>
                  </a:solidFill>
                </a:defRPr>
              </a:pPr>
            </a:p>
          </p:txBody>
        </p:sp>
        <p:sp>
          <p:nvSpPr>
            <p:cNvPr id="468" name="m2"/>
            <p:cNvSpPr txBox="1"/>
            <p:nvPr/>
          </p:nvSpPr>
          <p:spPr>
            <a:xfrm>
              <a:off x="0" y="8510"/>
              <a:ext cx="383400" cy="330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sz="1100">
                  <a:solidFill>
                    <a:srgbClr val="000000"/>
                  </a:solidFill>
                </a:defRPr>
              </a:lvl1pPr>
            </a:lstStyle>
            <a:p>
              <a:pPr/>
              <a:r>
                <a:t>m2</a:t>
              </a:r>
            </a:p>
          </p:txBody>
        </p:sp>
      </p:grpSp>
      <p:grpSp>
        <p:nvGrpSpPr>
          <p:cNvPr id="472" name="Google Shape;416;p28"/>
          <p:cNvGrpSpPr/>
          <p:nvPr/>
        </p:nvGrpSpPr>
        <p:grpSpPr>
          <a:xfrm>
            <a:off x="2129164" y="1295624"/>
            <a:ext cx="383401" cy="347701"/>
            <a:chOff x="0" y="0"/>
            <a:chExt cx="383399" cy="347699"/>
          </a:xfrm>
        </p:grpSpPr>
        <p:sp>
          <p:nvSpPr>
            <p:cNvPr id="470" name="Rectangle"/>
            <p:cNvSpPr/>
            <p:nvPr/>
          </p:nvSpPr>
          <p:spPr>
            <a:xfrm>
              <a:off x="0" y="0"/>
              <a:ext cx="383400" cy="347700"/>
            </a:xfrm>
            <a:prstGeom prst="rect">
              <a:avLst/>
            </a:prstGeom>
            <a:solidFill>
              <a:srgbClr val="FFD966"/>
            </a:solidFill>
            <a:ln w="12700" cap="flat">
              <a:noFill/>
              <a:miter lim="400000"/>
            </a:ln>
            <a:effectLst/>
          </p:spPr>
          <p:txBody>
            <a:bodyPr wrap="square" lIns="45719" tIns="45719" rIns="45719" bIns="45719" numCol="1" anchor="ctr">
              <a:noAutofit/>
            </a:bodyPr>
            <a:lstStyle/>
            <a:p>
              <a:pPr algn="ctr">
                <a:defRPr sz="1100">
                  <a:solidFill>
                    <a:srgbClr val="000000"/>
                  </a:solidFill>
                </a:defRPr>
              </a:pPr>
            </a:p>
          </p:txBody>
        </p:sp>
        <p:sp>
          <p:nvSpPr>
            <p:cNvPr id="471" name="m1"/>
            <p:cNvSpPr txBox="1"/>
            <p:nvPr/>
          </p:nvSpPr>
          <p:spPr>
            <a:xfrm>
              <a:off x="0" y="8510"/>
              <a:ext cx="383400" cy="330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sz="1100">
                  <a:solidFill>
                    <a:srgbClr val="000000"/>
                  </a:solidFill>
                </a:defRPr>
              </a:lvl1pPr>
            </a:lstStyle>
            <a:p>
              <a:pPr/>
              <a:r>
                <a:t>m1</a:t>
              </a:r>
            </a:p>
          </p:txBody>
        </p:sp>
      </p:grpSp>
      <p:grpSp>
        <p:nvGrpSpPr>
          <p:cNvPr id="475" name="Google Shape;417;p28"/>
          <p:cNvGrpSpPr/>
          <p:nvPr/>
        </p:nvGrpSpPr>
        <p:grpSpPr>
          <a:xfrm>
            <a:off x="2106409" y="2596749"/>
            <a:ext cx="526509" cy="527492"/>
            <a:chOff x="0" y="0"/>
            <a:chExt cx="526508" cy="527491"/>
          </a:xfrm>
        </p:grpSpPr>
        <p:sp>
          <p:nvSpPr>
            <p:cNvPr id="473" name="Rectangle"/>
            <p:cNvSpPr/>
            <p:nvPr/>
          </p:nvSpPr>
          <p:spPr>
            <a:xfrm rot="3455442">
              <a:off x="71543" y="89924"/>
              <a:ext cx="383422" cy="347644"/>
            </a:xfrm>
            <a:prstGeom prst="rect">
              <a:avLst/>
            </a:prstGeom>
            <a:solidFill>
              <a:srgbClr val="FF0000"/>
            </a:solidFill>
            <a:ln w="12700" cap="flat">
              <a:noFill/>
              <a:miter lim="400000"/>
            </a:ln>
            <a:effectLst/>
          </p:spPr>
          <p:txBody>
            <a:bodyPr wrap="square" lIns="45719" tIns="45719" rIns="45719" bIns="45719" numCol="1" anchor="ctr">
              <a:noAutofit/>
            </a:bodyPr>
            <a:lstStyle/>
            <a:p>
              <a:pPr algn="ctr">
                <a:defRPr>
                  <a:solidFill>
                    <a:srgbClr val="000000"/>
                  </a:solidFill>
                </a:defRPr>
              </a:pPr>
            </a:p>
          </p:txBody>
        </p:sp>
        <p:sp>
          <p:nvSpPr>
            <p:cNvPr id="474" name="M"/>
            <p:cNvSpPr txBox="1"/>
            <p:nvPr/>
          </p:nvSpPr>
          <p:spPr>
            <a:xfrm rot="3455442">
              <a:off x="71543" y="73628"/>
              <a:ext cx="383422" cy="3802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a:solidFill>
                    <a:srgbClr val="000000"/>
                  </a:solidFill>
                </a:defRPr>
              </a:lvl1pPr>
            </a:lstStyle>
            <a:p>
              <a:pPr/>
              <a:r>
                <a:t>M</a:t>
              </a:r>
            </a:p>
          </p:txBody>
        </p:sp>
      </p:grpSp>
      <p:grpSp>
        <p:nvGrpSpPr>
          <p:cNvPr id="478" name="Google Shape;418;p28"/>
          <p:cNvGrpSpPr/>
          <p:nvPr/>
        </p:nvGrpSpPr>
        <p:grpSpPr>
          <a:xfrm>
            <a:off x="2385306" y="3023577"/>
            <a:ext cx="498995" cy="510025"/>
            <a:chOff x="0" y="0"/>
            <a:chExt cx="498994" cy="510023"/>
          </a:xfrm>
        </p:grpSpPr>
        <p:sp>
          <p:nvSpPr>
            <p:cNvPr id="476" name="Rectangle"/>
            <p:cNvSpPr/>
            <p:nvPr/>
          </p:nvSpPr>
          <p:spPr>
            <a:xfrm rot="3455442">
              <a:off x="57786" y="81190"/>
              <a:ext cx="383422" cy="347644"/>
            </a:xfrm>
            <a:prstGeom prst="rect">
              <a:avLst/>
            </a:prstGeom>
            <a:solidFill>
              <a:srgbClr val="FFD966"/>
            </a:solidFill>
            <a:ln w="12700" cap="flat">
              <a:noFill/>
              <a:miter lim="400000"/>
            </a:ln>
            <a:effectLst/>
          </p:spPr>
          <p:txBody>
            <a:bodyPr wrap="square" lIns="45719" tIns="45719" rIns="45719" bIns="45719" numCol="1" anchor="ctr">
              <a:noAutofit/>
            </a:bodyPr>
            <a:lstStyle/>
            <a:p>
              <a:pPr algn="ctr">
                <a:defRPr sz="1100">
                  <a:solidFill>
                    <a:srgbClr val="000000"/>
                  </a:solidFill>
                </a:defRPr>
              </a:pPr>
            </a:p>
          </p:txBody>
        </p:sp>
        <p:sp>
          <p:nvSpPr>
            <p:cNvPr id="477" name="m4"/>
            <p:cNvSpPr txBox="1"/>
            <p:nvPr/>
          </p:nvSpPr>
          <p:spPr>
            <a:xfrm rot="3455442">
              <a:off x="57786" y="89672"/>
              <a:ext cx="383422" cy="330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sz="1100">
                  <a:solidFill>
                    <a:srgbClr val="000000"/>
                  </a:solidFill>
                </a:defRPr>
              </a:lvl1pPr>
            </a:lstStyle>
            <a:p>
              <a:pPr/>
              <a:r>
                <a:t>m4</a:t>
              </a:r>
            </a:p>
          </p:txBody>
        </p:sp>
      </p:grpSp>
      <p:grpSp>
        <p:nvGrpSpPr>
          <p:cNvPr id="481" name="Google Shape;419;p28"/>
          <p:cNvGrpSpPr/>
          <p:nvPr/>
        </p:nvGrpSpPr>
        <p:grpSpPr>
          <a:xfrm>
            <a:off x="1855027" y="2187387"/>
            <a:ext cx="498995" cy="510025"/>
            <a:chOff x="0" y="0"/>
            <a:chExt cx="498994" cy="510023"/>
          </a:xfrm>
        </p:grpSpPr>
        <p:sp>
          <p:nvSpPr>
            <p:cNvPr id="479" name="Rectangle"/>
            <p:cNvSpPr/>
            <p:nvPr/>
          </p:nvSpPr>
          <p:spPr>
            <a:xfrm rot="3455442">
              <a:off x="57786" y="81190"/>
              <a:ext cx="383422" cy="347644"/>
            </a:xfrm>
            <a:prstGeom prst="rect">
              <a:avLst/>
            </a:prstGeom>
            <a:solidFill>
              <a:srgbClr val="FFD966"/>
            </a:solidFill>
            <a:ln w="12700" cap="flat">
              <a:noFill/>
              <a:miter lim="400000"/>
            </a:ln>
            <a:effectLst/>
          </p:spPr>
          <p:txBody>
            <a:bodyPr wrap="square" lIns="45719" tIns="45719" rIns="45719" bIns="45719" numCol="1" anchor="ctr">
              <a:noAutofit/>
            </a:bodyPr>
            <a:lstStyle/>
            <a:p>
              <a:pPr algn="ctr">
                <a:defRPr sz="1100">
                  <a:solidFill>
                    <a:srgbClr val="000000"/>
                  </a:solidFill>
                </a:defRPr>
              </a:pPr>
            </a:p>
          </p:txBody>
        </p:sp>
        <p:sp>
          <p:nvSpPr>
            <p:cNvPr id="480" name="m3"/>
            <p:cNvSpPr txBox="1"/>
            <p:nvPr/>
          </p:nvSpPr>
          <p:spPr>
            <a:xfrm rot="3455442">
              <a:off x="57786" y="89672"/>
              <a:ext cx="383422" cy="330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sz="1100">
                  <a:solidFill>
                    <a:srgbClr val="000000"/>
                  </a:solidFill>
                </a:defRPr>
              </a:lvl1pPr>
            </a:lstStyle>
            <a:p>
              <a:pPr/>
              <a:r>
                <a:t>m3</a:t>
              </a:r>
            </a:p>
          </p:txBody>
        </p:sp>
      </p:grpSp>
      <p:grpSp>
        <p:nvGrpSpPr>
          <p:cNvPr id="484" name="Google Shape;420;p28"/>
          <p:cNvGrpSpPr/>
          <p:nvPr/>
        </p:nvGrpSpPr>
        <p:grpSpPr>
          <a:xfrm>
            <a:off x="3228615" y="2372710"/>
            <a:ext cx="500348" cy="510982"/>
            <a:chOff x="0" y="0"/>
            <a:chExt cx="500347" cy="510980"/>
          </a:xfrm>
        </p:grpSpPr>
        <p:sp>
          <p:nvSpPr>
            <p:cNvPr id="482" name="Rectangle"/>
            <p:cNvSpPr/>
            <p:nvPr/>
          </p:nvSpPr>
          <p:spPr>
            <a:xfrm rot="18172191">
              <a:off x="58366" y="81573"/>
              <a:ext cx="383615" cy="347835"/>
            </a:xfrm>
            <a:prstGeom prst="rect">
              <a:avLst/>
            </a:prstGeom>
            <a:solidFill>
              <a:srgbClr val="FFD966"/>
            </a:solidFill>
            <a:ln w="12700" cap="flat">
              <a:noFill/>
              <a:miter lim="400000"/>
            </a:ln>
            <a:effectLst/>
          </p:spPr>
          <p:txBody>
            <a:bodyPr wrap="square" lIns="45719" tIns="45719" rIns="45719" bIns="45719" numCol="1" anchor="ctr">
              <a:noAutofit/>
            </a:bodyPr>
            <a:lstStyle/>
            <a:p>
              <a:pPr algn="ctr">
                <a:defRPr sz="1100">
                  <a:solidFill>
                    <a:srgbClr val="000000"/>
                  </a:solidFill>
                </a:defRPr>
              </a:pPr>
            </a:p>
          </p:txBody>
        </p:sp>
        <p:sp>
          <p:nvSpPr>
            <p:cNvPr id="483" name="m6"/>
            <p:cNvSpPr txBox="1"/>
            <p:nvPr/>
          </p:nvSpPr>
          <p:spPr>
            <a:xfrm rot="18172191">
              <a:off x="58366" y="90150"/>
              <a:ext cx="383615" cy="3306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sz="1100">
                  <a:solidFill>
                    <a:srgbClr val="000000"/>
                  </a:solidFill>
                </a:defRPr>
              </a:lvl1pPr>
            </a:lstStyle>
            <a:p>
              <a:pPr/>
              <a:r>
                <a:t>m6</a:t>
              </a:r>
            </a:p>
          </p:txBody>
        </p:sp>
      </p:grpSp>
      <p:grpSp>
        <p:nvGrpSpPr>
          <p:cNvPr id="487" name="Google Shape;421;p28"/>
          <p:cNvGrpSpPr/>
          <p:nvPr/>
        </p:nvGrpSpPr>
        <p:grpSpPr>
          <a:xfrm>
            <a:off x="3442651" y="3353810"/>
            <a:ext cx="500348" cy="510982"/>
            <a:chOff x="0" y="0"/>
            <a:chExt cx="500347" cy="510980"/>
          </a:xfrm>
        </p:grpSpPr>
        <p:sp>
          <p:nvSpPr>
            <p:cNvPr id="485" name="Rectangle"/>
            <p:cNvSpPr/>
            <p:nvPr/>
          </p:nvSpPr>
          <p:spPr>
            <a:xfrm rot="18172191">
              <a:off x="58366" y="81573"/>
              <a:ext cx="383615" cy="347835"/>
            </a:xfrm>
            <a:prstGeom prst="rect">
              <a:avLst/>
            </a:prstGeom>
            <a:solidFill>
              <a:srgbClr val="FFD966"/>
            </a:solidFill>
            <a:ln w="12700" cap="flat">
              <a:noFill/>
              <a:miter lim="400000"/>
            </a:ln>
            <a:effectLst/>
          </p:spPr>
          <p:txBody>
            <a:bodyPr wrap="square" lIns="45719" tIns="45719" rIns="45719" bIns="45719" numCol="1" anchor="ctr">
              <a:noAutofit/>
            </a:bodyPr>
            <a:lstStyle/>
            <a:p>
              <a:pPr algn="ctr">
                <a:defRPr sz="1100">
                  <a:solidFill>
                    <a:srgbClr val="000000"/>
                  </a:solidFill>
                </a:defRPr>
              </a:pPr>
            </a:p>
          </p:txBody>
        </p:sp>
        <p:sp>
          <p:nvSpPr>
            <p:cNvPr id="486" name="m5"/>
            <p:cNvSpPr txBox="1"/>
            <p:nvPr/>
          </p:nvSpPr>
          <p:spPr>
            <a:xfrm rot="18172191">
              <a:off x="58366" y="90150"/>
              <a:ext cx="383615" cy="3306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sz="1100">
                  <a:solidFill>
                    <a:srgbClr val="000000"/>
                  </a:solidFill>
                </a:defRPr>
              </a:lvl1pPr>
            </a:lstStyle>
            <a:p>
              <a:pPr/>
              <a:r>
                <a:t>m5</a:t>
              </a:r>
            </a:p>
          </p:txBody>
        </p:sp>
      </p:grpSp>
      <p:sp>
        <p:nvSpPr>
          <p:cNvPr id="488" name="Google Shape;422;p28"/>
          <p:cNvSpPr txBox="1"/>
          <p:nvPr/>
        </p:nvSpPr>
        <p:spPr>
          <a:xfrm>
            <a:off x="5273149" y="1104150"/>
            <a:ext cx="2769901" cy="349256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sz="1800">
                <a:solidFill>
                  <a:srgbClr val="000000"/>
                </a:solidFill>
              </a:defRPr>
            </a:pPr>
            <a:r>
              <a:t>Which messages are definitely recorded*?</a:t>
            </a:r>
          </a:p>
          <a:p>
            <a:pPr>
              <a:spcBef>
                <a:spcPts val="1000"/>
              </a:spcBef>
              <a:defRPr sz="1000">
                <a:solidFill>
                  <a:srgbClr val="000000"/>
                </a:solidFill>
              </a:defRPr>
            </a:pPr>
          </a:p>
          <a:p>
            <a:pPr>
              <a:spcBef>
                <a:spcPts val="1000"/>
              </a:spcBef>
              <a:defRPr sz="1800">
                <a:solidFill>
                  <a:srgbClr val="000000"/>
                </a:solidFill>
              </a:defRPr>
            </a:pPr>
            <a:r>
              <a:t>Which messages are definitely </a:t>
            </a:r>
            <a:r>
              <a:rPr i="1"/>
              <a:t>not </a:t>
            </a:r>
            <a:r>
              <a:t>recorded?</a:t>
            </a:r>
          </a:p>
          <a:p>
            <a:pPr>
              <a:spcBef>
                <a:spcPts val="1000"/>
              </a:spcBef>
              <a:defRPr sz="1000">
                <a:solidFill>
                  <a:srgbClr val="000000"/>
                </a:solidFill>
              </a:defRPr>
            </a:pPr>
          </a:p>
          <a:p>
            <a:pPr>
              <a:spcBef>
                <a:spcPts val="1000"/>
              </a:spcBef>
              <a:defRPr sz="1800">
                <a:solidFill>
                  <a:srgbClr val="000000"/>
                </a:solidFill>
              </a:defRPr>
            </a:pPr>
            <a:r>
              <a:t>Which messages </a:t>
            </a:r>
            <a:r>
              <a:rPr i="1"/>
              <a:t>might</a:t>
            </a:r>
            <a:r>
              <a:t> be recorded?</a:t>
            </a:r>
          </a:p>
          <a:p>
            <a:pPr>
              <a:spcBef>
                <a:spcPts val="1000"/>
              </a:spcBef>
              <a:defRPr sz="1000">
                <a:solidFill>
                  <a:srgbClr val="000000"/>
                </a:solidFill>
              </a:defRPr>
            </a:pPr>
          </a:p>
          <a:p>
            <a:pPr>
              <a:spcBef>
                <a:spcPts val="1000"/>
              </a:spcBef>
              <a:defRPr sz="1200">
                <a:solidFill>
                  <a:srgbClr val="000000"/>
                </a:solidFill>
              </a:defRPr>
            </a:pPr>
            <a:r>
              <a:t>* recorded as in-flight messages, i.e., as part of </a:t>
            </a:r>
            <a:r>
              <a:rPr i="1"/>
              <a:t>channel state</a:t>
            </a:r>
            <a:r>
              <a:t> rather than </a:t>
            </a:r>
            <a:r>
              <a:rPr i="1"/>
              <a:t>process state</a:t>
            </a:r>
          </a:p>
        </p:txBody>
      </p:sp>
      <p:grpSp>
        <p:nvGrpSpPr>
          <p:cNvPr id="491" name="Google Shape;423;p28"/>
          <p:cNvGrpSpPr/>
          <p:nvPr/>
        </p:nvGrpSpPr>
        <p:grpSpPr>
          <a:xfrm>
            <a:off x="1346052" y="2806637"/>
            <a:ext cx="498995" cy="510025"/>
            <a:chOff x="0" y="0"/>
            <a:chExt cx="498994" cy="510023"/>
          </a:xfrm>
        </p:grpSpPr>
        <p:sp>
          <p:nvSpPr>
            <p:cNvPr id="489" name="Rectangle"/>
            <p:cNvSpPr/>
            <p:nvPr/>
          </p:nvSpPr>
          <p:spPr>
            <a:xfrm rot="3455442">
              <a:off x="57786" y="81190"/>
              <a:ext cx="383422" cy="347644"/>
            </a:xfrm>
            <a:prstGeom prst="rect">
              <a:avLst/>
            </a:prstGeom>
            <a:solidFill>
              <a:srgbClr val="FFD966"/>
            </a:solidFill>
            <a:ln w="12700" cap="flat">
              <a:noFill/>
              <a:miter lim="400000"/>
            </a:ln>
            <a:effectLst/>
          </p:spPr>
          <p:txBody>
            <a:bodyPr wrap="square" lIns="45719" tIns="45719" rIns="45719" bIns="45719" numCol="1" anchor="ctr">
              <a:noAutofit/>
            </a:bodyPr>
            <a:lstStyle/>
            <a:p>
              <a:pPr algn="ctr">
                <a:defRPr sz="1100">
                  <a:solidFill>
                    <a:srgbClr val="000000"/>
                  </a:solidFill>
                </a:defRPr>
              </a:pPr>
            </a:p>
          </p:txBody>
        </p:sp>
        <p:sp>
          <p:nvSpPr>
            <p:cNvPr id="490" name="m7"/>
            <p:cNvSpPr txBox="1"/>
            <p:nvPr/>
          </p:nvSpPr>
          <p:spPr>
            <a:xfrm rot="3455442">
              <a:off x="57786" y="89672"/>
              <a:ext cx="383422" cy="330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sz="1100">
                  <a:solidFill>
                    <a:srgbClr val="000000"/>
                  </a:solidFill>
                </a:defRPr>
              </a:lvl1pPr>
            </a:lstStyle>
            <a:p>
              <a:pPr/>
              <a:r>
                <a:t>m7</a:t>
              </a:r>
            </a:p>
          </p:txBody>
        </p:sp>
      </p:grpSp>
      <p:sp>
        <p:nvSpPr>
          <p:cNvPr id="492" name="Google Shape;424;p28"/>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33.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496" name="Google Shape;429;p29"/>
          <p:cNvSpPr txBox="1"/>
          <p:nvPr/>
        </p:nvSpPr>
        <p:spPr>
          <a:xfrm>
            <a:off x="5273149" y="1104150"/>
            <a:ext cx="2769901" cy="3517965"/>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p>
            <a:pPr>
              <a:defRPr sz="1800">
                <a:solidFill>
                  <a:srgbClr val="000000"/>
                </a:solidFill>
              </a:defRPr>
            </a:pPr>
            <a:r>
              <a:t>Which messages are definitely recorded*?</a:t>
            </a:r>
          </a:p>
          <a:p>
            <a:pPr>
              <a:spcBef>
                <a:spcPts val="1000"/>
              </a:spcBef>
              <a:defRPr sz="1800">
                <a:solidFill>
                  <a:srgbClr val="000000"/>
                </a:solidFill>
              </a:defRPr>
            </a:pPr>
          </a:p>
          <a:p>
            <a:pPr>
              <a:spcBef>
                <a:spcPts val="1000"/>
              </a:spcBef>
              <a:defRPr sz="1800">
                <a:solidFill>
                  <a:srgbClr val="000000"/>
                </a:solidFill>
              </a:defRPr>
            </a:pPr>
            <a:r>
              <a:t>Which messages are definitely </a:t>
            </a:r>
            <a:r>
              <a:rPr i="1"/>
              <a:t>not </a:t>
            </a:r>
            <a:r>
              <a:t>recorded?</a:t>
            </a:r>
          </a:p>
          <a:p>
            <a:pPr>
              <a:spcBef>
                <a:spcPts val="1000"/>
              </a:spcBef>
              <a:defRPr sz="1800">
                <a:solidFill>
                  <a:srgbClr val="000000"/>
                </a:solidFill>
              </a:defRPr>
            </a:pPr>
          </a:p>
          <a:p>
            <a:pPr>
              <a:spcBef>
                <a:spcPts val="1000"/>
              </a:spcBef>
              <a:defRPr sz="1800">
                <a:solidFill>
                  <a:srgbClr val="000000"/>
                </a:solidFill>
              </a:defRPr>
            </a:pPr>
            <a:r>
              <a:t>Which messages </a:t>
            </a:r>
            <a:r>
              <a:rPr i="1"/>
              <a:t>might</a:t>
            </a:r>
            <a:r>
              <a:t> be recorded?</a:t>
            </a:r>
          </a:p>
          <a:p>
            <a:pPr>
              <a:spcBef>
                <a:spcPts val="1000"/>
              </a:spcBef>
              <a:defRPr sz="1800">
                <a:solidFill>
                  <a:srgbClr val="000000"/>
                </a:solidFill>
              </a:defRPr>
            </a:pPr>
          </a:p>
          <a:p>
            <a:pPr>
              <a:spcBef>
                <a:spcPts val="1000"/>
              </a:spcBef>
              <a:defRPr sz="1200">
                <a:solidFill>
                  <a:srgbClr val="000000"/>
                </a:solidFill>
              </a:defRPr>
            </a:pPr>
            <a:r>
              <a:t>*recorded as in-flight messages</a:t>
            </a:r>
          </a:p>
        </p:txBody>
      </p:sp>
      <p:sp>
        <p:nvSpPr>
          <p:cNvPr id="497" name="Google Shape;430;p29"/>
          <p:cNvSpPr/>
          <p:nvPr/>
        </p:nvSpPr>
        <p:spPr>
          <a:xfrm>
            <a:off x="1910994" y="1888532"/>
            <a:ext cx="1818001" cy="1"/>
          </a:xfrm>
          <a:prstGeom prst="line">
            <a:avLst/>
          </a:prstGeom>
          <a:ln w="28575">
            <a:solidFill>
              <a:srgbClr val="303030"/>
            </a:solidFill>
            <a:headEnd type="triangle"/>
          </a:ln>
        </p:spPr>
        <p:txBody>
          <a:bodyPr lIns="45719" rIns="45719"/>
          <a:lstStyle/>
          <a:p>
            <a:pPr/>
          </a:p>
        </p:txBody>
      </p:sp>
      <p:sp>
        <p:nvSpPr>
          <p:cNvPr id="498" name="Google Shape;431;p29"/>
          <p:cNvSpPr/>
          <p:nvPr/>
        </p:nvSpPr>
        <p:spPr>
          <a:xfrm>
            <a:off x="1908253" y="1765878"/>
            <a:ext cx="1818001" cy="1"/>
          </a:xfrm>
          <a:prstGeom prst="line">
            <a:avLst/>
          </a:prstGeom>
          <a:ln w="28575">
            <a:solidFill>
              <a:srgbClr val="303030"/>
            </a:solidFill>
            <a:tailEnd type="triangle"/>
          </a:ln>
        </p:spPr>
        <p:txBody>
          <a:bodyPr lIns="45719" rIns="45719"/>
          <a:lstStyle/>
          <a:p>
            <a:pPr/>
          </a:p>
        </p:txBody>
      </p:sp>
      <p:sp>
        <p:nvSpPr>
          <p:cNvPr id="499" name="Google Shape;432;p29"/>
          <p:cNvSpPr txBox="1"/>
          <p:nvPr>
            <p:ph type="title"/>
          </p:nvPr>
        </p:nvSpPr>
        <p:spPr>
          <a:xfrm>
            <a:off x="311699" y="445025"/>
            <a:ext cx="8520602" cy="572701"/>
          </a:xfrm>
          <a:prstGeom prst="rect">
            <a:avLst/>
          </a:prstGeom>
        </p:spPr>
        <p:txBody>
          <a:bodyPr/>
          <a:lstStyle>
            <a:lvl1pPr defTabSz="877823">
              <a:defRPr b="1" sz="2688">
                <a:solidFill>
                  <a:srgbClr val="000000"/>
                </a:solidFill>
              </a:defRPr>
            </a:lvl1pPr>
          </a:lstStyle>
          <a:p>
            <a:pPr/>
            <a:r>
              <a:t>Token Passing Example 3</a:t>
            </a:r>
          </a:p>
        </p:txBody>
      </p:sp>
      <p:sp>
        <p:nvSpPr>
          <p:cNvPr id="500" name="Google Shape;433;p29"/>
          <p:cNvSpPr/>
          <p:nvPr/>
        </p:nvSpPr>
        <p:spPr>
          <a:xfrm>
            <a:off x="876874" y="1395138"/>
            <a:ext cx="1031401" cy="1074601"/>
          </a:xfrm>
          <a:prstGeom prst="ellipse">
            <a:avLst/>
          </a:prstGeom>
          <a:solidFill>
            <a:srgbClr val="6AA84F"/>
          </a:solidFill>
          <a:ln w="28575">
            <a:solidFill>
              <a:srgbClr val="000000"/>
            </a:solidFill>
            <a:prstDash val="dash"/>
          </a:ln>
        </p:spPr>
        <p:txBody>
          <a:bodyPr lIns="45719" rIns="45719" anchor="ctr"/>
          <a:lstStyle/>
          <a:p>
            <a:pPr>
              <a:defRPr>
                <a:solidFill>
                  <a:srgbClr val="000000"/>
                </a:solidFill>
              </a:defRPr>
            </a:pPr>
          </a:p>
        </p:txBody>
      </p:sp>
      <p:sp>
        <p:nvSpPr>
          <p:cNvPr id="501" name="Google Shape;434;p29"/>
          <p:cNvSpPr/>
          <p:nvPr/>
        </p:nvSpPr>
        <p:spPr>
          <a:xfrm>
            <a:off x="3723673" y="1395138"/>
            <a:ext cx="1031401" cy="1074601"/>
          </a:xfrm>
          <a:prstGeom prst="ellipse">
            <a:avLst/>
          </a:prstGeom>
          <a:solidFill>
            <a:srgbClr val="6D9EEB"/>
          </a:solidFill>
          <a:ln w="28575">
            <a:solidFill>
              <a:srgbClr val="303030"/>
            </a:solidFill>
          </a:ln>
        </p:spPr>
        <p:txBody>
          <a:bodyPr lIns="45719" rIns="45719" anchor="ctr"/>
          <a:lstStyle/>
          <a:p>
            <a:pPr>
              <a:defRPr>
                <a:solidFill>
                  <a:srgbClr val="000000"/>
                </a:solidFill>
              </a:defRPr>
            </a:pPr>
          </a:p>
        </p:txBody>
      </p:sp>
      <p:sp>
        <p:nvSpPr>
          <p:cNvPr id="502" name="Google Shape;435;p29"/>
          <p:cNvSpPr txBox="1"/>
          <p:nvPr/>
        </p:nvSpPr>
        <p:spPr>
          <a:xfrm>
            <a:off x="984587" y="1668036"/>
            <a:ext cx="816001" cy="52848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b="1" sz="2400"/>
            </a:lvl1pPr>
          </a:lstStyle>
          <a:p>
            <a:pPr/>
            <a:r>
              <a:t>A</a:t>
            </a:r>
          </a:p>
        </p:txBody>
      </p:sp>
      <p:sp>
        <p:nvSpPr>
          <p:cNvPr id="503" name="Google Shape;436;p29"/>
          <p:cNvSpPr txBox="1"/>
          <p:nvPr/>
        </p:nvSpPr>
        <p:spPr>
          <a:xfrm>
            <a:off x="3839495" y="1668036"/>
            <a:ext cx="816001" cy="52848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b="1" sz="2400"/>
            </a:lvl1pPr>
          </a:lstStyle>
          <a:p>
            <a:pPr/>
            <a:r>
              <a:t>B</a:t>
            </a:r>
          </a:p>
        </p:txBody>
      </p:sp>
      <p:sp>
        <p:nvSpPr>
          <p:cNvPr id="504" name="Google Shape;437;p29"/>
          <p:cNvSpPr/>
          <p:nvPr/>
        </p:nvSpPr>
        <p:spPr>
          <a:xfrm>
            <a:off x="2242308" y="3613065"/>
            <a:ext cx="1031401" cy="1074601"/>
          </a:xfrm>
          <a:prstGeom prst="ellipse">
            <a:avLst/>
          </a:prstGeom>
          <a:solidFill>
            <a:srgbClr val="6D9EEB"/>
          </a:solidFill>
          <a:ln w="28575">
            <a:solidFill>
              <a:srgbClr val="303030"/>
            </a:solidFill>
          </a:ln>
        </p:spPr>
        <p:txBody>
          <a:bodyPr lIns="45719" rIns="45719" anchor="ctr"/>
          <a:lstStyle/>
          <a:p>
            <a:pPr>
              <a:defRPr>
                <a:solidFill>
                  <a:srgbClr val="000000"/>
                </a:solidFill>
              </a:defRPr>
            </a:pPr>
          </a:p>
        </p:txBody>
      </p:sp>
      <p:sp>
        <p:nvSpPr>
          <p:cNvPr id="505" name="Google Shape;438;p29"/>
          <p:cNvSpPr txBox="1"/>
          <p:nvPr/>
        </p:nvSpPr>
        <p:spPr>
          <a:xfrm>
            <a:off x="2358128" y="3885962"/>
            <a:ext cx="816001" cy="52848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b="1" sz="2400"/>
            </a:lvl1pPr>
          </a:lstStyle>
          <a:p>
            <a:pPr/>
            <a:r>
              <a:t>C</a:t>
            </a:r>
          </a:p>
        </p:txBody>
      </p:sp>
      <p:sp>
        <p:nvSpPr>
          <p:cNvPr id="506" name="Google Shape;439;p29"/>
          <p:cNvSpPr/>
          <p:nvPr/>
        </p:nvSpPr>
        <p:spPr>
          <a:xfrm>
            <a:off x="1556499" y="2449611"/>
            <a:ext cx="828901" cy="1298401"/>
          </a:xfrm>
          <a:prstGeom prst="line">
            <a:avLst/>
          </a:prstGeom>
          <a:ln w="28575">
            <a:solidFill>
              <a:srgbClr val="303030"/>
            </a:solidFill>
            <a:headEnd type="triangle"/>
          </a:ln>
        </p:spPr>
        <p:txBody>
          <a:bodyPr lIns="45719" rIns="45719"/>
          <a:lstStyle/>
          <a:p>
            <a:pPr/>
          </a:p>
        </p:txBody>
      </p:sp>
      <p:sp>
        <p:nvSpPr>
          <p:cNvPr id="507" name="Google Shape;440;p29"/>
          <p:cNvSpPr/>
          <p:nvPr/>
        </p:nvSpPr>
        <p:spPr>
          <a:xfrm>
            <a:off x="1680953" y="2376826"/>
            <a:ext cx="828901" cy="1298401"/>
          </a:xfrm>
          <a:prstGeom prst="line">
            <a:avLst/>
          </a:prstGeom>
          <a:ln w="28575">
            <a:solidFill>
              <a:srgbClr val="303030"/>
            </a:solidFill>
            <a:tailEnd type="triangle"/>
          </a:ln>
        </p:spPr>
        <p:txBody>
          <a:bodyPr lIns="45719" rIns="45719"/>
          <a:lstStyle/>
          <a:p>
            <a:pPr/>
          </a:p>
        </p:txBody>
      </p:sp>
      <p:sp>
        <p:nvSpPr>
          <p:cNvPr id="508" name="Google Shape;441;p29"/>
          <p:cNvSpPr/>
          <p:nvPr/>
        </p:nvSpPr>
        <p:spPr>
          <a:xfrm flipH="1">
            <a:off x="3096063" y="2377284"/>
            <a:ext cx="875101" cy="1370701"/>
          </a:xfrm>
          <a:prstGeom prst="line">
            <a:avLst/>
          </a:prstGeom>
          <a:ln w="28575">
            <a:solidFill>
              <a:srgbClr val="303030"/>
            </a:solidFill>
            <a:headEnd type="triangle"/>
          </a:ln>
        </p:spPr>
        <p:txBody>
          <a:bodyPr lIns="45719" rIns="45719"/>
          <a:lstStyle/>
          <a:p>
            <a:pPr/>
          </a:p>
        </p:txBody>
      </p:sp>
      <p:sp>
        <p:nvSpPr>
          <p:cNvPr id="509" name="Google Shape;442;p29"/>
          <p:cNvSpPr/>
          <p:nvPr/>
        </p:nvSpPr>
        <p:spPr>
          <a:xfrm flipH="1">
            <a:off x="3177992" y="2439753"/>
            <a:ext cx="914701" cy="1425001"/>
          </a:xfrm>
          <a:prstGeom prst="line">
            <a:avLst/>
          </a:prstGeom>
          <a:ln w="28575">
            <a:solidFill>
              <a:srgbClr val="303030"/>
            </a:solidFill>
            <a:tailEnd type="triangle"/>
          </a:ln>
        </p:spPr>
        <p:txBody>
          <a:bodyPr lIns="45719" rIns="45719"/>
          <a:lstStyle/>
          <a:p>
            <a:pPr/>
          </a:p>
        </p:txBody>
      </p:sp>
      <p:grpSp>
        <p:nvGrpSpPr>
          <p:cNvPr id="512" name="Google Shape;443;p29"/>
          <p:cNvGrpSpPr/>
          <p:nvPr/>
        </p:nvGrpSpPr>
        <p:grpSpPr>
          <a:xfrm>
            <a:off x="2624241" y="1279358"/>
            <a:ext cx="383401" cy="380234"/>
            <a:chOff x="0" y="0"/>
            <a:chExt cx="383399" cy="380233"/>
          </a:xfrm>
        </p:grpSpPr>
        <p:sp>
          <p:nvSpPr>
            <p:cNvPr id="510" name="Rectangle"/>
            <p:cNvSpPr/>
            <p:nvPr/>
          </p:nvSpPr>
          <p:spPr>
            <a:xfrm>
              <a:off x="0" y="16266"/>
              <a:ext cx="383400" cy="347701"/>
            </a:xfrm>
            <a:prstGeom prst="rect">
              <a:avLst/>
            </a:prstGeom>
            <a:solidFill>
              <a:srgbClr val="FF0000"/>
            </a:solidFill>
            <a:ln w="12700" cap="flat">
              <a:noFill/>
              <a:miter lim="400000"/>
            </a:ln>
            <a:effectLst/>
          </p:spPr>
          <p:txBody>
            <a:bodyPr wrap="square" lIns="45719" tIns="45719" rIns="45719" bIns="45719" numCol="1" anchor="ctr">
              <a:noAutofit/>
            </a:bodyPr>
            <a:lstStyle/>
            <a:p>
              <a:pPr algn="ctr">
                <a:defRPr>
                  <a:solidFill>
                    <a:srgbClr val="000000"/>
                  </a:solidFill>
                </a:defRPr>
              </a:pPr>
            </a:p>
          </p:txBody>
        </p:sp>
        <p:sp>
          <p:nvSpPr>
            <p:cNvPr id="511" name="M"/>
            <p:cNvSpPr txBox="1"/>
            <p:nvPr/>
          </p:nvSpPr>
          <p:spPr>
            <a:xfrm>
              <a:off x="0" y="0"/>
              <a:ext cx="383400"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a:solidFill>
                    <a:srgbClr val="000000"/>
                  </a:solidFill>
                </a:defRPr>
              </a:lvl1pPr>
            </a:lstStyle>
            <a:p>
              <a:pPr/>
              <a:r>
                <a:t>M</a:t>
              </a:r>
            </a:p>
          </p:txBody>
        </p:sp>
      </p:grpSp>
      <p:grpSp>
        <p:nvGrpSpPr>
          <p:cNvPr id="515" name="Google Shape;444;p29"/>
          <p:cNvGrpSpPr/>
          <p:nvPr/>
        </p:nvGrpSpPr>
        <p:grpSpPr>
          <a:xfrm>
            <a:off x="3119321" y="1295624"/>
            <a:ext cx="383401" cy="347701"/>
            <a:chOff x="0" y="0"/>
            <a:chExt cx="383399" cy="347699"/>
          </a:xfrm>
        </p:grpSpPr>
        <p:sp>
          <p:nvSpPr>
            <p:cNvPr id="513" name="Rectangle"/>
            <p:cNvSpPr/>
            <p:nvPr/>
          </p:nvSpPr>
          <p:spPr>
            <a:xfrm>
              <a:off x="0" y="0"/>
              <a:ext cx="383400" cy="347700"/>
            </a:xfrm>
            <a:prstGeom prst="rect">
              <a:avLst/>
            </a:prstGeom>
            <a:solidFill>
              <a:srgbClr val="FFD966"/>
            </a:solidFill>
            <a:ln w="12700" cap="flat">
              <a:noFill/>
              <a:miter lim="400000"/>
            </a:ln>
            <a:effectLst/>
          </p:spPr>
          <p:txBody>
            <a:bodyPr wrap="square" lIns="45719" tIns="45719" rIns="45719" bIns="45719" numCol="1" anchor="ctr">
              <a:noAutofit/>
            </a:bodyPr>
            <a:lstStyle/>
            <a:p>
              <a:pPr algn="ctr">
                <a:defRPr sz="1100">
                  <a:solidFill>
                    <a:srgbClr val="000000"/>
                  </a:solidFill>
                </a:defRPr>
              </a:pPr>
            </a:p>
          </p:txBody>
        </p:sp>
        <p:sp>
          <p:nvSpPr>
            <p:cNvPr id="514" name="m2"/>
            <p:cNvSpPr txBox="1"/>
            <p:nvPr/>
          </p:nvSpPr>
          <p:spPr>
            <a:xfrm>
              <a:off x="0" y="8510"/>
              <a:ext cx="383400" cy="330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sz="1100">
                  <a:solidFill>
                    <a:srgbClr val="000000"/>
                  </a:solidFill>
                </a:defRPr>
              </a:lvl1pPr>
            </a:lstStyle>
            <a:p>
              <a:pPr/>
              <a:r>
                <a:t>m2</a:t>
              </a:r>
            </a:p>
          </p:txBody>
        </p:sp>
      </p:grpSp>
      <p:grpSp>
        <p:nvGrpSpPr>
          <p:cNvPr id="518" name="Google Shape;445;p29"/>
          <p:cNvGrpSpPr/>
          <p:nvPr/>
        </p:nvGrpSpPr>
        <p:grpSpPr>
          <a:xfrm>
            <a:off x="2129164" y="1295624"/>
            <a:ext cx="383401" cy="347701"/>
            <a:chOff x="0" y="0"/>
            <a:chExt cx="383399" cy="347699"/>
          </a:xfrm>
        </p:grpSpPr>
        <p:sp>
          <p:nvSpPr>
            <p:cNvPr id="516" name="Rectangle"/>
            <p:cNvSpPr/>
            <p:nvPr/>
          </p:nvSpPr>
          <p:spPr>
            <a:xfrm>
              <a:off x="0" y="0"/>
              <a:ext cx="383400" cy="347700"/>
            </a:xfrm>
            <a:prstGeom prst="rect">
              <a:avLst/>
            </a:prstGeom>
            <a:solidFill>
              <a:srgbClr val="FFD966"/>
            </a:solidFill>
            <a:ln w="12700" cap="flat">
              <a:noFill/>
              <a:miter lim="400000"/>
            </a:ln>
            <a:effectLst/>
          </p:spPr>
          <p:txBody>
            <a:bodyPr wrap="square" lIns="45719" tIns="45719" rIns="45719" bIns="45719" numCol="1" anchor="ctr">
              <a:noAutofit/>
            </a:bodyPr>
            <a:lstStyle/>
            <a:p>
              <a:pPr algn="ctr">
                <a:defRPr sz="1100">
                  <a:solidFill>
                    <a:srgbClr val="000000"/>
                  </a:solidFill>
                </a:defRPr>
              </a:pPr>
            </a:p>
          </p:txBody>
        </p:sp>
        <p:sp>
          <p:nvSpPr>
            <p:cNvPr id="517" name="m1"/>
            <p:cNvSpPr txBox="1"/>
            <p:nvPr/>
          </p:nvSpPr>
          <p:spPr>
            <a:xfrm>
              <a:off x="0" y="8510"/>
              <a:ext cx="383400" cy="330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sz="1100">
                  <a:solidFill>
                    <a:srgbClr val="000000"/>
                  </a:solidFill>
                </a:defRPr>
              </a:lvl1pPr>
            </a:lstStyle>
            <a:p>
              <a:pPr/>
              <a:r>
                <a:t>m1</a:t>
              </a:r>
            </a:p>
          </p:txBody>
        </p:sp>
      </p:grpSp>
      <p:grpSp>
        <p:nvGrpSpPr>
          <p:cNvPr id="521" name="Google Shape;446;p29"/>
          <p:cNvGrpSpPr/>
          <p:nvPr/>
        </p:nvGrpSpPr>
        <p:grpSpPr>
          <a:xfrm>
            <a:off x="2106409" y="2596749"/>
            <a:ext cx="526509" cy="527492"/>
            <a:chOff x="0" y="0"/>
            <a:chExt cx="526508" cy="527491"/>
          </a:xfrm>
        </p:grpSpPr>
        <p:sp>
          <p:nvSpPr>
            <p:cNvPr id="519" name="Rectangle"/>
            <p:cNvSpPr/>
            <p:nvPr/>
          </p:nvSpPr>
          <p:spPr>
            <a:xfrm rot="3455442">
              <a:off x="71543" y="89924"/>
              <a:ext cx="383422" cy="347644"/>
            </a:xfrm>
            <a:prstGeom prst="rect">
              <a:avLst/>
            </a:prstGeom>
            <a:solidFill>
              <a:srgbClr val="FF0000"/>
            </a:solidFill>
            <a:ln w="12700" cap="flat">
              <a:noFill/>
              <a:miter lim="400000"/>
            </a:ln>
            <a:effectLst/>
          </p:spPr>
          <p:txBody>
            <a:bodyPr wrap="square" lIns="45719" tIns="45719" rIns="45719" bIns="45719" numCol="1" anchor="ctr">
              <a:noAutofit/>
            </a:bodyPr>
            <a:lstStyle/>
            <a:p>
              <a:pPr algn="ctr">
                <a:defRPr>
                  <a:solidFill>
                    <a:srgbClr val="000000"/>
                  </a:solidFill>
                </a:defRPr>
              </a:pPr>
            </a:p>
          </p:txBody>
        </p:sp>
        <p:sp>
          <p:nvSpPr>
            <p:cNvPr id="520" name="M"/>
            <p:cNvSpPr txBox="1"/>
            <p:nvPr/>
          </p:nvSpPr>
          <p:spPr>
            <a:xfrm rot="3455442">
              <a:off x="71543" y="73628"/>
              <a:ext cx="383422" cy="3802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a:solidFill>
                    <a:srgbClr val="000000"/>
                  </a:solidFill>
                </a:defRPr>
              </a:lvl1pPr>
            </a:lstStyle>
            <a:p>
              <a:pPr/>
              <a:r>
                <a:t>M</a:t>
              </a:r>
            </a:p>
          </p:txBody>
        </p:sp>
      </p:grpSp>
      <p:grpSp>
        <p:nvGrpSpPr>
          <p:cNvPr id="524" name="Google Shape;447;p29"/>
          <p:cNvGrpSpPr/>
          <p:nvPr/>
        </p:nvGrpSpPr>
        <p:grpSpPr>
          <a:xfrm>
            <a:off x="2385306" y="3023577"/>
            <a:ext cx="498995" cy="510025"/>
            <a:chOff x="0" y="0"/>
            <a:chExt cx="498994" cy="510023"/>
          </a:xfrm>
        </p:grpSpPr>
        <p:sp>
          <p:nvSpPr>
            <p:cNvPr id="522" name="Rectangle"/>
            <p:cNvSpPr/>
            <p:nvPr/>
          </p:nvSpPr>
          <p:spPr>
            <a:xfrm rot="3455442">
              <a:off x="57786" y="81190"/>
              <a:ext cx="383422" cy="347644"/>
            </a:xfrm>
            <a:prstGeom prst="rect">
              <a:avLst/>
            </a:prstGeom>
            <a:solidFill>
              <a:srgbClr val="FFD966"/>
            </a:solidFill>
            <a:ln w="12700" cap="flat">
              <a:noFill/>
              <a:miter lim="400000"/>
            </a:ln>
            <a:effectLst/>
          </p:spPr>
          <p:txBody>
            <a:bodyPr wrap="square" lIns="45719" tIns="45719" rIns="45719" bIns="45719" numCol="1" anchor="ctr">
              <a:noAutofit/>
            </a:bodyPr>
            <a:lstStyle/>
            <a:p>
              <a:pPr algn="ctr">
                <a:defRPr sz="1100">
                  <a:solidFill>
                    <a:srgbClr val="000000"/>
                  </a:solidFill>
                </a:defRPr>
              </a:pPr>
            </a:p>
          </p:txBody>
        </p:sp>
        <p:sp>
          <p:nvSpPr>
            <p:cNvPr id="523" name="m4"/>
            <p:cNvSpPr txBox="1"/>
            <p:nvPr/>
          </p:nvSpPr>
          <p:spPr>
            <a:xfrm rot="3455442">
              <a:off x="57786" y="89672"/>
              <a:ext cx="383422" cy="330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sz="1100">
                  <a:solidFill>
                    <a:srgbClr val="000000"/>
                  </a:solidFill>
                </a:defRPr>
              </a:lvl1pPr>
            </a:lstStyle>
            <a:p>
              <a:pPr/>
              <a:r>
                <a:t>m4</a:t>
              </a:r>
            </a:p>
          </p:txBody>
        </p:sp>
      </p:grpSp>
      <p:grpSp>
        <p:nvGrpSpPr>
          <p:cNvPr id="527" name="Google Shape;448;p29"/>
          <p:cNvGrpSpPr/>
          <p:nvPr/>
        </p:nvGrpSpPr>
        <p:grpSpPr>
          <a:xfrm>
            <a:off x="1855027" y="2187387"/>
            <a:ext cx="498995" cy="510025"/>
            <a:chOff x="0" y="0"/>
            <a:chExt cx="498994" cy="510023"/>
          </a:xfrm>
        </p:grpSpPr>
        <p:sp>
          <p:nvSpPr>
            <p:cNvPr id="525" name="Rectangle"/>
            <p:cNvSpPr/>
            <p:nvPr/>
          </p:nvSpPr>
          <p:spPr>
            <a:xfrm rot="3455442">
              <a:off x="57786" y="81190"/>
              <a:ext cx="383422" cy="347644"/>
            </a:xfrm>
            <a:prstGeom prst="rect">
              <a:avLst/>
            </a:prstGeom>
            <a:solidFill>
              <a:srgbClr val="FFD966"/>
            </a:solidFill>
            <a:ln w="12700" cap="flat">
              <a:noFill/>
              <a:miter lim="400000"/>
            </a:ln>
            <a:effectLst/>
          </p:spPr>
          <p:txBody>
            <a:bodyPr wrap="square" lIns="45719" tIns="45719" rIns="45719" bIns="45719" numCol="1" anchor="ctr">
              <a:noAutofit/>
            </a:bodyPr>
            <a:lstStyle/>
            <a:p>
              <a:pPr algn="ctr">
                <a:defRPr sz="1100">
                  <a:solidFill>
                    <a:srgbClr val="000000"/>
                  </a:solidFill>
                </a:defRPr>
              </a:pPr>
            </a:p>
          </p:txBody>
        </p:sp>
        <p:sp>
          <p:nvSpPr>
            <p:cNvPr id="526" name="m3"/>
            <p:cNvSpPr txBox="1"/>
            <p:nvPr/>
          </p:nvSpPr>
          <p:spPr>
            <a:xfrm rot="3455442">
              <a:off x="57786" y="89672"/>
              <a:ext cx="383422" cy="330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sz="1100">
                  <a:solidFill>
                    <a:srgbClr val="000000"/>
                  </a:solidFill>
                </a:defRPr>
              </a:lvl1pPr>
            </a:lstStyle>
            <a:p>
              <a:pPr/>
              <a:r>
                <a:t>m3</a:t>
              </a:r>
            </a:p>
          </p:txBody>
        </p:sp>
      </p:grpSp>
      <p:grpSp>
        <p:nvGrpSpPr>
          <p:cNvPr id="530" name="Google Shape;449;p29"/>
          <p:cNvGrpSpPr/>
          <p:nvPr/>
        </p:nvGrpSpPr>
        <p:grpSpPr>
          <a:xfrm>
            <a:off x="3228615" y="2372710"/>
            <a:ext cx="500348" cy="510982"/>
            <a:chOff x="0" y="0"/>
            <a:chExt cx="500347" cy="510980"/>
          </a:xfrm>
        </p:grpSpPr>
        <p:sp>
          <p:nvSpPr>
            <p:cNvPr id="528" name="Rectangle"/>
            <p:cNvSpPr/>
            <p:nvPr/>
          </p:nvSpPr>
          <p:spPr>
            <a:xfrm rot="18172191">
              <a:off x="58366" y="81573"/>
              <a:ext cx="383615" cy="347835"/>
            </a:xfrm>
            <a:prstGeom prst="rect">
              <a:avLst/>
            </a:prstGeom>
            <a:solidFill>
              <a:srgbClr val="FFD966"/>
            </a:solidFill>
            <a:ln w="12700" cap="flat">
              <a:noFill/>
              <a:miter lim="400000"/>
            </a:ln>
            <a:effectLst/>
          </p:spPr>
          <p:txBody>
            <a:bodyPr wrap="square" lIns="45719" tIns="45719" rIns="45719" bIns="45719" numCol="1" anchor="ctr">
              <a:noAutofit/>
            </a:bodyPr>
            <a:lstStyle/>
            <a:p>
              <a:pPr algn="ctr">
                <a:defRPr sz="1100">
                  <a:solidFill>
                    <a:srgbClr val="000000"/>
                  </a:solidFill>
                </a:defRPr>
              </a:pPr>
            </a:p>
          </p:txBody>
        </p:sp>
        <p:sp>
          <p:nvSpPr>
            <p:cNvPr id="529" name="m6"/>
            <p:cNvSpPr txBox="1"/>
            <p:nvPr/>
          </p:nvSpPr>
          <p:spPr>
            <a:xfrm rot="18172191">
              <a:off x="58366" y="90150"/>
              <a:ext cx="383615" cy="3306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sz="1100">
                  <a:solidFill>
                    <a:srgbClr val="000000"/>
                  </a:solidFill>
                </a:defRPr>
              </a:lvl1pPr>
            </a:lstStyle>
            <a:p>
              <a:pPr/>
              <a:r>
                <a:t>m6</a:t>
              </a:r>
            </a:p>
          </p:txBody>
        </p:sp>
      </p:grpSp>
      <p:grpSp>
        <p:nvGrpSpPr>
          <p:cNvPr id="533" name="Google Shape;450;p29"/>
          <p:cNvGrpSpPr/>
          <p:nvPr/>
        </p:nvGrpSpPr>
        <p:grpSpPr>
          <a:xfrm>
            <a:off x="3442651" y="3353810"/>
            <a:ext cx="500348" cy="510982"/>
            <a:chOff x="0" y="0"/>
            <a:chExt cx="500347" cy="510980"/>
          </a:xfrm>
        </p:grpSpPr>
        <p:sp>
          <p:nvSpPr>
            <p:cNvPr id="531" name="Rectangle"/>
            <p:cNvSpPr/>
            <p:nvPr/>
          </p:nvSpPr>
          <p:spPr>
            <a:xfrm rot="18172191">
              <a:off x="58366" y="81573"/>
              <a:ext cx="383615" cy="347835"/>
            </a:xfrm>
            <a:prstGeom prst="rect">
              <a:avLst/>
            </a:prstGeom>
            <a:solidFill>
              <a:srgbClr val="FFD966"/>
            </a:solidFill>
            <a:ln w="12700" cap="flat">
              <a:noFill/>
              <a:miter lim="400000"/>
            </a:ln>
            <a:effectLst/>
          </p:spPr>
          <p:txBody>
            <a:bodyPr wrap="square" lIns="45719" tIns="45719" rIns="45719" bIns="45719" numCol="1" anchor="ctr">
              <a:noAutofit/>
            </a:bodyPr>
            <a:lstStyle/>
            <a:p>
              <a:pPr algn="ctr">
                <a:defRPr sz="1100">
                  <a:solidFill>
                    <a:srgbClr val="000000"/>
                  </a:solidFill>
                </a:defRPr>
              </a:pPr>
            </a:p>
          </p:txBody>
        </p:sp>
        <p:sp>
          <p:nvSpPr>
            <p:cNvPr id="532" name="m5"/>
            <p:cNvSpPr txBox="1"/>
            <p:nvPr/>
          </p:nvSpPr>
          <p:spPr>
            <a:xfrm rot="18172191">
              <a:off x="58366" y="90150"/>
              <a:ext cx="383615" cy="3306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sz="1100">
                  <a:solidFill>
                    <a:srgbClr val="000000"/>
                  </a:solidFill>
                </a:defRPr>
              </a:lvl1pPr>
            </a:lstStyle>
            <a:p>
              <a:pPr/>
              <a:r>
                <a:t>m5</a:t>
              </a:r>
            </a:p>
          </p:txBody>
        </p:sp>
      </p:grpSp>
      <p:grpSp>
        <p:nvGrpSpPr>
          <p:cNvPr id="536" name="Google Shape;451;p29"/>
          <p:cNvGrpSpPr/>
          <p:nvPr/>
        </p:nvGrpSpPr>
        <p:grpSpPr>
          <a:xfrm>
            <a:off x="1346052" y="2806637"/>
            <a:ext cx="498995" cy="510025"/>
            <a:chOff x="0" y="0"/>
            <a:chExt cx="498994" cy="510023"/>
          </a:xfrm>
        </p:grpSpPr>
        <p:sp>
          <p:nvSpPr>
            <p:cNvPr id="534" name="Rectangle"/>
            <p:cNvSpPr/>
            <p:nvPr/>
          </p:nvSpPr>
          <p:spPr>
            <a:xfrm rot="3455442">
              <a:off x="57786" y="81190"/>
              <a:ext cx="383422" cy="347644"/>
            </a:xfrm>
            <a:prstGeom prst="rect">
              <a:avLst/>
            </a:prstGeom>
            <a:solidFill>
              <a:srgbClr val="FFD966"/>
            </a:solidFill>
            <a:ln w="12700" cap="flat">
              <a:noFill/>
              <a:miter lim="400000"/>
            </a:ln>
            <a:effectLst/>
          </p:spPr>
          <p:txBody>
            <a:bodyPr wrap="square" lIns="45719" tIns="45719" rIns="45719" bIns="45719" numCol="1" anchor="ctr">
              <a:noAutofit/>
            </a:bodyPr>
            <a:lstStyle/>
            <a:p>
              <a:pPr algn="ctr">
                <a:defRPr sz="1100">
                  <a:solidFill>
                    <a:srgbClr val="000000"/>
                  </a:solidFill>
                </a:defRPr>
              </a:pPr>
            </a:p>
          </p:txBody>
        </p:sp>
        <p:sp>
          <p:nvSpPr>
            <p:cNvPr id="535" name="m7"/>
            <p:cNvSpPr txBox="1"/>
            <p:nvPr/>
          </p:nvSpPr>
          <p:spPr>
            <a:xfrm rot="3455442">
              <a:off x="57786" y="89672"/>
              <a:ext cx="383422" cy="330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sz="1100">
                  <a:solidFill>
                    <a:srgbClr val="000000"/>
                  </a:solidFill>
                </a:defRPr>
              </a:lvl1pPr>
            </a:lstStyle>
            <a:p>
              <a:pPr/>
              <a:r>
                <a:t>m7</a:t>
              </a:r>
            </a:p>
          </p:txBody>
        </p:sp>
      </p:grpSp>
      <p:sp>
        <p:nvSpPr>
          <p:cNvPr id="537" name="Google Shape;452;p29"/>
          <p:cNvSpPr txBox="1"/>
          <p:nvPr/>
        </p:nvSpPr>
        <p:spPr>
          <a:xfrm>
            <a:off x="5273149" y="1736125"/>
            <a:ext cx="2769901" cy="442072"/>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spcBef>
                <a:spcPts val="1000"/>
              </a:spcBef>
              <a:defRPr sz="1800">
                <a:solidFill>
                  <a:srgbClr val="FF0000"/>
                </a:solidFill>
              </a:defRPr>
            </a:lvl1pPr>
          </a:lstStyle>
          <a:p>
            <a:pPr/>
            <a:r>
              <a:t>m7</a:t>
            </a:r>
          </a:p>
        </p:txBody>
      </p:sp>
      <p:sp>
        <p:nvSpPr>
          <p:cNvPr id="538" name="Google Shape;453;p29"/>
          <p:cNvSpPr txBox="1"/>
          <p:nvPr/>
        </p:nvSpPr>
        <p:spPr>
          <a:xfrm>
            <a:off x="5273149" y="2825999"/>
            <a:ext cx="2769901" cy="44207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spcBef>
                <a:spcPts val="1000"/>
              </a:spcBef>
              <a:defRPr sz="1800">
                <a:solidFill>
                  <a:srgbClr val="FF0000"/>
                </a:solidFill>
              </a:defRPr>
            </a:lvl1pPr>
          </a:lstStyle>
          <a:p>
            <a:pPr/>
            <a:r>
              <a:t>m1, m3</a:t>
            </a:r>
          </a:p>
        </p:txBody>
      </p:sp>
      <p:sp>
        <p:nvSpPr>
          <p:cNvPr id="539" name="Google Shape;454;p29"/>
          <p:cNvSpPr txBox="1"/>
          <p:nvPr/>
        </p:nvSpPr>
        <p:spPr>
          <a:xfrm>
            <a:off x="5273149" y="3892799"/>
            <a:ext cx="2769901" cy="442073"/>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spAutoFit/>
          </a:bodyPr>
          <a:lstStyle>
            <a:lvl1pPr>
              <a:spcBef>
                <a:spcPts val="1000"/>
              </a:spcBef>
              <a:defRPr sz="1800">
                <a:solidFill>
                  <a:srgbClr val="FF0000"/>
                </a:solidFill>
              </a:defRPr>
            </a:lvl1pPr>
          </a:lstStyle>
          <a:p>
            <a:pPr/>
            <a:r>
              <a:t>m2, m4, m5, m6</a:t>
            </a:r>
          </a:p>
        </p:txBody>
      </p:sp>
      <p:sp>
        <p:nvSpPr>
          <p:cNvPr id="540" name="Google Shape;455;p29"/>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ID="10" grpId="1" fill="hold">
                                  <p:stCondLst>
                                    <p:cond delay="0"/>
                                  </p:stCondLst>
                                  <p:iterate type="el" backwards="0">
                                    <p:tmAbs val="0"/>
                                  </p:iterate>
                                  <p:childTnLst>
                                    <p:set>
                                      <p:cBhvr>
                                        <p:cTn id="6" fill="hold"/>
                                        <p:tgtEl>
                                          <p:spTgt spid="537"/>
                                        </p:tgtEl>
                                        <p:attrNameLst>
                                          <p:attrName>style.visibility</p:attrName>
                                        </p:attrNameLst>
                                      </p:cBhvr>
                                      <p:to>
                                        <p:strVal val="visible"/>
                                      </p:to>
                                    </p:set>
                                    <p:animEffect filter="fade" transition="in">
                                      <p:cBhvr>
                                        <p:cTn id="7" dur="1"/>
                                        <p:tgtEl>
                                          <p:spTgt spid="537"/>
                                        </p:tgtEl>
                                      </p:cBhvr>
                                    </p:animEffect>
                                  </p:childTnLst>
                                </p:cTn>
                              </p:par>
                            </p:childTnLst>
                          </p:cTn>
                        </p:par>
                      </p:childTnLst>
                    </p:cTn>
                  </p:par>
                  <p:par>
                    <p:cTn id="8" fill="hold">
                      <p:stCondLst>
                        <p:cond delay="indefinite"/>
                      </p:stCondLst>
                      <p:childTnLst>
                        <p:par>
                          <p:cTn id="9" fill="hold">
                            <p:stCondLst>
                              <p:cond delay="0"/>
                            </p:stCondLst>
                            <p:childTnLst>
                              <p:par>
                                <p:cTn id="10" presetClass="entr" nodeType="clickEffect" presetID="10" grpId="2" fill="hold">
                                  <p:stCondLst>
                                    <p:cond delay="0"/>
                                  </p:stCondLst>
                                  <p:iterate type="el" backwards="0">
                                    <p:tmAbs val="0"/>
                                  </p:iterate>
                                  <p:childTnLst>
                                    <p:set>
                                      <p:cBhvr>
                                        <p:cTn id="11" fill="hold"/>
                                        <p:tgtEl>
                                          <p:spTgt spid="538"/>
                                        </p:tgtEl>
                                        <p:attrNameLst>
                                          <p:attrName>style.visibility</p:attrName>
                                        </p:attrNameLst>
                                      </p:cBhvr>
                                      <p:to>
                                        <p:strVal val="visible"/>
                                      </p:to>
                                    </p:set>
                                    <p:animEffect filter="fade" transition="in">
                                      <p:cBhvr>
                                        <p:cTn id="12" dur="1"/>
                                        <p:tgtEl>
                                          <p:spTgt spid="538"/>
                                        </p:tgtEl>
                                      </p:cBhvr>
                                    </p:animEffect>
                                  </p:childTnLst>
                                </p:cTn>
                              </p:par>
                            </p:childTnLst>
                          </p:cTn>
                        </p:par>
                      </p:childTnLst>
                    </p:cTn>
                  </p:par>
                  <p:par>
                    <p:cTn id="13" fill="hold">
                      <p:stCondLst>
                        <p:cond delay="indefinite"/>
                      </p:stCondLst>
                      <p:childTnLst>
                        <p:par>
                          <p:cTn id="14" fill="hold">
                            <p:stCondLst>
                              <p:cond delay="0"/>
                            </p:stCondLst>
                            <p:childTnLst>
                              <p:par>
                                <p:cTn id="15" presetClass="entr" nodeType="clickEffect" presetID="10" grpId="3" fill="hold">
                                  <p:stCondLst>
                                    <p:cond delay="0"/>
                                  </p:stCondLst>
                                  <p:iterate type="el" backwards="0">
                                    <p:tmAbs val="0"/>
                                  </p:iterate>
                                  <p:childTnLst>
                                    <p:set>
                                      <p:cBhvr>
                                        <p:cTn id="16" fill="hold"/>
                                        <p:tgtEl>
                                          <p:spTgt spid="539"/>
                                        </p:tgtEl>
                                        <p:attrNameLst>
                                          <p:attrName>style.visibility</p:attrName>
                                        </p:attrNameLst>
                                      </p:cBhvr>
                                      <p:to>
                                        <p:strVal val="visible"/>
                                      </p:to>
                                    </p:set>
                                    <p:animEffect filter="fade" transition="in">
                                      <p:cBhvr>
                                        <p:cTn id="17" dur="1"/>
                                        <p:tgtEl>
                                          <p:spTgt spid="53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538" grpId="2"/>
      <p:bldP build="whole" bldLvl="1" animBg="1" rev="0" advAuto="0" spid="539" grpId="3"/>
      <p:bldP build="whole" bldLvl="1" animBg="1" rev="0" advAuto="0" spid="537" grpId="1"/>
    </p:bldLst>
  </p:timing>
</p:sld>
</file>

<file path=ppt/slides/slide34.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544" name="Google Shape;430;p29"/>
          <p:cNvSpPr/>
          <p:nvPr/>
        </p:nvSpPr>
        <p:spPr>
          <a:xfrm>
            <a:off x="1345819" y="2183500"/>
            <a:ext cx="1818001" cy="1"/>
          </a:xfrm>
          <a:prstGeom prst="line">
            <a:avLst/>
          </a:prstGeom>
          <a:ln w="28575">
            <a:solidFill>
              <a:srgbClr val="303030"/>
            </a:solidFill>
            <a:headEnd type="triangle"/>
          </a:ln>
        </p:spPr>
        <p:txBody>
          <a:bodyPr lIns="45719" rIns="45719"/>
          <a:lstStyle/>
          <a:p>
            <a:pPr/>
          </a:p>
        </p:txBody>
      </p:sp>
      <p:sp>
        <p:nvSpPr>
          <p:cNvPr id="545" name="Google Shape;431;p29"/>
          <p:cNvSpPr/>
          <p:nvPr/>
        </p:nvSpPr>
        <p:spPr>
          <a:xfrm>
            <a:off x="1343077" y="2060845"/>
            <a:ext cx="1818001" cy="1"/>
          </a:xfrm>
          <a:prstGeom prst="line">
            <a:avLst/>
          </a:prstGeom>
          <a:ln w="28575">
            <a:solidFill>
              <a:srgbClr val="303030"/>
            </a:solidFill>
            <a:tailEnd type="triangle"/>
          </a:ln>
        </p:spPr>
        <p:txBody>
          <a:bodyPr lIns="45719" rIns="45719"/>
          <a:lstStyle/>
          <a:p>
            <a:pPr/>
          </a:p>
        </p:txBody>
      </p:sp>
      <p:sp>
        <p:nvSpPr>
          <p:cNvPr id="546" name="Google Shape;432;p29"/>
          <p:cNvSpPr txBox="1"/>
          <p:nvPr>
            <p:ph type="title"/>
          </p:nvPr>
        </p:nvSpPr>
        <p:spPr>
          <a:xfrm>
            <a:off x="311699" y="445025"/>
            <a:ext cx="8520602" cy="572701"/>
          </a:xfrm>
          <a:prstGeom prst="rect">
            <a:avLst/>
          </a:prstGeom>
        </p:spPr>
        <p:txBody>
          <a:bodyPr/>
          <a:lstStyle>
            <a:lvl1pPr defTabSz="877823">
              <a:defRPr b="1" sz="2688">
                <a:solidFill>
                  <a:srgbClr val="000000"/>
                </a:solidFill>
              </a:defRPr>
            </a:lvl1pPr>
          </a:lstStyle>
          <a:p>
            <a:pPr/>
            <a:r>
              <a:t>Takeaways</a:t>
            </a:r>
          </a:p>
        </p:txBody>
      </p:sp>
      <p:sp>
        <p:nvSpPr>
          <p:cNvPr id="547" name="Google Shape;433;p29"/>
          <p:cNvSpPr/>
          <p:nvPr/>
        </p:nvSpPr>
        <p:spPr>
          <a:xfrm>
            <a:off x="311699" y="1690106"/>
            <a:ext cx="1031402" cy="1074601"/>
          </a:xfrm>
          <a:prstGeom prst="ellipse">
            <a:avLst/>
          </a:prstGeom>
          <a:solidFill>
            <a:srgbClr val="6AA84F"/>
          </a:solidFill>
          <a:ln w="28575">
            <a:solidFill>
              <a:srgbClr val="000000"/>
            </a:solidFill>
            <a:prstDash val="dash"/>
          </a:ln>
        </p:spPr>
        <p:txBody>
          <a:bodyPr lIns="45719" rIns="45719" anchor="ctr"/>
          <a:lstStyle/>
          <a:p>
            <a:pPr>
              <a:defRPr>
                <a:solidFill>
                  <a:srgbClr val="000000"/>
                </a:solidFill>
              </a:defRPr>
            </a:pPr>
          </a:p>
        </p:txBody>
      </p:sp>
      <p:sp>
        <p:nvSpPr>
          <p:cNvPr id="548" name="Google Shape;434;p29"/>
          <p:cNvSpPr/>
          <p:nvPr/>
        </p:nvSpPr>
        <p:spPr>
          <a:xfrm>
            <a:off x="3158499" y="1690106"/>
            <a:ext cx="1031401" cy="1074601"/>
          </a:xfrm>
          <a:prstGeom prst="ellipse">
            <a:avLst/>
          </a:prstGeom>
          <a:solidFill>
            <a:srgbClr val="6D9EEB"/>
          </a:solidFill>
          <a:ln w="28575">
            <a:solidFill>
              <a:srgbClr val="303030"/>
            </a:solidFill>
          </a:ln>
        </p:spPr>
        <p:txBody>
          <a:bodyPr lIns="45719" rIns="45719" anchor="ctr"/>
          <a:lstStyle/>
          <a:p>
            <a:pPr>
              <a:defRPr>
                <a:solidFill>
                  <a:srgbClr val="000000"/>
                </a:solidFill>
              </a:defRPr>
            </a:pPr>
          </a:p>
        </p:txBody>
      </p:sp>
      <p:sp>
        <p:nvSpPr>
          <p:cNvPr id="549" name="Google Shape;435;p29"/>
          <p:cNvSpPr txBox="1"/>
          <p:nvPr/>
        </p:nvSpPr>
        <p:spPr>
          <a:xfrm>
            <a:off x="419413" y="1963004"/>
            <a:ext cx="816001" cy="52848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b="1" sz="2400"/>
            </a:lvl1pPr>
          </a:lstStyle>
          <a:p>
            <a:pPr/>
            <a:r>
              <a:t>A</a:t>
            </a:r>
          </a:p>
        </p:txBody>
      </p:sp>
      <p:sp>
        <p:nvSpPr>
          <p:cNvPr id="550" name="Google Shape;436;p29"/>
          <p:cNvSpPr txBox="1"/>
          <p:nvPr/>
        </p:nvSpPr>
        <p:spPr>
          <a:xfrm>
            <a:off x="3274319" y="1963004"/>
            <a:ext cx="816001" cy="52848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b="1" sz="2400"/>
            </a:lvl1pPr>
          </a:lstStyle>
          <a:p>
            <a:pPr/>
            <a:r>
              <a:t>B</a:t>
            </a:r>
          </a:p>
        </p:txBody>
      </p:sp>
      <p:sp>
        <p:nvSpPr>
          <p:cNvPr id="551" name="Google Shape;437;p29"/>
          <p:cNvSpPr/>
          <p:nvPr/>
        </p:nvSpPr>
        <p:spPr>
          <a:xfrm>
            <a:off x="1677133" y="3908033"/>
            <a:ext cx="1031401" cy="1074601"/>
          </a:xfrm>
          <a:prstGeom prst="ellipse">
            <a:avLst/>
          </a:prstGeom>
          <a:solidFill>
            <a:srgbClr val="6D9EEB"/>
          </a:solidFill>
          <a:ln w="28575">
            <a:solidFill>
              <a:srgbClr val="303030"/>
            </a:solidFill>
          </a:ln>
        </p:spPr>
        <p:txBody>
          <a:bodyPr lIns="45719" rIns="45719" anchor="ctr"/>
          <a:lstStyle/>
          <a:p>
            <a:pPr>
              <a:defRPr>
                <a:solidFill>
                  <a:srgbClr val="000000"/>
                </a:solidFill>
              </a:defRPr>
            </a:pPr>
          </a:p>
        </p:txBody>
      </p:sp>
      <p:sp>
        <p:nvSpPr>
          <p:cNvPr id="552" name="Google Shape;438;p29"/>
          <p:cNvSpPr txBox="1"/>
          <p:nvPr/>
        </p:nvSpPr>
        <p:spPr>
          <a:xfrm>
            <a:off x="1792953" y="4180930"/>
            <a:ext cx="816001" cy="528480"/>
          </a:xfrm>
          <a:prstGeom prst="rect">
            <a:avLst/>
          </a:prstGeom>
          <a:ln w="12700">
            <a:miter lim="400000"/>
          </a:ln>
          <a:extLst>
            <a:ext uri="{C572A759-6A51-4108-AA02-DFA0A04FC94B}">
              <ma14:wrappingTextBoxFlag xmlns:ma14="http://schemas.microsoft.com/office/mac/drawingml/2011/main" val="1"/>
            </a:ext>
          </a:extLst>
        </p:spPr>
        <p:txBody>
          <a:bodyPr lIns="91424" tIns="91424" rIns="91424" bIns="91424" anchor="ctr">
            <a:spAutoFit/>
          </a:bodyPr>
          <a:lstStyle>
            <a:lvl1pPr algn="ctr">
              <a:defRPr b="1" sz="2400"/>
            </a:lvl1pPr>
          </a:lstStyle>
          <a:p>
            <a:pPr/>
            <a:r>
              <a:t>C</a:t>
            </a:r>
          </a:p>
        </p:txBody>
      </p:sp>
      <p:sp>
        <p:nvSpPr>
          <p:cNvPr id="553" name="Google Shape;439;p29"/>
          <p:cNvSpPr/>
          <p:nvPr/>
        </p:nvSpPr>
        <p:spPr>
          <a:xfrm>
            <a:off x="991324" y="2744579"/>
            <a:ext cx="828901" cy="1298401"/>
          </a:xfrm>
          <a:prstGeom prst="line">
            <a:avLst/>
          </a:prstGeom>
          <a:ln w="28575">
            <a:solidFill>
              <a:srgbClr val="303030"/>
            </a:solidFill>
            <a:headEnd type="triangle"/>
          </a:ln>
        </p:spPr>
        <p:txBody>
          <a:bodyPr lIns="45719" rIns="45719"/>
          <a:lstStyle/>
          <a:p>
            <a:pPr/>
          </a:p>
        </p:txBody>
      </p:sp>
      <p:sp>
        <p:nvSpPr>
          <p:cNvPr id="554" name="Google Shape;440;p29"/>
          <p:cNvSpPr/>
          <p:nvPr/>
        </p:nvSpPr>
        <p:spPr>
          <a:xfrm>
            <a:off x="1115778" y="2671794"/>
            <a:ext cx="828901" cy="1298401"/>
          </a:xfrm>
          <a:prstGeom prst="line">
            <a:avLst/>
          </a:prstGeom>
          <a:ln w="28575">
            <a:solidFill>
              <a:srgbClr val="303030"/>
            </a:solidFill>
            <a:tailEnd type="triangle"/>
          </a:ln>
        </p:spPr>
        <p:txBody>
          <a:bodyPr lIns="45719" rIns="45719"/>
          <a:lstStyle/>
          <a:p>
            <a:pPr/>
          </a:p>
        </p:txBody>
      </p:sp>
      <p:sp>
        <p:nvSpPr>
          <p:cNvPr id="555" name="Google Shape;441;p29"/>
          <p:cNvSpPr/>
          <p:nvPr/>
        </p:nvSpPr>
        <p:spPr>
          <a:xfrm flipH="1">
            <a:off x="2530888" y="2672252"/>
            <a:ext cx="875101" cy="1370701"/>
          </a:xfrm>
          <a:prstGeom prst="line">
            <a:avLst/>
          </a:prstGeom>
          <a:ln w="28575">
            <a:solidFill>
              <a:srgbClr val="303030"/>
            </a:solidFill>
            <a:headEnd type="triangle"/>
          </a:ln>
        </p:spPr>
        <p:txBody>
          <a:bodyPr lIns="45719" rIns="45719"/>
          <a:lstStyle/>
          <a:p>
            <a:pPr/>
          </a:p>
        </p:txBody>
      </p:sp>
      <p:sp>
        <p:nvSpPr>
          <p:cNvPr id="556" name="Google Shape;442;p29"/>
          <p:cNvSpPr/>
          <p:nvPr/>
        </p:nvSpPr>
        <p:spPr>
          <a:xfrm flipH="1">
            <a:off x="2612817" y="2734721"/>
            <a:ext cx="914701" cy="1425001"/>
          </a:xfrm>
          <a:prstGeom prst="line">
            <a:avLst/>
          </a:prstGeom>
          <a:ln w="28575">
            <a:solidFill>
              <a:srgbClr val="303030"/>
            </a:solidFill>
            <a:tailEnd type="triangle"/>
          </a:ln>
        </p:spPr>
        <p:txBody>
          <a:bodyPr lIns="45719" rIns="45719"/>
          <a:lstStyle/>
          <a:p>
            <a:pPr/>
          </a:p>
        </p:txBody>
      </p:sp>
      <p:grpSp>
        <p:nvGrpSpPr>
          <p:cNvPr id="559" name="Google Shape;443;p29"/>
          <p:cNvGrpSpPr/>
          <p:nvPr/>
        </p:nvGrpSpPr>
        <p:grpSpPr>
          <a:xfrm>
            <a:off x="2059066" y="1574326"/>
            <a:ext cx="383401" cy="380234"/>
            <a:chOff x="0" y="0"/>
            <a:chExt cx="383399" cy="380233"/>
          </a:xfrm>
        </p:grpSpPr>
        <p:sp>
          <p:nvSpPr>
            <p:cNvPr id="557" name="Rectangle"/>
            <p:cNvSpPr/>
            <p:nvPr/>
          </p:nvSpPr>
          <p:spPr>
            <a:xfrm>
              <a:off x="0" y="16266"/>
              <a:ext cx="383400" cy="347701"/>
            </a:xfrm>
            <a:prstGeom prst="rect">
              <a:avLst/>
            </a:prstGeom>
            <a:solidFill>
              <a:srgbClr val="FF0000"/>
            </a:solidFill>
            <a:ln w="12700" cap="flat">
              <a:noFill/>
              <a:miter lim="400000"/>
            </a:ln>
            <a:effectLst/>
          </p:spPr>
          <p:txBody>
            <a:bodyPr wrap="square" lIns="45719" tIns="45719" rIns="45719" bIns="45719" numCol="1" anchor="ctr">
              <a:noAutofit/>
            </a:bodyPr>
            <a:lstStyle/>
            <a:p>
              <a:pPr algn="ctr">
                <a:defRPr>
                  <a:solidFill>
                    <a:srgbClr val="000000"/>
                  </a:solidFill>
                </a:defRPr>
              </a:pPr>
            </a:p>
          </p:txBody>
        </p:sp>
        <p:sp>
          <p:nvSpPr>
            <p:cNvPr id="558" name="M"/>
            <p:cNvSpPr txBox="1"/>
            <p:nvPr/>
          </p:nvSpPr>
          <p:spPr>
            <a:xfrm>
              <a:off x="0" y="0"/>
              <a:ext cx="383400" cy="380234"/>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a:solidFill>
                    <a:srgbClr val="000000"/>
                  </a:solidFill>
                </a:defRPr>
              </a:lvl1pPr>
            </a:lstStyle>
            <a:p>
              <a:pPr/>
              <a:r>
                <a:t>M</a:t>
              </a:r>
            </a:p>
          </p:txBody>
        </p:sp>
      </p:grpSp>
      <p:grpSp>
        <p:nvGrpSpPr>
          <p:cNvPr id="562" name="Google Shape;444;p29"/>
          <p:cNvGrpSpPr/>
          <p:nvPr/>
        </p:nvGrpSpPr>
        <p:grpSpPr>
          <a:xfrm>
            <a:off x="2554146" y="1590593"/>
            <a:ext cx="383401" cy="347701"/>
            <a:chOff x="0" y="0"/>
            <a:chExt cx="383399" cy="347699"/>
          </a:xfrm>
        </p:grpSpPr>
        <p:sp>
          <p:nvSpPr>
            <p:cNvPr id="560" name="Rectangle"/>
            <p:cNvSpPr/>
            <p:nvPr/>
          </p:nvSpPr>
          <p:spPr>
            <a:xfrm>
              <a:off x="0" y="0"/>
              <a:ext cx="383400" cy="347700"/>
            </a:xfrm>
            <a:prstGeom prst="rect">
              <a:avLst/>
            </a:prstGeom>
            <a:solidFill>
              <a:srgbClr val="FFD966"/>
            </a:solidFill>
            <a:ln w="12700" cap="flat">
              <a:noFill/>
              <a:miter lim="400000"/>
            </a:ln>
            <a:effectLst/>
          </p:spPr>
          <p:txBody>
            <a:bodyPr wrap="square" lIns="45719" tIns="45719" rIns="45719" bIns="45719" numCol="1" anchor="ctr">
              <a:noAutofit/>
            </a:bodyPr>
            <a:lstStyle/>
            <a:p>
              <a:pPr algn="ctr">
                <a:defRPr sz="1100">
                  <a:solidFill>
                    <a:srgbClr val="000000"/>
                  </a:solidFill>
                </a:defRPr>
              </a:pPr>
            </a:p>
          </p:txBody>
        </p:sp>
        <p:sp>
          <p:nvSpPr>
            <p:cNvPr id="561" name="m2"/>
            <p:cNvSpPr txBox="1"/>
            <p:nvPr/>
          </p:nvSpPr>
          <p:spPr>
            <a:xfrm>
              <a:off x="0" y="8510"/>
              <a:ext cx="383400" cy="330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sz="1100">
                  <a:solidFill>
                    <a:srgbClr val="000000"/>
                  </a:solidFill>
                </a:defRPr>
              </a:lvl1pPr>
            </a:lstStyle>
            <a:p>
              <a:pPr/>
              <a:r>
                <a:t>m2</a:t>
              </a:r>
            </a:p>
          </p:txBody>
        </p:sp>
      </p:grpSp>
      <p:grpSp>
        <p:nvGrpSpPr>
          <p:cNvPr id="565" name="Google Shape;445;p29"/>
          <p:cNvGrpSpPr/>
          <p:nvPr/>
        </p:nvGrpSpPr>
        <p:grpSpPr>
          <a:xfrm>
            <a:off x="1563989" y="1590593"/>
            <a:ext cx="383401" cy="347701"/>
            <a:chOff x="0" y="0"/>
            <a:chExt cx="383399" cy="347699"/>
          </a:xfrm>
        </p:grpSpPr>
        <p:sp>
          <p:nvSpPr>
            <p:cNvPr id="563" name="Rectangle"/>
            <p:cNvSpPr/>
            <p:nvPr/>
          </p:nvSpPr>
          <p:spPr>
            <a:xfrm>
              <a:off x="0" y="0"/>
              <a:ext cx="383400" cy="347700"/>
            </a:xfrm>
            <a:prstGeom prst="rect">
              <a:avLst/>
            </a:prstGeom>
            <a:solidFill>
              <a:srgbClr val="FFD966"/>
            </a:solidFill>
            <a:ln w="12700" cap="flat">
              <a:noFill/>
              <a:miter lim="400000"/>
            </a:ln>
            <a:effectLst/>
          </p:spPr>
          <p:txBody>
            <a:bodyPr wrap="square" lIns="45719" tIns="45719" rIns="45719" bIns="45719" numCol="1" anchor="ctr">
              <a:noAutofit/>
            </a:bodyPr>
            <a:lstStyle/>
            <a:p>
              <a:pPr algn="ctr">
                <a:defRPr sz="1100">
                  <a:solidFill>
                    <a:srgbClr val="000000"/>
                  </a:solidFill>
                </a:defRPr>
              </a:pPr>
            </a:p>
          </p:txBody>
        </p:sp>
        <p:sp>
          <p:nvSpPr>
            <p:cNvPr id="564" name="m1"/>
            <p:cNvSpPr txBox="1"/>
            <p:nvPr/>
          </p:nvSpPr>
          <p:spPr>
            <a:xfrm>
              <a:off x="0" y="8510"/>
              <a:ext cx="383400" cy="330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sz="1100">
                  <a:solidFill>
                    <a:srgbClr val="000000"/>
                  </a:solidFill>
                </a:defRPr>
              </a:lvl1pPr>
            </a:lstStyle>
            <a:p>
              <a:pPr/>
              <a:r>
                <a:t>m1</a:t>
              </a:r>
            </a:p>
          </p:txBody>
        </p:sp>
      </p:grpSp>
      <p:grpSp>
        <p:nvGrpSpPr>
          <p:cNvPr id="568" name="Google Shape;446;p29"/>
          <p:cNvGrpSpPr/>
          <p:nvPr/>
        </p:nvGrpSpPr>
        <p:grpSpPr>
          <a:xfrm>
            <a:off x="1541234" y="2891717"/>
            <a:ext cx="526509" cy="527492"/>
            <a:chOff x="0" y="0"/>
            <a:chExt cx="526508" cy="527491"/>
          </a:xfrm>
        </p:grpSpPr>
        <p:sp>
          <p:nvSpPr>
            <p:cNvPr id="566" name="Rectangle"/>
            <p:cNvSpPr/>
            <p:nvPr/>
          </p:nvSpPr>
          <p:spPr>
            <a:xfrm rot="3455442">
              <a:off x="71543" y="89924"/>
              <a:ext cx="383422" cy="347644"/>
            </a:xfrm>
            <a:prstGeom prst="rect">
              <a:avLst/>
            </a:prstGeom>
            <a:solidFill>
              <a:srgbClr val="FF0000"/>
            </a:solidFill>
            <a:ln w="12700" cap="flat">
              <a:noFill/>
              <a:miter lim="400000"/>
            </a:ln>
            <a:effectLst/>
          </p:spPr>
          <p:txBody>
            <a:bodyPr wrap="square" lIns="45719" tIns="45719" rIns="45719" bIns="45719" numCol="1" anchor="ctr">
              <a:noAutofit/>
            </a:bodyPr>
            <a:lstStyle/>
            <a:p>
              <a:pPr algn="ctr">
                <a:defRPr>
                  <a:solidFill>
                    <a:srgbClr val="000000"/>
                  </a:solidFill>
                </a:defRPr>
              </a:pPr>
            </a:p>
          </p:txBody>
        </p:sp>
        <p:sp>
          <p:nvSpPr>
            <p:cNvPr id="567" name="M"/>
            <p:cNvSpPr txBox="1"/>
            <p:nvPr/>
          </p:nvSpPr>
          <p:spPr>
            <a:xfrm rot="3455442">
              <a:off x="71543" y="73628"/>
              <a:ext cx="383422" cy="380235"/>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a:solidFill>
                    <a:srgbClr val="000000"/>
                  </a:solidFill>
                </a:defRPr>
              </a:lvl1pPr>
            </a:lstStyle>
            <a:p>
              <a:pPr/>
              <a:r>
                <a:t>M</a:t>
              </a:r>
            </a:p>
          </p:txBody>
        </p:sp>
      </p:grpSp>
      <p:grpSp>
        <p:nvGrpSpPr>
          <p:cNvPr id="571" name="Google Shape;447;p29"/>
          <p:cNvGrpSpPr/>
          <p:nvPr/>
        </p:nvGrpSpPr>
        <p:grpSpPr>
          <a:xfrm>
            <a:off x="1820131" y="3318545"/>
            <a:ext cx="498995" cy="510025"/>
            <a:chOff x="0" y="0"/>
            <a:chExt cx="498994" cy="510023"/>
          </a:xfrm>
        </p:grpSpPr>
        <p:sp>
          <p:nvSpPr>
            <p:cNvPr id="569" name="Rectangle"/>
            <p:cNvSpPr/>
            <p:nvPr/>
          </p:nvSpPr>
          <p:spPr>
            <a:xfrm rot="3455442">
              <a:off x="57786" y="81190"/>
              <a:ext cx="383422" cy="347644"/>
            </a:xfrm>
            <a:prstGeom prst="rect">
              <a:avLst/>
            </a:prstGeom>
            <a:solidFill>
              <a:srgbClr val="FFD966"/>
            </a:solidFill>
            <a:ln w="12700" cap="flat">
              <a:noFill/>
              <a:miter lim="400000"/>
            </a:ln>
            <a:effectLst/>
          </p:spPr>
          <p:txBody>
            <a:bodyPr wrap="square" lIns="45719" tIns="45719" rIns="45719" bIns="45719" numCol="1" anchor="ctr">
              <a:noAutofit/>
            </a:bodyPr>
            <a:lstStyle/>
            <a:p>
              <a:pPr algn="ctr">
                <a:defRPr sz="1100">
                  <a:solidFill>
                    <a:srgbClr val="000000"/>
                  </a:solidFill>
                </a:defRPr>
              </a:pPr>
            </a:p>
          </p:txBody>
        </p:sp>
        <p:sp>
          <p:nvSpPr>
            <p:cNvPr id="570" name="m4"/>
            <p:cNvSpPr txBox="1"/>
            <p:nvPr/>
          </p:nvSpPr>
          <p:spPr>
            <a:xfrm rot="3455442">
              <a:off x="57786" y="89672"/>
              <a:ext cx="383422" cy="330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sz="1100">
                  <a:solidFill>
                    <a:srgbClr val="000000"/>
                  </a:solidFill>
                </a:defRPr>
              </a:lvl1pPr>
            </a:lstStyle>
            <a:p>
              <a:pPr/>
              <a:r>
                <a:t>m4</a:t>
              </a:r>
            </a:p>
          </p:txBody>
        </p:sp>
      </p:grpSp>
      <p:grpSp>
        <p:nvGrpSpPr>
          <p:cNvPr id="574" name="Google Shape;448;p29"/>
          <p:cNvGrpSpPr/>
          <p:nvPr/>
        </p:nvGrpSpPr>
        <p:grpSpPr>
          <a:xfrm>
            <a:off x="1289852" y="2482355"/>
            <a:ext cx="498995" cy="510025"/>
            <a:chOff x="0" y="0"/>
            <a:chExt cx="498994" cy="510023"/>
          </a:xfrm>
        </p:grpSpPr>
        <p:sp>
          <p:nvSpPr>
            <p:cNvPr id="572" name="Rectangle"/>
            <p:cNvSpPr/>
            <p:nvPr/>
          </p:nvSpPr>
          <p:spPr>
            <a:xfrm rot="3455442">
              <a:off x="57786" y="81190"/>
              <a:ext cx="383422" cy="347644"/>
            </a:xfrm>
            <a:prstGeom prst="rect">
              <a:avLst/>
            </a:prstGeom>
            <a:solidFill>
              <a:srgbClr val="FFD966"/>
            </a:solidFill>
            <a:ln w="12700" cap="flat">
              <a:noFill/>
              <a:miter lim="400000"/>
            </a:ln>
            <a:effectLst/>
          </p:spPr>
          <p:txBody>
            <a:bodyPr wrap="square" lIns="45719" tIns="45719" rIns="45719" bIns="45719" numCol="1" anchor="ctr">
              <a:noAutofit/>
            </a:bodyPr>
            <a:lstStyle/>
            <a:p>
              <a:pPr algn="ctr">
                <a:defRPr sz="1100">
                  <a:solidFill>
                    <a:srgbClr val="000000"/>
                  </a:solidFill>
                </a:defRPr>
              </a:pPr>
            </a:p>
          </p:txBody>
        </p:sp>
        <p:sp>
          <p:nvSpPr>
            <p:cNvPr id="573" name="m3"/>
            <p:cNvSpPr txBox="1"/>
            <p:nvPr/>
          </p:nvSpPr>
          <p:spPr>
            <a:xfrm rot="3455442">
              <a:off x="57786" y="89672"/>
              <a:ext cx="383422" cy="330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sz="1100">
                  <a:solidFill>
                    <a:srgbClr val="000000"/>
                  </a:solidFill>
                </a:defRPr>
              </a:lvl1pPr>
            </a:lstStyle>
            <a:p>
              <a:pPr/>
              <a:r>
                <a:t>m3</a:t>
              </a:r>
            </a:p>
          </p:txBody>
        </p:sp>
      </p:grpSp>
      <p:grpSp>
        <p:nvGrpSpPr>
          <p:cNvPr id="577" name="Google Shape;449;p29"/>
          <p:cNvGrpSpPr/>
          <p:nvPr/>
        </p:nvGrpSpPr>
        <p:grpSpPr>
          <a:xfrm>
            <a:off x="2663440" y="2667678"/>
            <a:ext cx="500348" cy="510982"/>
            <a:chOff x="0" y="0"/>
            <a:chExt cx="500347" cy="510980"/>
          </a:xfrm>
        </p:grpSpPr>
        <p:sp>
          <p:nvSpPr>
            <p:cNvPr id="575" name="Rectangle"/>
            <p:cNvSpPr/>
            <p:nvPr/>
          </p:nvSpPr>
          <p:spPr>
            <a:xfrm rot="18172191">
              <a:off x="58366" y="81573"/>
              <a:ext cx="383615" cy="347835"/>
            </a:xfrm>
            <a:prstGeom prst="rect">
              <a:avLst/>
            </a:prstGeom>
            <a:solidFill>
              <a:srgbClr val="FFD966"/>
            </a:solidFill>
            <a:ln w="12700" cap="flat">
              <a:noFill/>
              <a:miter lim="400000"/>
            </a:ln>
            <a:effectLst/>
          </p:spPr>
          <p:txBody>
            <a:bodyPr wrap="square" lIns="45719" tIns="45719" rIns="45719" bIns="45719" numCol="1" anchor="ctr">
              <a:noAutofit/>
            </a:bodyPr>
            <a:lstStyle/>
            <a:p>
              <a:pPr algn="ctr">
                <a:defRPr sz="1100">
                  <a:solidFill>
                    <a:srgbClr val="000000"/>
                  </a:solidFill>
                </a:defRPr>
              </a:pPr>
            </a:p>
          </p:txBody>
        </p:sp>
        <p:sp>
          <p:nvSpPr>
            <p:cNvPr id="576" name="m6"/>
            <p:cNvSpPr txBox="1"/>
            <p:nvPr/>
          </p:nvSpPr>
          <p:spPr>
            <a:xfrm rot="18172191">
              <a:off x="58366" y="90150"/>
              <a:ext cx="383615" cy="3306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sz="1100">
                  <a:solidFill>
                    <a:srgbClr val="000000"/>
                  </a:solidFill>
                </a:defRPr>
              </a:lvl1pPr>
            </a:lstStyle>
            <a:p>
              <a:pPr/>
              <a:r>
                <a:t>m6</a:t>
              </a:r>
            </a:p>
          </p:txBody>
        </p:sp>
      </p:grpSp>
      <p:grpSp>
        <p:nvGrpSpPr>
          <p:cNvPr id="580" name="Google Shape;450;p29"/>
          <p:cNvGrpSpPr/>
          <p:nvPr/>
        </p:nvGrpSpPr>
        <p:grpSpPr>
          <a:xfrm>
            <a:off x="2877476" y="3648778"/>
            <a:ext cx="500348" cy="510982"/>
            <a:chOff x="0" y="0"/>
            <a:chExt cx="500347" cy="510980"/>
          </a:xfrm>
        </p:grpSpPr>
        <p:sp>
          <p:nvSpPr>
            <p:cNvPr id="578" name="Rectangle"/>
            <p:cNvSpPr/>
            <p:nvPr/>
          </p:nvSpPr>
          <p:spPr>
            <a:xfrm rot="18172191">
              <a:off x="58366" y="81573"/>
              <a:ext cx="383615" cy="347835"/>
            </a:xfrm>
            <a:prstGeom prst="rect">
              <a:avLst/>
            </a:prstGeom>
            <a:solidFill>
              <a:srgbClr val="FFD966"/>
            </a:solidFill>
            <a:ln w="12700" cap="flat">
              <a:noFill/>
              <a:miter lim="400000"/>
            </a:ln>
            <a:effectLst/>
          </p:spPr>
          <p:txBody>
            <a:bodyPr wrap="square" lIns="45719" tIns="45719" rIns="45719" bIns="45719" numCol="1" anchor="ctr">
              <a:noAutofit/>
            </a:bodyPr>
            <a:lstStyle/>
            <a:p>
              <a:pPr algn="ctr">
                <a:defRPr sz="1100">
                  <a:solidFill>
                    <a:srgbClr val="000000"/>
                  </a:solidFill>
                </a:defRPr>
              </a:pPr>
            </a:p>
          </p:txBody>
        </p:sp>
        <p:sp>
          <p:nvSpPr>
            <p:cNvPr id="579" name="m5"/>
            <p:cNvSpPr txBox="1"/>
            <p:nvPr/>
          </p:nvSpPr>
          <p:spPr>
            <a:xfrm rot="18172191">
              <a:off x="58366" y="90150"/>
              <a:ext cx="383615" cy="330681"/>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sz="1100">
                  <a:solidFill>
                    <a:srgbClr val="000000"/>
                  </a:solidFill>
                </a:defRPr>
              </a:lvl1pPr>
            </a:lstStyle>
            <a:p>
              <a:pPr/>
              <a:r>
                <a:t>m5</a:t>
              </a:r>
            </a:p>
          </p:txBody>
        </p:sp>
      </p:grpSp>
      <p:grpSp>
        <p:nvGrpSpPr>
          <p:cNvPr id="583" name="Google Shape;451;p29"/>
          <p:cNvGrpSpPr/>
          <p:nvPr/>
        </p:nvGrpSpPr>
        <p:grpSpPr>
          <a:xfrm>
            <a:off x="780877" y="3101605"/>
            <a:ext cx="498995" cy="510025"/>
            <a:chOff x="0" y="0"/>
            <a:chExt cx="498994" cy="510023"/>
          </a:xfrm>
        </p:grpSpPr>
        <p:sp>
          <p:nvSpPr>
            <p:cNvPr id="581" name="Rectangle"/>
            <p:cNvSpPr/>
            <p:nvPr/>
          </p:nvSpPr>
          <p:spPr>
            <a:xfrm rot="3455442">
              <a:off x="57786" y="81190"/>
              <a:ext cx="383422" cy="347644"/>
            </a:xfrm>
            <a:prstGeom prst="rect">
              <a:avLst/>
            </a:prstGeom>
            <a:solidFill>
              <a:srgbClr val="FFD966"/>
            </a:solidFill>
            <a:ln w="12700" cap="flat">
              <a:noFill/>
              <a:miter lim="400000"/>
            </a:ln>
            <a:effectLst/>
          </p:spPr>
          <p:txBody>
            <a:bodyPr wrap="square" lIns="45719" tIns="45719" rIns="45719" bIns="45719" numCol="1" anchor="ctr">
              <a:noAutofit/>
            </a:bodyPr>
            <a:lstStyle/>
            <a:p>
              <a:pPr algn="ctr">
                <a:defRPr sz="1100">
                  <a:solidFill>
                    <a:srgbClr val="000000"/>
                  </a:solidFill>
                </a:defRPr>
              </a:pPr>
            </a:p>
          </p:txBody>
        </p:sp>
        <p:sp>
          <p:nvSpPr>
            <p:cNvPr id="582" name="m7"/>
            <p:cNvSpPr txBox="1"/>
            <p:nvPr/>
          </p:nvSpPr>
          <p:spPr>
            <a:xfrm rot="3455442">
              <a:off x="57786" y="89672"/>
              <a:ext cx="383422" cy="330680"/>
            </a:xfrm>
            <a:prstGeom prst="rect">
              <a:avLst/>
            </a:prstGeom>
            <a:noFill/>
            <a:ln w="12700" cap="flat">
              <a:noFill/>
              <a:miter lim="400000"/>
            </a:ln>
            <a:effectLst/>
            <a:extLst>
              <a:ext uri="{C572A759-6A51-4108-AA02-DFA0A04FC94B}">
                <ma14:wrappingTextBoxFlag xmlns:ma14="http://schemas.microsoft.com/office/mac/drawingml/2011/main" val="1"/>
              </a:ext>
            </a:extLst>
          </p:spPr>
          <p:txBody>
            <a:bodyPr wrap="square" lIns="91424" tIns="91424" rIns="91424" bIns="91424" numCol="1" anchor="ctr">
              <a:spAutoFit/>
            </a:bodyPr>
            <a:lstStyle>
              <a:lvl1pPr algn="ctr">
                <a:defRPr sz="1100">
                  <a:solidFill>
                    <a:srgbClr val="000000"/>
                  </a:solidFill>
                </a:defRPr>
              </a:lvl1pPr>
            </a:lstStyle>
            <a:p>
              <a:pPr/>
              <a:r>
                <a:t>m7</a:t>
              </a:r>
            </a:p>
          </p:txBody>
        </p:sp>
      </p:grpSp>
      <p:sp>
        <p:nvSpPr>
          <p:cNvPr id="584" name="Google Shape;455;p29"/>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
        <p:nvSpPr>
          <p:cNvPr id="585" name="TextBox 1"/>
          <p:cNvSpPr txBox="1"/>
          <p:nvPr/>
        </p:nvSpPr>
        <p:spPr>
          <a:xfrm>
            <a:off x="4508920" y="888060"/>
            <a:ext cx="4264251" cy="3551063"/>
          </a:xfrm>
          <a:prstGeom prst="rect">
            <a:avLst/>
          </a:prstGeom>
          <a:ln w="12700">
            <a:miter lim="400000"/>
          </a:ln>
          <a:extLst>
            <a:ext uri="{C572A759-6A51-4108-AA02-DFA0A04FC94B}">
              <ma14:wrappingTextBoxFlag xmlns:ma14="http://schemas.microsoft.com/office/mac/drawingml/2011/main" val="1"/>
            </a:ext>
          </a:extLst>
        </p:spPr>
        <p:txBody>
          <a:bodyPr lIns="45719" rIns="45719">
            <a:spAutoFit/>
          </a:bodyPr>
          <a:lstStyle/>
          <a:p>
            <a:pPr marL="285750" indent="-285750">
              <a:buClr>
                <a:srgbClr val="000000"/>
              </a:buClr>
              <a:buSzPct val="100000"/>
              <a:buChar char="❑"/>
              <a:defRPr sz="1800">
                <a:solidFill>
                  <a:srgbClr val="000000"/>
                </a:solidFill>
              </a:defRPr>
            </a:pPr>
            <a:r>
              <a:t>Tokens arriving on the incoming channels of a process that has already started the snapshot are recorded as the state of that channel.</a:t>
            </a:r>
          </a:p>
          <a:p>
            <a:pPr>
              <a:defRPr sz="1800">
                <a:solidFill>
                  <a:srgbClr val="000000"/>
                </a:solidFill>
              </a:defRPr>
            </a:pPr>
          </a:p>
          <a:p>
            <a:pPr marL="285750" indent="-285750">
              <a:buClr>
                <a:srgbClr val="000000"/>
              </a:buClr>
              <a:buSzPct val="100000"/>
              <a:buChar char="❑"/>
              <a:defRPr sz="1800">
                <a:solidFill>
                  <a:srgbClr val="000000"/>
                </a:solidFill>
              </a:defRPr>
            </a:pPr>
            <a:r>
              <a:t>Tokens sent on an outbound channel after a process has sent a marker on that channel are not included in the state of the channel.</a:t>
            </a:r>
          </a:p>
          <a:p>
            <a:pPr>
              <a:defRPr sz="1800">
                <a:solidFill>
                  <a:srgbClr val="000000"/>
                </a:solidFill>
              </a:defRPr>
            </a:pPr>
          </a:p>
          <a:p>
            <a:pPr marL="285750" indent="-285750">
              <a:buClr>
                <a:srgbClr val="000000"/>
              </a:buClr>
              <a:buSzPct val="100000"/>
              <a:buChar char="❑"/>
              <a:defRPr sz="1800">
                <a:solidFill>
                  <a:srgbClr val="000000"/>
                </a:solidFill>
              </a:defRPr>
            </a:pPr>
            <a:r>
              <a:t>The channels through which each process receives the marker for the first time are recorded to be empty. </a:t>
            </a:r>
          </a:p>
        </p:txBody>
      </p:sp>
    </p:spTree>
  </p:cSld>
  <p:clrMapOvr>
    <a:masterClrMapping/>
  </p:clrMapOvr>
  <p:transition xmlns:p14="http://schemas.microsoft.com/office/powerpoint/2010/main" spd="med" advClick="1"/>
</p:sld>
</file>

<file path=ppt/slides/slide35.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587" name="Google Shape;460;p30"/>
          <p:cNvSpPr txBox="1"/>
          <p:nvPr>
            <p:ph type="ctrTitle"/>
          </p:nvPr>
        </p:nvSpPr>
        <p:spPr>
          <a:xfrm>
            <a:off x="311707" y="744575"/>
            <a:ext cx="8520602" cy="2052599"/>
          </a:xfrm>
          <a:prstGeom prst="rect">
            <a:avLst/>
          </a:prstGeom>
        </p:spPr>
        <p:txBody>
          <a:bodyPr/>
          <a:lstStyle>
            <a:lvl1pPr>
              <a:defRPr b="1" sz="4800">
                <a:solidFill>
                  <a:srgbClr val="212121"/>
                </a:solidFill>
              </a:defRPr>
            </a:lvl1pPr>
          </a:lstStyle>
          <a:p>
            <a:pPr/>
            <a:r>
              <a:t>Puzzles from the Lecture</a:t>
            </a:r>
          </a:p>
        </p:txBody>
      </p:sp>
      <p:sp>
        <p:nvSpPr>
          <p:cNvPr id="588" name="Google Shape;462;p30"/>
          <p:cNvSpPr txBox="1"/>
          <p:nvPr>
            <p:ph type="sldNum" sz="quarter" idx="2"/>
          </p:nvPr>
        </p:nvSpPr>
        <p:spPr>
          <a:xfrm>
            <a:off x="8698471" y="4706961"/>
            <a:ext cx="322688" cy="306112"/>
          </a:xfrm>
          <a:prstGeom prst="rect">
            <a:avLst/>
          </a:prstGeom>
          <a:extLst>
            <a:ext uri="{C572A759-6A51-4108-AA02-DFA0A04FC94B}">
              <ma14:wrappingTextBoxFlag xmlns:ma14="http://schemas.microsoft.com/office/mac/drawingml/2011/main" val="1"/>
            </a:ext>
          </a:extLst>
        </p:spPr>
        <p:txBody>
          <a:bodyPr>
            <a:normAutofit fontScale="100000" lnSpcReduction="0"/>
          </a:bodyPr>
          <a:lstStyle>
            <a:lvl1pPr>
              <a:lnSpc>
                <a:spcPct val="90000"/>
              </a:lnSpc>
              <a:spcBef>
                <a:spcPts val="600"/>
              </a:spcBef>
              <a:defRPr sz="900">
                <a:solidFill>
                  <a:srgbClr val="212121"/>
                </a:solidFill>
              </a:defRPr>
            </a:lvl1pPr>
          </a:lstStyle>
          <a:p>
            <a:pPr/>
            <a:fld id="{86CB4B4D-7CA3-9044-876B-883B54F8677D}" type="slidenum"/>
          </a:p>
        </p:txBody>
      </p:sp>
    </p:spTree>
  </p:cSld>
  <p:clrMapOvr>
    <a:masterClrMapping/>
  </p:clrMapOvr>
  <p:transition xmlns:p14="http://schemas.microsoft.com/office/powerpoint/2010/main" spd="med" advClick="1"/>
</p:sld>
</file>

<file path=ppt/slides/slide36.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590" name="Google Shape;462;p30"/>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591" name="Picture 4" descr="Picture 4"/>
          <p:cNvPicPr>
            <a:picLocks noChangeAspect="1"/>
          </p:cNvPicPr>
          <p:nvPr/>
        </p:nvPicPr>
        <p:blipFill>
          <a:blip r:embed="rId3">
            <a:extLst/>
          </a:blip>
          <a:srcRect l="0" t="20483" r="0" b="12569"/>
          <a:stretch>
            <a:fillRect/>
          </a:stretch>
        </p:blipFill>
        <p:spPr>
          <a:xfrm>
            <a:off x="285504" y="493775"/>
            <a:ext cx="8572991" cy="4435027"/>
          </a:xfrm>
          <a:prstGeom prst="rect">
            <a:avLst/>
          </a:prstGeom>
          <a:ln w="12700">
            <a:miter lim="400000"/>
          </a:ln>
        </p:spPr>
      </p:pic>
      <p:sp>
        <p:nvSpPr>
          <p:cNvPr id="592" name="TextBox 6"/>
          <p:cNvSpPr/>
          <p:nvPr/>
        </p:nvSpPr>
        <p:spPr>
          <a:xfrm>
            <a:off x="4095134" y="3470786"/>
            <a:ext cx="1420764" cy="307778"/>
          </a:xfrm>
          <a:prstGeom prst="rect">
            <a:avLst/>
          </a:prstGeom>
          <a:solidFill>
            <a:srgbClr val="FFFFFF"/>
          </a:solidFill>
          <a:ln w="12700">
            <a:miter lim="400000"/>
          </a:ln>
        </p:spPr>
        <p:txBody>
          <a:bodyPr lIns="45719" rIns="45719"/>
          <a:lstStyle/>
          <a:p>
            <a:pPr>
              <a:defRPr>
                <a:solidFill>
                  <a:srgbClr val="000000"/>
                </a:solidFill>
              </a:defRPr>
            </a:pPr>
          </a:p>
        </p:txBody>
      </p:sp>
    </p:spTree>
  </p:cSld>
  <p:clrMapOvr>
    <a:masterClrMapping/>
  </p:clrMapOvr>
  <p:transition xmlns:p14="http://schemas.microsoft.com/office/powerpoint/2010/main" spd="med" advClick="1"/>
</p:sld>
</file>

<file path=ppt/slides/slide37.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596" name="Google Shape;462;p30"/>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597" name="Picture 4" descr="Picture 4"/>
          <p:cNvPicPr>
            <a:picLocks noChangeAspect="1"/>
          </p:cNvPicPr>
          <p:nvPr/>
        </p:nvPicPr>
        <p:blipFill>
          <a:blip r:embed="rId3">
            <a:extLst/>
          </a:blip>
          <a:srcRect l="0" t="20483" r="0" b="12569"/>
          <a:stretch>
            <a:fillRect/>
          </a:stretch>
        </p:blipFill>
        <p:spPr>
          <a:xfrm>
            <a:off x="-97955" y="1044381"/>
            <a:ext cx="6243117" cy="3229723"/>
          </a:xfrm>
          <a:prstGeom prst="rect">
            <a:avLst/>
          </a:prstGeom>
          <a:ln w="12700">
            <a:miter lim="400000"/>
          </a:ln>
        </p:spPr>
      </p:pic>
      <p:sp>
        <p:nvSpPr>
          <p:cNvPr id="598" name="TextBox 6"/>
          <p:cNvSpPr/>
          <p:nvPr/>
        </p:nvSpPr>
        <p:spPr>
          <a:xfrm>
            <a:off x="2313221" y="3215148"/>
            <a:ext cx="1420764" cy="307778"/>
          </a:xfrm>
          <a:prstGeom prst="rect">
            <a:avLst/>
          </a:prstGeom>
          <a:solidFill>
            <a:srgbClr val="FFFFFF"/>
          </a:solidFill>
          <a:ln w="12700">
            <a:miter lim="400000"/>
          </a:ln>
        </p:spPr>
        <p:txBody>
          <a:bodyPr lIns="45719" rIns="45719"/>
          <a:lstStyle/>
          <a:p>
            <a:pPr>
              <a:defRPr>
                <a:solidFill>
                  <a:srgbClr val="000000"/>
                </a:solidFill>
              </a:defRPr>
            </a:pPr>
          </a:p>
        </p:txBody>
      </p:sp>
      <p:sp>
        <p:nvSpPr>
          <p:cNvPr id="599" name="TextBox 1"/>
          <p:cNvSpPr txBox="1"/>
          <p:nvPr/>
        </p:nvSpPr>
        <p:spPr>
          <a:xfrm>
            <a:off x="6351637" y="265471"/>
            <a:ext cx="2477731" cy="288824"/>
          </a:xfrm>
          <a:prstGeom prst="rect">
            <a:avLst/>
          </a:prstGeom>
          <a:solidFill>
            <a:srgbClr val="E04AFC"/>
          </a:solidFill>
          <a:ln w="12700">
            <a:miter lim="400000"/>
          </a:ln>
          <a:extLst>
            <a:ext uri="{C572A759-6A51-4108-AA02-DFA0A04FC94B}">
              <ma14:wrappingTextBoxFlag xmlns:ma14="http://schemas.microsoft.com/office/mac/drawingml/2011/main" val="1"/>
            </a:ext>
          </a:extLst>
        </p:spPr>
        <p:txBody>
          <a:bodyPr lIns="45719" rIns="45719">
            <a:spAutoFit/>
          </a:bodyPr>
          <a:lstStyle>
            <a:lvl1pPr>
              <a:defRPr>
                <a:solidFill>
                  <a:srgbClr val="000000"/>
                </a:solidFill>
              </a:defRPr>
            </a:lvl1pPr>
          </a:lstStyle>
          <a:p>
            <a:pPr/>
            <a:r>
              <a:t>P was captured in (Q,P) </a:t>
            </a:r>
          </a:p>
        </p:txBody>
      </p:sp>
      <p:sp>
        <p:nvSpPr>
          <p:cNvPr id="600" name="TextBox 2"/>
          <p:cNvSpPr txBox="1"/>
          <p:nvPr/>
        </p:nvSpPr>
        <p:spPr>
          <a:xfrm>
            <a:off x="6351637" y="1060003"/>
            <a:ext cx="2477731" cy="695225"/>
          </a:xfrm>
          <a:prstGeom prst="rect">
            <a:avLst/>
          </a:prstGeom>
          <a:solidFill>
            <a:srgbClr val="E04AFC"/>
          </a:solidFill>
          <a:ln w="12700">
            <a:miter lim="400000"/>
          </a:ln>
          <a:extLst>
            <a:ext uri="{C572A759-6A51-4108-AA02-DFA0A04FC94B}">
              <ma14:wrappingTextBoxFlag xmlns:ma14="http://schemas.microsoft.com/office/mac/drawingml/2011/main" val="1"/>
            </a:ext>
          </a:extLst>
        </p:spPr>
        <p:txBody>
          <a:bodyPr lIns="45719" rIns="45719">
            <a:spAutoFit/>
          </a:bodyPr>
          <a:lstStyle>
            <a:lvl1pPr>
              <a:defRPr>
                <a:solidFill>
                  <a:srgbClr val="000000"/>
                </a:solidFill>
              </a:defRPr>
            </a:lvl1pPr>
          </a:lstStyle>
          <a:p>
            <a:pPr/>
            <a:r>
              <a:t>1. Process P started the snapshot before Token P was received</a:t>
            </a:r>
          </a:p>
        </p:txBody>
      </p:sp>
      <p:sp>
        <p:nvSpPr>
          <p:cNvPr id="601" name="TextBox 3"/>
          <p:cNvSpPr txBox="1"/>
          <p:nvPr/>
        </p:nvSpPr>
        <p:spPr>
          <a:xfrm>
            <a:off x="6351637" y="2601029"/>
            <a:ext cx="2477731" cy="288824"/>
          </a:xfrm>
          <a:prstGeom prst="rect">
            <a:avLst/>
          </a:prstGeom>
          <a:solidFill>
            <a:srgbClr val="FD5952"/>
          </a:solidFill>
          <a:ln w="12700">
            <a:miter lim="400000"/>
          </a:ln>
          <a:extLst>
            <a:ext uri="{C572A759-6A51-4108-AA02-DFA0A04FC94B}">
              <ma14:wrappingTextBoxFlag xmlns:ma14="http://schemas.microsoft.com/office/mac/drawingml/2011/main" val="1"/>
            </a:ext>
          </a:extLst>
        </p:spPr>
        <p:txBody>
          <a:bodyPr lIns="45719" rIns="45719">
            <a:spAutoFit/>
          </a:bodyPr>
          <a:lstStyle>
            <a:lvl1pPr>
              <a:defRPr>
                <a:solidFill>
                  <a:srgbClr val="000000"/>
                </a:solidFill>
              </a:defRPr>
            </a:lvl1pPr>
          </a:lstStyle>
          <a:p>
            <a:pPr/>
            <a:r>
              <a:t>R was captured in (Q,T) </a:t>
            </a:r>
          </a:p>
        </p:txBody>
      </p:sp>
      <p:sp>
        <p:nvSpPr>
          <p:cNvPr id="602" name="TextBox 5"/>
          <p:cNvSpPr txBox="1"/>
          <p:nvPr/>
        </p:nvSpPr>
        <p:spPr>
          <a:xfrm>
            <a:off x="6351637" y="3378506"/>
            <a:ext cx="2477731" cy="695224"/>
          </a:xfrm>
          <a:prstGeom prst="rect">
            <a:avLst/>
          </a:prstGeom>
          <a:solidFill>
            <a:srgbClr val="FD5952"/>
          </a:solidFill>
          <a:ln w="12700">
            <a:miter lim="400000"/>
          </a:ln>
          <a:extLst>
            <a:ext uri="{C572A759-6A51-4108-AA02-DFA0A04FC94B}">
              <ma14:wrappingTextBoxFlag xmlns:ma14="http://schemas.microsoft.com/office/mac/drawingml/2011/main" val="1"/>
            </a:ext>
          </a:extLst>
        </p:spPr>
        <p:txBody>
          <a:bodyPr lIns="45719" rIns="45719">
            <a:spAutoFit/>
          </a:bodyPr>
          <a:lstStyle>
            <a:lvl1pPr>
              <a:defRPr>
                <a:solidFill>
                  <a:srgbClr val="000000"/>
                </a:solidFill>
              </a:defRPr>
            </a:lvl1pPr>
          </a:lstStyle>
          <a:p>
            <a:pPr/>
            <a:r>
              <a:t>1. Process T started the snapshot before Token R was received</a:t>
            </a:r>
          </a:p>
        </p:txBody>
      </p:sp>
      <p:sp>
        <p:nvSpPr>
          <p:cNvPr id="603" name="TextBox 7"/>
          <p:cNvSpPr txBox="1"/>
          <p:nvPr/>
        </p:nvSpPr>
        <p:spPr>
          <a:xfrm>
            <a:off x="6351637" y="1865363"/>
            <a:ext cx="2477731" cy="492024"/>
          </a:xfrm>
          <a:prstGeom prst="rect">
            <a:avLst/>
          </a:prstGeom>
          <a:solidFill>
            <a:srgbClr val="E04AFC"/>
          </a:solidFill>
          <a:ln w="12700">
            <a:miter lim="400000"/>
          </a:ln>
          <a:extLst>
            <a:ext uri="{C572A759-6A51-4108-AA02-DFA0A04FC94B}">
              <ma14:wrappingTextBoxFlag xmlns:ma14="http://schemas.microsoft.com/office/mac/drawingml/2011/main" val="1"/>
            </a:ext>
          </a:extLst>
        </p:spPr>
        <p:txBody>
          <a:bodyPr lIns="45719" rIns="45719">
            <a:spAutoFit/>
          </a:bodyPr>
          <a:lstStyle>
            <a:lvl1pPr>
              <a:defRPr>
                <a:solidFill>
                  <a:srgbClr val="000000"/>
                </a:solidFill>
              </a:defRPr>
            </a:lvl1pPr>
          </a:lstStyle>
          <a:p>
            <a:pPr/>
            <a:r>
              <a:t>2. It received the marker back after receiving Token P </a:t>
            </a:r>
          </a:p>
        </p:txBody>
      </p:sp>
      <p:sp>
        <p:nvSpPr>
          <p:cNvPr id="604" name="Down Arrow 8"/>
          <p:cNvSpPr/>
          <p:nvPr/>
        </p:nvSpPr>
        <p:spPr>
          <a:xfrm>
            <a:off x="7452851" y="654703"/>
            <a:ext cx="275304" cy="30777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1940"/>
                </a:moveTo>
                <a:lnTo>
                  <a:pt x="5400" y="11940"/>
                </a:lnTo>
                <a:lnTo>
                  <a:pt x="5400" y="0"/>
                </a:lnTo>
                <a:lnTo>
                  <a:pt x="16200" y="0"/>
                </a:lnTo>
                <a:lnTo>
                  <a:pt x="16200" y="11940"/>
                </a:lnTo>
                <a:lnTo>
                  <a:pt x="21600" y="11940"/>
                </a:lnTo>
                <a:lnTo>
                  <a:pt x="10800" y="21600"/>
                </a:lnTo>
                <a:close/>
              </a:path>
            </a:pathLst>
          </a:custGeom>
          <a:solidFill>
            <a:srgbClr val="212121"/>
          </a:solidFill>
          <a:ln w="25400">
            <a:solidFill>
              <a:srgbClr val="003F39"/>
            </a:solidFill>
          </a:ln>
        </p:spPr>
        <p:txBody>
          <a:bodyPr lIns="45719" rIns="45719" anchor="ctr"/>
          <a:lstStyle/>
          <a:p>
            <a:pPr algn="ctr">
              <a:defRPr>
                <a:solidFill>
                  <a:srgbClr val="212121"/>
                </a:solidFill>
              </a:defRPr>
            </a:pPr>
          </a:p>
        </p:txBody>
      </p:sp>
      <p:sp>
        <p:nvSpPr>
          <p:cNvPr id="605" name="TextBox 9"/>
          <p:cNvSpPr txBox="1"/>
          <p:nvPr/>
        </p:nvSpPr>
        <p:spPr>
          <a:xfrm>
            <a:off x="6351637" y="4152174"/>
            <a:ext cx="2477731" cy="492025"/>
          </a:xfrm>
          <a:prstGeom prst="rect">
            <a:avLst/>
          </a:prstGeom>
          <a:solidFill>
            <a:srgbClr val="FD5952"/>
          </a:solidFill>
          <a:ln w="12700">
            <a:miter lim="400000"/>
          </a:ln>
          <a:extLst>
            <a:ext uri="{C572A759-6A51-4108-AA02-DFA0A04FC94B}">
              <ma14:wrappingTextBoxFlag xmlns:ma14="http://schemas.microsoft.com/office/mac/drawingml/2011/main" val="1"/>
            </a:ext>
          </a:extLst>
        </p:spPr>
        <p:txBody>
          <a:bodyPr lIns="45719" rIns="45719">
            <a:spAutoFit/>
          </a:bodyPr>
          <a:lstStyle>
            <a:lvl1pPr>
              <a:defRPr>
                <a:solidFill>
                  <a:srgbClr val="000000"/>
                </a:solidFill>
              </a:defRPr>
            </a:lvl1pPr>
          </a:lstStyle>
          <a:p>
            <a:pPr/>
            <a:r>
              <a:t>2. It received the marker back after receiving Token R </a:t>
            </a:r>
          </a:p>
        </p:txBody>
      </p:sp>
      <p:sp>
        <p:nvSpPr>
          <p:cNvPr id="606" name="Down Arrow 10"/>
          <p:cNvSpPr/>
          <p:nvPr/>
        </p:nvSpPr>
        <p:spPr>
          <a:xfrm>
            <a:off x="7452849" y="2989766"/>
            <a:ext cx="275304" cy="307778"/>
          </a:xfrm>
          <a:custGeom>
            <a:avLst/>
            <a:gdLst/>
            <a:ahLst/>
            <a:cxnLst>
              <a:cxn ang="0">
                <a:pos x="wd2" y="hd2"/>
              </a:cxn>
              <a:cxn ang="5400000">
                <a:pos x="wd2" y="hd2"/>
              </a:cxn>
              <a:cxn ang="10800000">
                <a:pos x="wd2" y="hd2"/>
              </a:cxn>
              <a:cxn ang="16200000">
                <a:pos x="wd2" y="hd2"/>
              </a:cxn>
            </a:cxnLst>
            <a:rect l="0" t="0" r="r" b="b"/>
            <a:pathLst>
              <a:path w="21600" h="21600" fill="norm" stroke="1" extrusionOk="0">
                <a:moveTo>
                  <a:pt x="0" y="11940"/>
                </a:moveTo>
                <a:lnTo>
                  <a:pt x="5400" y="11940"/>
                </a:lnTo>
                <a:lnTo>
                  <a:pt x="5400" y="0"/>
                </a:lnTo>
                <a:lnTo>
                  <a:pt x="16200" y="0"/>
                </a:lnTo>
                <a:lnTo>
                  <a:pt x="16200" y="11940"/>
                </a:lnTo>
                <a:lnTo>
                  <a:pt x="21600" y="11940"/>
                </a:lnTo>
                <a:lnTo>
                  <a:pt x="10800" y="21600"/>
                </a:lnTo>
                <a:close/>
              </a:path>
            </a:pathLst>
          </a:custGeom>
          <a:solidFill>
            <a:srgbClr val="212121"/>
          </a:solidFill>
          <a:ln w="25400">
            <a:solidFill>
              <a:srgbClr val="003F39"/>
            </a:solidFill>
          </a:ln>
        </p:spPr>
        <p:txBody>
          <a:bodyPr lIns="45719" rIns="45719" anchor="ctr"/>
          <a:lstStyle/>
          <a:p>
            <a:pPr algn="ctr">
              <a:defRPr>
                <a:solidFill>
                  <a:srgbClr val="212121"/>
                </a:solidFill>
              </a:defRPr>
            </a:pPr>
          </a:p>
        </p:txBody>
      </p:sp>
    </p:spTree>
  </p:cSld>
  <p:clrMapOvr>
    <a:masterClrMapping/>
  </p:clrMapOvr>
  <p:transition xmlns:p14="http://schemas.microsoft.com/office/powerpoint/2010/main" spd="med" advClick="1"/>
  <p:timing>
    <p:tnLst>
      <p:par>
        <p:cTn id="1" nodeType="tmRoot" restart="never" dur="indefinite" fill="hold">
          <p:childTnLst>
            <p:seq concurrent="1" prevAc="none" nextAc="seek">
              <p:cTn id="2" nodeType="mainSeq" dur="indefinite" fill="hold">
                <p:childTnLst>
                  <p:par>
                    <p:cTn id="3" fill="hold">
                      <p:stCondLst>
                        <p:cond delay="indefinite"/>
                      </p:stCondLst>
                      <p:childTnLst>
                        <p:par>
                          <p:cTn id="4" fill="hold">
                            <p:stCondLst>
                              <p:cond delay="0"/>
                            </p:stCondLst>
                            <p:childTnLst>
                              <p:par>
                                <p:cTn id="5" presetClass="entr" nodeType="clickEffect" presetSubtype="0" presetID="1" grpId="1" fill="hold">
                                  <p:stCondLst>
                                    <p:cond delay="0"/>
                                  </p:stCondLst>
                                  <p:iterate type="el" backwards="0">
                                    <p:tmAbs val="0"/>
                                  </p:iterate>
                                  <p:childTnLst>
                                    <p:set>
                                      <p:cBhvr>
                                        <p:cTn id="6" fill="hold"/>
                                        <p:tgtEl>
                                          <p:spTgt spid="59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Class="entr" nodeType="clickEffect" presetSubtype="0" presetID="1" grpId="2" fill="hold">
                                  <p:stCondLst>
                                    <p:cond delay="0"/>
                                  </p:stCondLst>
                                  <p:iterate type="el" backwards="0">
                                    <p:tmAbs val="0"/>
                                  </p:iterate>
                                  <p:childTnLst>
                                    <p:set>
                                      <p:cBhvr>
                                        <p:cTn id="10" fill="hold"/>
                                        <p:tgtEl>
                                          <p:spTgt spid="60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Class="entr" nodeType="clickEffect" presetSubtype="0" presetID="1" grpId="3" fill="hold">
                                  <p:stCondLst>
                                    <p:cond delay="0"/>
                                  </p:stCondLst>
                                  <p:iterate type="el" backwards="0">
                                    <p:tmAbs val="0"/>
                                  </p:iterate>
                                  <p:childTnLst>
                                    <p:set>
                                      <p:cBhvr>
                                        <p:cTn id="14" fill="hold"/>
                                        <p:tgtEl>
                                          <p:spTgt spid="600"/>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Class="entr" nodeType="clickEffect" presetSubtype="0" presetID="1" grpId="4" fill="hold">
                                  <p:stCondLst>
                                    <p:cond delay="0"/>
                                  </p:stCondLst>
                                  <p:iterate type="el" backwards="0">
                                    <p:tmAbs val="0"/>
                                  </p:iterate>
                                  <p:childTnLst>
                                    <p:set>
                                      <p:cBhvr>
                                        <p:cTn id="18" fill="hold"/>
                                        <p:tgtEl>
                                          <p:spTgt spid="603"/>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Class="entr" nodeType="clickEffect" presetSubtype="0" presetID="1" grpId="5" fill="hold">
                                  <p:stCondLst>
                                    <p:cond delay="0"/>
                                  </p:stCondLst>
                                  <p:iterate type="el" backwards="0">
                                    <p:tmAbs val="0"/>
                                  </p:iterate>
                                  <p:childTnLst>
                                    <p:set>
                                      <p:cBhvr>
                                        <p:cTn id="22" fill="hold"/>
                                        <p:tgtEl>
                                          <p:spTgt spid="601"/>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Class="entr" nodeType="clickEffect" presetSubtype="0" presetID="1" grpId="6" fill="hold">
                                  <p:stCondLst>
                                    <p:cond delay="0"/>
                                  </p:stCondLst>
                                  <p:iterate type="el" backwards="0">
                                    <p:tmAbs val="0"/>
                                  </p:iterate>
                                  <p:childTnLst>
                                    <p:set>
                                      <p:cBhvr>
                                        <p:cTn id="26" fill="hold"/>
                                        <p:tgtEl>
                                          <p:spTgt spid="60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Class="entr" nodeType="clickEffect" presetSubtype="0" presetID="1" grpId="7" fill="hold">
                                  <p:stCondLst>
                                    <p:cond delay="0"/>
                                  </p:stCondLst>
                                  <p:iterate type="el" backwards="0">
                                    <p:tmAbs val="0"/>
                                  </p:iterate>
                                  <p:childTnLst>
                                    <p:set>
                                      <p:cBhvr>
                                        <p:cTn id="30" fill="hold"/>
                                        <p:tgtEl>
                                          <p:spTgt spid="602"/>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Class="entr" nodeType="clickEffect" presetSubtype="0" presetID="1" grpId="8" fill="hold">
                                  <p:stCondLst>
                                    <p:cond delay="0"/>
                                  </p:stCondLst>
                                  <p:iterate type="el" backwards="0">
                                    <p:tmAbs val="0"/>
                                  </p:iterate>
                                  <p:childTnLst>
                                    <p:set>
                                      <p:cBhvr>
                                        <p:cTn id="34" fill="hold"/>
                                        <p:tgtEl>
                                          <p:spTgt spid="60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bldLst>
      <p:bldP build="whole" bldLvl="1" animBg="1" rev="0" advAuto="0" spid="603" grpId="4"/>
      <p:bldP build="whole" bldLvl="1" animBg="1" rev="0" advAuto="0" spid="600" grpId="3"/>
      <p:bldP build="whole" bldLvl="1" animBg="1" rev="0" advAuto="0" spid="604" grpId="2"/>
      <p:bldP build="whole" bldLvl="1" animBg="1" rev="0" advAuto="0" spid="601" grpId="5"/>
      <p:bldP build="whole" bldLvl="1" animBg="1" rev="0" advAuto="0" spid="602" grpId="7"/>
      <p:bldP build="whole" bldLvl="1" animBg="1" rev="0" advAuto="0" spid="605" grpId="8"/>
      <p:bldP build="whole" bldLvl="1" animBg="1" rev="0" advAuto="0" spid="599" grpId="1"/>
      <p:bldP build="whole" bldLvl="1" animBg="1" rev="0" advAuto="0" spid="606" grpId="6"/>
    </p:bldLst>
  </p:timing>
</p:sld>
</file>

<file path=ppt/slides/slide38.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610" name="Google Shape;462;p30"/>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pic>
        <p:nvPicPr>
          <p:cNvPr id="611" name="Picture 1" descr="Picture 1"/>
          <p:cNvPicPr>
            <a:picLocks noChangeAspect="1"/>
          </p:cNvPicPr>
          <p:nvPr/>
        </p:nvPicPr>
        <p:blipFill>
          <a:blip r:embed="rId3">
            <a:extLst/>
          </a:blip>
          <a:srcRect l="0" t="18988" r="0" b="12525"/>
          <a:stretch>
            <a:fillRect/>
          </a:stretch>
        </p:blipFill>
        <p:spPr>
          <a:xfrm>
            <a:off x="271733" y="436498"/>
            <a:ext cx="8600534" cy="4551535"/>
          </a:xfrm>
          <a:prstGeom prst="rect">
            <a:avLst/>
          </a:prstGeom>
          <a:ln w="12700">
            <a:miter lim="400000"/>
          </a:ln>
        </p:spPr>
      </p:pic>
      <p:sp>
        <p:nvSpPr>
          <p:cNvPr id="612" name="TextBox 2"/>
          <p:cNvSpPr/>
          <p:nvPr/>
        </p:nvSpPr>
        <p:spPr>
          <a:xfrm>
            <a:off x="4107186" y="3511239"/>
            <a:ext cx="1420764" cy="307778"/>
          </a:xfrm>
          <a:prstGeom prst="rect">
            <a:avLst/>
          </a:prstGeom>
          <a:solidFill>
            <a:srgbClr val="FFFFFF"/>
          </a:solidFill>
          <a:ln w="12700">
            <a:miter lim="400000"/>
          </a:ln>
        </p:spPr>
        <p:txBody>
          <a:bodyPr lIns="45719" rIns="45719"/>
          <a:lstStyle/>
          <a:p>
            <a:pPr>
              <a:defRPr>
                <a:solidFill>
                  <a:srgbClr val="000000"/>
                </a:solidFill>
              </a:defRPr>
            </a:pPr>
          </a:p>
        </p:txBody>
      </p:sp>
      <p:sp>
        <p:nvSpPr>
          <p:cNvPr id="613" name="TextBox 3"/>
          <p:cNvSpPr/>
          <p:nvPr/>
        </p:nvSpPr>
        <p:spPr>
          <a:xfrm>
            <a:off x="3861618" y="4355439"/>
            <a:ext cx="1420764" cy="307778"/>
          </a:xfrm>
          <a:prstGeom prst="rect">
            <a:avLst/>
          </a:prstGeom>
          <a:solidFill>
            <a:srgbClr val="FFFFFF"/>
          </a:solidFill>
          <a:ln w="12700">
            <a:miter lim="400000"/>
          </a:ln>
        </p:spPr>
        <p:txBody>
          <a:bodyPr lIns="45719" rIns="45719"/>
          <a:lstStyle/>
          <a:p>
            <a:pPr>
              <a:defRPr>
                <a:solidFill>
                  <a:srgbClr val="000000"/>
                </a:solidFill>
              </a:defRPr>
            </a:pPr>
          </a:p>
        </p:txBody>
      </p:sp>
    </p:spTree>
  </p:cSld>
  <p:clrMapOvr>
    <a:masterClrMapping/>
  </p:clrMapOvr>
  <p:transition xmlns:p14="http://schemas.microsoft.com/office/powerpoint/2010/main" spd="med" advClick="1"/>
</p:sld>
</file>

<file path=ppt/slides/slide39.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617" name="Google Shape;460;p30"/>
          <p:cNvSpPr txBox="1"/>
          <p:nvPr>
            <p:ph type="title"/>
          </p:nvPr>
        </p:nvSpPr>
        <p:spPr>
          <a:xfrm>
            <a:off x="311699" y="445025"/>
            <a:ext cx="8520602" cy="572701"/>
          </a:xfrm>
          <a:prstGeom prst="rect">
            <a:avLst/>
          </a:prstGeom>
        </p:spPr>
        <p:txBody>
          <a:bodyPr/>
          <a:lstStyle>
            <a:lvl1pPr defTabSz="877823">
              <a:defRPr b="1" sz="2688">
                <a:solidFill>
                  <a:srgbClr val="000000"/>
                </a:solidFill>
              </a:defRPr>
            </a:lvl1pPr>
          </a:lstStyle>
          <a:p>
            <a:pPr/>
            <a:r>
              <a:t>Assignment 2 Overview </a:t>
            </a:r>
          </a:p>
        </p:txBody>
      </p:sp>
      <p:sp>
        <p:nvSpPr>
          <p:cNvPr id="618" name="Google Shape;461;p30"/>
          <p:cNvSpPr txBox="1"/>
          <p:nvPr>
            <p:ph type="body" idx="1"/>
          </p:nvPr>
        </p:nvSpPr>
        <p:spPr>
          <a:xfrm>
            <a:off x="311699" y="1152474"/>
            <a:ext cx="8520602" cy="3149402"/>
          </a:xfrm>
          <a:prstGeom prst="rect">
            <a:avLst/>
          </a:prstGeom>
        </p:spPr>
        <p:txBody>
          <a:bodyPr/>
          <a:lstStyle/>
          <a:p>
            <a:pPr>
              <a:lnSpc>
                <a:spcPct val="150000"/>
              </a:lnSpc>
              <a:buClr>
                <a:srgbClr val="000000"/>
              </a:buClr>
              <a:defRPr>
                <a:solidFill>
                  <a:srgbClr val="000000"/>
                </a:solidFill>
              </a:defRPr>
            </a:pPr>
            <a:r>
              <a:t>You will implement the Chandy-Lamport snapshot algorithm</a:t>
            </a:r>
          </a:p>
          <a:p>
            <a:pPr>
              <a:lnSpc>
                <a:spcPct val="150000"/>
              </a:lnSpc>
              <a:buClr>
                <a:srgbClr val="000000"/>
              </a:buClr>
              <a:defRPr>
                <a:solidFill>
                  <a:srgbClr val="000000"/>
                </a:solidFill>
              </a:defRPr>
            </a:pPr>
            <a:r>
              <a:t>Application is a token passing system</a:t>
            </a:r>
          </a:p>
          <a:p>
            <a:pPr lvl="1" marL="914400" indent="-317500">
              <a:lnSpc>
                <a:spcPct val="150000"/>
              </a:lnSpc>
              <a:buClr>
                <a:srgbClr val="000000"/>
              </a:buClr>
              <a:buSzPts val="1400"/>
              <a:defRPr sz="1400">
                <a:solidFill>
                  <a:srgbClr val="000000"/>
                </a:solidFill>
              </a:defRPr>
            </a:pPr>
            <a:r>
              <a:t>Number of tokens must be preserved in your snapshots</a:t>
            </a:r>
          </a:p>
          <a:p>
            <a:pPr>
              <a:lnSpc>
                <a:spcPct val="150000"/>
              </a:lnSpc>
              <a:buClr>
                <a:srgbClr val="000000"/>
              </a:buClr>
              <a:defRPr>
                <a:solidFill>
                  <a:srgbClr val="000000"/>
                </a:solidFill>
              </a:defRPr>
            </a:pPr>
            <a:r>
              <a:t>Implementation uses </a:t>
            </a:r>
            <a:r>
              <a:rPr i="1"/>
              <a:t>discrete time</a:t>
            </a:r>
            <a:r>
              <a:t> simulator to order events</a:t>
            </a:r>
          </a:p>
          <a:p>
            <a:pPr lvl="1" marL="914400" indent="-317500">
              <a:lnSpc>
                <a:spcPct val="150000"/>
              </a:lnSpc>
              <a:buClr>
                <a:srgbClr val="000000"/>
              </a:buClr>
              <a:buSzPts val="1400"/>
              <a:defRPr sz="1400">
                <a:solidFill>
                  <a:srgbClr val="000000"/>
                </a:solidFill>
                <a:latin typeface="Consolas for Powerline"/>
                <a:ea typeface="Consolas for Powerline"/>
                <a:cs typeface="Consolas for Powerline"/>
                <a:sym typeface="Consolas for Powerline"/>
              </a:defRPr>
            </a:pPr>
            <a:r>
              <a:t>Simulator</a:t>
            </a:r>
            <a:r>
              <a:rPr>
                <a:latin typeface="+mn-lt"/>
                <a:ea typeface="+mn-ea"/>
                <a:cs typeface="+mn-cs"/>
                <a:sym typeface="Arial"/>
              </a:rPr>
              <a:t> manages servers and injects events into the system</a:t>
            </a:r>
          </a:p>
          <a:p>
            <a:pPr lvl="1" marL="914400" indent="-317500">
              <a:lnSpc>
                <a:spcPct val="150000"/>
              </a:lnSpc>
              <a:buClr>
                <a:srgbClr val="000000"/>
              </a:buClr>
              <a:buSzPts val="1400"/>
              <a:defRPr sz="1400">
                <a:solidFill>
                  <a:srgbClr val="000000"/>
                </a:solidFill>
                <a:latin typeface="Consolas for Powerline"/>
                <a:ea typeface="Consolas for Powerline"/>
                <a:cs typeface="Consolas for Powerline"/>
                <a:sym typeface="Consolas for Powerline"/>
              </a:defRPr>
            </a:pPr>
            <a:r>
              <a:t>Server</a:t>
            </a:r>
            <a:r>
              <a:rPr>
                <a:latin typeface="+mn-lt"/>
                <a:ea typeface="+mn-ea"/>
                <a:cs typeface="+mn-cs"/>
                <a:sym typeface="Arial"/>
              </a:rPr>
              <a:t> implements the snapshot algorithm</a:t>
            </a:r>
          </a:p>
          <a:p>
            <a:pPr>
              <a:lnSpc>
                <a:spcPct val="150000"/>
              </a:lnSpc>
              <a:buClr>
                <a:srgbClr val="000000"/>
              </a:buClr>
              <a:defRPr>
                <a:solidFill>
                  <a:srgbClr val="000000"/>
                </a:solidFill>
              </a:defRPr>
            </a:pPr>
            <a:r>
              <a:t>Allow multiple active snapshot processes</a:t>
            </a:r>
          </a:p>
          <a:p>
            <a:pPr lvl="1" marL="914400" indent="-317500">
              <a:lnSpc>
                <a:spcPct val="150000"/>
              </a:lnSpc>
              <a:buClr>
                <a:srgbClr val="000000"/>
              </a:buClr>
              <a:buSzPts val="1400"/>
              <a:defRPr sz="1400">
                <a:solidFill>
                  <a:srgbClr val="000000"/>
                </a:solidFill>
              </a:defRPr>
            </a:pPr>
            <a:r>
              <a:t>E.g, The second snapshot can start before the first snapshot completes in the system </a:t>
            </a:r>
          </a:p>
        </p:txBody>
      </p:sp>
      <p:sp>
        <p:nvSpPr>
          <p:cNvPr id="619" name="Google Shape;462;p30"/>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0.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623" name="Google Shape;467;p31"/>
          <p:cNvSpPr txBox="1"/>
          <p:nvPr>
            <p:ph type="title"/>
          </p:nvPr>
        </p:nvSpPr>
        <p:spPr>
          <a:xfrm>
            <a:off x="311699" y="445025"/>
            <a:ext cx="8520602" cy="572701"/>
          </a:xfrm>
          <a:prstGeom prst="rect">
            <a:avLst/>
          </a:prstGeom>
        </p:spPr>
        <p:txBody>
          <a:bodyPr/>
          <a:lstStyle>
            <a:lvl1pPr defTabSz="877823">
              <a:defRPr b="1" sz="2688">
                <a:solidFill>
                  <a:srgbClr val="000000"/>
                </a:solidFill>
              </a:defRPr>
            </a:lvl1pPr>
          </a:lstStyle>
          <a:p>
            <a:pPr/>
            <a:r>
              <a:t>Assignment 2 Interfaces</a:t>
            </a:r>
          </a:p>
        </p:txBody>
      </p:sp>
      <p:sp>
        <p:nvSpPr>
          <p:cNvPr id="624" name="Google Shape;468;p31"/>
          <p:cNvSpPr txBox="1"/>
          <p:nvPr>
            <p:ph type="body" idx="1"/>
          </p:nvPr>
        </p:nvSpPr>
        <p:spPr>
          <a:xfrm>
            <a:off x="311699" y="1152475"/>
            <a:ext cx="8520602" cy="3416400"/>
          </a:xfrm>
          <a:prstGeom prst="rect">
            <a:avLst/>
          </a:prstGeom>
        </p:spPr>
        <p:txBody>
          <a:bodyPr/>
          <a:lstStyle/>
          <a:p>
            <a:pPr marL="0" indent="0">
              <a:buSzTx/>
              <a:buNone/>
              <a:defRPr sz="1400">
                <a:solidFill>
                  <a:srgbClr val="000000"/>
                </a:solidFill>
                <a:latin typeface="Consolas for Powerline"/>
                <a:ea typeface="Consolas for Powerline"/>
                <a:cs typeface="Consolas for Powerline"/>
                <a:sym typeface="Consolas for Powerline"/>
              </a:defRPr>
            </a:pPr>
            <a:r>
              <a:t>func (sim *Simulator) Tick()</a:t>
            </a:r>
          </a:p>
          <a:p>
            <a:pPr marL="0" indent="0">
              <a:spcBef>
                <a:spcPts val="1800"/>
              </a:spcBef>
              <a:buSzTx/>
              <a:buNone/>
              <a:defRPr sz="1400">
                <a:solidFill>
                  <a:srgbClr val="000000"/>
                </a:solidFill>
                <a:latin typeface="Consolas for Powerline"/>
                <a:ea typeface="Consolas for Powerline"/>
                <a:cs typeface="Consolas for Powerline"/>
                <a:sym typeface="Consolas for Powerline"/>
              </a:defRPr>
            </a:pPr>
            <a:r>
              <a:t>func (sim *Simulator) StartSnapshot(serverId string)</a:t>
            </a:r>
          </a:p>
          <a:p>
            <a:pPr marL="0" indent="0">
              <a:spcBef>
                <a:spcPts val="1800"/>
              </a:spcBef>
              <a:buSzTx/>
              <a:buNone/>
              <a:defRPr sz="1400">
                <a:solidFill>
                  <a:srgbClr val="000000"/>
                </a:solidFill>
                <a:latin typeface="Consolas for Powerline"/>
                <a:ea typeface="Consolas for Powerline"/>
                <a:cs typeface="Consolas for Powerline"/>
                <a:sym typeface="Consolas for Powerline"/>
              </a:defRPr>
            </a:pPr>
            <a:r>
              <a:t>func (sim *Simulator) NotifySnapshotComplete(serverId string, snapshotId int)</a:t>
            </a:r>
          </a:p>
          <a:p>
            <a:pPr marL="0" indent="0">
              <a:spcBef>
                <a:spcPts val="1800"/>
              </a:spcBef>
              <a:buSzTx/>
              <a:buNone/>
              <a:defRPr sz="1400">
                <a:solidFill>
                  <a:srgbClr val="000000"/>
                </a:solidFill>
                <a:latin typeface="Consolas for Powerline"/>
                <a:ea typeface="Consolas for Powerline"/>
                <a:cs typeface="Consolas for Powerline"/>
                <a:sym typeface="Consolas for Powerline"/>
              </a:defRPr>
            </a:pPr>
            <a:r>
              <a:t>func (sim *Simulator) CollectSnapshot(snapshotId int) *SnapshotState</a:t>
            </a:r>
          </a:p>
          <a:p>
            <a:pPr>
              <a:spcBef>
                <a:spcPts val="1800"/>
              </a:spcBef>
              <a:buClr>
                <a:srgbClr val="000000"/>
              </a:buClr>
              <a:defRPr>
                <a:solidFill>
                  <a:srgbClr val="000000"/>
                </a:solidFill>
              </a:defRPr>
            </a:pPr>
            <a:r>
              <a:t>What kind of state does the simulator need to keep track of?</a:t>
            </a:r>
          </a:p>
          <a:p>
            <a:pPr lvl="1" marL="914400" indent="-317500">
              <a:buClr>
                <a:srgbClr val="000000"/>
              </a:buClr>
              <a:buSzPts val="1400"/>
              <a:defRPr sz="1400">
                <a:solidFill>
                  <a:srgbClr val="000000"/>
                </a:solidFill>
              </a:defRPr>
            </a:pPr>
            <a:r>
              <a:t>Time</a:t>
            </a:r>
          </a:p>
          <a:p>
            <a:pPr lvl="1" marL="914400" indent="-317500">
              <a:buClr>
                <a:srgbClr val="000000"/>
              </a:buClr>
              <a:buSzPts val="1400"/>
              <a:defRPr sz="1400">
                <a:solidFill>
                  <a:srgbClr val="000000"/>
                </a:solidFill>
              </a:defRPr>
            </a:pPr>
            <a:r>
              <a:t>Topology</a:t>
            </a:r>
          </a:p>
          <a:p>
            <a:pPr lvl="1" marL="914400" indent="-317500">
              <a:buClr>
                <a:srgbClr val="000000"/>
              </a:buClr>
              <a:buSzPts val="1400"/>
              <a:defRPr sz="1400">
                <a:solidFill>
                  <a:srgbClr val="000000"/>
                </a:solidFill>
              </a:defRPr>
            </a:pPr>
            <a:r>
              <a:t>Channels to signal the completion of snapshots</a:t>
            </a:r>
          </a:p>
          <a:p>
            <a:pPr lvl="1" marL="914400" indent="-317500">
              <a:buClr>
                <a:srgbClr val="000000"/>
              </a:buClr>
              <a:buSzPts val="1400"/>
              <a:defRPr sz="1400">
                <a:solidFill>
                  <a:srgbClr val="000000"/>
                </a:solidFill>
              </a:defRPr>
            </a:pPr>
            <a:r>
              <a:t>...</a:t>
            </a:r>
          </a:p>
        </p:txBody>
      </p:sp>
      <p:sp>
        <p:nvSpPr>
          <p:cNvPr id="625" name="Google Shape;469;p31"/>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1.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627" name="Google Shape;474;p32"/>
          <p:cNvSpPr txBox="1"/>
          <p:nvPr>
            <p:ph type="title"/>
          </p:nvPr>
        </p:nvSpPr>
        <p:spPr>
          <a:xfrm>
            <a:off x="311699" y="445025"/>
            <a:ext cx="8520602" cy="572701"/>
          </a:xfrm>
          <a:prstGeom prst="rect">
            <a:avLst/>
          </a:prstGeom>
        </p:spPr>
        <p:txBody>
          <a:bodyPr/>
          <a:lstStyle>
            <a:lvl1pPr defTabSz="877823">
              <a:defRPr b="1" sz="2688">
                <a:solidFill>
                  <a:srgbClr val="000000"/>
                </a:solidFill>
              </a:defRPr>
            </a:lvl1pPr>
          </a:lstStyle>
          <a:p>
            <a:pPr/>
            <a:r>
              <a:t>Assignment 2 Interfaces</a:t>
            </a:r>
          </a:p>
        </p:txBody>
      </p:sp>
      <p:sp>
        <p:nvSpPr>
          <p:cNvPr id="628" name="Google Shape;475;p32"/>
          <p:cNvSpPr txBox="1"/>
          <p:nvPr>
            <p:ph type="body" idx="1"/>
          </p:nvPr>
        </p:nvSpPr>
        <p:spPr>
          <a:xfrm>
            <a:off x="311699" y="1152474"/>
            <a:ext cx="8686501" cy="3705001"/>
          </a:xfrm>
          <a:prstGeom prst="rect">
            <a:avLst/>
          </a:prstGeom>
        </p:spPr>
        <p:txBody>
          <a:bodyPr/>
          <a:lstStyle/>
          <a:p>
            <a:pPr marL="0" indent="0">
              <a:buSzTx/>
              <a:buNone/>
              <a:defRPr sz="1400">
                <a:solidFill>
                  <a:srgbClr val="000000"/>
                </a:solidFill>
                <a:latin typeface="Consolas for Powerline"/>
                <a:ea typeface="Consolas for Powerline"/>
                <a:cs typeface="Consolas for Powerline"/>
                <a:sym typeface="Consolas for Powerline"/>
              </a:defRPr>
            </a:pPr>
            <a:r>
              <a:t>func (server *Server) SendToNeighbors(message interface{})</a:t>
            </a:r>
          </a:p>
          <a:p>
            <a:pPr marL="0" indent="0">
              <a:spcBef>
                <a:spcPts val="1800"/>
              </a:spcBef>
              <a:buSzTx/>
              <a:buNone/>
              <a:defRPr sz="1400">
                <a:solidFill>
                  <a:srgbClr val="000000"/>
                </a:solidFill>
                <a:latin typeface="Consolas for Powerline"/>
                <a:ea typeface="Consolas for Powerline"/>
                <a:cs typeface="Consolas for Powerline"/>
                <a:sym typeface="Consolas for Powerline"/>
              </a:defRPr>
            </a:pPr>
            <a:r>
              <a:t>func (server *Server) SendTokens(numTokens int, dest string)</a:t>
            </a:r>
          </a:p>
          <a:p>
            <a:pPr marL="0" indent="0">
              <a:spcBef>
                <a:spcPts val="1800"/>
              </a:spcBef>
              <a:buSzTx/>
              <a:buNone/>
              <a:defRPr sz="1400">
                <a:solidFill>
                  <a:srgbClr val="000000"/>
                </a:solidFill>
                <a:latin typeface="Consolas for Powerline"/>
                <a:ea typeface="Consolas for Powerline"/>
                <a:cs typeface="Consolas for Powerline"/>
                <a:sym typeface="Consolas for Powerline"/>
              </a:defRPr>
            </a:pPr>
            <a:r>
              <a:t>func (server *Server) HandlePacket(src string, message interface{})</a:t>
            </a:r>
          </a:p>
          <a:p>
            <a:pPr marL="0" indent="0">
              <a:spcBef>
                <a:spcPts val="1800"/>
              </a:spcBef>
              <a:buSzTx/>
              <a:buNone/>
              <a:defRPr sz="1400">
                <a:solidFill>
                  <a:srgbClr val="000000"/>
                </a:solidFill>
                <a:latin typeface="Consolas for Powerline"/>
                <a:ea typeface="Consolas for Powerline"/>
                <a:cs typeface="Consolas for Powerline"/>
                <a:sym typeface="Consolas for Powerline"/>
              </a:defRPr>
            </a:pPr>
            <a:r>
              <a:t>func (server *Server) StartSnapshot(snapshotId int)</a:t>
            </a:r>
          </a:p>
          <a:p>
            <a:pPr>
              <a:spcBef>
                <a:spcPts val="1800"/>
              </a:spcBef>
              <a:buClr>
                <a:srgbClr val="000000"/>
              </a:buClr>
              <a:defRPr>
                <a:solidFill>
                  <a:srgbClr val="000000"/>
                </a:solidFill>
              </a:defRPr>
            </a:pPr>
            <a:r>
              <a:t>What kind of state does the server need to keep track of?</a:t>
            </a:r>
          </a:p>
          <a:p>
            <a:pPr lvl="1" marL="914400" indent="-317500">
              <a:buClr>
                <a:srgbClr val="000000"/>
              </a:buClr>
              <a:buSzPts val="1400"/>
              <a:defRPr sz="1400">
                <a:solidFill>
                  <a:srgbClr val="000000"/>
                </a:solidFill>
              </a:defRPr>
            </a:pPr>
            <a:r>
              <a:t>Local state</a:t>
            </a:r>
          </a:p>
          <a:p>
            <a:pPr lvl="1" marL="914400" indent="-317500">
              <a:buClr>
                <a:srgbClr val="000000"/>
              </a:buClr>
              <a:buSzPts val="1400"/>
              <a:defRPr sz="1400">
                <a:solidFill>
                  <a:srgbClr val="000000"/>
                </a:solidFill>
              </a:defRPr>
            </a:pPr>
            <a:r>
              <a:t>Neighbors</a:t>
            </a:r>
          </a:p>
          <a:p>
            <a:pPr lvl="1" marL="914400" indent="-317500">
              <a:buClr>
                <a:srgbClr val="000000"/>
              </a:buClr>
              <a:buSzPts val="1400"/>
              <a:defRPr sz="1400">
                <a:solidFill>
                  <a:srgbClr val="000000"/>
                </a:solidFill>
              </a:defRPr>
            </a:pPr>
            <a:r>
              <a:t>Which channels received markers</a:t>
            </a:r>
          </a:p>
          <a:p>
            <a:pPr lvl="1" marL="914400" indent="-317500">
              <a:buClr>
                <a:srgbClr val="000000"/>
              </a:buClr>
              <a:buSzPts val="1400"/>
              <a:defRPr sz="1400">
                <a:solidFill>
                  <a:srgbClr val="000000"/>
                </a:solidFill>
              </a:defRPr>
            </a:pPr>
            <a:r>
              <a:t>Recorded messages</a:t>
            </a:r>
          </a:p>
          <a:p>
            <a:pPr lvl="1" marL="914400" indent="-317500">
              <a:buClr>
                <a:srgbClr val="000000"/>
              </a:buClr>
              <a:buSzPts val="1400"/>
              <a:defRPr sz="1400">
                <a:solidFill>
                  <a:srgbClr val="000000"/>
                </a:solidFill>
              </a:defRPr>
            </a:pPr>
            <a:r>
              <a:t>...</a:t>
            </a:r>
          </a:p>
        </p:txBody>
      </p:sp>
      <p:sp>
        <p:nvSpPr>
          <p:cNvPr id="629" name="Google Shape;476;p32"/>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slides/slide42.xml><?xml version="1.0" encoding="utf-8"?>
<p:sld xmlns:a="http://schemas.openxmlformats.org/drawingml/2006/main" xmlns:r="http://schemas.openxmlformats.org/officeDocument/2006/relationships" xmlns:p="http://schemas.openxmlformats.org/presentationml/2006/main" xmlns:m="http://schemas.openxmlformats.org/officeDocument/2006/math" xmlns:a14="http://schemas.microsoft.com/office/drawing/2010/main" showMasterSp="1" showMasterPhAnim="1">
  <p:cSld>
    <p:bg>
      <p:bgPr>
        <a:solidFill>
          <a:srgbClr val="FFFFFF"/>
        </a:solidFill>
      </p:bgPr>
    </p:bg>
    <p:spTree>
      <p:nvGrpSpPr>
        <p:cNvPr id="1" name=""/>
        <p:cNvGrpSpPr/>
        <p:nvPr/>
      </p:nvGrpSpPr>
      <p:grpSpPr>
        <a:xfrm>
          <a:off x="0" y="0"/>
          <a:ext cx="0" cy="0"/>
          <a:chOff x="0" y="0"/>
          <a:chExt cx="0" cy="0"/>
        </a:xfrm>
      </p:grpSpPr>
      <p:sp>
        <p:nvSpPr>
          <p:cNvPr id="631" name="Google Shape;481;p33"/>
          <p:cNvSpPr txBox="1"/>
          <p:nvPr>
            <p:ph type="title"/>
          </p:nvPr>
        </p:nvSpPr>
        <p:spPr>
          <a:xfrm>
            <a:off x="311699" y="445025"/>
            <a:ext cx="8520602" cy="572701"/>
          </a:xfrm>
          <a:prstGeom prst="rect">
            <a:avLst/>
          </a:prstGeom>
        </p:spPr>
        <p:txBody>
          <a:bodyPr/>
          <a:lstStyle>
            <a:lvl1pPr defTabSz="877823">
              <a:defRPr b="1" sz="2688">
                <a:solidFill>
                  <a:srgbClr val="000000"/>
                </a:solidFill>
              </a:defRPr>
            </a:lvl1pPr>
          </a:lstStyle>
          <a:p>
            <a:pPr/>
            <a:r>
              <a:t>Assignment 2</a:t>
            </a:r>
          </a:p>
        </p:txBody>
      </p:sp>
      <p:sp>
        <p:nvSpPr>
          <p:cNvPr id="632" name="Google Shape;482;p33"/>
          <p:cNvSpPr txBox="1"/>
          <p:nvPr>
            <p:ph type="body" idx="1"/>
          </p:nvPr>
        </p:nvSpPr>
        <p:spPr>
          <a:xfrm>
            <a:off x="311699" y="1152475"/>
            <a:ext cx="8520602" cy="3416400"/>
          </a:xfrm>
          <a:prstGeom prst="rect">
            <a:avLst/>
          </a:prstGeom>
        </p:spPr>
        <p:txBody>
          <a:bodyPr/>
          <a:lstStyle/>
          <a:p>
            <a:pPr marL="0" indent="0">
              <a:buSzTx/>
              <a:buNone/>
              <a:defRPr sz="2400">
                <a:solidFill>
                  <a:srgbClr val="000000"/>
                </a:solidFill>
              </a:defRPr>
            </a:pPr>
            <a:r>
              <a:t>Start Early ☺</a:t>
            </a:r>
          </a:p>
          <a:p>
            <a:pPr marL="0" indent="0">
              <a:spcBef>
                <a:spcPts val="1800"/>
              </a:spcBef>
              <a:buSzTx/>
              <a:buNone/>
              <a:defRPr sz="2400">
                <a:solidFill>
                  <a:srgbClr val="000000"/>
                </a:solidFill>
              </a:defRPr>
            </a:pPr>
            <a:r>
              <a:t>Due October 3 (Friday) at 11:59pm!</a:t>
            </a:r>
          </a:p>
        </p:txBody>
      </p:sp>
      <p:sp>
        <p:nvSpPr>
          <p:cNvPr id="633" name="Google Shape;483;p33"/>
          <p:cNvSpPr txBox="1"/>
          <p:nvPr>
            <p:ph type="sldNum" sz="quarter" idx="2"/>
          </p:nvPr>
        </p:nvSpPr>
        <p:spPr>
          <a:xfrm>
            <a:off x="8684345" y="4700819"/>
            <a:ext cx="336814" cy="318396"/>
          </a:xfrm>
          <a:prstGeom prst="rect">
            <a:avLst/>
          </a:prstGeom>
          <a:extLst>
            <a:ext uri="{C572A759-6A51-4108-AA02-DFA0A04FC94B}">
              <ma14:wrappingTextBoxFlag xmlns:ma14="http://schemas.microsoft.com/office/mac/drawingml/2011/main" val="1"/>
            </a:ext>
          </a:extLst>
        </p:spPr>
        <p:txBody>
          <a:bodyPr/>
          <a:lstStyle/>
          <a:p>
            <a:pPr/>
            <a:fld id="{86CB4B4D-7CA3-9044-876B-883B54F8677D}" type="slidenum"/>
          </a:p>
        </p:txBody>
      </p:sp>
    </p:spTree>
  </p:cSld>
  <p:clrMapOvr>
    <a:masterClrMapping/>
  </p:clrMapOvr>
  <p:transition xmlns:p14="http://schemas.microsoft.com/office/powerpoint/2010/main" spd="med" advClick="1"/>
</p:sld>
</file>

<file path=ppt/theme/theme1.xml><?xml version="1.0" encoding="utf-8"?>
<a:theme xmlns:a="http://schemas.openxmlformats.org/drawingml/2006/main" xmlns:r="http://schemas.openxmlformats.org/officeDocument/2006/relationships" name="Simple Dark">
  <a:themeElements>
    <a:clrScheme name="Simple Dark">
      <a:dk1>
        <a:srgbClr val="212121"/>
      </a:dk1>
      <a:lt1>
        <a:srgbClr val="FFFFFF"/>
      </a:lt1>
      <a:dk2>
        <a:srgbClr val="A7A7A7"/>
      </a:dk2>
      <a:lt2>
        <a:srgbClr val="535353"/>
      </a:lt2>
      <a:accent1>
        <a:srgbClr val="009688"/>
      </a:accent1>
      <a:accent2>
        <a:srgbClr val="EEEEEE"/>
      </a:accent2>
      <a:accent3>
        <a:srgbClr val="78909C"/>
      </a:accent3>
      <a:accent4>
        <a:srgbClr val="FFAB40"/>
      </a:accent4>
      <a:accent5>
        <a:srgbClr val="4DD0E1"/>
      </a:accent5>
      <a:accent6>
        <a:srgbClr val="EEFF41"/>
      </a:accent6>
      <a:hlink>
        <a:srgbClr val="0000FF"/>
      </a:hlink>
      <a:folHlink>
        <a:srgbClr val="FF00FF"/>
      </a:folHlink>
    </a:clrScheme>
    <a:fontScheme name="Simple Dark">
      <a:majorFont>
        <a:latin typeface="Helvetica"/>
        <a:ea typeface="Helvetica"/>
        <a:cs typeface="Helvetica"/>
      </a:majorFont>
      <a:minorFont>
        <a:latin typeface="Arial"/>
        <a:ea typeface="Arial"/>
        <a:cs typeface="Arial"/>
      </a:minorFont>
    </a:fontScheme>
    <a:fmtScheme name="Simple Dar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212121"/>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FFFFFF"/>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FFFFFF"/>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ppt/theme/theme2.xml><?xml version="1.0" encoding="utf-8"?>
<a:theme xmlns:a="http://schemas.openxmlformats.org/drawingml/2006/main" xmlns:r="http://schemas.openxmlformats.org/officeDocument/2006/relationships" name="Simple Dark">
  <a:themeElements>
    <a:clrScheme name="Simple Dark">
      <a:dk1>
        <a:srgbClr val="000000"/>
      </a:dk1>
      <a:lt1>
        <a:srgbClr val="FFFFFF"/>
      </a:lt1>
      <a:dk2>
        <a:srgbClr val="A7A7A7"/>
      </a:dk2>
      <a:lt2>
        <a:srgbClr val="535353"/>
      </a:lt2>
      <a:accent1>
        <a:srgbClr val="009688"/>
      </a:accent1>
      <a:accent2>
        <a:srgbClr val="EEEEEE"/>
      </a:accent2>
      <a:accent3>
        <a:srgbClr val="78909C"/>
      </a:accent3>
      <a:accent4>
        <a:srgbClr val="FFAB40"/>
      </a:accent4>
      <a:accent5>
        <a:srgbClr val="4DD0E1"/>
      </a:accent5>
      <a:accent6>
        <a:srgbClr val="EEFF41"/>
      </a:accent6>
      <a:hlink>
        <a:srgbClr val="0000FF"/>
      </a:hlink>
      <a:folHlink>
        <a:srgbClr val="FF00FF"/>
      </a:folHlink>
    </a:clrScheme>
    <a:fontScheme name="Simple Dark">
      <a:majorFont>
        <a:latin typeface="Helvetica"/>
        <a:ea typeface="Helvetica"/>
        <a:cs typeface="Helvetica"/>
      </a:majorFont>
      <a:minorFont>
        <a:latin typeface="Arial"/>
        <a:ea typeface="Arial"/>
        <a:cs typeface="Arial"/>
      </a:minorFont>
    </a:fontScheme>
    <a:fmtScheme name="Simple Dark">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3000" dir="5400000">
              <a:srgbClr val="000000">
                <a:alpha val="35000"/>
              </a:srgbClr>
            </a:outerShdw>
          </a:effectLst>
        </a:effectStyle>
        <a:effectStyle>
          <a:effectLst>
            <a:outerShdw sx="100000" sy="100000" kx="0" ky="0" algn="b" rotWithShape="0" blurRad="38100" dist="20000" dir="5400000">
              <a:srgbClr val="000000">
                <a:alpha val="38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212121"/>
        </a:solidFill>
        <a:ln w="25400" cap="flat">
          <a:solidFill>
            <a:schemeClr val="accent1"/>
          </a:solidFill>
          <a:prstDash val="solid"/>
          <a:round/>
        </a:ln>
        <a:effectLst>
          <a:outerShdw sx="100000" sy="100000" kx="0" ky="0" algn="b" rotWithShape="0" blurRad="38100" dist="23000" dir="5400000">
            <a:srgbClr val="000000">
              <a:alpha val="35000"/>
            </a:srgbClr>
          </a:outerShdw>
        </a:effectLst>
        <a:sp3d/>
      </a:spPr>
      <a:bodyPr rot="0" spcFirstLastPara="1" vertOverflow="overflow" horzOverflow="overflow" vert="horz" wrap="square" lIns="45719" tIns="45719" rIns="45719" bIns="45719" numCol="1" spcCol="38100" rtlCol="0" anchor="ctr"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FFFFFF"/>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spDef>
    <a:lnDef>
      <a:spPr>
        <a:noFill/>
        <a:ln w="25400" cap="flat">
          <a:solidFill>
            <a:schemeClr val="accent1"/>
          </a:solidFill>
          <a:prstDash val="solid"/>
          <a:round/>
        </a:ln>
        <a:effectLst>
          <a:outerShdw sx="100000" sy="100000" kx="0" ky="0" algn="b" rotWithShape="0" blurRad="38100" dist="20000" dir="5400000">
            <a:srgbClr val="000000">
              <a:alpha val="38000"/>
            </a:srgbClr>
          </a:outerShdw>
        </a:effectLst>
        <a:sp3d/>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lnDef>
    <a:txDef>
      <a:spPr>
        <a:noFill/>
        <a:ln w="12700" cap="flat">
          <a:noFill/>
          <a:miter lim="400000"/>
        </a:ln>
        <a:effectLst/>
        <a:sp3d/>
      </a:spPr>
      <a:bodyPr rot="0" spcFirstLastPara="1" vertOverflow="overflow" horzOverflow="overflow" vert="horz" wrap="square" lIns="45719" tIns="45719" rIns="45719" bIns="45719" numCol="1" spcCol="38100" rtlCol="0" anchor="t" upright="0">
        <a:spAutoFit/>
      </a:bodyPr>
      <a:lstStyle>
        <a:defPPr marL="0" marR="0" indent="0" algn="l" defTabSz="914400" rtl="0" fontAlgn="auto" latinLnBrk="0" hangingPunct="0">
          <a:lnSpc>
            <a:spcPct val="100000"/>
          </a:lnSpc>
          <a:spcBef>
            <a:spcPts val="0"/>
          </a:spcBef>
          <a:spcAft>
            <a:spcPts val="0"/>
          </a:spcAft>
          <a:buClrTx/>
          <a:buSzTx/>
          <a:buFontTx/>
          <a:buNone/>
          <a:tabLst/>
          <a:defRPr b="0" baseline="0" cap="none" i="0" spc="0" strike="noStrike" sz="1400" u="none" kumimoji="0" normalizeH="0">
            <a:ln>
              <a:noFill/>
            </a:ln>
            <a:solidFill>
              <a:srgbClr val="FFFFFF"/>
            </a:solidFill>
            <a:effectLst/>
            <a:uFillTx/>
            <a:latin typeface="+mn-lt"/>
            <a:ea typeface="+mn-ea"/>
            <a:cs typeface="+mn-cs"/>
            <a:sym typeface="Arial"/>
          </a:defRPr>
        </a:defPPr>
        <a:lvl1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b="0" baseline="0" cap="none" i="0" spc="0" strike="noStrike" sz="1800" u="none" kumimoji="0" normalizeH="0">
            <a:ln>
              <a:noFill/>
            </a:ln>
            <a:solidFill>
              <a:srgbClr val="000000"/>
            </a:solidFill>
            <a:effectLst/>
            <a:uFillTx/>
          </a:defRPr>
        </a:lvl9pPr>
      </a:lstStyle>
      <a:style>
        <a:lnRef idx="0"/>
        <a:fillRef idx="0"/>
        <a:effectRef idx="0"/>
        <a:fontRef idx="none"/>
      </a:style>
    </a:txDef>
  </a:objectDefaults>
</a:theme>
</file>

<file path=docProps/app.xml><?xml version="1.0" encoding="utf-8"?>
<Properties xmlns="http://schemas.openxmlformats.org/officeDocument/2006/extended-properties" xmlns:vt="http://schemas.openxmlformats.org/officeDocument/2006/docPropsVTypes"/>
</file>

<file path=docProps/core.xml><?xml version="1.0" encoding="utf-8"?>
<cp:coreProperties xmlns:cp="http://schemas.openxmlformats.org/package/2006/metadata/core-properties" xmlns:dc="http://purl.org/dc/elements/1.1/" xmlns:dcterms="http://purl.org/dc/terms/" xmlns:xsi="http://www.w3.org/2001/XMLSchema-instance"/>
</file>