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b="def" i="def"/>
      <a:tcStyle>
        <a:tcBdr/>
        <a:fill>
          <a:solidFill>
            <a:srgbClr val="E8EDFD"/>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 Id="rId3" Type="http://schemas.openxmlformats.org/officeDocument/2006/relationships/hyperlink" Target="https://golang.org/pkg/net/rpc/" TargetMode="External"/></Relationships>

</file>

<file path=ppt/notesSlides/_rels/notesSlide16.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Shape 121"/>
          <p:cNvSpPr/>
          <p:nvPr>
            <p:ph type="sldImg"/>
          </p:nvPr>
        </p:nvSpPr>
        <p:spPr>
          <a:prstGeom prst="rect">
            <a:avLst/>
          </a:prstGeom>
        </p:spPr>
        <p:txBody>
          <a:bodyPr/>
          <a:lstStyle/>
          <a:p>
            <a:pPr/>
          </a:p>
        </p:txBody>
      </p:sp>
      <p:sp>
        <p:nvSpPr>
          <p:cNvPr id="122" name="Shape 122"/>
          <p:cNvSpPr/>
          <p:nvPr>
            <p:ph type="body" sz="quarter" idx="1"/>
          </p:nvPr>
        </p:nvSpPr>
        <p:spPr>
          <a:prstGeom prst="rect">
            <a:avLst/>
          </a:prstGeom>
        </p:spPr>
        <p:txBody>
          <a:bodyPr/>
          <a:lstStyle>
            <a:lvl1pPr>
              <a:defRPr sz="1100"/>
            </a:lvl1pPr>
          </a:lstStyle>
          <a:p>
            <a:pPr/>
            <a:r>
              <a:t>Notes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Shape 127"/>
          <p:cNvSpPr/>
          <p:nvPr>
            <p:ph type="sldImg"/>
          </p:nvPr>
        </p:nvSpPr>
        <p:spPr>
          <a:prstGeom prst="rect">
            <a:avLst/>
          </a:prstGeom>
        </p:spPr>
        <p:txBody>
          <a:bodyPr/>
          <a:lstStyle/>
          <a:p>
            <a:pPr/>
          </a:p>
        </p:txBody>
      </p:sp>
      <p:sp>
        <p:nvSpPr>
          <p:cNvPr id="128" name="Shape 128"/>
          <p:cNvSpPr/>
          <p:nvPr>
            <p:ph type="body" sz="quarter" idx="1"/>
          </p:nvPr>
        </p:nvSpPr>
        <p:spPr>
          <a:prstGeom prst="rect">
            <a:avLst/>
          </a:prstGeom>
        </p:spPr>
        <p:txBody>
          <a:bodyPr/>
          <a:lstStyle/>
          <a:p>
            <a:pPr>
              <a:defRPr sz="1100"/>
            </a:pPr>
            <a:r>
              <a:t>For this precept, we will talk about RPC in more details. </a:t>
            </a:r>
          </a:p>
          <a:p>
            <a:pPr>
              <a:defRPr sz="1100"/>
            </a:pPr>
            <a:r>
              <a:t>Give an overview of Go </a:t>
            </a:r>
          </a:p>
          <a:p>
            <a:pPr>
              <a:defRPr sz="1100"/>
            </a:pPr>
            <a:r>
              <a:t>Walk through a example to show how to build such a RPC server in Go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Shape 136"/>
          <p:cNvSpPr/>
          <p:nvPr>
            <p:ph type="sldImg"/>
          </p:nvPr>
        </p:nvSpPr>
        <p:spPr>
          <a:prstGeom prst="rect">
            <a:avLst/>
          </a:prstGeom>
        </p:spPr>
        <p:txBody>
          <a:bodyPr/>
          <a:lstStyle/>
          <a:p>
            <a:pPr/>
          </a:p>
        </p:txBody>
      </p:sp>
      <p:sp>
        <p:nvSpPr>
          <p:cNvPr id="137" name="Shape 137"/>
          <p:cNvSpPr/>
          <p:nvPr>
            <p:ph type="body" sz="quarter" idx="1"/>
          </p:nvPr>
        </p:nvSpPr>
        <p:spPr>
          <a:prstGeom prst="rect">
            <a:avLst/>
          </a:prstGeom>
        </p:spPr>
        <p:txBody>
          <a:bodyPr/>
          <a:lstStyle>
            <a:lvl1pPr>
              <a:defRPr sz="1100"/>
            </a:lvl1pPr>
          </a:lstStyle>
          <a:p>
            <a:pPr/>
            <a:r>
              <a:t>RPCs are the fundamental bedrock of distributed systems. It’s how most of these systems, including hadoop mapreduce for example, are built. Its pervasiveness is due to its simple interface.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Shape 150"/>
          <p:cNvSpPr/>
          <p:nvPr>
            <p:ph type="sldImg"/>
          </p:nvPr>
        </p:nvSpPr>
        <p:spPr>
          <a:prstGeom prst="rect">
            <a:avLst/>
          </a:prstGeom>
        </p:spPr>
        <p:txBody>
          <a:bodyPr/>
          <a:lstStyle/>
          <a:p>
            <a:pPr/>
          </a:p>
        </p:txBody>
      </p:sp>
      <p:sp>
        <p:nvSpPr>
          <p:cNvPr id="151" name="Shape 151"/>
          <p:cNvSpPr/>
          <p:nvPr>
            <p:ph type="body" sz="quarter" idx="1"/>
          </p:nvPr>
        </p:nvSpPr>
        <p:spPr>
          <a:prstGeom prst="rect">
            <a:avLst/>
          </a:prstGeom>
        </p:spPr>
        <p:txBody>
          <a:bodyPr/>
          <a:lstStyle/>
          <a:p>
            <a:pPr>
              <a:defRPr sz="1100"/>
            </a:pPr>
            <a:r>
              <a:t>This works, but what’s the problem? How’s the performance?</a:t>
            </a:r>
          </a:p>
          <a:p>
            <a:pPr>
              <a:defRPr sz="1100"/>
            </a:pPr>
            <a:r>
              <a:t>(Ans: we have to launch tasks on the workers one by one, no parallelism, all operations are handled by the master goroutine in order) </a:t>
            </a:r>
          </a:p>
          <a:p>
            <a:pPr>
              <a:defRPr sz="1100"/>
            </a:pPr>
            <a:r>
              <a:t>Note above is the pseudo code, we assume that worker and response structs have fields like Index, Address, and Result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Shape 160"/>
          <p:cNvSpPr/>
          <p:nvPr>
            <p:ph type="sldImg"/>
          </p:nvPr>
        </p:nvSpPr>
        <p:spPr>
          <a:prstGeom prst="rect">
            <a:avLst/>
          </a:prstGeom>
        </p:spPr>
        <p:txBody>
          <a:bodyPr/>
          <a:lstStyle/>
          <a:p>
            <a:pPr/>
          </a:p>
        </p:txBody>
      </p:sp>
      <p:sp>
        <p:nvSpPr>
          <p:cNvPr id="161" name="Shape 161"/>
          <p:cNvSpPr/>
          <p:nvPr>
            <p:ph type="body" sz="quarter" idx="1"/>
          </p:nvPr>
        </p:nvSpPr>
        <p:spPr>
          <a:prstGeom prst="rect">
            <a:avLst/>
          </a:prstGeom>
        </p:spPr>
        <p:txBody>
          <a:bodyPr/>
          <a:lstStyle/>
          <a:p>
            <a:pPr>
              <a:defRPr sz="1100"/>
            </a:pPr>
            <a:r>
              <a:t>We can implement a function “sendRPC” that takes in a callback function</a:t>
            </a:r>
          </a:p>
          <a:p>
            <a:pPr>
              <a:defRPr sz="1100"/>
            </a:pPr>
            <a:r>
              <a:t>Such that when RPC call for RunTask completes and returns, the callback function handleResponse will be triggered to process the RPC result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Shape 171"/>
          <p:cNvSpPr/>
          <p:nvPr>
            <p:ph type="sldImg"/>
          </p:nvPr>
        </p:nvSpPr>
        <p:spPr>
          <a:prstGeom prst="rect">
            <a:avLst/>
          </a:prstGeom>
        </p:spPr>
        <p:txBody>
          <a:bodyPr/>
          <a:lstStyle/>
          <a:p>
            <a:pPr/>
          </a:p>
        </p:txBody>
      </p:sp>
      <p:sp>
        <p:nvSpPr>
          <p:cNvPr id="172" name="Shape 172"/>
          <p:cNvSpPr/>
          <p:nvPr>
            <p:ph type="body" sz="quarter" idx="1"/>
          </p:nvPr>
        </p:nvSpPr>
        <p:spPr>
          <a:prstGeom prst="rect">
            <a:avLst/>
          </a:prstGeom>
        </p:spPr>
        <p:txBody>
          <a:bodyPr/>
          <a:lstStyle/>
          <a:p>
            <a:pPr>
              <a:defRPr sz="1100"/>
            </a:pPr>
            <a:r>
              <a:t>Dispatch a goroutine that issues the RPC and sends response to channel </a:t>
            </a:r>
          </a:p>
          <a:p>
            <a:pPr>
              <a:defRPr sz="1100"/>
            </a:pPr>
            <a:r>
              <a:t>The main goroutine can then receive the response from channel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Shape 176"/>
          <p:cNvSpPr/>
          <p:nvPr>
            <p:ph type="sldImg"/>
          </p:nvPr>
        </p:nvSpPr>
        <p:spPr>
          <a:prstGeom prst="rect">
            <a:avLst/>
          </a:prstGeom>
        </p:spPr>
        <p:txBody>
          <a:bodyPr/>
          <a:lstStyle/>
          <a:p>
            <a:pPr/>
          </a:p>
        </p:txBody>
      </p:sp>
      <p:sp>
        <p:nvSpPr>
          <p:cNvPr id="177" name="Shape 177"/>
          <p:cNvSpPr/>
          <p:nvPr>
            <p:ph type="body" sz="quarter" idx="1"/>
          </p:nvPr>
        </p:nvSpPr>
        <p:spPr>
          <a:prstGeom prst="rect">
            <a:avLst/>
          </a:prstGeom>
        </p:spPr>
        <p:txBody>
          <a:bodyPr/>
          <a:lstStyle/>
          <a:p>
            <a:pPr>
              <a:defRPr sz="1100"/>
            </a:pPr>
            <a:r>
              <a:t>There are many… actually MOST RPCs are asynchronous</a:t>
            </a:r>
          </a:p>
          <a:p>
            <a:pPr>
              <a:defRPr sz="1100"/>
            </a:pPr>
          </a:p>
          <a:p>
            <a:pPr>
              <a:defRPr sz="1100"/>
            </a:pPr>
            <a:r>
              <a:t>Whenever you want to send multiple messages at once, e.g.</a:t>
            </a:r>
          </a:p>
          <a:p>
            <a:pPr marL="457200" indent="-298450">
              <a:buClr>
                <a:srgbClr val="000000"/>
              </a:buClr>
              <a:buSzPts val="1100"/>
              <a:buFont typeface="Arial"/>
              <a:buChar char="-"/>
              <a:defRPr sz="1100"/>
            </a:pPr>
            <a:r>
              <a:t>Building a scheduler loop</a:t>
            </a:r>
          </a:p>
          <a:p>
            <a:pPr marL="457200" indent="-298450">
              <a:buClr>
                <a:srgbClr val="000000"/>
              </a:buClr>
              <a:buSzPts val="1100"/>
              <a:buFont typeface="Arial"/>
              <a:buChar char="-"/>
              <a:defRPr sz="1100"/>
            </a:pPr>
            <a:r>
              <a:t>Client contacting multiple servers at once and returning the first result</a:t>
            </a:r>
          </a:p>
          <a:p>
            <a:pPr>
              <a:defRPr sz="1100"/>
            </a:pPr>
          </a:p>
          <a:p>
            <a:pPr>
              <a:defRPr sz="1100"/>
            </a:pPr>
            <a:r>
              <a:t>Background tasks, e.g.</a:t>
            </a:r>
          </a:p>
          <a:p>
            <a:pPr marL="457200" indent="-298450">
              <a:buClr>
                <a:srgbClr val="000000"/>
              </a:buClr>
              <a:buSzPts val="1100"/>
              <a:buFont typeface="Arial"/>
              <a:buChar char="-"/>
              <a:defRPr sz="1100"/>
            </a:pPr>
            <a:r>
              <a:t>Cleaning up metadata that has gone stale, e.g. removing cached objects that are no longer referenced</a:t>
            </a:r>
          </a:p>
          <a:p>
            <a:pPr marL="457200" indent="-298450">
              <a:buClr>
                <a:srgbClr val="000000"/>
              </a:buClr>
              <a:buSzPts val="1100"/>
              <a:buFont typeface="Arial"/>
              <a:buChar char="-"/>
              <a:defRPr sz="1100"/>
            </a:pPr>
            <a:r>
              <a:t>Backing up results</a:t>
            </a:r>
          </a:p>
          <a:p>
            <a:pPr marL="457200" indent="-298450">
              <a:buClr>
                <a:srgbClr val="000000"/>
              </a:buClr>
              <a:buSzPts val="1100"/>
              <a:buFont typeface="Arial"/>
              <a:buChar char="-"/>
              <a:defRPr sz="1100"/>
            </a:pPr>
            <a:r>
              <a:t>Compressing data that is not frequently accessed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Shape 185"/>
          <p:cNvSpPr/>
          <p:nvPr>
            <p:ph type="sldImg"/>
          </p:nvPr>
        </p:nvSpPr>
        <p:spPr>
          <a:prstGeom prst="rect">
            <a:avLst/>
          </a:prstGeom>
        </p:spPr>
        <p:txBody>
          <a:bodyPr/>
          <a:lstStyle/>
          <a:p>
            <a:pPr/>
          </a:p>
        </p:txBody>
      </p:sp>
      <p:sp>
        <p:nvSpPr>
          <p:cNvPr id="186" name="Shape 186"/>
          <p:cNvSpPr/>
          <p:nvPr>
            <p:ph type="body" sz="quarter" idx="1"/>
          </p:nvPr>
        </p:nvSpPr>
        <p:spPr>
          <a:prstGeom prst="rect">
            <a:avLst/>
          </a:prstGeom>
        </p:spPr>
        <p:txBody>
          <a:bodyPr/>
          <a:lstStyle/>
          <a:p>
            <a:pPr>
              <a:defRPr sz="1100"/>
            </a:pPr>
            <a:r>
              <a:t>We will use net/rpc extensively for the assignments. </a:t>
            </a:r>
          </a:p>
          <a:p>
            <a:pPr>
              <a:defRPr sz="1100"/>
            </a:pPr>
          </a:p>
          <a:p>
            <a:pPr>
              <a:defRPr sz="1100"/>
            </a:pPr>
            <a:r>
              <a:t>However, net/rpc is only supported in Go. </a:t>
            </a:r>
          </a:p>
          <a:p>
            <a:pPr>
              <a:defRPr sz="1100"/>
            </a:pPr>
            <a:r>
              <a:t>To support RPC in cross-language platforms, Go library uses net/rpc/jsonrpc. It is based on TCP protocol but currently does not support HTTP methods. This limits its application in real life. </a:t>
            </a:r>
          </a:p>
          <a:p>
            <a:pPr>
              <a:defRPr sz="1100"/>
            </a:pPr>
            <a:r>
              <a:t>gRPC is a high-performance, widely used open-source RPC framework by Google. It can support popular languages like Python, Go, and Java. </a:t>
            </a:r>
          </a:p>
          <a:p>
            <a:pPr>
              <a:defRPr sz="1100"/>
            </a:pPr>
            <a:endParaRPr sz="1600">
              <a:solidFill>
                <a:srgbClr val="292929"/>
              </a:solidFill>
              <a:latin typeface="Georgia"/>
              <a:ea typeface="Georgia"/>
              <a:cs typeface="Georgia"/>
              <a:sym typeface="Georgi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Shape 191"/>
          <p:cNvSpPr/>
          <p:nvPr>
            <p:ph type="sldImg"/>
          </p:nvPr>
        </p:nvSpPr>
        <p:spPr>
          <a:prstGeom prst="rect">
            <a:avLst/>
          </a:prstGeom>
        </p:spPr>
        <p:txBody>
          <a:bodyPr/>
          <a:lstStyle/>
          <a:p>
            <a:pPr/>
          </a:p>
        </p:txBody>
      </p:sp>
      <p:sp>
        <p:nvSpPr>
          <p:cNvPr id="192" name="Shape 192"/>
          <p:cNvSpPr/>
          <p:nvPr>
            <p:ph type="body" sz="quarter" idx="1"/>
          </p:nvPr>
        </p:nvSpPr>
        <p:spPr>
          <a:prstGeom prst="rect">
            <a:avLst/>
          </a:prstGeom>
        </p:spPr>
        <p:txBody>
          <a:bodyPr/>
          <a:lstStyle/>
          <a:p>
            <a:pPr>
              <a:defRPr sz="1100"/>
            </a:pPr>
            <a:r>
              <a:t>Note: “receiver” here means the type to which this method applies, not a communication receiver</a:t>
            </a:r>
          </a:p>
          <a:p>
            <a:pPr>
              <a:defRPr sz="1100"/>
            </a:pPr>
          </a:p>
          <a:p>
            <a:pPr>
              <a:defRPr sz="1100"/>
            </a:pPr>
            <a:r>
              <a:t>TODO: might have question about the input parameters in the stub function (args, and reply)</a:t>
            </a:r>
            <a:br/>
            <a:r>
              <a:t>Why is reply a pointer, but not args?</a:t>
            </a:r>
            <a:br/>
          </a:p>
          <a:p>
            <a:pPr>
              <a:defRPr sz="1100"/>
            </a:pPr>
            <a:r>
              <a:t>first argument represents the arguments provided by the caller; the second argument represents the result parameters to be returned to the caller. </a:t>
            </a:r>
          </a:p>
          <a:p>
            <a:pPr>
              <a:defRPr sz="1100"/>
            </a:pPr>
            <a:r>
              <a:t>Reply is a pointer because it is used to store output. Note that the return value is error.</a:t>
            </a:r>
          </a:p>
          <a:p>
            <a:pPr>
              <a:defRPr sz="1100"/>
            </a:pPr>
          </a:p>
          <a:p>
            <a:pPr>
              <a:defRPr sz="1100"/>
            </a:pPr>
            <a:r>
              <a:t>Answer: </a:t>
            </a:r>
            <a:r>
              <a:rPr b="1"/>
              <a:t>Read-Only Usage</a:t>
            </a:r>
            <a:endParaRPr b="1"/>
          </a:p>
          <a:p>
            <a:pPr marL="457200" indent="-298450">
              <a:lnSpc>
                <a:spcPct val="115000"/>
              </a:lnSpc>
              <a:spcBef>
                <a:spcPts val="1200"/>
              </a:spcBef>
              <a:buClr>
                <a:srgbClr val="000000"/>
              </a:buClr>
              <a:buSzPts val="1100"/>
              <a:buFont typeface="Arial"/>
              <a:buChar char="●"/>
              <a:defRPr sz="1100"/>
            </a:pPr>
            <a:r>
              <a:t>If </a:t>
            </a:r>
            <a:r>
              <a:rPr>
                <a:solidFill>
                  <a:srgbClr val="188038"/>
                </a:solidFill>
                <a:latin typeface="Roboto Mono Regular Regular"/>
                <a:ea typeface="Roboto Mono Regular Regular"/>
                <a:cs typeface="Roboto Mono Regular Regular"/>
                <a:sym typeface="Roboto Mono Regular Regular"/>
              </a:rPr>
              <a:t>args</a:t>
            </a:r>
            <a:r>
              <a:t> is </a:t>
            </a:r>
            <a:r>
              <a:rPr b="1"/>
              <a:t>not modified</a:t>
            </a:r>
            <a:r>
              <a:t> within the function, passing by value is fine.</a:t>
            </a:r>
          </a:p>
          <a:p>
            <a:pPr marL="457200" indent="-298450">
              <a:lnSpc>
                <a:spcPct val="115000"/>
              </a:lnSpc>
              <a:buClr>
                <a:srgbClr val="000000"/>
              </a:buClr>
              <a:buSzPts val="1100"/>
              <a:buFont typeface="Arial"/>
              <a:buChar char="●"/>
              <a:defRPr sz="1100"/>
            </a:pPr>
            <a:r>
              <a:t>It makes the function safer since it guarantees </a:t>
            </a:r>
            <a:r>
              <a:rPr>
                <a:solidFill>
                  <a:srgbClr val="188038"/>
                </a:solidFill>
                <a:latin typeface="Roboto Mono Regular Regular"/>
                <a:ea typeface="Roboto Mono Regular Regular"/>
                <a:cs typeface="Roboto Mono Regular Regular"/>
                <a:sym typeface="Roboto Mono Regular Regular"/>
              </a:rPr>
              <a:t>args</a:t>
            </a:r>
            <a:r>
              <a:t> won't be altered.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hape 207"/>
          <p:cNvSpPr/>
          <p:nvPr>
            <p:ph type="sldImg"/>
          </p:nvPr>
        </p:nvSpPr>
        <p:spPr>
          <a:prstGeom prst="rect">
            <a:avLst/>
          </a:prstGeom>
        </p:spPr>
        <p:txBody>
          <a:bodyPr/>
          <a:lstStyle/>
          <a:p>
            <a:pPr/>
          </a:p>
        </p:txBody>
      </p:sp>
      <p:sp>
        <p:nvSpPr>
          <p:cNvPr id="208" name="Shape 208"/>
          <p:cNvSpPr/>
          <p:nvPr>
            <p:ph type="body" sz="quarter" idx="1"/>
          </p:nvPr>
        </p:nvSpPr>
        <p:spPr>
          <a:prstGeom prst="rect">
            <a:avLst/>
          </a:prstGeom>
        </p:spPr>
        <p:txBody>
          <a:bodyPr/>
          <a:lstStyle>
            <a:lvl1pPr>
              <a:defRPr sz="1100"/>
            </a:lvl1pPr>
          </a:lstStyle>
          <a:p>
            <a:pPr/>
            <a:r>
              <a:t>(NB: *WordCountServer is the “receiver” for this method.)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Shape 227"/>
          <p:cNvSpPr/>
          <p:nvPr>
            <p:ph type="sldImg"/>
          </p:nvPr>
        </p:nvSpPr>
        <p:spPr>
          <a:prstGeom prst="rect">
            <a:avLst/>
          </a:prstGeom>
        </p:spPr>
        <p:txBody>
          <a:bodyPr/>
          <a:lstStyle/>
          <a:p>
            <a:pPr/>
          </a:p>
        </p:txBody>
      </p:sp>
      <p:sp>
        <p:nvSpPr>
          <p:cNvPr id="228" name="Shape 228"/>
          <p:cNvSpPr/>
          <p:nvPr>
            <p:ph type="body" sz="quarter" idx="1"/>
          </p:nvPr>
        </p:nvSpPr>
        <p:spPr>
          <a:prstGeom prst="rect">
            <a:avLst/>
          </a:prstGeom>
        </p:spPr>
        <p:txBody>
          <a:bodyPr/>
          <a:lstStyle>
            <a:lvl1pPr>
              <a:defRPr sz="1100"/>
            </a:lvl1pPr>
          </a:lstStyle>
          <a:p>
            <a:pPr/>
            <a:r>
              <a:t>Note that Accept blocks, so this server only handles one request at a time (inefficient!)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Shape 239"/>
          <p:cNvSpPr/>
          <p:nvPr>
            <p:ph type="sldImg"/>
          </p:nvPr>
        </p:nvSpPr>
        <p:spPr>
          <a:prstGeom prst="rect">
            <a:avLst/>
          </a:prstGeom>
        </p:spPr>
        <p:txBody>
          <a:bodyPr/>
          <a:lstStyle/>
          <a:p>
            <a:pPr/>
          </a:p>
        </p:txBody>
      </p:sp>
      <p:sp>
        <p:nvSpPr>
          <p:cNvPr id="240" name="Shape 240"/>
          <p:cNvSpPr/>
          <p:nvPr>
            <p:ph type="body" sz="quarter" idx="1"/>
          </p:nvPr>
        </p:nvSpPr>
        <p:spPr>
          <a:prstGeom prst="rect">
            <a:avLst/>
          </a:prstGeom>
        </p:spPr>
        <p:txBody>
          <a:bodyPr/>
          <a:lstStyle>
            <a:lvl1pPr>
              <a:defRPr sz="1100"/>
            </a:lvl1pPr>
          </a:lstStyle>
          <a:p>
            <a:pPr/>
            <a:r>
              <a:t>rpc.Dial establishes new connection and returns a new client (which is responsible for handling requests)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Shape 266"/>
          <p:cNvSpPr/>
          <p:nvPr>
            <p:ph type="sldImg"/>
          </p:nvPr>
        </p:nvSpPr>
        <p:spPr>
          <a:prstGeom prst="rect">
            <a:avLst/>
          </a:prstGeom>
        </p:spPr>
        <p:txBody>
          <a:bodyPr/>
          <a:lstStyle/>
          <a:p>
            <a:pPr/>
          </a:p>
        </p:txBody>
      </p:sp>
      <p:sp>
        <p:nvSpPr>
          <p:cNvPr id="267" name="Shape 267"/>
          <p:cNvSpPr/>
          <p:nvPr>
            <p:ph type="body" sz="quarter" idx="1"/>
          </p:nvPr>
        </p:nvSpPr>
        <p:spPr>
          <a:prstGeom prst="rect">
            <a:avLst/>
          </a:prstGeom>
        </p:spPr>
        <p:txBody>
          <a:bodyPr/>
          <a:lstStyle/>
          <a:p>
            <a:pPr>
              <a:defRPr sz="1100"/>
            </a:pPr>
            <a:r>
              <a:t>Let’s go back to our RPC client. Is this synchronous or async? Ans: synchronous</a:t>
            </a:r>
          </a:p>
          <a:p>
            <a:pPr>
              <a:defRPr sz="1100"/>
            </a:pPr>
            <a:r>
              <a:t>How would we make this asynchronous? What would the signature look like? (What would we return?)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Shape 274"/>
          <p:cNvSpPr/>
          <p:nvPr>
            <p:ph type="sldImg"/>
          </p:nvPr>
        </p:nvSpPr>
        <p:spPr>
          <a:prstGeom prst="rect">
            <a:avLst/>
          </a:prstGeom>
        </p:spPr>
        <p:txBody>
          <a:bodyPr/>
          <a:lstStyle/>
          <a:p>
            <a:pPr/>
          </a:p>
        </p:txBody>
      </p:sp>
      <p:sp>
        <p:nvSpPr>
          <p:cNvPr id="275" name="Shape 275"/>
          <p:cNvSpPr/>
          <p:nvPr>
            <p:ph type="body" sz="quarter" idx="1"/>
          </p:nvPr>
        </p:nvSpPr>
        <p:spPr>
          <a:prstGeom prst="rect">
            <a:avLst/>
          </a:prstGeom>
        </p:spPr>
        <p:txBody>
          <a:bodyPr/>
          <a:lstStyle>
            <a:lvl1pPr>
              <a:defRPr sz="1100"/>
            </a:lvl1pPr>
          </a:lstStyle>
          <a:p>
            <a:pPr/>
            <a:r>
              <a:t>Option: still use Call API, but make a result channel ourselves to recieve results asynchronously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a:defRPr sz="1100"/>
            </a:pPr>
            <a:r>
              <a:t>(NB: “The Call method waits for the remote call to complete while the Go method launches the call asynchronously and signals completion using the Call structure's Done channel.” from </a:t>
            </a:r>
            <a:r>
              <a:rPr u="sng">
                <a:solidFill>
                  <a:schemeClr val="accent5"/>
                </a:solidFill>
                <a:uFill>
                  <a:solidFill>
                    <a:schemeClr val="accent5"/>
                  </a:solidFill>
                </a:uFill>
                <a:hlinkClick r:id="rId3" invalidUrl="" action="" tgtFrame="" tooltip="" history="1" highlightClick="0" endSnd="0"/>
              </a:rPr>
              <a:t>https://golang.org/pkg/net/rpc/</a:t>
            </a:r>
            <a:r>
              <a:t>)</a:t>
            </a:r>
          </a:p>
          <a:p>
            <a:pPr>
              <a:defRPr sz="1100"/>
            </a:pPr>
          </a:p>
          <a:p>
            <a:pPr>
              <a:defRPr sz="1100"/>
            </a:pPr>
            <a:r>
              <a:t>Option 2: directly use Go method provided in the built-in RPC library (emphasize here we are calling client.Go and not client.Call)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Shape 297"/>
          <p:cNvSpPr/>
          <p:nvPr>
            <p:ph type="sldImg"/>
          </p:nvPr>
        </p:nvSpPr>
        <p:spPr>
          <a:prstGeom prst="rect">
            <a:avLst/>
          </a:prstGeom>
        </p:spPr>
        <p:txBody>
          <a:bodyPr/>
          <a:lstStyle/>
          <a:p>
            <a:pPr/>
          </a:p>
        </p:txBody>
      </p:sp>
      <p:sp>
        <p:nvSpPr>
          <p:cNvPr id="298" name="Shape 298"/>
          <p:cNvSpPr/>
          <p:nvPr>
            <p:ph type="body" sz="quarter" idx="1"/>
          </p:nvPr>
        </p:nvSpPr>
        <p:spPr>
          <a:prstGeom prst="rect">
            <a:avLst/>
          </a:prstGeom>
        </p:spPr>
        <p:txBody>
          <a:bodyPr/>
          <a:lstStyle>
            <a:lvl1pPr>
              <a:defRPr sz="1100"/>
            </a:lvl1pPr>
          </a:lstStyle>
          <a:p>
            <a:pPr/>
            <a:r>
              <a:t>Probably not enough time for this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5" name="Shape 375"/>
          <p:cNvSpPr/>
          <p:nvPr>
            <p:ph type="sldImg"/>
          </p:nvPr>
        </p:nvSpPr>
        <p:spPr>
          <a:prstGeom prst="rect">
            <a:avLst/>
          </a:prstGeom>
        </p:spPr>
        <p:txBody>
          <a:bodyPr/>
          <a:lstStyle/>
          <a:p>
            <a:pPr/>
          </a:p>
        </p:txBody>
      </p:sp>
      <p:sp>
        <p:nvSpPr>
          <p:cNvPr id="376" name="Shape 376"/>
          <p:cNvSpPr/>
          <p:nvPr>
            <p:ph type="body" sz="quarter" idx="1"/>
          </p:nvPr>
        </p:nvSpPr>
        <p:spPr>
          <a:prstGeom prst="rect">
            <a:avLst/>
          </a:prstGeom>
        </p:spPr>
        <p:txBody>
          <a:bodyPr/>
          <a:lstStyle>
            <a:lvl1pPr>
              <a:defRPr sz="1100"/>
            </a:lvl1pPr>
          </a:lstStyle>
          <a:p>
            <a:pPr/>
            <a:r>
              <a:t>If time permits, go through this mapreduce section in more detail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Shape 381"/>
          <p:cNvSpPr/>
          <p:nvPr>
            <p:ph type="sldImg"/>
          </p:nvPr>
        </p:nvSpPr>
        <p:spPr>
          <a:prstGeom prst="rect">
            <a:avLst/>
          </a:prstGeom>
        </p:spPr>
        <p:txBody>
          <a:bodyPr/>
          <a:lstStyle/>
          <a:p>
            <a:pPr/>
          </a:p>
        </p:txBody>
      </p:sp>
      <p:sp>
        <p:nvSpPr>
          <p:cNvPr id="382" name="Shape 382"/>
          <p:cNvSpPr/>
          <p:nvPr>
            <p:ph type="body" sz="quarter" idx="1"/>
          </p:nvPr>
        </p:nvSpPr>
        <p:spPr>
          <a:prstGeom prst="rect">
            <a:avLst/>
          </a:prstGeom>
        </p:spPr>
        <p:txBody>
          <a:bodyPr/>
          <a:lstStyle/>
          <a:p>
            <a:pPr>
              <a:defRPr sz="1100"/>
            </a:pPr>
            <a:r>
              <a:t>Last time we talked about how mapreduce is hard despite having such a simple interface. This precept we’re gonna run through a couple of very realistic failure scenarios.</a:t>
            </a:r>
          </a:p>
          <a:p>
            <a:pPr>
              <a:defRPr sz="1100"/>
            </a:pPr>
          </a:p>
          <a:p>
            <a:pPr>
              <a:defRPr sz="1100"/>
            </a:pPr>
            <a:r>
              <a:t>Ovals represent processes/tasks, squares represent storage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Shape 391"/>
          <p:cNvSpPr/>
          <p:nvPr>
            <p:ph type="sldImg"/>
          </p:nvPr>
        </p:nvSpPr>
        <p:spPr>
          <a:prstGeom prst="rect">
            <a:avLst/>
          </a:prstGeom>
        </p:spPr>
        <p:txBody>
          <a:bodyPr/>
          <a:lstStyle/>
          <a:p>
            <a:pPr/>
          </a:p>
        </p:txBody>
      </p:sp>
      <p:sp>
        <p:nvSpPr>
          <p:cNvPr id="392" name="Shape 392"/>
          <p:cNvSpPr/>
          <p:nvPr>
            <p:ph type="body" sz="quarter" idx="1"/>
          </p:nvPr>
        </p:nvSpPr>
        <p:spPr>
          <a:prstGeom prst="rect">
            <a:avLst/>
          </a:prstGeom>
        </p:spPr>
        <p:txBody>
          <a:bodyPr/>
          <a:lstStyle/>
          <a:p>
            <a:pPr>
              <a:defRPr sz="1100"/>
            </a:pPr>
            <a:r>
              <a:t>Map task fails, what needs to be recomputed? Just the partition</a:t>
            </a:r>
          </a:p>
          <a:p>
            <a:pPr>
              <a:defRPr sz="1100"/>
            </a:pPr>
          </a:p>
          <a:p>
            <a:pPr>
              <a:defRPr sz="1100"/>
            </a:pPr>
            <a:r>
              <a:t>However, this is still bad because reduce stage needs to wait until all map tasks have been successfully computed. Why? Can we run half the reduce tasks first and have the other half wait for the one missing map task?</a:t>
            </a:r>
          </a:p>
          <a:p>
            <a:pPr>
              <a:defRPr sz="1100"/>
            </a:pPr>
            <a:r>
              <a:t>(Ans: NO, because we don’t know if the failed map task will have data for us)</a:t>
            </a:r>
          </a:p>
          <a:p>
            <a:pPr>
              <a:defRPr sz="1100"/>
            </a:pPr>
          </a:p>
          <a:p>
            <a:pPr>
              <a:defRPr sz="1100"/>
            </a:pPr>
            <a:r>
              <a:t>Thus, there’s what we call a synchronization barrier between the map and the reduce stages, because reduce cannot begin until after map has finished.</a:t>
            </a:r>
          </a:p>
          <a:p>
            <a:pPr>
              <a:defRPr sz="1100"/>
            </a:pPr>
          </a:p>
          <a:p>
            <a:pPr>
              <a:defRPr sz="1100"/>
            </a:pPr>
            <a:r>
              <a:t>(Note: you can start FETCHING the map outputs in a reduce task, but you will still need to wait for all the map outputs to be present before doing any aggregation)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1" name="Shape 401"/>
          <p:cNvSpPr/>
          <p:nvPr>
            <p:ph type="sldImg"/>
          </p:nvPr>
        </p:nvSpPr>
        <p:spPr>
          <a:prstGeom prst="rect">
            <a:avLst/>
          </a:prstGeom>
        </p:spPr>
        <p:txBody>
          <a:bodyPr/>
          <a:lstStyle/>
          <a:p>
            <a:pPr/>
          </a:p>
        </p:txBody>
      </p:sp>
      <p:sp>
        <p:nvSpPr>
          <p:cNvPr id="402" name="Shape 402"/>
          <p:cNvSpPr/>
          <p:nvPr>
            <p:ph type="body" sz="quarter" idx="1"/>
          </p:nvPr>
        </p:nvSpPr>
        <p:spPr>
          <a:prstGeom prst="rect">
            <a:avLst/>
          </a:prstGeom>
        </p:spPr>
        <p:txBody>
          <a:bodyPr/>
          <a:lstStyle/>
          <a:p>
            <a:pPr>
              <a:defRPr sz="1100"/>
            </a:pPr>
            <a:r>
              <a:t>Map task fails, what needs to be recomputed? Just the partition</a:t>
            </a:r>
          </a:p>
          <a:p>
            <a:pPr>
              <a:defRPr sz="1100"/>
            </a:pPr>
          </a:p>
          <a:p>
            <a:pPr>
              <a:defRPr sz="1100"/>
            </a:pPr>
            <a:r>
              <a:t>However, this is still bad because reduce stage needs to wait until all map tasks have been successfully computed. Why? Can we run half the reduce tasks first and have the other half wait for the one missing map task?</a:t>
            </a:r>
          </a:p>
          <a:p>
            <a:pPr>
              <a:defRPr sz="1100"/>
            </a:pPr>
            <a:r>
              <a:t>(Ans: NO, because we don’t know if the failed map task will have data for us)</a:t>
            </a:r>
          </a:p>
          <a:p>
            <a:pPr>
              <a:defRPr sz="1100"/>
            </a:pPr>
          </a:p>
          <a:p>
            <a:pPr>
              <a:defRPr sz="1100"/>
            </a:pPr>
            <a:r>
              <a:t>Thus, there’s what we call a synchronization barrier between the map and the reduce stages, because reduce cannot begin until after map has finished.</a:t>
            </a:r>
          </a:p>
          <a:p>
            <a:pPr>
              <a:defRPr sz="1100"/>
            </a:pPr>
          </a:p>
          <a:p>
            <a:pPr>
              <a:defRPr sz="1100"/>
            </a:pPr>
            <a:r>
              <a:t>(Note: you can start FETCHING the map outputs in a reduce task, but you will still need to wait for all the map outputs to be present before doing any aggregation)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Shape 410"/>
          <p:cNvSpPr/>
          <p:nvPr>
            <p:ph type="sldImg"/>
          </p:nvPr>
        </p:nvSpPr>
        <p:spPr>
          <a:prstGeom prst="rect">
            <a:avLst/>
          </a:prstGeom>
        </p:spPr>
        <p:txBody>
          <a:bodyPr/>
          <a:lstStyle/>
          <a:p>
            <a:pPr/>
          </a:p>
        </p:txBody>
      </p:sp>
      <p:sp>
        <p:nvSpPr>
          <p:cNvPr id="411" name="Shape 411"/>
          <p:cNvSpPr/>
          <p:nvPr>
            <p:ph type="body" sz="quarter" idx="1"/>
          </p:nvPr>
        </p:nvSpPr>
        <p:spPr>
          <a:prstGeom prst="rect">
            <a:avLst/>
          </a:prstGeom>
        </p:spPr>
        <p:txBody>
          <a:bodyPr/>
          <a:lstStyle/>
          <a:p>
            <a:pPr>
              <a:defRPr sz="1100"/>
            </a:pPr>
            <a:r>
              <a:t>Map task fails, what needs to be recomputed? Just the partition</a:t>
            </a:r>
          </a:p>
          <a:p>
            <a:pPr>
              <a:defRPr sz="1100"/>
            </a:pPr>
          </a:p>
          <a:p>
            <a:pPr>
              <a:defRPr sz="1100"/>
            </a:pPr>
            <a:r>
              <a:t>However, this is still bad because reduce stage needs to wait until all map tasks have been successfully computed. Why? Can we run half the reduce tasks first and have the other half wait for the one missing map task?</a:t>
            </a:r>
          </a:p>
          <a:p>
            <a:pPr>
              <a:defRPr sz="1100"/>
            </a:pPr>
            <a:r>
              <a:t>(Ans: NO, because we don’t know if the failed map task will have data for us)</a:t>
            </a:r>
          </a:p>
          <a:p>
            <a:pPr>
              <a:defRPr sz="1100"/>
            </a:pPr>
          </a:p>
          <a:p>
            <a:pPr>
              <a:defRPr sz="1100"/>
            </a:pPr>
            <a:r>
              <a:t>Thus, there’s what we call a synchronization barrier between the map and the reduce stages, because reduce cannot begin until after map has finished.</a:t>
            </a:r>
          </a:p>
          <a:p>
            <a:pPr>
              <a:defRPr sz="1100"/>
            </a:pPr>
          </a:p>
          <a:p>
            <a:pPr>
              <a:defRPr sz="1100"/>
            </a:pPr>
            <a:r>
              <a:t>(Note: you can start FETCHING the map outputs in a reduce task, but you will still need to wait for all the map outputs to be present before doing any aggregation)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Shape 424"/>
          <p:cNvSpPr/>
          <p:nvPr>
            <p:ph type="sldImg"/>
          </p:nvPr>
        </p:nvSpPr>
        <p:spPr>
          <a:prstGeom prst="rect">
            <a:avLst/>
          </a:prstGeom>
        </p:spPr>
        <p:txBody>
          <a:bodyPr/>
          <a:lstStyle/>
          <a:p>
            <a:pPr/>
          </a:p>
        </p:txBody>
      </p:sp>
      <p:sp>
        <p:nvSpPr>
          <p:cNvPr id="425" name="Shape 425"/>
          <p:cNvSpPr/>
          <p:nvPr>
            <p:ph type="body" sz="quarter" idx="1"/>
          </p:nvPr>
        </p:nvSpPr>
        <p:spPr>
          <a:prstGeom prst="rect">
            <a:avLst/>
          </a:prstGeom>
        </p:spPr>
        <p:txBody>
          <a:bodyPr/>
          <a:lstStyle/>
          <a:p>
            <a:pPr>
              <a:defRPr sz="1100"/>
            </a:pPr>
            <a:r>
              <a:t>One optimization we could do here is speculative execution, which means launch the same task but on a different, presumably faster, node. Meanwhile the old (slow) task still runs in parallel. In effect we’re expending more resources to have the two tasks race.</a:t>
            </a:r>
          </a:p>
          <a:p>
            <a:pPr>
              <a:defRPr sz="1100"/>
            </a:pPr>
          </a:p>
          <a:p>
            <a:pPr>
              <a:defRPr sz="1100"/>
            </a:pPr>
            <a:r>
              <a:t>How do we reconcile the fact that there are now two copies of the same task running?</a:t>
            </a:r>
          </a:p>
          <a:p>
            <a:pPr>
              <a:defRPr sz="1100"/>
            </a:pPr>
            <a:r>
              <a:t>Easy: Whichever finishes sooner will be used, while the results of the slower one will be discarded. This is conceptually simple but the scheduler needs to handle this.</a:t>
            </a:r>
          </a:p>
          <a:p>
            <a:pPr>
              <a:defRPr sz="1100"/>
            </a:pPr>
          </a:p>
          <a:p>
            <a:pPr>
              <a:defRPr sz="1100"/>
            </a:pPr>
            <a:r>
              <a:t>So now we’ve seen that we need to handle failures and stragglers. This is what complicates the scheduler in mapreduce significantly. In your homework you’re gonna build a very simplified scheduler that doesn’t handle stragglers.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3" name="Shape 433"/>
          <p:cNvSpPr/>
          <p:nvPr>
            <p:ph type="sldImg"/>
          </p:nvPr>
        </p:nvSpPr>
        <p:spPr>
          <a:prstGeom prst="rect">
            <a:avLst/>
          </a:prstGeom>
        </p:spPr>
        <p:txBody>
          <a:bodyPr/>
          <a:lstStyle/>
          <a:p>
            <a:pPr/>
          </a:p>
        </p:txBody>
      </p:sp>
      <p:sp>
        <p:nvSpPr>
          <p:cNvPr id="434" name="Shape 434"/>
          <p:cNvSpPr/>
          <p:nvPr>
            <p:ph type="body" sz="quarter" idx="1"/>
          </p:nvPr>
        </p:nvSpPr>
        <p:spPr>
          <a:prstGeom prst="rect">
            <a:avLst/>
          </a:prstGeom>
        </p:spPr>
        <p:txBody>
          <a:bodyPr/>
          <a:lstStyle/>
          <a:p>
            <a:pPr>
              <a:defRPr sz="1100"/>
            </a:pPr>
            <a:r>
              <a:t>Here’s another optimization.</a:t>
            </a:r>
          </a:p>
          <a:p>
            <a:pPr>
              <a:defRPr sz="1100"/>
            </a:pPr>
          </a:p>
          <a:p>
            <a:pPr>
              <a:defRPr sz="1100"/>
            </a:pPr>
            <a:r>
              <a:t>We saw earlier that there is a synchronization barrier between the map and reduce stages. Now if a server is really slow then we call it a straggler because all the other servers NEED to wait for that server to finish before proceeding to the next stage.</a:t>
            </a:r>
          </a:p>
          <a:p>
            <a:pPr>
              <a:defRPr sz="1100"/>
            </a:pPr>
          </a:p>
          <a:p>
            <a:pPr>
              <a:defRPr sz="1100"/>
            </a:pPr>
            <a:r>
              <a:t>What are some ways to fix this? Any ideas?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 name="Shape 446"/>
          <p:cNvSpPr/>
          <p:nvPr>
            <p:ph type="sldImg"/>
          </p:nvPr>
        </p:nvSpPr>
        <p:spPr>
          <a:prstGeom prst="rect">
            <a:avLst/>
          </a:prstGeom>
        </p:spPr>
        <p:txBody>
          <a:bodyPr/>
          <a:lstStyle/>
          <a:p>
            <a:pPr/>
          </a:p>
        </p:txBody>
      </p:sp>
      <p:sp>
        <p:nvSpPr>
          <p:cNvPr id="447" name="Shape 447"/>
          <p:cNvSpPr/>
          <p:nvPr>
            <p:ph type="body" sz="quarter" idx="1"/>
          </p:nvPr>
        </p:nvSpPr>
        <p:spPr>
          <a:prstGeom prst="rect">
            <a:avLst/>
          </a:prstGeom>
        </p:spPr>
        <p:txBody>
          <a:bodyPr/>
          <a:lstStyle/>
          <a:p>
            <a:pPr>
              <a:defRPr sz="1100"/>
            </a:pPr>
            <a:r>
              <a:t>One optimization we could do here is speculative execution, which means launch the same task but on a different, presumably faster, node. Meanwhile the old (slow) task still runs in parallel. In effect we’re expending more resources to have the two tasks race.</a:t>
            </a:r>
          </a:p>
          <a:p>
            <a:pPr>
              <a:defRPr sz="1100"/>
            </a:pPr>
          </a:p>
          <a:p>
            <a:pPr>
              <a:defRPr sz="1100"/>
            </a:pPr>
            <a:r>
              <a:t>How do we reconcile the fact that there are now two copies of the same task running?</a:t>
            </a:r>
          </a:p>
          <a:p>
            <a:pPr>
              <a:defRPr sz="1100"/>
            </a:pPr>
            <a:r>
              <a:t>Easy: Whichever finishes sooner will be used, while the results of the slower one will be discarded. This is conceptually simple but the scheduler needs to handle this.</a:t>
            </a:r>
          </a:p>
          <a:p>
            <a:pPr>
              <a:defRPr sz="1100"/>
            </a:pPr>
          </a:p>
          <a:p>
            <a:pPr>
              <a:defRPr sz="1100"/>
            </a:pPr>
            <a:r>
              <a:t>So now we’ve seen that we need to handle failures and stragglers. This is what complicates the scheduler in mapreduce significantly. In your homework you’re gonna build a very simplified scheduler that doesn’t handle stragglers.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Shape 454"/>
          <p:cNvSpPr/>
          <p:nvPr>
            <p:ph type="sldImg"/>
          </p:nvPr>
        </p:nvSpPr>
        <p:spPr>
          <a:prstGeom prst="rect">
            <a:avLst/>
          </a:prstGeom>
        </p:spPr>
        <p:txBody>
          <a:bodyPr/>
          <a:lstStyle/>
          <a:p>
            <a:pPr/>
          </a:p>
        </p:txBody>
      </p:sp>
      <p:sp>
        <p:nvSpPr>
          <p:cNvPr id="455" name="Shape 455"/>
          <p:cNvSpPr/>
          <p:nvPr>
            <p:ph type="body" sz="quarter" idx="1"/>
          </p:nvPr>
        </p:nvSpPr>
        <p:spPr>
          <a:prstGeom prst="rect">
            <a:avLst/>
          </a:prstGeom>
        </p:spPr>
        <p:txBody>
          <a:bodyPr/>
          <a:lstStyle/>
          <a:p>
            <a:pPr>
              <a:defRPr sz="1100"/>
            </a:pPr>
            <a:r>
              <a:t>Reduce task fails, what needs to be recomputed?</a:t>
            </a:r>
          </a:p>
          <a:p>
            <a:pPr>
              <a:defRPr sz="1100"/>
            </a:pPr>
            <a:r>
              <a:t>Ans: just the reduce task, assuming all map outputs are intact on the local disks on all nodes. We just fetch the map outputs again.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Shape 465"/>
          <p:cNvSpPr/>
          <p:nvPr>
            <p:ph type="sldImg"/>
          </p:nvPr>
        </p:nvSpPr>
        <p:spPr>
          <a:prstGeom prst="rect">
            <a:avLst/>
          </a:prstGeom>
        </p:spPr>
        <p:txBody>
          <a:bodyPr/>
          <a:lstStyle/>
          <a:p>
            <a:pPr/>
          </a:p>
        </p:txBody>
      </p:sp>
      <p:sp>
        <p:nvSpPr>
          <p:cNvPr id="466" name="Shape 466"/>
          <p:cNvSpPr/>
          <p:nvPr>
            <p:ph type="body" sz="quarter" idx="1"/>
          </p:nvPr>
        </p:nvSpPr>
        <p:spPr>
          <a:prstGeom prst="rect">
            <a:avLst/>
          </a:prstGeom>
        </p:spPr>
        <p:txBody>
          <a:bodyPr/>
          <a:lstStyle/>
          <a:p>
            <a:pPr>
              <a:defRPr sz="1100"/>
            </a:pPr>
            <a:r>
              <a:t>What if all map tasks fail?</a:t>
            </a:r>
          </a:p>
          <a:p>
            <a:pPr>
              <a:defRPr sz="1100"/>
            </a:pPr>
            <a:r>
              <a:t>We have do the map computation again.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Shape 473"/>
          <p:cNvSpPr/>
          <p:nvPr>
            <p:ph type="sldImg"/>
          </p:nvPr>
        </p:nvSpPr>
        <p:spPr>
          <a:prstGeom prst="rect">
            <a:avLst/>
          </a:prstGeom>
        </p:spPr>
        <p:txBody>
          <a:bodyPr/>
          <a:lstStyle/>
          <a:p>
            <a:pPr/>
          </a:p>
        </p:txBody>
      </p:sp>
      <p:sp>
        <p:nvSpPr>
          <p:cNvPr id="474" name="Shape 474"/>
          <p:cNvSpPr/>
          <p:nvPr>
            <p:ph type="body" sz="quarter" idx="1"/>
          </p:nvPr>
        </p:nvSpPr>
        <p:spPr>
          <a:prstGeom prst="rect">
            <a:avLst/>
          </a:prstGeom>
        </p:spPr>
        <p:txBody>
          <a:bodyPr/>
          <a:lstStyle/>
          <a:p>
            <a:pPr>
              <a:defRPr sz="1100"/>
            </a:pPr>
            <a:r>
              <a:t>Reduce task fails, what needs to be recomputed?</a:t>
            </a:r>
          </a:p>
          <a:p>
            <a:pPr>
              <a:defRPr sz="1100"/>
            </a:pPr>
            <a:r>
              <a:t>Can we be smarter?</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Shape 483"/>
          <p:cNvSpPr/>
          <p:nvPr>
            <p:ph type="sldImg"/>
          </p:nvPr>
        </p:nvSpPr>
        <p:spPr>
          <a:prstGeom prst="rect">
            <a:avLst/>
          </a:prstGeom>
        </p:spPr>
        <p:txBody>
          <a:bodyPr/>
          <a:lstStyle/>
          <a:p>
            <a:pPr/>
          </a:p>
        </p:txBody>
      </p:sp>
      <p:sp>
        <p:nvSpPr>
          <p:cNvPr id="484" name="Shape 484"/>
          <p:cNvSpPr/>
          <p:nvPr>
            <p:ph type="body" sz="quarter" idx="1"/>
          </p:nvPr>
        </p:nvSpPr>
        <p:spPr>
          <a:prstGeom prst="rect">
            <a:avLst/>
          </a:prstGeom>
        </p:spPr>
        <p:txBody>
          <a:bodyPr/>
          <a:lstStyle/>
          <a:p>
            <a:pPr>
              <a:defRPr sz="1100"/>
            </a:pPr>
            <a:r>
              <a:t>Reduce task fails, what needs to be recomputed?</a:t>
            </a:r>
          </a:p>
          <a:p>
            <a:pPr>
              <a:defRPr sz="1100"/>
            </a:pPr>
            <a:r>
              <a:t>Ans: just the reduce task, assuming all map outputs are intact on the local disks on all nodes. We just fetch the map outputs again.’</a:t>
            </a:r>
          </a:p>
          <a:p>
            <a:pPr>
              <a:defRPr sz="1100"/>
            </a:pPr>
            <a:r>
              <a:t>Write intermediate output to stable storage to ensure all map outputs are intact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Shape 493"/>
          <p:cNvSpPr/>
          <p:nvPr>
            <p:ph type="sldImg"/>
          </p:nvPr>
        </p:nvSpPr>
        <p:spPr>
          <a:prstGeom prst="rect">
            <a:avLst/>
          </a:prstGeom>
        </p:spPr>
        <p:txBody>
          <a:bodyPr/>
          <a:lstStyle/>
          <a:p>
            <a:pPr/>
          </a:p>
        </p:txBody>
      </p:sp>
      <p:sp>
        <p:nvSpPr>
          <p:cNvPr id="494" name="Shape 494"/>
          <p:cNvSpPr/>
          <p:nvPr>
            <p:ph type="body" sz="quarter" idx="1"/>
          </p:nvPr>
        </p:nvSpPr>
        <p:spPr>
          <a:prstGeom prst="rect">
            <a:avLst/>
          </a:prstGeom>
        </p:spPr>
        <p:txBody>
          <a:bodyPr/>
          <a:lstStyle/>
          <a:p>
            <a:pPr>
              <a:defRPr sz="1100"/>
            </a:pPr>
            <a:r>
              <a:t>Server #2 goes down during the reduce phase. We lose all of its map outputs. What needs to be recomputed?</a:t>
            </a:r>
          </a:p>
          <a:p>
            <a:pPr marL="457200" indent="-298450">
              <a:buClr>
                <a:srgbClr val="000000"/>
              </a:buClr>
              <a:buSzPts val="1100"/>
              <a:buFont typeface="Arial"/>
              <a:buChar char="-"/>
              <a:defRPr sz="1100"/>
            </a:pPr>
            <a:r>
              <a:t>Map 2, obviously</a:t>
            </a:r>
          </a:p>
          <a:p>
            <a:pPr marL="457200" indent="-298450">
              <a:buClr>
                <a:srgbClr val="000000"/>
              </a:buClr>
              <a:buSzPts val="1100"/>
              <a:buFont typeface="Arial"/>
              <a:buChar char="-"/>
              <a:defRPr sz="1100"/>
            </a:pPr>
            <a:r>
              <a:t>Do we have to recompute all the reduce tasks?</a:t>
            </a:r>
          </a:p>
          <a:p>
            <a:pPr lvl="1" marL="914400" indent="-298450">
              <a:buClr>
                <a:srgbClr val="000000"/>
              </a:buClr>
              <a:buSzPts val="1100"/>
              <a:buFont typeface="Arial"/>
              <a:buChar char="-"/>
              <a:defRPr b="1" sz="1100"/>
            </a:pPr>
            <a:r>
              <a:t>In general, only the ones that still need to fetch Map 2 outputs</a:t>
            </a:r>
          </a:p>
          <a:p>
            <a:pPr lvl="1" marL="914400" indent="-298450">
              <a:buClr>
                <a:srgbClr val="000000"/>
              </a:buClr>
              <a:buSzPts val="1100"/>
              <a:buFont typeface="Arial"/>
              <a:buChar char="-"/>
              <a:defRPr sz="1100"/>
            </a:pPr>
            <a:r>
              <a:t>(If a reduce task already finished, we don’t need to re-run it because map 2 outputs aren’t gonna change)</a:t>
            </a:r>
          </a:p>
          <a:p>
            <a:pPr>
              <a:defRPr sz="1100"/>
            </a:p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3" name="Shape 503"/>
          <p:cNvSpPr/>
          <p:nvPr>
            <p:ph type="sldImg"/>
          </p:nvPr>
        </p:nvSpPr>
        <p:spPr>
          <a:prstGeom prst="rect">
            <a:avLst/>
          </a:prstGeom>
        </p:spPr>
        <p:txBody>
          <a:bodyPr/>
          <a:lstStyle/>
          <a:p>
            <a:pPr/>
          </a:p>
        </p:txBody>
      </p:sp>
      <p:sp>
        <p:nvSpPr>
          <p:cNvPr id="504" name="Shape 504"/>
          <p:cNvSpPr/>
          <p:nvPr>
            <p:ph type="body" sz="quarter" idx="1"/>
          </p:nvPr>
        </p:nvSpPr>
        <p:spPr>
          <a:prstGeom prst="rect">
            <a:avLst/>
          </a:prstGeom>
        </p:spPr>
        <p:txBody>
          <a:bodyPr/>
          <a:lstStyle/>
          <a:p>
            <a:pPr>
              <a:defRPr sz="1100"/>
            </a:pPr>
            <a:r>
              <a:t>Data lineage is a flow of dependencies. This means we keep track of which partition each task depends on. When a task fails, we just need to trace back the arrows to find the partitions that we need to recompute.</a:t>
            </a:r>
          </a:p>
          <a:p>
            <a:pPr>
              <a:defRPr sz="1100"/>
            </a:pPr>
          </a:p>
          <a:p>
            <a:pPr>
              <a:defRPr sz="1100"/>
            </a:pPr>
            <a:r>
              <a:t>This is one of the reasons why the mapreduce model is so successful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Shape 510"/>
          <p:cNvSpPr/>
          <p:nvPr>
            <p:ph type="sldImg"/>
          </p:nvPr>
        </p:nvSpPr>
        <p:spPr>
          <a:prstGeom prst="rect">
            <a:avLst/>
          </a:prstGeom>
        </p:spPr>
        <p:txBody>
          <a:bodyPr/>
          <a:lstStyle/>
          <a:p>
            <a:pPr/>
          </a:p>
        </p:txBody>
      </p:sp>
      <p:sp>
        <p:nvSpPr>
          <p:cNvPr id="511" name="Shape 511"/>
          <p:cNvSpPr/>
          <p:nvPr>
            <p:ph type="body" sz="quarter" idx="1"/>
          </p:nvPr>
        </p:nvSpPr>
        <p:spPr>
          <a:prstGeom prst="rect">
            <a:avLst/>
          </a:prstGeom>
        </p:spPr>
        <p:txBody>
          <a:bodyPr/>
          <a:lstStyle/>
          <a:p>
            <a:pPr>
              <a:defRPr sz="1100"/>
            </a:pPr>
            <a:r>
              <a:t>Let’s say now nothing fails. With this model there are some optimizations we can do because of lineage. The first is </a:t>
            </a:r>
            <a:r>
              <a:rPr b="1"/>
              <a:t>reusing map outputs</a:t>
            </a:r>
            <a:r>
              <a:t>. We saw that keeping around map outputs (as local files on disks) help us recover from reduce failures quickly, without having to recompute the map tasks. It turns out this also enables an optimization.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4" name="Shape 524"/>
          <p:cNvSpPr/>
          <p:nvPr>
            <p:ph type="sldImg"/>
          </p:nvPr>
        </p:nvSpPr>
        <p:spPr>
          <a:prstGeom prst="rect">
            <a:avLst/>
          </a:prstGeom>
        </p:spPr>
        <p:txBody>
          <a:bodyPr/>
          <a:lstStyle/>
          <a:p>
            <a:pPr/>
          </a:p>
        </p:txBody>
      </p:sp>
      <p:sp>
        <p:nvSpPr>
          <p:cNvPr id="525" name="Shape 525"/>
          <p:cNvSpPr/>
          <p:nvPr>
            <p:ph type="body" sz="quarter" idx="1"/>
          </p:nvPr>
        </p:nvSpPr>
        <p:spPr>
          <a:prstGeom prst="rect">
            <a:avLst/>
          </a:prstGeom>
        </p:spPr>
        <p:txBody>
          <a:bodyPr/>
          <a:lstStyle>
            <a:lvl1pPr>
              <a:defRPr sz="1100"/>
            </a:lvl1pPr>
          </a:lstStyle>
          <a:p>
            <a:pPr/>
            <a:r>
              <a:t>Suppose you want to run two different kinds of aggregation (reduces) and they both use the same map outputs, then instead of re-running the map tasks you can simply keep the map outputs from the previous job</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311708" y="744574"/>
            <a:ext cx="8520601" cy="2052601"/>
          </a:xfrm>
          <a:prstGeom prst="rect">
            <a:avLst/>
          </a:prstGeom>
        </p:spPr>
        <p:txBody>
          <a:bodyPr anchor="b"/>
          <a:lstStyle>
            <a:lvl1pPr algn="ctr">
              <a:defRPr sz="5200"/>
            </a:lvl1pPr>
          </a:lstStyle>
          <a:p>
            <a:pPr/>
            <a:r>
              <a:t>Title Text</a:t>
            </a:r>
          </a:p>
        </p:txBody>
      </p:sp>
      <p:sp>
        <p:nvSpPr>
          <p:cNvPr id="12"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29" name="Title Text"/>
          <p:cNvSpPr txBox="1"/>
          <p:nvPr>
            <p:ph type="title"/>
          </p:nvPr>
        </p:nvSpPr>
        <p:spPr>
          <a:xfrm>
            <a:off x="311699" y="2150849"/>
            <a:ext cx="8520602" cy="841801"/>
          </a:xfrm>
          <a:prstGeom prst="rect">
            <a:avLst/>
          </a:prstGeom>
        </p:spPr>
        <p:txBody>
          <a:bodyPr anchor="ctr"/>
          <a:lstStyle>
            <a:lvl1pPr algn="ctr">
              <a:defRPr sz="3600"/>
            </a:lvl1pPr>
          </a:lstStyle>
          <a:p>
            <a:pPr/>
            <a:r>
              <a:t>Title Text</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37" name="Body Level One…"/>
          <p:cNvSpPr txBox="1"/>
          <p:nvPr>
            <p:ph type="body" idx="1"/>
          </p:nvPr>
        </p:nvSpPr>
        <p:spPr>
          <a:xfrm>
            <a:off x="152400" y="1085850"/>
            <a:ext cx="8763000" cy="3771900"/>
          </a:xfrm>
          <a:prstGeom prst="rect">
            <a:avLst/>
          </a:prstGeom>
        </p:spPr>
        <p:txBody>
          <a:bodyPr/>
          <a:lstStyle>
            <a:lvl1pPr indent="-393700">
              <a:lnSpc>
                <a:spcPct val="80000"/>
              </a:lnSpc>
              <a:spcBef>
                <a:spcPts val="500"/>
              </a:spcBef>
              <a:buClr>
                <a:srgbClr val="000000"/>
              </a:buClr>
              <a:buSzPts val="2600"/>
              <a:buChar char="•"/>
              <a:defRPr sz="2600">
                <a:solidFill>
                  <a:srgbClr val="000000"/>
                </a:solidFill>
              </a:defRPr>
            </a:lvl1pPr>
            <a:lvl2pPr marL="914400" indent="-393700">
              <a:lnSpc>
                <a:spcPct val="80000"/>
              </a:lnSpc>
              <a:spcBef>
                <a:spcPts val="500"/>
              </a:spcBef>
              <a:buClr>
                <a:srgbClr val="000000"/>
              </a:buClr>
              <a:buSzPts val="2600"/>
              <a:buChar char="–"/>
              <a:defRPr sz="2600">
                <a:solidFill>
                  <a:srgbClr val="000000"/>
                </a:solidFill>
              </a:defRPr>
            </a:lvl2pPr>
            <a:lvl3pPr marL="1371600" indent="-393700">
              <a:lnSpc>
                <a:spcPct val="80000"/>
              </a:lnSpc>
              <a:spcBef>
                <a:spcPts val="500"/>
              </a:spcBef>
              <a:buClr>
                <a:srgbClr val="000000"/>
              </a:buClr>
              <a:buSzPts val="2600"/>
              <a:buChar char="•"/>
              <a:defRPr sz="2600">
                <a:solidFill>
                  <a:srgbClr val="000000"/>
                </a:solidFill>
              </a:defRPr>
            </a:lvl3pPr>
            <a:lvl4pPr marL="1828800" indent="-393700">
              <a:lnSpc>
                <a:spcPct val="80000"/>
              </a:lnSpc>
              <a:spcBef>
                <a:spcPts val="500"/>
              </a:spcBef>
              <a:buClr>
                <a:srgbClr val="000000"/>
              </a:buClr>
              <a:buSzPts val="2600"/>
              <a:buChar char="–"/>
              <a:defRPr sz="2600">
                <a:solidFill>
                  <a:srgbClr val="000000"/>
                </a:solidFill>
              </a:defRPr>
            </a:lvl4pPr>
            <a:lvl5pPr marL="2286000" indent="-393700">
              <a:lnSpc>
                <a:spcPct val="80000"/>
              </a:lnSpc>
              <a:spcBef>
                <a:spcPts val="500"/>
              </a:spcBef>
              <a:buClr>
                <a:srgbClr val="000000"/>
              </a:buClr>
              <a:buSzPts val="2600"/>
              <a:buChar char="»"/>
              <a:defRPr sz="2600">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38" name="Slide Number"/>
          <p:cNvSpPr txBox="1"/>
          <p:nvPr>
            <p:ph type="sldNum" sz="quarter" idx="2"/>
          </p:nvPr>
        </p:nvSpPr>
        <p:spPr>
          <a:xfrm>
            <a:off x="8632932" y="4860008"/>
            <a:ext cx="282469" cy="269384"/>
          </a:xfrm>
          <a:prstGeom prst="rect">
            <a:avLst/>
          </a:prstGeom>
        </p:spPr>
        <p:txBody>
          <a:bodyPr lIns="36000" tIns="36000" rIns="36000" bIns="36000"/>
          <a:lstStyle>
            <a:lvl1pPr>
              <a:defRPr b="1" sz="1400">
                <a:solidFill>
                  <a:srgbClr val="FF6600"/>
                </a:solidFill>
              </a:defRPr>
            </a:lvl1pPr>
          </a:lstStyle>
          <a:p>
            <a:pPr/>
            <a:fld id="{86CB4B4D-7CA3-9044-876B-883B54F8677D}" type="slidenum"/>
          </a:p>
        </p:txBody>
      </p:sp>
      <p:sp>
        <p:nvSpPr>
          <p:cNvPr id="39" name="Title Text"/>
          <p:cNvSpPr txBox="1"/>
          <p:nvPr>
            <p:ph type="title"/>
          </p:nvPr>
        </p:nvSpPr>
        <p:spPr>
          <a:xfrm>
            <a:off x="152400" y="114300"/>
            <a:ext cx="8763000" cy="800100"/>
          </a:xfrm>
          <a:prstGeom prst="rect">
            <a:avLst/>
          </a:prstGeom>
        </p:spPr>
        <p:txBody>
          <a:bodyPr anchor="b"/>
          <a:lstStyle>
            <a:lvl1pPr>
              <a:lnSpc>
                <a:spcPct val="80000"/>
              </a:lnSpc>
              <a:defRPr b="1" sz="3600"/>
            </a:lvl1pPr>
          </a:lstStyle>
          <a:p>
            <a:pPr/>
            <a:r>
              <a:t>Title Text</a:t>
            </a:r>
          </a:p>
        </p:txBody>
      </p:sp>
      <p:sp>
        <p:nvSpPr>
          <p:cNvPr id="40" name="Google Shape;26;p54"/>
          <p:cNvSpPr/>
          <p:nvPr/>
        </p:nvSpPr>
        <p:spPr>
          <a:xfrm>
            <a:off x="152400" y="971550"/>
            <a:ext cx="8763001" cy="0"/>
          </a:xfrm>
          <a:prstGeom prst="line">
            <a:avLst/>
          </a:prstGeom>
          <a:ln w="25400">
            <a:solidFill>
              <a:srgbClr val="FF6600"/>
            </a:solidFill>
          </a:ln>
        </p:spPr>
        <p:txBody>
          <a:bodyPr lIns="0" tIns="0" rIns="0" bIns="0"/>
          <a:lstStyle/>
          <a:p>
            <a:pPr/>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Body Level One…"/>
          <p:cNvSpPr txBox="1"/>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49" name="Google Shape;30;p55"/>
          <p:cNvSpPr txBox="1"/>
          <p:nvPr>
            <p:ph type="body" sz="half" idx="21"/>
          </p:nvPr>
        </p:nvSpPr>
        <p:spPr>
          <a:xfrm>
            <a:off x="4832399" y="1152475"/>
            <a:ext cx="3999902" cy="3416400"/>
          </a:xfrm>
          <a:prstGeom prst="rect">
            <a:avLst/>
          </a:prstGeom>
        </p:spPr>
        <p:txBody>
          <a:bodyPr/>
          <a:lstStyle/>
          <a:p>
            <a:pPr indent="-317500">
              <a:buSzPts val="1400"/>
              <a:defRPr sz="1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spTree>
      <p:nvGrpSpPr>
        <p:cNvPr id="1" name=""/>
        <p:cNvGrpSpPr/>
        <p:nvPr/>
      </p:nvGrpSpPr>
      <p:grpSpPr>
        <a:xfrm>
          <a:off x="0" y="0"/>
          <a:ext cx="0" cy="0"/>
          <a:chOff x="0" y="0"/>
          <a:chExt cx="0" cy="0"/>
        </a:xfrm>
      </p:grpSpPr>
      <p:sp>
        <p:nvSpPr>
          <p:cNvPr id="65"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66" name="Body Level One…"/>
          <p:cNvSpPr txBox="1"/>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spTree>
      <p:nvGrpSpPr>
        <p:cNvPr id="1" name=""/>
        <p:cNvGrpSpPr/>
        <p:nvPr/>
      </p:nvGrpSpPr>
      <p:grpSpPr>
        <a:xfrm>
          <a:off x="0" y="0"/>
          <a:ext cx="0" cy="0"/>
          <a:chOff x="0" y="0"/>
          <a:chExt cx="0" cy="0"/>
        </a:xfrm>
      </p:grpSpPr>
      <p:sp>
        <p:nvSpPr>
          <p:cNvPr id="74" name="Title Text"/>
          <p:cNvSpPr txBox="1"/>
          <p:nvPr>
            <p:ph type="title"/>
          </p:nvPr>
        </p:nvSpPr>
        <p:spPr>
          <a:xfrm>
            <a:off x="490250" y="450149"/>
            <a:ext cx="6367801" cy="4090801"/>
          </a:xfrm>
          <a:prstGeom prst="rect">
            <a:avLst/>
          </a:prstGeom>
        </p:spPr>
        <p:txBody>
          <a:bodyPr anchor="ctr"/>
          <a:lstStyle>
            <a:lvl1pPr>
              <a:defRPr sz="4800"/>
            </a:lvl1pPr>
          </a:lstStyle>
          <a:p>
            <a:pPr/>
            <a:r>
              <a:t>Title Text</a:t>
            </a: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spTree>
      <p:nvGrpSpPr>
        <p:cNvPr id="1" name=""/>
        <p:cNvGrpSpPr/>
        <p:nvPr/>
      </p:nvGrpSpPr>
      <p:grpSpPr>
        <a:xfrm>
          <a:off x="0" y="0"/>
          <a:ext cx="0" cy="0"/>
          <a:chOff x="0" y="0"/>
          <a:chExt cx="0" cy="0"/>
        </a:xfrm>
      </p:grpSpPr>
      <p:sp>
        <p:nvSpPr>
          <p:cNvPr id="82" name="Google Shape;43;p59"/>
          <p:cNvSpPr/>
          <p:nvPr/>
        </p:nvSpPr>
        <p:spPr>
          <a:xfrm>
            <a:off x="4572000" y="-125"/>
            <a:ext cx="4572000" cy="5143501"/>
          </a:xfrm>
          <a:prstGeom prst="rect">
            <a:avLst/>
          </a:prstGeom>
          <a:solidFill>
            <a:srgbClr val="EEEEEE"/>
          </a:solidFill>
          <a:ln w="12700">
            <a:miter lim="400000"/>
          </a:ln>
        </p:spPr>
        <p:txBody>
          <a:bodyPr lIns="0" tIns="0" rIns="0" bIns="0" anchor="ctr"/>
          <a:lstStyle/>
          <a:p>
            <a:pPr/>
          </a:p>
        </p:txBody>
      </p:sp>
      <p:sp>
        <p:nvSpPr>
          <p:cNvPr id="83" name="Title Text"/>
          <p:cNvSpPr txBox="1"/>
          <p:nvPr>
            <p:ph type="title"/>
          </p:nvPr>
        </p:nvSpPr>
        <p:spPr>
          <a:xfrm>
            <a:off x="265500" y="1233175"/>
            <a:ext cx="4045200" cy="1482301"/>
          </a:xfrm>
          <a:prstGeom prst="rect">
            <a:avLst/>
          </a:prstGeom>
        </p:spPr>
        <p:txBody>
          <a:bodyPr anchor="b"/>
          <a:lstStyle>
            <a:lvl1pPr algn="ctr">
              <a:defRPr sz="4200"/>
            </a:lvl1pPr>
          </a:lstStyle>
          <a:p>
            <a:pPr/>
            <a:r>
              <a:t>Title Text</a:t>
            </a:r>
          </a:p>
        </p:txBody>
      </p:sp>
      <p:sp>
        <p:nvSpPr>
          <p:cNvPr id="84"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85" name="Google Shape;46;p59"/>
          <p:cNvSpPr txBox="1"/>
          <p:nvPr>
            <p:ph type="body" sz="half" idx="21"/>
          </p:nvPr>
        </p:nvSpPr>
        <p:spPr>
          <a:xfrm>
            <a:off x="4939500" y="724074"/>
            <a:ext cx="3837000" cy="3695102"/>
          </a:xfrm>
          <a:prstGeom prst="rect">
            <a:avLst/>
          </a:prstGeom>
        </p:spPr>
        <p:txBody>
          <a:bodyPr anchor="ct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spTree>
      <p:nvGrpSpPr>
        <p:cNvPr id="1" name=""/>
        <p:cNvGrpSpPr/>
        <p:nvPr/>
      </p:nvGrpSpPr>
      <p:grpSpPr>
        <a:xfrm>
          <a:off x="0" y="0"/>
          <a:ext cx="0" cy="0"/>
          <a:chOff x="0" y="0"/>
          <a:chExt cx="0" cy="0"/>
        </a:xfrm>
      </p:grpSpPr>
      <p:sp>
        <p:nvSpPr>
          <p:cNvPr id="93"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101" name="xx%"/>
          <p:cNvSpPr txBox="1"/>
          <p:nvPr>
            <p:ph type="title" hasCustomPrompt="1"/>
          </p:nvPr>
        </p:nvSpPr>
        <p:spPr>
          <a:xfrm>
            <a:off x="311699" y="1106125"/>
            <a:ext cx="8520602" cy="1963500"/>
          </a:xfrm>
          <a:prstGeom prst="rect">
            <a:avLst/>
          </a:prstGeom>
        </p:spPr>
        <p:txBody>
          <a:bodyPr anchor="b"/>
          <a:lstStyle>
            <a:lvl1pPr algn="ctr">
              <a:defRPr sz="12000"/>
            </a:lvl1pPr>
          </a:lstStyle>
          <a:p>
            <a:pPr/>
            <a:r>
              <a:t>xx%</a:t>
            </a:r>
          </a:p>
        </p:txBody>
      </p:sp>
      <p:sp>
        <p:nvSpPr>
          <p:cNvPr id="102" name="Body Level One…"/>
          <p:cNvSpPr txBox="1"/>
          <p:nvPr>
            <p:ph type="body" sz="half" idx="1"/>
          </p:nvPr>
        </p:nvSpPr>
        <p:spPr>
          <a:xfrm>
            <a:off x="311699" y="3152225"/>
            <a:ext cx="8520602" cy="1300800"/>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684345" y="4700819"/>
            <a:ext cx="336814" cy="318396"/>
          </a:xfrm>
          <a:prstGeom prst="rect">
            <a:avLst/>
          </a:prstGeom>
          <a:ln w="12700">
            <a:miter lim="400000"/>
          </a:ln>
        </p:spPr>
        <p:txBody>
          <a:bodyPr wrap="none" lIns="91424" tIns="91424" rIns="91424" bIns="91424" anchor="ctr">
            <a:normAutofit fontScale="100000" lnSpcReduction="0"/>
          </a:bodyPr>
          <a:lstStyle>
            <a:lvl1pPr algn="r">
              <a:defRPr sz="1000">
                <a:solidFill>
                  <a:schemeClr val="accent2">
                    <a:lumOff val="21764"/>
                  </a:schemeClr>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2.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2.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5.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5.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5.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5.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6.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6.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5.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5.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5.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png"/><Relationship Id="rId4" Type="http://schemas.openxmlformats.org/officeDocument/2006/relationships/image" Target="../media/image5.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5.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5.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Google Shape;61;p1"/>
          <p:cNvSpPr txBox="1"/>
          <p:nvPr>
            <p:ph type="ctrTitle"/>
          </p:nvPr>
        </p:nvSpPr>
        <p:spPr>
          <a:xfrm>
            <a:off x="311699" y="1206364"/>
            <a:ext cx="8520602" cy="2165505"/>
          </a:xfrm>
          <a:prstGeom prst="rect">
            <a:avLst/>
          </a:prstGeom>
        </p:spPr>
        <p:txBody>
          <a:bodyPr/>
          <a:lstStyle/>
          <a:p>
            <a:pPr>
              <a:defRPr sz="4800"/>
            </a:pPr>
            <a:r>
              <a:t>RPCs in Go</a:t>
            </a:r>
            <a:br/>
            <a:r>
              <a:rPr sz="3200"/>
              <a:t>September 2026</a:t>
            </a:r>
          </a:p>
        </p:txBody>
      </p:sp>
      <p:sp>
        <p:nvSpPr>
          <p:cNvPr id="120" name="Google Shape;62;p1"/>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Google Shape;67;p2"/>
          <p:cNvSpPr txBox="1"/>
          <p:nvPr>
            <p:ph type="title"/>
          </p:nvPr>
        </p:nvSpPr>
        <p:spPr>
          <a:xfrm>
            <a:off x="311699" y="445025"/>
            <a:ext cx="8520602" cy="572701"/>
          </a:xfrm>
          <a:prstGeom prst="rect">
            <a:avLst/>
          </a:prstGeom>
        </p:spPr>
        <p:txBody>
          <a:bodyPr/>
          <a:lstStyle>
            <a:lvl1pPr>
              <a:defRPr b="1" sz="2500"/>
            </a:lvl1pPr>
          </a:lstStyle>
          <a:p>
            <a:pPr/>
            <a:r>
              <a:t>Outline</a:t>
            </a:r>
          </a:p>
        </p:txBody>
      </p:sp>
      <p:sp>
        <p:nvSpPr>
          <p:cNvPr id="125" name="Google Shape;68;p2"/>
          <p:cNvSpPr txBox="1"/>
          <p:nvPr>
            <p:ph type="body" idx="1"/>
          </p:nvPr>
        </p:nvSpPr>
        <p:spPr>
          <a:xfrm>
            <a:off x="311699" y="1152475"/>
            <a:ext cx="8520602" cy="3416400"/>
          </a:xfrm>
          <a:prstGeom prst="rect">
            <a:avLst/>
          </a:prstGeom>
        </p:spPr>
        <p:txBody>
          <a:bodyPr/>
          <a:lstStyle/>
          <a:p>
            <a:pPr marL="285750" indent="-285750">
              <a:lnSpc>
                <a:spcPct val="150000"/>
              </a:lnSpc>
              <a:buSzPts val="2000"/>
              <a:buFont typeface="Helvetica"/>
              <a:buChar char="❑"/>
              <a:defRPr sz="2000">
                <a:solidFill>
                  <a:srgbClr val="000000"/>
                </a:solidFill>
              </a:defRPr>
            </a:pPr>
            <a:r>
              <a:t>RPC Overview </a:t>
            </a:r>
          </a:p>
          <a:p>
            <a:pPr lvl="1" marL="742950" indent="-285750">
              <a:lnSpc>
                <a:spcPct val="150000"/>
              </a:lnSpc>
              <a:spcBef>
                <a:spcPts val="1200"/>
              </a:spcBef>
              <a:buFont typeface="Helvetica"/>
              <a:buChar char="❑"/>
              <a:defRPr>
                <a:solidFill>
                  <a:srgbClr val="000000"/>
                </a:solidFill>
              </a:defRPr>
            </a:pPr>
            <a:r>
              <a:t>Example: Writing an RPC server in Go</a:t>
            </a:r>
            <a:endParaRPr sz="1400"/>
          </a:p>
          <a:p>
            <a:pPr marL="285750" indent="-285750">
              <a:lnSpc>
                <a:spcPct val="150000"/>
              </a:lnSpc>
              <a:spcBef>
                <a:spcPts val="1200"/>
              </a:spcBef>
              <a:buSzPts val="2000"/>
              <a:buFont typeface="Helvetica"/>
              <a:buChar char="❑"/>
              <a:defRPr sz="2000">
                <a:solidFill>
                  <a:srgbClr val="000000"/>
                </a:solidFill>
              </a:defRPr>
            </a:pPr>
            <a:r>
              <a:t>MapReduce: fault tolerance and optimizations</a:t>
            </a:r>
          </a:p>
        </p:txBody>
      </p:sp>
      <p:sp>
        <p:nvSpPr>
          <p:cNvPr id="126" name="Google Shape;69;p2"/>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 name="Google Shape;74;p3"/>
          <p:cNvSpPr txBox="1"/>
          <p:nvPr>
            <p:ph type="title"/>
          </p:nvPr>
        </p:nvSpPr>
        <p:spPr>
          <a:xfrm>
            <a:off x="311699" y="2150849"/>
            <a:ext cx="8520602" cy="841801"/>
          </a:xfrm>
          <a:prstGeom prst="rect">
            <a:avLst/>
          </a:prstGeom>
        </p:spPr>
        <p:txBody>
          <a:bodyPr/>
          <a:lstStyle/>
          <a:p>
            <a:pPr/>
            <a:r>
              <a:t>RPC Overview </a:t>
            </a:r>
          </a:p>
        </p:txBody>
      </p:sp>
      <p:sp>
        <p:nvSpPr>
          <p:cNvPr id="131" name="Google Shape;75;p3"/>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Google Shape;80;p4"/>
          <p:cNvSpPr txBox="1"/>
          <p:nvPr>
            <p:ph type="title"/>
          </p:nvPr>
        </p:nvSpPr>
        <p:spPr>
          <a:xfrm>
            <a:off x="311699" y="445025"/>
            <a:ext cx="8520602" cy="572701"/>
          </a:xfrm>
          <a:prstGeom prst="rect">
            <a:avLst/>
          </a:prstGeom>
        </p:spPr>
        <p:txBody>
          <a:bodyPr/>
          <a:lstStyle>
            <a:lvl1pPr>
              <a:defRPr b="1" sz="2500"/>
            </a:lvl1pPr>
          </a:lstStyle>
          <a:p>
            <a:pPr/>
            <a:r>
              <a:t>Remote Procedure Call (RPC) </a:t>
            </a:r>
          </a:p>
        </p:txBody>
      </p:sp>
      <p:sp>
        <p:nvSpPr>
          <p:cNvPr id="134" name="Google Shape;81;p4"/>
          <p:cNvSpPr txBox="1"/>
          <p:nvPr>
            <p:ph type="body" idx="1"/>
          </p:nvPr>
        </p:nvSpPr>
        <p:spPr>
          <a:xfrm>
            <a:off x="311699" y="1152475"/>
            <a:ext cx="8520602" cy="3416400"/>
          </a:xfrm>
          <a:prstGeom prst="rect">
            <a:avLst/>
          </a:prstGeom>
        </p:spPr>
        <p:txBody>
          <a:bodyPr/>
          <a:lstStyle/>
          <a:p>
            <a:pPr>
              <a:buClr>
                <a:srgbClr val="000000"/>
              </a:buClr>
              <a:defRPr>
                <a:solidFill>
                  <a:srgbClr val="000000"/>
                </a:solidFill>
              </a:defRPr>
            </a:pPr>
            <a:r>
              <a:t>Execute a procedure on a remote process (e.g on another server) as if it was local</a:t>
            </a:r>
          </a:p>
          <a:p>
            <a:pPr marL="0" indent="457200">
              <a:spcBef>
                <a:spcPts val="1200"/>
              </a:spcBef>
              <a:buSzTx/>
              <a:buNone/>
            </a:pPr>
            <a:endParaRPr>
              <a:solidFill>
                <a:srgbClr val="000000"/>
              </a:solidFill>
            </a:endParaRPr>
          </a:p>
          <a:p>
            <a:pPr>
              <a:spcBef>
                <a:spcPts val="1200"/>
              </a:spcBef>
              <a:buClr>
                <a:srgbClr val="000000"/>
              </a:buClr>
              <a:defRPr>
                <a:solidFill>
                  <a:srgbClr val="000000"/>
                </a:solidFill>
              </a:defRPr>
            </a:pPr>
            <a:r>
              <a:t>Request-Response interface </a:t>
            </a:r>
          </a:p>
          <a:p>
            <a:pPr lvl="1" marL="914400" indent="-342900">
              <a:buClr>
                <a:srgbClr val="000000"/>
              </a:buClr>
              <a:defRPr>
                <a:solidFill>
                  <a:srgbClr val="000000"/>
                </a:solidFill>
              </a:defRPr>
            </a:pPr>
            <a:r>
              <a:t>Request: arguments to remote procedure</a:t>
            </a:r>
          </a:p>
          <a:p>
            <a:pPr lvl="1" marL="914400" indent="-342900">
              <a:buClr>
                <a:srgbClr val="000000"/>
              </a:buClr>
              <a:defRPr>
                <a:solidFill>
                  <a:srgbClr val="000000"/>
                </a:solidFill>
              </a:defRPr>
            </a:pPr>
            <a:r>
              <a:t>Response: return values of remote procedure</a:t>
            </a:r>
          </a:p>
          <a:p>
            <a:pPr marL="0" indent="0">
              <a:spcBef>
                <a:spcPts val="1200"/>
              </a:spcBef>
              <a:buSzTx/>
              <a:buNone/>
            </a:pPr>
            <a:endParaRPr>
              <a:solidFill>
                <a:srgbClr val="000000"/>
              </a:solidFill>
            </a:endParaRPr>
          </a:p>
          <a:p>
            <a:pPr>
              <a:spcBef>
                <a:spcPts val="1200"/>
              </a:spcBef>
              <a:buClr>
                <a:srgbClr val="000000"/>
              </a:buClr>
              <a:defRPr>
                <a:solidFill>
                  <a:srgbClr val="000000"/>
                </a:solidFill>
              </a:defRPr>
            </a:pPr>
            <a:r>
              <a:t>Examples: client-server, master-worker, peer-peer communication	</a:t>
            </a:r>
          </a:p>
        </p:txBody>
      </p:sp>
      <p:sp>
        <p:nvSpPr>
          <p:cNvPr id="135" name="Google Shape;82;p4"/>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34">
                                            <p:bg/>
                                          </p:spTgt>
                                        </p:tgtEl>
                                        <p:attrNameLst>
                                          <p:attrName>style.visibility</p:attrName>
                                        </p:attrNameLst>
                                      </p:cBhvr>
                                      <p:to>
                                        <p:strVal val="visible"/>
                                      </p:to>
                                    </p:set>
                                    <p:animEffect filter="fade" transition="in">
                                      <p:cBhvr>
                                        <p:cTn id="7" dur="1"/>
                                        <p:tgtEl>
                                          <p:spTgt spid="134">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34">
                                            <p:txEl>
                                              <p:pRg st="0" end="0"/>
                                            </p:txEl>
                                          </p:spTgt>
                                        </p:tgtEl>
                                        <p:attrNameLst>
                                          <p:attrName>style.visibility</p:attrName>
                                        </p:attrNameLst>
                                      </p:cBhvr>
                                      <p:to>
                                        <p:strVal val="visible"/>
                                      </p:to>
                                    </p:set>
                                    <p:animEffect filter="fade" transition="in">
                                      <p:cBhvr>
                                        <p:cTn id="10" dur="1"/>
                                        <p:tgtEl>
                                          <p:spTgt spid="13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34">
                                            <p:txEl>
                                              <p:pRg st="1" end="1"/>
                                            </p:txEl>
                                          </p:spTgt>
                                        </p:tgtEl>
                                        <p:attrNameLst>
                                          <p:attrName>style.visibility</p:attrName>
                                        </p:attrNameLst>
                                      </p:cBhvr>
                                      <p:to>
                                        <p:strVal val="visible"/>
                                      </p:to>
                                    </p:set>
                                    <p:animEffect filter="fade" transition="in">
                                      <p:cBhvr>
                                        <p:cTn id="15" dur="1"/>
                                        <p:tgtEl>
                                          <p:spTgt spid="13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34">
                                            <p:txEl>
                                              <p:pRg st="2" end="2"/>
                                            </p:txEl>
                                          </p:spTgt>
                                        </p:tgtEl>
                                        <p:attrNameLst>
                                          <p:attrName>style.visibility</p:attrName>
                                        </p:attrNameLst>
                                      </p:cBhvr>
                                      <p:to>
                                        <p:strVal val="visible"/>
                                      </p:to>
                                    </p:set>
                                    <p:animEffect filter="fade" transition="in">
                                      <p:cBhvr>
                                        <p:cTn id="20" dur="1"/>
                                        <p:tgtEl>
                                          <p:spTgt spid="13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34">
                                            <p:txEl>
                                              <p:pRg st="3" end="3"/>
                                            </p:txEl>
                                          </p:spTgt>
                                        </p:tgtEl>
                                        <p:attrNameLst>
                                          <p:attrName>style.visibility</p:attrName>
                                        </p:attrNameLst>
                                      </p:cBhvr>
                                      <p:to>
                                        <p:strVal val="visible"/>
                                      </p:to>
                                    </p:set>
                                    <p:animEffect filter="fade" transition="in">
                                      <p:cBhvr>
                                        <p:cTn id="25" dur="1"/>
                                        <p:tgtEl>
                                          <p:spTgt spid="13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34">
                                            <p:txEl>
                                              <p:pRg st="4" end="4"/>
                                            </p:txEl>
                                          </p:spTgt>
                                        </p:tgtEl>
                                        <p:attrNameLst>
                                          <p:attrName>style.visibility</p:attrName>
                                        </p:attrNameLst>
                                      </p:cBhvr>
                                      <p:to>
                                        <p:strVal val="visible"/>
                                      </p:to>
                                    </p:set>
                                    <p:animEffect filter="fade" transition="in">
                                      <p:cBhvr>
                                        <p:cTn id="30" dur="1"/>
                                        <p:tgtEl>
                                          <p:spTgt spid="13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1" fill="hold">
                                  <p:stCondLst>
                                    <p:cond delay="0"/>
                                  </p:stCondLst>
                                  <p:iterate type="el" backwards="0">
                                    <p:tmAbs val="0"/>
                                  </p:iterate>
                                  <p:childTnLst>
                                    <p:set>
                                      <p:cBhvr>
                                        <p:cTn id="34" fill="hold"/>
                                        <p:tgtEl>
                                          <p:spTgt spid="134">
                                            <p:txEl>
                                              <p:pRg st="5" end="5"/>
                                            </p:txEl>
                                          </p:spTgt>
                                        </p:tgtEl>
                                        <p:attrNameLst>
                                          <p:attrName>style.visibility</p:attrName>
                                        </p:attrNameLst>
                                      </p:cBhvr>
                                      <p:to>
                                        <p:strVal val="visible"/>
                                      </p:to>
                                    </p:set>
                                    <p:animEffect filter="fade" transition="in">
                                      <p:cBhvr>
                                        <p:cTn id="35" dur="1"/>
                                        <p:tgtEl>
                                          <p:spTgt spid="134">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ID="10" grpId="1" fill="hold">
                                  <p:stCondLst>
                                    <p:cond delay="0"/>
                                  </p:stCondLst>
                                  <p:iterate type="el" backwards="0">
                                    <p:tmAbs val="0"/>
                                  </p:iterate>
                                  <p:childTnLst>
                                    <p:set>
                                      <p:cBhvr>
                                        <p:cTn id="39" fill="hold"/>
                                        <p:tgtEl>
                                          <p:spTgt spid="134">
                                            <p:txEl>
                                              <p:pRg st="6" end="6"/>
                                            </p:txEl>
                                          </p:spTgt>
                                        </p:tgtEl>
                                        <p:attrNameLst>
                                          <p:attrName>style.visibility</p:attrName>
                                        </p:attrNameLst>
                                      </p:cBhvr>
                                      <p:to>
                                        <p:strVal val="visible"/>
                                      </p:to>
                                    </p:set>
                                    <p:animEffect filter="fade" transition="in">
                                      <p:cBhvr>
                                        <p:cTn id="40" dur="1"/>
                                        <p:tgtEl>
                                          <p:spTgt spid="134">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4"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Google Shape;87;p5"/>
          <p:cNvSpPr txBox="1"/>
          <p:nvPr>
            <p:ph type="title"/>
          </p:nvPr>
        </p:nvSpPr>
        <p:spPr>
          <a:xfrm>
            <a:off x="311699" y="445025"/>
            <a:ext cx="8520602" cy="572701"/>
          </a:xfrm>
          <a:prstGeom prst="rect">
            <a:avLst/>
          </a:prstGeom>
        </p:spPr>
        <p:txBody>
          <a:bodyPr/>
          <a:lstStyle>
            <a:lvl1pPr>
              <a:defRPr b="1" sz="2500"/>
            </a:lvl1pPr>
          </a:lstStyle>
          <a:p>
            <a:pPr/>
            <a:r>
              <a:t>Example: Master-Worker</a:t>
            </a:r>
          </a:p>
        </p:txBody>
      </p:sp>
      <p:sp>
        <p:nvSpPr>
          <p:cNvPr id="140" name="Google Shape;88;p5"/>
          <p:cNvSpPr txBox="1"/>
          <p:nvPr/>
        </p:nvSpPr>
        <p:spPr>
          <a:xfrm>
            <a:off x="5128952" y="1898849"/>
            <a:ext cx="3703349" cy="181162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sz="1600">
                <a:solidFill>
                  <a:srgbClr val="4A86E8"/>
                </a:solidFill>
                <a:latin typeface="Consolas"/>
                <a:ea typeface="Consolas"/>
                <a:cs typeface="Consolas"/>
                <a:sym typeface="Consolas"/>
              </a:defRPr>
            </a:pPr>
            <a:r>
              <a:t>Worker</a:t>
            </a:r>
            <a:r>
              <a:rPr>
                <a:solidFill>
                  <a:srgbClr val="000000"/>
                </a:solidFill>
              </a:rPr>
              <a:t> {</a:t>
            </a:r>
          </a:p>
          <a:p>
            <a:pPr>
              <a:lnSpc>
                <a:spcPct val="115000"/>
              </a:lnSpc>
              <a:defRPr sz="1600">
                <a:latin typeface="Consolas"/>
                <a:ea typeface="Consolas"/>
                <a:cs typeface="Consolas"/>
                <a:sym typeface="Consolas"/>
              </a:defRPr>
            </a:pPr>
            <a:r>
              <a:t>  func RunTask(index) result {</a:t>
            </a:r>
          </a:p>
          <a:p>
            <a:pPr>
              <a:lnSpc>
                <a:spcPct val="115000"/>
              </a:lnSpc>
              <a:defRPr sz="1600">
                <a:latin typeface="Consolas"/>
                <a:ea typeface="Consolas"/>
                <a:cs typeface="Consolas"/>
                <a:sym typeface="Consolas"/>
              </a:defRPr>
            </a:pPr>
            <a:r>
              <a:t>    // ...</a:t>
            </a:r>
          </a:p>
          <a:p>
            <a:pPr>
              <a:lnSpc>
                <a:spcPct val="115000"/>
              </a:lnSpc>
              <a:defRPr sz="1600">
                <a:latin typeface="Consolas"/>
                <a:ea typeface="Consolas"/>
                <a:cs typeface="Consolas"/>
                <a:sym typeface="Consolas"/>
              </a:defRPr>
            </a:pPr>
            <a:r>
              <a:t>  }</a:t>
            </a:r>
          </a:p>
          <a:p>
            <a:pPr>
              <a:lnSpc>
                <a:spcPct val="115000"/>
              </a:lnSpc>
              <a:defRPr sz="1600">
                <a:latin typeface="Consolas"/>
                <a:ea typeface="Consolas"/>
                <a:cs typeface="Consolas"/>
                <a:sym typeface="Consolas"/>
              </a:defRPr>
            </a:pPr>
            <a:r>
              <a:t>}</a:t>
            </a:r>
          </a:p>
        </p:txBody>
      </p:sp>
      <p:sp>
        <p:nvSpPr>
          <p:cNvPr id="141" name="Google Shape;89;p5"/>
          <p:cNvSpPr txBox="1"/>
          <p:nvPr/>
        </p:nvSpPr>
        <p:spPr>
          <a:xfrm>
            <a:off x="311698" y="1802325"/>
            <a:ext cx="4817255" cy="236661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sz="1600">
                <a:solidFill>
                  <a:srgbClr val="FF0000"/>
                </a:solidFill>
                <a:latin typeface="Consolas"/>
                <a:ea typeface="Consolas"/>
                <a:cs typeface="Consolas"/>
                <a:sym typeface="Consolas"/>
              </a:defRPr>
            </a:pPr>
            <a:r>
              <a:t>Master</a:t>
            </a:r>
            <a:r>
              <a:rPr>
                <a:solidFill>
                  <a:srgbClr val="000000"/>
                </a:solidFill>
              </a:rPr>
              <a:t> {</a:t>
            </a:r>
          </a:p>
          <a:p>
            <a:pPr>
              <a:lnSpc>
                <a:spcPct val="115000"/>
              </a:lnSpc>
              <a:defRPr sz="1600">
                <a:latin typeface="Consolas"/>
                <a:ea typeface="Consolas"/>
                <a:cs typeface="Consolas"/>
                <a:sym typeface="Consolas"/>
              </a:defRPr>
            </a:pPr>
            <a:r>
              <a:t>  func LaunchTasks() {</a:t>
            </a:r>
          </a:p>
          <a:p>
            <a:pPr>
              <a:lnSpc>
                <a:spcPct val="115000"/>
              </a:lnSpc>
              <a:defRPr sz="1600">
                <a:latin typeface="Consolas"/>
                <a:ea typeface="Consolas"/>
                <a:cs typeface="Consolas"/>
                <a:sym typeface="Consolas"/>
              </a:defRPr>
            </a:pPr>
            <a:r>
              <a:t>    for worker in workers {</a:t>
            </a:r>
          </a:p>
          <a:p>
            <a:pPr>
              <a:lnSpc>
                <a:spcPct val="115000"/>
              </a:lnSpc>
              <a:defRPr sz="1600">
                <a:latin typeface="Consolas"/>
                <a:ea typeface="Consolas"/>
                <a:cs typeface="Consolas"/>
                <a:sym typeface="Consolas"/>
              </a:defRPr>
            </a:pPr>
            <a:r>
              <a:t>      </a:t>
            </a:r>
            <a:r>
              <a:rPr>
                <a:solidFill>
                  <a:srgbClr val="999999"/>
                </a:solidFill>
              </a:rPr>
              <a:t>// want to call</a:t>
            </a:r>
            <a:r>
              <a:rPr>
                <a:solidFill>
                  <a:srgbClr val="B7B7B7"/>
                </a:solidFill>
              </a:rPr>
              <a:t> </a:t>
            </a:r>
            <a:r>
              <a:rPr>
                <a:solidFill>
                  <a:srgbClr val="4A86E8"/>
                </a:solidFill>
              </a:rPr>
              <a:t>Worker</a:t>
            </a:r>
            <a:r>
              <a:rPr>
                <a:solidFill>
                  <a:srgbClr val="999999"/>
                </a:solidFill>
              </a:rPr>
              <a:t>.RunTask(...)</a:t>
            </a:r>
            <a:endParaRPr>
              <a:solidFill>
                <a:srgbClr val="999999"/>
              </a:solidFill>
            </a:endParaRPr>
          </a:p>
          <a:p>
            <a:pPr>
              <a:lnSpc>
                <a:spcPct val="115000"/>
              </a:lnSpc>
              <a:defRPr sz="1600">
                <a:latin typeface="Consolas"/>
                <a:ea typeface="Consolas"/>
                <a:cs typeface="Consolas"/>
                <a:sym typeface="Consolas"/>
              </a:defRPr>
            </a:pPr>
            <a:r>
              <a:t>    }</a:t>
            </a:r>
          </a:p>
          <a:p>
            <a:pPr>
              <a:lnSpc>
                <a:spcPct val="115000"/>
              </a:lnSpc>
              <a:defRPr sz="1600">
                <a:latin typeface="Consolas"/>
                <a:ea typeface="Consolas"/>
                <a:cs typeface="Consolas"/>
                <a:sym typeface="Consolas"/>
              </a:defRPr>
            </a:pPr>
            <a:r>
              <a:t>  }</a:t>
            </a:r>
          </a:p>
          <a:p>
            <a:pPr>
              <a:lnSpc>
                <a:spcPct val="115000"/>
              </a:lnSpc>
              <a:defRPr sz="1600">
                <a:latin typeface="Consolas"/>
                <a:ea typeface="Consolas"/>
                <a:cs typeface="Consolas"/>
                <a:sym typeface="Consolas"/>
              </a:defRPr>
            </a:pPr>
            <a:r>
              <a:t>}</a:t>
            </a:r>
          </a:p>
        </p:txBody>
      </p:sp>
      <p:sp>
        <p:nvSpPr>
          <p:cNvPr id="142" name="Google Shape;90;p5"/>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Google Shape;95;p6"/>
          <p:cNvSpPr txBox="1"/>
          <p:nvPr/>
        </p:nvSpPr>
        <p:spPr>
          <a:xfrm>
            <a:off x="354275" y="1316925"/>
            <a:ext cx="4635601" cy="312988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a:solidFill>
                  <a:srgbClr val="FF0000"/>
                </a:solidFill>
                <a:latin typeface="Consolas"/>
                <a:ea typeface="Consolas"/>
                <a:cs typeface="Consolas"/>
                <a:sym typeface="Consolas"/>
              </a:defRPr>
            </a:pPr>
            <a:r>
              <a:t>Master</a:t>
            </a:r>
            <a:r>
              <a:rPr>
                <a:solidFill>
                  <a:srgbClr val="000000"/>
                </a:solidFill>
              </a:rPr>
              <a:t> {</a:t>
            </a:r>
          </a:p>
          <a:p>
            <a:pPr>
              <a:lnSpc>
                <a:spcPct val="115000"/>
              </a:lnSpc>
              <a:defRPr>
                <a:latin typeface="Consolas"/>
                <a:ea typeface="Consolas"/>
                <a:cs typeface="Consolas"/>
                <a:sym typeface="Consolas"/>
              </a:defRPr>
            </a:pPr>
            <a:r>
              <a:t>  func LaunchTasks() {</a:t>
            </a:r>
          </a:p>
          <a:p>
            <a:pPr>
              <a:lnSpc>
                <a:spcPct val="115000"/>
              </a:lnSpc>
              <a:defRPr>
                <a:latin typeface="Consolas"/>
                <a:ea typeface="Consolas"/>
                <a:cs typeface="Consolas"/>
                <a:sym typeface="Consolas"/>
              </a:defRPr>
            </a:pPr>
            <a:r>
              <a:t>    for worker in workers {</a:t>
            </a:r>
          </a:p>
          <a:p>
            <a:pPr>
              <a:lnSpc>
                <a:spcPct val="115000"/>
              </a:lnSpc>
            </a:pPr>
            <a:endParaRPr>
              <a:latin typeface="Consolas"/>
              <a:ea typeface="Consolas"/>
              <a:cs typeface="Consolas"/>
              <a:sym typeface="Consolas"/>
            </a:endParaRPr>
          </a:p>
          <a:p>
            <a:pPr>
              <a:lnSpc>
                <a:spcPct val="115000"/>
              </a:lnSpc>
            </a:pPr>
            <a:endParaRPr>
              <a:latin typeface="Consolas"/>
              <a:ea typeface="Consolas"/>
              <a:cs typeface="Consolas"/>
              <a:sym typeface="Consolas"/>
            </a:endParaRPr>
          </a:p>
          <a:p>
            <a:pPr>
              <a:lnSpc>
                <a:spcPct val="115000"/>
              </a:lnSpc>
            </a:pPr>
            <a:endParaRPr>
              <a:latin typeface="Consolas"/>
              <a:ea typeface="Consolas"/>
              <a:cs typeface="Consolas"/>
              <a:sym typeface="Consolas"/>
            </a:endParaRPr>
          </a:p>
          <a:p>
            <a:pPr>
              <a:lnSpc>
                <a:spcPct val="115000"/>
              </a:lnSpc>
            </a:pPr>
            <a:endParaRPr>
              <a:latin typeface="Consolas"/>
              <a:ea typeface="Consolas"/>
              <a:cs typeface="Consolas"/>
              <a:sym typeface="Consolas"/>
            </a:endParaRPr>
          </a:p>
          <a:p>
            <a:pPr>
              <a:lnSpc>
                <a:spcPct val="115000"/>
              </a:lnSpc>
            </a:pPr>
            <a:endParaRPr>
              <a:latin typeface="Consolas"/>
              <a:ea typeface="Consolas"/>
              <a:cs typeface="Consolas"/>
              <a:sym typeface="Consolas"/>
            </a:endParaRPr>
          </a:p>
          <a:p>
            <a:pPr>
              <a:lnSpc>
                <a:spcPct val="115000"/>
              </a:lnSpc>
            </a:pPr>
            <a:endParaRPr>
              <a:latin typeface="Consolas"/>
              <a:ea typeface="Consolas"/>
              <a:cs typeface="Consolas"/>
              <a:sym typeface="Consolas"/>
            </a:endParaRPr>
          </a:p>
          <a:p>
            <a:pPr>
              <a:lnSpc>
                <a:spcPct val="115000"/>
              </a:lnSpc>
              <a:defRPr>
                <a:latin typeface="Consolas"/>
                <a:ea typeface="Consolas"/>
                <a:cs typeface="Consolas"/>
                <a:sym typeface="Consolas"/>
              </a:defRPr>
            </a:pPr>
            <a:r>
              <a:t>    }</a:t>
            </a:r>
          </a:p>
          <a:p>
            <a:pPr>
              <a:lnSpc>
                <a:spcPct val="115000"/>
              </a:lnSpc>
              <a:defRPr>
                <a:latin typeface="Consolas"/>
                <a:ea typeface="Consolas"/>
                <a:cs typeface="Consolas"/>
                <a:sym typeface="Consolas"/>
              </a:defRPr>
            </a:pPr>
            <a:r>
              <a:t>  }</a:t>
            </a:r>
          </a:p>
          <a:p>
            <a:pPr>
              <a:lnSpc>
                <a:spcPct val="115000"/>
              </a:lnSpc>
              <a:defRPr>
                <a:latin typeface="Consolas"/>
                <a:ea typeface="Consolas"/>
                <a:cs typeface="Consolas"/>
                <a:sym typeface="Consolas"/>
              </a:defRPr>
            </a:pPr>
            <a:r>
              <a:t>}</a:t>
            </a:r>
          </a:p>
        </p:txBody>
      </p:sp>
      <p:sp>
        <p:nvSpPr>
          <p:cNvPr id="145" name="Google Shape;96;p6"/>
          <p:cNvSpPr txBox="1"/>
          <p:nvPr/>
        </p:nvSpPr>
        <p:spPr>
          <a:xfrm>
            <a:off x="152568" y="1316038"/>
            <a:ext cx="5448133" cy="337817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pPr>
            <a:endParaRPr>
              <a:latin typeface="Consolas"/>
              <a:ea typeface="Consolas"/>
              <a:cs typeface="Consolas"/>
              <a:sym typeface="Consolas"/>
            </a:endParaRPr>
          </a:p>
          <a:p>
            <a:pPr>
              <a:lnSpc>
                <a:spcPct val="115000"/>
              </a:lnSpc>
            </a:pPr>
            <a:endParaRPr>
              <a:latin typeface="Consolas"/>
              <a:ea typeface="Consolas"/>
              <a:cs typeface="Consolas"/>
              <a:sym typeface="Consolas"/>
            </a:endParaRPr>
          </a:p>
          <a:p>
            <a:pPr>
              <a:lnSpc>
                <a:spcPct val="115000"/>
              </a:lnSpc>
            </a:pPr>
            <a:endParaRPr>
              <a:latin typeface="Consolas"/>
              <a:ea typeface="Consolas"/>
              <a:cs typeface="Consolas"/>
              <a:sym typeface="Consolas"/>
            </a:endParaRPr>
          </a:p>
          <a:p>
            <a:pPr>
              <a:lnSpc>
                <a:spcPct val="115000"/>
              </a:lnSpc>
              <a:defRPr>
                <a:latin typeface="Consolas"/>
                <a:ea typeface="Consolas"/>
                <a:cs typeface="Consolas"/>
                <a:sym typeface="Consolas"/>
              </a:defRPr>
            </a:pPr>
            <a:r>
              <a:t>      index = worker.Index</a:t>
            </a:r>
          </a:p>
          <a:p>
            <a:pPr>
              <a:lnSpc>
                <a:spcPct val="115000"/>
              </a:lnSpc>
              <a:defRPr>
                <a:latin typeface="Consolas"/>
                <a:ea typeface="Consolas"/>
                <a:cs typeface="Consolas"/>
                <a:sym typeface="Consolas"/>
              </a:defRPr>
            </a:pPr>
            <a:r>
              <a:t>      address = worker.Address</a:t>
            </a:r>
          </a:p>
          <a:p>
            <a:pPr>
              <a:lnSpc>
                <a:spcPct val="115000"/>
              </a:lnSpc>
              <a:defRPr>
                <a:latin typeface="Consolas"/>
                <a:ea typeface="Consolas"/>
                <a:cs typeface="Consolas"/>
                <a:sym typeface="Consolas"/>
              </a:defRPr>
            </a:pPr>
            <a:r>
              <a:t>      request = MakeRequest(</a:t>
            </a:r>
            <a:r>
              <a:rPr>
                <a:solidFill>
                  <a:srgbClr val="FF9900"/>
                </a:solidFill>
              </a:rPr>
              <a:t>index</a:t>
            </a:r>
            <a:r>
              <a:t>)</a:t>
            </a:r>
          </a:p>
          <a:p>
            <a:pPr>
              <a:lnSpc>
                <a:spcPct val="115000"/>
              </a:lnSpc>
              <a:defRPr>
                <a:latin typeface="Consolas"/>
                <a:ea typeface="Consolas"/>
                <a:cs typeface="Consolas"/>
                <a:sym typeface="Consolas"/>
              </a:defRPr>
            </a:pPr>
            <a:r>
              <a:t>      response = sendRPC(</a:t>
            </a:r>
            <a:r>
              <a:rPr>
                <a:solidFill>
                  <a:srgbClr val="6AA84F"/>
                </a:solidFill>
              </a:rPr>
              <a:t>"RunTask"</a:t>
            </a:r>
            <a:r>
              <a:t>, address, request)</a:t>
            </a:r>
          </a:p>
          <a:p>
            <a:pPr>
              <a:lnSpc>
                <a:spcPct val="115000"/>
              </a:lnSpc>
              <a:defRPr>
                <a:latin typeface="Consolas"/>
                <a:ea typeface="Consolas"/>
                <a:cs typeface="Consolas"/>
                <a:sym typeface="Consolas"/>
              </a:defRPr>
            </a:pPr>
            <a:r>
              <a:t>      result = response.</a:t>
            </a:r>
            <a:r>
              <a:rPr>
                <a:solidFill>
                  <a:srgbClr val="9900FF"/>
                </a:solidFill>
              </a:rPr>
              <a:t>Result</a:t>
            </a:r>
            <a:endParaRPr>
              <a:solidFill>
                <a:srgbClr val="9900FF"/>
              </a:solidFill>
            </a:endParaRPr>
          </a:p>
          <a:p>
            <a:pPr>
              <a:lnSpc>
                <a:spcPct val="115000"/>
              </a:lnSpc>
              <a:defRPr>
                <a:solidFill>
                  <a:srgbClr val="9900FF"/>
                </a:solidFill>
                <a:latin typeface="Consolas"/>
                <a:ea typeface="Consolas"/>
                <a:cs typeface="Consolas"/>
                <a:sym typeface="Consolas"/>
              </a:defRPr>
            </a:pPr>
            <a:r>
              <a:t>      </a:t>
            </a:r>
            <a:r>
              <a:rPr>
                <a:solidFill>
                  <a:srgbClr val="000000"/>
                </a:solidFill>
              </a:rPr>
              <a:t>handleResult(result)</a:t>
            </a:r>
          </a:p>
          <a:p>
            <a:pPr>
              <a:lnSpc>
                <a:spcPct val="115000"/>
              </a:lnSpc>
            </a:pPr>
            <a:endParaRPr>
              <a:latin typeface="Consolas"/>
              <a:ea typeface="Consolas"/>
              <a:cs typeface="Consolas"/>
              <a:sym typeface="Consolas"/>
            </a:endParaRPr>
          </a:p>
          <a:p>
            <a:pPr>
              <a:lnSpc>
                <a:spcPct val="115000"/>
              </a:lnSpc>
            </a:pPr>
            <a:endParaRPr>
              <a:latin typeface="Consolas"/>
              <a:ea typeface="Consolas"/>
              <a:cs typeface="Consolas"/>
              <a:sym typeface="Consolas"/>
            </a:endParaRPr>
          </a:p>
        </p:txBody>
      </p:sp>
      <p:sp>
        <p:nvSpPr>
          <p:cNvPr id="146" name="Google Shape;97;p6"/>
          <p:cNvSpPr txBox="1"/>
          <p:nvPr>
            <p:ph type="title"/>
          </p:nvPr>
        </p:nvSpPr>
        <p:spPr>
          <a:xfrm>
            <a:off x="311699" y="445025"/>
            <a:ext cx="8520602" cy="572701"/>
          </a:xfrm>
          <a:prstGeom prst="rect">
            <a:avLst/>
          </a:prstGeom>
        </p:spPr>
        <p:txBody>
          <a:bodyPr/>
          <a:lstStyle>
            <a:lvl1pPr>
              <a:defRPr b="1" sz="2500"/>
            </a:lvl1pPr>
          </a:lstStyle>
          <a:p>
            <a:pPr/>
            <a:r>
              <a:t>Example: Master-Worker</a:t>
            </a:r>
          </a:p>
        </p:txBody>
      </p:sp>
      <p:sp>
        <p:nvSpPr>
          <p:cNvPr id="147" name="Google Shape;98;p6"/>
          <p:cNvSpPr txBox="1"/>
          <p:nvPr/>
        </p:nvSpPr>
        <p:spPr>
          <a:xfrm>
            <a:off x="5634730" y="1249131"/>
            <a:ext cx="3356701" cy="164017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a:solidFill>
                  <a:srgbClr val="4A86E8"/>
                </a:solidFill>
                <a:latin typeface="Consolas"/>
                <a:ea typeface="Consolas"/>
                <a:cs typeface="Consolas"/>
                <a:sym typeface="Consolas"/>
              </a:defRPr>
            </a:pPr>
            <a:r>
              <a:t>Worker</a:t>
            </a:r>
            <a:r>
              <a:rPr>
                <a:solidFill>
                  <a:srgbClr val="000000"/>
                </a:solidFill>
              </a:rPr>
              <a:t> {</a:t>
            </a:r>
          </a:p>
          <a:p>
            <a:pPr>
              <a:lnSpc>
                <a:spcPct val="115000"/>
              </a:lnSpc>
              <a:defRPr>
                <a:latin typeface="Consolas"/>
                <a:ea typeface="Consolas"/>
                <a:cs typeface="Consolas"/>
                <a:sym typeface="Consolas"/>
              </a:defRPr>
            </a:pPr>
            <a:r>
              <a:t>  func </a:t>
            </a:r>
            <a:r>
              <a:rPr>
                <a:solidFill>
                  <a:srgbClr val="93C47D"/>
                </a:solidFill>
              </a:rPr>
              <a:t>RunTask</a:t>
            </a:r>
            <a:r>
              <a:t>(</a:t>
            </a:r>
            <a:r>
              <a:rPr>
                <a:solidFill>
                  <a:srgbClr val="FF9900"/>
                </a:solidFill>
              </a:rPr>
              <a:t>index</a:t>
            </a:r>
            <a:r>
              <a:t>) </a:t>
            </a:r>
            <a:r>
              <a:rPr>
                <a:solidFill>
                  <a:srgbClr val="9900FF"/>
                </a:solidFill>
              </a:rPr>
              <a:t>result</a:t>
            </a:r>
            <a:r>
              <a:t> {</a:t>
            </a:r>
          </a:p>
          <a:p>
            <a:pPr>
              <a:lnSpc>
                <a:spcPct val="115000"/>
              </a:lnSpc>
              <a:defRPr>
                <a:solidFill>
                  <a:srgbClr val="999999"/>
                </a:solidFill>
                <a:latin typeface="Consolas"/>
                <a:ea typeface="Consolas"/>
                <a:cs typeface="Consolas"/>
                <a:sym typeface="Consolas"/>
              </a:defRPr>
            </a:pPr>
            <a:r>
              <a:t>    // ...</a:t>
            </a:r>
          </a:p>
          <a:p>
            <a:pPr>
              <a:lnSpc>
                <a:spcPct val="115000"/>
              </a:lnSpc>
              <a:defRPr>
                <a:latin typeface="Consolas"/>
                <a:ea typeface="Consolas"/>
                <a:cs typeface="Consolas"/>
                <a:sym typeface="Consolas"/>
              </a:defRPr>
            </a:pPr>
            <a:r>
              <a:t>  }</a:t>
            </a:r>
          </a:p>
          <a:p>
            <a:pPr>
              <a:lnSpc>
                <a:spcPct val="115000"/>
              </a:lnSpc>
              <a:defRPr>
                <a:latin typeface="Consolas"/>
                <a:ea typeface="Consolas"/>
                <a:cs typeface="Consolas"/>
                <a:sym typeface="Consolas"/>
              </a:defRPr>
            </a:pPr>
            <a:r>
              <a:t>}</a:t>
            </a:r>
          </a:p>
        </p:txBody>
      </p:sp>
      <p:sp>
        <p:nvSpPr>
          <p:cNvPr id="148" name="Google Shape;99;p6"/>
          <p:cNvSpPr txBox="1"/>
          <p:nvPr/>
        </p:nvSpPr>
        <p:spPr>
          <a:xfrm>
            <a:off x="5797958" y="3894368"/>
            <a:ext cx="2674501" cy="583434"/>
          </a:xfrm>
          <a:prstGeom prst="rect">
            <a:avLst/>
          </a:prstGeom>
          <a:solidFill>
            <a:srgbClr val="FFC00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r>
              <a:t>What is the problem? </a:t>
            </a:r>
          </a:p>
          <a:p>
            <a:pPr algn="ctr"/>
            <a:r>
              <a:t>How is performance?</a:t>
            </a:r>
          </a:p>
        </p:txBody>
      </p:sp>
      <p:sp>
        <p:nvSpPr>
          <p:cNvPr id="149" name="Google Shape;100;p6"/>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48"/>
                                        </p:tgtEl>
                                        <p:attrNameLst>
                                          <p:attrName>style.visibility</p:attrName>
                                        </p:attrNameLst>
                                      </p:cBhvr>
                                      <p:to>
                                        <p:strVal val="visible"/>
                                      </p:to>
                                    </p:set>
                                    <p:animEffect filter="fade" transition="in">
                                      <p:cBhvr>
                                        <p:cTn id="7" dur="10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8"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Google Shape;105;p7"/>
          <p:cNvSpPr txBox="1"/>
          <p:nvPr>
            <p:ph type="title"/>
          </p:nvPr>
        </p:nvSpPr>
        <p:spPr>
          <a:xfrm>
            <a:off x="311699" y="445025"/>
            <a:ext cx="8520602" cy="572701"/>
          </a:xfrm>
          <a:prstGeom prst="rect">
            <a:avLst/>
          </a:prstGeom>
        </p:spPr>
        <p:txBody>
          <a:bodyPr/>
          <a:lstStyle>
            <a:lvl1pPr>
              <a:defRPr b="1" sz="2500"/>
            </a:lvl1pPr>
          </a:lstStyle>
          <a:p>
            <a:pPr/>
            <a:r>
              <a:t>Asynchronous RPC</a:t>
            </a:r>
          </a:p>
        </p:txBody>
      </p:sp>
      <p:sp>
        <p:nvSpPr>
          <p:cNvPr id="154" name="Google Shape;106;p7"/>
          <p:cNvSpPr txBox="1"/>
          <p:nvPr>
            <p:ph type="body" idx="1"/>
          </p:nvPr>
        </p:nvSpPr>
        <p:spPr>
          <a:xfrm>
            <a:off x="311699" y="1152475"/>
            <a:ext cx="8520602" cy="3416400"/>
          </a:xfrm>
          <a:prstGeom prst="rect">
            <a:avLst/>
          </a:prstGeom>
        </p:spPr>
        <p:txBody>
          <a:bodyPr/>
          <a:lstStyle/>
          <a:p>
            <a:pPr marL="0" indent="0">
              <a:buSzTx/>
              <a:buNone/>
              <a:defRPr b="1">
                <a:solidFill>
                  <a:srgbClr val="00B050"/>
                </a:solidFill>
              </a:defRPr>
            </a:pPr>
            <a:r>
              <a:t>Key Idea: Await RPC response in a separate thread</a:t>
            </a:r>
          </a:p>
          <a:p>
            <a:pPr marL="0" indent="0">
              <a:spcBef>
                <a:spcPts val="1200"/>
              </a:spcBef>
              <a:buSzTx/>
              <a:buNone/>
              <a:defRPr>
                <a:solidFill>
                  <a:srgbClr val="000000"/>
                </a:solidFill>
              </a:defRPr>
            </a:pPr>
            <a:r>
              <a:t>Multiple ways to implement this:</a:t>
            </a:r>
          </a:p>
          <a:p>
            <a:pPr>
              <a:spcBef>
                <a:spcPts val="1200"/>
              </a:spcBef>
              <a:buClr>
                <a:srgbClr val="000000"/>
              </a:buClr>
              <a:buFontTx/>
              <a:buAutoNum type="arabicPeriod" startAt="1"/>
              <a:defRPr>
                <a:solidFill>
                  <a:srgbClr val="000000"/>
                </a:solidFill>
              </a:defRPr>
            </a:pPr>
            <a:r>
              <a:t>Pass a </a:t>
            </a:r>
            <a:r>
              <a:rPr i="1"/>
              <a:t>callback</a:t>
            </a:r>
            <a:r>
              <a:t> to RPC that will be invoked later</a:t>
            </a:r>
          </a:p>
        </p:txBody>
      </p:sp>
      <p:sp>
        <p:nvSpPr>
          <p:cNvPr id="155" name="Google Shape;107;p7"/>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54">
                                            <p:bg/>
                                          </p:spTgt>
                                        </p:tgtEl>
                                        <p:attrNameLst>
                                          <p:attrName>style.visibility</p:attrName>
                                        </p:attrNameLst>
                                      </p:cBhvr>
                                      <p:to>
                                        <p:strVal val="visible"/>
                                      </p:to>
                                    </p:set>
                                    <p:animEffect filter="fade" transition="in">
                                      <p:cBhvr>
                                        <p:cTn id="7" dur="1"/>
                                        <p:tgtEl>
                                          <p:spTgt spid="154">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54">
                                            <p:txEl>
                                              <p:pRg st="0" end="0"/>
                                            </p:txEl>
                                          </p:spTgt>
                                        </p:tgtEl>
                                        <p:attrNameLst>
                                          <p:attrName>style.visibility</p:attrName>
                                        </p:attrNameLst>
                                      </p:cBhvr>
                                      <p:to>
                                        <p:strVal val="visible"/>
                                      </p:to>
                                    </p:set>
                                    <p:animEffect filter="fade" transition="in">
                                      <p:cBhvr>
                                        <p:cTn id="10" dur="1"/>
                                        <p:tgtEl>
                                          <p:spTgt spid="15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54">
                                            <p:txEl>
                                              <p:pRg st="1" end="1"/>
                                            </p:txEl>
                                          </p:spTgt>
                                        </p:tgtEl>
                                        <p:attrNameLst>
                                          <p:attrName>style.visibility</p:attrName>
                                        </p:attrNameLst>
                                      </p:cBhvr>
                                      <p:to>
                                        <p:strVal val="visible"/>
                                      </p:to>
                                    </p:set>
                                    <p:animEffect filter="fade" transition="in">
                                      <p:cBhvr>
                                        <p:cTn id="15" dur="1"/>
                                        <p:tgtEl>
                                          <p:spTgt spid="15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54">
                                            <p:txEl>
                                              <p:pRg st="2" end="2"/>
                                            </p:txEl>
                                          </p:spTgt>
                                        </p:tgtEl>
                                        <p:attrNameLst>
                                          <p:attrName>style.visibility</p:attrName>
                                        </p:attrNameLst>
                                      </p:cBhvr>
                                      <p:to>
                                        <p:strVal val="visible"/>
                                      </p:to>
                                    </p:set>
                                    <p:animEffect filter="fade" transition="in">
                                      <p:cBhvr>
                                        <p:cTn id="20" dur="1"/>
                                        <p:tgtEl>
                                          <p:spTgt spid="154">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54"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Google Shape;112;p8"/>
          <p:cNvSpPr txBox="1"/>
          <p:nvPr>
            <p:ph type="title"/>
          </p:nvPr>
        </p:nvSpPr>
        <p:spPr>
          <a:xfrm>
            <a:off x="311699" y="445025"/>
            <a:ext cx="8520602" cy="572701"/>
          </a:xfrm>
          <a:prstGeom prst="rect">
            <a:avLst/>
          </a:prstGeom>
        </p:spPr>
        <p:txBody>
          <a:bodyPr/>
          <a:lstStyle>
            <a:lvl1pPr>
              <a:defRPr b="1" sz="2500"/>
            </a:lvl1pPr>
          </a:lstStyle>
          <a:p>
            <a:pPr/>
            <a:r>
              <a:t>Asynchronous RPC</a:t>
            </a:r>
          </a:p>
        </p:txBody>
      </p:sp>
      <p:sp>
        <p:nvSpPr>
          <p:cNvPr id="158" name="Google Shape;113;p8"/>
          <p:cNvSpPr txBox="1"/>
          <p:nvPr>
            <p:ph type="body" idx="1"/>
          </p:nvPr>
        </p:nvSpPr>
        <p:spPr>
          <a:xfrm>
            <a:off x="311699" y="1152475"/>
            <a:ext cx="8258724" cy="3416400"/>
          </a:xfrm>
          <a:prstGeom prst="rect">
            <a:avLst/>
          </a:prstGeom>
        </p:spPr>
        <p:txBody>
          <a:bodyPr/>
          <a:lstStyle/>
          <a:p>
            <a:pPr marL="0" indent="0">
              <a:buSzTx/>
              <a:buNone/>
              <a:defRPr b="1">
                <a:solidFill>
                  <a:srgbClr val="00B050"/>
                </a:solidFill>
              </a:defRPr>
            </a:pPr>
            <a:r>
              <a:t>Key Idea: Await RPC response in a separate thread</a:t>
            </a:r>
          </a:p>
          <a:p>
            <a:pPr marL="0" indent="0">
              <a:spcBef>
                <a:spcPts val="1200"/>
              </a:spcBef>
              <a:buSzTx/>
              <a:buNone/>
              <a:defRPr>
                <a:solidFill>
                  <a:srgbClr val="000000"/>
                </a:solidFill>
              </a:defRPr>
            </a:pPr>
            <a:r>
              <a:t>Multiple ways to implement this:</a:t>
            </a:r>
          </a:p>
          <a:p>
            <a:pPr>
              <a:spcBef>
                <a:spcPts val="1200"/>
              </a:spcBef>
              <a:buFontTx/>
              <a:buAutoNum type="arabicPeriod" startAt="1"/>
              <a:defRPr>
                <a:solidFill>
                  <a:srgbClr val="000000"/>
                </a:solidFill>
              </a:defRPr>
            </a:pPr>
            <a:r>
              <a:t>Pass a</a:t>
            </a:r>
            <a:r>
              <a:rPr>
                <a:solidFill>
                  <a:srgbClr val="FFFFFF"/>
                </a:solidFill>
              </a:rPr>
              <a:t> </a:t>
            </a:r>
            <a:r>
              <a:rPr b="1" i="1">
                <a:solidFill>
                  <a:srgbClr val="FF0000"/>
                </a:solidFill>
              </a:rPr>
              <a:t>callback</a:t>
            </a:r>
            <a:r>
              <a:rPr>
                <a:solidFill>
                  <a:srgbClr val="FFFFFF"/>
                </a:solidFill>
              </a:rPr>
              <a:t> </a:t>
            </a:r>
            <a:r>
              <a:t>to RPC that will be invoked later</a:t>
            </a:r>
          </a:p>
          <a:p>
            <a:pPr marL="0" indent="914400">
              <a:spcBef>
                <a:spcPts val="1200"/>
              </a:spcBef>
              <a:buSzTx/>
              <a:buNone/>
              <a:defRPr sz="1600">
                <a:solidFill>
                  <a:srgbClr val="000000"/>
                </a:solidFill>
                <a:latin typeface="Consolas"/>
                <a:ea typeface="Consolas"/>
                <a:cs typeface="Consolas"/>
                <a:sym typeface="Consolas"/>
              </a:defRPr>
            </a:pPr>
            <a:r>
              <a:t>func </a:t>
            </a:r>
            <a:r>
              <a:rPr>
                <a:solidFill>
                  <a:srgbClr val="FF0000"/>
                </a:solidFill>
              </a:rPr>
              <a:t>handleResponse</a:t>
            </a:r>
            <a:r>
              <a:t> {</a:t>
            </a:r>
          </a:p>
          <a:p>
            <a:pPr marL="0" indent="914400">
              <a:buSzTx/>
              <a:buNone/>
              <a:defRPr sz="1600">
                <a:solidFill>
                  <a:srgbClr val="000000"/>
                </a:solidFill>
                <a:latin typeface="Consolas"/>
                <a:ea typeface="Consolas"/>
                <a:cs typeface="Consolas"/>
                <a:sym typeface="Consolas"/>
              </a:defRPr>
            </a:pPr>
            <a:r>
              <a:t>	…</a:t>
            </a:r>
          </a:p>
          <a:p>
            <a:pPr marL="0" indent="914400">
              <a:buSzTx/>
              <a:buNone/>
              <a:defRPr sz="1600">
                <a:solidFill>
                  <a:srgbClr val="000000"/>
                </a:solidFill>
                <a:latin typeface="Consolas"/>
                <a:ea typeface="Consolas"/>
                <a:cs typeface="Consolas"/>
                <a:sym typeface="Consolas"/>
              </a:defRPr>
            </a:pPr>
            <a:r>
              <a:t>   // e.g process result and notify the master</a:t>
            </a:r>
          </a:p>
          <a:p>
            <a:pPr marL="0" indent="914400">
              <a:buSzTx/>
              <a:buNone/>
              <a:defRPr sz="1600">
                <a:solidFill>
                  <a:srgbClr val="000000"/>
                </a:solidFill>
                <a:latin typeface="Consolas"/>
                <a:ea typeface="Consolas"/>
                <a:cs typeface="Consolas"/>
                <a:sym typeface="Consolas"/>
              </a:defRPr>
            </a:pPr>
            <a:r>
              <a:t>}</a:t>
            </a:r>
          </a:p>
          <a:p>
            <a:pPr marL="0" indent="457200">
              <a:buSzTx/>
              <a:buNone/>
            </a:pPr>
            <a:endParaRPr sz="1600">
              <a:solidFill>
                <a:srgbClr val="000000"/>
              </a:solidFill>
              <a:latin typeface="Consolas"/>
              <a:ea typeface="Consolas"/>
              <a:cs typeface="Consolas"/>
              <a:sym typeface="Consolas"/>
            </a:endParaRPr>
          </a:p>
          <a:p>
            <a:pPr marL="0" indent="914400">
              <a:buSzTx/>
              <a:buNone/>
              <a:defRPr sz="1600">
                <a:solidFill>
                  <a:srgbClr val="000000"/>
                </a:solidFill>
                <a:latin typeface="Consolas"/>
                <a:ea typeface="Consolas"/>
                <a:cs typeface="Consolas"/>
                <a:sym typeface="Consolas"/>
              </a:defRPr>
            </a:pPr>
            <a:r>
              <a:t>sendRPC(</a:t>
            </a:r>
            <a:r>
              <a:rPr>
                <a:solidFill>
                  <a:srgbClr val="6AA84F"/>
                </a:solidFill>
              </a:rPr>
              <a:t>"RunTask"</a:t>
            </a:r>
            <a:r>
              <a:t>, address, request, </a:t>
            </a:r>
            <a:r>
              <a:rPr>
                <a:solidFill>
                  <a:srgbClr val="FF0000"/>
                </a:solidFill>
              </a:rPr>
              <a:t>handleResponse</a:t>
            </a:r>
            <a:r>
              <a:t>)</a:t>
            </a:r>
          </a:p>
        </p:txBody>
      </p:sp>
      <p:sp>
        <p:nvSpPr>
          <p:cNvPr id="159" name="Google Shape;114;p8"/>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Google Shape;119;p9"/>
          <p:cNvSpPr txBox="1"/>
          <p:nvPr>
            <p:ph type="title"/>
          </p:nvPr>
        </p:nvSpPr>
        <p:spPr>
          <a:xfrm>
            <a:off x="311699" y="445025"/>
            <a:ext cx="8520602" cy="572701"/>
          </a:xfrm>
          <a:prstGeom prst="rect">
            <a:avLst/>
          </a:prstGeom>
        </p:spPr>
        <p:txBody>
          <a:bodyPr/>
          <a:lstStyle>
            <a:lvl1pPr>
              <a:defRPr b="1" sz="2500"/>
            </a:lvl1pPr>
          </a:lstStyle>
          <a:p>
            <a:pPr/>
            <a:r>
              <a:t>Asynchronous RPC</a:t>
            </a:r>
          </a:p>
        </p:txBody>
      </p:sp>
      <p:sp>
        <p:nvSpPr>
          <p:cNvPr id="164" name="Google Shape;120;p9"/>
          <p:cNvSpPr txBox="1"/>
          <p:nvPr>
            <p:ph type="body" idx="1"/>
          </p:nvPr>
        </p:nvSpPr>
        <p:spPr>
          <a:xfrm>
            <a:off x="311699" y="1152474"/>
            <a:ext cx="8520602" cy="3233102"/>
          </a:xfrm>
          <a:prstGeom prst="rect">
            <a:avLst/>
          </a:prstGeom>
        </p:spPr>
        <p:txBody>
          <a:bodyPr/>
          <a:lstStyle/>
          <a:p>
            <a:pPr marL="0" indent="0">
              <a:buSzTx/>
              <a:buNone/>
              <a:defRPr b="1">
                <a:solidFill>
                  <a:srgbClr val="00B050"/>
                </a:solidFill>
              </a:defRPr>
            </a:pPr>
            <a:r>
              <a:t>Key Idea: Await RPC response in a separate thread</a:t>
            </a:r>
          </a:p>
          <a:p>
            <a:pPr marL="0" indent="0">
              <a:spcBef>
                <a:spcPts val="1200"/>
              </a:spcBef>
              <a:buSzTx/>
              <a:buNone/>
              <a:defRPr>
                <a:solidFill>
                  <a:srgbClr val="000000"/>
                </a:solidFill>
              </a:defRPr>
            </a:pPr>
            <a:r>
              <a:t>Multiple ways to implement this:</a:t>
            </a:r>
          </a:p>
          <a:p>
            <a:pPr>
              <a:lnSpc>
                <a:spcPct val="200000"/>
              </a:lnSpc>
              <a:spcBef>
                <a:spcPts val="1200"/>
              </a:spcBef>
              <a:buClr>
                <a:srgbClr val="000000"/>
              </a:buClr>
              <a:buFontTx/>
              <a:buAutoNum type="arabicPeriod" startAt="1"/>
              <a:defRPr>
                <a:solidFill>
                  <a:srgbClr val="000000"/>
                </a:solidFill>
              </a:defRPr>
            </a:pPr>
            <a:r>
              <a:t>Pass a </a:t>
            </a:r>
            <a:r>
              <a:rPr b="1" i="1">
                <a:solidFill>
                  <a:srgbClr val="FF0000"/>
                </a:solidFill>
              </a:rPr>
              <a:t>callback</a:t>
            </a:r>
            <a:r>
              <a:t> to RPC that will be invoked later</a:t>
            </a:r>
          </a:p>
          <a:p>
            <a:pPr>
              <a:lnSpc>
                <a:spcPct val="200000"/>
              </a:lnSpc>
              <a:buClr>
                <a:srgbClr val="000000"/>
              </a:buClr>
              <a:buFontTx/>
              <a:buAutoNum type="arabicPeriod" startAt="1"/>
              <a:defRPr>
                <a:solidFill>
                  <a:srgbClr val="000000"/>
                </a:solidFill>
              </a:defRPr>
            </a:pPr>
            <a:r>
              <a:t>Use </a:t>
            </a:r>
            <a:r>
              <a:rPr b="1" i="1">
                <a:solidFill>
                  <a:srgbClr val="FF0000"/>
                </a:solidFill>
              </a:rPr>
              <a:t>channels</a:t>
            </a:r>
            <a:r>
              <a:t> to communicate RPC reply back to main thread</a:t>
            </a:r>
          </a:p>
        </p:txBody>
      </p:sp>
      <p:sp>
        <p:nvSpPr>
          <p:cNvPr id="165" name="Google Shape;121;p9"/>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Google Shape;126;p10"/>
          <p:cNvSpPr txBox="1"/>
          <p:nvPr>
            <p:ph type="title"/>
          </p:nvPr>
        </p:nvSpPr>
        <p:spPr>
          <a:xfrm>
            <a:off x="311699" y="445025"/>
            <a:ext cx="8520602" cy="572701"/>
          </a:xfrm>
          <a:prstGeom prst="rect">
            <a:avLst/>
          </a:prstGeom>
        </p:spPr>
        <p:txBody>
          <a:bodyPr/>
          <a:lstStyle>
            <a:lvl1pPr>
              <a:defRPr b="1" sz="2500"/>
            </a:lvl1pPr>
          </a:lstStyle>
          <a:p>
            <a:pPr/>
            <a:r>
              <a:t>Asynchronous RPC</a:t>
            </a:r>
          </a:p>
        </p:txBody>
      </p:sp>
      <p:sp>
        <p:nvSpPr>
          <p:cNvPr id="168" name="Google Shape;127;p10"/>
          <p:cNvSpPr txBox="1"/>
          <p:nvPr>
            <p:ph type="body" sz="quarter" idx="1"/>
          </p:nvPr>
        </p:nvSpPr>
        <p:spPr>
          <a:xfrm>
            <a:off x="311699" y="1152474"/>
            <a:ext cx="8520602" cy="1081769"/>
          </a:xfrm>
          <a:prstGeom prst="rect">
            <a:avLst/>
          </a:prstGeom>
        </p:spPr>
        <p:txBody>
          <a:bodyPr/>
          <a:lstStyle/>
          <a:p>
            <a:pPr marL="0" indent="0">
              <a:buSzTx/>
              <a:buNone/>
              <a:defRPr b="1" sz="2100">
                <a:solidFill>
                  <a:srgbClr val="00B050"/>
                </a:solidFill>
              </a:defRPr>
            </a:pPr>
            <a:r>
              <a:t>Key Idea: Await RPC response in a separate thread</a:t>
            </a:r>
          </a:p>
          <a:p>
            <a:pPr marL="0" indent="0">
              <a:spcBef>
                <a:spcPts val="1200"/>
              </a:spcBef>
              <a:buSzTx/>
              <a:buNone/>
              <a:defRPr sz="2100">
                <a:solidFill>
                  <a:srgbClr val="000000"/>
                </a:solidFill>
              </a:defRPr>
            </a:pPr>
            <a:r>
              <a:t>Use</a:t>
            </a:r>
            <a:r>
              <a:rPr>
                <a:solidFill>
                  <a:srgbClr val="FFFFFF"/>
                </a:solidFill>
              </a:rPr>
              <a:t> </a:t>
            </a:r>
            <a:r>
              <a:rPr i="1">
                <a:solidFill>
                  <a:srgbClr val="FF0000"/>
                </a:solidFill>
              </a:rPr>
              <a:t>channels</a:t>
            </a:r>
            <a:r>
              <a:t> to communicate RPC reply back to main thread</a:t>
            </a:r>
          </a:p>
        </p:txBody>
      </p:sp>
      <p:sp>
        <p:nvSpPr>
          <p:cNvPr id="169" name="Google Shape;128;p1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0" name="Google Shape;129;p10"/>
          <p:cNvSpPr txBox="1"/>
          <p:nvPr/>
        </p:nvSpPr>
        <p:spPr>
          <a:xfrm>
            <a:off x="648017" y="2182360"/>
            <a:ext cx="7847966" cy="2663685"/>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indent="457200">
              <a:defRPr>
                <a:solidFill>
                  <a:srgbClr val="EEEEEE"/>
                </a:solidFill>
                <a:latin typeface="Consolas"/>
                <a:ea typeface="Consolas"/>
                <a:cs typeface="Consolas"/>
                <a:sym typeface="Consolas"/>
              </a:defRPr>
            </a:pPr>
            <a:r>
              <a:t>for _, worker := range workers {</a:t>
            </a:r>
          </a:p>
          <a:p>
            <a:pPr indent="914400">
              <a:defRPr>
                <a:solidFill>
                  <a:srgbClr val="EEEEEE"/>
                </a:solidFill>
                <a:latin typeface="Consolas"/>
                <a:ea typeface="Consolas"/>
                <a:cs typeface="Consolas"/>
                <a:sym typeface="Consolas"/>
              </a:defRPr>
            </a:pPr>
            <a:r>
              <a:t>go func() {</a:t>
            </a:r>
          </a:p>
          <a:p>
            <a:pPr>
              <a:defRPr>
                <a:solidFill>
                  <a:srgbClr val="EEEEEE"/>
                </a:solidFill>
                <a:latin typeface="Consolas"/>
                <a:ea typeface="Consolas"/>
                <a:cs typeface="Consolas"/>
                <a:sym typeface="Consolas"/>
              </a:defRPr>
            </a:pPr>
            <a:r>
              <a:t>		  </a:t>
            </a:r>
            <a:r>
              <a:rPr>
                <a:solidFill>
                  <a:srgbClr val="FF0000"/>
                </a:solidFill>
              </a:rPr>
              <a:t>channel</a:t>
            </a:r>
            <a:r>
              <a:t> &lt;- sendRPC("</a:t>
            </a:r>
            <a:r>
              <a:rPr>
                <a:solidFill>
                  <a:srgbClr val="92D050"/>
                </a:solidFill>
              </a:rPr>
              <a:t>RunTask</a:t>
            </a:r>
            <a:r>
              <a:t>", address, request)</a:t>
            </a:r>
          </a:p>
          <a:p>
            <a:pPr>
              <a:defRPr>
                <a:solidFill>
                  <a:srgbClr val="EEEEEE"/>
                </a:solidFill>
                <a:latin typeface="Consolas"/>
                <a:ea typeface="Consolas"/>
                <a:cs typeface="Consolas"/>
                <a:sym typeface="Consolas"/>
              </a:defRPr>
            </a:pPr>
            <a:r>
              <a:t>		}()</a:t>
            </a:r>
          </a:p>
          <a:p>
            <a:pPr indent="457200">
              <a:defRPr>
                <a:solidFill>
                  <a:srgbClr val="EEEEEE"/>
                </a:solidFill>
                <a:latin typeface="Consolas"/>
                <a:ea typeface="Consolas"/>
                <a:cs typeface="Consolas"/>
                <a:sym typeface="Consolas"/>
              </a:defRPr>
            </a:pPr>
            <a:r>
              <a:t>}</a:t>
            </a:r>
          </a:p>
          <a:p>
            <a:pPr indent="457200">
              <a:defRPr>
                <a:solidFill>
                  <a:srgbClr val="00B0F0"/>
                </a:solidFill>
                <a:latin typeface="Consolas"/>
                <a:ea typeface="Consolas"/>
                <a:cs typeface="Consolas"/>
                <a:sym typeface="Consolas"/>
              </a:defRPr>
            </a:pPr>
            <a:r>
              <a:t>select</a:t>
            </a:r>
            <a:r>
              <a:rPr>
                <a:solidFill>
                  <a:srgbClr val="EEEEEE"/>
                </a:solidFill>
              </a:rPr>
              <a:t> {</a:t>
            </a:r>
            <a:endParaRPr>
              <a:solidFill>
                <a:srgbClr val="EEEEEE"/>
              </a:solidFill>
            </a:endParaRPr>
          </a:p>
          <a:p>
            <a:pPr indent="457200">
              <a:defRPr>
                <a:solidFill>
                  <a:srgbClr val="EEEEEE"/>
                </a:solidFill>
                <a:latin typeface="Consolas"/>
                <a:ea typeface="Consolas"/>
                <a:cs typeface="Consolas"/>
                <a:sym typeface="Consolas"/>
              </a:defRPr>
            </a:pPr>
            <a:r>
              <a:t>	case res := &lt;-</a:t>
            </a:r>
            <a:r>
              <a:rPr>
                <a:solidFill>
                  <a:srgbClr val="FF0000"/>
                </a:solidFill>
              </a:rPr>
              <a:t>channel</a:t>
            </a:r>
            <a:r>
              <a:t>:</a:t>
            </a:r>
          </a:p>
          <a:p>
            <a:pPr indent="457200">
              <a:defRPr>
                <a:solidFill>
                  <a:srgbClr val="EEEEEE"/>
                </a:solidFill>
                <a:latin typeface="Consolas"/>
                <a:ea typeface="Consolas"/>
                <a:cs typeface="Consolas"/>
                <a:sym typeface="Consolas"/>
              </a:defRPr>
            </a:pPr>
            <a:r>
              <a:t>		</a:t>
            </a:r>
            <a:r>
              <a:rPr>
                <a:solidFill>
                  <a:srgbClr val="92D050"/>
                </a:solidFill>
              </a:rPr>
              <a:t>handleResponse</a:t>
            </a:r>
            <a:r>
              <a:t>(res)</a:t>
            </a:r>
          </a:p>
          <a:p>
            <a:pPr indent="457200">
              <a:defRPr>
                <a:solidFill>
                  <a:srgbClr val="EEEEEE"/>
                </a:solidFill>
                <a:latin typeface="Consolas"/>
                <a:ea typeface="Consolas"/>
                <a:cs typeface="Consolas"/>
                <a:sym typeface="Consolas"/>
              </a:defRPr>
            </a:pPr>
            <a:r>
              <a:t>	default:</a:t>
            </a:r>
          </a:p>
          <a:p>
            <a:pPr indent="457200">
              <a:defRPr>
                <a:solidFill>
                  <a:srgbClr val="EEEEEE"/>
                </a:solidFill>
                <a:latin typeface="Consolas"/>
                <a:ea typeface="Consolas"/>
                <a:cs typeface="Consolas"/>
                <a:sym typeface="Consolas"/>
              </a:defRPr>
            </a:pPr>
            <a:r>
              <a:t>		// do other stuff</a:t>
            </a:r>
          </a:p>
          <a:p>
            <a:pPr indent="457200">
              <a:defRPr>
                <a:solidFill>
                  <a:srgbClr val="EEEEEE"/>
                </a:solidFill>
                <a:latin typeface="Consolas"/>
                <a:ea typeface="Consolas"/>
                <a:cs typeface="Consolas"/>
                <a:sym typeface="Consolas"/>
              </a:defRPr>
            </a:pPr>
            <a:r>
              <a: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Google Shape;134;p11"/>
          <p:cNvSpPr txBox="1"/>
          <p:nvPr>
            <p:ph type="body" sz="half" idx="1"/>
          </p:nvPr>
        </p:nvSpPr>
        <p:spPr>
          <a:xfrm>
            <a:off x="311699" y="1780650"/>
            <a:ext cx="8520602" cy="1326300"/>
          </a:xfrm>
          <a:prstGeom prst="rect">
            <a:avLst/>
          </a:prstGeom>
        </p:spPr>
        <p:txBody>
          <a:bodyPr/>
          <a:lstStyle>
            <a:lvl1pPr marL="0" indent="0" algn="ctr">
              <a:lnSpc>
                <a:spcPct val="103500"/>
              </a:lnSpc>
              <a:spcBef>
                <a:spcPts val="1200"/>
              </a:spcBef>
              <a:buSzTx/>
              <a:buNone/>
              <a:defRPr sz="2900">
                <a:solidFill>
                  <a:srgbClr val="000000"/>
                </a:solidFill>
              </a:defRPr>
            </a:lvl1pPr>
          </a:lstStyle>
          <a:p>
            <a:pPr/>
            <a:r>
              <a:t>What’s an example application where we would want asynchronous RPCs?</a:t>
            </a:r>
          </a:p>
        </p:txBody>
      </p:sp>
      <p:sp>
        <p:nvSpPr>
          <p:cNvPr id="175" name="Google Shape;135;p11"/>
          <p:cNvSpPr txBox="1"/>
          <p:nvPr>
            <p:ph type="sldNum" sz="quarter" idx="2"/>
          </p:nvPr>
        </p:nvSpPr>
        <p:spPr>
          <a:xfrm>
            <a:off x="8693771" y="4700819"/>
            <a:ext cx="327388"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Google Shape;140;p12"/>
          <p:cNvSpPr txBox="1"/>
          <p:nvPr>
            <p:ph type="title"/>
          </p:nvPr>
        </p:nvSpPr>
        <p:spPr>
          <a:xfrm>
            <a:off x="311699" y="2150849"/>
            <a:ext cx="8520602" cy="841801"/>
          </a:xfrm>
          <a:prstGeom prst="rect">
            <a:avLst/>
          </a:prstGeom>
        </p:spPr>
        <p:txBody>
          <a:bodyPr/>
          <a:lstStyle/>
          <a:p>
            <a:pPr/>
            <a:r>
              <a:t>Writing an RPC server in GO</a:t>
            </a:r>
          </a:p>
        </p:txBody>
      </p:sp>
      <p:sp>
        <p:nvSpPr>
          <p:cNvPr id="180" name="Google Shape;141;p1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Google Shape;146;p13"/>
          <p:cNvSpPr txBox="1"/>
          <p:nvPr>
            <p:ph type="title"/>
          </p:nvPr>
        </p:nvSpPr>
        <p:spPr>
          <a:xfrm>
            <a:off x="311699" y="445025"/>
            <a:ext cx="8520602" cy="572701"/>
          </a:xfrm>
          <a:prstGeom prst="rect">
            <a:avLst/>
          </a:prstGeom>
        </p:spPr>
        <p:txBody>
          <a:bodyPr/>
          <a:lstStyle>
            <a:lvl1pPr>
              <a:defRPr b="1" sz="2500"/>
            </a:lvl1pPr>
          </a:lstStyle>
          <a:p>
            <a:pPr/>
            <a:r>
              <a:t>RPC Implementations in Go </a:t>
            </a:r>
          </a:p>
        </p:txBody>
      </p:sp>
      <p:sp>
        <p:nvSpPr>
          <p:cNvPr id="183" name="Google Shape;147;p13"/>
          <p:cNvSpPr txBox="1"/>
          <p:nvPr>
            <p:ph type="body" idx="1"/>
          </p:nvPr>
        </p:nvSpPr>
        <p:spPr>
          <a:xfrm>
            <a:off x="311699" y="1152475"/>
            <a:ext cx="8520602" cy="3416400"/>
          </a:xfrm>
          <a:prstGeom prst="rect">
            <a:avLst/>
          </a:prstGeom>
        </p:spPr>
        <p:txBody>
          <a:bodyPr/>
          <a:lstStyle/>
          <a:p>
            <a:pPr indent="-355600">
              <a:buClr>
                <a:srgbClr val="000000"/>
              </a:buClr>
              <a:buSzPts val="2000"/>
              <a:defRPr sz="2000">
                <a:solidFill>
                  <a:srgbClr val="000000"/>
                </a:solidFill>
              </a:defRPr>
            </a:pPr>
            <a:r>
              <a:t>There are 3 types of RPC implementations in Go’s built-in library</a:t>
            </a:r>
          </a:p>
          <a:p>
            <a:pPr lvl="1" marL="914400" indent="-355600">
              <a:lnSpc>
                <a:spcPct val="200000"/>
              </a:lnSpc>
              <a:buClr>
                <a:srgbClr val="000000"/>
              </a:buClr>
              <a:buSzPts val="2000"/>
              <a:defRPr sz="2000">
                <a:solidFill>
                  <a:srgbClr val="000000"/>
                </a:solidFill>
              </a:defRPr>
            </a:pPr>
            <a:r>
              <a:t>net/rpc </a:t>
            </a:r>
          </a:p>
          <a:p>
            <a:pPr lvl="1" marL="914400" indent="-355600">
              <a:lnSpc>
                <a:spcPct val="200000"/>
              </a:lnSpc>
              <a:buClr>
                <a:srgbClr val="999999"/>
              </a:buClr>
              <a:buSzPts val="2000"/>
              <a:defRPr sz="2000">
                <a:solidFill>
                  <a:srgbClr val="999999"/>
                </a:solidFill>
              </a:defRPr>
            </a:pPr>
            <a:r>
              <a:t>net/rpc/jsonrpc</a:t>
            </a:r>
          </a:p>
          <a:p>
            <a:pPr lvl="1" marL="914400" indent="-355600">
              <a:lnSpc>
                <a:spcPct val="200000"/>
              </a:lnSpc>
              <a:buClr>
                <a:srgbClr val="999999"/>
              </a:buClr>
              <a:buSzPts val="2000"/>
              <a:defRPr sz="2000">
                <a:solidFill>
                  <a:srgbClr val="999999"/>
                </a:solidFill>
              </a:defRPr>
            </a:pPr>
            <a:r>
              <a:t>gRPC</a:t>
            </a:r>
          </a:p>
        </p:txBody>
      </p:sp>
      <p:sp>
        <p:nvSpPr>
          <p:cNvPr id="184" name="Google Shape;148;p1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Google Shape;153;p14"/>
          <p:cNvSpPr txBox="1"/>
          <p:nvPr>
            <p:ph type="title"/>
          </p:nvPr>
        </p:nvSpPr>
        <p:spPr>
          <a:xfrm>
            <a:off x="311699" y="445025"/>
            <a:ext cx="8520602" cy="572701"/>
          </a:xfrm>
          <a:prstGeom prst="rect">
            <a:avLst/>
          </a:prstGeom>
        </p:spPr>
        <p:txBody>
          <a:bodyPr/>
          <a:lstStyle>
            <a:lvl1pPr>
              <a:defRPr b="1" sz="2500"/>
            </a:lvl1pPr>
          </a:lstStyle>
          <a:p>
            <a:pPr/>
            <a:r>
              <a:t>RPCs in GO (net/rpc server)</a:t>
            </a:r>
          </a:p>
        </p:txBody>
      </p:sp>
      <p:sp>
        <p:nvSpPr>
          <p:cNvPr id="189" name="Google Shape;154;p14"/>
          <p:cNvSpPr txBox="1"/>
          <p:nvPr>
            <p:ph type="body" idx="1"/>
          </p:nvPr>
        </p:nvSpPr>
        <p:spPr>
          <a:xfrm>
            <a:off x="311699" y="1152475"/>
            <a:ext cx="8520602" cy="3416400"/>
          </a:xfrm>
          <a:prstGeom prst="rect">
            <a:avLst/>
          </a:prstGeom>
        </p:spPr>
        <p:txBody>
          <a:bodyPr/>
          <a:lstStyle/>
          <a:p>
            <a:pPr indent="-355600">
              <a:buClr>
                <a:srgbClr val="000000"/>
              </a:buClr>
              <a:buSzPts val="2000"/>
              <a:defRPr sz="2000">
                <a:solidFill>
                  <a:srgbClr val="000000"/>
                </a:solidFill>
              </a:defRPr>
            </a:pPr>
            <a:r>
              <a:t>Write stub receiver methods in the form:</a:t>
            </a:r>
          </a:p>
          <a:p>
            <a:pPr marL="0" indent="457200">
              <a:spcBef>
                <a:spcPts val="1200"/>
              </a:spcBef>
              <a:buSzTx/>
              <a:buNone/>
              <a:defRPr>
                <a:solidFill>
                  <a:srgbClr val="000000"/>
                </a:solidFill>
                <a:latin typeface="Consolas"/>
                <a:ea typeface="Consolas"/>
                <a:cs typeface="Consolas"/>
                <a:sym typeface="Consolas"/>
              </a:defRPr>
            </a:pPr>
            <a:r>
              <a:t>func (t *T) MethodName(args T1, reply *T2) error</a:t>
            </a:r>
          </a:p>
          <a:p>
            <a:pPr indent="-355600">
              <a:spcBef>
                <a:spcPts val="1200"/>
              </a:spcBef>
              <a:buClr>
                <a:srgbClr val="000000"/>
              </a:buClr>
              <a:buSzPts val="2000"/>
              <a:defRPr sz="2000">
                <a:solidFill>
                  <a:srgbClr val="000000"/>
                </a:solidFill>
              </a:defRPr>
            </a:pPr>
            <a:r>
              <a:t>Create a server</a:t>
            </a:r>
          </a:p>
          <a:p>
            <a:pPr lvl="1" marL="914400" indent="-355600">
              <a:buClr>
                <a:srgbClr val="000000"/>
              </a:buClr>
              <a:buSzPts val="2000"/>
              <a:defRPr sz="2000">
                <a:solidFill>
                  <a:srgbClr val="000000"/>
                </a:solidFill>
              </a:defRPr>
            </a:pPr>
            <a:r>
              <a:t>Create a TCP server (or some other types of server to receive data)</a:t>
            </a:r>
          </a:p>
          <a:p>
            <a:pPr lvl="1" marL="914400" indent="-355600">
              <a:buClr>
                <a:srgbClr val="000000"/>
              </a:buClr>
              <a:buSzPts val="2000"/>
              <a:defRPr sz="2000">
                <a:solidFill>
                  <a:srgbClr val="000000"/>
                </a:solidFill>
              </a:defRPr>
            </a:pPr>
            <a:r>
              <a:t>Create a listener that will handle RPCs </a:t>
            </a:r>
          </a:p>
          <a:p>
            <a:pPr lvl="1" marL="914400" indent="-355600">
              <a:buClr>
                <a:srgbClr val="000000"/>
              </a:buClr>
              <a:buSzPts val="2000"/>
              <a:defRPr sz="2000">
                <a:solidFill>
                  <a:srgbClr val="000000"/>
                </a:solidFill>
              </a:defRPr>
            </a:pPr>
            <a:r>
              <a:t>Register the listener and accept inbound RPC </a:t>
            </a:r>
            <a:endParaRPr sz="1400">
              <a:latin typeface="Consolas"/>
              <a:ea typeface="Consolas"/>
              <a:cs typeface="Consolas"/>
              <a:sym typeface="Consolas"/>
            </a:endParaRPr>
          </a:p>
          <a:p>
            <a:pPr indent="-355600">
              <a:buClr>
                <a:srgbClr val="000000"/>
              </a:buClr>
              <a:buSzPts val="2000"/>
              <a:defRPr sz="2000">
                <a:solidFill>
                  <a:srgbClr val="000000"/>
                </a:solidFill>
              </a:defRPr>
            </a:pPr>
            <a:r>
              <a:t>See </a:t>
            </a:r>
            <a:r>
              <a:rPr>
                <a:solidFill>
                  <a:srgbClr val="0000FF"/>
                </a:solidFill>
              </a:rPr>
              <a:t>https://golang.org/pkg/net/rpc/</a:t>
            </a:r>
            <a:r>
              <a:t> for more details</a:t>
            </a:r>
          </a:p>
        </p:txBody>
      </p:sp>
      <p:sp>
        <p:nvSpPr>
          <p:cNvPr id="190" name="Google Shape;155;p1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Google Shape;160;p15"/>
          <p:cNvSpPr txBox="1"/>
          <p:nvPr>
            <p:ph type="title"/>
          </p:nvPr>
        </p:nvSpPr>
        <p:spPr>
          <a:xfrm>
            <a:off x="311699" y="445025"/>
            <a:ext cx="8520602" cy="572701"/>
          </a:xfrm>
          <a:prstGeom prst="rect">
            <a:avLst/>
          </a:prstGeom>
        </p:spPr>
        <p:txBody>
          <a:bodyPr/>
          <a:lstStyle>
            <a:lvl1pPr>
              <a:defRPr b="1" sz="2500"/>
            </a:lvl1pPr>
          </a:lstStyle>
          <a:p>
            <a:pPr/>
            <a:r>
              <a:t>Go example: Word count server</a:t>
            </a:r>
          </a:p>
        </p:txBody>
      </p:sp>
      <p:sp>
        <p:nvSpPr>
          <p:cNvPr id="195" name="Google Shape;161;p15"/>
          <p:cNvSpPr txBox="1"/>
          <p:nvPr/>
        </p:nvSpPr>
        <p:spPr>
          <a:xfrm>
            <a:off x="729859" y="1442975"/>
            <a:ext cx="3301802" cy="2690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type </a:t>
            </a:r>
            <a:r>
              <a:rPr b="0">
                <a:solidFill>
                  <a:srgbClr val="000000"/>
                </a:solidFill>
              </a:rPr>
              <a:t>WordCountServer </a:t>
            </a:r>
            <a:r>
              <a:t>struct </a:t>
            </a:r>
            <a:r>
              <a:rPr b="0">
                <a:solidFill>
                  <a:srgbClr val="000000"/>
                </a:solidFill>
              </a:rPr>
              <a:t>{</a:t>
            </a:r>
          </a:p>
          <a:p>
            <a:pPr>
              <a:defRPr sz="1600"/>
            </a:pPr>
            <a:r>
              <a:t>      addr string</a:t>
            </a:r>
          </a:p>
          <a:p>
            <a:pPr>
              <a:defRPr sz="1600"/>
            </a:pPr>
            <a:r>
              <a:t>}</a:t>
            </a:r>
          </a:p>
          <a:p>
            <a:pPr/>
            <a:endParaRPr sz="1600"/>
          </a:p>
          <a:p>
            <a:pPr>
              <a:defRPr b="1" sz="1600">
                <a:solidFill>
                  <a:srgbClr val="000080"/>
                </a:solidFill>
              </a:defRPr>
            </a:pPr>
            <a:r>
              <a:t>type </a:t>
            </a:r>
            <a:r>
              <a:rPr b="0">
                <a:solidFill>
                  <a:srgbClr val="000000"/>
                </a:solidFill>
              </a:rPr>
              <a:t>WordCountRequest </a:t>
            </a:r>
            <a:r>
              <a:t>struct </a:t>
            </a:r>
            <a:r>
              <a:rPr b="0">
                <a:solidFill>
                  <a:srgbClr val="000000"/>
                </a:solidFill>
              </a:rPr>
              <a:t>{</a:t>
            </a:r>
          </a:p>
          <a:p>
            <a:pPr>
              <a:defRPr sz="1600"/>
            </a:pPr>
            <a:r>
              <a:t>      Input string</a:t>
            </a:r>
          </a:p>
          <a:p>
            <a:pPr>
              <a:defRPr sz="1600"/>
            </a:pPr>
            <a:r>
              <a:t>}</a:t>
            </a:r>
          </a:p>
          <a:p>
            <a:pPr/>
            <a:endParaRPr sz="1600"/>
          </a:p>
          <a:p>
            <a:pPr>
              <a:defRPr b="1" sz="1600">
                <a:solidFill>
                  <a:srgbClr val="000080"/>
                </a:solidFill>
              </a:defRPr>
            </a:pPr>
            <a:r>
              <a:t>type </a:t>
            </a:r>
            <a:r>
              <a:rPr b="0">
                <a:solidFill>
                  <a:srgbClr val="000000"/>
                </a:solidFill>
              </a:rPr>
              <a:t>WordCountReply </a:t>
            </a:r>
            <a:r>
              <a:t>struct </a:t>
            </a:r>
            <a:r>
              <a:rPr b="0">
                <a:solidFill>
                  <a:srgbClr val="000000"/>
                </a:solidFill>
              </a:rPr>
              <a:t>{</a:t>
            </a:r>
          </a:p>
          <a:p>
            <a:pPr>
              <a:defRPr sz="1600"/>
            </a:pPr>
            <a:r>
              <a:t>      Counts </a:t>
            </a:r>
            <a:r>
              <a:rPr b="1">
                <a:solidFill>
                  <a:srgbClr val="000080"/>
                </a:solidFill>
              </a:rPr>
              <a:t>map</a:t>
            </a:r>
            <a:r>
              <a:t>[string]int</a:t>
            </a:r>
          </a:p>
          <a:p>
            <a:pPr>
              <a:defRPr sz="1600"/>
            </a:pPr>
            <a:r>
              <a:t>}</a:t>
            </a:r>
          </a:p>
        </p:txBody>
      </p:sp>
      <p:sp>
        <p:nvSpPr>
          <p:cNvPr id="196" name="Google Shape;162;p15"/>
          <p:cNvSpPr txBox="1"/>
          <p:nvPr/>
        </p:nvSpPr>
        <p:spPr>
          <a:xfrm>
            <a:off x="4172718" y="1333024"/>
            <a:ext cx="3731701" cy="29194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(*WordCountServer) Compute(</a:t>
            </a:r>
          </a:p>
          <a:p>
            <a:pPr>
              <a:defRPr sz="1600"/>
            </a:pPr>
            <a:r>
              <a:t>            request WordCountRequest,</a:t>
            </a:r>
          </a:p>
          <a:p>
            <a:pPr>
              <a:defRPr sz="1600"/>
            </a:pPr>
            <a:r>
              <a:t>            reply *WordCountReply) error {</a:t>
            </a:r>
          </a:p>
          <a:p>
            <a:pPr>
              <a:defRPr sz="1600"/>
            </a:pPr>
            <a:r>
              <a:t>      counts := make(</a:t>
            </a:r>
            <a:r>
              <a:rPr b="1">
                <a:solidFill>
                  <a:srgbClr val="000080"/>
                </a:solidFill>
              </a:rPr>
              <a:t>map</a:t>
            </a:r>
            <a:r>
              <a:t>[string]int)</a:t>
            </a:r>
          </a:p>
          <a:p>
            <a:pPr>
              <a:defRPr sz="1600"/>
            </a:pPr>
            <a:r>
              <a:t>      input := request.Input</a:t>
            </a:r>
          </a:p>
          <a:p>
            <a:pPr>
              <a:defRPr sz="1600"/>
            </a:pPr>
            <a:r>
              <a:t>      tokens := strings.Fields(input)</a:t>
            </a:r>
          </a:p>
          <a:p>
            <a:pPr>
              <a:defRPr sz="1600"/>
            </a:pPr>
            <a:r>
              <a:t>      </a:t>
            </a:r>
            <a:r>
              <a:rPr b="1">
                <a:solidFill>
                  <a:srgbClr val="000080"/>
                </a:solidFill>
              </a:rPr>
              <a:t>for </a:t>
            </a:r>
            <a:r>
              <a:t>_, t := </a:t>
            </a:r>
            <a:r>
              <a:rPr b="1">
                <a:solidFill>
                  <a:srgbClr val="000080"/>
                </a:solidFill>
              </a:rPr>
              <a:t>range </a:t>
            </a:r>
            <a:r>
              <a:t>tokens {</a:t>
            </a:r>
          </a:p>
          <a:p>
            <a:pPr>
              <a:defRPr sz="1600"/>
            </a:pPr>
            <a:r>
              <a:t>             counts[t] += </a:t>
            </a:r>
            <a:r>
              <a:rPr>
                <a:solidFill>
                  <a:srgbClr val="0000FF"/>
                </a:solidFill>
              </a:rPr>
              <a:t>1</a:t>
            </a:r>
            <a:endParaRPr>
              <a:solidFill>
                <a:srgbClr val="0000FF"/>
              </a:solidFill>
            </a:endParaRPr>
          </a:p>
          <a:p>
            <a:pPr>
              <a:defRPr sz="1600">
                <a:solidFill>
                  <a:srgbClr val="0000FF"/>
                </a:solidFill>
              </a:defRPr>
            </a:pPr>
            <a:r>
              <a:t>      </a:t>
            </a:r>
            <a:r>
              <a:rPr>
                <a:solidFill>
                  <a:srgbClr val="000000"/>
                </a:solidFill>
              </a:rPr>
              <a:t>}</a:t>
            </a:r>
          </a:p>
          <a:p>
            <a:pPr>
              <a:defRPr sz="1600"/>
            </a:pPr>
            <a:r>
              <a:t>      reply.Counts = counts</a:t>
            </a:r>
          </a:p>
          <a:p>
            <a:pPr>
              <a:defRPr sz="1600"/>
            </a:pPr>
            <a:r>
              <a:t>      </a:t>
            </a:r>
            <a:r>
              <a:rPr b="1">
                <a:solidFill>
                  <a:srgbClr val="000080"/>
                </a:solidFill>
              </a:rPr>
              <a:t>return </a:t>
            </a:r>
            <a:r>
              <a:t>nil</a:t>
            </a:r>
          </a:p>
          <a:p>
            <a:pPr>
              <a:defRPr sz="1600"/>
            </a:pPr>
            <a:r>
              <a:t>}</a:t>
            </a:r>
          </a:p>
        </p:txBody>
      </p:sp>
      <p:sp>
        <p:nvSpPr>
          <p:cNvPr id="197" name="Google Shape;163;p15"/>
          <p:cNvSpPr txBox="1"/>
          <p:nvPr/>
        </p:nvSpPr>
        <p:spPr>
          <a:xfrm>
            <a:off x="5872463" y="4355417"/>
            <a:ext cx="2500502" cy="633403"/>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1: write the stub function </a:t>
            </a:r>
          </a:p>
        </p:txBody>
      </p:sp>
      <p:sp>
        <p:nvSpPr>
          <p:cNvPr id="198" name="Google Shape;164;p1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6"/>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7" grpId="2"/>
      <p:bldP build="whole" bldLvl="1" animBg="1" rev="0" advAuto="0" spid="196"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Google Shape;169;p16"/>
          <p:cNvSpPr txBox="1"/>
          <p:nvPr/>
        </p:nvSpPr>
        <p:spPr>
          <a:xfrm>
            <a:off x="3998148" y="1294849"/>
            <a:ext cx="3874005" cy="26916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(*WordCountServer) Compute(</a:t>
            </a:r>
          </a:p>
          <a:p>
            <a:pPr>
              <a:defRPr sz="1600"/>
            </a:pPr>
            <a:r>
              <a:t>            request WordCountRequest,</a:t>
            </a:r>
          </a:p>
          <a:p>
            <a:pPr>
              <a:defRPr sz="1600"/>
            </a:pPr>
            <a:r>
              <a:t>            reply *WordCountReply) error {</a:t>
            </a:r>
          </a:p>
          <a:p>
            <a:pPr/>
            <a:r>
              <a:t>      counts := make(</a:t>
            </a:r>
            <a:r>
              <a:rPr b="1">
                <a:solidFill>
                  <a:srgbClr val="000080"/>
                </a:solidFill>
              </a:rPr>
              <a:t>map</a:t>
            </a:r>
            <a:r>
              <a:t>[string]int)</a:t>
            </a:r>
          </a:p>
          <a:p>
            <a:pPr/>
            <a:r>
              <a:t>      input := request.Input</a:t>
            </a:r>
          </a:p>
          <a:p>
            <a:pPr/>
            <a:r>
              <a:t>      tokens := strings.Fields(input)</a:t>
            </a:r>
          </a:p>
          <a:p>
            <a:pPr/>
            <a:r>
              <a:t>      </a:t>
            </a:r>
            <a:r>
              <a:rPr b="1">
                <a:solidFill>
                  <a:srgbClr val="000080"/>
                </a:solidFill>
              </a:rPr>
              <a:t>for </a:t>
            </a:r>
            <a:r>
              <a:t>_, t := </a:t>
            </a:r>
            <a:r>
              <a:rPr b="1">
                <a:solidFill>
                  <a:srgbClr val="000080"/>
                </a:solidFill>
              </a:rPr>
              <a:t>range </a:t>
            </a:r>
            <a:r>
              <a:t>tokens {</a:t>
            </a:r>
          </a:p>
          <a:p>
            <a:pPr/>
            <a:r>
              <a:t>             counts[t] += </a:t>
            </a:r>
            <a:r>
              <a:rPr>
                <a:solidFill>
                  <a:srgbClr val="0000FF"/>
                </a:solidFill>
              </a:rPr>
              <a:t>1</a:t>
            </a:r>
            <a:endParaRPr>
              <a:solidFill>
                <a:srgbClr val="0000FF"/>
              </a:solidFill>
            </a:endParaRPr>
          </a:p>
          <a:p>
            <a:pPr>
              <a:defRPr>
                <a:solidFill>
                  <a:srgbClr val="0000FF"/>
                </a:solidFill>
              </a:defRPr>
            </a:pPr>
            <a:r>
              <a:t>      </a:t>
            </a:r>
            <a:r>
              <a:rPr>
                <a:solidFill>
                  <a:srgbClr val="000000"/>
                </a:solidFill>
              </a:rPr>
              <a:t>}</a:t>
            </a:r>
            <a:endParaRPr>
              <a:solidFill>
                <a:srgbClr val="000000"/>
              </a:solidFill>
            </a:endParaRPr>
          </a:p>
          <a:p>
            <a:pPr/>
            <a:r>
              <a:t>      reply.Counts = counts</a:t>
            </a:r>
          </a:p>
          <a:p>
            <a:pPr/>
            <a:r>
              <a:t>      </a:t>
            </a:r>
            <a:r>
              <a:rPr b="1">
                <a:solidFill>
                  <a:srgbClr val="000080"/>
                </a:solidFill>
              </a:rPr>
              <a:t>return </a:t>
            </a:r>
            <a:r>
              <a:t>nil</a:t>
            </a:r>
          </a:p>
          <a:p>
            <a:pPr/>
            <a:r>
              <a:t>}</a:t>
            </a:r>
          </a:p>
        </p:txBody>
      </p:sp>
      <p:sp>
        <p:nvSpPr>
          <p:cNvPr id="201" name="Google Shape;170;p16"/>
          <p:cNvSpPr txBox="1"/>
          <p:nvPr>
            <p:ph type="title"/>
          </p:nvPr>
        </p:nvSpPr>
        <p:spPr>
          <a:xfrm>
            <a:off x="311699" y="445025"/>
            <a:ext cx="8520602" cy="572701"/>
          </a:xfrm>
          <a:prstGeom prst="rect">
            <a:avLst/>
          </a:prstGeom>
        </p:spPr>
        <p:txBody>
          <a:bodyPr/>
          <a:lstStyle>
            <a:lvl1pPr>
              <a:defRPr b="1" sz="2500"/>
            </a:lvl1pPr>
          </a:lstStyle>
          <a:p>
            <a:pPr/>
            <a:r>
              <a:t>Go example: Word count server</a:t>
            </a:r>
          </a:p>
        </p:txBody>
      </p:sp>
      <p:sp>
        <p:nvSpPr>
          <p:cNvPr id="202" name="Google Shape;171;p16"/>
          <p:cNvSpPr txBox="1"/>
          <p:nvPr/>
        </p:nvSpPr>
        <p:spPr>
          <a:xfrm>
            <a:off x="629847" y="1294850"/>
            <a:ext cx="3301801" cy="2690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type </a:t>
            </a:r>
            <a:r>
              <a:rPr b="0">
                <a:solidFill>
                  <a:srgbClr val="000000"/>
                </a:solidFill>
              </a:rPr>
              <a:t>WordCountServer </a:t>
            </a:r>
            <a:r>
              <a:t>struct </a:t>
            </a:r>
            <a:r>
              <a:rPr b="0">
                <a:solidFill>
                  <a:srgbClr val="000000"/>
                </a:solidFill>
              </a:rPr>
              <a:t>{</a:t>
            </a:r>
          </a:p>
          <a:p>
            <a:pPr>
              <a:defRPr sz="1600"/>
            </a:pPr>
            <a:r>
              <a:t>      addr string</a:t>
            </a:r>
          </a:p>
          <a:p>
            <a:pPr>
              <a:defRPr sz="1600"/>
            </a:pPr>
            <a:r>
              <a:t>}</a:t>
            </a:r>
          </a:p>
          <a:p>
            <a:pPr/>
            <a:endParaRPr sz="1600"/>
          </a:p>
          <a:p>
            <a:pPr>
              <a:defRPr b="1" sz="1600">
                <a:solidFill>
                  <a:srgbClr val="000080"/>
                </a:solidFill>
              </a:defRPr>
            </a:pPr>
            <a:r>
              <a:t>type </a:t>
            </a:r>
            <a:r>
              <a:rPr b="0">
                <a:solidFill>
                  <a:srgbClr val="000000"/>
                </a:solidFill>
              </a:rPr>
              <a:t>WordCountRequest </a:t>
            </a:r>
            <a:r>
              <a:t>struct </a:t>
            </a:r>
            <a:r>
              <a:rPr b="0">
                <a:solidFill>
                  <a:srgbClr val="000000"/>
                </a:solidFill>
              </a:rPr>
              <a:t>{</a:t>
            </a:r>
          </a:p>
          <a:p>
            <a:pPr>
              <a:defRPr sz="1600"/>
            </a:pPr>
            <a:r>
              <a:t>      Input string</a:t>
            </a:r>
          </a:p>
          <a:p>
            <a:pPr>
              <a:defRPr sz="1600"/>
            </a:pPr>
            <a:r>
              <a:t>}</a:t>
            </a:r>
          </a:p>
          <a:p>
            <a:pPr/>
            <a:endParaRPr sz="1600"/>
          </a:p>
          <a:p>
            <a:pPr>
              <a:defRPr b="1" sz="1600">
                <a:solidFill>
                  <a:srgbClr val="000080"/>
                </a:solidFill>
              </a:defRPr>
            </a:pPr>
            <a:r>
              <a:t>type </a:t>
            </a:r>
            <a:r>
              <a:rPr b="0">
                <a:solidFill>
                  <a:srgbClr val="000000"/>
                </a:solidFill>
              </a:rPr>
              <a:t>WordCountReply </a:t>
            </a:r>
            <a:r>
              <a:t>struct </a:t>
            </a:r>
            <a:r>
              <a:rPr b="0">
                <a:solidFill>
                  <a:srgbClr val="000000"/>
                </a:solidFill>
              </a:rPr>
              <a:t>{</a:t>
            </a:r>
          </a:p>
          <a:p>
            <a:pPr>
              <a:defRPr sz="1600"/>
            </a:pPr>
            <a:r>
              <a:t>      Counts </a:t>
            </a:r>
            <a:r>
              <a:rPr b="1">
                <a:solidFill>
                  <a:srgbClr val="000080"/>
                </a:solidFill>
              </a:rPr>
              <a:t>map</a:t>
            </a:r>
            <a:r>
              <a:t>[string]int</a:t>
            </a:r>
          </a:p>
          <a:p>
            <a:pPr>
              <a:defRPr sz="1600"/>
            </a:pPr>
            <a:r>
              <a:t>}</a:t>
            </a:r>
          </a:p>
        </p:txBody>
      </p:sp>
      <p:sp>
        <p:nvSpPr>
          <p:cNvPr id="203" name="Google Shape;172;p16"/>
          <p:cNvSpPr/>
          <p:nvPr/>
        </p:nvSpPr>
        <p:spPr>
          <a:xfrm>
            <a:off x="3998150" y="2136370"/>
            <a:ext cx="3263701" cy="1667805"/>
          </a:xfrm>
          <a:prstGeom prst="rect">
            <a:avLst/>
          </a:prstGeom>
          <a:solidFill>
            <a:srgbClr val="FFFFFF">
              <a:alpha val="84705"/>
            </a:srgbClr>
          </a:solidFill>
          <a:ln w="12700">
            <a:miter lim="400000"/>
          </a:ln>
        </p:spPr>
        <p:txBody>
          <a:bodyPr lIns="0" tIns="0" rIns="0" bIns="0" anchor="ctr"/>
          <a:lstStyle/>
          <a:p>
            <a:pPr/>
          </a:p>
        </p:txBody>
      </p:sp>
      <p:sp>
        <p:nvSpPr>
          <p:cNvPr id="204" name="Google Shape;173;p16"/>
          <p:cNvSpPr/>
          <p:nvPr/>
        </p:nvSpPr>
        <p:spPr>
          <a:xfrm>
            <a:off x="3998148" y="1367324"/>
            <a:ext cx="3716063" cy="769047"/>
          </a:xfrm>
          <a:prstGeom prst="rect">
            <a:avLst/>
          </a:prstGeom>
          <a:ln w="28575">
            <a:solidFill>
              <a:srgbClr val="FF0000"/>
            </a:solidFill>
          </a:ln>
        </p:spPr>
        <p:txBody>
          <a:bodyPr lIns="0" tIns="0" rIns="0" bIns="0" anchor="ctr"/>
          <a:lstStyle/>
          <a:p>
            <a:pPr/>
          </a:p>
        </p:txBody>
      </p:sp>
      <p:sp>
        <p:nvSpPr>
          <p:cNvPr id="205" name="Google Shape;174;p16"/>
          <p:cNvSpPr txBox="1"/>
          <p:nvPr/>
        </p:nvSpPr>
        <p:spPr>
          <a:xfrm>
            <a:off x="5830899" y="4081300"/>
            <a:ext cx="2500501" cy="633403"/>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1: write the stub function </a:t>
            </a:r>
          </a:p>
        </p:txBody>
      </p:sp>
      <p:sp>
        <p:nvSpPr>
          <p:cNvPr id="206" name="Google Shape;175;p1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Google Shape;180;p17"/>
          <p:cNvSpPr txBox="1"/>
          <p:nvPr>
            <p:ph type="title"/>
          </p:nvPr>
        </p:nvSpPr>
        <p:spPr>
          <a:xfrm>
            <a:off x="311699" y="445025"/>
            <a:ext cx="8520602" cy="572701"/>
          </a:xfrm>
          <a:prstGeom prst="rect">
            <a:avLst/>
          </a:prstGeom>
        </p:spPr>
        <p:txBody>
          <a:bodyPr/>
          <a:lstStyle>
            <a:lvl1pPr>
              <a:defRPr b="1" sz="2500"/>
            </a:lvl1pPr>
          </a:lstStyle>
          <a:p>
            <a:pPr/>
            <a:r>
              <a:t>Go example: Word count server</a:t>
            </a:r>
          </a:p>
        </p:txBody>
      </p:sp>
      <p:sp>
        <p:nvSpPr>
          <p:cNvPr id="211" name="Google Shape;181;p17"/>
          <p:cNvSpPr/>
          <p:nvPr/>
        </p:nvSpPr>
        <p:spPr>
          <a:xfrm>
            <a:off x="1004548" y="1803831"/>
            <a:ext cx="1913218" cy="210001"/>
          </a:xfrm>
          <a:prstGeom prst="roundRect">
            <a:avLst>
              <a:gd name="adj" fmla="val 16667"/>
            </a:avLst>
          </a:prstGeom>
          <a:solidFill>
            <a:srgbClr val="4A86E8">
              <a:alpha val="22352"/>
            </a:srgbClr>
          </a:solidFill>
          <a:ln w="12700">
            <a:miter lim="400000"/>
          </a:ln>
        </p:spPr>
        <p:txBody>
          <a:bodyPr lIns="0" tIns="0" rIns="0" bIns="0" anchor="ctr"/>
          <a:lstStyle/>
          <a:p>
            <a:pPr/>
          </a:p>
        </p:txBody>
      </p:sp>
      <p:sp>
        <p:nvSpPr>
          <p:cNvPr id="212" name="Google Shape;182;p17"/>
          <p:cNvSpPr txBox="1"/>
          <p:nvPr/>
        </p:nvSpPr>
        <p:spPr>
          <a:xfrm>
            <a:off x="638160" y="1456750"/>
            <a:ext cx="4734602" cy="20050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(server *WordCountServer) Listen() {</a:t>
            </a:r>
          </a:p>
          <a:p>
            <a:pPr>
              <a:defRPr sz="1600"/>
            </a:pPr>
            <a:r>
              <a:t>      rpc.Register(server)</a:t>
            </a:r>
          </a:p>
          <a:p>
            <a:pPr>
              <a:defRPr sz="1600"/>
            </a:pPr>
            <a:r>
              <a:t>      listener, err := net.Listen(</a:t>
            </a:r>
            <a:r>
              <a:rPr b="1">
                <a:solidFill>
                  <a:srgbClr val="008000"/>
                </a:solidFill>
              </a:rPr>
              <a:t>"tcp"</a:t>
            </a:r>
            <a:r>
              <a:t>, server.addr)</a:t>
            </a:r>
          </a:p>
          <a:p>
            <a:pPr>
              <a:defRPr sz="1600"/>
            </a:pPr>
            <a:r>
              <a:t>      checkError(err)</a:t>
            </a:r>
          </a:p>
          <a:p>
            <a:pPr>
              <a:defRPr sz="1600"/>
            </a:pPr>
            <a:r>
              <a:t>      </a:t>
            </a:r>
            <a:r>
              <a:rPr b="1">
                <a:solidFill>
                  <a:srgbClr val="000080"/>
                </a:solidFill>
              </a:rPr>
              <a:t>go func</a:t>
            </a:r>
            <a:r>
              <a:t>() {</a:t>
            </a:r>
          </a:p>
          <a:p>
            <a:pPr>
              <a:defRPr sz="1600"/>
            </a:pPr>
            <a:r>
              <a:t>            rpc.Accept(listener)</a:t>
            </a:r>
          </a:p>
          <a:p>
            <a:pPr>
              <a:defRPr sz="1600"/>
            </a:pPr>
            <a:r>
              <a:t>      }()</a:t>
            </a:r>
          </a:p>
          <a:p>
            <a:pPr>
              <a:defRPr sz="1600"/>
            </a:pPr>
            <a:r>
              <a:t>}</a:t>
            </a:r>
          </a:p>
        </p:txBody>
      </p:sp>
      <p:sp>
        <p:nvSpPr>
          <p:cNvPr id="213" name="Google Shape;183;p17"/>
          <p:cNvSpPr txBox="1"/>
          <p:nvPr/>
        </p:nvSpPr>
        <p:spPr>
          <a:xfrm>
            <a:off x="5691299" y="1456750"/>
            <a:ext cx="2546614" cy="404803"/>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2.1: create a server </a:t>
            </a:r>
          </a:p>
        </p:txBody>
      </p:sp>
      <p:sp>
        <p:nvSpPr>
          <p:cNvPr id="214" name="Google Shape;184;p1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11"/>
                                        </p:tgtEl>
                                        <p:attrNameLst>
                                          <p:attrName>style.visibility</p:attrName>
                                        </p:attrNameLst>
                                      </p:cBhvr>
                                      <p:to>
                                        <p:strVal val="visible"/>
                                      </p:to>
                                    </p:set>
                                    <p:animEffect filter="fade" transition="in">
                                      <p:cBhvr>
                                        <p:cTn id="7" dur="1"/>
                                        <p:tgtEl>
                                          <p:spTgt spid="211"/>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13"/>
                                        </p:tgtEl>
                                        <p:attrNameLst>
                                          <p:attrName>style.visibility</p:attrName>
                                        </p:attrNameLst>
                                      </p:cBhvr>
                                      <p:to>
                                        <p:strVal val="visible"/>
                                      </p:to>
                                    </p:set>
                                    <p:animEffect filter="fade" transition="in">
                                      <p:cBhvr>
                                        <p:cTn id="12" dur="1000"/>
                                        <p:tgtEl>
                                          <p:spTgt spid="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3" grpId="2"/>
      <p:bldP build="whole" bldLvl="1" animBg="1" rev="0" advAuto="0" spid="211"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Google Shape;189;p18"/>
          <p:cNvSpPr/>
          <p:nvPr/>
        </p:nvSpPr>
        <p:spPr>
          <a:xfrm>
            <a:off x="877821" y="1993238"/>
            <a:ext cx="4159692" cy="238201"/>
          </a:xfrm>
          <a:prstGeom prst="roundRect">
            <a:avLst>
              <a:gd name="adj" fmla="val 16667"/>
            </a:avLst>
          </a:prstGeom>
          <a:solidFill>
            <a:srgbClr val="4A86E8">
              <a:alpha val="22352"/>
            </a:srgbClr>
          </a:solidFill>
          <a:ln w="12700">
            <a:miter lim="400000"/>
          </a:ln>
        </p:spPr>
        <p:txBody>
          <a:bodyPr lIns="0" tIns="0" rIns="0" bIns="0" anchor="ctr"/>
          <a:lstStyle/>
          <a:p>
            <a:pPr/>
          </a:p>
        </p:txBody>
      </p:sp>
      <p:sp>
        <p:nvSpPr>
          <p:cNvPr id="217" name="Google Shape;190;p18"/>
          <p:cNvSpPr txBox="1"/>
          <p:nvPr/>
        </p:nvSpPr>
        <p:spPr>
          <a:xfrm>
            <a:off x="563347" y="1398450"/>
            <a:ext cx="4870800" cy="20050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(server *WordCountServer) Listen() {</a:t>
            </a:r>
          </a:p>
          <a:p>
            <a:pPr>
              <a:defRPr sz="1600"/>
            </a:pPr>
            <a:r>
              <a:t>      rpc.Register(server)</a:t>
            </a:r>
          </a:p>
          <a:p>
            <a:pPr>
              <a:defRPr sz="1600"/>
            </a:pPr>
            <a:r>
              <a:t>      listener, err := net.Listen(</a:t>
            </a:r>
            <a:r>
              <a:rPr b="1">
                <a:solidFill>
                  <a:srgbClr val="008000"/>
                </a:solidFill>
              </a:rPr>
              <a:t>"tcp"</a:t>
            </a:r>
            <a:r>
              <a:t>, server.addr)</a:t>
            </a:r>
          </a:p>
          <a:p>
            <a:pPr>
              <a:defRPr sz="1600"/>
            </a:pPr>
            <a:r>
              <a:t>      checkError(err)</a:t>
            </a:r>
          </a:p>
          <a:p>
            <a:pPr>
              <a:defRPr sz="1600"/>
            </a:pPr>
            <a:r>
              <a:t>      </a:t>
            </a:r>
            <a:r>
              <a:rPr b="1">
                <a:solidFill>
                  <a:srgbClr val="000080"/>
                </a:solidFill>
              </a:rPr>
              <a:t>go func</a:t>
            </a:r>
            <a:r>
              <a:t>() {</a:t>
            </a:r>
          </a:p>
          <a:p>
            <a:pPr>
              <a:defRPr sz="1600"/>
            </a:pPr>
            <a:r>
              <a:t>            rpc.Accept(listener)</a:t>
            </a:r>
          </a:p>
          <a:p>
            <a:pPr>
              <a:defRPr sz="1600"/>
            </a:pPr>
            <a:r>
              <a:t>      }()</a:t>
            </a:r>
          </a:p>
          <a:p>
            <a:pPr>
              <a:defRPr sz="1600"/>
            </a:pPr>
            <a:r>
              <a:t>}</a:t>
            </a:r>
          </a:p>
        </p:txBody>
      </p:sp>
      <p:sp>
        <p:nvSpPr>
          <p:cNvPr id="218" name="Google Shape;191;p18"/>
          <p:cNvSpPr txBox="1"/>
          <p:nvPr>
            <p:ph type="title"/>
          </p:nvPr>
        </p:nvSpPr>
        <p:spPr>
          <a:xfrm>
            <a:off x="311699" y="445025"/>
            <a:ext cx="8520602" cy="572701"/>
          </a:xfrm>
          <a:prstGeom prst="rect">
            <a:avLst/>
          </a:prstGeom>
        </p:spPr>
        <p:txBody>
          <a:bodyPr/>
          <a:lstStyle>
            <a:lvl1pPr>
              <a:defRPr b="1" sz="2500"/>
            </a:lvl1pPr>
          </a:lstStyle>
          <a:p>
            <a:pPr/>
            <a:r>
              <a:t>Go example: Word count server</a:t>
            </a:r>
          </a:p>
        </p:txBody>
      </p:sp>
      <p:sp>
        <p:nvSpPr>
          <p:cNvPr id="219" name="Google Shape;192;p18"/>
          <p:cNvSpPr txBox="1"/>
          <p:nvPr/>
        </p:nvSpPr>
        <p:spPr>
          <a:xfrm>
            <a:off x="5691299" y="1456750"/>
            <a:ext cx="2779801" cy="633403"/>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2.2: create a listener that handles RPCs</a:t>
            </a:r>
          </a:p>
        </p:txBody>
      </p:sp>
      <p:sp>
        <p:nvSpPr>
          <p:cNvPr id="220" name="Google Shape;193;p1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Google Shape;198;p19"/>
          <p:cNvSpPr txBox="1"/>
          <p:nvPr/>
        </p:nvSpPr>
        <p:spPr>
          <a:xfrm>
            <a:off x="696349" y="1333025"/>
            <a:ext cx="4734602" cy="20050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(server *WordCountServer) Listen() {</a:t>
            </a:r>
          </a:p>
          <a:p>
            <a:pPr>
              <a:defRPr sz="1600"/>
            </a:pPr>
            <a:r>
              <a:t>      rpc.Register(server)</a:t>
            </a:r>
          </a:p>
          <a:p>
            <a:pPr>
              <a:defRPr sz="1600"/>
            </a:pPr>
            <a:r>
              <a:t>      listener, err := net.Listen(</a:t>
            </a:r>
            <a:r>
              <a:rPr b="1">
                <a:solidFill>
                  <a:srgbClr val="008000"/>
                </a:solidFill>
              </a:rPr>
              <a:t>"tcp"</a:t>
            </a:r>
            <a:r>
              <a:t>, server.addr)</a:t>
            </a:r>
          </a:p>
          <a:p>
            <a:pPr>
              <a:defRPr sz="1600"/>
            </a:pPr>
            <a:r>
              <a:t>      checkError(err)</a:t>
            </a:r>
          </a:p>
          <a:p>
            <a:pPr>
              <a:defRPr sz="1600"/>
            </a:pPr>
            <a:r>
              <a:t>      </a:t>
            </a:r>
            <a:r>
              <a:rPr b="1">
                <a:solidFill>
                  <a:srgbClr val="000080"/>
                </a:solidFill>
              </a:rPr>
              <a:t>go func</a:t>
            </a:r>
            <a:r>
              <a:t>() {</a:t>
            </a:r>
          </a:p>
          <a:p>
            <a:pPr>
              <a:defRPr sz="1600"/>
            </a:pPr>
            <a:r>
              <a:t>            rpc.Accept(listener)</a:t>
            </a:r>
          </a:p>
          <a:p>
            <a:pPr>
              <a:defRPr sz="1600"/>
            </a:pPr>
            <a:r>
              <a:t>      }()</a:t>
            </a:r>
          </a:p>
          <a:p>
            <a:pPr>
              <a:defRPr sz="1600"/>
            </a:pPr>
            <a:r>
              <a:t>}</a:t>
            </a:r>
          </a:p>
        </p:txBody>
      </p:sp>
      <p:sp>
        <p:nvSpPr>
          <p:cNvPr id="223" name="Google Shape;199;p19"/>
          <p:cNvSpPr/>
          <p:nvPr/>
        </p:nvSpPr>
        <p:spPr>
          <a:xfrm>
            <a:off x="1413349" y="2660460"/>
            <a:ext cx="1820301" cy="238201"/>
          </a:xfrm>
          <a:prstGeom prst="roundRect">
            <a:avLst>
              <a:gd name="adj" fmla="val 16667"/>
            </a:avLst>
          </a:prstGeom>
          <a:solidFill>
            <a:srgbClr val="4A86E8">
              <a:alpha val="22352"/>
            </a:srgbClr>
          </a:solidFill>
          <a:ln w="12700">
            <a:miter lim="400000"/>
          </a:ln>
        </p:spPr>
        <p:txBody>
          <a:bodyPr lIns="0" tIns="0" rIns="0" bIns="0" anchor="ctr"/>
          <a:lstStyle/>
          <a:p>
            <a:pPr/>
          </a:p>
        </p:txBody>
      </p:sp>
      <p:sp>
        <p:nvSpPr>
          <p:cNvPr id="224" name="Google Shape;200;p19"/>
          <p:cNvSpPr txBox="1"/>
          <p:nvPr>
            <p:ph type="title"/>
          </p:nvPr>
        </p:nvSpPr>
        <p:spPr>
          <a:xfrm>
            <a:off x="311699" y="445025"/>
            <a:ext cx="8520602" cy="572701"/>
          </a:xfrm>
          <a:prstGeom prst="rect">
            <a:avLst/>
          </a:prstGeom>
        </p:spPr>
        <p:txBody>
          <a:bodyPr/>
          <a:lstStyle>
            <a:lvl1pPr>
              <a:defRPr b="1" sz="2500"/>
            </a:lvl1pPr>
          </a:lstStyle>
          <a:p>
            <a:pPr/>
            <a:r>
              <a:t>Go example: Word count server</a:t>
            </a:r>
          </a:p>
        </p:txBody>
      </p:sp>
      <p:sp>
        <p:nvSpPr>
          <p:cNvPr id="225" name="Google Shape;201;p19"/>
          <p:cNvSpPr txBox="1"/>
          <p:nvPr/>
        </p:nvSpPr>
        <p:spPr>
          <a:xfrm>
            <a:off x="5691299" y="1456750"/>
            <a:ext cx="2500501" cy="862003"/>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2.3: register the listener and accept inbound RPCs</a:t>
            </a:r>
          </a:p>
        </p:txBody>
      </p:sp>
      <p:sp>
        <p:nvSpPr>
          <p:cNvPr id="226" name="Google Shape;202;p1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Google Shape;207;p20"/>
          <p:cNvSpPr txBox="1"/>
          <p:nvPr>
            <p:ph type="title"/>
          </p:nvPr>
        </p:nvSpPr>
        <p:spPr>
          <a:xfrm>
            <a:off x="311699" y="445025"/>
            <a:ext cx="8520602" cy="572701"/>
          </a:xfrm>
          <a:prstGeom prst="rect">
            <a:avLst/>
          </a:prstGeom>
        </p:spPr>
        <p:txBody>
          <a:bodyPr/>
          <a:lstStyle>
            <a:lvl1pPr>
              <a:defRPr b="1" sz="2500"/>
            </a:lvl1pPr>
          </a:lstStyle>
          <a:p>
            <a:pPr/>
            <a:r>
              <a:t>RPCs in GO (net/rpc client)</a:t>
            </a:r>
          </a:p>
        </p:txBody>
      </p:sp>
      <p:sp>
        <p:nvSpPr>
          <p:cNvPr id="231" name="Google Shape;208;p20"/>
          <p:cNvSpPr txBox="1"/>
          <p:nvPr>
            <p:ph type="body" idx="1"/>
          </p:nvPr>
        </p:nvSpPr>
        <p:spPr>
          <a:xfrm>
            <a:off x="311699" y="1152475"/>
            <a:ext cx="8520602" cy="3416400"/>
          </a:xfrm>
          <a:prstGeom prst="rect">
            <a:avLst/>
          </a:prstGeom>
        </p:spPr>
        <p:txBody>
          <a:bodyPr/>
          <a:lstStyle/>
          <a:p>
            <a:pPr indent="-355600">
              <a:lnSpc>
                <a:spcPct val="200000"/>
              </a:lnSpc>
              <a:buClr>
                <a:srgbClr val="000000"/>
              </a:buClr>
              <a:buSzPts val="2000"/>
              <a:defRPr sz="2000">
                <a:solidFill>
                  <a:srgbClr val="000000"/>
                </a:solidFill>
              </a:defRPr>
            </a:pPr>
            <a:r>
              <a:t>Create a client</a:t>
            </a:r>
          </a:p>
          <a:p>
            <a:pPr indent="-355600">
              <a:lnSpc>
                <a:spcPct val="200000"/>
              </a:lnSpc>
              <a:buClr>
                <a:srgbClr val="000000"/>
              </a:buClr>
              <a:buSzPts val="2000"/>
              <a:defRPr sz="2000">
                <a:solidFill>
                  <a:srgbClr val="000000"/>
                </a:solidFill>
              </a:defRPr>
            </a:pPr>
            <a:r>
              <a:t>Issue a RPC call </a:t>
            </a:r>
          </a:p>
          <a:p>
            <a:pPr indent="-355600">
              <a:lnSpc>
                <a:spcPct val="200000"/>
              </a:lnSpc>
              <a:buClr>
                <a:srgbClr val="000000"/>
              </a:buClr>
              <a:buSzPts val="2000"/>
              <a:defRPr sz="2000">
                <a:solidFill>
                  <a:srgbClr val="000000"/>
                </a:solidFill>
              </a:defRPr>
            </a:pPr>
            <a:r>
              <a:t>Unpack return value</a:t>
            </a:r>
          </a:p>
        </p:txBody>
      </p:sp>
      <p:sp>
        <p:nvSpPr>
          <p:cNvPr id="232" name="Google Shape;209;p2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Google Shape;214;p21"/>
          <p:cNvSpPr/>
          <p:nvPr/>
        </p:nvSpPr>
        <p:spPr>
          <a:xfrm>
            <a:off x="1926896" y="1901692"/>
            <a:ext cx="2532808" cy="318609"/>
          </a:xfrm>
          <a:prstGeom prst="roundRect">
            <a:avLst>
              <a:gd name="adj" fmla="val 16667"/>
            </a:avLst>
          </a:prstGeom>
          <a:solidFill>
            <a:srgbClr val="4A86E8">
              <a:alpha val="22352"/>
            </a:srgbClr>
          </a:solidFill>
          <a:ln w="12700">
            <a:miter lim="400000"/>
          </a:ln>
        </p:spPr>
        <p:txBody>
          <a:bodyPr lIns="0" tIns="0" rIns="0" bIns="0" anchor="ctr"/>
          <a:lstStyle/>
          <a:p>
            <a:pPr/>
          </a:p>
        </p:txBody>
      </p:sp>
      <p:sp>
        <p:nvSpPr>
          <p:cNvPr id="235" name="Google Shape;215;p21"/>
          <p:cNvSpPr txBox="1"/>
          <p:nvPr>
            <p:ph type="title"/>
          </p:nvPr>
        </p:nvSpPr>
        <p:spPr>
          <a:xfrm>
            <a:off x="311699" y="445025"/>
            <a:ext cx="8520602" cy="572701"/>
          </a:xfrm>
          <a:prstGeom prst="rect">
            <a:avLst/>
          </a:prstGeom>
        </p:spPr>
        <p:txBody>
          <a:bodyPr/>
          <a:lstStyle>
            <a:lvl1pPr>
              <a:defRPr b="1" sz="2500"/>
            </a:lvl1pPr>
          </a:lstStyle>
          <a:p>
            <a:pPr/>
            <a:r>
              <a:t>Go example: Word count client</a:t>
            </a:r>
          </a:p>
        </p:txBody>
      </p:sp>
      <p:sp>
        <p:nvSpPr>
          <p:cNvPr id="236" name="Google Shape;216;p21"/>
          <p:cNvSpPr txBox="1"/>
          <p:nvPr/>
        </p:nvSpPr>
        <p:spPr>
          <a:xfrm>
            <a:off x="395449" y="1357120"/>
            <a:ext cx="6437702" cy="29194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makeRequest(input string, serverAddr string) (</a:t>
            </a:r>
            <a:r>
              <a:t>map</a:t>
            </a:r>
            <a:r>
              <a:rPr b="0">
                <a:solidFill>
                  <a:srgbClr val="000000"/>
                </a:solidFill>
              </a:rPr>
              <a:t>[string]int, error) {</a:t>
            </a:r>
          </a:p>
          <a:p>
            <a:pPr>
              <a:defRPr sz="1600"/>
            </a:pPr>
            <a:r>
              <a:t>      client, err := rpc.Dial(</a:t>
            </a:r>
            <a:r>
              <a:rPr b="1">
                <a:solidFill>
                  <a:srgbClr val="008000"/>
                </a:solidFill>
              </a:rPr>
              <a:t>"tcp"</a:t>
            </a:r>
            <a:r>
              <a:t>, serverAddr)</a:t>
            </a:r>
          </a:p>
          <a:p>
            <a:pPr>
              <a:defRPr sz="1600"/>
            </a:pPr>
            <a:r>
              <a:t>      checkError(err)</a:t>
            </a:r>
          </a:p>
          <a:p>
            <a:pPr>
              <a:defRPr sz="1600"/>
            </a:pPr>
            <a:r>
              <a:t>      args := WordCountRequest{input}</a:t>
            </a:r>
          </a:p>
          <a:p>
            <a:pPr>
              <a:defRPr sz="1600"/>
            </a:pPr>
            <a:r>
              <a:t>      reply := WordCountReply{make(</a:t>
            </a:r>
            <a:r>
              <a:rPr b="1">
                <a:solidFill>
                  <a:srgbClr val="000080"/>
                </a:solidFill>
              </a:rPr>
              <a:t>map</a:t>
            </a:r>
            <a:r>
              <a:t>[string]int)}</a:t>
            </a:r>
          </a:p>
          <a:p>
            <a:pPr>
              <a:defRPr sz="1600"/>
            </a:pPr>
            <a:r>
              <a:t>      err = client.Call(</a:t>
            </a:r>
            <a:r>
              <a:rPr b="1">
                <a:solidFill>
                  <a:srgbClr val="008000"/>
                </a:solidFill>
              </a:rPr>
              <a:t>"WordCountServer.Compute"</a:t>
            </a:r>
            <a:r>
              <a:t>, args, &amp;reply)</a:t>
            </a:r>
          </a:p>
          <a:p>
            <a:pPr>
              <a:defRPr sz="1600"/>
            </a:pPr>
            <a:r>
              <a:t>      </a:t>
            </a:r>
            <a:r>
              <a:rPr b="1">
                <a:solidFill>
                  <a:srgbClr val="000080"/>
                </a:solidFill>
              </a:rPr>
              <a:t>if </a:t>
            </a:r>
            <a:r>
              <a:t>err != nil {</a:t>
            </a:r>
          </a:p>
          <a:p>
            <a:pPr>
              <a:defRPr sz="1600"/>
            </a:pPr>
            <a:r>
              <a:t>             </a:t>
            </a:r>
            <a:r>
              <a:rPr b="1">
                <a:solidFill>
                  <a:srgbClr val="000080"/>
                </a:solidFill>
              </a:rPr>
              <a:t>return </a:t>
            </a:r>
            <a:r>
              <a:t>nil, err</a:t>
            </a:r>
          </a:p>
          <a:p>
            <a:pPr>
              <a:defRPr sz="1600"/>
            </a:pPr>
            <a:r>
              <a:t>      }</a:t>
            </a:r>
          </a:p>
          <a:p>
            <a:pPr>
              <a:defRPr sz="1600"/>
            </a:pPr>
            <a:r>
              <a:t>      </a:t>
            </a:r>
            <a:r>
              <a:rPr b="1">
                <a:solidFill>
                  <a:srgbClr val="000080"/>
                </a:solidFill>
              </a:rPr>
              <a:t>return </a:t>
            </a:r>
            <a:r>
              <a:t>reply.Counts, nil</a:t>
            </a:r>
          </a:p>
          <a:p>
            <a:pPr>
              <a:defRPr sz="1600"/>
            </a:pPr>
            <a:r>
              <a:t>}</a:t>
            </a:r>
          </a:p>
        </p:txBody>
      </p:sp>
      <p:sp>
        <p:nvSpPr>
          <p:cNvPr id="237" name="Google Shape;217;p21"/>
          <p:cNvSpPr txBox="1"/>
          <p:nvPr/>
        </p:nvSpPr>
        <p:spPr>
          <a:xfrm>
            <a:off x="6248049" y="3735396"/>
            <a:ext cx="2500502" cy="404803"/>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1: create a client </a:t>
            </a:r>
          </a:p>
        </p:txBody>
      </p:sp>
      <p:sp>
        <p:nvSpPr>
          <p:cNvPr id="238" name="Google Shape;218;p2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34"/>
                                        </p:tgtEl>
                                        <p:attrNameLst>
                                          <p:attrName>style.visibility</p:attrName>
                                        </p:attrNameLst>
                                      </p:cBhvr>
                                      <p:to>
                                        <p:strVal val="visible"/>
                                      </p:to>
                                    </p:set>
                                    <p:animEffect filter="fade" transition="in">
                                      <p:cBhvr>
                                        <p:cTn id="7" dur="1"/>
                                        <p:tgtEl>
                                          <p:spTgt spid="234"/>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37"/>
                                        </p:tgtEl>
                                        <p:attrNameLst>
                                          <p:attrName>style.visibility</p:attrName>
                                        </p:attrNameLst>
                                      </p:cBhvr>
                                      <p:to>
                                        <p:strVal val="visible"/>
                                      </p:to>
                                    </p:set>
                                    <p:animEffect filter="fade" transition="in">
                                      <p:cBhvr>
                                        <p:cTn id="12" dur="10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4" grpId="1"/>
      <p:bldP build="whole" bldLvl="1" animBg="1" rev="0" advAuto="0" spid="237" grpId="2"/>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Google Shape;223;p22"/>
          <p:cNvSpPr/>
          <p:nvPr/>
        </p:nvSpPr>
        <p:spPr>
          <a:xfrm>
            <a:off x="785419" y="2183171"/>
            <a:ext cx="4404203" cy="482700"/>
          </a:xfrm>
          <a:prstGeom prst="roundRect">
            <a:avLst>
              <a:gd name="adj" fmla="val 16667"/>
            </a:avLst>
          </a:prstGeom>
          <a:solidFill>
            <a:srgbClr val="4A86E8">
              <a:alpha val="22352"/>
            </a:srgbClr>
          </a:solidFill>
          <a:ln w="12700">
            <a:miter lim="400000"/>
          </a:ln>
        </p:spPr>
        <p:txBody>
          <a:bodyPr lIns="0" tIns="0" rIns="0" bIns="0" anchor="ctr"/>
          <a:lstStyle/>
          <a:p>
            <a:pPr/>
          </a:p>
        </p:txBody>
      </p:sp>
      <p:sp>
        <p:nvSpPr>
          <p:cNvPr id="243" name="Google Shape;224;p22"/>
          <p:cNvSpPr txBox="1"/>
          <p:nvPr>
            <p:ph type="title"/>
          </p:nvPr>
        </p:nvSpPr>
        <p:spPr>
          <a:xfrm>
            <a:off x="311699" y="445025"/>
            <a:ext cx="8520602" cy="572701"/>
          </a:xfrm>
          <a:prstGeom prst="rect">
            <a:avLst/>
          </a:prstGeom>
        </p:spPr>
        <p:txBody>
          <a:bodyPr/>
          <a:lstStyle>
            <a:lvl1pPr>
              <a:defRPr b="1" sz="2500"/>
            </a:lvl1pPr>
          </a:lstStyle>
          <a:p>
            <a:pPr/>
            <a:r>
              <a:t>Go example: Word count client</a:t>
            </a:r>
          </a:p>
        </p:txBody>
      </p:sp>
      <p:sp>
        <p:nvSpPr>
          <p:cNvPr id="244" name="Google Shape;225;p22"/>
          <p:cNvSpPr txBox="1"/>
          <p:nvPr/>
        </p:nvSpPr>
        <p:spPr>
          <a:xfrm>
            <a:off x="395449" y="1357120"/>
            <a:ext cx="6857102" cy="2690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makeRequest(input string, serverAddr string) (</a:t>
            </a:r>
            <a:r>
              <a:t>map</a:t>
            </a:r>
            <a:r>
              <a:rPr b="0">
                <a:solidFill>
                  <a:srgbClr val="000000"/>
                </a:solidFill>
              </a:rPr>
              <a:t>[string]int, error) {</a:t>
            </a:r>
          </a:p>
          <a:p>
            <a:pPr>
              <a:defRPr sz="1600"/>
            </a:pPr>
            <a:r>
              <a:t>      client, err := rpc.Dial(</a:t>
            </a:r>
            <a:r>
              <a:rPr b="1">
                <a:solidFill>
                  <a:srgbClr val="008000"/>
                </a:solidFill>
              </a:rPr>
              <a:t>"tcp"</a:t>
            </a:r>
            <a:r>
              <a:t>, serverAddr)</a:t>
            </a:r>
          </a:p>
          <a:p>
            <a:pPr>
              <a:defRPr sz="1600"/>
            </a:pPr>
            <a:r>
              <a:t>      checkError(err)</a:t>
            </a:r>
          </a:p>
          <a:p>
            <a:pPr>
              <a:defRPr sz="1600"/>
            </a:pPr>
            <a:r>
              <a:t>      args := WordCountRequest{input}</a:t>
            </a:r>
          </a:p>
          <a:p>
            <a:pPr>
              <a:defRPr sz="1600"/>
            </a:pPr>
            <a:r>
              <a:t>      reply := WordCountReply{make(</a:t>
            </a:r>
            <a:r>
              <a:rPr b="1">
                <a:solidFill>
                  <a:srgbClr val="000080"/>
                </a:solidFill>
              </a:rPr>
              <a:t>map</a:t>
            </a:r>
            <a:r>
              <a:t>[string]int)}</a:t>
            </a:r>
          </a:p>
          <a:p>
            <a:pPr>
              <a:defRPr sz="1600"/>
            </a:pPr>
            <a:r>
              <a:t>      err = client.Call(</a:t>
            </a:r>
            <a:r>
              <a:rPr b="1">
                <a:solidFill>
                  <a:srgbClr val="008000"/>
                </a:solidFill>
              </a:rPr>
              <a:t>"WordCountServer.Compute"</a:t>
            </a:r>
            <a:r>
              <a:t>, args, &amp;reply)</a:t>
            </a:r>
          </a:p>
          <a:p>
            <a:pPr>
              <a:defRPr sz="1600"/>
            </a:pPr>
            <a:r>
              <a:t>      </a:t>
            </a:r>
            <a:r>
              <a:rPr b="1">
                <a:solidFill>
                  <a:srgbClr val="000080"/>
                </a:solidFill>
              </a:rPr>
              <a:t>if </a:t>
            </a:r>
            <a:r>
              <a:t>err != nil {</a:t>
            </a:r>
          </a:p>
          <a:p>
            <a:pPr>
              <a:defRPr sz="1600"/>
            </a:pPr>
            <a:r>
              <a:t>             </a:t>
            </a:r>
            <a:r>
              <a:rPr b="1">
                <a:solidFill>
                  <a:srgbClr val="000080"/>
                </a:solidFill>
              </a:rPr>
              <a:t>return </a:t>
            </a:r>
            <a:r>
              <a:t>nil, err</a:t>
            </a:r>
          </a:p>
          <a:p>
            <a:pPr>
              <a:defRPr sz="1600"/>
            </a:pPr>
            <a:r>
              <a:t>      }</a:t>
            </a:r>
          </a:p>
          <a:p>
            <a:pPr>
              <a:defRPr sz="1600"/>
            </a:pPr>
            <a:r>
              <a:t>      </a:t>
            </a:r>
            <a:r>
              <a:rPr b="1">
                <a:solidFill>
                  <a:srgbClr val="000080"/>
                </a:solidFill>
              </a:rPr>
              <a:t>return </a:t>
            </a:r>
            <a:r>
              <a:t>reply.Counts, nil</a:t>
            </a:r>
          </a:p>
          <a:p>
            <a:pPr>
              <a:defRPr sz="1600"/>
            </a:pPr>
            <a:r>
              <a:t>}</a:t>
            </a:r>
          </a:p>
        </p:txBody>
      </p:sp>
      <p:sp>
        <p:nvSpPr>
          <p:cNvPr id="245" name="Google Shape;226;p22"/>
          <p:cNvSpPr txBox="1"/>
          <p:nvPr/>
        </p:nvSpPr>
        <p:spPr>
          <a:xfrm>
            <a:off x="6248049" y="3489174"/>
            <a:ext cx="2500502" cy="633404"/>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2.1: create the RPC arguments</a:t>
            </a:r>
          </a:p>
        </p:txBody>
      </p:sp>
      <p:sp>
        <p:nvSpPr>
          <p:cNvPr id="246" name="Google Shape;227;p2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Google Shape;232;p23"/>
          <p:cNvSpPr/>
          <p:nvPr/>
        </p:nvSpPr>
        <p:spPr>
          <a:xfrm>
            <a:off x="1241519" y="2656762"/>
            <a:ext cx="5107614" cy="285432"/>
          </a:xfrm>
          <a:prstGeom prst="roundRect">
            <a:avLst>
              <a:gd name="adj" fmla="val 16667"/>
            </a:avLst>
          </a:prstGeom>
          <a:solidFill>
            <a:srgbClr val="4A86E8">
              <a:alpha val="22352"/>
            </a:srgbClr>
          </a:solidFill>
          <a:ln w="12700">
            <a:miter lim="400000"/>
          </a:ln>
        </p:spPr>
        <p:txBody>
          <a:bodyPr lIns="0" tIns="0" rIns="0" bIns="0" anchor="ctr"/>
          <a:lstStyle/>
          <a:p>
            <a:pPr/>
          </a:p>
        </p:txBody>
      </p:sp>
      <p:sp>
        <p:nvSpPr>
          <p:cNvPr id="249" name="Google Shape;233;p23"/>
          <p:cNvSpPr txBox="1"/>
          <p:nvPr>
            <p:ph type="title"/>
          </p:nvPr>
        </p:nvSpPr>
        <p:spPr>
          <a:xfrm>
            <a:off x="311699" y="445025"/>
            <a:ext cx="8520602" cy="572701"/>
          </a:xfrm>
          <a:prstGeom prst="rect">
            <a:avLst/>
          </a:prstGeom>
        </p:spPr>
        <p:txBody>
          <a:bodyPr/>
          <a:lstStyle>
            <a:lvl1pPr>
              <a:defRPr b="1" sz="2500"/>
            </a:lvl1pPr>
          </a:lstStyle>
          <a:p>
            <a:pPr/>
            <a:r>
              <a:t>Go example: Word count client</a:t>
            </a:r>
          </a:p>
        </p:txBody>
      </p:sp>
      <p:sp>
        <p:nvSpPr>
          <p:cNvPr id="250" name="Google Shape;234;p23"/>
          <p:cNvSpPr txBox="1"/>
          <p:nvPr/>
        </p:nvSpPr>
        <p:spPr>
          <a:xfrm>
            <a:off x="311700" y="1357120"/>
            <a:ext cx="7192799" cy="2690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makeRequest(input string, serverAddr string) (</a:t>
            </a:r>
            <a:r>
              <a:t>map</a:t>
            </a:r>
            <a:r>
              <a:rPr b="0">
                <a:solidFill>
                  <a:srgbClr val="000000"/>
                </a:solidFill>
              </a:rPr>
              <a:t>[string]int, error) {</a:t>
            </a:r>
          </a:p>
          <a:p>
            <a:pPr>
              <a:defRPr sz="1600"/>
            </a:pPr>
            <a:r>
              <a:t>      client, err := rpc.Dial(</a:t>
            </a:r>
            <a:r>
              <a:rPr b="1">
                <a:solidFill>
                  <a:srgbClr val="008000"/>
                </a:solidFill>
              </a:rPr>
              <a:t>"tcp"</a:t>
            </a:r>
            <a:r>
              <a:t>, serverAddr)</a:t>
            </a:r>
          </a:p>
          <a:p>
            <a:pPr>
              <a:defRPr sz="1600"/>
            </a:pPr>
            <a:r>
              <a:t>      checkError(err)</a:t>
            </a:r>
          </a:p>
          <a:p>
            <a:pPr>
              <a:defRPr sz="1600"/>
            </a:pPr>
            <a:r>
              <a:t>      args := WordCountRequest{input}</a:t>
            </a:r>
          </a:p>
          <a:p>
            <a:pPr>
              <a:defRPr sz="1600"/>
            </a:pPr>
            <a:r>
              <a:t>      reply := WordCountReply{make(</a:t>
            </a:r>
            <a:r>
              <a:rPr b="1">
                <a:solidFill>
                  <a:srgbClr val="000080"/>
                </a:solidFill>
              </a:rPr>
              <a:t>map</a:t>
            </a:r>
            <a:r>
              <a:t>[string]int)}</a:t>
            </a:r>
          </a:p>
          <a:p>
            <a:pPr>
              <a:defRPr sz="1600"/>
            </a:pPr>
            <a:r>
              <a:t>      err = client.Call(</a:t>
            </a:r>
            <a:r>
              <a:rPr b="1">
                <a:solidFill>
                  <a:srgbClr val="008000"/>
                </a:solidFill>
              </a:rPr>
              <a:t>"WordCountServer.Compute"</a:t>
            </a:r>
            <a:r>
              <a:t>, args, &amp;reply)</a:t>
            </a:r>
          </a:p>
          <a:p>
            <a:pPr>
              <a:defRPr sz="1600"/>
            </a:pPr>
            <a:r>
              <a:t>      </a:t>
            </a:r>
            <a:r>
              <a:rPr b="1">
                <a:solidFill>
                  <a:srgbClr val="000080"/>
                </a:solidFill>
              </a:rPr>
              <a:t>if </a:t>
            </a:r>
            <a:r>
              <a:t>err != nil {</a:t>
            </a:r>
          </a:p>
          <a:p>
            <a:pPr>
              <a:defRPr sz="1600"/>
            </a:pPr>
            <a:r>
              <a:t>             </a:t>
            </a:r>
            <a:r>
              <a:rPr b="1">
                <a:solidFill>
                  <a:srgbClr val="000080"/>
                </a:solidFill>
              </a:rPr>
              <a:t>return </a:t>
            </a:r>
            <a:r>
              <a:t>nil, err</a:t>
            </a:r>
          </a:p>
          <a:p>
            <a:pPr>
              <a:defRPr sz="1600"/>
            </a:pPr>
            <a:r>
              <a:t>      }</a:t>
            </a:r>
          </a:p>
          <a:p>
            <a:pPr>
              <a:defRPr sz="1600"/>
            </a:pPr>
            <a:r>
              <a:t>      </a:t>
            </a:r>
            <a:r>
              <a:rPr b="1">
                <a:solidFill>
                  <a:srgbClr val="000080"/>
                </a:solidFill>
              </a:rPr>
              <a:t>return </a:t>
            </a:r>
            <a:r>
              <a:t>reply.Counts, nil</a:t>
            </a:r>
          </a:p>
          <a:p>
            <a:pPr>
              <a:defRPr sz="1600"/>
            </a:pPr>
            <a:r>
              <a:t>}</a:t>
            </a:r>
          </a:p>
        </p:txBody>
      </p:sp>
      <p:sp>
        <p:nvSpPr>
          <p:cNvPr id="251" name="Google Shape;235;p23"/>
          <p:cNvSpPr txBox="1"/>
          <p:nvPr/>
        </p:nvSpPr>
        <p:spPr>
          <a:xfrm>
            <a:off x="6248049" y="3489175"/>
            <a:ext cx="2500502" cy="633403"/>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2.2: Make a RPC call</a:t>
            </a:r>
          </a:p>
        </p:txBody>
      </p:sp>
      <p:sp>
        <p:nvSpPr>
          <p:cNvPr id="252" name="Google Shape;236;p2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Google Shape;241;p24"/>
          <p:cNvSpPr txBox="1"/>
          <p:nvPr/>
        </p:nvSpPr>
        <p:spPr>
          <a:xfrm>
            <a:off x="696350" y="1333025"/>
            <a:ext cx="6660299" cy="24622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main() {</a:t>
            </a:r>
          </a:p>
          <a:p>
            <a:pPr>
              <a:defRPr sz="1600"/>
            </a:pPr>
            <a:r>
              <a:t>      serverAddr := </a:t>
            </a:r>
            <a:r>
              <a:rPr b="1">
                <a:solidFill>
                  <a:srgbClr val="008000"/>
                </a:solidFill>
              </a:rPr>
              <a:t>"localhost:8888"</a:t>
            </a:r>
            <a:endParaRPr b="1">
              <a:solidFill>
                <a:srgbClr val="008000"/>
              </a:solidFill>
            </a:endParaRPr>
          </a:p>
          <a:p>
            <a:pPr>
              <a:defRPr b="1" sz="1600">
                <a:solidFill>
                  <a:srgbClr val="008000"/>
                </a:solidFill>
              </a:defRPr>
            </a:pPr>
            <a:r>
              <a:t>      </a:t>
            </a:r>
            <a:r>
              <a:rPr b="0">
                <a:solidFill>
                  <a:srgbClr val="000000"/>
                </a:solidFill>
              </a:rPr>
              <a:t>server := WordCountServer{serverAddr}</a:t>
            </a:r>
          </a:p>
          <a:p>
            <a:pPr>
              <a:defRPr sz="1600"/>
            </a:pPr>
            <a:r>
              <a:t>      server.Listen()</a:t>
            </a:r>
          </a:p>
          <a:p>
            <a:pPr>
              <a:defRPr sz="1600"/>
            </a:pPr>
            <a:r>
              <a:t>      input1 := </a:t>
            </a:r>
            <a:r>
              <a:rPr b="1">
                <a:solidFill>
                  <a:srgbClr val="008000"/>
                </a:solidFill>
              </a:rPr>
              <a:t>"hello I am good hello bye bye bye bye good night hello"</a:t>
            </a:r>
            <a:endParaRPr b="1">
              <a:solidFill>
                <a:srgbClr val="008000"/>
              </a:solidFill>
            </a:endParaRPr>
          </a:p>
          <a:p>
            <a:pPr>
              <a:defRPr b="1" sz="1600">
                <a:solidFill>
                  <a:srgbClr val="008000"/>
                </a:solidFill>
              </a:defRPr>
            </a:pPr>
            <a:r>
              <a:t>      </a:t>
            </a:r>
            <a:r>
              <a:rPr b="0">
                <a:solidFill>
                  <a:srgbClr val="000000"/>
                </a:solidFill>
              </a:rPr>
              <a:t>wordcount, err := makeRequest(input1, serverAddr)</a:t>
            </a:r>
          </a:p>
          <a:p>
            <a:pPr>
              <a:defRPr sz="1600"/>
            </a:pPr>
            <a:r>
              <a:t>      checkError(err)</a:t>
            </a:r>
          </a:p>
          <a:p>
            <a:pPr>
              <a:defRPr sz="1600"/>
            </a:pPr>
            <a:r>
              <a:t>      fmt.Printf(</a:t>
            </a:r>
            <a:r>
              <a:rPr b="1">
                <a:solidFill>
                  <a:srgbClr val="008000"/>
                </a:solidFill>
              </a:rPr>
              <a:t>"Result: %v\n"</a:t>
            </a:r>
            <a:r>
              <a:t>, wordcount)</a:t>
            </a:r>
          </a:p>
          <a:p>
            <a:pPr>
              <a:defRPr sz="1600"/>
            </a:pPr>
            <a:r>
              <a:t>}</a:t>
            </a:r>
          </a:p>
        </p:txBody>
      </p:sp>
      <p:sp>
        <p:nvSpPr>
          <p:cNvPr id="255" name="Google Shape;242;p24"/>
          <p:cNvSpPr txBox="1"/>
          <p:nvPr>
            <p:ph type="title"/>
          </p:nvPr>
        </p:nvSpPr>
        <p:spPr>
          <a:xfrm>
            <a:off x="311699" y="445025"/>
            <a:ext cx="8520602" cy="572701"/>
          </a:xfrm>
          <a:prstGeom prst="rect">
            <a:avLst/>
          </a:prstGeom>
        </p:spPr>
        <p:txBody>
          <a:bodyPr/>
          <a:lstStyle>
            <a:lvl1pPr>
              <a:defRPr b="1" sz="2500"/>
            </a:lvl1pPr>
          </a:lstStyle>
          <a:p>
            <a:pPr/>
            <a:r>
              <a:t>Go example: Word count client-server</a:t>
            </a:r>
          </a:p>
        </p:txBody>
      </p:sp>
      <p:grpSp>
        <p:nvGrpSpPr>
          <p:cNvPr id="258" name="Google Shape;243;p24"/>
          <p:cNvGrpSpPr/>
          <p:nvPr/>
        </p:nvGrpSpPr>
        <p:grpSpPr>
          <a:xfrm>
            <a:off x="696349" y="4382275"/>
            <a:ext cx="5851802" cy="632401"/>
            <a:chOff x="0" y="0"/>
            <a:chExt cx="5851800" cy="632400"/>
          </a:xfrm>
        </p:grpSpPr>
        <p:sp>
          <p:nvSpPr>
            <p:cNvPr id="256" name="Rectangle"/>
            <p:cNvSpPr/>
            <p:nvPr/>
          </p:nvSpPr>
          <p:spPr>
            <a:xfrm>
              <a:off x="-1" y="-1"/>
              <a:ext cx="5851802" cy="632402"/>
            </a:xfrm>
            <a:prstGeom prst="rect">
              <a:avLst/>
            </a:prstGeom>
            <a:solidFill>
              <a:srgbClr val="000000"/>
            </a:solidFill>
            <a:ln w="12700" cap="flat">
              <a:noFill/>
              <a:miter lim="400000"/>
            </a:ln>
            <a:effectLst/>
          </p:spPr>
          <p:txBody>
            <a:bodyPr wrap="square" lIns="0" tIns="0" rIns="0" bIns="0" numCol="1" anchor="ctr">
              <a:noAutofit/>
            </a:bodyPr>
            <a:lstStyle/>
            <a:p>
              <a:pPr algn="ctr">
                <a:defRPr b="1">
                  <a:solidFill>
                    <a:srgbClr val="FFFFFF"/>
                  </a:solidFill>
                  <a:latin typeface="Courier New"/>
                  <a:ea typeface="Courier New"/>
                  <a:cs typeface="Courier New"/>
                  <a:sym typeface="Courier New"/>
                </a:defRPr>
              </a:pPr>
            </a:p>
          </p:txBody>
        </p:sp>
        <p:sp>
          <p:nvSpPr>
            <p:cNvPr id="257" name="Result: map[hello:3 I:1 am:1 good:2 bye:4 night:1]"/>
            <p:cNvSpPr txBox="1"/>
            <p:nvPr/>
          </p:nvSpPr>
          <p:spPr>
            <a:xfrm>
              <a:off x="-1" y="123174"/>
              <a:ext cx="5851802" cy="3860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solidFill>
                    <a:srgbClr val="FFFFFF"/>
                  </a:solidFill>
                  <a:latin typeface="Courier New"/>
                  <a:ea typeface="Courier New"/>
                  <a:cs typeface="Courier New"/>
                  <a:sym typeface="Courier New"/>
                </a:defRPr>
              </a:lvl1pPr>
            </a:lstStyle>
            <a:p>
              <a:pPr/>
              <a:r>
                <a:t>Result: map[hello:3 I:1 am:1 good:2 bye:4 night:1]</a:t>
              </a:r>
            </a:p>
          </p:txBody>
        </p:sp>
      </p:grpSp>
      <p:sp>
        <p:nvSpPr>
          <p:cNvPr id="259" name="Google Shape;244;p24"/>
          <p:cNvSpPr txBox="1"/>
          <p:nvPr/>
        </p:nvSpPr>
        <p:spPr>
          <a:xfrm>
            <a:off x="6150324" y="2954825"/>
            <a:ext cx="2500502" cy="633403"/>
          </a:xfrm>
          <a:prstGeom prst="rect">
            <a:avLst/>
          </a:prstGeom>
          <a:solidFill>
            <a:srgbClr val="00206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600">
                <a:solidFill>
                  <a:srgbClr val="EEEEEE"/>
                </a:solidFill>
              </a:defRPr>
            </a:lvl1pPr>
          </a:lstStyle>
          <a:p>
            <a:pPr/>
            <a:r>
              <a:t>Step 3: Unpack return values</a:t>
            </a:r>
          </a:p>
        </p:txBody>
      </p:sp>
      <p:sp>
        <p:nvSpPr>
          <p:cNvPr id="260" name="Google Shape;245;p2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59"/>
                                        </p:tgtEl>
                                        <p:attrNameLst>
                                          <p:attrName>style.visibility</p:attrName>
                                        </p:attrNameLst>
                                      </p:cBhvr>
                                      <p:to>
                                        <p:strVal val="visible"/>
                                      </p:to>
                                    </p:set>
                                    <p:animEffect filter="fade" transition="in">
                                      <p:cBhvr>
                                        <p:cTn id="7" dur="1000"/>
                                        <p:tgtEl>
                                          <p:spTgt spid="259"/>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58"/>
                                        </p:tgtEl>
                                        <p:attrNameLst>
                                          <p:attrName>style.visibility</p:attrName>
                                        </p:attrNameLst>
                                      </p:cBhvr>
                                      <p:to>
                                        <p:strVal val="visible"/>
                                      </p:to>
                                    </p:set>
                                    <p:animEffect filter="fade" transition="in">
                                      <p:cBhvr>
                                        <p:cTn id="12" dur="1"/>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8" grpId="2"/>
      <p:bldP build="whole" bldLvl="1" animBg="1" rev="0" advAuto="0" spid="259"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Google Shape;250;p25"/>
          <p:cNvSpPr txBox="1"/>
          <p:nvPr/>
        </p:nvSpPr>
        <p:spPr>
          <a:xfrm>
            <a:off x="1029963" y="1017724"/>
            <a:ext cx="7613461" cy="38005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50000"/>
              </a:lnSpc>
              <a:defRPr b="1" sz="1600">
                <a:solidFill>
                  <a:srgbClr val="000080"/>
                </a:solidFill>
              </a:defRPr>
            </a:pPr>
            <a:r>
              <a:t>func </a:t>
            </a:r>
            <a:r>
              <a:rPr b="0">
                <a:solidFill>
                  <a:srgbClr val="000000"/>
                </a:solidFill>
              </a:rPr>
              <a:t>makeRequest(input string, serverAddr string) (</a:t>
            </a:r>
            <a:r>
              <a:t>map</a:t>
            </a:r>
            <a:r>
              <a:rPr b="0">
                <a:solidFill>
                  <a:srgbClr val="000000"/>
                </a:solidFill>
              </a:rPr>
              <a:t>[string]int, error) {</a:t>
            </a:r>
          </a:p>
          <a:p>
            <a:pPr>
              <a:lnSpc>
                <a:spcPct val="150000"/>
              </a:lnSpc>
              <a:defRPr sz="1600"/>
            </a:pPr>
            <a:r>
              <a:t>      client, err := rpc.Dial(</a:t>
            </a:r>
            <a:r>
              <a:rPr b="1">
                <a:solidFill>
                  <a:srgbClr val="008000"/>
                </a:solidFill>
              </a:rPr>
              <a:t>"tcp"</a:t>
            </a:r>
            <a:r>
              <a:t>, serverAddr)</a:t>
            </a:r>
          </a:p>
          <a:p>
            <a:pPr>
              <a:lnSpc>
                <a:spcPct val="150000"/>
              </a:lnSpc>
              <a:defRPr sz="1600"/>
            </a:pPr>
            <a:r>
              <a:t>      checkError(err)</a:t>
            </a:r>
          </a:p>
          <a:p>
            <a:pPr>
              <a:lnSpc>
                <a:spcPct val="150000"/>
              </a:lnSpc>
              <a:defRPr sz="1600"/>
            </a:pPr>
            <a:r>
              <a:t>      args := WordCountRequest{input}</a:t>
            </a:r>
          </a:p>
          <a:p>
            <a:pPr>
              <a:lnSpc>
                <a:spcPct val="150000"/>
              </a:lnSpc>
              <a:defRPr sz="1600"/>
            </a:pPr>
            <a:r>
              <a:t>      reply := WordCountReply{make(</a:t>
            </a:r>
            <a:r>
              <a:rPr b="1">
                <a:solidFill>
                  <a:srgbClr val="000080"/>
                </a:solidFill>
              </a:rPr>
              <a:t>map</a:t>
            </a:r>
            <a:r>
              <a:t>[string]int)}</a:t>
            </a:r>
          </a:p>
          <a:p>
            <a:pPr>
              <a:lnSpc>
                <a:spcPct val="150000"/>
              </a:lnSpc>
              <a:defRPr sz="1600"/>
            </a:pPr>
            <a:r>
              <a:t>      err = client.Call(</a:t>
            </a:r>
            <a:r>
              <a:rPr b="1">
                <a:solidFill>
                  <a:srgbClr val="008000"/>
                </a:solidFill>
              </a:rPr>
              <a:t>"WordCountServer.Compute"</a:t>
            </a:r>
            <a:r>
              <a:t>, args, &amp;reply)</a:t>
            </a:r>
          </a:p>
          <a:p>
            <a:pPr>
              <a:lnSpc>
                <a:spcPct val="150000"/>
              </a:lnSpc>
              <a:defRPr sz="1600"/>
            </a:pPr>
            <a:r>
              <a:t>      </a:t>
            </a:r>
            <a:r>
              <a:rPr b="1">
                <a:solidFill>
                  <a:srgbClr val="000080"/>
                </a:solidFill>
              </a:rPr>
              <a:t>if </a:t>
            </a:r>
            <a:r>
              <a:t>err != nil {</a:t>
            </a:r>
          </a:p>
          <a:p>
            <a:pPr>
              <a:lnSpc>
                <a:spcPct val="150000"/>
              </a:lnSpc>
              <a:defRPr sz="1600"/>
            </a:pPr>
            <a:r>
              <a:t>             </a:t>
            </a:r>
            <a:r>
              <a:rPr b="1">
                <a:solidFill>
                  <a:srgbClr val="000080"/>
                </a:solidFill>
              </a:rPr>
              <a:t>return </a:t>
            </a:r>
            <a:r>
              <a:t>nil, err</a:t>
            </a:r>
          </a:p>
          <a:p>
            <a:pPr>
              <a:lnSpc>
                <a:spcPct val="150000"/>
              </a:lnSpc>
              <a:defRPr sz="1600"/>
            </a:pPr>
            <a:r>
              <a:t>      }</a:t>
            </a:r>
          </a:p>
          <a:p>
            <a:pPr>
              <a:lnSpc>
                <a:spcPct val="150000"/>
              </a:lnSpc>
              <a:defRPr sz="1600"/>
            </a:pPr>
            <a:r>
              <a:t>      </a:t>
            </a:r>
            <a:r>
              <a:rPr b="1">
                <a:solidFill>
                  <a:srgbClr val="000080"/>
                </a:solidFill>
              </a:rPr>
              <a:t>return </a:t>
            </a:r>
            <a:r>
              <a:t>reply.Counts, nil</a:t>
            </a:r>
          </a:p>
          <a:p>
            <a:pPr>
              <a:lnSpc>
                <a:spcPct val="150000"/>
              </a:lnSpc>
              <a:defRPr sz="1600"/>
            </a:pPr>
            <a:r>
              <a:t>}</a:t>
            </a:r>
          </a:p>
        </p:txBody>
      </p:sp>
      <p:sp>
        <p:nvSpPr>
          <p:cNvPr id="263" name="Google Shape;251;p25"/>
          <p:cNvSpPr txBox="1"/>
          <p:nvPr>
            <p:ph type="title"/>
          </p:nvPr>
        </p:nvSpPr>
        <p:spPr>
          <a:xfrm>
            <a:off x="311699" y="445025"/>
            <a:ext cx="8520602" cy="572701"/>
          </a:xfrm>
          <a:prstGeom prst="rect">
            <a:avLst/>
          </a:prstGeom>
        </p:spPr>
        <p:txBody>
          <a:bodyPr/>
          <a:lstStyle>
            <a:lvl1pPr>
              <a:defRPr b="1" sz="2500"/>
            </a:lvl1pPr>
          </a:lstStyle>
          <a:p>
            <a:pPr/>
            <a:r>
              <a:t>Is this synchronous or asynchronous?</a:t>
            </a:r>
          </a:p>
        </p:txBody>
      </p:sp>
      <p:sp>
        <p:nvSpPr>
          <p:cNvPr id="264" name="Google Shape;252;p2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5" name="Google Shape;253;p25"/>
          <p:cNvSpPr txBox="1"/>
          <p:nvPr/>
        </p:nvSpPr>
        <p:spPr>
          <a:xfrm>
            <a:off x="5797958" y="3894368"/>
            <a:ext cx="2674501" cy="583434"/>
          </a:xfrm>
          <a:prstGeom prst="rect">
            <a:avLst/>
          </a:prstGeom>
          <a:solidFill>
            <a:srgbClr val="FFC00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a:lvl1pPr>
          </a:lstStyle>
          <a:p>
            <a:pPr/>
            <a:r>
              <a:t>How to make it asynchronous?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5"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Google Shape;258;p26"/>
          <p:cNvSpPr txBox="1"/>
          <p:nvPr/>
        </p:nvSpPr>
        <p:spPr>
          <a:xfrm>
            <a:off x="696349" y="1333024"/>
            <a:ext cx="7564502" cy="3428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a:solidFill>
                  <a:srgbClr val="000080"/>
                </a:solidFill>
              </a:defRPr>
            </a:pPr>
            <a:r>
              <a:t>func </a:t>
            </a:r>
            <a:r>
              <a:rPr b="0">
                <a:solidFill>
                  <a:srgbClr val="000000"/>
                </a:solidFill>
              </a:rPr>
              <a:t>makeRequest(input string, serverAddr string) </a:t>
            </a:r>
            <a:r>
              <a:rPr>
                <a:solidFill>
                  <a:srgbClr val="FF0000"/>
                </a:solidFill>
              </a:rPr>
              <a:t>chan Result </a:t>
            </a:r>
            <a:r>
              <a:rPr b="0">
                <a:solidFill>
                  <a:srgbClr val="000000"/>
                </a:solidFill>
              </a:rPr>
              <a:t>{</a:t>
            </a:r>
            <a:endParaRPr b="0">
              <a:solidFill>
                <a:srgbClr val="000000"/>
              </a:solidFill>
            </a:endParaRPr>
          </a:p>
          <a:p>
            <a:pPr/>
            <a:r>
              <a:t>      client, err := rpc.Dial(</a:t>
            </a:r>
            <a:r>
              <a:rPr b="1">
                <a:solidFill>
                  <a:srgbClr val="008000"/>
                </a:solidFill>
              </a:rPr>
              <a:t>"tcp"</a:t>
            </a:r>
            <a:r>
              <a:t>, serverAddr)</a:t>
            </a:r>
          </a:p>
          <a:p>
            <a:pPr/>
            <a:r>
              <a:t>      checkError(err)</a:t>
            </a:r>
          </a:p>
          <a:p>
            <a:pPr/>
            <a:r>
              <a:t>      args := WordCountRequest{input}</a:t>
            </a:r>
          </a:p>
          <a:p>
            <a:pPr/>
            <a:r>
              <a:t>      reply := WordCountReply{make(</a:t>
            </a:r>
            <a:r>
              <a:rPr b="1">
                <a:solidFill>
                  <a:srgbClr val="000080"/>
                </a:solidFill>
              </a:rPr>
              <a:t>map</a:t>
            </a:r>
            <a:r>
              <a:t>[string]int)}</a:t>
            </a:r>
          </a:p>
          <a:p>
            <a:pPr/>
            <a:r>
              <a:t>      </a:t>
            </a:r>
            <a:endParaRPr b="1">
              <a:solidFill>
                <a:srgbClr val="FF0000"/>
              </a:solidFill>
            </a:endParaRPr>
          </a:p>
          <a:p>
            <a:pPr/>
            <a:endParaRPr b="1">
              <a:solidFill>
                <a:srgbClr val="FF0000"/>
              </a:solidFill>
            </a:endParaRPr>
          </a:p>
          <a:p>
            <a:pPr/>
            <a:endParaRPr b="1">
              <a:solidFill>
                <a:srgbClr val="FF0000"/>
              </a:solidFill>
            </a:endParaRPr>
          </a:p>
          <a:p>
            <a:pPr/>
            <a:endParaRPr b="1">
              <a:solidFill>
                <a:srgbClr val="FF0000"/>
              </a:solidFill>
            </a:endParaRPr>
          </a:p>
          <a:p>
            <a:pPr/>
            <a:endParaRPr b="1">
              <a:solidFill>
                <a:srgbClr val="FF0000"/>
              </a:solidFill>
            </a:endParaRPr>
          </a:p>
          <a:p>
            <a:pPr/>
            <a:endParaRPr b="1">
              <a:solidFill>
                <a:srgbClr val="FF0000"/>
              </a:solidFill>
            </a:endParaRPr>
          </a:p>
          <a:p>
            <a:pPr/>
            <a:endParaRPr b="1">
              <a:solidFill>
                <a:srgbClr val="FF0000"/>
              </a:solidFill>
            </a:endParaRPr>
          </a:p>
          <a:p>
            <a:pPr/>
            <a:endParaRPr b="1">
              <a:solidFill>
                <a:srgbClr val="FF0000"/>
              </a:solidFill>
            </a:endParaRPr>
          </a:p>
          <a:p>
            <a:pPr/>
            <a:endParaRPr b="1">
              <a:solidFill>
                <a:srgbClr val="FF0000"/>
              </a:solidFill>
            </a:endParaRPr>
          </a:p>
          <a:p>
            <a:pPr/>
            <a:r>
              <a:t>      </a:t>
            </a:r>
            <a:r>
              <a:rPr b="1">
                <a:solidFill>
                  <a:srgbClr val="000080"/>
                </a:solidFill>
              </a:rPr>
              <a:t>return</a:t>
            </a:r>
            <a:r>
              <a:t> ch</a:t>
            </a:r>
          </a:p>
          <a:p>
            <a:pPr/>
            <a:r>
              <a:t>}</a:t>
            </a:r>
          </a:p>
        </p:txBody>
      </p:sp>
      <p:sp>
        <p:nvSpPr>
          <p:cNvPr id="270" name="Google Shape;259;p26"/>
          <p:cNvSpPr txBox="1"/>
          <p:nvPr/>
        </p:nvSpPr>
        <p:spPr>
          <a:xfrm>
            <a:off x="696349" y="1333024"/>
            <a:ext cx="7564502" cy="30218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p>
          <a:p>
            <a:pPr/>
          </a:p>
          <a:p>
            <a:pPr/>
          </a:p>
          <a:p>
            <a:pPr/>
          </a:p>
          <a:p>
            <a:pPr/>
          </a:p>
          <a:p>
            <a:pPr/>
            <a:r>
              <a:t>      </a:t>
            </a:r>
            <a:r>
              <a:rPr b="1">
                <a:solidFill>
                  <a:srgbClr val="FF0000"/>
                </a:solidFill>
              </a:rPr>
              <a:t>ch</a:t>
            </a:r>
            <a:r>
              <a:t> := make(chan Result)</a:t>
            </a:r>
          </a:p>
          <a:p>
            <a:pPr/>
            <a:r>
              <a:t>      </a:t>
            </a:r>
            <a:r>
              <a:rPr b="1">
                <a:solidFill>
                  <a:srgbClr val="FF0000"/>
                </a:solidFill>
              </a:rPr>
              <a:t>go func()</a:t>
            </a:r>
            <a:r>
              <a:t> {</a:t>
            </a:r>
          </a:p>
          <a:p>
            <a:pPr/>
            <a:r>
              <a:t>            err := client.Call(</a:t>
            </a:r>
            <a:r>
              <a:rPr b="1">
                <a:solidFill>
                  <a:srgbClr val="008000"/>
                </a:solidFill>
              </a:rPr>
              <a:t>"WordCountServer.Compute"</a:t>
            </a:r>
            <a:r>
              <a:t>, args, &amp;reply)</a:t>
            </a:r>
          </a:p>
          <a:p>
            <a:pPr/>
            <a:r>
              <a:t>            </a:t>
            </a:r>
            <a:r>
              <a:rPr b="1">
                <a:solidFill>
                  <a:srgbClr val="000080"/>
                </a:solidFill>
              </a:rPr>
              <a:t>if </a:t>
            </a:r>
            <a:r>
              <a:t>err != nil {</a:t>
            </a:r>
          </a:p>
          <a:p>
            <a:pPr/>
            <a:r>
              <a:t>                  </a:t>
            </a:r>
            <a:r>
              <a:rPr b="1">
                <a:solidFill>
                  <a:srgbClr val="FF0000"/>
                </a:solidFill>
              </a:rPr>
              <a:t>ch &lt;- Result{</a:t>
            </a:r>
            <a:r>
              <a:t>nil, err</a:t>
            </a:r>
            <a:r>
              <a:rPr b="1">
                <a:solidFill>
                  <a:srgbClr val="FF0000"/>
                </a:solidFill>
              </a:rPr>
              <a:t>} </a:t>
            </a:r>
            <a:r>
              <a:rPr>
                <a:solidFill>
                  <a:srgbClr val="B7B7B7"/>
                </a:solidFill>
              </a:rPr>
              <a:t>// something went wrong</a:t>
            </a:r>
            <a:endParaRPr>
              <a:solidFill>
                <a:srgbClr val="B7B7B7"/>
              </a:solidFill>
            </a:endParaRPr>
          </a:p>
          <a:p>
            <a:pPr/>
            <a:r>
              <a:t>            } </a:t>
            </a:r>
            <a:r>
              <a:rPr b="1">
                <a:solidFill>
                  <a:srgbClr val="000080"/>
                </a:solidFill>
              </a:rPr>
              <a:t>else</a:t>
            </a:r>
            <a:r>
              <a:t> {</a:t>
            </a:r>
          </a:p>
          <a:p>
            <a:pPr/>
            <a:r>
              <a:t>                  </a:t>
            </a:r>
            <a:r>
              <a:rPr b="1">
                <a:solidFill>
                  <a:srgbClr val="FF0000"/>
                </a:solidFill>
              </a:rPr>
              <a:t>ch &lt;- Result{</a:t>
            </a:r>
            <a:r>
              <a:t>reply.Counts, nil</a:t>
            </a:r>
            <a:r>
              <a:rPr b="1">
                <a:solidFill>
                  <a:srgbClr val="FF0000"/>
                </a:solidFill>
              </a:rPr>
              <a:t>} </a:t>
            </a:r>
            <a:r>
              <a:rPr>
                <a:solidFill>
                  <a:srgbClr val="B7B7B7"/>
                </a:solidFill>
              </a:rPr>
              <a:t>// success</a:t>
            </a:r>
            <a:endParaRPr b="1">
              <a:solidFill>
                <a:srgbClr val="B7B7B7"/>
              </a:solidFill>
            </a:endParaRPr>
          </a:p>
          <a:p>
            <a:pPr/>
            <a:r>
              <a:t>            }</a:t>
            </a:r>
          </a:p>
          <a:p>
            <a:pPr/>
            <a:r>
              <a:t>      }()</a:t>
            </a:r>
          </a:p>
        </p:txBody>
      </p:sp>
      <p:sp>
        <p:nvSpPr>
          <p:cNvPr id="271" name="Google Shape;260;p26"/>
          <p:cNvSpPr txBox="1"/>
          <p:nvPr>
            <p:ph type="title"/>
          </p:nvPr>
        </p:nvSpPr>
        <p:spPr>
          <a:xfrm>
            <a:off x="311699" y="445025"/>
            <a:ext cx="8520602" cy="572701"/>
          </a:xfrm>
          <a:prstGeom prst="rect">
            <a:avLst/>
          </a:prstGeom>
        </p:spPr>
        <p:txBody>
          <a:bodyPr/>
          <a:lstStyle>
            <a:lvl1pPr>
              <a:defRPr b="1" sz="2500"/>
            </a:lvl1pPr>
          </a:lstStyle>
          <a:p>
            <a:pPr/>
            <a:r>
              <a:t>Making client asynchronous - Option 1 </a:t>
            </a:r>
          </a:p>
        </p:txBody>
      </p:sp>
      <p:sp>
        <p:nvSpPr>
          <p:cNvPr id="272" name="Google Shape;261;p2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3" name="Google Shape;262;p26"/>
          <p:cNvSpPr txBox="1"/>
          <p:nvPr/>
        </p:nvSpPr>
        <p:spPr>
          <a:xfrm>
            <a:off x="5797958" y="3905448"/>
            <a:ext cx="2674501" cy="380235"/>
          </a:xfrm>
          <a:prstGeom prst="rect">
            <a:avLst/>
          </a:prstGeom>
          <a:solidFill>
            <a:srgbClr val="FFC000"/>
          </a:solidFill>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a:lvl1pPr>
          </a:lstStyle>
          <a:p>
            <a:pPr/>
            <a:r>
              <a:t>Result Channel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3" grpId="2"/>
      <p:bldP build="whole" bldLvl="1" animBg="1" rev="0" advAuto="0" spid="270"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Google Shape;267;p27"/>
          <p:cNvSpPr txBox="1"/>
          <p:nvPr/>
        </p:nvSpPr>
        <p:spPr>
          <a:xfrm>
            <a:off x="696349" y="1333024"/>
            <a:ext cx="7776110" cy="17764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b="1" sz="1600">
                <a:solidFill>
                  <a:srgbClr val="000080"/>
                </a:solidFill>
              </a:defRPr>
            </a:pPr>
            <a:r>
              <a:t>func </a:t>
            </a:r>
            <a:r>
              <a:rPr b="0">
                <a:solidFill>
                  <a:srgbClr val="000000"/>
                </a:solidFill>
              </a:rPr>
              <a:t>makeRequest(input string, serverAddr string) *</a:t>
            </a:r>
            <a:r>
              <a:rPr>
                <a:solidFill>
                  <a:srgbClr val="FF0000"/>
                </a:solidFill>
              </a:rPr>
              <a:t>Call</a:t>
            </a:r>
            <a:r>
              <a:rPr b="0">
                <a:solidFill>
                  <a:srgbClr val="000000"/>
                </a:solidFill>
              </a:rPr>
              <a:t> {</a:t>
            </a:r>
          </a:p>
          <a:p>
            <a:pPr>
              <a:defRPr sz="1600"/>
            </a:pPr>
            <a:r>
              <a:t>      client, err := rpc.Dial(</a:t>
            </a:r>
            <a:r>
              <a:rPr b="1">
                <a:solidFill>
                  <a:srgbClr val="008000"/>
                </a:solidFill>
              </a:rPr>
              <a:t>"tcp"</a:t>
            </a:r>
            <a:r>
              <a:t>, serverAddr)</a:t>
            </a:r>
          </a:p>
          <a:p>
            <a:pPr>
              <a:defRPr sz="1600"/>
            </a:pPr>
            <a:r>
              <a:t>      checkError(err)</a:t>
            </a:r>
          </a:p>
          <a:p>
            <a:pPr>
              <a:defRPr sz="1600"/>
            </a:pPr>
            <a:r>
              <a:t>      args := WordCountRequest{input}</a:t>
            </a:r>
          </a:p>
          <a:p>
            <a:pPr>
              <a:defRPr sz="1600"/>
            </a:pPr>
            <a:r>
              <a:t>      reply := WordCountReply{make(</a:t>
            </a:r>
            <a:r>
              <a:rPr b="1">
                <a:solidFill>
                  <a:srgbClr val="000080"/>
                </a:solidFill>
              </a:rPr>
              <a:t>map</a:t>
            </a:r>
            <a:r>
              <a:t>[string]int)}</a:t>
            </a:r>
          </a:p>
          <a:p>
            <a:pPr>
              <a:defRPr sz="1600"/>
            </a:pPr>
            <a:r>
              <a:t>      </a:t>
            </a:r>
            <a:r>
              <a:rPr b="1">
                <a:solidFill>
                  <a:srgbClr val="000080"/>
                </a:solidFill>
              </a:rPr>
              <a:t>return</a:t>
            </a:r>
            <a:r>
              <a:t> client.</a:t>
            </a:r>
            <a:r>
              <a:rPr b="1">
                <a:solidFill>
                  <a:srgbClr val="FF0000"/>
                </a:solidFill>
              </a:rPr>
              <a:t>Go</a:t>
            </a:r>
            <a:r>
              <a:t>(</a:t>
            </a:r>
            <a:r>
              <a:rPr b="1">
                <a:solidFill>
                  <a:srgbClr val="008000"/>
                </a:solidFill>
              </a:rPr>
              <a:t>"WordCountServer.Compute"</a:t>
            </a:r>
            <a:r>
              <a:t>, args, &amp;reply, nil)</a:t>
            </a:r>
          </a:p>
          <a:p>
            <a:pPr>
              <a:defRPr sz="1600"/>
            </a:pPr>
            <a:r>
              <a:t>}</a:t>
            </a:r>
          </a:p>
        </p:txBody>
      </p:sp>
      <p:sp>
        <p:nvSpPr>
          <p:cNvPr id="278" name="Google Shape;268;p27"/>
          <p:cNvSpPr txBox="1"/>
          <p:nvPr>
            <p:ph type="title"/>
          </p:nvPr>
        </p:nvSpPr>
        <p:spPr>
          <a:xfrm>
            <a:off x="311699" y="445025"/>
            <a:ext cx="8520602" cy="572701"/>
          </a:xfrm>
          <a:prstGeom prst="rect">
            <a:avLst/>
          </a:prstGeom>
        </p:spPr>
        <p:txBody>
          <a:bodyPr/>
          <a:lstStyle>
            <a:lvl1pPr>
              <a:defRPr b="1" sz="2500"/>
            </a:lvl1pPr>
          </a:lstStyle>
          <a:p>
            <a:pPr/>
            <a:r>
              <a:t>Making client asynchronous - Option 2</a:t>
            </a:r>
          </a:p>
        </p:txBody>
      </p:sp>
      <p:grpSp>
        <p:nvGrpSpPr>
          <p:cNvPr id="281" name="Google Shape;269;p27"/>
          <p:cNvGrpSpPr/>
          <p:nvPr/>
        </p:nvGrpSpPr>
        <p:grpSpPr>
          <a:xfrm>
            <a:off x="3049811" y="3182007"/>
            <a:ext cx="2494779" cy="1761918"/>
            <a:chOff x="0" y="0"/>
            <a:chExt cx="2494777" cy="1761916"/>
          </a:xfrm>
        </p:grpSpPr>
        <p:sp>
          <p:nvSpPr>
            <p:cNvPr id="279" name="Rectangle"/>
            <p:cNvSpPr/>
            <p:nvPr/>
          </p:nvSpPr>
          <p:spPr>
            <a:xfrm>
              <a:off x="0" y="0"/>
              <a:ext cx="2494778" cy="1656001"/>
            </a:xfrm>
            <a:prstGeom prst="rect">
              <a:avLst/>
            </a:prstGeom>
            <a:solidFill>
              <a:srgbClr val="FFFFFF"/>
            </a:solidFill>
            <a:ln w="9525" cap="flat">
              <a:solidFill>
                <a:srgbClr val="000000"/>
              </a:solidFill>
              <a:prstDash val="solid"/>
              <a:round/>
            </a:ln>
            <a:effectLst/>
          </p:spPr>
          <p:txBody>
            <a:bodyPr wrap="square" lIns="0" tIns="0" rIns="0" bIns="0" numCol="1" anchor="t">
              <a:noAutofit/>
            </a:bodyPr>
            <a:lstStyle/>
            <a:p>
              <a:pPr>
                <a:lnSpc>
                  <a:spcPct val="150000"/>
                </a:lnSpc>
                <a:defRPr b="1" sz="1600">
                  <a:latin typeface="Times New Roman"/>
                  <a:ea typeface="Times New Roman"/>
                  <a:cs typeface="Times New Roman"/>
                  <a:sym typeface="Times New Roman"/>
                </a:defRPr>
              </a:pPr>
            </a:p>
          </p:txBody>
        </p:sp>
        <p:sp>
          <p:nvSpPr>
            <p:cNvPr id="280" name="call := makeRequest(...)…"/>
            <p:cNvSpPr txBox="1"/>
            <p:nvPr/>
          </p:nvSpPr>
          <p:spPr>
            <a:xfrm>
              <a:off x="4762" y="4762"/>
              <a:ext cx="2485254" cy="175715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lnSpc>
                  <a:spcPct val="150000"/>
                </a:lnSpc>
                <a:defRPr b="1" sz="1600">
                  <a:latin typeface="Times New Roman"/>
                  <a:ea typeface="Times New Roman"/>
                  <a:cs typeface="Times New Roman"/>
                  <a:sym typeface="Times New Roman"/>
                </a:defRPr>
              </a:pPr>
              <a:r>
                <a:t>call := makeRequest(...)</a:t>
              </a:r>
            </a:p>
            <a:p>
              <a:pPr>
                <a:lnSpc>
                  <a:spcPct val="150000"/>
                </a:lnSpc>
                <a:defRPr b="1" sz="1600">
                  <a:latin typeface="Times New Roman"/>
                  <a:ea typeface="Times New Roman"/>
                  <a:cs typeface="Times New Roman"/>
                  <a:sym typeface="Times New Roman"/>
                </a:defRPr>
              </a:pPr>
              <a:r>
                <a:t>&lt;-call.Done</a:t>
              </a:r>
            </a:p>
            <a:p>
              <a:pPr>
                <a:lnSpc>
                  <a:spcPct val="150000"/>
                </a:lnSpc>
                <a:defRPr b="1" sz="1600">
                  <a:latin typeface="Times New Roman"/>
                  <a:ea typeface="Times New Roman"/>
                  <a:cs typeface="Times New Roman"/>
                  <a:sym typeface="Times New Roman"/>
                </a:defRPr>
              </a:pPr>
              <a:r>
                <a:t>checkError(call.Error)</a:t>
              </a:r>
            </a:p>
            <a:p>
              <a:pPr>
                <a:lnSpc>
                  <a:spcPct val="150000"/>
                </a:lnSpc>
                <a:defRPr b="1" sz="1600">
                  <a:latin typeface="Times New Roman"/>
                  <a:ea typeface="Times New Roman"/>
                  <a:cs typeface="Times New Roman"/>
                  <a:sym typeface="Times New Roman"/>
                </a:defRPr>
              </a:pPr>
              <a:r>
                <a:t>handleReply(call.Reply)</a:t>
              </a:r>
            </a:p>
          </p:txBody>
        </p:sp>
      </p:grpSp>
      <p:sp>
        <p:nvSpPr>
          <p:cNvPr id="282" name="Google Shape;270;p2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81"/>
                                        </p:tgtEl>
                                        <p:attrNameLst>
                                          <p:attrName>style.visibility</p:attrName>
                                        </p:attrNameLst>
                                      </p:cBhvr>
                                      <p:to>
                                        <p:strVal val="visible"/>
                                      </p:to>
                                    </p:set>
                                    <p:animEffect filter="fade" transition="in">
                                      <p:cBhvr>
                                        <p:cTn id="7" dur="1"/>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1"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Google Shape;275;p28"/>
          <p:cNvSpPr txBox="1"/>
          <p:nvPr>
            <p:ph type="title"/>
          </p:nvPr>
        </p:nvSpPr>
        <p:spPr>
          <a:xfrm>
            <a:off x="311699" y="445025"/>
            <a:ext cx="8520602" cy="572701"/>
          </a:xfrm>
          <a:prstGeom prst="rect">
            <a:avLst/>
          </a:prstGeom>
        </p:spPr>
        <p:txBody>
          <a:bodyPr/>
          <a:lstStyle/>
          <a:p>
            <a:pPr defTabSz="502920">
              <a:defRPr b="1" sz="1375"/>
            </a:pPr>
            <a:r>
              <a:t>Go’s net/rpc is </a:t>
            </a:r>
            <a:r>
              <a:rPr>
                <a:solidFill>
                  <a:srgbClr val="FF0000"/>
                </a:solidFill>
              </a:rPr>
              <a:t>at-most-once</a:t>
            </a:r>
            <a:endParaRPr>
              <a:solidFill>
                <a:srgbClr val="FF0000"/>
              </a:solidFill>
            </a:endParaRPr>
          </a:p>
        </p:txBody>
      </p:sp>
      <p:sp>
        <p:nvSpPr>
          <p:cNvPr id="287" name="Google Shape;276;p28"/>
          <p:cNvSpPr txBox="1"/>
          <p:nvPr>
            <p:ph type="body" idx="1"/>
          </p:nvPr>
        </p:nvSpPr>
        <p:spPr>
          <a:xfrm>
            <a:off x="311699" y="1152475"/>
            <a:ext cx="8520602" cy="3818536"/>
          </a:xfrm>
          <a:prstGeom prst="rect">
            <a:avLst/>
          </a:prstGeom>
        </p:spPr>
        <p:txBody>
          <a:bodyPr/>
          <a:lstStyle/>
          <a:p>
            <a:pPr indent="-355600">
              <a:lnSpc>
                <a:spcPct val="80000"/>
              </a:lnSpc>
              <a:spcBef>
                <a:spcPts val="600"/>
              </a:spcBef>
              <a:buClr>
                <a:srgbClr val="000000"/>
              </a:buClr>
              <a:buSzPts val="2000"/>
              <a:defRPr sz="2000">
                <a:solidFill>
                  <a:srgbClr val="000000"/>
                </a:solidFill>
              </a:defRPr>
            </a:pPr>
            <a:r>
              <a:t>Opens a TCP connection and writes the request </a:t>
            </a:r>
          </a:p>
          <a:p>
            <a:pPr lvl="1" marL="914400" indent="-342900">
              <a:lnSpc>
                <a:spcPct val="160000"/>
              </a:lnSpc>
              <a:buClr>
                <a:srgbClr val="000000"/>
              </a:buClr>
              <a:buSzPts val="1600"/>
              <a:defRPr sz="1600">
                <a:solidFill>
                  <a:srgbClr val="000000"/>
                </a:solidFill>
              </a:defRPr>
            </a:pPr>
            <a:r>
              <a:t>TCP may retransmit but server’s TCP receiver will </a:t>
            </a:r>
            <a:r>
              <a:rPr b="1">
                <a:solidFill>
                  <a:srgbClr val="6AA84F"/>
                </a:solidFill>
              </a:rPr>
              <a:t>filter out duplicates internally</a:t>
            </a:r>
            <a:r>
              <a:t>, with sequence numbers </a:t>
            </a:r>
          </a:p>
          <a:p>
            <a:pPr lvl="1" marL="914400" indent="-342900">
              <a:lnSpc>
                <a:spcPct val="160000"/>
              </a:lnSpc>
              <a:buClr>
                <a:srgbClr val="000000"/>
              </a:buClr>
              <a:buSzPts val="1600"/>
              <a:defRPr sz="1600">
                <a:solidFill>
                  <a:srgbClr val="000000"/>
                </a:solidFill>
              </a:defRPr>
            </a:pPr>
            <a:r>
              <a:t>No retry in Go RPC code (i.e will </a:t>
            </a:r>
            <a:r>
              <a:rPr b="1"/>
              <a:t>not </a:t>
            </a:r>
            <a:r>
              <a:t>create a second TCP connection)</a:t>
            </a:r>
          </a:p>
          <a:p>
            <a:pPr marL="0" indent="914400">
              <a:lnSpc>
                <a:spcPct val="80000"/>
              </a:lnSpc>
              <a:spcBef>
                <a:spcPts val="600"/>
              </a:spcBef>
              <a:buSzTx/>
              <a:buNone/>
            </a:pPr>
            <a:endParaRPr>
              <a:solidFill>
                <a:srgbClr val="000000"/>
              </a:solidFill>
            </a:endParaRPr>
          </a:p>
          <a:p>
            <a:pPr indent="-355600">
              <a:lnSpc>
                <a:spcPct val="80000"/>
              </a:lnSpc>
              <a:spcBef>
                <a:spcPts val="600"/>
              </a:spcBef>
              <a:buClr>
                <a:srgbClr val="000000"/>
              </a:buClr>
              <a:buSzPts val="2000"/>
              <a:defRPr sz="2000">
                <a:solidFill>
                  <a:srgbClr val="000000"/>
                </a:solidFill>
              </a:defRPr>
            </a:pPr>
            <a:r>
              <a:t>However, Go RPC returns an error if it doesn’t get a reply</a:t>
            </a:r>
          </a:p>
          <a:p>
            <a:pPr lvl="1" marL="914400" indent="-342900">
              <a:lnSpc>
                <a:spcPct val="150000"/>
              </a:lnSpc>
              <a:buClr>
                <a:srgbClr val="000000"/>
              </a:buClr>
              <a:buSzPts val="1600"/>
              <a:defRPr sz="1600">
                <a:solidFill>
                  <a:srgbClr val="000000"/>
                </a:solidFill>
              </a:defRPr>
            </a:pPr>
            <a:r>
              <a:t>Perhaps after a TCP timeout</a:t>
            </a:r>
          </a:p>
          <a:p>
            <a:pPr lvl="1" marL="914400" indent="-342900">
              <a:lnSpc>
                <a:spcPct val="150000"/>
              </a:lnSpc>
              <a:buClr>
                <a:srgbClr val="000000"/>
              </a:buClr>
              <a:buSzPts val="1600"/>
              <a:defRPr sz="1600">
                <a:solidFill>
                  <a:srgbClr val="000000"/>
                </a:solidFill>
              </a:defRPr>
            </a:pPr>
            <a:r>
              <a:t>Perhaps server didn’t see the request</a:t>
            </a:r>
          </a:p>
          <a:p>
            <a:pPr lvl="1" marL="914400" indent="-342900">
              <a:lnSpc>
                <a:spcPct val="150000"/>
              </a:lnSpc>
              <a:buClr>
                <a:srgbClr val="000000"/>
              </a:buClr>
              <a:buSzPts val="1600"/>
              <a:defRPr sz="1600">
                <a:solidFill>
                  <a:srgbClr val="000000"/>
                </a:solidFill>
              </a:defRPr>
            </a:pPr>
            <a:r>
              <a:t>Perhaps server processed request but server or network failed before reply came back </a:t>
            </a:r>
          </a:p>
        </p:txBody>
      </p:sp>
      <p:sp>
        <p:nvSpPr>
          <p:cNvPr id="288" name="Google Shape;277;p2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Google Shape;282;p29"/>
          <p:cNvSpPr txBox="1"/>
          <p:nvPr>
            <p:ph type="title"/>
          </p:nvPr>
        </p:nvSpPr>
        <p:spPr>
          <a:xfrm>
            <a:off x="311699" y="445025"/>
            <a:ext cx="8520602" cy="572701"/>
          </a:xfrm>
          <a:prstGeom prst="rect">
            <a:avLst/>
          </a:prstGeom>
        </p:spPr>
        <p:txBody>
          <a:bodyPr/>
          <a:lstStyle>
            <a:lvl1pPr>
              <a:defRPr b="1" sz="2500"/>
            </a:lvl1pPr>
          </a:lstStyle>
          <a:p>
            <a:pPr/>
            <a:r>
              <a:t>RPC in Your Assignments</a:t>
            </a:r>
          </a:p>
        </p:txBody>
      </p:sp>
      <p:sp>
        <p:nvSpPr>
          <p:cNvPr id="291" name="Google Shape;283;p29"/>
          <p:cNvSpPr txBox="1"/>
          <p:nvPr>
            <p:ph type="body" idx="1"/>
          </p:nvPr>
        </p:nvSpPr>
        <p:spPr>
          <a:xfrm>
            <a:off x="311699" y="1152474"/>
            <a:ext cx="8520602" cy="3761701"/>
          </a:xfrm>
          <a:prstGeom prst="rect">
            <a:avLst/>
          </a:prstGeom>
        </p:spPr>
        <p:txBody>
          <a:bodyPr/>
          <a:lstStyle/>
          <a:p>
            <a:pPr indent="-355600">
              <a:lnSpc>
                <a:spcPct val="135000"/>
              </a:lnSpc>
              <a:spcBef>
                <a:spcPts val="600"/>
              </a:spcBef>
              <a:buClr>
                <a:srgbClr val="000000"/>
              </a:buClr>
              <a:buSzPct val="112044"/>
              <a:defRPr sz="1700">
                <a:solidFill>
                  <a:srgbClr val="000000"/>
                </a:solidFill>
              </a:defRPr>
            </a:pPr>
            <a:r>
              <a:t>Go’s RPC </a:t>
            </a:r>
            <a:r>
              <a:rPr b="1">
                <a:solidFill>
                  <a:srgbClr val="FF0000"/>
                </a:solidFill>
              </a:rPr>
              <a:t>isn’t enough </a:t>
            </a:r>
            <a:r>
              <a:t>for Assignments 1 and 2</a:t>
            </a:r>
            <a:endParaRPr sz="2100"/>
          </a:p>
          <a:p>
            <a:pPr lvl="1" marL="914400" indent="-355600">
              <a:lnSpc>
                <a:spcPct val="135000"/>
              </a:lnSpc>
              <a:buClr>
                <a:srgbClr val="000000"/>
              </a:buClr>
              <a:buSzPct val="130718"/>
              <a:defRPr sz="1500">
                <a:solidFill>
                  <a:srgbClr val="000000"/>
                </a:solidFill>
              </a:defRPr>
            </a:pPr>
            <a:r>
              <a:t>It only applies to a single RPC call</a:t>
            </a:r>
          </a:p>
          <a:p>
            <a:pPr lvl="1" marL="914400" indent="-355600">
              <a:lnSpc>
                <a:spcPct val="135000"/>
              </a:lnSpc>
              <a:buClr>
                <a:srgbClr val="000000"/>
              </a:buClr>
              <a:buSzPct val="130718"/>
              <a:defRPr sz="1500">
                <a:solidFill>
                  <a:srgbClr val="000000"/>
                </a:solidFill>
              </a:defRPr>
            </a:pPr>
            <a:r>
              <a:t>If worker doesn’t respond, master</a:t>
            </a:r>
            <a:r>
              <a:rPr>
                <a:solidFill>
                  <a:srgbClr val="38761D"/>
                </a:solidFill>
              </a:rPr>
              <a:t> </a:t>
            </a:r>
            <a:r>
              <a:rPr b="1">
                <a:solidFill>
                  <a:srgbClr val="6AA84F"/>
                </a:solidFill>
              </a:rPr>
              <a:t>re-sends</a:t>
            </a:r>
            <a:r>
              <a:t> to another (e.g handling worker failures in part D of assignment 1-3)</a:t>
            </a:r>
          </a:p>
          <a:p>
            <a:pPr lvl="2" marL="1371600" indent="-355600">
              <a:lnSpc>
                <a:spcPct val="135000"/>
              </a:lnSpc>
              <a:buClr>
                <a:srgbClr val="000000"/>
              </a:buClr>
              <a:buSzPct val="130718"/>
              <a:defRPr sz="1500">
                <a:solidFill>
                  <a:srgbClr val="000000"/>
                </a:solidFill>
              </a:defRPr>
            </a:pPr>
            <a:r>
              <a:t> </a:t>
            </a:r>
            <a:r>
              <a:rPr b="1"/>
              <a:t> </a:t>
            </a:r>
            <a:r>
              <a:t>Go RPC </a:t>
            </a:r>
            <a:r>
              <a:rPr b="1">
                <a:solidFill>
                  <a:srgbClr val="FF0000"/>
                </a:solidFill>
              </a:rPr>
              <a:t>can’t detect</a:t>
            </a:r>
            <a:r>
              <a:t> this kind of duplicate </a:t>
            </a:r>
          </a:p>
          <a:p>
            <a:pPr lvl="1" marL="914400" indent="-355600">
              <a:lnSpc>
                <a:spcPct val="135000"/>
              </a:lnSpc>
              <a:buClr>
                <a:srgbClr val="000000"/>
              </a:buClr>
              <a:buSzPct val="130718"/>
              <a:defRPr b="1" sz="1500">
                <a:solidFill>
                  <a:srgbClr val="000000"/>
                </a:solidFill>
              </a:defRPr>
            </a:pPr>
            <a:r>
              <a:t>Breaks at-most-once semantics</a:t>
            </a:r>
          </a:p>
          <a:p>
            <a:pPr lvl="2" marL="1371600" indent="-355600">
              <a:lnSpc>
                <a:spcPct val="135000"/>
              </a:lnSpc>
              <a:buClr>
                <a:srgbClr val="000000"/>
              </a:buClr>
              <a:buSzPct val="130718"/>
              <a:defRPr sz="1500">
                <a:solidFill>
                  <a:srgbClr val="000000"/>
                </a:solidFill>
              </a:defRPr>
            </a:pPr>
            <a:r>
              <a:t>No problem in Assignments 1 and 2 (handles at application level)</a:t>
            </a:r>
          </a:p>
          <a:p>
            <a:pPr marL="0" indent="0">
              <a:lnSpc>
                <a:spcPct val="135000"/>
              </a:lnSpc>
              <a:spcBef>
                <a:spcPts val="600"/>
              </a:spcBef>
              <a:buSzTx/>
              <a:buNone/>
              <a:defRPr sz="1500"/>
            </a:pPr>
            <a:endParaRPr>
              <a:solidFill>
                <a:srgbClr val="000000"/>
              </a:solidFill>
            </a:endParaRPr>
          </a:p>
          <a:p>
            <a:pPr indent="-368300">
              <a:lnSpc>
                <a:spcPct val="135000"/>
              </a:lnSpc>
              <a:spcBef>
                <a:spcPts val="600"/>
              </a:spcBef>
              <a:buClr>
                <a:srgbClr val="000000"/>
              </a:buClr>
              <a:buSzPct val="143790"/>
              <a:defRPr sz="1500">
                <a:solidFill>
                  <a:srgbClr val="000000"/>
                </a:solidFill>
              </a:defRPr>
            </a:pPr>
            <a:r>
              <a:t>In Assignment 3, </a:t>
            </a:r>
            <a:r>
              <a:rPr b="1"/>
              <a:t>you</a:t>
            </a:r>
            <a:r>
              <a:t> will explicitly detect duplicates using techniques we’ve talked about in lectures </a:t>
            </a:r>
          </a:p>
        </p:txBody>
      </p:sp>
      <p:sp>
        <p:nvSpPr>
          <p:cNvPr id="292" name="Google Shape;284;p2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94" name="Google Shape;289;p30"/>
          <p:cNvSpPr txBox="1"/>
          <p:nvPr>
            <p:ph type="title"/>
          </p:nvPr>
        </p:nvSpPr>
        <p:spPr>
          <a:xfrm>
            <a:off x="311699" y="445025"/>
            <a:ext cx="8520602" cy="572701"/>
          </a:xfrm>
          <a:prstGeom prst="rect">
            <a:avLst/>
          </a:prstGeom>
        </p:spPr>
        <p:txBody>
          <a:bodyPr/>
          <a:lstStyle>
            <a:lvl1pPr>
              <a:defRPr sz="2500"/>
            </a:lvl1pPr>
          </a:lstStyle>
          <a:p>
            <a:pPr/>
            <a:r>
              <a:t>Exercise: Cristian’s algorithm</a:t>
            </a:r>
          </a:p>
        </p:txBody>
      </p:sp>
      <p:sp>
        <p:nvSpPr>
          <p:cNvPr id="295" name="Google Shape;290;p30"/>
          <p:cNvSpPr txBox="1"/>
          <p:nvPr>
            <p:ph type="body" idx="1"/>
          </p:nvPr>
        </p:nvSpPr>
        <p:spPr>
          <a:xfrm>
            <a:off x="311699" y="1152475"/>
            <a:ext cx="8520602" cy="3416400"/>
          </a:xfrm>
          <a:prstGeom prst="rect">
            <a:avLst/>
          </a:prstGeom>
        </p:spPr>
        <p:txBody>
          <a:bodyPr/>
          <a:lstStyle/>
          <a:p>
            <a:pPr marL="0" indent="0">
              <a:spcBef>
                <a:spcPts val="1200"/>
              </a:spcBef>
              <a:buSzTx/>
              <a:buNone/>
              <a:defRPr>
                <a:solidFill>
                  <a:srgbClr val="000000"/>
                </a:solidFill>
              </a:defRPr>
            </a:pPr>
            <a:r>
              <a:t>Implement a </a:t>
            </a:r>
            <a:r>
              <a:rPr>
                <a:latin typeface="Consolas"/>
                <a:ea typeface="Consolas"/>
                <a:cs typeface="Consolas"/>
                <a:sym typeface="Consolas"/>
              </a:rPr>
              <a:t>CristianServer</a:t>
            </a:r>
            <a:r>
              <a:t> that other machines sync their local time to</a:t>
            </a:r>
          </a:p>
        </p:txBody>
      </p:sp>
      <p:sp>
        <p:nvSpPr>
          <p:cNvPr id="296" name="Google Shape;291;p30"/>
          <p:cNvSpPr txBox="1"/>
          <p:nvPr>
            <p:ph type="sldNum" sz="quarter" idx="2"/>
          </p:nvPr>
        </p:nvSpPr>
        <p:spPr>
          <a:xfrm>
            <a:off x="8740900" y="4700819"/>
            <a:ext cx="280259"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0" name="Google Shape;297;p31"/>
          <p:cNvSpPr txBox="1"/>
          <p:nvPr>
            <p:ph type="body" idx="1"/>
          </p:nvPr>
        </p:nvSpPr>
        <p:spPr>
          <a:xfrm>
            <a:off x="152398" y="1085850"/>
            <a:ext cx="5447339" cy="3771900"/>
          </a:xfrm>
          <a:prstGeom prst="rect">
            <a:avLst/>
          </a:prstGeom>
        </p:spPr>
        <p:txBody>
          <a:bodyPr lIns="36000" tIns="36000" rIns="36000" bIns="36000"/>
          <a:lstStyle/>
          <a:p>
            <a:pPr marL="514350" indent="-463550">
              <a:spcBef>
                <a:spcPts val="0"/>
              </a:spcBef>
              <a:buSzPts val="1800"/>
              <a:buFontTx/>
              <a:buAutoNum type="arabicPeriod" startAt="1"/>
              <a:defRPr sz="1800"/>
            </a:pPr>
            <a:r>
              <a:t>Client sends a </a:t>
            </a:r>
            <a:r>
              <a:rPr b="1" i="1">
                <a:solidFill>
                  <a:srgbClr val="E36C09"/>
                </a:solidFill>
              </a:rPr>
              <a:t>request</a:t>
            </a:r>
            <a:r>
              <a:rPr>
                <a:solidFill>
                  <a:srgbClr val="E36C09"/>
                </a:solidFill>
              </a:rPr>
              <a:t> </a:t>
            </a:r>
            <a:r>
              <a:t>packet, timestamped with its local clock </a:t>
            </a:r>
            <a:r>
              <a:rPr i="1"/>
              <a:t>T</a:t>
            </a:r>
            <a:r>
              <a:rPr baseline="-25000"/>
              <a:t>1</a:t>
            </a:r>
          </a:p>
          <a:p>
            <a:pPr marL="349250" indent="-184150">
              <a:buSzTx/>
              <a:buNone/>
            </a:pPr>
            <a:endParaRPr sz="1800"/>
          </a:p>
          <a:p>
            <a:pPr marL="514350" indent="-463550">
              <a:buSzPts val="1800"/>
              <a:buFontTx/>
              <a:buAutoNum type="arabicPeriod" startAt="1"/>
              <a:defRPr sz="1800"/>
            </a:pPr>
            <a:r>
              <a:t>Server timestamps its receipt of the request </a:t>
            </a:r>
            <a:r>
              <a:rPr i="1"/>
              <a:t>T</a:t>
            </a:r>
            <a:r>
              <a:rPr baseline="-25000"/>
              <a:t>2</a:t>
            </a:r>
            <a:r>
              <a:t> with its local clock</a:t>
            </a:r>
          </a:p>
          <a:p>
            <a:pPr marL="349250" indent="-184150">
              <a:buSzTx/>
              <a:buNone/>
            </a:pPr>
            <a:endParaRPr sz="1800"/>
          </a:p>
          <a:p>
            <a:pPr marL="514350" indent="-463550">
              <a:buSzPts val="1800"/>
              <a:buFontTx/>
              <a:buAutoNum type="arabicPeriod" startAt="1"/>
              <a:defRPr sz="1800"/>
            </a:pPr>
            <a:r>
              <a:t>Server sends a </a:t>
            </a:r>
            <a:r>
              <a:rPr b="1" i="1">
                <a:solidFill>
                  <a:srgbClr val="E36C09"/>
                </a:solidFill>
              </a:rPr>
              <a:t>response</a:t>
            </a:r>
            <a:r>
              <a:rPr>
                <a:solidFill>
                  <a:srgbClr val="E36C09"/>
                </a:solidFill>
              </a:rPr>
              <a:t> </a:t>
            </a:r>
            <a:r>
              <a:t>packet with its local clock </a:t>
            </a:r>
            <a:r>
              <a:rPr i="1"/>
              <a:t>T</a:t>
            </a:r>
            <a:r>
              <a:rPr baseline="-25000"/>
              <a:t>3</a:t>
            </a:r>
            <a:r>
              <a:t> and </a:t>
            </a:r>
            <a:r>
              <a:rPr i="1"/>
              <a:t>T</a:t>
            </a:r>
            <a:r>
              <a:rPr baseline="-25000"/>
              <a:t>2</a:t>
            </a:r>
          </a:p>
          <a:p>
            <a:pPr marL="349250" indent="-184150">
              <a:buSzTx/>
              <a:buNone/>
            </a:pPr>
            <a:endParaRPr sz="1800"/>
          </a:p>
          <a:p>
            <a:pPr marL="514350" indent="-463550">
              <a:buSzPts val="1800"/>
              <a:buFontTx/>
              <a:buAutoNum type="arabicPeriod" startAt="1"/>
              <a:defRPr sz="1800"/>
            </a:pPr>
            <a:r>
              <a:t>Client locally timestamps its receipt of the server’s response </a:t>
            </a:r>
            <a:r>
              <a:rPr i="1"/>
              <a:t>T</a:t>
            </a:r>
            <a:r>
              <a:rPr baseline="-25000"/>
              <a:t>4</a:t>
            </a:r>
          </a:p>
        </p:txBody>
      </p:sp>
      <p:sp>
        <p:nvSpPr>
          <p:cNvPr id="301" name="Google Shape;298;p31"/>
          <p:cNvSpPr txBox="1"/>
          <p:nvPr>
            <p:ph type="title"/>
          </p:nvPr>
        </p:nvSpPr>
        <p:spPr>
          <a:prstGeom prst="rect">
            <a:avLst/>
          </a:prstGeom>
        </p:spPr>
        <p:txBody>
          <a:bodyPr lIns="45699" tIns="45699" rIns="45699" bIns="45699"/>
          <a:lstStyle/>
          <a:p>
            <a:pPr/>
            <a:r>
              <a:t>Cristian’s algorithm: Outline</a:t>
            </a:r>
          </a:p>
        </p:txBody>
      </p:sp>
      <p:sp>
        <p:nvSpPr>
          <p:cNvPr id="302" name="Google Shape;299;p31"/>
          <p:cNvSpPr txBox="1"/>
          <p:nvPr/>
        </p:nvSpPr>
        <p:spPr>
          <a:xfrm>
            <a:off x="5863438" y="1211704"/>
            <a:ext cx="711602" cy="28379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2000"/>
            </a:lvl1pPr>
          </a:lstStyle>
          <a:p>
            <a:pPr/>
            <a:r>
              <a:t>Client</a:t>
            </a:r>
          </a:p>
        </p:txBody>
      </p:sp>
      <p:sp>
        <p:nvSpPr>
          <p:cNvPr id="303" name="Google Shape;300;p31"/>
          <p:cNvSpPr txBox="1"/>
          <p:nvPr/>
        </p:nvSpPr>
        <p:spPr>
          <a:xfrm>
            <a:off x="8024042" y="1221798"/>
            <a:ext cx="891300" cy="25922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800"/>
            </a:lvl1pPr>
          </a:lstStyle>
          <a:p>
            <a:pPr/>
            <a:r>
              <a:t>Server</a:t>
            </a:r>
          </a:p>
        </p:txBody>
      </p:sp>
      <p:pic>
        <p:nvPicPr>
          <p:cNvPr id="304" name="Google Shape;301;p31" descr="Google Shape;301;p31"/>
          <p:cNvPicPr>
            <a:picLocks noChangeAspect="1"/>
          </p:cNvPicPr>
          <p:nvPr/>
        </p:nvPicPr>
        <p:blipFill>
          <a:blip r:embed="rId2">
            <a:extLst/>
          </a:blip>
          <a:stretch>
            <a:fillRect/>
          </a:stretch>
        </p:blipFill>
        <p:spPr>
          <a:xfrm>
            <a:off x="5914506" y="1490232"/>
            <a:ext cx="457201" cy="457201"/>
          </a:xfrm>
          <a:prstGeom prst="rect">
            <a:avLst/>
          </a:prstGeom>
          <a:ln w="12700">
            <a:miter lim="400000"/>
          </a:ln>
        </p:spPr>
      </p:pic>
      <p:pic>
        <p:nvPicPr>
          <p:cNvPr id="305" name="Google Shape;302;p31" descr="Google Shape;302;p31"/>
          <p:cNvPicPr>
            <a:picLocks noChangeAspect="1"/>
          </p:cNvPicPr>
          <p:nvPr/>
        </p:nvPicPr>
        <p:blipFill>
          <a:blip r:embed="rId3">
            <a:extLst/>
          </a:blip>
          <a:stretch>
            <a:fillRect/>
          </a:stretch>
        </p:blipFill>
        <p:spPr>
          <a:xfrm>
            <a:off x="8164921" y="1490232"/>
            <a:ext cx="457201" cy="457201"/>
          </a:xfrm>
          <a:prstGeom prst="rect">
            <a:avLst/>
          </a:prstGeom>
          <a:ln w="12700">
            <a:miter lim="400000"/>
          </a:ln>
        </p:spPr>
      </p:pic>
      <p:sp>
        <p:nvSpPr>
          <p:cNvPr id="306" name="Google Shape;303;p31"/>
          <p:cNvSpPr/>
          <p:nvPr/>
        </p:nvSpPr>
        <p:spPr>
          <a:xfrm flipH="1">
            <a:off x="6219306" y="1947433"/>
            <a:ext cx="1" cy="2426701"/>
          </a:xfrm>
          <a:prstGeom prst="line">
            <a:avLst/>
          </a:prstGeom>
          <a:ln w="38100">
            <a:solidFill>
              <a:srgbClr val="000000"/>
            </a:solidFill>
          </a:ln>
        </p:spPr>
        <p:txBody>
          <a:bodyPr lIns="0" tIns="0" rIns="0" bIns="0"/>
          <a:lstStyle/>
          <a:p>
            <a:pPr/>
          </a:p>
        </p:txBody>
      </p:sp>
      <p:sp>
        <p:nvSpPr>
          <p:cNvPr id="307" name="Google Shape;304;p31"/>
          <p:cNvSpPr/>
          <p:nvPr/>
        </p:nvSpPr>
        <p:spPr>
          <a:xfrm>
            <a:off x="8469723" y="1947433"/>
            <a:ext cx="1" cy="2426701"/>
          </a:xfrm>
          <a:prstGeom prst="line">
            <a:avLst/>
          </a:prstGeom>
          <a:ln w="38100">
            <a:solidFill>
              <a:srgbClr val="000000"/>
            </a:solidFill>
          </a:ln>
        </p:spPr>
        <p:txBody>
          <a:bodyPr lIns="0" tIns="0" rIns="0" bIns="0"/>
          <a:lstStyle/>
          <a:p>
            <a:pPr/>
          </a:p>
        </p:txBody>
      </p:sp>
      <p:sp>
        <p:nvSpPr>
          <p:cNvPr id="308" name="Google Shape;305;p31"/>
          <p:cNvSpPr txBox="1"/>
          <p:nvPr/>
        </p:nvSpPr>
        <p:spPr>
          <a:xfrm>
            <a:off x="8027075" y="4490108"/>
            <a:ext cx="885351" cy="37519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2000"/>
            </a:lvl1pPr>
          </a:lstStyle>
          <a:p>
            <a:pPr/>
            <a:r>
              <a:t>Time ↓</a:t>
            </a:r>
          </a:p>
        </p:txBody>
      </p:sp>
      <p:sp>
        <p:nvSpPr>
          <p:cNvPr id="309" name="Google Shape;306;p31"/>
          <p:cNvSpPr/>
          <p:nvPr/>
        </p:nvSpPr>
        <p:spPr>
          <a:xfrm flipH="1" flipV="1">
            <a:off x="6219237" y="2310233"/>
            <a:ext cx="2250301" cy="403201"/>
          </a:xfrm>
          <a:prstGeom prst="line">
            <a:avLst/>
          </a:prstGeom>
          <a:ln w="38100">
            <a:solidFill>
              <a:srgbClr val="000000"/>
            </a:solidFill>
            <a:headEnd type="stealth"/>
          </a:ln>
        </p:spPr>
        <p:txBody>
          <a:bodyPr lIns="0" tIns="0" rIns="0" bIns="0"/>
          <a:lstStyle/>
          <a:p>
            <a:pPr/>
          </a:p>
        </p:txBody>
      </p:sp>
      <p:sp>
        <p:nvSpPr>
          <p:cNvPr id="310" name="Google Shape;307;p31"/>
          <p:cNvSpPr/>
          <p:nvPr/>
        </p:nvSpPr>
        <p:spPr>
          <a:xfrm flipV="1">
            <a:off x="6219123" y="3322108"/>
            <a:ext cx="2250301" cy="402001"/>
          </a:xfrm>
          <a:prstGeom prst="line">
            <a:avLst/>
          </a:prstGeom>
          <a:ln w="38100">
            <a:solidFill>
              <a:srgbClr val="000000"/>
            </a:solidFill>
            <a:headEnd type="stealth"/>
          </a:ln>
        </p:spPr>
        <p:txBody>
          <a:bodyPr lIns="0" tIns="0" rIns="0" bIns="0"/>
          <a:lstStyle/>
          <a:p>
            <a:pPr/>
          </a:p>
        </p:txBody>
      </p:sp>
      <p:sp>
        <p:nvSpPr>
          <p:cNvPr id="311" name="Google Shape;308;p31"/>
          <p:cNvSpPr txBox="1"/>
          <p:nvPr/>
        </p:nvSpPr>
        <p:spPr>
          <a:xfrm>
            <a:off x="5828511" y="2145875"/>
            <a:ext cx="344751" cy="42345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i="1" sz="2000"/>
            </a:pPr>
            <a:r>
              <a:t>T</a:t>
            </a:r>
            <a:r>
              <a:rPr baseline="-25000" i="0"/>
              <a:t>1</a:t>
            </a:r>
          </a:p>
        </p:txBody>
      </p:sp>
      <p:sp>
        <p:nvSpPr>
          <p:cNvPr id="312" name="Google Shape;309;p31"/>
          <p:cNvSpPr txBox="1"/>
          <p:nvPr/>
        </p:nvSpPr>
        <p:spPr>
          <a:xfrm>
            <a:off x="8515263" y="2556213"/>
            <a:ext cx="344751" cy="42345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i="1" sz="2000"/>
            </a:pPr>
            <a:r>
              <a:t>T</a:t>
            </a:r>
            <a:r>
              <a:rPr baseline="-25000" i="0"/>
              <a:t>2</a:t>
            </a:r>
          </a:p>
        </p:txBody>
      </p:sp>
      <p:sp>
        <p:nvSpPr>
          <p:cNvPr id="313" name="Google Shape;310;p31"/>
          <p:cNvSpPr txBox="1"/>
          <p:nvPr/>
        </p:nvSpPr>
        <p:spPr>
          <a:xfrm>
            <a:off x="5828511" y="3554471"/>
            <a:ext cx="344751" cy="42345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i="1" sz="2000"/>
            </a:pPr>
            <a:r>
              <a:t>T</a:t>
            </a:r>
            <a:r>
              <a:rPr baseline="-25000" i="0"/>
              <a:t>4</a:t>
            </a:r>
          </a:p>
        </p:txBody>
      </p:sp>
      <p:grpSp>
        <p:nvGrpSpPr>
          <p:cNvPr id="316" name="Google Shape;311;p31"/>
          <p:cNvGrpSpPr/>
          <p:nvPr/>
        </p:nvGrpSpPr>
        <p:grpSpPr>
          <a:xfrm>
            <a:off x="7541662" y="2099829"/>
            <a:ext cx="520120" cy="424941"/>
            <a:chOff x="0" y="0"/>
            <a:chExt cx="520119" cy="424939"/>
          </a:xfrm>
        </p:grpSpPr>
        <p:sp>
          <p:nvSpPr>
            <p:cNvPr id="314" name="Rectangle"/>
            <p:cNvSpPr/>
            <p:nvPr/>
          </p:nvSpPr>
          <p:spPr>
            <a:xfrm rot="609581">
              <a:off x="27056" y="38370"/>
              <a:ext cx="466008" cy="348200"/>
            </a:xfrm>
            <a:prstGeom prst="rect">
              <a:avLst/>
            </a:prstGeom>
            <a:solidFill>
              <a:srgbClr val="FFFF00"/>
            </a:solidFill>
            <a:ln w="28575" cap="flat">
              <a:solidFill>
                <a:srgbClr val="000000"/>
              </a:solidFill>
              <a:prstDash val="solid"/>
              <a:round/>
            </a:ln>
            <a:effectLst>
              <a:outerShdw sx="100000" sy="100000" kx="0" ky="0" algn="b" rotWithShape="0" blurRad="38100" dist="23000" dir="5400000">
                <a:srgbClr val="000000">
                  <a:alpha val="34509"/>
                </a:srgbClr>
              </a:outerShdw>
            </a:effectLst>
          </p:spPr>
          <p:txBody>
            <a:bodyPr wrap="square" lIns="0" tIns="0" rIns="0" bIns="0" numCol="1" anchor="ctr">
              <a:noAutofit/>
            </a:bodyPr>
            <a:lstStyle/>
            <a:p>
              <a:pPr algn="ctr">
                <a:defRPr b="1" baseline="-25000"/>
              </a:pPr>
            </a:p>
          </p:txBody>
        </p:sp>
        <p:sp>
          <p:nvSpPr>
            <p:cNvPr id="315" name="T1"/>
            <p:cNvSpPr txBox="1"/>
            <p:nvPr/>
          </p:nvSpPr>
          <p:spPr>
            <a:xfrm rot="609581">
              <a:off x="87068" y="51186"/>
              <a:ext cx="345983" cy="3225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a:pPr>
              <a:r>
                <a:t>T</a:t>
              </a:r>
              <a:r>
                <a:rPr baseline="-25000"/>
                <a:t>1</a:t>
              </a:r>
            </a:p>
          </p:txBody>
        </p:sp>
      </p:grpSp>
      <p:sp>
        <p:nvSpPr>
          <p:cNvPr id="317" name="Google Shape;312;p31"/>
          <p:cNvSpPr txBox="1"/>
          <p:nvPr/>
        </p:nvSpPr>
        <p:spPr>
          <a:xfrm rot="649201">
            <a:off x="6530266" y="2107070"/>
            <a:ext cx="988857" cy="61732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1800"/>
            </a:lvl1pPr>
          </a:lstStyle>
          <a:p>
            <a:pPr/>
            <a:r>
              <a:t>request:</a:t>
            </a:r>
          </a:p>
        </p:txBody>
      </p:sp>
      <p:grpSp>
        <p:nvGrpSpPr>
          <p:cNvPr id="323" name="Google Shape;313;p31"/>
          <p:cNvGrpSpPr/>
          <p:nvPr/>
        </p:nvGrpSpPr>
        <p:grpSpPr>
          <a:xfrm>
            <a:off x="6349802" y="3169256"/>
            <a:ext cx="2510211" cy="984555"/>
            <a:chOff x="0" y="0"/>
            <a:chExt cx="2510210" cy="984553"/>
          </a:xfrm>
        </p:grpSpPr>
        <p:sp>
          <p:nvSpPr>
            <p:cNvPr id="318" name="Google Shape;314;p31"/>
            <p:cNvSpPr txBox="1"/>
            <p:nvPr/>
          </p:nvSpPr>
          <p:spPr>
            <a:xfrm>
              <a:off x="2165460" y="0"/>
              <a:ext cx="344751" cy="4234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lgn="ctr">
                <a:defRPr i="1" sz="2000"/>
              </a:pPr>
              <a:r>
                <a:t>T</a:t>
              </a:r>
              <a:r>
                <a:rPr baseline="-25000" i="0"/>
                <a:t>3</a:t>
              </a:r>
            </a:p>
          </p:txBody>
        </p:sp>
        <p:grpSp>
          <p:nvGrpSpPr>
            <p:cNvPr id="321" name="Google Shape;315;p31"/>
            <p:cNvGrpSpPr/>
            <p:nvPr/>
          </p:nvGrpSpPr>
          <p:grpSpPr>
            <a:xfrm>
              <a:off x="1209941" y="260432"/>
              <a:ext cx="799462" cy="517378"/>
              <a:chOff x="0" y="0"/>
              <a:chExt cx="799461" cy="517376"/>
            </a:xfrm>
          </p:grpSpPr>
          <p:sp>
            <p:nvSpPr>
              <p:cNvPr id="319" name="Rectangle"/>
              <p:cNvSpPr/>
              <p:nvPr/>
            </p:nvSpPr>
            <p:spPr>
              <a:xfrm rot="20797875">
                <a:off x="31245" y="80367"/>
                <a:ext cx="736971" cy="356642"/>
              </a:xfrm>
              <a:prstGeom prst="rect">
                <a:avLst/>
              </a:prstGeom>
              <a:solidFill>
                <a:srgbClr val="FFFF00"/>
              </a:solidFill>
              <a:ln w="28575" cap="flat">
                <a:solidFill>
                  <a:srgbClr val="000000"/>
                </a:solidFill>
                <a:prstDash val="solid"/>
                <a:round/>
              </a:ln>
              <a:effectLst>
                <a:outerShdw sx="100000" sy="100000" kx="0" ky="0" algn="b" rotWithShape="0" blurRad="38100" dist="23000" dir="5400000">
                  <a:srgbClr val="000000">
                    <a:alpha val="34509"/>
                  </a:srgbClr>
                </a:outerShdw>
              </a:effectLst>
            </p:spPr>
            <p:txBody>
              <a:bodyPr wrap="square" lIns="0" tIns="0" rIns="0" bIns="0" numCol="1" anchor="ctr">
                <a:noAutofit/>
              </a:bodyPr>
              <a:lstStyle/>
              <a:p>
                <a:pPr algn="ctr">
                  <a:defRPr b="1" baseline="-25000"/>
                </a:pPr>
              </a:p>
            </p:txBody>
          </p:sp>
          <p:sp>
            <p:nvSpPr>
              <p:cNvPr id="320" name="T2 ,T3"/>
              <p:cNvSpPr txBox="1"/>
              <p:nvPr/>
            </p:nvSpPr>
            <p:spPr>
              <a:xfrm rot="20797875">
                <a:off x="91258" y="97405"/>
                <a:ext cx="616946" cy="3225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i="1"/>
                </a:pPr>
                <a:r>
                  <a:t>T</a:t>
                </a:r>
                <a:r>
                  <a:rPr baseline="-25000" i="0"/>
                  <a:t>2 </a:t>
                </a:r>
                <a:r>
                  <a:rPr i="0"/>
                  <a:t>,</a:t>
                </a:r>
                <a:r>
                  <a:t>T</a:t>
                </a:r>
                <a:r>
                  <a:rPr baseline="-25000" i="0"/>
                  <a:t>3</a:t>
                </a:r>
              </a:p>
            </p:txBody>
          </p:sp>
        </p:grpSp>
        <p:sp>
          <p:nvSpPr>
            <p:cNvPr id="322" name="Google Shape;316;p31"/>
            <p:cNvSpPr txBox="1"/>
            <p:nvPr/>
          </p:nvSpPr>
          <p:spPr>
            <a:xfrm rot="20836716">
              <a:off x="23926" y="506554"/>
              <a:ext cx="1195954" cy="3506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lvl1pPr algn="ctr">
                <a:defRPr b="1" sz="1800"/>
              </a:lvl1pPr>
            </a:lstStyle>
            <a:p>
              <a:pPr/>
              <a:r>
                <a:t>response:</a:t>
              </a:r>
            </a:p>
          </p:txBody>
        </p:sp>
      </p:grpSp>
      <p:sp>
        <p:nvSpPr>
          <p:cNvPr id="324" name="Google Shape;317;p31"/>
          <p:cNvSpPr txBox="1"/>
          <p:nvPr>
            <p:ph type="sldNum" sz="quarter" idx="2"/>
          </p:nvPr>
        </p:nvSpPr>
        <p:spPr>
          <a:xfrm>
            <a:off x="8779875" y="4921846"/>
            <a:ext cx="135525" cy="145708"/>
          </a:xfrm>
          <a:prstGeom prst="rect">
            <a:avLst/>
          </a:prstGeom>
          <a:extLst>
            <a:ext uri="{C572A759-6A51-4108-AA02-DFA0A04FC94B}">
              <ma14:wrappingTextBoxFlag xmlns:ma14="http://schemas.microsoft.com/office/mac/drawingml/2011/main" val="1"/>
            </a:ext>
          </a:extLst>
        </p:spPr>
        <p:txBody>
          <a:bodyPr/>
          <a:lstStyle>
            <a:lvl1pPr>
              <a:lnSpc>
                <a:spcPct val="80000"/>
              </a:lnSpc>
              <a:defRPr sz="600"/>
            </a:lvl1p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3" grpId="2"/>
      <p:bldP build="whole" bldLvl="1" animBg="1" rev="0" advAuto="0" spid="313" grpId="3"/>
      <p:bldP build="whole" bldLvl="1" animBg="1" rev="0" advAuto="0" spid="312"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6" name="Google Shape;323;p32"/>
          <p:cNvSpPr txBox="1"/>
          <p:nvPr>
            <p:ph type="body" sz="half" idx="1"/>
          </p:nvPr>
        </p:nvSpPr>
        <p:spPr>
          <a:xfrm>
            <a:off x="152399" y="1993474"/>
            <a:ext cx="5090102" cy="3150001"/>
          </a:xfrm>
          <a:prstGeom prst="rect">
            <a:avLst/>
          </a:prstGeom>
        </p:spPr>
        <p:txBody>
          <a:bodyPr lIns="36000" tIns="36000" rIns="36000" bIns="36000"/>
          <a:lstStyle/>
          <a:p>
            <a:pPr marL="342900" indent="-279400">
              <a:spcBef>
                <a:spcPts val="0"/>
              </a:spcBef>
              <a:buSzPts val="1800"/>
              <a:defRPr sz="1800"/>
            </a:pPr>
            <a:r>
              <a:t>Client samples </a:t>
            </a:r>
            <a:r>
              <a:rPr b="1" i="1">
                <a:solidFill>
                  <a:srgbClr val="E36C09"/>
                </a:solidFill>
              </a:rPr>
              <a:t>round trip time </a:t>
            </a:r>
            <a:r>
              <a:rPr b="1">
                <a:solidFill>
                  <a:srgbClr val="E36C09"/>
                </a:solidFill>
              </a:rPr>
              <a:t>𝛿</a:t>
            </a:r>
            <a:r>
              <a:rPr b="1" i="1">
                <a:solidFill>
                  <a:srgbClr val="E36C09"/>
                </a:solidFill>
              </a:rPr>
              <a:t> </a:t>
            </a:r>
            <a:r>
              <a:t>= 𝛿</a:t>
            </a:r>
            <a:r>
              <a:rPr baseline="-25000"/>
              <a:t>req</a:t>
            </a:r>
            <a:r>
              <a:t> + 𝛿</a:t>
            </a:r>
            <a:r>
              <a:rPr baseline="-25000"/>
              <a:t>resp </a:t>
            </a:r>
            <a:r>
              <a:t>= (</a:t>
            </a:r>
            <a:r>
              <a:rPr i="1"/>
              <a:t>T</a:t>
            </a:r>
            <a:r>
              <a:rPr baseline="-25000"/>
              <a:t>4</a:t>
            </a:r>
            <a:r>
              <a:t> − </a:t>
            </a:r>
            <a:r>
              <a:rPr i="1"/>
              <a:t>T</a:t>
            </a:r>
            <a:r>
              <a:rPr baseline="-25000"/>
              <a:t>1</a:t>
            </a:r>
            <a:r>
              <a:t>) − (</a:t>
            </a:r>
            <a:r>
              <a:rPr i="1"/>
              <a:t>T</a:t>
            </a:r>
            <a:r>
              <a:rPr baseline="-25000"/>
              <a:t>3</a:t>
            </a:r>
            <a:r>
              <a:t> − </a:t>
            </a:r>
            <a:r>
              <a:rPr i="1"/>
              <a:t>T</a:t>
            </a:r>
            <a:r>
              <a:rPr baseline="-25000"/>
              <a:t>2</a:t>
            </a:r>
            <a:r>
              <a:t>)</a:t>
            </a:r>
          </a:p>
          <a:p>
            <a:pPr marL="177800" indent="-12700">
              <a:buSzTx/>
              <a:buNone/>
            </a:pPr>
            <a:endParaRPr b="1" sz="1400">
              <a:solidFill>
                <a:srgbClr val="FF0000"/>
              </a:solidFill>
            </a:endParaRPr>
          </a:p>
          <a:p>
            <a:pPr marL="342900" indent="-279400">
              <a:buClr>
                <a:srgbClr val="FF0000"/>
              </a:buClr>
              <a:buSzPts val="1800"/>
              <a:defRPr b="1" sz="1800">
                <a:solidFill>
                  <a:srgbClr val="FF0000"/>
                </a:solidFill>
              </a:defRPr>
            </a:pPr>
            <a:r>
              <a:t>But client knows 𝛿, not 𝛿</a:t>
            </a:r>
            <a:r>
              <a:rPr baseline="-25000"/>
              <a:t>resp</a:t>
            </a:r>
          </a:p>
        </p:txBody>
      </p:sp>
      <p:sp>
        <p:nvSpPr>
          <p:cNvPr id="327" name="Google Shape;324;p32"/>
          <p:cNvSpPr txBox="1"/>
          <p:nvPr>
            <p:ph type="title"/>
          </p:nvPr>
        </p:nvSpPr>
        <p:spPr>
          <a:prstGeom prst="rect">
            <a:avLst/>
          </a:prstGeom>
        </p:spPr>
        <p:txBody>
          <a:bodyPr lIns="45699" tIns="45699" rIns="45699" bIns="45699"/>
          <a:lstStyle>
            <a:lvl1pPr>
              <a:defRPr sz="2800"/>
            </a:lvl1pPr>
          </a:lstStyle>
          <a:p>
            <a:pPr/>
            <a:r>
              <a:t>Cristian’s algorithm: Offset sample calculation</a:t>
            </a:r>
          </a:p>
        </p:txBody>
      </p:sp>
      <p:grpSp>
        <p:nvGrpSpPr>
          <p:cNvPr id="330" name="Google Shape;325;p32"/>
          <p:cNvGrpSpPr/>
          <p:nvPr/>
        </p:nvGrpSpPr>
        <p:grpSpPr>
          <a:xfrm>
            <a:off x="588324" y="3449149"/>
            <a:ext cx="2800501" cy="561901"/>
            <a:chOff x="0" y="0"/>
            <a:chExt cx="2800499" cy="561900"/>
          </a:xfrm>
        </p:grpSpPr>
        <p:sp>
          <p:nvSpPr>
            <p:cNvPr id="328" name="Rectangle"/>
            <p:cNvSpPr/>
            <p:nvPr/>
          </p:nvSpPr>
          <p:spPr>
            <a:xfrm>
              <a:off x="0" y="-1"/>
              <a:ext cx="2800500" cy="561902"/>
            </a:xfrm>
            <a:prstGeom prst="rect">
              <a:avLst/>
            </a:prstGeom>
            <a:solidFill>
              <a:srgbClr val="FDE9D8"/>
            </a:solidFill>
            <a:ln w="28575" cap="flat">
              <a:solidFill>
                <a:srgbClr val="000000"/>
              </a:solidFill>
              <a:prstDash val="dash"/>
              <a:round/>
            </a:ln>
            <a:effectLst/>
          </p:spPr>
          <p:txBody>
            <a:bodyPr wrap="square" lIns="0" tIns="0" rIns="0" bIns="0" numCol="1" anchor="t">
              <a:noAutofit/>
            </a:bodyPr>
            <a:lstStyle/>
            <a:p>
              <a:pPr algn="ctr">
                <a:defRPr b="1" sz="1800"/>
              </a:pPr>
            </a:p>
          </p:txBody>
        </p:sp>
        <p:sp>
          <p:nvSpPr>
            <p:cNvPr id="329" name="Assume: 𝛿req ≈ 𝛿resp"/>
            <p:cNvSpPr txBox="1"/>
            <p:nvPr/>
          </p:nvSpPr>
          <p:spPr>
            <a:xfrm>
              <a:off x="14287" y="14287"/>
              <a:ext cx="2771926" cy="4855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lgn="ctr">
                <a:defRPr b="1" sz="1800"/>
              </a:pPr>
              <a:r>
                <a:t>Assume: 𝛿</a:t>
              </a:r>
              <a:r>
                <a:rPr baseline="-25000"/>
                <a:t>req</a:t>
              </a:r>
              <a:r>
                <a:t> ≈ 𝛿</a:t>
              </a:r>
              <a:r>
                <a:rPr baseline="-25000"/>
                <a:t>resp</a:t>
              </a:r>
            </a:p>
          </p:txBody>
        </p:sp>
      </p:grpSp>
      <p:grpSp>
        <p:nvGrpSpPr>
          <p:cNvPr id="333" name="Google Shape;326;p32"/>
          <p:cNvGrpSpPr/>
          <p:nvPr/>
        </p:nvGrpSpPr>
        <p:grpSpPr>
          <a:xfrm>
            <a:off x="345574" y="1276774"/>
            <a:ext cx="5090102" cy="499793"/>
            <a:chOff x="0" y="0"/>
            <a:chExt cx="5090100" cy="499792"/>
          </a:xfrm>
        </p:grpSpPr>
        <p:sp>
          <p:nvSpPr>
            <p:cNvPr id="331" name="Rectangle"/>
            <p:cNvSpPr/>
            <p:nvPr/>
          </p:nvSpPr>
          <p:spPr>
            <a:xfrm>
              <a:off x="0" y="0"/>
              <a:ext cx="5090101" cy="482700"/>
            </a:xfrm>
            <a:prstGeom prst="rect">
              <a:avLst/>
            </a:prstGeom>
            <a:solidFill>
              <a:srgbClr val="EAF1DD"/>
            </a:solidFill>
            <a:ln w="28575" cap="flat">
              <a:solidFill>
                <a:srgbClr val="000000"/>
              </a:solidFill>
              <a:prstDash val="dash"/>
              <a:round/>
            </a:ln>
            <a:effectLst/>
          </p:spPr>
          <p:txBody>
            <a:bodyPr wrap="square" lIns="0" tIns="0" rIns="0" bIns="0" numCol="1" anchor="t">
              <a:noAutofit/>
            </a:bodyPr>
            <a:lstStyle/>
            <a:p>
              <a:pPr algn="ctr">
                <a:defRPr b="1" baseline="-25000" sz="1800"/>
              </a:pPr>
            </a:p>
          </p:txBody>
        </p:sp>
        <p:sp>
          <p:nvSpPr>
            <p:cNvPr id="332" name="Goal: Client sets clock ← T3 + 𝛿resp"/>
            <p:cNvSpPr txBox="1"/>
            <p:nvPr/>
          </p:nvSpPr>
          <p:spPr>
            <a:xfrm>
              <a:off x="14287" y="14287"/>
              <a:ext cx="5061526" cy="4855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lgn="ctr">
                <a:defRPr b="1" sz="1800"/>
              </a:pPr>
              <a:r>
                <a:t>Goal: Client sets clock ← </a:t>
              </a:r>
              <a:r>
                <a:rPr i="1"/>
                <a:t>T</a:t>
              </a:r>
              <a:r>
                <a:rPr baseline="-25000"/>
                <a:t>3</a:t>
              </a:r>
              <a:r>
                <a:t> + 𝛿</a:t>
              </a:r>
              <a:r>
                <a:rPr baseline="-25000"/>
                <a:t>resp</a:t>
              </a:r>
            </a:p>
          </p:txBody>
        </p:sp>
      </p:grpSp>
      <p:grpSp>
        <p:nvGrpSpPr>
          <p:cNvPr id="336" name="Google Shape;327;p32"/>
          <p:cNvGrpSpPr/>
          <p:nvPr/>
        </p:nvGrpSpPr>
        <p:grpSpPr>
          <a:xfrm>
            <a:off x="571925" y="4199199"/>
            <a:ext cx="3639300" cy="499794"/>
            <a:chOff x="0" y="0"/>
            <a:chExt cx="3639299" cy="499792"/>
          </a:xfrm>
        </p:grpSpPr>
        <p:sp>
          <p:nvSpPr>
            <p:cNvPr id="334" name="Rectangle"/>
            <p:cNvSpPr/>
            <p:nvPr/>
          </p:nvSpPr>
          <p:spPr>
            <a:xfrm>
              <a:off x="0" y="0"/>
              <a:ext cx="3639300" cy="438601"/>
            </a:xfrm>
            <a:prstGeom prst="rect">
              <a:avLst/>
            </a:prstGeom>
            <a:solidFill>
              <a:srgbClr val="EAF1DD"/>
            </a:solidFill>
            <a:ln w="28575" cap="flat">
              <a:solidFill>
                <a:srgbClr val="000000"/>
              </a:solidFill>
              <a:prstDash val="dash"/>
              <a:round/>
            </a:ln>
            <a:effectLst/>
          </p:spPr>
          <p:txBody>
            <a:bodyPr wrap="square" lIns="0" tIns="0" rIns="0" bIns="0" numCol="1" anchor="t">
              <a:noAutofit/>
            </a:bodyPr>
            <a:lstStyle/>
            <a:p>
              <a:pPr algn="ctr">
                <a:defRPr b="1" baseline="-25000" sz="1800"/>
              </a:pPr>
            </a:p>
          </p:txBody>
        </p:sp>
        <p:sp>
          <p:nvSpPr>
            <p:cNvPr id="335" name="Client sets clock ← T3 + ½𝛿"/>
            <p:cNvSpPr txBox="1"/>
            <p:nvPr/>
          </p:nvSpPr>
          <p:spPr>
            <a:xfrm>
              <a:off x="14287" y="14287"/>
              <a:ext cx="3610726" cy="48550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lgn="ctr">
                <a:defRPr b="1" sz="1800"/>
              </a:pPr>
              <a:r>
                <a:t>Client sets clock ← </a:t>
              </a:r>
              <a:r>
                <a:rPr i="1"/>
                <a:t>T</a:t>
              </a:r>
              <a:r>
                <a:rPr baseline="-25000"/>
                <a:t>3</a:t>
              </a:r>
              <a:r>
                <a:t> + ½𝛿</a:t>
              </a:r>
            </a:p>
          </p:txBody>
        </p:sp>
      </p:grpSp>
      <p:sp>
        <p:nvSpPr>
          <p:cNvPr id="337" name="Google Shape;328;p32"/>
          <p:cNvSpPr txBox="1"/>
          <p:nvPr/>
        </p:nvSpPr>
        <p:spPr>
          <a:xfrm>
            <a:off x="5863438" y="1211704"/>
            <a:ext cx="711602" cy="28379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2000"/>
            </a:lvl1pPr>
          </a:lstStyle>
          <a:p>
            <a:pPr/>
            <a:r>
              <a:t>Client</a:t>
            </a:r>
          </a:p>
        </p:txBody>
      </p:sp>
      <p:sp>
        <p:nvSpPr>
          <p:cNvPr id="338" name="Google Shape;329;p32"/>
          <p:cNvSpPr txBox="1"/>
          <p:nvPr/>
        </p:nvSpPr>
        <p:spPr>
          <a:xfrm>
            <a:off x="8024042" y="1221798"/>
            <a:ext cx="891300" cy="259222"/>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sz="1800"/>
            </a:lvl1pPr>
          </a:lstStyle>
          <a:p>
            <a:pPr/>
            <a:r>
              <a:t>Server</a:t>
            </a:r>
          </a:p>
        </p:txBody>
      </p:sp>
      <p:pic>
        <p:nvPicPr>
          <p:cNvPr id="339" name="Google Shape;330;p32" descr="Google Shape;330;p32"/>
          <p:cNvPicPr>
            <a:picLocks noChangeAspect="1"/>
          </p:cNvPicPr>
          <p:nvPr/>
        </p:nvPicPr>
        <p:blipFill>
          <a:blip r:embed="rId2">
            <a:extLst/>
          </a:blip>
          <a:stretch>
            <a:fillRect/>
          </a:stretch>
        </p:blipFill>
        <p:spPr>
          <a:xfrm>
            <a:off x="5914506" y="1490232"/>
            <a:ext cx="457201" cy="457201"/>
          </a:xfrm>
          <a:prstGeom prst="rect">
            <a:avLst/>
          </a:prstGeom>
          <a:ln w="12700">
            <a:miter lim="400000"/>
          </a:ln>
        </p:spPr>
      </p:pic>
      <p:pic>
        <p:nvPicPr>
          <p:cNvPr id="340" name="Google Shape;331;p32" descr="Google Shape;331;p32"/>
          <p:cNvPicPr>
            <a:picLocks noChangeAspect="1"/>
          </p:cNvPicPr>
          <p:nvPr/>
        </p:nvPicPr>
        <p:blipFill>
          <a:blip r:embed="rId3">
            <a:extLst/>
          </a:blip>
          <a:stretch>
            <a:fillRect/>
          </a:stretch>
        </p:blipFill>
        <p:spPr>
          <a:xfrm>
            <a:off x="8164921" y="1490232"/>
            <a:ext cx="457201" cy="457201"/>
          </a:xfrm>
          <a:prstGeom prst="rect">
            <a:avLst/>
          </a:prstGeom>
          <a:ln w="12700">
            <a:miter lim="400000"/>
          </a:ln>
        </p:spPr>
      </p:pic>
      <p:sp>
        <p:nvSpPr>
          <p:cNvPr id="341" name="Google Shape;332;p32"/>
          <p:cNvSpPr/>
          <p:nvPr/>
        </p:nvSpPr>
        <p:spPr>
          <a:xfrm flipH="1">
            <a:off x="6219306" y="1947433"/>
            <a:ext cx="1" cy="2426701"/>
          </a:xfrm>
          <a:prstGeom prst="line">
            <a:avLst/>
          </a:prstGeom>
          <a:ln w="38100">
            <a:solidFill>
              <a:srgbClr val="000000"/>
            </a:solidFill>
          </a:ln>
        </p:spPr>
        <p:txBody>
          <a:bodyPr lIns="0" tIns="0" rIns="0" bIns="0"/>
          <a:lstStyle/>
          <a:p>
            <a:pPr/>
          </a:p>
        </p:txBody>
      </p:sp>
      <p:sp>
        <p:nvSpPr>
          <p:cNvPr id="342" name="Google Shape;333;p32"/>
          <p:cNvSpPr/>
          <p:nvPr/>
        </p:nvSpPr>
        <p:spPr>
          <a:xfrm>
            <a:off x="8469723" y="1947433"/>
            <a:ext cx="1" cy="2426701"/>
          </a:xfrm>
          <a:prstGeom prst="line">
            <a:avLst/>
          </a:prstGeom>
          <a:ln w="38100">
            <a:solidFill>
              <a:srgbClr val="000000"/>
            </a:solidFill>
          </a:ln>
        </p:spPr>
        <p:txBody>
          <a:bodyPr lIns="0" tIns="0" rIns="0" bIns="0"/>
          <a:lstStyle/>
          <a:p>
            <a:pPr/>
          </a:p>
        </p:txBody>
      </p:sp>
      <p:sp>
        <p:nvSpPr>
          <p:cNvPr id="343" name="Google Shape;334;p32"/>
          <p:cNvSpPr txBox="1"/>
          <p:nvPr/>
        </p:nvSpPr>
        <p:spPr>
          <a:xfrm>
            <a:off x="8027075" y="4490108"/>
            <a:ext cx="885351" cy="37519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2000"/>
            </a:lvl1pPr>
          </a:lstStyle>
          <a:p>
            <a:pPr/>
            <a:r>
              <a:t>Time ↓</a:t>
            </a:r>
          </a:p>
        </p:txBody>
      </p:sp>
      <p:sp>
        <p:nvSpPr>
          <p:cNvPr id="344" name="Google Shape;335;p32"/>
          <p:cNvSpPr/>
          <p:nvPr/>
        </p:nvSpPr>
        <p:spPr>
          <a:xfrm flipH="1" flipV="1">
            <a:off x="6219237" y="2310233"/>
            <a:ext cx="2250301" cy="403201"/>
          </a:xfrm>
          <a:prstGeom prst="line">
            <a:avLst/>
          </a:prstGeom>
          <a:ln w="38100">
            <a:solidFill>
              <a:srgbClr val="000000"/>
            </a:solidFill>
            <a:headEnd type="stealth"/>
          </a:ln>
        </p:spPr>
        <p:txBody>
          <a:bodyPr lIns="0" tIns="0" rIns="0" bIns="0"/>
          <a:lstStyle/>
          <a:p>
            <a:pPr/>
          </a:p>
        </p:txBody>
      </p:sp>
      <p:sp>
        <p:nvSpPr>
          <p:cNvPr id="345" name="Google Shape;336;p32"/>
          <p:cNvSpPr/>
          <p:nvPr/>
        </p:nvSpPr>
        <p:spPr>
          <a:xfrm flipV="1">
            <a:off x="6219123" y="3322108"/>
            <a:ext cx="2250301" cy="402001"/>
          </a:xfrm>
          <a:prstGeom prst="line">
            <a:avLst/>
          </a:prstGeom>
          <a:ln w="38100">
            <a:solidFill>
              <a:srgbClr val="000000"/>
            </a:solidFill>
            <a:headEnd type="stealth"/>
          </a:ln>
        </p:spPr>
        <p:txBody>
          <a:bodyPr lIns="0" tIns="0" rIns="0" bIns="0"/>
          <a:lstStyle/>
          <a:p>
            <a:pPr/>
          </a:p>
        </p:txBody>
      </p:sp>
      <p:sp>
        <p:nvSpPr>
          <p:cNvPr id="346" name="Google Shape;337;p32"/>
          <p:cNvSpPr txBox="1"/>
          <p:nvPr/>
        </p:nvSpPr>
        <p:spPr>
          <a:xfrm>
            <a:off x="5828835" y="1978825"/>
            <a:ext cx="344751" cy="42345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i="1" sz="2000"/>
            </a:pPr>
            <a:r>
              <a:t>T</a:t>
            </a:r>
            <a:r>
              <a:rPr baseline="-25000" i="0"/>
              <a:t>1</a:t>
            </a:r>
          </a:p>
        </p:txBody>
      </p:sp>
      <p:sp>
        <p:nvSpPr>
          <p:cNvPr id="347" name="Google Shape;338;p32"/>
          <p:cNvSpPr txBox="1"/>
          <p:nvPr/>
        </p:nvSpPr>
        <p:spPr>
          <a:xfrm>
            <a:off x="8515263" y="2556213"/>
            <a:ext cx="344751" cy="42345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i="1" sz="2000"/>
            </a:pPr>
            <a:r>
              <a:t>T</a:t>
            </a:r>
            <a:r>
              <a:rPr baseline="-25000" i="0"/>
              <a:t>2</a:t>
            </a:r>
          </a:p>
        </p:txBody>
      </p:sp>
      <p:sp>
        <p:nvSpPr>
          <p:cNvPr id="348" name="Google Shape;339;p32"/>
          <p:cNvSpPr txBox="1"/>
          <p:nvPr/>
        </p:nvSpPr>
        <p:spPr>
          <a:xfrm>
            <a:off x="5828511" y="3724095"/>
            <a:ext cx="344751" cy="42345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i="1" sz="2000"/>
            </a:pPr>
            <a:r>
              <a:t>T</a:t>
            </a:r>
            <a:r>
              <a:rPr baseline="-25000" i="0"/>
              <a:t>4</a:t>
            </a:r>
          </a:p>
        </p:txBody>
      </p:sp>
      <p:grpSp>
        <p:nvGrpSpPr>
          <p:cNvPr id="351" name="Google Shape;340;p32"/>
          <p:cNvGrpSpPr/>
          <p:nvPr/>
        </p:nvGrpSpPr>
        <p:grpSpPr>
          <a:xfrm>
            <a:off x="7541662" y="2099829"/>
            <a:ext cx="520120" cy="424941"/>
            <a:chOff x="0" y="0"/>
            <a:chExt cx="520119" cy="424939"/>
          </a:xfrm>
        </p:grpSpPr>
        <p:sp>
          <p:nvSpPr>
            <p:cNvPr id="349" name="Rectangle"/>
            <p:cNvSpPr/>
            <p:nvPr/>
          </p:nvSpPr>
          <p:spPr>
            <a:xfrm rot="609581">
              <a:off x="27056" y="38370"/>
              <a:ext cx="466008" cy="348200"/>
            </a:xfrm>
            <a:prstGeom prst="rect">
              <a:avLst/>
            </a:prstGeom>
            <a:solidFill>
              <a:srgbClr val="FFFF00"/>
            </a:solidFill>
            <a:ln w="28575" cap="flat">
              <a:solidFill>
                <a:srgbClr val="000000"/>
              </a:solidFill>
              <a:prstDash val="solid"/>
              <a:round/>
            </a:ln>
            <a:effectLst>
              <a:outerShdw sx="100000" sy="100000" kx="0" ky="0" algn="b" rotWithShape="0" blurRad="38100" dist="23000" dir="5400000">
                <a:srgbClr val="000000">
                  <a:alpha val="34509"/>
                </a:srgbClr>
              </a:outerShdw>
            </a:effectLst>
          </p:spPr>
          <p:txBody>
            <a:bodyPr wrap="square" lIns="0" tIns="0" rIns="0" bIns="0" numCol="1" anchor="ctr">
              <a:noAutofit/>
            </a:bodyPr>
            <a:lstStyle/>
            <a:p>
              <a:pPr algn="ctr">
                <a:defRPr b="1" baseline="-25000"/>
              </a:pPr>
            </a:p>
          </p:txBody>
        </p:sp>
        <p:sp>
          <p:nvSpPr>
            <p:cNvPr id="350" name="T1"/>
            <p:cNvSpPr txBox="1"/>
            <p:nvPr/>
          </p:nvSpPr>
          <p:spPr>
            <a:xfrm rot="609581">
              <a:off x="87068" y="51186"/>
              <a:ext cx="345983" cy="3225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a:pPr>
              <a:r>
                <a:t>T</a:t>
              </a:r>
              <a:r>
                <a:rPr baseline="-25000"/>
                <a:t>1</a:t>
              </a:r>
            </a:p>
          </p:txBody>
        </p:sp>
      </p:grpSp>
      <p:sp>
        <p:nvSpPr>
          <p:cNvPr id="352" name="Google Shape;341;p32"/>
          <p:cNvSpPr txBox="1"/>
          <p:nvPr/>
        </p:nvSpPr>
        <p:spPr>
          <a:xfrm rot="649201">
            <a:off x="6530266" y="2107070"/>
            <a:ext cx="988857" cy="61732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1800"/>
            </a:lvl1pPr>
          </a:lstStyle>
          <a:p>
            <a:pPr/>
            <a:r>
              <a:t>request:</a:t>
            </a:r>
          </a:p>
        </p:txBody>
      </p:sp>
      <p:grpSp>
        <p:nvGrpSpPr>
          <p:cNvPr id="358" name="Google Shape;342;p32"/>
          <p:cNvGrpSpPr/>
          <p:nvPr/>
        </p:nvGrpSpPr>
        <p:grpSpPr>
          <a:xfrm>
            <a:off x="6349802" y="3169256"/>
            <a:ext cx="2510211" cy="984555"/>
            <a:chOff x="0" y="0"/>
            <a:chExt cx="2510210" cy="984553"/>
          </a:xfrm>
        </p:grpSpPr>
        <p:sp>
          <p:nvSpPr>
            <p:cNvPr id="353" name="Google Shape;343;p32"/>
            <p:cNvSpPr txBox="1"/>
            <p:nvPr/>
          </p:nvSpPr>
          <p:spPr>
            <a:xfrm>
              <a:off x="2165460" y="0"/>
              <a:ext cx="344751" cy="4234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lgn="ctr">
                <a:defRPr i="1" sz="2000"/>
              </a:pPr>
              <a:r>
                <a:t>T</a:t>
              </a:r>
              <a:r>
                <a:rPr baseline="-25000" i="0"/>
                <a:t>3</a:t>
              </a:r>
            </a:p>
          </p:txBody>
        </p:sp>
        <p:grpSp>
          <p:nvGrpSpPr>
            <p:cNvPr id="356" name="Google Shape;344;p32"/>
            <p:cNvGrpSpPr/>
            <p:nvPr/>
          </p:nvGrpSpPr>
          <p:grpSpPr>
            <a:xfrm>
              <a:off x="1209941" y="260432"/>
              <a:ext cx="799462" cy="517378"/>
              <a:chOff x="0" y="0"/>
              <a:chExt cx="799461" cy="517376"/>
            </a:xfrm>
          </p:grpSpPr>
          <p:sp>
            <p:nvSpPr>
              <p:cNvPr id="354" name="Rectangle"/>
              <p:cNvSpPr/>
              <p:nvPr/>
            </p:nvSpPr>
            <p:spPr>
              <a:xfrm rot="20797875">
                <a:off x="31245" y="80367"/>
                <a:ext cx="736971" cy="356642"/>
              </a:xfrm>
              <a:prstGeom prst="rect">
                <a:avLst/>
              </a:prstGeom>
              <a:solidFill>
                <a:srgbClr val="FFFF00"/>
              </a:solidFill>
              <a:ln w="28575" cap="flat">
                <a:solidFill>
                  <a:srgbClr val="000000"/>
                </a:solidFill>
                <a:prstDash val="solid"/>
                <a:round/>
              </a:ln>
              <a:effectLst>
                <a:outerShdw sx="100000" sy="100000" kx="0" ky="0" algn="b" rotWithShape="0" blurRad="38100" dist="23000" dir="5400000">
                  <a:srgbClr val="000000">
                    <a:alpha val="34509"/>
                  </a:srgbClr>
                </a:outerShdw>
              </a:effectLst>
            </p:spPr>
            <p:txBody>
              <a:bodyPr wrap="square" lIns="0" tIns="0" rIns="0" bIns="0" numCol="1" anchor="ctr">
                <a:noAutofit/>
              </a:bodyPr>
              <a:lstStyle/>
              <a:p>
                <a:pPr algn="ctr">
                  <a:defRPr b="1" baseline="-25000"/>
                </a:pPr>
              </a:p>
            </p:txBody>
          </p:sp>
          <p:sp>
            <p:nvSpPr>
              <p:cNvPr id="355" name="T2 ,T3"/>
              <p:cNvSpPr txBox="1"/>
              <p:nvPr/>
            </p:nvSpPr>
            <p:spPr>
              <a:xfrm rot="20797875">
                <a:off x="91258" y="97405"/>
                <a:ext cx="616946" cy="3225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i="1"/>
                </a:pPr>
                <a:r>
                  <a:t>T</a:t>
                </a:r>
                <a:r>
                  <a:rPr baseline="-25000" i="0"/>
                  <a:t>2 </a:t>
                </a:r>
                <a:r>
                  <a:rPr i="0"/>
                  <a:t>,</a:t>
                </a:r>
                <a:r>
                  <a:t>T</a:t>
                </a:r>
                <a:r>
                  <a:rPr baseline="-25000" i="0"/>
                  <a:t>3</a:t>
                </a:r>
              </a:p>
            </p:txBody>
          </p:sp>
        </p:grpSp>
        <p:sp>
          <p:nvSpPr>
            <p:cNvPr id="357" name="Google Shape;345;p32"/>
            <p:cNvSpPr txBox="1"/>
            <p:nvPr/>
          </p:nvSpPr>
          <p:spPr>
            <a:xfrm rot="20836716">
              <a:off x="23926" y="506554"/>
              <a:ext cx="1195954" cy="3506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lvl1pPr algn="ctr">
                <a:defRPr b="1" sz="1800"/>
              </a:lvl1pPr>
            </a:lstStyle>
            <a:p>
              <a:pPr/>
              <a:r>
                <a:t>response:</a:t>
              </a:r>
            </a:p>
          </p:txBody>
        </p:sp>
      </p:grpSp>
      <p:sp>
        <p:nvSpPr>
          <p:cNvPr id="359" name="Google Shape;346;p32"/>
          <p:cNvSpPr/>
          <p:nvPr/>
        </p:nvSpPr>
        <p:spPr>
          <a:xfrm flipH="1" flipV="1">
            <a:off x="6219237" y="2714703"/>
            <a:ext cx="2250301" cy="1"/>
          </a:xfrm>
          <a:prstGeom prst="line">
            <a:avLst/>
          </a:prstGeom>
          <a:ln w="19050">
            <a:solidFill>
              <a:srgbClr val="000000"/>
            </a:solidFill>
            <a:prstDash val="dash"/>
          </a:ln>
        </p:spPr>
        <p:txBody>
          <a:bodyPr lIns="0" tIns="0" rIns="0" bIns="0"/>
          <a:lstStyle/>
          <a:p>
            <a:pPr/>
          </a:p>
        </p:txBody>
      </p:sp>
      <p:sp>
        <p:nvSpPr>
          <p:cNvPr id="360" name="Google Shape;347;p32"/>
          <p:cNvSpPr/>
          <p:nvPr/>
        </p:nvSpPr>
        <p:spPr>
          <a:xfrm flipH="1">
            <a:off x="6219237" y="3323483"/>
            <a:ext cx="2250301" cy="1"/>
          </a:xfrm>
          <a:prstGeom prst="line">
            <a:avLst/>
          </a:prstGeom>
          <a:ln w="19050">
            <a:solidFill>
              <a:srgbClr val="000000"/>
            </a:solidFill>
            <a:prstDash val="dash"/>
          </a:ln>
        </p:spPr>
        <p:txBody>
          <a:bodyPr lIns="0" tIns="0" rIns="0" bIns="0"/>
          <a:lstStyle/>
          <a:p>
            <a:pPr/>
          </a:p>
        </p:txBody>
      </p:sp>
      <p:grpSp>
        <p:nvGrpSpPr>
          <p:cNvPr id="365" name="Google Shape;348;p32"/>
          <p:cNvGrpSpPr/>
          <p:nvPr/>
        </p:nvGrpSpPr>
        <p:grpSpPr>
          <a:xfrm>
            <a:off x="5481299" y="2310120"/>
            <a:ext cx="737723" cy="1414810"/>
            <a:chOff x="0" y="0"/>
            <a:chExt cx="737721" cy="1414808"/>
          </a:xfrm>
        </p:grpSpPr>
        <p:sp>
          <p:nvSpPr>
            <p:cNvPr id="361" name="Google Shape;349;p32"/>
            <p:cNvSpPr/>
            <p:nvPr/>
          </p:nvSpPr>
          <p:spPr>
            <a:xfrm>
              <a:off x="598521" y="0"/>
              <a:ext cx="139201" cy="4034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0369"/>
                    <a:pt x="10800" y="18850"/>
                  </a:cubicBezTo>
                  <a:lnTo>
                    <a:pt x="10800" y="18396"/>
                  </a:lnTo>
                  <a:cubicBezTo>
                    <a:pt x="10800" y="16877"/>
                    <a:pt x="5965" y="15646"/>
                    <a:pt x="0" y="15646"/>
                  </a:cubicBezTo>
                  <a:cubicBezTo>
                    <a:pt x="5965" y="15646"/>
                    <a:pt x="10800" y="14415"/>
                    <a:pt x="10800" y="12896"/>
                  </a:cubicBezTo>
                  <a:lnTo>
                    <a:pt x="10800" y="2750"/>
                  </a:lnTo>
                  <a:cubicBezTo>
                    <a:pt x="10800" y="1231"/>
                    <a:pt x="15635" y="0"/>
                    <a:pt x="21600" y="0"/>
                  </a:cubicBezTo>
                </a:path>
              </a:pathLst>
            </a:custGeom>
            <a:noFill/>
            <a:ln w="28575" cap="flat">
              <a:solidFill>
                <a:srgbClr val="000000"/>
              </a:solidFill>
              <a:prstDash val="solid"/>
              <a:round/>
            </a:ln>
            <a:effectLst/>
          </p:spPr>
          <p:txBody>
            <a:bodyPr wrap="square" lIns="0" tIns="0" rIns="0" bIns="0" numCol="1" anchor="ctr">
              <a:noAutofit/>
            </a:bodyPr>
            <a:lstStyle/>
            <a:p>
              <a:pPr algn="ctr">
                <a:defRPr b="1" sz="2000">
                  <a:latin typeface="Courier New"/>
                  <a:ea typeface="Courier New"/>
                  <a:cs typeface="Courier New"/>
                  <a:sym typeface="Courier New"/>
                </a:defRPr>
              </a:pPr>
            </a:p>
          </p:txBody>
        </p:sp>
        <p:sp>
          <p:nvSpPr>
            <p:cNvPr id="362" name="Google Shape;350;p32"/>
            <p:cNvSpPr txBox="1"/>
            <p:nvPr/>
          </p:nvSpPr>
          <p:spPr>
            <a:xfrm>
              <a:off x="119987" y="134163"/>
              <a:ext cx="535551" cy="3940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lgn="ctr">
                <a:defRPr b="1" sz="1800"/>
              </a:pPr>
              <a:r>
                <a:t>𝛿</a:t>
              </a:r>
              <a:r>
                <a:rPr baseline="-25000" i="1"/>
                <a:t>req</a:t>
              </a:r>
            </a:p>
          </p:txBody>
        </p:sp>
        <p:sp>
          <p:nvSpPr>
            <p:cNvPr id="363" name="Google Shape;351;p32"/>
            <p:cNvSpPr/>
            <p:nvPr/>
          </p:nvSpPr>
          <p:spPr>
            <a:xfrm>
              <a:off x="598521" y="1011383"/>
              <a:ext cx="139201" cy="4034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0369"/>
                    <a:pt x="10800" y="18850"/>
                  </a:cubicBezTo>
                  <a:lnTo>
                    <a:pt x="10800" y="8704"/>
                  </a:lnTo>
                  <a:cubicBezTo>
                    <a:pt x="10800" y="7185"/>
                    <a:pt x="5965" y="5954"/>
                    <a:pt x="0" y="5954"/>
                  </a:cubicBezTo>
                  <a:cubicBezTo>
                    <a:pt x="5965" y="5954"/>
                    <a:pt x="10800" y="4723"/>
                    <a:pt x="10800" y="3204"/>
                  </a:cubicBezTo>
                  <a:lnTo>
                    <a:pt x="10800" y="2750"/>
                  </a:lnTo>
                  <a:cubicBezTo>
                    <a:pt x="10800" y="1231"/>
                    <a:pt x="15635" y="0"/>
                    <a:pt x="21600" y="0"/>
                  </a:cubicBezTo>
                </a:path>
              </a:pathLst>
            </a:custGeom>
            <a:noFill/>
            <a:ln w="28575" cap="flat">
              <a:solidFill>
                <a:srgbClr val="000000"/>
              </a:solidFill>
              <a:prstDash val="solid"/>
              <a:round/>
            </a:ln>
            <a:effectLst/>
          </p:spPr>
          <p:txBody>
            <a:bodyPr wrap="square" lIns="0" tIns="0" rIns="0" bIns="0" numCol="1" anchor="ctr">
              <a:noAutofit/>
            </a:bodyPr>
            <a:lstStyle/>
            <a:p>
              <a:pPr algn="ctr">
                <a:defRPr b="1" sz="2000">
                  <a:latin typeface="Courier New"/>
                  <a:ea typeface="Courier New"/>
                  <a:cs typeface="Courier New"/>
                  <a:sym typeface="Courier New"/>
                </a:defRPr>
              </a:pPr>
            </a:p>
          </p:txBody>
        </p:sp>
        <p:sp>
          <p:nvSpPr>
            <p:cNvPr id="364" name="Google Shape;352;p32"/>
            <p:cNvSpPr txBox="1"/>
            <p:nvPr/>
          </p:nvSpPr>
          <p:spPr>
            <a:xfrm>
              <a:off x="0" y="934284"/>
              <a:ext cx="638150" cy="3940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lgn="ctr">
                <a:defRPr b="1" sz="1800"/>
              </a:pPr>
              <a:r>
                <a:t>𝛿</a:t>
              </a:r>
              <a:r>
                <a:rPr baseline="-25000" i="1"/>
                <a:t>resp</a:t>
              </a:r>
            </a:p>
          </p:txBody>
        </p:sp>
      </p:grpSp>
      <p:sp>
        <p:nvSpPr>
          <p:cNvPr id="366" name="Google Shape;353;p32"/>
          <p:cNvSpPr txBox="1"/>
          <p:nvPr>
            <p:ph type="sldNum" sz="quarter" idx="2"/>
          </p:nvPr>
        </p:nvSpPr>
        <p:spPr>
          <a:xfrm>
            <a:off x="8779875" y="4921846"/>
            <a:ext cx="135525" cy="145708"/>
          </a:xfrm>
          <a:prstGeom prst="rect">
            <a:avLst/>
          </a:prstGeom>
          <a:extLst>
            <a:ext uri="{C572A759-6A51-4108-AA02-DFA0A04FC94B}">
              <ma14:wrappingTextBoxFlag xmlns:ma14="http://schemas.microsoft.com/office/mac/drawingml/2011/main" val="1"/>
            </a:ext>
          </a:extLst>
        </p:spPr>
        <p:txBody>
          <a:bodyPr/>
          <a:lstStyle>
            <a:lvl1pPr>
              <a:lnSpc>
                <a:spcPct val="80000"/>
              </a:lnSpc>
              <a:defRPr sz="600"/>
            </a:lvl1p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6" grpId="2"/>
      <p:bldP build="whole" bldLvl="1" animBg="1" rev="0" advAuto="0" spid="330" grpId="1"/>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8" name="Google Shape;358;p33"/>
          <p:cNvSpPr txBox="1"/>
          <p:nvPr>
            <p:ph type="title"/>
          </p:nvPr>
        </p:nvSpPr>
        <p:spPr>
          <a:xfrm>
            <a:off x="311699" y="445025"/>
            <a:ext cx="8520602" cy="572701"/>
          </a:xfrm>
          <a:prstGeom prst="rect">
            <a:avLst/>
          </a:prstGeom>
        </p:spPr>
        <p:txBody>
          <a:bodyPr/>
          <a:lstStyle>
            <a:lvl1pPr>
              <a:defRPr sz="2500"/>
            </a:lvl1pPr>
          </a:lstStyle>
          <a:p>
            <a:pPr/>
            <a:r>
              <a:t>Exercise: Cristian’s algorithm</a:t>
            </a:r>
          </a:p>
        </p:txBody>
      </p:sp>
      <p:sp>
        <p:nvSpPr>
          <p:cNvPr id="369" name="Google Shape;359;p33"/>
          <p:cNvSpPr txBox="1"/>
          <p:nvPr>
            <p:ph type="body" idx="1"/>
          </p:nvPr>
        </p:nvSpPr>
        <p:spPr>
          <a:xfrm>
            <a:off x="311699" y="1152474"/>
            <a:ext cx="8520602" cy="2857202"/>
          </a:xfrm>
          <a:prstGeom prst="rect">
            <a:avLst/>
          </a:prstGeom>
        </p:spPr>
        <p:txBody>
          <a:bodyPr/>
          <a:lstStyle/>
          <a:p>
            <a:pPr marL="0" indent="0">
              <a:buSzTx/>
              <a:buNone/>
              <a:defRPr>
                <a:solidFill>
                  <a:srgbClr val="000000"/>
                </a:solidFill>
              </a:defRPr>
            </a:pPr>
            <a:r>
              <a:t>Implement a </a:t>
            </a:r>
            <a:r>
              <a:rPr>
                <a:latin typeface="Consolas"/>
                <a:ea typeface="Consolas"/>
                <a:cs typeface="Consolas"/>
                <a:sym typeface="Consolas"/>
              </a:rPr>
              <a:t>CristianServer</a:t>
            </a:r>
            <a:r>
              <a:t> that other machines sync their local time to</a:t>
            </a:r>
          </a:p>
          <a:p>
            <a:pPr marL="0" indent="457200">
              <a:spcBef>
                <a:spcPts val="1200"/>
              </a:spcBef>
              <a:buSzTx/>
              <a:buNone/>
              <a:defRPr>
                <a:solidFill>
                  <a:srgbClr val="000000"/>
                </a:solidFill>
                <a:latin typeface="Consolas"/>
                <a:ea typeface="Consolas"/>
                <a:cs typeface="Consolas"/>
                <a:sym typeface="Consolas"/>
              </a:defRPr>
            </a:pPr>
            <a:r>
              <a:t>func SyncTime(serverAddr string) (time.Time, error)</a:t>
            </a:r>
          </a:p>
          <a:p>
            <a:pPr marL="0" indent="0">
              <a:spcBef>
                <a:spcPts val="1200"/>
              </a:spcBef>
              <a:buSzTx/>
              <a:buNone/>
              <a:defRPr>
                <a:solidFill>
                  <a:srgbClr val="000000"/>
                </a:solidFill>
              </a:defRPr>
            </a:pPr>
            <a:r>
              <a:t>Set </a:t>
            </a:r>
            <a:r>
              <a:rPr i="1"/>
              <a:t>local time = T</a:t>
            </a:r>
            <a:r>
              <a:rPr baseline="-25000" i="1"/>
              <a:t>3</a:t>
            </a:r>
            <a:r>
              <a:rPr i="1"/>
              <a:t> + RTT/2</a:t>
            </a:r>
            <a:r>
              <a:t>, where RTT = (</a:t>
            </a:r>
            <a:r>
              <a:rPr i="1"/>
              <a:t>T</a:t>
            </a:r>
            <a:r>
              <a:rPr baseline="-25000" i="1"/>
              <a:t>4</a:t>
            </a:r>
            <a:r>
              <a:t> - </a:t>
            </a:r>
            <a:r>
              <a:rPr i="1"/>
              <a:t>T</a:t>
            </a:r>
            <a:r>
              <a:rPr baseline="-25000" i="1"/>
              <a:t>1</a:t>
            </a:r>
            <a:r>
              <a:t>) - (</a:t>
            </a:r>
            <a:r>
              <a:rPr i="1"/>
              <a:t>T</a:t>
            </a:r>
            <a:r>
              <a:rPr baseline="-25000" i="1"/>
              <a:t>3</a:t>
            </a:r>
            <a:r>
              <a:t> - </a:t>
            </a:r>
            <a:r>
              <a:rPr i="1"/>
              <a:t>T</a:t>
            </a:r>
            <a:r>
              <a:rPr baseline="-25000" i="1"/>
              <a:t>2</a:t>
            </a:r>
            <a:r>
              <a:t>)</a:t>
            </a:r>
          </a:p>
          <a:p>
            <a:pPr marL="0" indent="0">
              <a:spcBef>
                <a:spcPts val="1200"/>
              </a:spcBef>
              <a:buSzTx/>
              <a:buNone/>
              <a:defRPr>
                <a:solidFill>
                  <a:srgbClr val="000000"/>
                </a:solidFill>
              </a:defRPr>
            </a:pPr>
            <a:r>
              <a:t>Note: You can just build a simplified version where T</a:t>
            </a:r>
            <a:r>
              <a:rPr baseline="-25000"/>
              <a:t>2</a:t>
            </a:r>
            <a:r>
              <a:t> = T</a:t>
            </a:r>
            <a:r>
              <a:rPr baseline="-25000"/>
              <a:t>3</a:t>
            </a:r>
            <a:endParaRPr baseline="-25000"/>
          </a:p>
          <a:p>
            <a:pPr marL="0" indent="0">
              <a:spcBef>
                <a:spcPts val="1200"/>
              </a:spcBef>
              <a:buSzTx/>
              <a:buNone/>
              <a:defRPr>
                <a:solidFill>
                  <a:srgbClr val="000000"/>
                </a:solidFill>
              </a:defRPr>
            </a:pPr>
            <a:r>
              <a:t>Hint: use </a:t>
            </a:r>
            <a:r>
              <a:rPr>
                <a:latin typeface="Consolas"/>
                <a:ea typeface="Consolas"/>
                <a:cs typeface="Consolas"/>
                <a:sym typeface="Consolas"/>
              </a:rPr>
              <a:t>time.Time</a:t>
            </a:r>
            <a:r>
              <a:t>’s </a:t>
            </a:r>
            <a:r>
              <a:rPr>
                <a:latin typeface="Consolas"/>
                <a:ea typeface="Consolas"/>
                <a:cs typeface="Consolas"/>
                <a:sym typeface="Consolas"/>
              </a:rPr>
              <a:t>Sub</a:t>
            </a:r>
            <a:r>
              <a:t> and </a:t>
            </a:r>
            <a:r>
              <a:rPr>
                <a:latin typeface="Consolas"/>
                <a:ea typeface="Consolas"/>
                <a:cs typeface="Consolas"/>
                <a:sym typeface="Consolas"/>
              </a:rPr>
              <a:t>Add</a:t>
            </a:r>
            <a:r>
              <a:t> methods, </a:t>
            </a:r>
            <a:r>
              <a:rPr>
                <a:latin typeface="Consolas"/>
                <a:ea typeface="Consolas"/>
                <a:cs typeface="Consolas"/>
                <a:sym typeface="Consolas"/>
              </a:rPr>
              <a:t>time.Now()</a:t>
            </a:r>
          </a:p>
        </p:txBody>
      </p:sp>
      <p:pic>
        <p:nvPicPr>
          <p:cNvPr id="370" name="Google Shape;360;p33" descr="Google Shape;360;p33"/>
          <p:cNvPicPr>
            <a:picLocks noChangeAspect="1"/>
          </p:cNvPicPr>
          <p:nvPr/>
        </p:nvPicPr>
        <p:blipFill>
          <a:blip r:embed="rId2">
            <a:extLst/>
          </a:blip>
          <a:stretch>
            <a:fillRect/>
          </a:stretch>
        </p:blipFill>
        <p:spPr>
          <a:xfrm>
            <a:off x="6750501" y="2635374"/>
            <a:ext cx="1988476" cy="2271576"/>
          </a:xfrm>
          <a:prstGeom prst="rect">
            <a:avLst/>
          </a:prstGeom>
          <a:ln w="12700">
            <a:miter lim="400000"/>
          </a:ln>
        </p:spPr>
      </p:pic>
      <p:sp>
        <p:nvSpPr>
          <p:cNvPr id="371" name="Google Shape;361;p33"/>
          <p:cNvSpPr txBox="1"/>
          <p:nvPr>
            <p:ph type="sldNum" sz="quarter" idx="2"/>
          </p:nvPr>
        </p:nvSpPr>
        <p:spPr>
          <a:xfrm>
            <a:off x="8740900" y="4700819"/>
            <a:ext cx="280259"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69">
                                            <p:bg/>
                                          </p:spTgt>
                                        </p:tgtEl>
                                        <p:attrNameLst>
                                          <p:attrName>style.visibility</p:attrName>
                                        </p:attrNameLst>
                                      </p:cBhvr>
                                      <p:to>
                                        <p:strVal val="visible"/>
                                      </p:to>
                                    </p:set>
                                    <p:animEffect filter="fade" transition="in">
                                      <p:cBhvr>
                                        <p:cTn id="7" dur="1"/>
                                        <p:tgtEl>
                                          <p:spTgt spid="369">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369">
                                            <p:txEl>
                                              <p:pRg st="0" end="0"/>
                                            </p:txEl>
                                          </p:spTgt>
                                        </p:tgtEl>
                                        <p:attrNameLst>
                                          <p:attrName>style.visibility</p:attrName>
                                        </p:attrNameLst>
                                      </p:cBhvr>
                                      <p:to>
                                        <p:strVal val="visible"/>
                                      </p:to>
                                    </p:set>
                                    <p:animEffect filter="fade" transition="in">
                                      <p:cBhvr>
                                        <p:cTn id="10" dur="1"/>
                                        <p:tgtEl>
                                          <p:spTgt spid="36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369">
                                            <p:txEl>
                                              <p:pRg st="1" end="1"/>
                                            </p:txEl>
                                          </p:spTgt>
                                        </p:tgtEl>
                                        <p:attrNameLst>
                                          <p:attrName>style.visibility</p:attrName>
                                        </p:attrNameLst>
                                      </p:cBhvr>
                                      <p:to>
                                        <p:strVal val="visible"/>
                                      </p:to>
                                    </p:set>
                                    <p:animEffect filter="fade" transition="in">
                                      <p:cBhvr>
                                        <p:cTn id="15" dur="1"/>
                                        <p:tgtEl>
                                          <p:spTgt spid="36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369">
                                            <p:txEl>
                                              <p:pRg st="2" end="2"/>
                                            </p:txEl>
                                          </p:spTgt>
                                        </p:tgtEl>
                                        <p:attrNameLst>
                                          <p:attrName>style.visibility</p:attrName>
                                        </p:attrNameLst>
                                      </p:cBhvr>
                                      <p:to>
                                        <p:strVal val="visible"/>
                                      </p:to>
                                    </p:set>
                                    <p:animEffect filter="fade" transition="in">
                                      <p:cBhvr>
                                        <p:cTn id="20" dur="1"/>
                                        <p:tgtEl>
                                          <p:spTgt spid="36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369">
                                            <p:txEl>
                                              <p:pRg st="3" end="3"/>
                                            </p:txEl>
                                          </p:spTgt>
                                        </p:tgtEl>
                                        <p:attrNameLst>
                                          <p:attrName>style.visibility</p:attrName>
                                        </p:attrNameLst>
                                      </p:cBhvr>
                                      <p:to>
                                        <p:strVal val="visible"/>
                                      </p:to>
                                    </p:set>
                                    <p:animEffect filter="fade" transition="in">
                                      <p:cBhvr>
                                        <p:cTn id="25" dur="1"/>
                                        <p:tgtEl>
                                          <p:spTgt spid="36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369">
                                            <p:txEl>
                                              <p:pRg st="4" end="4"/>
                                            </p:txEl>
                                          </p:spTgt>
                                        </p:tgtEl>
                                        <p:attrNameLst>
                                          <p:attrName>style.visibility</p:attrName>
                                        </p:attrNameLst>
                                      </p:cBhvr>
                                      <p:to>
                                        <p:strVal val="visible"/>
                                      </p:to>
                                    </p:set>
                                    <p:animEffect filter="fade" transition="in">
                                      <p:cBhvr>
                                        <p:cTn id="30" dur="1"/>
                                        <p:tgtEl>
                                          <p:spTgt spid="369">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369"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Google Shape;366;p34"/>
          <p:cNvSpPr txBox="1"/>
          <p:nvPr>
            <p:ph type="title"/>
          </p:nvPr>
        </p:nvSpPr>
        <p:spPr>
          <a:xfrm>
            <a:off x="311699" y="2150849"/>
            <a:ext cx="8520602" cy="841801"/>
          </a:xfrm>
          <a:prstGeom prst="rect">
            <a:avLst/>
          </a:prstGeom>
        </p:spPr>
        <p:txBody>
          <a:bodyPr/>
          <a:lstStyle>
            <a:lvl1pPr defTabSz="786384">
              <a:lnSpc>
                <a:spcPct val="115000"/>
              </a:lnSpc>
              <a:spcBef>
                <a:spcPts val="1300"/>
              </a:spcBef>
              <a:defRPr sz="3096"/>
            </a:lvl1pPr>
          </a:lstStyle>
          <a:p>
            <a:pPr/>
            <a:r>
              <a:t>MapReduce: Fault Tolerance and Optimizations</a:t>
            </a:r>
          </a:p>
        </p:txBody>
      </p:sp>
      <p:sp>
        <p:nvSpPr>
          <p:cNvPr id="374" name="Google Shape;367;p3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Google Shape;372;p35"/>
          <p:cNvSpPr txBox="1"/>
          <p:nvPr>
            <p:ph type="title"/>
          </p:nvPr>
        </p:nvSpPr>
        <p:spPr>
          <a:xfrm>
            <a:off x="311699" y="445025"/>
            <a:ext cx="8520602" cy="572701"/>
          </a:xfrm>
          <a:prstGeom prst="rect">
            <a:avLst/>
          </a:prstGeom>
        </p:spPr>
        <p:txBody>
          <a:bodyPr/>
          <a:lstStyle>
            <a:lvl1pPr>
              <a:defRPr sz="2500"/>
            </a:lvl1pPr>
          </a:lstStyle>
          <a:p>
            <a:pPr/>
            <a:r>
              <a:t>MapReduce: Fault Tolerance</a:t>
            </a:r>
          </a:p>
        </p:txBody>
      </p:sp>
      <p:pic>
        <p:nvPicPr>
          <p:cNvPr id="379" name="Google Shape;373;p35" descr="Google Shape;373;p35"/>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sp>
        <p:nvSpPr>
          <p:cNvPr id="380" name="Google Shape;374;p3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Google Shape;379;p36"/>
          <p:cNvSpPr txBox="1"/>
          <p:nvPr>
            <p:ph type="title"/>
          </p:nvPr>
        </p:nvSpPr>
        <p:spPr>
          <a:xfrm>
            <a:off x="311699" y="445025"/>
            <a:ext cx="8520602" cy="572701"/>
          </a:xfrm>
          <a:prstGeom prst="rect">
            <a:avLst/>
          </a:prstGeom>
        </p:spPr>
        <p:txBody>
          <a:bodyPr/>
          <a:lstStyle>
            <a:lvl1pPr>
              <a:defRPr sz="2500"/>
            </a:lvl1pPr>
          </a:lstStyle>
          <a:p>
            <a:pPr/>
            <a:r>
              <a:t>MapReduce: Fault Tolerance</a:t>
            </a:r>
          </a:p>
        </p:txBody>
      </p:sp>
      <p:pic>
        <p:nvPicPr>
          <p:cNvPr id="385" name="Google Shape;380;p36" descr="Google Shape;380;p36"/>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386" name="Google Shape;381;p36" descr="Google Shape;381;p36"/>
          <p:cNvPicPr>
            <a:picLocks noChangeAspect="1"/>
          </p:cNvPicPr>
          <p:nvPr/>
        </p:nvPicPr>
        <p:blipFill>
          <a:blip r:embed="rId4">
            <a:extLst/>
          </a:blip>
          <a:stretch>
            <a:fillRect/>
          </a:stretch>
        </p:blipFill>
        <p:spPr>
          <a:xfrm>
            <a:off x="2150524" y="1291374"/>
            <a:ext cx="852076" cy="812775"/>
          </a:xfrm>
          <a:prstGeom prst="rect">
            <a:avLst/>
          </a:prstGeom>
          <a:ln w="12700">
            <a:miter lim="400000"/>
          </a:ln>
        </p:spPr>
      </p:pic>
      <p:sp>
        <p:nvSpPr>
          <p:cNvPr id="387" name="Google Shape;382;p36"/>
          <p:cNvSpPr/>
          <p:nvPr/>
        </p:nvSpPr>
        <p:spPr>
          <a:xfrm>
            <a:off x="4176124" y="1017724"/>
            <a:ext cx="4475401" cy="3075902"/>
          </a:xfrm>
          <a:prstGeom prst="rect">
            <a:avLst/>
          </a:prstGeom>
          <a:solidFill>
            <a:srgbClr val="FFFFFF">
              <a:alpha val="90588"/>
            </a:srgbClr>
          </a:solidFill>
          <a:ln w="12700">
            <a:miter lim="400000"/>
          </a:ln>
        </p:spPr>
        <p:txBody>
          <a:bodyPr lIns="0" tIns="0" rIns="0" bIns="0" anchor="ctr"/>
          <a:lstStyle/>
          <a:p>
            <a:pPr/>
          </a:p>
        </p:txBody>
      </p:sp>
      <p:sp>
        <p:nvSpPr>
          <p:cNvPr id="388" name="Google Shape;383;p36"/>
          <p:cNvSpPr txBox="1"/>
          <p:nvPr/>
        </p:nvSpPr>
        <p:spPr>
          <a:xfrm>
            <a:off x="2961749" y="4313949"/>
            <a:ext cx="2862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defRPr i="1" sz="2000">
                <a:solidFill>
                  <a:srgbClr val="FF0000"/>
                </a:solidFill>
              </a:defRPr>
            </a:lvl1pPr>
          </a:lstStyle>
          <a:p>
            <a:pPr/>
            <a:r>
              <a:t>Synchronization barrier</a:t>
            </a:r>
          </a:p>
        </p:txBody>
      </p:sp>
      <p:sp>
        <p:nvSpPr>
          <p:cNvPr id="389" name="Google Shape;384;p36"/>
          <p:cNvSpPr/>
          <p:nvPr/>
        </p:nvSpPr>
        <p:spPr>
          <a:xfrm flipH="1">
            <a:off x="4393050" y="1209837"/>
            <a:ext cx="1" cy="3104101"/>
          </a:xfrm>
          <a:prstGeom prst="line">
            <a:avLst/>
          </a:prstGeom>
          <a:ln w="76200">
            <a:solidFill>
              <a:srgbClr val="FF0000"/>
            </a:solidFill>
          </a:ln>
        </p:spPr>
        <p:txBody>
          <a:bodyPr lIns="0" tIns="0" rIns="0" bIns="0"/>
          <a:lstStyle/>
          <a:p>
            <a:pPr/>
          </a:p>
        </p:txBody>
      </p:sp>
      <p:sp>
        <p:nvSpPr>
          <p:cNvPr id="390" name="Google Shape;385;p3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88"/>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389"/>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3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9" grpId="3"/>
      <p:bldP build="whole" bldLvl="1" animBg="1" rev="0" advAuto="0" spid="388" grpId="2"/>
      <p:bldP build="whole" bldLvl="1" animBg="1" rev="0" advAuto="0" spid="386" grpId="1"/>
      <p:bldP build="whole" bldLvl="1" animBg="1" rev="0" advAuto="0" spid="387" grpId="4"/>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Google Shape;390;p37"/>
          <p:cNvSpPr txBox="1"/>
          <p:nvPr>
            <p:ph type="title"/>
          </p:nvPr>
        </p:nvSpPr>
        <p:spPr>
          <a:xfrm>
            <a:off x="311699" y="445025"/>
            <a:ext cx="8520602" cy="572701"/>
          </a:xfrm>
          <a:prstGeom prst="rect">
            <a:avLst/>
          </a:prstGeom>
        </p:spPr>
        <p:txBody>
          <a:bodyPr/>
          <a:lstStyle>
            <a:lvl1pPr>
              <a:defRPr sz="2500"/>
            </a:lvl1pPr>
          </a:lstStyle>
          <a:p>
            <a:pPr/>
            <a:r>
              <a:t>MapReduce: Fault Tolerance</a:t>
            </a:r>
          </a:p>
        </p:txBody>
      </p:sp>
      <p:pic>
        <p:nvPicPr>
          <p:cNvPr id="395" name="Google Shape;391;p37" descr="Google Shape;391;p37"/>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396" name="Google Shape;392;p37" descr="Google Shape;392;p37"/>
          <p:cNvPicPr>
            <a:picLocks noChangeAspect="1"/>
          </p:cNvPicPr>
          <p:nvPr/>
        </p:nvPicPr>
        <p:blipFill>
          <a:blip r:embed="rId4">
            <a:extLst/>
          </a:blip>
          <a:stretch>
            <a:fillRect/>
          </a:stretch>
        </p:blipFill>
        <p:spPr>
          <a:xfrm>
            <a:off x="4741324" y="1291374"/>
            <a:ext cx="852076" cy="812775"/>
          </a:xfrm>
          <a:prstGeom prst="rect">
            <a:avLst/>
          </a:prstGeom>
          <a:ln w="12700">
            <a:miter lim="400000"/>
          </a:ln>
        </p:spPr>
      </p:pic>
      <p:sp>
        <p:nvSpPr>
          <p:cNvPr id="397" name="Google Shape;393;p37"/>
          <p:cNvSpPr/>
          <p:nvPr/>
        </p:nvSpPr>
        <p:spPr>
          <a:xfrm>
            <a:off x="7287075" y="1017724"/>
            <a:ext cx="1364401" cy="3075902"/>
          </a:xfrm>
          <a:prstGeom prst="rect">
            <a:avLst/>
          </a:prstGeom>
          <a:solidFill>
            <a:srgbClr val="FFFFFF">
              <a:alpha val="90588"/>
            </a:srgbClr>
          </a:solidFill>
          <a:ln w="12700">
            <a:miter lim="400000"/>
          </a:ln>
        </p:spPr>
        <p:txBody>
          <a:bodyPr lIns="0" tIns="0" rIns="0" bIns="0" anchor="ctr"/>
          <a:lstStyle/>
          <a:p>
            <a:pPr/>
          </a:p>
        </p:txBody>
      </p:sp>
      <p:sp>
        <p:nvSpPr>
          <p:cNvPr id="398" name="Google Shape;394;p37"/>
          <p:cNvSpPr txBox="1"/>
          <p:nvPr/>
        </p:nvSpPr>
        <p:spPr>
          <a:xfrm>
            <a:off x="5857349" y="4313949"/>
            <a:ext cx="2862601"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defRPr i="1" sz="2000">
                <a:solidFill>
                  <a:srgbClr val="FF0000"/>
                </a:solidFill>
              </a:defRPr>
            </a:lvl1pPr>
          </a:lstStyle>
          <a:p>
            <a:pPr/>
            <a:r>
              <a:t>Synchronization barrier</a:t>
            </a:r>
          </a:p>
        </p:txBody>
      </p:sp>
      <p:sp>
        <p:nvSpPr>
          <p:cNvPr id="399" name="Google Shape;395;p37"/>
          <p:cNvSpPr/>
          <p:nvPr/>
        </p:nvSpPr>
        <p:spPr>
          <a:xfrm>
            <a:off x="7288649" y="1209837"/>
            <a:ext cx="1" cy="3104101"/>
          </a:xfrm>
          <a:prstGeom prst="line">
            <a:avLst/>
          </a:prstGeom>
          <a:ln w="76200">
            <a:solidFill>
              <a:srgbClr val="FF0000"/>
            </a:solidFill>
          </a:ln>
        </p:spPr>
        <p:txBody>
          <a:bodyPr lIns="0" tIns="0" rIns="0" bIns="0"/>
          <a:lstStyle/>
          <a:p>
            <a:pPr/>
          </a:p>
        </p:txBody>
      </p:sp>
      <p:sp>
        <p:nvSpPr>
          <p:cNvPr id="400" name="Google Shape;396;p3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98"/>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3" fill="hold">
                                  <p:stCondLst>
                                    <p:cond delay="0"/>
                                  </p:stCondLst>
                                  <p:iterate type="el" backwards="0">
                                    <p:tmAbs val="0"/>
                                  </p:iterate>
                                  <p:childTnLst>
                                    <p:set>
                                      <p:cBhvr>
                                        <p:cTn id="13" fill="hold"/>
                                        <p:tgtEl>
                                          <p:spTgt spid="399"/>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3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96" grpId="1"/>
      <p:bldP build="whole" bldLvl="1" animBg="1" rev="0" advAuto="0" spid="399" grpId="3"/>
      <p:bldP build="whole" bldLvl="1" animBg="1" rev="0" advAuto="0" spid="398" grpId="2"/>
      <p:bldP build="whole" bldLvl="1" animBg="1" rev="0" advAuto="0" spid="397" grpId="4"/>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Google Shape;401;p38"/>
          <p:cNvSpPr txBox="1"/>
          <p:nvPr>
            <p:ph type="title"/>
          </p:nvPr>
        </p:nvSpPr>
        <p:spPr>
          <a:xfrm>
            <a:off x="311699" y="445025"/>
            <a:ext cx="8520602" cy="572701"/>
          </a:xfrm>
          <a:prstGeom prst="rect">
            <a:avLst/>
          </a:prstGeom>
        </p:spPr>
        <p:txBody>
          <a:bodyPr/>
          <a:lstStyle>
            <a:lvl1pPr>
              <a:defRPr sz="2500"/>
            </a:lvl1pPr>
          </a:lstStyle>
          <a:p>
            <a:pPr/>
            <a:r>
              <a:t>MapReduce: Fault Tolerance</a:t>
            </a:r>
          </a:p>
        </p:txBody>
      </p:sp>
      <p:pic>
        <p:nvPicPr>
          <p:cNvPr id="405" name="Google Shape;402;p38" descr="Google Shape;402;p38"/>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406" name="Google Shape;403;p38" descr="Google Shape;403;p38"/>
          <p:cNvPicPr>
            <a:picLocks noChangeAspect="1"/>
          </p:cNvPicPr>
          <p:nvPr/>
        </p:nvPicPr>
        <p:blipFill>
          <a:blip r:embed="rId4">
            <a:extLst/>
          </a:blip>
          <a:stretch>
            <a:fillRect/>
          </a:stretch>
        </p:blipFill>
        <p:spPr>
          <a:xfrm>
            <a:off x="2150524" y="1291374"/>
            <a:ext cx="852076" cy="812775"/>
          </a:xfrm>
          <a:prstGeom prst="rect">
            <a:avLst/>
          </a:prstGeom>
          <a:ln w="12700">
            <a:miter lim="400000"/>
          </a:ln>
        </p:spPr>
      </p:pic>
      <p:sp>
        <p:nvSpPr>
          <p:cNvPr id="407" name="Google Shape;404;p38"/>
          <p:cNvSpPr/>
          <p:nvPr/>
        </p:nvSpPr>
        <p:spPr>
          <a:xfrm>
            <a:off x="4176124" y="1017724"/>
            <a:ext cx="4475401" cy="3075902"/>
          </a:xfrm>
          <a:prstGeom prst="rect">
            <a:avLst/>
          </a:prstGeom>
          <a:solidFill>
            <a:srgbClr val="FFFFFF">
              <a:alpha val="90588"/>
            </a:srgbClr>
          </a:solidFill>
          <a:ln w="12700">
            <a:miter lim="400000"/>
          </a:ln>
        </p:spPr>
        <p:txBody>
          <a:bodyPr lIns="0" tIns="0" rIns="0" bIns="0" anchor="ctr"/>
          <a:lstStyle/>
          <a:p>
            <a:pPr/>
          </a:p>
        </p:txBody>
      </p:sp>
      <p:sp>
        <p:nvSpPr>
          <p:cNvPr id="408" name="Google Shape;405;p38"/>
          <p:cNvSpPr/>
          <p:nvPr/>
        </p:nvSpPr>
        <p:spPr>
          <a:xfrm flipH="1">
            <a:off x="4316850" y="1209837"/>
            <a:ext cx="1" cy="3104101"/>
          </a:xfrm>
          <a:prstGeom prst="line">
            <a:avLst/>
          </a:prstGeom>
          <a:ln w="76200">
            <a:solidFill>
              <a:srgbClr val="FF0000"/>
            </a:solidFill>
          </a:ln>
        </p:spPr>
        <p:txBody>
          <a:bodyPr lIns="0" tIns="0" rIns="0" bIns="0"/>
          <a:lstStyle/>
          <a:p>
            <a:pPr/>
          </a:p>
        </p:txBody>
      </p:sp>
      <p:sp>
        <p:nvSpPr>
          <p:cNvPr id="409" name="Google Shape;406;p3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Google Shape;411;p39"/>
          <p:cNvSpPr txBox="1"/>
          <p:nvPr>
            <p:ph type="title"/>
          </p:nvPr>
        </p:nvSpPr>
        <p:spPr>
          <a:xfrm>
            <a:off x="311699" y="445025"/>
            <a:ext cx="8520602" cy="572701"/>
          </a:xfrm>
          <a:prstGeom prst="rect">
            <a:avLst/>
          </a:prstGeom>
        </p:spPr>
        <p:txBody>
          <a:bodyPr/>
          <a:lstStyle>
            <a:lvl1pPr>
              <a:defRPr sz="2500"/>
            </a:lvl1pPr>
          </a:lstStyle>
          <a:p>
            <a:pPr/>
            <a:r>
              <a:t>Launch same task on a different machine</a:t>
            </a:r>
          </a:p>
        </p:txBody>
      </p:sp>
      <p:pic>
        <p:nvPicPr>
          <p:cNvPr id="414" name="Google Shape;412;p39" descr="Google Shape;412;p39"/>
          <p:cNvPicPr>
            <a:picLocks noChangeAspect="1"/>
          </p:cNvPicPr>
          <p:nvPr/>
        </p:nvPicPr>
        <p:blipFill>
          <a:blip r:embed="rId3">
            <a:extLst/>
          </a:blip>
          <a:stretch>
            <a:fillRect/>
          </a:stretch>
        </p:blipFill>
        <p:spPr>
          <a:xfrm>
            <a:off x="492349" y="2329774"/>
            <a:ext cx="8159300" cy="2642276"/>
          </a:xfrm>
          <a:prstGeom prst="rect">
            <a:avLst/>
          </a:prstGeom>
          <a:ln w="12700">
            <a:miter lim="400000"/>
          </a:ln>
        </p:spPr>
      </p:pic>
      <p:sp>
        <p:nvSpPr>
          <p:cNvPr id="415" name="Google Shape;413;p39"/>
          <p:cNvSpPr/>
          <p:nvPr/>
        </p:nvSpPr>
        <p:spPr>
          <a:xfrm flipV="1">
            <a:off x="1200275" y="1476874"/>
            <a:ext cx="869400" cy="1628701"/>
          </a:xfrm>
          <a:prstGeom prst="line">
            <a:avLst/>
          </a:prstGeom>
          <a:ln w="28575">
            <a:solidFill>
              <a:schemeClr val="accent2">
                <a:lumOff val="21764"/>
              </a:schemeClr>
            </a:solidFill>
            <a:tailEnd type="stealth"/>
          </a:ln>
        </p:spPr>
        <p:txBody>
          <a:bodyPr lIns="0" tIns="0" rIns="0" bIns="0"/>
          <a:lstStyle/>
          <a:p>
            <a:pPr/>
          </a:p>
        </p:txBody>
      </p:sp>
      <p:grpSp>
        <p:nvGrpSpPr>
          <p:cNvPr id="418" name="Google Shape;414;p39"/>
          <p:cNvGrpSpPr/>
          <p:nvPr/>
        </p:nvGrpSpPr>
        <p:grpSpPr>
          <a:xfrm>
            <a:off x="2057524" y="1195125"/>
            <a:ext cx="1138802" cy="572701"/>
            <a:chOff x="0" y="0"/>
            <a:chExt cx="1138800" cy="572700"/>
          </a:xfrm>
        </p:grpSpPr>
        <p:sp>
          <p:nvSpPr>
            <p:cNvPr id="416" name="Oval"/>
            <p:cNvSpPr/>
            <p:nvPr/>
          </p:nvSpPr>
          <p:spPr>
            <a:xfrm>
              <a:off x="-1" y="-1"/>
              <a:ext cx="1138802" cy="572702"/>
            </a:xfrm>
            <a:prstGeom prst="ellipse">
              <a:avLst/>
            </a:prstGeom>
            <a:solidFill>
              <a:srgbClr val="C9DAF8"/>
            </a:solidFill>
            <a:ln w="28575" cap="flat">
              <a:solidFill>
                <a:srgbClr val="4A86E8"/>
              </a:solidFill>
              <a:prstDash val="dash"/>
              <a:round/>
            </a:ln>
            <a:effectLst/>
          </p:spPr>
          <p:txBody>
            <a:bodyPr wrap="square" lIns="0" tIns="0" rIns="0" bIns="0" numCol="1" anchor="ctr">
              <a:noAutofit/>
            </a:bodyPr>
            <a:lstStyle/>
            <a:p>
              <a:pPr algn="ctr">
                <a:defRPr sz="1300"/>
              </a:pPr>
            </a:p>
          </p:txBody>
        </p:sp>
        <p:sp>
          <p:nvSpPr>
            <p:cNvPr id="417" name="Map 1*"/>
            <p:cNvSpPr txBox="1"/>
            <p:nvPr/>
          </p:nvSpPr>
          <p:spPr>
            <a:xfrm>
              <a:off x="181060" y="102375"/>
              <a:ext cx="776680" cy="3679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300"/>
              </a:lvl1pPr>
            </a:lstStyle>
            <a:p>
              <a:pPr/>
              <a:r>
                <a:t>Map 1*</a:t>
              </a:r>
            </a:p>
          </p:txBody>
        </p:sp>
      </p:grpSp>
      <p:sp>
        <p:nvSpPr>
          <p:cNvPr id="419" name="Google Shape;415;p39"/>
          <p:cNvSpPr/>
          <p:nvPr/>
        </p:nvSpPr>
        <p:spPr>
          <a:xfrm>
            <a:off x="4176124" y="1896149"/>
            <a:ext cx="4475401" cy="3075901"/>
          </a:xfrm>
          <a:prstGeom prst="rect">
            <a:avLst/>
          </a:prstGeom>
          <a:solidFill>
            <a:srgbClr val="FFFFFF">
              <a:alpha val="90588"/>
            </a:srgbClr>
          </a:solidFill>
          <a:ln w="12700">
            <a:miter lim="400000"/>
          </a:ln>
        </p:spPr>
        <p:txBody>
          <a:bodyPr lIns="0" tIns="0" rIns="0" bIns="0" anchor="ctr"/>
          <a:lstStyle/>
          <a:p>
            <a:pPr/>
          </a:p>
        </p:txBody>
      </p:sp>
      <p:sp>
        <p:nvSpPr>
          <p:cNvPr id="420" name="Google Shape;416;p39"/>
          <p:cNvSpPr txBox="1"/>
          <p:nvPr/>
        </p:nvSpPr>
        <p:spPr>
          <a:xfrm>
            <a:off x="3682924" y="1271325"/>
            <a:ext cx="5108701"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defRPr sz="1800"/>
            </a:lvl1pPr>
          </a:lstStyle>
          <a:p>
            <a:pPr/>
            <a:r>
              <a:t>Assumes tasks are deterministic and idempotent</a:t>
            </a:r>
          </a:p>
        </p:txBody>
      </p:sp>
      <p:pic>
        <p:nvPicPr>
          <p:cNvPr id="421" name="Google Shape;417;p39" descr="Google Shape;417;p39"/>
          <p:cNvPicPr>
            <a:picLocks noChangeAspect="1"/>
          </p:cNvPicPr>
          <p:nvPr/>
        </p:nvPicPr>
        <p:blipFill>
          <a:blip r:embed="rId4">
            <a:extLst/>
          </a:blip>
          <a:stretch>
            <a:fillRect/>
          </a:stretch>
        </p:blipFill>
        <p:spPr>
          <a:xfrm>
            <a:off x="2150524" y="2281975"/>
            <a:ext cx="852076" cy="812775"/>
          </a:xfrm>
          <a:prstGeom prst="rect">
            <a:avLst/>
          </a:prstGeom>
          <a:ln w="12700">
            <a:miter lim="400000"/>
          </a:ln>
        </p:spPr>
      </p:pic>
      <p:sp>
        <p:nvSpPr>
          <p:cNvPr id="422" name="Google Shape;418;p39"/>
          <p:cNvSpPr/>
          <p:nvPr/>
        </p:nvSpPr>
        <p:spPr>
          <a:xfrm flipH="1">
            <a:off x="4316850" y="1971837"/>
            <a:ext cx="1" cy="3104101"/>
          </a:xfrm>
          <a:prstGeom prst="line">
            <a:avLst/>
          </a:prstGeom>
          <a:ln w="76200">
            <a:solidFill>
              <a:srgbClr val="FF0000"/>
            </a:solidFill>
          </a:ln>
        </p:spPr>
        <p:txBody>
          <a:bodyPr lIns="0" tIns="0" rIns="0" bIns="0"/>
          <a:lstStyle/>
          <a:p>
            <a:pPr/>
          </a:p>
        </p:txBody>
      </p:sp>
      <p:sp>
        <p:nvSpPr>
          <p:cNvPr id="423" name="Google Shape;419;p3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0" grpId="1"/>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Google Shape;424;p40"/>
          <p:cNvSpPr txBox="1"/>
          <p:nvPr>
            <p:ph type="title"/>
          </p:nvPr>
        </p:nvSpPr>
        <p:spPr>
          <a:xfrm>
            <a:off x="311699" y="445025"/>
            <a:ext cx="8520602" cy="572701"/>
          </a:xfrm>
          <a:prstGeom prst="rect">
            <a:avLst/>
          </a:prstGeom>
        </p:spPr>
        <p:txBody>
          <a:bodyPr/>
          <a:lstStyle/>
          <a:p>
            <a:pPr>
              <a:defRPr sz="2500"/>
            </a:pPr>
            <a:r>
              <a:t>What if server 1 is just </a:t>
            </a:r>
            <a:r>
              <a:rPr i="1"/>
              <a:t>REALLY</a:t>
            </a:r>
            <a:r>
              <a:t> slow?</a:t>
            </a:r>
          </a:p>
        </p:txBody>
      </p:sp>
      <p:pic>
        <p:nvPicPr>
          <p:cNvPr id="428" name="Google Shape;425;p40" descr="Google Shape;425;p40"/>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429" name="Google Shape;426;p40" descr="Google Shape;426;p40"/>
          <p:cNvPicPr>
            <a:picLocks noChangeAspect="1"/>
          </p:cNvPicPr>
          <p:nvPr/>
        </p:nvPicPr>
        <p:blipFill>
          <a:blip r:embed="rId4">
            <a:extLst/>
          </a:blip>
          <a:stretch>
            <a:fillRect/>
          </a:stretch>
        </p:blipFill>
        <p:spPr>
          <a:xfrm>
            <a:off x="2294175" y="1078951"/>
            <a:ext cx="619392" cy="572701"/>
          </a:xfrm>
          <a:prstGeom prst="rect">
            <a:avLst/>
          </a:prstGeom>
          <a:ln w="12700">
            <a:miter lim="400000"/>
          </a:ln>
        </p:spPr>
      </p:pic>
      <p:sp>
        <p:nvSpPr>
          <p:cNvPr id="430" name="Google Shape;427;p40"/>
          <p:cNvSpPr txBox="1"/>
          <p:nvPr/>
        </p:nvSpPr>
        <p:spPr>
          <a:xfrm>
            <a:off x="2961749" y="4313949"/>
            <a:ext cx="2769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defRPr sz="2000">
                <a:solidFill>
                  <a:srgbClr val="FF0000"/>
                </a:solidFill>
              </a:defRPr>
            </a:pPr>
            <a:r>
              <a:t>Server 1 is a </a:t>
            </a:r>
            <a:r>
              <a:rPr i="1"/>
              <a:t>straggler</a:t>
            </a:r>
          </a:p>
        </p:txBody>
      </p:sp>
      <p:sp>
        <p:nvSpPr>
          <p:cNvPr id="431" name="Google Shape;428;p40"/>
          <p:cNvSpPr/>
          <p:nvPr/>
        </p:nvSpPr>
        <p:spPr>
          <a:xfrm>
            <a:off x="4176124" y="1017724"/>
            <a:ext cx="4475401" cy="3075902"/>
          </a:xfrm>
          <a:prstGeom prst="rect">
            <a:avLst/>
          </a:prstGeom>
          <a:solidFill>
            <a:srgbClr val="FFFFFF">
              <a:alpha val="90588"/>
            </a:srgbClr>
          </a:solidFill>
          <a:ln w="12700">
            <a:miter lim="400000"/>
          </a:ln>
        </p:spPr>
        <p:txBody>
          <a:bodyPr lIns="0" tIns="0" rIns="0" bIns="0" anchor="ctr"/>
          <a:lstStyle/>
          <a:p>
            <a:pPr/>
          </a:p>
        </p:txBody>
      </p:sp>
      <p:sp>
        <p:nvSpPr>
          <p:cNvPr id="432" name="Google Shape;429;p4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0" grpId="1"/>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6" name="Google Shape;434;p41"/>
          <p:cNvSpPr txBox="1"/>
          <p:nvPr>
            <p:ph type="title"/>
          </p:nvPr>
        </p:nvSpPr>
        <p:spPr>
          <a:xfrm>
            <a:off x="311699" y="445025"/>
            <a:ext cx="8520602" cy="572701"/>
          </a:xfrm>
          <a:prstGeom prst="rect">
            <a:avLst/>
          </a:prstGeom>
        </p:spPr>
        <p:txBody>
          <a:bodyPr/>
          <a:lstStyle>
            <a:lvl1pPr>
              <a:defRPr sz="2500"/>
            </a:lvl1pPr>
          </a:lstStyle>
          <a:p>
            <a:pPr/>
            <a:r>
              <a:t>Use the same idea!</a:t>
            </a:r>
          </a:p>
        </p:txBody>
      </p:sp>
      <p:pic>
        <p:nvPicPr>
          <p:cNvPr id="437" name="Google Shape;435;p41" descr="Google Shape;435;p41"/>
          <p:cNvPicPr>
            <a:picLocks noChangeAspect="1"/>
          </p:cNvPicPr>
          <p:nvPr/>
        </p:nvPicPr>
        <p:blipFill>
          <a:blip r:embed="rId3">
            <a:extLst/>
          </a:blip>
          <a:stretch>
            <a:fillRect/>
          </a:stretch>
        </p:blipFill>
        <p:spPr>
          <a:xfrm>
            <a:off x="492349" y="2329774"/>
            <a:ext cx="8159300" cy="2642276"/>
          </a:xfrm>
          <a:prstGeom prst="rect">
            <a:avLst/>
          </a:prstGeom>
          <a:ln w="12700">
            <a:miter lim="400000"/>
          </a:ln>
        </p:spPr>
      </p:pic>
      <p:pic>
        <p:nvPicPr>
          <p:cNvPr id="438" name="Google Shape;436;p41" descr="Google Shape;436;p41"/>
          <p:cNvPicPr>
            <a:picLocks noChangeAspect="1"/>
          </p:cNvPicPr>
          <p:nvPr/>
        </p:nvPicPr>
        <p:blipFill>
          <a:blip r:embed="rId4">
            <a:extLst/>
          </a:blip>
          <a:stretch>
            <a:fillRect/>
          </a:stretch>
        </p:blipFill>
        <p:spPr>
          <a:xfrm>
            <a:off x="2294175" y="1957326"/>
            <a:ext cx="619392" cy="572701"/>
          </a:xfrm>
          <a:prstGeom prst="rect">
            <a:avLst/>
          </a:prstGeom>
          <a:ln w="12700">
            <a:miter lim="400000"/>
          </a:ln>
        </p:spPr>
      </p:pic>
      <p:sp>
        <p:nvSpPr>
          <p:cNvPr id="439" name="Google Shape;437;p41"/>
          <p:cNvSpPr/>
          <p:nvPr/>
        </p:nvSpPr>
        <p:spPr>
          <a:xfrm flipV="1">
            <a:off x="1200275" y="1476874"/>
            <a:ext cx="869400" cy="1628701"/>
          </a:xfrm>
          <a:prstGeom prst="line">
            <a:avLst/>
          </a:prstGeom>
          <a:ln w="28575">
            <a:solidFill>
              <a:schemeClr val="accent2">
                <a:lumOff val="21764"/>
              </a:schemeClr>
            </a:solidFill>
            <a:tailEnd type="stealth"/>
          </a:ln>
        </p:spPr>
        <p:txBody>
          <a:bodyPr lIns="0" tIns="0" rIns="0" bIns="0"/>
          <a:lstStyle/>
          <a:p>
            <a:pPr/>
          </a:p>
        </p:txBody>
      </p:sp>
      <p:grpSp>
        <p:nvGrpSpPr>
          <p:cNvPr id="442" name="Google Shape;438;p41"/>
          <p:cNvGrpSpPr/>
          <p:nvPr/>
        </p:nvGrpSpPr>
        <p:grpSpPr>
          <a:xfrm>
            <a:off x="2057524" y="1195125"/>
            <a:ext cx="1138802" cy="572701"/>
            <a:chOff x="0" y="0"/>
            <a:chExt cx="1138800" cy="572700"/>
          </a:xfrm>
        </p:grpSpPr>
        <p:sp>
          <p:nvSpPr>
            <p:cNvPr id="440" name="Oval"/>
            <p:cNvSpPr/>
            <p:nvPr/>
          </p:nvSpPr>
          <p:spPr>
            <a:xfrm>
              <a:off x="-1" y="-1"/>
              <a:ext cx="1138802" cy="572702"/>
            </a:xfrm>
            <a:prstGeom prst="ellipse">
              <a:avLst/>
            </a:prstGeom>
            <a:solidFill>
              <a:srgbClr val="C9DAF8"/>
            </a:solidFill>
            <a:ln w="28575" cap="flat">
              <a:solidFill>
                <a:srgbClr val="4A86E8"/>
              </a:solidFill>
              <a:prstDash val="dash"/>
              <a:round/>
            </a:ln>
            <a:effectLst/>
          </p:spPr>
          <p:txBody>
            <a:bodyPr wrap="square" lIns="0" tIns="0" rIns="0" bIns="0" numCol="1" anchor="ctr">
              <a:noAutofit/>
            </a:bodyPr>
            <a:lstStyle/>
            <a:p>
              <a:pPr algn="ctr">
                <a:defRPr sz="1300"/>
              </a:pPr>
            </a:p>
          </p:txBody>
        </p:sp>
        <p:sp>
          <p:nvSpPr>
            <p:cNvPr id="441" name="Map 1*"/>
            <p:cNvSpPr txBox="1"/>
            <p:nvPr/>
          </p:nvSpPr>
          <p:spPr>
            <a:xfrm>
              <a:off x="181060" y="102375"/>
              <a:ext cx="776680" cy="3679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300"/>
              </a:lvl1pPr>
            </a:lstStyle>
            <a:p>
              <a:pPr/>
              <a:r>
                <a:t>Map 1*</a:t>
              </a:r>
            </a:p>
          </p:txBody>
        </p:sp>
      </p:grpSp>
      <p:sp>
        <p:nvSpPr>
          <p:cNvPr id="443" name="Google Shape;439;p41"/>
          <p:cNvSpPr/>
          <p:nvPr/>
        </p:nvSpPr>
        <p:spPr>
          <a:xfrm>
            <a:off x="4176124" y="1896149"/>
            <a:ext cx="4475401" cy="3075901"/>
          </a:xfrm>
          <a:prstGeom prst="rect">
            <a:avLst/>
          </a:prstGeom>
          <a:solidFill>
            <a:srgbClr val="FFFFFF">
              <a:alpha val="90588"/>
            </a:srgbClr>
          </a:solidFill>
          <a:ln w="12700">
            <a:miter lim="400000"/>
          </a:ln>
        </p:spPr>
        <p:txBody>
          <a:bodyPr lIns="0" tIns="0" rIns="0" bIns="0" anchor="ctr"/>
          <a:lstStyle/>
          <a:p>
            <a:pPr/>
          </a:p>
        </p:txBody>
      </p:sp>
      <p:sp>
        <p:nvSpPr>
          <p:cNvPr id="444" name="Google Shape;440;p41"/>
          <p:cNvSpPr txBox="1"/>
          <p:nvPr/>
        </p:nvSpPr>
        <p:spPr>
          <a:xfrm>
            <a:off x="3378125" y="1195125"/>
            <a:ext cx="4778100"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defRPr i="1" sz="2000">
                <a:solidFill>
                  <a:srgbClr val="FF0000"/>
                </a:solidFill>
              </a:defRPr>
            </a:lvl1pPr>
          </a:lstStyle>
          <a:p>
            <a:pPr/>
            <a:r>
              <a:t>Speculative execution</a:t>
            </a:r>
          </a:p>
        </p:txBody>
      </p:sp>
      <p:sp>
        <p:nvSpPr>
          <p:cNvPr id="445" name="Google Shape;441;p4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4" grpId="1"/>
    </p:bldLst>
  </p:timing>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Google Shape;446;p42"/>
          <p:cNvSpPr txBox="1"/>
          <p:nvPr>
            <p:ph type="title"/>
          </p:nvPr>
        </p:nvSpPr>
        <p:spPr>
          <a:xfrm>
            <a:off x="311699" y="445025"/>
            <a:ext cx="8520602" cy="572701"/>
          </a:xfrm>
          <a:prstGeom prst="rect">
            <a:avLst/>
          </a:prstGeom>
        </p:spPr>
        <p:txBody>
          <a:bodyPr/>
          <a:lstStyle>
            <a:lvl1pPr>
              <a:defRPr sz="2500"/>
            </a:lvl1pPr>
          </a:lstStyle>
          <a:p>
            <a:pPr/>
            <a:r>
              <a:t>What should we re-execute?</a:t>
            </a:r>
          </a:p>
        </p:txBody>
      </p:sp>
      <p:pic>
        <p:nvPicPr>
          <p:cNvPr id="450" name="Google Shape;447;p42" descr="Google Shape;447;p42"/>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451" name="Google Shape;448;p42" descr="Google Shape;448;p42"/>
          <p:cNvPicPr>
            <a:picLocks noChangeAspect="1"/>
          </p:cNvPicPr>
          <p:nvPr/>
        </p:nvPicPr>
        <p:blipFill>
          <a:blip r:embed="rId4">
            <a:extLst/>
          </a:blip>
          <a:stretch>
            <a:fillRect/>
          </a:stretch>
        </p:blipFill>
        <p:spPr>
          <a:xfrm>
            <a:off x="4771475" y="2230800"/>
            <a:ext cx="852076" cy="812775"/>
          </a:xfrm>
          <a:prstGeom prst="rect">
            <a:avLst/>
          </a:prstGeom>
          <a:ln w="12700">
            <a:miter lim="400000"/>
          </a:ln>
        </p:spPr>
      </p:pic>
      <p:sp>
        <p:nvSpPr>
          <p:cNvPr id="452" name="Google Shape;449;p42"/>
          <p:cNvSpPr/>
          <p:nvPr/>
        </p:nvSpPr>
        <p:spPr>
          <a:xfrm>
            <a:off x="5749424" y="1017724"/>
            <a:ext cx="4475402" cy="3075902"/>
          </a:xfrm>
          <a:prstGeom prst="rect">
            <a:avLst/>
          </a:prstGeom>
          <a:solidFill>
            <a:srgbClr val="FFFFFF">
              <a:alpha val="90588"/>
            </a:srgbClr>
          </a:solidFill>
          <a:ln w="12700">
            <a:miter lim="400000"/>
          </a:ln>
        </p:spPr>
        <p:txBody>
          <a:bodyPr lIns="0" tIns="0" rIns="0" bIns="0" anchor="ctr"/>
          <a:lstStyle/>
          <a:p>
            <a:pPr/>
          </a:p>
        </p:txBody>
      </p:sp>
      <p:sp>
        <p:nvSpPr>
          <p:cNvPr id="453" name="Google Shape;450;p4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Google Shape;455;p43"/>
          <p:cNvSpPr txBox="1"/>
          <p:nvPr>
            <p:ph type="title"/>
          </p:nvPr>
        </p:nvSpPr>
        <p:spPr>
          <a:xfrm>
            <a:off x="311699" y="445025"/>
            <a:ext cx="8520602" cy="572701"/>
          </a:xfrm>
          <a:prstGeom prst="rect">
            <a:avLst/>
          </a:prstGeom>
        </p:spPr>
        <p:txBody>
          <a:bodyPr/>
          <a:lstStyle>
            <a:lvl1pPr>
              <a:defRPr sz="2500"/>
            </a:lvl1pPr>
          </a:lstStyle>
          <a:p>
            <a:pPr/>
            <a:r>
              <a:t>All mappers might provide inputs to Reduce 2</a:t>
            </a:r>
          </a:p>
        </p:txBody>
      </p:sp>
      <p:pic>
        <p:nvPicPr>
          <p:cNvPr id="458" name="Google Shape;456;p43" descr="Google Shape;456;p43"/>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459" name="Google Shape;457;p43" descr="Google Shape;457;p43"/>
          <p:cNvPicPr>
            <a:picLocks noChangeAspect="1"/>
          </p:cNvPicPr>
          <p:nvPr/>
        </p:nvPicPr>
        <p:blipFill>
          <a:blip r:embed="rId4">
            <a:extLst/>
          </a:blip>
          <a:stretch>
            <a:fillRect/>
          </a:stretch>
        </p:blipFill>
        <p:spPr>
          <a:xfrm>
            <a:off x="4771475" y="2230800"/>
            <a:ext cx="852076" cy="812775"/>
          </a:xfrm>
          <a:prstGeom prst="rect">
            <a:avLst/>
          </a:prstGeom>
          <a:ln w="12700">
            <a:miter lim="400000"/>
          </a:ln>
        </p:spPr>
      </p:pic>
      <p:sp>
        <p:nvSpPr>
          <p:cNvPr id="460" name="Google Shape;458;p43"/>
          <p:cNvSpPr/>
          <p:nvPr/>
        </p:nvSpPr>
        <p:spPr>
          <a:xfrm>
            <a:off x="5749424" y="1017724"/>
            <a:ext cx="4475402" cy="3075902"/>
          </a:xfrm>
          <a:prstGeom prst="rect">
            <a:avLst/>
          </a:prstGeom>
          <a:solidFill>
            <a:srgbClr val="FFFFFF">
              <a:alpha val="90588"/>
            </a:srgbClr>
          </a:solidFill>
          <a:ln w="12700">
            <a:miter lim="400000"/>
          </a:ln>
        </p:spPr>
        <p:txBody>
          <a:bodyPr lIns="0" tIns="0" rIns="0" bIns="0" anchor="ctr"/>
          <a:lstStyle/>
          <a:p>
            <a:pPr/>
          </a:p>
        </p:txBody>
      </p:sp>
      <p:pic>
        <p:nvPicPr>
          <p:cNvPr id="461" name="Google Shape;459;p43" descr="Google Shape;459;p43"/>
          <p:cNvPicPr>
            <a:picLocks noChangeAspect="1"/>
          </p:cNvPicPr>
          <p:nvPr/>
        </p:nvPicPr>
        <p:blipFill>
          <a:blip r:embed="rId4">
            <a:extLst/>
          </a:blip>
          <a:stretch>
            <a:fillRect/>
          </a:stretch>
        </p:blipFill>
        <p:spPr>
          <a:xfrm>
            <a:off x="2180675" y="2230800"/>
            <a:ext cx="852076" cy="812775"/>
          </a:xfrm>
          <a:prstGeom prst="rect">
            <a:avLst/>
          </a:prstGeom>
          <a:ln w="12700">
            <a:miter lim="400000"/>
          </a:ln>
        </p:spPr>
      </p:pic>
      <p:pic>
        <p:nvPicPr>
          <p:cNvPr id="462" name="Google Shape;460;p43" descr="Google Shape;460;p43"/>
          <p:cNvPicPr>
            <a:picLocks noChangeAspect="1"/>
          </p:cNvPicPr>
          <p:nvPr/>
        </p:nvPicPr>
        <p:blipFill>
          <a:blip r:embed="rId4">
            <a:extLst/>
          </a:blip>
          <a:stretch>
            <a:fillRect/>
          </a:stretch>
        </p:blipFill>
        <p:spPr>
          <a:xfrm>
            <a:off x="2180675" y="3221400"/>
            <a:ext cx="852076" cy="812775"/>
          </a:xfrm>
          <a:prstGeom prst="rect">
            <a:avLst/>
          </a:prstGeom>
          <a:ln w="12700">
            <a:miter lim="400000"/>
          </a:ln>
        </p:spPr>
      </p:pic>
      <p:pic>
        <p:nvPicPr>
          <p:cNvPr id="463" name="Google Shape;461;p43" descr="Google Shape;461;p43"/>
          <p:cNvPicPr>
            <a:picLocks noChangeAspect="1"/>
          </p:cNvPicPr>
          <p:nvPr/>
        </p:nvPicPr>
        <p:blipFill>
          <a:blip r:embed="rId4">
            <a:extLst/>
          </a:blip>
          <a:stretch>
            <a:fillRect/>
          </a:stretch>
        </p:blipFill>
        <p:spPr>
          <a:xfrm>
            <a:off x="2180675" y="1316399"/>
            <a:ext cx="852076" cy="812775"/>
          </a:xfrm>
          <a:prstGeom prst="rect">
            <a:avLst/>
          </a:prstGeom>
          <a:ln w="12700">
            <a:miter lim="400000"/>
          </a:ln>
        </p:spPr>
      </p:pic>
      <p:sp>
        <p:nvSpPr>
          <p:cNvPr id="464" name="Google Shape;462;p4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Google Shape;467;p44"/>
          <p:cNvSpPr txBox="1"/>
          <p:nvPr>
            <p:ph type="title"/>
          </p:nvPr>
        </p:nvSpPr>
        <p:spPr>
          <a:xfrm>
            <a:off x="311699" y="445025"/>
            <a:ext cx="8520602" cy="572701"/>
          </a:xfrm>
          <a:prstGeom prst="rect">
            <a:avLst/>
          </a:prstGeom>
        </p:spPr>
        <p:txBody>
          <a:bodyPr/>
          <a:lstStyle>
            <a:lvl1pPr>
              <a:defRPr sz="2500"/>
            </a:lvl1pPr>
          </a:lstStyle>
          <a:p>
            <a:pPr/>
            <a:r>
              <a:t>Can we be smarter?</a:t>
            </a:r>
          </a:p>
        </p:txBody>
      </p:sp>
      <p:pic>
        <p:nvPicPr>
          <p:cNvPr id="469" name="Google Shape;468;p44" descr="Google Shape;468;p44"/>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470" name="Google Shape;469;p44" descr="Google Shape;469;p44"/>
          <p:cNvPicPr>
            <a:picLocks noChangeAspect="1"/>
          </p:cNvPicPr>
          <p:nvPr/>
        </p:nvPicPr>
        <p:blipFill>
          <a:blip r:embed="rId4">
            <a:extLst/>
          </a:blip>
          <a:stretch>
            <a:fillRect/>
          </a:stretch>
        </p:blipFill>
        <p:spPr>
          <a:xfrm>
            <a:off x="4771475" y="2230800"/>
            <a:ext cx="852076" cy="812775"/>
          </a:xfrm>
          <a:prstGeom prst="rect">
            <a:avLst/>
          </a:prstGeom>
          <a:ln w="12700">
            <a:miter lim="400000"/>
          </a:ln>
        </p:spPr>
      </p:pic>
      <p:sp>
        <p:nvSpPr>
          <p:cNvPr id="471" name="Google Shape;470;p44"/>
          <p:cNvSpPr/>
          <p:nvPr/>
        </p:nvSpPr>
        <p:spPr>
          <a:xfrm>
            <a:off x="5749424" y="1017724"/>
            <a:ext cx="4475402" cy="3075902"/>
          </a:xfrm>
          <a:prstGeom prst="rect">
            <a:avLst/>
          </a:prstGeom>
          <a:solidFill>
            <a:srgbClr val="FFFFFF">
              <a:alpha val="90588"/>
            </a:srgbClr>
          </a:solidFill>
          <a:ln w="12700">
            <a:miter lim="400000"/>
          </a:ln>
        </p:spPr>
        <p:txBody>
          <a:bodyPr lIns="0" tIns="0" rIns="0" bIns="0" anchor="ctr"/>
          <a:lstStyle/>
          <a:p>
            <a:pPr/>
          </a:p>
        </p:txBody>
      </p:sp>
      <p:sp>
        <p:nvSpPr>
          <p:cNvPr id="472" name="Google Shape;471;p4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 name="Google Shape;476;p45"/>
          <p:cNvSpPr txBox="1"/>
          <p:nvPr>
            <p:ph type="title"/>
          </p:nvPr>
        </p:nvSpPr>
        <p:spPr>
          <a:xfrm>
            <a:off x="311699" y="445025"/>
            <a:ext cx="8520602" cy="572701"/>
          </a:xfrm>
          <a:prstGeom prst="rect">
            <a:avLst/>
          </a:prstGeom>
        </p:spPr>
        <p:txBody>
          <a:bodyPr/>
          <a:lstStyle>
            <a:lvl1pPr>
              <a:defRPr sz="2500"/>
            </a:lvl1pPr>
          </a:lstStyle>
          <a:p>
            <a:pPr/>
            <a:r>
              <a:t>What should we re-execute?</a:t>
            </a:r>
          </a:p>
        </p:txBody>
      </p:sp>
      <p:pic>
        <p:nvPicPr>
          <p:cNvPr id="477" name="Google Shape;477;p45" descr="Google Shape;477;p45"/>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478" name="Google Shape;478;p45" descr="Google Shape;478;p45"/>
          <p:cNvPicPr>
            <a:picLocks noChangeAspect="1"/>
          </p:cNvPicPr>
          <p:nvPr/>
        </p:nvPicPr>
        <p:blipFill>
          <a:blip r:embed="rId4">
            <a:extLst/>
          </a:blip>
          <a:stretch>
            <a:fillRect/>
          </a:stretch>
        </p:blipFill>
        <p:spPr>
          <a:xfrm>
            <a:off x="4771475" y="2230800"/>
            <a:ext cx="852076" cy="812775"/>
          </a:xfrm>
          <a:prstGeom prst="rect">
            <a:avLst/>
          </a:prstGeom>
          <a:ln w="12700">
            <a:miter lim="400000"/>
          </a:ln>
        </p:spPr>
      </p:pic>
      <p:sp>
        <p:nvSpPr>
          <p:cNvPr id="479" name="Google Shape;479;p45"/>
          <p:cNvSpPr/>
          <p:nvPr/>
        </p:nvSpPr>
        <p:spPr>
          <a:xfrm>
            <a:off x="5749424" y="1017724"/>
            <a:ext cx="4475402" cy="3075902"/>
          </a:xfrm>
          <a:prstGeom prst="rect">
            <a:avLst/>
          </a:prstGeom>
          <a:solidFill>
            <a:srgbClr val="FFFFFF">
              <a:alpha val="90588"/>
            </a:srgbClr>
          </a:solidFill>
          <a:ln w="12700">
            <a:miter lim="400000"/>
          </a:ln>
        </p:spPr>
        <p:txBody>
          <a:bodyPr lIns="0" tIns="0" rIns="0" bIns="0" anchor="ctr"/>
          <a:lstStyle/>
          <a:p>
            <a:pPr/>
          </a:p>
        </p:txBody>
      </p:sp>
      <p:sp>
        <p:nvSpPr>
          <p:cNvPr id="480" name="Google Shape;480;p45"/>
          <p:cNvSpPr/>
          <p:nvPr/>
        </p:nvSpPr>
        <p:spPr>
          <a:xfrm>
            <a:off x="3319974" y="1062100"/>
            <a:ext cx="1035001" cy="3439500"/>
          </a:xfrm>
          <a:prstGeom prst="ellipse">
            <a:avLst/>
          </a:prstGeom>
          <a:solidFill>
            <a:srgbClr val="4A86E8">
              <a:alpha val="44313"/>
            </a:srgbClr>
          </a:solidFill>
          <a:ln>
            <a:solidFill>
              <a:schemeClr val="accent2">
                <a:lumOff val="21764"/>
              </a:schemeClr>
            </a:solidFill>
          </a:ln>
        </p:spPr>
        <p:txBody>
          <a:bodyPr lIns="0" tIns="0" rIns="0" bIns="0" anchor="ctr"/>
          <a:lstStyle/>
          <a:p>
            <a:pPr/>
          </a:p>
        </p:txBody>
      </p:sp>
      <p:sp>
        <p:nvSpPr>
          <p:cNvPr id="481" name="Google Shape;481;p45"/>
          <p:cNvSpPr txBox="1"/>
          <p:nvPr/>
        </p:nvSpPr>
        <p:spPr>
          <a:xfrm>
            <a:off x="1048524" y="4545974"/>
            <a:ext cx="5577902"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800"/>
            </a:lvl1pPr>
          </a:lstStyle>
          <a:p>
            <a:pPr/>
            <a:r>
              <a:t>Write intermediate output to stable storage</a:t>
            </a:r>
          </a:p>
        </p:txBody>
      </p:sp>
      <p:sp>
        <p:nvSpPr>
          <p:cNvPr id="482" name="Google Shape;482;p4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Google Shape;487;p46"/>
          <p:cNvSpPr txBox="1"/>
          <p:nvPr>
            <p:ph type="title"/>
          </p:nvPr>
        </p:nvSpPr>
        <p:spPr>
          <a:xfrm>
            <a:off x="311699" y="445025"/>
            <a:ext cx="8520602" cy="572701"/>
          </a:xfrm>
          <a:prstGeom prst="rect">
            <a:avLst/>
          </a:prstGeom>
        </p:spPr>
        <p:txBody>
          <a:bodyPr/>
          <a:lstStyle>
            <a:lvl1pPr>
              <a:defRPr sz="2500"/>
            </a:lvl1pPr>
          </a:lstStyle>
          <a:p>
            <a:pPr/>
            <a:r>
              <a:t>What could go wrong?</a:t>
            </a:r>
          </a:p>
        </p:txBody>
      </p:sp>
      <p:pic>
        <p:nvPicPr>
          <p:cNvPr id="487" name="Google Shape;488;p46" descr="Google Shape;488;p46"/>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488" name="Google Shape;489;p46" descr="Google Shape;489;p46"/>
          <p:cNvPicPr>
            <a:picLocks noChangeAspect="1"/>
          </p:cNvPicPr>
          <p:nvPr/>
        </p:nvPicPr>
        <p:blipFill>
          <a:blip r:embed="rId4">
            <a:extLst/>
          </a:blip>
          <a:stretch>
            <a:fillRect/>
          </a:stretch>
        </p:blipFill>
        <p:spPr>
          <a:xfrm>
            <a:off x="4771475" y="2230800"/>
            <a:ext cx="852076" cy="812775"/>
          </a:xfrm>
          <a:prstGeom prst="rect">
            <a:avLst/>
          </a:prstGeom>
          <a:ln w="12700">
            <a:miter lim="400000"/>
          </a:ln>
        </p:spPr>
      </p:pic>
      <p:pic>
        <p:nvPicPr>
          <p:cNvPr id="489" name="Google Shape;490;p46" descr="Google Shape;490;p46"/>
          <p:cNvPicPr>
            <a:picLocks noChangeAspect="1"/>
          </p:cNvPicPr>
          <p:nvPr/>
        </p:nvPicPr>
        <p:blipFill>
          <a:blip r:embed="rId4">
            <a:extLst/>
          </a:blip>
          <a:stretch>
            <a:fillRect/>
          </a:stretch>
        </p:blipFill>
        <p:spPr>
          <a:xfrm>
            <a:off x="2192925" y="2230800"/>
            <a:ext cx="852076" cy="812775"/>
          </a:xfrm>
          <a:prstGeom prst="rect">
            <a:avLst/>
          </a:prstGeom>
          <a:ln w="12700">
            <a:miter lim="400000"/>
          </a:ln>
        </p:spPr>
      </p:pic>
      <p:pic>
        <p:nvPicPr>
          <p:cNvPr id="490" name="Google Shape;491;p46" descr="Google Shape;491;p46"/>
          <p:cNvPicPr>
            <a:picLocks noChangeAspect="1"/>
          </p:cNvPicPr>
          <p:nvPr/>
        </p:nvPicPr>
        <p:blipFill>
          <a:blip r:embed="rId4">
            <a:extLst/>
          </a:blip>
          <a:stretch>
            <a:fillRect/>
          </a:stretch>
        </p:blipFill>
        <p:spPr>
          <a:xfrm>
            <a:off x="3482199" y="2230800"/>
            <a:ext cx="852076" cy="812775"/>
          </a:xfrm>
          <a:prstGeom prst="rect">
            <a:avLst/>
          </a:prstGeom>
          <a:ln w="12700">
            <a:miter lim="400000"/>
          </a:ln>
        </p:spPr>
      </p:pic>
      <p:sp>
        <p:nvSpPr>
          <p:cNvPr id="491" name="Google Shape;492;p46"/>
          <p:cNvSpPr/>
          <p:nvPr/>
        </p:nvSpPr>
        <p:spPr>
          <a:xfrm>
            <a:off x="5749424" y="1017724"/>
            <a:ext cx="4475402" cy="3075902"/>
          </a:xfrm>
          <a:prstGeom prst="rect">
            <a:avLst/>
          </a:prstGeom>
          <a:solidFill>
            <a:srgbClr val="FFFFFF">
              <a:alpha val="90588"/>
            </a:srgbClr>
          </a:solidFill>
          <a:ln w="12700">
            <a:miter lim="400000"/>
          </a:ln>
        </p:spPr>
        <p:txBody>
          <a:bodyPr lIns="0" tIns="0" rIns="0" bIns="0" anchor="ctr"/>
          <a:lstStyle/>
          <a:p>
            <a:pPr/>
          </a:p>
        </p:txBody>
      </p:sp>
      <p:sp>
        <p:nvSpPr>
          <p:cNvPr id="492" name="Google Shape;493;p4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Google Shape;498;p47"/>
          <p:cNvSpPr txBox="1"/>
          <p:nvPr>
            <p:ph type="title"/>
          </p:nvPr>
        </p:nvSpPr>
        <p:spPr>
          <a:xfrm>
            <a:off x="311699" y="445025"/>
            <a:ext cx="8520602" cy="572701"/>
          </a:xfrm>
          <a:prstGeom prst="rect">
            <a:avLst/>
          </a:prstGeom>
        </p:spPr>
        <p:txBody>
          <a:bodyPr/>
          <a:lstStyle>
            <a:lvl1pPr>
              <a:defRPr sz="2500"/>
            </a:lvl1pPr>
          </a:lstStyle>
          <a:p>
            <a:pPr/>
            <a:r>
              <a:t>Mapreduce: What could go wrong?</a:t>
            </a:r>
          </a:p>
        </p:txBody>
      </p:sp>
      <p:pic>
        <p:nvPicPr>
          <p:cNvPr id="497" name="Google Shape;499;p47" descr="Google Shape;499;p47"/>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pic>
        <p:nvPicPr>
          <p:cNvPr id="498" name="Google Shape;500;p47" descr="Google Shape;500;p47"/>
          <p:cNvPicPr>
            <a:picLocks noChangeAspect="1"/>
          </p:cNvPicPr>
          <p:nvPr/>
        </p:nvPicPr>
        <p:blipFill>
          <a:blip r:embed="rId4">
            <a:extLst/>
          </a:blip>
          <a:stretch>
            <a:fillRect/>
          </a:stretch>
        </p:blipFill>
        <p:spPr>
          <a:xfrm>
            <a:off x="4771475" y="2230800"/>
            <a:ext cx="852076" cy="812775"/>
          </a:xfrm>
          <a:prstGeom prst="rect">
            <a:avLst/>
          </a:prstGeom>
          <a:ln w="12700">
            <a:miter lim="400000"/>
          </a:ln>
        </p:spPr>
      </p:pic>
      <p:pic>
        <p:nvPicPr>
          <p:cNvPr id="499" name="Google Shape;501;p47" descr="Google Shape;501;p47"/>
          <p:cNvPicPr>
            <a:picLocks noChangeAspect="1"/>
          </p:cNvPicPr>
          <p:nvPr/>
        </p:nvPicPr>
        <p:blipFill>
          <a:blip r:embed="rId4">
            <a:extLst/>
          </a:blip>
          <a:stretch>
            <a:fillRect/>
          </a:stretch>
        </p:blipFill>
        <p:spPr>
          <a:xfrm>
            <a:off x="2192925" y="2230800"/>
            <a:ext cx="852076" cy="812775"/>
          </a:xfrm>
          <a:prstGeom prst="rect">
            <a:avLst/>
          </a:prstGeom>
          <a:ln w="12700">
            <a:miter lim="400000"/>
          </a:ln>
        </p:spPr>
      </p:pic>
      <p:sp>
        <p:nvSpPr>
          <p:cNvPr id="500" name="Google Shape;502;p47"/>
          <p:cNvSpPr/>
          <p:nvPr/>
        </p:nvSpPr>
        <p:spPr>
          <a:xfrm>
            <a:off x="-85601" y="-29501"/>
            <a:ext cx="9319502" cy="5253602"/>
          </a:xfrm>
          <a:prstGeom prst="rect">
            <a:avLst/>
          </a:prstGeom>
          <a:solidFill>
            <a:srgbClr val="FFFFFF">
              <a:alpha val="93725"/>
            </a:srgbClr>
          </a:solidFill>
          <a:ln w="12700">
            <a:miter lim="400000"/>
          </a:ln>
        </p:spPr>
        <p:txBody>
          <a:bodyPr lIns="0" tIns="0" rIns="0" bIns="0" anchor="ctr"/>
          <a:lstStyle/>
          <a:p>
            <a:pPr/>
          </a:p>
        </p:txBody>
      </p:sp>
      <p:sp>
        <p:nvSpPr>
          <p:cNvPr id="501" name="Google Shape;503;p47"/>
          <p:cNvSpPr txBox="1"/>
          <p:nvPr/>
        </p:nvSpPr>
        <p:spPr>
          <a:xfrm>
            <a:off x="311699" y="2037075"/>
            <a:ext cx="8520602" cy="15474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gn="ctr">
              <a:defRPr b="1" sz="2800"/>
            </a:pPr>
            <a:r>
              <a:t>Key idea: Determine tasks to recompute using </a:t>
            </a:r>
            <a:r>
              <a:rPr i="1"/>
              <a:t>data lineage</a:t>
            </a:r>
            <a:r>
              <a:rPr b="0"/>
              <a:t>, instead of recomputing all tasks</a:t>
            </a:r>
          </a:p>
        </p:txBody>
      </p:sp>
      <p:sp>
        <p:nvSpPr>
          <p:cNvPr id="502" name="Google Shape;504;p4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06" name="Google Shape;509;p48"/>
          <p:cNvSpPr txBox="1"/>
          <p:nvPr>
            <p:ph type="title"/>
          </p:nvPr>
        </p:nvSpPr>
        <p:spPr>
          <a:xfrm>
            <a:off x="311699" y="445025"/>
            <a:ext cx="8520602" cy="572701"/>
          </a:xfrm>
          <a:prstGeom prst="rect">
            <a:avLst/>
          </a:prstGeom>
        </p:spPr>
        <p:txBody>
          <a:bodyPr/>
          <a:lstStyle>
            <a:lvl1pPr>
              <a:defRPr sz="2500"/>
            </a:lvl1pPr>
          </a:lstStyle>
          <a:p>
            <a:pPr/>
            <a:r>
              <a:t>Lineage is useful for optimizations too</a:t>
            </a:r>
          </a:p>
        </p:txBody>
      </p:sp>
      <p:pic>
        <p:nvPicPr>
          <p:cNvPr id="507" name="Google Shape;510;p48" descr="Google Shape;510;p48"/>
          <p:cNvPicPr>
            <a:picLocks noChangeAspect="1"/>
          </p:cNvPicPr>
          <p:nvPr/>
        </p:nvPicPr>
        <p:blipFill>
          <a:blip r:embed="rId3">
            <a:extLst/>
          </a:blip>
          <a:stretch>
            <a:fillRect/>
          </a:stretch>
        </p:blipFill>
        <p:spPr>
          <a:xfrm>
            <a:off x="492349" y="1451399"/>
            <a:ext cx="8159300" cy="2642275"/>
          </a:xfrm>
          <a:prstGeom prst="rect">
            <a:avLst/>
          </a:prstGeom>
          <a:ln w="12700">
            <a:miter lim="400000"/>
          </a:ln>
        </p:spPr>
      </p:pic>
      <p:sp>
        <p:nvSpPr>
          <p:cNvPr id="508" name="Google Shape;511;p48"/>
          <p:cNvSpPr/>
          <p:nvPr/>
        </p:nvSpPr>
        <p:spPr>
          <a:xfrm>
            <a:off x="3380149" y="1378824"/>
            <a:ext cx="967500" cy="2779802"/>
          </a:xfrm>
          <a:prstGeom prst="rect">
            <a:avLst/>
          </a:prstGeom>
          <a:ln w="38100">
            <a:solidFill>
              <a:srgbClr val="FF0000"/>
            </a:solidFill>
          </a:ln>
        </p:spPr>
        <p:txBody>
          <a:bodyPr lIns="0" tIns="0" rIns="0" bIns="0" anchor="ctr"/>
          <a:lstStyle/>
          <a:p>
            <a:pPr/>
          </a:p>
        </p:txBody>
      </p:sp>
      <p:sp>
        <p:nvSpPr>
          <p:cNvPr id="509" name="Google Shape;512;p48"/>
          <p:cNvSpPr txBox="1"/>
          <p:nvPr>
            <p:ph type="sldNum" sz="quarter" idx="2"/>
          </p:nvPr>
        </p:nvSpPr>
        <p:spPr>
          <a:xfrm>
            <a:off x="8740900" y="4700819"/>
            <a:ext cx="280259"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508"/>
                                        </p:tgtEl>
                                        <p:attrNameLst>
                                          <p:attrName>style.visibility</p:attrName>
                                        </p:attrNameLst>
                                      </p:cBhvr>
                                      <p:to>
                                        <p:strVal val="visible"/>
                                      </p:to>
                                    </p:set>
                                    <p:animEffect filter="fade" transition="in">
                                      <p:cBhvr>
                                        <p:cTn id="7" dur="1"/>
                                        <p:tgtEl>
                                          <p:spTgt spid="5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8" grpId="1"/>
    </p:bld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13" name="Google Shape;517;p49"/>
          <p:cNvSpPr txBox="1"/>
          <p:nvPr>
            <p:ph type="title"/>
          </p:nvPr>
        </p:nvSpPr>
        <p:spPr>
          <a:xfrm>
            <a:off x="311699" y="445025"/>
            <a:ext cx="8520602" cy="572701"/>
          </a:xfrm>
          <a:prstGeom prst="rect">
            <a:avLst/>
          </a:prstGeom>
        </p:spPr>
        <p:txBody>
          <a:bodyPr/>
          <a:lstStyle>
            <a:lvl1pPr>
              <a:defRPr sz="2500"/>
            </a:lvl1pPr>
          </a:lstStyle>
          <a:p>
            <a:pPr/>
            <a:r>
              <a:t>Reusing map outputs</a:t>
            </a:r>
          </a:p>
        </p:txBody>
      </p:sp>
      <p:pic>
        <p:nvPicPr>
          <p:cNvPr id="514" name="Google Shape;518;p49" descr="Google Shape;518;p49"/>
          <p:cNvPicPr>
            <a:picLocks noChangeAspect="1"/>
          </p:cNvPicPr>
          <p:nvPr/>
        </p:nvPicPr>
        <p:blipFill>
          <a:blip r:embed="rId3">
            <a:extLst/>
          </a:blip>
          <a:stretch>
            <a:fillRect/>
          </a:stretch>
        </p:blipFill>
        <p:spPr>
          <a:xfrm>
            <a:off x="1974150" y="1181975"/>
            <a:ext cx="5259300" cy="1703150"/>
          </a:xfrm>
          <a:prstGeom prst="rect">
            <a:avLst/>
          </a:prstGeom>
          <a:ln w="12700">
            <a:miter lim="400000"/>
          </a:ln>
        </p:spPr>
      </p:pic>
      <p:pic>
        <p:nvPicPr>
          <p:cNvPr id="515" name="Google Shape;519;p49" descr="Google Shape;519;p49"/>
          <p:cNvPicPr>
            <a:picLocks noChangeAspect="1"/>
          </p:cNvPicPr>
          <p:nvPr/>
        </p:nvPicPr>
        <p:blipFill>
          <a:blip r:embed="rId3">
            <a:extLst/>
          </a:blip>
          <a:stretch>
            <a:fillRect/>
          </a:stretch>
        </p:blipFill>
        <p:spPr>
          <a:xfrm>
            <a:off x="1974150" y="3110600"/>
            <a:ext cx="5259300" cy="1703150"/>
          </a:xfrm>
          <a:prstGeom prst="rect">
            <a:avLst/>
          </a:prstGeom>
          <a:ln w="12700">
            <a:miter lim="400000"/>
          </a:ln>
        </p:spPr>
      </p:pic>
      <p:sp>
        <p:nvSpPr>
          <p:cNvPr id="516" name="Google Shape;520;p49"/>
          <p:cNvSpPr/>
          <p:nvPr/>
        </p:nvSpPr>
        <p:spPr>
          <a:xfrm>
            <a:off x="1910550" y="2970875"/>
            <a:ext cx="2718601" cy="1996201"/>
          </a:xfrm>
          <a:prstGeom prst="rect">
            <a:avLst/>
          </a:prstGeom>
          <a:solidFill>
            <a:srgbClr val="FFFFFF">
              <a:alpha val="90588"/>
            </a:srgbClr>
          </a:solidFill>
          <a:ln w="12700">
            <a:miter lim="400000"/>
          </a:ln>
        </p:spPr>
        <p:txBody>
          <a:bodyPr lIns="0" tIns="0" rIns="0" bIns="0" anchor="ctr"/>
          <a:lstStyle/>
          <a:p>
            <a:pPr/>
          </a:p>
        </p:txBody>
      </p:sp>
      <p:grpSp>
        <p:nvGrpSpPr>
          <p:cNvPr id="520" name="Google Shape;521;p49"/>
          <p:cNvGrpSpPr/>
          <p:nvPr/>
        </p:nvGrpSpPr>
        <p:grpSpPr>
          <a:xfrm>
            <a:off x="4196800" y="2735825"/>
            <a:ext cx="457026" cy="1827000"/>
            <a:chOff x="0" y="0"/>
            <a:chExt cx="457025" cy="1826998"/>
          </a:xfrm>
        </p:grpSpPr>
        <p:sp>
          <p:nvSpPr>
            <p:cNvPr id="517" name="Google Shape;522;p49"/>
            <p:cNvSpPr/>
            <p:nvPr/>
          </p:nvSpPr>
          <p:spPr>
            <a:xfrm>
              <a:off x="0" y="0"/>
              <a:ext cx="432601" cy="627000"/>
            </a:xfrm>
            <a:prstGeom prst="line">
              <a:avLst/>
            </a:prstGeom>
            <a:noFill/>
            <a:ln w="28575" cap="flat">
              <a:solidFill>
                <a:srgbClr val="FF0000"/>
              </a:solidFill>
              <a:prstDash val="solid"/>
              <a:round/>
              <a:tailEnd type="triangle" w="med" len="med"/>
            </a:ln>
            <a:effectLst/>
          </p:spPr>
          <p:txBody>
            <a:bodyPr wrap="square" lIns="0" tIns="0" rIns="0" bIns="0" numCol="1" anchor="t">
              <a:noAutofit/>
            </a:bodyPr>
            <a:lstStyle/>
            <a:p>
              <a:pPr/>
            </a:p>
          </p:txBody>
        </p:sp>
        <p:sp>
          <p:nvSpPr>
            <p:cNvPr id="518" name="Google Shape;523;p49"/>
            <p:cNvSpPr/>
            <p:nvPr/>
          </p:nvSpPr>
          <p:spPr>
            <a:xfrm>
              <a:off x="3949" y="51450"/>
              <a:ext cx="428401" cy="1181700"/>
            </a:xfrm>
            <a:prstGeom prst="line">
              <a:avLst/>
            </a:prstGeom>
            <a:noFill/>
            <a:ln w="28575" cap="flat">
              <a:solidFill>
                <a:srgbClr val="FF0000"/>
              </a:solidFill>
              <a:prstDash val="solid"/>
              <a:round/>
              <a:tailEnd type="triangle" w="med" len="med"/>
            </a:ln>
            <a:effectLst/>
          </p:spPr>
          <p:txBody>
            <a:bodyPr wrap="square" lIns="0" tIns="0" rIns="0" bIns="0" numCol="1" anchor="t">
              <a:noAutofit/>
            </a:bodyPr>
            <a:lstStyle/>
            <a:p>
              <a:pPr/>
            </a:p>
          </p:txBody>
        </p:sp>
        <p:sp>
          <p:nvSpPr>
            <p:cNvPr id="519" name="Google Shape;524;p49"/>
            <p:cNvSpPr/>
            <p:nvPr/>
          </p:nvSpPr>
          <p:spPr>
            <a:xfrm>
              <a:off x="6125" y="0"/>
              <a:ext cx="450901" cy="1827000"/>
            </a:xfrm>
            <a:prstGeom prst="line">
              <a:avLst/>
            </a:prstGeom>
            <a:noFill/>
            <a:ln w="28575" cap="flat">
              <a:solidFill>
                <a:srgbClr val="FF0000"/>
              </a:solidFill>
              <a:prstDash val="solid"/>
              <a:round/>
              <a:tailEnd type="triangle" w="med" len="med"/>
            </a:ln>
            <a:effectLst/>
          </p:spPr>
          <p:txBody>
            <a:bodyPr wrap="square" lIns="0" tIns="0" rIns="0" bIns="0" numCol="1" anchor="t">
              <a:noAutofit/>
            </a:bodyPr>
            <a:lstStyle/>
            <a:p>
              <a:pPr/>
            </a:p>
          </p:txBody>
        </p:sp>
      </p:grpSp>
      <p:sp>
        <p:nvSpPr>
          <p:cNvPr id="521" name="Google Shape;525;p49"/>
          <p:cNvSpPr txBox="1"/>
          <p:nvPr/>
        </p:nvSpPr>
        <p:spPr>
          <a:xfrm>
            <a:off x="585924" y="1707950"/>
            <a:ext cx="10551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defRPr sz="2000">
                <a:solidFill>
                  <a:srgbClr val="FF0000"/>
                </a:solidFill>
              </a:defRPr>
            </a:lvl1pPr>
          </a:lstStyle>
          <a:p>
            <a:pPr/>
            <a:r>
              <a:t>Job 1:</a:t>
            </a:r>
          </a:p>
        </p:txBody>
      </p:sp>
      <p:sp>
        <p:nvSpPr>
          <p:cNvPr id="522" name="Google Shape;526;p49"/>
          <p:cNvSpPr txBox="1"/>
          <p:nvPr/>
        </p:nvSpPr>
        <p:spPr>
          <a:xfrm>
            <a:off x="585924" y="3612950"/>
            <a:ext cx="10551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defRPr sz="2000">
                <a:solidFill>
                  <a:srgbClr val="FF0000"/>
                </a:solidFill>
              </a:defRPr>
            </a:lvl1pPr>
          </a:lstStyle>
          <a:p>
            <a:pPr/>
            <a:r>
              <a:t>Job 2:</a:t>
            </a:r>
          </a:p>
        </p:txBody>
      </p:sp>
      <p:sp>
        <p:nvSpPr>
          <p:cNvPr id="523" name="Google Shape;527;p49"/>
          <p:cNvSpPr txBox="1"/>
          <p:nvPr>
            <p:ph type="sldNum" sz="quarter" idx="2"/>
          </p:nvPr>
        </p:nvSpPr>
        <p:spPr>
          <a:xfrm>
            <a:off x="8740900" y="4700819"/>
            <a:ext cx="280259"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516"/>
                                        </p:tgtEl>
                                        <p:attrNameLst>
                                          <p:attrName>style.visibility</p:attrName>
                                        </p:attrNameLst>
                                      </p:cBhvr>
                                      <p:to>
                                        <p:strVal val="visible"/>
                                      </p:to>
                                    </p:set>
                                    <p:animEffect filter="fade" transition="in">
                                      <p:cBhvr>
                                        <p:cTn id="7" dur="1"/>
                                        <p:tgtEl>
                                          <p:spTgt spid="516"/>
                                        </p:tgtEl>
                                      </p:cBhvr>
                                    </p:animEffect>
                                  </p:childTnLst>
                                </p:cTn>
                              </p:par>
                            </p:childTnLst>
                          </p:cTn>
                        </p:par>
                        <p:par>
                          <p:cTn id="8" fill="hold">
                            <p:stCondLst>
                              <p:cond delay="1"/>
                            </p:stCondLst>
                            <p:childTnLst>
                              <p:par>
                                <p:cTn id="9" presetClass="entr" nodeType="afterEffect" presetID="10" grpId="2" fill="hold">
                                  <p:stCondLst>
                                    <p:cond delay="0"/>
                                  </p:stCondLst>
                                  <p:iterate type="el" backwards="0">
                                    <p:tmAbs val="0"/>
                                  </p:iterate>
                                  <p:childTnLst>
                                    <p:set>
                                      <p:cBhvr>
                                        <p:cTn id="10" fill="hold"/>
                                        <p:tgtEl>
                                          <p:spTgt spid="520"/>
                                        </p:tgtEl>
                                        <p:attrNameLst>
                                          <p:attrName>style.visibility</p:attrName>
                                        </p:attrNameLst>
                                      </p:cBhvr>
                                      <p:to>
                                        <p:strVal val="visible"/>
                                      </p:to>
                                    </p:set>
                                    <p:animEffect filter="fade" transition="in">
                                      <p:cBhvr>
                                        <p:cTn id="11" dur="1"/>
                                        <p:tgtEl>
                                          <p:spTgt spid="5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0" grpId="2"/>
      <p:bldP build="whole" bldLvl="1" animBg="1" rev="0" advAuto="0" spid="516" grpId="1"/>
    </p:bld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