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2CD"/>
          </a:solidFill>
        </a:fill>
      </a:tcStyle>
    </a:wholeTbl>
    <a:band2H>
      <a:tcTxStyle b="def" i="def"/>
      <a:tcStyle>
        <a:tcBdr/>
        <a:fill>
          <a:solidFill>
            <a:srgbClr val="FF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b="def" i="def"/>
      <a:tcStyle>
        <a:tcBdr/>
        <a:fill>
          <a:solidFill>
            <a:srgbClr val="EBEE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b="def" i="def"/>
      <a:tcStyle>
        <a:tcBdr/>
        <a:fill>
          <a:solidFill>
            <a:srgbClr val="FCFF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6" name="Shape 106"/>
          <p:cNvSpPr/>
          <p:nvPr>
            <p:ph type="sldImg"/>
          </p:nvPr>
        </p:nvSpPr>
        <p:spPr>
          <a:xfrm>
            <a:off x="1143000" y="685800"/>
            <a:ext cx="4572000" cy="3429000"/>
          </a:xfrm>
          <a:prstGeom prst="rect">
            <a:avLst/>
          </a:prstGeom>
        </p:spPr>
        <p:txBody>
          <a:bodyPr/>
          <a:lstStyle/>
          <a:p>
            <a:pPr/>
          </a:p>
        </p:txBody>
      </p:sp>
      <p:sp>
        <p:nvSpPr>
          <p:cNvPr id="107" name="Shape 10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 Id="rId3" Type="http://schemas.openxmlformats.org/officeDocument/2006/relationships/hyperlink" Target="https://pkg.go.dev/sync#RWMutex.RLock" TargetMode="External"/><Relationship Id="rId4" Type="http://schemas.openxmlformats.org/officeDocument/2006/relationships/hyperlink" Target="https://pkg.go.dev/sync#Mutex.Lock" TargetMode="External"/></Relationships>

</file>

<file path=ppt/notesSlides/_rels/notesSlide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 Id="rId3" Type="http://schemas.openxmlformats.org/officeDocument/2006/relationships/hyperlink" Target="https://www.geeksforgeeks.org/switch-statement-in-go/" TargetMode="External"/></Relationships>

</file>

<file path=ppt/notesSlides/_rels/notesSlide14.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 name="Shape 123"/>
          <p:cNvSpPr/>
          <p:nvPr>
            <p:ph type="sldImg"/>
          </p:nvPr>
        </p:nvSpPr>
        <p:spPr>
          <a:prstGeom prst="rect">
            <a:avLst/>
          </a:prstGeom>
        </p:spPr>
        <p:txBody>
          <a:bodyPr/>
          <a:lstStyle/>
          <a:p>
            <a:pPr/>
          </a:p>
        </p:txBody>
      </p:sp>
      <p:sp>
        <p:nvSpPr>
          <p:cNvPr id="124" name="Shape 124"/>
          <p:cNvSpPr/>
          <p:nvPr>
            <p:ph type="body" sz="quarter" idx="1"/>
          </p:nvPr>
        </p:nvSpPr>
        <p:spPr>
          <a:prstGeom prst="rect">
            <a:avLst/>
          </a:prstGeom>
        </p:spPr>
        <p:txBody>
          <a:bodyPr/>
          <a:lstStyle/>
          <a:p>
            <a:pPr>
              <a:defRPr sz="1100"/>
            </a:pPr>
            <a:r>
              <a:t>Emphasize that go uses channels a lot more</a:t>
            </a:r>
          </a:p>
          <a:p>
            <a:pPr>
              <a:defRPr sz="1100"/>
            </a:pPr>
            <a:r>
              <a:t>Go Philosophy: "Don’t communicate by sharing memory; share memory by communicating</a:t>
            </a:r>
          </a:p>
          <a:p>
            <a:pPr>
              <a:defRPr sz="1100"/>
            </a:pPr>
            <a:r>
              <a:t>Instead of multiple goroutines poking into the same memory (which requires locks to prevent race conditions), you send messages through channels.</a:t>
            </a:r>
          </a:p>
          <a:p>
            <a:pPr>
              <a:defRPr sz="1100"/>
            </a:pPr>
          </a:p>
          <a:p>
            <a:pPr marL="457200" indent="-298450">
              <a:buClr>
                <a:srgbClr val="000000"/>
              </a:buClr>
              <a:buSzPts val="1100"/>
              <a:buFont typeface="Arial"/>
              <a:buChar char="●"/>
              <a:defRPr sz="1100"/>
            </a:pPr>
            <a:r>
              <a:t>Locks are easy to misuse: forgetting to unlock, double-locking, or deadlocking. Go </a:t>
            </a:r>
            <a:r>
              <a:rPr i="1"/>
              <a:t>does</a:t>
            </a:r>
            <a:r>
              <a:t> provide sync.Mutex, RWMutex, Cond, and atomic operations.</a:t>
            </a:r>
          </a:p>
          <a:p>
            <a:pPr marL="457200" indent="-298450">
              <a:buClr>
                <a:srgbClr val="000000"/>
              </a:buClr>
              <a:buSzPts val="1100"/>
              <a:buFont typeface="Arial"/>
              <a:buChar char="●"/>
              <a:defRPr sz="1100"/>
            </a:pPr>
            <a:r>
              <a:t>These are used for performance-critical sections or when channels don’t fit well (e.g., protecting small shared state).</a:t>
            </a:r>
          </a:p>
          <a:p>
            <a:pPr>
              <a:defRPr sz="1100"/>
            </a:p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 name="Shape 145"/>
          <p:cNvSpPr/>
          <p:nvPr>
            <p:ph type="sldImg"/>
          </p:nvPr>
        </p:nvSpPr>
        <p:spPr>
          <a:prstGeom prst="rect">
            <a:avLst/>
          </a:prstGeom>
        </p:spPr>
        <p:txBody>
          <a:bodyPr/>
          <a:lstStyle/>
          <a:p>
            <a:pPr/>
          </a:p>
        </p:txBody>
      </p:sp>
      <p:sp>
        <p:nvSpPr>
          <p:cNvPr id="146" name="Shape 146"/>
          <p:cNvSpPr/>
          <p:nvPr>
            <p:ph type="body" sz="quarter" idx="1"/>
          </p:nvPr>
        </p:nvSpPr>
        <p:spPr>
          <a:prstGeom prst="rect">
            <a:avLst/>
          </a:prstGeom>
        </p:spPr>
        <p:txBody>
          <a:bodyPr/>
          <a:lstStyle>
            <a:lvl1pPr>
              <a:defRPr sz="1100"/>
            </a:lvl1pPr>
          </a:lstStyle>
          <a:p>
            <a:pPr/>
            <a:r>
              <a:t>B&amp;A both want to add $10 to a shared bank account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hape 167"/>
          <p:cNvSpPr/>
          <p:nvPr>
            <p:ph type="sldImg"/>
          </p:nvPr>
        </p:nvSpPr>
        <p:spPr>
          <a:prstGeom prst="rect">
            <a:avLst/>
          </a:prstGeom>
        </p:spPr>
        <p:txBody>
          <a:bodyPr/>
          <a:lstStyle/>
          <a:p>
            <a:pPr/>
          </a:p>
        </p:txBody>
      </p:sp>
      <p:sp>
        <p:nvSpPr>
          <p:cNvPr id="168" name="Shape 168"/>
          <p:cNvSpPr/>
          <p:nvPr>
            <p:ph type="body" sz="quarter" idx="1"/>
          </p:nvPr>
        </p:nvSpPr>
        <p:spPr>
          <a:prstGeom prst="rect">
            <a:avLst/>
          </a:prstGeom>
        </p:spPr>
        <p:txBody>
          <a:bodyPr/>
          <a:lstStyle>
            <a:lvl1pPr>
              <a:defRPr sz="1100"/>
            </a:lvl1pPr>
          </a:lstStyle>
          <a:p>
            <a:pPr/>
            <a:r>
              <a:t>What went wrong?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Shape 231"/>
          <p:cNvSpPr/>
          <p:nvPr>
            <p:ph type="sldImg"/>
          </p:nvPr>
        </p:nvSpPr>
        <p:spPr>
          <a:prstGeom prst="rect">
            <a:avLst/>
          </a:prstGeom>
        </p:spPr>
        <p:txBody>
          <a:bodyPr/>
          <a:lstStyle/>
          <a:p>
            <a:pPr/>
          </a:p>
        </p:txBody>
      </p:sp>
      <p:sp>
        <p:nvSpPr>
          <p:cNvPr id="232" name="Shape 232"/>
          <p:cNvSpPr/>
          <p:nvPr>
            <p:ph type="body" sz="quarter" idx="1"/>
          </p:nvPr>
        </p:nvSpPr>
        <p:spPr>
          <a:prstGeom prst="rect">
            <a:avLst/>
          </a:prstGeom>
        </p:spPr>
        <p:txBody>
          <a:bodyPr/>
          <a:lstStyle/>
          <a:p>
            <a:pPr>
              <a:lnSpc>
                <a:spcPct val="115000"/>
              </a:lnSpc>
              <a:spcBef>
                <a:spcPts val="1200"/>
              </a:spcBef>
              <a:defRPr sz="1100"/>
            </a:pPr>
            <a:r>
              <a:t>Multiple threads could execute this function at the same time.</a:t>
            </a:r>
          </a:p>
          <a:p>
            <a:pPr>
              <a:lnSpc>
                <a:spcPct val="115000"/>
              </a:lnSpc>
              <a:spcBef>
                <a:spcPts val="1200"/>
              </a:spcBef>
              <a:defRPr sz="1100"/>
            </a:pPr>
            <a:r>
              <a:t>Without protection, two deposits might both read the old balance before either writes the new one.</a:t>
            </a:r>
          </a:p>
          <a:p>
            <a:pPr>
              <a:lnSpc>
                <a:spcPct val="115000"/>
              </a:lnSpc>
              <a:spcBef>
                <a:spcPts val="1200"/>
              </a:spcBef>
              <a:defRPr sz="1100"/>
            </a:pPr>
            <a:r>
              <a:t>Result: lost updates — some deposits effectively disappear.</a:t>
            </a:r>
          </a:p>
          <a:p>
            <a:pPr>
              <a:lnSpc>
                <a:spcPct val="115000"/>
              </a:lnSpc>
              <a:spcBef>
                <a:spcPts val="1200"/>
              </a:spcBef>
              <a:defRPr sz="1100"/>
            </a:pPr>
            <a:r>
              <a:t>To fix this, the entire function must be treated as a critical section.</a:t>
            </a:r>
          </a:p>
          <a:p>
            <a:pPr>
              <a:lnSpc>
                <a:spcPct val="115000"/>
              </a:lnSpc>
              <a:spcBef>
                <a:spcPts val="1200"/>
              </a:spcBef>
              <a:defRPr sz="1100"/>
            </a:pPr>
            <a:r>
              <a:t>The critical section should be protected with a lock before the read, and released only after the write.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9" name="Shape 249"/>
          <p:cNvSpPr/>
          <p:nvPr>
            <p:ph type="sldImg"/>
          </p:nvPr>
        </p:nvSpPr>
        <p:spPr>
          <a:prstGeom prst="rect">
            <a:avLst/>
          </a:prstGeom>
        </p:spPr>
        <p:txBody>
          <a:bodyPr/>
          <a:lstStyle/>
          <a:p>
            <a:pPr/>
          </a:p>
        </p:txBody>
      </p:sp>
      <p:sp>
        <p:nvSpPr>
          <p:cNvPr id="250" name="Shape 250"/>
          <p:cNvSpPr/>
          <p:nvPr>
            <p:ph type="body" sz="quarter" idx="1"/>
          </p:nvPr>
        </p:nvSpPr>
        <p:spPr>
          <a:prstGeom prst="rect">
            <a:avLst/>
          </a:prstGeom>
        </p:spPr>
        <p:txBody>
          <a:bodyPr/>
          <a:lstStyle/>
          <a:p>
            <a:pPr>
              <a:defRPr sz="1100"/>
            </a:pPr>
            <a:r>
              <a:t>Need “sync” library</a:t>
            </a:r>
          </a:p>
          <a:p>
            <a:pPr>
              <a:defRPr sz="1100"/>
            </a:pPr>
            <a:r>
              <a:t>Why a special data type? Why not just use ints? → testing and setting the variable must be atomic! Lock, Unlock are atomic operations.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Shape 259"/>
          <p:cNvSpPr/>
          <p:nvPr>
            <p:ph type="sldImg"/>
          </p:nvPr>
        </p:nvSpPr>
        <p:spPr>
          <a:prstGeom prst="rect">
            <a:avLst/>
          </a:prstGeom>
        </p:spPr>
        <p:txBody>
          <a:bodyPr/>
          <a:lstStyle/>
          <a:p>
            <a:pPr/>
          </a:p>
        </p:txBody>
      </p:sp>
      <p:sp>
        <p:nvSpPr>
          <p:cNvPr id="260" name="Shape 260"/>
          <p:cNvSpPr/>
          <p:nvPr>
            <p:ph type="body" sz="quarter" idx="1"/>
          </p:nvPr>
        </p:nvSpPr>
        <p:spPr>
          <a:prstGeom prst="rect">
            <a:avLst/>
          </a:prstGeom>
        </p:spPr>
        <p:txBody>
          <a:bodyPr/>
          <a:lstStyle/>
          <a:p>
            <a:pPr>
              <a:defRPr sz="1100"/>
            </a:pPr>
            <a:r>
              <a:t>Need “sync” library</a:t>
            </a:r>
          </a:p>
          <a:p>
            <a:pPr>
              <a:defRPr sz="1100"/>
            </a:pPr>
            <a:r>
              <a:t>Lock has type “mutex” --- “mutually exclusive” access. </a:t>
            </a:r>
          </a:p>
          <a:p>
            <a:pPr>
              <a:defRPr sz="1100"/>
            </a:pPr>
            <a:r>
              <a:t>Why a special data type? Why not just use ints? → testing and setting the variable must be atomic! Lock, Unlock are atomic operations.</a:t>
            </a:r>
          </a:p>
          <a:p>
            <a:pPr>
              <a:spcBef>
                <a:spcPts val="1200"/>
              </a:spcBef>
              <a:defRPr sz="1100"/>
            </a:pPr>
            <a:r>
              <a:t>A defer statement defers the execution of a function until the surrounding function returns.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 name="Shape 273"/>
          <p:cNvSpPr/>
          <p:nvPr>
            <p:ph type="sldImg"/>
          </p:nvPr>
        </p:nvSpPr>
        <p:spPr>
          <a:prstGeom prst="rect">
            <a:avLst/>
          </a:prstGeom>
        </p:spPr>
        <p:txBody>
          <a:bodyPr/>
          <a:lstStyle/>
          <a:p>
            <a:pPr/>
          </a:p>
        </p:txBody>
      </p:sp>
      <p:sp>
        <p:nvSpPr>
          <p:cNvPr id="274" name="Shape 274"/>
          <p:cNvSpPr/>
          <p:nvPr>
            <p:ph type="body" sz="quarter" idx="1"/>
          </p:nvPr>
        </p:nvSpPr>
        <p:spPr>
          <a:prstGeom prst="rect">
            <a:avLst/>
          </a:prstGeom>
        </p:spPr>
        <p:txBody>
          <a:bodyPr/>
          <a:lstStyle>
            <a:lvl1pPr>
              <a:defRPr sz="1100"/>
            </a:lvl1pPr>
          </a:lstStyle>
          <a:p>
            <a:pPr/>
            <a:r>
              <a:t>From godocs: “A RWMutex is a reader/writer mutual exclusion lock. The lock can be held by an arbitrary number of readers or a single writer. The zero value for a RWMutex is an unlocked mutex.”</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Shape 283"/>
          <p:cNvSpPr/>
          <p:nvPr>
            <p:ph type="sldImg"/>
          </p:nvPr>
        </p:nvSpPr>
        <p:spPr>
          <a:prstGeom prst="rect">
            <a:avLst/>
          </a:prstGeom>
        </p:spPr>
        <p:txBody>
          <a:bodyPr/>
          <a:lstStyle/>
          <a:p>
            <a:pPr/>
          </a:p>
        </p:txBody>
      </p:sp>
      <p:sp>
        <p:nvSpPr>
          <p:cNvPr id="284" name="Shape 284"/>
          <p:cNvSpPr/>
          <p:nvPr>
            <p:ph type="body" sz="quarter" idx="1"/>
          </p:nvPr>
        </p:nvSpPr>
        <p:spPr>
          <a:prstGeom prst="rect">
            <a:avLst/>
          </a:prstGeom>
        </p:spPr>
        <p:txBody>
          <a:bodyPr/>
          <a:lstStyle/>
          <a:p>
            <a:pPr>
              <a:defRPr sz="1100"/>
            </a:pPr>
            <a:r>
              <a:t>From godocs: “A RWMutex is a reader/writer mutual exclusion lock. The lock can be held by an arbitrary number of readers or a single writer. The zero value for a RWMutex is an unlocked mutex.”</a:t>
            </a:r>
          </a:p>
          <a:p>
            <a:pPr>
              <a:lnSpc>
                <a:spcPct val="115000"/>
              </a:lnSpc>
              <a:defRPr sz="1100" u="sng">
                <a:solidFill>
                  <a:srgbClr val="2200CC"/>
                </a:solidFill>
              </a:defRPr>
            </a:pPr>
            <a:r>
              <a:rPr>
                <a:solidFill>
                  <a:schemeClr val="accent5"/>
                </a:solidFill>
                <a:uFill>
                  <a:solidFill>
                    <a:schemeClr val="accent5"/>
                  </a:solidFill>
                </a:uFill>
                <a:hlinkClick r:id="rId3" invalidUrl="" action="" tgtFrame="" tooltip="" history="1" highlightClick="0" endSnd="0"/>
              </a:rPr>
              <a:t>RLock</a:t>
            </a:r>
            <a:r>
              <a:rPr u="none">
                <a:solidFill>
                  <a:srgbClr val="0C0D0E"/>
                </a:solidFill>
              </a:rPr>
              <a:t> is a shared </a:t>
            </a:r>
            <a:r>
              <a:rPr i="1" u="none">
                <a:solidFill>
                  <a:srgbClr val="0C0D0E"/>
                </a:solidFill>
              </a:rPr>
              <a:t>read lock</a:t>
            </a:r>
            <a:r>
              <a:rPr u="none">
                <a:solidFill>
                  <a:srgbClr val="0C0D0E"/>
                </a:solidFill>
              </a:rPr>
              <a:t>. When a lock is taken with it, other threads* can also take their own lock with </a:t>
            </a:r>
            <a:r>
              <a:rPr>
                <a:solidFill>
                  <a:schemeClr val="accent5"/>
                </a:solidFill>
                <a:uFill>
                  <a:solidFill>
                    <a:schemeClr val="accent5"/>
                  </a:solidFill>
                </a:uFill>
                <a:hlinkClick r:id="rId3" invalidUrl="" action="" tgtFrame="" tooltip="" history="1" highlightClick="0" endSnd="0"/>
              </a:rPr>
              <a:t>RLock</a:t>
            </a:r>
            <a:r>
              <a:rPr u="none">
                <a:solidFill>
                  <a:srgbClr val="0C0D0E"/>
                </a:solidFill>
              </a:rPr>
              <a:t>. This means multiple threads* can read at the same time. It's semi-exclusive.</a:t>
            </a:r>
            <a:endParaRPr>
              <a:solidFill>
                <a:srgbClr val="0C0D0E"/>
              </a:solidFill>
            </a:endParaRPr>
          </a:p>
          <a:p>
            <a:pPr>
              <a:lnSpc>
                <a:spcPct val="115000"/>
              </a:lnSpc>
              <a:spcBef>
                <a:spcPts val="500"/>
              </a:spcBef>
              <a:defRPr sz="1100">
                <a:solidFill>
                  <a:srgbClr val="0C0D0E"/>
                </a:solidFill>
              </a:defRPr>
            </a:pPr>
            <a:r>
              <a:t>If the mutex is read locked, a call to </a:t>
            </a:r>
            <a:r>
              <a:rPr u="sng">
                <a:solidFill>
                  <a:schemeClr val="accent5"/>
                </a:solidFill>
                <a:uFill>
                  <a:solidFill>
                    <a:schemeClr val="accent5"/>
                  </a:solidFill>
                </a:uFill>
                <a:hlinkClick r:id="rId4" invalidUrl="" action="" tgtFrame="" tooltip="" history="1" highlightClick="0" endSnd="0"/>
              </a:rPr>
              <a:t>Lock</a:t>
            </a:r>
            <a:r>
              <a:t> is blocked**. If one or more readers hold a lock, you cannot write.</a:t>
            </a:r>
          </a:p>
          <a:p>
            <a:pPr>
              <a:lnSpc>
                <a:spcPct val="115000"/>
              </a:lnSpc>
              <a:spcBef>
                <a:spcPts val="500"/>
              </a:spcBef>
              <a:defRPr sz="1100">
                <a:solidFill>
                  <a:srgbClr val="0C0D0E"/>
                </a:solidFill>
              </a:defRPr>
            </a:pPr>
            <a:r>
              <a:t>If the mutex is write locked (with </a:t>
            </a:r>
            <a:r>
              <a:rPr u="sng">
                <a:solidFill>
                  <a:schemeClr val="accent5"/>
                </a:solidFill>
                <a:uFill>
                  <a:solidFill>
                    <a:schemeClr val="accent5"/>
                  </a:solidFill>
                </a:uFill>
                <a:hlinkClick r:id="rId4" invalidUrl="" action="" tgtFrame="" tooltip="" history="1" highlightClick="0" endSnd="0"/>
              </a:rPr>
              <a:t>Lock</a:t>
            </a:r>
            <a:r>
              <a:t>), </a:t>
            </a:r>
            <a:r>
              <a:rPr u="sng">
                <a:solidFill>
                  <a:schemeClr val="accent5"/>
                </a:solidFill>
                <a:uFill>
                  <a:solidFill>
                    <a:schemeClr val="accent5"/>
                  </a:solidFill>
                </a:uFill>
                <a:hlinkClick r:id="rId3" invalidUrl="" action="" tgtFrame="" tooltip="" history="1" highlightClick="0" endSnd="0"/>
              </a:rPr>
              <a:t>RLock</a:t>
            </a:r>
            <a:r>
              <a:t> will block**.</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Shape 340"/>
          <p:cNvSpPr/>
          <p:nvPr>
            <p:ph type="sldImg"/>
          </p:nvPr>
        </p:nvSpPr>
        <p:spPr>
          <a:prstGeom prst="rect">
            <a:avLst/>
          </a:prstGeom>
        </p:spPr>
        <p:txBody>
          <a:bodyPr/>
          <a:lstStyle/>
          <a:p>
            <a:pPr/>
          </a:p>
        </p:txBody>
      </p:sp>
      <p:sp>
        <p:nvSpPr>
          <p:cNvPr id="341" name="Shape 341"/>
          <p:cNvSpPr/>
          <p:nvPr>
            <p:ph type="body" sz="quarter" idx="1"/>
          </p:nvPr>
        </p:nvSpPr>
        <p:spPr>
          <a:prstGeom prst="rect">
            <a:avLst/>
          </a:prstGeom>
        </p:spPr>
        <p:txBody>
          <a:bodyPr/>
          <a:lstStyle/>
          <a:p>
            <a:pPr>
              <a:lnSpc>
                <a:spcPct val="115000"/>
              </a:lnSpc>
              <a:spcBef>
                <a:spcPts val="1200"/>
              </a:spcBef>
              <a:defRPr sz="1100"/>
            </a:pPr>
            <a:r>
              <a:t>Locks</a:t>
            </a:r>
          </a:p>
          <a:p>
            <a:pPr marL="457200" indent="-298450">
              <a:lnSpc>
                <a:spcPct val="115000"/>
              </a:lnSpc>
              <a:spcBef>
                <a:spcPts val="1200"/>
              </a:spcBef>
              <a:buClr>
                <a:srgbClr val="000000"/>
              </a:buClr>
              <a:buSzPts val="1100"/>
              <a:buFont typeface="Arial"/>
              <a:buChar char="●"/>
              <a:defRPr sz="1100"/>
            </a:pPr>
            <a:r>
              <a:t>Multiple threads (goroutines) share the same memory location.</a:t>
            </a:r>
          </a:p>
          <a:p>
            <a:pPr marL="457200" indent="-298450">
              <a:lnSpc>
                <a:spcPct val="115000"/>
              </a:lnSpc>
              <a:buClr>
                <a:srgbClr val="000000"/>
              </a:buClr>
              <a:buSzPts val="1100"/>
              <a:buFont typeface="Arial"/>
              <a:buChar char="●"/>
              <a:defRPr sz="1100"/>
            </a:pPr>
            <a:r>
              <a:t>A mutex lock ensures that only one thread can update it at a time.</a:t>
            </a:r>
          </a:p>
          <a:p>
            <a:pPr marL="457200" indent="-298450">
              <a:lnSpc>
                <a:spcPct val="115000"/>
              </a:lnSpc>
              <a:buClr>
                <a:srgbClr val="000000"/>
              </a:buClr>
              <a:buSzPts val="1100"/>
              <a:buFont typeface="Arial"/>
              <a:buChar char="●"/>
              <a:defRPr sz="1100"/>
            </a:pPr>
            <a:r>
              <a:t>This is the </a:t>
            </a:r>
            <a:r>
              <a:rPr i="1"/>
              <a:t>shared memory with locks</a:t>
            </a:r>
            <a:r>
              <a:t> model.</a:t>
            </a:r>
          </a:p>
          <a:p>
            <a:pPr>
              <a:lnSpc>
                <a:spcPct val="115000"/>
              </a:lnSpc>
              <a:spcBef>
                <a:spcPts val="1200"/>
              </a:spcBef>
              <a:defRPr sz="1100"/>
            </a:pPr>
            <a:r>
              <a:t>Channels</a:t>
            </a:r>
          </a:p>
          <a:p>
            <a:pPr marL="457200" indent="-298450">
              <a:lnSpc>
                <a:spcPct val="115000"/>
              </a:lnSpc>
              <a:spcBef>
                <a:spcPts val="1200"/>
              </a:spcBef>
              <a:buClr>
                <a:srgbClr val="000000"/>
              </a:buClr>
              <a:buSzPts val="1100"/>
              <a:buFont typeface="Arial"/>
              <a:buChar char="●"/>
              <a:defRPr sz="1100"/>
            </a:pPr>
            <a:r>
              <a:t>Instead of sharing memory directly, the data is placed in a channel.</a:t>
            </a:r>
          </a:p>
          <a:p>
            <a:pPr marL="457200" indent="-298450">
              <a:lnSpc>
                <a:spcPct val="115000"/>
              </a:lnSpc>
              <a:buClr>
                <a:srgbClr val="000000"/>
              </a:buClr>
              <a:buSzPts val="1100"/>
              <a:buFont typeface="Arial"/>
              <a:buChar char="●"/>
              <a:defRPr sz="1100"/>
            </a:pPr>
            <a:r>
              <a:t>Threads must request the item from the channel, update it, then return it to the channel.</a:t>
            </a:r>
          </a:p>
          <a:p>
            <a:pPr marL="457200" indent="-298450">
              <a:lnSpc>
                <a:spcPct val="115000"/>
              </a:lnSpc>
              <a:buClr>
                <a:srgbClr val="000000"/>
              </a:buClr>
              <a:buSzPts val="1100"/>
              <a:buFont typeface="Arial"/>
              <a:buChar char="●"/>
              <a:defRPr sz="1100"/>
            </a:pPr>
            <a:r>
              <a:t>This enforces because only one thread can hold the item at a time.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Shape 367"/>
          <p:cNvSpPr/>
          <p:nvPr>
            <p:ph type="sldImg"/>
          </p:nvPr>
        </p:nvSpPr>
        <p:spPr>
          <a:prstGeom prst="rect">
            <a:avLst/>
          </a:prstGeom>
        </p:spPr>
        <p:txBody>
          <a:bodyPr/>
          <a:lstStyle/>
          <a:p>
            <a:pPr/>
          </a:p>
        </p:txBody>
      </p:sp>
      <p:sp>
        <p:nvSpPr>
          <p:cNvPr id="368" name="Shape 368"/>
          <p:cNvSpPr/>
          <p:nvPr>
            <p:ph type="body" sz="quarter" idx="1"/>
          </p:nvPr>
        </p:nvSpPr>
        <p:spPr>
          <a:prstGeom prst="rect">
            <a:avLst/>
          </a:prstGeom>
        </p:spPr>
        <p:txBody>
          <a:bodyPr/>
          <a:lstStyle/>
          <a:p>
            <a:pPr>
              <a:defRPr sz="1100"/>
            </a:pPr>
            <a:r>
              <a:t>Why does this work?</a:t>
            </a:r>
          </a:p>
          <a:p>
            <a:pPr>
              <a:defRPr sz="1100"/>
            </a:pPr>
            <a:r>
              <a:t>The three functions on the right will block on the first read if the channel is empty. Only the person who reads from the channel can write (so same as a lock).</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Shape 377"/>
          <p:cNvSpPr/>
          <p:nvPr>
            <p:ph type="sldImg"/>
          </p:nvPr>
        </p:nvSpPr>
        <p:spPr>
          <a:prstGeom prst="rect">
            <a:avLst/>
          </a:prstGeom>
        </p:spPr>
        <p:txBody>
          <a:bodyPr/>
          <a:lstStyle/>
          <a:p>
            <a:pPr/>
          </a:p>
        </p:txBody>
      </p:sp>
      <p:sp>
        <p:nvSpPr>
          <p:cNvPr id="378" name="Shape 378"/>
          <p:cNvSpPr/>
          <p:nvPr>
            <p:ph type="body" sz="quarter" idx="1"/>
          </p:nvPr>
        </p:nvSpPr>
        <p:spPr>
          <a:prstGeom prst="rect">
            <a:avLst/>
          </a:prstGeom>
        </p:spPr>
        <p:txBody>
          <a:bodyPr/>
          <a:lstStyle>
            <a:lvl1pPr>
              <a:defRPr sz="1100"/>
            </a:lvl1pPr>
          </a:lstStyle>
          <a:p>
            <a:pPr/>
            <a:r>
              <a:t>A common pattern in Go is to create a bunch of worker goroutines, and then by the time they finish you want to somehow gather the results back to the main goroutine. This already looks like a mini distributed system where the master is the main goroutine. This is one reason why channels make distributed programming natural.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7" name="Shape 387"/>
          <p:cNvSpPr/>
          <p:nvPr>
            <p:ph type="sldImg"/>
          </p:nvPr>
        </p:nvSpPr>
        <p:spPr>
          <a:prstGeom prst="rect">
            <a:avLst/>
          </a:prstGeom>
        </p:spPr>
        <p:txBody>
          <a:bodyPr/>
          <a:lstStyle/>
          <a:p>
            <a:pPr/>
          </a:p>
        </p:txBody>
      </p:sp>
      <p:sp>
        <p:nvSpPr>
          <p:cNvPr id="388" name="Shape 388"/>
          <p:cNvSpPr/>
          <p:nvPr>
            <p:ph type="body" sz="quarter" idx="1"/>
          </p:nvPr>
        </p:nvSpPr>
        <p:spPr>
          <a:prstGeom prst="rect">
            <a:avLst/>
          </a:prstGeom>
        </p:spPr>
        <p:txBody>
          <a:bodyPr/>
          <a:lstStyle/>
          <a:p>
            <a:pPr>
              <a:defRPr sz="1100"/>
            </a:pPr>
            <a:r>
              <a:t>This is almost identical to the previous example, except this time we’re the client and we’re trying to contact all the servers to get an answer to our query. Note that here we’re only concerned with the first answer, so we can just consume from the channel once.</a:t>
            </a:r>
          </a:p>
          <a:p>
            <a:pPr>
              <a:defRPr sz="1100"/>
            </a:pPr>
          </a:p>
          <a:p>
            <a:pPr>
              <a:defRPr sz="1100"/>
            </a:pPr>
            <a:r>
              <a:t>Channels are a natural way to build distributed systems (using async RPCs)</a:t>
            </a:r>
          </a:p>
          <a:p>
            <a:pPr>
              <a:defRPr sz="1100"/>
            </a:pPr>
            <a:r>
              <a:t>Locks and semaphores are more suited for controlling concurrent access to local state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3" name="Shape 393"/>
          <p:cNvSpPr/>
          <p:nvPr>
            <p:ph type="sldImg"/>
          </p:nvPr>
        </p:nvSpPr>
        <p:spPr>
          <a:prstGeom prst="rect">
            <a:avLst/>
          </a:prstGeom>
        </p:spPr>
        <p:txBody>
          <a:bodyPr/>
          <a:lstStyle/>
          <a:p>
            <a:pPr/>
          </a:p>
        </p:txBody>
      </p:sp>
      <p:sp>
        <p:nvSpPr>
          <p:cNvPr id="394" name="Shape 394"/>
          <p:cNvSpPr/>
          <p:nvPr>
            <p:ph type="body" sz="quarter" idx="1"/>
          </p:nvPr>
        </p:nvSpPr>
        <p:spPr>
          <a:prstGeom prst="rect">
            <a:avLst/>
          </a:prstGeom>
        </p:spPr>
        <p:txBody>
          <a:bodyPr/>
          <a:lstStyle/>
          <a:p>
            <a:pPr>
              <a:defRPr sz="1200">
                <a:solidFill>
                  <a:srgbClr val="273239"/>
                </a:solidFill>
              </a:defRPr>
            </a:pPr>
            <a:r>
              <a:t>the select statement allows you to wait on multiple channel operations, such as sending or receiving values. Similar to a </a:t>
            </a:r>
            <a:r>
              <a:rPr u="sng">
                <a:solidFill>
                  <a:schemeClr val="accent5"/>
                </a:solidFill>
                <a:uFill>
                  <a:solidFill>
                    <a:schemeClr val="accent5"/>
                  </a:solidFill>
                </a:uFill>
                <a:hlinkClick r:id="rId3" invalidUrl="" action="" tgtFrame="" tooltip="" history="1" highlightClick="0" endSnd="0"/>
              </a:rPr>
              <a:t>switch statement</a:t>
            </a:r>
            <a:r>
              <a:t>, select enables you to proceed with whichever channel case is ready, making it ideal for handling asynchronous tasks efficiently.</a:t>
            </a:r>
          </a:p>
          <a:p>
            <a:pPr>
              <a:defRPr sz="1200">
                <a:solidFill>
                  <a:srgbClr val="273239"/>
                </a:solidFill>
              </a:defRPr>
            </a:pPr>
            <a:r>
              <a:t>If multiple cases are ready, one is chosen at random.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9" name="Shape 399"/>
          <p:cNvSpPr/>
          <p:nvPr>
            <p:ph type="sldImg"/>
          </p:nvPr>
        </p:nvSpPr>
        <p:spPr>
          <a:prstGeom prst="rect">
            <a:avLst/>
          </a:prstGeom>
        </p:spPr>
        <p:txBody>
          <a:bodyPr/>
          <a:lstStyle/>
          <a:p>
            <a:pPr/>
          </a:p>
        </p:txBody>
      </p:sp>
      <p:sp>
        <p:nvSpPr>
          <p:cNvPr id="400" name="Shape 400"/>
          <p:cNvSpPr/>
          <p:nvPr>
            <p:ph type="body" sz="quarter" idx="1"/>
          </p:nvPr>
        </p:nvSpPr>
        <p:spPr>
          <a:prstGeom prst="rect">
            <a:avLst/>
          </a:prstGeom>
        </p:spPr>
        <p:txBody>
          <a:bodyPr/>
          <a:lstStyle/>
          <a:p>
            <a:pPr>
              <a:defRPr sz="1200">
                <a:solidFill>
                  <a:srgbClr val="273239"/>
                </a:solidFill>
              </a:defRPr>
            </a:pPr>
            <a:r>
              <a:t>The default case executes if no other case is ready, avoiding a block.</a:t>
            </a:r>
            <a:endParaRPr sz="1100"/>
          </a:p>
          <a:p>
            <a:pPr>
              <a:spcBef>
                <a:spcPts val="500"/>
              </a:spcBef>
              <a:defRPr sz="1100"/>
            </a:pPr>
            <a:r>
              <a:t>Why the sleep?</a:t>
            </a:r>
          </a:p>
          <a:p>
            <a:pPr>
              <a:defRPr sz="1100"/>
            </a:pPr>
            <a:r>
              <a:t>Otherwise the thread is busy polling, so here we force it to sleep every x interval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Shape 455"/>
          <p:cNvSpPr/>
          <p:nvPr>
            <p:ph type="sldImg"/>
          </p:nvPr>
        </p:nvSpPr>
        <p:spPr>
          <a:prstGeom prst="rect">
            <a:avLst/>
          </a:prstGeom>
        </p:spPr>
        <p:txBody>
          <a:bodyPr/>
          <a:lstStyle/>
          <a:p>
            <a:pPr/>
          </a:p>
        </p:txBody>
      </p:sp>
      <p:sp>
        <p:nvSpPr>
          <p:cNvPr id="456" name="Shape 456"/>
          <p:cNvSpPr/>
          <p:nvPr>
            <p:ph type="body" sz="quarter" idx="1"/>
          </p:nvPr>
        </p:nvSpPr>
        <p:spPr>
          <a:prstGeom prst="rect">
            <a:avLst/>
          </a:prstGeom>
        </p:spPr>
        <p:txBody>
          <a:bodyPr/>
          <a:lstStyle/>
          <a:p>
            <a:pPr>
              <a:defRPr sz="1100"/>
            </a:pPr>
            <a:r>
              <a:t>Library Study rooms act as a semaphore.</a:t>
            </a:r>
          </a:p>
          <a:p>
            <a:pPr>
              <a:defRPr sz="1100"/>
            </a:pPr>
            <a:r>
              <a:t>Each room is only suited for a single student.</a:t>
            </a:r>
          </a:p>
          <a:p>
            <a:pPr>
              <a:defRPr sz="1100"/>
            </a:pPr>
          </a:p>
          <a:p>
            <a:pPr>
              <a:defRPr sz="1100"/>
            </a:pPr>
            <a:r>
              <a:t>Each student comes up to the front desk and asks if a room is available.</a:t>
            </a:r>
          </a:p>
          <a:p>
            <a:pPr>
              <a:defRPr sz="1100"/>
            </a:pPr>
            <a:r>
              <a:t>If a room is available the student will just go and acquire the open room.</a:t>
            </a:r>
          </a:p>
          <a:p>
            <a:pPr>
              <a:defRPr sz="1100"/>
            </a:pPr>
            <a:r>
              <a:t>If all rooms are full, then the librarian will make the student wait until one becomes free.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6" name="Shape 676"/>
          <p:cNvSpPr/>
          <p:nvPr>
            <p:ph type="sldImg"/>
          </p:nvPr>
        </p:nvSpPr>
        <p:spPr>
          <a:prstGeom prst="rect">
            <a:avLst/>
          </a:prstGeom>
        </p:spPr>
        <p:txBody>
          <a:bodyPr/>
          <a:lstStyle/>
          <a:p>
            <a:pPr/>
          </a:p>
        </p:txBody>
      </p:sp>
      <p:sp>
        <p:nvSpPr>
          <p:cNvPr id="677" name="Shape 677"/>
          <p:cNvSpPr/>
          <p:nvPr>
            <p:ph type="body" sz="quarter" idx="1"/>
          </p:nvPr>
        </p:nvSpPr>
        <p:spPr>
          <a:prstGeom prst="rect">
            <a:avLst/>
          </a:prstGeom>
        </p:spPr>
        <p:txBody>
          <a:bodyPr/>
          <a:lstStyle>
            <a:lvl1pPr>
              <a:defRPr sz="1100"/>
            </a:lvl1pPr>
          </a:lstStyle>
          <a:p>
            <a:pPr/>
            <a:r>
              <a:t>skip this slide if short in time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0" name="Shape 690"/>
          <p:cNvSpPr/>
          <p:nvPr>
            <p:ph type="sldImg"/>
          </p:nvPr>
        </p:nvSpPr>
        <p:spPr>
          <a:prstGeom prst="rect">
            <a:avLst/>
          </a:prstGeom>
        </p:spPr>
        <p:txBody>
          <a:bodyPr/>
          <a:lstStyle/>
          <a:p>
            <a:pPr/>
          </a:p>
        </p:txBody>
      </p:sp>
      <p:sp>
        <p:nvSpPr>
          <p:cNvPr id="691" name="Shape 691"/>
          <p:cNvSpPr/>
          <p:nvPr>
            <p:ph type="body" sz="quarter" idx="1"/>
          </p:nvPr>
        </p:nvSpPr>
        <p:spPr>
          <a:prstGeom prst="rect">
            <a:avLst/>
          </a:prstGeom>
        </p:spPr>
        <p:txBody>
          <a:bodyPr/>
          <a:lstStyle/>
          <a:p>
            <a:pPr>
              <a:lnSpc>
                <a:spcPct val="115000"/>
              </a:lnSpc>
              <a:spcBef>
                <a:spcPts val="1200"/>
              </a:spcBef>
              <a:defRPr sz="1100"/>
            </a:pPr>
            <a:r>
              <a:t>Map </a:t>
            </a:r>
          </a:p>
          <a:p>
            <a:pPr marL="457200" indent="-298450">
              <a:lnSpc>
                <a:spcPct val="115000"/>
              </a:lnSpc>
              <a:spcBef>
                <a:spcPts val="1200"/>
              </a:spcBef>
              <a:buClr>
                <a:srgbClr val="000000"/>
              </a:buClr>
              <a:buSzPts val="1100"/>
              <a:buFont typeface="Arial"/>
              <a:buChar char="●"/>
              <a:defRPr sz="1100"/>
            </a:pPr>
            <a:r>
              <a:t>Takes a key-value pair as input.</a:t>
            </a:r>
          </a:p>
          <a:p>
            <a:pPr marL="457200" indent="-298450">
              <a:lnSpc>
                <a:spcPct val="115000"/>
              </a:lnSpc>
              <a:buClr>
                <a:srgbClr val="000000"/>
              </a:buClr>
              <a:buSzPts val="1100"/>
              <a:buFont typeface="Arial"/>
              <a:buChar char="●"/>
              <a:defRPr sz="1100"/>
            </a:pPr>
            <a:r>
              <a:t>Applies a user-defined function to that pair.</a:t>
            </a:r>
          </a:p>
          <a:p>
            <a:pPr marL="457200" indent="-298450">
              <a:lnSpc>
                <a:spcPct val="115000"/>
              </a:lnSpc>
              <a:buClr>
                <a:srgbClr val="000000"/>
              </a:buClr>
              <a:buSzPts val="1100"/>
              <a:buFont typeface="Arial"/>
              <a:buChar char="●"/>
              <a:defRPr sz="1100"/>
            </a:pPr>
            <a:r>
              <a:t>Produces a list of intermediate key-value pairs </a:t>
            </a:r>
            <a:r>
              <a:rPr>
                <a:latin typeface="Andale Mono"/>
                <a:ea typeface="Andale Mono"/>
                <a:cs typeface="Andale Mono"/>
                <a:sym typeface="Andale Mono"/>
              </a:rPr>
              <a:t>&lt;k’, v’&gt;</a:t>
            </a:r>
            <a:r>
              <a:t>.</a:t>
            </a:r>
          </a:p>
          <a:p>
            <a:pPr>
              <a:lnSpc>
                <a:spcPct val="115000"/>
              </a:lnSpc>
              <a:spcBef>
                <a:spcPts val="1200"/>
              </a:spcBef>
              <a:defRPr sz="1100"/>
            </a:pPr>
            <a:r>
              <a:t>Reduce Function</a:t>
            </a:r>
          </a:p>
          <a:p>
            <a:pPr marL="457200" indent="-298450">
              <a:lnSpc>
                <a:spcPct val="115000"/>
              </a:lnSpc>
              <a:spcBef>
                <a:spcPts val="1200"/>
              </a:spcBef>
              <a:buClr>
                <a:srgbClr val="000000"/>
              </a:buClr>
              <a:buSzPts val="1100"/>
              <a:buFont typeface="Arial"/>
              <a:buChar char="●"/>
              <a:defRPr sz="1100"/>
            </a:pPr>
            <a:r>
              <a:t>Takes a key and a list of values associated with that key.</a:t>
            </a:r>
          </a:p>
          <a:p>
            <a:pPr marL="457200" indent="-298450">
              <a:lnSpc>
                <a:spcPct val="115000"/>
              </a:lnSpc>
              <a:buClr>
                <a:srgbClr val="000000"/>
              </a:buClr>
              <a:buSzPts val="1100"/>
              <a:buFont typeface="Arial"/>
              <a:buChar char="●"/>
              <a:defRPr sz="1100"/>
            </a:pPr>
            <a:r>
              <a:t>Applies an aggregation function to combine the values.</a:t>
            </a:r>
          </a:p>
          <a:p>
            <a:pPr marL="457200" indent="-298450">
              <a:lnSpc>
                <a:spcPct val="115000"/>
              </a:lnSpc>
              <a:buClr>
                <a:srgbClr val="000000"/>
              </a:buClr>
              <a:buSzPts val="1100"/>
              <a:buFont typeface="Arial"/>
              <a:buChar char="●"/>
              <a:defRPr sz="1100"/>
            </a:pPr>
            <a:r>
              <a:t>Produces a final output pair </a:t>
            </a:r>
            <a:r>
              <a:rPr>
                <a:latin typeface="Andale Mono"/>
                <a:ea typeface="Andale Mono"/>
                <a:cs typeface="Andale Mono"/>
                <a:sym typeface="Andale Mono"/>
              </a:rPr>
              <a:t>&lt;k’, v’&gt;</a:t>
            </a:r>
            <a:r>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2" name="Shape 712"/>
          <p:cNvSpPr/>
          <p:nvPr>
            <p:ph type="sldImg"/>
          </p:nvPr>
        </p:nvSpPr>
        <p:spPr>
          <a:prstGeom prst="rect">
            <a:avLst/>
          </a:prstGeom>
        </p:spPr>
        <p:txBody>
          <a:bodyPr/>
          <a:lstStyle/>
          <a:p>
            <a:pPr/>
          </a:p>
        </p:txBody>
      </p:sp>
      <p:sp>
        <p:nvSpPr>
          <p:cNvPr id="713" name="Shape 713"/>
          <p:cNvSpPr/>
          <p:nvPr>
            <p:ph type="body" sz="quarter" idx="1"/>
          </p:nvPr>
        </p:nvSpPr>
        <p:spPr>
          <a:prstGeom prst="rect">
            <a:avLst/>
          </a:prstGeom>
        </p:spPr>
        <p:txBody>
          <a:bodyPr/>
          <a:lstStyle>
            <a:lvl1pPr>
              <a:defRPr sz="1100"/>
            </a:lvl1pPr>
          </a:lstStyle>
          <a:p>
            <a:pPr/>
            <a:r>
              <a:t>Data skew: distribution of letters at start of words in English is not uniform, so even partition of letters across reduce nodes will be unbalanced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8" name="Shape 748"/>
          <p:cNvSpPr/>
          <p:nvPr>
            <p:ph type="sldImg"/>
          </p:nvPr>
        </p:nvSpPr>
        <p:spPr>
          <a:prstGeom prst="rect">
            <a:avLst/>
          </a:prstGeom>
        </p:spPr>
        <p:txBody>
          <a:bodyPr/>
          <a:lstStyle/>
          <a:p>
            <a:pPr/>
          </a:p>
        </p:txBody>
      </p:sp>
      <p:sp>
        <p:nvSpPr>
          <p:cNvPr id="749" name="Shape 749"/>
          <p:cNvSpPr/>
          <p:nvPr>
            <p:ph type="body" sz="quarter" idx="1"/>
          </p:nvPr>
        </p:nvSpPr>
        <p:spPr>
          <a:prstGeom prst="rect">
            <a:avLst/>
          </a:prstGeom>
        </p:spPr>
        <p:txBody>
          <a:bodyPr/>
          <a:lstStyle/>
          <a:p>
            <a:pPr>
              <a:defRPr sz="1100"/>
            </a:pPr>
            <a:r>
              <a:t>Dryad (Microsoft, 2007) → Generalized MapReduce by modeling computation as a DAG of tasks (not just map→reduce), giving more flexibility for complex workflows.</a:t>
            </a:r>
          </a:p>
          <a:p>
            <a:pPr>
              <a:defRPr sz="1100"/>
            </a:pPr>
          </a:p>
          <a:p>
            <a:pPr>
              <a:defRPr sz="1100"/>
            </a:pPr>
            <a:r>
              <a:t>adoop MapReduce (Apache, 2006) → Open-source reimplementation of Google’s MapReduce + GFS; became the backbone of the “big data” ecosystem in industry and academia.</a:t>
            </a:r>
          </a:p>
          <a:p>
            <a:pPr>
              <a:defRPr sz="1100"/>
            </a:pPr>
          </a:p>
          <a:p>
            <a:pPr>
              <a:defRPr sz="1100"/>
            </a:pPr>
            <a:r>
              <a:t>Spark (UC Berkeley, 2010s) → Extended MapReduce with in-memory data processing (RDDs), making iterative and interactive workloads (like ML, graph algorithms) much faster.</a:t>
            </a:r>
          </a:p>
          <a:p>
            <a:pPr>
              <a:defRPr sz="1100"/>
            </a:pPr>
          </a:p>
          <a:p>
            <a:pPr>
              <a:defRPr sz="1100"/>
            </a:pPr>
            <a:r>
              <a:t>Cloud Dataflow (Google, 2014) → A cloud-native successor to MapReduce; unified batch + stream processing under one programming model, with automatic scaling and optimizations.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311708" y="744574"/>
            <a:ext cx="8520601" cy="2052601"/>
          </a:xfrm>
          <a:prstGeom prst="rect">
            <a:avLst/>
          </a:prstGeom>
        </p:spPr>
        <p:txBody>
          <a:bodyPr anchor="b"/>
          <a:lstStyle>
            <a:lvl1pPr algn="ctr">
              <a:defRPr sz="5200"/>
            </a:lvl1pPr>
          </a:lstStyle>
          <a:p>
            <a:pPr/>
            <a:r>
              <a:t>Title Text</a:t>
            </a:r>
          </a:p>
        </p:txBody>
      </p:sp>
      <p:sp>
        <p:nvSpPr>
          <p:cNvPr id="12" name="Body Level One…"/>
          <p:cNvSpPr txBox="1"/>
          <p:nvPr>
            <p:ph type="body" sz="quarter" idx="1"/>
          </p:nvPr>
        </p:nvSpPr>
        <p:spPr>
          <a:xfrm>
            <a:off x="311699" y="2834125"/>
            <a:ext cx="8520602" cy="792601"/>
          </a:xfrm>
          <a:prstGeom prst="rect">
            <a:avLst/>
          </a:prstGeom>
        </p:spPr>
        <p:txBody>
          <a:bodyPr/>
          <a:lstStyle>
            <a:lvl1pPr marL="342900" indent="-228600" algn="ctr">
              <a:lnSpc>
                <a:spcPct val="100000"/>
              </a:lnSpc>
              <a:buClrTx/>
              <a:buSzTx/>
              <a:buFontTx/>
              <a:buNone/>
              <a:defRPr sz="2800"/>
            </a:lvl1pPr>
            <a:lvl2pPr marL="342900" indent="254000" algn="ctr">
              <a:lnSpc>
                <a:spcPct val="100000"/>
              </a:lnSpc>
              <a:buClrTx/>
              <a:buSzTx/>
              <a:buFontTx/>
              <a:buNone/>
              <a:defRPr sz="2800"/>
            </a:lvl2pPr>
            <a:lvl3pPr marL="342900" indent="711200" algn="ctr">
              <a:lnSpc>
                <a:spcPct val="100000"/>
              </a:lnSpc>
              <a:buClrTx/>
              <a:buSzTx/>
              <a:buFontTx/>
              <a:buNone/>
              <a:defRPr sz="2800"/>
            </a:lvl3pPr>
            <a:lvl4pPr marL="342900" indent="1168400" algn="ctr">
              <a:lnSpc>
                <a:spcPct val="100000"/>
              </a:lnSpc>
              <a:buClrTx/>
              <a:buSzTx/>
              <a:buFontTx/>
              <a:buNone/>
              <a:defRPr sz="2800"/>
            </a:lvl4pPr>
            <a:lvl5pPr marL="342900" indent="1625600" algn="ctr">
              <a:lnSpc>
                <a:spcPct val="100000"/>
              </a:lnSpc>
              <a:buClrTx/>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20" name="Title Text"/>
          <p:cNvSpPr txBox="1"/>
          <p:nvPr>
            <p:ph type="title"/>
          </p:nvPr>
        </p:nvSpPr>
        <p:spPr>
          <a:xfrm>
            <a:off x="311699" y="2150849"/>
            <a:ext cx="8520602" cy="841801"/>
          </a:xfrm>
          <a:prstGeom prst="rect">
            <a:avLst/>
          </a:prstGeom>
        </p:spPr>
        <p:txBody>
          <a:bodyPr anchor="ctr"/>
          <a:lstStyle>
            <a:lvl1pPr algn="ctr">
              <a:defRPr sz="3600"/>
            </a:lvl1pPr>
          </a:lstStyle>
          <a:p>
            <a:pPr/>
            <a:r>
              <a:t>Title Text</a:t>
            </a:r>
          </a:p>
        </p:txBody>
      </p:sp>
      <p:sp>
        <p:nvSpPr>
          <p:cNvPr id="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28" name="Title Text"/>
          <p:cNvSpPr txBox="1"/>
          <p:nvPr>
            <p:ph type="title"/>
          </p:nvPr>
        </p:nvSpPr>
        <p:spPr>
          <a:prstGeom prst="rect">
            <a:avLst/>
          </a:prstGeom>
        </p:spPr>
        <p:txBody>
          <a:bodyPr/>
          <a:lstStyle/>
          <a:p>
            <a:pPr/>
            <a:r>
              <a:t>Title Text</a:t>
            </a:r>
          </a:p>
        </p:txBody>
      </p:sp>
      <p:sp>
        <p:nvSpPr>
          <p:cNvPr id="2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spTree>
      <p:nvGrpSpPr>
        <p:cNvPr id="1" name=""/>
        <p:cNvGrpSpPr/>
        <p:nvPr/>
      </p:nvGrpSpPr>
      <p:grpSpPr>
        <a:xfrm>
          <a:off x="0" y="0"/>
          <a:ext cx="0" cy="0"/>
          <a:chOff x="0" y="0"/>
          <a:chExt cx="0" cy="0"/>
        </a:xfrm>
      </p:grpSpPr>
      <p:sp>
        <p:nvSpPr>
          <p:cNvPr id="37" name="Title Text"/>
          <p:cNvSpPr txBox="1"/>
          <p:nvPr>
            <p:ph type="title"/>
          </p:nvPr>
        </p:nvSpPr>
        <p:spPr>
          <a:prstGeom prst="rect">
            <a:avLst/>
          </a:prstGeom>
        </p:spPr>
        <p:txBody>
          <a:bodyPr/>
          <a:lstStyle/>
          <a:p>
            <a:pPr/>
            <a:r>
              <a:t>Title Text</a:t>
            </a:r>
          </a:p>
        </p:txBody>
      </p:sp>
      <p:sp>
        <p:nvSpPr>
          <p:cNvPr id="38" name="Body Level One…"/>
          <p:cNvSpPr txBox="1"/>
          <p:nvPr>
            <p:ph type="body" sz="half" idx="1"/>
          </p:nvPr>
        </p:nvSpPr>
        <p:spPr>
          <a:xfrm>
            <a:off x="311699" y="1152475"/>
            <a:ext cx="3999902" cy="34164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39" name="Google Shape;23;p5"/>
          <p:cNvSpPr txBox="1"/>
          <p:nvPr>
            <p:ph type="body" sz="half" idx="21"/>
          </p:nvPr>
        </p:nvSpPr>
        <p:spPr>
          <a:xfrm>
            <a:off x="4832399" y="1152475"/>
            <a:ext cx="3999902" cy="3416400"/>
          </a:xfrm>
          <a:prstGeom prst="rect">
            <a:avLst/>
          </a:prstGeom>
        </p:spPr>
        <p:txBody>
          <a:bodyPr/>
          <a:lstStyle/>
          <a:p>
            <a:pPr indent="-317500">
              <a:buSzPts val="1400"/>
              <a:defRPr sz="1400"/>
            </a:pP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_COLUMN_TEXT">
    <p:spTree>
      <p:nvGrpSpPr>
        <p:cNvPr id="1" name=""/>
        <p:cNvGrpSpPr/>
        <p:nvPr/>
      </p:nvGrpSpPr>
      <p:grpSpPr>
        <a:xfrm>
          <a:off x="0" y="0"/>
          <a:ext cx="0" cy="0"/>
          <a:chOff x="0" y="0"/>
          <a:chExt cx="0" cy="0"/>
        </a:xfrm>
      </p:grpSpPr>
      <p:sp>
        <p:nvSpPr>
          <p:cNvPr id="55" name="Title Text"/>
          <p:cNvSpPr txBox="1"/>
          <p:nvPr>
            <p:ph type="title"/>
          </p:nvPr>
        </p:nvSpPr>
        <p:spPr>
          <a:xfrm>
            <a:off x="311699" y="555600"/>
            <a:ext cx="2808001" cy="755700"/>
          </a:xfrm>
          <a:prstGeom prst="rect">
            <a:avLst/>
          </a:prstGeom>
        </p:spPr>
        <p:txBody>
          <a:bodyPr anchor="b"/>
          <a:lstStyle>
            <a:lvl1pPr>
              <a:defRPr sz="2400"/>
            </a:lvl1pPr>
          </a:lstStyle>
          <a:p>
            <a:pPr/>
            <a:r>
              <a:t>Title Text</a:t>
            </a:r>
          </a:p>
        </p:txBody>
      </p:sp>
      <p:sp>
        <p:nvSpPr>
          <p:cNvPr id="56" name="Body Level One…"/>
          <p:cNvSpPr txBox="1"/>
          <p:nvPr>
            <p:ph type="body" sz="quarter" idx="1"/>
          </p:nvPr>
        </p:nvSpPr>
        <p:spPr>
          <a:xfrm>
            <a:off x="311699" y="1389599"/>
            <a:ext cx="2808001" cy="3179401"/>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pPr/>
            <a:r>
              <a:t>Body Level One</a:t>
            </a:r>
          </a:p>
          <a:p>
            <a:pPr lvl="1"/>
            <a:r>
              <a:t>Body Level Two</a:t>
            </a:r>
          </a:p>
          <a:p>
            <a:pPr lvl="2"/>
            <a:r>
              <a:t>Body Level Three</a:t>
            </a:r>
          </a:p>
          <a:p>
            <a:pPr lvl="3"/>
            <a:r>
              <a:t>Body Level Four</a:t>
            </a:r>
          </a:p>
          <a:p>
            <a:pPr lvl="4"/>
            <a:r>
              <a:t>Body Level Five</a:t>
            </a:r>
          </a:p>
        </p:txBody>
      </p:sp>
      <p:sp>
        <p:nvSpPr>
          <p:cNvPr id="5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_POINT">
    <p:spTree>
      <p:nvGrpSpPr>
        <p:cNvPr id="1" name=""/>
        <p:cNvGrpSpPr/>
        <p:nvPr/>
      </p:nvGrpSpPr>
      <p:grpSpPr>
        <a:xfrm>
          <a:off x="0" y="0"/>
          <a:ext cx="0" cy="0"/>
          <a:chOff x="0" y="0"/>
          <a:chExt cx="0" cy="0"/>
        </a:xfrm>
      </p:grpSpPr>
      <p:sp>
        <p:nvSpPr>
          <p:cNvPr id="64" name="Title Text"/>
          <p:cNvSpPr txBox="1"/>
          <p:nvPr>
            <p:ph type="title"/>
          </p:nvPr>
        </p:nvSpPr>
        <p:spPr>
          <a:xfrm>
            <a:off x="490250" y="450149"/>
            <a:ext cx="6367801" cy="4090801"/>
          </a:xfrm>
          <a:prstGeom prst="rect">
            <a:avLst/>
          </a:prstGeom>
        </p:spPr>
        <p:txBody>
          <a:bodyPr anchor="ctr"/>
          <a:lstStyle>
            <a:lvl1pPr>
              <a:defRPr sz="4800"/>
            </a:lvl1pPr>
          </a:lstStyle>
          <a:p>
            <a:pPr/>
            <a:r>
              <a:t>Title Text</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TITLE_AND_DESCRIPTION">
    <p:spTree>
      <p:nvGrpSpPr>
        <p:cNvPr id="1" name=""/>
        <p:cNvGrpSpPr/>
        <p:nvPr/>
      </p:nvGrpSpPr>
      <p:grpSpPr>
        <a:xfrm>
          <a:off x="0" y="0"/>
          <a:ext cx="0" cy="0"/>
          <a:chOff x="0" y="0"/>
          <a:chExt cx="0" cy="0"/>
        </a:xfrm>
      </p:grpSpPr>
      <p:sp>
        <p:nvSpPr>
          <p:cNvPr id="72" name="Google Shape;36;p9"/>
          <p:cNvSpPr/>
          <p:nvPr/>
        </p:nvSpPr>
        <p:spPr>
          <a:xfrm>
            <a:off x="4572000" y="-125"/>
            <a:ext cx="4572000" cy="5143501"/>
          </a:xfrm>
          <a:prstGeom prst="rect">
            <a:avLst/>
          </a:prstGeom>
          <a:solidFill>
            <a:srgbClr val="EEEEEE"/>
          </a:solidFill>
          <a:ln w="12700">
            <a:miter lim="400000"/>
          </a:ln>
        </p:spPr>
        <p:txBody>
          <a:bodyPr lIns="45719" rIns="45719" anchor="ctr"/>
          <a:lstStyle/>
          <a:p>
            <a:pPr/>
          </a:p>
        </p:txBody>
      </p:sp>
      <p:sp>
        <p:nvSpPr>
          <p:cNvPr id="73" name="Title Text"/>
          <p:cNvSpPr txBox="1"/>
          <p:nvPr>
            <p:ph type="title"/>
          </p:nvPr>
        </p:nvSpPr>
        <p:spPr>
          <a:xfrm>
            <a:off x="265500" y="1233175"/>
            <a:ext cx="4045200" cy="1482301"/>
          </a:xfrm>
          <a:prstGeom prst="rect">
            <a:avLst/>
          </a:prstGeom>
        </p:spPr>
        <p:txBody>
          <a:bodyPr anchor="b"/>
          <a:lstStyle>
            <a:lvl1pPr algn="ctr">
              <a:defRPr sz="4200"/>
            </a:lvl1pPr>
          </a:lstStyle>
          <a:p>
            <a:pPr/>
            <a:r>
              <a:t>Title Text</a:t>
            </a:r>
          </a:p>
        </p:txBody>
      </p:sp>
      <p:sp>
        <p:nvSpPr>
          <p:cNvPr id="74" name="Body Level One…"/>
          <p:cNvSpPr txBox="1"/>
          <p:nvPr>
            <p:ph type="body" sz="quarter" idx="1"/>
          </p:nvPr>
        </p:nvSpPr>
        <p:spPr>
          <a:xfrm>
            <a:off x="265500" y="2803075"/>
            <a:ext cx="4045200" cy="12351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75" name="Google Shape;39;p9"/>
          <p:cNvSpPr txBox="1"/>
          <p:nvPr>
            <p:ph type="body" sz="half" idx="21"/>
          </p:nvPr>
        </p:nvSpPr>
        <p:spPr>
          <a:xfrm>
            <a:off x="4939500" y="724074"/>
            <a:ext cx="3837000" cy="3695102"/>
          </a:xfrm>
          <a:prstGeom prst="rect">
            <a:avLst/>
          </a:prstGeom>
        </p:spPr>
        <p:txBody>
          <a:bodyPr anchor="ctr"/>
          <a:lstStyle/>
          <a:p>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_ONLY">
    <p:spTree>
      <p:nvGrpSpPr>
        <p:cNvPr id="1" name=""/>
        <p:cNvGrpSpPr/>
        <p:nvPr/>
      </p:nvGrpSpPr>
      <p:grpSpPr>
        <a:xfrm>
          <a:off x="0" y="0"/>
          <a:ext cx="0" cy="0"/>
          <a:chOff x="0" y="0"/>
          <a:chExt cx="0" cy="0"/>
        </a:xfrm>
      </p:grpSpPr>
      <p:sp>
        <p:nvSpPr>
          <p:cNvPr id="83" name="Body Level One…"/>
          <p:cNvSpPr txBox="1"/>
          <p:nvPr>
            <p:ph type="body" sz="quarter" idx="1"/>
          </p:nvPr>
        </p:nvSpPr>
        <p:spPr>
          <a:xfrm>
            <a:off x="311699" y="4230575"/>
            <a:ext cx="5998802" cy="6051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_NUMBER">
    <p:spTree>
      <p:nvGrpSpPr>
        <p:cNvPr id="1" name=""/>
        <p:cNvGrpSpPr/>
        <p:nvPr/>
      </p:nvGrpSpPr>
      <p:grpSpPr>
        <a:xfrm>
          <a:off x="0" y="0"/>
          <a:ext cx="0" cy="0"/>
          <a:chOff x="0" y="0"/>
          <a:chExt cx="0" cy="0"/>
        </a:xfrm>
      </p:grpSpPr>
      <p:sp>
        <p:nvSpPr>
          <p:cNvPr id="91" name="xx%"/>
          <p:cNvSpPr txBox="1"/>
          <p:nvPr>
            <p:ph type="title" hasCustomPrompt="1"/>
          </p:nvPr>
        </p:nvSpPr>
        <p:spPr>
          <a:xfrm>
            <a:off x="311699" y="1106125"/>
            <a:ext cx="8520602" cy="1963500"/>
          </a:xfrm>
          <a:prstGeom prst="rect">
            <a:avLst/>
          </a:prstGeom>
        </p:spPr>
        <p:txBody>
          <a:bodyPr anchor="b"/>
          <a:lstStyle>
            <a:lvl1pPr algn="ctr">
              <a:defRPr sz="12000"/>
            </a:lvl1pPr>
          </a:lstStyle>
          <a:p>
            <a:pPr/>
            <a:r>
              <a:t>xx%</a:t>
            </a:r>
          </a:p>
        </p:txBody>
      </p:sp>
      <p:sp>
        <p:nvSpPr>
          <p:cNvPr id="92" name="Body Level One…"/>
          <p:cNvSpPr txBox="1"/>
          <p:nvPr>
            <p:ph type="body" sz="half" idx="1"/>
          </p:nvPr>
        </p:nvSpPr>
        <p:spPr>
          <a:xfrm>
            <a:off x="311699" y="3152225"/>
            <a:ext cx="8520602" cy="1300800"/>
          </a:xfrm>
          <a:prstGeom prst="rect">
            <a:avLst/>
          </a:prstGeom>
        </p:spPr>
        <p:txBody>
          <a:bodyPr/>
          <a:lstStyle>
            <a:lvl1pPr algn="ctr"/>
            <a:lvl2pPr algn="ctr"/>
            <a:lvl3pPr algn="ctr"/>
            <a:lvl4pPr algn="ctr"/>
            <a:lvl5pPr algn="ct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0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311699" y="445025"/>
            <a:ext cx="8520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3" name="Body Level One…"/>
          <p:cNvSpPr txBox="1"/>
          <p:nvPr>
            <p:ph type="body" idx="1"/>
          </p:nvPr>
        </p:nvSpPr>
        <p:spPr>
          <a:xfrm>
            <a:off x="311699" y="1152475"/>
            <a:ext cx="8520602" cy="34164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684345" y="4700819"/>
            <a:ext cx="336814" cy="318396"/>
          </a:xfrm>
          <a:prstGeom prst="rect">
            <a:avLst/>
          </a:prstGeom>
          <a:ln w="12700">
            <a:miter lim="400000"/>
          </a:ln>
        </p:spPr>
        <p:txBody>
          <a:bodyPr wrap="none" lIns="91424" tIns="91424" rIns="91424" bIns="91424" anchor="ctr">
            <a:spAutoFit/>
          </a:bodyPr>
          <a:lstStyle>
            <a:lvl1pPr algn="r">
              <a:defRPr sz="1000">
                <a:solidFill>
                  <a:schemeClr val="accent2">
                    <a:lumOff val="21764"/>
                  </a:schemeClr>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9pPr>
    </p:titleStyle>
    <p:bodyStyle>
      <a:lvl1pPr marL="457200" marR="0" indent="-342900"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1pPr>
      <a:lvl2pPr marL="1005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2pPr>
      <a:lvl3pPr marL="1462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3pPr>
      <a:lvl4pPr marL="1919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4pPr>
      <a:lvl5pPr marL="23767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5pPr>
      <a:lvl6pPr marL="28339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6pPr>
      <a:lvl7pPr marL="3291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7pPr>
      <a:lvl8pPr marL="3748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8pPr>
      <a:lvl9pPr marL="4205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tour.golang.org/list" TargetMode="External"/><Relationship Id="rId3" Type="http://schemas.openxmlformats.org/officeDocument/2006/relationships/hyperlink" Target="https://play.golang.org" TargetMode="External"/><Relationship Id="rId4" Type="http://schemas.openxmlformats.org/officeDocument/2006/relationships/hyperlink" Target="https://gobyexample.com/" TargetMode="External"/><Relationship Id="rId5" Type="http://schemas.openxmlformats.org/officeDocument/2006/relationships/hyperlink" Target="https://go.dev/doc/effective_go" TargetMode="External"/><Relationship Id="rId6" Type="http://schemas.openxmlformats.org/officeDocument/2006/relationships/hyperlink" Target="https://go.dev/wiki/All" TargetMode="External"/></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www.youtube.com/watch?v=FY9livorrJI" TargetMode="External"/><Relationship Id="rId3" Type="http://schemas.openxmlformats.org/officeDocument/2006/relationships/hyperlink" Target="https://www.youtube.com/watch?v=LjWug2tvSBU"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www.systems-deployment.com/animation.html" TargetMode="External"/><Relationship Id="rId4" Type="http://schemas.openxmlformats.org/officeDocument/2006/relationships/image" Target="../media/image1.gif"/></Relationships>

</file>

<file path=ppt/slides/_rels/slide5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 name="Google Shape;54;p13"/>
          <p:cNvSpPr txBox="1"/>
          <p:nvPr>
            <p:ph type="ctrTitle"/>
          </p:nvPr>
        </p:nvSpPr>
        <p:spPr>
          <a:xfrm>
            <a:off x="311707" y="744575"/>
            <a:ext cx="8520602" cy="2052599"/>
          </a:xfrm>
          <a:prstGeom prst="rect">
            <a:avLst/>
          </a:prstGeom>
        </p:spPr>
        <p:txBody>
          <a:bodyPr/>
          <a:lstStyle/>
          <a:p>
            <a:pPr/>
            <a:r>
              <a:t>Concurrency in Go</a:t>
            </a:r>
          </a:p>
        </p:txBody>
      </p:sp>
      <p:sp>
        <p:nvSpPr>
          <p:cNvPr id="110" name="Google Shape;55;p13"/>
          <p:cNvSpPr txBox="1"/>
          <p:nvPr>
            <p:ph type="subTitle" sz="quarter" idx="1"/>
          </p:nvPr>
        </p:nvSpPr>
        <p:spPr>
          <a:xfrm>
            <a:off x="311699" y="2834125"/>
            <a:ext cx="8520602" cy="792601"/>
          </a:xfrm>
          <a:prstGeom prst="rect">
            <a:avLst/>
          </a:prstGeom>
        </p:spPr>
        <p:txBody>
          <a:bodyPr/>
          <a:lstStyle>
            <a:lvl1pPr marL="0" indent="0">
              <a:defRPr>
                <a:solidFill>
                  <a:srgbClr val="000000"/>
                </a:solidFill>
              </a:defRPr>
            </a:lvl1pPr>
          </a:lstStyle>
          <a:p>
            <a:pPr/>
            <a:r>
              <a:t>September 2026</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 name="Google Shape;60;p14"/>
          <p:cNvSpPr txBox="1"/>
          <p:nvPr>
            <p:ph type="title"/>
          </p:nvPr>
        </p:nvSpPr>
        <p:spPr>
          <a:xfrm>
            <a:off x="311699" y="445025"/>
            <a:ext cx="8520602" cy="572701"/>
          </a:xfrm>
          <a:prstGeom prst="rect">
            <a:avLst/>
          </a:prstGeom>
        </p:spPr>
        <p:txBody>
          <a:bodyPr/>
          <a:lstStyle>
            <a:lvl1pPr defTabSz="877823">
              <a:defRPr sz="2688"/>
            </a:lvl1pPr>
          </a:lstStyle>
          <a:p>
            <a:pPr/>
            <a:r>
              <a:t>Go Resources</a:t>
            </a:r>
          </a:p>
        </p:txBody>
      </p:sp>
      <p:sp>
        <p:nvSpPr>
          <p:cNvPr id="113" name="Google Shape;61;p14"/>
          <p:cNvSpPr txBox="1"/>
          <p:nvPr>
            <p:ph type="body" idx="1"/>
          </p:nvPr>
        </p:nvSpPr>
        <p:spPr>
          <a:xfrm>
            <a:off x="311699" y="1152475"/>
            <a:ext cx="8520602" cy="3416400"/>
          </a:xfrm>
          <a:prstGeom prst="rect">
            <a:avLst/>
          </a:prstGeom>
        </p:spPr>
        <p:txBody>
          <a:bodyPr/>
          <a:lstStyle/>
          <a:p>
            <a:pPr marL="0" indent="0" algn="ctr" defTabSz="713231">
              <a:buSzTx/>
              <a:buNone/>
              <a:defRPr sz="3120" u="sng">
                <a:solidFill>
                  <a:schemeClr val="accent5"/>
                </a:solidFill>
              </a:defRPr>
            </a:pPr>
            <a:r>
              <a:rPr>
                <a:uFill>
                  <a:solidFill>
                    <a:schemeClr val="accent5"/>
                  </a:solidFill>
                </a:uFill>
                <a:hlinkClick r:id="rId2" invalidUrl="" action="" tgtFrame="" tooltip="" history="1" highlightClick="0" endSnd="0"/>
              </a:rPr>
              <a:t>https://tour.golang.org/list</a:t>
            </a:r>
          </a:p>
          <a:p>
            <a:pPr marL="0" indent="0" algn="ctr" defTabSz="713231">
              <a:spcBef>
                <a:spcPts val="1200"/>
              </a:spcBef>
              <a:buSzTx/>
              <a:buNone/>
              <a:defRPr sz="3120" u="sng">
                <a:solidFill>
                  <a:schemeClr val="accent5"/>
                </a:solidFill>
              </a:defRPr>
            </a:pPr>
            <a:r>
              <a:rPr>
                <a:uFill>
                  <a:solidFill>
                    <a:schemeClr val="accent5"/>
                  </a:solidFill>
                </a:uFill>
                <a:hlinkClick r:id="rId3" invalidUrl="" action="" tgtFrame="" tooltip="" history="1" highlightClick="0" endSnd="0"/>
              </a:rPr>
              <a:t>https://play.golang.org</a:t>
            </a:r>
            <a:endParaRPr>
              <a:solidFill>
                <a:srgbClr val="000000"/>
              </a:solidFill>
            </a:endParaRPr>
          </a:p>
          <a:p>
            <a:pPr marL="0" indent="0" algn="ctr" defTabSz="713231">
              <a:spcBef>
                <a:spcPts val="1200"/>
              </a:spcBef>
              <a:buSzTx/>
              <a:buNone/>
              <a:defRPr sz="3120" u="sng">
                <a:solidFill>
                  <a:schemeClr val="accent5"/>
                </a:solidFill>
              </a:defRPr>
            </a:pPr>
            <a:r>
              <a:rPr>
                <a:uFill>
                  <a:solidFill>
                    <a:schemeClr val="accent5"/>
                  </a:solidFill>
                </a:uFill>
                <a:hlinkClick r:id="rId4" invalidUrl="" action="" tgtFrame="" tooltip="" history="1" highlightClick="0" endSnd="0"/>
              </a:rPr>
              <a:t>https://gobyexample.com</a:t>
            </a:r>
          </a:p>
          <a:p>
            <a:pPr marL="0" indent="0" algn="ctr" defTabSz="713231">
              <a:spcBef>
                <a:spcPts val="1200"/>
              </a:spcBef>
              <a:buSzTx/>
              <a:buNone/>
              <a:defRPr sz="3120" u="sng">
                <a:solidFill>
                  <a:schemeClr val="accent5"/>
                </a:solidFill>
              </a:defRPr>
            </a:pPr>
            <a:r>
              <a:rPr>
                <a:uFill>
                  <a:solidFill>
                    <a:schemeClr val="accent5"/>
                  </a:solidFill>
                </a:uFill>
                <a:hlinkClick r:id="rId5" invalidUrl="" action="" tgtFrame="" tooltip="" history="1" highlightClick="0" endSnd="0"/>
              </a:rPr>
              <a:t>https://go.dev/doc/effective_go</a:t>
            </a:r>
          </a:p>
          <a:p>
            <a:pPr marL="0" indent="0" algn="ctr" defTabSz="713231">
              <a:spcBef>
                <a:spcPts val="1200"/>
              </a:spcBef>
              <a:buSzTx/>
              <a:buNone/>
              <a:defRPr sz="3120" u="sng">
                <a:solidFill>
                  <a:schemeClr val="accent5"/>
                </a:solidFill>
              </a:defRPr>
            </a:pPr>
            <a:r>
              <a:rPr>
                <a:uFill>
                  <a:solidFill>
                    <a:schemeClr val="accent5"/>
                  </a:solidFill>
                </a:uFill>
                <a:hlinkClick r:id="rId6" invalidUrl="" action="" tgtFrame="" tooltip="" history="1" highlightClick="0" endSnd="0"/>
              </a:rPr>
              <a:t>https://go.dev/wiki/All</a:t>
            </a:r>
          </a:p>
        </p:txBody>
      </p:sp>
      <p:sp>
        <p:nvSpPr>
          <p:cNvPr id="114" name="Google Shape;62;p14"/>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 name="Google Shape;67;p15"/>
          <p:cNvSpPr txBox="1"/>
          <p:nvPr>
            <p:ph type="title"/>
          </p:nvPr>
        </p:nvSpPr>
        <p:spPr>
          <a:xfrm>
            <a:off x="311699" y="445025"/>
            <a:ext cx="8520602" cy="572701"/>
          </a:xfrm>
          <a:prstGeom prst="rect">
            <a:avLst/>
          </a:prstGeom>
        </p:spPr>
        <p:txBody>
          <a:bodyPr/>
          <a:lstStyle>
            <a:lvl1pPr defTabSz="877823">
              <a:defRPr sz="2688"/>
            </a:lvl1pPr>
          </a:lstStyle>
          <a:p>
            <a:pPr/>
            <a:r>
              <a:t>Today’s Precept…</a:t>
            </a:r>
          </a:p>
        </p:txBody>
      </p:sp>
      <p:sp>
        <p:nvSpPr>
          <p:cNvPr id="117" name="Google Shape;68;p15"/>
          <p:cNvSpPr txBox="1"/>
          <p:nvPr>
            <p:ph type="body" idx="1"/>
          </p:nvPr>
        </p:nvSpPr>
        <p:spPr>
          <a:xfrm>
            <a:off x="311699" y="1152475"/>
            <a:ext cx="8520602" cy="3416400"/>
          </a:xfrm>
          <a:prstGeom prst="rect">
            <a:avLst/>
          </a:prstGeom>
        </p:spPr>
        <p:txBody>
          <a:bodyPr/>
          <a:lstStyle/>
          <a:p>
            <a:pPr indent="-381000">
              <a:buClr>
                <a:srgbClr val="FFFFFF"/>
              </a:buClr>
              <a:buSzPts val="2400"/>
              <a:buFontTx/>
              <a:buAutoNum type="arabicPeriod" startAt="1"/>
              <a:defRPr sz="2400">
                <a:solidFill>
                  <a:srgbClr val="000000"/>
                </a:solidFill>
              </a:defRPr>
            </a:pPr>
            <a:r>
              <a:t>Two synchronization mechanisms</a:t>
            </a:r>
          </a:p>
          <a:p>
            <a:pPr lvl="1" marL="914400" indent="-381000">
              <a:buClr>
                <a:srgbClr val="FFFFFF"/>
              </a:buClr>
              <a:buSzPts val="2400"/>
              <a:buFontTx/>
              <a:buAutoNum type="alphaLcPeriod" startAt="1"/>
              <a:defRPr sz="2400">
                <a:solidFill>
                  <a:srgbClr val="000000"/>
                </a:solidFill>
              </a:defRPr>
            </a:pPr>
            <a:r>
              <a:t>Locks</a:t>
            </a:r>
          </a:p>
          <a:p>
            <a:pPr lvl="1" marL="914400" indent="-381000">
              <a:buClr>
                <a:srgbClr val="FFFFFF"/>
              </a:buClr>
              <a:buSzPts val="2400"/>
              <a:buFontTx/>
              <a:buAutoNum type="alphaLcPeriod" startAt="1"/>
              <a:defRPr sz="2400">
                <a:solidFill>
                  <a:srgbClr val="000000"/>
                </a:solidFill>
              </a:defRPr>
            </a:pPr>
            <a:r>
              <a:t>Channels</a:t>
            </a:r>
          </a:p>
          <a:p>
            <a:pPr indent="-381000">
              <a:buClr>
                <a:srgbClr val="FFFFFF"/>
              </a:buClr>
              <a:buSzPts val="2400"/>
              <a:buFontTx/>
              <a:buAutoNum type="arabicPeriod" startAt="1"/>
              <a:defRPr sz="2400">
                <a:solidFill>
                  <a:srgbClr val="000000"/>
                </a:solidFill>
              </a:defRPr>
            </a:pPr>
            <a:r>
              <a:t>Mapreduce</a:t>
            </a:r>
          </a:p>
        </p:txBody>
      </p:sp>
      <p:sp>
        <p:nvSpPr>
          <p:cNvPr id="118" name="Google Shape;69;p15"/>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Google Shape;74;p16"/>
          <p:cNvSpPr txBox="1"/>
          <p:nvPr>
            <p:ph type="title"/>
          </p:nvPr>
        </p:nvSpPr>
        <p:spPr>
          <a:xfrm>
            <a:off x="311699" y="445025"/>
            <a:ext cx="8520602" cy="572701"/>
          </a:xfrm>
          <a:prstGeom prst="rect">
            <a:avLst/>
          </a:prstGeom>
        </p:spPr>
        <p:txBody>
          <a:bodyPr/>
          <a:lstStyle>
            <a:lvl1pPr defTabSz="877823">
              <a:defRPr sz="2688"/>
            </a:lvl1pPr>
          </a:lstStyle>
          <a:p>
            <a:pPr/>
            <a:r>
              <a:t>Two synchronization mechanisms</a:t>
            </a:r>
          </a:p>
        </p:txBody>
      </p:sp>
      <p:sp>
        <p:nvSpPr>
          <p:cNvPr id="121" name="Google Shape;75;p16"/>
          <p:cNvSpPr txBox="1"/>
          <p:nvPr>
            <p:ph type="body" idx="1"/>
          </p:nvPr>
        </p:nvSpPr>
        <p:spPr>
          <a:xfrm>
            <a:off x="311699" y="1395799"/>
            <a:ext cx="8520602" cy="3173102"/>
          </a:xfrm>
          <a:prstGeom prst="rect">
            <a:avLst/>
          </a:prstGeom>
        </p:spPr>
        <p:txBody>
          <a:bodyPr/>
          <a:lstStyle/>
          <a:p>
            <a:pPr marL="0" indent="0">
              <a:buSzTx/>
              <a:buNone/>
              <a:defRPr b="1">
                <a:solidFill>
                  <a:srgbClr val="000000"/>
                </a:solidFill>
              </a:defRPr>
            </a:pPr>
            <a:r>
              <a:t>Locks </a:t>
            </a:r>
            <a:r>
              <a:rPr b="0"/>
              <a:t>- limit access to a critical section</a:t>
            </a:r>
          </a:p>
          <a:p>
            <a:pPr marL="0" indent="0">
              <a:spcBef>
                <a:spcPts val="1600"/>
              </a:spcBef>
              <a:buSzTx/>
              <a:buNone/>
              <a:defRPr b="1">
                <a:solidFill>
                  <a:srgbClr val="000000"/>
                </a:solidFill>
              </a:defRPr>
            </a:pPr>
            <a:r>
              <a:t>Channels</a:t>
            </a:r>
            <a:r>
              <a:rPr b="0"/>
              <a:t> - pass information across processes using a queue</a:t>
            </a:r>
          </a:p>
        </p:txBody>
      </p:sp>
      <p:sp>
        <p:nvSpPr>
          <p:cNvPr id="122" name="Google Shape;76;p16"/>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Google Shape;81;p17"/>
          <p:cNvSpPr txBox="1"/>
          <p:nvPr>
            <p:ph type="title"/>
          </p:nvPr>
        </p:nvSpPr>
        <p:spPr>
          <a:xfrm>
            <a:off x="311699" y="445025"/>
            <a:ext cx="8520602" cy="572701"/>
          </a:xfrm>
          <a:prstGeom prst="rect">
            <a:avLst/>
          </a:prstGeom>
        </p:spPr>
        <p:txBody>
          <a:bodyPr/>
          <a:lstStyle>
            <a:lvl1pPr defTabSz="877823">
              <a:defRPr sz="2688"/>
            </a:lvl1pPr>
          </a:lstStyle>
          <a:p>
            <a:pPr/>
            <a:r>
              <a:t>Example: Bank account</a:t>
            </a:r>
          </a:p>
        </p:txBody>
      </p:sp>
      <p:sp>
        <p:nvSpPr>
          <p:cNvPr id="127" name="Google Shape;96;p17"/>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8" name="Google Shape;82;p17"/>
          <p:cNvSpPr/>
          <p:nvPr/>
        </p:nvSpPr>
        <p:spPr>
          <a:xfrm flipH="1">
            <a:off x="4015425" y="1656275"/>
            <a:ext cx="1" cy="3018001"/>
          </a:xfrm>
          <a:prstGeom prst="line">
            <a:avLst/>
          </a:prstGeom>
          <a:ln>
            <a:solidFill>
              <a:srgbClr val="000000"/>
            </a:solidFill>
          </a:ln>
        </p:spPr>
        <p:txBody>
          <a:bodyPr lIns="45719" rIns="45719"/>
          <a:lstStyle/>
          <a:p>
            <a:pPr/>
          </a:p>
        </p:txBody>
      </p:sp>
      <p:sp>
        <p:nvSpPr>
          <p:cNvPr id="129" name="Google Shape;83;p17"/>
          <p:cNvSpPr/>
          <p:nvPr/>
        </p:nvSpPr>
        <p:spPr>
          <a:xfrm flipH="1">
            <a:off x="4986875" y="1656275"/>
            <a:ext cx="1" cy="3018001"/>
          </a:xfrm>
          <a:prstGeom prst="line">
            <a:avLst/>
          </a:prstGeom>
          <a:ln>
            <a:solidFill>
              <a:srgbClr val="000000"/>
            </a:solidFill>
          </a:ln>
        </p:spPr>
        <p:txBody>
          <a:bodyPr lIns="45719" rIns="45719"/>
          <a:lstStyle/>
          <a:p>
            <a:pPr/>
          </a:p>
        </p:txBody>
      </p:sp>
      <p:sp>
        <p:nvSpPr>
          <p:cNvPr id="130" name="Google Shape;84;p17"/>
          <p:cNvSpPr txBox="1"/>
          <p:nvPr/>
        </p:nvSpPr>
        <p:spPr>
          <a:xfrm>
            <a:off x="2485125" y="1315675"/>
            <a:ext cx="10443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17AAE8"/>
                </a:solidFill>
              </a:defRPr>
            </a:lvl1pPr>
          </a:lstStyle>
          <a:p>
            <a:pPr/>
            <a:r>
              <a:t>Thread 1</a:t>
            </a:r>
          </a:p>
        </p:txBody>
      </p:sp>
      <p:sp>
        <p:nvSpPr>
          <p:cNvPr id="131" name="Google Shape;85;p17"/>
          <p:cNvSpPr txBox="1"/>
          <p:nvPr/>
        </p:nvSpPr>
        <p:spPr>
          <a:xfrm>
            <a:off x="4157950" y="1732463"/>
            <a:ext cx="6864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600"/>
            </a:lvl1pPr>
          </a:lstStyle>
          <a:p>
            <a:pPr/>
            <a:r>
              <a:t>100</a:t>
            </a:r>
          </a:p>
        </p:txBody>
      </p:sp>
      <p:sp>
        <p:nvSpPr>
          <p:cNvPr id="132" name="Google Shape;86;p17"/>
          <p:cNvSpPr txBox="1"/>
          <p:nvPr/>
        </p:nvSpPr>
        <p:spPr>
          <a:xfrm>
            <a:off x="2214524" y="20234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b="1" sz="1600">
                <a:solidFill>
                  <a:srgbClr val="17AAE8"/>
                </a:solidFill>
              </a:defRPr>
            </a:lvl1pPr>
          </a:lstStyle>
          <a:p>
            <a:pPr/>
            <a:r>
              <a:t>Read b = 100</a:t>
            </a:r>
          </a:p>
        </p:txBody>
      </p:sp>
      <p:grpSp>
        <p:nvGrpSpPr>
          <p:cNvPr id="135" name="Google Shape;87;p17"/>
          <p:cNvGrpSpPr/>
          <p:nvPr/>
        </p:nvGrpSpPr>
        <p:grpSpPr>
          <a:xfrm>
            <a:off x="3708399" y="1342911"/>
            <a:ext cx="1585502" cy="404803"/>
            <a:chOff x="0" y="0"/>
            <a:chExt cx="1585500" cy="404802"/>
          </a:xfrm>
        </p:grpSpPr>
        <p:sp>
          <p:nvSpPr>
            <p:cNvPr id="133" name="Rectangle"/>
            <p:cNvSpPr/>
            <p:nvPr/>
          </p:nvSpPr>
          <p:spPr>
            <a:xfrm>
              <a:off x="0" y="24163"/>
              <a:ext cx="1585501" cy="356476"/>
            </a:xfrm>
            <a:prstGeom prst="rect">
              <a:avLst/>
            </a:prstGeom>
            <a:solidFill>
              <a:srgbClr val="EEEEEE"/>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sz="1600"/>
              </a:pPr>
            </a:p>
          </p:txBody>
        </p:sp>
        <p:sp>
          <p:nvSpPr>
            <p:cNvPr id="134" name="Bank Account"/>
            <p:cNvSpPr txBox="1"/>
            <p:nvPr/>
          </p:nvSpPr>
          <p:spPr>
            <a:xfrm>
              <a:off x="4762" y="0"/>
              <a:ext cx="1575976" cy="4048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sz="1600"/>
              </a:lvl1pPr>
            </a:lstStyle>
            <a:p>
              <a:pPr/>
              <a:r>
                <a:t>Bank Account</a:t>
              </a:r>
            </a:p>
          </p:txBody>
        </p:sp>
      </p:grpSp>
      <p:sp>
        <p:nvSpPr>
          <p:cNvPr id="136" name="Google Shape;88;p17"/>
          <p:cNvSpPr txBox="1"/>
          <p:nvPr/>
        </p:nvSpPr>
        <p:spPr>
          <a:xfrm>
            <a:off x="2214524" y="24044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b="1" sz="1600">
                <a:solidFill>
                  <a:srgbClr val="17AAE8"/>
                </a:solidFill>
              </a:defRPr>
            </a:lvl1pPr>
          </a:lstStyle>
          <a:p>
            <a:pPr/>
            <a:r>
              <a:t>b = b + 10</a:t>
            </a:r>
          </a:p>
        </p:txBody>
      </p:sp>
      <p:sp>
        <p:nvSpPr>
          <p:cNvPr id="137" name="Google Shape;89;p17"/>
          <p:cNvSpPr txBox="1"/>
          <p:nvPr/>
        </p:nvSpPr>
        <p:spPr>
          <a:xfrm>
            <a:off x="2214524" y="27854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b="1" sz="1600">
                <a:solidFill>
                  <a:srgbClr val="17AAE8"/>
                </a:solidFill>
              </a:defRPr>
            </a:lvl1pPr>
          </a:lstStyle>
          <a:p>
            <a:pPr/>
            <a:r>
              <a:t>Write b = 110</a:t>
            </a:r>
          </a:p>
        </p:txBody>
      </p:sp>
      <p:sp>
        <p:nvSpPr>
          <p:cNvPr id="138" name="Google Shape;90;p17"/>
          <p:cNvSpPr txBox="1"/>
          <p:nvPr/>
        </p:nvSpPr>
        <p:spPr>
          <a:xfrm>
            <a:off x="4157950" y="2812113"/>
            <a:ext cx="6864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600"/>
            </a:lvl1pPr>
          </a:lstStyle>
          <a:p>
            <a:pPr/>
            <a:r>
              <a:t>110</a:t>
            </a:r>
          </a:p>
        </p:txBody>
      </p:sp>
      <p:sp>
        <p:nvSpPr>
          <p:cNvPr id="139" name="Google Shape;91;p17"/>
          <p:cNvSpPr txBox="1"/>
          <p:nvPr/>
        </p:nvSpPr>
        <p:spPr>
          <a:xfrm>
            <a:off x="5186324" y="33188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Read b = 110</a:t>
            </a:r>
          </a:p>
        </p:txBody>
      </p:sp>
      <p:sp>
        <p:nvSpPr>
          <p:cNvPr id="140" name="Google Shape;92;p17"/>
          <p:cNvSpPr txBox="1"/>
          <p:nvPr/>
        </p:nvSpPr>
        <p:spPr>
          <a:xfrm>
            <a:off x="5186324" y="36998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b = b + 10</a:t>
            </a:r>
          </a:p>
        </p:txBody>
      </p:sp>
      <p:sp>
        <p:nvSpPr>
          <p:cNvPr id="141" name="Google Shape;93;p17"/>
          <p:cNvSpPr txBox="1"/>
          <p:nvPr/>
        </p:nvSpPr>
        <p:spPr>
          <a:xfrm>
            <a:off x="5186324" y="40808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Write b = 120</a:t>
            </a:r>
          </a:p>
        </p:txBody>
      </p:sp>
      <p:sp>
        <p:nvSpPr>
          <p:cNvPr id="142" name="Google Shape;94;p17"/>
          <p:cNvSpPr txBox="1"/>
          <p:nvPr/>
        </p:nvSpPr>
        <p:spPr>
          <a:xfrm>
            <a:off x="4157950" y="4107512"/>
            <a:ext cx="6864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600"/>
            </a:lvl1pPr>
          </a:lstStyle>
          <a:p>
            <a:pPr/>
            <a:r>
              <a:t>120</a:t>
            </a:r>
          </a:p>
        </p:txBody>
      </p:sp>
      <p:pic>
        <p:nvPicPr>
          <p:cNvPr id="143" name="Google Shape;95;p17" descr="Google Shape;95;p17"/>
          <p:cNvPicPr>
            <a:picLocks noChangeAspect="1"/>
          </p:cNvPicPr>
          <p:nvPr/>
        </p:nvPicPr>
        <p:blipFill>
          <a:blip r:embed="rId3">
            <a:extLst/>
          </a:blip>
          <a:stretch>
            <a:fillRect/>
          </a:stretch>
        </p:blipFill>
        <p:spPr>
          <a:xfrm>
            <a:off x="4499924" y="4257106"/>
            <a:ext cx="686402" cy="551843"/>
          </a:xfrm>
          <a:prstGeom prst="rect">
            <a:avLst/>
          </a:prstGeom>
          <a:ln w="12700">
            <a:miter lim="400000"/>
          </a:ln>
        </p:spPr>
      </p:pic>
      <p:sp>
        <p:nvSpPr>
          <p:cNvPr id="144" name="Google Shape;97;p17"/>
          <p:cNvSpPr txBox="1"/>
          <p:nvPr/>
        </p:nvSpPr>
        <p:spPr>
          <a:xfrm>
            <a:off x="5607649" y="1315675"/>
            <a:ext cx="1231501" cy="442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800">
                <a:solidFill>
                  <a:srgbClr val="FF0000"/>
                </a:solidFill>
              </a:defRPr>
            </a:lvl1pPr>
          </a:lstStyle>
          <a:p>
            <a:pPr/>
            <a:r>
              <a:t>Thread 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139"/>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6" fill="hold">
                                  <p:stCondLst>
                                    <p:cond delay="0"/>
                                  </p:stCondLst>
                                  <p:iterate type="el" backwards="0">
                                    <p:tmAbs val="0"/>
                                  </p:iterate>
                                  <p:childTnLst>
                                    <p:set>
                                      <p:cBhvr>
                                        <p:cTn id="25" fill="hold"/>
                                        <p:tgtEl>
                                          <p:spTgt spid="140"/>
                                        </p:tgtEl>
                                        <p:attrNameLst>
                                          <p:attrName>style.visibility</p:attrName>
                                        </p:attrNameLst>
                                      </p:cBhvr>
                                      <p:to>
                                        <p:strVal val="visible"/>
                                      </p:to>
                                    </p:set>
                                  </p:childTnLst>
                                </p:cTn>
                              </p:par>
                            </p:childTnLst>
                          </p:cTn>
                        </p:par>
                        <p:par>
                          <p:cTn id="26" fill="hold">
                            <p:stCondLst>
                              <p:cond delay="0"/>
                            </p:stCondLst>
                            <p:childTnLst>
                              <p:par>
                                <p:cTn id="27" presetClass="entr" nodeType="afterEffect" presetSubtype="0" presetID="1" grpId="7" fill="hold">
                                  <p:stCondLst>
                                    <p:cond delay="0"/>
                                  </p:stCondLst>
                                  <p:iterate type="el" backwards="0">
                                    <p:tmAbs val="0"/>
                                  </p:iterate>
                                  <p:childTnLst>
                                    <p:set>
                                      <p:cBhvr>
                                        <p:cTn id="28" fill="hold"/>
                                        <p:tgtEl>
                                          <p:spTgt spid="141"/>
                                        </p:tgtEl>
                                        <p:attrNameLst>
                                          <p:attrName>style.visibility</p:attrName>
                                        </p:attrNameLst>
                                      </p:cBhvr>
                                      <p:to>
                                        <p:strVal val="visible"/>
                                      </p:to>
                                    </p:set>
                                  </p:childTnLst>
                                </p:cTn>
                              </p:par>
                            </p:childTnLst>
                          </p:cTn>
                        </p:par>
                        <p:par>
                          <p:cTn id="29" fill="hold">
                            <p:stCondLst>
                              <p:cond delay="0"/>
                            </p:stCondLst>
                            <p:childTnLst>
                              <p:par>
                                <p:cTn id="30" presetClass="entr" nodeType="afterEffect" presetSubtype="0" presetID="1" grpId="8" fill="hold">
                                  <p:stCondLst>
                                    <p:cond delay="0"/>
                                  </p:stCondLst>
                                  <p:iterate type="el" backwards="0">
                                    <p:tmAbs val="0"/>
                                  </p:iterate>
                                  <p:childTnLst>
                                    <p:set>
                                      <p:cBhvr>
                                        <p:cTn id="31" fill="hold"/>
                                        <p:tgtEl>
                                          <p:spTgt spid="142"/>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Class="entr" nodeType="clickEffect" presetID="10" grpId="9" fill="hold">
                                  <p:stCondLst>
                                    <p:cond delay="0"/>
                                  </p:stCondLst>
                                  <p:iterate type="el" backwards="0">
                                    <p:tmAbs val="0"/>
                                  </p:iterate>
                                  <p:childTnLst>
                                    <p:set>
                                      <p:cBhvr>
                                        <p:cTn id="35" fill="hold"/>
                                        <p:tgtEl>
                                          <p:spTgt spid="143"/>
                                        </p:tgtEl>
                                        <p:attrNameLst>
                                          <p:attrName>style.visibility</p:attrName>
                                        </p:attrNameLst>
                                      </p:cBhvr>
                                      <p:to>
                                        <p:strVal val="visible"/>
                                      </p:to>
                                    </p:set>
                                    <p:animEffect filter="fade" transition="in">
                                      <p:cBhvr>
                                        <p:cTn id="36" dur="1"/>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40" grpId="6"/>
      <p:bldP build="whole" bldLvl="1" animBg="1" rev="0" advAuto="0" spid="136" grpId="2"/>
      <p:bldP build="whole" bldLvl="1" animBg="1" rev="0" advAuto="0" spid="132" grpId="1"/>
      <p:bldP build="whole" bldLvl="1" animBg="1" rev="0" advAuto="0" spid="138" grpId="4"/>
      <p:bldP build="whole" bldLvl="1" animBg="1" rev="0" advAuto="0" spid="141" grpId="7"/>
      <p:bldP build="whole" bldLvl="1" animBg="1" rev="0" advAuto="0" spid="142" grpId="8"/>
      <p:bldP build="whole" bldLvl="1" animBg="1" rev="0" advAuto="0" spid="139" grpId="5"/>
      <p:bldP build="whole" bldLvl="1" animBg="1" rev="0" advAuto="0" spid="143" grpId="9"/>
      <p:bldP build="whole" bldLvl="1" animBg="1" rev="0" advAuto="0" spid="137" grpId="3"/>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Google Shape;102;p18"/>
          <p:cNvSpPr txBox="1"/>
          <p:nvPr>
            <p:ph type="title"/>
          </p:nvPr>
        </p:nvSpPr>
        <p:spPr>
          <a:xfrm>
            <a:off x="311699" y="445025"/>
            <a:ext cx="8520602" cy="572701"/>
          </a:xfrm>
          <a:prstGeom prst="rect">
            <a:avLst/>
          </a:prstGeom>
        </p:spPr>
        <p:txBody>
          <a:bodyPr/>
          <a:lstStyle>
            <a:lvl1pPr defTabSz="877823">
              <a:defRPr sz="2688"/>
            </a:lvl1pPr>
          </a:lstStyle>
          <a:p>
            <a:pPr/>
            <a:r>
              <a:t>Example: Bank account</a:t>
            </a:r>
          </a:p>
        </p:txBody>
      </p:sp>
      <p:sp>
        <p:nvSpPr>
          <p:cNvPr id="149" name="Google Shape;116;p18"/>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0" name="Google Shape;103;p18"/>
          <p:cNvSpPr/>
          <p:nvPr/>
        </p:nvSpPr>
        <p:spPr>
          <a:xfrm flipH="1">
            <a:off x="4015425" y="1656275"/>
            <a:ext cx="1" cy="2614201"/>
          </a:xfrm>
          <a:prstGeom prst="line">
            <a:avLst/>
          </a:prstGeom>
          <a:ln>
            <a:solidFill>
              <a:srgbClr val="000000"/>
            </a:solidFill>
          </a:ln>
        </p:spPr>
        <p:txBody>
          <a:bodyPr lIns="45719" rIns="45719"/>
          <a:lstStyle/>
          <a:p>
            <a:pPr/>
          </a:p>
        </p:txBody>
      </p:sp>
      <p:sp>
        <p:nvSpPr>
          <p:cNvPr id="151" name="Google Shape;104;p18"/>
          <p:cNvSpPr/>
          <p:nvPr/>
        </p:nvSpPr>
        <p:spPr>
          <a:xfrm flipH="1">
            <a:off x="4986875" y="1656275"/>
            <a:ext cx="1" cy="2614201"/>
          </a:xfrm>
          <a:prstGeom prst="line">
            <a:avLst/>
          </a:prstGeom>
          <a:ln>
            <a:solidFill>
              <a:srgbClr val="000000"/>
            </a:solidFill>
          </a:ln>
        </p:spPr>
        <p:txBody>
          <a:bodyPr lIns="45719" rIns="45719"/>
          <a:lstStyle/>
          <a:p>
            <a:pPr/>
          </a:p>
        </p:txBody>
      </p:sp>
      <p:sp>
        <p:nvSpPr>
          <p:cNvPr id="152" name="Google Shape;105;p18"/>
          <p:cNvSpPr txBox="1"/>
          <p:nvPr/>
        </p:nvSpPr>
        <p:spPr>
          <a:xfrm>
            <a:off x="4157950" y="1732463"/>
            <a:ext cx="6864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600"/>
            </a:lvl1pPr>
          </a:lstStyle>
          <a:p>
            <a:pPr/>
            <a:r>
              <a:t>100</a:t>
            </a:r>
          </a:p>
        </p:txBody>
      </p:sp>
      <p:sp>
        <p:nvSpPr>
          <p:cNvPr id="153" name="Google Shape;106;p18"/>
          <p:cNvSpPr txBox="1"/>
          <p:nvPr/>
        </p:nvSpPr>
        <p:spPr>
          <a:xfrm>
            <a:off x="2214524" y="20234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b="1" sz="1600">
                <a:solidFill>
                  <a:srgbClr val="17AAE8"/>
                </a:solidFill>
              </a:defRPr>
            </a:lvl1pPr>
          </a:lstStyle>
          <a:p>
            <a:pPr/>
            <a:r>
              <a:t>Read b = 100</a:t>
            </a:r>
          </a:p>
        </p:txBody>
      </p:sp>
      <p:grpSp>
        <p:nvGrpSpPr>
          <p:cNvPr id="156" name="Google Shape;107;p18"/>
          <p:cNvGrpSpPr/>
          <p:nvPr/>
        </p:nvGrpSpPr>
        <p:grpSpPr>
          <a:xfrm>
            <a:off x="3708399" y="1342911"/>
            <a:ext cx="1585502" cy="404803"/>
            <a:chOff x="0" y="0"/>
            <a:chExt cx="1585500" cy="404802"/>
          </a:xfrm>
        </p:grpSpPr>
        <p:sp>
          <p:nvSpPr>
            <p:cNvPr id="154" name="Rectangle"/>
            <p:cNvSpPr/>
            <p:nvPr/>
          </p:nvSpPr>
          <p:spPr>
            <a:xfrm>
              <a:off x="0" y="24163"/>
              <a:ext cx="1585501" cy="356476"/>
            </a:xfrm>
            <a:prstGeom prst="rect">
              <a:avLst/>
            </a:prstGeom>
            <a:solidFill>
              <a:srgbClr val="EEEEEE"/>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sz="1600"/>
              </a:pPr>
            </a:p>
          </p:txBody>
        </p:sp>
        <p:sp>
          <p:nvSpPr>
            <p:cNvPr id="155" name="Bank Account"/>
            <p:cNvSpPr txBox="1"/>
            <p:nvPr/>
          </p:nvSpPr>
          <p:spPr>
            <a:xfrm>
              <a:off x="4762" y="0"/>
              <a:ext cx="1575976" cy="40480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sz="1600"/>
              </a:lvl1pPr>
            </a:lstStyle>
            <a:p>
              <a:pPr/>
              <a:r>
                <a:t>Bank Account</a:t>
              </a:r>
            </a:p>
          </p:txBody>
        </p:sp>
      </p:grpSp>
      <p:sp>
        <p:nvSpPr>
          <p:cNvPr id="157" name="Google Shape;108;p18"/>
          <p:cNvSpPr txBox="1"/>
          <p:nvPr/>
        </p:nvSpPr>
        <p:spPr>
          <a:xfrm>
            <a:off x="2214524" y="24044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b="1" sz="1600">
                <a:solidFill>
                  <a:srgbClr val="17AAE8"/>
                </a:solidFill>
              </a:defRPr>
            </a:lvl1pPr>
          </a:lstStyle>
          <a:p>
            <a:pPr/>
            <a:r>
              <a:t>b = b + 10</a:t>
            </a:r>
          </a:p>
        </p:txBody>
      </p:sp>
      <p:sp>
        <p:nvSpPr>
          <p:cNvPr id="158" name="Google Shape;109;p18"/>
          <p:cNvSpPr txBox="1"/>
          <p:nvPr/>
        </p:nvSpPr>
        <p:spPr>
          <a:xfrm>
            <a:off x="2214524" y="27854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b="1" sz="1600">
                <a:solidFill>
                  <a:srgbClr val="17AAE8"/>
                </a:solidFill>
              </a:defRPr>
            </a:lvl1pPr>
          </a:lstStyle>
          <a:p>
            <a:pPr/>
            <a:r>
              <a:t>Write b = 110</a:t>
            </a:r>
          </a:p>
        </p:txBody>
      </p:sp>
      <p:sp>
        <p:nvSpPr>
          <p:cNvPr id="159" name="Google Shape;110;p18"/>
          <p:cNvSpPr txBox="1"/>
          <p:nvPr/>
        </p:nvSpPr>
        <p:spPr>
          <a:xfrm>
            <a:off x="4157950" y="2812113"/>
            <a:ext cx="6864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600"/>
            </a:lvl1pPr>
          </a:lstStyle>
          <a:p>
            <a:pPr/>
            <a:r>
              <a:t>110</a:t>
            </a:r>
          </a:p>
        </p:txBody>
      </p:sp>
      <p:sp>
        <p:nvSpPr>
          <p:cNvPr id="160" name="Google Shape;111;p18"/>
          <p:cNvSpPr txBox="1"/>
          <p:nvPr/>
        </p:nvSpPr>
        <p:spPr>
          <a:xfrm>
            <a:off x="5186324" y="24044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Read b = 100</a:t>
            </a:r>
          </a:p>
        </p:txBody>
      </p:sp>
      <p:sp>
        <p:nvSpPr>
          <p:cNvPr id="161" name="Google Shape;112;p18"/>
          <p:cNvSpPr txBox="1"/>
          <p:nvPr/>
        </p:nvSpPr>
        <p:spPr>
          <a:xfrm>
            <a:off x="5186324" y="3242624"/>
            <a:ext cx="15855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b = b + 10</a:t>
            </a:r>
          </a:p>
        </p:txBody>
      </p:sp>
      <p:sp>
        <p:nvSpPr>
          <p:cNvPr id="162" name="Google Shape;113;p18"/>
          <p:cNvSpPr txBox="1"/>
          <p:nvPr/>
        </p:nvSpPr>
        <p:spPr>
          <a:xfrm>
            <a:off x="5186324" y="3697725"/>
            <a:ext cx="15855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Write b = 110</a:t>
            </a:r>
          </a:p>
        </p:txBody>
      </p:sp>
      <p:sp>
        <p:nvSpPr>
          <p:cNvPr id="163" name="Google Shape;114;p18"/>
          <p:cNvSpPr txBox="1"/>
          <p:nvPr/>
        </p:nvSpPr>
        <p:spPr>
          <a:xfrm>
            <a:off x="4157950" y="3724412"/>
            <a:ext cx="686401" cy="40480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600"/>
            </a:lvl1pPr>
          </a:lstStyle>
          <a:p>
            <a:pPr/>
            <a:r>
              <a:t>110</a:t>
            </a:r>
          </a:p>
        </p:txBody>
      </p:sp>
      <p:pic>
        <p:nvPicPr>
          <p:cNvPr id="164" name="Google Shape;115;p18" descr="Google Shape;115;p18"/>
          <p:cNvPicPr>
            <a:picLocks noChangeAspect="1"/>
          </p:cNvPicPr>
          <p:nvPr/>
        </p:nvPicPr>
        <p:blipFill>
          <a:blip r:embed="rId3">
            <a:extLst/>
          </a:blip>
          <a:stretch>
            <a:fillRect/>
          </a:stretch>
        </p:blipFill>
        <p:spPr>
          <a:xfrm>
            <a:off x="4482750" y="3953574"/>
            <a:ext cx="572701" cy="572701"/>
          </a:xfrm>
          <a:prstGeom prst="rect">
            <a:avLst/>
          </a:prstGeom>
          <a:ln w="12700">
            <a:miter lim="400000"/>
          </a:ln>
        </p:spPr>
      </p:pic>
      <p:sp>
        <p:nvSpPr>
          <p:cNvPr id="165" name="Google Shape;117;p18"/>
          <p:cNvSpPr txBox="1"/>
          <p:nvPr/>
        </p:nvSpPr>
        <p:spPr>
          <a:xfrm>
            <a:off x="2485125" y="1315675"/>
            <a:ext cx="10443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17AAE8"/>
                </a:solidFill>
              </a:defRPr>
            </a:lvl1pPr>
          </a:lstStyle>
          <a:p>
            <a:pPr/>
            <a:r>
              <a:t>Thread 1</a:t>
            </a:r>
          </a:p>
        </p:txBody>
      </p:sp>
      <p:sp>
        <p:nvSpPr>
          <p:cNvPr id="166" name="Google Shape;118;p18"/>
          <p:cNvSpPr txBox="1"/>
          <p:nvPr/>
        </p:nvSpPr>
        <p:spPr>
          <a:xfrm>
            <a:off x="5607649" y="1315675"/>
            <a:ext cx="1231501" cy="442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800">
                <a:solidFill>
                  <a:srgbClr val="FF0000"/>
                </a:solidFill>
              </a:defRPr>
            </a:lvl1pPr>
          </a:lstStyle>
          <a:p>
            <a:pPr/>
            <a:r>
              <a:t>Thread 2</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4" fill="hold">
                                  <p:stCondLst>
                                    <p:cond delay="0"/>
                                  </p:stCondLst>
                                  <p:iterate type="el" backwards="0">
                                    <p:tmAbs val="0"/>
                                  </p:iterate>
                                  <p:childTnLst>
                                    <p:set>
                                      <p:cBhvr>
                                        <p:cTn id="18" fill="hold"/>
                                        <p:tgtEl>
                                          <p:spTgt spid="158"/>
                                        </p:tgtEl>
                                        <p:attrNameLst>
                                          <p:attrName>style.visibility</p:attrName>
                                        </p:attrNameLst>
                                      </p:cBhvr>
                                      <p:to>
                                        <p:strVal val="visible"/>
                                      </p:to>
                                    </p:set>
                                    <p:animEffect filter="fade" transition="in">
                                      <p:cBhvr>
                                        <p:cTn id="19" dur="1"/>
                                        <p:tgtEl>
                                          <p:spTgt spid="158"/>
                                        </p:tgtEl>
                                      </p:cBhvr>
                                    </p:animEffec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5" fill="hold">
                                  <p:stCondLst>
                                    <p:cond delay="0"/>
                                  </p:stCondLst>
                                  <p:iterate type="el" backwards="0">
                                    <p:tmAbs val="0"/>
                                  </p:iterate>
                                  <p:childTnLst>
                                    <p:set>
                                      <p:cBhvr>
                                        <p:cTn id="23" fill="hold"/>
                                        <p:tgtEl>
                                          <p:spTgt spid="15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Class="entr" nodeType="clickEffect" presetSubtype="0" presetID="1" grpId="6" fill="hold">
                                  <p:stCondLst>
                                    <p:cond delay="0"/>
                                  </p:stCondLst>
                                  <p:iterate type="el" backwards="0">
                                    <p:tmAbs val="0"/>
                                  </p:iterate>
                                  <p:childTnLst>
                                    <p:set>
                                      <p:cBhvr>
                                        <p:cTn id="27" fill="hold"/>
                                        <p:tgtEl>
                                          <p:spTgt spid="161"/>
                                        </p:tgtEl>
                                        <p:attrNameLst>
                                          <p:attrName>style.visibility</p:attrName>
                                        </p:attrNameLst>
                                      </p:cBhvr>
                                      <p:to>
                                        <p:strVal val="visible"/>
                                      </p:to>
                                    </p:set>
                                  </p:childTnLst>
                                </p:cTn>
                              </p:par>
                            </p:childTnLst>
                          </p:cTn>
                        </p:par>
                        <p:par>
                          <p:cTn id="28" fill="hold">
                            <p:stCondLst>
                              <p:cond delay="0"/>
                            </p:stCondLst>
                            <p:childTnLst>
                              <p:par>
                                <p:cTn id="29" presetClass="entr" nodeType="afterEffect" presetSubtype="0" presetID="1" grpId="7" fill="hold">
                                  <p:stCondLst>
                                    <p:cond delay="0"/>
                                  </p:stCondLst>
                                  <p:iterate type="el" backwards="0">
                                    <p:tmAbs val="0"/>
                                  </p:iterate>
                                  <p:childTnLst>
                                    <p:set>
                                      <p:cBhvr>
                                        <p:cTn id="30" fill="hold"/>
                                        <p:tgtEl>
                                          <p:spTgt spid="16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16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Class="entr" nodeType="clickEffect" presetID="10" grpId="9" fill="hold">
                                  <p:stCondLst>
                                    <p:cond delay="0"/>
                                  </p:stCondLst>
                                  <p:iterate type="el" backwards="0">
                                    <p:tmAbs val="0"/>
                                  </p:iterate>
                                  <p:childTnLst>
                                    <p:set>
                                      <p:cBhvr>
                                        <p:cTn id="38" fill="hold"/>
                                        <p:tgtEl>
                                          <p:spTgt spid="164"/>
                                        </p:tgtEl>
                                        <p:attrNameLst>
                                          <p:attrName>style.visibility</p:attrName>
                                        </p:attrNameLst>
                                      </p:cBhvr>
                                      <p:to>
                                        <p:strVal val="visible"/>
                                      </p:to>
                                    </p:set>
                                    <p:animEffect filter="fade" transition="in">
                                      <p:cBhvr>
                                        <p:cTn id="39" dur="1"/>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4" grpId="9"/>
      <p:bldP build="whole" bldLvl="1" animBg="1" rev="0" advAuto="0" spid="160" grpId="3"/>
      <p:bldP build="whole" bldLvl="1" animBg="1" rev="0" advAuto="0" spid="163" grpId="8"/>
      <p:bldP build="whole" bldLvl="1" animBg="1" rev="0" advAuto="0" spid="159" grpId="5"/>
      <p:bldP build="whole" bldLvl="1" animBg="1" rev="0" advAuto="0" spid="153" grpId="1"/>
      <p:bldP build="whole" bldLvl="1" animBg="1" rev="0" advAuto="0" spid="161" grpId="6"/>
      <p:bldP build="whole" bldLvl="1" animBg="1" rev="0" advAuto="0" spid="157" grpId="2"/>
      <p:bldP build="whole" bldLvl="1" animBg="1" rev="0" advAuto="0" spid="158" grpId="4"/>
      <p:bldP build="whole" bldLvl="1" animBg="1" rev="0" advAuto="0" spid="162" grpId="7"/>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Google Shape;123;p19"/>
          <p:cNvSpPr txBox="1"/>
          <p:nvPr>
            <p:ph type="title"/>
          </p:nvPr>
        </p:nvSpPr>
        <p:spPr>
          <a:xfrm>
            <a:off x="311699" y="445025"/>
            <a:ext cx="8520602" cy="572701"/>
          </a:xfrm>
          <a:prstGeom prst="rect">
            <a:avLst/>
          </a:prstGeom>
        </p:spPr>
        <p:txBody>
          <a:bodyPr/>
          <a:lstStyle>
            <a:lvl1pPr defTabSz="877823">
              <a:defRPr sz="2688"/>
            </a:lvl1pPr>
          </a:lstStyle>
          <a:p>
            <a:pPr/>
            <a:r>
              <a:t>What went wrong?</a:t>
            </a:r>
          </a:p>
        </p:txBody>
      </p:sp>
      <p:sp>
        <p:nvSpPr>
          <p:cNvPr id="171" name="Google Shape;124;p19"/>
          <p:cNvSpPr txBox="1"/>
          <p:nvPr>
            <p:ph type="body" sz="quarter" idx="1"/>
          </p:nvPr>
        </p:nvSpPr>
        <p:spPr>
          <a:xfrm>
            <a:off x="311699" y="1017724"/>
            <a:ext cx="8520602" cy="572702"/>
          </a:xfrm>
          <a:prstGeom prst="rect">
            <a:avLst/>
          </a:prstGeom>
        </p:spPr>
        <p:txBody>
          <a:bodyPr/>
          <a:lstStyle/>
          <a:p>
            <a:pPr marL="0" indent="0">
              <a:spcBef>
                <a:spcPts val="1600"/>
              </a:spcBef>
              <a:buSzTx/>
              <a:buNone/>
              <a:defRPr sz="1700">
                <a:solidFill>
                  <a:srgbClr val="000000"/>
                </a:solidFill>
              </a:defRPr>
            </a:pPr>
            <a:r>
              <a:t>Changes to balance are not </a:t>
            </a:r>
            <a:r>
              <a:rPr b="1" i="1">
                <a:solidFill>
                  <a:srgbClr val="FF0000"/>
                </a:solidFill>
              </a:rPr>
              <a:t>atomic</a:t>
            </a:r>
          </a:p>
        </p:txBody>
      </p:sp>
      <p:sp>
        <p:nvSpPr>
          <p:cNvPr id="172" name="Google Shape;126;p19"/>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
        <p:nvSpPr>
          <p:cNvPr id="173" name="Google Shape;125;p19"/>
          <p:cNvSpPr txBox="1"/>
          <p:nvPr/>
        </p:nvSpPr>
        <p:spPr>
          <a:xfrm>
            <a:off x="311700" y="2038349"/>
            <a:ext cx="3989388" cy="240824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800">
                <a:latin typeface="Andale Mono"/>
                <a:ea typeface="Andale Mono"/>
                <a:cs typeface="Andale Mono"/>
                <a:sym typeface="Andale Mono"/>
              </a:defRPr>
            </a:pPr>
            <a:r>
              <a:t>func Deposit(amount) {</a:t>
            </a:r>
          </a:p>
          <a:p>
            <a:pPr indent="457200">
              <a:lnSpc>
                <a:spcPct val="115000"/>
              </a:lnSpc>
              <a:defRPr sz="1800">
                <a:latin typeface="Andale Mono"/>
                <a:ea typeface="Andale Mono"/>
                <a:cs typeface="Andale Mono"/>
                <a:sym typeface="Andale Mono"/>
              </a:defRPr>
            </a:pPr>
          </a:p>
          <a:p>
            <a:pPr indent="457200">
              <a:lnSpc>
                <a:spcPct val="115000"/>
              </a:lnSpc>
              <a:defRPr sz="1800">
                <a:latin typeface="Andale Mono"/>
                <a:ea typeface="Andale Mono"/>
                <a:cs typeface="Andale Mono"/>
                <a:sym typeface="Andale Mono"/>
              </a:defRPr>
            </a:pPr>
            <a:r>
              <a:t>read balance</a:t>
            </a:r>
          </a:p>
          <a:p>
            <a:pPr indent="457200">
              <a:lnSpc>
                <a:spcPct val="115000"/>
              </a:lnSpc>
              <a:defRPr sz="1800">
                <a:latin typeface="Andale Mono"/>
                <a:ea typeface="Andale Mono"/>
                <a:cs typeface="Andale Mono"/>
                <a:sym typeface="Andale Mono"/>
              </a:defRPr>
            </a:pPr>
            <a:r>
              <a:t>balance = balance+amount</a:t>
            </a:r>
          </a:p>
          <a:p>
            <a:pPr indent="457200">
              <a:lnSpc>
                <a:spcPct val="115000"/>
              </a:lnSpc>
              <a:defRPr sz="1800">
                <a:latin typeface="Andale Mono"/>
                <a:ea typeface="Andale Mono"/>
                <a:cs typeface="Andale Mono"/>
                <a:sym typeface="Andale Mono"/>
              </a:defRPr>
            </a:pPr>
            <a:r>
              <a:t>write balance</a:t>
            </a:r>
          </a:p>
          <a:p>
            <a:pPr>
              <a:lnSpc>
                <a:spcPct val="115000"/>
              </a:lnSpc>
              <a:defRPr sz="1800">
                <a:latin typeface="Andale Mono"/>
                <a:ea typeface="Andale Mono"/>
                <a:cs typeface="Andale Mono"/>
                <a:sym typeface="Andale Mono"/>
              </a:defRPr>
            </a:pPr>
          </a:p>
          <a:p>
            <a:pPr>
              <a:lnSpc>
                <a:spcPct val="115000"/>
              </a:lnSpc>
              <a:defRPr sz="1800">
                <a:latin typeface="Andale Mono"/>
                <a:ea typeface="Andale Mono"/>
                <a:cs typeface="Andale Mono"/>
                <a:sym typeface="Andale Mono"/>
              </a:defRPr>
            </a:pPr>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73"/>
                                        </p:tgtEl>
                                        <p:attrNameLst>
                                          <p:attrName>style.visibility</p:attrName>
                                        </p:attrNameLst>
                                      </p:cBhvr>
                                      <p:to>
                                        <p:strVal val="visible"/>
                                      </p:to>
                                    </p:set>
                                    <p:animEffect filter="fade" transition="in">
                                      <p:cBhvr>
                                        <p:cTn id="7" dur="1"/>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3"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5" name="Google Shape;131;p20"/>
          <p:cNvSpPr txBox="1"/>
          <p:nvPr>
            <p:ph type="title"/>
          </p:nvPr>
        </p:nvSpPr>
        <p:spPr>
          <a:xfrm>
            <a:off x="311699" y="445025"/>
            <a:ext cx="8520602" cy="572701"/>
          </a:xfrm>
          <a:prstGeom prst="rect">
            <a:avLst/>
          </a:prstGeom>
        </p:spPr>
        <p:txBody>
          <a:bodyPr/>
          <a:lstStyle>
            <a:lvl1pPr defTabSz="877823">
              <a:defRPr sz="2688"/>
            </a:lvl1pPr>
          </a:lstStyle>
          <a:p>
            <a:pPr/>
            <a:r>
              <a:t>What went wrong?</a:t>
            </a:r>
          </a:p>
        </p:txBody>
      </p:sp>
      <p:sp>
        <p:nvSpPr>
          <p:cNvPr id="176" name="Google Shape;132;p20"/>
          <p:cNvSpPr txBox="1"/>
          <p:nvPr>
            <p:ph type="body" sz="quarter" idx="1"/>
          </p:nvPr>
        </p:nvSpPr>
        <p:spPr>
          <a:xfrm>
            <a:off x="311699" y="1017724"/>
            <a:ext cx="8520602" cy="572702"/>
          </a:xfrm>
          <a:prstGeom prst="rect">
            <a:avLst/>
          </a:prstGeom>
        </p:spPr>
        <p:txBody>
          <a:bodyPr/>
          <a:lstStyle/>
          <a:p>
            <a:pPr marL="0" indent="0">
              <a:spcBef>
                <a:spcPts val="1600"/>
              </a:spcBef>
              <a:buSzTx/>
              <a:buNone/>
              <a:defRPr sz="1700">
                <a:solidFill>
                  <a:srgbClr val="000000"/>
                </a:solidFill>
              </a:defRPr>
            </a:pPr>
            <a:r>
              <a:t>Suppose the function is called in two threads, with the </a:t>
            </a:r>
            <a:r>
              <a:rPr b="1" sz="1600">
                <a:solidFill>
                  <a:srgbClr val="17AAE8"/>
                </a:solidFill>
              </a:rPr>
              <a:t>Thread 1 </a:t>
            </a:r>
            <a:r>
              <a:t>chosen to run first.</a:t>
            </a:r>
          </a:p>
        </p:txBody>
      </p:sp>
      <p:sp>
        <p:nvSpPr>
          <p:cNvPr id="177" name="Google Shape;134;p20"/>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
        <p:nvSpPr>
          <p:cNvPr id="178" name="Google Shape;133;p20"/>
          <p:cNvSpPr txBox="1"/>
          <p:nvPr/>
        </p:nvSpPr>
        <p:spPr>
          <a:xfrm>
            <a:off x="214685" y="2019274"/>
            <a:ext cx="3989388" cy="240824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800">
                <a:latin typeface="Andale Mono"/>
                <a:ea typeface="Andale Mono"/>
                <a:cs typeface="Andale Mono"/>
                <a:sym typeface="Andale Mono"/>
              </a:defRPr>
            </a:pPr>
            <a:r>
              <a:t>func Deposit(amount) {</a:t>
            </a:r>
          </a:p>
          <a:p>
            <a:pPr indent="457200">
              <a:lnSpc>
                <a:spcPct val="115000"/>
              </a:lnSpc>
              <a:defRPr sz="1800">
                <a:latin typeface="Andale Mono"/>
                <a:ea typeface="Andale Mono"/>
                <a:cs typeface="Andale Mono"/>
                <a:sym typeface="Andale Mono"/>
              </a:defRPr>
            </a:pPr>
          </a:p>
          <a:p>
            <a:pPr indent="457200">
              <a:lnSpc>
                <a:spcPct val="115000"/>
              </a:lnSpc>
              <a:defRPr sz="1800">
                <a:latin typeface="Andale Mono"/>
                <a:ea typeface="Andale Mono"/>
                <a:cs typeface="Andale Mono"/>
                <a:sym typeface="Andale Mono"/>
              </a:defRPr>
            </a:pPr>
            <a:r>
              <a:t>read balance</a:t>
            </a:r>
          </a:p>
          <a:p>
            <a:pPr indent="457200">
              <a:lnSpc>
                <a:spcPct val="115000"/>
              </a:lnSpc>
              <a:defRPr sz="1800">
                <a:latin typeface="Andale Mono"/>
                <a:ea typeface="Andale Mono"/>
                <a:cs typeface="Andale Mono"/>
                <a:sym typeface="Andale Mono"/>
              </a:defRPr>
            </a:pPr>
            <a:r>
              <a:t>balance = balance+amount</a:t>
            </a:r>
          </a:p>
          <a:p>
            <a:pPr indent="457200">
              <a:lnSpc>
                <a:spcPct val="115000"/>
              </a:lnSpc>
              <a:defRPr sz="1800">
                <a:latin typeface="Andale Mono"/>
                <a:ea typeface="Andale Mono"/>
                <a:cs typeface="Andale Mono"/>
                <a:sym typeface="Andale Mono"/>
              </a:defRPr>
            </a:pPr>
            <a:r>
              <a:t>write balance</a:t>
            </a:r>
          </a:p>
          <a:p>
            <a:pPr>
              <a:lnSpc>
                <a:spcPct val="115000"/>
              </a:lnSpc>
              <a:defRPr sz="1800">
                <a:latin typeface="Andale Mono"/>
                <a:ea typeface="Andale Mono"/>
                <a:cs typeface="Andale Mono"/>
                <a:sym typeface="Andale Mono"/>
              </a:defRPr>
            </a:pPr>
          </a:p>
          <a:p>
            <a:pPr>
              <a:lnSpc>
                <a:spcPct val="115000"/>
              </a:lnSpc>
              <a:defRPr sz="1800">
                <a:latin typeface="Andale Mono"/>
                <a:ea typeface="Andale Mono"/>
                <a:cs typeface="Andale Mono"/>
                <a:sym typeface="Andale Mono"/>
              </a:defRPr>
            </a:pPr>
            <a:r>
              <a:t>}</a:t>
            </a:r>
          </a:p>
        </p:txBody>
      </p:sp>
      <p:sp>
        <p:nvSpPr>
          <p:cNvPr id="179" name="Google Shape;135;p20"/>
          <p:cNvSpPr txBox="1"/>
          <p:nvPr/>
        </p:nvSpPr>
        <p:spPr>
          <a:xfrm>
            <a:off x="5154612" y="2038349"/>
            <a:ext cx="3989388" cy="240824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800">
                <a:latin typeface="Andale Mono"/>
                <a:ea typeface="Andale Mono"/>
                <a:cs typeface="Andale Mono"/>
                <a:sym typeface="Andale Mono"/>
              </a:defRPr>
            </a:pPr>
            <a:r>
              <a:t>func Deposit(amount) {</a:t>
            </a:r>
          </a:p>
          <a:p>
            <a:pPr indent="457200">
              <a:lnSpc>
                <a:spcPct val="115000"/>
              </a:lnSpc>
              <a:defRPr sz="1800">
                <a:latin typeface="Andale Mono"/>
                <a:ea typeface="Andale Mono"/>
                <a:cs typeface="Andale Mono"/>
                <a:sym typeface="Andale Mono"/>
              </a:defRPr>
            </a:pPr>
          </a:p>
          <a:p>
            <a:pPr indent="457200">
              <a:lnSpc>
                <a:spcPct val="115000"/>
              </a:lnSpc>
              <a:defRPr sz="1800">
                <a:latin typeface="Andale Mono"/>
                <a:ea typeface="Andale Mono"/>
                <a:cs typeface="Andale Mono"/>
                <a:sym typeface="Andale Mono"/>
              </a:defRPr>
            </a:pPr>
            <a:r>
              <a:t>read balance</a:t>
            </a:r>
          </a:p>
          <a:p>
            <a:pPr indent="457200">
              <a:lnSpc>
                <a:spcPct val="115000"/>
              </a:lnSpc>
              <a:defRPr sz="1800">
                <a:latin typeface="Andale Mono"/>
                <a:ea typeface="Andale Mono"/>
                <a:cs typeface="Andale Mono"/>
                <a:sym typeface="Andale Mono"/>
              </a:defRPr>
            </a:pPr>
            <a:r>
              <a:t>balance = balance+amount</a:t>
            </a:r>
          </a:p>
          <a:p>
            <a:pPr indent="457200">
              <a:lnSpc>
                <a:spcPct val="115000"/>
              </a:lnSpc>
              <a:defRPr sz="1800">
                <a:latin typeface="Andale Mono"/>
                <a:ea typeface="Andale Mono"/>
                <a:cs typeface="Andale Mono"/>
                <a:sym typeface="Andale Mono"/>
              </a:defRPr>
            </a:pPr>
            <a:r>
              <a:t>write balance</a:t>
            </a:r>
          </a:p>
          <a:p>
            <a:pPr>
              <a:lnSpc>
                <a:spcPct val="115000"/>
              </a:lnSpc>
              <a:defRPr sz="1800">
                <a:latin typeface="Andale Mono"/>
                <a:ea typeface="Andale Mono"/>
                <a:cs typeface="Andale Mono"/>
                <a:sym typeface="Andale Mono"/>
              </a:defRPr>
            </a:pPr>
          </a:p>
          <a:p>
            <a:pPr>
              <a:lnSpc>
                <a:spcPct val="115000"/>
              </a:lnSpc>
              <a:defRPr sz="1800">
                <a:latin typeface="Andale Mono"/>
                <a:ea typeface="Andale Mono"/>
                <a:cs typeface="Andale Mono"/>
                <a:sym typeface="Andale Mono"/>
              </a:defRPr>
            </a:pPr>
            <a:r>
              <a:t>}</a:t>
            </a:r>
          </a:p>
        </p:txBody>
      </p:sp>
      <p:sp>
        <p:nvSpPr>
          <p:cNvPr id="180" name="Google Shape;136;p20"/>
          <p:cNvSpPr txBox="1"/>
          <p:nvPr/>
        </p:nvSpPr>
        <p:spPr>
          <a:xfrm>
            <a:off x="349100" y="1609475"/>
            <a:ext cx="2454900"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17AAE8"/>
                </a:solidFill>
              </a:defRPr>
            </a:lvl1pPr>
          </a:lstStyle>
          <a:p>
            <a:pPr/>
            <a:r>
              <a:t>Thread 1</a:t>
            </a:r>
          </a:p>
        </p:txBody>
      </p:sp>
      <p:sp>
        <p:nvSpPr>
          <p:cNvPr id="181" name="Google Shape;137;p20"/>
          <p:cNvSpPr txBox="1"/>
          <p:nvPr/>
        </p:nvSpPr>
        <p:spPr>
          <a:xfrm>
            <a:off x="4842900" y="1609475"/>
            <a:ext cx="24549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Thread 2</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Google Shape;142;p21"/>
          <p:cNvSpPr txBox="1"/>
          <p:nvPr>
            <p:ph type="title"/>
          </p:nvPr>
        </p:nvSpPr>
        <p:spPr>
          <a:xfrm>
            <a:off x="311699" y="445025"/>
            <a:ext cx="8520602" cy="572701"/>
          </a:xfrm>
          <a:prstGeom prst="rect">
            <a:avLst/>
          </a:prstGeom>
        </p:spPr>
        <p:txBody>
          <a:bodyPr/>
          <a:lstStyle>
            <a:lvl1pPr defTabSz="877823">
              <a:defRPr sz="2688"/>
            </a:lvl1pPr>
          </a:lstStyle>
          <a:p>
            <a:pPr/>
            <a:r>
              <a:t>What went wrong?</a:t>
            </a:r>
          </a:p>
        </p:txBody>
      </p:sp>
      <p:sp>
        <p:nvSpPr>
          <p:cNvPr id="184" name="Google Shape;143;p21"/>
          <p:cNvSpPr txBox="1"/>
          <p:nvPr>
            <p:ph type="body" sz="quarter" idx="1"/>
          </p:nvPr>
        </p:nvSpPr>
        <p:spPr>
          <a:xfrm>
            <a:off x="311699" y="1017724"/>
            <a:ext cx="8520602" cy="572702"/>
          </a:xfrm>
          <a:prstGeom prst="rect">
            <a:avLst/>
          </a:prstGeom>
        </p:spPr>
        <p:txBody>
          <a:bodyPr/>
          <a:lstStyle/>
          <a:p>
            <a:pPr marL="0" indent="0">
              <a:spcBef>
                <a:spcPts val="1600"/>
              </a:spcBef>
              <a:buSzTx/>
              <a:buNone/>
              <a:defRPr sz="1700">
                <a:solidFill>
                  <a:srgbClr val="000000"/>
                </a:solidFill>
              </a:defRPr>
            </a:pPr>
            <a:r>
              <a:t>Suppose the function is called in two threads, with the </a:t>
            </a:r>
            <a:r>
              <a:rPr b="1" sz="1600">
                <a:solidFill>
                  <a:srgbClr val="17AAE8"/>
                </a:solidFill>
              </a:rPr>
              <a:t>Thread 1 </a:t>
            </a:r>
            <a:r>
              <a:t>chosen to run first.</a:t>
            </a:r>
          </a:p>
        </p:txBody>
      </p:sp>
      <p:sp>
        <p:nvSpPr>
          <p:cNvPr id="185" name="Google Shape;145;p21"/>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
        <p:nvSpPr>
          <p:cNvPr id="186" name="Google Shape;144;p21"/>
          <p:cNvSpPr txBox="1"/>
          <p:nvPr/>
        </p:nvSpPr>
        <p:spPr>
          <a:xfrm>
            <a:off x="349100" y="2053870"/>
            <a:ext cx="3989388" cy="240823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800">
                <a:latin typeface="Andale Mono"/>
                <a:ea typeface="Andale Mono"/>
                <a:cs typeface="Andale Mono"/>
                <a:sym typeface="Andale Mono"/>
              </a:defRPr>
            </a:pPr>
            <a:r>
              <a:t>func Deposit(amount) {</a:t>
            </a:r>
          </a:p>
          <a:p>
            <a:pPr indent="457200">
              <a:lnSpc>
                <a:spcPct val="115000"/>
              </a:lnSpc>
              <a:defRPr sz="1800">
                <a:latin typeface="Andale Mono"/>
                <a:ea typeface="Andale Mono"/>
                <a:cs typeface="Andale Mono"/>
                <a:sym typeface="Andale Mono"/>
              </a:defRPr>
            </a:pPr>
          </a:p>
          <a:p>
            <a:pPr indent="457200">
              <a:lnSpc>
                <a:spcPct val="115000"/>
              </a:lnSpc>
              <a:defRPr sz="1800">
                <a:latin typeface="Andale Mono"/>
                <a:ea typeface="Andale Mono"/>
                <a:cs typeface="Andale Mono"/>
                <a:sym typeface="Andale Mono"/>
              </a:defRPr>
            </a:pPr>
            <a:r>
              <a:t>read balance</a:t>
            </a:r>
          </a:p>
          <a:p>
            <a:pPr indent="457200">
              <a:lnSpc>
                <a:spcPct val="115000"/>
              </a:lnSpc>
              <a:defRPr sz="1800">
                <a:latin typeface="Andale Mono"/>
                <a:ea typeface="Andale Mono"/>
                <a:cs typeface="Andale Mono"/>
                <a:sym typeface="Andale Mono"/>
              </a:defRPr>
            </a:pPr>
            <a:r>
              <a:t>balance = balance+amount</a:t>
            </a:r>
          </a:p>
          <a:p>
            <a:pPr indent="457200">
              <a:lnSpc>
                <a:spcPct val="115000"/>
              </a:lnSpc>
              <a:defRPr sz="1800">
                <a:latin typeface="Andale Mono"/>
                <a:ea typeface="Andale Mono"/>
                <a:cs typeface="Andale Mono"/>
                <a:sym typeface="Andale Mono"/>
              </a:defRPr>
            </a:pPr>
            <a:r>
              <a:t>write balance</a:t>
            </a:r>
          </a:p>
          <a:p>
            <a:pPr>
              <a:lnSpc>
                <a:spcPct val="115000"/>
              </a:lnSpc>
              <a:defRPr sz="1800">
                <a:latin typeface="Andale Mono"/>
                <a:ea typeface="Andale Mono"/>
                <a:cs typeface="Andale Mono"/>
                <a:sym typeface="Andale Mono"/>
              </a:defRPr>
            </a:pPr>
          </a:p>
          <a:p>
            <a:pPr>
              <a:lnSpc>
                <a:spcPct val="115000"/>
              </a:lnSpc>
              <a:defRPr sz="1800">
                <a:latin typeface="Andale Mono"/>
                <a:ea typeface="Andale Mono"/>
                <a:cs typeface="Andale Mono"/>
                <a:sym typeface="Andale Mono"/>
              </a:defRPr>
            </a:pPr>
            <a:r>
              <a:t>}</a:t>
            </a:r>
          </a:p>
        </p:txBody>
      </p:sp>
      <p:sp>
        <p:nvSpPr>
          <p:cNvPr id="187" name="Google Shape;146;p21"/>
          <p:cNvSpPr txBox="1"/>
          <p:nvPr/>
        </p:nvSpPr>
        <p:spPr>
          <a:xfrm>
            <a:off x="5154612" y="2038349"/>
            <a:ext cx="3989388" cy="240824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800">
                <a:latin typeface="Andale Mono"/>
                <a:ea typeface="Andale Mono"/>
                <a:cs typeface="Andale Mono"/>
                <a:sym typeface="Andale Mono"/>
              </a:defRPr>
            </a:pPr>
            <a:r>
              <a:t>func Deposit(amount) {</a:t>
            </a:r>
          </a:p>
          <a:p>
            <a:pPr indent="457200">
              <a:lnSpc>
                <a:spcPct val="115000"/>
              </a:lnSpc>
              <a:defRPr sz="1800">
                <a:latin typeface="Andale Mono"/>
                <a:ea typeface="Andale Mono"/>
                <a:cs typeface="Andale Mono"/>
                <a:sym typeface="Andale Mono"/>
              </a:defRPr>
            </a:pPr>
          </a:p>
          <a:p>
            <a:pPr indent="457200">
              <a:lnSpc>
                <a:spcPct val="115000"/>
              </a:lnSpc>
              <a:defRPr sz="1800">
                <a:latin typeface="Andale Mono"/>
                <a:ea typeface="Andale Mono"/>
                <a:cs typeface="Andale Mono"/>
                <a:sym typeface="Andale Mono"/>
              </a:defRPr>
            </a:pPr>
            <a:r>
              <a:t>read balance</a:t>
            </a:r>
          </a:p>
          <a:p>
            <a:pPr indent="457200">
              <a:lnSpc>
                <a:spcPct val="115000"/>
              </a:lnSpc>
              <a:defRPr sz="1800">
                <a:latin typeface="Andale Mono"/>
                <a:ea typeface="Andale Mono"/>
                <a:cs typeface="Andale Mono"/>
                <a:sym typeface="Andale Mono"/>
              </a:defRPr>
            </a:pPr>
            <a:r>
              <a:t>balance = balance+amount</a:t>
            </a:r>
          </a:p>
          <a:p>
            <a:pPr indent="457200">
              <a:lnSpc>
                <a:spcPct val="115000"/>
              </a:lnSpc>
              <a:defRPr sz="1800">
                <a:latin typeface="Andale Mono"/>
                <a:ea typeface="Andale Mono"/>
                <a:cs typeface="Andale Mono"/>
                <a:sym typeface="Andale Mono"/>
              </a:defRPr>
            </a:pPr>
            <a:r>
              <a:t>write balance</a:t>
            </a:r>
          </a:p>
          <a:p>
            <a:pPr>
              <a:lnSpc>
                <a:spcPct val="115000"/>
              </a:lnSpc>
              <a:defRPr sz="1800">
                <a:latin typeface="Andale Mono"/>
                <a:ea typeface="Andale Mono"/>
                <a:cs typeface="Andale Mono"/>
                <a:sym typeface="Andale Mono"/>
              </a:defRPr>
            </a:pPr>
          </a:p>
          <a:p>
            <a:pPr>
              <a:lnSpc>
                <a:spcPct val="115000"/>
              </a:lnSpc>
              <a:defRPr sz="1800">
                <a:latin typeface="Andale Mono"/>
                <a:ea typeface="Andale Mono"/>
                <a:cs typeface="Andale Mono"/>
                <a:sym typeface="Andale Mono"/>
              </a:defRPr>
            </a:pPr>
            <a:r>
              <a:t>}</a:t>
            </a:r>
          </a:p>
        </p:txBody>
      </p:sp>
      <p:sp>
        <p:nvSpPr>
          <p:cNvPr id="188" name="Google Shape;147;p21"/>
          <p:cNvSpPr txBox="1"/>
          <p:nvPr/>
        </p:nvSpPr>
        <p:spPr>
          <a:xfrm>
            <a:off x="349100" y="1609475"/>
            <a:ext cx="2454900"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17AAE8"/>
                </a:solidFill>
              </a:defRPr>
            </a:lvl1pPr>
          </a:lstStyle>
          <a:p>
            <a:pPr/>
            <a:r>
              <a:t>Thread 1</a:t>
            </a:r>
          </a:p>
        </p:txBody>
      </p:sp>
      <p:sp>
        <p:nvSpPr>
          <p:cNvPr id="189" name="Google Shape;148;p21"/>
          <p:cNvSpPr txBox="1"/>
          <p:nvPr/>
        </p:nvSpPr>
        <p:spPr>
          <a:xfrm>
            <a:off x="4842900" y="1609475"/>
            <a:ext cx="24549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Thread 2</a:t>
            </a:r>
          </a:p>
        </p:txBody>
      </p:sp>
      <p:sp>
        <p:nvSpPr>
          <p:cNvPr id="190" name="Google Shape;149;p21"/>
          <p:cNvSpPr/>
          <p:nvPr/>
        </p:nvSpPr>
        <p:spPr>
          <a:xfrm flipH="1">
            <a:off x="735575" y="2859325"/>
            <a:ext cx="1" cy="464700"/>
          </a:xfrm>
          <a:prstGeom prst="line">
            <a:avLst/>
          </a:prstGeom>
          <a:ln w="28575">
            <a:solidFill>
              <a:srgbClr val="9900FF"/>
            </a:solidFill>
            <a:tailEnd type="triangle"/>
          </a:ln>
        </p:spPr>
        <p:txBody>
          <a:bodyPr lIns="45719" rIns="45719"/>
          <a:lstStyle/>
          <a:p>
            <a:pP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Google Shape;154;p22"/>
          <p:cNvSpPr txBox="1"/>
          <p:nvPr>
            <p:ph type="title"/>
          </p:nvPr>
        </p:nvSpPr>
        <p:spPr>
          <a:xfrm>
            <a:off x="311699" y="445025"/>
            <a:ext cx="8520602" cy="572701"/>
          </a:xfrm>
          <a:prstGeom prst="rect">
            <a:avLst/>
          </a:prstGeom>
        </p:spPr>
        <p:txBody>
          <a:bodyPr/>
          <a:lstStyle>
            <a:lvl1pPr defTabSz="877823">
              <a:defRPr sz="2688"/>
            </a:lvl1pPr>
          </a:lstStyle>
          <a:p>
            <a:pPr/>
            <a:r>
              <a:t>What went wrong?</a:t>
            </a:r>
          </a:p>
        </p:txBody>
      </p:sp>
      <p:sp>
        <p:nvSpPr>
          <p:cNvPr id="193" name="Google Shape;155;p22"/>
          <p:cNvSpPr txBox="1"/>
          <p:nvPr>
            <p:ph type="body" sz="half" idx="1"/>
          </p:nvPr>
        </p:nvSpPr>
        <p:spPr>
          <a:xfrm>
            <a:off x="311700" y="2038324"/>
            <a:ext cx="3989400" cy="2408402"/>
          </a:xfrm>
          <a:prstGeom prst="rect">
            <a:avLst/>
          </a:prstGeom>
        </p:spPr>
        <p:txBody>
          <a:bodyPr/>
          <a:lstStyle/>
          <a:p>
            <a:pPr marL="0" indent="0">
              <a:buSzTx/>
              <a:buNone/>
              <a:defRPr>
                <a:solidFill>
                  <a:srgbClr val="000000"/>
                </a:solidFill>
                <a:latin typeface="Andale Mono"/>
                <a:ea typeface="Andale Mono"/>
                <a:cs typeface="Andale Mono"/>
                <a:sym typeface="Andale Mono"/>
              </a:defRPr>
            </a:pPr>
            <a:r>
              <a:t>func Deposit(amount) {</a:t>
            </a:r>
          </a:p>
          <a:p>
            <a:pPr marL="0" indent="457200">
              <a:buSzTx/>
              <a:buNone/>
              <a:defRPr>
                <a:solidFill>
                  <a:srgbClr val="000000"/>
                </a:solidFill>
                <a:latin typeface="Andale Mono"/>
                <a:ea typeface="Andale Mono"/>
                <a:cs typeface="Andale Mono"/>
                <a:sym typeface="Andale Mono"/>
              </a:defRPr>
            </a:pPr>
          </a:p>
          <a:p>
            <a:pPr marL="0" indent="457200">
              <a:buSzTx/>
              <a:buNone/>
              <a:defRPr>
                <a:solidFill>
                  <a:srgbClr val="000000"/>
                </a:solidFill>
                <a:latin typeface="Andale Mono"/>
                <a:ea typeface="Andale Mono"/>
                <a:cs typeface="Andale Mono"/>
                <a:sym typeface="Andale Mono"/>
              </a:defRPr>
            </a:pPr>
            <a:r>
              <a:t>read balance</a:t>
            </a:r>
          </a:p>
          <a:p>
            <a:pPr marL="0" indent="457200">
              <a:buSzTx/>
              <a:buNone/>
              <a:defRPr>
                <a:solidFill>
                  <a:srgbClr val="000000"/>
                </a:solidFill>
                <a:latin typeface="Andale Mono"/>
                <a:ea typeface="Andale Mono"/>
                <a:cs typeface="Andale Mono"/>
                <a:sym typeface="Andale Mono"/>
              </a:defRPr>
            </a:pPr>
            <a:r>
              <a:t>balance = balance+amount</a:t>
            </a:r>
          </a:p>
          <a:p>
            <a:pPr marL="0" indent="457200">
              <a:buSzTx/>
              <a:buNone/>
              <a:defRPr>
                <a:solidFill>
                  <a:srgbClr val="000000"/>
                </a:solidFill>
                <a:latin typeface="Andale Mono"/>
                <a:ea typeface="Andale Mono"/>
                <a:cs typeface="Andale Mono"/>
                <a:sym typeface="Andale Mono"/>
              </a:defRPr>
            </a:pPr>
            <a:r>
              <a:t>write balance</a:t>
            </a:r>
          </a:p>
          <a:p>
            <a:pPr marL="0" indent="0">
              <a:buSzTx/>
              <a:buNone/>
              <a:defRPr>
                <a:solidFill>
                  <a:srgbClr val="000000"/>
                </a:solidFill>
                <a:latin typeface="Andale Mono"/>
                <a:ea typeface="Andale Mono"/>
                <a:cs typeface="Andale Mono"/>
                <a:sym typeface="Andale Mono"/>
              </a:defRPr>
            </a:pPr>
          </a:p>
          <a:p>
            <a:pPr marL="0" indent="0">
              <a:buSzTx/>
              <a:buNone/>
              <a:defRPr>
                <a:solidFill>
                  <a:srgbClr val="000000"/>
                </a:solidFill>
                <a:latin typeface="Andale Mono"/>
                <a:ea typeface="Andale Mono"/>
                <a:cs typeface="Andale Mono"/>
                <a:sym typeface="Andale Mono"/>
              </a:defRPr>
            </a:pPr>
            <a:r>
              <a:t>}</a:t>
            </a:r>
          </a:p>
        </p:txBody>
      </p:sp>
      <p:sp>
        <p:nvSpPr>
          <p:cNvPr id="194" name="Google Shape;156;p2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
        <p:nvSpPr>
          <p:cNvPr id="195" name="Google Shape;157;p22"/>
          <p:cNvSpPr txBox="1"/>
          <p:nvPr/>
        </p:nvSpPr>
        <p:spPr>
          <a:xfrm>
            <a:off x="5154612" y="2038349"/>
            <a:ext cx="3989388" cy="240824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800">
                <a:latin typeface="Andale Mono"/>
                <a:ea typeface="Andale Mono"/>
                <a:cs typeface="Andale Mono"/>
                <a:sym typeface="Andale Mono"/>
              </a:defRPr>
            </a:pPr>
            <a:r>
              <a:t>func Deposit(amount) {</a:t>
            </a:r>
          </a:p>
          <a:p>
            <a:pPr indent="457200">
              <a:lnSpc>
                <a:spcPct val="115000"/>
              </a:lnSpc>
              <a:defRPr sz="1800">
                <a:latin typeface="Andale Mono"/>
                <a:ea typeface="Andale Mono"/>
                <a:cs typeface="Andale Mono"/>
                <a:sym typeface="Andale Mono"/>
              </a:defRPr>
            </a:pPr>
          </a:p>
          <a:p>
            <a:pPr indent="457200">
              <a:lnSpc>
                <a:spcPct val="115000"/>
              </a:lnSpc>
              <a:defRPr sz="1800">
                <a:latin typeface="Andale Mono"/>
                <a:ea typeface="Andale Mono"/>
                <a:cs typeface="Andale Mono"/>
                <a:sym typeface="Andale Mono"/>
              </a:defRPr>
            </a:pPr>
            <a:r>
              <a:t>read balance</a:t>
            </a:r>
          </a:p>
          <a:p>
            <a:pPr indent="457200">
              <a:lnSpc>
                <a:spcPct val="115000"/>
              </a:lnSpc>
              <a:defRPr sz="1800">
                <a:latin typeface="Andale Mono"/>
                <a:ea typeface="Andale Mono"/>
                <a:cs typeface="Andale Mono"/>
                <a:sym typeface="Andale Mono"/>
              </a:defRPr>
            </a:pPr>
            <a:r>
              <a:t>balance = balance+amount</a:t>
            </a:r>
          </a:p>
          <a:p>
            <a:pPr indent="457200">
              <a:lnSpc>
                <a:spcPct val="115000"/>
              </a:lnSpc>
              <a:defRPr sz="1800">
                <a:latin typeface="Andale Mono"/>
                <a:ea typeface="Andale Mono"/>
                <a:cs typeface="Andale Mono"/>
                <a:sym typeface="Andale Mono"/>
              </a:defRPr>
            </a:pPr>
            <a:r>
              <a:t>write balance</a:t>
            </a:r>
            <a:endParaRPr>
              <a:solidFill>
                <a:schemeClr val="accent2">
                  <a:lumOff val="21764"/>
                </a:schemeClr>
              </a:solidFill>
            </a:endParaRPr>
          </a:p>
          <a:p>
            <a:pPr>
              <a:lnSpc>
                <a:spcPct val="115000"/>
              </a:lnSpc>
              <a:defRPr sz="1800">
                <a:latin typeface="Andale Mono"/>
                <a:ea typeface="Andale Mono"/>
                <a:cs typeface="Andale Mono"/>
                <a:sym typeface="Andale Mono"/>
              </a:defRPr>
            </a:pPr>
          </a:p>
          <a:p>
            <a:pPr>
              <a:lnSpc>
                <a:spcPct val="115000"/>
              </a:lnSpc>
              <a:defRPr sz="1800">
                <a:latin typeface="Andale Mono"/>
                <a:ea typeface="Andale Mono"/>
                <a:cs typeface="Andale Mono"/>
                <a:sym typeface="Andale Mono"/>
              </a:defRPr>
            </a:pPr>
            <a:r>
              <a:t>}</a:t>
            </a:r>
          </a:p>
        </p:txBody>
      </p:sp>
      <p:sp>
        <p:nvSpPr>
          <p:cNvPr id="196" name="Google Shape;161;p22"/>
          <p:cNvSpPr txBox="1"/>
          <p:nvPr/>
        </p:nvSpPr>
        <p:spPr>
          <a:xfrm>
            <a:off x="0" y="1017587"/>
            <a:ext cx="8521700" cy="57308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spcBef>
                <a:spcPts val="1600"/>
              </a:spcBef>
              <a:defRPr sz="1700"/>
            </a:pPr>
            <a:r>
              <a:t>Then, an interrupt happens, and the OS scheduler selects </a:t>
            </a:r>
            <a:r>
              <a:rPr>
                <a:solidFill>
                  <a:srgbClr val="FF0000"/>
                </a:solidFill>
              </a:rPr>
              <a:t>Thread 2 </a:t>
            </a:r>
            <a:r>
              <a:t>to run.</a:t>
            </a:r>
          </a:p>
        </p:txBody>
      </p:sp>
      <p:sp>
        <p:nvSpPr>
          <p:cNvPr id="197" name="Google Shape;158;p22"/>
          <p:cNvSpPr txBox="1"/>
          <p:nvPr/>
        </p:nvSpPr>
        <p:spPr>
          <a:xfrm>
            <a:off x="349100" y="1609475"/>
            <a:ext cx="2454900"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17AAE8"/>
                </a:solidFill>
              </a:defRPr>
            </a:lvl1pPr>
          </a:lstStyle>
          <a:p>
            <a:pPr/>
            <a:r>
              <a:t>Thread 1</a:t>
            </a:r>
          </a:p>
        </p:txBody>
      </p:sp>
      <p:sp>
        <p:nvSpPr>
          <p:cNvPr id="198" name="Google Shape;159;p22"/>
          <p:cNvSpPr txBox="1"/>
          <p:nvPr/>
        </p:nvSpPr>
        <p:spPr>
          <a:xfrm>
            <a:off x="4842900" y="1609475"/>
            <a:ext cx="24549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Thread 2</a:t>
            </a:r>
          </a:p>
        </p:txBody>
      </p:sp>
      <p:sp>
        <p:nvSpPr>
          <p:cNvPr id="199" name="Google Shape;160;p22"/>
          <p:cNvSpPr/>
          <p:nvPr/>
        </p:nvSpPr>
        <p:spPr>
          <a:xfrm flipV="1">
            <a:off x="4301099" y="2918224"/>
            <a:ext cx="940201" cy="324301"/>
          </a:xfrm>
          <a:prstGeom prst="line">
            <a:avLst/>
          </a:prstGeom>
          <a:ln w="28575">
            <a:solidFill>
              <a:srgbClr val="9900FF"/>
            </a:solidFill>
            <a:tailEnd type="triangle"/>
          </a:ln>
        </p:spPr>
        <p:txBody>
          <a:bodyPr lIns="45719" rIns="45719"/>
          <a:lstStyle/>
          <a:p>
            <a:pPr/>
          </a:p>
        </p:txBody>
      </p:sp>
      <p:sp>
        <p:nvSpPr>
          <p:cNvPr id="200" name="Google Shape;162;p22"/>
          <p:cNvSpPr/>
          <p:nvPr/>
        </p:nvSpPr>
        <p:spPr>
          <a:xfrm flipH="1">
            <a:off x="735575" y="2859325"/>
            <a:ext cx="1" cy="464700"/>
          </a:xfrm>
          <a:prstGeom prst="line">
            <a:avLst/>
          </a:prstGeom>
          <a:ln w="28575">
            <a:solidFill>
              <a:srgbClr val="9900FF"/>
            </a:solidFill>
            <a:tailEnd type="triangle"/>
          </a:ln>
        </p:spPr>
        <p:txBody>
          <a:bodyPr lIns="45719" rIns="45719"/>
          <a:lstStyle/>
          <a:p>
            <a:pP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 name="Google Shape;167;p23"/>
          <p:cNvSpPr txBox="1"/>
          <p:nvPr>
            <p:ph type="title"/>
          </p:nvPr>
        </p:nvSpPr>
        <p:spPr>
          <a:xfrm>
            <a:off x="311699" y="445025"/>
            <a:ext cx="8520602" cy="572701"/>
          </a:xfrm>
          <a:prstGeom prst="rect">
            <a:avLst/>
          </a:prstGeom>
        </p:spPr>
        <p:txBody>
          <a:bodyPr/>
          <a:lstStyle>
            <a:lvl1pPr defTabSz="877823">
              <a:defRPr sz="2688"/>
            </a:lvl1pPr>
          </a:lstStyle>
          <a:p>
            <a:pPr/>
            <a:r>
              <a:t>What went wrong?</a:t>
            </a:r>
          </a:p>
        </p:txBody>
      </p:sp>
      <p:sp>
        <p:nvSpPr>
          <p:cNvPr id="203" name="Google Shape;168;p23"/>
          <p:cNvSpPr txBox="1"/>
          <p:nvPr>
            <p:ph type="body" sz="half" idx="1"/>
          </p:nvPr>
        </p:nvSpPr>
        <p:spPr>
          <a:xfrm>
            <a:off x="311700" y="2057262"/>
            <a:ext cx="3989400" cy="2408402"/>
          </a:xfrm>
          <a:prstGeom prst="rect">
            <a:avLst/>
          </a:prstGeom>
        </p:spPr>
        <p:txBody>
          <a:bodyPr/>
          <a:lstStyle/>
          <a:p>
            <a:pPr marL="0" indent="0">
              <a:buSzTx/>
              <a:buNone/>
              <a:defRPr>
                <a:solidFill>
                  <a:srgbClr val="000000"/>
                </a:solidFill>
                <a:latin typeface="Andale Mono"/>
                <a:ea typeface="Andale Mono"/>
                <a:cs typeface="Andale Mono"/>
                <a:sym typeface="Andale Mono"/>
              </a:defRPr>
            </a:pPr>
            <a:r>
              <a:t>func Deposit(amount) {</a:t>
            </a:r>
          </a:p>
          <a:p>
            <a:pPr marL="0" indent="457200">
              <a:buSzTx/>
              <a:buNone/>
              <a:defRPr>
                <a:solidFill>
                  <a:srgbClr val="000000"/>
                </a:solidFill>
                <a:latin typeface="Andale Mono"/>
                <a:ea typeface="Andale Mono"/>
                <a:cs typeface="Andale Mono"/>
                <a:sym typeface="Andale Mono"/>
              </a:defRPr>
            </a:pPr>
          </a:p>
          <a:p>
            <a:pPr marL="0" indent="457200">
              <a:buSzTx/>
              <a:buNone/>
              <a:defRPr>
                <a:solidFill>
                  <a:srgbClr val="000000"/>
                </a:solidFill>
                <a:latin typeface="Andale Mono"/>
                <a:ea typeface="Andale Mono"/>
                <a:cs typeface="Andale Mono"/>
                <a:sym typeface="Andale Mono"/>
              </a:defRPr>
            </a:pPr>
            <a:r>
              <a:t>read balance</a:t>
            </a:r>
          </a:p>
          <a:p>
            <a:pPr marL="0" indent="457200">
              <a:buSzTx/>
              <a:buNone/>
              <a:defRPr>
                <a:solidFill>
                  <a:srgbClr val="000000"/>
                </a:solidFill>
                <a:latin typeface="Andale Mono"/>
                <a:ea typeface="Andale Mono"/>
                <a:cs typeface="Andale Mono"/>
                <a:sym typeface="Andale Mono"/>
              </a:defRPr>
            </a:pPr>
            <a:r>
              <a:t>balance = balance+amount</a:t>
            </a:r>
          </a:p>
          <a:p>
            <a:pPr marL="0" indent="457200">
              <a:buSzTx/>
              <a:buNone/>
              <a:defRPr>
                <a:solidFill>
                  <a:srgbClr val="000000"/>
                </a:solidFill>
                <a:latin typeface="Andale Mono"/>
                <a:ea typeface="Andale Mono"/>
                <a:cs typeface="Andale Mono"/>
                <a:sym typeface="Andale Mono"/>
              </a:defRPr>
            </a:pPr>
            <a:r>
              <a:t>write balance</a:t>
            </a:r>
          </a:p>
          <a:p>
            <a:pPr marL="0" indent="0">
              <a:buSzTx/>
              <a:buNone/>
              <a:defRPr>
                <a:solidFill>
                  <a:srgbClr val="000000"/>
                </a:solidFill>
                <a:latin typeface="Andale Mono"/>
                <a:ea typeface="Andale Mono"/>
                <a:cs typeface="Andale Mono"/>
                <a:sym typeface="Andale Mono"/>
              </a:defRPr>
            </a:pPr>
          </a:p>
          <a:p>
            <a:pPr marL="0" indent="0">
              <a:buSzTx/>
              <a:buNone/>
              <a:defRPr>
                <a:solidFill>
                  <a:srgbClr val="000000"/>
                </a:solidFill>
                <a:latin typeface="Andale Mono"/>
                <a:ea typeface="Andale Mono"/>
                <a:cs typeface="Andale Mono"/>
                <a:sym typeface="Andale Mono"/>
              </a:defRPr>
            </a:pPr>
            <a:r>
              <a:t>}</a:t>
            </a:r>
          </a:p>
        </p:txBody>
      </p:sp>
      <p:sp>
        <p:nvSpPr>
          <p:cNvPr id="204" name="Google Shape;169;p23"/>
          <p:cNvSpPr txBox="1"/>
          <p:nvPr>
            <p:ph type="sldNum" sz="quarter" idx="2"/>
          </p:nvPr>
        </p:nvSpPr>
        <p:spPr>
          <a:xfrm>
            <a:off x="8693771" y="4700819"/>
            <a:ext cx="327388"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
        <p:nvSpPr>
          <p:cNvPr id="205" name="Google Shape;170;p23"/>
          <p:cNvSpPr txBox="1"/>
          <p:nvPr/>
        </p:nvSpPr>
        <p:spPr>
          <a:xfrm>
            <a:off x="5154612" y="2038349"/>
            <a:ext cx="3989388" cy="240824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800">
                <a:latin typeface="Andale Mono"/>
                <a:ea typeface="Andale Mono"/>
                <a:cs typeface="Andale Mono"/>
                <a:sym typeface="Andale Mono"/>
              </a:defRPr>
            </a:pPr>
            <a:r>
              <a:t>func Deposit(amount) {</a:t>
            </a:r>
          </a:p>
          <a:p>
            <a:pPr indent="457200">
              <a:lnSpc>
                <a:spcPct val="115000"/>
              </a:lnSpc>
              <a:defRPr sz="1800">
                <a:latin typeface="Andale Mono"/>
                <a:ea typeface="Andale Mono"/>
                <a:cs typeface="Andale Mono"/>
                <a:sym typeface="Andale Mono"/>
              </a:defRPr>
            </a:pPr>
          </a:p>
          <a:p>
            <a:pPr indent="457200">
              <a:lnSpc>
                <a:spcPct val="115000"/>
              </a:lnSpc>
              <a:defRPr sz="1800">
                <a:latin typeface="Andale Mono"/>
                <a:ea typeface="Andale Mono"/>
                <a:cs typeface="Andale Mono"/>
                <a:sym typeface="Andale Mono"/>
              </a:defRPr>
            </a:pPr>
            <a:r>
              <a:t>read balance</a:t>
            </a:r>
          </a:p>
          <a:p>
            <a:pPr indent="457200">
              <a:lnSpc>
                <a:spcPct val="115000"/>
              </a:lnSpc>
              <a:defRPr sz="1800">
                <a:latin typeface="Andale Mono"/>
                <a:ea typeface="Andale Mono"/>
                <a:cs typeface="Andale Mono"/>
                <a:sym typeface="Andale Mono"/>
              </a:defRPr>
            </a:pPr>
            <a:r>
              <a:t>balance = balance+amount</a:t>
            </a:r>
          </a:p>
          <a:p>
            <a:pPr indent="457200">
              <a:lnSpc>
                <a:spcPct val="115000"/>
              </a:lnSpc>
              <a:defRPr sz="1800">
                <a:latin typeface="Andale Mono"/>
                <a:ea typeface="Andale Mono"/>
                <a:cs typeface="Andale Mono"/>
                <a:sym typeface="Andale Mono"/>
              </a:defRPr>
            </a:pPr>
            <a:r>
              <a:t>write balance</a:t>
            </a:r>
          </a:p>
          <a:p>
            <a:pPr>
              <a:lnSpc>
                <a:spcPct val="115000"/>
              </a:lnSpc>
              <a:defRPr sz="1800">
                <a:latin typeface="Andale Mono"/>
                <a:ea typeface="Andale Mono"/>
                <a:cs typeface="Andale Mono"/>
                <a:sym typeface="Andale Mono"/>
              </a:defRPr>
            </a:pPr>
          </a:p>
          <a:p>
            <a:pPr>
              <a:lnSpc>
                <a:spcPct val="115000"/>
              </a:lnSpc>
              <a:defRPr sz="1800">
                <a:latin typeface="Andale Mono"/>
                <a:ea typeface="Andale Mono"/>
                <a:cs typeface="Andale Mono"/>
                <a:sym typeface="Andale Mono"/>
              </a:defRPr>
            </a:pPr>
            <a:r>
              <a:t>}</a:t>
            </a:r>
          </a:p>
        </p:txBody>
      </p:sp>
      <p:sp>
        <p:nvSpPr>
          <p:cNvPr id="206" name="Google Shape;174;p23"/>
          <p:cNvSpPr txBox="1"/>
          <p:nvPr/>
        </p:nvSpPr>
        <p:spPr>
          <a:xfrm>
            <a:off x="260621" y="1005987"/>
            <a:ext cx="9021158" cy="57308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spcBef>
                <a:spcPts val="1600"/>
              </a:spcBef>
              <a:defRPr b="1" sz="1600">
                <a:solidFill>
                  <a:srgbClr val="17AAE8"/>
                </a:solidFill>
              </a:defRPr>
            </a:pPr>
            <a:r>
              <a:t>Thread 1 </a:t>
            </a:r>
            <a:r>
              <a:rPr b="0" sz="1700">
                <a:solidFill>
                  <a:srgbClr val="000000"/>
                </a:solidFill>
              </a:rPr>
              <a:t>did not write new balance to shared storage, so </a:t>
            </a:r>
            <a:r>
              <a:rPr b="0" sz="1700">
                <a:solidFill>
                  <a:srgbClr val="FF0000"/>
                </a:solidFill>
              </a:rPr>
              <a:t>Thread 2 </a:t>
            </a:r>
            <a:r>
              <a:rPr b="0" sz="1700">
                <a:solidFill>
                  <a:srgbClr val="000000"/>
                </a:solidFill>
              </a:rPr>
              <a:t>reads the old value. </a:t>
            </a:r>
          </a:p>
        </p:txBody>
      </p:sp>
      <p:sp>
        <p:nvSpPr>
          <p:cNvPr id="207" name="Google Shape;171;p23"/>
          <p:cNvSpPr txBox="1"/>
          <p:nvPr/>
        </p:nvSpPr>
        <p:spPr>
          <a:xfrm>
            <a:off x="349100" y="1609475"/>
            <a:ext cx="2454900"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17AAE8"/>
                </a:solidFill>
              </a:defRPr>
            </a:lvl1pPr>
          </a:lstStyle>
          <a:p>
            <a:pPr/>
            <a:r>
              <a:t>Thread 1</a:t>
            </a:r>
          </a:p>
        </p:txBody>
      </p:sp>
      <p:sp>
        <p:nvSpPr>
          <p:cNvPr id="208" name="Google Shape;172;p23"/>
          <p:cNvSpPr txBox="1"/>
          <p:nvPr/>
        </p:nvSpPr>
        <p:spPr>
          <a:xfrm>
            <a:off x="4842900" y="1609475"/>
            <a:ext cx="24549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Thread 2</a:t>
            </a:r>
          </a:p>
        </p:txBody>
      </p:sp>
      <p:sp>
        <p:nvSpPr>
          <p:cNvPr id="209" name="Google Shape;173;p23"/>
          <p:cNvSpPr/>
          <p:nvPr/>
        </p:nvSpPr>
        <p:spPr>
          <a:xfrm flipV="1">
            <a:off x="4301099" y="2937162"/>
            <a:ext cx="940201" cy="324301"/>
          </a:xfrm>
          <a:prstGeom prst="line">
            <a:avLst/>
          </a:prstGeom>
          <a:ln w="28575">
            <a:solidFill>
              <a:srgbClr val="9900FF"/>
            </a:solidFill>
            <a:tailEnd type="triangle"/>
          </a:ln>
        </p:spPr>
        <p:txBody>
          <a:bodyPr lIns="45719" rIns="45719"/>
          <a:lstStyle/>
          <a:p>
            <a:pPr/>
          </a:p>
        </p:txBody>
      </p:sp>
      <p:sp>
        <p:nvSpPr>
          <p:cNvPr id="210" name="Google Shape;175;p23"/>
          <p:cNvSpPr/>
          <p:nvPr/>
        </p:nvSpPr>
        <p:spPr>
          <a:xfrm flipH="1">
            <a:off x="735575" y="2859325"/>
            <a:ext cx="1" cy="464700"/>
          </a:xfrm>
          <a:prstGeom prst="line">
            <a:avLst/>
          </a:prstGeom>
          <a:ln w="28575">
            <a:solidFill>
              <a:srgbClr val="9900FF"/>
            </a:solidFill>
            <a:tailEnd type="triangle"/>
          </a:ln>
        </p:spPr>
        <p:txBody>
          <a:bodyPr lIns="45719" rIns="45719"/>
          <a:lstStyle/>
          <a:p>
            <a:pP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2" name="Google Shape;180;p24"/>
          <p:cNvSpPr txBox="1"/>
          <p:nvPr>
            <p:ph type="title"/>
          </p:nvPr>
        </p:nvSpPr>
        <p:spPr>
          <a:xfrm>
            <a:off x="311699" y="445025"/>
            <a:ext cx="8520602" cy="572701"/>
          </a:xfrm>
          <a:prstGeom prst="rect">
            <a:avLst/>
          </a:prstGeom>
        </p:spPr>
        <p:txBody>
          <a:bodyPr/>
          <a:lstStyle>
            <a:lvl1pPr defTabSz="877823">
              <a:defRPr sz="2688"/>
            </a:lvl1pPr>
          </a:lstStyle>
          <a:p>
            <a:pPr/>
            <a:r>
              <a:t>What went wrong?</a:t>
            </a:r>
          </a:p>
        </p:txBody>
      </p:sp>
      <p:sp>
        <p:nvSpPr>
          <p:cNvPr id="213" name="Google Shape;181;p24"/>
          <p:cNvSpPr txBox="1"/>
          <p:nvPr>
            <p:ph type="body" sz="half" idx="1"/>
          </p:nvPr>
        </p:nvSpPr>
        <p:spPr>
          <a:xfrm>
            <a:off x="311700" y="2038324"/>
            <a:ext cx="3989400" cy="2408402"/>
          </a:xfrm>
          <a:prstGeom prst="rect">
            <a:avLst/>
          </a:prstGeom>
        </p:spPr>
        <p:txBody>
          <a:bodyPr/>
          <a:lstStyle/>
          <a:p>
            <a:pPr marL="0" indent="0">
              <a:buSzTx/>
              <a:buNone/>
              <a:defRPr>
                <a:solidFill>
                  <a:srgbClr val="000000"/>
                </a:solidFill>
                <a:latin typeface="Andale Mono"/>
                <a:ea typeface="Andale Mono"/>
                <a:cs typeface="Andale Mono"/>
                <a:sym typeface="Andale Mono"/>
              </a:defRPr>
            </a:pPr>
            <a:r>
              <a:t>func Deposit(amount) {</a:t>
            </a:r>
          </a:p>
          <a:p>
            <a:pPr marL="0" indent="457200">
              <a:buSzTx/>
              <a:buNone/>
              <a:defRPr>
                <a:solidFill>
                  <a:srgbClr val="000000"/>
                </a:solidFill>
                <a:latin typeface="Andale Mono"/>
                <a:ea typeface="Andale Mono"/>
                <a:cs typeface="Andale Mono"/>
                <a:sym typeface="Andale Mono"/>
              </a:defRPr>
            </a:pPr>
          </a:p>
          <a:p>
            <a:pPr marL="0" indent="457200">
              <a:buSzTx/>
              <a:buNone/>
              <a:defRPr>
                <a:solidFill>
                  <a:srgbClr val="000000"/>
                </a:solidFill>
                <a:latin typeface="Andale Mono"/>
                <a:ea typeface="Andale Mono"/>
                <a:cs typeface="Andale Mono"/>
                <a:sym typeface="Andale Mono"/>
              </a:defRPr>
            </a:pPr>
            <a:r>
              <a:t>read balance</a:t>
            </a:r>
          </a:p>
          <a:p>
            <a:pPr marL="0" indent="457200">
              <a:buSzTx/>
              <a:buNone/>
              <a:defRPr>
                <a:solidFill>
                  <a:srgbClr val="000000"/>
                </a:solidFill>
                <a:latin typeface="Andale Mono"/>
                <a:ea typeface="Andale Mono"/>
                <a:cs typeface="Andale Mono"/>
                <a:sym typeface="Andale Mono"/>
              </a:defRPr>
            </a:pPr>
            <a:r>
              <a:t>balance = balance+amount</a:t>
            </a:r>
          </a:p>
          <a:p>
            <a:pPr marL="0" indent="457200">
              <a:buSzTx/>
              <a:buNone/>
              <a:defRPr>
                <a:solidFill>
                  <a:srgbClr val="000000"/>
                </a:solidFill>
                <a:latin typeface="Andale Mono"/>
                <a:ea typeface="Andale Mono"/>
                <a:cs typeface="Andale Mono"/>
                <a:sym typeface="Andale Mono"/>
              </a:defRPr>
            </a:pPr>
            <a:r>
              <a:t>write balance</a:t>
            </a:r>
          </a:p>
          <a:p>
            <a:pPr marL="0" indent="0">
              <a:buSzTx/>
              <a:buNone/>
              <a:defRPr>
                <a:solidFill>
                  <a:srgbClr val="000000"/>
                </a:solidFill>
                <a:latin typeface="Andale Mono"/>
                <a:ea typeface="Andale Mono"/>
                <a:cs typeface="Andale Mono"/>
                <a:sym typeface="Andale Mono"/>
              </a:defRPr>
            </a:pPr>
          </a:p>
          <a:p>
            <a:pPr marL="0" indent="0">
              <a:buSzTx/>
              <a:buNone/>
              <a:defRPr>
                <a:solidFill>
                  <a:srgbClr val="000000"/>
                </a:solidFill>
                <a:latin typeface="Andale Mono"/>
                <a:ea typeface="Andale Mono"/>
                <a:cs typeface="Andale Mono"/>
                <a:sym typeface="Andale Mono"/>
              </a:defRPr>
            </a:pPr>
            <a:r>
              <a:t>}</a:t>
            </a:r>
          </a:p>
        </p:txBody>
      </p:sp>
      <p:sp>
        <p:nvSpPr>
          <p:cNvPr id="214" name="Google Shape;182;p2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
        <p:nvSpPr>
          <p:cNvPr id="215" name="Google Shape;183;p24"/>
          <p:cNvSpPr txBox="1"/>
          <p:nvPr/>
        </p:nvSpPr>
        <p:spPr>
          <a:xfrm>
            <a:off x="5154612" y="2038349"/>
            <a:ext cx="3989388" cy="240824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800">
                <a:latin typeface="Andale Mono"/>
                <a:ea typeface="Andale Mono"/>
                <a:cs typeface="Andale Mono"/>
                <a:sym typeface="Andale Mono"/>
              </a:defRPr>
            </a:pPr>
            <a:r>
              <a:t>func Deposit(amount) {</a:t>
            </a:r>
          </a:p>
          <a:p>
            <a:pPr indent="457200">
              <a:lnSpc>
                <a:spcPct val="115000"/>
              </a:lnSpc>
              <a:defRPr sz="1800">
                <a:latin typeface="Andale Mono"/>
                <a:ea typeface="Andale Mono"/>
                <a:cs typeface="Andale Mono"/>
                <a:sym typeface="Andale Mono"/>
              </a:defRPr>
            </a:pPr>
          </a:p>
          <a:p>
            <a:pPr indent="457200">
              <a:lnSpc>
                <a:spcPct val="115000"/>
              </a:lnSpc>
              <a:defRPr sz="1800">
                <a:latin typeface="Andale Mono"/>
                <a:ea typeface="Andale Mono"/>
                <a:cs typeface="Andale Mono"/>
                <a:sym typeface="Andale Mono"/>
              </a:defRPr>
            </a:pPr>
            <a:r>
              <a:t>read balance</a:t>
            </a:r>
          </a:p>
          <a:p>
            <a:pPr indent="457200">
              <a:lnSpc>
                <a:spcPct val="115000"/>
              </a:lnSpc>
              <a:defRPr sz="1800">
                <a:latin typeface="Andale Mono"/>
                <a:ea typeface="Andale Mono"/>
                <a:cs typeface="Andale Mono"/>
                <a:sym typeface="Andale Mono"/>
              </a:defRPr>
            </a:pPr>
            <a:r>
              <a:t>balance = balance+amount</a:t>
            </a:r>
          </a:p>
          <a:p>
            <a:pPr indent="457200">
              <a:lnSpc>
                <a:spcPct val="115000"/>
              </a:lnSpc>
              <a:defRPr sz="1800">
                <a:latin typeface="Andale Mono"/>
                <a:ea typeface="Andale Mono"/>
                <a:cs typeface="Andale Mono"/>
                <a:sym typeface="Andale Mono"/>
              </a:defRPr>
            </a:pPr>
            <a:r>
              <a:t>write balance</a:t>
            </a:r>
          </a:p>
          <a:p>
            <a:pPr>
              <a:lnSpc>
                <a:spcPct val="115000"/>
              </a:lnSpc>
              <a:defRPr sz="1800">
                <a:latin typeface="Andale Mono"/>
                <a:ea typeface="Andale Mono"/>
                <a:cs typeface="Andale Mono"/>
                <a:sym typeface="Andale Mono"/>
              </a:defRPr>
            </a:pPr>
          </a:p>
          <a:p>
            <a:pPr>
              <a:lnSpc>
                <a:spcPct val="115000"/>
              </a:lnSpc>
              <a:defRPr sz="1800">
                <a:latin typeface="Andale Mono"/>
                <a:ea typeface="Andale Mono"/>
                <a:cs typeface="Andale Mono"/>
                <a:sym typeface="Andale Mono"/>
              </a:defRPr>
            </a:pPr>
            <a:r>
              <a:t>}</a:t>
            </a:r>
          </a:p>
        </p:txBody>
      </p:sp>
      <p:sp>
        <p:nvSpPr>
          <p:cNvPr id="216" name="Google Shape;187;p24"/>
          <p:cNvSpPr txBox="1"/>
          <p:nvPr/>
        </p:nvSpPr>
        <p:spPr>
          <a:xfrm>
            <a:off x="405517" y="1034965"/>
            <a:ext cx="8521701" cy="57308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spcBef>
                <a:spcPts val="1600"/>
              </a:spcBef>
              <a:defRPr sz="1700"/>
            </a:pPr>
            <a:r>
              <a:t>This is called a </a:t>
            </a:r>
            <a:r>
              <a:rPr b="1">
                <a:solidFill>
                  <a:srgbClr val="9900FF"/>
                </a:solidFill>
              </a:rPr>
              <a:t>race condition</a:t>
            </a:r>
            <a:r>
              <a:t>.</a:t>
            </a:r>
          </a:p>
        </p:txBody>
      </p:sp>
      <p:sp>
        <p:nvSpPr>
          <p:cNvPr id="217" name="Google Shape;184;p24"/>
          <p:cNvSpPr txBox="1"/>
          <p:nvPr/>
        </p:nvSpPr>
        <p:spPr>
          <a:xfrm>
            <a:off x="349100" y="1609475"/>
            <a:ext cx="2454900"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17AAE8"/>
                </a:solidFill>
              </a:defRPr>
            </a:lvl1pPr>
          </a:lstStyle>
          <a:p>
            <a:pPr/>
            <a:r>
              <a:t>Thread 1</a:t>
            </a:r>
          </a:p>
        </p:txBody>
      </p:sp>
      <p:sp>
        <p:nvSpPr>
          <p:cNvPr id="218" name="Google Shape;185;p24"/>
          <p:cNvSpPr txBox="1"/>
          <p:nvPr/>
        </p:nvSpPr>
        <p:spPr>
          <a:xfrm>
            <a:off x="4842900" y="1609475"/>
            <a:ext cx="2454901" cy="40480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600">
                <a:solidFill>
                  <a:srgbClr val="FF0000"/>
                </a:solidFill>
              </a:defRPr>
            </a:lvl1pPr>
          </a:lstStyle>
          <a:p>
            <a:pPr/>
            <a:r>
              <a:t>Thread 2</a:t>
            </a:r>
          </a:p>
        </p:txBody>
      </p:sp>
      <p:sp>
        <p:nvSpPr>
          <p:cNvPr id="219" name="Google Shape;186;p24"/>
          <p:cNvSpPr/>
          <p:nvPr/>
        </p:nvSpPr>
        <p:spPr>
          <a:xfrm flipV="1">
            <a:off x="4301099" y="2918224"/>
            <a:ext cx="940201" cy="324301"/>
          </a:xfrm>
          <a:prstGeom prst="line">
            <a:avLst/>
          </a:prstGeom>
          <a:ln w="28575">
            <a:solidFill>
              <a:srgbClr val="9900FF"/>
            </a:solidFill>
            <a:tailEnd type="triangle"/>
          </a:ln>
        </p:spPr>
        <p:txBody>
          <a:bodyPr lIns="45719" rIns="45719"/>
          <a:lstStyle/>
          <a:p>
            <a:pPr/>
          </a:p>
        </p:txBody>
      </p:sp>
      <p:sp>
        <p:nvSpPr>
          <p:cNvPr id="220" name="Google Shape;188;p24"/>
          <p:cNvSpPr/>
          <p:nvPr/>
        </p:nvSpPr>
        <p:spPr>
          <a:xfrm flipH="1">
            <a:off x="735575" y="2859325"/>
            <a:ext cx="1" cy="464700"/>
          </a:xfrm>
          <a:prstGeom prst="line">
            <a:avLst/>
          </a:prstGeom>
          <a:ln w="28575">
            <a:solidFill>
              <a:srgbClr val="9900FF"/>
            </a:solidFill>
            <a:tailEnd type="triangle"/>
          </a:ln>
        </p:spPr>
        <p:txBody>
          <a:bodyPr lIns="45719" rIns="45719"/>
          <a:lstStyle/>
          <a:p>
            <a:pP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Google Shape;193;p25"/>
          <p:cNvSpPr txBox="1"/>
          <p:nvPr>
            <p:ph type="title"/>
          </p:nvPr>
        </p:nvSpPr>
        <p:spPr>
          <a:xfrm>
            <a:off x="311699" y="445025"/>
            <a:ext cx="8520602" cy="572701"/>
          </a:xfrm>
          <a:prstGeom prst="rect">
            <a:avLst/>
          </a:prstGeom>
        </p:spPr>
        <p:txBody>
          <a:bodyPr/>
          <a:lstStyle>
            <a:lvl1pPr defTabSz="877823">
              <a:defRPr sz="2688"/>
            </a:lvl1pPr>
          </a:lstStyle>
          <a:p>
            <a:pPr/>
            <a:r>
              <a:t>Solution - Locks</a:t>
            </a:r>
          </a:p>
        </p:txBody>
      </p:sp>
      <p:sp>
        <p:nvSpPr>
          <p:cNvPr id="223" name="Google Shape;194;p25"/>
          <p:cNvSpPr txBox="1"/>
          <p:nvPr>
            <p:ph type="body" sz="half" idx="1"/>
          </p:nvPr>
        </p:nvSpPr>
        <p:spPr>
          <a:xfrm>
            <a:off x="311700" y="2038324"/>
            <a:ext cx="3989400" cy="2408402"/>
          </a:xfrm>
          <a:prstGeom prst="rect">
            <a:avLst/>
          </a:prstGeom>
        </p:spPr>
        <p:txBody>
          <a:bodyPr/>
          <a:lstStyle/>
          <a:p>
            <a:pPr marL="0" indent="0">
              <a:buSzTx/>
              <a:buNone/>
              <a:defRPr>
                <a:solidFill>
                  <a:srgbClr val="000000"/>
                </a:solidFill>
                <a:latin typeface="Andale Mono"/>
                <a:ea typeface="Andale Mono"/>
                <a:cs typeface="Andale Mono"/>
                <a:sym typeface="Andale Mono"/>
              </a:defRPr>
            </a:pPr>
            <a:r>
              <a:t>func Deposit(amount) {</a:t>
            </a:r>
          </a:p>
          <a:p>
            <a:pPr marL="0" indent="457200">
              <a:buSzTx/>
              <a:buNone/>
              <a:defRPr>
                <a:solidFill>
                  <a:srgbClr val="FF0000"/>
                </a:solidFill>
                <a:latin typeface="Andale Mono"/>
                <a:ea typeface="Andale Mono"/>
                <a:cs typeface="Andale Mono"/>
                <a:sym typeface="Andale Mono"/>
              </a:defRPr>
            </a:pPr>
            <a:r>
              <a:t>lock balanceLock</a:t>
            </a:r>
          </a:p>
          <a:p>
            <a:pPr marL="0" indent="457200">
              <a:buSzTx/>
              <a:buNone/>
              <a:defRPr>
                <a:solidFill>
                  <a:srgbClr val="000000"/>
                </a:solidFill>
                <a:latin typeface="Andale Mono"/>
                <a:ea typeface="Andale Mono"/>
                <a:cs typeface="Andale Mono"/>
                <a:sym typeface="Andale Mono"/>
              </a:defRPr>
            </a:pPr>
            <a:r>
              <a:t>read balance</a:t>
            </a:r>
          </a:p>
          <a:p>
            <a:pPr marL="0" indent="457200">
              <a:buSzTx/>
              <a:buNone/>
              <a:defRPr>
                <a:solidFill>
                  <a:srgbClr val="000000"/>
                </a:solidFill>
                <a:latin typeface="Andale Mono"/>
                <a:ea typeface="Andale Mono"/>
                <a:cs typeface="Andale Mono"/>
                <a:sym typeface="Andale Mono"/>
              </a:defRPr>
            </a:pPr>
            <a:r>
              <a:t>balance = balance+amount</a:t>
            </a:r>
          </a:p>
          <a:p>
            <a:pPr marL="0" indent="457200">
              <a:buSzTx/>
              <a:buNone/>
              <a:defRPr>
                <a:solidFill>
                  <a:srgbClr val="000000"/>
                </a:solidFill>
                <a:latin typeface="Andale Mono"/>
                <a:ea typeface="Andale Mono"/>
                <a:cs typeface="Andale Mono"/>
                <a:sym typeface="Andale Mono"/>
              </a:defRPr>
            </a:pPr>
            <a:r>
              <a:t>write balance</a:t>
            </a:r>
          </a:p>
          <a:p>
            <a:pPr marL="0" indent="457200">
              <a:buSzTx/>
              <a:buNone/>
              <a:defRPr>
                <a:solidFill>
                  <a:srgbClr val="FF0000"/>
                </a:solidFill>
                <a:latin typeface="Andale Mono"/>
                <a:ea typeface="Andale Mono"/>
                <a:cs typeface="Andale Mono"/>
                <a:sym typeface="Andale Mono"/>
              </a:defRPr>
            </a:pPr>
            <a:r>
              <a:t>unlock balanceLock</a:t>
            </a:r>
          </a:p>
          <a:p>
            <a:pPr marL="0" indent="0">
              <a:buSzTx/>
              <a:buNone/>
              <a:defRPr>
                <a:solidFill>
                  <a:srgbClr val="000000"/>
                </a:solidFill>
                <a:latin typeface="Andale Mono"/>
                <a:ea typeface="Andale Mono"/>
                <a:cs typeface="Andale Mono"/>
                <a:sym typeface="Andale Mono"/>
              </a:defRPr>
            </a:pPr>
            <a:r>
              <a:t>}</a:t>
            </a:r>
          </a:p>
        </p:txBody>
      </p:sp>
      <p:sp>
        <p:nvSpPr>
          <p:cNvPr id="224" name="Google Shape;200;p2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
        <p:nvSpPr>
          <p:cNvPr id="225" name="Google Shape;201;p25"/>
          <p:cNvSpPr txBox="1"/>
          <p:nvPr/>
        </p:nvSpPr>
        <p:spPr>
          <a:xfrm>
            <a:off x="311699" y="1031503"/>
            <a:ext cx="8521701" cy="57308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spcBef>
                <a:spcPts val="1600"/>
              </a:spcBef>
              <a:defRPr sz="1700"/>
            </a:pPr>
            <a:r>
              <a:t>Changes to balance are now </a:t>
            </a:r>
            <a:r>
              <a:rPr b="1" i="1">
                <a:solidFill>
                  <a:srgbClr val="92D050"/>
                </a:solidFill>
              </a:rPr>
              <a:t>atomic</a:t>
            </a:r>
            <a:r>
              <a:rPr b="1" i="1"/>
              <a:t>.</a:t>
            </a:r>
          </a:p>
        </p:txBody>
      </p:sp>
      <p:grpSp>
        <p:nvGrpSpPr>
          <p:cNvPr id="229" name="Google Shape;195;p25"/>
          <p:cNvGrpSpPr/>
          <p:nvPr/>
        </p:nvGrpSpPr>
        <p:grpSpPr>
          <a:xfrm>
            <a:off x="4261199" y="2748725"/>
            <a:ext cx="178201" cy="988871"/>
            <a:chOff x="0" y="0"/>
            <a:chExt cx="178199" cy="988869"/>
          </a:xfrm>
        </p:grpSpPr>
        <p:sp>
          <p:nvSpPr>
            <p:cNvPr id="226" name="Google Shape;196;p25"/>
            <p:cNvSpPr/>
            <p:nvPr/>
          </p:nvSpPr>
          <p:spPr>
            <a:xfrm flipH="1">
              <a:off x="164475" y="0"/>
              <a:ext cx="1" cy="987601"/>
            </a:xfrm>
            <a:prstGeom prst="line">
              <a:avLst/>
            </a:prstGeom>
            <a:noFill/>
            <a:ln w="25400" cap="flat">
              <a:solidFill>
                <a:srgbClr val="000000"/>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a:p>
          </p:txBody>
        </p:sp>
        <p:sp>
          <p:nvSpPr>
            <p:cNvPr id="227" name="Google Shape;197;p25"/>
            <p:cNvSpPr/>
            <p:nvPr/>
          </p:nvSpPr>
          <p:spPr>
            <a:xfrm flipH="1" flipV="1">
              <a:off x="0" y="14969"/>
              <a:ext cx="178201" cy="1"/>
            </a:xfrm>
            <a:prstGeom prst="line">
              <a:avLst/>
            </a:prstGeom>
            <a:noFill/>
            <a:ln w="25400" cap="flat">
              <a:solidFill>
                <a:srgbClr val="000000"/>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a:p>
          </p:txBody>
        </p:sp>
        <p:sp>
          <p:nvSpPr>
            <p:cNvPr id="228" name="Google Shape;198;p25"/>
            <p:cNvSpPr/>
            <p:nvPr/>
          </p:nvSpPr>
          <p:spPr>
            <a:xfrm flipH="1">
              <a:off x="0" y="988869"/>
              <a:ext cx="178201" cy="1"/>
            </a:xfrm>
            <a:prstGeom prst="line">
              <a:avLst/>
            </a:prstGeom>
            <a:noFill/>
            <a:ln w="25400" cap="flat">
              <a:solidFill>
                <a:srgbClr val="000000"/>
              </a:solidFill>
              <a:prstDash val="solid"/>
              <a:round/>
            </a:ln>
            <a:effectLst>
              <a:outerShdw sx="100000" sy="100000" kx="0" ky="0" algn="b" rotWithShape="0" blurRad="38100" dist="20000" dir="5400000">
                <a:srgbClr val="000000">
                  <a:alpha val="38000"/>
                </a:srgbClr>
              </a:outerShdw>
            </a:effectLst>
          </p:spPr>
          <p:txBody>
            <a:bodyPr wrap="square" lIns="45719" tIns="45719" rIns="45719" bIns="45719" numCol="1" anchor="t">
              <a:noAutofit/>
            </a:bodyPr>
            <a:lstStyle/>
            <a:p>
              <a:pPr/>
            </a:p>
          </p:txBody>
        </p:sp>
      </p:grpSp>
      <p:sp>
        <p:nvSpPr>
          <p:cNvPr id="230" name="Google Shape;199;p25"/>
          <p:cNvSpPr txBox="1"/>
          <p:nvPr/>
        </p:nvSpPr>
        <p:spPr>
          <a:xfrm>
            <a:off x="4550500" y="3025624"/>
            <a:ext cx="18639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115000"/>
              </a:lnSpc>
              <a:defRPr b="1" i="1" sz="1800"/>
            </a:lvl1pPr>
          </a:lstStyle>
          <a:p>
            <a:pPr/>
            <a:r>
              <a:t>Critical section</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Google Shape;207;p26"/>
          <p:cNvSpPr txBox="1"/>
          <p:nvPr>
            <p:ph type="title"/>
          </p:nvPr>
        </p:nvSpPr>
        <p:spPr>
          <a:xfrm>
            <a:off x="311699" y="445025"/>
            <a:ext cx="8520602" cy="572701"/>
          </a:xfrm>
          <a:prstGeom prst="rect">
            <a:avLst/>
          </a:prstGeom>
        </p:spPr>
        <p:txBody>
          <a:bodyPr/>
          <a:lstStyle>
            <a:lvl1pPr defTabSz="877823">
              <a:defRPr sz="2688"/>
            </a:lvl1pPr>
          </a:lstStyle>
          <a:p>
            <a:pPr/>
            <a:r>
              <a:t>Good Video Explanations</a:t>
            </a:r>
          </a:p>
        </p:txBody>
      </p:sp>
      <p:sp>
        <p:nvSpPr>
          <p:cNvPr id="235" name="Google Shape;208;p2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36" name="Google Shape;209;p26"/>
          <p:cNvSpPr txBox="1"/>
          <p:nvPr/>
        </p:nvSpPr>
        <p:spPr>
          <a:xfrm>
            <a:off x="415725" y="1157499"/>
            <a:ext cx="8297999" cy="20422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800">
                <a:solidFill>
                  <a:srgbClr val="FFFFFF"/>
                </a:solidFill>
              </a:defRPr>
            </a:pPr>
            <a:r>
              <a:t>Race Conditions:</a:t>
            </a:r>
          </a:p>
          <a:p>
            <a:pPr>
              <a:defRPr sz="1800" u="sng">
                <a:solidFill>
                  <a:schemeClr val="accent5"/>
                </a:solidFill>
              </a:defRPr>
            </a:pPr>
            <a:r>
              <a:rPr>
                <a:uFill>
                  <a:solidFill>
                    <a:schemeClr val="accent5"/>
                  </a:solidFill>
                </a:uFill>
                <a:hlinkClick r:id="rId2" invalidUrl="" action="" tgtFrame="" tooltip="" history="1" highlightClick="0" endSnd="0"/>
              </a:rPr>
              <a:t>https://www.youtube.com/watch?v=FY9livorrJI</a:t>
            </a:r>
            <a:endParaRPr>
              <a:solidFill>
                <a:srgbClr val="FFFFFF"/>
              </a:solidFill>
            </a:endParaRPr>
          </a:p>
          <a:p>
            <a:pPr>
              <a:defRPr sz="1800">
                <a:solidFill>
                  <a:srgbClr val="FFFFFF"/>
                </a:solidFill>
              </a:defRPr>
            </a:pPr>
          </a:p>
          <a:p>
            <a:pPr>
              <a:defRPr sz="1800">
                <a:solidFill>
                  <a:srgbClr val="FFFFFF"/>
                </a:solidFill>
              </a:defRPr>
            </a:pPr>
            <a:r>
              <a:t>Deadlocks:</a:t>
            </a:r>
          </a:p>
          <a:p>
            <a:pPr>
              <a:defRPr sz="1800" u="sng">
                <a:solidFill>
                  <a:schemeClr val="accent5"/>
                </a:solidFill>
              </a:defRPr>
            </a:pPr>
            <a:r>
              <a:rPr>
                <a:uFill>
                  <a:solidFill>
                    <a:schemeClr val="accent5"/>
                  </a:solidFill>
                </a:uFill>
                <a:hlinkClick r:id="rId3" invalidUrl="" action="" tgtFrame="" tooltip="" history="1" highlightClick="0" endSnd="0"/>
              </a:rPr>
              <a:t>https://www.youtube.com/watch?v=LjWug2tvSBU</a:t>
            </a:r>
            <a:endParaRPr>
              <a:solidFill>
                <a:srgbClr val="FFFFFF"/>
              </a:solidFill>
            </a:endParaRPr>
          </a:p>
          <a:p>
            <a:pPr>
              <a:defRPr sz="1800">
                <a:solidFill>
                  <a:srgbClr val="FFFFFF"/>
                </a:solidFill>
              </a:defRPr>
            </a:p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238" name="Google Shape;214;p27"/>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Locks in Go</a:t>
            </a:r>
          </a:p>
        </p:txBody>
      </p:sp>
      <p:sp>
        <p:nvSpPr>
          <p:cNvPr id="239" name="Google Shape;220;p2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40" name="Google Shape;215;p27"/>
          <p:cNvSpPr txBox="1"/>
          <p:nvPr/>
        </p:nvSpPr>
        <p:spPr>
          <a:xfrm>
            <a:off x="279399" y="1255750"/>
            <a:ext cx="4123501" cy="2011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package</a:t>
            </a:r>
            <a:r>
              <a:rPr>
                <a:solidFill>
                  <a:srgbClr val="EFEFEF"/>
                </a:solidFill>
              </a:rPr>
              <a:t> account</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import</a:t>
            </a:r>
            <a:r>
              <a:rPr>
                <a:solidFill>
                  <a:srgbClr val="EFEFEF"/>
                </a:solidFill>
              </a:rPr>
              <a:t> </a:t>
            </a:r>
            <a:r>
              <a:rPr>
                <a:solidFill>
                  <a:srgbClr val="E69138"/>
                </a:solidFill>
              </a:rPr>
              <a:t>"sync"</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Account</a:t>
            </a:r>
            <a:r>
              <a:rPr>
                <a:solidFill>
                  <a:srgbClr val="EFEFEF"/>
                </a:solidFill>
              </a:rPr>
              <a:t> </a:t>
            </a:r>
            <a:r>
              <a:t>struct</a:t>
            </a:r>
            <a:r>
              <a:rPr>
                <a:solidFill>
                  <a:srgbClr val="EFEFEF"/>
                </a:solidFill>
              </a:rPr>
              <a:t> {</a:t>
            </a:r>
            <a:endParaRPr>
              <a:solidFill>
                <a:srgbClr val="EFEFEF"/>
              </a:solidFill>
            </a:endParaRPr>
          </a:p>
          <a:p>
            <a:pPr indent="457200">
              <a:defRPr>
                <a:solidFill>
                  <a:srgbClr val="FFFFFF"/>
                </a:solidFill>
                <a:latin typeface="Andale Mono"/>
                <a:ea typeface="Andale Mono"/>
                <a:cs typeface="Andale Mono"/>
                <a:sym typeface="Andale Mono"/>
              </a:defRPr>
            </a:pPr>
            <a:r>
              <a:t>balance </a:t>
            </a:r>
            <a:r>
              <a:rPr>
                <a:solidFill>
                  <a:srgbClr val="AF79FF"/>
                </a:solidFill>
              </a:rPr>
              <a:t>int</a:t>
            </a:r>
            <a:endParaRPr>
              <a:solidFill>
                <a:srgbClr val="AF79FF"/>
              </a:solidFill>
            </a:endParaRPr>
          </a:p>
          <a:p>
            <a:pPr>
              <a:defRPr>
                <a:solidFill>
                  <a:srgbClr val="FFFFFF"/>
                </a:solidFill>
                <a:latin typeface="Andale Mono"/>
                <a:ea typeface="Andale Mono"/>
                <a:cs typeface="Andale Mono"/>
                <a:sym typeface="Andale Mono"/>
              </a:defRPr>
            </a:pPr>
            <a:r>
              <a:t>	mu sync.</a:t>
            </a:r>
            <a:r>
              <a:rPr>
                <a:solidFill>
                  <a:srgbClr val="6AA84F"/>
                </a:solidFill>
              </a:rPr>
              <a:t>Mutex</a:t>
            </a:r>
            <a:endParaRPr>
              <a:solidFill>
                <a:srgbClr val="6AA84F"/>
              </a:solidFill>
            </a:endParaRPr>
          </a:p>
          <a:p>
            <a:pPr>
              <a:defRPr>
                <a:solidFill>
                  <a:srgbClr val="EFEFEF"/>
                </a:solidFill>
                <a:latin typeface="Andale Mono"/>
                <a:ea typeface="Andale Mono"/>
                <a:cs typeface="Andale Mono"/>
                <a:sym typeface="Andale Mono"/>
              </a:defRPr>
            </a:pPr>
            <a:r>
              <a:t>}</a:t>
            </a:r>
          </a:p>
        </p:txBody>
      </p:sp>
      <p:sp>
        <p:nvSpPr>
          <p:cNvPr id="241" name="Google Shape;216;p27"/>
          <p:cNvSpPr txBox="1"/>
          <p:nvPr/>
        </p:nvSpPr>
        <p:spPr>
          <a:xfrm>
            <a:off x="4724174" y="3323824"/>
            <a:ext cx="4123500" cy="1402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 </a:t>
            </a:r>
            <a:r>
              <a:rPr>
                <a:solidFill>
                  <a:srgbClr val="EFEFEF"/>
                </a:solidFill>
              </a:rPr>
              <a:t>(a *</a:t>
            </a:r>
            <a:r>
              <a:rPr>
                <a:solidFill>
                  <a:srgbClr val="6AA84F"/>
                </a:solidFill>
              </a:rPr>
              <a:t>Account</a:t>
            </a:r>
            <a:r>
              <a:rPr>
                <a:solidFill>
                  <a:srgbClr val="EFEFEF"/>
                </a:solidFill>
              </a:rPr>
              <a:t>) Deposit(v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a.mu.Lock()</a:t>
            </a:r>
          </a:p>
          <a:p>
            <a:pPr indent="457200">
              <a:defRPr>
                <a:solidFill>
                  <a:srgbClr val="00CBFF"/>
                </a:solidFill>
                <a:latin typeface="Andale Mono"/>
                <a:ea typeface="Andale Mono"/>
                <a:cs typeface="Andale Mono"/>
                <a:sym typeface="Andale Mono"/>
              </a:defRPr>
            </a:pPr>
            <a:r>
              <a:t>defer</a:t>
            </a:r>
            <a:r>
              <a:rPr>
                <a:solidFill>
                  <a:srgbClr val="EFEFEF"/>
                </a:solidFill>
              </a:rPr>
              <a:t> a.mu.Unlock()</a:t>
            </a:r>
            <a:endParaRPr>
              <a:solidFill>
                <a:srgbClr val="EFEFEF"/>
              </a:solidFill>
            </a:endParaRPr>
          </a:p>
          <a:p>
            <a:pPr indent="457200">
              <a:defRPr>
                <a:solidFill>
                  <a:srgbClr val="EFEFEF"/>
                </a:solidFill>
                <a:latin typeface="Andale Mono"/>
                <a:ea typeface="Andale Mono"/>
                <a:cs typeface="Andale Mono"/>
                <a:sym typeface="Andale Mono"/>
              </a:defRPr>
            </a:pPr>
            <a:r>
              <a:t>a.balance += v</a:t>
            </a:r>
          </a:p>
          <a:p>
            <a:pPr>
              <a:defRPr>
                <a:solidFill>
                  <a:srgbClr val="EFEFEF"/>
                </a:solidFill>
                <a:latin typeface="Andale Mono"/>
                <a:ea typeface="Andale Mono"/>
                <a:cs typeface="Andale Mono"/>
                <a:sym typeface="Andale Mono"/>
              </a:defRPr>
            </a:pPr>
            <a:r>
              <a:t>}</a:t>
            </a:r>
          </a:p>
        </p:txBody>
      </p:sp>
      <p:sp>
        <p:nvSpPr>
          <p:cNvPr id="242" name="Google Shape;217;p27"/>
          <p:cNvSpPr txBox="1"/>
          <p:nvPr/>
        </p:nvSpPr>
        <p:spPr>
          <a:xfrm>
            <a:off x="311699" y="3298825"/>
            <a:ext cx="4123501" cy="792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defRPr>
                <a:solidFill>
                  <a:srgbClr val="00CBFF"/>
                </a:solidFill>
                <a:latin typeface="Andale Mono"/>
                <a:ea typeface="Andale Mono"/>
                <a:cs typeface="Andale Mono"/>
                <a:sym typeface="Andale Mono"/>
              </a:defRPr>
            </a:pPr>
            <a:r>
              <a:t>func</a:t>
            </a:r>
            <a:r>
              <a:rPr>
                <a:solidFill>
                  <a:srgbClr val="EFEFEF"/>
                </a:solidFill>
              </a:rPr>
              <a:t> NewAccount(init </a:t>
            </a:r>
            <a:r>
              <a:rPr>
                <a:solidFill>
                  <a:srgbClr val="AF79FF"/>
                </a:solidFill>
              </a:rPr>
              <a:t>int</a:t>
            </a:r>
            <a:r>
              <a:rPr>
                <a:solidFill>
                  <a:srgbClr val="EFEFEF"/>
                </a:solidFill>
              </a:rPr>
              <a:t>) </a:t>
            </a:r>
            <a:r>
              <a:rPr>
                <a:solidFill>
                  <a:srgbClr val="6AA84F"/>
                </a:solidFill>
              </a:rPr>
              <a:t>Account</a:t>
            </a:r>
            <a:r>
              <a:rPr>
                <a:solidFill>
                  <a:srgbClr val="FFFFFF"/>
                </a:solidFill>
              </a:rPr>
              <a:t> {</a:t>
            </a:r>
            <a:endParaRPr>
              <a:solidFill>
                <a:srgbClr val="FFFFFF"/>
              </a:solidFill>
            </a:endParaRPr>
          </a:p>
          <a:p>
            <a:pPr>
              <a:defRPr>
                <a:solidFill>
                  <a:srgbClr val="FFFFFF"/>
                </a:solidFill>
                <a:latin typeface="Andale Mono"/>
                <a:ea typeface="Andale Mono"/>
                <a:cs typeface="Andale Mono"/>
                <a:sym typeface="Andale Mono"/>
              </a:defRPr>
            </a:pPr>
            <a:r>
              <a:t>   </a:t>
            </a:r>
            <a:r>
              <a:rPr>
                <a:solidFill>
                  <a:srgbClr val="00CBFF"/>
                </a:solidFill>
              </a:rPr>
              <a:t>return</a:t>
            </a:r>
            <a:r>
              <a:t> </a:t>
            </a:r>
            <a:r>
              <a:rPr>
                <a:solidFill>
                  <a:srgbClr val="6AA84F"/>
                </a:solidFill>
              </a:rPr>
              <a:t>Account</a:t>
            </a:r>
            <a:r>
              <a:t>{balance: init}</a:t>
            </a:r>
          </a:p>
          <a:p>
            <a:pPr>
              <a:defRPr>
                <a:solidFill>
                  <a:srgbClr val="FFFFFF"/>
                </a:solidFill>
                <a:latin typeface="Andale Mono"/>
                <a:ea typeface="Andale Mono"/>
                <a:cs typeface="Andale Mono"/>
                <a:sym typeface="Andale Mono"/>
              </a:defRPr>
            </a:pPr>
            <a:r>
              <a:t>}</a:t>
            </a:r>
          </a:p>
        </p:txBody>
      </p:sp>
      <p:sp>
        <p:nvSpPr>
          <p:cNvPr id="243" name="Google Shape;218;p27"/>
          <p:cNvSpPr txBox="1"/>
          <p:nvPr/>
        </p:nvSpPr>
        <p:spPr>
          <a:xfrm>
            <a:off x="4724174" y="445025"/>
            <a:ext cx="4123500" cy="1605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CheckBalance() </a:t>
            </a:r>
            <a:r>
              <a:rPr>
                <a:solidFill>
                  <a:srgbClr val="AF79FF"/>
                </a:solidFill>
              </a:rPr>
              <a:t>int </a:t>
            </a:r>
            <a:r>
              <a:rPr>
                <a:solidFill>
                  <a:srgbClr val="EFEFEF"/>
                </a:solidFill>
              </a:rPr>
              <a:t>{</a:t>
            </a:r>
            <a:endParaRPr>
              <a:solidFill>
                <a:srgbClr val="EFEFEF"/>
              </a:solidFill>
            </a:endParaRPr>
          </a:p>
          <a:p>
            <a:pPr indent="457200">
              <a:defRPr>
                <a:solidFill>
                  <a:srgbClr val="EFEFEF"/>
                </a:solidFill>
                <a:latin typeface="Andale Mono"/>
                <a:ea typeface="Andale Mono"/>
                <a:cs typeface="Andale Mono"/>
                <a:sym typeface="Andale Mono"/>
              </a:defRPr>
            </a:pPr>
            <a:r>
              <a:t>a.mu.Lock()</a:t>
            </a:r>
          </a:p>
          <a:p>
            <a:pPr indent="457200">
              <a:defRPr>
                <a:solidFill>
                  <a:srgbClr val="00CBFF"/>
                </a:solidFill>
                <a:latin typeface="Andale Mono"/>
                <a:ea typeface="Andale Mono"/>
                <a:cs typeface="Andale Mono"/>
                <a:sym typeface="Andale Mono"/>
              </a:defRPr>
            </a:pPr>
            <a:r>
              <a:t>defer</a:t>
            </a:r>
            <a:r>
              <a:rPr>
                <a:solidFill>
                  <a:srgbClr val="EFEFEF"/>
                </a:solidFill>
              </a:rPr>
              <a:t> a.mu.Unlock()</a:t>
            </a:r>
            <a:endParaRPr>
              <a:solidFill>
                <a:srgbClr val="EFEFEF"/>
              </a:solidFill>
            </a:endParaRPr>
          </a:p>
          <a:p>
            <a:pPr indent="457200">
              <a:defRPr>
                <a:solidFill>
                  <a:srgbClr val="00CBFF"/>
                </a:solidFill>
                <a:latin typeface="Andale Mono"/>
                <a:ea typeface="Andale Mono"/>
                <a:cs typeface="Andale Mono"/>
                <a:sym typeface="Andale Mono"/>
              </a:defRPr>
            </a:pPr>
            <a:r>
              <a:t>return</a:t>
            </a:r>
            <a:r>
              <a:rPr>
                <a:solidFill>
                  <a:srgbClr val="EFEFEF"/>
                </a:solidFill>
              </a:rPr>
              <a:t> a.balance</a:t>
            </a:r>
            <a:endParaRPr>
              <a:solidFill>
                <a:srgbClr val="EFEFEF"/>
              </a:solidFill>
            </a:endParaRPr>
          </a:p>
          <a:p>
            <a:pPr>
              <a:defRPr>
                <a:solidFill>
                  <a:srgbClr val="EFEFEF"/>
                </a:solidFill>
                <a:latin typeface="Andale Mono"/>
                <a:ea typeface="Andale Mono"/>
                <a:cs typeface="Andale Mono"/>
                <a:sym typeface="Andale Mono"/>
              </a:defRPr>
            </a:pPr>
            <a:r>
              <a:t>}</a:t>
            </a:r>
          </a:p>
        </p:txBody>
      </p:sp>
      <p:sp>
        <p:nvSpPr>
          <p:cNvPr id="244" name="Google Shape;219;p27"/>
          <p:cNvSpPr txBox="1"/>
          <p:nvPr/>
        </p:nvSpPr>
        <p:spPr>
          <a:xfrm>
            <a:off x="4724174" y="1852349"/>
            <a:ext cx="4123500" cy="1402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Withdraw(v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a.mu.Lock()</a:t>
            </a:r>
          </a:p>
          <a:p>
            <a:pPr indent="457200">
              <a:defRPr>
                <a:solidFill>
                  <a:srgbClr val="00CBFF"/>
                </a:solidFill>
                <a:latin typeface="Andale Mono"/>
                <a:ea typeface="Andale Mono"/>
                <a:cs typeface="Andale Mono"/>
                <a:sym typeface="Andale Mono"/>
              </a:defRPr>
            </a:pPr>
            <a:r>
              <a:t>defer</a:t>
            </a:r>
            <a:r>
              <a:rPr>
                <a:solidFill>
                  <a:srgbClr val="EFEFEF"/>
                </a:solidFill>
              </a:rPr>
              <a:t> a.mu.Unlock()</a:t>
            </a:r>
            <a:endParaRPr>
              <a:solidFill>
                <a:srgbClr val="EFEFEF"/>
              </a:solidFill>
            </a:endParaRPr>
          </a:p>
          <a:p>
            <a:pPr indent="457200">
              <a:defRPr>
                <a:solidFill>
                  <a:srgbClr val="EFEFEF"/>
                </a:solidFill>
                <a:latin typeface="Andale Mono"/>
                <a:ea typeface="Andale Mono"/>
                <a:cs typeface="Andale Mono"/>
                <a:sym typeface="Andale Mono"/>
              </a:defRPr>
            </a:pPr>
            <a:r>
              <a:t>a.balance -= v</a:t>
            </a:r>
          </a:p>
          <a:p>
            <a:pPr>
              <a:defRPr>
                <a:solidFill>
                  <a:srgbClr val="EFEFEF"/>
                </a:solidFill>
                <a:latin typeface="Andale Mono"/>
                <a:ea typeface="Andale Mono"/>
                <a:cs typeface="Andale Mono"/>
                <a:sym typeface="Andale Mono"/>
              </a:defRPr>
            </a:pPr>
            <a:r>
              <a:t>}</a:t>
            </a:r>
          </a:p>
        </p:txBody>
      </p:sp>
      <p:sp>
        <p:nvSpPr>
          <p:cNvPr id="245" name="Google Shape;221;p27"/>
          <p:cNvSpPr/>
          <p:nvPr/>
        </p:nvSpPr>
        <p:spPr>
          <a:xfrm>
            <a:off x="714898" y="2622924"/>
            <a:ext cx="1962399" cy="231901"/>
          </a:xfrm>
          <a:prstGeom prst="rect">
            <a:avLst/>
          </a:prstGeom>
          <a:solidFill>
            <a:srgbClr val="002060"/>
          </a:solidFill>
          <a:ln>
            <a:solidFill>
              <a:srgbClr val="002060"/>
            </a:solidFill>
          </a:ln>
        </p:spPr>
        <p:txBody>
          <a:bodyPr lIns="45719" rIns="45719" anchor="ctr"/>
          <a:lstStyle/>
          <a:p>
            <a:pPr/>
          </a:p>
        </p:txBody>
      </p:sp>
      <p:sp>
        <p:nvSpPr>
          <p:cNvPr id="246" name="Google Shape;222;p27"/>
          <p:cNvSpPr/>
          <p:nvPr/>
        </p:nvSpPr>
        <p:spPr>
          <a:xfrm>
            <a:off x="5202649" y="785824"/>
            <a:ext cx="2180701" cy="393602"/>
          </a:xfrm>
          <a:prstGeom prst="rect">
            <a:avLst/>
          </a:prstGeom>
          <a:solidFill>
            <a:srgbClr val="002060"/>
          </a:solidFill>
          <a:ln>
            <a:solidFill>
              <a:srgbClr val="002060"/>
            </a:solidFill>
          </a:ln>
        </p:spPr>
        <p:txBody>
          <a:bodyPr lIns="45719" rIns="45719" anchor="ctr"/>
          <a:lstStyle/>
          <a:p>
            <a:pPr/>
          </a:p>
        </p:txBody>
      </p:sp>
      <p:sp>
        <p:nvSpPr>
          <p:cNvPr id="247" name="Google Shape;223;p27"/>
          <p:cNvSpPr/>
          <p:nvPr/>
        </p:nvSpPr>
        <p:spPr>
          <a:xfrm>
            <a:off x="5202649" y="2169999"/>
            <a:ext cx="2180701" cy="393601"/>
          </a:xfrm>
          <a:prstGeom prst="rect">
            <a:avLst/>
          </a:prstGeom>
          <a:solidFill>
            <a:srgbClr val="002060"/>
          </a:solidFill>
          <a:ln>
            <a:solidFill>
              <a:srgbClr val="002060"/>
            </a:solidFill>
          </a:ln>
        </p:spPr>
        <p:txBody>
          <a:bodyPr lIns="45719" rIns="45719" anchor="ctr"/>
          <a:lstStyle/>
          <a:p>
            <a:pPr/>
          </a:p>
        </p:txBody>
      </p:sp>
      <p:sp>
        <p:nvSpPr>
          <p:cNvPr id="248" name="Google Shape;224;p27"/>
          <p:cNvSpPr/>
          <p:nvPr/>
        </p:nvSpPr>
        <p:spPr>
          <a:xfrm>
            <a:off x="5202649" y="3641099"/>
            <a:ext cx="2180701" cy="393601"/>
          </a:xfrm>
          <a:prstGeom prst="rect">
            <a:avLst/>
          </a:prstGeom>
          <a:solidFill>
            <a:srgbClr val="002060"/>
          </a:solidFill>
          <a:ln>
            <a:solidFill>
              <a:srgbClr val="002060"/>
            </a:solidFill>
          </a:ln>
        </p:spPr>
        <p:txBody>
          <a:bodyPr lIns="45719" rIns="45719"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44"/>
                                        </p:tgtEl>
                                        <p:attrNameLst>
                                          <p:attrName>style.visibility</p:attrName>
                                        </p:attrNameLst>
                                      </p:cBhvr>
                                      <p:to>
                                        <p:strVal val="visible"/>
                                      </p:to>
                                    </p:set>
                                  </p:childTnLst>
                                </p:cTn>
                              </p:par>
                            </p:childTnLst>
                          </p:cTn>
                        </p:par>
                        <p:par>
                          <p:cTn id="15" fill="hold">
                            <p:stCondLst>
                              <p:cond delay="0"/>
                            </p:stCondLst>
                            <p:childTnLst>
                              <p:par>
                                <p:cTn id="16" presetClass="entr" nodeType="afterEffect" presetSubtype="0" presetID="1" grpId="4" fill="hold">
                                  <p:stCondLst>
                                    <p:cond delay="0"/>
                                  </p:stCondLst>
                                  <p:iterate type="el" backwards="0">
                                    <p:tmAbs val="0"/>
                                  </p:iterate>
                                  <p:childTnLst>
                                    <p:set>
                                      <p:cBhvr>
                                        <p:cTn id="17" fill="hold"/>
                                        <p:tgtEl>
                                          <p:spTgt spid="241"/>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Class="exit" nodeType="clickEffect" presetSubtype="0" presetID="1" grpId="5" fill="hold">
                                  <p:stCondLst>
                                    <p:cond delay="0"/>
                                  </p:stCondLst>
                                  <p:iterate type="el" backwards="0">
                                    <p:tmAbs val="0"/>
                                  </p:iterate>
                                  <p:childTnLst>
                                    <p:set>
                                      <p:cBhvr>
                                        <p:cTn id="21" fill="hold">
                                          <p:stCondLst>
                                            <p:cond delay="0"/>
                                          </p:stCondLst>
                                        </p:cTn>
                                        <p:tgtEl>
                                          <p:spTgt spid="245"/>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Class="exit" nodeType="clickEffect" presetSubtype="0" presetID="1" grpId="6" fill="hold">
                                  <p:stCondLst>
                                    <p:cond delay="0"/>
                                  </p:stCondLst>
                                  <p:iterate type="el" backwards="0">
                                    <p:tmAbs val="0"/>
                                  </p:iterate>
                                  <p:childTnLst>
                                    <p:set>
                                      <p:cBhvr>
                                        <p:cTn id="25" fill="hold">
                                          <p:stCondLst>
                                            <p:cond delay="0"/>
                                          </p:stCondLst>
                                        </p:cTn>
                                        <p:tgtEl>
                                          <p:spTgt spid="246"/>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Class="exit" nodeType="clickEffect" presetSubtype="0" presetID="1" grpId="7" fill="hold">
                                  <p:stCondLst>
                                    <p:cond delay="0"/>
                                  </p:stCondLst>
                                  <p:iterate type="el" backwards="0">
                                    <p:tmAbs val="0"/>
                                  </p:iterate>
                                  <p:childTnLst>
                                    <p:set>
                                      <p:cBhvr>
                                        <p:cTn id="29" fill="hold">
                                          <p:stCondLst>
                                            <p:cond delay="0"/>
                                          </p:stCondLst>
                                        </p:cTn>
                                        <p:tgtEl>
                                          <p:spTgt spid="24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44" grpId="3"/>
      <p:bldP build="whole" bldLvl="1" animBg="1" rev="0" advAuto="0" spid="241" grpId="4"/>
      <p:bldP build="whole" bldLvl="1" animBg="1" rev="0" advAuto="0" spid="243" grpId="2"/>
      <p:bldP build="whole" bldLvl="1" animBg="1" rev="0" advAuto="0" spid="246" grpId="6"/>
      <p:bldP build="whole" bldLvl="1" animBg="1" rev="0" advAuto="0" spid="247" grpId="7"/>
      <p:bldP build="whole" bldLvl="1" animBg="1" rev="0" advAuto="0" spid="245" grpId="5"/>
      <p:bldP build="whole" bldLvl="1" animBg="1" rev="0" advAuto="0" spid="242"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252" name="Google Shape;229;p28"/>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Locks in Go</a:t>
            </a:r>
          </a:p>
        </p:txBody>
      </p:sp>
      <p:sp>
        <p:nvSpPr>
          <p:cNvPr id="253" name="Google Shape;235;p2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54" name="Google Shape;230;p28"/>
          <p:cNvSpPr txBox="1"/>
          <p:nvPr/>
        </p:nvSpPr>
        <p:spPr>
          <a:xfrm>
            <a:off x="279399" y="1255750"/>
            <a:ext cx="4123501" cy="2011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package</a:t>
            </a:r>
            <a:r>
              <a:rPr>
                <a:solidFill>
                  <a:srgbClr val="EFEFEF"/>
                </a:solidFill>
              </a:rPr>
              <a:t> account</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import</a:t>
            </a:r>
            <a:r>
              <a:rPr>
                <a:solidFill>
                  <a:srgbClr val="EFEFEF"/>
                </a:solidFill>
              </a:rPr>
              <a:t> </a:t>
            </a:r>
            <a:r>
              <a:rPr>
                <a:solidFill>
                  <a:srgbClr val="E69138"/>
                </a:solidFill>
              </a:rPr>
              <a:t>"sync"</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Account</a:t>
            </a:r>
            <a:r>
              <a:rPr>
                <a:solidFill>
                  <a:srgbClr val="EFEFEF"/>
                </a:solidFill>
              </a:rPr>
              <a:t> </a:t>
            </a:r>
            <a:r>
              <a:t>struct</a:t>
            </a:r>
            <a:r>
              <a:rPr>
                <a:solidFill>
                  <a:srgbClr val="EFEFEF"/>
                </a:solidFill>
              </a:rPr>
              <a:t> {</a:t>
            </a:r>
            <a:endParaRPr>
              <a:solidFill>
                <a:srgbClr val="EFEFEF"/>
              </a:solidFill>
            </a:endParaRPr>
          </a:p>
          <a:p>
            <a:pPr>
              <a:defRPr>
                <a:solidFill>
                  <a:srgbClr val="EFEFEF"/>
                </a:solidFill>
                <a:latin typeface="Andale Mono"/>
                <a:ea typeface="Andale Mono"/>
                <a:cs typeface="Andale Mono"/>
                <a:sym typeface="Andale Mono"/>
              </a:defRPr>
            </a:pPr>
            <a:r>
              <a:t>    </a:t>
            </a:r>
            <a:r>
              <a:rPr>
                <a:solidFill>
                  <a:srgbClr val="FFFFFF"/>
                </a:solidFill>
              </a:rPr>
              <a:t>balance </a:t>
            </a:r>
            <a:r>
              <a:rPr>
                <a:solidFill>
                  <a:srgbClr val="AF79FF"/>
                </a:solidFill>
              </a:rPr>
              <a:t>int</a:t>
            </a:r>
            <a:endParaRPr>
              <a:solidFill>
                <a:srgbClr val="AF79FF"/>
              </a:solidFill>
            </a:endParaRPr>
          </a:p>
          <a:p>
            <a:pPr>
              <a:defRPr>
                <a:solidFill>
                  <a:srgbClr val="FFFFFF"/>
                </a:solidFill>
                <a:latin typeface="Andale Mono"/>
                <a:ea typeface="Andale Mono"/>
                <a:cs typeface="Andale Mono"/>
                <a:sym typeface="Andale Mono"/>
              </a:defRPr>
            </a:pPr>
            <a:r>
              <a:t>    mu sync.</a:t>
            </a:r>
            <a:r>
              <a:rPr>
                <a:solidFill>
                  <a:srgbClr val="6AA84F"/>
                </a:solidFill>
              </a:rPr>
              <a:t>Mutex</a:t>
            </a:r>
            <a:endParaRPr>
              <a:solidFill>
                <a:srgbClr val="6AA84F"/>
              </a:solidFill>
            </a:endParaRPr>
          </a:p>
          <a:p>
            <a:pPr>
              <a:defRPr>
                <a:solidFill>
                  <a:srgbClr val="EFEFEF"/>
                </a:solidFill>
                <a:latin typeface="Andale Mono"/>
                <a:ea typeface="Andale Mono"/>
                <a:cs typeface="Andale Mono"/>
                <a:sym typeface="Andale Mono"/>
              </a:defRPr>
            </a:pPr>
            <a:r>
              <a:t>}</a:t>
            </a:r>
          </a:p>
        </p:txBody>
      </p:sp>
      <p:sp>
        <p:nvSpPr>
          <p:cNvPr id="255" name="Google Shape;231;p28"/>
          <p:cNvSpPr txBox="1"/>
          <p:nvPr/>
        </p:nvSpPr>
        <p:spPr>
          <a:xfrm>
            <a:off x="4402899" y="3323824"/>
            <a:ext cx="4123500" cy="1402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 </a:t>
            </a:r>
            <a:r>
              <a:rPr>
                <a:solidFill>
                  <a:srgbClr val="EFEFEF"/>
                </a:solidFill>
              </a:rPr>
              <a:t>(a *</a:t>
            </a:r>
            <a:r>
              <a:rPr>
                <a:solidFill>
                  <a:srgbClr val="6AA84F"/>
                </a:solidFill>
              </a:rPr>
              <a:t>Account</a:t>
            </a:r>
            <a:r>
              <a:rPr>
                <a:solidFill>
                  <a:srgbClr val="EFEFEF"/>
                </a:solidFill>
              </a:rPr>
              <a:t>) Deposit(v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a.mu.Lock()</a:t>
            </a:r>
          </a:p>
          <a:p>
            <a:pPr indent="457200">
              <a:defRPr>
                <a:solidFill>
                  <a:srgbClr val="00CBFF"/>
                </a:solidFill>
                <a:latin typeface="Andale Mono"/>
                <a:ea typeface="Andale Mono"/>
                <a:cs typeface="Andale Mono"/>
                <a:sym typeface="Andale Mono"/>
              </a:defRPr>
            </a:pPr>
            <a:r>
              <a:t>defer</a:t>
            </a:r>
            <a:r>
              <a:rPr>
                <a:solidFill>
                  <a:srgbClr val="EFEFEF"/>
                </a:solidFill>
              </a:rPr>
              <a:t> a.mu.Unlock()</a:t>
            </a:r>
            <a:endParaRPr>
              <a:solidFill>
                <a:srgbClr val="EFEFEF"/>
              </a:solidFill>
            </a:endParaRPr>
          </a:p>
          <a:p>
            <a:pPr indent="457200">
              <a:defRPr>
                <a:solidFill>
                  <a:srgbClr val="EFEFEF"/>
                </a:solidFill>
                <a:latin typeface="Andale Mono"/>
                <a:ea typeface="Andale Mono"/>
                <a:cs typeface="Andale Mono"/>
                <a:sym typeface="Andale Mono"/>
              </a:defRPr>
            </a:pPr>
            <a:r>
              <a:t>a.balance += v</a:t>
            </a:r>
          </a:p>
          <a:p>
            <a:pPr>
              <a:defRPr>
                <a:solidFill>
                  <a:srgbClr val="EFEFEF"/>
                </a:solidFill>
                <a:latin typeface="Andale Mono"/>
                <a:ea typeface="Andale Mono"/>
                <a:cs typeface="Andale Mono"/>
                <a:sym typeface="Andale Mono"/>
              </a:defRPr>
            </a:pPr>
            <a:r>
              <a:t>}</a:t>
            </a:r>
          </a:p>
        </p:txBody>
      </p:sp>
      <p:sp>
        <p:nvSpPr>
          <p:cNvPr id="256" name="Google Shape;232;p28"/>
          <p:cNvSpPr txBox="1"/>
          <p:nvPr/>
        </p:nvSpPr>
        <p:spPr>
          <a:xfrm>
            <a:off x="311699" y="3197225"/>
            <a:ext cx="3852902" cy="995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defRPr>
                <a:solidFill>
                  <a:srgbClr val="00CBFF"/>
                </a:solidFill>
                <a:latin typeface="Andale Mono"/>
                <a:ea typeface="Andale Mono"/>
                <a:cs typeface="Andale Mono"/>
                <a:sym typeface="Andale Mono"/>
              </a:defRPr>
            </a:pPr>
            <a:r>
              <a:t>func</a:t>
            </a:r>
            <a:r>
              <a:rPr>
                <a:solidFill>
                  <a:srgbClr val="EFEFEF"/>
                </a:solidFill>
              </a:rPr>
              <a:t> NewAccount(init </a:t>
            </a:r>
            <a:r>
              <a:rPr>
                <a:solidFill>
                  <a:srgbClr val="AF79FF"/>
                </a:solidFill>
              </a:rPr>
              <a:t>int</a:t>
            </a:r>
            <a:r>
              <a:rPr>
                <a:solidFill>
                  <a:srgbClr val="EFEFEF"/>
                </a:solidFill>
              </a:rPr>
              <a:t>) </a:t>
            </a:r>
            <a:r>
              <a:rPr>
                <a:solidFill>
                  <a:srgbClr val="6AA84F"/>
                </a:solidFill>
              </a:rPr>
              <a:t>Account</a:t>
            </a:r>
            <a:r>
              <a:rPr>
                <a:solidFill>
                  <a:srgbClr val="FFFFFF"/>
                </a:solidFill>
              </a:rPr>
              <a:t> {</a:t>
            </a:r>
            <a:endParaRPr>
              <a:solidFill>
                <a:srgbClr val="FFFFFF"/>
              </a:solidFill>
            </a:endParaRPr>
          </a:p>
          <a:p>
            <a:pPr>
              <a:defRPr>
                <a:solidFill>
                  <a:srgbClr val="FFFFFF"/>
                </a:solidFill>
                <a:latin typeface="Andale Mono"/>
                <a:ea typeface="Andale Mono"/>
                <a:cs typeface="Andale Mono"/>
                <a:sym typeface="Andale Mono"/>
              </a:defRPr>
            </a:pPr>
            <a:r>
              <a:t>   </a:t>
            </a:r>
            <a:r>
              <a:rPr>
                <a:solidFill>
                  <a:srgbClr val="00CBFF"/>
                </a:solidFill>
              </a:rPr>
              <a:t>return</a:t>
            </a:r>
            <a:r>
              <a:t> </a:t>
            </a:r>
            <a:r>
              <a:rPr>
                <a:solidFill>
                  <a:srgbClr val="6AA84F"/>
                </a:solidFill>
              </a:rPr>
              <a:t>Account</a:t>
            </a:r>
            <a:r>
              <a:t>{balance: init}</a:t>
            </a:r>
          </a:p>
          <a:p>
            <a:pPr>
              <a:defRPr>
                <a:solidFill>
                  <a:srgbClr val="FFFFFF"/>
                </a:solidFill>
                <a:latin typeface="Andale Mono"/>
                <a:ea typeface="Andale Mono"/>
                <a:cs typeface="Andale Mono"/>
                <a:sym typeface="Andale Mono"/>
              </a:defRPr>
            </a:pPr>
            <a:r>
              <a:t>}</a:t>
            </a:r>
          </a:p>
        </p:txBody>
      </p:sp>
      <p:sp>
        <p:nvSpPr>
          <p:cNvPr id="257" name="Google Shape;233;p28"/>
          <p:cNvSpPr txBox="1"/>
          <p:nvPr/>
        </p:nvSpPr>
        <p:spPr>
          <a:xfrm>
            <a:off x="4402899" y="445025"/>
            <a:ext cx="4123500" cy="1605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CheckBalance() </a:t>
            </a:r>
            <a:r>
              <a:rPr>
                <a:solidFill>
                  <a:srgbClr val="AF79FF"/>
                </a:solidFill>
              </a:rPr>
              <a:t>int </a:t>
            </a:r>
            <a:r>
              <a:rPr>
                <a:solidFill>
                  <a:srgbClr val="EFEFEF"/>
                </a:solidFill>
              </a:rPr>
              <a:t>{</a:t>
            </a:r>
            <a:endParaRPr>
              <a:solidFill>
                <a:srgbClr val="EFEFEF"/>
              </a:solidFill>
            </a:endParaRPr>
          </a:p>
          <a:p>
            <a:pPr indent="457200">
              <a:defRPr>
                <a:solidFill>
                  <a:srgbClr val="EFEFEF"/>
                </a:solidFill>
                <a:latin typeface="Andale Mono"/>
                <a:ea typeface="Andale Mono"/>
                <a:cs typeface="Andale Mono"/>
                <a:sym typeface="Andale Mono"/>
              </a:defRPr>
            </a:pPr>
            <a:r>
              <a:t>a.mu.Lock()</a:t>
            </a:r>
          </a:p>
          <a:p>
            <a:pPr indent="457200">
              <a:defRPr>
                <a:solidFill>
                  <a:srgbClr val="00CBFF"/>
                </a:solidFill>
                <a:latin typeface="Andale Mono"/>
                <a:ea typeface="Andale Mono"/>
                <a:cs typeface="Andale Mono"/>
                <a:sym typeface="Andale Mono"/>
              </a:defRPr>
            </a:pPr>
            <a:r>
              <a:t>defer</a:t>
            </a:r>
            <a:r>
              <a:rPr>
                <a:solidFill>
                  <a:srgbClr val="EFEFEF"/>
                </a:solidFill>
              </a:rPr>
              <a:t> a.mu.Unlock()</a:t>
            </a:r>
            <a:endParaRPr>
              <a:solidFill>
                <a:srgbClr val="EFEFEF"/>
              </a:solidFill>
            </a:endParaRPr>
          </a:p>
          <a:p>
            <a:pPr indent="457200">
              <a:defRPr>
                <a:solidFill>
                  <a:srgbClr val="00CBFF"/>
                </a:solidFill>
                <a:latin typeface="Andale Mono"/>
                <a:ea typeface="Andale Mono"/>
                <a:cs typeface="Andale Mono"/>
                <a:sym typeface="Andale Mono"/>
              </a:defRPr>
            </a:pPr>
            <a:r>
              <a:t>return</a:t>
            </a:r>
            <a:r>
              <a:rPr>
                <a:solidFill>
                  <a:srgbClr val="EFEFEF"/>
                </a:solidFill>
              </a:rPr>
              <a:t> a.balance</a:t>
            </a:r>
            <a:endParaRPr>
              <a:solidFill>
                <a:srgbClr val="EFEFEF"/>
              </a:solidFill>
            </a:endParaRPr>
          </a:p>
          <a:p>
            <a:pPr>
              <a:defRPr>
                <a:solidFill>
                  <a:srgbClr val="EFEFEF"/>
                </a:solidFill>
                <a:latin typeface="Andale Mono"/>
                <a:ea typeface="Andale Mono"/>
                <a:cs typeface="Andale Mono"/>
                <a:sym typeface="Andale Mono"/>
              </a:defRPr>
            </a:pPr>
            <a:r>
              <a:t>}</a:t>
            </a:r>
          </a:p>
        </p:txBody>
      </p:sp>
      <p:sp>
        <p:nvSpPr>
          <p:cNvPr id="258" name="Google Shape;234;p28"/>
          <p:cNvSpPr txBox="1"/>
          <p:nvPr/>
        </p:nvSpPr>
        <p:spPr>
          <a:xfrm>
            <a:off x="4402899" y="1852349"/>
            <a:ext cx="4123500" cy="1402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Withdraw(v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a.mu.Lock()</a:t>
            </a:r>
          </a:p>
          <a:p>
            <a:pPr indent="457200">
              <a:defRPr>
                <a:solidFill>
                  <a:srgbClr val="00CBFF"/>
                </a:solidFill>
                <a:latin typeface="Andale Mono"/>
                <a:ea typeface="Andale Mono"/>
                <a:cs typeface="Andale Mono"/>
                <a:sym typeface="Andale Mono"/>
              </a:defRPr>
            </a:pPr>
            <a:r>
              <a:t>defer</a:t>
            </a:r>
            <a:r>
              <a:rPr>
                <a:solidFill>
                  <a:srgbClr val="EFEFEF"/>
                </a:solidFill>
              </a:rPr>
              <a:t> a.mu.Unlock()</a:t>
            </a:r>
            <a:endParaRPr>
              <a:solidFill>
                <a:srgbClr val="EFEFEF"/>
              </a:solidFill>
            </a:endParaRPr>
          </a:p>
          <a:p>
            <a:pPr indent="457200">
              <a:defRPr>
                <a:solidFill>
                  <a:srgbClr val="EFEFEF"/>
                </a:solidFill>
                <a:latin typeface="Andale Mono"/>
                <a:ea typeface="Andale Mono"/>
                <a:cs typeface="Andale Mono"/>
                <a:sym typeface="Andale Mono"/>
              </a:defRPr>
            </a:pPr>
            <a:r>
              <a:t>a.balance -= v</a:t>
            </a:r>
          </a:p>
          <a:p>
            <a:pPr>
              <a:defRPr>
                <a:solidFill>
                  <a:srgbClr val="EFEFEF"/>
                </a:solidFill>
                <a:latin typeface="Andale Mono"/>
                <a:ea typeface="Andale Mono"/>
                <a:cs typeface="Andale Mono"/>
                <a:sym typeface="Andale Mono"/>
              </a:defRPr>
            </a:pPr>
            <a:r>
              <a:t>}</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262" name="Google Shape;240;p29"/>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Read Write Locks in Go</a:t>
            </a:r>
          </a:p>
        </p:txBody>
      </p:sp>
      <p:sp>
        <p:nvSpPr>
          <p:cNvPr id="263" name="Google Shape;246;p2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64" name="Google Shape;241;p29"/>
          <p:cNvSpPr txBox="1"/>
          <p:nvPr/>
        </p:nvSpPr>
        <p:spPr>
          <a:xfrm>
            <a:off x="279399" y="1255750"/>
            <a:ext cx="4123501" cy="2011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package</a:t>
            </a:r>
            <a:r>
              <a:rPr>
                <a:solidFill>
                  <a:srgbClr val="EFEFEF"/>
                </a:solidFill>
              </a:rPr>
              <a:t> account</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import</a:t>
            </a:r>
            <a:r>
              <a:rPr>
                <a:solidFill>
                  <a:srgbClr val="EFEFEF"/>
                </a:solidFill>
              </a:rPr>
              <a:t> </a:t>
            </a:r>
            <a:r>
              <a:rPr>
                <a:solidFill>
                  <a:srgbClr val="E69138"/>
                </a:solidFill>
              </a:rPr>
              <a:t>"sync"</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Account</a:t>
            </a:r>
            <a:r>
              <a:rPr>
                <a:solidFill>
                  <a:srgbClr val="EFEFEF"/>
                </a:solidFill>
              </a:rPr>
              <a:t> </a:t>
            </a:r>
            <a:r>
              <a:t>struct</a:t>
            </a:r>
            <a:r>
              <a:rPr>
                <a:solidFill>
                  <a:srgbClr val="EFEFEF"/>
                </a:solidFill>
              </a:rPr>
              <a:t> {</a:t>
            </a:r>
            <a:endParaRPr>
              <a:solidFill>
                <a:srgbClr val="EFEFEF"/>
              </a:solidFill>
            </a:endParaRPr>
          </a:p>
          <a:p>
            <a:pPr indent="457200">
              <a:defRPr>
                <a:solidFill>
                  <a:srgbClr val="FFFFFF"/>
                </a:solidFill>
                <a:latin typeface="Andale Mono"/>
                <a:ea typeface="Andale Mono"/>
                <a:cs typeface="Andale Mono"/>
                <a:sym typeface="Andale Mono"/>
              </a:defRPr>
            </a:pPr>
            <a:r>
              <a:t>balance </a:t>
            </a:r>
            <a:r>
              <a:rPr>
                <a:solidFill>
                  <a:srgbClr val="AF79FF"/>
                </a:solidFill>
              </a:rPr>
              <a:t>int</a:t>
            </a:r>
            <a:endParaRPr>
              <a:solidFill>
                <a:srgbClr val="AF79FF"/>
              </a:solidFill>
            </a:endParaRPr>
          </a:p>
          <a:p>
            <a:pPr>
              <a:defRPr>
                <a:solidFill>
                  <a:srgbClr val="FFFFFF"/>
                </a:solidFill>
                <a:latin typeface="Andale Mono"/>
                <a:ea typeface="Andale Mono"/>
                <a:cs typeface="Andale Mono"/>
                <a:sym typeface="Andale Mono"/>
              </a:defRPr>
            </a:pPr>
            <a:r>
              <a:t>	rwLock sync.</a:t>
            </a:r>
            <a:r>
              <a:rPr>
                <a:solidFill>
                  <a:srgbClr val="6AA84F"/>
                </a:solidFill>
              </a:rPr>
              <a:t>RWMutex</a:t>
            </a:r>
            <a:endParaRPr>
              <a:solidFill>
                <a:srgbClr val="6AA84F"/>
              </a:solidFill>
            </a:endParaRPr>
          </a:p>
          <a:p>
            <a:pPr>
              <a:defRPr>
                <a:solidFill>
                  <a:srgbClr val="EFEFEF"/>
                </a:solidFill>
                <a:latin typeface="Andale Mono"/>
                <a:ea typeface="Andale Mono"/>
                <a:cs typeface="Andale Mono"/>
                <a:sym typeface="Andale Mono"/>
              </a:defRPr>
            </a:pPr>
            <a:r>
              <a:t>}</a:t>
            </a:r>
          </a:p>
        </p:txBody>
      </p:sp>
      <p:sp>
        <p:nvSpPr>
          <p:cNvPr id="265" name="Google Shape;242;p29"/>
          <p:cNvSpPr txBox="1"/>
          <p:nvPr/>
        </p:nvSpPr>
        <p:spPr>
          <a:xfrm>
            <a:off x="4402899" y="3323824"/>
            <a:ext cx="4123500" cy="1402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 </a:t>
            </a:r>
            <a:r>
              <a:rPr>
                <a:solidFill>
                  <a:srgbClr val="EFEFEF"/>
                </a:solidFill>
              </a:rPr>
              <a:t>(a *</a:t>
            </a:r>
            <a:r>
              <a:rPr>
                <a:solidFill>
                  <a:srgbClr val="6AA84F"/>
                </a:solidFill>
              </a:rPr>
              <a:t>Account</a:t>
            </a:r>
            <a:r>
              <a:rPr>
                <a:solidFill>
                  <a:srgbClr val="EFEFEF"/>
                </a:solidFill>
              </a:rPr>
              <a:t>) Deposit(v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a.rwLock.Lock()</a:t>
            </a:r>
          </a:p>
          <a:p>
            <a:pPr indent="457200">
              <a:defRPr>
                <a:solidFill>
                  <a:srgbClr val="00CBFF"/>
                </a:solidFill>
                <a:latin typeface="Andale Mono"/>
                <a:ea typeface="Andale Mono"/>
                <a:cs typeface="Andale Mono"/>
                <a:sym typeface="Andale Mono"/>
              </a:defRPr>
            </a:pPr>
            <a:r>
              <a:t>defer</a:t>
            </a:r>
            <a:r>
              <a:rPr>
                <a:solidFill>
                  <a:srgbClr val="EFEFEF"/>
                </a:solidFill>
              </a:rPr>
              <a:t> a.rwLock.Unlock()</a:t>
            </a:r>
            <a:endParaRPr>
              <a:solidFill>
                <a:srgbClr val="EFEFEF"/>
              </a:solidFill>
            </a:endParaRPr>
          </a:p>
          <a:p>
            <a:pPr indent="457200">
              <a:defRPr>
                <a:solidFill>
                  <a:srgbClr val="EFEFEF"/>
                </a:solidFill>
                <a:latin typeface="Andale Mono"/>
                <a:ea typeface="Andale Mono"/>
                <a:cs typeface="Andale Mono"/>
                <a:sym typeface="Andale Mono"/>
              </a:defRPr>
            </a:pPr>
            <a:r>
              <a:t>a.balance += v</a:t>
            </a:r>
          </a:p>
          <a:p>
            <a:pPr>
              <a:defRPr>
                <a:solidFill>
                  <a:srgbClr val="EFEFEF"/>
                </a:solidFill>
                <a:latin typeface="Andale Mono"/>
                <a:ea typeface="Andale Mono"/>
                <a:cs typeface="Andale Mono"/>
                <a:sym typeface="Andale Mono"/>
              </a:defRPr>
            </a:pPr>
            <a:r>
              <a:t>}</a:t>
            </a:r>
          </a:p>
        </p:txBody>
      </p:sp>
      <p:sp>
        <p:nvSpPr>
          <p:cNvPr id="266" name="Google Shape;243;p29"/>
          <p:cNvSpPr txBox="1"/>
          <p:nvPr/>
        </p:nvSpPr>
        <p:spPr>
          <a:xfrm>
            <a:off x="311699" y="3197225"/>
            <a:ext cx="3852902" cy="995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defRPr>
                <a:solidFill>
                  <a:srgbClr val="00CBFF"/>
                </a:solidFill>
                <a:latin typeface="Andale Mono"/>
                <a:ea typeface="Andale Mono"/>
                <a:cs typeface="Andale Mono"/>
                <a:sym typeface="Andale Mono"/>
              </a:defRPr>
            </a:pPr>
            <a:r>
              <a:t>func</a:t>
            </a:r>
            <a:r>
              <a:rPr>
                <a:solidFill>
                  <a:srgbClr val="EFEFEF"/>
                </a:solidFill>
              </a:rPr>
              <a:t> NewAccount(init </a:t>
            </a:r>
            <a:r>
              <a:rPr>
                <a:solidFill>
                  <a:srgbClr val="AF79FF"/>
                </a:solidFill>
              </a:rPr>
              <a:t>int</a:t>
            </a:r>
            <a:r>
              <a:rPr>
                <a:solidFill>
                  <a:srgbClr val="EFEFEF"/>
                </a:solidFill>
              </a:rPr>
              <a:t>) </a:t>
            </a:r>
            <a:r>
              <a:rPr>
                <a:solidFill>
                  <a:srgbClr val="6AA84F"/>
                </a:solidFill>
              </a:rPr>
              <a:t>Account</a:t>
            </a:r>
            <a:r>
              <a:rPr>
                <a:solidFill>
                  <a:srgbClr val="FFFFFF"/>
                </a:solidFill>
              </a:rPr>
              <a:t> {</a:t>
            </a:r>
            <a:endParaRPr>
              <a:solidFill>
                <a:srgbClr val="FFFFFF"/>
              </a:solidFill>
            </a:endParaRPr>
          </a:p>
          <a:p>
            <a:pPr>
              <a:defRPr>
                <a:solidFill>
                  <a:srgbClr val="FFFFFF"/>
                </a:solidFill>
                <a:latin typeface="Andale Mono"/>
                <a:ea typeface="Andale Mono"/>
                <a:cs typeface="Andale Mono"/>
                <a:sym typeface="Andale Mono"/>
              </a:defRPr>
            </a:pPr>
            <a:r>
              <a:t>   </a:t>
            </a:r>
            <a:r>
              <a:rPr>
                <a:solidFill>
                  <a:srgbClr val="00CBFF"/>
                </a:solidFill>
              </a:rPr>
              <a:t>return</a:t>
            </a:r>
            <a:r>
              <a:t> </a:t>
            </a:r>
            <a:r>
              <a:rPr>
                <a:solidFill>
                  <a:srgbClr val="6AA84F"/>
                </a:solidFill>
              </a:rPr>
              <a:t>Account</a:t>
            </a:r>
            <a:r>
              <a:t>{balance: init}</a:t>
            </a:r>
          </a:p>
          <a:p>
            <a:pPr>
              <a:defRPr>
                <a:solidFill>
                  <a:srgbClr val="FFFFFF"/>
                </a:solidFill>
                <a:latin typeface="Andale Mono"/>
                <a:ea typeface="Andale Mono"/>
                <a:cs typeface="Andale Mono"/>
                <a:sym typeface="Andale Mono"/>
              </a:defRPr>
            </a:pPr>
            <a:r>
              <a:t>}</a:t>
            </a:r>
          </a:p>
        </p:txBody>
      </p:sp>
      <p:sp>
        <p:nvSpPr>
          <p:cNvPr id="267" name="Google Shape;244;p29"/>
          <p:cNvSpPr txBox="1"/>
          <p:nvPr/>
        </p:nvSpPr>
        <p:spPr>
          <a:xfrm>
            <a:off x="4402899" y="445025"/>
            <a:ext cx="4123500" cy="1605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CheckBalance() </a:t>
            </a:r>
            <a:r>
              <a:rPr>
                <a:solidFill>
                  <a:srgbClr val="AF79FF"/>
                </a:solidFill>
              </a:rPr>
              <a:t>int </a:t>
            </a:r>
            <a:r>
              <a:rPr>
                <a:solidFill>
                  <a:srgbClr val="EFEFEF"/>
                </a:solidFill>
              </a:rPr>
              <a:t>{</a:t>
            </a:r>
            <a:endParaRPr>
              <a:solidFill>
                <a:srgbClr val="EFEFEF"/>
              </a:solidFill>
            </a:endParaRPr>
          </a:p>
          <a:p>
            <a:pPr indent="457200">
              <a:defRPr>
                <a:solidFill>
                  <a:srgbClr val="EFEFEF"/>
                </a:solidFill>
                <a:latin typeface="Andale Mono"/>
                <a:ea typeface="Andale Mono"/>
                <a:cs typeface="Andale Mono"/>
                <a:sym typeface="Andale Mono"/>
              </a:defRPr>
            </a:pPr>
            <a:r>
              <a:t>a.rwLock.RLock()</a:t>
            </a:r>
          </a:p>
          <a:p>
            <a:pPr indent="457200">
              <a:defRPr>
                <a:solidFill>
                  <a:srgbClr val="00CBFF"/>
                </a:solidFill>
                <a:latin typeface="Andale Mono"/>
                <a:ea typeface="Andale Mono"/>
                <a:cs typeface="Andale Mono"/>
                <a:sym typeface="Andale Mono"/>
              </a:defRPr>
            </a:pPr>
            <a:r>
              <a:t>defer</a:t>
            </a:r>
            <a:r>
              <a:rPr>
                <a:solidFill>
                  <a:srgbClr val="EFEFEF"/>
                </a:solidFill>
              </a:rPr>
              <a:t> a.rwLock.RUnlock()</a:t>
            </a:r>
            <a:endParaRPr>
              <a:solidFill>
                <a:srgbClr val="EFEFEF"/>
              </a:solidFill>
            </a:endParaRPr>
          </a:p>
          <a:p>
            <a:pPr indent="457200">
              <a:defRPr>
                <a:solidFill>
                  <a:srgbClr val="00CBFF"/>
                </a:solidFill>
                <a:latin typeface="Andale Mono"/>
                <a:ea typeface="Andale Mono"/>
                <a:cs typeface="Andale Mono"/>
                <a:sym typeface="Andale Mono"/>
              </a:defRPr>
            </a:pPr>
            <a:r>
              <a:t>return</a:t>
            </a:r>
            <a:r>
              <a:rPr>
                <a:solidFill>
                  <a:srgbClr val="EFEFEF"/>
                </a:solidFill>
              </a:rPr>
              <a:t> a.balance</a:t>
            </a:r>
            <a:endParaRPr>
              <a:solidFill>
                <a:srgbClr val="EFEFEF"/>
              </a:solidFill>
            </a:endParaRPr>
          </a:p>
          <a:p>
            <a:pPr>
              <a:defRPr>
                <a:solidFill>
                  <a:srgbClr val="EFEFEF"/>
                </a:solidFill>
                <a:latin typeface="Andale Mono"/>
                <a:ea typeface="Andale Mono"/>
                <a:cs typeface="Andale Mono"/>
                <a:sym typeface="Andale Mono"/>
              </a:defRPr>
            </a:pPr>
            <a:r>
              <a:t>}</a:t>
            </a:r>
          </a:p>
        </p:txBody>
      </p:sp>
      <p:sp>
        <p:nvSpPr>
          <p:cNvPr id="268" name="Google Shape;245;p29"/>
          <p:cNvSpPr txBox="1"/>
          <p:nvPr/>
        </p:nvSpPr>
        <p:spPr>
          <a:xfrm>
            <a:off x="4402899" y="1852349"/>
            <a:ext cx="4123500" cy="1402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Withdraw(v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a.rwLock.Lock()</a:t>
            </a:r>
          </a:p>
          <a:p>
            <a:pPr indent="457200">
              <a:defRPr>
                <a:solidFill>
                  <a:srgbClr val="00CBFF"/>
                </a:solidFill>
                <a:latin typeface="Andale Mono"/>
                <a:ea typeface="Andale Mono"/>
                <a:cs typeface="Andale Mono"/>
                <a:sym typeface="Andale Mono"/>
              </a:defRPr>
            </a:pPr>
            <a:r>
              <a:t>defer</a:t>
            </a:r>
            <a:r>
              <a:rPr>
                <a:solidFill>
                  <a:srgbClr val="EFEFEF"/>
                </a:solidFill>
              </a:rPr>
              <a:t> a.rwLock.Unlock()</a:t>
            </a:r>
            <a:endParaRPr>
              <a:solidFill>
                <a:srgbClr val="EFEFEF"/>
              </a:solidFill>
            </a:endParaRPr>
          </a:p>
          <a:p>
            <a:pPr indent="457200">
              <a:defRPr>
                <a:solidFill>
                  <a:srgbClr val="EFEFEF"/>
                </a:solidFill>
                <a:latin typeface="Andale Mono"/>
                <a:ea typeface="Andale Mono"/>
                <a:cs typeface="Andale Mono"/>
                <a:sym typeface="Andale Mono"/>
              </a:defRPr>
            </a:pPr>
            <a:r>
              <a:t>a.balance -= v</a:t>
            </a:r>
          </a:p>
          <a:p>
            <a:pPr>
              <a:defRPr>
                <a:solidFill>
                  <a:srgbClr val="EFEFEF"/>
                </a:solidFill>
                <a:latin typeface="Andale Mono"/>
                <a:ea typeface="Andale Mono"/>
                <a:cs typeface="Andale Mono"/>
                <a:sym typeface="Andale Mono"/>
              </a:defRPr>
            </a:pPr>
            <a:r>
              <a:t>}</a:t>
            </a:r>
          </a:p>
        </p:txBody>
      </p:sp>
      <p:sp>
        <p:nvSpPr>
          <p:cNvPr id="269" name="Google Shape;247;p29"/>
          <p:cNvSpPr/>
          <p:nvPr/>
        </p:nvSpPr>
        <p:spPr>
          <a:xfrm>
            <a:off x="4939424" y="953600"/>
            <a:ext cx="2340001" cy="393601"/>
          </a:xfrm>
          <a:prstGeom prst="rect">
            <a:avLst/>
          </a:prstGeom>
          <a:solidFill>
            <a:srgbClr val="002060"/>
          </a:solidFill>
          <a:ln>
            <a:solidFill>
              <a:srgbClr val="002060"/>
            </a:solidFill>
          </a:ln>
        </p:spPr>
        <p:txBody>
          <a:bodyPr lIns="45719" rIns="45719" anchor="ctr"/>
          <a:lstStyle/>
          <a:p>
            <a:pPr/>
          </a:p>
        </p:txBody>
      </p:sp>
      <p:sp>
        <p:nvSpPr>
          <p:cNvPr id="270" name="Google Shape;248;p29"/>
          <p:cNvSpPr/>
          <p:nvPr/>
        </p:nvSpPr>
        <p:spPr>
          <a:xfrm>
            <a:off x="4881374" y="2169999"/>
            <a:ext cx="2456101" cy="393601"/>
          </a:xfrm>
          <a:prstGeom prst="rect">
            <a:avLst/>
          </a:prstGeom>
          <a:solidFill>
            <a:srgbClr val="002060"/>
          </a:solidFill>
          <a:ln>
            <a:solidFill>
              <a:srgbClr val="002060"/>
            </a:solidFill>
          </a:ln>
        </p:spPr>
        <p:txBody>
          <a:bodyPr lIns="45719" rIns="45719" anchor="ctr"/>
          <a:lstStyle/>
          <a:p>
            <a:pPr/>
          </a:p>
        </p:txBody>
      </p:sp>
      <p:sp>
        <p:nvSpPr>
          <p:cNvPr id="271" name="Google Shape;249;p29"/>
          <p:cNvSpPr/>
          <p:nvPr/>
        </p:nvSpPr>
        <p:spPr>
          <a:xfrm>
            <a:off x="4881374" y="3641099"/>
            <a:ext cx="2456101" cy="393601"/>
          </a:xfrm>
          <a:prstGeom prst="rect">
            <a:avLst/>
          </a:prstGeom>
          <a:solidFill>
            <a:srgbClr val="002060"/>
          </a:solidFill>
          <a:ln>
            <a:solidFill>
              <a:srgbClr val="002060"/>
            </a:solidFill>
          </a:ln>
        </p:spPr>
        <p:txBody>
          <a:bodyPr lIns="45719" rIns="45719" anchor="ctr"/>
          <a:lstStyle/>
          <a:p>
            <a:pPr/>
          </a:p>
        </p:txBody>
      </p:sp>
      <p:sp>
        <p:nvSpPr>
          <p:cNvPr id="272" name="Google Shape;250;p29"/>
          <p:cNvSpPr/>
          <p:nvPr/>
        </p:nvSpPr>
        <p:spPr>
          <a:xfrm>
            <a:off x="714898" y="2622924"/>
            <a:ext cx="2571999" cy="231901"/>
          </a:xfrm>
          <a:prstGeom prst="rect">
            <a:avLst/>
          </a:prstGeom>
          <a:solidFill>
            <a:srgbClr val="002060"/>
          </a:solidFill>
          <a:ln>
            <a:solidFill>
              <a:srgbClr val="002060"/>
            </a:solidFill>
          </a:ln>
        </p:spPr>
        <p:txBody>
          <a:bodyPr lIns="45719" rIns="45719"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xit" nodeType="clickEffect" presetSubtype="0" presetID="1" grpId="1" fill="hold">
                                  <p:stCondLst>
                                    <p:cond delay="0"/>
                                  </p:stCondLst>
                                  <p:iterate type="el" backwards="0">
                                    <p:tmAbs val="0"/>
                                  </p:iterate>
                                  <p:childTnLst>
                                    <p:set>
                                      <p:cBhvr>
                                        <p:cTn id="6" fill="hold">
                                          <p:stCondLst>
                                            <p:cond delay="0"/>
                                          </p:stCondLst>
                                        </p:cTn>
                                        <p:tgtEl>
                                          <p:spTgt spid="27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Class="exit" nodeType="clickEffect" presetSubtype="0" presetID="1" grpId="2" fill="hold">
                                  <p:stCondLst>
                                    <p:cond delay="0"/>
                                  </p:stCondLst>
                                  <p:iterate type="el" backwards="0">
                                    <p:tmAbs val="0"/>
                                  </p:iterate>
                                  <p:childTnLst>
                                    <p:set>
                                      <p:cBhvr>
                                        <p:cTn id="10" fill="hold">
                                          <p:stCondLst>
                                            <p:cond delay="0"/>
                                          </p:stCondLst>
                                        </p:cTn>
                                        <p:tgtEl>
                                          <p:spTgt spid="26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Class="exit" nodeType="clickEffect" presetSubtype="0" presetID="1" grpId="3" fill="hold">
                                  <p:stCondLst>
                                    <p:cond delay="0"/>
                                  </p:stCondLst>
                                  <p:iterate type="el" backwards="0">
                                    <p:tmAbs val="0"/>
                                  </p:iterate>
                                  <p:childTnLst>
                                    <p:set>
                                      <p:cBhvr>
                                        <p:cTn id="14" fill="hold">
                                          <p:stCondLst>
                                            <p:cond delay="0"/>
                                          </p:stCondLst>
                                        </p:cTn>
                                        <p:tgtEl>
                                          <p:spTgt spid="270"/>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9" grpId="2"/>
      <p:bldP build="whole" bldLvl="1" animBg="1" rev="0" advAuto="0" spid="270" grpId="3"/>
      <p:bldP build="whole" bldLvl="1" animBg="1" rev="0" advAuto="0" spid="272"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276" name="Google Shape;255;p30"/>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Read Write Locks in Go</a:t>
            </a:r>
          </a:p>
        </p:txBody>
      </p:sp>
      <p:sp>
        <p:nvSpPr>
          <p:cNvPr id="277" name="Google Shape;261;p3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78" name="Google Shape;256;p30"/>
          <p:cNvSpPr txBox="1"/>
          <p:nvPr/>
        </p:nvSpPr>
        <p:spPr>
          <a:xfrm>
            <a:off x="279399" y="1255750"/>
            <a:ext cx="4123501" cy="2011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package</a:t>
            </a:r>
            <a:r>
              <a:rPr>
                <a:solidFill>
                  <a:srgbClr val="EFEFEF"/>
                </a:solidFill>
              </a:rPr>
              <a:t> account</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import</a:t>
            </a:r>
            <a:r>
              <a:rPr>
                <a:solidFill>
                  <a:srgbClr val="EFEFEF"/>
                </a:solidFill>
              </a:rPr>
              <a:t> </a:t>
            </a:r>
            <a:r>
              <a:rPr>
                <a:solidFill>
                  <a:srgbClr val="E69138"/>
                </a:solidFill>
              </a:rPr>
              <a:t>"sync"</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Account</a:t>
            </a:r>
            <a:r>
              <a:rPr>
                <a:solidFill>
                  <a:srgbClr val="EFEFEF"/>
                </a:solidFill>
              </a:rPr>
              <a:t> </a:t>
            </a:r>
            <a:r>
              <a:t>struct</a:t>
            </a:r>
            <a:r>
              <a:rPr>
                <a:solidFill>
                  <a:srgbClr val="EFEFEF"/>
                </a:solidFill>
              </a:rPr>
              <a:t> {</a:t>
            </a:r>
            <a:endParaRPr>
              <a:solidFill>
                <a:srgbClr val="EFEFEF"/>
              </a:solidFill>
            </a:endParaRPr>
          </a:p>
          <a:p>
            <a:pPr>
              <a:defRPr>
                <a:solidFill>
                  <a:srgbClr val="EFEFEF"/>
                </a:solidFill>
                <a:latin typeface="Andale Mono"/>
                <a:ea typeface="Andale Mono"/>
                <a:cs typeface="Andale Mono"/>
                <a:sym typeface="Andale Mono"/>
              </a:defRPr>
            </a:pPr>
            <a:r>
              <a:t>    </a:t>
            </a:r>
            <a:r>
              <a:rPr>
                <a:solidFill>
                  <a:srgbClr val="FFFFFF"/>
                </a:solidFill>
              </a:rPr>
              <a:t>balance </a:t>
            </a:r>
            <a:r>
              <a:rPr>
                <a:solidFill>
                  <a:srgbClr val="AF79FF"/>
                </a:solidFill>
              </a:rPr>
              <a:t>int</a:t>
            </a:r>
            <a:endParaRPr>
              <a:solidFill>
                <a:srgbClr val="AF79FF"/>
              </a:solidFill>
            </a:endParaRPr>
          </a:p>
          <a:p>
            <a:pPr>
              <a:defRPr>
                <a:solidFill>
                  <a:srgbClr val="FFFFFF"/>
                </a:solidFill>
                <a:latin typeface="Andale Mono"/>
                <a:ea typeface="Andale Mono"/>
                <a:cs typeface="Andale Mono"/>
                <a:sym typeface="Andale Mono"/>
              </a:defRPr>
            </a:pPr>
            <a:r>
              <a:t>    rwLock sync.</a:t>
            </a:r>
            <a:r>
              <a:rPr>
                <a:solidFill>
                  <a:srgbClr val="6AA84F"/>
                </a:solidFill>
              </a:rPr>
              <a:t>RWMutex</a:t>
            </a:r>
            <a:endParaRPr>
              <a:solidFill>
                <a:srgbClr val="6AA84F"/>
              </a:solidFill>
            </a:endParaRPr>
          </a:p>
          <a:p>
            <a:pPr>
              <a:defRPr>
                <a:solidFill>
                  <a:srgbClr val="EFEFEF"/>
                </a:solidFill>
                <a:latin typeface="Andale Mono"/>
                <a:ea typeface="Andale Mono"/>
                <a:cs typeface="Andale Mono"/>
                <a:sym typeface="Andale Mono"/>
              </a:defRPr>
            </a:pPr>
            <a:r>
              <a:t>}</a:t>
            </a:r>
          </a:p>
        </p:txBody>
      </p:sp>
      <p:sp>
        <p:nvSpPr>
          <p:cNvPr id="279" name="Google Shape;257;p30"/>
          <p:cNvSpPr txBox="1"/>
          <p:nvPr/>
        </p:nvSpPr>
        <p:spPr>
          <a:xfrm>
            <a:off x="4402899" y="3323824"/>
            <a:ext cx="4123500" cy="1402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 </a:t>
            </a:r>
            <a:r>
              <a:rPr>
                <a:solidFill>
                  <a:srgbClr val="EFEFEF"/>
                </a:solidFill>
              </a:rPr>
              <a:t>(a *</a:t>
            </a:r>
            <a:r>
              <a:rPr>
                <a:solidFill>
                  <a:srgbClr val="6AA84F"/>
                </a:solidFill>
              </a:rPr>
              <a:t>Account</a:t>
            </a:r>
            <a:r>
              <a:rPr>
                <a:solidFill>
                  <a:srgbClr val="EFEFEF"/>
                </a:solidFill>
              </a:rPr>
              <a:t>) Deposit(v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a.rwLock.Lock()</a:t>
            </a:r>
          </a:p>
          <a:p>
            <a:pPr indent="457200">
              <a:defRPr>
                <a:solidFill>
                  <a:srgbClr val="00CBFF"/>
                </a:solidFill>
                <a:latin typeface="Andale Mono"/>
                <a:ea typeface="Andale Mono"/>
                <a:cs typeface="Andale Mono"/>
                <a:sym typeface="Andale Mono"/>
              </a:defRPr>
            </a:pPr>
            <a:r>
              <a:t>defer</a:t>
            </a:r>
            <a:r>
              <a:rPr>
                <a:solidFill>
                  <a:srgbClr val="EFEFEF"/>
                </a:solidFill>
              </a:rPr>
              <a:t> a.rwLock.Unlock()</a:t>
            </a:r>
            <a:endParaRPr>
              <a:solidFill>
                <a:srgbClr val="EFEFEF"/>
              </a:solidFill>
            </a:endParaRPr>
          </a:p>
          <a:p>
            <a:pPr indent="457200">
              <a:defRPr>
                <a:solidFill>
                  <a:srgbClr val="EFEFEF"/>
                </a:solidFill>
                <a:latin typeface="Andale Mono"/>
                <a:ea typeface="Andale Mono"/>
                <a:cs typeface="Andale Mono"/>
                <a:sym typeface="Andale Mono"/>
              </a:defRPr>
            </a:pPr>
            <a:r>
              <a:t>a.balance += v</a:t>
            </a:r>
          </a:p>
          <a:p>
            <a:pPr>
              <a:defRPr>
                <a:solidFill>
                  <a:srgbClr val="EFEFEF"/>
                </a:solidFill>
                <a:latin typeface="Andale Mono"/>
                <a:ea typeface="Andale Mono"/>
                <a:cs typeface="Andale Mono"/>
                <a:sym typeface="Andale Mono"/>
              </a:defRPr>
            </a:pPr>
            <a:r>
              <a:t>}</a:t>
            </a:r>
          </a:p>
        </p:txBody>
      </p:sp>
      <p:sp>
        <p:nvSpPr>
          <p:cNvPr id="280" name="Google Shape;258;p30"/>
          <p:cNvSpPr txBox="1"/>
          <p:nvPr/>
        </p:nvSpPr>
        <p:spPr>
          <a:xfrm>
            <a:off x="311699" y="3197225"/>
            <a:ext cx="3852902" cy="995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defRPr>
                <a:solidFill>
                  <a:srgbClr val="00CBFF"/>
                </a:solidFill>
                <a:latin typeface="Andale Mono"/>
                <a:ea typeface="Andale Mono"/>
                <a:cs typeface="Andale Mono"/>
                <a:sym typeface="Andale Mono"/>
              </a:defRPr>
            </a:pPr>
            <a:r>
              <a:t>func</a:t>
            </a:r>
            <a:r>
              <a:rPr>
                <a:solidFill>
                  <a:srgbClr val="EFEFEF"/>
                </a:solidFill>
              </a:rPr>
              <a:t> NewAccount(init </a:t>
            </a:r>
            <a:r>
              <a:rPr>
                <a:solidFill>
                  <a:srgbClr val="AF79FF"/>
                </a:solidFill>
              </a:rPr>
              <a:t>int</a:t>
            </a:r>
            <a:r>
              <a:rPr>
                <a:solidFill>
                  <a:srgbClr val="EFEFEF"/>
                </a:solidFill>
              </a:rPr>
              <a:t>) </a:t>
            </a:r>
            <a:r>
              <a:rPr>
                <a:solidFill>
                  <a:srgbClr val="6AA84F"/>
                </a:solidFill>
              </a:rPr>
              <a:t>Account</a:t>
            </a:r>
            <a:r>
              <a:rPr>
                <a:solidFill>
                  <a:srgbClr val="FFFFFF"/>
                </a:solidFill>
              </a:rPr>
              <a:t> {</a:t>
            </a:r>
            <a:endParaRPr>
              <a:solidFill>
                <a:srgbClr val="FFFFFF"/>
              </a:solidFill>
            </a:endParaRPr>
          </a:p>
          <a:p>
            <a:pPr>
              <a:defRPr>
                <a:solidFill>
                  <a:srgbClr val="FFFFFF"/>
                </a:solidFill>
                <a:latin typeface="Andale Mono"/>
                <a:ea typeface="Andale Mono"/>
                <a:cs typeface="Andale Mono"/>
                <a:sym typeface="Andale Mono"/>
              </a:defRPr>
            </a:pPr>
            <a:r>
              <a:t>   </a:t>
            </a:r>
            <a:r>
              <a:rPr>
                <a:solidFill>
                  <a:srgbClr val="00CBFF"/>
                </a:solidFill>
              </a:rPr>
              <a:t>return</a:t>
            </a:r>
            <a:r>
              <a:t> </a:t>
            </a:r>
            <a:r>
              <a:rPr>
                <a:solidFill>
                  <a:srgbClr val="6AA84F"/>
                </a:solidFill>
              </a:rPr>
              <a:t>Account</a:t>
            </a:r>
            <a:r>
              <a:t>{balance: init}</a:t>
            </a:r>
          </a:p>
          <a:p>
            <a:pPr>
              <a:defRPr>
                <a:solidFill>
                  <a:srgbClr val="FFFFFF"/>
                </a:solidFill>
                <a:latin typeface="Andale Mono"/>
                <a:ea typeface="Andale Mono"/>
                <a:cs typeface="Andale Mono"/>
                <a:sym typeface="Andale Mono"/>
              </a:defRPr>
            </a:pPr>
            <a:r>
              <a:t>}</a:t>
            </a:r>
          </a:p>
        </p:txBody>
      </p:sp>
      <p:sp>
        <p:nvSpPr>
          <p:cNvPr id="281" name="Google Shape;259;p30"/>
          <p:cNvSpPr txBox="1"/>
          <p:nvPr/>
        </p:nvSpPr>
        <p:spPr>
          <a:xfrm>
            <a:off x="4402899" y="445025"/>
            <a:ext cx="4123500" cy="1605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CheckBalance() </a:t>
            </a:r>
            <a:r>
              <a:rPr>
                <a:solidFill>
                  <a:srgbClr val="AF79FF"/>
                </a:solidFill>
              </a:rPr>
              <a:t>int </a:t>
            </a:r>
            <a:r>
              <a:rPr>
                <a:solidFill>
                  <a:srgbClr val="EFEFEF"/>
                </a:solidFill>
              </a:rPr>
              <a:t>{</a:t>
            </a:r>
            <a:endParaRPr>
              <a:solidFill>
                <a:srgbClr val="EFEFEF"/>
              </a:solidFill>
            </a:endParaRPr>
          </a:p>
          <a:p>
            <a:pPr indent="457200">
              <a:defRPr>
                <a:solidFill>
                  <a:srgbClr val="EFEFEF"/>
                </a:solidFill>
                <a:latin typeface="Andale Mono"/>
                <a:ea typeface="Andale Mono"/>
                <a:cs typeface="Andale Mono"/>
                <a:sym typeface="Andale Mono"/>
              </a:defRPr>
            </a:pPr>
            <a:r>
              <a:t>a.rwLock.RLock()</a:t>
            </a:r>
          </a:p>
          <a:p>
            <a:pPr indent="457200">
              <a:defRPr>
                <a:solidFill>
                  <a:srgbClr val="00CBFF"/>
                </a:solidFill>
                <a:latin typeface="Andale Mono"/>
                <a:ea typeface="Andale Mono"/>
                <a:cs typeface="Andale Mono"/>
                <a:sym typeface="Andale Mono"/>
              </a:defRPr>
            </a:pPr>
            <a:r>
              <a:t>defer</a:t>
            </a:r>
            <a:r>
              <a:rPr>
                <a:solidFill>
                  <a:srgbClr val="EFEFEF"/>
                </a:solidFill>
              </a:rPr>
              <a:t> a.rwLock.RUnlock()</a:t>
            </a:r>
            <a:endParaRPr>
              <a:solidFill>
                <a:srgbClr val="EFEFEF"/>
              </a:solidFill>
            </a:endParaRPr>
          </a:p>
          <a:p>
            <a:pPr indent="457200">
              <a:defRPr>
                <a:solidFill>
                  <a:srgbClr val="00CBFF"/>
                </a:solidFill>
                <a:latin typeface="Andale Mono"/>
                <a:ea typeface="Andale Mono"/>
                <a:cs typeface="Andale Mono"/>
                <a:sym typeface="Andale Mono"/>
              </a:defRPr>
            </a:pPr>
            <a:r>
              <a:t>return</a:t>
            </a:r>
            <a:r>
              <a:rPr>
                <a:solidFill>
                  <a:srgbClr val="EFEFEF"/>
                </a:solidFill>
              </a:rPr>
              <a:t> a.balance</a:t>
            </a:r>
            <a:endParaRPr>
              <a:solidFill>
                <a:srgbClr val="EFEFEF"/>
              </a:solidFill>
            </a:endParaRPr>
          </a:p>
          <a:p>
            <a:pPr>
              <a:defRPr>
                <a:solidFill>
                  <a:srgbClr val="EFEFEF"/>
                </a:solidFill>
                <a:latin typeface="Andale Mono"/>
                <a:ea typeface="Andale Mono"/>
                <a:cs typeface="Andale Mono"/>
                <a:sym typeface="Andale Mono"/>
              </a:defRPr>
            </a:pPr>
            <a:r>
              <a:t>}</a:t>
            </a:r>
          </a:p>
        </p:txBody>
      </p:sp>
      <p:sp>
        <p:nvSpPr>
          <p:cNvPr id="282" name="Google Shape;260;p30"/>
          <p:cNvSpPr txBox="1"/>
          <p:nvPr/>
        </p:nvSpPr>
        <p:spPr>
          <a:xfrm>
            <a:off x="4402899" y="1852349"/>
            <a:ext cx="4123500" cy="1402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Withdraw(v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a.rwLock.Lock()</a:t>
            </a:r>
          </a:p>
          <a:p>
            <a:pPr indent="457200">
              <a:defRPr>
                <a:solidFill>
                  <a:srgbClr val="00CBFF"/>
                </a:solidFill>
                <a:latin typeface="Andale Mono"/>
                <a:ea typeface="Andale Mono"/>
                <a:cs typeface="Andale Mono"/>
                <a:sym typeface="Andale Mono"/>
              </a:defRPr>
            </a:pPr>
            <a:r>
              <a:t>defer</a:t>
            </a:r>
            <a:r>
              <a:rPr>
                <a:solidFill>
                  <a:srgbClr val="EFEFEF"/>
                </a:solidFill>
              </a:rPr>
              <a:t> a.rwLock.Unlock()</a:t>
            </a:r>
            <a:endParaRPr>
              <a:solidFill>
                <a:srgbClr val="EFEFEF"/>
              </a:solidFill>
            </a:endParaRPr>
          </a:p>
          <a:p>
            <a:pPr indent="457200">
              <a:defRPr>
                <a:solidFill>
                  <a:srgbClr val="EFEFEF"/>
                </a:solidFill>
                <a:latin typeface="Andale Mono"/>
                <a:ea typeface="Andale Mono"/>
                <a:cs typeface="Andale Mono"/>
                <a:sym typeface="Andale Mono"/>
              </a:defRPr>
            </a:pPr>
            <a:r>
              <a:t>a.balance -= v</a:t>
            </a:r>
          </a:p>
          <a:p>
            <a:pPr>
              <a:defRPr>
                <a:solidFill>
                  <a:srgbClr val="EFEFEF"/>
                </a:solidFill>
                <a:latin typeface="Andale Mono"/>
                <a:ea typeface="Andale Mono"/>
                <a:cs typeface="Andale Mono"/>
                <a:sym typeface="Andale Mono"/>
              </a:defRPr>
            </a:pPr>
            <a:r>
              <a:t>}</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Google Shape;266;p31"/>
          <p:cNvSpPr txBox="1"/>
          <p:nvPr>
            <p:ph type="title"/>
          </p:nvPr>
        </p:nvSpPr>
        <p:spPr>
          <a:xfrm>
            <a:off x="311699" y="445025"/>
            <a:ext cx="8520602" cy="572701"/>
          </a:xfrm>
          <a:prstGeom prst="rect">
            <a:avLst/>
          </a:prstGeom>
        </p:spPr>
        <p:txBody>
          <a:bodyPr/>
          <a:lstStyle>
            <a:lvl1pPr defTabSz="877823">
              <a:defRPr sz="2688"/>
            </a:lvl1pPr>
          </a:lstStyle>
          <a:p>
            <a:pPr/>
            <a:r>
              <a:t>Two Solutions to the Same Problem</a:t>
            </a:r>
          </a:p>
        </p:txBody>
      </p:sp>
      <p:sp>
        <p:nvSpPr>
          <p:cNvPr id="287" name="Google Shape;267;p31"/>
          <p:cNvSpPr txBox="1"/>
          <p:nvPr>
            <p:ph type="body" sz="half" idx="1"/>
          </p:nvPr>
        </p:nvSpPr>
        <p:spPr>
          <a:xfrm>
            <a:off x="311699" y="1152475"/>
            <a:ext cx="3999902" cy="3416400"/>
          </a:xfrm>
          <a:prstGeom prst="rect">
            <a:avLst/>
          </a:prstGeom>
        </p:spPr>
        <p:txBody>
          <a:bodyPr/>
          <a:lstStyle/>
          <a:p>
            <a:pPr marL="0" indent="0">
              <a:buSzTx/>
              <a:buNone/>
              <a:defRPr b="1" sz="1800">
                <a:solidFill>
                  <a:srgbClr val="000000"/>
                </a:solidFill>
              </a:defRPr>
            </a:pPr>
            <a:r>
              <a:t>Locks:</a:t>
            </a:r>
          </a:p>
          <a:p>
            <a:pPr marL="0" indent="0">
              <a:spcBef>
                <a:spcPts val="1600"/>
              </a:spcBef>
              <a:buSzTx/>
              <a:buNone/>
              <a:defRPr sz="1800">
                <a:solidFill>
                  <a:srgbClr val="000000"/>
                </a:solidFill>
              </a:defRPr>
            </a:pPr>
            <a:r>
              <a:t>Multiple threads can reference same memory location</a:t>
            </a:r>
          </a:p>
          <a:p>
            <a:pPr marL="0" indent="0">
              <a:spcBef>
                <a:spcPts val="1600"/>
              </a:spcBef>
              <a:buSzTx/>
              <a:buNone/>
              <a:defRPr sz="1800">
                <a:solidFill>
                  <a:srgbClr val="000000"/>
                </a:solidFill>
              </a:defRPr>
            </a:pPr>
            <a:r>
              <a:t>Use lock to ensure only one thread is updating it at any given time</a:t>
            </a:r>
          </a:p>
        </p:txBody>
      </p:sp>
      <p:sp>
        <p:nvSpPr>
          <p:cNvPr id="288" name="Google Shape;268;p31"/>
          <p:cNvSpPr txBox="1"/>
          <p:nvPr>
            <p:ph type="body" idx="21"/>
          </p:nvPr>
        </p:nvSpPr>
        <p:spPr>
          <a:xfrm>
            <a:off x="4832399" y="1152650"/>
            <a:ext cx="3999902" cy="2125500"/>
          </a:xfrm>
          <a:prstGeom prst="rect">
            <a:avLst/>
          </a:prstGeom>
          <a:extLst>
            <a:ext uri="{C572A759-6A51-4108-AA02-DFA0A04FC94B}">
              <ma14:wrappingTextBoxFlag xmlns:ma14="http://schemas.microsoft.com/office/mac/drawingml/2011/main" val="1"/>
            </a:ext>
          </a:extLst>
        </p:spPr>
        <p:txBody>
          <a:bodyPr/>
          <a:lstStyle/>
          <a:p>
            <a:pPr marL="0" indent="0">
              <a:buSzTx/>
              <a:buNone/>
              <a:defRPr b="1">
                <a:solidFill>
                  <a:srgbClr val="000000"/>
                </a:solidFill>
              </a:defRPr>
            </a:pPr>
            <a:r>
              <a:t>Channels:</a:t>
            </a:r>
          </a:p>
          <a:p>
            <a:pPr marL="0" indent="0">
              <a:spcBef>
                <a:spcPts val="1600"/>
              </a:spcBef>
              <a:buSzTx/>
              <a:buNone/>
              <a:defRPr>
                <a:solidFill>
                  <a:srgbClr val="000000"/>
                </a:solidFill>
              </a:defRPr>
            </a:pPr>
            <a:r>
              <a:t>Data item initially stored in channel</a:t>
            </a:r>
          </a:p>
          <a:p>
            <a:pPr marL="0" indent="0">
              <a:spcBef>
                <a:spcPts val="1600"/>
              </a:spcBef>
              <a:buSzTx/>
              <a:buNone/>
              <a:defRPr>
                <a:solidFill>
                  <a:srgbClr val="000000"/>
                </a:solidFill>
              </a:defRPr>
            </a:pPr>
            <a:r>
              <a:t>Threads must request item from channel, make updates, and return item to channel</a:t>
            </a:r>
          </a:p>
        </p:txBody>
      </p:sp>
      <p:sp>
        <p:nvSpPr>
          <p:cNvPr id="289" name="Google Shape;289;p3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grpSp>
        <p:nvGrpSpPr>
          <p:cNvPr id="292" name="Google Shape;269;p31"/>
          <p:cNvGrpSpPr/>
          <p:nvPr/>
        </p:nvGrpSpPr>
        <p:grpSpPr>
          <a:xfrm>
            <a:off x="1341150" y="3282279"/>
            <a:ext cx="439943" cy="583434"/>
            <a:chOff x="0" y="0"/>
            <a:chExt cx="439941" cy="583433"/>
          </a:xfrm>
        </p:grpSpPr>
        <p:sp>
          <p:nvSpPr>
            <p:cNvPr id="290" name="Rounded Rectangle"/>
            <p:cNvSpPr/>
            <p:nvPr/>
          </p:nvSpPr>
          <p:spPr>
            <a:xfrm>
              <a:off x="0" y="63116"/>
              <a:ext cx="439942" cy="457201"/>
            </a:xfrm>
            <a:prstGeom prst="roundRect">
              <a:avLst>
                <a:gd name="adj" fmla="val 16667"/>
              </a:avLst>
            </a:prstGeom>
            <a:solidFill>
              <a:srgbClr val="B6D7A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a:pPr>
            </a:p>
          </p:txBody>
        </p:sp>
        <p:sp>
          <p:nvSpPr>
            <p:cNvPr id="291" name="T1"/>
            <p:cNvSpPr txBox="1"/>
            <p:nvPr/>
          </p:nvSpPr>
          <p:spPr>
            <a:xfrm>
              <a:off x="26238" y="0"/>
              <a:ext cx="387466" cy="5834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lvl1pPr>
            </a:lstStyle>
            <a:p>
              <a:pPr/>
              <a:r>
                <a:t>T1</a:t>
              </a:r>
            </a:p>
          </p:txBody>
        </p:sp>
      </p:grpSp>
      <p:grpSp>
        <p:nvGrpSpPr>
          <p:cNvPr id="295" name="Google Shape;270;p31"/>
          <p:cNvGrpSpPr/>
          <p:nvPr/>
        </p:nvGrpSpPr>
        <p:grpSpPr>
          <a:xfrm>
            <a:off x="2082974" y="3282279"/>
            <a:ext cx="439943" cy="583434"/>
            <a:chOff x="0" y="0"/>
            <a:chExt cx="439941" cy="583433"/>
          </a:xfrm>
        </p:grpSpPr>
        <p:sp>
          <p:nvSpPr>
            <p:cNvPr id="293" name="Rounded Rectangle"/>
            <p:cNvSpPr/>
            <p:nvPr/>
          </p:nvSpPr>
          <p:spPr>
            <a:xfrm>
              <a:off x="0" y="63116"/>
              <a:ext cx="439942" cy="457201"/>
            </a:xfrm>
            <a:prstGeom prst="roundRect">
              <a:avLst>
                <a:gd name="adj" fmla="val 16667"/>
              </a:avLst>
            </a:prstGeom>
            <a:solidFill>
              <a:srgbClr val="B6D7A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a:pPr>
            </a:p>
          </p:txBody>
        </p:sp>
        <p:sp>
          <p:nvSpPr>
            <p:cNvPr id="294" name="T2"/>
            <p:cNvSpPr txBox="1"/>
            <p:nvPr/>
          </p:nvSpPr>
          <p:spPr>
            <a:xfrm>
              <a:off x="26238" y="0"/>
              <a:ext cx="387466" cy="5834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lvl1pPr>
            </a:lstStyle>
            <a:p>
              <a:pPr/>
              <a:r>
                <a:t>T2</a:t>
              </a:r>
            </a:p>
          </p:txBody>
        </p:sp>
      </p:grpSp>
      <p:grpSp>
        <p:nvGrpSpPr>
          <p:cNvPr id="298" name="Google Shape;271;p31"/>
          <p:cNvGrpSpPr/>
          <p:nvPr/>
        </p:nvGrpSpPr>
        <p:grpSpPr>
          <a:xfrm>
            <a:off x="2824800" y="3282279"/>
            <a:ext cx="439943" cy="583434"/>
            <a:chOff x="0" y="0"/>
            <a:chExt cx="439941" cy="583433"/>
          </a:xfrm>
        </p:grpSpPr>
        <p:sp>
          <p:nvSpPr>
            <p:cNvPr id="296" name="Rounded Rectangle"/>
            <p:cNvSpPr/>
            <p:nvPr/>
          </p:nvSpPr>
          <p:spPr>
            <a:xfrm>
              <a:off x="0" y="63116"/>
              <a:ext cx="439942" cy="457201"/>
            </a:xfrm>
            <a:prstGeom prst="roundRect">
              <a:avLst>
                <a:gd name="adj" fmla="val 16667"/>
              </a:avLst>
            </a:prstGeom>
            <a:solidFill>
              <a:srgbClr val="B6D7A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a:pPr>
            </a:p>
          </p:txBody>
        </p:sp>
        <p:sp>
          <p:nvSpPr>
            <p:cNvPr id="297" name="T3"/>
            <p:cNvSpPr txBox="1"/>
            <p:nvPr/>
          </p:nvSpPr>
          <p:spPr>
            <a:xfrm>
              <a:off x="26238" y="0"/>
              <a:ext cx="387466" cy="5834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lvl1pPr>
            </a:lstStyle>
            <a:p>
              <a:pPr/>
              <a:r>
                <a:t>T3</a:t>
              </a:r>
            </a:p>
          </p:txBody>
        </p:sp>
      </p:grpSp>
      <p:grpSp>
        <p:nvGrpSpPr>
          <p:cNvPr id="301" name="Google Shape;272;p31"/>
          <p:cNvGrpSpPr/>
          <p:nvPr/>
        </p:nvGrpSpPr>
        <p:grpSpPr>
          <a:xfrm>
            <a:off x="1341150" y="4732083"/>
            <a:ext cx="1941000" cy="380234"/>
            <a:chOff x="0" y="0"/>
            <a:chExt cx="1940998" cy="380233"/>
          </a:xfrm>
        </p:grpSpPr>
        <p:sp>
          <p:nvSpPr>
            <p:cNvPr id="299" name="Rectangle"/>
            <p:cNvSpPr/>
            <p:nvPr/>
          </p:nvSpPr>
          <p:spPr>
            <a:xfrm>
              <a:off x="0" y="16116"/>
              <a:ext cx="1940999" cy="348001"/>
            </a:xfrm>
            <a:prstGeom prst="rect">
              <a:avLst/>
            </a:prstGeom>
            <a:solidFill>
              <a:srgbClr val="EA9999"/>
            </a:solidFill>
            <a:ln w="9525" cap="flat">
              <a:solidFill>
                <a:schemeClr val="accent2">
                  <a:lumOff val="21764"/>
                </a:schemeClr>
              </a:solidFill>
              <a:prstDash val="solid"/>
              <a:round/>
            </a:ln>
            <a:effectLst/>
          </p:spPr>
          <p:txBody>
            <a:bodyPr wrap="square" lIns="45719" tIns="45719" rIns="45719" bIns="45719" numCol="1" anchor="ctr">
              <a:noAutofit/>
            </a:bodyPr>
            <a:lstStyle/>
            <a:p>
              <a:pPr>
                <a:defRPr b="1"/>
              </a:pPr>
            </a:p>
          </p:txBody>
        </p:sp>
        <p:sp>
          <p:nvSpPr>
            <p:cNvPr id="300" name="0x1000: 100"/>
            <p:cNvSpPr txBox="1"/>
            <p:nvPr/>
          </p:nvSpPr>
          <p:spPr>
            <a:xfrm>
              <a:off x="4762" y="0"/>
              <a:ext cx="193147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defRPr b="1"/>
              </a:lvl1pPr>
            </a:lstStyle>
            <a:p>
              <a:pPr/>
              <a:r>
                <a:t>0x1000:	100</a:t>
              </a:r>
            </a:p>
          </p:txBody>
        </p:sp>
      </p:grpSp>
      <p:sp>
        <p:nvSpPr>
          <p:cNvPr id="332" name="Google Shape;273;p31"/>
          <p:cNvSpPr/>
          <p:nvPr/>
        </p:nvSpPr>
        <p:spPr>
          <a:xfrm>
            <a:off x="1723516" y="3865712"/>
            <a:ext cx="482298" cy="8663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28575">
            <a:solidFill>
              <a:srgbClr val="EEEEEE"/>
            </a:solidFill>
            <a:tailEnd type="stealth"/>
          </a:ln>
        </p:spPr>
        <p:txBody>
          <a:bodyPr/>
          <a:lstStyle/>
          <a:p>
            <a:pPr/>
          </a:p>
        </p:txBody>
      </p:sp>
      <p:sp>
        <p:nvSpPr>
          <p:cNvPr id="333" name="Google Shape;274;p31"/>
          <p:cNvSpPr/>
          <p:nvPr/>
        </p:nvSpPr>
        <p:spPr>
          <a:xfrm>
            <a:off x="2304829" y="3865712"/>
            <a:ext cx="5594" cy="8663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28575">
            <a:solidFill>
              <a:srgbClr val="EEEEEE"/>
            </a:solidFill>
            <a:tailEnd type="stealth"/>
          </a:ln>
        </p:spPr>
        <p:txBody>
          <a:bodyPr/>
          <a:lstStyle/>
          <a:p>
            <a:pPr/>
          </a:p>
        </p:txBody>
      </p:sp>
      <p:sp>
        <p:nvSpPr>
          <p:cNvPr id="334" name="Google Shape;275;p31"/>
          <p:cNvSpPr/>
          <p:nvPr/>
        </p:nvSpPr>
        <p:spPr>
          <a:xfrm>
            <a:off x="2415030" y="3865712"/>
            <a:ext cx="471113" cy="86637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28575">
            <a:solidFill>
              <a:srgbClr val="EEEEEE"/>
            </a:solidFill>
            <a:tailEnd type="stealth"/>
          </a:ln>
        </p:spPr>
        <p:txBody>
          <a:bodyPr/>
          <a:lstStyle/>
          <a:p>
            <a:pPr/>
          </a:p>
        </p:txBody>
      </p:sp>
      <p:pic>
        <p:nvPicPr>
          <p:cNvPr id="305" name="Google Shape;276;p31" descr="Google Shape;276;p31"/>
          <p:cNvPicPr>
            <a:picLocks noChangeAspect="1"/>
          </p:cNvPicPr>
          <p:nvPr/>
        </p:nvPicPr>
        <p:blipFill>
          <a:blip r:embed="rId3">
            <a:extLst/>
          </a:blip>
          <a:stretch>
            <a:fillRect/>
          </a:stretch>
        </p:blipFill>
        <p:spPr>
          <a:xfrm>
            <a:off x="2082974" y="4187876"/>
            <a:ext cx="457203" cy="457202"/>
          </a:xfrm>
          <a:prstGeom prst="rect">
            <a:avLst/>
          </a:prstGeom>
          <a:ln w="12700">
            <a:miter lim="400000"/>
          </a:ln>
        </p:spPr>
      </p:pic>
      <p:grpSp>
        <p:nvGrpSpPr>
          <p:cNvPr id="308" name="Google Shape;277;p31"/>
          <p:cNvGrpSpPr/>
          <p:nvPr/>
        </p:nvGrpSpPr>
        <p:grpSpPr>
          <a:xfrm>
            <a:off x="5861999" y="3327374"/>
            <a:ext cx="457201" cy="457201"/>
            <a:chOff x="0" y="0"/>
            <a:chExt cx="457200" cy="457200"/>
          </a:xfrm>
        </p:grpSpPr>
        <p:sp>
          <p:nvSpPr>
            <p:cNvPr id="306" name="Rounded Rectangle"/>
            <p:cNvSpPr/>
            <p:nvPr/>
          </p:nvSpPr>
          <p:spPr>
            <a:xfrm>
              <a:off x="0" y="0"/>
              <a:ext cx="457200" cy="457200"/>
            </a:xfrm>
            <a:prstGeom prst="roundRect">
              <a:avLst>
                <a:gd name="adj" fmla="val 16667"/>
              </a:avLst>
            </a:prstGeom>
            <a:solidFill>
              <a:srgbClr val="B6D7A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a:pPr>
            </a:p>
          </p:txBody>
        </p:sp>
        <p:sp>
          <p:nvSpPr>
            <p:cNvPr id="307" name="T1"/>
            <p:cNvSpPr txBox="1"/>
            <p:nvPr/>
          </p:nvSpPr>
          <p:spPr>
            <a:xfrm>
              <a:off x="27081" y="38483"/>
              <a:ext cx="403038"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lvl1pPr>
            </a:lstStyle>
            <a:p>
              <a:pPr/>
              <a:r>
                <a:t>T1</a:t>
              </a:r>
            </a:p>
          </p:txBody>
        </p:sp>
      </p:grpSp>
      <p:grpSp>
        <p:nvGrpSpPr>
          <p:cNvPr id="311" name="Google Shape;278;p31"/>
          <p:cNvGrpSpPr/>
          <p:nvPr/>
        </p:nvGrpSpPr>
        <p:grpSpPr>
          <a:xfrm>
            <a:off x="6603824" y="3327374"/>
            <a:ext cx="457201" cy="457201"/>
            <a:chOff x="0" y="0"/>
            <a:chExt cx="457200" cy="457200"/>
          </a:xfrm>
        </p:grpSpPr>
        <p:sp>
          <p:nvSpPr>
            <p:cNvPr id="309" name="Rounded Rectangle"/>
            <p:cNvSpPr/>
            <p:nvPr/>
          </p:nvSpPr>
          <p:spPr>
            <a:xfrm>
              <a:off x="0" y="0"/>
              <a:ext cx="457200" cy="457200"/>
            </a:xfrm>
            <a:prstGeom prst="roundRect">
              <a:avLst>
                <a:gd name="adj" fmla="val 16667"/>
              </a:avLst>
            </a:prstGeom>
            <a:solidFill>
              <a:srgbClr val="B6D7A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a:pPr>
            </a:p>
          </p:txBody>
        </p:sp>
        <p:sp>
          <p:nvSpPr>
            <p:cNvPr id="310" name="T2"/>
            <p:cNvSpPr txBox="1"/>
            <p:nvPr/>
          </p:nvSpPr>
          <p:spPr>
            <a:xfrm>
              <a:off x="27081" y="38483"/>
              <a:ext cx="403038"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lvl1pPr>
            </a:lstStyle>
            <a:p>
              <a:pPr/>
              <a:r>
                <a:t>T2</a:t>
              </a:r>
            </a:p>
          </p:txBody>
        </p:sp>
      </p:grpSp>
      <p:grpSp>
        <p:nvGrpSpPr>
          <p:cNvPr id="314" name="Google Shape;279;p31"/>
          <p:cNvGrpSpPr/>
          <p:nvPr/>
        </p:nvGrpSpPr>
        <p:grpSpPr>
          <a:xfrm>
            <a:off x="7345650" y="3327374"/>
            <a:ext cx="457201" cy="457201"/>
            <a:chOff x="0" y="0"/>
            <a:chExt cx="457200" cy="457200"/>
          </a:xfrm>
        </p:grpSpPr>
        <p:sp>
          <p:nvSpPr>
            <p:cNvPr id="312" name="Rounded Rectangle"/>
            <p:cNvSpPr/>
            <p:nvPr/>
          </p:nvSpPr>
          <p:spPr>
            <a:xfrm>
              <a:off x="0" y="0"/>
              <a:ext cx="457200" cy="457200"/>
            </a:xfrm>
            <a:prstGeom prst="roundRect">
              <a:avLst>
                <a:gd name="adj" fmla="val 16667"/>
              </a:avLst>
            </a:prstGeom>
            <a:solidFill>
              <a:srgbClr val="B6D7A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a:pPr>
            </a:p>
          </p:txBody>
        </p:sp>
        <p:sp>
          <p:nvSpPr>
            <p:cNvPr id="313" name="T3"/>
            <p:cNvSpPr txBox="1"/>
            <p:nvPr/>
          </p:nvSpPr>
          <p:spPr>
            <a:xfrm>
              <a:off x="27081" y="38483"/>
              <a:ext cx="403038"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lvl1pPr>
            </a:lstStyle>
            <a:p>
              <a:pPr/>
              <a:r>
                <a:t>T3</a:t>
              </a:r>
            </a:p>
          </p:txBody>
        </p:sp>
      </p:grpSp>
      <p:grpSp>
        <p:nvGrpSpPr>
          <p:cNvPr id="317" name="Google Shape;280;p31"/>
          <p:cNvGrpSpPr/>
          <p:nvPr/>
        </p:nvGrpSpPr>
        <p:grpSpPr>
          <a:xfrm>
            <a:off x="6557550" y="4732083"/>
            <a:ext cx="549601" cy="380234"/>
            <a:chOff x="0" y="0"/>
            <a:chExt cx="549599" cy="380233"/>
          </a:xfrm>
        </p:grpSpPr>
        <p:sp>
          <p:nvSpPr>
            <p:cNvPr id="315" name="Rectangle"/>
            <p:cNvSpPr/>
            <p:nvPr/>
          </p:nvSpPr>
          <p:spPr>
            <a:xfrm>
              <a:off x="0" y="16116"/>
              <a:ext cx="549600" cy="348001"/>
            </a:xfrm>
            <a:prstGeom prst="rect">
              <a:avLst/>
            </a:prstGeom>
            <a:solidFill>
              <a:srgbClr val="EA9999"/>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a:pPr>
            </a:p>
          </p:txBody>
        </p:sp>
        <p:sp>
          <p:nvSpPr>
            <p:cNvPr id="316" name="100"/>
            <p:cNvSpPr txBox="1"/>
            <p:nvPr/>
          </p:nvSpPr>
          <p:spPr>
            <a:xfrm>
              <a:off x="4762" y="0"/>
              <a:ext cx="540076"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lvl1pPr>
            </a:lstStyle>
            <a:p>
              <a:pPr/>
              <a:r>
                <a:t>100</a:t>
              </a:r>
            </a:p>
          </p:txBody>
        </p:sp>
      </p:grpSp>
      <p:sp>
        <p:nvSpPr>
          <p:cNvPr id="335" name="Google Shape;281;p31"/>
          <p:cNvSpPr/>
          <p:nvPr/>
        </p:nvSpPr>
        <p:spPr>
          <a:xfrm>
            <a:off x="6253520" y="3788659"/>
            <a:ext cx="445715" cy="636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28575">
            <a:solidFill>
              <a:srgbClr val="EEEEEE"/>
            </a:solidFill>
            <a:tailEnd type="stealth"/>
          </a:ln>
        </p:spPr>
        <p:txBody>
          <a:bodyPr/>
          <a:lstStyle/>
          <a:p>
            <a:pPr/>
          </a:p>
        </p:txBody>
      </p:sp>
      <p:sp>
        <p:nvSpPr>
          <p:cNvPr id="336" name="Google Shape;283;p31"/>
          <p:cNvSpPr/>
          <p:nvPr/>
        </p:nvSpPr>
        <p:spPr>
          <a:xfrm>
            <a:off x="6832363" y="3789337"/>
            <a:ext cx="46" cy="635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28575">
            <a:solidFill>
              <a:srgbClr val="EEEEEE"/>
            </a:solidFill>
            <a:tailEnd type="stealth"/>
          </a:ln>
        </p:spPr>
        <p:txBody>
          <a:bodyPr/>
          <a:lstStyle/>
          <a:p>
            <a:pPr/>
          </a:p>
        </p:txBody>
      </p:sp>
      <p:sp>
        <p:nvSpPr>
          <p:cNvPr id="337" name="Google Shape;284;p31"/>
          <p:cNvSpPr/>
          <p:nvPr/>
        </p:nvSpPr>
        <p:spPr>
          <a:xfrm>
            <a:off x="6965492" y="3788655"/>
            <a:ext cx="445808" cy="6365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21600"/>
                </a:lnTo>
              </a:path>
            </a:pathLst>
          </a:custGeom>
          <a:ln w="28575">
            <a:solidFill>
              <a:srgbClr val="EEEEEE"/>
            </a:solidFill>
            <a:tailEnd type="stealth"/>
          </a:ln>
        </p:spPr>
        <p:txBody>
          <a:bodyPr/>
          <a:lstStyle/>
          <a:p>
            <a:pPr/>
          </a:p>
        </p:txBody>
      </p:sp>
      <p:grpSp>
        <p:nvGrpSpPr>
          <p:cNvPr id="323" name="Google Shape;282;p31"/>
          <p:cNvGrpSpPr/>
          <p:nvPr/>
        </p:nvGrpSpPr>
        <p:grpSpPr>
          <a:xfrm>
            <a:off x="6557550" y="4425233"/>
            <a:ext cx="549601" cy="380234"/>
            <a:chOff x="0" y="0"/>
            <a:chExt cx="549599" cy="380233"/>
          </a:xfrm>
        </p:grpSpPr>
        <p:sp>
          <p:nvSpPr>
            <p:cNvPr id="321" name="Rectangle"/>
            <p:cNvSpPr/>
            <p:nvPr/>
          </p:nvSpPr>
          <p:spPr>
            <a:xfrm>
              <a:off x="0" y="57366"/>
              <a:ext cx="549600" cy="265501"/>
            </a:xfrm>
            <a:prstGeom prst="rect">
              <a:avLst/>
            </a:prstGeom>
            <a:solidFill>
              <a:srgbClr val="666666"/>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a:pPr>
            </a:p>
          </p:txBody>
        </p:sp>
        <p:sp>
          <p:nvSpPr>
            <p:cNvPr id="322" name="C"/>
            <p:cNvSpPr txBox="1"/>
            <p:nvPr/>
          </p:nvSpPr>
          <p:spPr>
            <a:xfrm>
              <a:off x="4762" y="0"/>
              <a:ext cx="540076"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lvl1pPr>
            </a:lstStyle>
            <a:p>
              <a:pPr/>
              <a:r>
                <a:t>C</a:t>
              </a:r>
            </a:p>
          </p:txBody>
        </p:sp>
      </p:grpSp>
      <p:sp>
        <p:nvSpPr>
          <p:cNvPr id="338" name="Google Shape;285;p31"/>
          <p:cNvSpPr/>
          <p:nvPr/>
        </p:nvSpPr>
        <p:spPr>
          <a:xfrm>
            <a:off x="6253520" y="3788659"/>
            <a:ext cx="445715" cy="636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0" y="0"/>
                </a:lnTo>
              </a:path>
            </a:pathLst>
          </a:custGeom>
          <a:ln w="28575">
            <a:solidFill>
              <a:srgbClr val="EEEEEE"/>
            </a:solidFill>
            <a:tailEnd type="stealth"/>
          </a:ln>
        </p:spPr>
        <p:txBody>
          <a:bodyPr/>
          <a:lstStyle/>
          <a:p>
            <a:pPr/>
          </a:p>
        </p:txBody>
      </p:sp>
      <p:sp>
        <p:nvSpPr>
          <p:cNvPr id="339" name="Google Shape;286;p31"/>
          <p:cNvSpPr/>
          <p:nvPr/>
        </p:nvSpPr>
        <p:spPr>
          <a:xfrm>
            <a:off x="6253520" y="3788659"/>
            <a:ext cx="445715" cy="636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21600"/>
                </a:lnTo>
              </a:path>
            </a:pathLst>
          </a:custGeom>
          <a:ln w="28575">
            <a:solidFill>
              <a:srgbClr val="EEEEEE"/>
            </a:solidFill>
            <a:tailEnd type="stealth"/>
          </a:ln>
        </p:spPr>
        <p:txBody>
          <a:bodyPr/>
          <a:lstStyle/>
          <a:p>
            <a:pPr/>
          </a:p>
        </p:txBody>
      </p:sp>
      <p:grpSp>
        <p:nvGrpSpPr>
          <p:cNvPr id="328" name="Google Shape;287;p31"/>
          <p:cNvGrpSpPr/>
          <p:nvPr/>
        </p:nvGrpSpPr>
        <p:grpSpPr>
          <a:xfrm>
            <a:off x="5815650" y="4021658"/>
            <a:ext cx="549601" cy="380234"/>
            <a:chOff x="0" y="0"/>
            <a:chExt cx="549599" cy="380233"/>
          </a:xfrm>
        </p:grpSpPr>
        <p:sp>
          <p:nvSpPr>
            <p:cNvPr id="326" name="Rectangle"/>
            <p:cNvSpPr/>
            <p:nvPr/>
          </p:nvSpPr>
          <p:spPr>
            <a:xfrm>
              <a:off x="0" y="16116"/>
              <a:ext cx="549600" cy="348001"/>
            </a:xfrm>
            <a:prstGeom prst="rect">
              <a:avLst/>
            </a:prstGeom>
            <a:solidFill>
              <a:srgbClr val="EA9999"/>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a:pPr>
            </a:p>
          </p:txBody>
        </p:sp>
        <p:sp>
          <p:nvSpPr>
            <p:cNvPr id="327" name="100"/>
            <p:cNvSpPr txBox="1"/>
            <p:nvPr/>
          </p:nvSpPr>
          <p:spPr>
            <a:xfrm>
              <a:off x="4762" y="0"/>
              <a:ext cx="540076"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lvl1pPr>
            </a:lstStyle>
            <a:p>
              <a:pPr/>
              <a:r>
                <a:t>100</a:t>
              </a:r>
            </a:p>
          </p:txBody>
        </p:sp>
      </p:grpSp>
      <p:grpSp>
        <p:nvGrpSpPr>
          <p:cNvPr id="331" name="Google Shape;288;p31"/>
          <p:cNvGrpSpPr/>
          <p:nvPr/>
        </p:nvGrpSpPr>
        <p:grpSpPr>
          <a:xfrm>
            <a:off x="6557550" y="4732083"/>
            <a:ext cx="549601" cy="380234"/>
            <a:chOff x="0" y="0"/>
            <a:chExt cx="549599" cy="380233"/>
          </a:xfrm>
        </p:grpSpPr>
        <p:sp>
          <p:nvSpPr>
            <p:cNvPr id="329" name="Rectangle"/>
            <p:cNvSpPr/>
            <p:nvPr/>
          </p:nvSpPr>
          <p:spPr>
            <a:xfrm>
              <a:off x="0" y="16116"/>
              <a:ext cx="549600" cy="348001"/>
            </a:xfrm>
            <a:prstGeom prst="rect">
              <a:avLst/>
            </a:prstGeom>
            <a:solidFill>
              <a:srgbClr val="EA9999"/>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defRPr b="1"/>
              </a:pPr>
            </a:p>
          </p:txBody>
        </p:sp>
        <p:sp>
          <p:nvSpPr>
            <p:cNvPr id="330" name="110"/>
            <p:cNvSpPr txBox="1"/>
            <p:nvPr/>
          </p:nvSpPr>
          <p:spPr>
            <a:xfrm>
              <a:off x="4762" y="0"/>
              <a:ext cx="540076"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a:lvl1pPr>
            </a:lstStyle>
            <a:p>
              <a:pPr/>
              <a:r>
                <a:t>110</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9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98"/>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301"/>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5" fill="hold">
                                  <p:stCondLst>
                                    <p:cond delay="0"/>
                                  </p:stCondLst>
                                  <p:iterate type="el" backwards="0">
                                    <p:tmAbs val="0"/>
                                  </p:iterate>
                                  <p:childTnLst>
                                    <p:set>
                                      <p:cBhvr>
                                        <p:cTn id="19" fill="hold"/>
                                        <p:tgtEl>
                                          <p:spTgt spid="332"/>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333"/>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7" fill="hold">
                                  <p:stCondLst>
                                    <p:cond delay="0"/>
                                  </p:stCondLst>
                                  <p:iterate type="el" backwards="0">
                                    <p:tmAbs val="0"/>
                                  </p:iterate>
                                  <p:childTnLst>
                                    <p:set>
                                      <p:cBhvr>
                                        <p:cTn id="25" fill="hold"/>
                                        <p:tgtEl>
                                          <p:spTgt spid="33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Class="entr" nodeType="clickEffect" presetSubtype="0" presetID="1" grpId="8" fill="hold">
                                  <p:stCondLst>
                                    <p:cond delay="0"/>
                                  </p:stCondLst>
                                  <p:iterate type="el" backwards="0">
                                    <p:tmAbs val="0"/>
                                  </p:iterate>
                                  <p:childTnLst>
                                    <p:set>
                                      <p:cBhvr>
                                        <p:cTn id="29" fill="hold"/>
                                        <p:tgtEl>
                                          <p:spTgt spid="30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Class="entr" nodeType="clickEffect" presetSubtype="0" presetID="1" grpId="9" fill="hold">
                                  <p:stCondLst>
                                    <p:cond delay="0"/>
                                  </p:stCondLst>
                                  <p:iterate type="el" backwards="0">
                                    <p:tmAbs val="0"/>
                                  </p:iterate>
                                  <p:childTnLst>
                                    <p:set>
                                      <p:cBhvr>
                                        <p:cTn id="33" fill="hold"/>
                                        <p:tgtEl>
                                          <p:spTgt spid="28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Class="entr" nodeType="clickEffect" presetSubtype="0" presetID="1" grpId="10" fill="hold">
                                  <p:stCondLst>
                                    <p:cond delay="0"/>
                                  </p:stCondLst>
                                  <p:iterate type="el" backwards="0">
                                    <p:tmAbs val="0"/>
                                  </p:iterate>
                                  <p:childTnLst>
                                    <p:set>
                                      <p:cBhvr>
                                        <p:cTn id="37" fill="hold"/>
                                        <p:tgtEl>
                                          <p:spTgt spid="308"/>
                                        </p:tgtEl>
                                        <p:attrNameLst>
                                          <p:attrName>style.visibility</p:attrName>
                                        </p:attrNameLst>
                                      </p:cBhvr>
                                      <p:to>
                                        <p:strVal val="visible"/>
                                      </p:to>
                                    </p:set>
                                  </p:childTnLst>
                                </p:cTn>
                              </p:par>
                            </p:childTnLst>
                          </p:cTn>
                        </p:par>
                        <p:par>
                          <p:cTn id="38" fill="hold">
                            <p:stCondLst>
                              <p:cond delay="0"/>
                            </p:stCondLst>
                            <p:childTnLst>
                              <p:par>
                                <p:cTn id="39" presetClass="entr" nodeType="afterEffect" presetSubtype="0" presetID="1" grpId="11" fill="hold">
                                  <p:stCondLst>
                                    <p:cond delay="0"/>
                                  </p:stCondLst>
                                  <p:iterate type="el" backwards="0">
                                    <p:tmAbs val="0"/>
                                  </p:iterate>
                                  <p:childTnLst>
                                    <p:set>
                                      <p:cBhvr>
                                        <p:cTn id="40" fill="hold"/>
                                        <p:tgtEl>
                                          <p:spTgt spid="311"/>
                                        </p:tgtEl>
                                        <p:attrNameLst>
                                          <p:attrName>style.visibility</p:attrName>
                                        </p:attrNameLst>
                                      </p:cBhvr>
                                      <p:to>
                                        <p:strVal val="visible"/>
                                      </p:to>
                                    </p:set>
                                  </p:childTnLst>
                                </p:cTn>
                              </p:par>
                            </p:childTnLst>
                          </p:cTn>
                        </p:par>
                        <p:par>
                          <p:cTn id="41" fill="hold">
                            <p:stCondLst>
                              <p:cond delay="0"/>
                            </p:stCondLst>
                            <p:childTnLst>
                              <p:par>
                                <p:cTn id="42" presetClass="entr" nodeType="afterEffect" presetSubtype="0" presetID="1" grpId="12" fill="hold">
                                  <p:stCondLst>
                                    <p:cond delay="0"/>
                                  </p:stCondLst>
                                  <p:iterate type="el" backwards="0">
                                    <p:tmAbs val="0"/>
                                  </p:iterate>
                                  <p:childTnLst>
                                    <p:set>
                                      <p:cBhvr>
                                        <p:cTn id="43" fill="hold"/>
                                        <p:tgtEl>
                                          <p:spTgt spid="314"/>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Class="entr" nodeType="clickEffect" presetSubtype="0" presetID="1" grpId="13" fill="hold">
                                  <p:stCondLst>
                                    <p:cond delay="0"/>
                                  </p:stCondLst>
                                  <p:iterate type="el" backwards="0">
                                    <p:tmAbs val="0"/>
                                  </p:iterate>
                                  <p:childTnLst>
                                    <p:set>
                                      <p:cBhvr>
                                        <p:cTn id="47" fill="hold"/>
                                        <p:tgtEl>
                                          <p:spTgt spid="323"/>
                                        </p:tgtEl>
                                        <p:attrNameLst>
                                          <p:attrName>style.visibility</p:attrName>
                                        </p:attrNameLst>
                                      </p:cBhvr>
                                      <p:to>
                                        <p:strVal val="visible"/>
                                      </p:to>
                                    </p:set>
                                  </p:childTnLst>
                                </p:cTn>
                              </p:par>
                            </p:childTnLst>
                          </p:cTn>
                        </p:par>
                        <p:par>
                          <p:cTn id="48" fill="hold">
                            <p:stCondLst>
                              <p:cond delay="0"/>
                            </p:stCondLst>
                            <p:childTnLst>
                              <p:par>
                                <p:cTn id="49" presetClass="entr" nodeType="afterEffect" presetSubtype="0" presetID="1" grpId="14" fill="hold">
                                  <p:stCondLst>
                                    <p:cond delay="0"/>
                                  </p:stCondLst>
                                  <p:iterate type="el" backwards="0">
                                    <p:tmAbs val="0"/>
                                  </p:iterate>
                                  <p:childTnLst>
                                    <p:set>
                                      <p:cBhvr>
                                        <p:cTn id="50" fill="hold"/>
                                        <p:tgtEl>
                                          <p:spTgt spid="31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0" presetID="1" grpId="15" fill="hold">
                                  <p:stCondLst>
                                    <p:cond delay="0"/>
                                  </p:stCondLst>
                                  <p:iterate type="el" backwards="0">
                                    <p:tmAbs val="0"/>
                                  </p:iterate>
                                  <p:childTnLst>
                                    <p:set>
                                      <p:cBhvr>
                                        <p:cTn id="54" fill="hold"/>
                                        <p:tgtEl>
                                          <p:spTgt spid="335"/>
                                        </p:tgtEl>
                                        <p:attrNameLst>
                                          <p:attrName>style.visibility</p:attrName>
                                        </p:attrNameLst>
                                      </p:cBhvr>
                                      <p:to>
                                        <p:strVal val="visible"/>
                                      </p:to>
                                    </p:set>
                                  </p:childTnLst>
                                </p:cTn>
                              </p:par>
                            </p:childTnLst>
                          </p:cTn>
                        </p:par>
                        <p:par>
                          <p:cTn id="55" fill="hold">
                            <p:stCondLst>
                              <p:cond delay="0"/>
                            </p:stCondLst>
                            <p:childTnLst>
                              <p:par>
                                <p:cTn id="56" presetClass="entr" nodeType="afterEffect" presetSubtype="0" presetID="1" grpId="16" fill="hold">
                                  <p:stCondLst>
                                    <p:cond delay="0"/>
                                  </p:stCondLst>
                                  <p:iterate type="el" backwards="0">
                                    <p:tmAbs val="0"/>
                                  </p:iterate>
                                  <p:childTnLst>
                                    <p:set>
                                      <p:cBhvr>
                                        <p:cTn id="57" fill="hold"/>
                                        <p:tgtEl>
                                          <p:spTgt spid="337"/>
                                        </p:tgtEl>
                                        <p:attrNameLst>
                                          <p:attrName>style.visibility</p:attrName>
                                        </p:attrNameLst>
                                      </p:cBhvr>
                                      <p:to>
                                        <p:strVal val="visible"/>
                                      </p:to>
                                    </p:set>
                                  </p:childTnLst>
                                </p:cTn>
                              </p:par>
                            </p:childTnLst>
                          </p:cTn>
                        </p:par>
                        <p:par>
                          <p:cTn id="58" fill="hold">
                            <p:stCondLst>
                              <p:cond delay="0"/>
                            </p:stCondLst>
                            <p:childTnLst>
                              <p:par>
                                <p:cTn id="59" presetClass="entr" nodeType="afterEffect" presetSubtype="0" presetID="1" grpId="17" fill="hold">
                                  <p:stCondLst>
                                    <p:cond delay="0"/>
                                  </p:stCondLst>
                                  <p:iterate type="el" backwards="0">
                                    <p:tmAbs val="0"/>
                                  </p:iterate>
                                  <p:childTnLst>
                                    <p:set>
                                      <p:cBhvr>
                                        <p:cTn id="60" fill="hold"/>
                                        <p:tgtEl>
                                          <p:spTgt spid="33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Class="exit" nodeType="clickEffect" presetSubtype="0" presetID="1" grpId="18" fill="hold">
                                  <p:stCondLst>
                                    <p:cond delay="0"/>
                                  </p:stCondLst>
                                  <p:iterate type="el" backwards="0">
                                    <p:tmAbs val="0"/>
                                  </p:iterate>
                                  <p:childTnLst>
                                    <p:set>
                                      <p:cBhvr>
                                        <p:cTn id="64" fill="hold">
                                          <p:stCondLst>
                                            <p:cond delay="0"/>
                                          </p:stCondLst>
                                        </p:cTn>
                                        <p:tgtEl>
                                          <p:spTgt spid="335"/>
                                        </p:tgtEl>
                                        <p:attrNameLst>
                                          <p:attrName>style.visibility</p:attrName>
                                        </p:attrNameLst>
                                      </p:cBhvr>
                                      <p:to>
                                        <p:strVal val="hidden"/>
                                      </p:to>
                                    </p:set>
                                  </p:childTnLst>
                                </p:cTn>
                              </p:par>
                            </p:childTnLst>
                          </p:cTn>
                        </p:par>
                        <p:par>
                          <p:cTn id="65" fill="hold">
                            <p:stCondLst>
                              <p:cond delay="0"/>
                            </p:stCondLst>
                            <p:childTnLst>
                              <p:par>
                                <p:cTn id="66" presetClass="exit" nodeType="afterEffect" presetSubtype="0" presetID="1" grpId="19" fill="hold">
                                  <p:stCondLst>
                                    <p:cond delay="0"/>
                                  </p:stCondLst>
                                  <p:iterate type="el" backwards="0">
                                    <p:tmAbs val="0"/>
                                  </p:iterate>
                                  <p:childTnLst>
                                    <p:set>
                                      <p:cBhvr>
                                        <p:cTn id="67" fill="hold">
                                          <p:stCondLst>
                                            <p:cond delay="0"/>
                                          </p:stCondLst>
                                        </p:cTn>
                                        <p:tgtEl>
                                          <p:spTgt spid="336"/>
                                        </p:tgtEl>
                                        <p:attrNameLst>
                                          <p:attrName>style.visibility</p:attrName>
                                        </p:attrNameLst>
                                      </p:cBhvr>
                                      <p:to>
                                        <p:strVal val="hidden"/>
                                      </p:to>
                                    </p:set>
                                  </p:childTnLst>
                                </p:cTn>
                              </p:par>
                            </p:childTnLst>
                          </p:cTn>
                        </p:par>
                        <p:par>
                          <p:cTn id="68" fill="hold">
                            <p:stCondLst>
                              <p:cond delay="0"/>
                            </p:stCondLst>
                            <p:childTnLst>
                              <p:par>
                                <p:cTn id="69" presetClass="exit" nodeType="afterEffect" presetSubtype="0" presetID="1" grpId="20" fill="hold">
                                  <p:stCondLst>
                                    <p:cond delay="0"/>
                                  </p:stCondLst>
                                  <p:iterate type="el" backwards="0">
                                    <p:tmAbs val="0"/>
                                  </p:iterate>
                                  <p:childTnLst>
                                    <p:set>
                                      <p:cBhvr>
                                        <p:cTn id="70" fill="hold">
                                          <p:stCondLst>
                                            <p:cond delay="0"/>
                                          </p:stCondLst>
                                        </p:cTn>
                                        <p:tgtEl>
                                          <p:spTgt spid="337"/>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Class="entr" nodeType="clickEffect" presetSubtype="0" presetID="1" grpId="21" fill="hold">
                                  <p:stCondLst>
                                    <p:cond delay="0"/>
                                  </p:stCondLst>
                                  <p:iterate type="el" backwards="0">
                                    <p:tmAbs val="0"/>
                                  </p:iterate>
                                  <p:childTnLst>
                                    <p:set>
                                      <p:cBhvr>
                                        <p:cTn id="74" fill="hold"/>
                                        <p:tgtEl>
                                          <p:spTgt spid="338"/>
                                        </p:tgtEl>
                                        <p:attrNameLst>
                                          <p:attrName>style.visibility</p:attrName>
                                        </p:attrNameLst>
                                      </p:cBhvr>
                                      <p:to>
                                        <p:strVal val="visible"/>
                                      </p:to>
                                    </p:set>
                                  </p:childTnLst>
                                </p:cTn>
                              </p:par>
                            </p:childTnLst>
                          </p:cTn>
                        </p:par>
                        <p:par>
                          <p:cTn id="75" fill="hold">
                            <p:stCondLst>
                              <p:cond delay="0"/>
                            </p:stCondLst>
                            <p:childTnLst>
                              <p:par>
                                <p:cTn id="76" presetClass="entr" nodeType="afterEffect" presetSubtype="0" presetID="1" grpId="22" fill="hold">
                                  <p:stCondLst>
                                    <p:cond delay="0"/>
                                  </p:stCondLst>
                                  <p:iterate type="el" backwards="0">
                                    <p:tmAbs val="0"/>
                                  </p:iterate>
                                  <p:childTnLst>
                                    <p:set>
                                      <p:cBhvr>
                                        <p:cTn id="77" fill="hold"/>
                                        <p:tgtEl>
                                          <p:spTgt spid="328"/>
                                        </p:tgtEl>
                                        <p:attrNameLst>
                                          <p:attrName>style.visibility</p:attrName>
                                        </p:attrNameLst>
                                      </p:cBhvr>
                                      <p:to>
                                        <p:strVal val="visible"/>
                                      </p:to>
                                    </p:set>
                                  </p:childTnLst>
                                </p:cTn>
                              </p:par>
                            </p:childTnLst>
                          </p:cTn>
                        </p:par>
                        <p:par>
                          <p:cTn id="78" fill="hold">
                            <p:stCondLst>
                              <p:cond delay="0"/>
                            </p:stCondLst>
                            <p:childTnLst>
                              <p:par>
                                <p:cTn id="79" presetClass="exit" nodeType="afterEffect" presetSubtype="0" presetID="1" grpId="23" fill="hold">
                                  <p:stCondLst>
                                    <p:cond delay="0"/>
                                  </p:stCondLst>
                                  <p:iterate type="el" backwards="0">
                                    <p:tmAbs val="0"/>
                                  </p:iterate>
                                  <p:childTnLst>
                                    <p:set>
                                      <p:cBhvr>
                                        <p:cTn id="80" fill="hold">
                                          <p:stCondLst>
                                            <p:cond delay="0"/>
                                          </p:stCondLst>
                                        </p:cTn>
                                        <p:tgtEl>
                                          <p:spTgt spid="317"/>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Class="exit" nodeType="clickEffect" presetSubtype="0" presetID="1" grpId="24" fill="hold">
                                  <p:stCondLst>
                                    <p:cond delay="0"/>
                                  </p:stCondLst>
                                  <p:iterate type="el" backwards="0">
                                    <p:tmAbs val="0"/>
                                  </p:iterate>
                                  <p:childTnLst>
                                    <p:set>
                                      <p:cBhvr>
                                        <p:cTn id="84" fill="hold">
                                          <p:stCondLst>
                                            <p:cond delay="0"/>
                                          </p:stCondLst>
                                        </p:cTn>
                                        <p:tgtEl>
                                          <p:spTgt spid="338"/>
                                        </p:tgtEl>
                                        <p:attrNameLst>
                                          <p:attrName>style.visibility</p:attrName>
                                        </p:attrNameLst>
                                      </p:cBhvr>
                                      <p:to>
                                        <p:strVal val="hidden"/>
                                      </p:to>
                                    </p:set>
                                  </p:childTnLst>
                                </p:cTn>
                              </p:par>
                            </p:childTnLst>
                          </p:cTn>
                        </p:par>
                        <p:par>
                          <p:cTn id="85" fill="hold">
                            <p:stCondLst>
                              <p:cond delay="0"/>
                            </p:stCondLst>
                            <p:childTnLst>
                              <p:par>
                                <p:cTn id="86" presetClass="exit" nodeType="afterEffect" presetSubtype="0" presetID="1" grpId="25" fill="hold">
                                  <p:stCondLst>
                                    <p:cond delay="0"/>
                                  </p:stCondLst>
                                  <p:iterate type="el" backwards="0">
                                    <p:tmAbs val="0"/>
                                  </p:iterate>
                                  <p:childTnLst>
                                    <p:set>
                                      <p:cBhvr>
                                        <p:cTn id="87" fill="hold">
                                          <p:stCondLst>
                                            <p:cond delay="0"/>
                                          </p:stCondLst>
                                        </p:cTn>
                                        <p:tgtEl>
                                          <p:spTgt spid="328"/>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Class="entr" nodeType="clickEffect" presetSubtype="0" presetID="1" grpId="26" fill="hold">
                                  <p:stCondLst>
                                    <p:cond delay="0"/>
                                  </p:stCondLst>
                                  <p:iterate type="el" backwards="0">
                                    <p:tmAbs val="0"/>
                                  </p:iterate>
                                  <p:childTnLst>
                                    <p:set>
                                      <p:cBhvr>
                                        <p:cTn id="91" fill="hold"/>
                                        <p:tgtEl>
                                          <p:spTgt spid="339"/>
                                        </p:tgtEl>
                                        <p:attrNameLst>
                                          <p:attrName>style.visibility</p:attrName>
                                        </p:attrNameLst>
                                      </p:cBhvr>
                                      <p:to>
                                        <p:strVal val="visible"/>
                                      </p:to>
                                    </p:set>
                                  </p:childTnLst>
                                </p:cTn>
                              </p:par>
                            </p:childTnLst>
                          </p:cTn>
                        </p:par>
                        <p:par>
                          <p:cTn id="92" fill="hold">
                            <p:stCondLst>
                              <p:cond delay="0"/>
                            </p:stCondLst>
                            <p:childTnLst>
                              <p:par>
                                <p:cTn id="93" presetClass="entr" nodeType="afterEffect" presetSubtype="0" presetID="1" grpId="27" fill="hold">
                                  <p:stCondLst>
                                    <p:cond delay="0"/>
                                  </p:stCondLst>
                                  <p:iterate type="el" backwards="0">
                                    <p:tmAbs val="0"/>
                                  </p:iterate>
                                  <p:childTnLst>
                                    <p:set>
                                      <p:cBhvr>
                                        <p:cTn id="94" fill="hold"/>
                                        <p:tgtEl>
                                          <p:spTgt spid="33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Class="exit" nodeType="clickEffect" presetSubtype="0" presetID="1" grpId="28" fill="hold">
                                  <p:stCondLst>
                                    <p:cond delay="0"/>
                                  </p:stCondLst>
                                  <p:iterate type="el" backwards="0">
                                    <p:tmAbs val="0"/>
                                  </p:iterate>
                                  <p:childTnLst>
                                    <p:set>
                                      <p:cBhvr>
                                        <p:cTn id="98" fill="hold">
                                          <p:stCondLst>
                                            <p:cond delay="0"/>
                                          </p:stCondLst>
                                        </p:cTn>
                                        <p:tgtEl>
                                          <p:spTgt spid="339"/>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23" grpId="13"/>
      <p:bldP build="whole" bldLvl="1" animBg="1" rev="0" advAuto="0" spid="292" grpId="1"/>
      <p:bldP build="whole" bldLvl="1" animBg="1" rev="0" advAuto="0" spid="288" grpId="9"/>
      <p:bldP build="whole" bldLvl="1" animBg="1" rev="0" advAuto="0" spid="337" grpId="16"/>
      <p:bldP build="whole" bldLvl="1" animBg="1" rev="0" advAuto="0" spid="308" grpId="10"/>
      <p:bldP build="whole" bldLvl="1" animBg="1" rev="0" advAuto="0" spid="338" grpId="24"/>
      <p:bldP build="whole" bldLvl="1" animBg="1" rev="0" advAuto="0" spid="328" grpId="25"/>
      <p:bldP build="whole" bldLvl="1" animBg="1" rev="0" advAuto="0" spid="337" grpId="20"/>
      <p:bldP build="whole" bldLvl="1" animBg="1" rev="0" advAuto="0" spid="301" grpId="4"/>
      <p:bldP build="whole" bldLvl="1" animBg="1" rev="0" advAuto="0" spid="336" grpId="17"/>
      <p:bldP build="whole" bldLvl="1" animBg="1" rev="0" advAuto="0" spid="317" grpId="14"/>
      <p:bldP build="whole" bldLvl="1" animBg="1" rev="0" advAuto="0" spid="336" grpId="19"/>
      <p:bldP build="whole" bldLvl="1" animBg="1" rev="0" advAuto="0" spid="332" grpId="5"/>
      <p:bldP build="whole" bldLvl="1" animBg="1" rev="0" advAuto="0" spid="339" grpId="26"/>
      <p:bldP build="whole" bldLvl="1" animBg="1" rev="0" advAuto="0" spid="298" grpId="3"/>
      <p:bldP build="whole" bldLvl="1" animBg="1" rev="0" advAuto="0" spid="335" grpId="15"/>
      <p:bldP build="whole" bldLvl="1" animBg="1" rev="0" advAuto="0" spid="317" grpId="23"/>
      <p:bldP build="whole" bldLvl="1" animBg="1" rev="0" advAuto="0" spid="314" grpId="12"/>
      <p:bldP build="whole" bldLvl="1" animBg="1" rev="0" advAuto="0" spid="335" grpId="18"/>
      <p:bldP build="whole" bldLvl="1" animBg="1" rev="0" advAuto="0" spid="334" grpId="7"/>
      <p:bldP build="whole" bldLvl="1" animBg="1" rev="0" advAuto="0" spid="339" grpId="28"/>
      <p:bldP build="whole" bldLvl="1" animBg="1" rev="0" advAuto="0" spid="295" grpId="2"/>
      <p:bldP build="whole" bldLvl="1" animBg="1" rev="0" advAuto="0" spid="333" grpId="6"/>
      <p:bldP build="whole" bldLvl="1" animBg="1" rev="0" advAuto="0" spid="331" grpId="27"/>
      <p:bldP build="whole" bldLvl="1" animBg="1" rev="0" advAuto="0" spid="311" grpId="11"/>
      <p:bldP build="whole" bldLvl="1" animBg="1" rev="0" advAuto="0" spid="305" grpId="8"/>
      <p:bldP build="whole" bldLvl="1" animBg="1" rev="0" advAuto="0" spid="328" grpId="22"/>
      <p:bldP build="whole" bldLvl="1" animBg="1" rev="0" advAuto="0" spid="338" grpId="21"/>
    </p:bld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343" name="Google Shape;294;p32"/>
          <p:cNvSpPr txBox="1"/>
          <p:nvPr>
            <p:ph type="title"/>
          </p:nvPr>
        </p:nvSpPr>
        <p:spPr>
          <a:xfrm>
            <a:off x="311699" y="445025"/>
            <a:ext cx="8520602" cy="572701"/>
          </a:xfrm>
          <a:prstGeom prst="rect">
            <a:avLst/>
          </a:prstGeom>
        </p:spPr>
        <p:txBody>
          <a:bodyPr/>
          <a:lstStyle>
            <a:lvl1pPr defTabSz="448055">
              <a:defRPr sz="1372">
                <a:solidFill>
                  <a:srgbClr val="FFFFFF"/>
                </a:solidFill>
              </a:defRPr>
            </a:lvl1pPr>
          </a:lstStyle>
          <a:p>
            <a:pPr/>
            <a:r>
              <a:t>Bank Account Code (using channels)</a:t>
            </a:r>
          </a:p>
        </p:txBody>
      </p:sp>
      <p:sp>
        <p:nvSpPr>
          <p:cNvPr id="344" name="Google Shape;297;p3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45" name="Google Shape;295;p32"/>
          <p:cNvSpPr txBox="1"/>
          <p:nvPr/>
        </p:nvSpPr>
        <p:spPr>
          <a:xfrm>
            <a:off x="507999" y="1408150"/>
            <a:ext cx="3787802" cy="2214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package</a:t>
            </a:r>
            <a:r>
              <a:rPr>
                <a:solidFill>
                  <a:srgbClr val="EFEFEF"/>
                </a:solidFill>
              </a:rPr>
              <a:t> account</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Account</a:t>
            </a:r>
            <a:r>
              <a:rPr>
                <a:solidFill>
                  <a:srgbClr val="EFEFEF"/>
                </a:solidFill>
              </a:rPr>
              <a:t> </a:t>
            </a:r>
            <a:r>
              <a:t>struct</a:t>
            </a:r>
            <a:r>
              <a:rPr>
                <a:solidFill>
                  <a:srgbClr val="EFEFEF"/>
                </a:solidFill>
              </a:rPr>
              <a:t> {</a:t>
            </a:r>
            <a:endParaRPr>
              <a:solidFill>
                <a:srgbClr val="EFEFEF"/>
              </a:solidFill>
            </a:endParaRPr>
          </a:p>
          <a:p>
            <a:pPr>
              <a:defRPr>
                <a:solidFill>
                  <a:srgbClr val="666666"/>
                </a:solidFill>
                <a:latin typeface="Andale Mono"/>
                <a:ea typeface="Andale Mono"/>
                <a:cs typeface="Andale Mono"/>
                <a:sym typeface="Andale Mono"/>
              </a:defRPr>
            </a:pPr>
            <a:r>
              <a:t>	// Fill in Here</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NewAccount(init </a:t>
            </a:r>
            <a:r>
              <a:rPr>
                <a:solidFill>
                  <a:srgbClr val="AF79FF"/>
                </a:solidFill>
              </a:rPr>
              <a:t>int</a:t>
            </a:r>
            <a:r>
              <a:rPr>
                <a:solidFill>
                  <a:srgbClr val="EFEFEF"/>
                </a:solidFill>
              </a:rPr>
              <a:t>) </a:t>
            </a:r>
            <a:r>
              <a:rPr>
                <a:solidFill>
                  <a:srgbClr val="6AA84F"/>
                </a:solidFill>
              </a:rPr>
              <a:t>Account</a:t>
            </a:r>
            <a:r>
              <a:rPr>
                <a:solidFill>
                  <a:srgbClr val="FFFFFF"/>
                </a:solidFill>
              </a:rPr>
              <a:t> {</a:t>
            </a:r>
            <a:endParaRPr>
              <a:solidFill>
                <a:srgbClr val="FFFFFF"/>
              </a:solidFill>
            </a:endParaRPr>
          </a:p>
          <a:p>
            <a:pPr indent="457200">
              <a:defRPr>
                <a:solidFill>
                  <a:srgbClr val="666666"/>
                </a:solidFill>
                <a:latin typeface="Andale Mono"/>
                <a:ea typeface="Andale Mono"/>
                <a:cs typeface="Andale Mono"/>
                <a:sym typeface="Andale Mono"/>
              </a:defRPr>
            </a:pPr>
            <a:r>
              <a:t>// Fill in Here</a:t>
            </a:r>
          </a:p>
          <a:p>
            <a:pPr>
              <a:defRPr>
                <a:solidFill>
                  <a:srgbClr val="FFFFFF"/>
                </a:solidFill>
                <a:latin typeface="Andale Mono"/>
                <a:ea typeface="Andale Mono"/>
                <a:cs typeface="Andale Mono"/>
                <a:sym typeface="Andale Mono"/>
              </a:defRPr>
            </a:pPr>
            <a:r>
              <a:t>}</a:t>
            </a:r>
          </a:p>
        </p:txBody>
      </p:sp>
      <p:sp>
        <p:nvSpPr>
          <p:cNvPr id="346" name="Google Shape;296;p32"/>
          <p:cNvSpPr txBox="1"/>
          <p:nvPr/>
        </p:nvSpPr>
        <p:spPr>
          <a:xfrm>
            <a:off x="4465925" y="1408149"/>
            <a:ext cx="3933600" cy="2824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CheckBalance() </a:t>
            </a:r>
            <a:r>
              <a:rPr>
                <a:solidFill>
                  <a:srgbClr val="AF79FF"/>
                </a:solidFill>
              </a:rPr>
              <a:t>int</a:t>
            </a:r>
            <a:r>
              <a:rPr>
                <a:solidFill>
                  <a:srgbClr val="EFEFEF"/>
                </a:solidFill>
              </a:rPr>
              <a:t> {</a:t>
            </a:r>
            <a:endParaRPr>
              <a:solidFill>
                <a:srgbClr val="EFEFEF"/>
              </a:solidFill>
            </a:endParaRPr>
          </a:p>
          <a:p>
            <a:pPr indent="457200">
              <a:defRPr>
                <a:solidFill>
                  <a:srgbClr val="666666"/>
                </a:solidFill>
                <a:latin typeface="Andale Mono"/>
                <a:ea typeface="Andale Mono"/>
                <a:cs typeface="Andale Mono"/>
                <a:sym typeface="Andale Mono"/>
              </a:defRPr>
            </a:pPr>
            <a:r>
              <a:t>// What goes Here?</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Withdraw(v </a:t>
            </a:r>
            <a:r>
              <a:rPr>
                <a:solidFill>
                  <a:srgbClr val="AF79FF"/>
                </a:solidFill>
              </a:rPr>
              <a:t>int</a:t>
            </a:r>
            <a:r>
              <a:rPr>
                <a:solidFill>
                  <a:srgbClr val="EFEFEF"/>
                </a:solidFill>
              </a:rPr>
              <a:t>)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Deposit(v </a:t>
            </a:r>
            <a:r>
              <a:rPr>
                <a:solidFill>
                  <a:srgbClr val="AF79FF"/>
                </a:solidFill>
              </a:rPr>
              <a:t>int</a:t>
            </a:r>
            <a:r>
              <a:rPr>
                <a:solidFill>
                  <a:srgbClr val="EFEFEF"/>
                </a:solidFill>
              </a:rPr>
              <a:t>)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348" name="Google Shape;302;p33"/>
          <p:cNvSpPr txBox="1"/>
          <p:nvPr>
            <p:ph type="title"/>
          </p:nvPr>
        </p:nvSpPr>
        <p:spPr>
          <a:xfrm>
            <a:off x="311699" y="445025"/>
            <a:ext cx="8520602" cy="572701"/>
          </a:xfrm>
          <a:prstGeom prst="rect">
            <a:avLst/>
          </a:prstGeom>
        </p:spPr>
        <p:txBody>
          <a:bodyPr/>
          <a:lstStyle>
            <a:lvl1pPr defTabSz="448055">
              <a:defRPr sz="1372">
                <a:solidFill>
                  <a:srgbClr val="FFFFFF"/>
                </a:solidFill>
              </a:defRPr>
            </a:lvl1pPr>
          </a:lstStyle>
          <a:p>
            <a:pPr/>
            <a:r>
              <a:t>Bank Account Code (using channels)</a:t>
            </a:r>
          </a:p>
        </p:txBody>
      </p:sp>
      <p:sp>
        <p:nvSpPr>
          <p:cNvPr id="349" name="Google Shape;305;p3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0" name="Google Shape;303;p33"/>
          <p:cNvSpPr txBox="1"/>
          <p:nvPr/>
        </p:nvSpPr>
        <p:spPr>
          <a:xfrm>
            <a:off x="507999" y="1408150"/>
            <a:ext cx="3787802" cy="3408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package</a:t>
            </a:r>
            <a:r>
              <a:rPr>
                <a:solidFill>
                  <a:srgbClr val="EFEFEF"/>
                </a:solidFill>
              </a:rPr>
              <a:t> account</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Account</a:t>
            </a:r>
            <a:r>
              <a:rPr>
                <a:solidFill>
                  <a:srgbClr val="EFEFEF"/>
                </a:solidFill>
              </a:rPr>
              <a:t> </a:t>
            </a:r>
            <a:r>
              <a:t>struct</a:t>
            </a:r>
            <a:r>
              <a:rPr>
                <a:solidFill>
                  <a:srgbClr val="EFEFEF"/>
                </a:solidFill>
              </a:rPr>
              <a:t> {</a:t>
            </a:r>
            <a:endParaRPr>
              <a:solidFill>
                <a:srgbClr val="EFEFEF"/>
              </a:solidFill>
            </a:endParaRPr>
          </a:p>
          <a:p>
            <a:pPr indent="457200">
              <a:defRPr>
                <a:solidFill>
                  <a:srgbClr val="FFFFFF"/>
                </a:solidFill>
                <a:latin typeface="Andale Mono"/>
                <a:ea typeface="Andale Mono"/>
                <a:cs typeface="Andale Mono"/>
                <a:sym typeface="Andale Mono"/>
              </a:defRPr>
            </a:pPr>
            <a:r>
              <a:t>balance </a:t>
            </a:r>
            <a:r>
              <a:rPr>
                <a:solidFill>
                  <a:srgbClr val="AF79FF"/>
                </a:solidFill>
              </a:rPr>
              <a:t>chan int</a:t>
            </a:r>
            <a:endParaRPr>
              <a:solidFill>
                <a:srgbClr val="6AA84F"/>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NewAccount(init </a:t>
            </a:r>
            <a:r>
              <a:rPr>
                <a:solidFill>
                  <a:srgbClr val="AF79FF"/>
                </a:solidFill>
              </a:rPr>
              <a:t>int</a:t>
            </a:r>
            <a:r>
              <a:rPr>
                <a:solidFill>
                  <a:srgbClr val="EFEFEF"/>
                </a:solidFill>
              </a:rPr>
              <a:t>) </a:t>
            </a:r>
            <a:r>
              <a:rPr>
                <a:solidFill>
                  <a:srgbClr val="6AA84F"/>
                </a:solidFill>
              </a:rPr>
              <a:t>Account</a:t>
            </a:r>
            <a:r>
              <a:rPr>
                <a:solidFill>
                  <a:srgbClr val="FFFFFF"/>
                </a:solidFill>
              </a:rPr>
              <a:t> {</a:t>
            </a:r>
            <a:endParaRPr>
              <a:solidFill>
                <a:srgbClr val="FFFFFF"/>
              </a:solidFill>
            </a:endParaRPr>
          </a:p>
          <a:p>
            <a:pPr indent="457200">
              <a:defRPr>
                <a:solidFill>
                  <a:srgbClr val="FFFFFF"/>
                </a:solidFill>
                <a:latin typeface="Andale Mono"/>
                <a:ea typeface="Andale Mono"/>
                <a:cs typeface="Andale Mono"/>
                <a:sym typeface="Andale Mono"/>
              </a:defRPr>
            </a:pPr>
            <a:r>
              <a:t>a := </a:t>
            </a:r>
            <a:r>
              <a:rPr>
                <a:solidFill>
                  <a:srgbClr val="6AA84F"/>
                </a:solidFill>
              </a:rPr>
              <a:t>Account</a:t>
            </a:r>
            <a:r>
              <a:t>{</a:t>
            </a:r>
          </a:p>
          <a:p>
            <a:pPr indent="914400">
              <a:defRPr>
                <a:solidFill>
                  <a:srgbClr val="FFFFFF"/>
                </a:solidFill>
                <a:latin typeface="Andale Mono"/>
                <a:ea typeface="Andale Mono"/>
                <a:cs typeface="Andale Mono"/>
                <a:sym typeface="Andale Mono"/>
              </a:defRPr>
            </a:pPr>
            <a:r>
              <a:t>balance: make(</a:t>
            </a:r>
            <a:r>
              <a:rPr>
                <a:solidFill>
                  <a:srgbClr val="AF79FF"/>
                </a:solidFill>
              </a:rPr>
              <a:t>chan int</a:t>
            </a:r>
            <a:r>
              <a:t>, 1)</a:t>
            </a:r>
          </a:p>
          <a:p>
            <a:pPr indent="457200">
              <a:defRPr>
                <a:solidFill>
                  <a:srgbClr val="FFFFFF"/>
                </a:solidFill>
                <a:latin typeface="Andale Mono"/>
                <a:ea typeface="Andale Mono"/>
                <a:cs typeface="Andale Mono"/>
                <a:sym typeface="Andale Mono"/>
              </a:defRPr>
            </a:pPr>
            <a:r>
              <a:t>}</a:t>
            </a:r>
          </a:p>
          <a:p>
            <a:pPr indent="457200">
              <a:defRPr>
                <a:solidFill>
                  <a:srgbClr val="FFFFFF"/>
                </a:solidFill>
                <a:latin typeface="Andale Mono"/>
                <a:ea typeface="Andale Mono"/>
                <a:cs typeface="Andale Mono"/>
                <a:sym typeface="Andale Mono"/>
              </a:defRPr>
            </a:pPr>
            <a:r>
              <a:t>a.balance &lt;- init</a:t>
            </a:r>
          </a:p>
          <a:p>
            <a:pPr indent="457200">
              <a:defRPr>
                <a:solidFill>
                  <a:srgbClr val="00CBFF"/>
                </a:solidFill>
                <a:latin typeface="Andale Mono"/>
                <a:ea typeface="Andale Mono"/>
                <a:cs typeface="Andale Mono"/>
                <a:sym typeface="Andale Mono"/>
              </a:defRPr>
            </a:pPr>
            <a:r>
              <a:t>return</a:t>
            </a:r>
            <a:r>
              <a:rPr>
                <a:solidFill>
                  <a:srgbClr val="FFFFFF"/>
                </a:solidFill>
              </a:rPr>
              <a:t> a</a:t>
            </a:r>
            <a:endParaRPr>
              <a:solidFill>
                <a:srgbClr val="FFFFFF"/>
              </a:solidFill>
            </a:endParaRPr>
          </a:p>
          <a:p>
            <a:pPr>
              <a:defRPr>
                <a:solidFill>
                  <a:srgbClr val="FFFFFF"/>
                </a:solidFill>
                <a:latin typeface="Andale Mono"/>
                <a:ea typeface="Andale Mono"/>
                <a:cs typeface="Andale Mono"/>
                <a:sym typeface="Andale Mono"/>
              </a:defRPr>
            </a:pPr>
            <a:r>
              <a:t>}</a:t>
            </a:r>
            <a:endParaRPr b="1" sz="1200">
              <a:solidFill>
                <a:srgbClr val="0000FF"/>
              </a:solidFill>
              <a:latin typeface="Courier New"/>
              <a:ea typeface="Courier New"/>
              <a:cs typeface="Courier New"/>
              <a:sym typeface="Courier New"/>
            </a:endParaRPr>
          </a:p>
        </p:txBody>
      </p:sp>
      <p:sp>
        <p:nvSpPr>
          <p:cNvPr id="351" name="Google Shape;304;p33"/>
          <p:cNvSpPr txBox="1"/>
          <p:nvPr/>
        </p:nvSpPr>
        <p:spPr>
          <a:xfrm>
            <a:off x="4465925" y="1408149"/>
            <a:ext cx="3933600" cy="2824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CheckBalance() </a:t>
            </a:r>
            <a:r>
              <a:rPr>
                <a:solidFill>
                  <a:srgbClr val="AF79FF"/>
                </a:solidFill>
              </a:rPr>
              <a:t>int</a:t>
            </a:r>
            <a:r>
              <a:rPr>
                <a:solidFill>
                  <a:srgbClr val="EFEFEF"/>
                </a:solidFill>
              </a:rPr>
              <a:t> {</a:t>
            </a:r>
            <a:endParaRPr>
              <a:solidFill>
                <a:srgbClr val="EFEFEF"/>
              </a:solidFill>
            </a:endParaRPr>
          </a:p>
          <a:p>
            <a:pPr indent="457200">
              <a:defRPr>
                <a:solidFill>
                  <a:srgbClr val="666666"/>
                </a:solidFill>
                <a:latin typeface="Andale Mono"/>
                <a:ea typeface="Andale Mono"/>
                <a:cs typeface="Andale Mono"/>
                <a:sym typeface="Andale Mono"/>
              </a:defRPr>
            </a:pPr>
            <a:r>
              <a:t>// What goes Here?</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Withdraw(v </a:t>
            </a:r>
            <a:r>
              <a:rPr>
                <a:solidFill>
                  <a:srgbClr val="AF79FF"/>
                </a:solidFill>
              </a:rPr>
              <a:t>int</a:t>
            </a:r>
            <a:r>
              <a:rPr>
                <a:solidFill>
                  <a:srgbClr val="EFEFEF"/>
                </a:solidFill>
              </a:rPr>
              <a:t>)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Deposit(v </a:t>
            </a:r>
            <a:r>
              <a:rPr>
                <a:solidFill>
                  <a:srgbClr val="AF79FF"/>
                </a:solidFill>
              </a:rPr>
              <a:t>int</a:t>
            </a:r>
            <a:r>
              <a:rPr>
                <a:solidFill>
                  <a:srgbClr val="EFEFEF"/>
                </a:solidFill>
              </a:rPr>
              <a:t>)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353" name="Google Shape;310;p34"/>
          <p:cNvSpPr txBox="1"/>
          <p:nvPr>
            <p:ph type="title"/>
          </p:nvPr>
        </p:nvSpPr>
        <p:spPr>
          <a:xfrm>
            <a:off x="311699" y="445025"/>
            <a:ext cx="8520602" cy="572701"/>
          </a:xfrm>
          <a:prstGeom prst="rect">
            <a:avLst/>
          </a:prstGeom>
        </p:spPr>
        <p:txBody>
          <a:bodyPr/>
          <a:lstStyle>
            <a:lvl1pPr defTabSz="448055">
              <a:defRPr sz="1372">
                <a:solidFill>
                  <a:srgbClr val="FFFFFF"/>
                </a:solidFill>
              </a:defRPr>
            </a:lvl1pPr>
          </a:lstStyle>
          <a:p>
            <a:pPr/>
            <a:r>
              <a:t>Bank Account Code (using channels)</a:t>
            </a:r>
          </a:p>
        </p:txBody>
      </p:sp>
      <p:sp>
        <p:nvSpPr>
          <p:cNvPr id="354" name="Google Shape;313;p3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5" name="Google Shape;311;p34"/>
          <p:cNvSpPr txBox="1"/>
          <p:nvPr/>
        </p:nvSpPr>
        <p:spPr>
          <a:xfrm>
            <a:off x="4728063" y="1319250"/>
            <a:ext cx="4086601" cy="3586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CheckBalance()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bal := &lt;-a.balance</a:t>
            </a:r>
          </a:p>
          <a:p>
            <a:pPr indent="457200">
              <a:defRPr>
                <a:solidFill>
                  <a:srgbClr val="EFEFEF"/>
                </a:solidFill>
                <a:latin typeface="Andale Mono"/>
                <a:ea typeface="Andale Mono"/>
                <a:cs typeface="Andale Mono"/>
                <a:sym typeface="Andale Mono"/>
              </a:defRPr>
            </a:pPr>
            <a:r>
              <a:t>a.balance &lt;- bal</a:t>
            </a:r>
          </a:p>
          <a:p>
            <a:pPr indent="457200">
              <a:defRPr>
                <a:solidFill>
                  <a:srgbClr val="00CBFF"/>
                </a:solidFill>
                <a:latin typeface="Andale Mono"/>
                <a:ea typeface="Andale Mono"/>
                <a:cs typeface="Andale Mono"/>
                <a:sym typeface="Andale Mono"/>
              </a:defRPr>
            </a:pPr>
            <a:r>
              <a:t>return</a:t>
            </a:r>
            <a:r>
              <a:rPr>
                <a:solidFill>
                  <a:srgbClr val="EFEFEF"/>
                </a:solidFill>
              </a:rPr>
              <a:t> bal</a:t>
            </a:r>
            <a:endParaRPr>
              <a:solidFill>
                <a:srgbClr val="EFEFEF"/>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Withdraw(v </a:t>
            </a:r>
            <a:r>
              <a:rPr>
                <a:solidFill>
                  <a:srgbClr val="AF79FF"/>
                </a:solidFill>
              </a:rPr>
              <a:t>int</a:t>
            </a:r>
            <a:r>
              <a:rPr>
                <a:solidFill>
                  <a:srgbClr val="EFEFEF"/>
                </a:solidFill>
              </a:rPr>
              <a:t>)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Deposit(v </a:t>
            </a:r>
            <a:r>
              <a:rPr>
                <a:solidFill>
                  <a:srgbClr val="AF79FF"/>
                </a:solidFill>
              </a:rPr>
              <a:t>int</a:t>
            </a:r>
            <a:r>
              <a:rPr>
                <a:solidFill>
                  <a:srgbClr val="EFEFEF"/>
                </a:solidFill>
              </a:rPr>
              <a:t>) {</a:t>
            </a:r>
            <a:endParaRPr>
              <a:solidFill>
                <a:srgbClr val="EFEFEF"/>
              </a:solidFill>
            </a:endParaRPr>
          </a:p>
          <a:p>
            <a:pPr indent="457200">
              <a:defRPr>
                <a:solidFill>
                  <a:srgbClr val="666666"/>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p>
          <a:p>
            <a:pPr>
              <a:defRPr sz="1200">
                <a:solidFill>
                  <a:srgbClr val="0000FF"/>
                </a:solidFill>
                <a:latin typeface="Courier New"/>
                <a:ea typeface="Courier New"/>
                <a:cs typeface="Courier New"/>
                <a:sym typeface="Courier New"/>
              </a:defRPr>
            </a:pPr>
          </a:p>
        </p:txBody>
      </p:sp>
      <p:sp>
        <p:nvSpPr>
          <p:cNvPr id="356" name="Google Shape;312;p34"/>
          <p:cNvSpPr txBox="1"/>
          <p:nvPr/>
        </p:nvSpPr>
        <p:spPr>
          <a:xfrm>
            <a:off x="507999" y="1408150"/>
            <a:ext cx="4086602" cy="3002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package</a:t>
            </a:r>
            <a:r>
              <a:rPr>
                <a:solidFill>
                  <a:srgbClr val="EFEFEF"/>
                </a:solidFill>
              </a:rPr>
              <a:t> account</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Account</a:t>
            </a:r>
            <a:r>
              <a:rPr>
                <a:solidFill>
                  <a:srgbClr val="EFEFEF"/>
                </a:solidFill>
              </a:rPr>
              <a:t> </a:t>
            </a:r>
            <a:r>
              <a:t>struct</a:t>
            </a:r>
            <a:r>
              <a:rPr>
                <a:solidFill>
                  <a:srgbClr val="EFEFEF"/>
                </a:solidFill>
              </a:rPr>
              <a:t> {</a:t>
            </a:r>
            <a:endParaRPr>
              <a:solidFill>
                <a:srgbClr val="EFEFEF"/>
              </a:solidFill>
            </a:endParaRPr>
          </a:p>
          <a:p>
            <a:pPr indent="457200">
              <a:defRPr>
                <a:solidFill>
                  <a:srgbClr val="FFFFFF"/>
                </a:solidFill>
                <a:latin typeface="Andale Mono"/>
                <a:ea typeface="Andale Mono"/>
                <a:cs typeface="Andale Mono"/>
                <a:sym typeface="Andale Mono"/>
              </a:defRPr>
            </a:pPr>
            <a:r>
              <a:t>balance </a:t>
            </a:r>
            <a:r>
              <a:rPr>
                <a:solidFill>
                  <a:srgbClr val="AF79FF"/>
                </a:solidFill>
              </a:rPr>
              <a:t>chan int</a:t>
            </a:r>
            <a:endParaRPr>
              <a:solidFill>
                <a:srgbClr val="6AA84F"/>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NewAccount(init </a:t>
            </a:r>
            <a:r>
              <a:rPr>
                <a:solidFill>
                  <a:srgbClr val="AF79FF"/>
                </a:solidFill>
              </a:rPr>
              <a:t>int</a:t>
            </a:r>
            <a:r>
              <a:rPr>
                <a:solidFill>
                  <a:srgbClr val="EFEFEF"/>
                </a:solidFill>
              </a:rPr>
              <a:t>) </a:t>
            </a:r>
            <a:r>
              <a:rPr>
                <a:solidFill>
                  <a:srgbClr val="6AA84F"/>
                </a:solidFill>
              </a:rPr>
              <a:t>Account</a:t>
            </a:r>
            <a:r>
              <a:rPr>
                <a:solidFill>
                  <a:srgbClr val="FFFFFF"/>
                </a:solidFill>
              </a:rPr>
              <a:t> {</a:t>
            </a:r>
            <a:endParaRPr>
              <a:solidFill>
                <a:srgbClr val="FFFFFF"/>
              </a:solidFill>
            </a:endParaRPr>
          </a:p>
          <a:p>
            <a:pPr indent="457200">
              <a:defRPr>
                <a:solidFill>
                  <a:srgbClr val="FFFFFF"/>
                </a:solidFill>
                <a:latin typeface="Andale Mono"/>
                <a:ea typeface="Andale Mono"/>
                <a:cs typeface="Andale Mono"/>
                <a:sym typeface="Andale Mono"/>
              </a:defRPr>
            </a:pPr>
            <a:r>
              <a:t>a := </a:t>
            </a:r>
            <a:r>
              <a:rPr>
                <a:solidFill>
                  <a:srgbClr val="6AA84F"/>
                </a:solidFill>
              </a:rPr>
              <a:t>Account</a:t>
            </a:r>
            <a:r>
              <a:t>{</a:t>
            </a:r>
          </a:p>
          <a:p>
            <a:pPr indent="914400">
              <a:defRPr>
                <a:solidFill>
                  <a:srgbClr val="FFFFFF"/>
                </a:solidFill>
                <a:latin typeface="Andale Mono"/>
                <a:ea typeface="Andale Mono"/>
                <a:cs typeface="Andale Mono"/>
                <a:sym typeface="Andale Mono"/>
              </a:defRPr>
            </a:pPr>
            <a:r>
              <a:t>balance: make(</a:t>
            </a:r>
            <a:r>
              <a:rPr>
                <a:solidFill>
                  <a:srgbClr val="AF79FF"/>
                </a:solidFill>
              </a:rPr>
              <a:t>chan int</a:t>
            </a:r>
            <a:r>
              <a:t>, 1)</a:t>
            </a:r>
          </a:p>
          <a:p>
            <a:pPr indent="457200">
              <a:defRPr>
                <a:solidFill>
                  <a:srgbClr val="FFFFFF"/>
                </a:solidFill>
                <a:latin typeface="Andale Mono"/>
                <a:ea typeface="Andale Mono"/>
                <a:cs typeface="Andale Mono"/>
                <a:sym typeface="Andale Mono"/>
              </a:defRPr>
            </a:pPr>
            <a:r>
              <a:t>}</a:t>
            </a:r>
          </a:p>
          <a:p>
            <a:pPr indent="457200">
              <a:defRPr>
                <a:solidFill>
                  <a:srgbClr val="FFFFFF"/>
                </a:solidFill>
                <a:latin typeface="Andale Mono"/>
                <a:ea typeface="Andale Mono"/>
                <a:cs typeface="Andale Mono"/>
                <a:sym typeface="Andale Mono"/>
              </a:defRPr>
            </a:pPr>
            <a:r>
              <a:t>a.balance &lt;- init</a:t>
            </a:r>
          </a:p>
          <a:p>
            <a:pPr indent="457200">
              <a:defRPr>
                <a:solidFill>
                  <a:srgbClr val="00CBFF"/>
                </a:solidFill>
                <a:latin typeface="Andale Mono"/>
                <a:ea typeface="Andale Mono"/>
                <a:cs typeface="Andale Mono"/>
                <a:sym typeface="Andale Mono"/>
              </a:defRPr>
            </a:pPr>
            <a:r>
              <a:t>return</a:t>
            </a:r>
            <a:r>
              <a:rPr>
                <a:solidFill>
                  <a:srgbClr val="FFFFFF"/>
                </a:solidFill>
              </a:rPr>
              <a:t> a</a:t>
            </a:r>
            <a:endParaRPr>
              <a:solidFill>
                <a:srgbClr val="FFFFFF"/>
              </a:solidFill>
            </a:endParaRPr>
          </a:p>
          <a:p>
            <a:pPr>
              <a:defRPr>
                <a:solidFill>
                  <a:srgbClr val="FFFFFF"/>
                </a:solidFill>
                <a:latin typeface="Andale Mono"/>
                <a:ea typeface="Andale Mono"/>
                <a:cs typeface="Andale Mono"/>
                <a:sym typeface="Andale Mono"/>
              </a:defRPr>
            </a:pPr>
            <a:r>
              <a:t>}</a:t>
            </a:r>
            <a:endParaRPr b="1" sz="1200">
              <a:solidFill>
                <a:srgbClr val="0000FF"/>
              </a:solidFill>
              <a:latin typeface="Courier New"/>
              <a:ea typeface="Courier New"/>
              <a:cs typeface="Courier New"/>
              <a:sym typeface="Courier New"/>
            </a:endParaRP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358" name="Google Shape;318;p35"/>
          <p:cNvSpPr txBox="1"/>
          <p:nvPr>
            <p:ph type="title"/>
          </p:nvPr>
        </p:nvSpPr>
        <p:spPr>
          <a:xfrm>
            <a:off x="311699" y="445025"/>
            <a:ext cx="8520602" cy="572701"/>
          </a:xfrm>
          <a:prstGeom prst="rect">
            <a:avLst/>
          </a:prstGeom>
        </p:spPr>
        <p:txBody>
          <a:bodyPr/>
          <a:lstStyle>
            <a:lvl1pPr defTabSz="448055">
              <a:defRPr sz="1372">
                <a:solidFill>
                  <a:srgbClr val="FFFFFF"/>
                </a:solidFill>
              </a:defRPr>
            </a:lvl1pPr>
          </a:lstStyle>
          <a:p>
            <a:pPr/>
            <a:r>
              <a:t>Bank Account Code (using channels)</a:t>
            </a:r>
          </a:p>
        </p:txBody>
      </p:sp>
      <p:sp>
        <p:nvSpPr>
          <p:cNvPr id="359" name="Google Shape;321;p3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0" name="Google Shape;319;p35"/>
          <p:cNvSpPr txBox="1"/>
          <p:nvPr/>
        </p:nvSpPr>
        <p:spPr>
          <a:xfrm>
            <a:off x="4635543" y="1217650"/>
            <a:ext cx="4086602" cy="3789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CheckBalance()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bal := &lt;-a.balance</a:t>
            </a:r>
          </a:p>
          <a:p>
            <a:pPr indent="457200">
              <a:defRPr>
                <a:solidFill>
                  <a:srgbClr val="EFEFEF"/>
                </a:solidFill>
                <a:latin typeface="Andale Mono"/>
                <a:ea typeface="Andale Mono"/>
                <a:cs typeface="Andale Mono"/>
                <a:sym typeface="Andale Mono"/>
              </a:defRPr>
            </a:pPr>
            <a:r>
              <a:t>a.balance &lt;- bal</a:t>
            </a:r>
          </a:p>
          <a:p>
            <a:pPr indent="457200">
              <a:defRPr>
                <a:solidFill>
                  <a:srgbClr val="00CBFF"/>
                </a:solidFill>
                <a:latin typeface="Andale Mono"/>
                <a:ea typeface="Andale Mono"/>
                <a:cs typeface="Andale Mono"/>
                <a:sym typeface="Andale Mono"/>
              </a:defRPr>
            </a:pPr>
            <a:r>
              <a:t>return</a:t>
            </a:r>
            <a:r>
              <a:rPr>
                <a:solidFill>
                  <a:srgbClr val="EFEFEF"/>
                </a:solidFill>
              </a:rPr>
              <a:t> bal</a:t>
            </a:r>
            <a:endParaRPr>
              <a:solidFill>
                <a:srgbClr val="EFEFEF"/>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Withdraw(v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bal := &lt;-a.balance</a:t>
            </a:r>
          </a:p>
          <a:p>
            <a:pPr indent="457200">
              <a:defRPr>
                <a:solidFill>
                  <a:srgbClr val="EFEFEF"/>
                </a:solidFill>
                <a:latin typeface="Andale Mono"/>
                <a:ea typeface="Andale Mono"/>
                <a:cs typeface="Andale Mono"/>
                <a:sym typeface="Andale Mono"/>
              </a:defRPr>
            </a:pPr>
            <a:r>
              <a:t>a.balance &lt;- (bal - v)</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Deposit(v </a:t>
            </a:r>
            <a:r>
              <a:rPr>
                <a:solidFill>
                  <a:srgbClr val="AF79FF"/>
                </a:solidFill>
              </a:rPr>
              <a:t>int</a:t>
            </a:r>
            <a:r>
              <a:rPr>
                <a:solidFill>
                  <a:srgbClr val="EFEFEF"/>
                </a:solidFill>
              </a:rPr>
              <a:t>) {</a:t>
            </a:r>
            <a:endParaRPr>
              <a:solidFill>
                <a:srgbClr val="EFEFEF"/>
              </a:solidFill>
            </a:endParaRPr>
          </a:p>
          <a:p>
            <a:pPr indent="457200">
              <a:defRPr>
                <a:solidFill>
                  <a:srgbClr val="666666"/>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p>
          <a:p>
            <a:pPr>
              <a:defRPr sz="1200">
                <a:solidFill>
                  <a:srgbClr val="0000FF"/>
                </a:solidFill>
                <a:latin typeface="Courier New"/>
                <a:ea typeface="Courier New"/>
                <a:cs typeface="Courier New"/>
                <a:sym typeface="Courier New"/>
              </a:defRPr>
            </a:pPr>
          </a:p>
        </p:txBody>
      </p:sp>
      <p:sp>
        <p:nvSpPr>
          <p:cNvPr id="361" name="Google Shape;320;p35"/>
          <p:cNvSpPr txBox="1"/>
          <p:nvPr/>
        </p:nvSpPr>
        <p:spPr>
          <a:xfrm>
            <a:off x="507999" y="1408150"/>
            <a:ext cx="4086602" cy="3002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package</a:t>
            </a:r>
            <a:r>
              <a:rPr>
                <a:solidFill>
                  <a:srgbClr val="EFEFEF"/>
                </a:solidFill>
              </a:rPr>
              <a:t> account</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Account</a:t>
            </a:r>
            <a:r>
              <a:rPr>
                <a:solidFill>
                  <a:srgbClr val="EFEFEF"/>
                </a:solidFill>
              </a:rPr>
              <a:t> </a:t>
            </a:r>
            <a:r>
              <a:t>struct</a:t>
            </a:r>
            <a:r>
              <a:rPr>
                <a:solidFill>
                  <a:srgbClr val="EFEFEF"/>
                </a:solidFill>
              </a:rPr>
              <a:t> {</a:t>
            </a:r>
            <a:endParaRPr>
              <a:solidFill>
                <a:srgbClr val="EFEFEF"/>
              </a:solidFill>
            </a:endParaRPr>
          </a:p>
          <a:p>
            <a:pPr indent="457200">
              <a:defRPr>
                <a:solidFill>
                  <a:srgbClr val="FFFFFF"/>
                </a:solidFill>
                <a:latin typeface="Andale Mono"/>
                <a:ea typeface="Andale Mono"/>
                <a:cs typeface="Andale Mono"/>
                <a:sym typeface="Andale Mono"/>
              </a:defRPr>
            </a:pPr>
            <a:r>
              <a:t>balance </a:t>
            </a:r>
            <a:r>
              <a:rPr>
                <a:solidFill>
                  <a:srgbClr val="AF79FF"/>
                </a:solidFill>
              </a:rPr>
              <a:t>chan int</a:t>
            </a:r>
            <a:endParaRPr>
              <a:solidFill>
                <a:srgbClr val="6AA84F"/>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NewAccount(init </a:t>
            </a:r>
            <a:r>
              <a:rPr>
                <a:solidFill>
                  <a:srgbClr val="AF79FF"/>
                </a:solidFill>
              </a:rPr>
              <a:t>int</a:t>
            </a:r>
            <a:r>
              <a:rPr>
                <a:solidFill>
                  <a:srgbClr val="EFEFEF"/>
                </a:solidFill>
              </a:rPr>
              <a:t>) </a:t>
            </a:r>
            <a:r>
              <a:rPr>
                <a:solidFill>
                  <a:srgbClr val="6AA84F"/>
                </a:solidFill>
              </a:rPr>
              <a:t>Account</a:t>
            </a:r>
            <a:r>
              <a:rPr>
                <a:solidFill>
                  <a:srgbClr val="FFFFFF"/>
                </a:solidFill>
              </a:rPr>
              <a:t> {</a:t>
            </a:r>
            <a:endParaRPr>
              <a:solidFill>
                <a:srgbClr val="FFFFFF"/>
              </a:solidFill>
            </a:endParaRPr>
          </a:p>
          <a:p>
            <a:pPr indent="457200">
              <a:defRPr>
                <a:solidFill>
                  <a:srgbClr val="FFFFFF"/>
                </a:solidFill>
                <a:latin typeface="Andale Mono"/>
                <a:ea typeface="Andale Mono"/>
                <a:cs typeface="Andale Mono"/>
                <a:sym typeface="Andale Mono"/>
              </a:defRPr>
            </a:pPr>
            <a:r>
              <a:t>a := </a:t>
            </a:r>
            <a:r>
              <a:rPr>
                <a:solidFill>
                  <a:srgbClr val="6AA84F"/>
                </a:solidFill>
              </a:rPr>
              <a:t>Account</a:t>
            </a:r>
            <a:r>
              <a:t>{</a:t>
            </a:r>
          </a:p>
          <a:p>
            <a:pPr indent="914400">
              <a:defRPr>
                <a:solidFill>
                  <a:srgbClr val="FFFFFF"/>
                </a:solidFill>
                <a:latin typeface="Andale Mono"/>
                <a:ea typeface="Andale Mono"/>
                <a:cs typeface="Andale Mono"/>
                <a:sym typeface="Andale Mono"/>
              </a:defRPr>
            </a:pPr>
            <a:r>
              <a:t>balance: make(</a:t>
            </a:r>
            <a:r>
              <a:rPr>
                <a:solidFill>
                  <a:srgbClr val="AF79FF"/>
                </a:solidFill>
              </a:rPr>
              <a:t>chan int</a:t>
            </a:r>
            <a:r>
              <a:t>, 1)</a:t>
            </a:r>
          </a:p>
          <a:p>
            <a:pPr indent="457200">
              <a:defRPr>
                <a:solidFill>
                  <a:srgbClr val="FFFFFF"/>
                </a:solidFill>
                <a:latin typeface="Andale Mono"/>
                <a:ea typeface="Andale Mono"/>
                <a:cs typeface="Andale Mono"/>
                <a:sym typeface="Andale Mono"/>
              </a:defRPr>
            </a:pPr>
            <a:r>
              <a:t>}</a:t>
            </a:r>
          </a:p>
          <a:p>
            <a:pPr indent="457200">
              <a:defRPr>
                <a:solidFill>
                  <a:srgbClr val="FFFFFF"/>
                </a:solidFill>
                <a:latin typeface="Andale Mono"/>
                <a:ea typeface="Andale Mono"/>
                <a:cs typeface="Andale Mono"/>
                <a:sym typeface="Andale Mono"/>
              </a:defRPr>
            </a:pPr>
            <a:r>
              <a:t>a.balance &lt;- init</a:t>
            </a:r>
          </a:p>
          <a:p>
            <a:pPr indent="457200">
              <a:defRPr>
                <a:solidFill>
                  <a:srgbClr val="00CBFF"/>
                </a:solidFill>
                <a:latin typeface="Andale Mono"/>
                <a:ea typeface="Andale Mono"/>
                <a:cs typeface="Andale Mono"/>
                <a:sym typeface="Andale Mono"/>
              </a:defRPr>
            </a:pPr>
            <a:r>
              <a:t>return</a:t>
            </a:r>
            <a:r>
              <a:rPr>
                <a:solidFill>
                  <a:srgbClr val="FFFFFF"/>
                </a:solidFill>
              </a:rPr>
              <a:t> a</a:t>
            </a:r>
            <a:endParaRPr>
              <a:solidFill>
                <a:srgbClr val="FFFFFF"/>
              </a:solidFill>
            </a:endParaRPr>
          </a:p>
          <a:p>
            <a:pPr>
              <a:defRPr>
                <a:solidFill>
                  <a:srgbClr val="FFFFFF"/>
                </a:solidFill>
                <a:latin typeface="Andale Mono"/>
                <a:ea typeface="Andale Mono"/>
                <a:cs typeface="Andale Mono"/>
                <a:sym typeface="Andale Mono"/>
              </a:defRPr>
            </a:pPr>
            <a:r>
              <a:t>}</a:t>
            </a:r>
            <a:endParaRPr b="1" sz="1200">
              <a:solidFill>
                <a:srgbClr val="0000FF"/>
              </a:solidFill>
              <a:latin typeface="Courier New"/>
              <a:ea typeface="Courier New"/>
              <a:cs typeface="Courier New"/>
              <a:sym typeface="Courier New"/>
            </a:endParaR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363" name="Google Shape;326;p36"/>
          <p:cNvSpPr txBox="1"/>
          <p:nvPr>
            <p:ph type="title"/>
          </p:nvPr>
        </p:nvSpPr>
        <p:spPr>
          <a:xfrm>
            <a:off x="311699" y="445025"/>
            <a:ext cx="8520602" cy="572701"/>
          </a:xfrm>
          <a:prstGeom prst="rect">
            <a:avLst/>
          </a:prstGeom>
        </p:spPr>
        <p:txBody>
          <a:bodyPr/>
          <a:lstStyle>
            <a:lvl1pPr defTabSz="448055">
              <a:defRPr sz="1372">
                <a:solidFill>
                  <a:srgbClr val="FFFFFF"/>
                </a:solidFill>
              </a:defRPr>
            </a:lvl1pPr>
          </a:lstStyle>
          <a:p>
            <a:pPr/>
            <a:r>
              <a:t>Bank Account Code (using channels)</a:t>
            </a:r>
          </a:p>
        </p:txBody>
      </p:sp>
      <p:sp>
        <p:nvSpPr>
          <p:cNvPr id="364" name="Google Shape;329;p3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5" name="Google Shape;327;p36"/>
          <p:cNvSpPr txBox="1"/>
          <p:nvPr/>
        </p:nvSpPr>
        <p:spPr>
          <a:xfrm>
            <a:off x="4928521" y="1423569"/>
            <a:ext cx="4086602" cy="3992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CheckBalance()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bal := &lt;-a.balance</a:t>
            </a:r>
          </a:p>
          <a:p>
            <a:pPr indent="457200">
              <a:defRPr>
                <a:solidFill>
                  <a:srgbClr val="EFEFEF"/>
                </a:solidFill>
                <a:latin typeface="Andale Mono"/>
                <a:ea typeface="Andale Mono"/>
                <a:cs typeface="Andale Mono"/>
                <a:sym typeface="Andale Mono"/>
              </a:defRPr>
            </a:pPr>
            <a:r>
              <a:t>a.balance &lt;- bal</a:t>
            </a:r>
          </a:p>
          <a:p>
            <a:pPr indent="457200">
              <a:defRPr>
                <a:solidFill>
                  <a:srgbClr val="00CBFF"/>
                </a:solidFill>
                <a:latin typeface="Andale Mono"/>
                <a:ea typeface="Andale Mono"/>
                <a:cs typeface="Andale Mono"/>
                <a:sym typeface="Andale Mono"/>
              </a:defRPr>
            </a:pPr>
            <a:r>
              <a:t>return</a:t>
            </a:r>
            <a:r>
              <a:rPr>
                <a:solidFill>
                  <a:srgbClr val="EFEFEF"/>
                </a:solidFill>
              </a:rPr>
              <a:t> bal</a:t>
            </a:r>
            <a:endParaRPr>
              <a:solidFill>
                <a:srgbClr val="EFEFEF"/>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Withdraw(v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bal := &lt;-a.balance</a:t>
            </a:r>
          </a:p>
          <a:p>
            <a:pPr indent="457200">
              <a:defRPr>
                <a:solidFill>
                  <a:srgbClr val="EFEFEF"/>
                </a:solidFill>
                <a:latin typeface="Andale Mono"/>
                <a:ea typeface="Andale Mono"/>
                <a:cs typeface="Andale Mono"/>
                <a:sym typeface="Andale Mono"/>
              </a:defRPr>
            </a:pPr>
            <a:r>
              <a:t>a.balance &lt;- (bal - v)</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(a *</a:t>
            </a:r>
            <a:r>
              <a:rPr>
                <a:solidFill>
                  <a:srgbClr val="6AA84F"/>
                </a:solidFill>
              </a:rPr>
              <a:t>Account</a:t>
            </a:r>
            <a:r>
              <a:rPr>
                <a:solidFill>
                  <a:srgbClr val="EFEFEF"/>
                </a:solidFill>
              </a:rPr>
              <a:t>) Deposit(v </a:t>
            </a:r>
            <a:r>
              <a:rPr>
                <a:solidFill>
                  <a:srgbClr val="AF79FF"/>
                </a:solidFill>
              </a:rPr>
              <a:t>int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bal := &lt;-a.balance</a:t>
            </a:r>
          </a:p>
          <a:p>
            <a:pPr indent="457200">
              <a:defRPr>
                <a:solidFill>
                  <a:srgbClr val="EFEFEF"/>
                </a:solidFill>
                <a:latin typeface="Andale Mono"/>
                <a:ea typeface="Andale Mono"/>
                <a:cs typeface="Andale Mono"/>
                <a:sym typeface="Andale Mono"/>
              </a:defRPr>
            </a:pPr>
            <a:r>
              <a:t>a.balance &lt;- (bal + v)</a:t>
            </a:r>
            <a:endParaRPr>
              <a:solidFill>
                <a:srgbClr val="666666"/>
              </a:solidFill>
            </a:endParaRPr>
          </a:p>
          <a:p>
            <a:pPr>
              <a:defRPr>
                <a:solidFill>
                  <a:srgbClr val="EFEFEF"/>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p>
          <a:p>
            <a:pPr>
              <a:defRPr sz="1200">
                <a:solidFill>
                  <a:srgbClr val="0000FF"/>
                </a:solidFill>
                <a:latin typeface="Courier New"/>
                <a:ea typeface="Courier New"/>
                <a:cs typeface="Courier New"/>
                <a:sym typeface="Courier New"/>
              </a:defRPr>
            </a:pPr>
          </a:p>
        </p:txBody>
      </p:sp>
      <p:sp>
        <p:nvSpPr>
          <p:cNvPr id="366" name="Google Shape;328;p36"/>
          <p:cNvSpPr txBox="1"/>
          <p:nvPr/>
        </p:nvSpPr>
        <p:spPr>
          <a:xfrm>
            <a:off x="507999" y="1408150"/>
            <a:ext cx="4086602" cy="3002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package</a:t>
            </a:r>
            <a:r>
              <a:rPr>
                <a:solidFill>
                  <a:srgbClr val="EFEFEF"/>
                </a:solidFill>
              </a:rPr>
              <a:t> account</a:t>
            </a:r>
            <a:endParaRPr>
              <a:solidFill>
                <a:srgbClr val="EFEFEF"/>
              </a:solidFill>
            </a:endParaRP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Account</a:t>
            </a:r>
            <a:r>
              <a:rPr>
                <a:solidFill>
                  <a:srgbClr val="EFEFEF"/>
                </a:solidFill>
              </a:rPr>
              <a:t> </a:t>
            </a:r>
            <a:r>
              <a:t>struct</a:t>
            </a:r>
            <a:r>
              <a:rPr>
                <a:solidFill>
                  <a:srgbClr val="EFEFEF"/>
                </a:solidFill>
              </a:rPr>
              <a:t> {</a:t>
            </a:r>
            <a:endParaRPr>
              <a:solidFill>
                <a:srgbClr val="EFEFEF"/>
              </a:solidFill>
            </a:endParaRPr>
          </a:p>
          <a:p>
            <a:pPr indent="457200">
              <a:defRPr>
                <a:solidFill>
                  <a:srgbClr val="FFFFFF"/>
                </a:solidFill>
                <a:latin typeface="Andale Mono"/>
                <a:ea typeface="Andale Mono"/>
                <a:cs typeface="Andale Mono"/>
                <a:sym typeface="Andale Mono"/>
              </a:defRPr>
            </a:pPr>
            <a:r>
              <a:t>balance </a:t>
            </a:r>
            <a:r>
              <a:rPr>
                <a:solidFill>
                  <a:srgbClr val="AF79FF"/>
                </a:solidFill>
              </a:rPr>
              <a:t>chan int</a:t>
            </a:r>
            <a:endParaRPr>
              <a:solidFill>
                <a:srgbClr val="6AA84F"/>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NewAccount(init </a:t>
            </a:r>
            <a:r>
              <a:rPr>
                <a:solidFill>
                  <a:srgbClr val="AF79FF"/>
                </a:solidFill>
              </a:rPr>
              <a:t>int</a:t>
            </a:r>
            <a:r>
              <a:rPr>
                <a:solidFill>
                  <a:srgbClr val="EFEFEF"/>
                </a:solidFill>
              </a:rPr>
              <a:t>) </a:t>
            </a:r>
            <a:r>
              <a:rPr>
                <a:solidFill>
                  <a:srgbClr val="6AA84F"/>
                </a:solidFill>
              </a:rPr>
              <a:t>Account</a:t>
            </a:r>
            <a:r>
              <a:rPr>
                <a:solidFill>
                  <a:srgbClr val="FFFFFF"/>
                </a:solidFill>
              </a:rPr>
              <a:t> {</a:t>
            </a:r>
            <a:endParaRPr>
              <a:solidFill>
                <a:srgbClr val="FFFFFF"/>
              </a:solidFill>
            </a:endParaRPr>
          </a:p>
          <a:p>
            <a:pPr indent="457200">
              <a:defRPr>
                <a:solidFill>
                  <a:srgbClr val="FFFFFF"/>
                </a:solidFill>
                <a:latin typeface="Andale Mono"/>
                <a:ea typeface="Andale Mono"/>
                <a:cs typeface="Andale Mono"/>
                <a:sym typeface="Andale Mono"/>
              </a:defRPr>
            </a:pPr>
            <a:r>
              <a:t>a := </a:t>
            </a:r>
            <a:r>
              <a:rPr>
                <a:solidFill>
                  <a:srgbClr val="6AA84F"/>
                </a:solidFill>
              </a:rPr>
              <a:t>Account</a:t>
            </a:r>
            <a:r>
              <a:t>{</a:t>
            </a:r>
          </a:p>
          <a:p>
            <a:pPr indent="914400">
              <a:defRPr>
                <a:solidFill>
                  <a:srgbClr val="FFFFFF"/>
                </a:solidFill>
                <a:latin typeface="Andale Mono"/>
                <a:ea typeface="Andale Mono"/>
                <a:cs typeface="Andale Mono"/>
                <a:sym typeface="Andale Mono"/>
              </a:defRPr>
            </a:pPr>
            <a:r>
              <a:t>balance: make(</a:t>
            </a:r>
            <a:r>
              <a:rPr>
                <a:solidFill>
                  <a:srgbClr val="AF79FF"/>
                </a:solidFill>
              </a:rPr>
              <a:t>chan int</a:t>
            </a:r>
            <a:r>
              <a:t>, 1)</a:t>
            </a:r>
          </a:p>
          <a:p>
            <a:pPr indent="457200">
              <a:defRPr>
                <a:solidFill>
                  <a:srgbClr val="FFFFFF"/>
                </a:solidFill>
                <a:latin typeface="Andale Mono"/>
                <a:ea typeface="Andale Mono"/>
                <a:cs typeface="Andale Mono"/>
                <a:sym typeface="Andale Mono"/>
              </a:defRPr>
            </a:pPr>
            <a:r>
              <a:t>}</a:t>
            </a:r>
          </a:p>
          <a:p>
            <a:pPr indent="457200">
              <a:defRPr>
                <a:solidFill>
                  <a:srgbClr val="FFFFFF"/>
                </a:solidFill>
                <a:latin typeface="Andale Mono"/>
                <a:ea typeface="Andale Mono"/>
                <a:cs typeface="Andale Mono"/>
                <a:sym typeface="Andale Mono"/>
              </a:defRPr>
            </a:pPr>
            <a:r>
              <a:t>a.balance &lt;- init</a:t>
            </a:r>
          </a:p>
          <a:p>
            <a:pPr indent="457200">
              <a:defRPr>
                <a:solidFill>
                  <a:srgbClr val="00CBFF"/>
                </a:solidFill>
                <a:latin typeface="Andale Mono"/>
                <a:ea typeface="Andale Mono"/>
                <a:cs typeface="Andale Mono"/>
                <a:sym typeface="Andale Mono"/>
              </a:defRPr>
            </a:pPr>
            <a:r>
              <a:t>return</a:t>
            </a:r>
            <a:r>
              <a:rPr>
                <a:solidFill>
                  <a:srgbClr val="FFFFFF"/>
                </a:solidFill>
              </a:rPr>
              <a:t> a</a:t>
            </a:r>
            <a:endParaRPr>
              <a:solidFill>
                <a:srgbClr val="FFFFFF"/>
              </a:solidFill>
            </a:endParaRPr>
          </a:p>
          <a:p>
            <a:pPr>
              <a:defRPr>
                <a:solidFill>
                  <a:srgbClr val="FFFFFF"/>
                </a:solidFill>
                <a:latin typeface="Andale Mono"/>
                <a:ea typeface="Andale Mono"/>
                <a:cs typeface="Andale Mono"/>
                <a:sym typeface="Andale Mono"/>
              </a:defRPr>
            </a:pPr>
            <a:r>
              <a:t>}</a:t>
            </a:r>
            <a:endParaRPr b="1" sz="1200">
              <a:solidFill>
                <a:srgbClr val="0000FF"/>
              </a:solidFill>
              <a:latin typeface="Courier New"/>
              <a:ea typeface="Courier New"/>
              <a:cs typeface="Courier New"/>
              <a:sym typeface="Courier New"/>
            </a:endParaRP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2060"/>
        </a:solidFill>
      </p:bgPr>
    </p:bg>
    <p:spTree>
      <p:nvGrpSpPr>
        <p:cNvPr id="1" name=""/>
        <p:cNvGrpSpPr/>
        <p:nvPr/>
      </p:nvGrpSpPr>
      <p:grpSpPr>
        <a:xfrm>
          <a:off x="0" y="0"/>
          <a:ext cx="0" cy="0"/>
          <a:chOff x="0" y="0"/>
          <a:chExt cx="0" cy="0"/>
        </a:xfrm>
      </p:grpSpPr>
      <p:sp>
        <p:nvSpPr>
          <p:cNvPr id="370" name="Google Shape;334;p37"/>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Go channels</a:t>
            </a:r>
          </a:p>
        </p:txBody>
      </p:sp>
      <p:sp>
        <p:nvSpPr>
          <p:cNvPr id="371" name="Google Shape;335;p37"/>
          <p:cNvSpPr txBox="1"/>
          <p:nvPr>
            <p:ph type="body" sz="quarter" idx="1"/>
          </p:nvPr>
        </p:nvSpPr>
        <p:spPr>
          <a:xfrm>
            <a:off x="311699" y="1395799"/>
            <a:ext cx="2607902" cy="3174901"/>
          </a:xfrm>
          <a:prstGeom prst="rect">
            <a:avLst/>
          </a:prstGeom>
        </p:spPr>
        <p:txBody>
          <a:bodyPr/>
          <a:lstStyle/>
          <a:p>
            <a:pPr marL="0" indent="0">
              <a:spcBef>
                <a:spcPts val="1600"/>
              </a:spcBef>
              <a:buSzTx/>
              <a:buNone/>
              <a:defRPr b="1" i="1">
                <a:solidFill>
                  <a:srgbClr val="FFFFFF"/>
                </a:solidFill>
              </a:defRPr>
            </a:pPr>
            <a:r>
              <a:t>Channels</a:t>
            </a:r>
            <a:r>
              <a:rPr b="0" i="0"/>
              <a:t> also allow us to safely communicate between </a:t>
            </a:r>
            <a:r>
              <a:t>goroutines</a:t>
            </a:r>
          </a:p>
        </p:txBody>
      </p:sp>
      <p:sp>
        <p:nvSpPr>
          <p:cNvPr id="372" name="Google Shape;340;p37"/>
          <p:cNvSpPr txBox="1"/>
          <p:nvPr>
            <p:ph type="sldNum" sz="quarter" idx="2"/>
          </p:nvPr>
        </p:nvSpPr>
        <p:spPr>
          <a:xfrm>
            <a:off x="8740900" y="4700819"/>
            <a:ext cx="280259"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3" name="Google Shape;336;p37"/>
          <p:cNvSpPr txBox="1"/>
          <p:nvPr/>
        </p:nvSpPr>
        <p:spPr>
          <a:xfrm>
            <a:off x="3749675" y="1111249"/>
            <a:ext cx="5394325" cy="203041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600">
                <a:solidFill>
                  <a:srgbClr val="666666"/>
                </a:solidFill>
                <a:latin typeface="Andale Mono"/>
                <a:ea typeface="Andale Mono"/>
                <a:cs typeface="Andale Mono"/>
                <a:sym typeface="Andale Mono"/>
              </a:defRPr>
            </a:pPr>
            <a:r>
              <a:t>// Launch workers</a:t>
            </a:r>
            <a:endParaRPr>
              <a:solidFill>
                <a:srgbClr val="FFFFFF"/>
              </a:solidFill>
            </a:endParaRPr>
          </a:p>
          <a:p>
            <a:pPr>
              <a:lnSpc>
                <a:spcPct val="115000"/>
              </a:lnSpc>
              <a:defRPr sz="1600">
                <a:solidFill>
                  <a:srgbClr val="00CBFF"/>
                </a:solidFill>
                <a:latin typeface="Andale Mono"/>
                <a:ea typeface="Andale Mono"/>
                <a:cs typeface="Andale Mono"/>
                <a:sym typeface="Andale Mono"/>
              </a:defRPr>
            </a:pPr>
            <a:r>
              <a:t>for</a:t>
            </a:r>
            <a:r>
              <a:rPr>
                <a:solidFill>
                  <a:srgbClr val="FFFFFF"/>
                </a:solidFill>
              </a:rPr>
              <a:t> i := </a:t>
            </a:r>
            <a:r>
              <a:rPr>
                <a:solidFill>
                  <a:srgbClr val="FF9900"/>
                </a:solidFill>
              </a:rPr>
              <a:t>0</a:t>
            </a:r>
            <a:r>
              <a:rPr>
                <a:solidFill>
                  <a:srgbClr val="FFFFFF"/>
                </a:solidFill>
              </a:rPr>
              <a:t>; i &lt; numWorkers; i++ {</a:t>
            </a:r>
            <a:endParaRPr>
              <a:solidFill>
                <a:srgbClr val="FFFFFF"/>
              </a:solidFill>
            </a:endParaRPr>
          </a:p>
          <a:p>
            <a:pPr>
              <a:lnSpc>
                <a:spcPct val="115000"/>
              </a:lnSpc>
              <a:defRPr sz="1600">
                <a:solidFill>
                  <a:srgbClr val="FFFFFF"/>
                </a:solidFill>
                <a:latin typeface="Andale Mono"/>
                <a:ea typeface="Andale Mono"/>
                <a:cs typeface="Andale Mono"/>
                <a:sym typeface="Andale Mono"/>
              </a:defRPr>
            </a:pPr>
            <a:r>
              <a:t>	</a:t>
            </a:r>
            <a:r>
              <a:rPr>
                <a:solidFill>
                  <a:srgbClr val="00CBFF"/>
                </a:solidFill>
              </a:rPr>
              <a:t>go func</a:t>
            </a:r>
            <a:r>
              <a:t>() {</a:t>
            </a:r>
          </a:p>
          <a:p>
            <a:pPr>
              <a:lnSpc>
                <a:spcPct val="115000"/>
              </a:lnSpc>
              <a:defRPr sz="1600">
                <a:solidFill>
                  <a:srgbClr val="666666"/>
                </a:solidFill>
                <a:latin typeface="Andale Mono"/>
                <a:ea typeface="Andale Mono"/>
                <a:cs typeface="Andale Mono"/>
                <a:sym typeface="Andale Mono"/>
              </a:defRPr>
            </a:pPr>
            <a:r>
              <a:t>		</a:t>
            </a:r>
            <a:r>
              <a:rPr>
                <a:solidFill>
                  <a:srgbClr val="FFFFFF"/>
                </a:solidFill>
              </a:rPr>
              <a:t>doWork()</a:t>
            </a:r>
            <a:endParaRPr>
              <a:solidFill>
                <a:srgbClr val="FFFFFF"/>
              </a:solidFill>
            </a:endParaRPr>
          </a:p>
          <a:p>
            <a:pPr>
              <a:lnSpc>
                <a:spcPct val="115000"/>
              </a:lnSpc>
              <a:defRPr sz="1600">
                <a:solidFill>
                  <a:srgbClr val="FF9900"/>
                </a:solidFill>
                <a:latin typeface="Andale Mono"/>
                <a:ea typeface="Andale Mono"/>
                <a:cs typeface="Andale Mono"/>
                <a:sym typeface="Andale Mono"/>
              </a:defRPr>
            </a:pPr>
          </a:p>
          <a:p>
            <a:pPr indent="457200">
              <a:lnSpc>
                <a:spcPct val="115000"/>
              </a:lnSpc>
              <a:defRPr sz="1600">
                <a:solidFill>
                  <a:srgbClr val="FFFFFF"/>
                </a:solidFill>
                <a:latin typeface="Andale Mono"/>
                <a:ea typeface="Andale Mono"/>
                <a:cs typeface="Andale Mono"/>
                <a:sym typeface="Andale Mono"/>
              </a:defRPr>
            </a:pPr>
            <a:r>
              <a:t>}()</a:t>
            </a:r>
          </a:p>
          <a:p>
            <a:pPr>
              <a:lnSpc>
                <a:spcPct val="115000"/>
              </a:lnSpc>
              <a:defRPr sz="1600">
                <a:solidFill>
                  <a:srgbClr val="FFFFFF"/>
                </a:solidFill>
                <a:latin typeface="Andale Mono"/>
                <a:ea typeface="Andale Mono"/>
                <a:cs typeface="Andale Mono"/>
                <a:sym typeface="Andale Mono"/>
              </a:defRPr>
            </a:pPr>
            <a:r>
              <a:t>}</a:t>
            </a:r>
          </a:p>
        </p:txBody>
      </p:sp>
      <p:sp>
        <p:nvSpPr>
          <p:cNvPr id="374" name="Google Shape;337;p37"/>
          <p:cNvSpPr txBox="1"/>
          <p:nvPr/>
        </p:nvSpPr>
        <p:spPr>
          <a:xfrm>
            <a:off x="3749675" y="709612"/>
            <a:ext cx="5394325" cy="47783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600">
                <a:solidFill>
                  <a:srgbClr val="FFFFFF"/>
                </a:solidFill>
                <a:latin typeface="Andale Mono"/>
                <a:ea typeface="Andale Mono"/>
                <a:cs typeface="Andale Mono"/>
                <a:sym typeface="Andale Mono"/>
              </a:defRPr>
            </a:pPr>
            <a:r>
              <a:t>result := </a:t>
            </a:r>
            <a:r>
              <a:rPr>
                <a:solidFill>
                  <a:srgbClr val="00CBFF"/>
                </a:solidFill>
              </a:rPr>
              <a:t>make</a:t>
            </a:r>
            <a:r>
              <a:t>(</a:t>
            </a:r>
            <a:r>
              <a:rPr>
                <a:solidFill>
                  <a:srgbClr val="AF79FF"/>
                </a:solidFill>
              </a:rPr>
              <a:t>chan int</a:t>
            </a:r>
            <a:r>
              <a:t>, numWorkers)</a:t>
            </a:r>
          </a:p>
        </p:txBody>
      </p:sp>
      <p:sp>
        <p:nvSpPr>
          <p:cNvPr id="375" name="Google Shape;338;p37"/>
          <p:cNvSpPr txBox="1"/>
          <p:nvPr/>
        </p:nvSpPr>
        <p:spPr>
          <a:xfrm>
            <a:off x="3749675" y="3168649"/>
            <a:ext cx="5394325" cy="188754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600">
                <a:solidFill>
                  <a:srgbClr val="666666"/>
                </a:solidFill>
                <a:latin typeface="Andale Mono"/>
                <a:ea typeface="Andale Mono"/>
                <a:cs typeface="Andale Mono"/>
                <a:sym typeface="Andale Mono"/>
              </a:defRPr>
            </a:pPr>
            <a:r>
              <a:t>// Wait until all worker threads have finished</a:t>
            </a:r>
          </a:p>
          <a:p>
            <a:pPr>
              <a:lnSpc>
                <a:spcPct val="115000"/>
              </a:lnSpc>
              <a:defRPr sz="1600">
                <a:solidFill>
                  <a:srgbClr val="00CBFF"/>
                </a:solidFill>
                <a:latin typeface="Andale Mono"/>
                <a:ea typeface="Andale Mono"/>
                <a:cs typeface="Andale Mono"/>
                <a:sym typeface="Andale Mono"/>
              </a:defRPr>
            </a:pPr>
            <a:r>
              <a:t>for</a:t>
            </a:r>
            <a:r>
              <a:rPr>
                <a:solidFill>
                  <a:srgbClr val="FFFFFF"/>
                </a:solidFill>
              </a:rPr>
              <a:t> i := </a:t>
            </a:r>
            <a:r>
              <a:rPr>
                <a:solidFill>
                  <a:srgbClr val="FF9900"/>
                </a:solidFill>
              </a:rPr>
              <a:t>0</a:t>
            </a:r>
            <a:r>
              <a:rPr>
                <a:solidFill>
                  <a:srgbClr val="FFFFFF"/>
                </a:solidFill>
              </a:rPr>
              <a:t>; i &lt; numWorkers; i++ {</a:t>
            </a:r>
            <a:endParaRPr>
              <a:solidFill>
                <a:srgbClr val="FFFFFF"/>
              </a:solidFill>
            </a:endParaRPr>
          </a:p>
          <a:p>
            <a:pPr>
              <a:lnSpc>
                <a:spcPct val="115000"/>
              </a:lnSpc>
              <a:defRPr sz="1600">
                <a:solidFill>
                  <a:srgbClr val="FFFFFF"/>
                </a:solidFill>
                <a:latin typeface="Andale Mono"/>
                <a:ea typeface="Andale Mono"/>
                <a:cs typeface="Andale Mono"/>
                <a:sym typeface="Andale Mono"/>
              </a:defRPr>
            </a:pPr>
            <a:r>
              <a:t>	handleResult(&lt;-result)</a:t>
            </a:r>
          </a:p>
          <a:p>
            <a:pPr>
              <a:lnSpc>
                <a:spcPct val="115000"/>
              </a:lnSpc>
              <a:defRPr sz="1600">
                <a:solidFill>
                  <a:srgbClr val="FFFFFF"/>
                </a:solidFill>
                <a:latin typeface="Andale Mono"/>
                <a:ea typeface="Andale Mono"/>
                <a:cs typeface="Andale Mono"/>
                <a:sym typeface="Andale Mono"/>
              </a:defRPr>
            </a:pPr>
            <a:r>
              <a:t>}</a:t>
            </a:r>
          </a:p>
          <a:p>
            <a:pPr>
              <a:lnSpc>
                <a:spcPct val="115000"/>
              </a:lnSpc>
              <a:defRPr sz="1600">
                <a:solidFill>
                  <a:srgbClr val="FFFFFF"/>
                </a:solidFill>
                <a:latin typeface="Andale Mono"/>
                <a:ea typeface="Andale Mono"/>
                <a:cs typeface="Andale Mono"/>
                <a:sym typeface="Andale Mono"/>
              </a:defRPr>
            </a:pPr>
            <a:r>
              <a:t>fmt.Println(</a:t>
            </a:r>
            <a:r>
              <a:rPr>
                <a:solidFill>
                  <a:srgbClr val="E69138"/>
                </a:solidFill>
              </a:rPr>
              <a:t>"</a:t>
            </a:r>
            <a:r>
              <a:rPr>
                <a:solidFill>
                  <a:srgbClr val="FF9900"/>
                </a:solidFill>
              </a:rPr>
              <a:t>Done!</a:t>
            </a:r>
            <a:r>
              <a:rPr>
                <a:solidFill>
                  <a:srgbClr val="E69138"/>
                </a:solidFill>
              </a:rPr>
              <a:t>"</a:t>
            </a:r>
            <a:r>
              <a:t>)</a:t>
            </a:r>
          </a:p>
        </p:txBody>
      </p:sp>
      <p:sp>
        <p:nvSpPr>
          <p:cNvPr id="376" name="Google Shape;339;p37"/>
          <p:cNvSpPr txBox="1"/>
          <p:nvPr/>
        </p:nvSpPr>
        <p:spPr>
          <a:xfrm>
            <a:off x="3749675" y="2233613"/>
            <a:ext cx="5394325" cy="47783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indent="914400">
              <a:lnSpc>
                <a:spcPct val="115000"/>
              </a:lnSpc>
              <a:defRPr sz="1600">
                <a:solidFill>
                  <a:srgbClr val="FFFFFF"/>
                </a:solidFill>
                <a:latin typeface="Andale Mono"/>
                <a:ea typeface="Andale Mono"/>
                <a:cs typeface="Andale Mono"/>
                <a:sym typeface="Andale Mono"/>
              </a:defRPr>
            </a:lvl1pPr>
          </a:lstStyle>
          <a:p>
            <a:pPr/>
            <a:r>
              <a:t>result &lt;- i</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7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76"/>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3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76" grpId="2"/>
      <p:bldP build="whole" bldLvl="1" animBg="1" rev="0" advAuto="0" spid="375" grpId="3"/>
      <p:bldP build="whole" bldLvl="1" animBg="1" rev="0" advAuto="0" spid="374"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bg>
      <p:bgPr>
        <a:solidFill>
          <a:srgbClr val="002060"/>
        </a:solidFill>
      </p:bgPr>
    </p:bg>
    <p:spTree>
      <p:nvGrpSpPr>
        <p:cNvPr id="1" name=""/>
        <p:cNvGrpSpPr/>
        <p:nvPr/>
      </p:nvGrpSpPr>
      <p:grpSpPr>
        <a:xfrm>
          <a:off x="0" y="0"/>
          <a:ext cx="0" cy="0"/>
          <a:chOff x="0" y="0"/>
          <a:chExt cx="0" cy="0"/>
        </a:xfrm>
      </p:grpSpPr>
      <p:sp>
        <p:nvSpPr>
          <p:cNvPr id="380" name="Google Shape;345;p38"/>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Go channels</a:t>
            </a:r>
          </a:p>
        </p:txBody>
      </p:sp>
      <p:sp>
        <p:nvSpPr>
          <p:cNvPr id="381" name="Google Shape;346;p38"/>
          <p:cNvSpPr txBox="1"/>
          <p:nvPr>
            <p:ph type="body" sz="quarter" idx="1"/>
          </p:nvPr>
        </p:nvSpPr>
        <p:spPr>
          <a:xfrm>
            <a:off x="311699" y="1395799"/>
            <a:ext cx="2607902" cy="3174901"/>
          </a:xfrm>
          <a:prstGeom prst="rect">
            <a:avLst/>
          </a:prstGeom>
        </p:spPr>
        <p:txBody>
          <a:bodyPr/>
          <a:lstStyle/>
          <a:p>
            <a:pPr marL="0" indent="0">
              <a:buSzTx/>
              <a:buNone/>
              <a:defRPr>
                <a:solidFill>
                  <a:srgbClr val="FFFFFF"/>
                </a:solidFill>
              </a:defRPr>
            </a:pPr>
            <a:r>
              <a:t>Easy to express asynchronous RPC</a:t>
            </a:r>
          </a:p>
          <a:p>
            <a:pPr marL="0" indent="0">
              <a:spcBef>
                <a:spcPts val="1600"/>
              </a:spcBef>
              <a:buSzTx/>
              <a:buNone/>
              <a:defRPr>
                <a:solidFill>
                  <a:srgbClr val="FFFFFF"/>
                </a:solidFill>
              </a:defRPr>
            </a:pPr>
            <a:r>
              <a:t>Awkward to express this using locks</a:t>
            </a:r>
          </a:p>
        </p:txBody>
      </p:sp>
      <p:sp>
        <p:nvSpPr>
          <p:cNvPr id="382" name="Google Shape;351;p38"/>
          <p:cNvSpPr txBox="1"/>
          <p:nvPr>
            <p:ph type="sldNum" sz="quarter" idx="2"/>
          </p:nvPr>
        </p:nvSpPr>
        <p:spPr>
          <a:xfrm>
            <a:off x="8740900" y="4700819"/>
            <a:ext cx="280259"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3" name="Google Shape;347;p38"/>
          <p:cNvSpPr txBox="1"/>
          <p:nvPr/>
        </p:nvSpPr>
        <p:spPr>
          <a:xfrm>
            <a:off x="3749675" y="1111249"/>
            <a:ext cx="5394325" cy="203041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defTabSz="850391">
              <a:lnSpc>
                <a:spcPct val="115000"/>
              </a:lnSpc>
              <a:defRPr sz="1488">
                <a:solidFill>
                  <a:srgbClr val="666666"/>
                </a:solidFill>
                <a:latin typeface="Andale Mono"/>
                <a:ea typeface="Andale Mono"/>
                <a:cs typeface="Andale Mono"/>
                <a:sym typeface="Andale Mono"/>
              </a:defRPr>
            </a:pPr>
            <a:r>
              <a:t>// Send query to all servers</a:t>
            </a:r>
            <a:endParaRPr>
              <a:solidFill>
                <a:srgbClr val="FFFFFF"/>
              </a:solidFill>
            </a:endParaRPr>
          </a:p>
          <a:p>
            <a:pPr defTabSz="850391">
              <a:lnSpc>
                <a:spcPct val="115000"/>
              </a:lnSpc>
              <a:defRPr sz="1488">
                <a:solidFill>
                  <a:srgbClr val="00CBFF"/>
                </a:solidFill>
                <a:latin typeface="Andale Mono"/>
                <a:ea typeface="Andale Mono"/>
                <a:cs typeface="Andale Mono"/>
                <a:sym typeface="Andale Mono"/>
              </a:defRPr>
            </a:pPr>
            <a:r>
              <a:t>for</a:t>
            </a:r>
            <a:r>
              <a:rPr>
                <a:solidFill>
                  <a:srgbClr val="FFFFFF"/>
                </a:solidFill>
              </a:rPr>
              <a:t> i := </a:t>
            </a:r>
            <a:r>
              <a:rPr>
                <a:solidFill>
                  <a:srgbClr val="FF9900"/>
                </a:solidFill>
              </a:rPr>
              <a:t>0</a:t>
            </a:r>
            <a:r>
              <a:rPr>
                <a:solidFill>
                  <a:srgbClr val="FFFFFF"/>
                </a:solidFill>
              </a:rPr>
              <a:t>; i &lt; numServers; i++ {</a:t>
            </a:r>
            <a:endParaRPr>
              <a:solidFill>
                <a:srgbClr val="FFFFFF"/>
              </a:solidFill>
            </a:endParaRPr>
          </a:p>
          <a:p>
            <a:pPr defTabSz="850391">
              <a:lnSpc>
                <a:spcPct val="115000"/>
              </a:lnSpc>
              <a:defRPr sz="1488">
                <a:solidFill>
                  <a:srgbClr val="FFFFFF"/>
                </a:solidFill>
                <a:latin typeface="Andale Mono"/>
                <a:ea typeface="Andale Mono"/>
                <a:cs typeface="Andale Mono"/>
                <a:sym typeface="Andale Mono"/>
              </a:defRPr>
            </a:pPr>
            <a:r>
              <a:t>	</a:t>
            </a:r>
            <a:r>
              <a:rPr>
                <a:solidFill>
                  <a:srgbClr val="00CBFF"/>
                </a:solidFill>
              </a:rPr>
              <a:t>go func</a:t>
            </a:r>
            <a:r>
              <a:t>() {</a:t>
            </a:r>
          </a:p>
          <a:p>
            <a:pPr defTabSz="850391">
              <a:lnSpc>
                <a:spcPct val="115000"/>
              </a:lnSpc>
              <a:defRPr sz="1488">
                <a:solidFill>
                  <a:srgbClr val="666666"/>
                </a:solidFill>
                <a:latin typeface="Andale Mono"/>
                <a:ea typeface="Andale Mono"/>
                <a:cs typeface="Andale Mono"/>
                <a:sym typeface="Andale Mono"/>
              </a:defRPr>
            </a:pPr>
            <a:r>
              <a:t>		</a:t>
            </a:r>
            <a:r>
              <a:rPr>
                <a:solidFill>
                  <a:srgbClr val="FFFFFF"/>
                </a:solidFill>
              </a:rPr>
              <a:t>resp := </a:t>
            </a:r>
            <a:r>
              <a:t>// ... send RPC to server</a:t>
            </a:r>
          </a:p>
          <a:p>
            <a:pPr defTabSz="850391">
              <a:lnSpc>
                <a:spcPct val="115000"/>
              </a:lnSpc>
              <a:defRPr sz="1488">
                <a:solidFill>
                  <a:srgbClr val="FF9900"/>
                </a:solidFill>
                <a:latin typeface="Andale Mono"/>
                <a:ea typeface="Andale Mono"/>
                <a:cs typeface="Andale Mono"/>
                <a:sym typeface="Andale Mono"/>
              </a:defRPr>
            </a:pPr>
          </a:p>
          <a:p>
            <a:pPr indent="425195" defTabSz="850391">
              <a:lnSpc>
                <a:spcPct val="115000"/>
              </a:lnSpc>
              <a:defRPr sz="1488">
                <a:solidFill>
                  <a:srgbClr val="FFFFFF"/>
                </a:solidFill>
                <a:latin typeface="Andale Mono"/>
                <a:ea typeface="Andale Mono"/>
                <a:cs typeface="Andale Mono"/>
                <a:sym typeface="Andale Mono"/>
              </a:defRPr>
            </a:pPr>
            <a:r>
              <a:t>}()</a:t>
            </a:r>
          </a:p>
          <a:p>
            <a:pPr defTabSz="850391">
              <a:lnSpc>
                <a:spcPct val="115000"/>
              </a:lnSpc>
              <a:defRPr sz="1488">
                <a:solidFill>
                  <a:srgbClr val="FFFFFF"/>
                </a:solidFill>
                <a:latin typeface="Andale Mono"/>
                <a:ea typeface="Andale Mono"/>
                <a:cs typeface="Andale Mono"/>
                <a:sym typeface="Andale Mono"/>
              </a:defRPr>
            </a:pPr>
            <a:r>
              <a:t>}</a:t>
            </a:r>
          </a:p>
        </p:txBody>
      </p:sp>
      <p:sp>
        <p:nvSpPr>
          <p:cNvPr id="384" name="Google Shape;348;p38"/>
          <p:cNvSpPr txBox="1"/>
          <p:nvPr/>
        </p:nvSpPr>
        <p:spPr>
          <a:xfrm>
            <a:off x="3749675" y="709612"/>
            <a:ext cx="5394325" cy="47783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sz="1600">
                <a:solidFill>
                  <a:srgbClr val="FFFFFF"/>
                </a:solidFill>
                <a:latin typeface="Andale Mono"/>
                <a:ea typeface="Andale Mono"/>
                <a:cs typeface="Andale Mono"/>
                <a:sym typeface="Andale Mono"/>
              </a:defRPr>
            </a:pPr>
            <a:r>
              <a:t>result := </a:t>
            </a:r>
            <a:r>
              <a:rPr>
                <a:solidFill>
                  <a:srgbClr val="00CBFF"/>
                </a:solidFill>
              </a:rPr>
              <a:t>make</a:t>
            </a:r>
            <a:r>
              <a:t>(</a:t>
            </a:r>
            <a:r>
              <a:rPr>
                <a:solidFill>
                  <a:srgbClr val="AF79FF"/>
                </a:solidFill>
              </a:rPr>
              <a:t>chan int</a:t>
            </a:r>
            <a:r>
              <a:t>, numServers)</a:t>
            </a:r>
          </a:p>
        </p:txBody>
      </p:sp>
      <p:sp>
        <p:nvSpPr>
          <p:cNvPr id="385" name="Google Shape;349;p38"/>
          <p:cNvSpPr txBox="1"/>
          <p:nvPr/>
        </p:nvSpPr>
        <p:spPr>
          <a:xfrm>
            <a:off x="3749675" y="3168650"/>
            <a:ext cx="5394325" cy="74612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defTabSz="841247">
              <a:lnSpc>
                <a:spcPct val="115000"/>
              </a:lnSpc>
              <a:defRPr sz="1472">
                <a:solidFill>
                  <a:srgbClr val="666666"/>
                </a:solidFill>
                <a:latin typeface="Andale Mono"/>
                <a:ea typeface="Andale Mono"/>
                <a:cs typeface="Andale Mono"/>
                <a:sym typeface="Andale Mono"/>
              </a:defRPr>
            </a:pPr>
            <a:r>
              <a:t>// Return as soon as the first server responds</a:t>
            </a:r>
          </a:p>
          <a:p>
            <a:pPr defTabSz="841247">
              <a:lnSpc>
                <a:spcPct val="115000"/>
              </a:lnSpc>
              <a:defRPr sz="1472">
                <a:solidFill>
                  <a:srgbClr val="FFFFFF"/>
                </a:solidFill>
                <a:latin typeface="Andale Mono"/>
                <a:ea typeface="Andale Mono"/>
                <a:cs typeface="Andale Mono"/>
                <a:sym typeface="Andale Mono"/>
              </a:defRPr>
            </a:pPr>
            <a:r>
              <a:t>handleResponse(&lt;-result)</a:t>
            </a:r>
          </a:p>
        </p:txBody>
      </p:sp>
      <p:sp>
        <p:nvSpPr>
          <p:cNvPr id="386" name="Google Shape;350;p38"/>
          <p:cNvSpPr txBox="1"/>
          <p:nvPr/>
        </p:nvSpPr>
        <p:spPr>
          <a:xfrm>
            <a:off x="3749675" y="2233613"/>
            <a:ext cx="5394325" cy="47783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indent="914400">
              <a:lnSpc>
                <a:spcPct val="115000"/>
              </a:lnSpc>
              <a:defRPr sz="1600">
                <a:solidFill>
                  <a:srgbClr val="FFFFFF"/>
                </a:solidFill>
                <a:latin typeface="Andale Mono"/>
                <a:ea typeface="Andale Mono"/>
                <a:cs typeface="Andale Mono"/>
                <a:sym typeface="Andale Mono"/>
              </a:defRPr>
            </a:lvl1pPr>
          </a:lstStyle>
          <a:p>
            <a:pPr/>
            <a:r>
              <a:t>result &lt;- resp</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85"/>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386"/>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38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4" fill="hold">
                                  <p:stCondLst>
                                    <p:cond delay="0"/>
                                  </p:stCondLst>
                                  <p:iterate type="el" backwards="0">
                                    <p:tmAbs val="0"/>
                                  </p:iterate>
                                  <p:childTnLst>
                                    <p:set>
                                      <p:cBhvr>
                                        <p:cTn id="16" fill="hold"/>
                                        <p:tgtEl>
                                          <p:spTgt spid="381">
                                            <p:bg/>
                                          </p:spTgt>
                                        </p:tgtEl>
                                        <p:attrNameLst>
                                          <p:attrName>style.visibility</p:attrName>
                                        </p:attrNameLst>
                                      </p:cBhvr>
                                      <p:to>
                                        <p:strVal val="visible"/>
                                      </p:to>
                                    </p:set>
                                    <p:animEffect filter="fade" transition="in">
                                      <p:cBhvr>
                                        <p:cTn id="17" dur="1"/>
                                        <p:tgtEl>
                                          <p:spTgt spid="381">
                                            <p:bg/>
                                          </p:spTgt>
                                        </p:tgtEl>
                                      </p:cBhvr>
                                    </p:animEffect>
                                  </p:childTnLst>
                                </p:cTn>
                              </p:par>
                              <p:par>
                                <p:cTn id="18" presetClass="entr" nodeType="withEffect" presetSubtype="0" presetID="10" grpId="4" fill="hold">
                                  <p:stCondLst>
                                    <p:cond delay="0"/>
                                  </p:stCondLst>
                                  <p:iterate type="el" backwards="0">
                                    <p:tmAbs val="0"/>
                                  </p:iterate>
                                  <p:childTnLst>
                                    <p:set>
                                      <p:cBhvr>
                                        <p:cTn id="19" fill="hold"/>
                                        <p:tgtEl>
                                          <p:spTgt spid="381">
                                            <p:txEl>
                                              <p:pRg st="0" end="0"/>
                                            </p:txEl>
                                          </p:spTgt>
                                        </p:tgtEl>
                                        <p:attrNameLst>
                                          <p:attrName>style.visibility</p:attrName>
                                        </p:attrNameLst>
                                      </p:cBhvr>
                                      <p:to>
                                        <p:strVal val="visible"/>
                                      </p:to>
                                    </p:set>
                                    <p:animEffect filter="fade" transition="in">
                                      <p:cBhvr>
                                        <p:cTn id="20" dur="1"/>
                                        <p:tgtEl>
                                          <p:spTgt spid="38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4" fill="hold">
                                  <p:stCondLst>
                                    <p:cond delay="0"/>
                                  </p:stCondLst>
                                  <p:iterate type="el" backwards="0">
                                    <p:tmAbs val="0"/>
                                  </p:iterate>
                                  <p:childTnLst>
                                    <p:set>
                                      <p:cBhvr>
                                        <p:cTn id="24" fill="hold"/>
                                        <p:tgtEl>
                                          <p:spTgt spid="381">
                                            <p:txEl>
                                              <p:pRg st="1" end="1"/>
                                            </p:txEl>
                                          </p:spTgt>
                                        </p:tgtEl>
                                        <p:attrNameLst>
                                          <p:attrName>style.visibility</p:attrName>
                                        </p:attrNameLst>
                                      </p:cBhvr>
                                      <p:to>
                                        <p:strVal val="visible"/>
                                      </p:to>
                                    </p:set>
                                    <p:animEffect filter="fade" transition="in">
                                      <p:cBhvr>
                                        <p:cTn id="25" dur="1"/>
                                        <p:tgtEl>
                                          <p:spTgt spid="381">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85" grpId="1"/>
      <p:bldP build="p" bldLvl="1" animBg="1" rev="0" advAuto="0" spid="381" grpId="4"/>
      <p:bldP build="whole" bldLvl="1" animBg="1" rev="0" advAuto="0" spid="384" grpId="3"/>
      <p:bldP build="whole" bldLvl="1" animBg="1" rev="0" advAuto="0" spid="386" grpId="2"/>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390" name="Google Shape;356;p39"/>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Select statement</a:t>
            </a:r>
          </a:p>
        </p:txBody>
      </p:sp>
      <p:sp>
        <p:nvSpPr>
          <p:cNvPr id="391" name="Google Shape;358;p3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2" name="Google Shape;357;p39"/>
          <p:cNvSpPr txBox="1"/>
          <p:nvPr/>
        </p:nvSpPr>
        <p:spPr>
          <a:xfrm>
            <a:off x="508000" y="1179550"/>
            <a:ext cx="7612499" cy="266591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800">
                <a:solidFill>
                  <a:srgbClr val="EFEFEF"/>
                </a:solidFill>
                <a:latin typeface="Andale Mono"/>
                <a:ea typeface="Andale Mono"/>
                <a:cs typeface="Andale Mono"/>
                <a:sym typeface="Andale Mono"/>
              </a:defRPr>
            </a:pPr>
            <a:r>
              <a:t>select </a:t>
            </a:r>
            <a:r>
              <a:rPr>
                <a:latin typeface="+mn-lt"/>
                <a:ea typeface="+mn-ea"/>
                <a:cs typeface="+mn-cs"/>
                <a:sym typeface="Arial"/>
              </a:rPr>
              <a:t>allows a goroutine to wait on multiple channels at once</a:t>
            </a:r>
          </a:p>
          <a:p>
            <a:pPr>
              <a:defRPr sz="1800">
                <a:solidFill>
                  <a:srgbClr val="EFEFEF"/>
                </a:solidFill>
              </a:defRPr>
            </a:pPr>
          </a:p>
          <a:p>
            <a:pPr>
              <a:defRPr>
                <a:solidFill>
                  <a:srgbClr val="00CBFF"/>
                </a:solidFill>
                <a:latin typeface="Andale Mono"/>
                <a:ea typeface="Andale Mono"/>
                <a:cs typeface="Andale Mono"/>
                <a:sym typeface="Andale Mono"/>
              </a:defRPr>
            </a:pPr>
            <a:r>
              <a:t>for </a:t>
            </a:r>
            <a:r>
              <a:rPr>
                <a:solidFill>
                  <a:srgbClr val="EFEFEF"/>
                </a:solidFill>
              </a:rPr>
              <a:t>{</a:t>
            </a:r>
            <a:endParaRPr sz="1800">
              <a:solidFill>
                <a:srgbClr val="EFEFEF"/>
              </a:solidFill>
            </a:endParaRPr>
          </a:p>
          <a:p>
            <a:pPr indent="457200">
              <a:defRPr>
                <a:solidFill>
                  <a:srgbClr val="00CBFF"/>
                </a:solidFill>
                <a:latin typeface="Andale Mono"/>
                <a:ea typeface="Andale Mono"/>
                <a:cs typeface="Andale Mono"/>
                <a:sym typeface="Andale Mono"/>
              </a:defRPr>
            </a:pPr>
            <a:r>
              <a:t>select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	</a:t>
            </a:r>
            <a:r>
              <a:rPr>
                <a:solidFill>
                  <a:srgbClr val="00CBFF"/>
                </a:solidFill>
              </a:rPr>
              <a:t>case</a:t>
            </a:r>
            <a:r>
              <a:t> money := &lt;-dad:</a:t>
            </a:r>
          </a:p>
          <a:p>
            <a:pPr indent="457200">
              <a:defRPr>
                <a:solidFill>
                  <a:srgbClr val="EFEFEF"/>
                </a:solidFill>
                <a:latin typeface="Andale Mono"/>
                <a:ea typeface="Andale Mono"/>
                <a:cs typeface="Andale Mono"/>
                <a:sym typeface="Andale Mono"/>
              </a:defRPr>
            </a:pPr>
            <a:r>
              <a:t>	    buySnacks(money)</a:t>
            </a:r>
          </a:p>
          <a:p>
            <a:pPr indent="457200">
              <a:defRPr>
                <a:solidFill>
                  <a:srgbClr val="EFEFEF"/>
                </a:solidFill>
                <a:latin typeface="Andale Mono"/>
                <a:ea typeface="Andale Mono"/>
                <a:cs typeface="Andale Mono"/>
                <a:sym typeface="Andale Mono"/>
              </a:defRPr>
            </a:pPr>
            <a:r>
              <a:t>	</a:t>
            </a:r>
            <a:r>
              <a:rPr>
                <a:solidFill>
                  <a:srgbClr val="00CBFF"/>
                </a:solidFill>
              </a:rPr>
              <a:t>case</a:t>
            </a:r>
            <a:r>
              <a:t> money := &lt;-mom:</a:t>
            </a:r>
          </a:p>
          <a:p>
            <a:pPr indent="457200">
              <a:defRPr>
                <a:solidFill>
                  <a:srgbClr val="EFEFEF"/>
                </a:solidFill>
                <a:latin typeface="Andale Mono"/>
                <a:ea typeface="Andale Mono"/>
                <a:cs typeface="Andale Mono"/>
                <a:sym typeface="Andale Mono"/>
              </a:defRPr>
            </a:pPr>
            <a:r>
              <a:t>	    buySnacks(money)</a:t>
            </a:r>
          </a:p>
          <a:p>
            <a:pPr indent="457200">
              <a:defRPr>
                <a:solidFill>
                  <a:srgbClr val="EFEFEF"/>
                </a:solidFill>
                <a:latin typeface="Andale Mono"/>
                <a:ea typeface="Andale Mono"/>
                <a:cs typeface="Andale Mono"/>
                <a:sym typeface="Andale Mono"/>
              </a:defRPr>
            </a:pPr>
            <a:r>
              <a:t>}</a:t>
            </a:r>
            <a:endParaRPr sz="1800"/>
          </a:p>
          <a:p>
            <a:pPr>
              <a:defRPr sz="1800">
                <a:solidFill>
                  <a:srgbClr val="EFEFEF"/>
                </a:solidFill>
              </a:defRPr>
            </a:pPr>
            <a:r>
              <a:t>}</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396" name="Google Shape;363;p40"/>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Select statement</a:t>
            </a:r>
          </a:p>
        </p:txBody>
      </p:sp>
      <p:sp>
        <p:nvSpPr>
          <p:cNvPr id="397" name="Google Shape;365;p4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8" name="Google Shape;364;p40"/>
          <p:cNvSpPr txBox="1"/>
          <p:nvPr/>
        </p:nvSpPr>
        <p:spPr>
          <a:xfrm>
            <a:off x="508000" y="1179550"/>
            <a:ext cx="7612499" cy="327551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800">
                <a:solidFill>
                  <a:srgbClr val="EFEFEF"/>
                </a:solidFill>
                <a:latin typeface="Andale Mono"/>
                <a:ea typeface="Andale Mono"/>
                <a:cs typeface="Andale Mono"/>
                <a:sym typeface="Andale Mono"/>
              </a:defRPr>
            </a:pPr>
            <a:r>
              <a:t>select </a:t>
            </a:r>
            <a:r>
              <a:rPr>
                <a:latin typeface="+mn-lt"/>
                <a:ea typeface="+mn-ea"/>
                <a:cs typeface="+mn-cs"/>
                <a:sym typeface="Arial"/>
              </a:rPr>
              <a:t>allows a goroutine to wait on multiple channels at once</a:t>
            </a:r>
          </a:p>
          <a:p>
            <a:pPr>
              <a:defRPr sz="1800">
                <a:solidFill>
                  <a:srgbClr val="EFEFEF"/>
                </a:solidFill>
              </a:defRPr>
            </a:pPr>
          </a:p>
          <a:p>
            <a:pPr>
              <a:defRPr>
                <a:solidFill>
                  <a:srgbClr val="00CBFF"/>
                </a:solidFill>
                <a:latin typeface="Andale Mono"/>
                <a:ea typeface="Andale Mono"/>
                <a:cs typeface="Andale Mono"/>
                <a:sym typeface="Andale Mono"/>
              </a:defRPr>
            </a:pPr>
            <a:r>
              <a:t>for </a:t>
            </a:r>
            <a:r>
              <a:rPr>
                <a:solidFill>
                  <a:srgbClr val="EFEFEF"/>
                </a:solidFill>
              </a:rPr>
              <a:t>{</a:t>
            </a:r>
            <a:endParaRPr sz="1800">
              <a:solidFill>
                <a:srgbClr val="EFEFEF"/>
              </a:solidFill>
            </a:endParaRPr>
          </a:p>
          <a:p>
            <a:pPr indent="457200">
              <a:defRPr>
                <a:solidFill>
                  <a:srgbClr val="00CBFF"/>
                </a:solidFill>
                <a:latin typeface="Andale Mono"/>
                <a:ea typeface="Andale Mono"/>
                <a:cs typeface="Andale Mono"/>
                <a:sym typeface="Andale Mono"/>
              </a:defRPr>
            </a:pPr>
            <a:r>
              <a:t>select</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	</a:t>
            </a:r>
            <a:r>
              <a:rPr>
                <a:solidFill>
                  <a:srgbClr val="00CBFF"/>
                </a:solidFill>
              </a:rPr>
              <a:t>case</a:t>
            </a:r>
            <a:r>
              <a:t> money := &lt;-dad:</a:t>
            </a:r>
          </a:p>
          <a:p>
            <a:pPr indent="457200">
              <a:defRPr>
                <a:solidFill>
                  <a:srgbClr val="EFEFEF"/>
                </a:solidFill>
                <a:latin typeface="Andale Mono"/>
                <a:ea typeface="Andale Mono"/>
                <a:cs typeface="Andale Mono"/>
                <a:sym typeface="Andale Mono"/>
              </a:defRPr>
            </a:pPr>
            <a:r>
              <a:t>	    buySnacks(money)</a:t>
            </a:r>
          </a:p>
          <a:p>
            <a:pPr indent="457200">
              <a:defRPr>
                <a:solidFill>
                  <a:srgbClr val="EFEFEF"/>
                </a:solidFill>
                <a:latin typeface="Andale Mono"/>
                <a:ea typeface="Andale Mono"/>
                <a:cs typeface="Andale Mono"/>
                <a:sym typeface="Andale Mono"/>
              </a:defRPr>
            </a:pPr>
            <a:r>
              <a:t>	</a:t>
            </a:r>
            <a:r>
              <a:rPr>
                <a:solidFill>
                  <a:srgbClr val="00CBFF"/>
                </a:solidFill>
              </a:rPr>
              <a:t>case</a:t>
            </a:r>
            <a:r>
              <a:t> money := &lt;-mom:</a:t>
            </a:r>
          </a:p>
          <a:p>
            <a:pPr indent="457200">
              <a:defRPr>
                <a:solidFill>
                  <a:srgbClr val="EFEFEF"/>
                </a:solidFill>
                <a:latin typeface="Andale Mono"/>
                <a:ea typeface="Andale Mono"/>
                <a:cs typeface="Andale Mono"/>
                <a:sym typeface="Andale Mono"/>
              </a:defRPr>
            </a:pPr>
            <a:r>
              <a:t>	    buySnacks(money)</a:t>
            </a:r>
          </a:p>
          <a:p>
            <a:pPr indent="457200">
              <a:defRPr>
                <a:solidFill>
                  <a:srgbClr val="EFEFEF"/>
                </a:solidFill>
                <a:latin typeface="Andale Mono"/>
                <a:ea typeface="Andale Mono"/>
                <a:cs typeface="Andale Mono"/>
                <a:sym typeface="Andale Mono"/>
              </a:defRPr>
            </a:pPr>
            <a:r>
              <a:t>	</a:t>
            </a:r>
            <a:r>
              <a:rPr>
                <a:solidFill>
                  <a:srgbClr val="00CBFF"/>
                </a:solidFill>
              </a:rPr>
              <a:t>case</a:t>
            </a:r>
            <a:r>
              <a:t> </a:t>
            </a:r>
            <a:r>
              <a:rPr>
                <a:solidFill>
                  <a:srgbClr val="00CBFF"/>
                </a:solidFill>
              </a:rPr>
              <a:t>default</a:t>
            </a:r>
            <a:r>
              <a:t>:</a:t>
            </a:r>
          </a:p>
          <a:p>
            <a:pPr indent="457200">
              <a:defRPr>
                <a:solidFill>
                  <a:srgbClr val="EFEFEF"/>
                </a:solidFill>
                <a:latin typeface="Andale Mono"/>
                <a:ea typeface="Andale Mono"/>
                <a:cs typeface="Andale Mono"/>
                <a:sym typeface="Andale Mono"/>
              </a:defRPr>
            </a:pPr>
            <a:r>
              <a:t>	    starve()</a:t>
            </a:r>
          </a:p>
          <a:p>
            <a:pPr indent="457200">
              <a:defRPr>
                <a:solidFill>
                  <a:srgbClr val="EFEFEF"/>
                </a:solidFill>
                <a:latin typeface="Andale Mono"/>
                <a:ea typeface="Andale Mono"/>
                <a:cs typeface="Andale Mono"/>
                <a:sym typeface="Andale Mono"/>
              </a:defRPr>
            </a:pPr>
            <a:r>
              <a:t>         time.Sleep(</a:t>
            </a:r>
            <a:r>
              <a:rPr>
                <a:solidFill>
                  <a:srgbClr val="FF9900"/>
                </a:solidFill>
              </a:rPr>
              <a:t>5</a:t>
            </a:r>
            <a:r>
              <a:t> * time.Second)		</a:t>
            </a:r>
          </a:p>
          <a:p>
            <a:pPr indent="457200">
              <a:defRPr>
                <a:solidFill>
                  <a:srgbClr val="EFEFEF"/>
                </a:solidFill>
                <a:latin typeface="Andale Mono"/>
                <a:ea typeface="Andale Mono"/>
                <a:cs typeface="Andale Mono"/>
                <a:sym typeface="Andale Mono"/>
              </a:defRPr>
            </a:pPr>
            <a:r>
              <a:t>}</a:t>
            </a:r>
            <a:endParaRPr sz="1800"/>
          </a:p>
          <a:p>
            <a:pPr>
              <a:defRPr sz="1800">
                <a:solidFill>
                  <a:srgbClr val="EFEFEF"/>
                </a:solidFill>
              </a:defRPr>
            </a:pPr>
            <a:r>
              <a:t>}</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402" name="Google Shape;370;p41"/>
          <p:cNvSpPr txBox="1"/>
          <p:nvPr>
            <p:ph type="title"/>
          </p:nvPr>
        </p:nvSpPr>
        <p:spPr>
          <a:xfrm>
            <a:off x="311699" y="445025"/>
            <a:ext cx="8520602" cy="572701"/>
          </a:xfrm>
          <a:prstGeom prst="rect">
            <a:avLst/>
          </a:prstGeom>
        </p:spPr>
        <p:txBody>
          <a:bodyPr/>
          <a:lstStyle/>
          <a:p>
            <a:pPr defTabSz="877823">
              <a:defRPr sz="2688">
                <a:solidFill>
                  <a:srgbClr val="FFFFFF"/>
                </a:solidFill>
              </a:defRPr>
            </a:pPr>
            <a:r>
              <a:t>Handle timeouts using </a:t>
            </a:r>
            <a:r>
              <a:rPr>
                <a:latin typeface="Andale Mono"/>
                <a:ea typeface="Andale Mono"/>
                <a:cs typeface="Andale Mono"/>
                <a:sym typeface="Andale Mono"/>
              </a:rPr>
              <a:t>select</a:t>
            </a:r>
          </a:p>
        </p:txBody>
      </p:sp>
      <p:sp>
        <p:nvSpPr>
          <p:cNvPr id="403" name="Google Shape;373;p4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04" name="Google Shape;371;p41"/>
          <p:cNvSpPr txBox="1"/>
          <p:nvPr/>
        </p:nvSpPr>
        <p:spPr>
          <a:xfrm>
            <a:off x="590386" y="1179550"/>
            <a:ext cx="4153228" cy="4043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666666"/>
                </a:solidFill>
                <a:latin typeface="Andale Mono"/>
                <a:ea typeface="Andale Mono"/>
                <a:cs typeface="Andale Mono"/>
                <a:sym typeface="Andale Mono"/>
              </a:defRPr>
            </a:pPr>
            <a:r>
              <a:t>// Asynchronously request an answer </a:t>
            </a:r>
            <a:br/>
            <a:r>
              <a:t>// from server, timing out after X </a:t>
            </a:r>
            <a:br/>
            <a:r>
              <a:t>// seconds</a:t>
            </a:r>
            <a:endParaRPr>
              <a:solidFill>
                <a:srgbClr val="EFEFEF"/>
              </a:solidFill>
            </a:endParaRPr>
          </a:p>
          <a:p>
            <a:pPr>
              <a:defRPr>
                <a:solidFill>
                  <a:srgbClr val="EFEFEF"/>
                </a:solidFill>
                <a:latin typeface="Andale Mono"/>
                <a:ea typeface="Andale Mono"/>
                <a:cs typeface="Andale Mono"/>
                <a:sym typeface="Andale Mono"/>
              </a:defRPr>
            </a:pPr>
            <a:r>
              <a:t>result := </a:t>
            </a:r>
            <a:r>
              <a:rPr>
                <a:solidFill>
                  <a:srgbClr val="00CBFF"/>
                </a:solidFill>
              </a:rPr>
              <a:t>make</a:t>
            </a:r>
            <a:r>
              <a:t>(</a:t>
            </a:r>
            <a:r>
              <a:rPr>
                <a:solidFill>
                  <a:srgbClr val="AF79FF"/>
                </a:solidFill>
              </a:rPr>
              <a:t>chan int</a:t>
            </a:r>
            <a:r>
              <a:t>)</a:t>
            </a:r>
          </a:p>
          <a:p>
            <a:pPr>
              <a:defRPr>
                <a:solidFill>
                  <a:srgbClr val="EFEFEF"/>
                </a:solidFill>
                <a:latin typeface="Andale Mono"/>
                <a:ea typeface="Andale Mono"/>
                <a:cs typeface="Andale Mono"/>
                <a:sym typeface="Andale Mono"/>
              </a:defRPr>
            </a:pPr>
            <a:r>
              <a:t>timeout := </a:t>
            </a:r>
            <a:r>
              <a:rPr>
                <a:solidFill>
                  <a:srgbClr val="00CBFF"/>
                </a:solidFill>
              </a:rPr>
              <a:t>make</a:t>
            </a:r>
            <a:r>
              <a:t>(</a:t>
            </a:r>
            <a:r>
              <a:rPr>
                <a:solidFill>
                  <a:srgbClr val="AF79FF"/>
                </a:solidFill>
              </a:rPr>
              <a:t>chan bool</a:t>
            </a:r>
            <a:r>
              <a:t>)</a:t>
            </a:r>
          </a:p>
          <a:p>
            <a:pPr>
              <a:defRPr>
                <a:solidFill>
                  <a:srgbClr val="EFEFEF"/>
                </a:solidFill>
                <a:latin typeface="Andale Mono"/>
                <a:ea typeface="Andale Mono"/>
                <a:cs typeface="Andale Mono"/>
                <a:sym typeface="Andale Mono"/>
              </a:defRPr>
            </a:pPr>
          </a:p>
          <a:p>
            <a:pPr>
              <a:defRPr>
                <a:solidFill>
                  <a:srgbClr val="666666"/>
                </a:solidFill>
                <a:latin typeface="Andale Mono"/>
                <a:ea typeface="Andale Mono"/>
                <a:cs typeface="Andale Mono"/>
                <a:sym typeface="Andale Mono"/>
              </a:defRPr>
            </a:pPr>
            <a:r>
              <a:t>// Ask server</a:t>
            </a:r>
            <a:endParaRPr>
              <a:solidFill>
                <a:srgbClr val="EFEFEF"/>
              </a:solidFill>
            </a:endParaRPr>
          </a:p>
          <a:p>
            <a:pPr>
              <a:defRPr>
                <a:solidFill>
                  <a:srgbClr val="00CBFF"/>
                </a:solidFill>
                <a:latin typeface="Andale Mono"/>
                <a:ea typeface="Andale Mono"/>
                <a:cs typeface="Andale Mono"/>
                <a:sym typeface="Andale Mono"/>
              </a:defRPr>
            </a:pPr>
            <a:r>
              <a:t>go</a:t>
            </a:r>
            <a:r>
              <a:rPr>
                <a:solidFill>
                  <a:srgbClr val="EFEFEF"/>
                </a:solidFill>
              </a:rPr>
              <a:t> </a:t>
            </a:r>
            <a:r>
              <a:t>func</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response := </a:t>
            </a:r>
            <a:r>
              <a:rPr>
                <a:solidFill>
                  <a:srgbClr val="666666"/>
                </a:solidFill>
              </a:rPr>
              <a:t>// ... send RPC</a:t>
            </a:r>
            <a:endParaRPr>
              <a:solidFill>
                <a:srgbClr val="666666"/>
              </a:solidFill>
            </a:endParaRPr>
          </a:p>
          <a:p>
            <a:pPr indent="457200">
              <a:defRPr>
                <a:solidFill>
                  <a:srgbClr val="EFEFEF"/>
                </a:solidFill>
                <a:latin typeface="Andale Mono"/>
                <a:ea typeface="Andale Mono"/>
                <a:cs typeface="Andale Mono"/>
                <a:sym typeface="Andale Mono"/>
              </a:defRPr>
            </a:pPr>
            <a:r>
              <a:t>result &lt;- </a:t>
            </a:r>
            <a:r>
              <a:rPr>
                <a:solidFill>
                  <a:srgbClr val="FFFFFF"/>
                </a:solidFill>
              </a:rPr>
              <a:t>response</a:t>
            </a:r>
            <a:endParaRPr>
              <a:solidFill>
                <a:srgbClr val="FFFFFF"/>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666666"/>
                </a:solidFill>
                <a:latin typeface="Andale Mono"/>
                <a:ea typeface="Andale Mono"/>
                <a:cs typeface="Andale Mono"/>
                <a:sym typeface="Andale Mono"/>
              </a:defRPr>
            </a:pPr>
            <a:r>
              <a:t>// Start timer</a:t>
            </a:r>
            <a:endParaRPr>
              <a:solidFill>
                <a:srgbClr val="EFEFEF"/>
              </a:solidFill>
            </a:endParaRPr>
          </a:p>
          <a:p>
            <a:pPr>
              <a:defRPr>
                <a:solidFill>
                  <a:srgbClr val="00CBFF"/>
                </a:solidFill>
                <a:latin typeface="Andale Mono"/>
                <a:ea typeface="Andale Mono"/>
                <a:cs typeface="Andale Mono"/>
                <a:sym typeface="Andale Mono"/>
              </a:defRPr>
            </a:pPr>
            <a:r>
              <a:t>go</a:t>
            </a:r>
            <a:r>
              <a:rPr>
                <a:solidFill>
                  <a:srgbClr val="EFEFEF"/>
                </a:solidFill>
              </a:rPr>
              <a:t> </a:t>
            </a:r>
            <a:r>
              <a:t>func</a:t>
            </a:r>
            <a:r>
              <a:rPr>
                <a:solidFill>
                  <a:srgbClr val="EFEFEF"/>
                </a:solidFill>
              </a:rPr>
              <a:t>() {</a:t>
            </a:r>
            <a:endParaRPr>
              <a:solidFill>
                <a:srgbClr val="EFEFEF"/>
              </a:solidFill>
            </a:endParaRPr>
          </a:p>
          <a:p>
            <a:pPr indent="457200">
              <a:defRPr>
                <a:solidFill>
                  <a:srgbClr val="EFEFEF"/>
                </a:solidFill>
                <a:latin typeface="Andale Mono"/>
                <a:ea typeface="Andale Mono"/>
                <a:cs typeface="Andale Mono"/>
                <a:sym typeface="Andale Mono"/>
              </a:defRPr>
            </a:pPr>
            <a:r>
              <a:t>time.Sleep(5 * time.Second)</a:t>
            </a:r>
          </a:p>
          <a:p>
            <a:pPr indent="457200">
              <a:defRPr>
                <a:solidFill>
                  <a:srgbClr val="EFEFEF"/>
                </a:solidFill>
                <a:latin typeface="Andale Mono"/>
                <a:ea typeface="Andale Mono"/>
                <a:cs typeface="Andale Mono"/>
                <a:sym typeface="Andale Mono"/>
              </a:defRPr>
            </a:pPr>
            <a:r>
              <a:t>timeout &lt;- </a:t>
            </a:r>
            <a:r>
              <a:rPr>
                <a:solidFill>
                  <a:srgbClr val="FF9900"/>
                </a:solidFill>
              </a:rPr>
              <a:t>true</a:t>
            </a:r>
            <a:endParaRPr>
              <a:solidFill>
                <a:srgbClr val="FF9900"/>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p:txBody>
      </p:sp>
      <p:sp>
        <p:nvSpPr>
          <p:cNvPr id="405" name="Google Shape;372;p41"/>
          <p:cNvSpPr txBox="1"/>
          <p:nvPr/>
        </p:nvSpPr>
        <p:spPr>
          <a:xfrm>
            <a:off x="4691714" y="1179550"/>
            <a:ext cx="3861900" cy="2214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666666"/>
                </a:solidFill>
                <a:latin typeface="Andale Mono"/>
                <a:ea typeface="Andale Mono"/>
                <a:cs typeface="Andale Mono"/>
                <a:sym typeface="Andale Mono"/>
              </a:defRPr>
            </a:pPr>
            <a:r>
              <a:t>// Wait on both channels</a:t>
            </a:r>
            <a:endParaRPr>
              <a:solidFill>
                <a:srgbClr val="EFEFEF"/>
              </a:solidFill>
            </a:endParaRPr>
          </a:p>
          <a:p>
            <a:pPr>
              <a:defRPr>
                <a:solidFill>
                  <a:srgbClr val="00CBFF"/>
                </a:solidFill>
                <a:latin typeface="Andale Mono"/>
                <a:ea typeface="Andale Mono"/>
                <a:cs typeface="Andale Mono"/>
                <a:sym typeface="Andale Mono"/>
              </a:defRPr>
            </a:pPr>
            <a:r>
              <a:t>select</a:t>
            </a:r>
            <a:r>
              <a:rPr>
                <a:solidFill>
                  <a:srgbClr val="EFEFEF"/>
                </a:solidFill>
              </a:rPr>
              <a:t> {</a:t>
            </a:r>
            <a:endParaRPr>
              <a:solidFill>
                <a:srgbClr val="EFEFEF"/>
              </a:solidFill>
            </a:endParaRPr>
          </a:p>
          <a:p>
            <a:pPr>
              <a:defRPr>
                <a:solidFill>
                  <a:srgbClr val="EFEFEF"/>
                </a:solidFill>
                <a:latin typeface="Andale Mono"/>
                <a:ea typeface="Andale Mono"/>
                <a:cs typeface="Andale Mono"/>
                <a:sym typeface="Andale Mono"/>
              </a:defRPr>
            </a:pPr>
            <a:r>
              <a:t>   </a:t>
            </a:r>
            <a:r>
              <a:rPr>
                <a:solidFill>
                  <a:srgbClr val="00CBFF"/>
                </a:solidFill>
              </a:rPr>
              <a:t>case</a:t>
            </a:r>
            <a:r>
              <a:t> res := &lt;-result:</a:t>
            </a:r>
          </a:p>
          <a:p>
            <a:pPr>
              <a:defRPr>
                <a:solidFill>
                  <a:srgbClr val="EFEFEF"/>
                </a:solidFill>
                <a:latin typeface="Andale Mono"/>
                <a:ea typeface="Andale Mono"/>
                <a:cs typeface="Andale Mono"/>
                <a:sym typeface="Andale Mono"/>
              </a:defRPr>
            </a:pPr>
            <a:r>
              <a:t>	handleResult(res)</a:t>
            </a:r>
          </a:p>
          <a:p>
            <a:pPr>
              <a:defRPr>
                <a:solidFill>
                  <a:srgbClr val="EFEFEF"/>
                </a:solidFill>
                <a:latin typeface="Andale Mono"/>
                <a:ea typeface="Andale Mono"/>
                <a:cs typeface="Andale Mono"/>
                <a:sym typeface="Andale Mono"/>
              </a:defRPr>
            </a:pPr>
          </a:p>
          <a:p>
            <a:pPr>
              <a:defRPr>
                <a:solidFill>
                  <a:srgbClr val="EFEFEF"/>
                </a:solidFill>
                <a:latin typeface="Andale Mono"/>
                <a:ea typeface="Andale Mono"/>
                <a:cs typeface="Andale Mono"/>
                <a:sym typeface="Andale Mono"/>
              </a:defRPr>
            </a:pPr>
            <a:r>
              <a:t>   </a:t>
            </a:r>
            <a:r>
              <a:rPr>
                <a:solidFill>
                  <a:srgbClr val="00CBFF"/>
                </a:solidFill>
              </a:rPr>
              <a:t>case</a:t>
            </a:r>
            <a:r>
              <a:t> &lt;-timeout:		fmt.Println(</a:t>
            </a:r>
            <a:r>
              <a:rPr>
                <a:solidFill>
                  <a:srgbClr val="E69138"/>
                </a:solidFill>
              </a:rPr>
              <a:t>"Timeout!"</a:t>
            </a:r>
            <a:r>
              <a:t>)</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407" name="Google Shape;378;p42"/>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Exercise: Implementing a mutex using channels</a:t>
            </a:r>
          </a:p>
        </p:txBody>
      </p:sp>
      <p:sp>
        <p:nvSpPr>
          <p:cNvPr id="408" name="Google Shape;380;p4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09" name="Google Shape;379;p42"/>
          <p:cNvSpPr txBox="1"/>
          <p:nvPr/>
        </p:nvSpPr>
        <p:spPr>
          <a:xfrm>
            <a:off x="749549" y="1103350"/>
            <a:ext cx="3787802" cy="3205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Lock </a:t>
            </a:r>
            <a:r>
              <a:t>struct</a:t>
            </a:r>
            <a:r>
              <a:rPr>
                <a:solidFill>
                  <a:srgbClr val="EFEFEF"/>
                </a:solidFill>
              </a:rPr>
              <a:t> {</a:t>
            </a:r>
            <a:endParaRPr>
              <a:solidFill>
                <a:srgbClr val="EFEFEF"/>
              </a:solidFill>
            </a:endParaRPr>
          </a:p>
          <a:p>
            <a:pPr indent="457200">
              <a:defRPr>
                <a:solidFill>
                  <a:srgbClr val="666666"/>
                </a:solidFill>
                <a:latin typeface="Andale Mono"/>
                <a:ea typeface="Andale Mono"/>
                <a:cs typeface="Andale Mono"/>
                <a:sym typeface="Andale Mono"/>
              </a:defRPr>
            </a:pPr>
            <a:r>
              <a:t>// ???</a:t>
            </a:r>
            <a:endParaRPr>
              <a:solidFill>
                <a:srgbClr val="6AA84F"/>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NewLock() </a:t>
            </a:r>
            <a:r>
              <a:rPr>
                <a:solidFill>
                  <a:srgbClr val="6AA84F"/>
                </a:solidFill>
              </a:rPr>
              <a:t>Lock</a:t>
            </a:r>
            <a:r>
              <a:rPr>
                <a:solidFill>
                  <a:srgbClr val="FFFFFF"/>
                </a:solidFill>
              </a:rPr>
              <a:t> {</a:t>
            </a:r>
            <a:endParaRPr>
              <a:solidFill>
                <a:srgbClr val="FFFFFF"/>
              </a:solidFill>
            </a:endParaRPr>
          </a:p>
          <a:p>
            <a:pPr>
              <a:defRPr>
                <a:solidFill>
                  <a:srgbClr val="FFFFFF"/>
                </a:solidFill>
                <a:latin typeface="Andale Mono"/>
                <a:ea typeface="Andale Mono"/>
                <a:cs typeface="Andale Mono"/>
                <a:sym typeface="Andale Mono"/>
              </a:defRPr>
            </a:pPr>
            <a:r>
              <a:t>	</a:t>
            </a:r>
            <a:r>
              <a:rPr>
                <a:solidFill>
                  <a:srgbClr val="666666"/>
                </a:solidFill>
              </a:rPr>
              <a:t>// ???</a:t>
            </a:r>
          </a:p>
          <a:p>
            <a:pPr>
              <a:defRPr>
                <a:solidFill>
                  <a:srgbClr val="FFFFFF"/>
                </a:solidFill>
                <a:latin typeface="Andale Mono"/>
                <a:ea typeface="Andale Mono"/>
                <a:cs typeface="Andale Mono"/>
                <a:sym typeface="Andale Mono"/>
              </a:defRPr>
            </a:pPr>
            <a:r>
              <a:t>}</a:t>
            </a:r>
            <a:endParaRPr b="1" sz="1200">
              <a:solidFill>
                <a:srgbClr val="0000FF"/>
              </a:solidFill>
              <a:latin typeface="Courier New"/>
              <a:ea typeface="Courier New"/>
              <a:cs typeface="Courier New"/>
              <a:sym typeface="Courier New"/>
            </a:endParaRPr>
          </a:p>
          <a:p>
            <a:pPr>
              <a:defRPr sz="1200">
                <a:solidFill>
                  <a:srgbClr val="0000FF"/>
                </a:solidFill>
                <a:latin typeface="Courier New"/>
                <a:ea typeface="Courier New"/>
                <a:cs typeface="Courier New"/>
                <a:sym typeface="Courier New"/>
              </a:defRPr>
            </a:pPr>
          </a:p>
          <a:p>
            <a:pPr>
              <a:defRPr>
                <a:solidFill>
                  <a:srgbClr val="00CBFF"/>
                </a:solidFill>
                <a:latin typeface="Andale Mono"/>
                <a:ea typeface="Andale Mono"/>
                <a:cs typeface="Andale Mono"/>
                <a:sym typeface="Andale Mono"/>
              </a:defRPr>
            </a:pPr>
            <a:r>
              <a:t>func</a:t>
            </a:r>
            <a:r>
              <a:rPr>
                <a:solidFill>
                  <a:srgbClr val="EFEFEF"/>
                </a:solidFill>
              </a:rPr>
              <a:t> (l *</a:t>
            </a:r>
            <a:r>
              <a:rPr>
                <a:solidFill>
                  <a:srgbClr val="6AA84F"/>
                </a:solidFill>
              </a:rPr>
              <a:t>Lock</a:t>
            </a:r>
            <a:r>
              <a:rPr>
                <a:solidFill>
                  <a:srgbClr val="EFEFEF"/>
                </a:solidFill>
              </a:rPr>
              <a:t>) Lock()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(l *</a:t>
            </a:r>
            <a:r>
              <a:rPr>
                <a:solidFill>
                  <a:srgbClr val="6AA84F"/>
                </a:solidFill>
              </a:rPr>
              <a:t>Lock</a:t>
            </a:r>
            <a:r>
              <a:rPr>
                <a:solidFill>
                  <a:srgbClr val="EFEFEF"/>
                </a:solidFill>
              </a:rPr>
              <a:t>) Unlock()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411" name="Google Shape;385;p43"/>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Exercise: Implementing a mutex using channels</a:t>
            </a:r>
          </a:p>
        </p:txBody>
      </p:sp>
      <p:sp>
        <p:nvSpPr>
          <p:cNvPr id="412" name="Google Shape;387;p4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3" name="Google Shape;386;p43"/>
          <p:cNvSpPr txBox="1"/>
          <p:nvPr/>
        </p:nvSpPr>
        <p:spPr>
          <a:xfrm>
            <a:off x="749549" y="1103350"/>
            <a:ext cx="3787802" cy="3205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Lock </a:t>
            </a:r>
            <a:r>
              <a:t>struct</a:t>
            </a:r>
            <a:r>
              <a:rPr>
                <a:solidFill>
                  <a:srgbClr val="EFEFEF"/>
                </a:solidFill>
              </a:rPr>
              <a:t> {</a:t>
            </a:r>
            <a:endParaRPr>
              <a:solidFill>
                <a:srgbClr val="EFEFEF"/>
              </a:solidFill>
            </a:endParaRPr>
          </a:p>
          <a:p>
            <a:pPr indent="457200">
              <a:defRPr>
                <a:solidFill>
                  <a:srgbClr val="FFFFFF"/>
                </a:solidFill>
                <a:latin typeface="Andale Mono"/>
                <a:ea typeface="Andale Mono"/>
                <a:cs typeface="Andale Mono"/>
                <a:sym typeface="Andale Mono"/>
              </a:defRPr>
            </a:pPr>
            <a:r>
              <a:t>ch </a:t>
            </a:r>
            <a:r>
              <a:rPr>
                <a:solidFill>
                  <a:srgbClr val="AF79FF"/>
                </a:solidFill>
              </a:rPr>
              <a:t>chan bool</a:t>
            </a:r>
            <a:endParaRPr>
              <a:solidFill>
                <a:srgbClr val="666666"/>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NewLock() </a:t>
            </a:r>
            <a:r>
              <a:rPr>
                <a:solidFill>
                  <a:srgbClr val="6AA84F"/>
                </a:solidFill>
              </a:rPr>
              <a:t>Lock</a:t>
            </a:r>
            <a:r>
              <a:rPr>
                <a:solidFill>
                  <a:srgbClr val="FFFFFF"/>
                </a:solidFill>
              </a:rPr>
              <a:t> {</a:t>
            </a:r>
            <a:endParaRPr>
              <a:solidFill>
                <a:srgbClr val="FFFFFF"/>
              </a:solidFill>
            </a:endParaRPr>
          </a:p>
          <a:p>
            <a:pPr>
              <a:defRPr>
                <a:solidFill>
                  <a:srgbClr val="FFFFFF"/>
                </a:solidFill>
                <a:latin typeface="Andale Mono"/>
                <a:ea typeface="Andale Mono"/>
                <a:cs typeface="Andale Mono"/>
                <a:sym typeface="Andale Mono"/>
              </a:defRPr>
            </a:pPr>
            <a:r>
              <a:t>	</a:t>
            </a:r>
            <a:r>
              <a:rPr>
                <a:solidFill>
                  <a:srgbClr val="666666"/>
                </a:solidFill>
              </a:rPr>
              <a:t>// ???</a:t>
            </a:r>
          </a:p>
          <a:p>
            <a:pPr>
              <a:defRPr>
                <a:solidFill>
                  <a:srgbClr val="FFFFFF"/>
                </a:solidFill>
                <a:latin typeface="Andale Mono"/>
                <a:ea typeface="Andale Mono"/>
                <a:cs typeface="Andale Mono"/>
                <a:sym typeface="Andale Mono"/>
              </a:defRPr>
            </a:pPr>
            <a:r>
              <a:t>}</a:t>
            </a:r>
            <a:endParaRPr b="1" sz="1200">
              <a:solidFill>
                <a:srgbClr val="0000FF"/>
              </a:solidFill>
              <a:latin typeface="Courier New"/>
              <a:ea typeface="Courier New"/>
              <a:cs typeface="Courier New"/>
              <a:sym typeface="Courier New"/>
            </a:endParaRPr>
          </a:p>
          <a:p>
            <a:pPr>
              <a:defRPr sz="1200">
                <a:solidFill>
                  <a:srgbClr val="0000FF"/>
                </a:solidFill>
                <a:latin typeface="Courier New"/>
                <a:ea typeface="Courier New"/>
                <a:cs typeface="Courier New"/>
                <a:sym typeface="Courier New"/>
              </a:defRPr>
            </a:pPr>
          </a:p>
          <a:p>
            <a:pPr>
              <a:defRPr>
                <a:solidFill>
                  <a:srgbClr val="00CBFF"/>
                </a:solidFill>
                <a:latin typeface="Andale Mono"/>
                <a:ea typeface="Andale Mono"/>
                <a:cs typeface="Andale Mono"/>
                <a:sym typeface="Andale Mono"/>
              </a:defRPr>
            </a:pPr>
            <a:r>
              <a:t>func</a:t>
            </a:r>
            <a:r>
              <a:rPr>
                <a:solidFill>
                  <a:srgbClr val="EFEFEF"/>
                </a:solidFill>
              </a:rPr>
              <a:t> (l *</a:t>
            </a:r>
            <a:r>
              <a:rPr>
                <a:solidFill>
                  <a:srgbClr val="6AA84F"/>
                </a:solidFill>
              </a:rPr>
              <a:t>Lock</a:t>
            </a:r>
            <a:r>
              <a:rPr>
                <a:solidFill>
                  <a:srgbClr val="EFEFEF"/>
                </a:solidFill>
              </a:rPr>
              <a:t>) Lock()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(l *</a:t>
            </a:r>
            <a:r>
              <a:rPr>
                <a:solidFill>
                  <a:srgbClr val="6AA84F"/>
                </a:solidFill>
              </a:rPr>
              <a:t>Lock</a:t>
            </a:r>
            <a:r>
              <a:rPr>
                <a:solidFill>
                  <a:srgbClr val="EFEFEF"/>
                </a:solidFill>
              </a:rPr>
              <a:t>) Unlock()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415" name="Google Shape;392;p44"/>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Exercise: Implementing a mutex using channels</a:t>
            </a:r>
          </a:p>
        </p:txBody>
      </p:sp>
      <p:sp>
        <p:nvSpPr>
          <p:cNvPr id="416" name="Google Shape;394;p4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7" name="Google Shape;393;p44"/>
          <p:cNvSpPr txBox="1"/>
          <p:nvPr/>
        </p:nvSpPr>
        <p:spPr>
          <a:xfrm>
            <a:off x="749549" y="1103350"/>
            <a:ext cx="5464640" cy="3611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Lock </a:t>
            </a:r>
            <a:r>
              <a:t>struct</a:t>
            </a:r>
            <a:r>
              <a:rPr>
                <a:solidFill>
                  <a:srgbClr val="EFEFEF"/>
                </a:solidFill>
              </a:rPr>
              <a:t> {</a:t>
            </a:r>
            <a:endParaRPr>
              <a:solidFill>
                <a:srgbClr val="EFEFEF"/>
              </a:solidFill>
            </a:endParaRPr>
          </a:p>
          <a:p>
            <a:pPr indent="457200">
              <a:defRPr>
                <a:solidFill>
                  <a:srgbClr val="FFFFFF"/>
                </a:solidFill>
                <a:latin typeface="Andale Mono"/>
                <a:ea typeface="Andale Mono"/>
                <a:cs typeface="Andale Mono"/>
                <a:sym typeface="Andale Mono"/>
              </a:defRPr>
            </a:pPr>
            <a:r>
              <a:t>ch </a:t>
            </a:r>
            <a:r>
              <a:rPr>
                <a:solidFill>
                  <a:srgbClr val="AF79FF"/>
                </a:solidFill>
              </a:rPr>
              <a:t>chan bool</a:t>
            </a:r>
            <a:endParaRPr>
              <a:solidFill>
                <a:srgbClr val="666666"/>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NewLock() </a:t>
            </a:r>
            <a:r>
              <a:rPr>
                <a:solidFill>
                  <a:srgbClr val="6AA84F"/>
                </a:solidFill>
              </a:rPr>
              <a:t>Lock</a:t>
            </a:r>
            <a:r>
              <a:rPr>
                <a:solidFill>
                  <a:srgbClr val="FFFFFF"/>
                </a:solidFill>
              </a:rPr>
              <a:t> {</a:t>
            </a:r>
            <a:endParaRPr>
              <a:solidFill>
                <a:srgbClr val="FFFFFF"/>
              </a:solidFill>
            </a:endParaRPr>
          </a:p>
          <a:p>
            <a:pPr>
              <a:defRPr>
                <a:solidFill>
                  <a:srgbClr val="FFFFFF"/>
                </a:solidFill>
                <a:latin typeface="Andale Mono"/>
                <a:ea typeface="Andale Mono"/>
                <a:cs typeface="Andale Mono"/>
                <a:sym typeface="Andale Mono"/>
              </a:defRPr>
            </a:pPr>
            <a:r>
              <a:t>    lock := </a:t>
            </a:r>
            <a:r>
              <a:rPr>
                <a:solidFill>
                  <a:srgbClr val="6AA84F"/>
                </a:solidFill>
              </a:rPr>
              <a:t>Lock</a:t>
            </a:r>
            <a:r>
              <a:t>{make(</a:t>
            </a:r>
            <a:r>
              <a:rPr>
                <a:solidFill>
                  <a:srgbClr val="AF79FF"/>
                </a:solidFill>
              </a:rPr>
              <a:t>chan bool</a:t>
            </a:r>
            <a:r>
              <a:t>, 1)}</a:t>
            </a:r>
          </a:p>
          <a:p>
            <a:pPr>
              <a:defRPr>
                <a:solidFill>
                  <a:srgbClr val="FFFFFF"/>
                </a:solidFill>
                <a:latin typeface="Andale Mono"/>
                <a:ea typeface="Andale Mono"/>
                <a:cs typeface="Andale Mono"/>
                <a:sym typeface="Andale Mono"/>
              </a:defRPr>
            </a:pPr>
            <a:r>
              <a:t>    lock.ch &lt;- </a:t>
            </a:r>
            <a:r>
              <a:rPr>
                <a:solidFill>
                  <a:srgbClr val="FF9900"/>
                </a:solidFill>
              </a:rPr>
              <a:t>true</a:t>
            </a:r>
            <a:endParaRPr>
              <a:solidFill>
                <a:srgbClr val="FF9900"/>
              </a:solidFill>
            </a:endParaRPr>
          </a:p>
          <a:p>
            <a:pPr>
              <a:defRPr>
                <a:solidFill>
                  <a:srgbClr val="FF9900"/>
                </a:solidFill>
                <a:latin typeface="Andale Mono"/>
                <a:ea typeface="Andale Mono"/>
                <a:cs typeface="Andale Mono"/>
                <a:sym typeface="Andale Mono"/>
              </a:defRPr>
            </a:pPr>
            <a:r>
              <a:t>    </a:t>
            </a:r>
            <a:r>
              <a:rPr>
                <a:solidFill>
                  <a:srgbClr val="00CBFF"/>
                </a:solidFill>
              </a:rPr>
              <a:t>return</a:t>
            </a:r>
            <a:r>
              <a:rPr>
                <a:solidFill>
                  <a:srgbClr val="FFFFFF"/>
                </a:solidFill>
              </a:rPr>
              <a:t> lock</a:t>
            </a:r>
            <a:endParaRPr>
              <a:solidFill>
                <a:srgbClr val="666666"/>
              </a:solidFill>
            </a:endParaRPr>
          </a:p>
          <a:p>
            <a:pPr>
              <a:defRPr>
                <a:solidFill>
                  <a:srgbClr val="FFFFFF"/>
                </a:solidFill>
                <a:latin typeface="Andale Mono"/>
                <a:ea typeface="Andale Mono"/>
                <a:cs typeface="Andale Mono"/>
                <a:sym typeface="Andale Mono"/>
              </a:defRPr>
            </a:pPr>
            <a:r>
              <a:t>}</a:t>
            </a:r>
            <a:endParaRPr b="1" sz="1200">
              <a:solidFill>
                <a:srgbClr val="0000FF"/>
              </a:solidFill>
              <a:latin typeface="Courier New"/>
              <a:ea typeface="Courier New"/>
              <a:cs typeface="Courier New"/>
              <a:sym typeface="Courier New"/>
            </a:endParaRPr>
          </a:p>
          <a:p>
            <a:pPr>
              <a:defRPr sz="1200">
                <a:solidFill>
                  <a:srgbClr val="0000FF"/>
                </a:solidFill>
                <a:latin typeface="Courier New"/>
                <a:ea typeface="Courier New"/>
                <a:cs typeface="Courier New"/>
                <a:sym typeface="Courier New"/>
              </a:defRPr>
            </a:pPr>
          </a:p>
          <a:p>
            <a:pPr>
              <a:defRPr>
                <a:solidFill>
                  <a:srgbClr val="00CBFF"/>
                </a:solidFill>
                <a:latin typeface="Andale Mono"/>
                <a:ea typeface="Andale Mono"/>
                <a:cs typeface="Andale Mono"/>
                <a:sym typeface="Andale Mono"/>
              </a:defRPr>
            </a:pPr>
            <a:r>
              <a:t>func</a:t>
            </a:r>
            <a:r>
              <a:rPr>
                <a:solidFill>
                  <a:srgbClr val="EFEFEF"/>
                </a:solidFill>
              </a:rPr>
              <a:t> (l *</a:t>
            </a:r>
            <a:r>
              <a:rPr>
                <a:solidFill>
                  <a:srgbClr val="6AA84F"/>
                </a:solidFill>
              </a:rPr>
              <a:t>Lock</a:t>
            </a:r>
            <a:r>
              <a:rPr>
                <a:solidFill>
                  <a:srgbClr val="EFEFEF"/>
                </a:solidFill>
              </a:rPr>
              <a:t>) Lock()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(l *</a:t>
            </a:r>
            <a:r>
              <a:rPr>
                <a:solidFill>
                  <a:srgbClr val="6AA84F"/>
                </a:solidFill>
              </a:rPr>
              <a:t>Lock</a:t>
            </a:r>
            <a:r>
              <a:rPr>
                <a:solidFill>
                  <a:srgbClr val="EFEFEF"/>
                </a:solidFill>
              </a:rPr>
              <a:t>) Unlock()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419" name="Google Shape;399;p45"/>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Exercise: Implementing a mutex using channels</a:t>
            </a:r>
          </a:p>
        </p:txBody>
      </p:sp>
      <p:sp>
        <p:nvSpPr>
          <p:cNvPr id="420" name="Google Shape;401;p4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1" name="Google Shape;400;p45"/>
          <p:cNvSpPr txBox="1"/>
          <p:nvPr/>
        </p:nvSpPr>
        <p:spPr>
          <a:xfrm>
            <a:off x="749550" y="1103350"/>
            <a:ext cx="5707234" cy="3611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Lock </a:t>
            </a:r>
            <a:r>
              <a:t>struct</a:t>
            </a:r>
            <a:r>
              <a:rPr>
                <a:solidFill>
                  <a:srgbClr val="EFEFEF"/>
                </a:solidFill>
              </a:rPr>
              <a:t> {</a:t>
            </a:r>
            <a:endParaRPr>
              <a:solidFill>
                <a:srgbClr val="EFEFEF"/>
              </a:solidFill>
            </a:endParaRPr>
          </a:p>
          <a:p>
            <a:pPr indent="457200">
              <a:defRPr>
                <a:solidFill>
                  <a:srgbClr val="FFFFFF"/>
                </a:solidFill>
                <a:latin typeface="Andale Mono"/>
                <a:ea typeface="Andale Mono"/>
                <a:cs typeface="Andale Mono"/>
                <a:sym typeface="Andale Mono"/>
              </a:defRPr>
            </a:pPr>
            <a:r>
              <a:t>ch </a:t>
            </a:r>
            <a:r>
              <a:rPr>
                <a:solidFill>
                  <a:srgbClr val="AF79FF"/>
                </a:solidFill>
              </a:rPr>
              <a:t>chan bool</a:t>
            </a:r>
            <a:endParaRPr>
              <a:solidFill>
                <a:srgbClr val="666666"/>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NewLock() </a:t>
            </a:r>
            <a:r>
              <a:rPr>
                <a:solidFill>
                  <a:srgbClr val="6AA84F"/>
                </a:solidFill>
              </a:rPr>
              <a:t>Lock</a:t>
            </a:r>
            <a:r>
              <a:rPr>
                <a:solidFill>
                  <a:srgbClr val="FFFFFF"/>
                </a:solidFill>
              </a:rPr>
              <a:t> {</a:t>
            </a:r>
            <a:endParaRPr>
              <a:solidFill>
                <a:srgbClr val="FFFFFF"/>
              </a:solidFill>
            </a:endParaRPr>
          </a:p>
          <a:p>
            <a:pPr>
              <a:defRPr>
                <a:solidFill>
                  <a:srgbClr val="FFFFFF"/>
                </a:solidFill>
                <a:latin typeface="Andale Mono"/>
                <a:ea typeface="Andale Mono"/>
                <a:cs typeface="Andale Mono"/>
                <a:sym typeface="Andale Mono"/>
              </a:defRPr>
            </a:pPr>
            <a:r>
              <a:t>    lock := </a:t>
            </a:r>
            <a:r>
              <a:rPr>
                <a:solidFill>
                  <a:srgbClr val="6AA84F"/>
                </a:solidFill>
              </a:rPr>
              <a:t>Lock</a:t>
            </a:r>
            <a:r>
              <a:t>{make(</a:t>
            </a:r>
            <a:r>
              <a:rPr>
                <a:solidFill>
                  <a:srgbClr val="AF79FF"/>
                </a:solidFill>
              </a:rPr>
              <a:t>chan bool</a:t>
            </a:r>
            <a:r>
              <a:t>, 1)}</a:t>
            </a:r>
          </a:p>
          <a:p>
            <a:pPr>
              <a:defRPr>
                <a:solidFill>
                  <a:srgbClr val="FFFFFF"/>
                </a:solidFill>
                <a:latin typeface="Andale Mono"/>
                <a:ea typeface="Andale Mono"/>
                <a:cs typeface="Andale Mono"/>
                <a:sym typeface="Andale Mono"/>
              </a:defRPr>
            </a:pPr>
            <a:r>
              <a:t>    lock.ch &lt;- </a:t>
            </a:r>
            <a:r>
              <a:rPr>
                <a:solidFill>
                  <a:srgbClr val="FF9900"/>
                </a:solidFill>
              </a:rPr>
              <a:t>true</a:t>
            </a:r>
            <a:endParaRPr>
              <a:solidFill>
                <a:srgbClr val="FF9900"/>
              </a:solidFill>
            </a:endParaRPr>
          </a:p>
          <a:p>
            <a:pPr>
              <a:defRPr>
                <a:solidFill>
                  <a:srgbClr val="FF9900"/>
                </a:solidFill>
                <a:latin typeface="Andale Mono"/>
                <a:ea typeface="Andale Mono"/>
                <a:cs typeface="Andale Mono"/>
                <a:sym typeface="Andale Mono"/>
              </a:defRPr>
            </a:pPr>
            <a:r>
              <a:t>    </a:t>
            </a:r>
            <a:r>
              <a:rPr>
                <a:solidFill>
                  <a:srgbClr val="00CBFF"/>
                </a:solidFill>
              </a:rPr>
              <a:t>return</a:t>
            </a:r>
            <a:r>
              <a:rPr>
                <a:solidFill>
                  <a:srgbClr val="FFFFFF"/>
                </a:solidFill>
              </a:rPr>
              <a:t> lock</a:t>
            </a:r>
            <a:endParaRPr>
              <a:solidFill>
                <a:srgbClr val="666666"/>
              </a:solidFill>
            </a:endParaRPr>
          </a:p>
          <a:p>
            <a:pPr>
              <a:defRPr>
                <a:solidFill>
                  <a:srgbClr val="FFFFFF"/>
                </a:solidFill>
                <a:latin typeface="Andale Mono"/>
                <a:ea typeface="Andale Mono"/>
                <a:cs typeface="Andale Mono"/>
                <a:sym typeface="Andale Mono"/>
              </a:defRPr>
            </a:pPr>
            <a:r>
              <a:t>}</a:t>
            </a:r>
            <a:endParaRPr b="1" sz="1200">
              <a:solidFill>
                <a:srgbClr val="0000FF"/>
              </a:solidFill>
              <a:latin typeface="Courier New"/>
              <a:ea typeface="Courier New"/>
              <a:cs typeface="Courier New"/>
              <a:sym typeface="Courier New"/>
            </a:endParaRPr>
          </a:p>
          <a:p>
            <a:pPr>
              <a:defRPr sz="1200">
                <a:solidFill>
                  <a:srgbClr val="0000FF"/>
                </a:solidFill>
                <a:latin typeface="Courier New"/>
                <a:ea typeface="Courier New"/>
                <a:cs typeface="Courier New"/>
                <a:sym typeface="Courier New"/>
              </a:defRPr>
            </a:pPr>
          </a:p>
          <a:p>
            <a:pPr>
              <a:defRPr>
                <a:solidFill>
                  <a:srgbClr val="00CBFF"/>
                </a:solidFill>
                <a:latin typeface="Andale Mono"/>
                <a:ea typeface="Andale Mono"/>
                <a:cs typeface="Andale Mono"/>
                <a:sym typeface="Andale Mono"/>
              </a:defRPr>
            </a:pPr>
            <a:r>
              <a:t>func</a:t>
            </a:r>
            <a:r>
              <a:rPr>
                <a:solidFill>
                  <a:srgbClr val="EFEFEF"/>
                </a:solidFill>
              </a:rPr>
              <a:t> (l *</a:t>
            </a:r>
            <a:r>
              <a:rPr>
                <a:solidFill>
                  <a:srgbClr val="6AA84F"/>
                </a:solidFill>
              </a:rPr>
              <a:t>Lock</a:t>
            </a:r>
            <a:r>
              <a:rPr>
                <a:solidFill>
                  <a:srgbClr val="EFEFEF"/>
                </a:solidFill>
              </a:rPr>
              <a:t>) Lock() {</a:t>
            </a:r>
            <a:endParaRPr>
              <a:solidFill>
                <a:srgbClr val="EFEFEF"/>
              </a:solidFill>
            </a:endParaRPr>
          </a:p>
          <a:p>
            <a:pPr indent="457200">
              <a:defRPr>
                <a:solidFill>
                  <a:srgbClr val="FFFFFF"/>
                </a:solidFill>
                <a:latin typeface="Andale Mono"/>
                <a:ea typeface="Andale Mono"/>
                <a:cs typeface="Andale Mono"/>
                <a:sym typeface="Andale Mono"/>
              </a:defRPr>
            </a:pPr>
            <a:r>
              <a:t>&lt;-lock.ch</a:t>
            </a:r>
            <a:endParaRPr>
              <a:solidFill>
                <a:srgbClr val="666666"/>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(l *</a:t>
            </a:r>
            <a:r>
              <a:rPr>
                <a:solidFill>
                  <a:srgbClr val="6AA84F"/>
                </a:solidFill>
              </a:rPr>
              <a:t>Lock</a:t>
            </a:r>
            <a:r>
              <a:rPr>
                <a:solidFill>
                  <a:srgbClr val="EFEFEF"/>
                </a:solidFill>
              </a:rPr>
              <a:t>) Unlock() {</a:t>
            </a:r>
            <a:endParaRPr>
              <a:solidFill>
                <a:srgbClr val="EFEFEF"/>
              </a:solidFill>
            </a:endParaRPr>
          </a:p>
          <a:p>
            <a:pPr indent="457200">
              <a:defRPr>
                <a:solidFill>
                  <a:srgbClr val="666666"/>
                </a:solidFill>
                <a:latin typeface="Andale Mono"/>
                <a:ea typeface="Andale Mono"/>
                <a:cs typeface="Andale Mono"/>
                <a:sym typeface="Andale Mono"/>
              </a:defRPr>
            </a:pPr>
            <a:r>
              <a:t>// ???</a:t>
            </a:r>
          </a:p>
          <a:p>
            <a:pPr>
              <a:defRPr>
                <a:solidFill>
                  <a:srgbClr val="EFEFEF"/>
                </a:solidFill>
                <a:latin typeface="Andale Mono"/>
                <a:ea typeface="Andale Mono"/>
                <a:cs typeface="Andale Mono"/>
                <a:sym typeface="Andale Mono"/>
              </a:defRPr>
            </a:pPr>
            <a:r>
              <a:t>}</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2060"/>
        </a:solidFill>
      </p:bgPr>
    </p:bg>
    <p:spTree>
      <p:nvGrpSpPr>
        <p:cNvPr id="1" name=""/>
        <p:cNvGrpSpPr/>
        <p:nvPr/>
      </p:nvGrpSpPr>
      <p:grpSpPr>
        <a:xfrm>
          <a:off x="0" y="0"/>
          <a:ext cx="0" cy="0"/>
          <a:chOff x="0" y="0"/>
          <a:chExt cx="0" cy="0"/>
        </a:xfrm>
      </p:grpSpPr>
      <p:sp>
        <p:nvSpPr>
          <p:cNvPr id="423" name="Google Shape;406;p46"/>
          <p:cNvSpPr txBox="1"/>
          <p:nvPr>
            <p:ph type="title"/>
          </p:nvPr>
        </p:nvSpPr>
        <p:spPr>
          <a:xfrm>
            <a:off x="311699" y="445025"/>
            <a:ext cx="8520602" cy="572701"/>
          </a:xfrm>
          <a:prstGeom prst="rect">
            <a:avLst/>
          </a:prstGeom>
        </p:spPr>
        <p:txBody>
          <a:bodyPr/>
          <a:lstStyle>
            <a:lvl1pPr defTabSz="877823">
              <a:defRPr sz="2688">
                <a:solidFill>
                  <a:srgbClr val="FFFFFF"/>
                </a:solidFill>
              </a:defRPr>
            </a:lvl1pPr>
          </a:lstStyle>
          <a:p>
            <a:pPr/>
            <a:r>
              <a:t>Exercise: Implementing a mutex using channels</a:t>
            </a:r>
          </a:p>
        </p:txBody>
      </p:sp>
      <p:sp>
        <p:nvSpPr>
          <p:cNvPr id="424" name="Google Shape;408;p4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5" name="Google Shape;407;p46"/>
          <p:cNvSpPr txBox="1"/>
          <p:nvPr/>
        </p:nvSpPr>
        <p:spPr>
          <a:xfrm>
            <a:off x="749549" y="1103349"/>
            <a:ext cx="3787802" cy="3815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a:solidFill>
                  <a:srgbClr val="00CBFF"/>
                </a:solidFill>
                <a:latin typeface="Andale Mono"/>
                <a:ea typeface="Andale Mono"/>
                <a:cs typeface="Andale Mono"/>
                <a:sym typeface="Andale Mono"/>
              </a:defRPr>
            </a:pPr>
            <a:r>
              <a:t>type</a:t>
            </a:r>
            <a:r>
              <a:rPr>
                <a:solidFill>
                  <a:srgbClr val="EFEFEF"/>
                </a:solidFill>
              </a:rPr>
              <a:t> </a:t>
            </a:r>
            <a:r>
              <a:rPr>
                <a:solidFill>
                  <a:srgbClr val="6AA84F"/>
                </a:solidFill>
              </a:rPr>
              <a:t>Lock </a:t>
            </a:r>
            <a:r>
              <a:t>struct</a:t>
            </a:r>
            <a:r>
              <a:rPr>
                <a:solidFill>
                  <a:srgbClr val="EFEFEF"/>
                </a:solidFill>
              </a:rPr>
              <a:t> {</a:t>
            </a:r>
            <a:endParaRPr>
              <a:solidFill>
                <a:srgbClr val="EFEFEF"/>
              </a:solidFill>
            </a:endParaRPr>
          </a:p>
          <a:p>
            <a:pPr indent="457200">
              <a:defRPr>
                <a:solidFill>
                  <a:srgbClr val="FFFFFF"/>
                </a:solidFill>
                <a:latin typeface="Andale Mono"/>
                <a:ea typeface="Andale Mono"/>
                <a:cs typeface="Andale Mono"/>
                <a:sym typeface="Andale Mono"/>
              </a:defRPr>
            </a:pPr>
            <a:r>
              <a:t>ch </a:t>
            </a:r>
            <a:r>
              <a:rPr>
                <a:solidFill>
                  <a:srgbClr val="AF79FF"/>
                </a:solidFill>
              </a:rPr>
              <a:t>chan bool</a:t>
            </a:r>
            <a:endParaRPr>
              <a:solidFill>
                <a:srgbClr val="6AA84F"/>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NewLock() </a:t>
            </a:r>
            <a:r>
              <a:rPr>
                <a:solidFill>
                  <a:srgbClr val="6AA84F"/>
                </a:solidFill>
              </a:rPr>
              <a:t>Lock</a:t>
            </a:r>
            <a:r>
              <a:rPr>
                <a:solidFill>
                  <a:srgbClr val="FFFFFF"/>
                </a:solidFill>
              </a:rPr>
              <a:t> {</a:t>
            </a:r>
            <a:endParaRPr>
              <a:solidFill>
                <a:srgbClr val="FFFFFF"/>
              </a:solidFill>
            </a:endParaRPr>
          </a:p>
          <a:p>
            <a:pPr>
              <a:defRPr>
                <a:solidFill>
                  <a:srgbClr val="FFFFFF"/>
                </a:solidFill>
                <a:latin typeface="Andale Mono"/>
                <a:ea typeface="Andale Mono"/>
                <a:cs typeface="Andale Mono"/>
                <a:sym typeface="Andale Mono"/>
              </a:defRPr>
            </a:pPr>
            <a:r>
              <a:t>    lock := </a:t>
            </a:r>
            <a:r>
              <a:rPr>
                <a:solidFill>
                  <a:srgbClr val="6AA84F"/>
                </a:solidFill>
              </a:rPr>
              <a:t>Lock</a:t>
            </a:r>
            <a:r>
              <a:t>{make(</a:t>
            </a:r>
            <a:r>
              <a:rPr>
                <a:solidFill>
                  <a:srgbClr val="AF79FF"/>
                </a:solidFill>
              </a:rPr>
              <a:t>chan bool</a:t>
            </a:r>
            <a:r>
              <a:t>, 1)}</a:t>
            </a:r>
          </a:p>
          <a:p>
            <a:pPr>
              <a:defRPr>
                <a:solidFill>
                  <a:srgbClr val="FFFFFF"/>
                </a:solidFill>
                <a:latin typeface="Andale Mono"/>
                <a:ea typeface="Andale Mono"/>
                <a:cs typeface="Andale Mono"/>
                <a:sym typeface="Andale Mono"/>
              </a:defRPr>
            </a:pPr>
            <a:r>
              <a:t>    lock.ch &lt;- </a:t>
            </a:r>
            <a:r>
              <a:rPr>
                <a:solidFill>
                  <a:srgbClr val="FF9900"/>
                </a:solidFill>
              </a:rPr>
              <a:t>true </a:t>
            </a:r>
            <a:endParaRPr>
              <a:solidFill>
                <a:srgbClr val="FF9900"/>
              </a:solidFill>
            </a:endParaRPr>
          </a:p>
          <a:p>
            <a:pPr>
              <a:defRPr>
                <a:solidFill>
                  <a:srgbClr val="FF9900"/>
                </a:solidFill>
                <a:latin typeface="Andale Mono"/>
                <a:ea typeface="Andale Mono"/>
                <a:cs typeface="Andale Mono"/>
                <a:sym typeface="Andale Mono"/>
              </a:defRPr>
            </a:pPr>
            <a:r>
              <a:t>    </a:t>
            </a:r>
            <a:r>
              <a:rPr>
                <a:solidFill>
                  <a:srgbClr val="00CBFF"/>
                </a:solidFill>
              </a:rPr>
              <a:t>return</a:t>
            </a:r>
            <a:r>
              <a:rPr>
                <a:solidFill>
                  <a:srgbClr val="FFFFFF"/>
                </a:solidFill>
              </a:rPr>
              <a:t> lock</a:t>
            </a:r>
            <a:endParaRPr>
              <a:solidFill>
                <a:srgbClr val="FFFFFF"/>
              </a:solidFill>
            </a:endParaRPr>
          </a:p>
          <a:p>
            <a:pPr>
              <a:defRPr>
                <a:solidFill>
                  <a:srgbClr val="FFFFFF"/>
                </a:solidFill>
                <a:latin typeface="Andale Mono"/>
                <a:ea typeface="Andale Mono"/>
                <a:cs typeface="Andale Mono"/>
                <a:sym typeface="Andale Mono"/>
              </a:defRPr>
            </a:pPr>
            <a:r>
              <a:t>}</a:t>
            </a:r>
            <a:endParaRPr b="1" sz="1200">
              <a:solidFill>
                <a:srgbClr val="0000FF"/>
              </a:solidFill>
              <a:latin typeface="Courier New"/>
              <a:ea typeface="Courier New"/>
              <a:cs typeface="Courier New"/>
              <a:sym typeface="Courier New"/>
            </a:endParaRPr>
          </a:p>
          <a:p>
            <a:pPr>
              <a:defRPr sz="1200">
                <a:solidFill>
                  <a:srgbClr val="0000FF"/>
                </a:solidFill>
                <a:latin typeface="Courier New"/>
                <a:ea typeface="Courier New"/>
                <a:cs typeface="Courier New"/>
                <a:sym typeface="Courier New"/>
              </a:defRPr>
            </a:pPr>
          </a:p>
          <a:p>
            <a:pPr>
              <a:defRPr>
                <a:solidFill>
                  <a:srgbClr val="00CBFF"/>
                </a:solidFill>
                <a:latin typeface="Andale Mono"/>
                <a:ea typeface="Andale Mono"/>
                <a:cs typeface="Andale Mono"/>
                <a:sym typeface="Andale Mono"/>
              </a:defRPr>
            </a:pPr>
            <a:r>
              <a:t>func</a:t>
            </a:r>
            <a:r>
              <a:rPr>
                <a:solidFill>
                  <a:srgbClr val="EFEFEF"/>
                </a:solidFill>
              </a:rPr>
              <a:t> (l *</a:t>
            </a:r>
            <a:r>
              <a:rPr>
                <a:solidFill>
                  <a:srgbClr val="6AA84F"/>
                </a:solidFill>
              </a:rPr>
              <a:t>Lock</a:t>
            </a:r>
            <a:r>
              <a:rPr>
                <a:solidFill>
                  <a:srgbClr val="EFEFEF"/>
                </a:solidFill>
              </a:rPr>
              <a:t>) Lock() {</a:t>
            </a:r>
            <a:endParaRPr>
              <a:solidFill>
                <a:srgbClr val="EFEFEF"/>
              </a:solidFill>
            </a:endParaRPr>
          </a:p>
          <a:p>
            <a:pPr indent="457200">
              <a:defRPr>
                <a:solidFill>
                  <a:srgbClr val="FFFFFF"/>
                </a:solidFill>
                <a:latin typeface="Andale Mono"/>
                <a:ea typeface="Andale Mono"/>
                <a:cs typeface="Andale Mono"/>
                <a:sym typeface="Andale Mono"/>
              </a:defRPr>
            </a:pPr>
            <a:r>
              <a:t>&lt;-lock.ch</a:t>
            </a:r>
            <a:endParaRPr>
              <a:solidFill>
                <a:srgbClr val="666666"/>
              </a:solidFill>
            </a:endParaRPr>
          </a:p>
          <a:p>
            <a:pPr>
              <a:defRPr>
                <a:solidFill>
                  <a:srgbClr val="EFEFEF"/>
                </a:solidFill>
                <a:latin typeface="Andale Mono"/>
                <a:ea typeface="Andale Mono"/>
                <a:cs typeface="Andale Mono"/>
                <a:sym typeface="Andale Mono"/>
              </a:defRPr>
            </a:pPr>
            <a:r>
              <a:t>}</a:t>
            </a:r>
          </a:p>
          <a:p>
            <a:pPr>
              <a:defRPr>
                <a:solidFill>
                  <a:srgbClr val="EFEFEF"/>
                </a:solidFill>
                <a:latin typeface="Andale Mono"/>
                <a:ea typeface="Andale Mono"/>
                <a:cs typeface="Andale Mono"/>
                <a:sym typeface="Andale Mono"/>
              </a:defRPr>
            </a:pPr>
          </a:p>
          <a:p>
            <a:pPr>
              <a:defRPr>
                <a:solidFill>
                  <a:srgbClr val="00CBFF"/>
                </a:solidFill>
                <a:latin typeface="Andale Mono"/>
                <a:ea typeface="Andale Mono"/>
                <a:cs typeface="Andale Mono"/>
                <a:sym typeface="Andale Mono"/>
              </a:defRPr>
            </a:pPr>
            <a:r>
              <a:t>func</a:t>
            </a:r>
            <a:r>
              <a:rPr>
                <a:solidFill>
                  <a:srgbClr val="EFEFEF"/>
                </a:solidFill>
              </a:rPr>
              <a:t> (l *</a:t>
            </a:r>
            <a:r>
              <a:rPr>
                <a:solidFill>
                  <a:srgbClr val="6AA84F"/>
                </a:solidFill>
              </a:rPr>
              <a:t>Lock</a:t>
            </a:r>
            <a:r>
              <a:rPr>
                <a:solidFill>
                  <a:srgbClr val="EFEFEF"/>
                </a:solidFill>
              </a:rPr>
              <a:t>) Unlock() {</a:t>
            </a:r>
            <a:endParaRPr>
              <a:solidFill>
                <a:srgbClr val="EFEFEF"/>
              </a:solidFill>
            </a:endParaRPr>
          </a:p>
          <a:p>
            <a:pPr indent="457200">
              <a:defRPr>
                <a:solidFill>
                  <a:srgbClr val="FFFFFF"/>
                </a:solidFill>
                <a:latin typeface="Andale Mono"/>
                <a:ea typeface="Andale Mono"/>
                <a:cs typeface="Andale Mono"/>
                <a:sym typeface="Andale Mono"/>
              </a:defRPr>
            </a:pPr>
            <a:r>
              <a:t>lock.ch &lt;- </a:t>
            </a:r>
            <a:r>
              <a:rPr>
                <a:solidFill>
                  <a:srgbClr val="FF9900"/>
                </a:solidFill>
              </a:rPr>
              <a:t>true</a:t>
            </a:r>
            <a:endParaRPr>
              <a:solidFill>
                <a:srgbClr val="666666"/>
              </a:solidFill>
            </a:endParaRPr>
          </a:p>
          <a:p>
            <a:pPr>
              <a:defRPr>
                <a:solidFill>
                  <a:srgbClr val="EFEFEF"/>
                </a:solidFill>
                <a:latin typeface="Andale Mono"/>
                <a:ea typeface="Andale Mono"/>
                <a:cs typeface="Andale Mono"/>
                <a:sym typeface="Andale Mono"/>
              </a:defRPr>
            </a:pPr>
            <a:r>
              <a:t>}</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7" name="Google Shape;413;p47"/>
          <p:cNvSpPr txBox="1"/>
          <p:nvPr>
            <p:ph type="title"/>
          </p:nvPr>
        </p:nvSpPr>
        <p:spPr>
          <a:xfrm>
            <a:off x="311699" y="445025"/>
            <a:ext cx="8520602" cy="572701"/>
          </a:xfrm>
          <a:prstGeom prst="rect">
            <a:avLst/>
          </a:prstGeom>
        </p:spPr>
        <p:txBody>
          <a:bodyPr/>
          <a:lstStyle>
            <a:lvl1pPr defTabSz="877823">
              <a:defRPr sz="2688"/>
            </a:lvl1pPr>
          </a:lstStyle>
          <a:p>
            <a:pPr/>
            <a:r>
              <a:t>Mutexes vs. Semaphores</a:t>
            </a:r>
          </a:p>
        </p:txBody>
      </p:sp>
      <p:sp>
        <p:nvSpPr>
          <p:cNvPr id="428" name="Google Shape;414;p47"/>
          <p:cNvSpPr txBox="1"/>
          <p:nvPr>
            <p:ph type="body" sz="half" idx="1"/>
          </p:nvPr>
        </p:nvSpPr>
        <p:spPr>
          <a:xfrm>
            <a:off x="311699" y="1152475"/>
            <a:ext cx="4037402" cy="2847901"/>
          </a:xfrm>
          <a:prstGeom prst="rect">
            <a:avLst/>
          </a:prstGeom>
        </p:spPr>
        <p:txBody>
          <a:bodyPr/>
          <a:lstStyle/>
          <a:p>
            <a:pPr marL="0" indent="0">
              <a:buSzTx/>
              <a:buNone/>
              <a:defRPr b="1">
                <a:solidFill>
                  <a:srgbClr val="000000"/>
                </a:solidFill>
              </a:defRPr>
            </a:pPr>
            <a:r>
              <a:t>Mutexes</a:t>
            </a:r>
            <a:r>
              <a:rPr b="0"/>
              <a:t> allow 1 process to enter critical section at a time. Allows at most </a:t>
            </a:r>
            <a:r>
              <a:rPr b="0" i="1"/>
              <a:t>n</a:t>
            </a:r>
            <a:r>
              <a:rPr b="0"/>
              <a:t> concurrent accesses</a:t>
            </a:r>
          </a:p>
          <a:p>
            <a:pPr marL="0" indent="0">
              <a:spcBef>
                <a:spcPts val="1600"/>
              </a:spcBef>
              <a:buSzTx/>
              <a:buNone/>
              <a:defRPr>
                <a:solidFill>
                  <a:srgbClr val="000000"/>
                </a:solidFill>
              </a:defRPr>
            </a:pPr>
          </a:p>
          <a:p>
            <a:pPr marL="0" indent="0">
              <a:spcBef>
                <a:spcPts val="1600"/>
              </a:spcBef>
              <a:buSzTx/>
              <a:buNone/>
              <a:defRPr b="1">
                <a:solidFill>
                  <a:srgbClr val="000000"/>
                </a:solidFill>
              </a:defRPr>
            </a:pPr>
            <a:r>
              <a:t>Semaphores</a:t>
            </a:r>
            <a:r>
              <a:rPr b="0"/>
              <a:t> allow up to </a:t>
            </a:r>
            <a:r>
              <a:t>N</a:t>
            </a:r>
            <a:r>
              <a:rPr b="0"/>
              <a:t> processes to enter critical section simultaneously</a:t>
            </a:r>
          </a:p>
        </p:txBody>
      </p:sp>
      <p:sp>
        <p:nvSpPr>
          <p:cNvPr id="429" name="Google Shape;424;p47"/>
          <p:cNvSpPr txBox="1"/>
          <p:nvPr>
            <p:ph type="sldNum" sz="quarter" idx="2"/>
          </p:nvPr>
        </p:nvSpPr>
        <p:spPr>
          <a:xfrm>
            <a:off x="8740900" y="4700819"/>
            <a:ext cx="280259"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grpSp>
        <p:nvGrpSpPr>
          <p:cNvPr id="432" name="Google Shape;415;p47"/>
          <p:cNvGrpSpPr/>
          <p:nvPr/>
        </p:nvGrpSpPr>
        <p:grpSpPr>
          <a:xfrm>
            <a:off x="4899850" y="1148424"/>
            <a:ext cx="3504301" cy="3416401"/>
            <a:chOff x="0" y="0"/>
            <a:chExt cx="3504300" cy="3416399"/>
          </a:xfrm>
        </p:grpSpPr>
        <p:sp>
          <p:nvSpPr>
            <p:cNvPr id="430" name="Rectangle"/>
            <p:cNvSpPr/>
            <p:nvPr/>
          </p:nvSpPr>
          <p:spPr>
            <a:xfrm>
              <a:off x="-1" y="0"/>
              <a:ext cx="3504302" cy="3416400"/>
            </a:xfrm>
            <a:prstGeom prst="rect">
              <a:avLst/>
            </a:prstGeom>
            <a:solidFill>
              <a:srgbClr val="EEEEEE"/>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p>
          </p:txBody>
        </p:sp>
        <p:sp>
          <p:nvSpPr>
            <p:cNvPr id="431" name="Study Rooms"/>
            <p:cNvSpPr txBox="1"/>
            <p:nvPr/>
          </p:nvSpPr>
          <p:spPr>
            <a:xfrm>
              <a:off x="4762" y="1518083"/>
              <a:ext cx="3494776"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Study Rooms</a:t>
              </a:r>
            </a:p>
          </p:txBody>
        </p:sp>
      </p:grpSp>
      <p:grpSp>
        <p:nvGrpSpPr>
          <p:cNvPr id="435" name="Google Shape;416;p47"/>
          <p:cNvGrpSpPr/>
          <p:nvPr/>
        </p:nvGrpSpPr>
        <p:grpSpPr>
          <a:xfrm>
            <a:off x="4830424" y="1148424"/>
            <a:ext cx="891300" cy="1149601"/>
            <a:chOff x="0" y="0"/>
            <a:chExt cx="891298" cy="1149599"/>
          </a:xfrm>
        </p:grpSpPr>
        <p:sp>
          <p:nvSpPr>
            <p:cNvPr id="433" name="Rectangle"/>
            <p:cNvSpPr/>
            <p:nvPr/>
          </p:nvSpPr>
          <p:spPr>
            <a:xfrm>
              <a:off x="0" y="0"/>
              <a:ext cx="891299" cy="1149600"/>
            </a:xfrm>
            <a:prstGeom prst="rect">
              <a:avLst/>
            </a:prstGeom>
            <a:solidFill>
              <a:srgbClr val="C9DAF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p>
          </p:txBody>
        </p:sp>
        <p:sp>
          <p:nvSpPr>
            <p:cNvPr id="434" name="1"/>
            <p:cNvSpPr txBox="1"/>
            <p:nvPr/>
          </p:nvSpPr>
          <p:spPr>
            <a:xfrm>
              <a:off x="4762" y="384683"/>
              <a:ext cx="88177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1</a:t>
              </a:r>
            </a:p>
          </p:txBody>
        </p:sp>
      </p:grpSp>
      <p:grpSp>
        <p:nvGrpSpPr>
          <p:cNvPr id="438" name="Google Shape;417;p47"/>
          <p:cNvGrpSpPr/>
          <p:nvPr/>
        </p:nvGrpSpPr>
        <p:grpSpPr>
          <a:xfrm>
            <a:off x="4830424" y="2281825"/>
            <a:ext cx="891300" cy="1149601"/>
            <a:chOff x="0" y="0"/>
            <a:chExt cx="891298" cy="1149599"/>
          </a:xfrm>
        </p:grpSpPr>
        <p:sp>
          <p:nvSpPr>
            <p:cNvPr id="436" name="Rectangle"/>
            <p:cNvSpPr/>
            <p:nvPr/>
          </p:nvSpPr>
          <p:spPr>
            <a:xfrm>
              <a:off x="0" y="0"/>
              <a:ext cx="891299" cy="1149600"/>
            </a:xfrm>
            <a:prstGeom prst="rect">
              <a:avLst/>
            </a:prstGeom>
            <a:solidFill>
              <a:srgbClr val="C9DAF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p>
          </p:txBody>
        </p:sp>
        <p:sp>
          <p:nvSpPr>
            <p:cNvPr id="437" name="2"/>
            <p:cNvSpPr txBox="1"/>
            <p:nvPr/>
          </p:nvSpPr>
          <p:spPr>
            <a:xfrm>
              <a:off x="4762" y="384683"/>
              <a:ext cx="88177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2</a:t>
              </a:r>
            </a:p>
          </p:txBody>
        </p:sp>
      </p:grpSp>
      <p:grpSp>
        <p:nvGrpSpPr>
          <p:cNvPr id="441" name="Google Shape;418;p47"/>
          <p:cNvGrpSpPr/>
          <p:nvPr/>
        </p:nvGrpSpPr>
        <p:grpSpPr>
          <a:xfrm>
            <a:off x="4830424" y="3431425"/>
            <a:ext cx="891300" cy="1149601"/>
            <a:chOff x="0" y="0"/>
            <a:chExt cx="891298" cy="1149599"/>
          </a:xfrm>
        </p:grpSpPr>
        <p:sp>
          <p:nvSpPr>
            <p:cNvPr id="439" name="Rectangle"/>
            <p:cNvSpPr/>
            <p:nvPr/>
          </p:nvSpPr>
          <p:spPr>
            <a:xfrm>
              <a:off x="0" y="0"/>
              <a:ext cx="891299" cy="1149600"/>
            </a:xfrm>
            <a:prstGeom prst="rect">
              <a:avLst/>
            </a:prstGeom>
            <a:solidFill>
              <a:srgbClr val="C9DAF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p>
          </p:txBody>
        </p:sp>
        <p:sp>
          <p:nvSpPr>
            <p:cNvPr id="440" name="3"/>
            <p:cNvSpPr txBox="1"/>
            <p:nvPr/>
          </p:nvSpPr>
          <p:spPr>
            <a:xfrm>
              <a:off x="4762" y="384683"/>
              <a:ext cx="88177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3</a:t>
              </a:r>
            </a:p>
          </p:txBody>
        </p:sp>
      </p:grpSp>
      <p:grpSp>
        <p:nvGrpSpPr>
          <p:cNvPr id="444" name="Google Shape;419;p47"/>
          <p:cNvGrpSpPr/>
          <p:nvPr/>
        </p:nvGrpSpPr>
        <p:grpSpPr>
          <a:xfrm>
            <a:off x="7512925" y="1152475"/>
            <a:ext cx="891300" cy="1149600"/>
            <a:chOff x="0" y="0"/>
            <a:chExt cx="891298" cy="1149599"/>
          </a:xfrm>
        </p:grpSpPr>
        <p:sp>
          <p:nvSpPr>
            <p:cNvPr id="442" name="Rectangle"/>
            <p:cNvSpPr/>
            <p:nvPr/>
          </p:nvSpPr>
          <p:spPr>
            <a:xfrm>
              <a:off x="0" y="0"/>
              <a:ext cx="891299" cy="1149600"/>
            </a:xfrm>
            <a:prstGeom prst="rect">
              <a:avLst/>
            </a:prstGeom>
            <a:solidFill>
              <a:srgbClr val="C9DAF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p>
          </p:txBody>
        </p:sp>
        <p:sp>
          <p:nvSpPr>
            <p:cNvPr id="443" name="7"/>
            <p:cNvSpPr txBox="1"/>
            <p:nvPr/>
          </p:nvSpPr>
          <p:spPr>
            <a:xfrm>
              <a:off x="4762" y="384683"/>
              <a:ext cx="88177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7</a:t>
              </a:r>
            </a:p>
          </p:txBody>
        </p:sp>
      </p:grpSp>
      <p:grpSp>
        <p:nvGrpSpPr>
          <p:cNvPr id="447" name="Google Shape;420;p47"/>
          <p:cNvGrpSpPr/>
          <p:nvPr/>
        </p:nvGrpSpPr>
        <p:grpSpPr>
          <a:xfrm>
            <a:off x="7512925" y="2285875"/>
            <a:ext cx="891300" cy="1149600"/>
            <a:chOff x="0" y="0"/>
            <a:chExt cx="891298" cy="1149599"/>
          </a:xfrm>
        </p:grpSpPr>
        <p:sp>
          <p:nvSpPr>
            <p:cNvPr id="445" name="Rectangle"/>
            <p:cNvSpPr/>
            <p:nvPr/>
          </p:nvSpPr>
          <p:spPr>
            <a:xfrm>
              <a:off x="0" y="0"/>
              <a:ext cx="891299" cy="1149600"/>
            </a:xfrm>
            <a:prstGeom prst="rect">
              <a:avLst/>
            </a:prstGeom>
            <a:solidFill>
              <a:srgbClr val="C9DAF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p>
          </p:txBody>
        </p:sp>
        <p:sp>
          <p:nvSpPr>
            <p:cNvPr id="446" name="6"/>
            <p:cNvSpPr txBox="1"/>
            <p:nvPr/>
          </p:nvSpPr>
          <p:spPr>
            <a:xfrm>
              <a:off x="4762" y="384683"/>
              <a:ext cx="88177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6</a:t>
              </a:r>
            </a:p>
          </p:txBody>
        </p:sp>
      </p:grpSp>
      <p:grpSp>
        <p:nvGrpSpPr>
          <p:cNvPr id="450" name="Google Shape;421;p47"/>
          <p:cNvGrpSpPr/>
          <p:nvPr/>
        </p:nvGrpSpPr>
        <p:grpSpPr>
          <a:xfrm>
            <a:off x="7512925" y="3435475"/>
            <a:ext cx="891300" cy="1149601"/>
            <a:chOff x="0" y="0"/>
            <a:chExt cx="891298" cy="1149599"/>
          </a:xfrm>
        </p:grpSpPr>
        <p:sp>
          <p:nvSpPr>
            <p:cNvPr id="448" name="Rectangle"/>
            <p:cNvSpPr/>
            <p:nvPr/>
          </p:nvSpPr>
          <p:spPr>
            <a:xfrm>
              <a:off x="0" y="0"/>
              <a:ext cx="891299" cy="1149600"/>
            </a:xfrm>
            <a:prstGeom prst="rect">
              <a:avLst/>
            </a:prstGeom>
            <a:solidFill>
              <a:srgbClr val="C9DAF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p>
          </p:txBody>
        </p:sp>
        <p:sp>
          <p:nvSpPr>
            <p:cNvPr id="449" name="5"/>
            <p:cNvSpPr txBox="1"/>
            <p:nvPr/>
          </p:nvSpPr>
          <p:spPr>
            <a:xfrm>
              <a:off x="4762" y="384683"/>
              <a:ext cx="881775"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5</a:t>
              </a:r>
            </a:p>
          </p:txBody>
        </p:sp>
      </p:grpSp>
      <p:grpSp>
        <p:nvGrpSpPr>
          <p:cNvPr id="453" name="Google Shape;422;p47"/>
          <p:cNvGrpSpPr/>
          <p:nvPr/>
        </p:nvGrpSpPr>
        <p:grpSpPr>
          <a:xfrm>
            <a:off x="5721725" y="3831025"/>
            <a:ext cx="1791301" cy="750001"/>
            <a:chOff x="0" y="0"/>
            <a:chExt cx="1791299" cy="750000"/>
          </a:xfrm>
        </p:grpSpPr>
        <p:sp>
          <p:nvSpPr>
            <p:cNvPr id="451" name="Rectangle"/>
            <p:cNvSpPr/>
            <p:nvPr/>
          </p:nvSpPr>
          <p:spPr>
            <a:xfrm>
              <a:off x="0" y="-1"/>
              <a:ext cx="1791300" cy="750002"/>
            </a:xfrm>
            <a:prstGeom prst="rect">
              <a:avLst/>
            </a:prstGeom>
            <a:solidFill>
              <a:srgbClr val="C9DAF8"/>
            </a:solidFill>
            <a:ln w="9525" cap="flat">
              <a:solidFill>
                <a:schemeClr val="accent2">
                  <a:lumOff val="21764"/>
                </a:schemeClr>
              </a:solidFill>
              <a:prstDash val="solid"/>
              <a:round/>
            </a:ln>
            <a:effectLst/>
          </p:spPr>
          <p:txBody>
            <a:bodyPr wrap="square" lIns="45719" tIns="45719" rIns="45719" bIns="45719" numCol="1" anchor="ctr">
              <a:noAutofit/>
            </a:bodyPr>
            <a:lstStyle/>
            <a:p>
              <a:pPr algn="ctr"/>
            </a:p>
          </p:txBody>
        </p:sp>
        <p:sp>
          <p:nvSpPr>
            <p:cNvPr id="452" name="4"/>
            <p:cNvSpPr txBox="1"/>
            <p:nvPr/>
          </p:nvSpPr>
          <p:spPr>
            <a:xfrm>
              <a:off x="4762" y="184883"/>
              <a:ext cx="1781776"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4</a:t>
              </a:r>
            </a:p>
          </p:txBody>
        </p:sp>
      </p:grpSp>
      <p:sp>
        <p:nvSpPr>
          <p:cNvPr id="454" name="Google Shape;423;p47"/>
          <p:cNvSpPr/>
          <p:nvPr/>
        </p:nvSpPr>
        <p:spPr>
          <a:xfrm>
            <a:off x="6305313" y="1441075"/>
            <a:ext cx="624001" cy="259801"/>
          </a:xfrm>
          <a:prstGeom prst="rect">
            <a:avLst/>
          </a:prstGeom>
          <a:solidFill>
            <a:srgbClr val="783F04"/>
          </a:solidFill>
          <a:ln>
            <a:solidFill>
              <a:srgbClr val="000000"/>
            </a:solidFill>
          </a:ln>
        </p:spPr>
        <p:txBody>
          <a:bodyPr lIns="45719" rIns="45719" anchor="ctr"/>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42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28" grpId="1"/>
    </p:bldLst>
  </p:timing>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Google Shape;429;p48"/>
          <p:cNvSpPr txBox="1"/>
          <p:nvPr>
            <p:ph type="title"/>
          </p:nvPr>
        </p:nvSpPr>
        <p:spPr>
          <a:xfrm>
            <a:off x="311699" y="445025"/>
            <a:ext cx="8520602" cy="572701"/>
          </a:xfrm>
          <a:prstGeom prst="rect">
            <a:avLst/>
          </a:prstGeom>
        </p:spPr>
        <p:txBody>
          <a:bodyPr/>
          <a:lstStyle>
            <a:lvl1pPr defTabSz="877823">
              <a:defRPr sz="2688"/>
            </a:lvl1pPr>
          </a:lstStyle>
          <a:p>
            <a:pPr/>
            <a:r>
              <a:t>Outline</a:t>
            </a:r>
          </a:p>
        </p:txBody>
      </p:sp>
      <p:sp>
        <p:nvSpPr>
          <p:cNvPr id="459" name="Google Shape;430;p48"/>
          <p:cNvSpPr txBox="1"/>
          <p:nvPr>
            <p:ph type="body" idx="1"/>
          </p:nvPr>
        </p:nvSpPr>
        <p:spPr>
          <a:xfrm>
            <a:off x="311699" y="1152475"/>
            <a:ext cx="8520602" cy="3416400"/>
          </a:xfrm>
          <a:prstGeom prst="rect">
            <a:avLst/>
          </a:prstGeom>
        </p:spPr>
        <p:txBody>
          <a:bodyPr/>
          <a:lstStyle/>
          <a:p>
            <a:pPr marL="0" indent="0">
              <a:buSzTx/>
              <a:buNone/>
            </a:pPr>
            <a:r>
              <a:t>Two synchronization mechanisms</a:t>
            </a:r>
          </a:p>
          <a:p>
            <a:pPr marL="0" indent="457200">
              <a:spcBef>
                <a:spcPts val="1600"/>
              </a:spcBef>
              <a:buSzTx/>
              <a:buNone/>
            </a:pPr>
            <a:r>
              <a:t>Locks</a:t>
            </a:r>
          </a:p>
          <a:p>
            <a:pPr marL="0" indent="457200">
              <a:spcBef>
                <a:spcPts val="1600"/>
              </a:spcBef>
              <a:buSzTx/>
              <a:buNone/>
            </a:pPr>
            <a:r>
              <a:t>Channels</a:t>
            </a:r>
          </a:p>
          <a:p>
            <a:pPr marL="0" indent="0">
              <a:spcBef>
                <a:spcPts val="1600"/>
              </a:spcBef>
              <a:buSzTx/>
              <a:buNone/>
              <a:defRPr b="1">
                <a:solidFill>
                  <a:srgbClr val="000000"/>
                </a:solidFill>
              </a:defRPr>
            </a:pPr>
            <a:r>
              <a:t>MapReduce</a:t>
            </a:r>
          </a:p>
        </p:txBody>
      </p:sp>
      <p:sp>
        <p:nvSpPr>
          <p:cNvPr id="460" name="Google Shape;431;p4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000000"/>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2" name="Google Shape;436;p49"/>
          <p:cNvSpPr txBox="1"/>
          <p:nvPr>
            <p:ph type="title"/>
          </p:nvPr>
        </p:nvSpPr>
        <p:spPr>
          <a:xfrm>
            <a:off x="311699" y="445025"/>
            <a:ext cx="8520602" cy="572701"/>
          </a:xfrm>
          <a:prstGeom prst="rect">
            <a:avLst/>
          </a:prstGeom>
        </p:spPr>
        <p:txBody>
          <a:bodyPr/>
          <a:lstStyle>
            <a:lvl1pPr defTabSz="877823">
              <a:defRPr sz="2688"/>
            </a:lvl1pPr>
          </a:lstStyle>
          <a:p>
            <a:pPr/>
            <a:r>
              <a:t>Application: Word count</a:t>
            </a:r>
          </a:p>
        </p:txBody>
      </p:sp>
      <p:sp>
        <p:nvSpPr>
          <p:cNvPr id="463" name="Google Shape;437;p49"/>
          <p:cNvSpPr txBox="1"/>
          <p:nvPr>
            <p:ph type="body" sz="quarter" idx="1"/>
          </p:nvPr>
        </p:nvSpPr>
        <p:spPr>
          <a:xfrm>
            <a:off x="1236750" y="1430012"/>
            <a:ext cx="6670500" cy="572702"/>
          </a:xfrm>
          <a:prstGeom prst="rect">
            <a:avLst/>
          </a:prstGeom>
        </p:spPr>
        <p:txBody>
          <a:bodyPr/>
          <a:lstStyle>
            <a:lvl1pPr marL="0" indent="0" algn="ctr" defTabSz="512063">
              <a:lnSpc>
                <a:spcPct val="110000"/>
              </a:lnSpc>
              <a:buSzTx/>
              <a:buNone/>
              <a:defRPr i="1" sz="1568">
                <a:solidFill>
                  <a:srgbClr val="000000"/>
                </a:solidFill>
                <a:latin typeface="Times New Roman"/>
                <a:ea typeface="Times New Roman"/>
                <a:cs typeface="Times New Roman"/>
                <a:sym typeface="Times New Roman"/>
              </a:defRPr>
            </a:lvl1pPr>
          </a:lstStyle>
          <a:p>
            <a:pPr/>
            <a:r>
              <a:t>How much wood would a woodchuck chuck if a wooadchuck could chuck wood?</a:t>
            </a:r>
          </a:p>
        </p:txBody>
      </p:sp>
      <p:sp>
        <p:nvSpPr>
          <p:cNvPr id="464" name="Google Shape;440;p4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65" name="Google Shape;439;p49"/>
          <p:cNvSpPr txBox="1"/>
          <p:nvPr/>
        </p:nvSpPr>
        <p:spPr>
          <a:xfrm>
            <a:off x="0" y="3155950"/>
            <a:ext cx="7318375" cy="53022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lgn="ctr" defTabSz="585215">
              <a:lnSpc>
                <a:spcPct val="110000"/>
              </a:lnSpc>
              <a:defRPr sz="1152">
                <a:latin typeface="Andale Mono"/>
                <a:ea typeface="Andale Mono"/>
                <a:cs typeface="Andale Mono"/>
                <a:sym typeface="Andale Mono"/>
              </a:defRPr>
            </a:lvl1pPr>
          </a:lstStyle>
          <a:p>
            <a:pPr/>
            <a:r>
              <a:t>how: 1, much: 1, wood: 2, would: 1, a: 2, woodchuck: 2, chuck: 2, if: 1, could: 1</a:t>
            </a:r>
          </a:p>
        </p:txBody>
      </p:sp>
      <p:sp>
        <p:nvSpPr>
          <p:cNvPr id="466" name="Google Shape;438;p49"/>
          <p:cNvSpPr/>
          <p:nvPr/>
        </p:nvSpPr>
        <p:spPr>
          <a:xfrm flipH="1">
            <a:off x="4572049" y="2470599"/>
            <a:ext cx="4501" cy="685201"/>
          </a:xfrm>
          <a:prstGeom prst="line">
            <a:avLst/>
          </a:prstGeom>
          <a:ln w="28575">
            <a:solidFill>
              <a:srgbClr val="000000"/>
            </a:solidFill>
            <a:tailEnd type="triangle"/>
          </a:ln>
        </p:spPr>
        <p:txBody>
          <a:bodyPr lIns="45719" rIns="45719"/>
          <a:lstStyle/>
          <a:p>
            <a:pP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8" name="Google Shape;445;p50"/>
          <p:cNvSpPr txBox="1"/>
          <p:nvPr>
            <p:ph type="title"/>
          </p:nvPr>
        </p:nvSpPr>
        <p:spPr>
          <a:xfrm>
            <a:off x="311699" y="445025"/>
            <a:ext cx="8520602" cy="572701"/>
          </a:xfrm>
          <a:prstGeom prst="rect">
            <a:avLst/>
          </a:prstGeom>
        </p:spPr>
        <p:txBody>
          <a:bodyPr/>
          <a:lstStyle>
            <a:lvl1pPr defTabSz="877823">
              <a:defRPr sz="2688"/>
            </a:lvl1pPr>
          </a:lstStyle>
          <a:p>
            <a:pPr/>
            <a:r>
              <a:t>Application: Word count</a:t>
            </a:r>
          </a:p>
        </p:txBody>
      </p:sp>
      <p:sp>
        <p:nvSpPr>
          <p:cNvPr id="469" name="Google Shape;446;p50"/>
          <p:cNvSpPr txBox="1"/>
          <p:nvPr>
            <p:ph type="body" sz="quarter" idx="1"/>
          </p:nvPr>
        </p:nvSpPr>
        <p:spPr>
          <a:xfrm>
            <a:off x="311699" y="1152474"/>
            <a:ext cx="8520602" cy="572702"/>
          </a:xfrm>
          <a:prstGeom prst="rect">
            <a:avLst/>
          </a:prstGeom>
        </p:spPr>
        <p:txBody>
          <a:bodyPr/>
          <a:lstStyle/>
          <a:p>
            <a:pPr marL="0" indent="0">
              <a:spcBef>
                <a:spcPts val="1600"/>
              </a:spcBef>
              <a:buSzTx/>
              <a:buNone/>
              <a:defRPr b="1">
                <a:solidFill>
                  <a:srgbClr val="000000"/>
                </a:solidFill>
              </a:defRPr>
            </a:pPr>
            <a:r>
              <a:t>Locally</a:t>
            </a:r>
            <a:r>
              <a:rPr b="0"/>
              <a:t>: tokenize and put words in a hash map</a:t>
            </a:r>
          </a:p>
        </p:txBody>
      </p:sp>
      <p:sp>
        <p:nvSpPr>
          <p:cNvPr id="470" name="Google Shape;448;p5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71" name="Google Shape;447;p50"/>
          <p:cNvSpPr txBox="1"/>
          <p:nvPr/>
        </p:nvSpPr>
        <p:spPr>
          <a:xfrm>
            <a:off x="311699" y="2027251"/>
            <a:ext cx="8521701" cy="219551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defRPr b="1" sz="1800"/>
            </a:pPr>
            <a:r>
              <a:t>How do you parallelize this?</a:t>
            </a:r>
          </a:p>
          <a:p>
            <a:pPr indent="457200">
              <a:lnSpc>
                <a:spcPct val="115000"/>
              </a:lnSpc>
              <a:spcBef>
                <a:spcPts val="1600"/>
              </a:spcBef>
              <a:defRPr b="1" sz="1800"/>
            </a:pPr>
            <a:r>
              <a:t>Partition </a:t>
            </a:r>
            <a:r>
              <a:rPr b="0"/>
              <a:t>the document into </a:t>
            </a:r>
            <a:r>
              <a:rPr b="0" i="1"/>
              <a:t>n</a:t>
            </a:r>
            <a:r>
              <a:rPr b="0"/>
              <a:t> partitions.</a:t>
            </a:r>
          </a:p>
          <a:p>
            <a:pPr indent="457200">
              <a:lnSpc>
                <a:spcPct val="115000"/>
              </a:lnSpc>
              <a:spcBef>
                <a:spcPts val="1600"/>
              </a:spcBef>
              <a:defRPr sz="1800"/>
            </a:pPr>
            <a:r>
              <a:t>Build </a:t>
            </a:r>
            <a:r>
              <a:rPr i="1"/>
              <a:t>n</a:t>
            </a:r>
            <a:r>
              <a:t> hash maps, one for each partition</a:t>
            </a:r>
          </a:p>
          <a:p>
            <a:pPr indent="457200">
              <a:lnSpc>
                <a:spcPct val="115000"/>
              </a:lnSpc>
              <a:spcBef>
                <a:spcPts val="1600"/>
              </a:spcBef>
              <a:defRPr sz="1800"/>
            </a:pPr>
            <a:r>
              <a:t>Merge the </a:t>
            </a:r>
            <a:r>
              <a:rPr i="1"/>
              <a:t>n</a:t>
            </a:r>
            <a:r>
              <a:t> hash maps (by key)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71">
                                            <p:bg/>
                                          </p:spTgt>
                                        </p:tgtEl>
                                        <p:attrNameLst>
                                          <p:attrName>style.visibility</p:attrName>
                                        </p:attrNameLst>
                                      </p:cBhvr>
                                      <p:to>
                                        <p:strVal val="visible"/>
                                      </p:to>
                                    </p:set>
                                    <p:animEffect filter="fade" transition="in">
                                      <p:cBhvr>
                                        <p:cTn id="7" dur="1"/>
                                        <p:tgtEl>
                                          <p:spTgt spid="471">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471">
                                            <p:txEl>
                                              <p:pRg st="0" end="0"/>
                                            </p:txEl>
                                          </p:spTgt>
                                        </p:tgtEl>
                                        <p:attrNameLst>
                                          <p:attrName>style.visibility</p:attrName>
                                        </p:attrNameLst>
                                      </p:cBhvr>
                                      <p:to>
                                        <p:strVal val="visible"/>
                                      </p:to>
                                    </p:set>
                                    <p:animEffect filter="fade" transition="in">
                                      <p:cBhvr>
                                        <p:cTn id="10" dur="1"/>
                                        <p:tgtEl>
                                          <p:spTgt spid="4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471">
                                            <p:txEl>
                                              <p:pRg st="1" end="1"/>
                                            </p:txEl>
                                          </p:spTgt>
                                        </p:tgtEl>
                                        <p:attrNameLst>
                                          <p:attrName>style.visibility</p:attrName>
                                        </p:attrNameLst>
                                      </p:cBhvr>
                                      <p:to>
                                        <p:strVal val="visible"/>
                                      </p:to>
                                    </p:set>
                                    <p:animEffect filter="fade" transition="in">
                                      <p:cBhvr>
                                        <p:cTn id="15" dur="1"/>
                                        <p:tgtEl>
                                          <p:spTgt spid="47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471">
                                            <p:txEl>
                                              <p:pRg st="2" end="2"/>
                                            </p:txEl>
                                          </p:spTgt>
                                        </p:tgtEl>
                                        <p:attrNameLst>
                                          <p:attrName>style.visibility</p:attrName>
                                        </p:attrNameLst>
                                      </p:cBhvr>
                                      <p:to>
                                        <p:strVal val="visible"/>
                                      </p:to>
                                    </p:set>
                                    <p:animEffect filter="fade" transition="in">
                                      <p:cBhvr>
                                        <p:cTn id="20" dur="1"/>
                                        <p:tgtEl>
                                          <p:spTgt spid="47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471">
                                            <p:txEl>
                                              <p:pRg st="3" end="3"/>
                                            </p:txEl>
                                          </p:spTgt>
                                        </p:tgtEl>
                                        <p:attrNameLst>
                                          <p:attrName>style.visibility</p:attrName>
                                        </p:attrNameLst>
                                      </p:cBhvr>
                                      <p:to>
                                        <p:strVal val="visible"/>
                                      </p:to>
                                    </p:set>
                                    <p:animEffect filter="fade" transition="in">
                                      <p:cBhvr>
                                        <p:cTn id="25" dur="1"/>
                                        <p:tgtEl>
                                          <p:spTgt spid="471">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471" grpId="1"/>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3" name="Google Shape;453;p51"/>
          <p:cNvSpPr/>
          <p:nvPr/>
        </p:nvSpPr>
        <p:spPr>
          <a:xfrm>
            <a:off x="2447829" y="1585373"/>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474" name="Google Shape;454;p51" descr="Google Shape;454;p51"/>
          <p:cNvPicPr>
            <a:picLocks noChangeAspect="1"/>
          </p:cNvPicPr>
          <p:nvPr/>
        </p:nvPicPr>
        <p:blipFill>
          <a:blip r:embed="rId2">
            <a:extLst/>
          </a:blip>
          <a:stretch>
            <a:fillRect/>
          </a:stretch>
        </p:blipFill>
        <p:spPr>
          <a:xfrm>
            <a:off x="3157750" y="2229324"/>
            <a:ext cx="760026" cy="760026"/>
          </a:xfrm>
          <a:prstGeom prst="rect">
            <a:avLst/>
          </a:prstGeom>
          <a:ln w="12700">
            <a:miter lim="400000"/>
          </a:ln>
        </p:spPr>
      </p:pic>
      <p:pic>
        <p:nvPicPr>
          <p:cNvPr id="475" name="Google Shape;455;p51" descr="Google Shape;455;p51"/>
          <p:cNvPicPr>
            <a:picLocks noChangeAspect="1"/>
          </p:cNvPicPr>
          <p:nvPr/>
        </p:nvPicPr>
        <p:blipFill>
          <a:blip r:embed="rId2">
            <a:extLst/>
          </a:blip>
          <a:stretch>
            <a:fillRect/>
          </a:stretch>
        </p:blipFill>
        <p:spPr>
          <a:xfrm>
            <a:off x="4246324" y="1895949"/>
            <a:ext cx="760026" cy="760026"/>
          </a:xfrm>
          <a:prstGeom prst="rect">
            <a:avLst/>
          </a:prstGeom>
          <a:ln w="12700">
            <a:miter lim="400000"/>
          </a:ln>
        </p:spPr>
      </p:pic>
      <p:pic>
        <p:nvPicPr>
          <p:cNvPr id="476" name="Google Shape;456;p51" descr="Google Shape;456;p51"/>
          <p:cNvPicPr>
            <a:picLocks noChangeAspect="1"/>
          </p:cNvPicPr>
          <p:nvPr/>
        </p:nvPicPr>
        <p:blipFill>
          <a:blip r:embed="rId2">
            <a:extLst/>
          </a:blip>
          <a:stretch>
            <a:fillRect/>
          </a:stretch>
        </p:blipFill>
        <p:spPr>
          <a:xfrm>
            <a:off x="5233425" y="2065149"/>
            <a:ext cx="760026" cy="760026"/>
          </a:xfrm>
          <a:prstGeom prst="rect">
            <a:avLst/>
          </a:prstGeom>
          <a:ln w="12700">
            <a:miter lim="400000"/>
          </a:ln>
        </p:spPr>
      </p:pic>
      <p:pic>
        <p:nvPicPr>
          <p:cNvPr id="477" name="Google Shape;457;p51" descr="Google Shape;457;p51"/>
          <p:cNvPicPr>
            <a:picLocks noChangeAspect="1"/>
          </p:cNvPicPr>
          <p:nvPr/>
        </p:nvPicPr>
        <p:blipFill>
          <a:blip r:embed="rId2">
            <a:extLst/>
          </a:blip>
          <a:stretch>
            <a:fillRect/>
          </a:stretch>
        </p:blipFill>
        <p:spPr>
          <a:xfrm>
            <a:off x="3771124" y="2989350"/>
            <a:ext cx="760026" cy="760026"/>
          </a:xfrm>
          <a:prstGeom prst="rect">
            <a:avLst/>
          </a:prstGeom>
          <a:ln w="12700">
            <a:miter lim="400000"/>
          </a:ln>
        </p:spPr>
      </p:pic>
      <p:pic>
        <p:nvPicPr>
          <p:cNvPr id="478" name="Google Shape;458;p51" descr="Google Shape;458;p51"/>
          <p:cNvPicPr>
            <a:picLocks noChangeAspect="1"/>
          </p:cNvPicPr>
          <p:nvPr/>
        </p:nvPicPr>
        <p:blipFill>
          <a:blip r:embed="rId2">
            <a:extLst/>
          </a:blip>
          <a:stretch>
            <a:fillRect/>
          </a:stretch>
        </p:blipFill>
        <p:spPr>
          <a:xfrm>
            <a:off x="4760912" y="2989350"/>
            <a:ext cx="760026" cy="760026"/>
          </a:xfrm>
          <a:prstGeom prst="rect">
            <a:avLst/>
          </a:prstGeom>
          <a:ln w="12700">
            <a:miter lim="400000"/>
          </a:ln>
        </p:spPr>
      </p:pic>
      <p:sp>
        <p:nvSpPr>
          <p:cNvPr id="479" name="Google Shape;459;p51"/>
          <p:cNvSpPr txBox="1"/>
          <p:nvPr>
            <p:ph type="body" sz="quarter" idx="1"/>
          </p:nvPr>
        </p:nvSpPr>
        <p:spPr>
          <a:xfrm>
            <a:off x="311699" y="565874"/>
            <a:ext cx="8520602" cy="572702"/>
          </a:xfrm>
          <a:prstGeom prst="rect">
            <a:avLst/>
          </a:prstGeom>
        </p:spPr>
        <p:txBody>
          <a:bodyPr/>
          <a:lstStyle>
            <a:lvl1pPr marL="0" indent="0" algn="ctr">
              <a:spcBef>
                <a:spcPts val="1600"/>
              </a:spcBef>
              <a:buSzTx/>
              <a:buNone/>
              <a:defRPr b="1" i="1" sz="2400">
                <a:solidFill>
                  <a:srgbClr val="000000"/>
                </a:solidFill>
              </a:defRPr>
            </a:lvl1pPr>
          </a:lstStyle>
          <a:p>
            <a:pPr/>
            <a:r>
              <a:t>How do you do this in a distributed environment?</a:t>
            </a:r>
          </a:p>
        </p:txBody>
      </p:sp>
      <p:sp>
        <p:nvSpPr>
          <p:cNvPr id="480" name="Google Shape;460;p5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2" name="Google Shape;465;p52"/>
          <p:cNvSpPr txBox="1"/>
          <p:nvPr>
            <p:ph type="body" sz="quarter" idx="1"/>
          </p:nvPr>
        </p:nvSpPr>
        <p:spPr>
          <a:xfrm>
            <a:off x="594374" y="1312688"/>
            <a:ext cx="3389702" cy="2410500"/>
          </a:xfrm>
          <a:prstGeom prst="rect">
            <a:avLst/>
          </a:prstGeom>
        </p:spPr>
        <p:txBody>
          <a:bodyPr/>
          <a:lstStyle>
            <a:lvl1pPr marL="0" marR="88900" indent="88900">
              <a:lnSpc>
                <a:spcPct val="142857"/>
              </a:lnSpc>
              <a:spcBef>
                <a:spcPts val="800"/>
              </a:spcBef>
              <a:buSzTx/>
              <a:buNone/>
              <a:defRPr sz="1000">
                <a:solidFill>
                  <a:srgbClr val="666666"/>
                </a:solidFill>
                <a:latin typeface="Andale Mono"/>
                <a:ea typeface="Andale Mono"/>
                <a:cs typeface="Andale Mono"/>
                <a:sym typeface="Andale Mono"/>
              </a:defRPr>
            </a:lvl1pPr>
          </a:lstStyle>
          <a:p>
            <a:pPr/>
            <a:r>
              <a:t>When in the Course of human events, it becomes necessary for one people to dissolve the political bands which have connected them with another, and to assume, among the Powers of the earth, the separate and equal station to which the Laws of Nature and of Nature's God entitle them, a decent respect to the opinions of mankind requires that they should declare the causes which impel them to the separation.</a:t>
            </a:r>
          </a:p>
        </p:txBody>
      </p:sp>
      <p:sp>
        <p:nvSpPr>
          <p:cNvPr id="483" name="Google Shape;473;p5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84" name="Google Shape;472;p52"/>
          <p:cNvSpPr txBox="1"/>
          <p:nvPr/>
        </p:nvSpPr>
        <p:spPr>
          <a:xfrm>
            <a:off x="594374" y="3687929"/>
            <a:ext cx="1979615" cy="44524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868680">
              <a:lnSpc>
                <a:spcPct val="115000"/>
              </a:lnSpc>
              <a:spcBef>
                <a:spcPts val="1500"/>
              </a:spcBef>
              <a:defRPr b="1" sz="1710"/>
            </a:lvl1pPr>
          </a:lstStyle>
          <a:p>
            <a:pPr/>
            <a:r>
              <a:t>Input document</a:t>
            </a:r>
          </a:p>
        </p:txBody>
      </p:sp>
      <p:sp>
        <p:nvSpPr>
          <p:cNvPr id="485" name="Google Shape;466;p52"/>
          <p:cNvSpPr/>
          <p:nvPr/>
        </p:nvSpPr>
        <p:spPr>
          <a:xfrm>
            <a:off x="4269704" y="124511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486" name="Google Shape;467;p52" descr="Google Shape;467;p52"/>
          <p:cNvPicPr>
            <a:picLocks noChangeAspect="1"/>
          </p:cNvPicPr>
          <p:nvPr/>
        </p:nvPicPr>
        <p:blipFill>
          <a:blip r:embed="rId2">
            <a:extLst/>
          </a:blip>
          <a:stretch>
            <a:fillRect/>
          </a:stretch>
        </p:blipFill>
        <p:spPr>
          <a:xfrm>
            <a:off x="4979625" y="1889062"/>
            <a:ext cx="760026" cy="760027"/>
          </a:xfrm>
          <a:prstGeom prst="rect">
            <a:avLst/>
          </a:prstGeom>
          <a:ln w="12700">
            <a:miter lim="400000"/>
          </a:ln>
        </p:spPr>
      </p:pic>
      <p:pic>
        <p:nvPicPr>
          <p:cNvPr id="487" name="Google Shape;468;p52" descr="Google Shape;468;p52"/>
          <p:cNvPicPr>
            <a:picLocks noChangeAspect="1"/>
          </p:cNvPicPr>
          <p:nvPr/>
        </p:nvPicPr>
        <p:blipFill>
          <a:blip r:embed="rId2">
            <a:extLst/>
          </a:blip>
          <a:stretch>
            <a:fillRect/>
          </a:stretch>
        </p:blipFill>
        <p:spPr>
          <a:xfrm>
            <a:off x="6068200" y="1555687"/>
            <a:ext cx="760026" cy="760027"/>
          </a:xfrm>
          <a:prstGeom prst="rect">
            <a:avLst/>
          </a:prstGeom>
          <a:ln w="12700">
            <a:miter lim="400000"/>
          </a:ln>
        </p:spPr>
      </p:pic>
      <p:pic>
        <p:nvPicPr>
          <p:cNvPr id="488" name="Google Shape;469;p52" descr="Google Shape;469;p52"/>
          <p:cNvPicPr>
            <a:picLocks noChangeAspect="1"/>
          </p:cNvPicPr>
          <p:nvPr/>
        </p:nvPicPr>
        <p:blipFill>
          <a:blip r:embed="rId2">
            <a:extLst/>
          </a:blip>
          <a:stretch>
            <a:fillRect/>
          </a:stretch>
        </p:blipFill>
        <p:spPr>
          <a:xfrm>
            <a:off x="7131500" y="1724887"/>
            <a:ext cx="760026" cy="760026"/>
          </a:xfrm>
          <a:prstGeom prst="rect">
            <a:avLst/>
          </a:prstGeom>
          <a:ln w="12700">
            <a:miter lim="400000"/>
          </a:ln>
        </p:spPr>
      </p:pic>
      <p:pic>
        <p:nvPicPr>
          <p:cNvPr id="489" name="Google Shape;470;p52" descr="Google Shape;470;p52"/>
          <p:cNvPicPr>
            <a:picLocks noChangeAspect="1"/>
          </p:cNvPicPr>
          <p:nvPr/>
        </p:nvPicPr>
        <p:blipFill>
          <a:blip r:embed="rId2">
            <a:extLst/>
          </a:blip>
          <a:stretch>
            <a:fillRect/>
          </a:stretch>
        </p:blipFill>
        <p:spPr>
          <a:xfrm>
            <a:off x="5593000" y="2649087"/>
            <a:ext cx="760026" cy="760026"/>
          </a:xfrm>
          <a:prstGeom prst="rect">
            <a:avLst/>
          </a:prstGeom>
          <a:ln w="12700">
            <a:miter lim="400000"/>
          </a:ln>
        </p:spPr>
      </p:pic>
      <p:pic>
        <p:nvPicPr>
          <p:cNvPr id="490" name="Google Shape;471;p52" descr="Google Shape;471;p52"/>
          <p:cNvPicPr>
            <a:picLocks noChangeAspect="1"/>
          </p:cNvPicPr>
          <p:nvPr/>
        </p:nvPicPr>
        <p:blipFill>
          <a:blip r:embed="rId2">
            <a:extLst/>
          </a:blip>
          <a:stretch>
            <a:fillRect/>
          </a:stretch>
        </p:blipFill>
        <p:spPr>
          <a:xfrm>
            <a:off x="6582788" y="2649087"/>
            <a:ext cx="760026" cy="760026"/>
          </a:xfrm>
          <a:prstGeom prst="rect">
            <a:avLst/>
          </a:prstGeom>
          <a:ln w="12700">
            <a:miter lim="400000"/>
          </a:ln>
        </p:spPr>
      </p:pic>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2" name="Google Shape;478;p53"/>
          <p:cNvSpPr txBox="1"/>
          <p:nvPr>
            <p:ph type="body" sz="half" idx="1"/>
          </p:nvPr>
        </p:nvSpPr>
        <p:spPr>
          <a:xfrm>
            <a:off x="670574" y="1198350"/>
            <a:ext cx="3428702" cy="2746800"/>
          </a:xfrm>
          <a:prstGeom prst="rect">
            <a:avLst/>
          </a:prstGeom>
        </p:spPr>
        <p:txBody>
          <a:bodyPr/>
          <a:lstStyle/>
          <a:p>
            <a:pPr marL="0" marR="82677" indent="82677" defTabSz="850391">
              <a:lnSpc>
                <a:spcPct val="142857"/>
              </a:lnSpc>
              <a:buSzTx/>
              <a:buNone/>
              <a:defRPr sz="930">
                <a:solidFill>
                  <a:srgbClr val="666666"/>
                </a:solidFill>
                <a:latin typeface="Andale Mono"/>
                <a:ea typeface="Andale Mono"/>
                <a:cs typeface="Andale Mono"/>
                <a:sym typeface="Andale Mono"/>
              </a:defRPr>
            </a:pPr>
            <a:r>
              <a:t>When in the Course of human events, it becomes necessary for one people to </a:t>
            </a:r>
          </a:p>
          <a:p>
            <a:pPr marL="0" marR="82677" indent="82677" defTabSz="850391">
              <a:lnSpc>
                <a:spcPct val="142857"/>
              </a:lnSpc>
              <a:spcBef>
                <a:spcPts val="700"/>
              </a:spcBef>
              <a:buSzTx/>
              <a:buNone/>
              <a:defRPr sz="930">
                <a:solidFill>
                  <a:srgbClr val="666666"/>
                </a:solidFill>
                <a:latin typeface="Andale Mono"/>
                <a:ea typeface="Andale Mono"/>
                <a:cs typeface="Andale Mono"/>
                <a:sym typeface="Andale Mono"/>
              </a:defRPr>
            </a:pPr>
            <a:r>
              <a:t>dissolve the political bands which have connected them with another, and to assume,</a:t>
            </a:r>
          </a:p>
          <a:p>
            <a:pPr marL="0" marR="82677" indent="82677" defTabSz="850391">
              <a:lnSpc>
                <a:spcPct val="142857"/>
              </a:lnSpc>
              <a:spcBef>
                <a:spcPts val="700"/>
              </a:spcBef>
              <a:buSzTx/>
              <a:buNone/>
              <a:defRPr sz="930">
                <a:solidFill>
                  <a:srgbClr val="666666"/>
                </a:solidFill>
                <a:latin typeface="Andale Mono"/>
                <a:ea typeface="Andale Mono"/>
                <a:cs typeface="Andale Mono"/>
                <a:sym typeface="Andale Mono"/>
              </a:defRPr>
            </a:pPr>
            <a:r>
              <a:t>among the Powers of the earth, the separate and equal station to which the Laws of</a:t>
            </a:r>
          </a:p>
          <a:p>
            <a:pPr marL="0" marR="82677" indent="82677" defTabSz="850391">
              <a:lnSpc>
                <a:spcPct val="142857"/>
              </a:lnSpc>
              <a:spcBef>
                <a:spcPts val="700"/>
              </a:spcBef>
              <a:buSzTx/>
              <a:buNone/>
              <a:defRPr sz="930">
                <a:solidFill>
                  <a:srgbClr val="666666"/>
                </a:solidFill>
                <a:latin typeface="Andale Mono"/>
                <a:ea typeface="Andale Mono"/>
                <a:cs typeface="Andale Mono"/>
                <a:sym typeface="Andale Mono"/>
              </a:defRPr>
            </a:pPr>
            <a:r>
              <a:t>Nature and of Nature's God entitle them, a decent respect to the opinions of mankind</a:t>
            </a:r>
          </a:p>
          <a:p>
            <a:pPr marL="0" marR="82677" indent="82677" defTabSz="850391">
              <a:lnSpc>
                <a:spcPct val="142857"/>
              </a:lnSpc>
              <a:spcBef>
                <a:spcPts val="700"/>
              </a:spcBef>
              <a:buSzTx/>
              <a:buNone/>
              <a:defRPr sz="930">
                <a:solidFill>
                  <a:srgbClr val="666666"/>
                </a:solidFill>
                <a:latin typeface="Andale Mono"/>
                <a:ea typeface="Andale Mono"/>
                <a:cs typeface="Andale Mono"/>
                <a:sym typeface="Andale Mono"/>
              </a:defRPr>
            </a:pPr>
            <a:r>
              <a:t>requires that they should declare the causes which impel them to the separation.</a:t>
            </a:r>
          </a:p>
        </p:txBody>
      </p:sp>
      <p:sp>
        <p:nvSpPr>
          <p:cNvPr id="493" name="Google Shape;490;p5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94" name="Google Shape;489;p53"/>
          <p:cNvSpPr txBox="1"/>
          <p:nvPr/>
        </p:nvSpPr>
        <p:spPr>
          <a:xfrm>
            <a:off x="-1" y="4027487"/>
            <a:ext cx="1979615" cy="44524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lgn="ctr" defTabSz="868680">
              <a:lnSpc>
                <a:spcPct val="115000"/>
              </a:lnSpc>
              <a:spcBef>
                <a:spcPts val="1500"/>
              </a:spcBef>
              <a:defRPr b="1" sz="1710">
                <a:solidFill>
                  <a:srgbClr val="FF0000"/>
                </a:solidFill>
              </a:defRPr>
            </a:lvl1pPr>
          </a:lstStyle>
          <a:p>
            <a:pPr/>
            <a:r>
              <a:t>Partition</a:t>
            </a:r>
          </a:p>
        </p:txBody>
      </p:sp>
      <p:sp>
        <p:nvSpPr>
          <p:cNvPr id="495" name="Google Shape;479;p53"/>
          <p:cNvSpPr/>
          <p:nvPr/>
        </p:nvSpPr>
        <p:spPr>
          <a:xfrm>
            <a:off x="670574" y="1761000"/>
            <a:ext cx="3285301" cy="1"/>
          </a:xfrm>
          <a:prstGeom prst="line">
            <a:avLst/>
          </a:prstGeom>
          <a:ln w="28575">
            <a:solidFill>
              <a:srgbClr val="FF0000"/>
            </a:solidFill>
          </a:ln>
        </p:spPr>
        <p:txBody>
          <a:bodyPr lIns="45719" rIns="45719"/>
          <a:lstStyle/>
          <a:p>
            <a:pPr/>
          </a:p>
        </p:txBody>
      </p:sp>
      <p:sp>
        <p:nvSpPr>
          <p:cNvPr id="496" name="Google Shape;480;p53"/>
          <p:cNvSpPr/>
          <p:nvPr/>
        </p:nvSpPr>
        <p:spPr>
          <a:xfrm>
            <a:off x="670574" y="2294400"/>
            <a:ext cx="3285301" cy="1"/>
          </a:xfrm>
          <a:prstGeom prst="line">
            <a:avLst/>
          </a:prstGeom>
          <a:ln w="28575">
            <a:solidFill>
              <a:srgbClr val="FF0000"/>
            </a:solidFill>
          </a:ln>
        </p:spPr>
        <p:txBody>
          <a:bodyPr lIns="45719" rIns="45719"/>
          <a:lstStyle/>
          <a:p>
            <a:pPr/>
          </a:p>
        </p:txBody>
      </p:sp>
      <p:sp>
        <p:nvSpPr>
          <p:cNvPr id="497" name="Google Shape;481;p53"/>
          <p:cNvSpPr/>
          <p:nvPr/>
        </p:nvSpPr>
        <p:spPr>
          <a:xfrm>
            <a:off x="670574" y="2827800"/>
            <a:ext cx="3285301" cy="1"/>
          </a:xfrm>
          <a:prstGeom prst="line">
            <a:avLst/>
          </a:prstGeom>
          <a:ln w="28575">
            <a:solidFill>
              <a:srgbClr val="FF0000"/>
            </a:solidFill>
          </a:ln>
        </p:spPr>
        <p:txBody>
          <a:bodyPr lIns="45719" rIns="45719"/>
          <a:lstStyle/>
          <a:p>
            <a:pPr/>
          </a:p>
        </p:txBody>
      </p:sp>
      <p:sp>
        <p:nvSpPr>
          <p:cNvPr id="498" name="Google Shape;482;p53"/>
          <p:cNvSpPr/>
          <p:nvPr/>
        </p:nvSpPr>
        <p:spPr>
          <a:xfrm>
            <a:off x="670574" y="3361199"/>
            <a:ext cx="3285301" cy="1"/>
          </a:xfrm>
          <a:prstGeom prst="line">
            <a:avLst/>
          </a:prstGeom>
          <a:ln w="28575">
            <a:solidFill>
              <a:srgbClr val="FF0000"/>
            </a:solidFill>
          </a:ln>
        </p:spPr>
        <p:txBody>
          <a:bodyPr lIns="45719" rIns="45719"/>
          <a:lstStyle/>
          <a:p>
            <a:pPr/>
          </a:p>
        </p:txBody>
      </p:sp>
      <p:sp>
        <p:nvSpPr>
          <p:cNvPr id="499" name="Google Shape;483;p53"/>
          <p:cNvSpPr/>
          <p:nvPr/>
        </p:nvSpPr>
        <p:spPr>
          <a:xfrm>
            <a:off x="4269704" y="124511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500" name="Google Shape;484;p53" descr="Google Shape;484;p53"/>
          <p:cNvPicPr>
            <a:picLocks noChangeAspect="1"/>
          </p:cNvPicPr>
          <p:nvPr/>
        </p:nvPicPr>
        <p:blipFill>
          <a:blip r:embed="rId2">
            <a:extLst/>
          </a:blip>
          <a:stretch>
            <a:fillRect/>
          </a:stretch>
        </p:blipFill>
        <p:spPr>
          <a:xfrm>
            <a:off x="4979625" y="1889062"/>
            <a:ext cx="760026" cy="760027"/>
          </a:xfrm>
          <a:prstGeom prst="rect">
            <a:avLst/>
          </a:prstGeom>
          <a:ln w="12700">
            <a:miter lim="400000"/>
          </a:ln>
        </p:spPr>
      </p:pic>
      <p:pic>
        <p:nvPicPr>
          <p:cNvPr id="501" name="Google Shape;485;p53" descr="Google Shape;485;p53"/>
          <p:cNvPicPr>
            <a:picLocks noChangeAspect="1"/>
          </p:cNvPicPr>
          <p:nvPr/>
        </p:nvPicPr>
        <p:blipFill>
          <a:blip r:embed="rId2">
            <a:extLst/>
          </a:blip>
          <a:stretch>
            <a:fillRect/>
          </a:stretch>
        </p:blipFill>
        <p:spPr>
          <a:xfrm>
            <a:off x="6068200" y="1555687"/>
            <a:ext cx="760026" cy="760027"/>
          </a:xfrm>
          <a:prstGeom prst="rect">
            <a:avLst/>
          </a:prstGeom>
          <a:ln w="12700">
            <a:miter lim="400000"/>
          </a:ln>
        </p:spPr>
      </p:pic>
      <p:pic>
        <p:nvPicPr>
          <p:cNvPr id="502" name="Google Shape;486;p53" descr="Google Shape;486;p53"/>
          <p:cNvPicPr>
            <a:picLocks noChangeAspect="1"/>
          </p:cNvPicPr>
          <p:nvPr/>
        </p:nvPicPr>
        <p:blipFill>
          <a:blip r:embed="rId2">
            <a:extLst/>
          </a:blip>
          <a:stretch>
            <a:fillRect/>
          </a:stretch>
        </p:blipFill>
        <p:spPr>
          <a:xfrm>
            <a:off x="7131500" y="1724887"/>
            <a:ext cx="760026" cy="760026"/>
          </a:xfrm>
          <a:prstGeom prst="rect">
            <a:avLst/>
          </a:prstGeom>
          <a:ln w="12700">
            <a:miter lim="400000"/>
          </a:ln>
        </p:spPr>
      </p:pic>
      <p:pic>
        <p:nvPicPr>
          <p:cNvPr id="503" name="Google Shape;487;p53" descr="Google Shape;487;p53"/>
          <p:cNvPicPr>
            <a:picLocks noChangeAspect="1"/>
          </p:cNvPicPr>
          <p:nvPr/>
        </p:nvPicPr>
        <p:blipFill>
          <a:blip r:embed="rId2">
            <a:extLst/>
          </a:blip>
          <a:stretch>
            <a:fillRect/>
          </a:stretch>
        </p:blipFill>
        <p:spPr>
          <a:xfrm>
            <a:off x="5593000" y="2649087"/>
            <a:ext cx="760026" cy="760026"/>
          </a:xfrm>
          <a:prstGeom prst="rect">
            <a:avLst/>
          </a:prstGeom>
          <a:ln w="12700">
            <a:miter lim="400000"/>
          </a:ln>
        </p:spPr>
      </p:pic>
      <p:pic>
        <p:nvPicPr>
          <p:cNvPr id="504" name="Google Shape;488;p53" descr="Google Shape;488;p53"/>
          <p:cNvPicPr>
            <a:picLocks noChangeAspect="1"/>
          </p:cNvPicPr>
          <p:nvPr/>
        </p:nvPicPr>
        <p:blipFill>
          <a:blip r:embed="rId2">
            <a:extLst/>
          </a:blip>
          <a:stretch>
            <a:fillRect/>
          </a:stretch>
        </p:blipFill>
        <p:spPr>
          <a:xfrm>
            <a:off x="6582788" y="2649087"/>
            <a:ext cx="760026" cy="760026"/>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6" name="Google Shape;495;p54"/>
          <p:cNvSpPr txBox="1"/>
          <p:nvPr>
            <p:ph type="body" sz="half" idx="1"/>
          </p:nvPr>
        </p:nvSpPr>
        <p:spPr>
          <a:xfrm>
            <a:off x="670574" y="1198350"/>
            <a:ext cx="3428702" cy="2746800"/>
          </a:xfrm>
          <a:prstGeom prst="rect">
            <a:avLst/>
          </a:prstGeom>
        </p:spPr>
        <p:txBody>
          <a:bodyPr/>
          <a:lstStyle/>
          <a:p>
            <a:pPr marL="0" marR="82677" indent="82677" defTabSz="850391">
              <a:lnSpc>
                <a:spcPct val="142857"/>
              </a:lnSpc>
              <a:buSzTx/>
              <a:buNone/>
              <a:defRPr sz="930">
                <a:solidFill>
                  <a:srgbClr val="666666"/>
                </a:solidFill>
                <a:latin typeface="Andale Mono"/>
                <a:ea typeface="Andale Mono"/>
                <a:cs typeface="Andale Mono"/>
                <a:sym typeface="Andale Mono"/>
              </a:defRPr>
            </a:pPr>
            <a:r>
              <a:t>When in the Course of human events, it becomes necessary for one people to </a:t>
            </a:r>
          </a:p>
          <a:p>
            <a:pPr marL="0" marR="82677" indent="82677" defTabSz="850391">
              <a:lnSpc>
                <a:spcPct val="142857"/>
              </a:lnSpc>
              <a:spcBef>
                <a:spcPts val="700"/>
              </a:spcBef>
              <a:buSzTx/>
              <a:buNone/>
              <a:defRPr sz="930">
                <a:solidFill>
                  <a:srgbClr val="666666"/>
                </a:solidFill>
                <a:latin typeface="Andale Mono"/>
                <a:ea typeface="Andale Mono"/>
                <a:cs typeface="Andale Mono"/>
                <a:sym typeface="Andale Mono"/>
              </a:defRPr>
            </a:pPr>
            <a:r>
              <a:t>dissolve the political bands which have connected them with another, and to assume,</a:t>
            </a:r>
          </a:p>
          <a:p>
            <a:pPr marL="0" marR="82677" indent="82677" defTabSz="850391">
              <a:lnSpc>
                <a:spcPct val="142857"/>
              </a:lnSpc>
              <a:spcBef>
                <a:spcPts val="700"/>
              </a:spcBef>
              <a:buSzTx/>
              <a:buNone/>
              <a:defRPr sz="930">
                <a:solidFill>
                  <a:srgbClr val="666666"/>
                </a:solidFill>
                <a:latin typeface="Andale Mono"/>
                <a:ea typeface="Andale Mono"/>
                <a:cs typeface="Andale Mono"/>
                <a:sym typeface="Andale Mono"/>
              </a:defRPr>
            </a:pPr>
            <a:r>
              <a:t>among the Powers of the earth, the separate and equal station to which the Laws of</a:t>
            </a:r>
          </a:p>
          <a:p>
            <a:pPr marL="0" marR="82677" indent="82677" defTabSz="850391">
              <a:lnSpc>
                <a:spcPct val="142857"/>
              </a:lnSpc>
              <a:spcBef>
                <a:spcPts val="700"/>
              </a:spcBef>
              <a:buSzTx/>
              <a:buNone/>
              <a:defRPr sz="930">
                <a:solidFill>
                  <a:srgbClr val="666666"/>
                </a:solidFill>
                <a:latin typeface="Andale Mono"/>
                <a:ea typeface="Andale Mono"/>
                <a:cs typeface="Andale Mono"/>
                <a:sym typeface="Andale Mono"/>
              </a:defRPr>
            </a:pPr>
            <a:r>
              <a:t>Nature and of Nature's God entitle them, a decent respect to the opinions of mankind</a:t>
            </a:r>
          </a:p>
          <a:p>
            <a:pPr marL="0" marR="82677" indent="82677" defTabSz="850391">
              <a:lnSpc>
                <a:spcPct val="142857"/>
              </a:lnSpc>
              <a:spcBef>
                <a:spcPts val="700"/>
              </a:spcBef>
              <a:buSzTx/>
              <a:buNone/>
              <a:defRPr sz="930">
                <a:solidFill>
                  <a:srgbClr val="666666"/>
                </a:solidFill>
                <a:latin typeface="Andale Mono"/>
                <a:ea typeface="Andale Mono"/>
                <a:cs typeface="Andale Mono"/>
                <a:sym typeface="Andale Mono"/>
              </a:defRPr>
            </a:pPr>
            <a:r>
              <a:t>requires that they should declare the causes which impel them to the separation.</a:t>
            </a:r>
          </a:p>
        </p:txBody>
      </p:sp>
      <p:sp>
        <p:nvSpPr>
          <p:cNvPr id="507" name="Google Shape;507;p5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08" name="Google Shape;506;p54"/>
          <p:cNvSpPr txBox="1"/>
          <p:nvPr/>
        </p:nvSpPr>
        <p:spPr>
          <a:xfrm>
            <a:off x="-1" y="4027487"/>
            <a:ext cx="1979615" cy="44524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lgn="ctr" defTabSz="868680">
              <a:lnSpc>
                <a:spcPct val="115000"/>
              </a:lnSpc>
              <a:spcBef>
                <a:spcPts val="1500"/>
              </a:spcBef>
              <a:defRPr b="1" sz="1710">
                <a:solidFill>
                  <a:srgbClr val="FF0000"/>
                </a:solidFill>
              </a:defRPr>
            </a:lvl1pPr>
          </a:lstStyle>
          <a:p>
            <a:pPr/>
            <a:r>
              <a:t>Partition</a:t>
            </a:r>
          </a:p>
        </p:txBody>
      </p:sp>
      <p:sp>
        <p:nvSpPr>
          <p:cNvPr id="509" name="Google Shape;496;p54"/>
          <p:cNvSpPr/>
          <p:nvPr/>
        </p:nvSpPr>
        <p:spPr>
          <a:xfrm>
            <a:off x="670574" y="1761000"/>
            <a:ext cx="3285301" cy="1"/>
          </a:xfrm>
          <a:prstGeom prst="line">
            <a:avLst/>
          </a:prstGeom>
          <a:ln w="28575">
            <a:solidFill>
              <a:srgbClr val="FF0000"/>
            </a:solidFill>
          </a:ln>
        </p:spPr>
        <p:txBody>
          <a:bodyPr lIns="45719" rIns="45719"/>
          <a:lstStyle/>
          <a:p>
            <a:pPr/>
          </a:p>
        </p:txBody>
      </p:sp>
      <p:sp>
        <p:nvSpPr>
          <p:cNvPr id="510" name="Google Shape;497;p54"/>
          <p:cNvSpPr/>
          <p:nvPr/>
        </p:nvSpPr>
        <p:spPr>
          <a:xfrm>
            <a:off x="670574" y="2294400"/>
            <a:ext cx="3285301" cy="1"/>
          </a:xfrm>
          <a:prstGeom prst="line">
            <a:avLst/>
          </a:prstGeom>
          <a:ln w="28575">
            <a:solidFill>
              <a:srgbClr val="FF0000"/>
            </a:solidFill>
          </a:ln>
        </p:spPr>
        <p:txBody>
          <a:bodyPr lIns="45719" rIns="45719"/>
          <a:lstStyle/>
          <a:p>
            <a:pPr/>
          </a:p>
        </p:txBody>
      </p:sp>
      <p:sp>
        <p:nvSpPr>
          <p:cNvPr id="511" name="Google Shape;498;p54"/>
          <p:cNvSpPr/>
          <p:nvPr/>
        </p:nvSpPr>
        <p:spPr>
          <a:xfrm>
            <a:off x="670574" y="2827800"/>
            <a:ext cx="3285301" cy="1"/>
          </a:xfrm>
          <a:prstGeom prst="line">
            <a:avLst/>
          </a:prstGeom>
          <a:ln w="28575">
            <a:solidFill>
              <a:srgbClr val="FF0000"/>
            </a:solidFill>
          </a:ln>
        </p:spPr>
        <p:txBody>
          <a:bodyPr lIns="45719" rIns="45719"/>
          <a:lstStyle/>
          <a:p>
            <a:pPr/>
          </a:p>
        </p:txBody>
      </p:sp>
      <p:sp>
        <p:nvSpPr>
          <p:cNvPr id="512" name="Google Shape;499;p54"/>
          <p:cNvSpPr/>
          <p:nvPr/>
        </p:nvSpPr>
        <p:spPr>
          <a:xfrm>
            <a:off x="670574" y="3361199"/>
            <a:ext cx="3285301" cy="1"/>
          </a:xfrm>
          <a:prstGeom prst="line">
            <a:avLst/>
          </a:prstGeom>
          <a:ln w="28575">
            <a:solidFill>
              <a:srgbClr val="FF0000"/>
            </a:solidFill>
          </a:ln>
        </p:spPr>
        <p:txBody>
          <a:bodyPr lIns="45719" rIns="45719"/>
          <a:lstStyle/>
          <a:p>
            <a:pPr/>
          </a:p>
        </p:txBody>
      </p:sp>
      <p:sp>
        <p:nvSpPr>
          <p:cNvPr id="513" name="Google Shape;500;p54"/>
          <p:cNvSpPr/>
          <p:nvPr/>
        </p:nvSpPr>
        <p:spPr>
          <a:xfrm>
            <a:off x="4269704" y="124511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514" name="Google Shape;501;p54" descr="Google Shape;501;p54"/>
          <p:cNvPicPr>
            <a:picLocks noChangeAspect="1"/>
          </p:cNvPicPr>
          <p:nvPr/>
        </p:nvPicPr>
        <p:blipFill>
          <a:blip r:embed="rId2">
            <a:extLst/>
          </a:blip>
          <a:stretch>
            <a:fillRect/>
          </a:stretch>
        </p:blipFill>
        <p:spPr>
          <a:xfrm>
            <a:off x="4979625" y="1889062"/>
            <a:ext cx="760026" cy="760027"/>
          </a:xfrm>
          <a:prstGeom prst="rect">
            <a:avLst/>
          </a:prstGeom>
          <a:ln w="12700">
            <a:miter lim="400000"/>
          </a:ln>
        </p:spPr>
      </p:pic>
      <p:pic>
        <p:nvPicPr>
          <p:cNvPr id="515" name="Google Shape;502;p54" descr="Google Shape;502;p54"/>
          <p:cNvPicPr>
            <a:picLocks noChangeAspect="1"/>
          </p:cNvPicPr>
          <p:nvPr/>
        </p:nvPicPr>
        <p:blipFill>
          <a:blip r:embed="rId2">
            <a:extLst/>
          </a:blip>
          <a:stretch>
            <a:fillRect/>
          </a:stretch>
        </p:blipFill>
        <p:spPr>
          <a:xfrm>
            <a:off x="6068200" y="1555687"/>
            <a:ext cx="760026" cy="760027"/>
          </a:xfrm>
          <a:prstGeom prst="rect">
            <a:avLst/>
          </a:prstGeom>
          <a:ln w="12700">
            <a:miter lim="400000"/>
          </a:ln>
        </p:spPr>
      </p:pic>
      <p:pic>
        <p:nvPicPr>
          <p:cNvPr id="516" name="Google Shape;503;p54" descr="Google Shape;503;p54"/>
          <p:cNvPicPr>
            <a:picLocks noChangeAspect="1"/>
          </p:cNvPicPr>
          <p:nvPr/>
        </p:nvPicPr>
        <p:blipFill>
          <a:blip r:embed="rId2">
            <a:extLst/>
          </a:blip>
          <a:stretch>
            <a:fillRect/>
          </a:stretch>
        </p:blipFill>
        <p:spPr>
          <a:xfrm>
            <a:off x="7131500" y="1724887"/>
            <a:ext cx="760026" cy="760026"/>
          </a:xfrm>
          <a:prstGeom prst="rect">
            <a:avLst/>
          </a:prstGeom>
          <a:ln w="12700">
            <a:miter lim="400000"/>
          </a:ln>
        </p:spPr>
      </p:pic>
      <p:pic>
        <p:nvPicPr>
          <p:cNvPr id="517" name="Google Shape;504;p54" descr="Google Shape;504;p54"/>
          <p:cNvPicPr>
            <a:picLocks noChangeAspect="1"/>
          </p:cNvPicPr>
          <p:nvPr/>
        </p:nvPicPr>
        <p:blipFill>
          <a:blip r:embed="rId2">
            <a:extLst/>
          </a:blip>
          <a:stretch>
            <a:fillRect/>
          </a:stretch>
        </p:blipFill>
        <p:spPr>
          <a:xfrm>
            <a:off x="5593000" y="2649087"/>
            <a:ext cx="760026" cy="760026"/>
          </a:xfrm>
          <a:prstGeom prst="rect">
            <a:avLst/>
          </a:prstGeom>
          <a:ln w="12700">
            <a:miter lim="400000"/>
          </a:ln>
        </p:spPr>
      </p:pic>
      <p:pic>
        <p:nvPicPr>
          <p:cNvPr id="518" name="Google Shape;505;p54" descr="Google Shape;505;p54"/>
          <p:cNvPicPr>
            <a:picLocks noChangeAspect="1"/>
          </p:cNvPicPr>
          <p:nvPr/>
        </p:nvPicPr>
        <p:blipFill>
          <a:blip r:embed="rId2">
            <a:extLst/>
          </a:blip>
          <a:stretch>
            <a:fillRect/>
          </a:stretch>
        </p:blipFill>
        <p:spPr>
          <a:xfrm>
            <a:off x="6582788" y="2649087"/>
            <a:ext cx="760026" cy="760026"/>
          </a:xfrm>
          <a:prstGeom prst="rect">
            <a:avLst/>
          </a:prstGeom>
          <a:ln w="12700">
            <a:miter lim="400000"/>
          </a:ln>
        </p:spPr>
      </p:pic>
      <p:sp>
        <p:nvSpPr>
          <p:cNvPr id="519" name="Google Shape;508;p54"/>
          <p:cNvSpPr/>
          <p:nvPr/>
        </p:nvSpPr>
        <p:spPr>
          <a:xfrm>
            <a:off x="3605924" y="1517275"/>
            <a:ext cx="1373701" cy="751801"/>
          </a:xfrm>
          <a:prstGeom prst="line">
            <a:avLst/>
          </a:prstGeom>
          <a:ln>
            <a:solidFill>
              <a:srgbClr val="0000FF"/>
            </a:solidFill>
            <a:tailEnd type="triangle"/>
          </a:ln>
        </p:spPr>
        <p:txBody>
          <a:bodyPr lIns="45719" rIns="45719"/>
          <a:lstStyle/>
          <a:p>
            <a:pPr/>
          </a:p>
        </p:txBody>
      </p:sp>
      <p:sp>
        <p:nvSpPr>
          <p:cNvPr id="520" name="Google Shape;509;p54"/>
          <p:cNvSpPr/>
          <p:nvPr/>
        </p:nvSpPr>
        <p:spPr>
          <a:xfrm flipV="1">
            <a:off x="3753699" y="1935700"/>
            <a:ext cx="2314501" cy="148801"/>
          </a:xfrm>
          <a:prstGeom prst="line">
            <a:avLst/>
          </a:prstGeom>
          <a:ln>
            <a:solidFill>
              <a:srgbClr val="0000FF"/>
            </a:solidFill>
            <a:tailEnd type="triangle"/>
          </a:ln>
        </p:spPr>
        <p:txBody>
          <a:bodyPr lIns="45719" rIns="45719"/>
          <a:lstStyle/>
          <a:p>
            <a:pPr/>
          </a:p>
        </p:txBody>
      </p:sp>
      <p:sp>
        <p:nvSpPr>
          <p:cNvPr id="521" name="Google Shape;510;p54"/>
          <p:cNvSpPr/>
          <p:nvPr/>
        </p:nvSpPr>
        <p:spPr>
          <a:xfrm flipV="1">
            <a:off x="3753799" y="2104899"/>
            <a:ext cx="3377701" cy="567002"/>
          </a:xfrm>
          <a:prstGeom prst="line">
            <a:avLst/>
          </a:prstGeom>
          <a:ln>
            <a:solidFill>
              <a:srgbClr val="0000FF"/>
            </a:solidFill>
            <a:tailEnd type="triangle"/>
          </a:ln>
        </p:spPr>
        <p:txBody>
          <a:bodyPr lIns="45719" rIns="45719"/>
          <a:lstStyle/>
          <a:p>
            <a:pPr/>
          </a:p>
        </p:txBody>
      </p:sp>
      <p:sp>
        <p:nvSpPr>
          <p:cNvPr id="522" name="Google Shape;511;p54"/>
          <p:cNvSpPr/>
          <p:nvPr/>
        </p:nvSpPr>
        <p:spPr>
          <a:xfrm flipV="1">
            <a:off x="3806888" y="3029099"/>
            <a:ext cx="2775901" cy="192001"/>
          </a:xfrm>
          <a:prstGeom prst="line">
            <a:avLst/>
          </a:prstGeom>
          <a:ln>
            <a:solidFill>
              <a:srgbClr val="0000FF"/>
            </a:solidFill>
            <a:tailEnd type="triangle"/>
          </a:ln>
        </p:spPr>
        <p:txBody>
          <a:bodyPr lIns="45719" rIns="45719"/>
          <a:lstStyle/>
          <a:p>
            <a:pPr/>
          </a:p>
        </p:txBody>
      </p:sp>
      <p:sp>
        <p:nvSpPr>
          <p:cNvPr id="523" name="Google Shape;512;p54"/>
          <p:cNvSpPr/>
          <p:nvPr/>
        </p:nvSpPr>
        <p:spPr>
          <a:xfrm flipV="1">
            <a:off x="3753611" y="3409112"/>
            <a:ext cx="2219402" cy="383701"/>
          </a:xfrm>
          <a:prstGeom prst="line">
            <a:avLst/>
          </a:prstGeom>
          <a:ln>
            <a:solidFill>
              <a:srgbClr val="0000FF"/>
            </a:solidFill>
            <a:tailEnd type="triangle"/>
          </a:ln>
        </p:spPr>
        <p:txBody>
          <a:bodyPr lIns="45719" rIns="45719"/>
          <a:lstStyle/>
          <a:p>
            <a:pPr/>
          </a:p>
        </p:txBody>
      </p:sp>
      <p:sp>
        <p:nvSpPr>
          <p:cNvPr id="524" name="Google Shape;513;p54"/>
          <p:cNvSpPr txBox="1"/>
          <p:nvPr/>
        </p:nvSpPr>
        <p:spPr>
          <a:xfrm rot="19357368">
            <a:off x="-39477" y="1367901"/>
            <a:ext cx="826773"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FF"/>
                </a:solidFill>
              </a:defRPr>
            </a:lvl1pPr>
          </a:lstStyle>
          <a:p>
            <a:pPr/>
            <a:r>
              <a:t>Shard 1</a:t>
            </a:r>
          </a:p>
        </p:txBody>
      </p:sp>
      <p:sp>
        <p:nvSpPr>
          <p:cNvPr id="525" name="Google Shape;514;p54"/>
          <p:cNvSpPr txBox="1"/>
          <p:nvPr/>
        </p:nvSpPr>
        <p:spPr>
          <a:xfrm rot="1745093">
            <a:off x="3714923" y="1495278"/>
            <a:ext cx="826983"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FF"/>
                </a:solidFill>
              </a:defRPr>
            </a:lvl1pPr>
          </a:lstStyle>
          <a:p>
            <a:pPr/>
            <a:r>
              <a:t>Shard 1</a:t>
            </a:r>
          </a:p>
        </p:txBody>
      </p:sp>
      <p:sp>
        <p:nvSpPr>
          <p:cNvPr id="526" name="Google Shape;515;p54"/>
          <p:cNvSpPr txBox="1"/>
          <p:nvPr/>
        </p:nvSpPr>
        <p:spPr>
          <a:xfrm rot="19357368">
            <a:off x="36723" y="1977501"/>
            <a:ext cx="826773"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FF"/>
                </a:solidFill>
              </a:defRPr>
            </a:lvl1pPr>
          </a:lstStyle>
          <a:p>
            <a:pPr/>
            <a:r>
              <a:t>Shard 2</a:t>
            </a:r>
          </a:p>
        </p:txBody>
      </p:sp>
      <p:sp>
        <p:nvSpPr>
          <p:cNvPr id="527" name="Google Shape;516;p54"/>
          <p:cNvSpPr txBox="1"/>
          <p:nvPr/>
        </p:nvSpPr>
        <p:spPr>
          <a:xfrm rot="21405337">
            <a:off x="5387583" y="1646886"/>
            <a:ext cx="826926"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FF"/>
                </a:solidFill>
              </a:defRPr>
            </a:lvl1pPr>
          </a:lstStyle>
          <a:p>
            <a:pPr/>
            <a:r>
              <a:t>Shard 2</a:t>
            </a:r>
          </a:p>
        </p:txBody>
      </p:sp>
      <p:sp>
        <p:nvSpPr>
          <p:cNvPr id="528" name="Google Shape;517;p54"/>
          <p:cNvSpPr txBox="1"/>
          <p:nvPr/>
        </p:nvSpPr>
        <p:spPr>
          <a:xfrm rot="19357368">
            <a:off x="36723" y="2434701"/>
            <a:ext cx="826773"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FF"/>
                </a:solidFill>
              </a:defRPr>
            </a:lvl1pPr>
          </a:lstStyle>
          <a:p>
            <a:pPr/>
            <a:r>
              <a:t>Shard 3</a:t>
            </a:r>
          </a:p>
        </p:txBody>
      </p:sp>
      <p:sp>
        <p:nvSpPr>
          <p:cNvPr id="529" name="Google Shape;518;p54"/>
          <p:cNvSpPr txBox="1"/>
          <p:nvPr/>
        </p:nvSpPr>
        <p:spPr>
          <a:xfrm rot="21163526">
            <a:off x="6453859" y="2104198"/>
            <a:ext cx="826857" cy="35566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FF"/>
                </a:solidFill>
              </a:defRPr>
            </a:lvl1pPr>
          </a:lstStyle>
          <a:p>
            <a:pPr/>
            <a:r>
              <a:t>Shard 3</a:t>
            </a:r>
          </a:p>
        </p:txBody>
      </p:sp>
      <p:sp>
        <p:nvSpPr>
          <p:cNvPr id="530" name="Google Shape;519;p54"/>
          <p:cNvSpPr txBox="1"/>
          <p:nvPr/>
        </p:nvSpPr>
        <p:spPr>
          <a:xfrm rot="19357368">
            <a:off x="36723" y="2968101"/>
            <a:ext cx="826773"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FF"/>
                </a:solidFill>
              </a:defRPr>
            </a:lvl1pPr>
          </a:lstStyle>
          <a:p>
            <a:pPr/>
            <a:r>
              <a:t>Shard 4</a:t>
            </a:r>
          </a:p>
        </p:txBody>
      </p:sp>
      <p:sp>
        <p:nvSpPr>
          <p:cNvPr id="531" name="Google Shape;520;p54"/>
          <p:cNvSpPr txBox="1"/>
          <p:nvPr/>
        </p:nvSpPr>
        <p:spPr>
          <a:xfrm rot="21327852">
            <a:off x="4320532" y="2866111"/>
            <a:ext cx="826991"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FF"/>
                </a:solidFill>
              </a:defRPr>
            </a:lvl1pPr>
          </a:lstStyle>
          <a:p>
            <a:pPr/>
            <a:r>
              <a:t>Shard 4</a:t>
            </a:r>
          </a:p>
        </p:txBody>
      </p:sp>
      <p:sp>
        <p:nvSpPr>
          <p:cNvPr id="532" name="Google Shape;521;p54"/>
          <p:cNvSpPr txBox="1"/>
          <p:nvPr/>
        </p:nvSpPr>
        <p:spPr>
          <a:xfrm rot="19357368">
            <a:off x="112923" y="3501501"/>
            <a:ext cx="826773"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000FF"/>
                </a:solidFill>
              </a:defRPr>
            </a:lvl1pPr>
          </a:lstStyle>
          <a:p>
            <a:pPr/>
            <a:r>
              <a:t>Shard 5</a:t>
            </a:r>
          </a:p>
        </p:txBody>
      </p:sp>
      <p:sp>
        <p:nvSpPr>
          <p:cNvPr id="533" name="Google Shape;522;p54"/>
          <p:cNvSpPr txBox="1"/>
          <p:nvPr/>
        </p:nvSpPr>
        <p:spPr>
          <a:xfrm rot="20950025">
            <a:off x="4472185" y="3552057"/>
            <a:ext cx="826836" cy="3556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0000FF"/>
                </a:solidFill>
              </a:defRPr>
            </a:lvl1pPr>
          </a:lstStyle>
          <a:p>
            <a:pPr/>
            <a:r>
              <a:t>Shard 5</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24"/>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525"/>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5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526"/>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527"/>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5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7" fill="hold">
                                  <p:stCondLst>
                                    <p:cond delay="0"/>
                                  </p:stCondLst>
                                  <p:iterate type="el" backwards="0">
                                    <p:tmAbs val="0"/>
                                  </p:iterate>
                                  <p:childTnLst>
                                    <p:set>
                                      <p:cBhvr>
                                        <p:cTn id="26" fill="hold"/>
                                        <p:tgtEl>
                                          <p:spTgt spid="521"/>
                                        </p:tgtEl>
                                        <p:attrNameLst>
                                          <p:attrName>style.visibility</p:attrName>
                                        </p:attrNameLst>
                                      </p:cBhvr>
                                      <p:to>
                                        <p:strVal val="visible"/>
                                      </p:to>
                                    </p:set>
                                  </p:childTnLst>
                                </p:cTn>
                              </p:par>
                            </p:childTnLst>
                          </p:cTn>
                        </p:par>
                        <p:par>
                          <p:cTn id="27" fill="hold">
                            <p:stCondLst>
                              <p:cond delay="0"/>
                            </p:stCondLst>
                            <p:childTnLst>
                              <p:par>
                                <p:cTn id="28" presetClass="entr" nodeType="afterEffect" presetSubtype="0" presetID="1" grpId="8" fill="hold">
                                  <p:stCondLst>
                                    <p:cond delay="0"/>
                                  </p:stCondLst>
                                  <p:iterate type="el" backwards="0">
                                    <p:tmAbs val="0"/>
                                  </p:iterate>
                                  <p:childTnLst>
                                    <p:set>
                                      <p:cBhvr>
                                        <p:cTn id="29" fill="hold"/>
                                        <p:tgtEl>
                                          <p:spTgt spid="522"/>
                                        </p:tgtEl>
                                        <p:attrNameLst>
                                          <p:attrName>style.visibility</p:attrName>
                                        </p:attrNameLst>
                                      </p:cBhvr>
                                      <p:to>
                                        <p:strVal val="visible"/>
                                      </p:to>
                                    </p:set>
                                  </p:childTnLst>
                                </p:cTn>
                              </p:par>
                            </p:childTnLst>
                          </p:cTn>
                        </p:par>
                        <p:par>
                          <p:cTn id="30" fill="hold">
                            <p:stCondLst>
                              <p:cond delay="0"/>
                            </p:stCondLst>
                            <p:childTnLst>
                              <p:par>
                                <p:cTn id="31" presetClass="entr" nodeType="afterEffect" presetSubtype="0" presetID="1" grpId="9" fill="hold">
                                  <p:stCondLst>
                                    <p:cond delay="0"/>
                                  </p:stCondLst>
                                  <p:iterate type="el" backwards="0">
                                    <p:tmAbs val="0"/>
                                  </p:iterate>
                                  <p:childTnLst>
                                    <p:set>
                                      <p:cBhvr>
                                        <p:cTn id="32" fill="hold"/>
                                        <p:tgtEl>
                                          <p:spTgt spid="523"/>
                                        </p:tgtEl>
                                        <p:attrNameLst>
                                          <p:attrName>style.visibility</p:attrName>
                                        </p:attrNameLst>
                                      </p:cBhvr>
                                      <p:to>
                                        <p:strVal val="visible"/>
                                      </p:to>
                                    </p:set>
                                  </p:childTnLst>
                                </p:cTn>
                              </p:par>
                            </p:childTnLst>
                          </p:cTn>
                        </p:par>
                        <p:par>
                          <p:cTn id="33" fill="hold">
                            <p:stCondLst>
                              <p:cond delay="0"/>
                            </p:stCondLst>
                            <p:childTnLst>
                              <p:par>
                                <p:cTn id="34" presetClass="entr" nodeType="afterEffect" presetSubtype="0" presetID="1" grpId="10" fill="hold">
                                  <p:stCondLst>
                                    <p:cond delay="0"/>
                                  </p:stCondLst>
                                  <p:iterate type="el" backwards="0">
                                    <p:tmAbs val="0"/>
                                  </p:iterate>
                                  <p:childTnLst>
                                    <p:set>
                                      <p:cBhvr>
                                        <p:cTn id="35" fill="hold"/>
                                        <p:tgtEl>
                                          <p:spTgt spid="528"/>
                                        </p:tgtEl>
                                        <p:attrNameLst>
                                          <p:attrName>style.visibility</p:attrName>
                                        </p:attrNameLst>
                                      </p:cBhvr>
                                      <p:to>
                                        <p:strVal val="visible"/>
                                      </p:to>
                                    </p:set>
                                  </p:childTnLst>
                                </p:cTn>
                              </p:par>
                            </p:childTnLst>
                          </p:cTn>
                        </p:par>
                        <p:par>
                          <p:cTn id="36" fill="hold">
                            <p:stCondLst>
                              <p:cond delay="0"/>
                            </p:stCondLst>
                            <p:childTnLst>
                              <p:par>
                                <p:cTn id="37" presetClass="entr" nodeType="afterEffect" presetSubtype="0" presetID="1" grpId="11" fill="hold">
                                  <p:stCondLst>
                                    <p:cond delay="0"/>
                                  </p:stCondLst>
                                  <p:iterate type="el" backwards="0">
                                    <p:tmAbs val="0"/>
                                  </p:iterate>
                                  <p:childTnLst>
                                    <p:set>
                                      <p:cBhvr>
                                        <p:cTn id="38" fill="hold"/>
                                        <p:tgtEl>
                                          <p:spTgt spid="529"/>
                                        </p:tgtEl>
                                        <p:attrNameLst>
                                          <p:attrName>style.visibility</p:attrName>
                                        </p:attrNameLst>
                                      </p:cBhvr>
                                      <p:to>
                                        <p:strVal val="visible"/>
                                      </p:to>
                                    </p:set>
                                  </p:childTnLst>
                                </p:cTn>
                              </p:par>
                            </p:childTnLst>
                          </p:cTn>
                        </p:par>
                        <p:par>
                          <p:cTn id="39" fill="hold">
                            <p:stCondLst>
                              <p:cond delay="0"/>
                            </p:stCondLst>
                            <p:childTnLst>
                              <p:par>
                                <p:cTn id="40" presetClass="entr" nodeType="afterEffect" presetSubtype="0" presetID="1" grpId="12" fill="hold">
                                  <p:stCondLst>
                                    <p:cond delay="0"/>
                                  </p:stCondLst>
                                  <p:iterate type="el" backwards="0">
                                    <p:tmAbs val="0"/>
                                  </p:iterate>
                                  <p:childTnLst>
                                    <p:set>
                                      <p:cBhvr>
                                        <p:cTn id="41" fill="hold"/>
                                        <p:tgtEl>
                                          <p:spTgt spid="530"/>
                                        </p:tgtEl>
                                        <p:attrNameLst>
                                          <p:attrName>style.visibility</p:attrName>
                                        </p:attrNameLst>
                                      </p:cBhvr>
                                      <p:to>
                                        <p:strVal val="visible"/>
                                      </p:to>
                                    </p:set>
                                  </p:childTnLst>
                                </p:cTn>
                              </p:par>
                            </p:childTnLst>
                          </p:cTn>
                        </p:par>
                        <p:par>
                          <p:cTn id="42" fill="hold">
                            <p:stCondLst>
                              <p:cond delay="0"/>
                            </p:stCondLst>
                            <p:childTnLst>
                              <p:par>
                                <p:cTn id="43" presetClass="entr" nodeType="afterEffect" presetSubtype="0" presetID="1" grpId="13" fill="hold">
                                  <p:stCondLst>
                                    <p:cond delay="0"/>
                                  </p:stCondLst>
                                  <p:iterate type="el" backwards="0">
                                    <p:tmAbs val="0"/>
                                  </p:iterate>
                                  <p:childTnLst>
                                    <p:set>
                                      <p:cBhvr>
                                        <p:cTn id="44" fill="hold"/>
                                        <p:tgtEl>
                                          <p:spTgt spid="531"/>
                                        </p:tgtEl>
                                        <p:attrNameLst>
                                          <p:attrName>style.visibility</p:attrName>
                                        </p:attrNameLst>
                                      </p:cBhvr>
                                      <p:to>
                                        <p:strVal val="visible"/>
                                      </p:to>
                                    </p:set>
                                  </p:childTnLst>
                                </p:cTn>
                              </p:par>
                            </p:childTnLst>
                          </p:cTn>
                        </p:par>
                        <p:par>
                          <p:cTn id="45" fill="hold">
                            <p:stCondLst>
                              <p:cond delay="0"/>
                            </p:stCondLst>
                            <p:childTnLst>
                              <p:par>
                                <p:cTn id="46" presetClass="entr" nodeType="afterEffect" presetSubtype="0" presetID="1" grpId="14" fill="hold">
                                  <p:stCondLst>
                                    <p:cond delay="0"/>
                                  </p:stCondLst>
                                  <p:iterate type="el" backwards="0">
                                    <p:tmAbs val="0"/>
                                  </p:iterate>
                                  <p:childTnLst>
                                    <p:set>
                                      <p:cBhvr>
                                        <p:cTn id="47" fill="hold"/>
                                        <p:tgtEl>
                                          <p:spTgt spid="532"/>
                                        </p:tgtEl>
                                        <p:attrNameLst>
                                          <p:attrName>style.visibility</p:attrName>
                                        </p:attrNameLst>
                                      </p:cBhvr>
                                      <p:to>
                                        <p:strVal val="visible"/>
                                      </p:to>
                                    </p:set>
                                  </p:childTnLst>
                                </p:cTn>
                              </p:par>
                            </p:childTnLst>
                          </p:cTn>
                        </p:par>
                        <p:par>
                          <p:cTn id="48" fill="hold">
                            <p:stCondLst>
                              <p:cond delay="0"/>
                            </p:stCondLst>
                            <p:childTnLst>
                              <p:par>
                                <p:cTn id="49" presetClass="entr" nodeType="afterEffect" presetSubtype="0" presetID="1" grpId="15" fill="hold">
                                  <p:stCondLst>
                                    <p:cond delay="0"/>
                                  </p:stCondLst>
                                  <p:iterate type="el" backwards="0">
                                    <p:tmAbs val="0"/>
                                  </p:iterate>
                                  <p:childTnLst>
                                    <p:set>
                                      <p:cBhvr>
                                        <p:cTn id="50" fill="hold"/>
                                        <p:tgtEl>
                                          <p:spTgt spid="5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20" grpId="6"/>
      <p:bldP build="whole" bldLvl="1" animBg="1" rev="0" advAuto="0" spid="523" grpId="9"/>
      <p:bldP build="whole" bldLvl="1" animBg="1" rev="0" advAuto="0" spid="519" grpId="3"/>
      <p:bldP build="whole" bldLvl="1" animBg="1" rev="0" advAuto="0" spid="533" grpId="15"/>
      <p:bldP build="whole" bldLvl="1" animBg="1" rev="0" advAuto="0" spid="526" grpId="4"/>
      <p:bldP build="whole" bldLvl="1" animBg="1" rev="0" advAuto="0" spid="521" grpId="7"/>
      <p:bldP build="whole" bldLvl="1" animBg="1" rev="0" advAuto="0" spid="527" grpId="5"/>
      <p:bldP build="whole" bldLvl="1" animBg="1" rev="0" advAuto="0" spid="525" grpId="2"/>
      <p:bldP build="whole" bldLvl="1" animBg="1" rev="0" advAuto="0" spid="528" grpId="10"/>
      <p:bldP build="whole" bldLvl="1" animBg="1" rev="0" advAuto="0" spid="529" grpId="11"/>
      <p:bldP build="whole" bldLvl="1" animBg="1" rev="0" advAuto="0" spid="522" grpId="8"/>
      <p:bldP build="whole" bldLvl="1" animBg="1" rev="0" advAuto="0" spid="530" grpId="12"/>
      <p:bldP build="whole" bldLvl="1" animBg="1" rev="0" advAuto="0" spid="524" grpId="1"/>
      <p:bldP build="whole" bldLvl="1" animBg="1" rev="0" advAuto="0" spid="531" grpId="13"/>
      <p:bldP build="whole" bldLvl="1" animBg="1" rev="0" advAuto="0" spid="532" grpId="14"/>
    </p:bldLst>
  </p:timing>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5" name="Google Shape;527;p55"/>
          <p:cNvSpPr/>
          <p:nvPr/>
        </p:nvSpPr>
        <p:spPr>
          <a:xfrm>
            <a:off x="2280092" y="105516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536" name="Google Shape;528;p55" descr="Google Shape;528;p55"/>
          <p:cNvPicPr>
            <a:picLocks noChangeAspect="1"/>
          </p:cNvPicPr>
          <p:nvPr/>
        </p:nvPicPr>
        <p:blipFill>
          <a:blip r:embed="rId2">
            <a:extLst/>
          </a:blip>
          <a:stretch>
            <a:fillRect/>
          </a:stretch>
        </p:blipFill>
        <p:spPr>
          <a:xfrm>
            <a:off x="4078587" y="1365737"/>
            <a:ext cx="760026" cy="760026"/>
          </a:xfrm>
          <a:prstGeom prst="rect">
            <a:avLst/>
          </a:prstGeom>
          <a:ln w="12700">
            <a:miter lim="400000"/>
          </a:ln>
        </p:spPr>
      </p:pic>
      <p:pic>
        <p:nvPicPr>
          <p:cNvPr id="537" name="Google Shape;529;p55" descr="Google Shape;529;p55"/>
          <p:cNvPicPr>
            <a:picLocks noChangeAspect="1"/>
          </p:cNvPicPr>
          <p:nvPr/>
        </p:nvPicPr>
        <p:blipFill>
          <a:blip r:embed="rId2">
            <a:extLst/>
          </a:blip>
          <a:stretch>
            <a:fillRect/>
          </a:stretch>
        </p:blipFill>
        <p:spPr>
          <a:xfrm>
            <a:off x="5065688" y="1534937"/>
            <a:ext cx="760026" cy="760027"/>
          </a:xfrm>
          <a:prstGeom prst="rect">
            <a:avLst/>
          </a:prstGeom>
          <a:ln w="12700">
            <a:miter lim="400000"/>
          </a:ln>
        </p:spPr>
      </p:pic>
      <p:pic>
        <p:nvPicPr>
          <p:cNvPr id="538" name="Google Shape;530;p55" descr="Google Shape;530;p55"/>
          <p:cNvPicPr>
            <a:picLocks noChangeAspect="1"/>
          </p:cNvPicPr>
          <p:nvPr/>
        </p:nvPicPr>
        <p:blipFill>
          <a:blip r:embed="rId2">
            <a:extLst/>
          </a:blip>
          <a:stretch>
            <a:fillRect/>
          </a:stretch>
        </p:blipFill>
        <p:spPr>
          <a:xfrm>
            <a:off x="3603388" y="2459138"/>
            <a:ext cx="760026" cy="760026"/>
          </a:xfrm>
          <a:prstGeom prst="rect">
            <a:avLst/>
          </a:prstGeom>
          <a:ln w="12700">
            <a:miter lim="400000"/>
          </a:ln>
        </p:spPr>
      </p:pic>
      <p:pic>
        <p:nvPicPr>
          <p:cNvPr id="539" name="Google Shape;531;p55" descr="Google Shape;531;p55"/>
          <p:cNvPicPr>
            <a:picLocks noChangeAspect="1"/>
          </p:cNvPicPr>
          <p:nvPr/>
        </p:nvPicPr>
        <p:blipFill>
          <a:blip r:embed="rId2">
            <a:extLst/>
          </a:blip>
          <a:stretch>
            <a:fillRect/>
          </a:stretch>
        </p:blipFill>
        <p:spPr>
          <a:xfrm>
            <a:off x="4593175" y="2459138"/>
            <a:ext cx="760026" cy="760026"/>
          </a:xfrm>
          <a:prstGeom prst="rect">
            <a:avLst/>
          </a:prstGeom>
          <a:ln w="12700">
            <a:miter lim="400000"/>
          </a:ln>
        </p:spPr>
      </p:pic>
      <p:sp>
        <p:nvSpPr>
          <p:cNvPr id="540" name="Google Shape;532;p55"/>
          <p:cNvSpPr txBox="1"/>
          <p:nvPr/>
        </p:nvSpPr>
        <p:spPr>
          <a:xfrm>
            <a:off x="1342363" y="1104095"/>
            <a:ext cx="17457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gn="r">
              <a:lnSpc>
                <a:spcPct val="142857"/>
              </a:lnSpc>
              <a:defRPr sz="1000">
                <a:solidFill>
                  <a:srgbClr val="666666"/>
                </a:solidFill>
                <a:latin typeface="Andale Mono"/>
                <a:ea typeface="Andale Mono"/>
                <a:cs typeface="Andale Mono"/>
                <a:sym typeface="Andale Mono"/>
              </a:defRPr>
            </a:lvl1pPr>
          </a:lstStyle>
          <a:p>
            <a:pPr/>
            <a:r>
              <a:t>When in the Course of human events, it becomes necessary for one people to</a:t>
            </a:r>
          </a:p>
        </p:txBody>
      </p:sp>
      <p:sp>
        <p:nvSpPr>
          <p:cNvPr id="541" name="Google Shape;533;p55"/>
          <p:cNvSpPr txBox="1"/>
          <p:nvPr/>
        </p:nvSpPr>
        <p:spPr>
          <a:xfrm>
            <a:off x="1745400" y="2932870"/>
            <a:ext cx="19725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gn="r">
              <a:lnSpc>
                <a:spcPct val="142857"/>
              </a:lnSpc>
              <a:spcBef>
                <a:spcPts val="800"/>
              </a:spcBef>
              <a:defRPr sz="1000">
                <a:solidFill>
                  <a:srgbClr val="666666"/>
                </a:solidFill>
                <a:latin typeface="Andale Mono"/>
                <a:ea typeface="Andale Mono"/>
                <a:cs typeface="Andale Mono"/>
                <a:sym typeface="Andale Mono"/>
              </a:defRPr>
            </a:lvl1pPr>
          </a:lstStyle>
          <a:p>
            <a:pPr/>
            <a:r>
              <a:t>dissolve the political bands which have connected them with another, and to assume,</a:t>
            </a:r>
          </a:p>
        </p:txBody>
      </p:sp>
      <p:pic>
        <p:nvPicPr>
          <p:cNvPr id="542" name="Google Shape;534;p55" descr="Google Shape;534;p55"/>
          <p:cNvPicPr>
            <a:picLocks noChangeAspect="1"/>
          </p:cNvPicPr>
          <p:nvPr/>
        </p:nvPicPr>
        <p:blipFill>
          <a:blip r:embed="rId2">
            <a:extLst/>
          </a:blip>
          <a:stretch>
            <a:fillRect/>
          </a:stretch>
        </p:blipFill>
        <p:spPr>
          <a:xfrm>
            <a:off x="2990012" y="1699112"/>
            <a:ext cx="760026" cy="760026"/>
          </a:xfrm>
          <a:prstGeom prst="rect">
            <a:avLst/>
          </a:prstGeom>
          <a:ln w="12700">
            <a:miter lim="400000"/>
          </a:ln>
        </p:spPr>
      </p:pic>
      <p:sp>
        <p:nvSpPr>
          <p:cNvPr id="543" name="Google Shape;535;p55"/>
          <p:cNvSpPr txBox="1"/>
          <p:nvPr/>
        </p:nvSpPr>
        <p:spPr>
          <a:xfrm>
            <a:off x="5195713" y="2908770"/>
            <a:ext cx="19725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666666"/>
                </a:solidFill>
                <a:latin typeface="Andale Mono"/>
                <a:ea typeface="Andale Mono"/>
                <a:cs typeface="Andale Mono"/>
                <a:sym typeface="Andale Mono"/>
              </a:defRPr>
            </a:lvl1pPr>
          </a:lstStyle>
          <a:p>
            <a:pPr/>
            <a:r>
              <a:t>among the Powers of the earth, the separate and equal station to which the Laws of</a:t>
            </a:r>
          </a:p>
        </p:txBody>
      </p:sp>
      <p:sp>
        <p:nvSpPr>
          <p:cNvPr id="544" name="Google Shape;536;p55"/>
          <p:cNvSpPr txBox="1"/>
          <p:nvPr/>
        </p:nvSpPr>
        <p:spPr>
          <a:xfrm>
            <a:off x="5667788" y="1603520"/>
            <a:ext cx="19725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666666"/>
                </a:solidFill>
                <a:latin typeface="Andale Mono"/>
                <a:ea typeface="Andale Mono"/>
                <a:cs typeface="Andale Mono"/>
                <a:sym typeface="Andale Mono"/>
              </a:defRPr>
            </a:lvl1pPr>
          </a:lstStyle>
          <a:p>
            <a:pPr/>
            <a:r>
              <a:t>Nature and of Nature's God entitle them, a decent respect to the opinions of mankind</a:t>
            </a:r>
          </a:p>
        </p:txBody>
      </p:sp>
      <p:sp>
        <p:nvSpPr>
          <p:cNvPr id="545" name="Google Shape;537;p55"/>
          <p:cNvSpPr txBox="1"/>
          <p:nvPr/>
        </p:nvSpPr>
        <p:spPr>
          <a:xfrm>
            <a:off x="3472350" y="400795"/>
            <a:ext cx="19725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666666"/>
                </a:solidFill>
                <a:latin typeface="Andale Mono"/>
                <a:ea typeface="Andale Mono"/>
                <a:cs typeface="Andale Mono"/>
                <a:sym typeface="Andale Mono"/>
              </a:defRPr>
            </a:lvl1pPr>
          </a:lstStyle>
          <a:p>
            <a:pPr/>
            <a:r>
              <a:t>requires that they should declare the causes which impel them to the separation.</a:t>
            </a:r>
          </a:p>
        </p:txBody>
      </p:sp>
      <p:sp>
        <p:nvSpPr>
          <p:cNvPr id="546" name="Google Shape;538;p5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8" name="Google Shape;543;p56"/>
          <p:cNvSpPr/>
          <p:nvPr/>
        </p:nvSpPr>
        <p:spPr>
          <a:xfrm>
            <a:off x="2280092" y="105516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549" name="Google Shape;544;p56" descr="Google Shape;544;p56"/>
          <p:cNvPicPr>
            <a:picLocks noChangeAspect="1"/>
          </p:cNvPicPr>
          <p:nvPr/>
        </p:nvPicPr>
        <p:blipFill>
          <a:blip r:embed="rId2">
            <a:extLst/>
          </a:blip>
          <a:stretch>
            <a:fillRect/>
          </a:stretch>
        </p:blipFill>
        <p:spPr>
          <a:xfrm>
            <a:off x="4078587" y="1365737"/>
            <a:ext cx="760026" cy="760026"/>
          </a:xfrm>
          <a:prstGeom prst="rect">
            <a:avLst/>
          </a:prstGeom>
          <a:ln w="12700">
            <a:miter lim="400000"/>
          </a:ln>
        </p:spPr>
      </p:pic>
      <p:pic>
        <p:nvPicPr>
          <p:cNvPr id="550" name="Google Shape;545;p56" descr="Google Shape;545;p56"/>
          <p:cNvPicPr>
            <a:picLocks noChangeAspect="1"/>
          </p:cNvPicPr>
          <p:nvPr/>
        </p:nvPicPr>
        <p:blipFill>
          <a:blip r:embed="rId2">
            <a:extLst/>
          </a:blip>
          <a:stretch>
            <a:fillRect/>
          </a:stretch>
        </p:blipFill>
        <p:spPr>
          <a:xfrm>
            <a:off x="5065688" y="1534937"/>
            <a:ext cx="760026" cy="760027"/>
          </a:xfrm>
          <a:prstGeom prst="rect">
            <a:avLst/>
          </a:prstGeom>
          <a:ln w="12700">
            <a:miter lim="400000"/>
          </a:ln>
        </p:spPr>
      </p:pic>
      <p:pic>
        <p:nvPicPr>
          <p:cNvPr id="551" name="Google Shape;546;p56" descr="Google Shape;546;p56"/>
          <p:cNvPicPr>
            <a:picLocks noChangeAspect="1"/>
          </p:cNvPicPr>
          <p:nvPr/>
        </p:nvPicPr>
        <p:blipFill>
          <a:blip r:embed="rId2">
            <a:extLst/>
          </a:blip>
          <a:stretch>
            <a:fillRect/>
          </a:stretch>
        </p:blipFill>
        <p:spPr>
          <a:xfrm>
            <a:off x="3603388" y="2459138"/>
            <a:ext cx="760026" cy="760026"/>
          </a:xfrm>
          <a:prstGeom prst="rect">
            <a:avLst/>
          </a:prstGeom>
          <a:ln w="12700">
            <a:miter lim="400000"/>
          </a:ln>
        </p:spPr>
      </p:pic>
      <p:pic>
        <p:nvPicPr>
          <p:cNvPr id="552" name="Google Shape;547;p56" descr="Google Shape;547;p56"/>
          <p:cNvPicPr>
            <a:picLocks noChangeAspect="1"/>
          </p:cNvPicPr>
          <p:nvPr/>
        </p:nvPicPr>
        <p:blipFill>
          <a:blip r:embed="rId2">
            <a:extLst/>
          </a:blip>
          <a:stretch>
            <a:fillRect/>
          </a:stretch>
        </p:blipFill>
        <p:spPr>
          <a:xfrm>
            <a:off x="4593175" y="2459138"/>
            <a:ext cx="760026" cy="760026"/>
          </a:xfrm>
          <a:prstGeom prst="rect">
            <a:avLst/>
          </a:prstGeom>
          <a:ln w="12700">
            <a:miter lim="400000"/>
          </a:ln>
        </p:spPr>
      </p:pic>
      <p:sp>
        <p:nvSpPr>
          <p:cNvPr id="553" name="Google Shape;548;p56"/>
          <p:cNvSpPr txBox="1"/>
          <p:nvPr/>
        </p:nvSpPr>
        <p:spPr>
          <a:xfrm>
            <a:off x="1514799" y="1120132"/>
            <a:ext cx="15822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solidFill>
                  <a:srgbClr val="FF0000"/>
                </a:solidFill>
                <a:latin typeface="Andale Mono"/>
                <a:ea typeface="Andale Mono"/>
                <a:cs typeface="Andale Mono"/>
                <a:sym typeface="Andale Mono"/>
              </a:defRPr>
            </a:pPr>
            <a:r>
              <a:t>when: 1, in: 1,</a:t>
            </a:r>
          </a:p>
          <a:p>
            <a:pPr marR="88900">
              <a:lnSpc>
                <a:spcPct val="142857"/>
              </a:lnSpc>
              <a:defRPr sz="1000">
                <a:solidFill>
                  <a:srgbClr val="FF0000"/>
                </a:solidFill>
                <a:latin typeface="Andale Mono"/>
                <a:ea typeface="Andale Mono"/>
                <a:cs typeface="Andale Mono"/>
                <a:sym typeface="Andale Mono"/>
              </a:defRPr>
            </a:pPr>
            <a:r>
              <a:t>the: 1, course: 1,</a:t>
            </a:r>
          </a:p>
          <a:p>
            <a:pPr marR="88900">
              <a:lnSpc>
                <a:spcPct val="142857"/>
              </a:lnSpc>
              <a:defRPr sz="1000">
                <a:solidFill>
                  <a:srgbClr val="FF0000"/>
                </a:solidFill>
                <a:latin typeface="Andale Mono"/>
                <a:ea typeface="Andale Mono"/>
                <a:cs typeface="Andale Mono"/>
                <a:sym typeface="Andale Mono"/>
              </a:defRPr>
            </a:pPr>
            <a:r>
              <a:t>of: 1, human: 1,</a:t>
            </a:r>
          </a:p>
          <a:p>
            <a:pPr marR="88900">
              <a:lnSpc>
                <a:spcPct val="142857"/>
              </a:lnSpc>
              <a:defRPr sz="1000">
                <a:solidFill>
                  <a:srgbClr val="FF0000"/>
                </a:solidFill>
                <a:latin typeface="Andale Mono"/>
                <a:ea typeface="Andale Mono"/>
                <a:cs typeface="Andale Mono"/>
                <a:sym typeface="Andale Mono"/>
              </a:defRPr>
            </a:pPr>
            <a:r>
              <a:t>events: 1, it: 1</a:t>
            </a:r>
          </a:p>
        </p:txBody>
      </p:sp>
      <p:sp>
        <p:nvSpPr>
          <p:cNvPr id="554" name="Google Shape;549;p56"/>
          <p:cNvSpPr txBox="1"/>
          <p:nvPr/>
        </p:nvSpPr>
        <p:spPr>
          <a:xfrm>
            <a:off x="2038049" y="2982057"/>
            <a:ext cx="2136002"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spcBef>
                <a:spcPts val="800"/>
              </a:spcBef>
              <a:defRPr sz="1000">
                <a:solidFill>
                  <a:srgbClr val="FF0000"/>
                </a:solidFill>
                <a:latin typeface="Andale Mono"/>
                <a:ea typeface="Andale Mono"/>
                <a:cs typeface="Andale Mono"/>
                <a:sym typeface="Andale Mono"/>
              </a:defRPr>
            </a:lvl1pPr>
          </a:lstStyle>
          <a:p>
            <a:pPr/>
            <a:r>
              <a:t>dissolve: 1, the: 2, political: 1, bands: 1, which: 1, have: 1, connected: 1, them: 1 ...</a:t>
            </a:r>
          </a:p>
        </p:txBody>
      </p:sp>
      <p:pic>
        <p:nvPicPr>
          <p:cNvPr id="555" name="Google Shape;550;p56" descr="Google Shape;550;p56"/>
          <p:cNvPicPr>
            <a:picLocks noChangeAspect="1"/>
          </p:cNvPicPr>
          <p:nvPr/>
        </p:nvPicPr>
        <p:blipFill>
          <a:blip r:embed="rId2">
            <a:extLst/>
          </a:blip>
          <a:stretch>
            <a:fillRect/>
          </a:stretch>
        </p:blipFill>
        <p:spPr>
          <a:xfrm>
            <a:off x="2990012" y="1699112"/>
            <a:ext cx="760026" cy="760026"/>
          </a:xfrm>
          <a:prstGeom prst="rect">
            <a:avLst/>
          </a:prstGeom>
          <a:ln w="12700">
            <a:miter lim="400000"/>
          </a:ln>
        </p:spPr>
      </p:pic>
      <p:sp>
        <p:nvSpPr>
          <p:cNvPr id="556" name="Google Shape;551;p56"/>
          <p:cNvSpPr txBox="1"/>
          <p:nvPr/>
        </p:nvSpPr>
        <p:spPr>
          <a:xfrm>
            <a:off x="5182337" y="2982045"/>
            <a:ext cx="19725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FF0000"/>
                </a:solidFill>
                <a:latin typeface="Andale Mono"/>
                <a:ea typeface="Andale Mono"/>
                <a:cs typeface="Andale Mono"/>
                <a:sym typeface="Andale Mono"/>
              </a:defRPr>
            </a:lvl1pPr>
          </a:lstStyle>
          <a:p>
            <a:pPr/>
            <a:r>
              <a:t>among: 1, the: 2, powers: 1, of: 2, earth: 1, separate: 1, equal: 1, and: 1 ...</a:t>
            </a:r>
          </a:p>
        </p:txBody>
      </p:sp>
      <p:sp>
        <p:nvSpPr>
          <p:cNvPr id="557" name="Google Shape;552;p56"/>
          <p:cNvSpPr txBox="1"/>
          <p:nvPr/>
        </p:nvSpPr>
        <p:spPr>
          <a:xfrm>
            <a:off x="5667800" y="1703318"/>
            <a:ext cx="2349901" cy="92126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FF0000"/>
                </a:solidFill>
                <a:latin typeface="Andale Mono"/>
                <a:ea typeface="Andale Mono"/>
                <a:cs typeface="Andale Mono"/>
                <a:sym typeface="Andale Mono"/>
              </a:defRPr>
            </a:lvl1pPr>
          </a:lstStyle>
          <a:p>
            <a:pPr/>
            <a:r>
              <a:t>nature: 2, and: 1, of: 2, god: 1, entitle: 1, them: 1, decent: 1, respect: 1, mankind: 1, opinion: 1 ...</a:t>
            </a:r>
          </a:p>
        </p:txBody>
      </p:sp>
      <p:sp>
        <p:nvSpPr>
          <p:cNvPr id="558" name="Google Shape;553;p56"/>
          <p:cNvSpPr txBox="1"/>
          <p:nvPr/>
        </p:nvSpPr>
        <p:spPr>
          <a:xfrm>
            <a:off x="3472350" y="400795"/>
            <a:ext cx="19725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FF0000"/>
                </a:solidFill>
                <a:latin typeface="Andale Mono"/>
                <a:ea typeface="Andale Mono"/>
                <a:cs typeface="Andale Mono"/>
                <a:sym typeface="Andale Mono"/>
              </a:defRPr>
            </a:lvl1pPr>
          </a:lstStyle>
          <a:p>
            <a:pPr/>
            <a:r>
              <a:t>requires: 1, that: 1, they: 1, should: 1, declare: 1, the: 1, causes: 1, which: 1 ...</a:t>
            </a:r>
          </a:p>
        </p:txBody>
      </p:sp>
      <p:sp>
        <p:nvSpPr>
          <p:cNvPr id="559" name="Google Shape;554;p56"/>
          <p:cNvSpPr txBox="1"/>
          <p:nvPr>
            <p:ph type="body" sz="quarter" idx="1"/>
          </p:nvPr>
        </p:nvSpPr>
        <p:spPr>
          <a:xfrm>
            <a:off x="2668349" y="4195700"/>
            <a:ext cx="3807301" cy="437700"/>
          </a:xfrm>
          <a:prstGeom prst="rect">
            <a:avLst/>
          </a:prstGeom>
        </p:spPr>
        <p:txBody>
          <a:bodyPr/>
          <a:lstStyle>
            <a:lvl1pPr marL="0" indent="0" algn="ctr" defTabSz="868680">
              <a:spcBef>
                <a:spcPts val="1500"/>
              </a:spcBef>
              <a:buSzTx/>
              <a:buNone/>
              <a:defRPr b="1" sz="1710">
                <a:solidFill>
                  <a:srgbClr val="FF0000"/>
                </a:solidFill>
              </a:defRPr>
            </a:lvl1pPr>
          </a:lstStyle>
          <a:p>
            <a:pPr/>
            <a:r>
              <a:t>Compute word counts locally</a:t>
            </a:r>
          </a:p>
        </p:txBody>
      </p:sp>
      <p:sp>
        <p:nvSpPr>
          <p:cNvPr id="560" name="Google Shape;555;p5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2" name="Google Shape;560;p57"/>
          <p:cNvSpPr/>
          <p:nvPr/>
        </p:nvSpPr>
        <p:spPr>
          <a:xfrm>
            <a:off x="2280092" y="105516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563" name="Google Shape;561;p57" descr="Google Shape;561;p57"/>
          <p:cNvPicPr>
            <a:picLocks noChangeAspect="1"/>
          </p:cNvPicPr>
          <p:nvPr/>
        </p:nvPicPr>
        <p:blipFill>
          <a:blip r:embed="rId2">
            <a:extLst/>
          </a:blip>
          <a:stretch>
            <a:fillRect/>
          </a:stretch>
        </p:blipFill>
        <p:spPr>
          <a:xfrm>
            <a:off x="4078587" y="1365737"/>
            <a:ext cx="760026" cy="760026"/>
          </a:xfrm>
          <a:prstGeom prst="rect">
            <a:avLst/>
          </a:prstGeom>
          <a:ln w="12700">
            <a:miter lim="400000"/>
          </a:ln>
        </p:spPr>
      </p:pic>
      <p:pic>
        <p:nvPicPr>
          <p:cNvPr id="564" name="Google Shape;562;p57" descr="Google Shape;562;p57"/>
          <p:cNvPicPr>
            <a:picLocks noChangeAspect="1"/>
          </p:cNvPicPr>
          <p:nvPr/>
        </p:nvPicPr>
        <p:blipFill>
          <a:blip r:embed="rId2">
            <a:extLst/>
          </a:blip>
          <a:stretch>
            <a:fillRect/>
          </a:stretch>
        </p:blipFill>
        <p:spPr>
          <a:xfrm>
            <a:off x="5065688" y="1534937"/>
            <a:ext cx="760026" cy="760027"/>
          </a:xfrm>
          <a:prstGeom prst="rect">
            <a:avLst/>
          </a:prstGeom>
          <a:ln w="12700">
            <a:miter lim="400000"/>
          </a:ln>
        </p:spPr>
      </p:pic>
      <p:pic>
        <p:nvPicPr>
          <p:cNvPr id="565" name="Google Shape;563;p57" descr="Google Shape;563;p57"/>
          <p:cNvPicPr>
            <a:picLocks noChangeAspect="1"/>
          </p:cNvPicPr>
          <p:nvPr/>
        </p:nvPicPr>
        <p:blipFill>
          <a:blip r:embed="rId2">
            <a:extLst/>
          </a:blip>
          <a:stretch>
            <a:fillRect/>
          </a:stretch>
        </p:blipFill>
        <p:spPr>
          <a:xfrm>
            <a:off x="3603388" y="2459138"/>
            <a:ext cx="760026" cy="760026"/>
          </a:xfrm>
          <a:prstGeom prst="rect">
            <a:avLst/>
          </a:prstGeom>
          <a:ln w="12700">
            <a:miter lim="400000"/>
          </a:ln>
        </p:spPr>
      </p:pic>
      <p:pic>
        <p:nvPicPr>
          <p:cNvPr id="566" name="Google Shape;564;p57" descr="Google Shape;564;p57"/>
          <p:cNvPicPr>
            <a:picLocks noChangeAspect="1"/>
          </p:cNvPicPr>
          <p:nvPr/>
        </p:nvPicPr>
        <p:blipFill>
          <a:blip r:embed="rId2">
            <a:extLst/>
          </a:blip>
          <a:stretch>
            <a:fillRect/>
          </a:stretch>
        </p:blipFill>
        <p:spPr>
          <a:xfrm>
            <a:off x="4593175" y="2459138"/>
            <a:ext cx="760026" cy="760026"/>
          </a:xfrm>
          <a:prstGeom prst="rect">
            <a:avLst/>
          </a:prstGeom>
          <a:ln w="12700">
            <a:miter lim="400000"/>
          </a:ln>
        </p:spPr>
      </p:pic>
      <p:sp>
        <p:nvSpPr>
          <p:cNvPr id="567" name="Google Shape;565;p57"/>
          <p:cNvSpPr txBox="1"/>
          <p:nvPr/>
        </p:nvSpPr>
        <p:spPr>
          <a:xfrm>
            <a:off x="1514799" y="1120132"/>
            <a:ext cx="15822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solidFill>
                  <a:srgbClr val="FF0000"/>
                </a:solidFill>
                <a:latin typeface="Andale Mono"/>
                <a:ea typeface="Andale Mono"/>
                <a:cs typeface="Andale Mono"/>
                <a:sym typeface="Andale Mono"/>
              </a:defRPr>
            </a:pPr>
            <a:r>
              <a:t>when: 1, in: 1,</a:t>
            </a:r>
          </a:p>
          <a:p>
            <a:pPr marR="88900">
              <a:lnSpc>
                <a:spcPct val="142857"/>
              </a:lnSpc>
              <a:defRPr sz="1000">
                <a:solidFill>
                  <a:srgbClr val="FF0000"/>
                </a:solidFill>
                <a:latin typeface="Andale Mono"/>
                <a:ea typeface="Andale Mono"/>
                <a:cs typeface="Andale Mono"/>
                <a:sym typeface="Andale Mono"/>
              </a:defRPr>
            </a:pPr>
            <a:r>
              <a:t>the: 1, course: 1,</a:t>
            </a:r>
          </a:p>
          <a:p>
            <a:pPr marR="88900">
              <a:lnSpc>
                <a:spcPct val="142857"/>
              </a:lnSpc>
              <a:defRPr sz="1000">
                <a:solidFill>
                  <a:srgbClr val="FF0000"/>
                </a:solidFill>
                <a:latin typeface="Andale Mono"/>
                <a:ea typeface="Andale Mono"/>
                <a:cs typeface="Andale Mono"/>
                <a:sym typeface="Andale Mono"/>
              </a:defRPr>
            </a:pPr>
            <a:r>
              <a:t>of: 1, human: 1,</a:t>
            </a:r>
          </a:p>
          <a:p>
            <a:pPr marR="88900">
              <a:lnSpc>
                <a:spcPct val="142857"/>
              </a:lnSpc>
              <a:defRPr sz="1000">
                <a:solidFill>
                  <a:srgbClr val="FF0000"/>
                </a:solidFill>
                <a:latin typeface="Andale Mono"/>
                <a:ea typeface="Andale Mono"/>
                <a:cs typeface="Andale Mono"/>
                <a:sym typeface="Andale Mono"/>
              </a:defRPr>
            </a:pPr>
            <a:r>
              <a:t>events: 1, it: 1</a:t>
            </a:r>
          </a:p>
        </p:txBody>
      </p:sp>
      <p:sp>
        <p:nvSpPr>
          <p:cNvPr id="568" name="Google Shape;566;p57"/>
          <p:cNvSpPr txBox="1"/>
          <p:nvPr/>
        </p:nvSpPr>
        <p:spPr>
          <a:xfrm>
            <a:off x="2038049" y="2982057"/>
            <a:ext cx="2136002"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spcBef>
                <a:spcPts val="800"/>
              </a:spcBef>
              <a:defRPr sz="1000">
                <a:solidFill>
                  <a:srgbClr val="FF0000"/>
                </a:solidFill>
                <a:latin typeface="Andale Mono"/>
                <a:ea typeface="Andale Mono"/>
                <a:cs typeface="Andale Mono"/>
                <a:sym typeface="Andale Mono"/>
              </a:defRPr>
            </a:lvl1pPr>
          </a:lstStyle>
          <a:p>
            <a:pPr/>
            <a:r>
              <a:t>dissolve: 1, the: 2, political: 1, bands: 1, which: 1, have: 1, connected: 1, them: 1 ...</a:t>
            </a:r>
          </a:p>
        </p:txBody>
      </p:sp>
      <p:pic>
        <p:nvPicPr>
          <p:cNvPr id="569" name="Google Shape;567;p57" descr="Google Shape;567;p57"/>
          <p:cNvPicPr>
            <a:picLocks noChangeAspect="1"/>
          </p:cNvPicPr>
          <p:nvPr/>
        </p:nvPicPr>
        <p:blipFill>
          <a:blip r:embed="rId2">
            <a:extLst/>
          </a:blip>
          <a:stretch>
            <a:fillRect/>
          </a:stretch>
        </p:blipFill>
        <p:spPr>
          <a:xfrm>
            <a:off x="2990012" y="1699112"/>
            <a:ext cx="760026" cy="760026"/>
          </a:xfrm>
          <a:prstGeom prst="rect">
            <a:avLst/>
          </a:prstGeom>
          <a:ln w="12700">
            <a:miter lim="400000"/>
          </a:ln>
        </p:spPr>
      </p:pic>
      <p:sp>
        <p:nvSpPr>
          <p:cNvPr id="570" name="Google Shape;568;p57"/>
          <p:cNvSpPr txBox="1"/>
          <p:nvPr/>
        </p:nvSpPr>
        <p:spPr>
          <a:xfrm>
            <a:off x="5182337" y="2982045"/>
            <a:ext cx="19725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FF0000"/>
                </a:solidFill>
                <a:latin typeface="Andale Mono"/>
                <a:ea typeface="Andale Mono"/>
                <a:cs typeface="Andale Mono"/>
                <a:sym typeface="Andale Mono"/>
              </a:defRPr>
            </a:lvl1pPr>
          </a:lstStyle>
          <a:p>
            <a:pPr/>
            <a:r>
              <a:t>among: 1, the: 2, powers: 1, of: 2, earth: 1, separate: 1, equal: 1, and: 1 ...</a:t>
            </a:r>
          </a:p>
        </p:txBody>
      </p:sp>
      <p:sp>
        <p:nvSpPr>
          <p:cNvPr id="571" name="Google Shape;569;p57"/>
          <p:cNvSpPr txBox="1"/>
          <p:nvPr/>
        </p:nvSpPr>
        <p:spPr>
          <a:xfrm>
            <a:off x="5667800" y="1703318"/>
            <a:ext cx="2349901" cy="92126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FF0000"/>
                </a:solidFill>
                <a:latin typeface="Andale Mono"/>
                <a:ea typeface="Andale Mono"/>
                <a:cs typeface="Andale Mono"/>
                <a:sym typeface="Andale Mono"/>
              </a:defRPr>
            </a:lvl1pPr>
          </a:lstStyle>
          <a:p>
            <a:pPr/>
            <a:r>
              <a:t>nature: 2, and: 1, of: 2, god: 1, entitle: 1, them: 1, decent: 1, respect: 1, mankind: 1, opinion: 1 ...</a:t>
            </a:r>
          </a:p>
        </p:txBody>
      </p:sp>
      <p:sp>
        <p:nvSpPr>
          <p:cNvPr id="572" name="Google Shape;570;p57"/>
          <p:cNvSpPr txBox="1"/>
          <p:nvPr/>
        </p:nvSpPr>
        <p:spPr>
          <a:xfrm>
            <a:off x="3472350" y="400795"/>
            <a:ext cx="19725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FF0000"/>
                </a:solidFill>
                <a:latin typeface="Andale Mono"/>
                <a:ea typeface="Andale Mono"/>
                <a:cs typeface="Andale Mono"/>
                <a:sym typeface="Andale Mono"/>
              </a:defRPr>
            </a:lvl1pPr>
          </a:lstStyle>
          <a:p>
            <a:pPr/>
            <a:r>
              <a:t>requires: 1, that: 1, they: 1, should: 1, declare: 1, the: 1, causes: 1, which: 1 ...</a:t>
            </a:r>
          </a:p>
        </p:txBody>
      </p:sp>
      <p:sp>
        <p:nvSpPr>
          <p:cNvPr id="573" name="Google Shape;571;p57"/>
          <p:cNvSpPr txBox="1"/>
          <p:nvPr>
            <p:ph type="body" sz="quarter" idx="1"/>
          </p:nvPr>
        </p:nvSpPr>
        <p:spPr>
          <a:xfrm>
            <a:off x="2668349" y="4195700"/>
            <a:ext cx="3807301" cy="437700"/>
          </a:xfrm>
          <a:prstGeom prst="rect">
            <a:avLst/>
          </a:prstGeom>
        </p:spPr>
        <p:txBody>
          <a:bodyPr/>
          <a:lstStyle>
            <a:lvl1pPr marL="0" indent="0" algn="ctr" defTabSz="868680">
              <a:spcBef>
                <a:spcPts val="1500"/>
              </a:spcBef>
              <a:buSzTx/>
              <a:buNone/>
              <a:defRPr b="1" sz="1710">
                <a:solidFill>
                  <a:srgbClr val="FF0000"/>
                </a:solidFill>
              </a:defRPr>
            </a:lvl1pPr>
          </a:lstStyle>
          <a:p>
            <a:pPr/>
            <a:r>
              <a:t>Compute word counts locally</a:t>
            </a:r>
          </a:p>
        </p:txBody>
      </p:sp>
      <p:sp>
        <p:nvSpPr>
          <p:cNvPr id="574" name="Google Shape;573;p5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grpSp>
        <p:nvGrpSpPr>
          <p:cNvPr id="577" name="Google Shape;572;p57"/>
          <p:cNvGrpSpPr/>
          <p:nvPr/>
        </p:nvGrpSpPr>
        <p:grpSpPr>
          <a:xfrm>
            <a:off x="805762" y="1518257"/>
            <a:ext cx="7305676" cy="1744662"/>
            <a:chOff x="0" y="0"/>
            <a:chExt cx="7305675" cy="1744660"/>
          </a:xfrm>
        </p:grpSpPr>
        <p:sp>
          <p:nvSpPr>
            <p:cNvPr id="575" name="Rectangle"/>
            <p:cNvSpPr/>
            <p:nvPr/>
          </p:nvSpPr>
          <p:spPr>
            <a:xfrm>
              <a:off x="0" y="0"/>
              <a:ext cx="7305675" cy="1744661"/>
            </a:xfrm>
            <a:prstGeom prst="rect">
              <a:avLst/>
            </a:prstGeom>
            <a:solidFill>
              <a:srgbClr val="000000">
                <a:alpha val="72770"/>
              </a:srgbClr>
            </a:solidFill>
            <a:ln w="12700" cap="flat">
              <a:noFill/>
              <a:miter lim="400000"/>
            </a:ln>
            <a:effectLst/>
          </p:spPr>
          <p:txBody>
            <a:bodyPr wrap="square" lIns="45719" tIns="45719" rIns="45719" bIns="45719" numCol="1" anchor="ctr">
              <a:noAutofit/>
            </a:bodyPr>
            <a:lstStyle/>
            <a:p>
              <a:pPr algn="ctr">
                <a:lnSpc>
                  <a:spcPct val="115000"/>
                </a:lnSpc>
                <a:defRPr b="1" sz="3600">
                  <a:solidFill>
                    <a:srgbClr val="FFFFFF"/>
                  </a:solidFill>
                </a:defRPr>
              </a:pPr>
            </a:p>
          </p:txBody>
        </p:sp>
        <p:sp>
          <p:nvSpPr>
            <p:cNvPr id="576" name="Now what……"/>
            <p:cNvSpPr txBox="1"/>
            <p:nvPr/>
          </p:nvSpPr>
          <p:spPr>
            <a:xfrm>
              <a:off x="0" y="0"/>
              <a:ext cx="7305675" cy="174466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normAutofit fontScale="100000" lnSpcReduction="0"/>
            </a:bodyPr>
            <a:lstStyle/>
            <a:p>
              <a:pPr algn="ctr">
                <a:lnSpc>
                  <a:spcPct val="115000"/>
                </a:lnSpc>
                <a:defRPr b="1" sz="3600">
                  <a:solidFill>
                    <a:srgbClr val="FFFFFF"/>
                  </a:solidFill>
                </a:defRPr>
              </a:pPr>
              <a:r>
                <a:t>Now what…</a:t>
              </a:r>
            </a:p>
            <a:p>
              <a:pPr algn="ctr">
                <a:lnSpc>
                  <a:spcPct val="115000"/>
                </a:lnSpc>
                <a:defRPr b="1" sz="3600">
                  <a:solidFill>
                    <a:srgbClr val="FFFFFF"/>
                  </a:solidFill>
                </a:defRPr>
              </a:pPr>
              <a:r>
                <a:t>How to merge results?</a:t>
              </a:r>
            </a:p>
          </p:txBody>
        </p:sp>
      </p:gr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9" name="Google Shape;579;p58"/>
          <p:cNvSpPr txBox="1"/>
          <p:nvPr>
            <p:ph type="title"/>
          </p:nvPr>
        </p:nvSpPr>
        <p:spPr>
          <a:xfrm>
            <a:off x="311699" y="445025"/>
            <a:ext cx="8520602" cy="572701"/>
          </a:xfrm>
          <a:prstGeom prst="rect">
            <a:avLst/>
          </a:prstGeom>
        </p:spPr>
        <p:txBody>
          <a:bodyPr/>
          <a:lstStyle>
            <a:lvl1pPr defTabSz="877823">
              <a:defRPr sz="2688"/>
            </a:lvl1pPr>
          </a:lstStyle>
          <a:p>
            <a:pPr/>
            <a:r>
              <a:t>Merging results computed locally</a:t>
            </a:r>
          </a:p>
        </p:txBody>
      </p:sp>
      <p:sp>
        <p:nvSpPr>
          <p:cNvPr id="580" name="Google Shape;578;p58"/>
          <p:cNvSpPr txBox="1"/>
          <p:nvPr>
            <p:ph type="body" sz="quarter" idx="1"/>
          </p:nvPr>
        </p:nvSpPr>
        <p:spPr>
          <a:xfrm>
            <a:off x="311699" y="1681028"/>
            <a:ext cx="8520602" cy="504901"/>
          </a:xfrm>
          <a:prstGeom prst="rect">
            <a:avLst/>
          </a:prstGeom>
        </p:spPr>
        <p:txBody>
          <a:bodyPr/>
          <a:lstStyle>
            <a:lvl1pPr marL="0" indent="457200">
              <a:spcBef>
                <a:spcPts val="1600"/>
              </a:spcBef>
              <a:buSzTx/>
              <a:buNone/>
              <a:defRPr>
                <a:solidFill>
                  <a:srgbClr val="000000"/>
                </a:solidFill>
              </a:defRPr>
            </a:lvl1pPr>
          </a:lstStyle>
          <a:p>
            <a:pPr/>
            <a:r>
              <a:t>Don’t merge</a:t>
            </a:r>
          </a:p>
        </p:txBody>
      </p:sp>
      <p:sp>
        <p:nvSpPr>
          <p:cNvPr id="581" name="Google Shape;585;p58"/>
          <p:cNvSpPr txBox="1"/>
          <p:nvPr>
            <p:ph type="sldNum" sz="quarter" idx="2"/>
          </p:nvPr>
        </p:nvSpPr>
        <p:spPr>
          <a:xfrm>
            <a:off x="8996044" y="4692867"/>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82" name="Google Shape;582;p58"/>
          <p:cNvSpPr txBox="1"/>
          <p:nvPr/>
        </p:nvSpPr>
        <p:spPr>
          <a:xfrm>
            <a:off x="311699" y="2722547"/>
            <a:ext cx="8521701" cy="20240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indent="457200">
              <a:lnSpc>
                <a:spcPct val="115000"/>
              </a:lnSpc>
              <a:defRPr sz="1800"/>
            </a:pPr>
            <a:r>
              <a:t>Partition key space among nodes in cluster (e.g. </a:t>
            </a:r>
            <a:r>
              <a:rPr>
                <a:latin typeface="Andale Mono"/>
                <a:ea typeface="Andale Mono"/>
                <a:cs typeface="Andale Mono"/>
                <a:sym typeface="Andale Mono"/>
              </a:rPr>
              <a:t>[a-e]</a:t>
            </a:r>
            <a:r>
              <a:t>, </a:t>
            </a:r>
            <a:r>
              <a:rPr>
                <a:latin typeface="Andale Mono"/>
                <a:ea typeface="Andale Mono"/>
                <a:cs typeface="Andale Mono"/>
                <a:sym typeface="Andale Mono"/>
              </a:rPr>
              <a:t>[f-j]</a:t>
            </a:r>
            <a:r>
              <a:t>, </a:t>
            </a:r>
            <a:r>
              <a:rPr>
                <a:latin typeface="Andale Mono"/>
                <a:ea typeface="Andale Mono"/>
                <a:cs typeface="Andale Mono"/>
                <a:sym typeface="Andale Mono"/>
              </a:rPr>
              <a:t>[k-p]</a:t>
            </a:r>
            <a:r>
              <a:t> ...)</a:t>
            </a:r>
          </a:p>
          <a:p>
            <a:pPr marL="1371600" indent="-342900">
              <a:lnSpc>
                <a:spcPct val="115000"/>
              </a:lnSpc>
              <a:spcBef>
                <a:spcPts val="1600"/>
              </a:spcBef>
              <a:buClr>
                <a:srgbClr val="000000"/>
              </a:buClr>
              <a:buSzPts val="1800"/>
              <a:buAutoNum type="arabicPeriod" startAt="1"/>
              <a:defRPr sz="1800"/>
            </a:pPr>
            <a:r>
              <a:t>Assign a key space to each node</a:t>
            </a:r>
          </a:p>
          <a:p>
            <a:pPr marL="1371600" indent="-342900">
              <a:lnSpc>
                <a:spcPct val="115000"/>
              </a:lnSpc>
              <a:buClr>
                <a:srgbClr val="000000"/>
              </a:buClr>
              <a:buSzPts val="1800"/>
              <a:buAutoNum type="arabicPeriod" startAt="1"/>
              <a:defRPr sz="1800"/>
            </a:pPr>
            <a:r>
              <a:t>Split local results by the key spaces</a:t>
            </a:r>
          </a:p>
          <a:p>
            <a:pPr marL="1371600" indent="-342900">
              <a:lnSpc>
                <a:spcPct val="115000"/>
              </a:lnSpc>
              <a:buClr>
                <a:srgbClr val="000000"/>
              </a:buClr>
              <a:buSzPts val="1800"/>
              <a:buAutoNum type="arabicPeriod" startAt="1"/>
              <a:defRPr sz="1800"/>
            </a:pPr>
            <a:r>
              <a:t>Fetch and merge results that correspond to the node’s key space</a:t>
            </a:r>
          </a:p>
        </p:txBody>
      </p:sp>
      <p:sp>
        <p:nvSpPr>
          <p:cNvPr id="583" name="Google Shape;583;p58"/>
          <p:cNvSpPr txBox="1"/>
          <p:nvPr/>
        </p:nvSpPr>
        <p:spPr>
          <a:xfrm>
            <a:off x="311699" y="2154222"/>
            <a:ext cx="8521701" cy="5064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indent="457200">
              <a:lnSpc>
                <a:spcPct val="115000"/>
              </a:lnSpc>
              <a:spcBef>
                <a:spcPts val="1600"/>
              </a:spcBef>
              <a:defRPr sz="1800"/>
            </a:lvl1pPr>
          </a:lstStyle>
          <a:p>
            <a:pPr/>
            <a:r>
              <a:t>Send everything to one node</a:t>
            </a:r>
          </a:p>
        </p:txBody>
      </p:sp>
      <p:sp>
        <p:nvSpPr>
          <p:cNvPr id="584" name="Google Shape;584;p58"/>
          <p:cNvSpPr txBox="1"/>
          <p:nvPr/>
        </p:nvSpPr>
        <p:spPr>
          <a:xfrm>
            <a:off x="311699" y="1144572"/>
            <a:ext cx="8521701" cy="50482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a:lnSpc>
                <a:spcPct val="115000"/>
              </a:lnSpc>
              <a:spcBef>
                <a:spcPts val="1600"/>
              </a:spcBef>
              <a:defRPr sz="1800"/>
            </a:lvl1pPr>
          </a:lstStyle>
          <a:p>
            <a:pPr/>
            <a:r>
              <a:t>Several options</a:t>
            </a:r>
          </a:p>
        </p:txBody>
      </p:sp>
      <p:sp>
        <p:nvSpPr>
          <p:cNvPr id="585" name="Google Shape;580;p58"/>
          <p:cNvSpPr txBox="1"/>
          <p:nvPr/>
        </p:nvSpPr>
        <p:spPr>
          <a:xfrm>
            <a:off x="2394225" y="1650072"/>
            <a:ext cx="5627400"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spcBef>
                <a:spcPts val="1600"/>
              </a:spcBef>
              <a:defRPr sz="1800"/>
            </a:pPr>
            <a:r>
              <a:t>— </a:t>
            </a:r>
            <a:r>
              <a:rPr>
                <a:solidFill>
                  <a:srgbClr val="FF0000"/>
                </a:solidFill>
              </a:rPr>
              <a:t>requires additional computation for correct results</a:t>
            </a:r>
          </a:p>
        </p:txBody>
      </p:sp>
      <p:sp>
        <p:nvSpPr>
          <p:cNvPr id="586" name="Google Shape;581;p58"/>
          <p:cNvSpPr txBox="1"/>
          <p:nvPr/>
        </p:nvSpPr>
        <p:spPr>
          <a:xfrm>
            <a:off x="4073475" y="2154972"/>
            <a:ext cx="4059600"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spcBef>
                <a:spcPts val="1600"/>
              </a:spcBef>
              <a:defRPr sz="1800"/>
            </a:pPr>
            <a:r>
              <a:t>— </a:t>
            </a:r>
            <a:r>
              <a:rPr>
                <a:solidFill>
                  <a:srgbClr val="FF0000"/>
                </a:solidFill>
              </a:rPr>
              <a:t>what if data is too big? Too slow…</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580"/>
                                        </p:tgtEl>
                                        <p:attrNameLst>
                                          <p:attrName>style.visibility</p:attrName>
                                        </p:attrNameLst>
                                      </p:cBhvr>
                                      <p:to>
                                        <p:strVal val="visible"/>
                                      </p:to>
                                    </p:set>
                                    <p:animEffect filter="fade" transition="in">
                                      <p:cBhvr>
                                        <p:cTn id="7" dur="1"/>
                                        <p:tgtEl>
                                          <p:spTgt spid="580"/>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585"/>
                                        </p:tgtEl>
                                        <p:attrNameLst>
                                          <p:attrName>style.visibility</p:attrName>
                                        </p:attrNameLst>
                                      </p:cBhvr>
                                      <p:to>
                                        <p:strVal val="visible"/>
                                      </p:to>
                                    </p:set>
                                    <p:animEffect filter="fade" transition="in">
                                      <p:cBhvr>
                                        <p:cTn id="12" dur="1"/>
                                        <p:tgtEl>
                                          <p:spTgt spid="585"/>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583"/>
                                        </p:tgtEl>
                                        <p:attrNameLst>
                                          <p:attrName>style.visibility</p:attrName>
                                        </p:attrNameLst>
                                      </p:cBhvr>
                                      <p:to>
                                        <p:strVal val="visible"/>
                                      </p:to>
                                    </p:set>
                                    <p:animEffect filter="fade" transition="in">
                                      <p:cBhvr>
                                        <p:cTn id="17" dur="1"/>
                                        <p:tgtEl>
                                          <p:spTgt spid="583"/>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ID="10" grpId="4" fill="hold">
                                  <p:stCondLst>
                                    <p:cond delay="0"/>
                                  </p:stCondLst>
                                  <p:iterate type="el" backwards="0">
                                    <p:tmAbs val="0"/>
                                  </p:iterate>
                                  <p:childTnLst>
                                    <p:set>
                                      <p:cBhvr>
                                        <p:cTn id="21" fill="hold"/>
                                        <p:tgtEl>
                                          <p:spTgt spid="586"/>
                                        </p:tgtEl>
                                        <p:attrNameLst>
                                          <p:attrName>style.visibility</p:attrName>
                                        </p:attrNameLst>
                                      </p:cBhvr>
                                      <p:to>
                                        <p:strVal val="visible"/>
                                      </p:to>
                                    </p:set>
                                    <p:animEffect filter="fade" transition="in">
                                      <p:cBhvr>
                                        <p:cTn id="22" dur="1"/>
                                        <p:tgtEl>
                                          <p:spTgt spid="586"/>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10" grpId="5" fill="hold">
                                  <p:stCondLst>
                                    <p:cond delay="0"/>
                                  </p:stCondLst>
                                  <p:iterate type="el" backwards="0">
                                    <p:tmAbs val="0"/>
                                  </p:iterate>
                                  <p:childTnLst>
                                    <p:set>
                                      <p:cBhvr>
                                        <p:cTn id="26" fill="hold"/>
                                        <p:tgtEl>
                                          <p:spTgt spid="582">
                                            <p:bg/>
                                          </p:spTgt>
                                        </p:tgtEl>
                                        <p:attrNameLst>
                                          <p:attrName>style.visibility</p:attrName>
                                        </p:attrNameLst>
                                      </p:cBhvr>
                                      <p:to>
                                        <p:strVal val="visible"/>
                                      </p:to>
                                    </p:set>
                                    <p:animEffect filter="fade" transition="in">
                                      <p:cBhvr>
                                        <p:cTn id="27" dur="1"/>
                                        <p:tgtEl>
                                          <p:spTgt spid="582">
                                            <p:bg/>
                                          </p:spTgt>
                                        </p:tgtEl>
                                      </p:cBhvr>
                                    </p:animEffect>
                                  </p:childTnLst>
                                </p:cTn>
                              </p:par>
                              <p:par>
                                <p:cTn id="28" presetClass="entr" nodeType="withEffect" presetSubtype="0" presetID="10" grpId="5" fill="hold">
                                  <p:stCondLst>
                                    <p:cond delay="0"/>
                                  </p:stCondLst>
                                  <p:iterate type="el" backwards="0">
                                    <p:tmAbs val="0"/>
                                  </p:iterate>
                                  <p:childTnLst>
                                    <p:set>
                                      <p:cBhvr>
                                        <p:cTn id="29" fill="hold"/>
                                        <p:tgtEl>
                                          <p:spTgt spid="582">
                                            <p:txEl>
                                              <p:pRg st="0" end="0"/>
                                            </p:txEl>
                                          </p:spTgt>
                                        </p:tgtEl>
                                        <p:attrNameLst>
                                          <p:attrName>style.visibility</p:attrName>
                                        </p:attrNameLst>
                                      </p:cBhvr>
                                      <p:to>
                                        <p:strVal val="visible"/>
                                      </p:to>
                                    </p:set>
                                    <p:animEffect filter="fade" transition="in">
                                      <p:cBhvr>
                                        <p:cTn id="30" dur="1"/>
                                        <p:tgtEl>
                                          <p:spTgt spid="582">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5" fill="hold">
                                  <p:stCondLst>
                                    <p:cond delay="0"/>
                                  </p:stCondLst>
                                  <p:iterate type="el" backwards="0">
                                    <p:tmAbs val="0"/>
                                  </p:iterate>
                                  <p:childTnLst>
                                    <p:set>
                                      <p:cBhvr>
                                        <p:cTn id="34" fill="hold"/>
                                        <p:tgtEl>
                                          <p:spTgt spid="582">
                                            <p:txEl>
                                              <p:pRg st="1" end="1"/>
                                            </p:txEl>
                                          </p:spTgt>
                                        </p:tgtEl>
                                        <p:attrNameLst>
                                          <p:attrName>style.visibility</p:attrName>
                                        </p:attrNameLst>
                                      </p:cBhvr>
                                      <p:to>
                                        <p:strVal val="visible"/>
                                      </p:to>
                                    </p:set>
                                    <p:animEffect filter="fade" transition="in">
                                      <p:cBhvr>
                                        <p:cTn id="35" dur="1"/>
                                        <p:tgtEl>
                                          <p:spTgt spid="582">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ID="10" grpId="5" fill="hold">
                                  <p:stCondLst>
                                    <p:cond delay="0"/>
                                  </p:stCondLst>
                                  <p:iterate type="el" backwards="0">
                                    <p:tmAbs val="0"/>
                                  </p:iterate>
                                  <p:childTnLst>
                                    <p:set>
                                      <p:cBhvr>
                                        <p:cTn id="39" fill="hold"/>
                                        <p:tgtEl>
                                          <p:spTgt spid="582">
                                            <p:txEl>
                                              <p:pRg st="2" end="2"/>
                                            </p:txEl>
                                          </p:spTgt>
                                        </p:tgtEl>
                                        <p:attrNameLst>
                                          <p:attrName>style.visibility</p:attrName>
                                        </p:attrNameLst>
                                      </p:cBhvr>
                                      <p:to>
                                        <p:strVal val="visible"/>
                                      </p:to>
                                    </p:set>
                                    <p:animEffect filter="fade" transition="in">
                                      <p:cBhvr>
                                        <p:cTn id="40" dur="1"/>
                                        <p:tgtEl>
                                          <p:spTgt spid="582">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Class="entr" nodeType="clickEffect" presetID="10" grpId="5" fill="hold">
                                  <p:stCondLst>
                                    <p:cond delay="0"/>
                                  </p:stCondLst>
                                  <p:iterate type="el" backwards="0">
                                    <p:tmAbs val="0"/>
                                  </p:iterate>
                                  <p:childTnLst>
                                    <p:set>
                                      <p:cBhvr>
                                        <p:cTn id="44" fill="hold"/>
                                        <p:tgtEl>
                                          <p:spTgt spid="582">
                                            <p:txEl>
                                              <p:pRg st="3" end="3"/>
                                            </p:txEl>
                                          </p:spTgt>
                                        </p:tgtEl>
                                        <p:attrNameLst>
                                          <p:attrName>style.visibility</p:attrName>
                                        </p:attrNameLst>
                                      </p:cBhvr>
                                      <p:to>
                                        <p:strVal val="visible"/>
                                      </p:to>
                                    </p:set>
                                    <p:animEffect filter="fade" transition="in">
                                      <p:cBhvr>
                                        <p:cTn id="45" dur="1"/>
                                        <p:tgtEl>
                                          <p:spTgt spid="582">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582" grpId="5"/>
      <p:bldP build="whole" bldLvl="1" animBg="1" rev="0" advAuto="0" spid="583" grpId="3"/>
      <p:bldP build="whole" bldLvl="1" animBg="1" rev="0" advAuto="0" spid="586" grpId="4"/>
      <p:bldP build="whole" bldLvl="1" animBg="1" rev="0" advAuto="0" spid="585" grpId="2"/>
      <p:bldP build="whole" bldLvl="1" animBg="1" rev="0" advAuto="0" spid="580" grpId="1"/>
    </p:bldLst>
  </p:timing>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8" name="Google Shape;590;p59"/>
          <p:cNvSpPr/>
          <p:nvPr/>
        </p:nvSpPr>
        <p:spPr>
          <a:xfrm>
            <a:off x="2280092" y="105516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589" name="Google Shape;591;p59" descr="Google Shape;591;p59"/>
          <p:cNvPicPr>
            <a:picLocks noChangeAspect="1"/>
          </p:cNvPicPr>
          <p:nvPr/>
        </p:nvPicPr>
        <p:blipFill>
          <a:blip r:embed="rId2">
            <a:extLst/>
          </a:blip>
          <a:stretch>
            <a:fillRect/>
          </a:stretch>
        </p:blipFill>
        <p:spPr>
          <a:xfrm>
            <a:off x="4078587" y="1365737"/>
            <a:ext cx="760026" cy="760026"/>
          </a:xfrm>
          <a:prstGeom prst="rect">
            <a:avLst/>
          </a:prstGeom>
          <a:ln w="12700">
            <a:miter lim="400000"/>
          </a:ln>
        </p:spPr>
      </p:pic>
      <p:pic>
        <p:nvPicPr>
          <p:cNvPr id="590" name="Google Shape;592;p59" descr="Google Shape;592;p59"/>
          <p:cNvPicPr>
            <a:picLocks noChangeAspect="1"/>
          </p:cNvPicPr>
          <p:nvPr/>
        </p:nvPicPr>
        <p:blipFill>
          <a:blip r:embed="rId2">
            <a:extLst/>
          </a:blip>
          <a:stretch>
            <a:fillRect/>
          </a:stretch>
        </p:blipFill>
        <p:spPr>
          <a:xfrm>
            <a:off x="5065688" y="1534937"/>
            <a:ext cx="760026" cy="760027"/>
          </a:xfrm>
          <a:prstGeom prst="rect">
            <a:avLst/>
          </a:prstGeom>
          <a:ln w="12700">
            <a:miter lim="400000"/>
          </a:ln>
        </p:spPr>
      </p:pic>
      <p:pic>
        <p:nvPicPr>
          <p:cNvPr id="591" name="Google Shape;593;p59" descr="Google Shape;593;p59"/>
          <p:cNvPicPr>
            <a:picLocks noChangeAspect="1"/>
          </p:cNvPicPr>
          <p:nvPr/>
        </p:nvPicPr>
        <p:blipFill>
          <a:blip r:embed="rId2">
            <a:extLst/>
          </a:blip>
          <a:stretch>
            <a:fillRect/>
          </a:stretch>
        </p:blipFill>
        <p:spPr>
          <a:xfrm>
            <a:off x="3603388" y="2459138"/>
            <a:ext cx="760026" cy="760026"/>
          </a:xfrm>
          <a:prstGeom prst="rect">
            <a:avLst/>
          </a:prstGeom>
          <a:ln w="12700">
            <a:miter lim="400000"/>
          </a:ln>
        </p:spPr>
      </p:pic>
      <p:pic>
        <p:nvPicPr>
          <p:cNvPr id="592" name="Google Shape;594;p59" descr="Google Shape;594;p59"/>
          <p:cNvPicPr>
            <a:picLocks noChangeAspect="1"/>
          </p:cNvPicPr>
          <p:nvPr/>
        </p:nvPicPr>
        <p:blipFill>
          <a:blip r:embed="rId2">
            <a:extLst/>
          </a:blip>
          <a:stretch>
            <a:fillRect/>
          </a:stretch>
        </p:blipFill>
        <p:spPr>
          <a:xfrm>
            <a:off x="4593175" y="2459138"/>
            <a:ext cx="760026" cy="760026"/>
          </a:xfrm>
          <a:prstGeom prst="rect">
            <a:avLst/>
          </a:prstGeom>
          <a:ln w="12700">
            <a:miter lim="400000"/>
          </a:ln>
        </p:spPr>
      </p:pic>
      <p:sp>
        <p:nvSpPr>
          <p:cNvPr id="593" name="Google Shape;595;p59"/>
          <p:cNvSpPr txBox="1"/>
          <p:nvPr/>
        </p:nvSpPr>
        <p:spPr>
          <a:xfrm>
            <a:off x="1514799" y="1120132"/>
            <a:ext cx="15822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latin typeface="Andale Mono"/>
                <a:ea typeface="Andale Mono"/>
                <a:cs typeface="Andale Mono"/>
                <a:sym typeface="Andale Mono"/>
              </a:defRPr>
            </a:pPr>
            <a:r>
              <a:t>when: 1, in: 1,</a:t>
            </a:r>
          </a:p>
          <a:p>
            <a:pPr marR="88900">
              <a:lnSpc>
                <a:spcPct val="142857"/>
              </a:lnSpc>
              <a:defRPr sz="1000">
                <a:latin typeface="Andale Mono"/>
                <a:ea typeface="Andale Mono"/>
                <a:cs typeface="Andale Mono"/>
                <a:sym typeface="Andale Mono"/>
              </a:defRPr>
            </a:pPr>
            <a:r>
              <a:t>the: 1, course: 1,</a:t>
            </a:r>
          </a:p>
          <a:p>
            <a:pPr marR="88900">
              <a:lnSpc>
                <a:spcPct val="142857"/>
              </a:lnSpc>
              <a:defRPr sz="1000">
                <a:latin typeface="Andale Mono"/>
                <a:ea typeface="Andale Mono"/>
                <a:cs typeface="Andale Mono"/>
                <a:sym typeface="Andale Mono"/>
              </a:defRPr>
            </a:pPr>
            <a:r>
              <a:t>of: 1, human: 1,</a:t>
            </a:r>
          </a:p>
          <a:p>
            <a:pPr marR="88900">
              <a:lnSpc>
                <a:spcPct val="142857"/>
              </a:lnSpc>
              <a:defRPr sz="1000">
                <a:latin typeface="Andale Mono"/>
                <a:ea typeface="Andale Mono"/>
                <a:cs typeface="Andale Mono"/>
                <a:sym typeface="Andale Mono"/>
              </a:defRPr>
            </a:pPr>
            <a:r>
              <a:t>events: 1, it: 1</a:t>
            </a:r>
          </a:p>
        </p:txBody>
      </p:sp>
      <p:sp>
        <p:nvSpPr>
          <p:cNvPr id="594" name="Google Shape;596;p59"/>
          <p:cNvSpPr txBox="1"/>
          <p:nvPr/>
        </p:nvSpPr>
        <p:spPr>
          <a:xfrm>
            <a:off x="2038049" y="2982057"/>
            <a:ext cx="2136002"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spcBef>
                <a:spcPts val="800"/>
              </a:spcBef>
              <a:defRPr sz="1000">
                <a:latin typeface="Andale Mono"/>
                <a:ea typeface="Andale Mono"/>
                <a:cs typeface="Andale Mono"/>
                <a:sym typeface="Andale Mono"/>
              </a:defRPr>
            </a:lvl1pPr>
          </a:lstStyle>
          <a:p>
            <a:pPr/>
            <a:r>
              <a:t>dissolve: 1, the: 2, political: 1, bands: 1, which: 1, have: 1, connected: 1, them: 1 ...</a:t>
            </a:r>
          </a:p>
        </p:txBody>
      </p:sp>
      <p:pic>
        <p:nvPicPr>
          <p:cNvPr id="595" name="Google Shape;597;p59" descr="Google Shape;597;p59"/>
          <p:cNvPicPr>
            <a:picLocks noChangeAspect="1"/>
          </p:cNvPicPr>
          <p:nvPr/>
        </p:nvPicPr>
        <p:blipFill>
          <a:blip r:embed="rId2">
            <a:extLst/>
          </a:blip>
          <a:stretch>
            <a:fillRect/>
          </a:stretch>
        </p:blipFill>
        <p:spPr>
          <a:xfrm>
            <a:off x="2990012" y="1699112"/>
            <a:ext cx="760026" cy="760026"/>
          </a:xfrm>
          <a:prstGeom prst="rect">
            <a:avLst/>
          </a:prstGeom>
          <a:ln w="12700">
            <a:miter lim="400000"/>
          </a:ln>
        </p:spPr>
      </p:pic>
      <p:sp>
        <p:nvSpPr>
          <p:cNvPr id="596" name="Google Shape;598;p59"/>
          <p:cNvSpPr txBox="1"/>
          <p:nvPr/>
        </p:nvSpPr>
        <p:spPr>
          <a:xfrm>
            <a:off x="5182337" y="2982045"/>
            <a:ext cx="19725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latin typeface="Andale Mono"/>
                <a:ea typeface="Andale Mono"/>
                <a:cs typeface="Andale Mono"/>
                <a:sym typeface="Andale Mono"/>
              </a:defRPr>
            </a:lvl1pPr>
          </a:lstStyle>
          <a:p>
            <a:pPr/>
            <a:r>
              <a:t>among: 1, the: 2, powers: 1, of: 2, earth: 1, separate: 1, equal: 1, and: 1 ...</a:t>
            </a:r>
          </a:p>
        </p:txBody>
      </p:sp>
      <p:sp>
        <p:nvSpPr>
          <p:cNvPr id="597" name="Google Shape;599;p59"/>
          <p:cNvSpPr txBox="1"/>
          <p:nvPr/>
        </p:nvSpPr>
        <p:spPr>
          <a:xfrm>
            <a:off x="5667800" y="1703318"/>
            <a:ext cx="2349901" cy="92126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latin typeface="Andale Mono"/>
                <a:ea typeface="Andale Mono"/>
                <a:cs typeface="Andale Mono"/>
                <a:sym typeface="Andale Mono"/>
              </a:defRPr>
            </a:lvl1pPr>
          </a:lstStyle>
          <a:p>
            <a:pPr/>
            <a:r>
              <a:t>nature: 2, and: 1, of: 2, god: 1, entitle: 1, them: 1, decent: 1, respect: 1, mankind: 1, opinion: 1 ...</a:t>
            </a:r>
          </a:p>
        </p:txBody>
      </p:sp>
      <p:sp>
        <p:nvSpPr>
          <p:cNvPr id="598" name="Google Shape;600;p59"/>
          <p:cNvSpPr txBox="1"/>
          <p:nvPr/>
        </p:nvSpPr>
        <p:spPr>
          <a:xfrm>
            <a:off x="3472350" y="400795"/>
            <a:ext cx="19725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latin typeface="Andale Mono"/>
                <a:ea typeface="Andale Mono"/>
                <a:cs typeface="Andale Mono"/>
                <a:sym typeface="Andale Mono"/>
              </a:defRPr>
            </a:lvl1pPr>
          </a:lstStyle>
          <a:p>
            <a:pPr/>
            <a:r>
              <a:t>requires: 1, that: 1, they: 1, should: 1, declare: 1, the: 1, causes: 1, which: 1 ...</a:t>
            </a:r>
          </a:p>
        </p:txBody>
      </p:sp>
      <p:sp>
        <p:nvSpPr>
          <p:cNvPr id="599" name="Google Shape;601;p5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1" name="Google Shape;606;p60"/>
          <p:cNvSpPr/>
          <p:nvPr/>
        </p:nvSpPr>
        <p:spPr>
          <a:xfrm>
            <a:off x="2280092" y="105516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602" name="Google Shape;607;p60" descr="Google Shape;607;p60"/>
          <p:cNvPicPr>
            <a:picLocks noChangeAspect="1"/>
          </p:cNvPicPr>
          <p:nvPr/>
        </p:nvPicPr>
        <p:blipFill>
          <a:blip r:embed="rId2">
            <a:extLst/>
          </a:blip>
          <a:stretch>
            <a:fillRect/>
          </a:stretch>
        </p:blipFill>
        <p:spPr>
          <a:xfrm>
            <a:off x="4078587" y="1365737"/>
            <a:ext cx="760026" cy="760026"/>
          </a:xfrm>
          <a:prstGeom prst="rect">
            <a:avLst/>
          </a:prstGeom>
          <a:ln w="12700">
            <a:miter lim="400000"/>
          </a:ln>
        </p:spPr>
      </p:pic>
      <p:pic>
        <p:nvPicPr>
          <p:cNvPr id="603" name="Google Shape;608;p60" descr="Google Shape;608;p60"/>
          <p:cNvPicPr>
            <a:picLocks noChangeAspect="1"/>
          </p:cNvPicPr>
          <p:nvPr/>
        </p:nvPicPr>
        <p:blipFill>
          <a:blip r:embed="rId2">
            <a:extLst/>
          </a:blip>
          <a:stretch>
            <a:fillRect/>
          </a:stretch>
        </p:blipFill>
        <p:spPr>
          <a:xfrm>
            <a:off x="5065688" y="1534937"/>
            <a:ext cx="760026" cy="760027"/>
          </a:xfrm>
          <a:prstGeom prst="rect">
            <a:avLst/>
          </a:prstGeom>
          <a:ln w="12700">
            <a:miter lim="400000"/>
          </a:ln>
        </p:spPr>
      </p:pic>
      <p:pic>
        <p:nvPicPr>
          <p:cNvPr id="604" name="Google Shape;609;p60" descr="Google Shape;609;p60"/>
          <p:cNvPicPr>
            <a:picLocks noChangeAspect="1"/>
          </p:cNvPicPr>
          <p:nvPr/>
        </p:nvPicPr>
        <p:blipFill>
          <a:blip r:embed="rId2">
            <a:extLst/>
          </a:blip>
          <a:stretch>
            <a:fillRect/>
          </a:stretch>
        </p:blipFill>
        <p:spPr>
          <a:xfrm>
            <a:off x="3603388" y="2459138"/>
            <a:ext cx="760026" cy="760026"/>
          </a:xfrm>
          <a:prstGeom prst="rect">
            <a:avLst/>
          </a:prstGeom>
          <a:ln w="12700">
            <a:miter lim="400000"/>
          </a:ln>
        </p:spPr>
      </p:pic>
      <p:pic>
        <p:nvPicPr>
          <p:cNvPr id="605" name="Google Shape;610;p60" descr="Google Shape;610;p60"/>
          <p:cNvPicPr>
            <a:picLocks noChangeAspect="1"/>
          </p:cNvPicPr>
          <p:nvPr/>
        </p:nvPicPr>
        <p:blipFill>
          <a:blip r:embed="rId2">
            <a:extLst/>
          </a:blip>
          <a:stretch>
            <a:fillRect/>
          </a:stretch>
        </p:blipFill>
        <p:spPr>
          <a:xfrm>
            <a:off x="4593175" y="2459138"/>
            <a:ext cx="760026" cy="760026"/>
          </a:xfrm>
          <a:prstGeom prst="rect">
            <a:avLst/>
          </a:prstGeom>
          <a:ln w="12700">
            <a:miter lim="400000"/>
          </a:ln>
        </p:spPr>
      </p:pic>
      <p:sp>
        <p:nvSpPr>
          <p:cNvPr id="606" name="Google Shape;611;p60"/>
          <p:cNvSpPr txBox="1"/>
          <p:nvPr/>
        </p:nvSpPr>
        <p:spPr>
          <a:xfrm>
            <a:off x="1428424" y="1119057"/>
            <a:ext cx="1916702" cy="11208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solidFill>
                  <a:srgbClr val="FF0000"/>
                </a:solidFill>
                <a:latin typeface="Andale Mono"/>
                <a:ea typeface="Andale Mono"/>
                <a:cs typeface="Andale Mono"/>
                <a:sym typeface="Andale Mono"/>
              </a:defRPr>
            </a:pPr>
            <a:r>
              <a:t>when: 1, the: 1,</a:t>
            </a:r>
          </a:p>
          <a:p>
            <a:pPr marR="88900">
              <a:lnSpc>
                <a:spcPct val="142857"/>
              </a:lnSpc>
              <a:defRPr sz="1000">
                <a:solidFill>
                  <a:srgbClr val="F1C232"/>
                </a:solidFill>
                <a:latin typeface="Andale Mono"/>
                <a:ea typeface="Andale Mono"/>
                <a:cs typeface="Andale Mono"/>
                <a:sym typeface="Andale Mono"/>
              </a:defRPr>
            </a:pPr>
            <a:r>
              <a:t>in: 1, it: 1, human: 1,</a:t>
            </a:r>
          </a:p>
          <a:p>
            <a:pPr marR="88900">
              <a:lnSpc>
                <a:spcPct val="142857"/>
              </a:lnSpc>
              <a:defRPr sz="1000">
                <a:solidFill>
                  <a:srgbClr val="6AA84F"/>
                </a:solidFill>
                <a:latin typeface="Andale Mono"/>
                <a:ea typeface="Andale Mono"/>
                <a:cs typeface="Andale Mono"/>
                <a:sym typeface="Andale Mono"/>
              </a:defRPr>
            </a:pPr>
            <a:r>
              <a:t>course: 1,</a:t>
            </a:r>
            <a:r>
              <a:rPr>
                <a:solidFill>
                  <a:srgbClr val="000000"/>
                </a:solidFill>
              </a:rPr>
              <a:t> </a:t>
            </a:r>
            <a:r>
              <a:t>events: 1,</a:t>
            </a:r>
          </a:p>
          <a:p>
            <a:pPr marR="88900">
              <a:lnSpc>
                <a:spcPct val="142857"/>
              </a:lnSpc>
              <a:defRPr sz="1000">
                <a:solidFill>
                  <a:srgbClr val="FF9900"/>
                </a:solidFill>
                <a:latin typeface="Andale Mono"/>
                <a:ea typeface="Andale Mono"/>
                <a:cs typeface="Andale Mono"/>
                <a:sym typeface="Andale Mono"/>
              </a:defRPr>
            </a:pPr>
            <a:r>
              <a:t>of: 1</a:t>
            </a:r>
          </a:p>
        </p:txBody>
      </p:sp>
      <p:sp>
        <p:nvSpPr>
          <p:cNvPr id="607" name="Google Shape;612;p60"/>
          <p:cNvSpPr txBox="1"/>
          <p:nvPr/>
        </p:nvSpPr>
        <p:spPr>
          <a:xfrm>
            <a:off x="2038049" y="3081843"/>
            <a:ext cx="2136002" cy="92126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solidFill>
                  <a:srgbClr val="6AA84F"/>
                </a:solidFill>
                <a:latin typeface="Andale Mono"/>
                <a:ea typeface="Andale Mono"/>
                <a:cs typeface="Andale Mono"/>
                <a:sym typeface="Andale Mono"/>
              </a:defRPr>
            </a:pPr>
            <a:r>
              <a:t>bands: 1, dissolve: 1,</a:t>
            </a:r>
          </a:p>
          <a:p>
            <a:pPr marR="88900">
              <a:lnSpc>
                <a:spcPct val="142857"/>
              </a:lnSpc>
              <a:defRPr sz="1000">
                <a:solidFill>
                  <a:srgbClr val="6AA84F"/>
                </a:solidFill>
                <a:latin typeface="Andale Mono"/>
                <a:ea typeface="Andale Mono"/>
                <a:cs typeface="Andale Mono"/>
                <a:sym typeface="Andale Mono"/>
              </a:defRPr>
            </a:pPr>
            <a:r>
              <a:t>connected: 1,</a:t>
            </a:r>
            <a:r>
              <a:rPr>
                <a:solidFill>
                  <a:srgbClr val="000000"/>
                </a:solidFill>
              </a:rPr>
              <a:t> </a:t>
            </a:r>
            <a:r>
              <a:rPr>
                <a:solidFill>
                  <a:srgbClr val="F1C232"/>
                </a:solidFill>
              </a:rPr>
              <a:t>have: 1,</a:t>
            </a:r>
          </a:p>
          <a:p>
            <a:pPr marR="88900">
              <a:lnSpc>
                <a:spcPct val="142857"/>
              </a:lnSpc>
              <a:defRPr sz="1000">
                <a:solidFill>
                  <a:srgbClr val="FF9900"/>
                </a:solidFill>
                <a:latin typeface="Andale Mono"/>
                <a:ea typeface="Andale Mono"/>
                <a:cs typeface="Andale Mono"/>
                <a:sym typeface="Andale Mono"/>
              </a:defRPr>
            </a:pPr>
            <a:r>
              <a:t>political: 1,</a:t>
            </a:r>
            <a:r>
              <a:rPr>
                <a:solidFill>
                  <a:srgbClr val="000000"/>
                </a:solidFill>
              </a:rPr>
              <a:t> </a:t>
            </a:r>
            <a:r>
              <a:rPr>
                <a:solidFill>
                  <a:srgbClr val="FF0000"/>
                </a:solidFill>
              </a:rPr>
              <a:t>the: 1,</a:t>
            </a:r>
            <a:endParaRPr>
              <a:solidFill>
                <a:srgbClr val="FF0000"/>
              </a:solidFill>
            </a:endParaRPr>
          </a:p>
          <a:p>
            <a:pPr marR="88900">
              <a:lnSpc>
                <a:spcPct val="142857"/>
              </a:lnSpc>
              <a:defRPr sz="1000">
                <a:solidFill>
                  <a:srgbClr val="FF0000"/>
                </a:solidFill>
                <a:latin typeface="Andale Mono"/>
                <a:ea typeface="Andale Mono"/>
                <a:cs typeface="Andale Mono"/>
                <a:sym typeface="Andale Mono"/>
              </a:defRPr>
            </a:pPr>
            <a:r>
              <a:t>them: 1, which: 1</a:t>
            </a:r>
          </a:p>
        </p:txBody>
      </p:sp>
      <p:pic>
        <p:nvPicPr>
          <p:cNvPr id="608" name="Google Shape;613;p60" descr="Google Shape;613;p60"/>
          <p:cNvPicPr>
            <a:picLocks noChangeAspect="1"/>
          </p:cNvPicPr>
          <p:nvPr/>
        </p:nvPicPr>
        <p:blipFill>
          <a:blip r:embed="rId2">
            <a:extLst/>
          </a:blip>
          <a:stretch>
            <a:fillRect/>
          </a:stretch>
        </p:blipFill>
        <p:spPr>
          <a:xfrm>
            <a:off x="2990012" y="1699112"/>
            <a:ext cx="760026" cy="760026"/>
          </a:xfrm>
          <a:prstGeom prst="rect">
            <a:avLst/>
          </a:prstGeom>
          <a:ln w="12700">
            <a:miter lim="400000"/>
          </a:ln>
        </p:spPr>
      </p:pic>
      <p:sp>
        <p:nvSpPr>
          <p:cNvPr id="609" name="Google Shape;614;p60"/>
          <p:cNvSpPr txBox="1"/>
          <p:nvPr/>
        </p:nvSpPr>
        <p:spPr>
          <a:xfrm>
            <a:off x="5182337" y="3081831"/>
            <a:ext cx="1972501" cy="92126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indent="88900">
              <a:lnSpc>
                <a:spcPct val="142857"/>
              </a:lnSpc>
              <a:defRPr sz="1000">
                <a:solidFill>
                  <a:srgbClr val="6AA84F"/>
                </a:solidFill>
                <a:latin typeface="Andale Mono"/>
                <a:ea typeface="Andale Mono"/>
                <a:cs typeface="Andale Mono"/>
                <a:sym typeface="Andale Mono"/>
              </a:defRPr>
            </a:pPr>
            <a:r>
              <a:t>among: 1, and: 1,</a:t>
            </a:r>
          </a:p>
          <a:p>
            <a:pPr marR="88900" indent="88900">
              <a:lnSpc>
                <a:spcPct val="142857"/>
              </a:lnSpc>
              <a:defRPr sz="1000">
                <a:solidFill>
                  <a:srgbClr val="6AA84F"/>
                </a:solidFill>
                <a:latin typeface="Andale Mono"/>
                <a:ea typeface="Andale Mono"/>
                <a:cs typeface="Andale Mono"/>
                <a:sym typeface="Andale Mono"/>
              </a:defRPr>
            </a:pPr>
            <a:r>
              <a:t>equal: 1, earth: 1,</a:t>
            </a:r>
          </a:p>
          <a:p>
            <a:pPr marR="88900" indent="88900">
              <a:lnSpc>
                <a:spcPct val="142857"/>
              </a:lnSpc>
              <a:defRPr sz="1000">
                <a:solidFill>
                  <a:srgbClr val="9900FF"/>
                </a:solidFill>
                <a:latin typeface="Andale Mono"/>
                <a:ea typeface="Andale Mono"/>
                <a:cs typeface="Andale Mono"/>
                <a:sym typeface="Andale Mono"/>
              </a:defRPr>
            </a:pPr>
            <a:r>
              <a:t>separate: 1,</a:t>
            </a:r>
            <a:r>
              <a:rPr>
                <a:solidFill>
                  <a:srgbClr val="000000"/>
                </a:solidFill>
              </a:rPr>
              <a:t> </a:t>
            </a:r>
            <a:r>
              <a:rPr>
                <a:solidFill>
                  <a:srgbClr val="FF0000"/>
                </a:solidFill>
              </a:rPr>
              <a:t>the: 2,</a:t>
            </a:r>
          </a:p>
          <a:p>
            <a:pPr marR="88900" indent="88900">
              <a:lnSpc>
                <a:spcPct val="142857"/>
              </a:lnSpc>
              <a:defRPr sz="1000">
                <a:solidFill>
                  <a:srgbClr val="FF9900"/>
                </a:solidFill>
                <a:latin typeface="Andale Mono"/>
                <a:ea typeface="Andale Mono"/>
                <a:cs typeface="Andale Mono"/>
                <a:sym typeface="Andale Mono"/>
              </a:defRPr>
            </a:pPr>
            <a:r>
              <a:t>powers: 1, of: 2</a:t>
            </a:r>
          </a:p>
        </p:txBody>
      </p:sp>
      <p:sp>
        <p:nvSpPr>
          <p:cNvPr id="610" name="Google Shape;615;p60"/>
          <p:cNvSpPr txBox="1"/>
          <p:nvPr/>
        </p:nvSpPr>
        <p:spPr>
          <a:xfrm>
            <a:off x="5667800" y="1503747"/>
            <a:ext cx="1972501" cy="132040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indent="88900">
              <a:lnSpc>
                <a:spcPct val="142857"/>
              </a:lnSpc>
              <a:defRPr sz="1000">
                <a:solidFill>
                  <a:srgbClr val="FF9900"/>
                </a:solidFill>
                <a:latin typeface="Andale Mono"/>
                <a:ea typeface="Andale Mono"/>
                <a:cs typeface="Andale Mono"/>
                <a:sym typeface="Andale Mono"/>
              </a:defRPr>
            </a:pPr>
            <a:r>
              <a:t>nature: 2,</a:t>
            </a:r>
            <a:r>
              <a:rPr>
                <a:solidFill>
                  <a:srgbClr val="000000"/>
                </a:solidFill>
              </a:rPr>
              <a:t> </a:t>
            </a:r>
            <a:r>
              <a:t>of: 2,</a:t>
            </a:r>
          </a:p>
          <a:p>
            <a:pPr marR="88900" indent="88900">
              <a:lnSpc>
                <a:spcPct val="142857"/>
              </a:lnSpc>
              <a:defRPr sz="1000">
                <a:solidFill>
                  <a:srgbClr val="FF9900"/>
                </a:solidFill>
                <a:latin typeface="Andale Mono"/>
                <a:ea typeface="Andale Mono"/>
                <a:cs typeface="Andale Mono"/>
                <a:sym typeface="Andale Mono"/>
              </a:defRPr>
            </a:pPr>
            <a:r>
              <a:t>mankind: 1, opinion: 1,</a:t>
            </a:r>
          </a:p>
          <a:p>
            <a:pPr marR="88900" indent="88900">
              <a:lnSpc>
                <a:spcPct val="142857"/>
              </a:lnSpc>
              <a:defRPr sz="1000">
                <a:solidFill>
                  <a:srgbClr val="6AA84F"/>
                </a:solidFill>
                <a:latin typeface="Andale Mono"/>
                <a:ea typeface="Andale Mono"/>
                <a:cs typeface="Andale Mono"/>
                <a:sym typeface="Andale Mono"/>
              </a:defRPr>
            </a:pPr>
            <a:r>
              <a:t>entitle: 1, and: 1,</a:t>
            </a:r>
          </a:p>
          <a:p>
            <a:pPr marR="88900" indent="88900">
              <a:lnSpc>
                <a:spcPct val="142857"/>
              </a:lnSpc>
              <a:defRPr sz="1000">
                <a:solidFill>
                  <a:srgbClr val="6AA84F"/>
                </a:solidFill>
                <a:latin typeface="Andale Mono"/>
                <a:ea typeface="Andale Mono"/>
                <a:cs typeface="Andale Mono"/>
                <a:sym typeface="Andale Mono"/>
              </a:defRPr>
            </a:pPr>
            <a:r>
              <a:t>decent: 1, </a:t>
            </a:r>
            <a:r>
              <a:rPr>
                <a:solidFill>
                  <a:srgbClr val="F1C232"/>
                </a:solidFill>
              </a:rPr>
              <a:t>god: 1,</a:t>
            </a:r>
          </a:p>
          <a:p>
            <a:pPr marR="88900" indent="88900">
              <a:lnSpc>
                <a:spcPct val="142857"/>
              </a:lnSpc>
              <a:defRPr sz="1000">
                <a:solidFill>
                  <a:srgbClr val="FF0000"/>
                </a:solidFill>
                <a:latin typeface="Andale Mono"/>
                <a:ea typeface="Andale Mono"/>
                <a:cs typeface="Andale Mono"/>
                <a:sym typeface="Andale Mono"/>
              </a:defRPr>
            </a:pPr>
            <a:r>
              <a:t>them: 1, </a:t>
            </a:r>
            <a:r>
              <a:rPr>
                <a:solidFill>
                  <a:srgbClr val="9900FF"/>
                </a:solidFill>
              </a:rPr>
              <a:t>respect: 1, </a:t>
            </a:r>
          </a:p>
        </p:txBody>
      </p:sp>
      <p:sp>
        <p:nvSpPr>
          <p:cNvPr id="611" name="Google Shape;616;p60"/>
          <p:cNvSpPr txBox="1"/>
          <p:nvPr/>
        </p:nvSpPr>
        <p:spPr>
          <a:xfrm>
            <a:off x="3472350" y="400807"/>
            <a:ext cx="2136001"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indent="88900">
              <a:lnSpc>
                <a:spcPct val="142857"/>
              </a:lnSpc>
              <a:defRPr sz="1000">
                <a:solidFill>
                  <a:srgbClr val="6AA84F"/>
                </a:solidFill>
                <a:latin typeface="Andale Mono"/>
                <a:ea typeface="Andale Mono"/>
                <a:cs typeface="Andale Mono"/>
                <a:sym typeface="Andale Mono"/>
              </a:defRPr>
            </a:pPr>
            <a:r>
              <a:t>causes: 1, declare: 1,</a:t>
            </a:r>
          </a:p>
          <a:p>
            <a:pPr marR="88900" indent="88900">
              <a:lnSpc>
                <a:spcPct val="142857"/>
              </a:lnSpc>
              <a:defRPr sz="1000">
                <a:solidFill>
                  <a:srgbClr val="9900FF"/>
                </a:solidFill>
                <a:latin typeface="Andale Mono"/>
                <a:ea typeface="Andale Mono"/>
                <a:cs typeface="Andale Mono"/>
                <a:sym typeface="Andale Mono"/>
              </a:defRPr>
            </a:pPr>
            <a:r>
              <a:t>requires: 1, should: 1,</a:t>
            </a:r>
            <a:endParaRPr>
              <a:solidFill>
                <a:srgbClr val="FF0000"/>
              </a:solidFill>
            </a:endParaRPr>
          </a:p>
          <a:p>
            <a:pPr marR="88900" indent="88900">
              <a:lnSpc>
                <a:spcPct val="142857"/>
              </a:lnSpc>
              <a:defRPr sz="1000">
                <a:solidFill>
                  <a:srgbClr val="FF0000"/>
                </a:solidFill>
                <a:latin typeface="Andale Mono"/>
                <a:ea typeface="Andale Mono"/>
                <a:cs typeface="Andale Mono"/>
                <a:sym typeface="Andale Mono"/>
              </a:defRPr>
            </a:pPr>
            <a:r>
              <a:t>that: 1, they: 1, the: 1,</a:t>
            </a:r>
          </a:p>
          <a:p>
            <a:pPr marR="88900" indent="88900">
              <a:lnSpc>
                <a:spcPct val="142857"/>
              </a:lnSpc>
              <a:defRPr sz="1000">
                <a:solidFill>
                  <a:srgbClr val="FF0000"/>
                </a:solidFill>
                <a:latin typeface="Andale Mono"/>
                <a:ea typeface="Andale Mono"/>
                <a:cs typeface="Andale Mono"/>
                <a:sym typeface="Andale Mono"/>
              </a:defRPr>
            </a:pPr>
            <a:r>
              <a:t>which: 1</a:t>
            </a:r>
          </a:p>
        </p:txBody>
      </p:sp>
      <p:sp>
        <p:nvSpPr>
          <p:cNvPr id="612" name="Google Shape;617;p60"/>
          <p:cNvSpPr txBox="1"/>
          <p:nvPr>
            <p:ph type="body" sz="quarter" idx="1"/>
          </p:nvPr>
        </p:nvSpPr>
        <p:spPr>
          <a:xfrm>
            <a:off x="2668349" y="4195700"/>
            <a:ext cx="3807301" cy="437700"/>
          </a:xfrm>
          <a:prstGeom prst="rect">
            <a:avLst/>
          </a:prstGeom>
        </p:spPr>
        <p:txBody>
          <a:bodyPr/>
          <a:lstStyle>
            <a:lvl1pPr marL="0" indent="0" algn="ctr" defTabSz="868680">
              <a:spcBef>
                <a:spcPts val="1500"/>
              </a:spcBef>
              <a:buSzTx/>
              <a:buNone/>
              <a:defRPr b="1" sz="1710">
                <a:solidFill>
                  <a:srgbClr val="000000"/>
                </a:solidFill>
              </a:defRPr>
            </a:lvl1pPr>
          </a:lstStyle>
          <a:p>
            <a:pPr/>
            <a:r>
              <a:t>Split local results by key space</a:t>
            </a:r>
          </a:p>
        </p:txBody>
      </p:sp>
      <p:sp>
        <p:nvSpPr>
          <p:cNvPr id="613" name="Google Shape;619;p6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14" name="Google Shape;618;p60"/>
          <p:cNvSpPr txBox="1"/>
          <p:nvPr/>
        </p:nvSpPr>
        <p:spPr>
          <a:xfrm>
            <a:off x="189099" y="91736"/>
            <a:ext cx="759902" cy="151997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solidFill>
                  <a:srgbClr val="FF0000"/>
                </a:solidFill>
                <a:latin typeface="Andale Mono"/>
                <a:ea typeface="Andale Mono"/>
                <a:cs typeface="Andale Mono"/>
                <a:sym typeface="Andale Mono"/>
              </a:defRPr>
            </a:pPr>
          </a:p>
          <a:p>
            <a:pPr marR="88900">
              <a:lnSpc>
                <a:spcPct val="142857"/>
              </a:lnSpc>
              <a:defRPr sz="1000">
                <a:solidFill>
                  <a:srgbClr val="6AA84F"/>
                </a:solidFill>
                <a:latin typeface="Andale Mono"/>
                <a:ea typeface="Andale Mono"/>
                <a:cs typeface="Andale Mono"/>
                <a:sym typeface="Andale Mono"/>
              </a:defRPr>
            </a:pPr>
            <a:r>
              <a:t>[a-e]</a:t>
            </a:r>
          </a:p>
          <a:p>
            <a:pPr marR="88900">
              <a:lnSpc>
                <a:spcPct val="142857"/>
              </a:lnSpc>
              <a:defRPr sz="1000">
                <a:solidFill>
                  <a:srgbClr val="F1C232"/>
                </a:solidFill>
                <a:latin typeface="Andale Mono"/>
                <a:ea typeface="Andale Mono"/>
                <a:cs typeface="Andale Mono"/>
                <a:sym typeface="Andale Mono"/>
              </a:defRPr>
            </a:pPr>
            <a:r>
              <a:t>[f-j]</a:t>
            </a:r>
            <a:endParaRPr>
              <a:solidFill>
                <a:srgbClr val="6AA84F"/>
              </a:solidFill>
            </a:endParaRPr>
          </a:p>
          <a:p>
            <a:pPr marR="88900">
              <a:lnSpc>
                <a:spcPct val="142857"/>
              </a:lnSpc>
              <a:defRPr sz="1000">
                <a:solidFill>
                  <a:srgbClr val="FF9900"/>
                </a:solidFill>
                <a:latin typeface="Andale Mono"/>
                <a:ea typeface="Andale Mono"/>
                <a:cs typeface="Andale Mono"/>
                <a:sym typeface="Andale Mono"/>
              </a:defRPr>
            </a:pPr>
            <a:r>
              <a:t>[k-p]</a:t>
            </a:r>
          </a:p>
          <a:p>
            <a:pPr marR="88900">
              <a:lnSpc>
                <a:spcPct val="142857"/>
              </a:lnSpc>
              <a:defRPr sz="1000">
                <a:solidFill>
                  <a:srgbClr val="9900FF"/>
                </a:solidFill>
                <a:latin typeface="Andale Mono"/>
                <a:ea typeface="Andale Mono"/>
                <a:cs typeface="Andale Mono"/>
                <a:sym typeface="Andale Mono"/>
              </a:defRPr>
            </a:pPr>
            <a:r>
              <a:t>[q-s]</a:t>
            </a:r>
          </a:p>
          <a:p>
            <a:pPr marR="88900">
              <a:lnSpc>
                <a:spcPct val="142857"/>
              </a:lnSpc>
              <a:defRPr sz="1000">
                <a:solidFill>
                  <a:srgbClr val="FF0000"/>
                </a:solidFill>
                <a:latin typeface="Andale Mono"/>
                <a:ea typeface="Andale Mono"/>
                <a:cs typeface="Andale Mono"/>
                <a:sym typeface="Andale Mono"/>
              </a:defRPr>
            </a:pPr>
            <a:r>
              <a:t>[t-z]</a:t>
            </a:r>
            <a:endParaRPr>
              <a:solidFill>
                <a:srgbClr val="9900FF"/>
              </a:solidFill>
            </a:endParaRP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6" name="Google Shape;624;p61"/>
          <p:cNvSpPr/>
          <p:nvPr/>
        </p:nvSpPr>
        <p:spPr>
          <a:xfrm>
            <a:off x="2280092" y="105516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617" name="Google Shape;625;p61" descr="Google Shape;625;p61"/>
          <p:cNvPicPr>
            <a:picLocks noChangeAspect="1"/>
          </p:cNvPicPr>
          <p:nvPr/>
        </p:nvPicPr>
        <p:blipFill>
          <a:blip r:embed="rId2">
            <a:extLst/>
          </a:blip>
          <a:stretch>
            <a:fillRect/>
          </a:stretch>
        </p:blipFill>
        <p:spPr>
          <a:xfrm>
            <a:off x="4078587" y="1365737"/>
            <a:ext cx="760026" cy="760026"/>
          </a:xfrm>
          <a:prstGeom prst="rect">
            <a:avLst/>
          </a:prstGeom>
          <a:ln w="12700">
            <a:miter lim="400000"/>
          </a:ln>
        </p:spPr>
      </p:pic>
      <p:pic>
        <p:nvPicPr>
          <p:cNvPr id="618" name="Google Shape;626;p61" descr="Google Shape;626;p61"/>
          <p:cNvPicPr>
            <a:picLocks noChangeAspect="1"/>
          </p:cNvPicPr>
          <p:nvPr/>
        </p:nvPicPr>
        <p:blipFill>
          <a:blip r:embed="rId2">
            <a:extLst/>
          </a:blip>
          <a:stretch>
            <a:fillRect/>
          </a:stretch>
        </p:blipFill>
        <p:spPr>
          <a:xfrm>
            <a:off x="5065688" y="1534937"/>
            <a:ext cx="760026" cy="760027"/>
          </a:xfrm>
          <a:prstGeom prst="rect">
            <a:avLst/>
          </a:prstGeom>
          <a:ln w="12700">
            <a:miter lim="400000"/>
          </a:ln>
        </p:spPr>
      </p:pic>
      <p:pic>
        <p:nvPicPr>
          <p:cNvPr id="619" name="Google Shape;627;p61" descr="Google Shape;627;p61"/>
          <p:cNvPicPr>
            <a:picLocks noChangeAspect="1"/>
          </p:cNvPicPr>
          <p:nvPr/>
        </p:nvPicPr>
        <p:blipFill>
          <a:blip r:embed="rId2">
            <a:extLst/>
          </a:blip>
          <a:stretch>
            <a:fillRect/>
          </a:stretch>
        </p:blipFill>
        <p:spPr>
          <a:xfrm>
            <a:off x="3603388" y="2459138"/>
            <a:ext cx="760026" cy="760026"/>
          </a:xfrm>
          <a:prstGeom prst="rect">
            <a:avLst/>
          </a:prstGeom>
          <a:ln w="12700">
            <a:miter lim="400000"/>
          </a:ln>
        </p:spPr>
      </p:pic>
      <p:pic>
        <p:nvPicPr>
          <p:cNvPr id="620" name="Google Shape;628;p61" descr="Google Shape;628;p61"/>
          <p:cNvPicPr>
            <a:picLocks noChangeAspect="1"/>
          </p:cNvPicPr>
          <p:nvPr/>
        </p:nvPicPr>
        <p:blipFill>
          <a:blip r:embed="rId2">
            <a:extLst/>
          </a:blip>
          <a:stretch>
            <a:fillRect/>
          </a:stretch>
        </p:blipFill>
        <p:spPr>
          <a:xfrm>
            <a:off x="4593175" y="2459138"/>
            <a:ext cx="760026" cy="760026"/>
          </a:xfrm>
          <a:prstGeom prst="rect">
            <a:avLst/>
          </a:prstGeom>
          <a:ln w="12700">
            <a:miter lim="400000"/>
          </a:ln>
        </p:spPr>
      </p:pic>
      <p:pic>
        <p:nvPicPr>
          <p:cNvPr id="621" name="Google Shape;629;p61" descr="Google Shape;629;p61"/>
          <p:cNvPicPr>
            <a:picLocks noChangeAspect="1"/>
          </p:cNvPicPr>
          <p:nvPr/>
        </p:nvPicPr>
        <p:blipFill>
          <a:blip r:embed="rId2">
            <a:extLst/>
          </a:blip>
          <a:stretch>
            <a:fillRect/>
          </a:stretch>
        </p:blipFill>
        <p:spPr>
          <a:xfrm>
            <a:off x="2990012" y="1699112"/>
            <a:ext cx="760026" cy="760026"/>
          </a:xfrm>
          <a:prstGeom prst="rect">
            <a:avLst/>
          </a:prstGeom>
          <a:ln w="12700">
            <a:miter lim="400000"/>
          </a:ln>
        </p:spPr>
      </p:pic>
      <p:sp>
        <p:nvSpPr>
          <p:cNvPr id="622" name="Google Shape;630;p61"/>
          <p:cNvSpPr/>
          <p:nvPr/>
        </p:nvSpPr>
        <p:spPr>
          <a:xfrm>
            <a:off x="3750036" y="2079125"/>
            <a:ext cx="1011901" cy="353101"/>
          </a:xfrm>
          <a:prstGeom prst="line">
            <a:avLst/>
          </a:prstGeom>
          <a:ln w="19050">
            <a:solidFill>
              <a:srgbClr val="000000"/>
            </a:solidFill>
            <a:tailEnd type="triangle"/>
          </a:ln>
        </p:spPr>
        <p:txBody>
          <a:bodyPr lIns="45719" rIns="45719"/>
          <a:lstStyle/>
          <a:p>
            <a:pPr/>
          </a:p>
        </p:txBody>
      </p:sp>
      <p:sp>
        <p:nvSpPr>
          <p:cNvPr id="623" name="Google Shape;631;p61"/>
          <p:cNvSpPr/>
          <p:nvPr/>
        </p:nvSpPr>
        <p:spPr>
          <a:xfrm flipH="1">
            <a:off x="4231499" y="2078738"/>
            <a:ext cx="834301" cy="385201"/>
          </a:xfrm>
          <a:prstGeom prst="line">
            <a:avLst/>
          </a:prstGeom>
          <a:ln w="19050">
            <a:solidFill>
              <a:srgbClr val="000000"/>
            </a:solidFill>
            <a:tailEnd type="triangle"/>
          </a:ln>
        </p:spPr>
        <p:txBody>
          <a:bodyPr lIns="45719" rIns="45719"/>
          <a:lstStyle/>
          <a:p>
            <a:pPr/>
          </a:p>
        </p:txBody>
      </p:sp>
      <p:sp>
        <p:nvSpPr>
          <p:cNvPr id="624" name="Google Shape;632;p61"/>
          <p:cNvSpPr/>
          <p:nvPr/>
        </p:nvSpPr>
        <p:spPr>
          <a:xfrm flipH="1" flipV="1">
            <a:off x="4708886" y="2071538"/>
            <a:ext cx="264301" cy="387601"/>
          </a:xfrm>
          <a:prstGeom prst="line">
            <a:avLst/>
          </a:prstGeom>
          <a:ln w="19050">
            <a:solidFill>
              <a:srgbClr val="000000"/>
            </a:solidFill>
            <a:tailEnd type="triangle"/>
          </a:ln>
        </p:spPr>
        <p:txBody>
          <a:bodyPr lIns="45719" rIns="45719"/>
          <a:lstStyle/>
          <a:p>
            <a:pPr/>
          </a:p>
        </p:txBody>
      </p:sp>
      <p:sp>
        <p:nvSpPr>
          <p:cNvPr id="625" name="Google Shape;633;p61"/>
          <p:cNvSpPr/>
          <p:nvPr/>
        </p:nvSpPr>
        <p:spPr>
          <a:xfrm flipH="1">
            <a:off x="3983400" y="2103638"/>
            <a:ext cx="226800" cy="355501"/>
          </a:xfrm>
          <a:prstGeom prst="line">
            <a:avLst/>
          </a:prstGeom>
          <a:ln w="19050">
            <a:solidFill>
              <a:srgbClr val="000000"/>
            </a:solidFill>
            <a:tailEnd type="triangle"/>
          </a:ln>
        </p:spPr>
        <p:txBody>
          <a:bodyPr lIns="45719" rIns="45719"/>
          <a:lstStyle/>
          <a:p>
            <a:pPr/>
          </a:p>
        </p:txBody>
      </p:sp>
      <p:sp>
        <p:nvSpPr>
          <p:cNvPr id="626" name="Google Shape;634;p61"/>
          <p:cNvSpPr/>
          <p:nvPr/>
        </p:nvSpPr>
        <p:spPr>
          <a:xfrm rot="21358466">
            <a:off x="3377655" y="1269315"/>
            <a:ext cx="1946945" cy="351431"/>
          </a:xfrm>
          <a:custGeom>
            <a:avLst/>
            <a:gdLst/>
            <a:ahLst/>
            <a:cxnLst>
              <a:cxn ang="0">
                <a:pos x="wd2" y="hd2"/>
              </a:cxn>
              <a:cxn ang="5400000">
                <a:pos x="wd2" y="hd2"/>
              </a:cxn>
              <a:cxn ang="10800000">
                <a:pos x="wd2" y="hd2"/>
              </a:cxn>
              <a:cxn ang="16200000">
                <a:pos x="wd2" y="hd2"/>
              </a:cxn>
            </a:cxnLst>
            <a:rect l="0" t="0" r="r" b="b"/>
            <a:pathLst>
              <a:path w="21600" h="20380" fill="norm" stroke="1" extrusionOk="0">
                <a:moveTo>
                  <a:pt x="0" y="20380"/>
                </a:moveTo>
                <a:cubicBezTo>
                  <a:pt x="880" y="17551"/>
                  <a:pt x="2680" y="6597"/>
                  <a:pt x="5280" y="3408"/>
                </a:cubicBezTo>
                <a:cubicBezTo>
                  <a:pt x="7880" y="220"/>
                  <a:pt x="12880" y="-1220"/>
                  <a:pt x="15600" y="1249"/>
                </a:cubicBezTo>
                <a:cubicBezTo>
                  <a:pt x="18320" y="3718"/>
                  <a:pt x="20600" y="15392"/>
                  <a:pt x="21600" y="18220"/>
                </a:cubicBezTo>
              </a:path>
            </a:pathLst>
          </a:custGeom>
          <a:ln w="19050">
            <a:solidFill>
              <a:srgbClr val="000000"/>
            </a:solidFill>
            <a:tailEnd type="triangle"/>
          </a:ln>
        </p:spPr>
        <p:txBody>
          <a:bodyPr lIns="45719" rIns="45719"/>
          <a:lstStyle/>
          <a:p>
            <a:pPr/>
          </a:p>
        </p:txBody>
      </p:sp>
      <p:sp>
        <p:nvSpPr>
          <p:cNvPr id="627" name="Google Shape;635;p61"/>
          <p:cNvSpPr/>
          <p:nvPr/>
        </p:nvSpPr>
        <p:spPr>
          <a:xfrm>
            <a:off x="3367587" y="2517849"/>
            <a:ext cx="235801" cy="321301"/>
          </a:xfrm>
          <a:prstGeom prst="line">
            <a:avLst/>
          </a:prstGeom>
          <a:ln w="19050">
            <a:solidFill>
              <a:srgbClr val="000000"/>
            </a:solidFill>
            <a:tailEnd type="triangle"/>
          </a:ln>
        </p:spPr>
        <p:txBody>
          <a:bodyPr lIns="45719" rIns="45719"/>
          <a:lstStyle/>
          <a:p>
            <a:pPr/>
          </a:p>
        </p:txBody>
      </p:sp>
      <p:sp>
        <p:nvSpPr>
          <p:cNvPr id="628" name="Google Shape;636;p61"/>
          <p:cNvSpPr/>
          <p:nvPr/>
        </p:nvSpPr>
        <p:spPr>
          <a:xfrm rot="8856202">
            <a:off x="4285402" y="2636511"/>
            <a:ext cx="1609010" cy="798067"/>
          </a:xfrm>
          <a:custGeom>
            <a:avLst/>
            <a:gdLst/>
            <a:ahLst/>
            <a:cxnLst>
              <a:cxn ang="0">
                <a:pos x="wd2" y="hd2"/>
              </a:cxn>
              <a:cxn ang="5400000">
                <a:pos x="wd2" y="hd2"/>
              </a:cxn>
              <a:cxn ang="10800000">
                <a:pos x="wd2" y="hd2"/>
              </a:cxn>
              <a:cxn ang="16200000">
                <a:pos x="wd2" y="hd2"/>
              </a:cxn>
            </a:cxnLst>
            <a:rect l="0" t="0" r="r" b="b"/>
            <a:pathLst>
              <a:path w="21600" h="20380" fill="norm" stroke="1" extrusionOk="0">
                <a:moveTo>
                  <a:pt x="0" y="20380"/>
                </a:moveTo>
                <a:cubicBezTo>
                  <a:pt x="880" y="17551"/>
                  <a:pt x="2680" y="6597"/>
                  <a:pt x="5280" y="3408"/>
                </a:cubicBezTo>
                <a:cubicBezTo>
                  <a:pt x="7880" y="220"/>
                  <a:pt x="12880" y="-1220"/>
                  <a:pt x="15600" y="1249"/>
                </a:cubicBezTo>
                <a:cubicBezTo>
                  <a:pt x="18320" y="3718"/>
                  <a:pt x="20600" y="15392"/>
                  <a:pt x="21600" y="18220"/>
                </a:cubicBezTo>
              </a:path>
            </a:pathLst>
          </a:custGeom>
          <a:ln w="19050">
            <a:solidFill>
              <a:srgbClr val="000000"/>
            </a:solidFill>
            <a:tailEnd type="triangle"/>
          </a:ln>
        </p:spPr>
        <p:txBody>
          <a:bodyPr lIns="45719" rIns="45719"/>
          <a:lstStyle/>
          <a:p>
            <a:pPr/>
          </a:p>
        </p:txBody>
      </p:sp>
      <p:sp>
        <p:nvSpPr>
          <p:cNvPr id="629" name="Google Shape;637;p61"/>
          <p:cNvSpPr txBox="1"/>
          <p:nvPr>
            <p:ph type="body" sz="quarter" idx="1"/>
          </p:nvPr>
        </p:nvSpPr>
        <p:spPr>
          <a:xfrm>
            <a:off x="2668349" y="4195700"/>
            <a:ext cx="3807301" cy="437700"/>
          </a:xfrm>
          <a:prstGeom prst="rect">
            <a:avLst/>
          </a:prstGeom>
        </p:spPr>
        <p:txBody>
          <a:bodyPr/>
          <a:lstStyle>
            <a:lvl1pPr marL="0" indent="0" algn="ctr" defTabSz="868680">
              <a:spcBef>
                <a:spcPts val="1500"/>
              </a:spcBef>
              <a:buSzTx/>
              <a:buNone/>
              <a:defRPr b="1" sz="1710">
                <a:solidFill>
                  <a:srgbClr val="000000"/>
                </a:solidFill>
              </a:defRPr>
            </a:lvl1pPr>
          </a:lstStyle>
          <a:p>
            <a:pPr/>
            <a:r>
              <a:t>All-to-all shuffle</a:t>
            </a:r>
          </a:p>
        </p:txBody>
      </p:sp>
      <p:sp>
        <p:nvSpPr>
          <p:cNvPr id="630" name="Google Shape;643;p6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31" name="Google Shape;638;p61"/>
          <p:cNvSpPr txBox="1"/>
          <p:nvPr/>
        </p:nvSpPr>
        <p:spPr>
          <a:xfrm>
            <a:off x="3367649" y="3152687"/>
            <a:ext cx="664201" cy="3225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defRPr sz="1000">
                <a:solidFill>
                  <a:srgbClr val="6AA84F"/>
                </a:solidFill>
                <a:latin typeface="Andale Mono"/>
                <a:ea typeface="Andale Mono"/>
                <a:cs typeface="Andale Mono"/>
                <a:sym typeface="Andale Mono"/>
              </a:defRPr>
            </a:lvl1pPr>
          </a:lstStyle>
          <a:p>
            <a:pPr/>
            <a:r>
              <a:t>[a-e]</a:t>
            </a:r>
          </a:p>
        </p:txBody>
      </p:sp>
      <p:sp>
        <p:nvSpPr>
          <p:cNvPr id="632" name="Google Shape;639;p61"/>
          <p:cNvSpPr txBox="1"/>
          <p:nvPr/>
        </p:nvSpPr>
        <p:spPr>
          <a:xfrm>
            <a:off x="5673299" y="1753674"/>
            <a:ext cx="664201" cy="3225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defRPr sz="1000">
                <a:solidFill>
                  <a:srgbClr val="F1C232"/>
                </a:solidFill>
                <a:latin typeface="Andale Mono"/>
                <a:ea typeface="Andale Mono"/>
                <a:cs typeface="Andale Mono"/>
                <a:sym typeface="Andale Mono"/>
              </a:defRPr>
            </a:lvl1pPr>
          </a:lstStyle>
          <a:p>
            <a:pPr/>
            <a:r>
              <a:t>[f-j]</a:t>
            </a:r>
          </a:p>
        </p:txBody>
      </p:sp>
      <p:sp>
        <p:nvSpPr>
          <p:cNvPr id="633" name="Google Shape;640;p61"/>
          <p:cNvSpPr txBox="1"/>
          <p:nvPr/>
        </p:nvSpPr>
        <p:spPr>
          <a:xfrm>
            <a:off x="4758499" y="3152675"/>
            <a:ext cx="664201" cy="3225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defRPr sz="1000">
                <a:solidFill>
                  <a:srgbClr val="FF9900"/>
                </a:solidFill>
                <a:latin typeface="Andale Mono"/>
                <a:ea typeface="Andale Mono"/>
                <a:cs typeface="Andale Mono"/>
                <a:sym typeface="Andale Mono"/>
              </a:defRPr>
            </a:lvl1pPr>
          </a:lstStyle>
          <a:p>
            <a:pPr/>
            <a:r>
              <a:t>[k-p]</a:t>
            </a:r>
          </a:p>
        </p:txBody>
      </p:sp>
      <p:sp>
        <p:nvSpPr>
          <p:cNvPr id="634" name="Google Shape;641;p61"/>
          <p:cNvSpPr txBox="1"/>
          <p:nvPr/>
        </p:nvSpPr>
        <p:spPr>
          <a:xfrm>
            <a:off x="4126500" y="1203775"/>
            <a:ext cx="664201" cy="3225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defRPr sz="1000">
                <a:solidFill>
                  <a:srgbClr val="9900FF"/>
                </a:solidFill>
                <a:latin typeface="Andale Mono"/>
                <a:ea typeface="Andale Mono"/>
                <a:cs typeface="Andale Mono"/>
                <a:sym typeface="Andale Mono"/>
              </a:defRPr>
            </a:lvl1pPr>
          </a:lstStyle>
          <a:p>
            <a:pPr/>
            <a:r>
              <a:t>[q-s]</a:t>
            </a:r>
          </a:p>
        </p:txBody>
      </p:sp>
      <p:sp>
        <p:nvSpPr>
          <p:cNvPr id="635" name="Google Shape;642;p61"/>
          <p:cNvSpPr txBox="1"/>
          <p:nvPr/>
        </p:nvSpPr>
        <p:spPr>
          <a:xfrm>
            <a:off x="2579700" y="1716775"/>
            <a:ext cx="664201" cy="3225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defRPr sz="1000">
                <a:solidFill>
                  <a:srgbClr val="FF0000"/>
                </a:solidFill>
                <a:latin typeface="Andale Mono"/>
                <a:ea typeface="Andale Mono"/>
                <a:cs typeface="Andale Mono"/>
                <a:sym typeface="Andale Mono"/>
              </a:defRPr>
            </a:lvl1pPr>
          </a:lstStyle>
          <a:p>
            <a:pPr/>
            <a:r>
              <a:t>[t-z]</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7" name="Google Shape;648;p62"/>
          <p:cNvSpPr/>
          <p:nvPr/>
        </p:nvSpPr>
        <p:spPr>
          <a:xfrm>
            <a:off x="2280092" y="105516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638" name="Google Shape;649;p62" descr="Google Shape;649;p62"/>
          <p:cNvPicPr>
            <a:picLocks noChangeAspect="1"/>
          </p:cNvPicPr>
          <p:nvPr/>
        </p:nvPicPr>
        <p:blipFill>
          <a:blip r:embed="rId2">
            <a:extLst/>
          </a:blip>
          <a:stretch>
            <a:fillRect/>
          </a:stretch>
        </p:blipFill>
        <p:spPr>
          <a:xfrm>
            <a:off x="4078587" y="1365737"/>
            <a:ext cx="760026" cy="760026"/>
          </a:xfrm>
          <a:prstGeom prst="rect">
            <a:avLst/>
          </a:prstGeom>
          <a:ln w="12700">
            <a:miter lim="400000"/>
          </a:ln>
        </p:spPr>
      </p:pic>
      <p:pic>
        <p:nvPicPr>
          <p:cNvPr id="639" name="Google Shape;650;p62" descr="Google Shape;650;p62"/>
          <p:cNvPicPr>
            <a:picLocks noChangeAspect="1"/>
          </p:cNvPicPr>
          <p:nvPr/>
        </p:nvPicPr>
        <p:blipFill>
          <a:blip r:embed="rId2">
            <a:extLst/>
          </a:blip>
          <a:stretch>
            <a:fillRect/>
          </a:stretch>
        </p:blipFill>
        <p:spPr>
          <a:xfrm>
            <a:off x="5065688" y="1534937"/>
            <a:ext cx="760026" cy="760027"/>
          </a:xfrm>
          <a:prstGeom prst="rect">
            <a:avLst/>
          </a:prstGeom>
          <a:ln w="12700">
            <a:miter lim="400000"/>
          </a:ln>
        </p:spPr>
      </p:pic>
      <p:pic>
        <p:nvPicPr>
          <p:cNvPr id="640" name="Google Shape;651;p62" descr="Google Shape;651;p62"/>
          <p:cNvPicPr>
            <a:picLocks noChangeAspect="1"/>
          </p:cNvPicPr>
          <p:nvPr/>
        </p:nvPicPr>
        <p:blipFill>
          <a:blip r:embed="rId2">
            <a:extLst/>
          </a:blip>
          <a:stretch>
            <a:fillRect/>
          </a:stretch>
        </p:blipFill>
        <p:spPr>
          <a:xfrm>
            <a:off x="3603388" y="2459138"/>
            <a:ext cx="760026" cy="760026"/>
          </a:xfrm>
          <a:prstGeom prst="rect">
            <a:avLst/>
          </a:prstGeom>
          <a:ln w="12700">
            <a:miter lim="400000"/>
          </a:ln>
        </p:spPr>
      </p:pic>
      <p:pic>
        <p:nvPicPr>
          <p:cNvPr id="641" name="Google Shape;652;p62" descr="Google Shape;652;p62"/>
          <p:cNvPicPr>
            <a:picLocks noChangeAspect="1"/>
          </p:cNvPicPr>
          <p:nvPr/>
        </p:nvPicPr>
        <p:blipFill>
          <a:blip r:embed="rId2">
            <a:extLst/>
          </a:blip>
          <a:stretch>
            <a:fillRect/>
          </a:stretch>
        </p:blipFill>
        <p:spPr>
          <a:xfrm>
            <a:off x="4593175" y="2459138"/>
            <a:ext cx="760026" cy="760026"/>
          </a:xfrm>
          <a:prstGeom prst="rect">
            <a:avLst/>
          </a:prstGeom>
          <a:ln w="12700">
            <a:miter lim="400000"/>
          </a:ln>
        </p:spPr>
      </p:pic>
      <p:sp>
        <p:nvSpPr>
          <p:cNvPr id="642" name="Google Shape;653;p62"/>
          <p:cNvSpPr txBox="1"/>
          <p:nvPr/>
        </p:nvSpPr>
        <p:spPr>
          <a:xfrm>
            <a:off x="1242825" y="1118932"/>
            <a:ext cx="2098501" cy="11208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defRPr sz="1000">
                <a:solidFill>
                  <a:srgbClr val="FF0000"/>
                </a:solidFill>
                <a:latin typeface="Andale Mono"/>
                <a:ea typeface="Andale Mono"/>
                <a:cs typeface="Andale Mono"/>
                <a:sym typeface="Andale Mono"/>
              </a:defRPr>
            </a:lvl1pPr>
          </a:lstStyle>
          <a:p>
            <a:pPr/>
            <a:r>
              <a:t>when: 1, the: 1, that: 1, they: 1, the: 1, which: 1, them: 1, the: 2, the: 1, them: 1, which: 1</a:t>
            </a:r>
          </a:p>
        </p:txBody>
      </p:sp>
      <p:sp>
        <p:nvSpPr>
          <p:cNvPr id="643" name="Google Shape;654;p62"/>
          <p:cNvSpPr txBox="1"/>
          <p:nvPr/>
        </p:nvSpPr>
        <p:spPr>
          <a:xfrm>
            <a:off x="1495924" y="2505738"/>
            <a:ext cx="2455201" cy="17195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solidFill>
                  <a:srgbClr val="6AA84F"/>
                </a:solidFill>
                <a:latin typeface="Andale Mono"/>
                <a:ea typeface="Andale Mono"/>
                <a:cs typeface="Andale Mono"/>
                <a:sym typeface="Andale Mono"/>
              </a:defRPr>
            </a:pPr>
            <a:r>
              <a:t>bands: 1, dissolve: 1,</a:t>
            </a:r>
          </a:p>
          <a:p>
            <a:pPr marR="88900">
              <a:lnSpc>
                <a:spcPct val="142857"/>
              </a:lnSpc>
              <a:defRPr sz="1000">
                <a:solidFill>
                  <a:srgbClr val="6AA84F"/>
                </a:solidFill>
                <a:latin typeface="Andale Mono"/>
                <a:ea typeface="Andale Mono"/>
                <a:cs typeface="Andale Mono"/>
                <a:sym typeface="Andale Mono"/>
              </a:defRPr>
            </a:pPr>
            <a:r>
              <a:t>connected: 1,</a:t>
            </a:r>
            <a:r>
              <a:rPr>
                <a:solidFill>
                  <a:srgbClr val="000000"/>
                </a:solidFill>
              </a:rPr>
              <a:t> </a:t>
            </a:r>
            <a:r>
              <a:t>course: 1,</a:t>
            </a:r>
          </a:p>
          <a:p>
            <a:pPr marR="88900">
              <a:lnSpc>
                <a:spcPct val="142857"/>
              </a:lnSpc>
              <a:defRPr sz="1000">
                <a:solidFill>
                  <a:srgbClr val="6AA84F"/>
                </a:solidFill>
                <a:latin typeface="Andale Mono"/>
                <a:ea typeface="Andale Mono"/>
                <a:cs typeface="Andale Mono"/>
                <a:sym typeface="Andale Mono"/>
              </a:defRPr>
            </a:pPr>
            <a:r>
              <a:t>events: 1, among: 1, and: 1,</a:t>
            </a:r>
          </a:p>
          <a:p>
            <a:pPr marR="88900">
              <a:lnSpc>
                <a:spcPct val="142857"/>
              </a:lnSpc>
              <a:defRPr sz="1000">
                <a:solidFill>
                  <a:srgbClr val="6AA84F"/>
                </a:solidFill>
                <a:latin typeface="Andale Mono"/>
                <a:ea typeface="Andale Mono"/>
                <a:cs typeface="Andale Mono"/>
                <a:sym typeface="Andale Mono"/>
              </a:defRPr>
            </a:pPr>
            <a:r>
              <a:t>equal: 1, earth: 1, entitle: 1,</a:t>
            </a:r>
          </a:p>
          <a:p>
            <a:pPr marR="88900">
              <a:lnSpc>
                <a:spcPct val="142857"/>
              </a:lnSpc>
              <a:defRPr sz="1000">
                <a:solidFill>
                  <a:srgbClr val="6AA84F"/>
                </a:solidFill>
                <a:latin typeface="Andale Mono"/>
                <a:ea typeface="Andale Mono"/>
                <a:cs typeface="Andale Mono"/>
                <a:sym typeface="Andale Mono"/>
              </a:defRPr>
            </a:pPr>
            <a:r>
              <a:t>and: 1,</a:t>
            </a:r>
            <a:r>
              <a:rPr>
                <a:solidFill>
                  <a:srgbClr val="000000"/>
                </a:solidFill>
              </a:rPr>
              <a:t> </a:t>
            </a:r>
            <a:r>
              <a:t>decent: 1, causes: 1,</a:t>
            </a:r>
          </a:p>
          <a:p>
            <a:pPr marR="88900">
              <a:lnSpc>
                <a:spcPct val="142857"/>
              </a:lnSpc>
              <a:defRPr sz="1000">
                <a:solidFill>
                  <a:srgbClr val="6AA84F"/>
                </a:solidFill>
                <a:latin typeface="Andale Mono"/>
                <a:ea typeface="Andale Mono"/>
                <a:cs typeface="Andale Mono"/>
                <a:sym typeface="Andale Mono"/>
              </a:defRPr>
            </a:pPr>
            <a:r>
              <a:t>declare: 1</a:t>
            </a:r>
          </a:p>
        </p:txBody>
      </p:sp>
      <p:pic>
        <p:nvPicPr>
          <p:cNvPr id="644" name="Google Shape;655;p62" descr="Google Shape;655;p62"/>
          <p:cNvPicPr>
            <a:picLocks noChangeAspect="1"/>
          </p:cNvPicPr>
          <p:nvPr/>
        </p:nvPicPr>
        <p:blipFill>
          <a:blip r:embed="rId2">
            <a:extLst/>
          </a:blip>
          <a:stretch>
            <a:fillRect/>
          </a:stretch>
        </p:blipFill>
        <p:spPr>
          <a:xfrm>
            <a:off x="2990012" y="1699112"/>
            <a:ext cx="760026" cy="760026"/>
          </a:xfrm>
          <a:prstGeom prst="rect">
            <a:avLst/>
          </a:prstGeom>
          <a:ln w="12700">
            <a:miter lim="400000"/>
          </a:ln>
        </p:spPr>
      </p:pic>
      <p:sp>
        <p:nvSpPr>
          <p:cNvPr id="645" name="Google Shape;656;p62"/>
          <p:cNvSpPr txBox="1"/>
          <p:nvPr/>
        </p:nvSpPr>
        <p:spPr>
          <a:xfrm>
            <a:off x="5272499" y="2759332"/>
            <a:ext cx="1950600" cy="112083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solidFill>
                  <a:srgbClr val="FF9900"/>
                </a:solidFill>
                <a:latin typeface="Andale Mono"/>
                <a:ea typeface="Andale Mono"/>
                <a:cs typeface="Andale Mono"/>
                <a:sym typeface="Andale Mono"/>
              </a:defRPr>
            </a:pPr>
            <a:r>
              <a:t>powers: 1, of: 2,</a:t>
            </a:r>
          </a:p>
          <a:p>
            <a:pPr marR="88900">
              <a:lnSpc>
                <a:spcPct val="142857"/>
              </a:lnSpc>
              <a:defRPr sz="1000">
                <a:solidFill>
                  <a:srgbClr val="FF9900"/>
                </a:solidFill>
                <a:latin typeface="Andale Mono"/>
                <a:ea typeface="Andale Mono"/>
                <a:cs typeface="Andale Mono"/>
                <a:sym typeface="Andale Mono"/>
              </a:defRPr>
            </a:pPr>
            <a:r>
              <a:t>nature: 2,</a:t>
            </a:r>
            <a:r>
              <a:rPr>
                <a:solidFill>
                  <a:srgbClr val="000000"/>
                </a:solidFill>
              </a:rPr>
              <a:t> </a:t>
            </a:r>
            <a:r>
              <a:t>of: 2,</a:t>
            </a:r>
          </a:p>
          <a:p>
            <a:pPr marR="88900">
              <a:lnSpc>
                <a:spcPct val="142857"/>
              </a:lnSpc>
              <a:defRPr sz="1000">
                <a:solidFill>
                  <a:srgbClr val="FF9900"/>
                </a:solidFill>
                <a:latin typeface="Andale Mono"/>
                <a:ea typeface="Andale Mono"/>
                <a:cs typeface="Andale Mono"/>
                <a:sym typeface="Andale Mono"/>
              </a:defRPr>
            </a:pPr>
            <a:r>
              <a:t>mankind: 1, of: 1,</a:t>
            </a:r>
          </a:p>
          <a:p>
            <a:pPr marR="88900">
              <a:lnSpc>
                <a:spcPct val="142857"/>
              </a:lnSpc>
              <a:defRPr sz="1000">
                <a:solidFill>
                  <a:srgbClr val="FF9900"/>
                </a:solidFill>
                <a:latin typeface="Andale Mono"/>
                <a:ea typeface="Andale Mono"/>
                <a:cs typeface="Andale Mono"/>
                <a:sym typeface="Andale Mono"/>
              </a:defRPr>
            </a:pPr>
            <a:r>
              <a:t>opinion: 1, political: 1</a:t>
            </a:r>
          </a:p>
        </p:txBody>
      </p:sp>
      <p:sp>
        <p:nvSpPr>
          <p:cNvPr id="646" name="Google Shape;657;p62"/>
          <p:cNvSpPr txBox="1"/>
          <p:nvPr/>
        </p:nvSpPr>
        <p:spPr>
          <a:xfrm>
            <a:off x="5667800" y="1641553"/>
            <a:ext cx="1505401" cy="72169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F1C232"/>
                </a:solidFill>
                <a:latin typeface="Andale Mono"/>
                <a:ea typeface="Andale Mono"/>
                <a:cs typeface="Andale Mono"/>
                <a:sym typeface="Andale Mono"/>
              </a:defRPr>
            </a:lvl1pPr>
          </a:lstStyle>
          <a:p>
            <a:pPr/>
            <a:r>
              <a:t>god: 1, have: 1, in: 1, it: 1, human: 1,</a:t>
            </a:r>
          </a:p>
        </p:txBody>
      </p:sp>
      <p:sp>
        <p:nvSpPr>
          <p:cNvPr id="647" name="Google Shape;658;p62"/>
          <p:cNvSpPr txBox="1"/>
          <p:nvPr/>
        </p:nvSpPr>
        <p:spPr>
          <a:xfrm>
            <a:off x="3504000" y="899064"/>
            <a:ext cx="2136001" cy="52212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spcBef>
                <a:spcPts val="800"/>
              </a:spcBef>
              <a:defRPr sz="1000">
                <a:solidFill>
                  <a:srgbClr val="9900FF"/>
                </a:solidFill>
                <a:latin typeface="Andale Mono"/>
                <a:ea typeface="Andale Mono"/>
                <a:cs typeface="Andale Mono"/>
                <a:sym typeface="Andale Mono"/>
              </a:defRPr>
            </a:lvl1pPr>
          </a:lstStyle>
          <a:p>
            <a:pPr/>
            <a:r>
              <a:t>requires: 1, should: 1, respect: 1, separate: 1</a:t>
            </a:r>
          </a:p>
        </p:txBody>
      </p:sp>
      <p:sp>
        <p:nvSpPr>
          <p:cNvPr id="648" name="Google Shape;659;p62"/>
          <p:cNvSpPr txBox="1"/>
          <p:nvPr>
            <p:ph type="body" sz="quarter" idx="1"/>
          </p:nvPr>
        </p:nvSpPr>
        <p:spPr>
          <a:xfrm>
            <a:off x="5739474" y="3958425"/>
            <a:ext cx="2950501" cy="462300"/>
          </a:xfrm>
          <a:prstGeom prst="rect">
            <a:avLst/>
          </a:prstGeom>
        </p:spPr>
        <p:txBody>
          <a:bodyPr/>
          <a:lstStyle>
            <a:lvl1pPr marL="0" indent="0" algn="ctr">
              <a:spcBef>
                <a:spcPts val="1600"/>
              </a:spcBef>
              <a:buSzTx/>
              <a:buNone/>
              <a:defRPr b="1">
                <a:solidFill>
                  <a:srgbClr val="000000"/>
                </a:solidFill>
              </a:defRPr>
            </a:lvl1pPr>
          </a:lstStyle>
          <a:p>
            <a:pPr/>
            <a:r>
              <a:t>Note the duplicates...</a:t>
            </a:r>
          </a:p>
        </p:txBody>
      </p:sp>
      <p:sp>
        <p:nvSpPr>
          <p:cNvPr id="649" name="Google Shape;662;p6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50" name="Google Shape;660;p62"/>
          <p:cNvSpPr/>
          <p:nvPr/>
        </p:nvSpPr>
        <p:spPr>
          <a:xfrm flipH="1" flipV="1">
            <a:off x="6625225" y="3236024"/>
            <a:ext cx="589501" cy="722401"/>
          </a:xfrm>
          <a:prstGeom prst="line">
            <a:avLst/>
          </a:prstGeom>
          <a:ln w="28575">
            <a:solidFill>
              <a:srgbClr val="000000"/>
            </a:solidFill>
            <a:tailEnd type="triangle"/>
          </a:ln>
        </p:spPr>
        <p:txBody>
          <a:bodyPr lIns="45719" rIns="45719"/>
          <a:lstStyle/>
          <a:p>
            <a:pPr/>
          </a:p>
        </p:txBody>
      </p:sp>
      <p:sp>
        <p:nvSpPr>
          <p:cNvPr id="651" name="Google Shape;661;p62"/>
          <p:cNvSpPr txBox="1"/>
          <p:nvPr/>
        </p:nvSpPr>
        <p:spPr>
          <a:xfrm>
            <a:off x="189099" y="91736"/>
            <a:ext cx="759902" cy="151997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solidFill>
                  <a:srgbClr val="FF0000"/>
                </a:solidFill>
                <a:latin typeface="Andale Mono"/>
                <a:ea typeface="Andale Mono"/>
                <a:cs typeface="Andale Mono"/>
                <a:sym typeface="Andale Mono"/>
              </a:defRPr>
            </a:pPr>
          </a:p>
          <a:p>
            <a:pPr marR="88900">
              <a:lnSpc>
                <a:spcPct val="142857"/>
              </a:lnSpc>
              <a:defRPr sz="1000">
                <a:solidFill>
                  <a:srgbClr val="6AA84F"/>
                </a:solidFill>
                <a:latin typeface="Andale Mono"/>
                <a:ea typeface="Andale Mono"/>
                <a:cs typeface="Andale Mono"/>
                <a:sym typeface="Andale Mono"/>
              </a:defRPr>
            </a:pPr>
            <a:r>
              <a:t>[a-e]</a:t>
            </a:r>
          </a:p>
          <a:p>
            <a:pPr marR="88900">
              <a:lnSpc>
                <a:spcPct val="142857"/>
              </a:lnSpc>
              <a:defRPr sz="1000">
                <a:solidFill>
                  <a:srgbClr val="F1C232"/>
                </a:solidFill>
                <a:latin typeface="Andale Mono"/>
                <a:ea typeface="Andale Mono"/>
                <a:cs typeface="Andale Mono"/>
                <a:sym typeface="Andale Mono"/>
              </a:defRPr>
            </a:pPr>
            <a:r>
              <a:t>[f-j]</a:t>
            </a:r>
            <a:endParaRPr>
              <a:solidFill>
                <a:srgbClr val="6AA84F"/>
              </a:solidFill>
            </a:endParaRPr>
          </a:p>
          <a:p>
            <a:pPr marR="88900">
              <a:lnSpc>
                <a:spcPct val="142857"/>
              </a:lnSpc>
              <a:defRPr sz="1000">
                <a:solidFill>
                  <a:srgbClr val="FF9900"/>
                </a:solidFill>
                <a:latin typeface="Andale Mono"/>
                <a:ea typeface="Andale Mono"/>
                <a:cs typeface="Andale Mono"/>
                <a:sym typeface="Andale Mono"/>
              </a:defRPr>
            </a:pPr>
            <a:r>
              <a:t>[k-p]</a:t>
            </a:r>
          </a:p>
          <a:p>
            <a:pPr marR="88900">
              <a:lnSpc>
                <a:spcPct val="142857"/>
              </a:lnSpc>
              <a:defRPr sz="1000">
                <a:solidFill>
                  <a:srgbClr val="9900FF"/>
                </a:solidFill>
                <a:latin typeface="Andale Mono"/>
                <a:ea typeface="Andale Mono"/>
                <a:cs typeface="Andale Mono"/>
                <a:sym typeface="Andale Mono"/>
              </a:defRPr>
            </a:pPr>
            <a:r>
              <a:t>[q-s]</a:t>
            </a:r>
          </a:p>
          <a:p>
            <a:pPr marR="88900">
              <a:lnSpc>
                <a:spcPct val="142857"/>
              </a:lnSpc>
              <a:defRPr sz="1000">
                <a:solidFill>
                  <a:srgbClr val="FF0000"/>
                </a:solidFill>
                <a:latin typeface="Andale Mono"/>
                <a:ea typeface="Andale Mono"/>
                <a:cs typeface="Andale Mono"/>
                <a:sym typeface="Andale Mono"/>
              </a:defRPr>
            </a:pPr>
            <a:r>
              <a:t>[t-z]</a:t>
            </a:r>
            <a:endParaRPr>
              <a:solidFill>
                <a:srgbClr val="9900FF"/>
              </a:solidFill>
            </a:endParaR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4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6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50" grpId="2"/>
      <p:bldP build="whole" bldLvl="1" animBg="1" rev="0" advAuto="0" spid="648" grpId="1"/>
    </p:bldLst>
  </p:timing>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3" name="Google Shape;667;p63"/>
          <p:cNvSpPr/>
          <p:nvPr/>
        </p:nvSpPr>
        <p:spPr>
          <a:xfrm>
            <a:off x="2280092" y="1055161"/>
            <a:ext cx="4246785" cy="2675707"/>
          </a:xfrm>
          <a:custGeom>
            <a:avLst/>
            <a:gdLst/>
            <a:ahLst/>
            <a:cxnLst>
              <a:cxn ang="0">
                <a:pos x="wd2" y="hd2"/>
              </a:cxn>
              <a:cxn ang="5400000">
                <a:pos x="wd2" y="hd2"/>
              </a:cxn>
              <a:cxn ang="10800000">
                <a:pos x="wd2" y="hd2"/>
              </a:cxn>
              <a:cxn ang="16200000">
                <a:pos x="wd2" y="hd2"/>
              </a:cxn>
            </a:cxnLst>
            <a:rect l="0" t="0" r="r" b="b"/>
            <a:pathLst>
              <a:path w="20879" h="20684" fill="norm" stroke="1" extrusionOk="0">
                <a:moveTo>
                  <a:pt x="1901" y="6800"/>
                </a:moveTo>
                <a:lnTo>
                  <a:pt x="1901" y="6800"/>
                </a:lnTo>
                <a:cubicBezTo>
                  <a:pt x="1658" y="4397"/>
                  <a:pt x="2907" y="2184"/>
                  <a:pt x="4691" y="1857"/>
                </a:cubicBezTo>
                <a:cubicBezTo>
                  <a:pt x="5414" y="1724"/>
                  <a:pt x="6149" y="1922"/>
                  <a:pt x="6778" y="2419"/>
                </a:cubicBezTo>
                <a:cubicBezTo>
                  <a:pt x="7445" y="725"/>
                  <a:pt x="9003" y="82"/>
                  <a:pt x="10259" y="981"/>
                </a:cubicBezTo>
                <a:cubicBezTo>
                  <a:pt x="10478" y="1139"/>
                  <a:pt x="10680" y="1338"/>
                  <a:pt x="10857" y="1573"/>
                </a:cubicBezTo>
                <a:lnTo>
                  <a:pt x="10857" y="1573"/>
                </a:lnTo>
                <a:cubicBezTo>
                  <a:pt x="11377" y="169"/>
                  <a:pt x="12642" y="-401"/>
                  <a:pt x="13683" y="299"/>
                </a:cubicBezTo>
                <a:cubicBezTo>
                  <a:pt x="13971" y="493"/>
                  <a:pt x="14223" y="774"/>
                  <a:pt x="14418" y="1119"/>
                </a:cubicBezTo>
                <a:cubicBezTo>
                  <a:pt x="15255" y="-209"/>
                  <a:pt x="16734" y="-373"/>
                  <a:pt x="17722" y="753"/>
                </a:cubicBezTo>
                <a:cubicBezTo>
                  <a:pt x="18137" y="1226"/>
                  <a:pt x="18417" y="1878"/>
                  <a:pt x="18513" y="2598"/>
                </a:cubicBezTo>
                <a:lnTo>
                  <a:pt x="18513" y="2598"/>
                </a:lnTo>
                <a:cubicBezTo>
                  <a:pt x="19885" y="3102"/>
                  <a:pt x="20694" y="5013"/>
                  <a:pt x="20321" y="6865"/>
                </a:cubicBezTo>
                <a:cubicBezTo>
                  <a:pt x="20289" y="7020"/>
                  <a:pt x="20250" y="7173"/>
                  <a:pt x="20203" y="7321"/>
                </a:cubicBezTo>
                <a:lnTo>
                  <a:pt x="20203" y="7321"/>
                </a:lnTo>
                <a:cubicBezTo>
                  <a:pt x="21303" y="9251"/>
                  <a:pt x="21034" y="12017"/>
                  <a:pt x="19601" y="13499"/>
                </a:cubicBezTo>
                <a:cubicBezTo>
                  <a:pt x="19156" y="13961"/>
                  <a:pt x="18629" y="14259"/>
                  <a:pt x="18072" y="14367"/>
                </a:cubicBezTo>
                <a:cubicBezTo>
                  <a:pt x="18072" y="16443"/>
                  <a:pt x="16822" y="18126"/>
                  <a:pt x="15280" y="18126"/>
                </a:cubicBezTo>
                <a:cubicBezTo>
                  <a:pt x="14757" y="18126"/>
                  <a:pt x="14245" y="17928"/>
                  <a:pt x="13801" y="17556"/>
                </a:cubicBezTo>
                <a:cubicBezTo>
                  <a:pt x="13280" y="19883"/>
                  <a:pt x="11460" y="21199"/>
                  <a:pt x="9738" y="20494"/>
                </a:cubicBezTo>
                <a:cubicBezTo>
                  <a:pt x="9016" y="20199"/>
                  <a:pt x="8392" y="19574"/>
                  <a:pt x="7973" y="18727"/>
                </a:cubicBezTo>
                <a:cubicBezTo>
                  <a:pt x="6209" y="20160"/>
                  <a:pt x="3920" y="19389"/>
                  <a:pt x="2859" y="17004"/>
                </a:cubicBezTo>
                <a:cubicBezTo>
                  <a:pt x="2846" y="16974"/>
                  <a:pt x="2833" y="16944"/>
                  <a:pt x="2820" y="16914"/>
                </a:cubicBezTo>
                <a:lnTo>
                  <a:pt x="2820" y="16914"/>
                </a:lnTo>
                <a:cubicBezTo>
                  <a:pt x="1666" y="17096"/>
                  <a:pt x="620" y="15986"/>
                  <a:pt x="485" y="14435"/>
                </a:cubicBezTo>
                <a:cubicBezTo>
                  <a:pt x="412" y="13608"/>
                  <a:pt x="615" y="12780"/>
                  <a:pt x="1038" y="12172"/>
                </a:cubicBezTo>
                <a:lnTo>
                  <a:pt x="1038" y="12172"/>
                </a:lnTo>
                <a:cubicBezTo>
                  <a:pt x="39" y="11379"/>
                  <a:pt x="-297" y="9639"/>
                  <a:pt x="288" y="8285"/>
                </a:cubicBezTo>
                <a:cubicBezTo>
                  <a:pt x="626" y="7504"/>
                  <a:pt x="1218" y="6988"/>
                  <a:pt x="1883" y="6895"/>
                </a:cubicBezTo>
                <a:close/>
              </a:path>
            </a:pathLst>
          </a:custGeom>
          <a:solidFill>
            <a:srgbClr val="C9DAF8"/>
          </a:solidFill>
          <a:ln w="12700">
            <a:miter lim="400000"/>
          </a:ln>
        </p:spPr>
        <p:txBody>
          <a:bodyPr lIns="45719" rIns="45719" anchor="ctr"/>
          <a:lstStyle/>
          <a:p>
            <a:pPr/>
          </a:p>
        </p:txBody>
      </p:sp>
      <p:pic>
        <p:nvPicPr>
          <p:cNvPr id="654" name="Google Shape;668;p63" descr="Google Shape;668;p63"/>
          <p:cNvPicPr>
            <a:picLocks noChangeAspect="1"/>
          </p:cNvPicPr>
          <p:nvPr/>
        </p:nvPicPr>
        <p:blipFill>
          <a:blip r:embed="rId2">
            <a:extLst/>
          </a:blip>
          <a:stretch>
            <a:fillRect/>
          </a:stretch>
        </p:blipFill>
        <p:spPr>
          <a:xfrm>
            <a:off x="4078587" y="1365737"/>
            <a:ext cx="760026" cy="760026"/>
          </a:xfrm>
          <a:prstGeom prst="rect">
            <a:avLst/>
          </a:prstGeom>
          <a:ln w="12700">
            <a:miter lim="400000"/>
          </a:ln>
        </p:spPr>
      </p:pic>
      <p:pic>
        <p:nvPicPr>
          <p:cNvPr id="655" name="Google Shape;669;p63" descr="Google Shape;669;p63"/>
          <p:cNvPicPr>
            <a:picLocks noChangeAspect="1"/>
          </p:cNvPicPr>
          <p:nvPr/>
        </p:nvPicPr>
        <p:blipFill>
          <a:blip r:embed="rId2">
            <a:extLst/>
          </a:blip>
          <a:stretch>
            <a:fillRect/>
          </a:stretch>
        </p:blipFill>
        <p:spPr>
          <a:xfrm>
            <a:off x="5065688" y="1534937"/>
            <a:ext cx="760026" cy="760027"/>
          </a:xfrm>
          <a:prstGeom prst="rect">
            <a:avLst/>
          </a:prstGeom>
          <a:ln w="12700">
            <a:miter lim="400000"/>
          </a:ln>
        </p:spPr>
      </p:pic>
      <p:pic>
        <p:nvPicPr>
          <p:cNvPr id="656" name="Google Shape;670;p63" descr="Google Shape;670;p63"/>
          <p:cNvPicPr>
            <a:picLocks noChangeAspect="1"/>
          </p:cNvPicPr>
          <p:nvPr/>
        </p:nvPicPr>
        <p:blipFill>
          <a:blip r:embed="rId2">
            <a:extLst/>
          </a:blip>
          <a:stretch>
            <a:fillRect/>
          </a:stretch>
        </p:blipFill>
        <p:spPr>
          <a:xfrm>
            <a:off x="3603388" y="2459138"/>
            <a:ext cx="760026" cy="760026"/>
          </a:xfrm>
          <a:prstGeom prst="rect">
            <a:avLst/>
          </a:prstGeom>
          <a:ln w="12700">
            <a:miter lim="400000"/>
          </a:ln>
        </p:spPr>
      </p:pic>
      <p:pic>
        <p:nvPicPr>
          <p:cNvPr id="657" name="Google Shape;671;p63" descr="Google Shape;671;p63"/>
          <p:cNvPicPr>
            <a:picLocks noChangeAspect="1"/>
          </p:cNvPicPr>
          <p:nvPr/>
        </p:nvPicPr>
        <p:blipFill>
          <a:blip r:embed="rId2">
            <a:extLst/>
          </a:blip>
          <a:stretch>
            <a:fillRect/>
          </a:stretch>
        </p:blipFill>
        <p:spPr>
          <a:xfrm>
            <a:off x="4593175" y="2459138"/>
            <a:ext cx="760026" cy="760026"/>
          </a:xfrm>
          <a:prstGeom prst="rect">
            <a:avLst/>
          </a:prstGeom>
          <a:ln w="12700">
            <a:miter lim="400000"/>
          </a:ln>
        </p:spPr>
      </p:pic>
      <p:sp>
        <p:nvSpPr>
          <p:cNvPr id="658" name="Google Shape;672;p63"/>
          <p:cNvSpPr txBox="1"/>
          <p:nvPr/>
        </p:nvSpPr>
        <p:spPr>
          <a:xfrm>
            <a:off x="1495924" y="1218717"/>
            <a:ext cx="1563601" cy="9212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defRPr sz="1000">
                <a:solidFill>
                  <a:srgbClr val="FF0000"/>
                </a:solidFill>
                <a:latin typeface="Andale Mono"/>
                <a:ea typeface="Andale Mono"/>
                <a:cs typeface="Andale Mono"/>
                <a:sym typeface="Andale Mono"/>
              </a:defRPr>
            </a:lvl1pPr>
          </a:lstStyle>
          <a:p>
            <a:pPr/>
            <a:r>
              <a:t>when: 1, the: 4, that: 1, they: 1, which: 2, them: 2</a:t>
            </a:r>
          </a:p>
        </p:txBody>
      </p:sp>
      <p:sp>
        <p:nvSpPr>
          <p:cNvPr id="659" name="Google Shape;673;p63"/>
          <p:cNvSpPr txBox="1"/>
          <p:nvPr/>
        </p:nvSpPr>
        <p:spPr>
          <a:xfrm>
            <a:off x="1495924" y="2705309"/>
            <a:ext cx="2455201" cy="132040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solidFill>
                  <a:srgbClr val="6AA84F"/>
                </a:solidFill>
                <a:latin typeface="Andale Mono"/>
                <a:ea typeface="Andale Mono"/>
                <a:cs typeface="Andale Mono"/>
                <a:sym typeface="Andale Mono"/>
              </a:defRPr>
            </a:pPr>
            <a:r>
              <a:t>bands: 1, dissolve: 1,</a:t>
            </a:r>
          </a:p>
          <a:p>
            <a:pPr marR="88900">
              <a:lnSpc>
                <a:spcPct val="142857"/>
              </a:lnSpc>
              <a:defRPr sz="1000">
                <a:solidFill>
                  <a:srgbClr val="6AA84F"/>
                </a:solidFill>
                <a:latin typeface="Andale Mono"/>
                <a:ea typeface="Andale Mono"/>
                <a:cs typeface="Andale Mono"/>
                <a:sym typeface="Andale Mono"/>
              </a:defRPr>
            </a:pPr>
            <a:r>
              <a:t>connected: 1,</a:t>
            </a:r>
            <a:r>
              <a:rPr>
                <a:solidFill>
                  <a:srgbClr val="000000"/>
                </a:solidFill>
              </a:rPr>
              <a:t> </a:t>
            </a:r>
            <a:r>
              <a:t>course: 1,</a:t>
            </a:r>
          </a:p>
          <a:p>
            <a:pPr marR="88900">
              <a:lnSpc>
                <a:spcPct val="142857"/>
              </a:lnSpc>
              <a:defRPr sz="1000">
                <a:solidFill>
                  <a:srgbClr val="6AA84F"/>
                </a:solidFill>
                <a:latin typeface="Andale Mono"/>
                <a:ea typeface="Andale Mono"/>
                <a:cs typeface="Andale Mono"/>
                <a:sym typeface="Andale Mono"/>
              </a:defRPr>
            </a:pPr>
            <a:r>
              <a:t>events: 1, among: 1, and: 2,</a:t>
            </a:r>
          </a:p>
          <a:p>
            <a:pPr marR="88900">
              <a:lnSpc>
                <a:spcPct val="142857"/>
              </a:lnSpc>
              <a:defRPr sz="1000">
                <a:solidFill>
                  <a:srgbClr val="6AA84F"/>
                </a:solidFill>
                <a:latin typeface="Andale Mono"/>
                <a:ea typeface="Andale Mono"/>
                <a:cs typeface="Andale Mono"/>
                <a:sym typeface="Andale Mono"/>
              </a:defRPr>
            </a:pPr>
            <a:r>
              <a:t>equal: 1, earth: 1,</a:t>
            </a:r>
          </a:p>
          <a:p>
            <a:pPr marR="88900">
              <a:lnSpc>
                <a:spcPct val="142857"/>
              </a:lnSpc>
              <a:defRPr sz="1000">
                <a:solidFill>
                  <a:srgbClr val="6AA84F"/>
                </a:solidFill>
                <a:latin typeface="Andale Mono"/>
                <a:ea typeface="Andale Mono"/>
                <a:cs typeface="Andale Mono"/>
                <a:sym typeface="Andale Mono"/>
              </a:defRPr>
            </a:pPr>
            <a:r>
              <a:t>entitle: 1, decent: 1,</a:t>
            </a:r>
          </a:p>
          <a:p>
            <a:pPr marR="88900">
              <a:lnSpc>
                <a:spcPct val="142857"/>
              </a:lnSpc>
              <a:defRPr sz="1000">
                <a:solidFill>
                  <a:srgbClr val="6AA84F"/>
                </a:solidFill>
                <a:latin typeface="Andale Mono"/>
                <a:ea typeface="Andale Mono"/>
                <a:cs typeface="Andale Mono"/>
                <a:sym typeface="Andale Mono"/>
              </a:defRPr>
            </a:pPr>
            <a:r>
              <a:t>causes: 1, declare: 1</a:t>
            </a:r>
          </a:p>
        </p:txBody>
      </p:sp>
      <p:pic>
        <p:nvPicPr>
          <p:cNvPr id="660" name="Google Shape;674;p63" descr="Google Shape;674;p63"/>
          <p:cNvPicPr>
            <a:picLocks noChangeAspect="1"/>
          </p:cNvPicPr>
          <p:nvPr/>
        </p:nvPicPr>
        <p:blipFill>
          <a:blip r:embed="rId2">
            <a:extLst/>
          </a:blip>
          <a:stretch>
            <a:fillRect/>
          </a:stretch>
        </p:blipFill>
        <p:spPr>
          <a:xfrm>
            <a:off x="2990012" y="1699112"/>
            <a:ext cx="760026" cy="760026"/>
          </a:xfrm>
          <a:prstGeom prst="rect">
            <a:avLst/>
          </a:prstGeom>
          <a:ln w="12700">
            <a:miter lim="400000"/>
          </a:ln>
        </p:spPr>
      </p:pic>
      <p:sp>
        <p:nvSpPr>
          <p:cNvPr id="661" name="Google Shape;675;p63"/>
          <p:cNvSpPr txBox="1"/>
          <p:nvPr/>
        </p:nvSpPr>
        <p:spPr>
          <a:xfrm>
            <a:off x="5272499" y="2859118"/>
            <a:ext cx="1950600" cy="92126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marR="88900">
              <a:lnSpc>
                <a:spcPct val="142857"/>
              </a:lnSpc>
              <a:defRPr sz="1000">
                <a:solidFill>
                  <a:srgbClr val="FF9900"/>
                </a:solidFill>
                <a:latin typeface="Andale Mono"/>
                <a:ea typeface="Andale Mono"/>
                <a:cs typeface="Andale Mono"/>
                <a:sym typeface="Andale Mono"/>
              </a:defRPr>
            </a:pPr>
            <a:r>
              <a:t>powers: 1, of: 5,</a:t>
            </a:r>
          </a:p>
          <a:p>
            <a:pPr marR="88900">
              <a:lnSpc>
                <a:spcPct val="142857"/>
              </a:lnSpc>
              <a:defRPr sz="1000">
                <a:solidFill>
                  <a:srgbClr val="FF9900"/>
                </a:solidFill>
                <a:latin typeface="Andale Mono"/>
                <a:ea typeface="Andale Mono"/>
                <a:cs typeface="Andale Mono"/>
                <a:sym typeface="Andale Mono"/>
              </a:defRPr>
            </a:pPr>
            <a:r>
              <a:t>nature: 2, mankind: 1,</a:t>
            </a:r>
          </a:p>
          <a:p>
            <a:pPr marR="88900">
              <a:lnSpc>
                <a:spcPct val="142857"/>
              </a:lnSpc>
              <a:defRPr sz="1000">
                <a:solidFill>
                  <a:srgbClr val="FF9900"/>
                </a:solidFill>
                <a:latin typeface="Andale Mono"/>
                <a:ea typeface="Andale Mono"/>
                <a:cs typeface="Andale Mono"/>
                <a:sym typeface="Andale Mono"/>
              </a:defRPr>
            </a:pPr>
            <a:r>
              <a:t>opinion: 1, political: 1</a:t>
            </a:r>
          </a:p>
        </p:txBody>
      </p:sp>
      <p:sp>
        <p:nvSpPr>
          <p:cNvPr id="662" name="Google Shape;676;p63"/>
          <p:cNvSpPr txBox="1"/>
          <p:nvPr/>
        </p:nvSpPr>
        <p:spPr>
          <a:xfrm>
            <a:off x="5667800" y="1641553"/>
            <a:ext cx="1505401" cy="72169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indent="88900">
              <a:lnSpc>
                <a:spcPct val="142857"/>
              </a:lnSpc>
              <a:spcBef>
                <a:spcPts val="800"/>
              </a:spcBef>
              <a:defRPr sz="1000">
                <a:solidFill>
                  <a:srgbClr val="F1C232"/>
                </a:solidFill>
                <a:latin typeface="Andale Mono"/>
                <a:ea typeface="Andale Mono"/>
                <a:cs typeface="Andale Mono"/>
                <a:sym typeface="Andale Mono"/>
              </a:defRPr>
            </a:lvl1pPr>
          </a:lstStyle>
          <a:p>
            <a:pPr/>
            <a:r>
              <a:t>god: 1, have: 1, in: 1, it: 1, human: 1,</a:t>
            </a:r>
          </a:p>
        </p:txBody>
      </p:sp>
      <p:sp>
        <p:nvSpPr>
          <p:cNvPr id="663" name="Google Shape;677;p63"/>
          <p:cNvSpPr txBox="1"/>
          <p:nvPr/>
        </p:nvSpPr>
        <p:spPr>
          <a:xfrm>
            <a:off x="3504000" y="899064"/>
            <a:ext cx="2136001" cy="52212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marR="88900">
              <a:lnSpc>
                <a:spcPct val="142857"/>
              </a:lnSpc>
              <a:spcBef>
                <a:spcPts val="800"/>
              </a:spcBef>
              <a:defRPr sz="1000">
                <a:solidFill>
                  <a:srgbClr val="9900FF"/>
                </a:solidFill>
                <a:latin typeface="Andale Mono"/>
                <a:ea typeface="Andale Mono"/>
                <a:cs typeface="Andale Mono"/>
                <a:sym typeface="Andale Mono"/>
              </a:defRPr>
            </a:lvl1pPr>
          </a:lstStyle>
          <a:p>
            <a:pPr/>
            <a:r>
              <a:t>requires: 1, should: 1, respect: 1, separate: 1</a:t>
            </a:r>
          </a:p>
        </p:txBody>
      </p:sp>
      <p:sp>
        <p:nvSpPr>
          <p:cNvPr id="664" name="Google Shape;678;p63"/>
          <p:cNvSpPr txBox="1"/>
          <p:nvPr>
            <p:ph type="body" sz="quarter" idx="1"/>
          </p:nvPr>
        </p:nvSpPr>
        <p:spPr>
          <a:xfrm>
            <a:off x="2047350" y="4195700"/>
            <a:ext cx="5049301" cy="437700"/>
          </a:xfrm>
          <a:prstGeom prst="rect">
            <a:avLst/>
          </a:prstGeom>
        </p:spPr>
        <p:txBody>
          <a:bodyPr/>
          <a:lstStyle>
            <a:lvl1pPr marL="0" indent="0" algn="ctr" defTabSz="868680">
              <a:spcBef>
                <a:spcPts val="1500"/>
              </a:spcBef>
              <a:buSzTx/>
              <a:buNone/>
              <a:defRPr b="1" sz="1710">
                <a:solidFill>
                  <a:srgbClr val="000000"/>
                </a:solidFill>
              </a:defRPr>
            </a:lvl1pPr>
          </a:lstStyle>
          <a:p>
            <a:pPr/>
            <a:r>
              <a:t>Merge results received from other nodes</a:t>
            </a:r>
          </a:p>
        </p:txBody>
      </p:sp>
      <p:sp>
        <p:nvSpPr>
          <p:cNvPr id="665" name="Google Shape;679;p6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7" name="Google Shape;684;p64"/>
          <p:cNvSpPr txBox="1"/>
          <p:nvPr>
            <p:ph type="title"/>
          </p:nvPr>
        </p:nvSpPr>
        <p:spPr>
          <a:xfrm>
            <a:off x="311699" y="445025"/>
            <a:ext cx="8520602" cy="572701"/>
          </a:xfrm>
          <a:prstGeom prst="rect">
            <a:avLst/>
          </a:prstGeom>
        </p:spPr>
        <p:txBody>
          <a:bodyPr/>
          <a:lstStyle>
            <a:lvl1pPr defTabSz="877823">
              <a:defRPr sz="2688"/>
            </a:lvl1pPr>
          </a:lstStyle>
          <a:p>
            <a:pPr/>
            <a:r>
              <a:t>Mapreduce</a:t>
            </a:r>
          </a:p>
        </p:txBody>
      </p:sp>
      <p:sp>
        <p:nvSpPr>
          <p:cNvPr id="668" name="Google Shape;685;p64"/>
          <p:cNvSpPr txBox="1"/>
          <p:nvPr>
            <p:ph type="body" idx="1"/>
          </p:nvPr>
        </p:nvSpPr>
        <p:spPr>
          <a:xfrm>
            <a:off x="311699" y="1152475"/>
            <a:ext cx="8520602" cy="3416400"/>
          </a:xfrm>
          <a:prstGeom prst="rect">
            <a:avLst/>
          </a:prstGeom>
        </p:spPr>
        <p:txBody>
          <a:bodyPr/>
          <a:lstStyle/>
          <a:p>
            <a:pPr marL="0" indent="0">
              <a:buSzTx/>
              <a:buNone/>
              <a:defRPr>
                <a:solidFill>
                  <a:srgbClr val="000000"/>
                </a:solidFill>
              </a:defRPr>
            </a:pPr>
            <a:r>
              <a:t>Partition dataset into many chunks</a:t>
            </a:r>
          </a:p>
          <a:p>
            <a:pPr marL="0" indent="0">
              <a:spcBef>
                <a:spcPts val="1600"/>
              </a:spcBef>
              <a:buSzTx/>
              <a:buNone/>
              <a:defRPr b="1">
                <a:solidFill>
                  <a:srgbClr val="000000"/>
                </a:solidFill>
              </a:defRPr>
            </a:pPr>
            <a:r>
              <a:t>Map stage: </a:t>
            </a:r>
            <a:r>
              <a:rPr b="0"/>
              <a:t>Each node processes one or more chunks locally</a:t>
            </a:r>
          </a:p>
          <a:p>
            <a:pPr marL="0" indent="0">
              <a:spcBef>
                <a:spcPts val="1600"/>
              </a:spcBef>
              <a:buSzTx/>
              <a:buNone/>
              <a:defRPr b="1">
                <a:solidFill>
                  <a:srgbClr val="000000"/>
                </a:solidFill>
              </a:defRPr>
            </a:pPr>
            <a:r>
              <a:t>Reduce stage: </a:t>
            </a:r>
            <a:r>
              <a:rPr b="0"/>
              <a:t>Each node fetches and merges partial results from all other nodes</a:t>
            </a:r>
          </a:p>
        </p:txBody>
      </p:sp>
      <p:sp>
        <p:nvSpPr>
          <p:cNvPr id="669" name="Google Shape;686;p6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6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6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66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668">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668" grpId="1"/>
    </p:bldLst>
  </p:timing>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1" name="Google Shape;693;p65"/>
          <p:cNvSpPr txBox="1"/>
          <p:nvPr>
            <p:ph type="title"/>
          </p:nvPr>
        </p:nvSpPr>
        <p:spPr>
          <a:xfrm>
            <a:off x="311699" y="445025"/>
            <a:ext cx="8520602" cy="572701"/>
          </a:xfrm>
          <a:prstGeom prst="rect">
            <a:avLst/>
          </a:prstGeom>
        </p:spPr>
        <p:txBody>
          <a:bodyPr/>
          <a:lstStyle>
            <a:lvl1pPr defTabSz="877823">
              <a:defRPr sz="2688"/>
            </a:lvl1pPr>
          </a:lstStyle>
          <a:p>
            <a:pPr/>
            <a:r>
              <a:t>Visualizing MapReduce</a:t>
            </a:r>
          </a:p>
        </p:txBody>
      </p:sp>
      <p:sp>
        <p:nvSpPr>
          <p:cNvPr id="672" name="Google Shape;694;p65"/>
          <p:cNvSpPr txBox="1"/>
          <p:nvPr>
            <p:ph type="body" sz="quarter" idx="1"/>
          </p:nvPr>
        </p:nvSpPr>
        <p:spPr>
          <a:xfrm>
            <a:off x="265924" y="1640425"/>
            <a:ext cx="3816002" cy="1553701"/>
          </a:xfrm>
          <a:prstGeom prst="rect">
            <a:avLst/>
          </a:prstGeom>
        </p:spPr>
        <p:txBody>
          <a:bodyPr/>
          <a:lstStyle/>
          <a:p>
            <a:pPr marL="0" indent="0" defTabSz="868680">
              <a:buSzTx/>
              <a:buNone/>
              <a:defRPr sz="1710">
                <a:solidFill>
                  <a:srgbClr val="000000"/>
                </a:solidFill>
              </a:defRPr>
            </a:pPr>
            <a:r>
              <a:t>Note the 3 stages: </a:t>
            </a:r>
          </a:p>
          <a:p>
            <a:pPr marL="434340" indent="-325754" defTabSz="868680">
              <a:spcBef>
                <a:spcPts val="1500"/>
              </a:spcBef>
              <a:buClr>
                <a:srgbClr val="000000"/>
              </a:buClr>
              <a:buSzPts val="1700"/>
              <a:buChar char="-"/>
              <a:defRPr sz="1710">
                <a:solidFill>
                  <a:srgbClr val="000000"/>
                </a:solidFill>
              </a:defRPr>
            </a:pPr>
            <a:r>
              <a:t>Map </a:t>
            </a:r>
          </a:p>
          <a:p>
            <a:pPr marL="434340" indent="-325754" defTabSz="868680">
              <a:buClr>
                <a:srgbClr val="000000"/>
              </a:buClr>
              <a:buSzPts val="1700"/>
              <a:buChar char="-"/>
              <a:defRPr sz="1710">
                <a:solidFill>
                  <a:srgbClr val="000000"/>
                </a:solidFill>
              </a:defRPr>
            </a:pPr>
            <a:r>
              <a:t>Reduce</a:t>
            </a:r>
          </a:p>
          <a:p>
            <a:pPr marL="434340" indent="-325754" defTabSz="868680">
              <a:buClr>
                <a:srgbClr val="000000"/>
              </a:buClr>
              <a:buSzPts val="1700"/>
              <a:buChar char="-"/>
              <a:defRPr sz="1710">
                <a:solidFill>
                  <a:srgbClr val="000000"/>
                </a:solidFill>
              </a:defRPr>
            </a:pPr>
            <a:r>
              <a:t>Shuffle</a:t>
            </a:r>
          </a:p>
        </p:txBody>
      </p:sp>
      <p:sp>
        <p:nvSpPr>
          <p:cNvPr id="673" name="Google Shape;691;p6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74" name="Google Shape;695;p65"/>
          <p:cNvSpPr txBox="1"/>
          <p:nvPr/>
        </p:nvSpPr>
        <p:spPr>
          <a:xfrm>
            <a:off x="0" y="4795837"/>
            <a:ext cx="3816350" cy="34766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lnSpc>
                <a:spcPct val="115000"/>
              </a:lnSpc>
              <a:spcBef>
                <a:spcPts val="1600"/>
              </a:spcBef>
              <a:defRPr sz="900"/>
            </a:pPr>
            <a:r>
              <a:t>** Source: </a:t>
            </a:r>
            <a:r>
              <a:rPr u="sng">
                <a:solidFill>
                  <a:schemeClr val="accent5"/>
                </a:solidFill>
                <a:uFill>
                  <a:solidFill>
                    <a:schemeClr val="accent5"/>
                  </a:solidFill>
                </a:uFill>
                <a:hlinkClick r:id="rId3" invalidUrl="" action="" tgtFrame="" tooltip="" history="1" highlightClick="0" endSnd="0"/>
              </a:rPr>
              <a:t>http://www.systems-deployment.com/animation.html</a:t>
            </a:r>
          </a:p>
        </p:txBody>
      </p:sp>
      <p:pic>
        <p:nvPicPr>
          <p:cNvPr id="675" name="mapreduce-animation-2.gifGoogle Shape;692;p65" descr="mapreduce-animation-2.gifGoogle Shape;692;p65"/>
          <p:cNvPicPr>
            <a:picLocks noChangeAspect="0"/>
          </p:cNvPicPr>
          <p:nvPr/>
        </p:nvPicPr>
        <p:blipFill>
          <a:blip r:embed="rId4">
            <a:extLst/>
          </a:blip>
          <a:stretch>
            <a:fillRect/>
          </a:stretch>
        </p:blipFill>
        <p:spPr>
          <a:xfrm>
            <a:off x="4375256" y="0"/>
            <a:ext cx="4362777" cy="5143500"/>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9" name="Google Shape;700;p66"/>
          <p:cNvSpPr txBox="1"/>
          <p:nvPr>
            <p:ph type="title"/>
          </p:nvPr>
        </p:nvSpPr>
        <p:spPr>
          <a:xfrm>
            <a:off x="311699" y="445025"/>
            <a:ext cx="8520602" cy="572701"/>
          </a:xfrm>
          <a:prstGeom prst="rect">
            <a:avLst/>
          </a:prstGeom>
        </p:spPr>
        <p:txBody>
          <a:bodyPr/>
          <a:lstStyle>
            <a:lvl1pPr defTabSz="877823">
              <a:defRPr sz="2688"/>
            </a:lvl1pPr>
          </a:lstStyle>
          <a:p>
            <a:pPr/>
            <a:r>
              <a:t>Mapreduce Interface</a:t>
            </a:r>
          </a:p>
        </p:txBody>
      </p:sp>
      <p:sp>
        <p:nvSpPr>
          <p:cNvPr id="680" name="Google Shape;701;p66"/>
          <p:cNvSpPr txBox="1"/>
          <p:nvPr>
            <p:ph type="body" idx="1"/>
          </p:nvPr>
        </p:nvSpPr>
        <p:spPr>
          <a:xfrm>
            <a:off x="311699" y="1152475"/>
            <a:ext cx="8520602" cy="3416400"/>
          </a:xfrm>
          <a:prstGeom prst="rect">
            <a:avLst/>
          </a:prstGeom>
        </p:spPr>
        <p:txBody>
          <a:bodyPr/>
          <a:lstStyle/>
          <a:p>
            <a:pPr marL="0" indent="0">
              <a:lnSpc>
                <a:spcPct val="120000"/>
              </a:lnSpc>
              <a:buSzTx/>
              <a:buNone/>
              <a:defRPr b="1" sz="2400">
                <a:solidFill>
                  <a:srgbClr val="000000"/>
                </a:solidFill>
                <a:latin typeface="Courier New"/>
                <a:ea typeface="Courier New"/>
                <a:cs typeface="Courier New"/>
                <a:sym typeface="Courier New"/>
              </a:defRPr>
            </a:pPr>
            <a:r>
              <a:t>map(key, value) -&gt; list(&lt;k’, v’&gt;)</a:t>
            </a:r>
            <a:endParaRPr>
              <a:latin typeface="+mn-lt"/>
              <a:ea typeface="+mn-ea"/>
              <a:cs typeface="+mn-cs"/>
              <a:sym typeface="Arial"/>
            </a:endParaRPr>
          </a:p>
          <a:p>
            <a:pPr marL="0" indent="457200">
              <a:lnSpc>
                <a:spcPct val="120000"/>
              </a:lnSpc>
              <a:spcBef>
                <a:spcPts val="800"/>
              </a:spcBef>
              <a:buSzTx/>
              <a:buNone/>
              <a:defRPr>
                <a:solidFill>
                  <a:srgbClr val="000000"/>
                </a:solidFill>
              </a:defRPr>
            </a:pPr>
            <a:r>
              <a:t>Apply function to (key, value) pair</a:t>
            </a:r>
          </a:p>
          <a:p>
            <a:pPr marL="0" indent="457200">
              <a:lnSpc>
                <a:spcPct val="120000"/>
              </a:lnSpc>
              <a:spcBef>
                <a:spcPts val="800"/>
              </a:spcBef>
              <a:buSzTx/>
              <a:buNone/>
              <a:defRPr>
                <a:solidFill>
                  <a:srgbClr val="000000"/>
                </a:solidFill>
              </a:defRPr>
            </a:pPr>
            <a:r>
              <a:t>Outputs list of intermediate pairs </a:t>
            </a:r>
          </a:p>
        </p:txBody>
      </p:sp>
      <p:sp>
        <p:nvSpPr>
          <p:cNvPr id="681" name="Google Shape;702;p6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680">
                                            <p:bg/>
                                          </p:spTgt>
                                        </p:tgtEl>
                                        <p:attrNameLst>
                                          <p:attrName>style.visibility</p:attrName>
                                        </p:attrNameLst>
                                      </p:cBhvr>
                                      <p:to>
                                        <p:strVal val="visible"/>
                                      </p:to>
                                    </p:set>
                                    <p:animEffect filter="fade" transition="in">
                                      <p:cBhvr>
                                        <p:cTn id="7" dur="1"/>
                                        <p:tgtEl>
                                          <p:spTgt spid="680">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680">
                                            <p:txEl>
                                              <p:pRg st="0" end="0"/>
                                            </p:txEl>
                                          </p:spTgt>
                                        </p:tgtEl>
                                        <p:attrNameLst>
                                          <p:attrName>style.visibility</p:attrName>
                                        </p:attrNameLst>
                                      </p:cBhvr>
                                      <p:to>
                                        <p:strVal val="visible"/>
                                      </p:to>
                                    </p:set>
                                    <p:animEffect filter="fade" transition="in">
                                      <p:cBhvr>
                                        <p:cTn id="10" dur="1"/>
                                        <p:tgtEl>
                                          <p:spTgt spid="680">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680">
                                            <p:txEl>
                                              <p:pRg st="1" end="1"/>
                                            </p:txEl>
                                          </p:spTgt>
                                        </p:tgtEl>
                                        <p:attrNameLst>
                                          <p:attrName>style.visibility</p:attrName>
                                        </p:attrNameLst>
                                      </p:cBhvr>
                                      <p:to>
                                        <p:strVal val="visible"/>
                                      </p:to>
                                    </p:set>
                                    <p:animEffect filter="fade" transition="in">
                                      <p:cBhvr>
                                        <p:cTn id="15" dur="1"/>
                                        <p:tgtEl>
                                          <p:spTgt spid="680">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680">
                                            <p:txEl>
                                              <p:pRg st="2" end="2"/>
                                            </p:txEl>
                                          </p:spTgt>
                                        </p:tgtEl>
                                        <p:attrNameLst>
                                          <p:attrName>style.visibility</p:attrName>
                                        </p:attrNameLst>
                                      </p:cBhvr>
                                      <p:to>
                                        <p:strVal val="visible"/>
                                      </p:to>
                                    </p:set>
                                    <p:animEffect filter="fade" transition="in">
                                      <p:cBhvr>
                                        <p:cTn id="20" dur="1"/>
                                        <p:tgtEl>
                                          <p:spTgt spid="680">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680" grpId="1"/>
    </p:bldLst>
  </p:timing>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3" name="Google Shape;707;p67"/>
          <p:cNvSpPr txBox="1"/>
          <p:nvPr>
            <p:ph type="title"/>
          </p:nvPr>
        </p:nvSpPr>
        <p:spPr>
          <a:xfrm>
            <a:off x="311699" y="445025"/>
            <a:ext cx="8520602" cy="572701"/>
          </a:xfrm>
          <a:prstGeom prst="rect">
            <a:avLst/>
          </a:prstGeom>
        </p:spPr>
        <p:txBody>
          <a:bodyPr/>
          <a:lstStyle>
            <a:lvl1pPr defTabSz="877823">
              <a:defRPr sz="2688"/>
            </a:lvl1pPr>
          </a:lstStyle>
          <a:p>
            <a:pPr/>
            <a:r>
              <a:t>Mapreduce: Word count</a:t>
            </a:r>
          </a:p>
        </p:txBody>
      </p:sp>
      <p:sp>
        <p:nvSpPr>
          <p:cNvPr id="684" name="Google Shape;708;p67"/>
          <p:cNvSpPr txBox="1"/>
          <p:nvPr>
            <p:ph type="body" idx="1"/>
          </p:nvPr>
        </p:nvSpPr>
        <p:spPr>
          <a:xfrm>
            <a:off x="311699" y="1180850"/>
            <a:ext cx="8520602" cy="3873901"/>
          </a:xfrm>
          <a:prstGeom prst="rect">
            <a:avLst/>
          </a:prstGeom>
        </p:spPr>
        <p:txBody>
          <a:bodyPr/>
          <a:lstStyle/>
          <a:p>
            <a:pPr marL="0" indent="0">
              <a:buSzTx/>
              <a:buNone/>
              <a:defRPr b="1">
                <a:solidFill>
                  <a:srgbClr val="000000"/>
                </a:solidFill>
                <a:latin typeface="Courier New"/>
                <a:ea typeface="Courier New"/>
                <a:cs typeface="Courier New"/>
                <a:sym typeface="Courier New"/>
              </a:defRPr>
            </a:pPr>
            <a:r>
              <a:t>map(key, value):</a:t>
            </a:r>
          </a:p>
          <a:p>
            <a:pPr marL="0" indent="0">
              <a:buSzTx/>
              <a:buNone/>
              <a:defRPr>
                <a:solidFill>
                  <a:srgbClr val="000000"/>
                </a:solidFill>
                <a:latin typeface="Courier New"/>
                <a:ea typeface="Courier New"/>
                <a:cs typeface="Courier New"/>
                <a:sym typeface="Courier New"/>
              </a:defRPr>
            </a:pPr>
            <a:r>
              <a:t>    // key = document name</a:t>
            </a:r>
          </a:p>
          <a:p>
            <a:pPr marL="0" indent="457200">
              <a:buSzTx/>
              <a:buNone/>
              <a:defRPr>
                <a:solidFill>
                  <a:srgbClr val="000000"/>
                </a:solidFill>
                <a:latin typeface="Courier New"/>
                <a:ea typeface="Courier New"/>
                <a:cs typeface="Courier New"/>
                <a:sym typeface="Courier New"/>
              </a:defRPr>
            </a:pPr>
            <a:r>
              <a:t>// value = document contents</a:t>
            </a:r>
          </a:p>
          <a:p>
            <a:pPr lvl="1" marL="0" indent="457200">
              <a:buSzTx/>
              <a:buNone/>
              <a:defRPr>
                <a:solidFill>
                  <a:srgbClr val="000000"/>
                </a:solidFill>
                <a:latin typeface="Courier New"/>
                <a:ea typeface="Courier New"/>
                <a:cs typeface="Courier New"/>
                <a:sym typeface="Courier New"/>
              </a:defRPr>
            </a:pPr>
            <a:r>
              <a:t>for each word w in value: 	</a:t>
            </a:r>
          </a:p>
          <a:p>
            <a:pPr lvl="1" marL="0" indent="457200">
              <a:buSzTx/>
              <a:buNone/>
              <a:defRPr>
                <a:solidFill>
                  <a:srgbClr val="000000"/>
                </a:solidFill>
                <a:latin typeface="Courier New"/>
                <a:ea typeface="Courier New"/>
                <a:cs typeface="Courier New"/>
                <a:sym typeface="Courier New"/>
              </a:defRPr>
            </a:pPr>
            <a:r>
              <a:t>	emit (w, 1)</a:t>
            </a:r>
          </a:p>
        </p:txBody>
      </p:sp>
      <p:sp>
        <p:nvSpPr>
          <p:cNvPr id="685" name="Google Shape;709;p6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7" name="Google Shape;714;p68"/>
          <p:cNvSpPr txBox="1"/>
          <p:nvPr>
            <p:ph type="title"/>
          </p:nvPr>
        </p:nvSpPr>
        <p:spPr>
          <a:xfrm>
            <a:off x="311699" y="445025"/>
            <a:ext cx="8520602" cy="572701"/>
          </a:xfrm>
          <a:prstGeom prst="rect">
            <a:avLst/>
          </a:prstGeom>
        </p:spPr>
        <p:txBody>
          <a:bodyPr/>
          <a:lstStyle>
            <a:lvl1pPr defTabSz="877823">
              <a:defRPr sz="2688"/>
            </a:lvl1pPr>
          </a:lstStyle>
          <a:p>
            <a:pPr/>
            <a:r>
              <a:t>Mapreduce Interface</a:t>
            </a:r>
          </a:p>
        </p:txBody>
      </p:sp>
      <p:sp>
        <p:nvSpPr>
          <p:cNvPr id="688" name="Google Shape;715;p68"/>
          <p:cNvSpPr txBox="1"/>
          <p:nvPr>
            <p:ph type="body" idx="1"/>
          </p:nvPr>
        </p:nvSpPr>
        <p:spPr>
          <a:xfrm>
            <a:off x="311699" y="1152475"/>
            <a:ext cx="8520602" cy="3416400"/>
          </a:xfrm>
          <a:prstGeom prst="rect">
            <a:avLst/>
          </a:prstGeom>
        </p:spPr>
        <p:txBody>
          <a:bodyPr/>
          <a:lstStyle/>
          <a:p>
            <a:pPr marL="0" indent="0">
              <a:lnSpc>
                <a:spcPct val="120000"/>
              </a:lnSpc>
              <a:buSzTx/>
              <a:buNone/>
              <a:defRPr b="1" sz="2400">
                <a:solidFill>
                  <a:srgbClr val="000000"/>
                </a:solidFill>
                <a:latin typeface="Courier New"/>
                <a:ea typeface="Courier New"/>
                <a:cs typeface="Courier New"/>
                <a:sym typeface="Courier New"/>
              </a:defRPr>
            </a:pPr>
            <a:r>
              <a:t>map(key, value) -&gt; list(&lt;k’, v’&gt;)</a:t>
            </a:r>
            <a:endParaRPr>
              <a:latin typeface="+mn-lt"/>
              <a:ea typeface="+mn-ea"/>
              <a:cs typeface="+mn-cs"/>
              <a:sym typeface="Arial"/>
            </a:endParaRPr>
          </a:p>
          <a:p>
            <a:pPr marL="0" indent="457200">
              <a:lnSpc>
                <a:spcPct val="120000"/>
              </a:lnSpc>
              <a:spcBef>
                <a:spcPts val="800"/>
              </a:spcBef>
              <a:buSzTx/>
              <a:buNone/>
              <a:defRPr>
                <a:solidFill>
                  <a:srgbClr val="000000"/>
                </a:solidFill>
              </a:defRPr>
            </a:pPr>
            <a:r>
              <a:t>Apply function to (key, value) pair</a:t>
            </a:r>
          </a:p>
          <a:p>
            <a:pPr marL="0" indent="457200">
              <a:lnSpc>
                <a:spcPct val="120000"/>
              </a:lnSpc>
              <a:spcBef>
                <a:spcPts val="800"/>
              </a:spcBef>
              <a:buSzTx/>
              <a:buNone/>
              <a:defRPr>
                <a:solidFill>
                  <a:srgbClr val="000000"/>
                </a:solidFill>
              </a:defRPr>
            </a:pPr>
            <a:r>
              <a:t>Outputs list of intermediate pairs </a:t>
            </a:r>
          </a:p>
          <a:p>
            <a:pPr marL="0" indent="0">
              <a:lnSpc>
                <a:spcPct val="120000"/>
              </a:lnSpc>
              <a:spcBef>
                <a:spcPts val="2400"/>
              </a:spcBef>
              <a:buSzTx/>
              <a:buNone/>
              <a:defRPr b="1" sz="2400">
                <a:solidFill>
                  <a:srgbClr val="000000"/>
                </a:solidFill>
                <a:latin typeface="Courier New"/>
                <a:ea typeface="Courier New"/>
                <a:cs typeface="Courier New"/>
                <a:sym typeface="Courier New"/>
              </a:defRPr>
            </a:pPr>
            <a:r>
              <a:t>reduce(key, list&lt;value&gt;) -&gt; &lt;k’, v’&gt;</a:t>
            </a:r>
            <a:endParaRPr>
              <a:latin typeface="+mn-lt"/>
              <a:ea typeface="+mn-ea"/>
              <a:cs typeface="+mn-cs"/>
              <a:sym typeface="Arial"/>
            </a:endParaRPr>
          </a:p>
          <a:p>
            <a:pPr marL="0" indent="457200">
              <a:lnSpc>
                <a:spcPct val="120000"/>
              </a:lnSpc>
              <a:spcBef>
                <a:spcPts val="800"/>
              </a:spcBef>
              <a:buSzTx/>
              <a:buNone/>
              <a:defRPr>
                <a:solidFill>
                  <a:srgbClr val="000000"/>
                </a:solidFill>
              </a:defRPr>
            </a:pPr>
            <a:r>
              <a:t>Applies aggregation function to values</a:t>
            </a:r>
          </a:p>
          <a:p>
            <a:pPr marL="0" indent="457200">
              <a:lnSpc>
                <a:spcPct val="120000"/>
              </a:lnSpc>
              <a:spcBef>
                <a:spcPts val="800"/>
              </a:spcBef>
              <a:buSzTx/>
              <a:buNone/>
              <a:defRPr>
                <a:solidFill>
                  <a:srgbClr val="000000"/>
                </a:solidFill>
              </a:defRPr>
            </a:pPr>
            <a:r>
              <a:t>Outputs result</a:t>
            </a:r>
          </a:p>
        </p:txBody>
      </p:sp>
      <p:sp>
        <p:nvSpPr>
          <p:cNvPr id="689" name="Google Shape;716;p6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688">
                                            <p:bg/>
                                          </p:spTgt>
                                        </p:tgtEl>
                                        <p:attrNameLst>
                                          <p:attrName>style.visibility</p:attrName>
                                        </p:attrNameLst>
                                      </p:cBhvr>
                                      <p:to>
                                        <p:strVal val="visible"/>
                                      </p:to>
                                    </p:set>
                                    <p:animEffect filter="fade" transition="in">
                                      <p:cBhvr>
                                        <p:cTn id="7" dur="1"/>
                                        <p:tgtEl>
                                          <p:spTgt spid="688">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688">
                                            <p:txEl>
                                              <p:pRg st="0" end="0"/>
                                            </p:txEl>
                                          </p:spTgt>
                                        </p:tgtEl>
                                        <p:attrNameLst>
                                          <p:attrName>style.visibility</p:attrName>
                                        </p:attrNameLst>
                                      </p:cBhvr>
                                      <p:to>
                                        <p:strVal val="visible"/>
                                      </p:to>
                                    </p:set>
                                    <p:animEffect filter="fade" transition="in">
                                      <p:cBhvr>
                                        <p:cTn id="10" dur="1"/>
                                        <p:tgtEl>
                                          <p:spTgt spid="68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688">
                                            <p:txEl>
                                              <p:pRg st="1" end="1"/>
                                            </p:txEl>
                                          </p:spTgt>
                                        </p:tgtEl>
                                        <p:attrNameLst>
                                          <p:attrName>style.visibility</p:attrName>
                                        </p:attrNameLst>
                                      </p:cBhvr>
                                      <p:to>
                                        <p:strVal val="visible"/>
                                      </p:to>
                                    </p:set>
                                    <p:animEffect filter="fade" transition="in">
                                      <p:cBhvr>
                                        <p:cTn id="15" dur="1"/>
                                        <p:tgtEl>
                                          <p:spTgt spid="68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688">
                                            <p:txEl>
                                              <p:pRg st="2" end="2"/>
                                            </p:txEl>
                                          </p:spTgt>
                                        </p:tgtEl>
                                        <p:attrNameLst>
                                          <p:attrName>style.visibility</p:attrName>
                                        </p:attrNameLst>
                                      </p:cBhvr>
                                      <p:to>
                                        <p:strVal val="visible"/>
                                      </p:to>
                                    </p:set>
                                    <p:animEffect filter="fade" transition="in">
                                      <p:cBhvr>
                                        <p:cTn id="20" dur="1"/>
                                        <p:tgtEl>
                                          <p:spTgt spid="688">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688">
                                            <p:txEl>
                                              <p:pRg st="3" end="3"/>
                                            </p:txEl>
                                          </p:spTgt>
                                        </p:tgtEl>
                                        <p:attrNameLst>
                                          <p:attrName>style.visibility</p:attrName>
                                        </p:attrNameLst>
                                      </p:cBhvr>
                                      <p:to>
                                        <p:strVal val="visible"/>
                                      </p:to>
                                    </p:set>
                                    <p:animEffect filter="fade" transition="in">
                                      <p:cBhvr>
                                        <p:cTn id="25" dur="1"/>
                                        <p:tgtEl>
                                          <p:spTgt spid="688">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688">
                                            <p:txEl>
                                              <p:pRg st="4" end="4"/>
                                            </p:txEl>
                                          </p:spTgt>
                                        </p:tgtEl>
                                        <p:attrNameLst>
                                          <p:attrName>style.visibility</p:attrName>
                                        </p:attrNameLst>
                                      </p:cBhvr>
                                      <p:to>
                                        <p:strVal val="visible"/>
                                      </p:to>
                                    </p:set>
                                    <p:animEffect filter="fade" transition="in">
                                      <p:cBhvr>
                                        <p:cTn id="30" dur="1"/>
                                        <p:tgtEl>
                                          <p:spTgt spid="688">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1" fill="hold">
                                  <p:stCondLst>
                                    <p:cond delay="0"/>
                                  </p:stCondLst>
                                  <p:iterate type="el" backwards="0">
                                    <p:tmAbs val="0"/>
                                  </p:iterate>
                                  <p:childTnLst>
                                    <p:set>
                                      <p:cBhvr>
                                        <p:cTn id="34" fill="hold"/>
                                        <p:tgtEl>
                                          <p:spTgt spid="688">
                                            <p:txEl>
                                              <p:pRg st="5" end="5"/>
                                            </p:txEl>
                                          </p:spTgt>
                                        </p:tgtEl>
                                        <p:attrNameLst>
                                          <p:attrName>style.visibility</p:attrName>
                                        </p:attrNameLst>
                                      </p:cBhvr>
                                      <p:to>
                                        <p:strVal val="visible"/>
                                      </p:to>
                                    </p:set>
                                    <p:animEffect filter="fade" transition="in">
                                      <p:cBhvr>
                                        <p:cTn id="35" dur="1"/>
                                        <p:tgtEl>
                                          <p:spTgt spid="688">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688" grpId="1"/>
    </p:bldLst>
  </p:timing>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3" name="Google Shape;721;p69"/>
          <p:cNvSpPr txBox="1"/>
          <p:nvPr>
            <p:ph type="title"/>
          </p:nvPr>
        </p:nvSpPr>
        <p:spPr>
          <a:xfrm>
            <a:off x="311699" y="445025"/>
            <a:ext cx="8520602" cy="572701"/>
          </a:xfrm>
          <a:prstGeom prst="rect">
            <a:avLst/>
          </a:prstGeom>
        </p:spPr>
        <p:txBody>
          <a:bodyPr/>
          <a:lstStyle>
            <a:lvl1pPr defTabSz="877823">
              <a:defRPr sz="2688"/>
            </a:lvl1pPr>
          </a:lstStyle>
          <a:p>
            <a:pPr/>
            <a:r>
              <a:t>Mapreduce: Word count</a:t>
            </a:r>
          </a:p>
        </p:txBody>
      </p:sp>
      <p:sp>
        <p:nvSpPr>
          <p:cNvPr id="694" name="Google Shape;722;p69"/>
          <p:cNvSpPr txBox="1"/>
          <p:nvPr>
            <p:ph type="body" idx="1"/>
          </p:nvPr>
        </p:nvSpPr>
        <p:spPr>
          <a:xfrm>
            <a:off x="311699" y="1180850"/>
            <a:ext cx="8520602" cy="3873901"/>
          </a:xfrm>
          <a:prstGeom prst="rect">
            <a:avLst/>
          </a:prstGeom>
        </p:spPr>
        <p:txBody>
          <a:bodyPr/>
          <a:lstStyle/>
          <a:p>
            <a:pPr marL="0" indent="0">
              <a:buSzTx/>
              <a:buNone/>
              <a:defRPr b="1">
                <a:solidFill>
                  <a:srgbClr val="000000"/>
                </a:solidFill>
                <a:latin typeface="Courier New"/>
                <a:ea typeface="Courier New"/>
                <a:cs typeface="Courier New"/>
                <a:sym typeface="Courier New"/>
              </a:defRPr>
            </a:pPr>
            <a:r>
              <a:t>map(key, value):</a:t>
            </a:r>
          </a:p>
          <a:p>
            <a:pPr marL="0" indent="0">
              <a:buSzTx/>
              <a:buNone/>
              <a:defRPr>
                <a:solidFill>
                  <a:srgbClr val="000000"/>
                </a:solidFill>
                <a:latin typeface="Courier New"/>
                <a:ea typeface="Courier New"/>
                <a:cs typeface="Courier New"/>
                <a:sym typeface="Courier New"/>
              </a:defRPr>
            </a:pPr>
            <a:r>
              <a:t>	// key = document name</a:t>
            </a:r>
          </a:p>
          <a:p>
            <a:pPr marL="0" indent="457200">
              <a:buSzTx/>
              <a:buNone/>
              <a:defRPr>
                <a:solidFill>
                  <a:srgbClr val="000000"/>
                </a:solidFill>
                <a:latin typeface="Courier New"/>
                <a:ea typeface="Courier New"/>
                <a:cs typeface="Courier New"/>
                <a:sym typeface="Courier New"/>
              </a:defRPr>
            </a:pPr>
            <a:r>
              <a:t>// value = document contents</a:t>
            </a:r>
          </a:p>
          <a:p>
            <a:pPr lvl="1" marL="0" indent="457200">
              <a:buSzTx/>
              <a:buNone/>
              <a:defRPr>
                <a:solidFill>
                  <a:srgbClr val="000000"/>
                </a:solidFill>
                <a:latin typeface="Courier New"/>
                <a:ea typeface="Courier New"/>
                <a:cs typeface="Courier New"/>
                <a:sym typeface="Courier New"/>
              </a:defRPr>
            </a:pPr>
            <a:r>
              <a:t>for each word w in value: 	</a:t>
            </a:r>
          </a:p>
          <a:p>
            <a:pPr lvl="1" marL="0" indent="457200">
              <a:buSzTx/>
              <a:buNone/>
              <a:defRPr>
                <a:solidFill>
                  <a:srgbClr val="000000"/>
                </a:solidFill>
                <a:latin typeface="Courier New"/>
                <a:ea typeface="Courier New"/>
                <a:cs typeface="Courier New"/>
                <a:sym typeface="Courier New"/>
              </a:defRPr>
            </a:pPr>
            <a:r>
              <a:t>	emit (w, 1)</a:t>
            </a:r>
          </a:p>
          <a:p>
            <a:pPr marL="0" indent="0">
              <a:spcBef>
                <a:spcPts val="1400"/>
              </a:spcBef>
              <a:buSzTx/>
              <a:buNone/>
              <a:defRPr b="1">
                <a:solidFill>
                  <a:srgbClr val="000000"/>
                </a:solidFill>
                <a:latin typeface="Courier New"/>
                <a:ea typeface="Courier New"/>
                <a:cs typeface="Courier New"/>
                <a:sym typeface="Courier New"/>
              </a:defRPr>
            </a:pPr>
            <a:r>
              <a:t>reduce(key, values): </a:t>
            </a:r>
            <a:endParaRPr>
              <a:latin typeface="+mn-lt"/>
              <a:ea typeface="+mn-ea"/>
              <a:cs typeface="+mn-cs"/>
              <a:sym typeface="Arial"/>
            </a:endParaRPr>
          </a:p>
          <a:p>
            <a:pPr marL="0" indent="0">
              <a:buSzTx/>
              <a:buNone/>
              <a:defRPr>
                <a:solidFill>
                  <a:srgbClr val="000000"/>
                </a:solidFill>
                <a:latin typeface="Courier New"/>
                <a:ea typeface="Courier New"/>
                <a:cs typeface="Courier New"/>
                <a:sym typeface="Courier New"/>
              </a:defRPr>
            </a:pPr>
            <a:r>
              <a:t>	// key = the word</a:t>
            </a:r>
          </a:p>
          <a:p>
            <a:pPr marL="0" indent="0">
              <a:buSzTx/>
              <a:buNone/>
              <a:defRPr>
                <a:solidFill>
                  <a:srgbClr val="000000"/>
                </a:solidFill>
                <a:latin typeface="Courier New"/>
                <a:ea typeface="Courier New"/>
                <a:cs typeface="Courier New"/>
                <a:sym typeface="Courier New"/>
              </a:defRPr>
            </a:pPr>
            <a:r>
              <a:t>	// values = number of occurrences of that word</a:t>
            </a:r>
          </a:p>
          <a:p>
            <a:pPr marL="0" indent="0">
              <a:buSzTx/>
              <a:buNone/>
              <a:defRPr>
                <a:solidFill>
                  <a:srgbClr val="000000"/>
                </a:solidFill>
                <a:latin typeface="Courier New"/>
                <a:ea typeface="Courier New"/>
                <a:cs typeface="Courier New"/>
                <a:sym typeface="Courier New"/>
              </a:defRPr>
            </a:pPr>
            <a:r>
              <a:t>	count = sum(values)</a:t>
            </a:r>
          </a:p>
          <a:p>
            <a:pPr marL="0" indent="457200">
              <a:buSzTx/>
              <a:buNone/>
              <a:defRPr>
                <a:solidFill>
                  <a:srgbClr val="000000"/>
                </a:solidFill>
                <a:latin typeface="Courier New"/>
                <a:ea typeface="Courier New"/>
                <a:cs typeface="Courier New"/>
                <a:sym typeface="Courier New"/>
              </a:defRPr>
            </a:pPr>
            <a:r>
              <a:t>emit (key, count)</a:t>
            </a:r>
          </a:p>
        </p:txBody>
      </p:sp>
      <p:sp>
        <p:nvSpPr>
          <p:cNvPr id="695" name="Google Shape;723;p6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7" name="Google Shape;738;p70"/>
          <p:cNvSpPr txBox="1"/>
          <p:nvPr>
            <p:ph type="title"/>
          </p:nvPr>
        </p:nvSpPr>
        <p:spPr>
          <a:xfrm>
            <a:off x="311699" y="445025"/>
            <a:ext cx="8520602" cy="572701"/>
          </a:xfrm>
          <a:prstGeom prst="rect">
            <a:avLst/>
          </a:prstGeom>
        </p:spPr>
        <p:txBody>
          <a:bodyPr/>
          <a:lstStyle>
            <a:lvl1pPr defTabSz="877823">
              <a:defRPr sz="2688"/>
            </a:lvl1pPr>
          </a:lstStyle>
          <a:p>
            <a:pPr/>
            <a:r>
              <a:t>Mapreduce: Word count</a:t>
            </a:r>
          </a:p>
        </p:txBody>
      </p:sp>
      <p:sp>
        <p:nvSpPr>
          <p:cNvPr id="698" name="Google Shape;728;p70"/>
          <p:cNvSpPr txBox="1"/>
          <p:nvPr>
            <p:ph type="sldNum" sz="quarter" idx="2"/>
          </p:nvPr>
        </p:nvSpPr>
        <p:spPr>
          <a:xfrm>
            <a:off x="8689437" y="4890927"/>
            <a:ext cx="225963" cy="207546"/>
          </a:xfrm>
          <a:prstGeom prst="rect">
            <a:avLst/>
          </a:prstGeom>
          <a:extLst>
            <a:ext uri="{C572A759-6A51-4108-AA02-DFA0A04FC94B}">
              <ma14:wrappingTextBoxFlag xmlns:ma14="http://schemas.microsoft.com/office/mac/drawingml/2011/main" val="1"/>
            </a:ext>
          </a:extLst>
        </p:spPr>
        <p:txBody>
          <a:bodyPr lIns="36000" tIns="36000" rIns="36000" bIns="36000"/>
          <a:lstStyle/>
          <a:p>
            <a:pPr/>
            <a:fld id="{86CB4B4D-7CA3-9044-876B-883B54F8677D}" type="slidenum"/>
          </a:p>
        </p:txBody>
      </p:sp>
      <p:sp>
        <p:nvSpPr>
          <p:cNvPr id="699" name="Google Shape;729;p70"/>
          <p:cNvSpPr/>
          <p:nvPr/>
        </p:nvSpPr>
        <p:spPr>
          <a:xfrm>
            <a:off x="842962" y="2719983"/>
            <a:ext cx="4914901" cy="332101"/>
          </a:xfrm>
          <a:prstGeom prst="rect">
            <a:avLst/>
          </a:prstGeom>
          <a:solidFill>
            <a:srgbClr val="FFFFFF"/>
          </a:solidFill>
          <a:ln w="12700">
            <a:miter lim="400000"/>
          </a:ln>
        </p:spPr>
        <p:txBody>
          <a:bodyPr lIns="45719" rIns="45719" anchor="ctr"/>
          <a:lstStyle/>
          <a:p>
            <a:pPr algn="ctr">
              <a:defRPr sz="2000"/>
            </a:pPr>
          </a:p>
        </p:txBody>
      </p:sp>
      <p:sp>
        <p:nvSpPr>
          <p:cNvPr id="700" name="Google Shape;730;p70"/>
          <p:cNvSpPr/>
          <p:nvPr/>
        </p:nvSpPr>
        <p:spPr>
          <a:xfrm>
            <a:off x="6781800" y="2718197"/>
            <a:ext cx="1912200" cy="332101"/>
          </a:xfrm>
          <a:prstGeom prst="rect">
            <a:avLst/>
          </a:prstGeom>
          <a:solidFill>
            <a:srgbClr val="FFFFFF"/>
          </a:solidFill>
          <a:ln w="12700">
            <a:miter lim="400000"/>
          </a:ln>
        </p:spPr>
        <p:txBody>
          <a:bodyPr lIns="45719" rIns="45719" anchor="ctr"/>
          <a:lstStyle/>
          <a:p>
            <a:pPr algn="ctr">
              <a:defRPr sz="2000"/>
            </a:pPr>
          </a:p>
        </p:txBody>
      </p:sp>
      <p:sp>
        <p:nvSpPr>
          <p:cNvPr id="701" name="Google Shape;731;p70"/>
          <p:cNvSpPr/>
          <p:nvPr/>
        </p:nvSpPr>
        <p:spPr>
          <a:xfrm>
            <a:off x="960895" y="2694950"/>
            <a:ext cx="4974900" cy="432301"/>
          </a:xfrm>
          <a:prstGeom prst="rect">
            <a:avLst/>
          </a:prstGeom>
          <a:solidFill>
            <a:srgbClr val="FFFFFF"/>
          </a:solidFill>
          <a:ln w="12700">
            <a:miter lim="400000"/>
          </a:ln>
        </p:spPr>
        <p:txBody>
          <a:bodyPr lIns="45719" rIns="45719" anchor="ctr"/>
          <a:lstStyle/>
          <a:p>
            <a:pPr algn="ctr">
              <a:defRPr sz="2000"/>
            </a:pPr>
          </a:p>
        </p:txBody>
      </p:sp>
      <p:sp>
        <p:nvSpPr>
          <p:cNvPr id="702" name="Google Shape;732;p70"/>
          <p:cNvSpPr/>
          <p:nvPr/>
        </p:nvSpPr>
        <p:spPr>
          <a:xfrm>
            <a:off x="6896745" y="2732453"/>
            <a:ext cx="2018701" cy="432301"/>
          </a:xfrm>
          <a:prstGeom prst="rect">
            <a:avLst/>
          </a:prstGeom>
          <a:solidFill>
            <a:srgbClr val="FFFFFF"/>
          </a:solidFill>
          <a:ln w="12700">
            <a:miter lim="400000"/>
          </a:ln>
        </p:spPr>
        <p:txBody>
          <a:bodyPr lIns="45719" rIns="45719" anchor="ctr"/>
          <a:lstStyle/>
          <a:p>
            <a:pPr algn="ctr">
              <a:defRPr sz="2000"/>
            </a:pPr>
          </a:p>
        </p:txBody>
      </p:sp>
      <p:pic>
        <p:nvPicPr>
          <p:cNvPr id="703" name="Google Shape;733;p70" descr="Google Shape;733;p70"/>
          <p:cNvPicPr>
            <a:picLocks noChangeAspect="1"/>
          </p:cNvPicPr>
          <p:nvPr/>
        </p:nvPicPr>
        <p:blipFill>
          <a:blip r:embed="rId2">
            <a:extLst/>
          </a:blip>
          <a:stretch>
            <a:fillRect/>
          </a:stretch>
        </p:blipFill>
        <p:spPr>
          <a:xfrm>
            <a:off x="76200" y="1214671"/>
            <a:ext cx="8802600" cy="3671401"/>
          </a:xfrm>
          <a:prstGeom prst="rect">
            <a:avLst/>
          </a:prstGeom>
          <a:ln w="12700">
            <a:miter lim="400000"/>
          </a:ln>
        </p:spPr>
      </p:pic>
      <p:sp>
        <p:nvSpPr>
          <p:cNvPr id="704" name="Google Shape;734;p70"/>
          <p:cNvSpPr txBox="1"/>
          <p:nvPr/>
        </p:nvSpPr>
        <p:spPr>
          <a:xfrm>
            <a:off x="2798502" y="2816319"/>
            <a:ext cx="620751" cy="37519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b="1" sz="2000"/>
            </a:lvl1pPr>
          </a:lstStyle>
          <a:p>
            <a:pPr/>
            <a:r>
              <a:t>map</a:t>
            </a:r>
          </a:p>
        </p:txBody>
      </p:sp>
      <p:sp>
        <p:nvSpPr>
          <p:cNvPr id="705" name="Google Shape;735;p70"/>
          <p:cNvSpPr txBox="1"/>
          <p:nvPr/>
        </p:nvSpPr>
        <p:spPr>
          <a:xfrm>
            <a:off x="4517526" y="2816319"/>
            <a:ext cx="1147851" cy="37519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b="1" sz="2000"/>
            </a:lvl1pPr>
          </a:lstStyle>
          <a:p>
            <a:pPr/>
            <a:r>
              <a:t>combine</a:t>
            </a:r>
          </a:p>
        </p:txBody>
      </p:sp>
      <p:sp>
        <p:nvSpPr>
          <p:cNvPr id="706" name="Google Shape;736;p70"/>
          <p:cNvSpPr txBox="1"/>
          <p:nvPr/>
        </p:nvSpPr>
        <p:spPr>
          <a:xfrm>
            <a:off x="5896020" y="2816319"/>
            <a:ext cx="1117552" cy="37519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b="1" sz="2000"/>
            </a:lvl1pPr>
          </a:lstStyle>
          <a:p>
            <a:pPr/>
            <a:r>
              <a:t>shuffle</a:t>
            </a:r>
          </a:p>
        </p:txBody>
      </p:sp>
      <p:sp>
        <p:nvSpPr>
          <p:cNvPr id="707" name="Google Shape;737;p70"/>
          <p:cNvSpPr txBox="1"/>
          <p:nvPr/>
        </p:nvSpPr>
        <p:spPr>
          <a:xfrm>
            <a:off x="7381204" y="2816319"/>
            <a:ext cx="934850" cy="375192"/>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lvl1pPr algn="ctr">
              <a:defRPr b="1" sz="2000"/>
            </a:lvl1pPr>
          </a:lstStyle>
          <a:p>
            <a:pPr/>
            <a:r>
              <a:t>reduce</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9" name="Google Shape;743;p71"/>
          <p:cNvSpPr txBox="1"/>
          <p:nvPr>
            <p:ph type="title"/>
          </p:nvPr>
        </p:nvSpPr>
        <p:spPr>
          <a:xfrm>
            <a:off x="311699" y="445025"/>
            <a:ext cx="8520602" cy="572701"/>
          </a:xfrm>
          <a:prstGeom prst="rect">
            <a:avLst/>
          </a:prstGeom>
        </p:spPr>
        <p:txBody>
          <a:bodyPr/>
          <a:lstStyle>
            <a:lvl1pPr defTabSz="877823">
              <a:defRPr sz="2688"/>
            </a:lvl1pPr>
          </a:lstStyle>
          <a:p>
            <a:pPr/>
            <a:r>
              <a:t>Why is implementing MapReduce hard?</a:t>
            </a:r>
          </a:p>
        </p:txBody>
      </p:sp>
      <p:sp>
        <p:nvSpPr>
          <p:cNvPr id="710" name="Google Shape;744;p71"/>
          <p:cNvSpPr txBox="1"/>
          <p:nvPr>
            <p:ph type="body" idx="1"/>
          </p:nvPr>
        </p:nvSpPr>
        <p:spPr>
          <a:xfrm>
            <a:off x="311699" y="1152475"/>
            <a:ext cx="8520602" cy="3372000"/>
          </a:xfrm>
          <a:prstGeom prst="rect">
            <a:avLst/>
          </a:prstGeom>
        </p:spPr>
        <p:txBody>
          <a:bodyPr/>
          <a:lstStyle/>
          <a:p>
            <a:pPr indent="-368300">
              <a:buClr>
                <a:srgbClr val="000000"/>
              </a:buClr>
              <a:buSzPts val="2200"/>
              <a:defRPr sz="2200">
                <a:solidFill>
                  <a:srgbClr val="000000"/>
                </a:solidFill>
              </a:defRPr>
            </a:pPr>
            <a:r>
              <a:t>Failure is common</a:t>
            </a:r>
          </a:p>
          <a:p>
            <a:pPr lvl="1" marL="914400" indent="-330200">
              <a:buClr>
                <a:srgbClr val="000000"/>
              </a:buClr>
              <a:buSzPts val="1600"/>
              <a:defRPr sz="1600">
                <a:solidFill>
                  <a:srgbClr val="000000"/>
                </a:solidFill>
              </a:defRPr>
            </a:pPr>
            <a:r>
              <a:t>Even if each machine is available </a:t>
            </a:r>
            <a:r>
              <a:rPr i="1"/>
              <a:t>p</a:t>
            </a:r>
            <a:r>
              <a:t> = 99.999% of the time, a datacenter with </a:t>
            </a:r>
            <a:br/>
            <a:r>
              <a:rPr i="1"/>
              <a:t>n</a:t>
            </a:r>
            <a:r>
              <a:t> = 100,000 machines still encounters failures </a:t>
            </a:r>
            <a:r>
              <a:rPr>
                <a:latin typeface="Andale Mono"/>
                <a:ea typeface="Andale Mono"/>
                <a:cs typeface="Andale Mono"/>
                <a:sym typeface="Andale Mono"/>
              </a:rPr>
              <a:t>(1-</a:t>
            </a:r>
            <a:r>
              <a:rPr>
                <a:latin typeface="Andale Mono"/>
                <a:ea typeface="Andale Mono"/>
                <a:cs typeface="Andale Mono"/>
                <a:sym typeface="Andale Mono"/>
              </a:rPr>
              <a:t>p</a:t>
            </a:r>
            <a:r>
              <a:rPr baseline="30000">
                <a:latin typeface="Andale Mono"/>
                <a:ea typeface="Andale Mono"/>
                <a:cs typeface="Andale Mono"/>
                <a:sym typeface="Andale Mono"/>
              </a:rPr>
              <a:t>n</a:t>
            </a:r>
            <a:r>
              <a:rPr>
                <a:latin typeface="Andale Mono"/>
                <a:ea typeface="Andale Mono"/>
                <a:cs typeface="Andale Mono"/>
                <a:sym typeface="Andale Mono"/>
              </a:rPr>
              <a:t>) = 63%</a:t>
            </a:r>
            <a:r>
              <a:t> of the time</a:t>
            </a:r>
          </a:p>
          <a:p>
            <a:pPr indent="-368300">
              <a:buClr>
                <a:srgbClr val="000000"/>
              </a:buClr>
              <a:buSzPts val="2200"/>
              <a:defRPr sz="2200">
                <a:solidFill>
                  <a:srgbClr val="000000"/>
                </a:solidFill>
              </a:defRPr>
            </a:pPr>
            <a:r>
              <a:t>Data skew causes unbalanced performance across cluster</a:t>
            </a:r>
            <a:br/>
          </a:p>
          <a:p>
            <a:pPr indent="-368300">
              <a:buClr>
                <a:srgbClr val="000000"/>
              </a:buClr>
              <a:buSzPts val="2200"/>
              <a:buChar char="➔"/>
              <a:defRPr sz="2200">
                <a:solidFill>
                  <a:srgbClr val="000000"/>
                </a:solidFill>
              </a:defRPr>
            </a:pPr>
            <a:r>
              <a:t>Problems occur at scale. </a:t>
            </a:r>
          </a:p>
          <a:p>
            <a:pPr indent="-368300">
              <a:buClr>
                <a:srgbClr val="000000"/>
              </a:buClr>
              <a:buSzPts val="2200"/>
              <a:buChar char="➔"/>
              <a:defRPr sz="2200">
                <a:solidFill>
                  <a:srgbClr val="000000"/>
                </a:solidFill>
              </a:defRPr>
            </a:pPr>
            <a:r>
              <a:t>Hard to debug!</a:t>
            </a:r>
          </a:p>
        </p:txBody>
      </p:sp>
      <p:sp>
        <p:nvSpPr>
          <p:cNvPr id="711" name="Google Shape;745;p7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710">
                                            <p:bg/>
                                          </p:spTgt>
                                        </p:tgtEl>
                                        <p:attrNameLst>
                                          <p:attrName>style.visibility</p:attrName>
                                        </p:attrNameLst>
                                      </p:cBhvr>
                                      <p:to>
                                        <p:strVal val="visible"/>
                                      </p:to>
                                    </p:set>
                                    <p:animEffect filter="fade" transition="in">
                                      <p:cBhvr>
                                        <p:cTn id="7" dur="1"/>
                                        <p:tgtEl>
                                          <p:spTgt spid="710">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710">
                                            <p:txEl>
                                              <p:pRg st="0" end="0"/>
                                            </p:txEl>
                                          </p:spTgt>
                                        </p:tgtEl>
                                        <p:attrNameLst>
                                          <p:attrName>style.visibility</p:attrName>
                                        </p:attrNameLst>
                                      </p:cBhvr>
                                      <p:to>
                                        <p:strVal val="visible"/>
                                      </p:to>
                                    </p:set>
                                    <p:animEffect filter="fade" transition="in">
                                      <p:cBhvr>
                                        <p:cTn id="10" dur="1"/>
                                        <p:tgtEl>
                                          <p:spTgt spid="710">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710">
                                            <p:txEl>
                                              <p:pRg st="1" end="1"/>
                                            </p:txEl>
                                          </p:spTgt>
                                        </p:tgtEl>
                                        <p:attrNameLst>
                                          <p:attrName>style.visibility</p:attrName>
                                        </p:attrNameLst>
                                      </p:cBhvr>
                                      <p:to>
                                        <p:strVal val="visible"/>
                                      </p:to>
                                    </p:set>
                                    <p:animEffect filter="fade" transition="in">
                                      <p:cBhvr>
                                        <p:cTn id="13" dur="1"/>
                                        <p:tgtEl>
                                          <p:spTgt spid="710">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Class="entr" nodeType="clickEffect" presetID="10" grpId="1" fill="hold">
                                  <p:stCondLst>
                                    <p:cond delay="0"/>
                                  </p:stCondLst>
                                  <p:iterate type="el" backwards="0">
                                    <p:tmAbs val="0"/>
                                  </p:iterate>
                                  <p:childTnLst>
                                    <p:set>
                                      <p:cBhvr>
                                        <p:cTn id="17" fill="hold"/>
                                        <p:tgtEl>
                                          <p:spTgt spid="710">
                                            <p:txEl>
                                              <p:pRg st="2" end="2"/>
                                            </p:txEl>
                                          </p:spTgt>
                                        </p:tgtEl>
                                        <p:attrNameLst>
                                          <p:attrName>style.visibility</p:attrName>
                                        </p:attrNameLst>
                                      </p:cBhvr>
                                      <p:to>
                                        <p:strVal val="visible"/>
                                      </p:to>
                                    </p:set>
                                    <p:animEffect filter="fade" transition="in">
                                      <p:cBhvr>
                                        <p:cTn id="18" dur="1"/>
                                        <p:tgtEl>
                                          <p:spTgt spid="710">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Class="entr" nodeType="clickEffect" presetID="10" grpId="1" fill="hold">
                                  <p:stCondLst>
                                    <p:cond delay="0"/>
                                  </p:stCondLst>
                                  <p:iterate type="el" backwards="0">
                                    <p:tmAbs val="0"/>
                                  </p:iterate>
                                  <p:childTnLst>
                                    <p:set>
                                      <p:cBhvr>
                                        <p:cTn id="22" fill="hold"/>
                                        <p:tgtEl>
                                          <p:spTgt spid="710">
                                            <p:txEl>
                                              <p:pRg st="3" end="3"/>
                                            </p:txEl>
                                          </p:spTgt>
                                        </p:tgtEl>
                                        <p:attrNameLst>
                                          <p:attrName>style.visibility</p:attrName>
                                        </p:attrNameLst>
                                      </p:cBhvr>
                                      <p:to>
                                        <p:strVal val="visible"/>
                                      </p:to>
                                    </p:set>
                                    <p:animEffect filter="fade" transition="in">
                                      <p:cBhvr>
                                        <p:cTn id="23" dur="1"/>
                                        <p:tgtEl>
                                          <p:spTgt spid="710">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ID="10" grpId="1" fill="hold">
                                  <p:stCondLst>
                                    <p:cond delay="0"/>
                                  </p:stCondLst>
                                  <p:iterate type="el" backwards="0">
                                    <p:tmAbs val="0"/>
                                  </p:iterate>
                                  <p:childTnLst>
                                    <p:set>
                                      <p:cBhvr>
                                        <p:cTn id="27" fill="hold"/>
                                        <p:tgtEl>
                                          <p:spTgt spid="710">
                                            <p:txEl>
                                              <p:pRg st="4" end="4"/>
                                            </p:txEl>
                                          </p:spTgt>
                                        </p:tgtEl>
                                        <p:attrNameLst>
                                          <p:attrName>style.visibility</p:attrName>
                                        </p:attrNameLst>
                                      </p:cBhvr>
                                      <p:to>
                                        <p:strVal val="visible"/>
                                      </p:to>
                                    </p:set>
                                    <p:animEffect filter="fade" transition="in">
                                      <p:cBhvr>
                                        <p:cTn id="28" dur="1"/>
                                        <p:tgtEl>
                                          <p:spTgt spid="710">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710" grpId="1"/>
    </p:bldLst>
  </p:timing>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5" name="Google Shape;750;p72"/>
          <p:cNvSpPr/>
          <p:nvPr/>
        </p:nvSpPr>
        <p:spPr>
          <a:xfrm>
            <a:off x="726888" y="2571750"/>
            <a:ext cx="7877401" cy="0"/>
          </a:xfrm>
          <a:prstGeom prst="line">
            <a:avLst/>
          </a:prstGeom>
          <a:ln w="38100">
            <a:solidFill>
              <a:srgbClr val="000000"/>
            </a:solidFill>
            <a:tailEnd type="triangle"/>
          </a:ln>
        </p:spPr>
        <p:txBody>
          <a:bodyPr lIns="45719" rIns="45719"/>
          <a:lstStyle/>
          <a:p>
            <a:pPr/>
          </a:p>
        </p:txBody>
      </p:sp>
      <p:grpSp>
        <p:nvGrpSpPr>
          <p:cNvPr id="718" name="Google Shape;751;p72"/>
          <p:cNvGrpSpPr/>
          <p:nvPr/>
        </p:nvGrpSpPr>
        <p:grpSpPr>
          <a:xfrm>
            <a:off x="898662" y="2476949"/>
            <a:ext cx="593401" cy="528068"/>
            <a:chOff x="0" y="0"/>
            <a:chExt cx="593400" cy="528066"/>
          </a:xfrm>
        </p:grpSpPr>
        <p:sp>
          <p:nvSpPr>
            <p:cNvPr id="716" name="Google Shape;752;p72"/>
            <p:cNvSpPr/>
            <p:nvPr/>
          </p:nvSpPr>
          <p:spPr>
            <a:xfrm flipH="1">
              <a:off x="296700" y="0"/>
              <a:ext cx="1" cy="189601"/>
            </a:xfrm>
            <a:prstGeom prst="line">
              <a:avLst/>
            </a:prstGeom>
            <a:noFill/>
            <a:ln w="19050" cap="flat">
              <a:solidFill>
                <a:srgbClr val="000000"/>
              </a:solidFill>
              <a:prstDash val="solid"/>
              <a:round/>
            </a:ln>
            <a:effectLst/>
          </p:spPr>
          <p:txBody>
            <a:bodyPr wrap="square" lIns="45719" tIns="45719" rIns="45719" bIns="45719" numCol="1" anchor="t">
              <a:noAutofit/>
            </a:bodyPr>
            <a:lstStyle/>
            <a:p>
              <a:pPr/>
            </a:p>
          </p:txBody>
        </p:sp>
        <p:sp>
          <p:nvSpPr>
            <p:cNvPr id="717" name="Google Shape;753;p72"/>
            <p:cNvSpPr txBox="1"/>
            <p:nvPr/>
          </p:nvSpPr>
          <p:spPr>
            <a:xfrm>
              <a:off x="0" y="147833"/>
              <a:ext cx="5934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2004</a:t>
              </a:r>
            </a:p>
          </p:txBody>
        </p:sp>
      </p:grpSp>
      <p:sp>
        <p:nvSpPr>
          <p:cNvPr id="719" name="Google Shape;754;p72"/>
          <p:cNvSpPr txBox="1"/>
          <p:nvPr/>
        </p:nvSpPr>
        <p:spPr>
          <a:xfrm>
            <a:off x="131575" y="1255307"/>
            <a:ext cx="21276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2400"/>
            </a:lvl1pPr>
          </a:lstStyle>
          <a:p>
            <a:pPr/>
            <a:r>
              <a:t>MapReduce</a:t>
            </a:r>
          </a:p>
        </p:txBody>
      </p:sp>
      <p:grpSp>
        <p:nvGrpSpPr>
          <p:cNvPr id="722" name="Google Shape;755;p72"/>
          <p:cNvGrpSpPr/>
          <p:nvPr/>
        </p:nvGrpSpPr>
        <p:grpSpPr>
          <a:xfrm>
            <a:off x="2727462" y="2476949"/>
            <a:ext cx="593401" cy="528068"/>
            <a:chOff x="0" y="0"/>
            <a:chExt cx="593400" cy="528066"/>
          </a:xfrm>
        </p:grpSpPr>
        <p:sp>
          <p:nvSpPr>
            <p:cNvPr id="720" name="Google Shape;756;p72"/>
            <p:cNvSpPr/>
            <p:nvPr/>
          </p:nvSpPr>
          <p:spPr>
            <a:xfrm flipH="1">
              <a:off x="296700" y="0"/>
              <a:ext cx="1" cy="189601"/>
            </a:xfrm>
            <a:prstGeom prst="line">
              <a:avLst/>
            </a:prstGeom>
            <a:noFill/>
            <a:ln w="19050" cap="flat">
              <a:solidFill>
                <a:srgbClr val="000000"/>
              </a:solidFill>
              <a:prstDash val="solid"/>
              <a:round/>
            </a:ln>
            <a:effectLst/>
          </p:spPr>
          <p:txBody>
            <a:bodyPr wrap="square" lIns="45719" tIns="45719" rIns="45719" bIns="45719" numCol="1" anchor="t">
              <a:noAutofit/>
            </a:bodyPr>
            <a:lstStyle/>
            <a:p>
              <a:pPr/>
            </a:p>
          </p:txBody>
        </p:sp>
        <p:sp>
          <p:nvSpPr>
            <p:cNvPr id="721" name="Google Shape;757;p72"/>
            <p:cNvSpPr txBox="1"/>
            <p:nvPr/>
          </p:nvSpPr>
          <p:spPr>
            <a:xfrm>
              <a:off x="0" y="147833"/>
              <a:ext cx="5934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2007</a:t>
              </a:r>
            </a:p>
          </p:txBody>
        </p:sp>
      </p:grpSp>
      <p:grpSp>
        <p:nvGrpSpPr>
          <p:cNvPr id="725" name="Google Shape;758;p72"/>
          <p:cNvGrpSpPr/>
          <p:nvPr/>
        </p:nvGrpSpPr>
        <p:grpSpPr>
          <a:xfrm>
            <a:off x="5165862" y="2476949"/>
            <a:ext cx="593401" cy="528068"/>
            <a:chOff x="0" y="0"/>
            <a:chExt cx="593400" cy="528066"/>
          </a:xfrm>
        </p:grpSpPr>
        <p:sp>
          <p:nvSpPr>
            <p:cNvPr id="723" name="Google Shape;759;p72"/>
            <p:cNvSpPr/>
            <p:nvPr/>
          </p:nvSpPr>
          <p:spPr>
            <a:xfrm flipH="1">
              <a:off x="296700" y="0"/>
              <a:ext cx="1" cy="189601"/>
            </a:xfrm>
            <a:prstGeom prst="line">
              <a:avLst/>
            </a:prstGeom>
            <a:noFill/>
            <a:ln w="19050" cap="flat">
              <a:solidFill>
                <a:srgbClr val="000000"/>
              </a:solidFill>
              <a:prstDash val="solid"/>
              <a:round/>
            </a:ln>
            <a:effectLst/>
          </p:spPr>
          <p:txBody>
            <a:bodyPr wrap="square" lIns="45719" tIns="45719" rIns="45719" bIns="45719" numCol="1" anchor="t">
              <a:noAutofit/>
            </a:bodyPr>
            <a:lstStyle/>
            <a:p>
              <a:pPr/>
            </a:p>
          </p:txBody>
        </p:sp>
        <p:sp>
          <p:nvSpPr>
            <p:cNvPr id="724" name="Google Shape;760;p72"/>
            <p:cNvSpPr txBox="1"/>
            <p:nvPr/>
          </p:nvSpPr>
          <p:spPr>
            <a:xfrm>
              <a:off x="0" y="147833"/>
              <a:ext cx="5934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2011</a:t>
              </a:r>
            </a:p>
          </p:txBody>
        </p:sp>
      </p:grpSp>
      <p:grpSp>
        <p:nvGrpSpPr>
          <p:cNvPr id="728" name="Google Shape;761;p72"/>
          <p:cNvGrpSpPr/>
          <p:nvPr/>
        </p:nvGrpSpPr>
        <p:grpSpPr>
          <a:xfrm>
            <a:off x="5775462" y="2476949"/>
            <a:ext cx="593401" cy="528068"/>
            <a:chOff x="0" y="0"/>
            <a:chExt cx="593400" cy="528066"/>
          </a:xfrm>
        </p:grpSpPr>
        <p:sp>
          <p:nvSpPr>
            <p:cNvPr id="726" name="Google Shape;762;p72"/>
            <p:cNvSpPr/>
            <p:nvPr/>
          </p:nvSpPr>
          <p:spPr>
            <a:xfrm flipH="1">
              <a:off x="296700" y="0"/>
              <a:ext cx="1" cy="189601"/>
            </a:xfrm>
            <a:prstGeom prst="line">
              <a:avLst/>
            </a:prstGeom>
            <a:noFill/>
            <a:ln w="19050" cap="flat">
              <a:solidFill>
                <a:srgbClr val="000000"/>
              </a:solidFill>
              <a:prstDash val="solid"/>
              <a:round/>
            </a:ln>
            <a:effectLst/>
          </p:spPr>
          <p:txBody>
            <a:bodyPr wrap="square" lIns="45719" tIns="45719" rIns="45719" bIns="45719" numCol="1" anchor="t">
              <a:noAutofit/>
            </a:bodyPr>
            <a:lstStyle/>
            <a:p>
              <a:pPr/>
            </a:p>
          </p:txBody>
        </p:sp>
        <p:sp>
          <p:nvSpPr>
            <p:cNvPr id="727" name="Google Shape;763;p72"/>
            <p:cNvSpPr txBox="1"/>
            <p:nvPr/>
          </p:nvSpPr>
          <p:spPr>
            <a:xfrm>
              <a:off x="0" y="147833"/>
              <a:ext cx="5934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2012</a:t>
              </a:r>
            </a:p>
          </p:txBody>
        </p:sp>
      </p:grpSp>
      <p:grpSp>
        <p:nvGrpSpPr>
          <p:cNvPr id="731" name="Google Shape;764;p72"/>
          <p:cNvGrpSpPr/>
          <p:nvPr/>
        </p:nvGrpSpPr>
        <p:grpSpPr>
          <a:xfrm>
            <a:off x="7604262" y="2476949"/>
            <a:ext cx="593401" cy="528068"/>
            <a:chOff x="0" y="0"/>
            <a:chExt cx="593400" cy="528066"/>
          </a:xfrm>
        </p:grpSpPr>
        <p:sp>
          <p:nvSpPr>
            <p:cNvPr id="729" name="Google Shape;765;p72"/>
            <p:cNvSpPr/>
            <p:nvPr/>
          </p:nvSpPr>
          <p:spPr>
            <a:xfrm flipH="1">
              <a:off x="296700" y="0"/>
              <a:ext cx="1" cy="189601"/>
            </a:xfrm>
            <a:prstGeom prst="line">
              <a:avLst/>
            </a:prstGeom>
            <a:noFill/>
            <a:ln w="19050" cap="flat">
              <a:solidFill>
                <a:srgbClr val="000000"/>
              </a:solidFill>
              <a:prstDash val="solid"/>
              <a:round/>
            </a:ln>
            <a:effectLst/>
          </p:spPr>
          <p:txBody>
            <a:bodyPr wrap="square" lIns="45719" tIns="45719" rIns="45719" bIns="45719" numCol="1" anchor="t">
              <a:noAutofit/>
            </a:bodyPr>
            <a:lstStyle/>
            <a:p>
              <a:pPr/>
            </a:p>
          </p:txBody>
        </p:sp>
        <p:sp>
          <p:nvSpPr>
            <p:cNvPr id="730" name="Google Shape;766;p72"/>
            <p:cNvSpPr txBox="1"/>
            <p:nvPr/>
          </p:nvSpPr>
          <p:spPr>
            <a:xfrm>
              <a:off x="0" y="147833"/>
              <a:ext cx="5934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2015</a:t>
              </a:r>
            </a:p>
          </p:txBody>
        </p:sp>
      </p:grpSp>
      <p:sp>
        <p:nvSpPr>
          <p:cNvPr id="732" name="Google Shape;767;p72"/>
          <p:cNvSpPr/>
          <p:nvPr/>
        </p:nvSpPr>
        <p:spPr>
          <a:xfrm flipH="1">
            <a:off x="1195362" y="1759174"/>
            <a:ext cx="1" cy="626401"/>
          </a:xfrm>
          <a:prstGeom prst="line">
            <a:avLst/>
          </a:prstGeom>
          <a:ln w="19050">
            <a:solidFill>
              <a:srgbClr val="FF0000"/>
            </a:solidFill>
            <a:tailEnd type="triangle"/>
          </a:ln>
        </p:spPr>
        <p:txBody>
          <a:bodyPr lIns="45719" rIns="45719"/>
          <a:lstStyle/>
          <a:p>
            <a:pPr/>
          </a:p>
        </p:txBody>
      </p:sp>
      <p:grpSp>
        <p:nvGrpSpPr>
          <p:cNvPr id="735" name="Google Shape;768;p72"/>
          <p:cNvGrpSpPr/>
          <p:nvPr/>
        </p:nvGrpSpPr>
        <p:grpSpPr>
          <a:xfrm>
            <a:off x="4589474" y="1242998"/>
            <a:ext cx="1746175" cy="1149116"/>
            <a:chOff x="0" y="0"/>
            <a:chExt cx="1746174" cy="1149114"/>
          </a:xfrm>
        </p:grpSpPr>
        <p:pic>
          <p:nvPicPr>
            <p:cNvPr id="733" name="Google Shape;769;p72" descr="Google Shape;769;p72"/>
            <p:cNvPicPr>
              <a:picLocks noChangeAspect="1"/>
            </p:cNvPicPr>
            <p:nvPr/>
          </p:nvPicPr>
          <p:blipFill>
            <a:blip r:embed="rId3">
              <a:extLst/>
            </a:blip>
            <a:stretch>
              <a:fillRect/>
            </a:stretch>
          </p:blipFill>
          <p:spPr>
            <a:xfrm>
              <a:off x="0" y="-1"/>
              <a:ext cx="1746175" cy="553077"/>
            </a:xfrm>
            <a:prstGeom prst="rect">
              <a:avLst/>
            </a:prstGeom>
            <a:ln w="12700" cap="flat">
              <a:noFill/>
              <a:miter lim="400000"/>
            </a:ln>
            <a:effectLst/>
          </p:spPr>
        </p:pic>
        <p:sp>
          <p:nvSpPr>
            <p:cNvPr id="734" name="Google Shape;770;p72"/>
            <p:cNvSpPr/>
            <p:nvPr/>
          </p:nvSpPr>
          <p:spPr>
            <a:xfrm flipH="1">
              <a:off x="873088" y="637914"/>
              <a:ext cx="1" cy="511201"/>
            </a:xfrm>
            <a:prstGeom prst="line">
              <a:avLst/>
            </a:prstGeom>
            <a:noFill/>
            <a:ln w="19050" cap="flat">
              <a:solidFill>
                <a:srgbClr val="FF0000"/>
              </a:solidFill>
              <a:prstDash val="solid"/>
              <a:round/>
              <a:tailEnd type="triangle" w="med" len="med"/>
            </a:ln>
            <a:effectLst/>
          </p:spPr>
          <p:txBody>
            <a:bodyPr wrap="square" lIns="45719" tIns="45719" rIns="45719" bIns="45719" numCol="1" anchor="t">
              <a:noAutofit/>
            </a:bodyPr>
            <a:lstStyle/>
            <a:p>
              <a:pPr/>
            </a:p>
          </p:txBody>
        </p:sp>
      </p:grpSp>
      <p:grpSp>
        <p:nvGrpSpPr>
          <p:cNvPr id="738" name="Google Shape;771;p72"/>
          <p:cNvGrpSpPr/>
          <p:nvPr/>
        </p:nvGrpSpPr>
        <p:grpSpPr>
          <a:xfrm>
            <a:off x="5406788" y="2963249"/>
            <a:ext cx="1330741" cy="1645101"/>
            <a:chOff x="0" y="0"/>
            <a:chExt cx="1330739" cy="1645100"/>
          </a:xfrm>
        </p:grpSpPr>
        <p:pic>
          <p:nvPicPr>
            <p:cNvPr id="736" name="Google Shape;772;p72" descr="Google Shape;772;p72"/>
            <p:cNvPicPr>
              <a:picLocks noChangeAspect="1"/>
            </p:cNvPicPr>
            <p:nvPr/>
          </p:nvPicPr>
          <p:blipFill>
            <a:blip r:embed="rId4">
              <a:extLst/>
            </a:blip>
            <a:stretch>
              <a:fillRect/>
            </a:stretch>
          </p:blipFill>
          <p:spPr>
            <a:xfrm>
              <a:off x="0" y="937249"/>
              <a:ext cx="1330740" cy="707851"/>
            </a:xfrm>
            <a:prstGeom prst="rect">
              <a:avLst/>
            </a:prstGeom>
            <a:ln w="12700" cap="flat">
              <a:noFill/>
              <a:miter lim="400000"/>
            </a:ln>
            <a:effectLst/>
          </p:spPr>
        </p:pic>
        <p:sp>
          <p:nvSpPr>
            <p:cNvPr id="737" name="Google Shape;773;p72"/>
            <p:cNvSpPr/>
            <p:nvPr/>
          </p:nvSpPr>
          <p:spPr>
            <a:xfrm flipV="1">
              <a:off x="666644" y="-1"/>
              <a:ext cx="1" cy="1059001"/>
            </a:xfrm>
            <a:prstGeom prst="line">
              <a:avLst/>
            </a:prstGeom>
            <a:noFill/>
            <a:ln w="19050" cap="flat">
              <a:solidFill>
                <a:srgbClr val="FF0000"/>
              </a:solidFill>
              <a:prstDash val="solid"/>
              <a:round/>
              <a:tailEnd type="triangle" w="med" len="med"/>
            </a:ln>
            <a:effectLst/>
          </p:spPr>
          <p:txBody>
            <a:bodyPr wrap="square" lIns="45719" tIns="45719" rIns="45719" bIns="45719" numCol="1" anchor="t">
              <a:noAutofit/>
            </a:bodyPr>
            <a:lstStyle/>
            <a:p>
              <a:pPr/>
            </a:p>
          </p:txBody>
        </p:sp>
      </p:grpSp>
      <p:grpSp>
        <p:nvGrpSpPr>
          <p:cNvPr id="741" name="Google Shape;774;p72"/>
          <p:cNvGrpSpPr/>
          <p:nvPr/>
        </p:nvGrpSpPr>
        <p:grpSpPr>
          <a:xfrm>
            <a:off x="1960379" y="2963249"/>
            <a:ext cx="2127601" cy="1158891"/>
            <a:chOff x="0" y="0"/>
            <a:chExt cx="2127599" cy="1158889"/>
          </a:xfrm>
        </p:grpSpPr>
        <p:sp>
          <p:nvSpPr>
            <p:cNvPr id="739" name="Google Shape;775;p72"/>
            <p:cNvSpPr txBox="1"/>
            <p:nvPr/>
          </p:nvSpPr>
          <p:spPr>
            <a:xfrm>
              <a:off x="0" y="630410"/>
              <a:ext cx="2127600" cy="5284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2400"/>
              </a:lvl1pPr>
            </a:lstStyle>
            <a:p>
              <a:pPr/>
              <a:r>
                <a:t>Dryad</a:t>
              </a:r>
            </a:p>
          </p:txBody>
        </p:sp>
        <p:sp>
          <p:nvSpPr>
            <p:cNvPr id="740" name="Google Shape;776;p72"/>
            <p:cNvSpPr/>
            <p:nvPr/>
          </p:nvSpPr>
          <p:spPr>
            <a:xfrm flipV="1">
              <a:off x="1065052" y="0"/>
              <a:ext cx="1" cy="630301"/>
            </a:xfrm>
            <a:prstGeom prst="line">
              <a:avLst/>
            </a:prstGeom>
            <a:noFill/>
            <a:ln w="19050" cap="flat">
              <a:solidFill>
                <a:srgbClr val="FF0000"/>
              </a:solidFill>
              <a:prstDash val="solid"/>
              <a:round/>
              <a:tailEnd type="triangle" w="med" len="med"/>
            </a:ln>
            <a:effectLst/>
          </p:spPr>
          <p:txBody>
            <a:bodyPr wrap="square" lIns="45719" tIns="45719" rIns="45719" bIns="45719" numCol="1" anchor="t">
              <a:noAutofit/>
            </a:bodyPr>
            <a:lstStyle/>
            <a:p>
              <a:pPr/>
            </a:p>
          </p:txBody>
        </p:sp>
      </p:grpSp>
      <p:grpSp>
        <p:nvGrpSpPr>
          <p:cNvPr id="746" name="Google Shape;777;p72"/>
          <p:cNvGrpSpPr/>
          <p:nvPr/>
        </p:nvGrpSpPr>
        <p:grpSpPr>
          <a:xfrm>
            <a:off x="7055712" y="2963249"/>
            <a:ext cx="1690502" cy="1414975"/>
            <a:chOff x="0" y="0"/>
            <a:chExt cx="1690501" cy="1414974"/>
          </a:xfrm>
        </p:grpSpPr>
        <p:grpSp>
          <p:nvGrpSpPr>
            <p:cNvPr id="744" name="Google Shape;778;p72"/>
            <p:cNvGrpSpPr/>
            <p:nvPr/>
          </p:nvGrpSpPr>
          <p:grpSpPr>
            <a:xfrm>
              <a:off x="0" y="447974"/>
              <a:ext cx="1690502" cy="967000"/>
              <a:chOff x="0" y="0"/>
              <a:chExt cx="1690501" cy="966999"/>
            </a:xfrm>
          </p:grpSpPr>
          <p:pic>
            <p:nvPicPr>
              <p:cNvPr id="742" name="Google Shape;779;p72" descr="Google Shape;779;p72"/>
              <p:cNvPicPr>
                <a:picLocks noChangeAspect="1"/>
              </p:cNvPicPr>
              <p:nvPr/>
            </p:nvPicPr>
            <p:blipFill>
              <a:blip r:embed="rId5">
                <a:extLst/>
              </a:blip>
              <a:stretch>
                <a:fillRect/>
              </a:stretch>
            </p:blipFill>
            <p:spPr>
              <a:xfrm>
                <a:off x="527475" y="-1"/>
                <a:ext cx="635551" cy="635551"/>
              </a:xfrm>
              <a:prstGeom prst="rect">
                <a:avLst/>
              </a:prstGeom>
              <a:ln w="12700" cap="flat">
                <a:noFill/>
                <a:miter lim="400000"/>
              </a:ln>
              <a:effectLst/>
            </p:spPr>
          </p:pic>
          <p:pic>
            <p:nvPicPr>
              <p:cNvPr id="743" name="Google Shape;780;p72" descr="Google Shape;780;p72"/>
              <p:cNvPicPr>
                <a:picLocks noChangeAspect="1"/>
              </p:cNvPicPr>
              <p:nvPr/>
            </p:nvPicPr>
            <p:blipFill>
              <a:blip r:embed="rId6">
                <a:extLst/>
              </a:blip>
              <a:stretch>
                <a:fillRect/>
              </a:stretch>
            </p:blipFill>
            <p:spPr>
              <a:xfrm>
                <a:off x="0" y="655385"/>
                <a:ext cx="1690502" cy="311615"/>
              </a:xfrm>
              <a:prstGeom prst="rect">
                <a:avLst/>
              </a:prstGeom>
              <a:ln w="12700" cap="flat">
                <a:noFill/>
                <a:miter lim="400000"/>
              </a:ln>
              <a:effectLst/>
            </p:spPr>
          </p:pic>
        </p:grpSp>
        <p:sp>
          <p:nvSpPr>
            <p:cNvPr id="745" name="Google Shape;781;p72"/>
            <p:cNvSpPr/>
            <p:nvPr/>
          </p:nvSpPr>
          <p:spPr>
            <a:xfrm flipV="1">
              <a:off x="846520" y="-1"/>
              <a:ext cx="1" cy="381601"/>
            </a:xfrm>
            <a:prstGeom prst="line">
              <a:avLst/>
            </a:prstGeom>
            <a:noFill/>
            <a:ln w="19050" cap="flat">
              <a:solidFill>
                <a:srgbClr val="FF0000"/>
              </a:solidFill>
              <a:prstDash val="solid"/>
              <a:round/>
              <a:tailEnd type="triangle" w="med" len="med"/>
            </a:ln>
            <a:effectLst/>
          </p:spPr>
          <p:txBody>
            <a:bodyPr wrap="square" lIns="45719" tIns="45719" rIns="45719" bIns="45719" numCol="1" anchor="t">
              <a:noAutofit/>
            </a:bodyPr>
            <a:lstStyle/>
            <a:p>
              <a:pPr/>
            </a:p>
          </p:txBody>
        </p:sp>
      </p:grpSp>
      <p:sp>
        <p:nvSpPr>
          <p:cNvPr id="747" name="Google Shape;782;p7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Arial"/>
        <a:ea typeface="Arial"/>
        <a:cs typeface="Arial"/>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Arial"/>
        <a:ea typeface="Arial"/>
        <a:cs typeface="Arial"/>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