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310" r:id="rId3"/>
    <p:sldId id="311" r:id="rId4"/>
    <p:sldId id="313" r:id="rId5"/>
    <p:sldId id="314" r:id="rId6"/>
    <p:sldId id="312" r:id="rId7"/>
    <p:sldId id="286" r:id="rId8"/>
    <p:sldId id="315" r:id="rId9"/>
    <p:sldId id="284" r:id="rId10"/>
    <p:sldId id="396" r:id="rId11"/>
    <p:sldId id="316" r:id="rId12"/>
    <p:sldId id="367" r:id="rId13"/>
    <p:sldId id="368" r:id="rId14"/>
    <p:sldId id="374" r:id="rId15"/>
    <p:sldId id="373" r:id="rId16"/>
    <p:sldId id="369" r:id="rId17"/>
    <p:sldId id="370" r:id="rId18"/>
    <p:sldId id="371" r:id="rId19"/>
    <p:sldId id="372" r:id="rId20"/>
    <p:sldId id="317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5"/>
  </p:normalViewPr>
  <p:slideViewPr>
    <p:cSldViewPr snapToGrid="0">
      <p:cViewPr varScale="1">
        <p:scale>
          <a:sx n="104" d="100"/>
          <a:sy n="104" d="100"/>
        </p:scale>
        <p:origin x="232" y="5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5B0DB8-BB6B-3A4D-9952-391BF6D45153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09024D-FCB1-3342-B3E1-7475632D68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534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Shape 81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16" name="Shape 81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100"/>
            </a:pPr>
            <a:r>
              <a:rPr lang="en-US" dirty="0"/>
              <a:t>Find the node ID that is </a:t>
            </a:r>
            <a:r>
              <a:rPr lang="en-US" b="1" dirty="0"/>
              <a:t>not </a:t>
            </a:r>
            <a:r>
              <a:rPr lang="en-US" dirty="0"/>
              <a:t>greater than the key ID</a:t>
            </a:r>
          </a:p>
          <a:p>
            <a:pPr>
              <a:defRPr sz="1100"/>
            </a:pPr>
            <a:endParaRPr lang="en-US" dirty="0"/>
          </a:p>
          <a:p>
            <a:pPr>
              <a:defRPr sz="1100"/>
            </a:pPr>
            <a:r>
              <a:rPr lang="en-US" dirty="0"/>
              <a:t>Do NOT look at the start IDs! That might overshoot when finger tables are stale.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7C30A-EB72-52F8-FA9C-92B50142C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D3E1D870-BCD4-F45D-16A2-3B77A2E8C2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403C3E-36BC-2A48-82E8-24AA6689DA54}" type="slidenum">
              <a:rPr lang="en-US"/>
              <a:pPr/>
              <a:t>10</a:t>
            </a:fld>
            <a:endParaRPr lang="en-US"/>
          </a:p>
        </p:txBody>
      </p:sp>
      <p:sp>
        <p:nvSpPr>
          <p:cNvPr id="209922" name="Rectangle 2">
            <a:extLst>
              <a:ext uri="{FF2B5EF4-FFF2-40B4-BE49-F238E27FC236}">
                <a16:creationId xmlns:a16="http://schemas.microsoft.com/office/drawing/2014/main" id="{5F249749-E61E-F264-B8E4-B2EF3246A4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2200" y="549275"/>
            <a:ext cx="4876800" cy="27432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09923" name="Rectangle 3">
            <a:extLst>
              <a:ext uri="{FF2B5EF4-FFF2-40B4-BE49-F238E27FC236}">
                <a16:creationId xmlns:a16="http://schemas.microsoft.com/office/drawing/2014/main" id="{8AE991D3-47A0-F199-6985-3B1A7A76BC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00150" y="3309257"/>
            <a:ext cx="6600825" cy="3135086"/>
          </a:xfrm>
        </p:spPr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5348731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403C3E-36BC-2A48-82E8-24AA6689DA54}" type="slidenum">
              <a:rPr lang="en-US"/>
              <a:pPr/>
              <a:t>12</a:t>
            </a:fld>
            <a:endParaRPr lang="en-US"/>
          </a:p>
        </p:txBody>
      </p:sp>
      <p:sp>
        <p:nvSpPr>
          <p:cNvPr id="20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3788" y="549275"/>
            <a:ext cx="4873625" cy="27432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00150" y="3309257"/>
            <a:ext cx="6600825" cy="3135086"/>
          </a:xfrm>
        </p:spPr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3831035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403C3E-36BC-2A48-82E8-24AA6689DA54}" type="slidenum">
              <a:rPr lang="en-US"/>
              <a:pPr/>
              <a:t>13</a:t>
            </a:fld>
            <a:endParaRPr lang="en-US"/>
          </a:p>
        </p:txBody>
      </p:sp>
      <p:sp>
        <p:nvSpPr>
          <p:cNvPr id="20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3788" y="549275"/>
            <a:ext cx="4873625" cy="27432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00150" y="3309257"/>
            <a:ext cx="6600825" cy="3135086"/>
          </a:xfrm>
        </p:spPr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6726731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403C3E-36BC-2A48-82E8-24AA6689DA54}" type="slidenum">
              <a:rPr lang="en-US"/>
              <a:pPr/>
              <a:t>14</a:t>
            </a:fld>
            <a:endParaRPr lang="en-US"/>
          </a:p>
        </p:txBody>
      </p:sp>
      <p:sp>
        <p:nvSpPr>
          <p:cNvPr id="20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3788" y="549275"/>
            <a:ext cx="4873625" cy="27432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00150" y="3309257"/>
            <a:ext cx="6600825" cy="3135086"/>
          </a:xfrm>
        </p:spPr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6015658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403C3E-36BC-2A48-82E8-24AA6689DA54}" type="slidenum">
              <a:rPr lang="en-US"/>
              <a:pPr/>
              <a:t>15</a:t>
            </a:fld>
            <a:endParaRPr lang="en-US"/>
          </a:p>
        </p:txBody>
      </p:sp>
      <p:sp>
        <p:nvSpPr>
          <p:cNvPr id="20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3788" y="549275"/>
            <a:ext cx="4873625" cy="27432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00150" y="3309257"/>
            <a:ext cx="6600825" cy="3135086"/>
          </a:xfrm>
        </p:spPr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1863231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403C3E-36BC-2A48-82E8-24AA6689DA54}" type="slidenum">
              <a:rPr lang="en-US"/>
              <a:pPr/>
              <a:t>16</a:t>
            </a:fld>
            <a:endParaRPr lang="en-US"/>
          </a:p>
        </p:txBody>
      </p:sp>
      <p:sp>
        <p:nvSpPr>
          <p:cNvPr id="20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3788" y="549275"/>
            <a:ext cx="4873625" cy="27432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00150" y="3309257"/>
            <a:ext cx="6600825" cy="3135086"/>
          </a:xfrm>
        </p:spPr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0296770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403C3E-36BC-2A48-82E8-24AA6689DA54}" type="slidenum">
              <a:rPr lang="en-US"/>
              <a:pPr/>
              <a:t>17</a:t>
            </a:fld>
            <a:endParaRPr lang="en-US"/>
          </a:p>
        </p:txBody>
      </p:sp>
      <p:sp>
        <p:nvSpPr>
          <p:cNvPr id="20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3788" y="549275"/>
            <a:ext cx="4873625" cy="27432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00150" y="3309257"/>
            <a:ext cx="6600825" cy="3135086"/>
          </a:xfrm>
        </p:spPr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2627151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403C3E-36BC-2A48-82E8-24AA6689DA54}" type="slidenum">
              <a:rPr lang="en-US"/>
              <a:pPr/>
              <a:t>18</a:t>
            </a:fld>
            <a:endParaRPr lang="en-US"/>
          </a:p>
        </p:txBody>
      </p:sp>
      <p:sp>
        <p:nvSpPr>
          <p:cNvPr id="20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3788" y="549275"/>
            <a:ext cx="4873625" cy="27432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00150" y="3309257"/>
            <a:ext cx="6600825" cy="3135086"/>
          </a:xfrm>
        </p:spPr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9943879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403C3E-36BC-2A48-82E8-24AA6689DA54}" type="slidenum">
              <a:rPr lang="en-US"/>
              <a:pPr/>
              <a:t>19</a:t>
            </a:fld>
            <a:endParaRPr lang="en-US"/>
          </a:p>
        </p:txBody>
      </p:sp>
      <p:sp>
        <p:nvSpPr>
          <p:cNvPr id="20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3788" y="549275"/>
            <a:ext cx="4873625" cy="27432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00150" y="3309257"/>
            <a:ext cx="6600825" cy="3135086"/>
          </a:xfrm>
        </p:spPr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313864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3B609-C8C4-2F23-29B6-04202836F7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1E5C93-C1A9-A1B4-A5E8-C89C17D1BE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97DE62-C1C8-6B7D-555E-EB924756B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A710F-17E5-5E44-8D5E-02A098E1242D}" type="datetime1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587B1C-242F-A174-7FEC-3E9E41638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77CE5-6C86-8A80-00C8-AD66D9733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0F793-1772-CE49-B86B-9EA9FB77C8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413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F3B8B-ECBA-E132-62C2-C90428945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91CB8E-1090-B8E7-ACF2-DFBFCB598F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FDB3D7-9756-F5C2-D819-99D6EC2E9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F85D9-CA33-0340-B407-AD8567B41BD3}" type="datetime1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5B9633-5C29-C6F3-9DA8-423C06199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60F403-75C1-CD7E-C421-A011684FD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0F793-1772-CE49-B86B-9EA9FB77C8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344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7699E-2E8C-7230-7981-72E92B71F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E81E31-F15B-D8D2-9056-03C621B21F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8CD4EE-2DF5-5052-99EE-199E1936C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872D8-936B-A647-AA7B-4AB1C7124670}" type="datetime1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EA80F2-E52E-5B50-FBB1-A5C20A7C7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5AAEE3-73F9-8EFB-2D3F-F2567761E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0F793-1772-CE49-B86B-9EA9FB77C8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323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7CD9E-CFFD-5ED0-846B-AE53830C9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ACB6B2-43FF-2FF7-B989-DAA49CA2C6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CE4547-DFBC-73FB-351A-0B177A1EEE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6F44B4-2885-219B-59B8-19C00FCF4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00C0-EABB-7B43-B018-4D17B240753A}" type="datetime1">
              <a:rPr lang="en-US" smtClean="0"/>
              <a:t>10/14/26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E01EB3-89B6-B1BA-D9EC-CE7C06F58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63DF59-5B2E-8CB7-1E93-1941FBE03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0F793-1772-CE49-B86B-9EA9FB77C8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200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2A689-4A76-8CBB-6EE6-093951BFE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F05787-01BA-9DA4-8EFD-63B5115E6C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9931D0-C128-9EF8-151B-A9D7F360C4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4EF953-2FA0-8F54-2A12-2F74C6F87F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8389A1-08C7-74C1-F8EA-FD22A9B656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ABCED7-23E6-C57A-225A-53758C4B1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027C6-657F-0E40-93B5-B4135CD201B9}" type="datetime1">
              <a:rPr lang="en-US" smtClean="0"/>
              <a:t>10/14/26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DB5E86-0B50-531A-2C14-48D0E02E9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BF71C9-E402-80AB-272D-9E489D5FC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0F793-1772-CE49-B86B-9EA9FB77C8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676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6DBAB-901C-A000-5A9C-EEAC9F684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CE5CAA-3219-1224-FD0D-47C34B969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1FB5C-F7D3-144D-A2EA-B9155A88EEBA}" type="datetime1">
              <a:rPr lang="en-US" smtClean="0"/>
              <a:t>10/14/26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67276F-E08B-4A4D-886F-7CA24AED5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236D9B-3AEB-B1E5-47CA-68928DA58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0F793-1772-CE49-B86B-9EA9FB77C8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074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7AC7C8-779A-C3A5-C497-76854B457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E91BF-6CF6-854C-A5F7-8F32A02D64EE}" type="datetime1">
              <a:rPr lang="en-US" smtClean="0"/>
              <a:t>10/14/26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13A6B0-CBFC-03C0-00DF-EFA5F95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2D75BC-0CB9-C9C7-7F6F-306ED1FB2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0F793-1772-CE49-B86B-9EA9FB77C8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0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D9628-B7DC-2101-A871-FE317B604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BEC2C5-8783-F29F-0D8E-413766BE68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B50FD9-3F31-4DFE-56C6-0A10B02252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70EEAC-FBD4-3E3C-4C39-53758F3DE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BB179-5FD4-AF47-9D6D-466871C7E2B7}" type="datetime1">
              <a:rPr lang="en-US" smtClean="0"/>
              <a:t>10/14/26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8018CD-1E3A-9E1D-239E-F1A658A3F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B92F54-A5DB-AD42-56A1-C33B343D1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0F793-1772-CE49-B86B-9EA9FB77C8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635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00322-9DF0-1088-D4A2-56B4A8E86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DC98CA-9B6C-4845-B440-9D64EED7A4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5C8ABC-4971-6A20-B88C-6223493774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195EFD-9EE4-F9F9-7399-DA643B0C2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B5F3B-E228-9A48-9BAE-8232F8FA01F4}" type="datetime1">
              <a:rPr lang="en-US" smtClean="0"/>
              <a:t>10/14/26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3705AB-DA1D-1398-ABAC-7C47E89F1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E7BC1F-CE4D-B2F2-B490-1E07B6574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0F793-1772-CE49-B86B-9EA9FB77C8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998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02485-82E5-E2BC-46AF-18912FAC5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1F985B-EC09-3CC9-95E6-0371C38FBF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35266F-0CBB-6C53-64F3-C7AAF7AB3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3413A-DBA7-6245-8D80-023CAF834E99}" type="datetime1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06F341-389F-FF8C-9A11-B18D9B14A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954B4-81E1-7872-0AA2-497357397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0F793-1772-CE49-B86B-9EA9FB77C8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878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EE4D51-4CDE-2CF5-7C76-C05D51F75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99CA35-9E68-67AC-F6C3-BF8C26C5B6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5DB62B-C5EE-2E67-A40A-5653037C8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3E95C-12EB-864E-8AAB-9FBB79550AB5}" type="datetime1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C7E25F-E2B7-A0C4-E1FE-F1F5590EF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68A4BF-3D9B-A289-81AC-9D43A35FF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0F793-1772-CE49-B86B-9EA9FB77C8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6909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08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>
                <a:srgbClr val="595959"/>
              </a:buClr>
              <a:defRPr>
                <a:solidFill>
                  <a:srgbClr val="595959"/>
                </a:solidFill>
              </a:defRPr>
            </a:lvl1pPr>
            <a:lvl2pPr>
              <a:buClr>
                <a:srgbClr val="595959"/>
              </a:buClr>
              <a:defRPr>
                <a:solidFill>
                  <a:srgbClr val="595959"/>
                </a:solidFill>
              </a:defRPr>
            </a:lvl2pPr>
            <a:lvl3pPr>
              <a:buClr>
                <a:srgbClr val="595959"/>
              </a:buClr>
              <a:defRPr>
                <a:solidFill>
                  <a:srgbClr val="595959"/>
                </a:solidFill>
              </a:defRPr>
            </a:lvl3pPr>
            <a:lvl4pPr>
              <a:buClr>
                <a:srgbClr val="595959"/>
              </a:buClr>
              <a:defRPr>
                <a:solidFill>
                  <a:srgbClr val="595959"/>
                </a:solidFill>
              </a:defRPr>
            </a:lvl4pPr>
            <a:lvl5pPr>
              <a:buClr>
                <a:srgbClr val="595959"/>
              </a:buClr>
              <a:defRPr>
                <a:solidFill>
                  <a:srgbClr val="595959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8941884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2C8AA0-0AD0-7AA9-EE00-02B396E45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2C694B-6AAF-1131-6ED8-E36D9859C4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DA0AB5-82A3-C907-7FE6-0C1A9ABBCA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F21857-3728-904F-B85C-F2EEEBAF0231}" type="datetime1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81FD42-16FF-BE32-E540-68AB4260DA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8D86AA-311E-6032-B1B3-C09A87C4A6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00F793-1772-CE49-B86B-9EA9FB77C8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124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AC7E7-34C1-734D-2D6F-5E63E2E52E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32258"/>
          </a:xfrm>
        </p:spPr>
        <p:txBody>
          <a:bodyPr/>
          <a:lstStyle/>
          <a:p>
            <a:r>
              <a:rPr lang="en-US" dirty="0"/>
              <a:t>Midterm Review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459424-65E2-E777-4498-216459771E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94544"/>
            <a:ext cx="9144000" cy="1885842"/>
          </a:xfrm>
        </p:spPr>
        <p:txBody>
          <a:bodyPr>
            <a:normAutofit/>
          </a:bodyPr>
          <a:lstStyle/>
          <a:p>
            <a:r>
              <a:rPr lang="en-US" dirty="0"/>
              <a:t>COS 418/518: Distributed Systems</a:t>
            </a:r>
          </a:p>
          <a:p>
            <a:r>
              <a:rPr lang="en-US" u="sng" dirty="0"/>
              <a:t>Jialin Ding</a:t>
            </a:r>
            <a:r>
              <a:rPr lang="en-US" dirty="0"/>
              <a:t>, Mike Freedman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BC9034-0C61-13CF-058E-0DB84980E2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623" y="2222833"/>
            <a:ext cx="1156753" cy="1464256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D23FAA-0100-997F-B3E4-7D161B9AE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0F793-1772-CE49-B86B-9EA9FB77C8A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259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F84F1-6C0E-D77C-891C-84C25AD2E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37623-ECB8-5C87-7B10-BF3E5AE9B6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Recap of material in the class so far</a:t>
            </a:r>
          </a:p>
          <a:p>
            <a:r>
              <a:rPr lang="en-US" dirty="0"/>
              <a:t>Clarifying some details</a:t>
            </a:r>
          </a:p>
          <a:p>
            <a:pPr lvl="1"/>
            <a:r>
              <a:rPr lang="en-US" dirty="0"/>
              <a:t>Bayou</a:t>
            </a:r>
          </a:p>
          <a:p>
            <a:pPr lvl="1"/>
            <a:r>
              <a:rPr lang="en-US" dirty="0"/>
              <a:t>Chord</a:t>
            </a:r>
          </a:p>
          <a:p>
            <a:pPr lvl="1"/>
            <a:r>
              <a:rPr lang="en-US" dirty="0"/>
              <a:t>Paxos</a:t>
            </a:r>
          </a:p>
          <a:p>
            <a:r>
              <a:rPr lang="en-US" dirty="0"/>
              <a:t>Q&amp;A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31EF41-D161-BB34-195A-87CC99026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0F793-1772-CE49-B86B-9EA9FB77C8A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27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58558-68A4-7414-E2B2-CAEE0EA6C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we’ve learned (and will be on the midterm)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128378-D560-5426-CF98-CDCC163C5A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Network communication and RPCs</a:t>
            </a:r>
          </a:p>
          <a:p>
            <a:pPr lvl="1"/>
            <a:r>
              <a:rPr lang="en-US" dirty="0"/>
              <a:t>Think about: steps that RPC takes from client to server back to client</a:t>
            </a:r>
          </a:p>
          <a:p>
            <a:pPr lvl="1"/>
            <a:r>
              <a:rPr lang="en-US" dirty="0"/>
              <a:t>Don’t need: details of the networking stack</a:t>
            </a:r>
          </a:p>
          <a:p>
            <a:r>
              <a:rPr lang="en-US" dirty="0"/>
              <a:t>Failure semantics</a:t>
            </a:r>
          </a:p>
          <a:p>
            <a:pPr lvl="1"/>
            <a:r>
              <a:rPr lang="en-US" dirty="0"/>
              <a:t>At-most-once vs. at-least-once vs. exactly-once</a:t>
            </a:r>
          </a:p>
          <a:p>
            <a:pPr lvl="1"/>
            <a:r>
              <a:rPr lang="en-US" dirty="0"/>
              <a:t>Think about: how systems must be designed to achieve these semantics, what kinds of applications are appropriate for each semantic</a:t>
            </a:r>
          </a:p>
          <a:p>
            <a:r>
              <a:rPr lang="en-US" dirty="0"/>
              <a:t>Time</a:t>
            </a:r>
          </a:p>
          <a:p>
            <a:pPr lvl="1"/>
            <a:r>
              <a:rPr lang="en-US" dirty="0"/>
              <a:t>Lamport clocks vs. vector clocks, totally-ordered multicast</a:t>
            </a:r>
          </a:p>
          <a:p>
            <a:pPr lvl="1"/>
            <a:r>
              <a:rPr lang="en-US" dirty="0"/>
              <a:t>Think about: how exactly they work, differences between the two logical clocks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9C561D-805F-FDD3-6E97-42CC6D9E1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0F793-1772-CE49-B86B-9EA9FB77C8A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871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E6B63E-B355-BA20-6F60-539C2D185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ED122-F033-EFCA-2E2C-5CA135F19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we’ve learned (and will be on the midterm)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24FF0-A51A-B084-827C-03F70AC579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Distributed snapshots</a:t>
            </a:r>
          </a:p>
          <a:p>
            <a:pPr lvl="1"/>
            <a:r>
              <a:rPr lang="en-US" dirty="0"/>
              <a:t>Think about: how exactly Chandy-Lamport works, and why it works</a:t>
            </a:r>
          </a:p>
          <a:p>
            <a:pPr lvl="1"/>
            <a:r>
              <a:rPr lang="en-US" dirty="0"/>
              <a:t>Don’t need to read the paper (this applies for other lectures as well)</a:t>
            </a:r>
          </a:p>
          <a:p>
            <a:r>
              <a:rPr lang="en-US" dirty="0"/>
              <a:t>Eventual consistency with Bayou</a:t>
            </a:r>
          </a:p>
          <a:p>
            <a:pPr lvl="1"/>
            <a:r>
              <a:rPr lang="en-US" dirty="0"/>
              <a:t>Think about: the meaning of eventual consistency, how Bayou achieves eventual consistency</a:t>
            </a:r>
          </a:p>
          <a:p>
            <a:r>
              <a:rPr lang="en-US" dirty="0"/>
              <a:t>Chord</a:t>
            </a:r>
          </a:p>
          <a:p>
            <a:pPr lvl="1"/>
            <a:r>
              <a:rPr lang="en-US" dirty="0"/>
              <a:t>Think about: tradeoffs between different peer-to-peer architectures, how exactly Chord works</a:t>
            </a:r>
          </a:p>
          <a:p>
            <a:pPr lvl="1"/>
            <a:r>
              <a:rPr lang="en-US" dirty="0"/>
              <a:t>Don’t need: precise details about how Chord works when nodes join and leave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D3E914-B40B-9815-72C6-816388B89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0F793-1772-CE49-B86B-9EA9FB77C8A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517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47F39-2E4D-63FB-4B91-2A2FD7081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6A6AC-C458-CB54-107B-2A9B9C87B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we’ve learned (and will be on the midterm)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B9B6A8-0FAC-ECD9-A6D2-3EE85DAAFB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Primary-backup</a:t>
            </a:r>
          </a:p>
          <a:p>
            <a:pPr lvl="1"/>
            <a:r>
              <a:rPr lang="en-US" dirty="0"/>
              <a:t>Think about: how primary-backup is designed to achieve strong consistency</a:t>
            </a:r>
          </a:p>
          <a:p>
            <a:pPr lvl="1"/>
            <a:r>
              <a:rPr lang="en-US" b="1" dirty="0"/>
              <a:t>Terminology clarification:</a:t>
            </a:r>
            <a:r>
              <a:rPr lang="en-US" dirty="0"/>
              <a:t> for this class, assume “primary-backup replication” is trying to achieve strong consistency, so it must use synchronous replication.</a:t>
            </a:r>
            <a:endParaRPr lang="en-US" b="1" dirty="0"/>
          </a:p>
          <a:p>
            <a:pPr lvl="1"/>
            <a:r>
              <a:rPr lang="en-US" dirty="0"/>
              <a:t>Don’t need: specifics of VM-FT (except preventing split brain)</a:t>
            </a:r>
          </a:p>
          <a:p>
            <a:r>
              <a:rPr lang="en-US" dirty="0"/>
              <a:t>Consensus with Paxos</a:t>
            </a:r>
          </a:p>
          <a:p>
            <a:pPr lvl="1"/>
            <a:r>
              <a:rPr lang="en-US" dirty="0"/>
              <a:t>Think about: how exactly the Paxos algorithm works, how it guarantees safety and almost-always-liveness</a:t>
            </a:r>
          </a:p>
          <a:p>
            <a:pPr lvl="1"/>
            <a:r>
              <a:rPr lang="en-US" dirty="0"/>
              <a:t>Don’t need: Multi-Paxos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07CA2A-7C07-586D-A270-357710FD5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0F793-1772-CE49-B86B-9EA9FB77C8A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4279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A2DBA-D958-F8BE-56A0-7F8985579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D47D4C-831B-760A-DE77-44549BB43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We called it eventual consistency, but also want to guarantee causal relationships are in the right order</a:t>
            </a:r>
          </a:p>
          <a:p>
            <a:pPr lvl="1"/>
            <a:r>
              <a:rPr lang="en-US" dirty="0"/>
              <a:t>Meaning, if A happens before B, then A should be before B in the committed log</a:t>
            </a:r>
          </a:p>
          <a:p>
            <a:pPr lvl="1"/>
            <a:r>
              <a:rPr lang="en-US" dirty="0"/>
              <a:t>We’ll see later this is actually called causal consistency</a:t>
            </a:r>
          </a:p>
          <a:p>
            <a:r>
              <a:rPr lang="en-US" dirty="0"/>
              <a:t>Q: Every update has a Lamport timestamp, associated with what?</a:t>
            </a:r>
          </a:p>
          <a:p>
            <a:r>
              <a:rPr lang="en-US" dirty="0"/>
              <a:t>Q: Why does Bayou use Lamport clocks instead of vector clocks?</a:t>
            </a:r>
          </a:p>
          <a:p>
            <a:r>
              <a:rPr lang="en-US" dirty="0"/>
              <a:t>Q: Can the Bayou primary have tentative updates in its log?</a:t>
            </a:r>
          </a:p>
          <a:p>
            <a:r>
              <a:rPr lang="en-US" dirty="0"/>
              <a:t>Q: Is it possible for Bayou primary to hear about updates in non-causal order?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ED3CC9-2DB9-16E2-357C-5957436BA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0F793-1772-CE49-B86B-9EA9FB77C8A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764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Title 4"/>
          <p:cNvSpPr txBox="1">
            <a:spLocks noGrp="1"/>
          </p:cNvSpPr>
          <p:nvPr>
            <p:ph type="title"/>
          </p:nvPr>
        </p:nvSpPr>
        <p:spPr>
          <a:xfrm>
            <a:off x="844331" y="365127"/>
            <a:ext cx="10512864" cy="1325563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r>
              <a:t>Tentative order ≠ commit order</a:t>
            </a:r>
          </a:p>
        </p:txBody>
      </p:sp>
      <p:sp>
        <p:nvSpPr>
          <p:cNvPr id="485" name="Slide Number Placeholder 2"/>
          <p:cNvSpPr txBox="1">
            <a:spLocks noGrp="1"/>
          </p:cNvSpPr>
          <p:nvPr>
            <p:ph type="sldNum" sz="quarter" idx="4294967295"/>
          </p:nvPr>
        </p:nvSpPr>
        <p:spPr>
          <a:xfrm>
            <a:off x="11083583" y="6400154"/>
            <a:ext cx="273610" cy="27752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  <p:sp>
        <p:nvSpPr>
          <p:cNvPr id="486" name="TextBox 5"/>
          <p:cNvSpPr txBox="1"/>
          <p:nvPr/>
        </p:nvSpPr>
        <p:spPr>
          <a:xfrm>
            <a:off x="1667221" y="1447803"/>
            <a:ext cx="765400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Time</a:t>
            </a:r>
          </a:p>
        </p:txBody>
      </p:sp>
      <p:sp>
        <p:nvSpPr>
          <p:cNvPr id="487" name="Straight Arrow Connector 7"/>
          <p:cNvSpPr/>
          <p:nvPr/>
        </p:nvSpPr>
        <p:spPr>
          <a:xfrm>
            <a:off x="2050369" y="1909466"/>
            <a:ext cx="19782" cy="1717656"/>
          </a:xfrm>
          <a:prstGeom prst="line">
            <a:avLst/>
          </a:prstGeom>
          <a:ln w="19050">
            <a:solidFill>
              <a:srgbClr val="000000"/>
            </a:solidFill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88" name="TextBox 9"/>
          <p:cNvSpPr txBox="1"/>
          <p:nvPr/>
        </p:nvSpPr>
        <p:spPr>
          <a:xfrm>
            <a:off x="1636099" y="4450082"/>
            <a:ext cx="76078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Logs</a:t>
            </a:r>
          </a:p>
        </p:txBody>
      </p:sp>
      <p:grpSp>
        <p:nvGrpSpPr>
          <p:cNvPr id="491" name="Rectangle 10"/>
          <p:cNvGrpSpPr/>
          <p:nvPr/>
        </p:nvGrpSpPr>
        <p:grpSpPr>
          <a:xfrm>
            <a:off x="3315210" y="1607635"/>
            <a:ext cx="396242" cy="523218"/>
            <a:chOff x="0" y="-5145"/>
            <a:chExt cx="396241" cy="523217"/>
          </a:xfrm>
        </p:grpSpPr>
        <p:sp>
          <p:nvSpPr>
            <p:cNvPr id="489" name="Square"/>
            <p:cNvSpPr/>
            <p:nvPr/>
          </p:nvSpPr>
          <p:spPr>
            <a:xfrm>
              <a:off x="0" y="58342"/>
              <a:ext cx="396241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0" name="A"/>
            <p:cNvSpPr txBox="1"/>
            <p:nvPr/>
          </p:nvSpPr>
          <p:spPr>
            <a:xfrm>
              <a:off x="60007" y="-5145"/>
              <a:ext cx="276226" cy="5232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8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A</a:t>
              </a:r>
            </a:p>
          </p:txBody>
        </p:sp>
      </p:grpSp>
      <p:grpSp>
        <p:nvGrpSpPr>
          <p:cNvPr id="494" name="Rectangle 11"/>
          <p:cNvGrpSpPr/>
          <p:nvPr/>
        </p:nvGrpSpPr>
        <p:grpSpPr>
          <a:xfrm>
            <a:off x="5385737" y="1620607"/>
            <a:ext cx="396242" cy="523218"/>
            <a:chOff x="0" y="-5145"/>
            <a:chExt cx="396241" cy="523217"/>
          </a:xfrm>
        </p:grpSpPr>
        <p:sp>
          <p:nvSpPr>
            <p:cNvPr id="492" name="Square"/>
            <p:cNvSpPr/>
            <p:nvPr/>
          </p:nvSpPr>
          <p:spPr>
            <a:xfrm>
              <a:off x="0" y="58342"/>
              <a:ext cx="396241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3" name="B"/>
            <p:cNvSpPr txBox="1"/>
            <p:nvPr/>
          </p:nvSpPr>
          <p:spPr>
            <a:xfrm>
              <a:off x="60007" y="-5145"/>
              <a:ext cx="276226" cy="5232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8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B</a:t>
              </a:r>
            </a:p>
          </p:txBody>
        </p:sp>
      </p:grpSp>
      <p:grpSp>
        <p:nvGrpSpPr>
          <p:cNvPr id="497" name="Rectangle 12"/>
          <p:cNvGrpSpPr/>
          <p:nvPr/>
        </p:nvGrpSpPr>
        <p:grpSpPr>
          <a:xfrm>
            <a:off x="9325827" y="1607635"/>
            <a:ext cx="713512" cy="523218"/>
            <a:chOff x="0" y="-5145"/>
            <a:chExt cx="713511" cy="523217"/>
          </a:xfrm>
        </p:grpSpPr>
        <p:sp>
          <p:nvSpPr>
            <p:cNvPr id="495" name="Rectangle"/>
            <p:cNvSpPr/>
            <p:nvPr/>
          </p:nvSpPr>
          <p:spPr>
            <a:xfrm>
              <a:off x="0" y="58342"/>
              <a:ext cx="713511" cy="396241"/>
            </a:xfrm>
            <a:prstGeom prst="rect">
              <a:avLst/>
            </a:prstGeom>
            <a:solidFill>
              <a:srgbClr val="000000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8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2800"/>
            </a:p>
          </p:txBody>
        </p:sp>
        <p:sp>
          <p:nvSpPr>
            <p:cNvPr id="496" name="Pri"/>
            <p:cNvSpPr txBox="1"/>
            <p:nvPr/>
          </p:nvSpPr>
          <p:spPr>
            <a:xfrm>
              <a:off x="60007" y="-5145"/>
              <a:ext cx="593496" cy="5232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8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Pri</a:t>
              </a:r>
            </a:p>
          </p:txBody>
        </p:sp>
      </p:grpSp>
      <p:sp>
        <p:nvSpPr>
          <p:cNvPr id="498" name="Straight Connector 14"/>
          <p:cNvSpPr/>
          <p:nvPr/>
        </p:nvSpPr>
        <p:spPr>
          <a:xfrm>
            <a:off x="1681164" y="4221480"/>
            <a:ext cx="8763001" cy="1"/>
          </a:xfrm>
          <a:prstGeom prst="line">
            <a:avLst/>
          </a:prstGeom>
          <a:ln w="19050">
            <a:solidFill>
              <a:srgbClr val="000000"/>
            </a:solidFill>
            <a:prstDash val="sysDash"/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99" name="Rectangle 16"/>
          <p:cNvSpPr/>
          <p:nvPr/>
        </p:nvSpPr>
        <p:spPr>
          <a:xfrm>
            <a:off x="2736531" y="4515504"/>
            <a:ext cx="1560370" cy="396242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 sz="2800"/>
          </a:p>
        </p:txBody>
      </p:sp>
      <p:sp>
        <p:nvSpPr>
          <p:cNvPr id="500" name="Rectangle 18"/>
          <p:cNvSpPr/>
          <p:nvPr/>
        </p:nvSpPr>
        <p:spPr>
          <a:xfrm>
            <a:off x="2736531" y="4911746"/>
            <a:ext cx="1560370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 sz="2800"/>
          </a:p>
        </p:txBody>
      </p:sp>
      <p:sp>
        <p:nvSpPr>
          <p:cNvPr id="501" name="Rectangle 19"/>
          <p:cNvSpPr/>
          <p:nvPr/>
        </p:nvSpPr>
        <p:spPr>
          <a:xfrm>
            <a:off x="2736531" y="5307985"/>
            <a:ext cx="1560370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 sz="2800"/>
          </a:p>
        </p:txBody>
      </p:sp>
      <p:sp>
        <p:nvSpPr>
          <p:cNvPr id="502" name="Rectangle 20"/>
          <p:cNvSpPr/>
          <p:nvPr/>
        </p:nvSpPr>
        <p:spPr>
          <a:xfrm>
            <a:off x="2736531" y="5704226"/>
            <a:ext cx="1560370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 sz="2800"/>
          </a:p>
        </p:txBody>
      </p:sp>
      <p:sp>
        <p:nvSpPr>
          <p:cNvPr id="503" name="Rectangle 22"/>
          <p:cNvSpPr/>
          <p:nvPr/>
        </p:nvSpPr>
        <p:spPr>
          <a:xfrm>
            <a:off x="4804103" y="4911746"/>
            <a:ext cx="1571347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 sz="2800"/>
          </a:p>
        </p:txBody>
      </p:sp>
      <p:sp>
        <p:nvSpPr>
          <p:cNvPr id="504" name="Rectangle 23"/>
          <p:cNvSpPr/>
          <p:nvPr/>
        </p:nvSpPr>
        <p:spPr>
          <a:xfrm>
            <a:off x="4804103" y="5307985"/>
            <a:ext cx="1571347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 sz="2800"/>
          </a:p>
        </p:txBody>
      </p:sp>
      <p:sp>
        <p:nvSpPr>
          <p:cNvPr id="505" name="Rectangle 24"/>
          <p:cNvSpPr/>
          <p:nvPr/>
        </p:nvSpPr>
        <p:spPr>
          <a:xfrm>
            <a:off x="4804103" y="5704226"/>
            <a:ext cx="1571347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 sz="2800"/>
          </a:p>
        </p:txBody>
      </p:sp>
      <p:sp>
        <p:nvSpPr>
          <p:cNvPr id="506" name="Rectangle 25"/>
          <p:cNvSpPr/>
          <p:nvPr/>
        </p:nvSpPr>
        <p:spPr>
          <a:xfrm>
            <a:off x="6847990" y="4515504"/>
            <a:ext cx="1605275" cy="396242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 sz="2800"/>
          </a:p>
        </p:txBody>
      </p:sp>
      <p:sp>
        <p:nvSpPr>
          <p:cNvPr id="507" name="Rectangle 27"/>
          <p:cNvSpPr/>
          <p:nvPr/>
        </p:nvSpPr>
        <p:spPr>
          <a:xfrm>
            <a:off x="6847990" y="5307985"/>
            <a:ext cx="1605275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 sz="2800"/>
          </a:p>
        </p:txBody>
      </p:sp>
      <p:sp>
        <p:nvSpPr>
          <p:cNvPr id="508" name="Rectangle 28"/>
          <p:cNvSpPr/>
          <p:nvPr/>
        </p:nvSpPr>
        <p:spPr>
          <a:xfrm>
            <a:off x="6847990" y="5704226"/>
            <a:ext cx="1605275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 sz="2800"/>
          </a:p>
        </p:txBody>
      </p:sp>
      <p:grpSp>
        <p:nvGrpSpPr>
          <p:cNvPr id="511" name="Rectangle 29"/>
          <p:cNvGrpSpPr/>
          <p:nvPr/>
        </p:nvGrpSpPr>
        <p:grpSpPr>
          <a:xfrm>
            <a:off x="2529728" y="4482795"/>
            <a:ext cx="1767175" cy="461663"/>
            <a:chOff x="0" y="-5381"/>
            <a:chExt cx="1767173" cy="461661"/>
          </a:xfrm>
        </p:grpSpPr>
        <p:sp>
          <p:nvSpPr>
            <p:cNvPr id="509" name="Rectangle"/>
            <p:cNvSpPr/>
            <p:nvPr/>
          </p:nvSpPr>
          <p:spPr>
            <a:xfrm>
              <a:off x="206804" y="27329"/>
              <a:ext cx="1560369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0" name="〈5,20, A〉"/>
            <p:cNvSpPr/>
            <p:nvPr/>
          </p:nvSpPr>
          <p:spPr>
            <a:xfrm>
              <a:off x="0" y="-5381"/>
              <a:ext cx="1707166" cy="461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4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〈5,20, A〉</a:t>
              </a:r>
            </a:p>
          </p:txBody>
        </p:sp>
      </p:grpSp>
      <p:grpSp>
        <p:nvGrpSpPr>
          <p:cNvPr id="514" name="Rectangle 31"/>
          <p:cNvGrpSpPr/>
          <p:nvPr/>
        </p:nvGrpSpPr>
        <p:grpSpPr>
          <a:xfrm>
            <a:off x="6757164" y="4483268"/>
            <a:ext cx="1705708" cy="461663"/>
            <a:chOff x="0" y="-5381"/>
            <a:chExt cx="1705707" cy="461662"/>
          </a:xfrm>
        </p:grpSpPr>
        <p:sp>
          <p:nvSpPr>
            <p:cNvPr id="512" name="Rectangle"/>
            <p:cNvSpPr/>
            <p:nvPr/>
          </p:nvSpPr>
          <p:spPr>
            <a:xfrm>
              <a:off x="100432" y="27329"/>
              <a:ext cx="1605275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3" name="〈-,20, A〉"/>
            <p:cNvSpPr/>
            <p:nvPr/>
          </p:nvSpPr>
          <p:spPr>
            <a:xfrm>
              <a:off x="0" y="-5381"/>
              <a:ext cx="1645699" cy="461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〈-,20, A〉</a:t>
              </a:r>
            </a:p>
          </p:txBody>
        </p:sp>
      </p:grpSp>
      <p:grpSp>
        <p:nvGrpSpPr>
          <p:cNvPr id="517" name="Group 39"/>
          <p:cNvGrpSpPr/>
          <p:nvPr/>
        </p:nvGrpSpPr>
        <p:grpSpPr>
          <a:xfrm>
            <a:off x="7513617" y="3519478"/>
            <a:ext cx="2202182" cy="495601"/>
            <a:chOff x="0" y="0"/>
            <a:chExt cx="2202180" cy="495600"/>
          </a:xfrm>
        </p:grpSpPr>
        <p:sp>
          <p:nvSpPr>
            <p:cNvPr id="515" name="Straight Arrow Connector 35"/>
            <p:cNvSpPr/>
            <p:nvPr/>
          </p:nvSpPr>
          <p:spPr>
            <a:xfrm flipH="1">
              <a:off x="0" y="492443"/>
              <a:ext cx="2202180" cy="3157"/>
            </a:xfrm>
            <a:prstGeom prst="line">
              <a:avLst/>
            </a:prstGeom>
            <a:noFill/>
            <a:ln w="19050" cap="flat">
              <a:solidFill>
                <a:srgbClr val="548235"/>
              </a:solidFill>
              <a:prstDash val="solid"/>
              <a:miter lim="800000"/>
              <a:headEnd type="triangle" w="med" len="med"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16" name="Rectangle 38"/>
            <p:cNvSpPr txBox="1"/>
            <p:nvPr/>
          </p:nvSpPr>
          <p:spPr>
            <a:xfrm>
              <a:off x="745734" y="0"/>
              <a:ext cx="778415" cy="4924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sz="2600">
                  <a:solidFill>
                    <a:srgbClr val="54823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sync</a:t>
              </a:r>
            </a:p>
          </p:txBody>
        </p:sp>
      </p:grpSp>
      <p:grpSp>
        <p:nvGrpSpPr>
          <p:cNvPr id="520" name="Rectangle 36"/>
          <p:cNvGrpSpPr/>
          <p:nvPr/>
        </p:nvGrpSpPr>
        <p:grpSpPr>
          <a:xfrm>
            <a:off x="7452507" y="1615144"/>
            <a:ext cx="396242" cy="523218"/>
            <a:chOff x="0" y="-5145"/>
            <a:chExt cx="396241" cy="523217"/>
          </a:xfrm>
        </p:grpSpPr>
        <p:sp>
          <p:nvSpPr>
            <p:cNvPr id="518" name="Square"/>
            <p:cNvSpPr/>
            <p:nvPr/>
          </p:nvSpPr>
          <p:spPr>
            <a:xfrm>
              <a:off x="0" y="58342"/>
              <a:ext cx="396241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9" name="C"/>
            <p:cNvSpPr txBox="1"/>
            <p:nvPr/>
          </p:nvSpPr>
          <p:spPr>
            <a:xfrm>
              <a:off x="60007" y="-5145"/>
              <a:ext cx="276226" cy="5232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8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C</a:t>
              </a:r>
            </a:p>
          </p:txBody>
        </p:sp>
      </p:grpSp>
      <p:sp>
        <p:nvSpPr>
          <p:cNvPr id="521" name="Rectangle 37"/>
          <p:cNvSpPr/>
          <p:nvPr/>
        </p:nvSpPr>
        <p:spPr>
          <a:xfrm>
            <a:off x="8921005" y="4515504"/>
            <a:ext cx="1523160" cy="396242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 sz="2800"/>
          </a:p>
        </p:txBody>
      </p:sp>
      <p:sp>
        <p:nvSpPr>
          <p:cNvPr id="522" name="Rectangle 40"/>
          <p:cNvSpPr/>
          <p:nvPr/>
        </p:nvSpPr>
        <p:spPr>
          <a:xfrm>
            <a:off x="8921005" y="4911746"/>
            <a:ext cx="1523160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 sz="2800"/>
          </a:p>
        </p:txBody>
      </p:sp>
      <p:sp>
        <p:nvSpPr>
          <p:cNvPr id="523" name="Rectangle 41"/>
          <p:cNvSpPr/>
          <p:nvPr/>
        </p:nvSpPr>
        <p:spPr>
          <a:xfrm>
            <a:off x="8921005" y="5307985"/>
            <a:ext cx="1523160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 sz="2800"/>
          </a:p>
        </p:txBody>
      </p:sp>
      <p:sp>
        <p:nvSpPr>
          <p:cNvPr id="524" name="Rectangle 42"/>
          <p:cNvSpPr/>
          <p:nvPr/>
        </p:nvSpPr>
        <p:spPr>
          <a:xfrm>
            <a:off x="8921005" y="5704226"/>
            <a:ext cx="1523160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 sz="2800"/>
          </a:p>
        </p:txBody>
      </p:sp>
      <p:grpSp>
        <p:nvGrpSpPr>
          <p:cNvPr id="527" name="Group 53"/>
          <p:cNvGrpSpPr/>
          <p:nvPr/>
        </p:nvGrpSpPr>
        <p:grpSpPr>
          <a:xfrm>
            <a:off x="3234576" y="2887206"/>
            <a:ext cx="6347576" cy="553872"/>
            <a:chOff x="0" y="0"/>
            <a:chExt cx="6347575" cy="553871"/>
          </a:xfrm>
        </p:grpSpPr>
        <p:sp>
          <p:nvSpPr>
            <p:cNvPr id="525" name="Straight Arrow Connector 54"/>
            <p:cNvSpPr/>
            <p:nvPr/>
          </p:nvSpPr>
          <p:spPr>
            <a:xfrm flipH="1" flipV="1">
              <a:off x="0" y="553870"/>
              <a:ext cx="6347575" cy="1"/>
            </a:xfrm>
            <a:prstGeom prst="line">
              <a:avLst/>
            </a:prstGeom>
            <a:noFill/>
            <a:ln w="19050" cap="flat">
              <a:solidFill>
                <a:srgbClr val="548235"/>
              </a:solidFill>
              <a:prstDash val="solid"/>
              <a:miter lim="800000"/>
              <a:headEnd type="triangle" w="med" len="med"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26" name="Rectangle 55"/>
            <p:cNvSpPr txBox="1"/>
            <p:nvPr/>
          </p:nvSpPr>
          <p:spPr>
            <a:xfrm>
              <a:off x="2521581" y="0"/>
              <a:ext cx="778416" cy="4924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sz="2600">
                  <a:solidFill>
                    <a:srgbClr val="54823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sync</a:t>
              </a:r>
            </a:p>
          </p:txBody>
        </p:sp>
      </p:grpSp>
      <p:sp>
        <p:nvSpPr>
          <p:cNvPr id="528" name="Rectangle 56"/>
          <p:cNvSpPr/>
          <p:nvPr/>
        </p:nvSpPr>
        <p:spPr>
          <a:xfrm>
            <a:off x="4808905" y="4515504"/>
            <a:ext cx="1571347" cy="396242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 sz="2800"/>
          </a:p>
        </p:txBody>
      </p:sp>
      <p:grpSp>
        <p:nvGrpSpPr>
          <p:cNvPr id="531" name="Rectangle 30"/>
          <p:cNvGrpSpPr/>
          <p:nvPr/>
        </p:nvGrpSpPr>
        <p:grpSpPr>
          <a:xfrm>
            <a:off x="4667485" y="4482795"/>
            <a:ext cx="1707966" cy="461663"/>
            <a:chOff x="0" y="-5381"/>
            <a:chExt cx="1707964" cy="461661"/>
          </a:xfrm>
        </p:grpSpPr>
        <p:sp>
          <p:nvSpPr>
            <p:cNvPr id="529" name="Rectangle"/>
            <p:cNvSpPr/>
            <p:nvPr/>
          </p:nvSpPr>
          <p:spPr>
            <a:xfrm>
              <a:off x="136616" y="27329"/>
              <a:ext cx="1571348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0" name="〈-,10, B〉"/>
            <p:cNvSpPr/>
            <p:nvPr/>
          </p:nvSpPr>
          <p:spPr>
            <a:xfrm>
              <a:off x="0" y="-5381"/>
              <a:ext cx="1647957" cy="461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4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〈-,10, B〉</a:t>
              </a:r>
            </a:p>
          </p:txBody>
        </p:sp>
      </p:grpSp>
      <p:sp>
        <p:nvSpPr>
          <p:cNvPr id="532" name="Rectangle 57"/>
          <p:cNvSpPr/>
          <p:nvPr/>
        </p:nvSpPr>
        <p:spPr>
          <a:xfrm>
            <a:off x="6847990" y="4911746"/>
            <a:ext cx="1605275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 sz="2800"/>
          </a:p>
        </p:txBody>
      </p:sp>
      <p:grpSp>
        <p:nvGrpSpPr>
          <p:cNvPr id="535" name="Rectangle 44"/>
          <p:cNvGrpSpPr/>
          <p:nvPr/>
        </p:nvGrpSpPr>
        <p:grpSpPr>
          <a:xfrm>
            <a:off x="6740345" y="4482795"/>
            <a:ext cx="1717724" cy="461663"/>
            <a:chOff x="0" y="-5381"/>
            <a:chExt cx="1717722" cy="461661"/>
          </a:xfrm>
        </p:grpSpPr>
        <p:sp>
          <p:nvSpPr>
            <p:cNvPr id="533" name="Rectangle"/>
            <p:cNvSpPr/>
            <p:nvPr/>
          </p:nvSpPr>
          <p:spPr>
            <a:xfrm>
              <a:off x="112447" y="27329"/>
              <a:ext cx="1605275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4" name="〈-,10, B〉"/>
            <p:cNvSpPr/>
            <p:nvPr/>
          </p:nvSpPr>
          <p:spPr>
            <a:xfrm>
              <a:off x="0" y="-5381"/>
              <a:ext cx="1657715" cy="461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〈-,10, B〉</a:t>
              </a:r>
            </a:p>
          </p:txBody>
        </p:sp>
      </p:grpSp>
      <p:sp>
        <p:nvSpPr>
          <p:cNvPr id="536" name="Rectangle 43"/>
          <p:cNvSpPr/>
          <p:nvPr/>
        </p:nvSpPr>
        <p:spPr>
          <a:xfrm>
            <a:off x="1302466" y="6314027"/>
            <a:ext cx="3006590" cy="400110"/>
          </a:xfrm>
          <a:prstGeom prst="rect">
            <a:avLst/>
          </a:prstGeom>
          <a:solidFill>
            <a:srgbClr val="FFFF00"/>
          </a:solidFill>
          <a:ln w="3175">
            <a:solidFill>
              <a:srgbClr val="000000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〈CSN, local TS, node-id〉</a:t>
            </a:r>
          </a:p>
        </p:txBody>
      </p:sp>
      <p:grpSp>
        <p:nvGrpSpPr>
          <p:cNvPr id="539" name="Rectangle 46"/>
          <p:cNvGrpSpPr/>
          <p:nvPr/>
        </p:nvGrpSpPr>
        <p:grpSpPr>
          <a:xfrm>
            <a:off x="4681791" y="4879036"/>
            <a:ext cx="1693658" cy="461663"/>
            <a:chOff x="0" y="-5381"/>
            <a:chExt cx="1693657" cy="461662"/>
          </a:xfrm>
        </p:grpSpPr>
        <p:sp>
          <p:nvSpPr>
            <p:cNvPr id="537" name="Rectangle"/>
            <p:cNvSpPr/>
            <p:nvPr/>
          </p:nvSpPr>
          <p:spPr>
            <a:xfrm>
              <a:off x="122309" y="27329"/>
              <a:ext cx="1571348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8" name="〈-,20, A〉"/>
            <p:cNvSpPr/>
            <p:nvPr/>
          </p:nvSpPr>
          <p:spPr>
            <a:xfrm>
              <a:off x="0" y="-5381"/>
              <a:ext cx="1633650" cy="461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4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〈-,20, A〉</a:t>
              </a:r>
            </a:p>
          </p:txBody>
        </p:sp>
      </p:grpSp>
      <p:grpSp>
        <p:nvGrpSpPr>
          <p:cNvPr id="542" name="Rectangle 47"/>
          <p:cNvGrpSpPr/>
          <p:nvPr/>
        </p:nvGrpSpPr>
        <p:grpSpPr>
          <a:xfrm>
            <a:off x="6741624" y="4878800"/>
            <a:ext cx="1721248" cy="461663"/>
            <a:chOff x="0" y="-5381"/>
            <a:chExt cx="1721246" cy="461662"/>
          </a:xfrm>
        </p:grpSpPr>
        <p:sp>
          <p:nvSpPr>
            <p:cNvPr id="540" name="Rectangle"/>
            <p:cNvSpPr/>
            <p:nvPr/>
          </p:nvSpPr>
          <p:spPr>
            <a:xfrm>
              <a:off x="115971" y="27329"/>
              <a:ext cx="1605275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1" name="〈-,20, A〉"/>
            <p:cNvSpPr/>
            <p:nvPr/>
          </p:nvSpPr>
          <p:spPr>
            <a:xfrm>
              <a:off x="0" y="-5381"/>
              <a:ext cx="1661238" cy="461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〈-,20, A〉</a:t>
              </a:r>
            </a:p>
          </p:txBody>
        </p:sp>
      </p:grpSp>
      <p:grpSp>
        <p:nvGrpSpPr>
          <p:cNvPr id="545" name="Rectangle 45"/>
          <p:cNvGrpSpPr/>
          <p:nvPr/>
        </p:nvGrpSpPr>
        <p:grpSpPr>
          <a:xfrm>
            <a:off x="8799179" y="4515505"/>
            <a:ext cx="1641892" cy="396243"/>
            <a:chOff x="0" y="0"/>
            <a:chExt cx="1641891" cy="396241"/>
          </a:xfrm>
        </p:grpSpPr>
        <p:sp>
          <p:nvSpPr>
            <p:cNvPr id="543" name="Rectangle"/>
            <p:cNvSpPr/>
            <p:nvPr/>
          </p:nvSpPr>
          <p:spPr>
            <a:xfrm>
              <a:off x="118731" y="0"/>
              <a:ext cx="1523160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4" name="〈5,20, A〉"/>
            <p:cNvSpPr/>
            <p:nvPr/>
          </p:nvSpPr>
          <p:spPr>
            <a:xfrm>
              <a:off x="0" y="13455"/>
              <a:ext cx="1627604" cy="369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24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〈5,20, A〉</a:t>
              </a:r>
            </a:p>
          </p:txBody>
        </p:sp>
      </p:grpSp>
      <p:grpSp>
        <p:nvGrpSpPr>
          <p:cNvPr id="548" name="Rectangle 48"/>
          <p:cNvGrpSpPr/>
          <p:nvPr/>
        </p:nvGrpSpPr>
        <p:grpSpPr>
          <a:xfrm>
            <a:off x="8681763" y="4878800"/>
            <a:ext cx="1759308" cy="461663"/>
            <a:chOff x="0" y="-5381"/>
            <a:chExt cx="1759307" cy="461662"/>
          </a:xfrm>
        </p:grpSpPr>
        <p:sp>
          <p:nvSpPr>
            <p:cNvPr id="546" name="Rectangle"/>
            <p:cNvSpPr/>
            <p:nvPr/>
          </p:nvSpPr>
          <p:spPr>
            <a:xfrm>
              <a:off x="236147" y="27329"/>
              <a:ext cx="1523160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7" name="〈6,10, B〉"/>
            <p:cNvSpPr/>
            <p:nvPr/>
          </p:nvSpPr>
          <p:spPr>
            <a:xfrm>
              <a:off x="0" y="-5381"/>
              <a:ext cx="1699299" cy="461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4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〈6,10, B〉</a:t>
              </a:r>
            </a:p>
          </p:txBody>
        </p:sp>
      </p:grpSp>
      <p:grpSp>
        <p:nvGrpSpPr>
          <p:cNvPr id="551" name="Rectangle 49"/>
          <p:cNvGrpSpPr/>
          <p:nvPr/>
        </p:nvGrpSpPr>
        <p:grpSpPr>
          <a:xfrm>
            <a:off x="6844896" y="4515268"/>
            <a:ext cx="1608371" cy="396243"/>
            <a:chOff x="-1" y="-1"/>
            <a:chExt cx="1608370" cy="396242"/>
          </a:xfrm>
        </p:grpSpPr>
        <p:sp>
          <p:nvSpPr>
            <p:cNvPr id="549" name="Rectangle"/>
            <p:cNvSpPr/>
            <p:nvPr/>
          </p:nvSpPr>
          <p:spPr>
            <a:xfrm>
              <a:off x="-1" y="-1"/>
              <a:ext cx="1608370" cy="396242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0" name="〈5,20, A〉"/>
            <p:cNvSpPr txBox="1"/>
            <p:nvPr/>
          </p:nvSpPr>
          <p:spPr>
            <a:xfrm>
              <a:off x="14287" y="13455"/>
              <a:ext cx="1579794" cy="3693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24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〈5,20, A〉</a:t>
              </a:r>
            </a:p>
          </p:txBody>
        </p:sp>
      </p:grpSp>
      <p:grpSp>
        <p:nvGrpSpPr>
          <p:cNvPr id="554" name="Rectangle 50"/>
          <p:cNvGrpSpPr/>
          <p:nvPr/>
        </p:nvGrpSpPr>
        <p:grpSpPr>
          <a:xfrm>
            <a:off x="6684574" y="4878564"/>
            <a:ext cx="1768692" cy="461663"/>
            <a:chOff x="0" y="-5381"/>
            <a:chExt cx="1768690" cy="461662"/>
          </a:xfrm>
        </p:grpSpPr>
        <p:sp>
          <p:nvSpPr>
            <p:cNvPr id="552" name="Rectangle"/>
            <p:cNvSpPr/>
            <p:nvPr/>
          </p:nvSpPr>
          <p:spPr>
            <a:xfrm>
              <a:off x="160321" y="27329"/>
              <a:ext cx="1608369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3" name="〈6,10, B〉"/>
            <p:cNvSpPr/>
            <p:nvPr/>
          </p:nvSpPr>
          <p:spPr>
            <a:xfrm>
              <a:off x="0" y="-5381"/>
              <a:ext cx="1708683" cy="461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4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〈6,10, B〉</a:t>
              </a:r>
            </a:p>
          </p:txBody>
        </p:sp>
      </p:grpSp>
      <p:sp>
        <p:nvSpPr>
          <p:cNvPr id="555" name="Right Arrow 52"/>
          <p:cNvSpPr/>
          <p:nvPr/>
        </p:nvSpPr>
        <p:spPr>
          <a:xfrm>
            <a:off x="6468595" y="4560990"/>
            <a:ext cx="312774" cy="25485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 sz="2800"/>
          </a:p>
        </p:txBody>
      </p:sp>
      <p:sp>
        <p:nvSpPr>
          <p:cNvPr id="556" name="Right Arrow 58"/>
          <p:cNvSpPr/>
          <p:nvPr/>
        </p:nvSpPr>
        <p:spPr>
          <a:xfrm>
            <a:off x="6474131" y="4949867"/>
            <a:ext cx="311550" cy="25385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 sz="2800"/>
          </a:p>
        </p:txBody>
      </p:sp>
    </p:spTree>
  </p:cSld>
  <p:clrMapOvr>
    <a:masterClrMapping/>
  </p:clrMapOvr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7" grpId="0" animBg="1" advAuto="0"/>
      <p:bldP spid="548" grpId="0" animBg="1" advAuto="0"/>
      <p:bldP spid="551" grpId="0" animBg="1" advAuto="0"/>
      <p:bldP spid="554" grpId="0" animBg="1" advAuto="0"/>
      <p:bldP spid="555" grpId="0" animBg="1" advAuto="0"/>
      <p:bldP spid="556" grpId="0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CBB80-FFBD-F2C3-5192-E0F229C76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B41FAF-BA44-D81D-36A1-CA5A3D16D9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stored for each Chord node</a:t>
            </a:r>
          </a:p>
          <a:p>
            <a:pPr lvl="1"/>
            <a:r>
              <a:rPr lang="en-US" dirty="0"/>
              <a:t>Successor pointer: required</a:t>
            </a:r>
          </a:p>
          <a:p>
            <a:pPr lvl="1"/>
            <a:r>
              <a:rPr lang="en-US" dirty="0"/>
              <a:t>Finger table: optional, for performance</a:t>
            </a:r>
          </a:p>
          <a:p>
            <a:pPr lvl="1"/>
            <a:r>
              <a:rPr lang="en-US" dirty="0"/>
              <a:t>Predecessor pointer: optional, for faster stabilization when nodes join and leave</a:t>
            </a:r>
          </a:p>
          <a:p>
            <a:r>
              <a:rPr lang="en-US" dirty="0"/>
              <a:t>How lookups work: “never go </a:t>
            </a:r>
            <a:r>
              <a:rPr lang="en-US" i="1" dirty="0"/>
              <a:t>past</a:t>
            </a:r>
            <a:r>
              <a:rPr lang="en-US" dirty="0"/>
              <a:t> your target”</a:t>
            </a:r>
          </a:p>
          <a:p>
            <a:pPr lvl="1"/>
            <a:r>
              <a:rPr lang="en-US" dirty="0"/>
              <a:t>With finger tables “only”</a:t>
            </a:r>
          </a:p>
          <a:p>
            <a:pPr lvl="1"/>
            <a:r>
              <a:rPr lang="en-US" dirty="0"/>
              <a:t>With finger tables and successor pointers</a:t>
            </a:r>
          </a:p>
          <a:p>
            <a:pPr lvl="2"/>
            <a:r>
              <a:rPr lang="en-US" dirty="0"/>
              <a:t>Successor pointer is actually equal to the first successor node in the finger table!</a:t>
            </a:r>
          </a:p>
          <a:p>
            <a:r>
              <a:rPr lang="en-US" dirty="0"/>
              <a:t>Q: Why is lookup O(log N) and not O(m)?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93C682-D1D7-CE51-AE8B-7509BFEA9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0F793-1772-CE49-B86B-9EA9FB77C8A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836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57;g2bdaec6f95c_0_221"/>
          <p:cNvSpPr/>
          <p:nvPr/>
        </p:nvSpPr>
        <p:spPr>
          <a:xfrm>
            <a:off x="809792" y="3154873"/>
            <a:ext cx="3168480" cy="2586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8218" y="0"/>
                </a:lnTo>
                <a:lnTo>
                  <a:pt x="18218" y="12600"/>
                </a:lnTo>
                <a:lnTo>
                  <a:pt x="21600" y="11078"/>
                </a:lnTo>
                <a:lnTo>
                  <a:pt x="18218" y="18000"/>
                </a:lnTo>
                <a:lnTo>
                  <a:pt x="18218" y="21600"/>
                </a:lnTo>
                <a:lnTo>
                  <a:pt x="0" y="21600"/>
                </a:lnTo>
                <a:lnTo>
                  <a:pt x="0" y="12600"/>
                </a:lnTo>
                <a:close/>
              </a:path>
            </a:pathLst>
          </a:custGeom>
          <a:solidFill>
            <a:schemeClr val="bg2"/>
          </a:solidFill>
          <a:ln>
            <a:solidFill>
              <a:srgbClr val="595959"/>
            </a:solidFill>
          </a:ln>
        </p:spPr>
        <p:txBody>
          <a:bodyPr lIns="60959" rIns="60959" anchor="ctr"/>
          <a:lstStyle/>
          <a:p>
            <a:pPr algn="ctr">
              <a:defRPr>
                <a:solidFill>
                  <a:srgbClr val="000000"/>
                </a:solidFill>
              </a:defRPr>
            </a:pPr>
            <a:endParaRPr sz="2400"/>
          </a:p>
        </p:txBody>
      </p:sp>
      <p:sp>
        <p:nvSpPr>
          <p:cNvPr id="789" name="Google Shape;742;g2bdaec6f95c_0_221"/>
          <p:cNvSpPr/>
          <p:nvPr/>
        </p:nvSpPr>
        <p:spPr>
          <a:xfrm>
            <a:off x="4122625" y="1803237"/>
            <a:ext cx="3215603" cy="3055603"/>
          </a:xfrm>
          <a:prstGeom prst="ellipse">
            <a:avLst/>
          </a:prstGeom>
          <a:solidFill>
            <a:srgbClr val="FFFFFF"/>
          </a:solidFill>
          <a:ln>
            <a:solidFill>
              <a:srgbClr val="0B5394"/>
            </a:solidFill>
          </a:ln>
        </p:spPr>
        <p:txBody>
          <a:bodyPr lIns="60959" rIns="60959" anchor="ctr"/>
          <a:lstStyle/>
          <a:p>
            <a:pPr algn="ctr">
              <a:defRPr>
                <a:solidFill>
                  <a:srgbClr val="000000"/>
                </a:solidFill>
              </a:defRPr>
            </a:pPr>
            <a:endParaRPr sz="2400"/>
          </a:p>
        </p:txBody>
      </p:sp>
      <p:sp>
        <p:nvSpPr>
          <p:cNvPr id="790" name="Google Shape;744;g2bdaec6f95c_0_221"/>
          <p:cNvSpPr/>
          <p:nvPr/>
        </p:nvSpPr>
        <p:spPr>
          <a:xfrm>
            <a:off x="6440493" y="1902972"/>
            <a:ext cx="186801" cy="200001"/>
          </a:xfrm>
          <a:prstGeom prst="ellipse">
            <a:avLst/>
          </a:prstGeom>
          <a:solidFill>
            <a:srgbClr val="0097A7"/>
          </a:solidFill>
          <a:ln>
            <a:solidFill>
              <a:srgbClr val="FFFFFF"/>
            </a:solidFill>
          </a:ln>
        </p:spPr>
        <p:txBody>
          <a:bodyPr lIns="60959" rIns="60959" anchor="ctr"/>
          <a:lstStyle/>
          <a:p>
            <a:pPr algn="ctr">
              <a:defRPr>
                <a:solidFill>
                  <a:srgbClr val="000000"/>
                </a:solidFill>
              </a:defRPr>
            </a:pPr>
            <a:endParaRPr sz="2400"/>
          </a:p>
        </p:txBody>
      </p:sp>
      <p:sp>
        <p:nvSpPr>
          <p:cNvPr id="791" name="Google Shape;745;g2bdaec6f95c_0_221"/>
          <p:cNvSpPr/>
          <p:nvPr/>
        </p:nvSpPr>
        <p:spPr>
          <a:xfrm>
            <a:off x="7217394" y="2954873"/>
            <a:ext cx="186801" cy="200001"/>
          </a:xfrm>
          <a:prstGeom prst="ellipse">
            <a:avLst/>
          </a:prstGeom>
          <a:solidFill>
            <a:srgbClr val="0097A7"/>
          </a:solidFill>
          <a:ln>
            <a:solidFill>
              <a:srgbClr val="FFFFFF"/>
            </a:solidFill>
          </a:ln>
        </p:spPr>
        <p:txBody>
          <a:bodyPr lIns="60959" rIns="60959" anchor="ctr"/>
          <a:lstStyle/>
          <a:p>
            <a:pPr algn="ctr">
              <a:defRPr>
                <a:solidFill>
                  <a:srgbClr val="000000"/>
                </a:solidFill>
              </a:defRPr>
            </a:pPr>
            <a:endParaRPr sz="2400"/>
          </a:p>
        </p:txBody>
      </p:sp>
      <p:sp>
        <p:nvSpPr>
          <p:cNvPr id="792" name="Google Shape;746;g2bdaec6f95c_0_221"/>
          <p:cNvSpPr/>
          <p:nvPr/>
        </p:nvSpPr>
        <p:spPr>
          <a:xfrm>
            <a:off x="6253693" y="4658838"/>
            <a:ext cx="186801" cy="200001"/>
          </a:xfrm>
          <a:prstGeom prst="ellipse">
            <a:avLst/>
          </a:prstGeom>
          <a:solidFill>
            <a:srgbClr val="0097A7"/>
          </a:solidFill>
          <a:ln>
            <a:solidFill>
              <a:srgbClr val="FFFFFF"/>
            </a:solidFill>
          </a:ln>
        </p:spPr>
        <p:txBody>
          <a:bodyPr lIns="60959" rIns="60959" anchor="ctr"/>
          <a:lstStyle/>
          <a:p>
            <a:pPr algn="ctr">
              <a:defRPr>
                <a:solidFill>
                  <a:srgbClr val="000000"/>
                </a:solidFill>
              </a:defRPr>
            </a:pPr>
            <a:endParaRPr sz="2400"/>
          </a:p>
        </p:txBody>
      </p:sp>
      <p:sp>
        <p:nvSpPr>
          <p:cNvPr id="793" name="Google Shape;747;g2bdaec6f95c_0_221"/>
          <p:cNvSpPr/>
          <p:nvPr/>
        </p:nvSpPr>
        <p:spPr>
          <a:xfrm>
            <a:off x="4248161" y="4033605"/>
            <a:ext cx="186801" cy="200001"/>
          </a:xfrm>
          <a:prstGeom prst="ellipse">
            <a:avLst/>
          </a:prstGeom>
          <a:solidFill>
            <a:srgbClr val="0097A7"/>
          </a:solidFill>
          <a:ln>
            <a:solidFill>
              <a:srgbClr val="FFFFFF"/>
            </a:solidFill>
          </a:ln>
        </p:spPr>
        <p:txBody>
          <a:bodyPr lIns="60959" rIns="60959" anchor="ctr"/>
          <a:lstStyle/>
          <a:p>
            <a:pPr algn="ctr">
              <a:defRPr>
                <a:solidFill>
                  <a:srgbClr val="000000"/>
                </a:solidFill>
              </a:defRPr>
            </a:pPr>
            <a:endParaRPr sz="2400"/>
          </a:p>
        </p:txBody>
      </p:sp>
      <p:sp>
        <p:nvSpPr>
          <p:cNvPr id="794" name="Google Shape;748;g2bdaec6f95c_0_221"/>
          <p:cNvSpPr/>
          <p:nvPr/>
        </p:nvSpPr>
        <p:spPr>
          <a:xfrm>
            <a:off x="4248161" y="2475572"/>
            <a:ext cx="186801" cy="200001"/>
          </a:xfrm>
          <a:prstGeom prst="ellipse">
            <a:avLst/>
          </a:prstGeom>
          <a:solidFill>
            <a:srgbClr val="0097A7"/>
          </a:solidFill>
          <a:ln>
            <a:solidFill>
              <a:srgbClr val="FFFFFF"/>
            </a:solidFill>
          </a:ln>
        </p:spPr>
        <p:txBody>
          <a:bodyPr lIns="60959" rIns="60959" anchor="ctr"/>
          <a:lstStyle/>
          <a:p>
            <a:pPr algn="ctr">
              <a:defRPr>
                <a:solidFill>
                  <a:srgbClr val="000000"/>
                </a:solidFill>
              </a:defRPr>
            </a:pPr>
            <a:endParaRPr sz="2400"/>
          </a:p>
        </p:txBody>
      </p:sp>
      <p:sp>
        <p:nvSpPr>
          <p:cNvPr id="795" name="Google Shape;749;g2bdaec6f95c_0_221"/>
          <p:cNvSpPr/>
          <p:nvPr/>
        </p:nvSpPr>
        <p:spPr>
          <a:xfrm>
            <a:off x="4721293" y="1969673"/>
            <a:ext cx="186801" cy="200001"/>
          </a:xfrm>
          <a:prstGeom prst="ellipse">
            <a:avLst/>
          </a:prstGeom>
          <a:solidFill>
            <a:srgbClr val="0097A7"/>
          </a:solidFill>
          <a:ln>
            <a:solidFill>
              <a:srgbClr val="FFFFFF"/>
            </a:solidFill>
          </a:ln>
        </p:spPr>
        <p:txBody>
          <a:bodyPr lIns="60959" rIns="60959" anchor="ctr"/>
          <a:lstStyle/>
          <a:p>
            <a:pPr algn="ctr">
              <a:defRPr>
                <a:solidFill>
                  <a:srgbClr val="000000"/>
                </a:solidFill>
              </a:defRPr>
            </a:pPr>
            <a:endParaRPr sz="2400"/>
          </a:p>
        </p:txBody>
      </p:sp>
      <p:sp>
        <p:nvSpPr>
          <p:cNvPr id="796" name="Google Shape;750;g2bdaec6f95c_0_221"/>
          <p:cNvSpPr txBox="1"/>
          <p:nvPr/>
        </p:nvSpPr>
        <p:spPr>
          <a:xfrm>
            <a:off x="7404194" y="2788071"/>
            <a:ext cx="800401" cy="6155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21899" tIns="121899" rIns="121899" bIns="121899">
            <a:spAutoFit/>
          </a:bodyPr>
          <a:lstStyle>
            <a:lvl1pPr>
              <a:defRPr b="1">
                <a:solidFill>
                  <a:srgbClr val="000000"/>
                </a:solidFill>
              </a:defRPr>
            </a:lvl1pPr>
          </a:lstStyle>
          <a:p>
            <a:r>
              <a:rPr sz="2400"/>
              <a:t>32</a:t>
            </a:r>
          </a:p>
        </p:txBody>
      </p:sp>
      <p:sp>
        <p:nvSpPr>
          <p:cNvPr id="797" name="Google Shape;751;g2bdaec6f95c_0_221"/>
          <p:cNvSpPr txBox="1"/>
          <p:nvPr/>
        </p:nvSpPr>
        <p:spPr>
          <a:xfrm>
            <a:off x="6537828" y="1736172"/>
            <a:ext cx="800401" cy="6155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21899" tIns="121899" rIns="121899" bIns="121899">
            <a:spAutoFit/>
          </a:bodyPr>
          <a:lstStyle>
            <a:lvl1pPr>
              <a:defRPr b="1">
                <a:solidFill>
                  <a:srgbClr val="000000"/>
                </a:solidFill>
              </a:defRPr>
            </a:lvl1pPr>
          </a:lstStyle>
          <a:p>
            <a:r>
              <a:rPr sz="2400"/>
              <a:t>10</a:t>
            </a:r>
          </a:p>
        </p:txBody>
      </p:sp>
      <p:sp>
        <p:nvSpPr>
          <p:cNvPr id="798" name="Google Shape;752;g2bdaec6f95c_0_221"/>
          <p:cNvSpPr txBox="1"/>
          <p:nvPr/>
        </p:nvSpPr>
        <p:spPr>
          <a:xfrm>
            <a:off x="3447761" y="2308771"/>
            <a:ext cx="800401" cy="6155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21899" tIns="121899" rIns="121899" bIns="121899">
            <a:spAutoFit/>
          </a:bodyPr>
          <a:lstStyle>
            <a:lvl1pPr>
              <a:defRPr b="1">
                <a:solidFill>
                  <a:srgbClr val="000000"/>
                </a:solidFill>
              </a:defRPr>
            </a:lvl1pPr>
          </a:lstStyle>
          <a:p>
            <a:r>
              <a:rPr sz="2400"/>
              <a:t>105</a:t>
            </a:r>
          </a:p>
        </p:txBody>
      </p:sp>
      <p:sp>
        <p:nvSpPr>
          <p:cNvPr id="799" name="Google Shape;753;g2bdaec6f95c_0_221"/>
          <p:cNvSpPr txBox="1"/>
          <p:nvPr/>
        </p:nvSpPr>
        <p:spPr>
          <a:xfrm>
            <a:off x="6440493" y="4506038"/>
            <a:ext cx="800401" cy="6155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21899" tIns="121899" rIns="121899" bIns="121899">
            <a:spAutoFit/>
          </a:bodyPr>
          <a:lstStyle>
            <a:lvl1pPr>
              <a:defRPr b="1">
                <a:solidFill>
                  <a:srgbClr val="000000"/>
                </a:solidFill>
              </a:defRPr>
            </a:lvl1pPr>
          </a:lstStyle>
          <a:p>
            <a:r>
              <a:rPr sz="2400"/>
              <a:t>60</a:t>
            </a:r>
          </a:p>
        </p:txBody>
      </p:sp>
      <p:sp>
        <p:nvSpPr>
          <p:cNvPr id="800" name="Google Shape;754;g2bdaec6f95c_0_221"/>
          <p:cNvSpPr txBox="1"/>
          <p:nvPr/>
        </p:nvSpPr>
        <p:spPr>
          <a:xfrm>
            <a:off x="3767926" y="3933539"/>
            <a:ext cx="800401" cy="6155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21899" tIns="121899" rIns="121899" bIns="121899">
            <a:spAutoFit/>
          </a:bodyPr>
          <a:lstStyle>
            <a:lvl1pPr>
              <a:defRPr b="1">
                <a:solidFill>
                  <a:srgbClr val="000000"/>
                </a:solidFill>
              </a:defRPr>
            </a:lvl1pPr>
          </a:lstStyle>
          <a:p>
            <a:r>
              <a:rPr sz="2400"/>
              <a:t>90</a:t>
            </a:r>
          </a:p>
        </p:txBody>
      </p:sp>
      <p:sp>
        <p:nvSpPr>
          <p:cNvPr id="801" name="Google Shape;755;g2bdaec6f95c_0_221"/>
          <p:cNvSpPr txBox="1"/>
          <p:nvPr/>
        </p:nvSpPr>
        <p:spPr>
          <a:xfrm>
            <a:off x="4414493" y="1552722"/>
            <a:ext cx="800400" cy="6155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21899" tIns="121899" rIns="121899" bIns="121899">
            <a:spAutoFit/>
          </a:bodyPr>
          <a:lstStyle>
            <a:lvl1pPr>
              <a:defRPr b="1">
                <a:solidFill>
                  <a:srgbClr val="000000"/>
                </a:solidFill>
              </a:defRPr>
            </a:lvl1pPr>
          </a:lstStyle>
          <a:p>
            <a:r>
              <a:rPr sz="2400"/>
              <a:t>120</a:t>
            </a:r>
          </a:p>
        </p:txBody>
      </p:sp>
      <p:sp>
        <p:nvSpPr>
          <p:cNvPr id="802" name="Google Shape;758;g2bdaec6f95c_0_221"/>
          <p:cNvSpPr txBox="1"/>
          <p:nvPr/>
        </p:nvSpPr>
        <p:spPr>
          <a:xfrm>
            <a:off x="906259" y="3293073"/>
            <a:ext cx="3135603" cy="492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21899" tIns="121899" rIns="121899" bIns="121899">
            <a:spAutoFit/>
          </a:bodyPr>
          <a:lstStyle>
            <a:lvl1pPr>
              <a:defRPr sz="1200" b="1">
                <a:solidFill>
                  <a:srgbClr val="000000"/>
                </a:solidFill>
              </a:defRPr>
            </a:lvl1pPr>
          </a:lstStyle>
          <a:p>
            <a:r>
              <a:rPr sz="1600"/>
              <a:t>start   interval       node </a:t>
            </a:r>
          </a:p>
        </p:txBody>
      </p:sp>
      <p:sp>
        <p:nvSpPr>
          <p:cNvPr id="803" name="Google Shape;759;g2bdaec6f95c_0_221"/>
          <p:cNvSpPr txBox="1"/>
          <p:nvPr/>
        </p:nvSpPr>
        <p:spPr>
          <a:xfrm>
            <a:off x="906259" y="3605638"/>
            <a:ext cx="3135603" cy="492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21899" tIns="121899" rIns="121899" bIns="121899">
            <a:spAutoFit/>
          </a:bodyPr>
          <a:lstStyle>
            <a:lvl1pPr>
              <a:defRPr sz="1200">
                <a:solidFill>
                  <a:srgbClr val="000000"/>
                </a:solidFill>
              </a:defRPr>
            </a:lvl1pPr>
          </a:lstStyle>
          <a:p>
            <a:r>
              <a:rPr sz="1600"/>
              <a:t>91       [91, 92)        105</a:t>
            </a:r>
          </a:p>
        </p:txBody>
      </p:sp>
      <p:sp>
        <p:nvSpPr>
          <p:cNvPr id="804" name="Google Shape;760;g2bdaec6f95c_0_221"/>
          <p:cNvSpPr txBox="1"/>
          <p:nvPr/>
        </p:nvSpPr>
        <p:spPr>
          <a:xfrm>
            <a:off x="906259" y="3882306"/>
            <a:ext cx="3135603" cy="17235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21899" tIns="121899" rIns="121899" bIns="121899">
            <a:spAutoFit/>
          </a:bodyPr>
          <a:lstStyle/>
          <a:p>
            <a:pPr>
              <a:defRPr sz="1200">
                <a:solidFill>
                  <a:srgbClr val="000000"/>
                </a:solidFill>
              </a:defRPr>
            </a:pPr>
            <a:r>
              <a:rPr sz="1600" dirty="0"/>
              <a:t>92       [92, 94)        105</a:t>
            </a:r>
          </a:p>
          <a:p>
            <a:pPr>
              <a:defRPr sz="1200">
                <a:solidFill>
                  <a:srgbClr val="000000"/>
                </a:solidFill>
              </a:defRPr>
            </a:pPr>
            <a:r>
              <a:rPr sz="1600" dirty="0"/>
              <a:t>94       [94, 98)        105  </a:t>
            </a:r>
          </a:p>
          <a:p>
            <a:pPr>
              <a:defRPr sz="1200">
                <a:solidFill>
                  <a:srgbClr val="000000"/>
                </a:solidFill>
              </a:defRPr>
            </a:pPr>
            <a:r>
              <a:rPr sz="1600" dirty="0"/>
              <a:t>98       [98, 106)     </a:t>
            </a:r>
            <a:r>
              <a:rPr lang="en-US" sz="1600" dirty="0"/>
              <a:t> </a:t>
            </a:r>
            <a:r>
              <a:rPr sz="1600" dirty="0"/>
              <a:t>105</a:t>
            </a:r>
          </a:p>
          <a:p>
            <a:pPr>
              <a:defRPr sz="1200">
                <a:solidFill>
                  <a:srgbClr val="000000"/>
                </a:solidFill>
              </a:defRPr>
            </a:pPr>
            <a:r>
              <a:rPr sz="1600" dirty="0"/>
              <a:t>106     [106, 122)  120</a:t>
            </a:r>
          </a:p>
          <a:p>
            <a:pPr>
              <a:defRPr sz="1200">
                <a:solidFill>
                  <a:srgbClr val="FF0000"/>
                </a:solidFill>
              </a:defRPr>
            </a:pPr>
            <a:r>
              <a:rPr sz="1600" dirty="0"/>
              <a:t>122     [122, 26)     10</a:t>
            </a:r>
          </a:p>
          <a:p>
            <a:pPr>
              <a:defRPr sz="1200">
                <a:solidFill>
                  <a:srgbClr val="000000"/>
                </a:solidFill>
              </a:defRPr>
            </a:pPr>
            <a:r>
              <a:rPr sz="1600" dirty="0"/>
              <a:t>26       [26, 90)        32      </a:t>
            </a:r>
          </a:p>
        </p:txBody>
      </p:sp>
      <p:sp>
        <p:nvSpPr>
          <p:cNvPr id="805" name="Google Shape;761;g2bdaec6f95c_0_221"/>
          <p:cNvSpPr/>
          <p:nvPr/>
        </p:nvSpPr>
        <p:spPr>
          <a:xfrm>
            <a:off x="6945972" y="912273"/>
            <a:ext cx="3931021" cy="2586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916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6916" y="21600"/>
                </a:lnTo>
                <a:lnTo>
                  <a:pt x="6916" y="9000"/>
                </a:lnTo>
                <a:lnTo>
                  <a:pt x="0" y="7739"/>
                </a:lnTo>
                <a:lnTo>
                  <a:pt x="6916" y="3600"/>
                </a:lnTo>
                <a:close/>
              </a:path>
            </a:pathLst>
          </a:custGeom>
          <a:solidFill>
            <a:schemeClr val="bg2"/>
          </a:solidFill>
          <a:ln>
            <a:solidFill>
              <a:srgbClr val="595959"/>
            </a:solidFill>
          </a:ln>
        </p:spPr>
        <p:txBody>
          <a:bodyPr lIns="60959" rIns="60959" anchor="ctr"/>
          <a:lstStyle/>
          <a:p>
            <a:pPr algn="ctr">
              <a:defRPr>
                <a:solidFill>
                  <a:srgbClr val="000000"/>
                </a:solidFill>
              </a:defRPr>
            </a:pPr>
            <a:endParaRPr sz="2400"/>
          </a:p>
        </p:txBody>
      </p:sp>
      <p:sp>
        <p:nvSpPr>
          <p:cNvPr id="806" name="Google Shape;762;g2bdaec6f95c_0_221"/>
          <p:cNvSpPr txBox="1"/>
          <p:nvPr/>
        </p:nvSpPr>
        <p:spPr>
          <a:xfrm>
            <a:off x="8301061" y="1050472"/>
            <a:ext cx="3135601" cy="492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21899" tIns="121899" rIns="121899" bIns="121899">
            <a:spAutoFit/>
          </a:bodyPr>
          <a:lstStyle>
            <a:lvl1pPr>
              <a:defRPr sz="1200" b="1">
                <a:solidFill>
                  <a:srgbClr val="000000"/>
                </a:solidFill>
              </a:defRPr>
            </a:lvl1pPr>
          </a:lstStyle>
          <a:p>
            <a:r>
              <a:rPr sz="1600"/>
              <a:t>start   interval       node </a:t>
            </a:r>
          </a:p>
        </p:txBody>
      </p:sp>
      <p:sp>
        <p:nvSpPr>
          <p:cNvPr id="807" name="Google Shape;763;g2bdaec6f95c_0_221"/>
          <p:cNvSpPr txBox="1"/>
          <p:nvPr/>
        </p:nvSpPr>
        <p:spPr>
          <a:xfrm>
            <a:off x="8301061" y="1363038"/>
            <a:ext cx="3135601" cy="492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21899" tIns="121899" rIns="121899" bIns="121899">
            <a:spAutoFit/>
          </a:bodyPr>
          <a:lstStyle>
            <a:lvl1pPr>
              <a:defRPr sz="1200">
                <a:solidFill>
                  <a:srgbClr val="000000"/>
                </a:solidFill>
              </a:defRPr>
            </a:lvl1pPr>
          </a:lstStyle>
          <a:p>
            <a:r>
              <a:rPr sz="1600"/>
              <a:t>11       [11, 12)         32</a:t>
            </a:r>
          </a:p>
        </p:txBody>
      </p:sp>
      <p:sp>
        <p:nvSpPr>
          <p:cNvPr id="808" name="Google Shape;764;g2bdaec6f95c_0_221"/>
          <p:cNvSpPr txBox="1"/>
          <p:nvPr/>
        </p:nvSpPr>
        <p:spPr>
          <a:xfrm>
            <a:off x="8301061" y="1639706"/>
            <a:ext cx="3135601" cy="17235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21899" tIns="121899" rIns="121899" bIns="121899">
            <a:spAutoFit/>
          </a:bodyPr>
          <a:lstStyle/>
          <a:p>
            <a:pPr>
              <a:defRPr sz="1200">
                <a:solidFill>
                  <a:srgbClr val="000000"/>
                </a:solidFill>
              </a:defRPr>
            </a:pPr>
            <a:r>
              <a:rPr sz="1600"/>
              <a:t>12       [12, 14)         32</a:t>
            </a:r>
          </a:p>
          <a:p>
            <a:pPr>
              <a:defRPr sz="1200">
                <a:solidFill>
                  <a:srgbClr val="000000"/>
                </a:solidFill>
              </a:defRPr>
            </a:pPr>
            <a:r>
              <a:rPr sz="1600"/>
              <a:t>14       [14, 18)         32  </a:t>
            </a:r>
          </a:p>
          <a:p>
            <a:pPr>
              <a:defRPr sz="1200">
                <a:solidFill>
                  <a:srgbClr val="000000"/>
                </a:solidFill>
              </a:defRPr>
            </a:pPr>
            <a:r>
              <a:rPr sz="1600"/>
              <a:t>18       [18, 26)         32</a:t>
            </a:r>
          </a:p>
          <a:p>
            <a:pPr>
              <a:defRPr sz="1200">
                <a:solidFill>
                  <a:srgbClr val="000000"/>
                </a:solidFill>
              </a:defRPr>
            </a:pPr>
            <a:r>
              <a:rPr sz="1600"/>
              <a:t>26       [26, 42)         32    </a:t>
            </a:r>
          </a:p>
          <a:p>
            <a:pPr>
              <a:defRPr sz="1200">
                <a:solidFill>
                  <a:srgbClr val="000000"/>
                </a:solidFill>
              </a:defRPr>
            </a:pPr>
            <a:r>
              <a:rPr sz="1600"/>
              <a:t>42       [42, 74)         60</a:t>
            </a:r>
          </a:p>
          <a:p>
            <a:pPr>
              <a:defRPr sz="1200">
                <a:solidFill>
                  <a:srgbClr val="000000"/>
                </a:solidFill>
              </a:defRPr>
            </a:pPr>
            <a:r>
              <a:rPr sz="1600"/>
              <a:t>74       [74, 10)         90     </a:t>
            </a:r>
          </a:p>
        </p:txBody>
      </p:sp>
      <p:sp>
        <p:nvSpPr>
          <p:cNvPr id="809" name="Google Shape;765;g2bdaec6f95c_0_221"/>
          <p:cNvSpPr/>
          <p:nvPr/>
        </p:nvSpPr>
        <p:spPr>
          <a:xfrm flipH="1" flipV="1">
            <a:off x="4332928" y="4272337"/>
            <a:ext cx="458401" cy="964403"/>
          </a:xfrm>
          <a:prstGeom prst="line">
            <a:avLst/>
          </a:prstGeom>
          <a:ln>
            <a:solidFill>
              <a:srgbClr val="FF0000"/>
            </a:solidFill>
            <a:tailEnd type="triangle"/>
          </a:ln>
        </p:spPr>
        <p:txBody>
          <a:bodyPr lIns="60959" rIns="60959"/>
          <a:lstStyle/>
          <a:p>
            <a:endParaRPr sz="2400"/>
          </a:p>
        </p:txBody>
      </p:sp>
      <p:sp>
        <p:nvSpPr>
          <p:cNvPr id="810" name="Google Shape;766;g2bdaec6f95c_0_221"/>
          <p:cNvSpPr txBox="1"/>
          <p:nvPr/>
        </p:nvSpPr>
        <p:spPr>
          <a:xfrm>
            <a:off x="4434960" y="5072706"/>
            <a:ext cx="1192476" cy="6155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21899" tIns="121899" rIns="121899" bIns="121899">
            <a:spAutoFit/>
          </a:bodyPr>
          <a:lstStyle>
            <a:lvl1pPr>
              <a:defRPr b="1">
                <a:solidFill>
                  <a:srgbClr val="FF0000"/>
                </a:solidFill>
              </a:defRPr>
            </a:lvl1pPr>
          </a:lstStyle>
          <a:p>
            <a:r>
              <a:rPr sz="2400" dirty="0"/>
              <a:t>k = 15</a:t>
            </a:r>
          </a:p>
        </p:txBody>
      </p:sp>
      <p:sp>
        <p:nvSpPr>
          <p:cNvPr id="811" name="Google Shape;767;g2bdaec6f95c_0_221"/>
          <p:cNvSpPr/>
          <p:nvPr/>
        </p:nvSpPr>
        <p:spPr>
          <a:xfrm flipV="1">
            <a:off x="4566625" y="2002971"/>
            <a:ext cx="1971203" cy="1950003"/>
          </a:xfrm>
          <a:prstGeom prst="line">
            <a:avLst/>
          </a:prstGeom>
          <a:ln>
            <a:solidFill>
              <a:srgbClr val="FF0000"/>
            </a:solidFill>
            <a:tailEnd type="triangle"/>
          </a:ln>
        </p:spPr>
        <p:txBody>
          <a:bodyPr lIns="60959" rIns="60959"/>
          <a:lstStyle/>
          <a:p>
            <a:endParaRPr sz="2400"/>
          </a:p>
        </p:txBody>
      </p:sp>
      <p:sp>
        <p:nvSpPr>
          <p:cNvPr id="812" name="Google Shape;768;g2bdaec6f95c_0_221"/>
          <p:cNvSpPr txBox="1">
            <a:spLocks noGrp="1"/>
          </p:cNvSpPr>
          <p:nvPr>
            <p:ph type="sldNum" sz="quarter" idx="2"/>
          </p:nvPr>
        </p:nvSpPr>
        <p:spPr>
          <a:xfrm>
            <a:off x="11579127" y="6267759"/>
            <a:ext cx="449085" cy="42452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  <p:sp>
        <p:nvSpPr>
          <p:cNvPr id="813" name="Google Shape;770;g2bdaec6f95c_0_221"/>
          <p:cNvSpPr/>
          <p:nvPr/>
        </p:nvSpPr>
        <p:spPr>
          <a:xfrm>
            <a:off x="998026" y="3674574"/>
            <a:ext cx="1475436" cy="1908803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12700">
            <a:miter lim="400000"/>
          </a:ln>
        </p:spPr>
        <p:txBody>
          <a:bodyPr lIns="60959" rIns="60959" anchor="ctr"/>
          <a:lstStyle/>
          <a:p>
            <a:pPr algn="ctr">
              <a:defRPr>
                <a:solidFill>
                  <a:srgbClr val="000000"/>
                </a:solidFill>
              </a:defRPr>
            </a:pPr>
            <a:endParaRPr sz="2400"/>
          </a:p>
        </p:txBody>
      </p:sp>
      <p:sp>
        <p:nvSpPr>
          <p:cNvPr id="814" name="Google Shape;771;g2bdaec6f95c_0_221"/>
          <p:cNvSpPr/>
          <p:nvPr/>
        </p:nvSpPr>
        <p:spPr>
          <a:xfrm>
            <a:off x="8367027" y="1453803"/>
            <a:ext cx="1568647" cy="1908803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12700">
            <a:miter lim="400000"/>
          </a:ln>
        </p:spPr>
        <p:txBody>
          <a:bodyPr lIns="60959" rIns="60959" anchor="ctr"/>
          <a:lstStyle/>
          <a:p>
            <a:pPr algn="ctr">
              <a:defRPr>
                <a:solidFill>
                  <a:srgbClr val="000000"/>
                </a:solidFill>
              </a:defRPr>
            </a:pPr>
            <a:endParaRPr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E94C84-D8EB-DB89-860F-504364F8C32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Lookup k=15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1" grpId="0" animBg="1" advAuto="0"/>
      <p:bldP spid="813" grpId="0" animBg="1"/>
      <p:bldP spid="8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7CB983-EF1C-E2EA-A42F-2A81801BE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4">
            <a:extLst>
              <a:ext uri="{FF2B5EF4-FFF2-40B4-BE49-F238E27FC236}">
                <a16:creationId xmlns:a16="http://schemas.microsoft.com/office/drawing/2014/main" id="{5DA9442B-2C45-0FDC-02D0-594623B8C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EB36-A8C5-6749-AC06-7B14898DE631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208898" name="Rectangle 2">
            <a:extLst>
              <a:ext uri="{FF2B5EF4-FFF2-40B4-BE49-F238E27FC236}">
                <a16:creationId xmlns:a16="http://schemas.microsoft.com/office/drawing/2014/main" id="{71B5A0C6-0C3D-3AC8-61EE-BABBF68CD9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Chord – finger tables for </a:t>
            </a:r>
            <a:r>
              <a:rPr lang="en-US" i="1" dirty="0" err="1"/>
              <a:t>find_predecessor</a:t>
            </a:r>
            <a:endParaRPr lang="en-US" i="1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BF6478F-0230-7911-4538-C16F8904FF0D}"/>
              </a:ext>
            </a:extLst>
          </p:cNvPr>
          <p:cNvSpPr>
            <a:spLocks noChangeAspect="1"/>
          </p:cNvSpPr>
          <p:nvPr/>
        </p:nvSpPr>
        <p:spPr>
          <a:xfrm>
            <a:off x="4363524" y="2113005"/>
            <a:ext cx="3060000" cy="3060000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95C146F-B129-ECE3-90DE-DF640AE36A52}"/>
              </a:ext>
            </a:extLst>
          </p:cNvPr>
          <p:cNvSpPr>
            <a:spLocks noChangeAspect="1"/>
          </p:cNvSpPr>
          <p:nvPr/>
        </p:nvSpPr>
        <p:spPr>
          <a:xfrm>
            <a:off x="5694563" y="2087251"/>
            <a:ext cx="91440" cy="9144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F0374CF-E3D3-A1D9-F00D-CD339C5D90A4}"/>
              </a:ext>
            </a:extLst>
          </p:cNvPr>
          <p:cNvSpPr>
            <a:spLocks noChangeAspect="1"/>
          </p:cNvSpPr>
          <p:nvPr/>
        </p:nvSpPr>
        <p:spPr>
          <a:xfrm>
            <a:off x="5893524" y="5127285"/>
            <a:ext cx="91440" cy="9144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EC4C57A-E188-140A-E514-7FC85201A2C4}"/>
              </a:ext>
            </a:extLst>
          </p:cNvPr>
          <p:cNvSpPr>
            <a:spLocks noChangeAspect="1"/>
          </p:cNvSpPr>
          <p:nvPr/>
        </p:nvSpPr>
        <p:spPr>
          <a:xfrm>
            <a:off x="7372683" y="3494763"/>
            <a:ext cx="91440" cy="9144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386E0E14-751A-E7B9-8597-7BB58072DED2}"/>
              </a:ext>
            </a:extLst>
          </p:cNvPr>
          <p:cNvSpPr>
            <a:spLocks noChangeAspect="1"/>
          </p:cNvSpPr>
          <p:nvPr/>
        </p:nvSpPr>
        <p:spPr>
          <a:xfrm>
            <a:off x="4752079" y="2519713"/>
            <a:ext cx="91440" cy="9144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1ED6D034-6734-D6EC-7CAF-00A8A92ABDB4}"/>
              </a:ext>
            </a:extLst>
          </p:cNvPr>
          <p:cNvSpPr>
            <a:spLocks noChangeAspect="1"/>
          </p:cNvSpPr>
          <p:nvPr/>
        </p:nvSpPr>
        <p:spPr>
          <a:xfrm>
            <a:off x="6986034" y="4631797"/>
            <a:ext cx="91440" cy="9144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68C45FB3-CA0C-0AAB-E8EF-6196CF3947AB}"/>
              </a:ext>
            </a:extLst>
          </p:cNvPr>
          <p:cNvSpPr>
            <a:spLocks noChangeAspect="1"/>
          </p:cNvSpPr>
          <p:nvPr/>
        </p:nvSpPr>
        <p:spPr>
          <a:xfrm>
            <a:off x="4316364" y="3643005"/>
            <a:ext cx="91440" cy="9144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BABA65F2-A7EE-B1D9-6548-FF1BC3379C74}"/>
              </a:ext>
            </a:extLst>
          </p:cNvPr>
          <p:cNvSpPr>
            <a:spLocks noChangeAspect="1"/>
          </p:cNvSpPr>
          <p:nvPr/>
        </p:nvSpPr>
        <p:spPr>
          <a:xfrm>
            <a:off x="6897474" y="2475433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A84AA425-978B-AD2E-30FF-E059A2BFEF4B}"/>
              </a:ext>
            </a:extLst>
          </p:cNvPr>
          <p:cNvSpPr>
            <a:spLocks noChangeAspect="1"/>
          </p:cNvSpPr>
          <p:nvPr/>
        </p:nvSpPr>
        <p:spPr>
          <a:xfrm>
            <a:off x="4666702" y="4586077"/>
            <a:ext cx="91440" cy="9144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035FBE0-0882-5E8B-D6C2-8881DC0FFE63}"/>
              </a:ext>
            </a:extLst>
          </p:cNvPr>
          <p:cNvSpPr>
            <a:spLocks noChangeAspect="1"/>
          </p:cNvSpPr>
          <p:nvPr/>
        </p:nvSpPr>
        <p:spPr>
          <a:xfrm>
            <a:off x="6843926" y="240949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82A76B-FA9E-EF96-C703-961C2DC53A88}"/>
              </a:ext>
            </a:extLst>
          </p:cNvPr>
          <p:cNvSpPr txBox="1"/>
          <p:nvPr/>
        </p:nvSpPr>
        <p:spPr>
          <a:xfrm>
            <a:off x="6092685" y="7467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EF95F3F-488F-7E21-61AC-980374F2C8F0}"/>
              </a:ext>
            </a:extLst>
          </p:cNvPr>
          <p:cNvSpPr>
            <a:spLocks noChangeAspect="1"/>
          </p:cNvSpPr>
          <p:nvPr/>
        </p:nvSpPr>
        <p:spPr>
          <a:xfrm>
            <a:off x="7244244" y="2995762"/>
            <a:ext cx="91440" cy="9144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E572B2F-B0F0-6CD3-0409-F4C2DA46F510}"/>
              </a:ext>
            </a:extLst>
          </p:cNvPr>
          <p:cNvSpPr>
            <a:spLocks noChangeAspect="1"/>
          </p:cNvSpPr>
          <p:nvPr/>
        </p:nvSpPr>
        <p:spPr>
          <a:xfrm>
            <a:off x="7326963" y="3935287"/>
            <a:ext cx="91440" cy="9144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69928E5-06B9-308A-66CE-B29D090F96E3}"/>
              </a:ext>
            </a:extLst>
          </p:cNvPr>
          <p:cNvSpPr>
            <a:spLocks noChangeAspect="1"/>
          </p:cNvSpPr>
          <p:nvPr/>
        </p:nvSpPr>
        <p:spPr>
          <a:xfrm>
            <a:off x="7198524" y="4310332"/>
            <a:ext cx="91440" cy="9144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88704B58-C11F-BC6D-872B-9928398F6FAC}"/>
              </a:ext>
            </a:extLst>
          </p:cNvPr>
          <p:cNvSpPr>
            <a:spLocks noChangeAspect="1"/>
          </p:cNvSpPr>
          <p:nvPr/>
        </p:nvSpPr>
        <p:spPr>
          <a:xfrm>
            <a:off x="6556301" y="4958666"/>
            <a:ext cx="91440" cy="9144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C1D2A14B-3DED-5ADB-9729-D3061F926608}"/>
              </a:ext>
            </a:extLst>
          </p:cNvPr>
          <p:cNvSpPr>
            <a:spLocks noChangeAspect="1"/>
          </p:cNvSpPr>
          <p:nvPr/>
        </p:nvSpPr>
        <p:spPr>
          <a:xfrm>
            <a:off x="5306462" y="5004386"/>
            <a:ext cx="91440" cy="9144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5EABCED2-E0F6-07F8-052E-4F4D90735A78}"/>
              </a:ext>
            </a:extLst>
          </p:cNvPr>
          <p:cNvSpPr>
            <a:spLocks noChangeAspect="1"/>
          </p:cNvSpPr>
          <p:nvPr/>
        </p:nvSpPr>
        <p:spPr>
          <a:xfrm>
            <a:off x="4483142" y="4298910"/>
            <a:ext cx="91440" cy="9144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85E84D86-0855-49BA-64E1-9BEDB53EF45C}"/>
              </a:ext>
            </a:extLst>
          </p:cNvPr>
          <p:cNvSpPr>
            <a:spLocks noChangeAspect="1"/>
          </p:cNvSpPr>
          <p:nvPr/>
        </p:nvSpPr>
        <p:spPr>
          <a:xfrm>
            <a:off x="4362084" y="3221297"/>
            <a:ext cx="91440" cy="9144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0B124D96-6DFC-BD70-048C-AA09405D8AFA}"/>
              </a:ext>
            </a:extLst>
          </p:cNvPr>
          <p:cNvSpPr>
            <a:spLocks noChangeAspect="1"/>
          </p:cNvSpPr>
          <p:nvPr/>
        </p:nvSpPr>
        <p:spPr>
          <a:xfrm>
            <a:off x="4528862" y="2818748"/>
            <a:ext cx="91440" cy="9144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6E2A4CAC-1540-6B7F-5637-F24FA3099688}"/>
              </a:ext>
            </a:extLst>
          </p:cNvPr>
          <p:cNvSpPr>
            <a:spLocks noChangeAspect="1"/>
          </p:cNvSpPr>
          <p:nvPr/>
        </p:nvSpPr>
        <p:spPr>
          <a:xfrm>
            <a:off x="5384548" y="2138910"/>
            <a:ext cx="91440" cy="9144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AEA7F32C-1383-002D-5425-C62231CEA5AE}"/>
              </a:ext>
            </a:extLst>
          </p:cNvPr>
          <p:cNvSpPr>
            <a:spLocks noChangeAspect="1"/>
          </p:cNvSpPr>
          <p:nvPr/>
        </p:nvSpPr>
        <p:spPr>
          <a:xfrm>
            <a:off x="6046964" y="2080246"/>
            <a:ext cx="91440" cy="9144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AC31AAB-689F-8AEC-7FA4-1EE2E597CA0B}"/>
              </a:ext>
            </a:extLst>
          </p:cNvPr>
          <p:cNvSpPr>
            <a:spLocks noChangeAspect="1"/>
          </p:cNvSpPr>
          <p:nvPr/>
        </p:nvSpPr>
        <p:spPr>
          <a:xfrm>
            <a:off x="6337123" y="2158031"/>
            <a:ext cx="91440" cy="9144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984F44AE-4815-D03B-D42C-79AD7C6EB501}"/>
              </a:ext>
            </a:extLst>
          </p:cNvPr>
          <p:cNvSpPr>
            <a:spLocks noChangeAspect="1"/>
          </p:cNvSpPr>
          <p:nvPr/>
        </p:nvSpPr>
        <p:spPr>
          <a:xfrm>
            <a:off x="4962256" y="4835821"/>
            <a:ext cx="91440" cy="9144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0F76DF65-D925-B22E-2B83-A087D3DB73D2}"/>
              </a:ext>
            </a:extLst>
          </p:cNvPr>
          <p:cNvSpPr>
            <a:spLocks noChangeAspect="1"/>
          </p:cNvSpPr>
          <p:nvPr/>
        </p:nvSpPr>
        <p:spPr>
          <a:xfrm>
            <a:off x="5089377" y="2275057"/>
            <a:ext cx="91440" cy="9144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69DFAF25-6E5B-D6CC-4E9B-3E18679236D2}"/>
              </a:ext>
            </a:extLst>
          </p:cNvPr>
          <p:cNvSpPr>
            <a:spLocks noChangeAspect="1"/>
          </p:cNvSpPr>
          <p:nvPr/>
        </p:nvSpPr>
        <p:spPr>
          <a:xfrm>
            <a:off x="4362084" y="3996766"/>
            <a:ext cx="91440" cy="9144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6A3BE7D0-5DD1-B3AE-23AF-59B3F3A0EAE1}"/>
              </a:ext>
            </a:extLst>
          </p:cNvPr>
          <p:cNvCxnSpPr>
            <a:cxnSpLocks/>
            <a:endCxn id="3" idx="3"/>
          </p:cNvCxnSpPr>
          <p:nvPr/>
        </p:nvCxnSpPr>
        <p:spPr>
          <a:xfrm flipH="1">
            <a:off x="4811651" y="2605554"/>
            <a:ext cx="2115564" cy="2119324"/>
          </a:xfrm>
          <a:prstGeom prst="line">
            <a:avLst/>
          </a:prstGeom>
          <a:ln w="12700">
            <a:prstDash val="sysDash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C4432BEA-59F3-48E2-29FD-71E6C8CFF25C}"/>
              </a:ext>
            </a:extLst>
          </p:cNvPr>
          <p:cNvCxnSpPr>
            <a:cxnSpLocks/>
            <a:endCxn id="28" idx="3"/>
          </p:cNvCxnSpPr>
          <p:nvPr/>
        </p:nvCxnSpPr>
        <p:spPr>
          <a:xfrm>
            <a:off x="5885951" y="3644428"/>
            <a:ext cx="1113474" cy="1065419"/>
          </a:xfrm>
          <a:prstGeom prst="line">
            <a:avLst/>
          </a:prstGeom>
          <a:ln w="12700">
            <a:prstDash val="sysDash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8900" name="Straight Connector 208899">
            <a:extLst>
              <a:ext uri="{FF2B5EF4-FFF2-40B4-BE49-F238E27FC236}">
                <a16:creationId xmlns:a16="http://schemas.microsoft.com/office/drawing/2014/main" id="{0F1FE52A-EE0F-3341-97E9-4D3C415B3E65}"/>
              </a:ext>
            </a:extLst>
          </p:cNvPr>
          <p:cNvCxnSpPr>
            <a:cxnSpLocks/>
            <a:endCxn id="26" idx="3"/>
          </p:cNvCxnSpPr>
          <p:nvPr/>
        </p:nvCxnSpPr>
        <p:spPr>
          <a:xfrm flipV="1">
            <a:off x="5885952" y="3572813"/>
            <a:ext cx="1500123" cy="82967"/>
          </a:xfrm>
          <a:prstGeom prst="line">
            <a:avLst/>
          </a:prstGeom>
          <a:ln w="12700">
            <a:prstDash val="sysDash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8904" name="Straight Connector 208903">
            <a:extLst>
              <a:ext uri="{FF2B5EF4-FFF2-40B4-BE49-F238E27FC236}">
                <a16:creationId xmlns:a16="http://schemas.microsoft.com/office/drawing/2014/main" id="{D11B2A9D-B0E7-7ED0-3C9F-56FBEC1D97EC}"/>
              </a:ext>
            </a:extLst>
          </p:cNvPr>
          <p:cNvCxnSpPr>
            <a:cxnSpLocks/>
            <a:endCxn id="10" idx="4"/>
          </p:cNvCxnSpPr>
          <p:nvPr/>
        </p:nvCxnSpPr>
        <p:spPr>
          <a:xfrm flipV="1">
            <a:off x="5885952" y="3087203"/>
            <a:ext cx="1404013" cy="568577"/>
          </a:xfrm>
          <a:prstGeom prst="line">
            <a:avLst/>
          </a:prstGeom>
          <a:ln w="12700">
            <a:prstDash val="sysDash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8907" name="Straight Connector 208906">
            <a:extLst>
              <a:ext uri="{FF2B5EF4-FFF2-40B4-BE49-F238E27FC236}">
                <a16:creationId xmlns:a16="http://schemas.microsoft.com/office/drawing/2014/main" id="{3463C2BB-1BA4-645C-DB8B-4666EB003845}"/>
              </a:ext>
            </a:extLst>
          </p:cNvPr>
          <p:cNvCxnSpPr>
            <a:cxnSpLocks/>
          </p:cNvCxnSpPr>
          <p:nvPr/>
        </p:nvCxnSpPr>
        <p:spPr>
          <a:xfrm flipV="1">
            <a:off x="5885952" y="2807695"/>
            <a:ext cx="1278333" cy="848085"/>
          </a:xfrm>
          <a:prstGeom prst="line">
            <a:avLst/>
          </a:prstGeom>
          <a:ln w="12700">
            <a:prstDash val="sysDash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8910" name="Right Arrow 208909">
            <a:extLst>
              <a:ext uri="{FF2B5EF4-FFF2-40B4-BE49-F238E27FC236}">
                <a16:creationId xmlns:a16="http://schemas.microsoft.com/office/drawing/2014/main" id="{C09F096E-71D1-815E-0224-C19F7610AB7F}"/>
              </a:ext>
            </a:extLst>
          </p:cNvPr>
          <p:cNvSpPr/>
          <p:nvPr/>
        </p:nvSpPr>
        <p:spPr>
          <a:xfrm rot="13536316">
            <a:off x="4732634" y="4403540"/>
            <a:ext cx="236051" cy="148088"/>
          </a:xfrm>
          <a:prstGeom prst="rightArrow">
            <a:avLst>
              <a:gd name="adj1" fmla="val 50000"/>
              <a:gd name="adj2" fmla="val 66829"/>
            </a:avLst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74000">
                <a:schemeClr val="accent2">
                  <a:lumMod val="60000"/>
                  <a:lumOff val="40000"/>
                </a:schemeClr>
              </a:gs>
              <a:gs pos="99000">
                <a:schemeClr val="accent2">
                  <a:lumMod val="50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2700">
            <a:solidFill>
              <a:schemeClr val="accent2">
                <a:lumMod val="7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8913" name="Right Arrow 208912">
            <a:extLst>
              <a:ext uri="{FF2B5EF4-FFF2-40B4-BE49-F238E27FC236}">
                <a16:creationId xmlns:a16="http://schemas.microsoft.com/office/drawing/2014/main" id="{62EC1CBC-F586-B4F6-CBC0-42072367FDC5}"/>
              </a:ext>
            </a:extLst>
          </p:cNvPr>
          <p:cNvSpPr/>
          <p:nvPr/>
        </p:nvSpPr>
        <p:spPr>
          <a:xfrm rot="7930812">
            <a:off x="6652106" y="4642498"/>
            <a:ext cx="236051" cy="148088"/>
          </a:xfrm>
          <a:prstGeom prst="rightArrow">
            <a:avLst>
              <a:gd name="adj1" fmla="val 50000"/>
              <a:gd name="adj2" fmla="val 66829"/>
            </a:avLst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74000">
                <a:schemeClr val="accent2">
                  <a:lumMod val="60000"/>
                  <a:lumOff val="40000"/>
                </a:schemeClr>
              </a:gs>
              <a:gs pos="99000">
                <a:schemeClr val="accent2">
                  <a:lumMod val="50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2700">
            <a:solidFill>
              <a:schemeClr val="accent2">
                <a:lumMod val="7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8914" name="Right Arrow 208913">
            <a:extLst>
              <a:ext uri="{FF2B5EF4-FFF2-40B4-BE49-F238E27FC236}">
                <a16:creationId xmlns:a16="http://schemas.microsoft.com/office/drawing/2014/main" id="{08EABEB9-F1D0-A838-A003-347FC1FF482A}"/>
              </a:ext>
            </a:extLst>
          </p:cNvPr>
          <p:cNvSpPr/>
          <p:nvPr/>
        </p:nvSpPr>
        <p:spPr>
          <a:xfrm rot="5187225">
            <a:off x="7156434" y="3669979"/>
            <a:ext cx="236051" cy="148088"/>
          </a:xfrm>
          <a:prstGeom prst="rightArrow">
            <a:avLst>
              <a:gd name="adj1" fmla="val 50000"/>
              <a:gd name="adj2" fmla="val 66829"/>
            </a:avLst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74000">
                <a:schemeClr val="accent2">
                  <a:lumMod val="60000"/>
                  <a:lumOff val="40000"/>
                </a:schemeClr>
              </a:gs>
              <a:gs pos="99000">
                <a:schemeClr val="accent2">
                  <a:lumMod val="50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2700">
            <a:solidFill>
              <a:schemeClr val="accent2">
                <a:lumMod val="7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8915" name="Right Arrow 208914">
            <a:extLst>
              <a:ext uri="{FF2B5EF4-FFF2-40B4-BE49-F238E27FC236}">
                <a16:creationId xmlns:a16="http://schemas.microsoft.com/office/drawing/2014/main" id="{1F76A437-CF34-4258-EDF8-F70507FAAA3A}"/>
              </a:ext>
            </a:extLst>
          </p:cNvPr>
          <p:cNvSpPr/>
          <p:nvPr/>
        </p:nvSpPr>
        <p:spPr>
          <a:xfrm rot="4114732">
            <a:off x="7125937" y="3203518"/>
            <a:ext cx="236051" cy="148088"/>
          </a:xfrm>
          <a:prstGeom prst="rightArrow">
            <a:avLst>
              <a:gd name="adj1" fmla="val 50000"/>
              <a:gd name="adj2" fmla="val 66829"/>
            </a:avLst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74000">
                <a:schemeClr val="accent2">
                  <a:lumMod val="60000"/>
                  <a:lumOff val="40000"/>
                </a:schemeClr>
              </a:gs>
              <a:gs pos="99000">
                <a:schemeClr val="accent2">
                  <a:lumMod val="50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2700">
            <a:solidFill>
              <a:schemeClr val="accent2">
                <a:lumMod val="7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8916" name="Right Arrow 208915">
            <a:extLst>
              <a:ext uri="{FF2B5EF4-FFF2-40B4-BE49-F238E27FC236}">
                <a16:creationId xmlns:a16="http://schemas.microsoft.com/office/drawing/2014/main" id="{D288A570-8AA1-A98A-BA0D-6435D1FBA2E3}"/>
              </a:ext>
            </a:extLst>
          </p:cNvPr>
          <p:cNvSpPr/>
          <p:nvPr/>
        </p:nvSpPr>
        <p:spPr>
          <a:xfrm rot="3593640">
            <a:off x="7035161" y="2927965"/>
            <a:ext cx="156848" cy="96365"/>
          </a:xfrm>
          <a:prstGeom prst="rightArrow">
            <a:avLst>
              <a:gd name="adj1" fmla="val 50000"/>
              <a:gd name="adj2" fmla="val 66829"/>
            </a:avLst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74000">
                <a:schemeClr val="accent2">
                  <a:lumMod val="60000"/>
                  <a:lumOff val="40000"/>
                </a:schemeClr>
              </a:gs>
              <a:gs pos="99000">
                <a:schemeClr val="accent2">
                  <a:lumMod val="50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2700">
            <a:solidFill>
              <a:schemeClr val="accent2">
                <a:lumMod val="7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8917" name="Right Arrow 208916">
            <a:extLst>
              <a:ext uri="{FF2B5EF4-FFF2-40B4-BE49-F238E27FC236}">
                <a16:creationId xmlns:a16="http://schemas.microsoft.com/office/drawing/2014/main" id="{C47723D9-17EB-81AF-9BA9-E0C15BF949ED}"/>
              </a:ext>
            </a:extLst>
          </p:cNvPr>
          <p:cNvSpPr/>
          <p:nvPr/>
        </p:nvSpPr>
        <p:spPr>
          <a:xfrm rot="2806813">
            <a:off x="6877987" y="2711243"/>
            <a:ext cx="156848" cy="96365"/>
          </a:xfrm>
          <a:prstGeom prst="rightArrow">
            <a:avLst>
              <a:gd name="adj1" fmla="val 50000"/>
              <a:gd name="adj2" fmla="val 66829"/>
            </a:avLst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74000">
                <a:schemeClr val="accent2">
                  <a:lumMod val="60000"/>
                  <a:lumOff val="40000"/>
                </a:schemeClr>
              </a:gs>
              <a:gs pos="99000">
                <a:schemeClr val="accent2">
                  <a:lumMod val="50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2700">
            <a:solidFill>
              <a:schemeClr val="accent2">
                <a:lumMod val="7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424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08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08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0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0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0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0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910" grpId="0" animBg="1"/>
      <p:bldP spid="208913" grpId="0" animBg="1"/>
      <p:bldP spid="208914" grpId="0" animBg="1"/>
      <p:bldP spid="208915" grpId="0" animBg="1"/>
      <p:bldP spid="208916" grpId="0" animBg="1"/>
      <p:bldP spid="2089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6C49B-AA1C-513E-4950-302E16FFB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Chord under ring membership changes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31CBCA-5823-ABEC-777E-D36C6E9FC6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happens when a node joins the Chord</a:t>
            </a:r>
          </a:p>
          <a:p>
            <a:pPr lvl="1"/>
            <a:r>
              <a:rPr lang="en-US" dirty="0"/>
              <a:t>Stabilization will fix the successor and predecessor pointers of the joined node and its two neighbors</a:t>
            </a:r>
          </a:p>
          <a:p>
            <a:pPr lvl="1"/>
            <a:r>
              <a:rPr lang="en-US" dirty="0"/>
              <a:t>Finger table can be fixed lazily</a:t>
            </a:r>
          </a:p>
          <a:p>
            <a:r>
              <a:rPr lang="en-US" dirty="0"/>
              <a:t>What happens when a node leaves the Chord</a:t>
            </a:r>
          </a:p>
          <a:p>
            <a:pPr lvl="1"/>
            <a:r>
              <a:rPr lang="en-US" dirty="0"/>
              <a:t>Nothing happens immediately</a:t>
            </a:r>
          </a:p>
          <a:p>
            <a:pPr lvl="1"/>
            <a:r>
              <a:rPr lang="en-US" dirty="0"/>
              <a:t>Stabilization will fix things over time</a:t>
            </a:r>
          </a:p>
          <a:p>
            <a:r>
              <a:rPr lang="en-US" dirty="0"/>
              <a:t>Does lookup still work?</a:t>
            </a:r>
          </a:p>
          <a:p>
            <a:pPr lvl="1"/>
            <a:r>
              <a:rPr lang="en-US" dirty="0"/>
              <a:t>Temporarily might not work! Chord is eventually consistent in this sense.</a:t>
            </a:r>
          </a:p>
          <a:p>
            <a:pPr lvl="1"/>
            <a:r>
              <a:rPr lang="en-US" dirty="0"/>
              <a:t>Intuition: “update pointers” and “transfer data” are not done atomically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5CB53A-F725-E419-07DB-672C7E7CF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0F793-1772-CE49-B86B-9EA9FB77C8A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780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EB36-A8C5-6749-AC06-7B14898DE631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Chord – node joining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E2422C1-B2B2-4E40-B819-BC2E3239A068}"/>
              </a:ext>
            </a:extLst>
          </p:cNvPr>
          <p:cNvSpPr>
            <a:spLocks noChangeAspect="1"/>
          </p:cNvSpPr>
          <p:nvPr/>
        </p:nvSpPr>
        <p:spPr>
          <a:xfrm>
            <a:off x="4363524" y="2113005"/>
            <a:ext cx="3060000" cy="3060000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E7F94E5-B427-714E-B650-D8F20049C3D6}"/>
              </a:ext>
            </a:extLst>
          </p:cNvPr>
          <p:cNvSpPr>
            <a:spLocks noChangeAspect="1"/>
          </p:cNvSpPr>
          <p:nvPr/>
        </p:nvSpPr>
        <p:spPr>
          <a:xfrm>
            <a:off x="5803524" y="202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E352D01-D508-C644-AF63-B7F7CEC6D5C3}"/>
              </a:ext>
            </a:extLst>
          </p:cNvPr>
          <p:cNvSpPr>
            <a:spLocks noChangeAspect="1"/>
          </p:cNvSpPr>
          <p:nvPr/>
        </p:nvSpPr>
        <p:spPr>
          <a:xfrm>
            <a:off x="5803524" y="5093274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BE65707-5FE1-D74E-A1B2-5CAD26D4C55D}"/>
              </a:ext>
            </a:extLst>
          </p:cNvPr>
          <p:cNvSpPr>
            <a:spLocks noChangeAspect="1"/>
          </p:cNvSpPr>
          <p:nvPr/>
        </p:nvSpPr>
        <p:spPr>
          <a:xfrm>
            <a:off x="7333524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49EDBB5-2869-DA4E-805C-FD4DA7940F79}"/>
              </a:ext>
            </a:extLst>
          </p:cNvPr>
          <p:cNvSpPr>
            <a:spLocks noChangeAspect="1"/>
          </p:cNvSpPr>
          <p:nvPr/>
        </p:nvSpPr>
        <p:spPr>
          <a:xfrm>
            <a:off x="4679059" y="2478898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6AAD7F9-2331-384A-BFC1-DBC417AFA415}"/>
              </a:ext>
            </a:extLst>
          </p:cNvPr>
          <p:cNvSpPr>
            <a:spLocks noChangeAspect="1"/>
          </p:cNvSpPr>
          <p:nvPr/>
        </p:nvSpPr>
        <p:spPr>
          <a:xfrm>
            <a:off x="6897118" y="4655821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BC24E51-4028-5341-9682-4CF188B3F627}"/>
              </a:ext>
            </a:extLst>
          </p:cNvPr>
          <p:cNvSpPr>
            <a:spLocks noChangeAspect="1"/>
          </p:cNvSpPr>
          <p:nvPr/>
        </p:nvSpPr>
        <p:spPr>
          <a:xfrm>
            <a:off x="4273524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586B48A-B694-0B44-96FB-8EA40F50745E}"/>
              </a:ext>
            </a:extLst>
          </p:cNvPr>
          <p:cNvSpPr>
            <a:spLocks noChangeAspect="1"/>
          </p:cNvSpPr>
          <p:nvPr/>
        </p:nvSpPr>
        <p:spPr>
          <a:xfrm>
            <a:off x="6897474" y="2475433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8D4C586-43C2-E742-90DE-241A4805D2C2}"/>
              </a:ext>
            </a:extLst>
          </p:cNvPr>
          <p:cNvSpPr>
            <a:spLocks noChangeAspect="1"/>
          </p:cNvSpPr>
          <p:nvPr/>
        </p:nvSpPr>
        <p:spPr>
          <a:xfrm>
            <a:off x="4666702" y="4586077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33" name="Text Box 10">
            <a:extLst>
              <a:ext uri="{FF2B5EF4-FFF2-40B4-BE49-F238E27FC236}">
                <a16:creationId xmlns:a16="http://schemas.microsoft.com/office/drawing/2014/main" id="{2491BC43-9B82-0D4C-BE59-DAAC73559819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168005" y="3137507"/>
            <a:ext cx="14510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Arial" charset="0"/>
              </a:rPr>
              <a:t>3-bit</a:t>
            </a:r>
          </a:p>
          <a:p>
            <a:pPr algn="ctr"/>
            <a:r>
              <a:rPr lang="en-US" sz="2400" dirty="0">
                <a:latin typeface="Arial" charset="0"/>
              </a:rPr>
              <a:t>ID space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8EED98-CB85-A14F-A18B-FFAA3BC14A88}"/>
              </a:ext>
            </a:extLst>
          </p:cNvPr>
          <p:cNvSpPr txBox="1"/>
          <p:nvPr/>
        </p:nvSpPr>
        <p:spPr>
          <a:xfrm>
            <a:off x="5729857" y="221152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C20E486-AEBE-1C48-89EB-0B08F0DDFF0F}"/>
              </a:ext>
            </a:extLst>
          </p:cNvPr>
          <p:cNvSpPr txBox="1"/>
          <p:nvPr/>
        </p:nvSpPr>
        <p:spPr>
          <a:xfrm>
            <a:off x="6659784" y="262397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BFEB05B-1BA9-B446-B3C2-45EEEF829A23}"/>
              </a:ext>
            </a:extLst>
          </p:cNvPr>
          <p:cNvSpPr txBox="1"/>
          <p:nvPr/>
        </p:nvSpPr>
        <p:spPr>
          <a:xfrm>
            <a:off x="6961190" y="346119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70C1C74-E8E2-304A-88DD-9740194E4219}"/>
              </a:ext>
            </a:extLst>
          </p:cNvPr>
          <p:cNvSpPr txBox="1"/>
          <p:nvPr/>
        </p:nvSpPr>
        <p:spPr>
          <a:xfrm>
            <a:off x="6580185" y="434571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70129AF-8D98-CD40-9B75-AED87988DC05}"/>
              </a:ext>
            </a:extLst>
          </p:cNvPr>
          <p:cNvSpPr txBox="1"/>
          <p:nvPr/>
        </p:nvSpPr>
        <p:spPr>
          <a:xfrm>
            <a:off x="5731864" y="470361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4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443E090-3CC1-8B46-BF08-A468AAB4E92E}"/>
              </a:ext>
            </a:extLst>
          </p:cNvPr>
          <p:cNvSpPr txBox="1"/>
          <p:nvPr/>
        </p:nvSpPr>
        <p:spPr>
          <a:xfrm>
            <a:off x="4804460" y="425571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38C308E-3720-B546-923B-E6E3BAEF2FF2}"/>
              </a:ext>
            </a:extLst>
          </p:cNvPr>
          <p:cNvSpPr txBox="1"/>
          <p:nvPr/>
        </p:nvSpPr>
        <p:spPr>
          <a:xfrm>
            <a:off x="4498524" y="344295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1438534-24F0-8045-A88B-0C55821B4BC2}"/>
              </a:ext>
            </a:extLst>
          </p:cNvPr>
          <p:cNvSpPr txBox="1"/>
          <p:nvPr/>
        </p:nvSpPr>
        <p:spPr>
          <a:xfrm>
            <a:off x="4825858" y="262032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016D3F-A5A3-7549-AFC7-6CC747890D92}"/>
              </a:ext>
            </a:extLst>
          </p:cNvPr>
          <p:cNvSpPr>
            <a:spLocks noChangeAspect="1"/>
          </p:cNvSpPr>
          <p:nvPr/>
        </p:nvSpPr>
        <p:spPr>
          <a:xfrm>
            <a:off x="5745743" y="195620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2E658F2-DEF7-6143-9160-69662998A975}"/>
              </a:ext>
            </a:extLst>
          </p:cNvPr>
          <p:cNvSpPr>
            <a:spLocks noChangeAspect="1"/>
          </p:cNvSpPr>
          <p:nvPr/>
        </p:nvSpPr>
        <p:spPr>
          <a:xfrm>
            <a:off x="6842592" y="4592358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CA855C0-DA66-174C-A1E6-E0C2C4A51FE9}"/>
              </a:ext>
            </a:extLst>
          </p:cNvPr>
          <p:cNvSpPr>
            <a:spLocks noChangeAspect="1"/>
          </p:cNvSpPr>
          <p:nvPr/>
        </p:nvSpPr>
        <p:spPr>
          <a:xfrm>
            <a:off x="6843926" y="240949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46BF721-1414-7343-BFF9-9D9473752F88}"/>
              </a:ext>
            </a:extLst>
          </p:cNvPr>
          <p:cNvSpPr>
            <a:spLocks noChangeAspect="1"/>
          </p:cNvSpPr>
          <p:nvPr/>
        </p:nvSpPr>
        <p:spPr>
          <a:xfrm>
            <a:off x="4612702" y="453876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AFCF544-84D6-8944-A3A2-10B752E1887A}"/>
              </a:ext>
            </a:extLst>
          </p:cNvPr>
          <p:cNvSpPr>
            <a:spLocks noChangeAspect="1"/>
          </p:cNvSpPr>
          <p:nvPr/>
        </p:nvSpPr>
        <p:spPr>
          <a:xfrm>
            <a:off x="4220369" y="3499005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7BF435-49C3-894C-A3E8-67C6177FB64C}"/>
              </a:ext>
            </a:extLst>
          </p:cNvPr>
          <p:cNvSpPr txBox="1"/>
          <p:nvPr/>
        </p:nvSpPr>
        <p:spPr>
          <a:xfrm>
            <a:off x="350258" y="1494540"/>
            <a:ext cx="37000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400" dirty="0">
                <a:latin typeface="Arial" charset="0"/>
                <a:ea typeface="Arial" charset="0"/>
                <a:cs typeface="Arial" charset="0"/>
              </a:rPr>
              <a:t>Identifiers have m = 3 bits</a:t>
            </a:r>
          </a:p>
          <a:p>
            <a:pPr algn="l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K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ey space: [0, 2</a:t>
            </a:r>
            <a:r>
              <a:rPr lang="en-CN" sz="2400" baseline="30000" dirty="0">
                <a:latin typeface="Arial" charset="0"/>
                <a:ea typeface="Arial" charset="0"/>
                <a:cs typeface="Arial" charset="0"/>
              </a:rPr>
              <a:t>3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-1]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A59237EC-F0F0-FA4B-B214-6A7ABFB00018}"/>
              </a:ext>
            </a:extLst>
          </p:cNvPr>
          <p:cNvSpPr>
            <a:spLocks noChangeAspect="1"/>
          </p:cNvSpPr>
          <p:nvPr/>
        </p:nvSpPr>
        <p:spPr>
          <a:xfrm>
            <a:off x="494238" y="2781456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CF73CFC-3513-9C4C-955F-95E614C8ED44}"/>
              </a:ext>
            </a:extLst>
          </p:cNvPr>
          <p:cNvSpPr>
            <a:spLocks noChangeAspect="1"/>
          </p:cNvSpPr>
          <p:nvPr/>
        </p:nvSpPr>
        <p:spPr>
          <a:xfrm>
            <a:off x="438710" y="319092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6E6A376-3C0F-7E4F-8745-0B657F61BDDE}"/>
              </a:ext>
            </a:extLst>
          </p:cNvPr>
          <p:cNvSpPr txBox="1"/>
          <p:nvPr/>
        </p:nvSpPr>
        <p:spPr>
          <a:xfrm>
            <a:off x="850281" y="3119076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Node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861E47-499F-5742-8BFD-BBCA3545F46A}"/>
              </a:ext>
            </a:extLst>
          </p:cNvPr>
          <p:cNvSpPr txBox="1"/>
          <p:nvPr/>
        </p:nvSpPr>
        <p:spPr>
          <a:xfrm>
            <a:off x="7630672" y="3432502"/>
            <a:ext cx="189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solidFill>
                  <a:srgbClr val="0000FF"/>
                </a:solidFill>
                <a:latin typeface="Arial" charset="0"/>
                <a:ea typeface="Arial" charset="0"/>
                <a:cs typeface="Arial" charset="0"/>
              </a:rPr>
              <a:t>Node 2 is joining</a:t>
            </a:r>
          </a:p>
        </p:txBody>
      </p:sp>
      <p:sp>
        <p:nvSpPr>
          <p:cNvPr id="46" name="Rounded Rectangular Callout 45">
            <a:extLst>
              <a:ext uri="{FF2B5EF4-FFF2-40B4-BE49-F238E27FC236}">
                <a16:creationId xmlns:a16="http://schemas.microsoft.com/office/drawing/2014/main" id="{BBD01BAF-0342-E042-B01D-4F98953744A1}"/>
              </a:ext>
            </a:extLst>
          </p:cNvPr>
          <p:cNvSpPr/>
          <p:nvPr/>
        </p:nvSpPr>
        <p:spPr>
          <a:xfrm>
            <a:off x="7659040" y="4036924"/>
            <a:ext cx="3953326" cy="1066800"/>
          </a:xfrm>
          <a:prstGeom prst="wedgeRoundRectCallout">
            <a:avLst>
              <a:gd name="adj1" fmla="val -35171"/>
              <a:gd name="adj2" fmla="val -70026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dirty="0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Node 2 joins by first contacting </a:t>
            </a:r>
            <a:r>
              <a:rPr lang="en-US" i="1" dirty="0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any</a:t>
            </a:r>
            <a:r>
              <a:rPr lang="en-US" dirty="0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 known node, e.g., Node 0</a:t>
            </a:r>
            <a:endParaRPr lang="en-US" i="1" dirty="0">
              <a:solidFill>
                <a:schemeClr val="tx1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5D85F2C5-EF9F-584C-A76C-B53D9D8E373A}"/>
              </a:ext>
            </a:extLst>
          </p:cNvPr>
          <p:cNvCxnSpPr>
            <a:cxnSpLocks/>
            <a:stCxn id="35" idx="0"/>
            <a:endCxn id="7" idx="3"/>
          </p:cNvCxnSpPr>
          <p:nvPr/>
        </p:nvCxnSpPr>
        <p:spPr>
          <a:xfrm flipH="1" flipV="1">
            <a:off x="6042763" y="2396189"/>
            <a:ext cx="1074880" cy="1065005"/>
          </a:xfrm>
          <a:prstGeom prst="straightConnector1">
            <a:avLst/>
          </a:prstGeom>
          <a:ln>
            <a:solidFill>
              <a:srgbClr val="009900"/>
            </a:solidFill>
            <a:prstDash val="dash"/>
            <a:tailEnd type="triangl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2" name="Rounded Rectangular Callout 51">
            <a:extLst>
              <a:ext uri="{FF2B5EF4-FFF2-40B4-BE49-F238E27FC236}">
                <a16:creationId xmlns:a16="http://schemas.microsoft.com/office/drawing/2014/main" id="{31084F24-B4E6-524D-86AF-E6912CE4A6CA}"/>
              </a:ext>
            </a:extLst>
          </p:cNvPr>
          <p:cNvSpPr/>
          <p:nvPr/>
        </p:nvSpPr>
        <p:spPr>
          <a:xfrm>
            <a:off x="8612413" y="2537805"/>
            <a:ext cx="1892389" cy="592358"/>
          </a:xfrm>
          <a:prstGeom prst="wedgeRoundRectCallout">
            <a:avLst>
              <a:gd name="adj1" fmla="val -141182"/>
              <a:gd name="adj2" fmla="val 61060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dirty="0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Lookup id 2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57C6C5E-D7E4-DD46-A654-0822B9BF0886}"/>
              </a:ext>
            </a:extLst>
          </p:cNvPr>
          <p:cNvSpPr>
            <a:spLocks noChangeAspect="1"/>
          </p:cNvSpPr>
          <p:nvPr/>
        </p:nvSpPr>
        <p:spPr>
          <a:xfrm>
            <a:off x="7279524" y="3488557"/>
            <a:ext cx="288000" cy="288000"/>
          </a:xfrm>
          <a:prstGeom prst="rect">
            <a:avLst/>
          </a:prstGeom>
          <a:noFill/>
          <a:ln w="38100">
            <a:solidFill>
              <a:srgbClr val="0000FF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2244E82-CEC1-D745-B725-337DACEF825B}"/>
              </a:ext>
            </a:extLst>
          </p:cNvPr>
          <p:cNvSpPr txBox="1"/>
          <p:nvPr/>
        </p:nvSpPr>
        <p:spPr>
          <a:xfrm>
            <a:off x="850280" y="2671401"/>
            <a:ext cx="2287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Identifiers/key space</a:t>
            </a:r>
          </a:p>
        </p:txBody>
      </p:sp>
    </p:spTree>
    <p:extLst>
      <p:ext uri="{BB962C8B-B14F-4D97-AF65-F5344CB8AC3E}">
        <p14:creationId xmlns:p14="http://schemas.microsoft.com/office/powerpoint/2010/main" val="351649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EB36-A8C5-6749-AC06-7B14898DE631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Chord – node joining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E2422C1-B2B2-4E40-B819-BC2E3239A068}"/>
              </a:ext>
            </a:extLst>
          </p:cNvPr>
          <p:cNvSpPr>
            <a:spLocks noChangeAspect="1"/>
          </p:cNvSpPr>
          <p:nvPr/>
        </p:nvSpPr>
        <p:spPr>
          <a:xfrm>
            <a:off x="4363524" y="2113005"/>
            <a:ext cx="3060000" cy="3060000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E7F94E5-B427-714E-B650-D8F20049C3D6}"/>
              </a:ext>
            </a:extLst>
          </p:cNvPr>
          <p:cNvSpPr>
            <a:spLocks noChangeAspect="1"/>
          </p:cNvSpPr>
          <p:nvPr/>
        </p:nvSpPr>
        <p:spPr>
          <a:xfrm>
            <a:off x="5803524" y="202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E352D01-D508-C644-AF63-B7F7CEC6D5C3}"/>
              </a:ext>
            </a:extLst>
          </p:cNvPr>
          <p:cNvSpPr>
            <a:spLocks noChangeAspect="1"/>
          </p:cNvSpPr>
          <p:nvPr/>
        </p:nvSpPr>
        <p:spPr>
          <a:xfrm>
            <a:off x="5803524" y="5093274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BE65707-5FE1-D74E-A1B2-5CAD26D4C55D}"/>
              </a:ext>
            </a:extLst>
          </p:cNvPr>
          <p:cNvSpPr>
            <a:spLocks noChangeAspect="1"/>
          </p:cNvSpPr>
          <p:nvPr/>
        </p:nvSpPr>
        <p:spPr>
          <a:xfrm>
            <a:off x="7333524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49EDBB5-2869-DA4E-805C-FD4DA7940F79}"/>
              </a:ext>
            </a:extLst>
          </p:cNvPr>
          <p:cNvSpPr>
            <a:spLocks noChangeAspect="1"/>
          </p:cNvSpPr>
          <p:nvPr/>
        </p:nvSpPr>
        <p:spPr>
          <a:xfrm>
            <a:off x="4679059" y="2478898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6AAD7F9-2331-384A-BFC1-DBC417AFA415}"/>
              </a:ext>
            </a:extLst>
          </p:cNvPr>
          <p:cNvSpPr>
            <a:spLocks noChangeAspect="1"/>
          </p:cNvSpPr>
          <p:nvPr/>
        </p:nvSpPr>
        <p:spPr>
          <a:xfrm>
            <a:off x="6897118" y="4655821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BC24E51-4028-5341-9682-4CF188B3F627}"/>
              </a:ext>
            </a:extLst>
          </p:cNvPr>
          <p:cNvSpPr>
            <a:spLocks noChangeAspect="1"/>
          </p:cNvSpPr>
          <p:nvPr/>
        </p:nvSpPr>
        <p:spPr>
          <a:xfrm>
            <a:off x="4273524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586B48A-B694-0B44-96FB-8EA40F50745E}"/>
              </a:ext>
            </a:extLst>
          </p:cNvPr>
          <p:cNvSpPr>
            <a:spLocks noChangeAspect="1"/>
          </p:cNvSpPr>
          <p:nvPr/>
        </p:nvSpPr>
        <p:spPr>
          <a:xfrm>
            <a:off x="6897474" y="2475433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8D4C586-43C2-E742-90DE-241A4805D2C2}"/>
              </a:ext>
            </a:extLst>
          </p:cNvPr>
          <p:cNvSpPr>
            <a:spLocks noChangeAspect="1"/>
          </p:cNvSpPr>
          <p:nvPr/>
        </p:nvSpPr>
        <p:spPr>
          <a:xfrm>
            <a:off x="4666702" y="4586077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33" name="Text Box 10">
            <a:extLst>
              <a:ext uri="{FF2B5EF4-FFF2-40B4-BE49-F238E27FC236}">
                <a16:creationId xmlns:a16="http://schemas.microsoft.com/office/drawing/2014/main" id="{2491BC43-9B82-0D4C-BE59-DAAC73559819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168005" y="3137507"/>
            <a:ext cx="14510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Arial" charset="0"/>
              </a:rPr>
              <a:t>3-bit</a:t>
            </a:r>
          </a:p>
          <a:p>
            <a:pPr algn="ctr"/>
            <a:r>
              <a:rPr lang="en-US" sz="2400" dirty="0">
                <a:latin typeface="Arial" charset="0"/>
              </a:rPr>
              <a:t>ID space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8EED98-CB85-A14F-A18B-FFAA3BC14A88}"/>
              </a:ext>
            </a:extLst>
          </p:cNvPr>
          <p:cNvSpPr txBox="1"/>
          <p:nvPr/>
        </p:nvSpPr>
        <p:spPr>
          <a:xfrm>
            <a:off x="5729857" y="221152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C20E486-AEBE-1C48-89EB-0B08F0DDFF0F}"/>
              </a:ext>
            </a:extLst>
          </p:cNvPr>
          <p:cNvSpPr txBox="1"/>
          <p:nvPr/>
        </p:nvSpPr>
        <p:spPr>
          <a:xfrm>
            <a:off x="6659784" y="262397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BFEB05B-1BA9-B446-B3C2-45EEEF829A23}"/>
              </a:ext>
            </a:extLst>
          </p:cNvPr>
          <p:cNvSpPr txBox="1"/>
          <p:nvPr/>
        </p:nvSpPr>
        <p:spPr>
          <a:xfrm>
            <a:off x="6961190" y="346119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70C1C74-E8E2-304A-88DD-9740194E4219}"/>
              </a:ext>
            </a:extLst>
          </p:cNvPr>
          <p:cNvSpPr txBox="1"/>
          <p:nvPr/>
        </p:nvSpPr>
        <p:spPr>
          <a:xfrm>
            <a:off x="6580185" y="434571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70129AF-8D98-CD40-9B75-AED87988DC05}"/>
              </a:ext>
            </a:extLst>
          </p:cNvPr>
          <p:cNvSpPr txBox="1"/>
          <p:nvPr/>
        </p:nvSpPr>
        <p:spPr>
          <a:xfrm>
            <a:off x="5731864" y="470361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4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443E090-3CC1-8B46-BF08-A468AAB4E92E}"/>
              </a:ext>
            </a:extLst>
          </p:cNvPr>
          <p:cNvSpPr txBox="1"/>
          <p:nvPr/>
        </p:nvSpPr>
        <p:spPr>
          <a:xfrm>
            <a:off x="4804460" y="425571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38C308E-3720-B546-923B-E6E3BAEF2FF2}"/>
              </a:ext>
            </a:extLst>
          </p:cNvPr>
          <p:cNvSpPr txBox="1"/>
          <p:nvPr/>
        </p:nvSpPr>
        <p:spPr>
          <a:xfrm>
            <a:off x="4498524" y="344295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1438534-24F0-8045-A88B-0C55821B4BC2}"/>
              </a:ext>
            </a:extLst>
          </p:cNvPr>
          <p:cNvSpPr txBox="1"/>
          <p:nvPr/>
        </p:nvSpPr>
        <p:spPr>
          <a:xfrm>
            <a:off x="4825858" y="262032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016D3F-A5A3-7549-AFC7-6CC747890D92}"/>
              </a:ext>
            </a:extLst>
          </p:cNvPr>
          <p:cNvSpPr>
            <a:spLocks noChangeAspect="1"/>
          </p:cNvSpPr>
          <p:nvPr/>
        </p:nvSpPr>
        <p:spPr>
          <a:xfrm>
            <a:off x="5745743" y="195620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2E658F2-DEF7-6143-9160-69662998A975}"/>
              </a:ext>
            </a:extLst>
          </p:cNvPr>
          <p:cNvSpPr>
            <a:spLocks noChangeAspect="1"/>
          </p:cNvSpPr>
          <p:nvPr/>
        </p:nvSpPr>
        <p:spPr>
          <a:xfrm>
            <a:off x="6842592" y="4592358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CA855C0-DA66-174C-A1E6-E0C2C4A51FE9}"/>
              </a:ext>
            </a:extLst>
          </p:cNvPr>
          <p:cNvSpPr>
            <a:spLocks noChangeAspect="1"/>
          </p:cNvSpPr>
          <p:nvPr/>
        </p:nvSpPr>
        <p:spPr>
          <a:xfrm>
            <a:off x="6843926" y="240949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46BF721-1414-7343-BFF9-9D9473752F88}"/>
              </a:ext>
            </a:extLst>
          </p:cNvPr>
          <p:cNvSpPr>
            <a:spLocks noChangeAspect="1"/>
          </p:cNvSpPr>
          <p:nvPr/>
        </p:nvSpPr>
        <p:spPr>
          <a:xfrm>
            <a:off x="4612702" y="453876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AFCF544-84D6-8944-A3A2-10B752E1887A}"/>
              </a:ext>
            </a:extLst>
          </p:cNvPr>
          <p:cNvSpPr>
            <a:spLocks noChangeAspect="1"/>
          </p:cNvSpPr>
          <p:nvPr/>
        </p:nvSpPr>
        <p:spPr>
          <a:xfrm>
            <a:off x="4220369" y="3499005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7BF435-49C3-894C-A3E8-67C6177FB64C}"/>
              </a:ext>
            </a:extLst>
          </p:cNvPr>
          <p:cNvSpPr txBox="1"/>
          <p:nvPr/>
        </p:nvSpPr>
        <p:spPr>
          <a:xfrm>
            <a:off x="350258" y="1494540"/>
            <a:ext cx="37000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400" dirty="0">
                <a:latin typeface="Arial" charset="0"/>
                <a:ea typeface="Arial" charset="0"/>
                <a:cs typeface="Arial" charset="0"/>
              </a:rPr>
              <a:t>Identifiers have m = 3 bits</a:t>
            </a:r>
          </a:p>
          <a:p>
            <a:pPr algn="l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K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ey space: [0, 2</a:t>
            </a:r>
            <a:r>
              <a:rPr lang="en-CN" sz="2400" baseline="30000" dirty="0">
                <a:latin typeface="Arial" charset="0"/>
                <a:ea typeface="Arial" charset="0"/>
                <a:cs typeface="Arial" charset="0"/>
              </a:rPr>
              <a:t>3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-1]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A59237EC-F0F0-FA4B-B214-6A7ABFB00018}"/>
              </a:ext>
            </a:extLst>
          </p:cNvPr>
          <p:cNvSpPr>
            <a:spLocks noChangeAspect="1"/>
          </p:cNvSpPr>
          <p:nvPr/>
        </p:nvSpPr>
        <p:spPr>
          <a:xfrm>
            <a:off x="494238" y="2781456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CF73CFC-3513-9C4C-955F-95E614C8ED44}"/>
              </a:ext>
            </a:extLst>
          </p:cNvPr>
          <p:cNvSpPr>
            <a:spLocks noChangeAspect="1"/>
          </p:cNvSpPr>
          <p:nvPr/>
        </p:nvSpPr>
        <p:spPr>
          <a:xfrm>
            <a:off x="438710" y="319092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6E6A376-3C0F-7E4F-8745-0B657F61BDDE}"/>
              </a:ext>
            </a:extLst>
          </p:cNvPr>
          <p:cNvSpPr txBox="1"/>
          <p:nvPr/>
        </p:nvSpPr>
        <p:spPr>
          <a:xfrm>
            <a:off x="850281" y="3119076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Node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861E47-499F-5742-8BFD-BBCA3545F46A}"/>
              </a:ext>
            </a:extLst>
          </p:cNvPr>
          <p:cNvSpPr txBox="1"/>
          <p:nvPr/>
        </p:nvSpPr>
        <p:spPr>
          <a:xfrm>
            <a:off x="7630672" y="3432502"/>
            <a:ext cx="189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solidFill>
                  <a:srgbClr val="0000FF"/>
                </a:solidFill>
                <a:latin typeface="Arial" charset="0"/>
                <a:ea typeface="Arial" charset="0"/>
                <a:cs typeface="Arial" charset="0"/>
              </a:rPr>
              <a:t>Node 2 is joining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5D85F2C5-EF9F-584C-A76C-B53D9D8E373A}"/>
              </a:ext>
            </a:extLst>
          </p:cNvPr>
          <p:cNvCxnSpPr>
            <a:cxnSpLocks/>
            <a:stCxn id="35" idx="0"/>
            <a:endCxn id="7" idx="3"/>
          </p:cNvCxnSpPr>
          <p:nvPr/>
        </p:nvCxnSpPr>
        <p:spPr>
          <a:xfrm flipH="1" flipV="1">
            <a:off x="6042763" y="2396189"/>
            <a:ext cx="1074880" cy="1065005"/>
          </a:xfrm>
          <a:prstGeom prst="straightConnector1">
            <a:avLst/>
          </a:prstGeom>
          <a:ln>
            <a:solidFill>
              <a:srgbClr val="009900"/>
            </a:solidFill>
            <a:prstDash val="dash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2" name="Rounded Rectangular Callout 51">
            <a:extLst>
              <a:ext uri="{FF2B5EF4-FFF2-40B4-BE49-F238E27FC236}">
                <a16:creationId xmlns:a16="http://schemas.microsoft.com/office/drawing/2014/main" id="{31084F24-B4E6-524D-86AF-E6912CE4A6CA}"/>
              </a:ext>
            </a:extLst>
          </p:cNvPr>
          <p:cNvSpPr/>
          <p:nvPr/>
        </p:nvSpPr>
        <p:spPr>
          <a:xfrm>
            <a:off x="8558916" y="2325536"/>
            <a:ext cx="2094196" cy="735662"/>
          </a:xfrm>
          <a:prstGeom prst="wedgeRoundRectCallout">
            <a:avLst>
              <a:gd name="adj1" fmla="val -131151"/>
              <a:gd name="adj2" fmla="val 62740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dirty="0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Your successor = 3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57C6C5E-D7E4-DD46-A654-0822B9BF0886}"/>
              </a:ext>
            </a:extLst>
          </p:cNvPr>
          <p:cNvSpPr>
            <a:spLocks noChangeAspect="1"/>
          </p:cNvSpPr>
          <p:nvPr/>
        </p:nvSpPr>
        <p:spPr>
          <a:xfrm>
            <a:off x="7279524" y="3488557"/>
            <a:ext cx="288000" cy="288000"/>
          </a:xfrm>
          <a:prstGeom prst="rect">
            <a:avLst/>
          </a:prstGeom>
          <a:noFill/>
          <a:ln w="38100">
            <a:solidFill>
              <a:srgbClr val="0000FF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6D0CF37-DF49-2244-AA25-6ED3E66B3B13}"/>
              </a:ext>
            </a:extLst>
          </p:cNvPr>
          <p:cNvSpPr txBox="1"/>
          <p:nvPr/>
        </p:nvSpPr>
        <p:spPr>
          <a:xfrm>
            <a:off x="850280" y="2671401"/>
            <a:ext cx="2287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Identifiers/key space</a:t>
            </a:r>
          </a:p>
        </p:txBody>
      </p:sp>
    </p:spTree>
    <p:extLst>
      <p:ext uri="{BB962C8B-B14F-4D97-AF65-F5344CB8AC3E}">
        <p14:creationId xmlns:p14="http://schemas.microsoft.com/office/powerpoint/2010/main" val="40961967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EB36-A8C5-6749-AC06-7B14898DE631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Chord – node joining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E2422C1-B2B2-4E40-B819-BC2E3239A068}"/>
              </a:ext>
            </a:extLst>
          </p:cNvPr>
          <p:cNvSpPr>
            <a:spLocks noChangeAspect="1"/>
          </p:cNvSpPr>
          <p:nvPr/>
        </p:nvSpPr>
        <p:spPr>
          <a:xfrm>
            <a:off x="4363524" y="2113005"/>
            <a:ext cx="3060000" cy="3060000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E7F94E5-B427-714E-B650-D8F20049C3D6}"/>
              </a:ext>
            </a:extLst>
          </p:cNvPr>
          <p:cNvSpPr>
            <a:spLocks noChangeAspect="1"/>
          </p:cNvSpPr>
          <p:nvPr/>
        </p:nvSpPr>
        <p:spPr>
          <a:xfrm>
            <a:off x="5803524" y="202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E352D01-D508-C644-AF63-B7F7CEC6D5C3}"/>
              </a:ext>
            </a:extLst>
          </p:cNvPr>
          <p:cNvSpPr>
            <a:spLocks noChangeAspect="1"/>
          </p:cNvSpPr>
          <p:nvPr/>
        </p:nvSpPr>
        <p:spPr>
          <a:xfrm>
            <a:off x="5803524" y="5093274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BE65707-5FE1-D74E-A1B2-5CAD26D4C55D}"/>
              </a:ext>
            </a:extLst>
          </p:cNvPr>
          <p:cNvSpPr>
            <a:spLocks noChangeAspect="1"/>
          </p:cNvSpPr>
          <p:nvPr/>
        </p:nvSpPr>
        <p:spPr>
          <a:xfrm>
            <a:off x="7333524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49EDBB5-2869-DA4E-805C-FD4DA7940F79}"/>
              </a:ext>
            </a:extLst>
          </p:cNvPr>
          <p:cNvSpPr>
            <a:spLocks noChangeAspect="1"/>
          </p:cNvSpPr>
          <p:nvPr/>
        </p:nvSpPr>
        <p:spPr>
          <a:xfrm>
            <a:off x="4679059" y="2478898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6AAD7F9-2331-384A-BFC1-DBC417AFA415}"/>
              </a:ext>
            </a:extLst>
          </p:cNvPr>
          <p:cNvSpPr>
            <a:spLocks noChangeAspect="1"/>
          </p:cNvSpPr>
          <p:nvPr/>
        </p:nvSpPr>
        <p:spPr>
          <a:xfrm>
            <a:off x="6897118" y="4655821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BC24E51-4028-5341-9682-4CF188B3F627}"/>
              </a:ext>
            </a:extLst>
          </p:cNvPr>
          <p:cNvSpPr>
            <a:spLocks noChangeAspect="1"/>
          </p:cNvSpPr>
          <p:nvPr/>
        </p:nvSpPr>
        <p:spPr>
          <a:xfrm>
            <a:off x="4273524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586B48A-B694-0B44-96FB-8EA40F50745E}"/>
              </a:ext>
            </a:extLst>
          </p:cNvPr>
          <p:cNvSpPr>
            <a:spLocks noChangeAspect="1"/>
          </p:cNvSpPr>
          <p:nvPr/>
        </p:nvSpPr>
        <p:spPr>
          <a:xfrm>
            <a:off x="6897474" y="2475433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8D4C586-43C2-E742-90DE-241A4805D2C2}"/>
              </a:ext>
            </a:extLst>
          </p:cNvPr>
          <p:cNvSpPr>
            <a:spLocks noChangeAspect="1"/>
          </p:cNvSpPr>
          <p:nvPr/>
        </p:nvSpPr>
        <p:spPr>
          <a:xfrm>
            <a:off x="4666702" y="4586077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33" name="Text Box 10">
            <a:extLst>
              <a:ext uri="{FF2B5EF4-FFF2-40B4-BE49-F238E27FC236}">
                <a16:creationId xmlns:a16="http://schemas.microsoft.com/office/drawing/2014/main" id="{2491BC43-9B82-0D4C-BE59-DAAC73559819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168005" y="3137507"/>
            <a:ext cx="14510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Arial" charset="0"/>
              </a:rPr>
              <a:t>3-bit</a:t>
            </a:r>
          </a:p>
          <a:p>
            <a:pPr algn="ctr"/>
            <a:r>
              <a:rPr lang="en-US" sz="2400" dirty="0">
                <a:latin typeface="Arial" charset="0"/>
              </a:rPr>
              <a:t>ID space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8EED98-CB85-A14F-A18B-FFAA3BC14A88}"/>
              </a:ext>
            </a:extLst>
          </p:cNvPr>
          <p:cNvSpPr txBox="1"/>
          <p:nvPr/>
        </p:nvSpPr>
        <p:spPr>
          <a:xfrm>
            <a:off x="5729857" y="221152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C20E486-AEBE-1C48-89EB-0B08F0DDFF0F}"/>
              </a:ext>
            </a:extLst>
          </p:cNvPr>
          <p:cNvSpPr txBox="1"/>
          <p:nvPr/>
        </p:nvSpPr>
        <p:spPr>
          <a:xfrm>
            <a:off x="6659784" y="262397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BFEB05B-1BA9-B446-B3C2-45EEEF829A23}"/>
              </a:ext>
            </a:extLst>
          </p:cNvPr>
          <p:cNvSpPr txBox="1"/>
          <p:nvPr/>
        </p:nvSpPr>
        <p:spPr>
          <a:xfrm>
            <a:off x="6961190" y="346119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70C1C74-E8E2-304A-88DD-9740194E4219}"/>
              </a:ext>
            </a:extLst>
          </p:cNvPr>
          <p:cNvSpPr txBox="1"/>
          <p:nvPr/>
        </p:nvSpPr>
        <p:spPr>
          <a:xfrm>
            <a:off x="6580185" y="434571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70129AF-8D98-CD40-9B75-AED87988DC05}"/>
              </a:ext>
            </a:extLst>
          </p:cNvPr>
          <p:cNvSpPr txBox="1"/>
          <p:nvPr/>
        </p:nvSpPr>
        <p:spPr>
          <a:xfrm>
            <a:off x="5731864" y="470361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4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443E090-3CC1-8B46-BF08-A468AAB4E92E}"/>
              </a:ext>
            </a:extLst>
          </p:cNvPr>
          <p:cNvSpPr txBox="1"/>
          <p:nvPr/>
        </p:nvSpPr>
        <p:spPr>
          <a:xfrm>
            <a:off x="4804460" y="425571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38C308E-3720-B546-923B-E6E3BAEF2FF2}"/>
              </a:ext>
            </a:extLst>
          </p:cNvPr>
          <p:cNvSpPr txBox="1"/>
          <p:nvPr/>
        </p:nvSpPr>
        <p:spPr>
          <a:xfrm>
            <a:off x="4498524" y="344295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1438534-24F0-8045-A88B-0C55821B4BC2}"/>
              </a:ext>
            </a:extLst>
          </p:cNvPr>
          <p:cNvSpPr txBox="1"/>
          <p:nvPr/>
        </p:nvSpPr>
        <p:spPr>
          <a:xfrm>
            <a:off x="4825858" y="262032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016D3F-A5A3-7549-AFC7-6CC747890D92}"/>
              </a:ext>
            </a:extLst>
          </p:cNvPr>
          <p:cNvSpPr>
            <a:spLocks noChangeAspect="1"/>
          </p:cNvSpPr>
          <p:nvPr/>
        </p:nvSpPr>
        <p:spPr>
          <a:xfrm>
            <a:off x="5745743" y="195620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2E658F2-DEF7-6143-9160-69662998A975}"/>
              </a:ext>
            </a:extLst>
          </p:cNvPr>
          <p:cNvSpPr>
            <a:spLocks noChangeAspect="1"/>
          </p:cNvSpPr>
          <p:nvPr/>
        </p:nvSpPr>
        <p:spPr>
          <a:xfrm>
            <a:off x="6842592" y="4592358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CA855C0-DA66-174C-A1E6-E0C2C4A51FE9}"/>
              </a:ext>
            </a:extLst>
          </p:cNvPr>
          <p:cNvSpPr>
            <a:spLocks noChangeAspect="1"/>
          </p:cNvSpPr>
          <p:nvPr/>
        </p:nvSpPr>
        <p:spPr>
          <a:xfrm>
            <a:off x="6843926" y="240949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46BF721-1414-7343-BFF9-9D9473752F88}"/>
              </a:ext>
            </a:extLst>
          </p:cNvPr>
          <p:cNvSpPr>
            <a:spLocks noChangeAspect="1"/>
          </p:cNvSpPr>
          <p:nvPr/>
        </p:nvSpPr>
        <p:spPr>
          <a:xfrm>
            <a:off x="4612702" y="453876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AFCF544-84D6-8944-A3A2-10B752E1887A}"/>
              </a:ext>
            </a:extLst>
          </p:cNvPr>
          <p:cNvSpPr>
            <a:spLocks noChangeAspect="1"/>
          </p:cNvSpPr>
          <p:nvPr/>
        </p:nvSpPr>
        <p:spPr>
          <a:xfrm>
            <a:off x="4220369" y="3499005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7BF435-49C3-894C-A3E8-67C6177FB64C}"/>
              </a:ext>
            </a:extLst>
          </p:cNvPr>
          <p:cNvSpPr txBox="1"/>
          <p:nvPr/>
        </p:nvSpPr>
        <p:spPr>
          <a:xfrm>
            <a:off x="350258" y="1494540"/>
            <a:ext cx="37000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400" dirty="0">
                <a:latin typeface="Arial" charset="0"/>
                <a:ea typeface="Arial" charset="0"/>
                <a:cs typeface="Arial" charset="0"/>
              </a:rPr>
              <a:t>Identifiers have m = 3 bits</a:t>
            </a:r>
          </a:p>
          <a:p>
            <a:pPr algn="l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K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ey space: [0, 2</a:t>
            </a:r>
            <a:r>
              <a:rPr lang="en-CN" sz="2400" baseline="30000" dirty="0">
                <a:latin typeface="Arial" charset="0"/>
                <a:ea typeface="Arial" charset="0"/>
                <a:cs typeface="Arial" charset="0"/>
              </a:rPr>
              <a:t>3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-1]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A59237EC-F0F0-FA4B-B214-6A7ABFB00018}"/>
              </a:ext>
            </a:extLst>
          </p:cNvPr>
          <p:cNvSpPr>
            <a:spLocks noChangeAspect="1"/>
          </p:cNvSpPr>
          <p:nvPr/>
        </p:nvSpPr>
        <p:spPr>
          <a:xfrm>
            <a:off x="494238" y="2781456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CF73CFC-3513-9C4C-955F-95E614C8ED44}"/>
              </a:ext>
            </a:extLst>
          </p:cNvPr>
          <p:cNvSpPr>
            <a:spLocks noChangeAspect="1"/>
          </p:cNvSpPr>
          <p:nvPr/>
        </p:nvSpPr>
        <p:spPr>
          <a:xfrm>
            <a:off x="438710" y="319092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6E6A376-3C0F-7E4F-8745-0B657F61BDDE}"/>
              </a:ext>
            </a:extLst>
          </p:cNvPr>
          <p:cNvSpPr txBox="1"/>
          <p:nvPr/>
        </p:nvSpPr>
        <p:spPr>
          <a:xfrm>
            <a:off x="850281" y="3119076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Node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861E47-499F-5742-8BFD-BBCA3545F46A}"/>
              </a:ext>
            </a:extLst>
          </p:cNvPr>
          <p:cNvSpPr txBox="1"/>
          <p:nvPr/>
        </p:nvSpPr>
        <p:spPr>
          <a:xfrm>
            <a:off x="7630672" y="3432502"/>
            <a:ext cx="189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solidFill>
                  <a:srgbClr val="0000FF"/>
                </a:solidFill>
                <a:latin typeface="Arial" charset="0"/>
                <a:ea typeface="Arial" charset="0"/>
                <a:cs typeface="Arial" charset="0"/>
              </a:rPr>
              <a:t>Node 2 is joining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5D85F2C5-EF9F-584C-A76C-B53D9D8E373A}"/>
              </a:ext>
            </a:extLst>
          </p:cNvPr>
          <p:cNvCxnSpPr>
            <a:cxnSpLocks/>
            <a:stCxn id="35" idx="0"/>
            <a:endCxn id="7" idx="3"/>
          </p:cNvCxnSpPr>
          <p:nvPr/>
        </p:nvCxnSpPr>
        <p:spPr>
          <a:xfrm flipH="1" flipV="1">
            <a:off x="6042763" y="2396189"/>
            <a:ext cx="1074880" cy="1065005"/>
          </a:xfrm>
          <a:prstGeom prst="straightConnector1">
            <a:avLst/>
          </a:prstGeom>
          <a:ln>
            <a:solidFill>
              <a:srgbClr val="009900"/>
            </a:solidFill>
            <a:prstDash val="dash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2" name="Rounded Rectangular Callout 51">
            <a:extLst>
              <a:ext uri="{FF2B5EF4-FFF2-40B4-BE49-F238E27FC236}">
                <a16:creationId xmlns:a16="http://schemas.microsoft.com/office/drawing/2014/main" id="{31084F24-B4E6-524D-86AF-E6912CE4A6CA}"/>
              </a:ext>
            </a:extLst>
          </p:cNvPr>
          <p:cNvSpPr/>
          <p:nvPr/>
        </p:nvSpPr>
        <p:spPr>
          <a:xfrm>
            <a:off x="8558916" y="2325536"/>
            <a:ext cx="2094196" cy="735662"/>
          </a:xfrm>
          <a:prstGeom prst="wedgeRoundRectCallout">
            <a:avLst>
              <a:gd name="adj1" fmla="val -131151"/>
              <a:gd name="adj2" fmla="val 62740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dirty="0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Your successor = 3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57C6C5E-D7E4-DD46-A654-0822B9BF0886}"/>
              </a:ext>
            </a:extLst>
          </p:cNvPr>
          <p:cNvSpPr>
            <a:spLocks noChangeAspect="1"/>
          </p:cNvSpPr>
          <p:nvPr/>
        </p:nvSpPr>
        <p:spPr>
          <a:xfrm>
            <a:off x="7279524" y="3488557"/>
            <a:ext cx="288000" cy="288000"/>
          </a:xfrm>
          <a:prstGeom prst="rect">
            <a:avLst/>
          </a:prstGeom>
          <a:noFill/>
          <a:ln w="38100">
            <a:solidFill>
              <a:srgbClr val="0000FF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353F20E-0476-5C4A-A0EF-C7AB18DDE41C}"/>
              </a:ext>
            </a:extLst>
          </p:cNvPr>
          <p:cNvSpPr txBox="1"/>
          <p:nvPr/>
        </p:nvSpPr>
        <p:spPr>
          <a:xfrm>
            <a:off x="7128931" y="4536303"/>
            <a:ext cx="2505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solidFill>
                  <a:srgbClr val="0000FF"/>
                </a:solidFill>
                <a:latin typeface="Arial" charset="0"/>
                <a:ea typeface="Arial" charset="0"/>
                <a:cs typeface="Arial" charset="0"/>
              </a:rPr>
              <a:t>Moves key 2 to node 2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4BC1146-34DE-9842-9644-7AFCD20E058E}"/>
              </a:ext>
            </a:extLst>
          </p:cNvPr>
          <p:cNvSpPr txBox="1"/>
          <p:nvPr/>
        </p:nvSpPr>
        <p:spPr>
          <a:xfrm>
            <a:off x="850280" y="2671401"/>
            <a:ext cx="2287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Identifiers/key space</a:t>
            </a:r>
          </a:p>
        </p:txBody>
      </p:sp>
    </p:spTree>
    <p:extLst>
      <p:ext uri="{BB962C8B-B14F-4D97-AF65-F5344CB8AC3E}">
        <p14:creationId xmlns:p14="http://schemas.microsoft.com/office/powerpoint/2010/main" val="34351522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EB36-A8C5-6749-AC06-7B14898DE631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Chord – node joining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E2422C1-B2B2-4E40-B819-BC2E3239A068}"/>
              </a:ext>
            </a:extLst>
          </p:cNvPr>
          <p:cNvSpPr>
            <a:spLocks noChangeAspect="1"/>
          </p:cNvSpPr>
          <p:nvPr/>
        </p:nvSpPr>
        <p:spPr>
          <a:xfrm>
            <a:off x="4363524" y="2113005"/>
            <a:ext cx="3060000" cy="3060000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E7F94E5-B427-714E-B650-D8F20049C3D6}"/>
              </a:ext>
            </a:extLst>
          </p:cNvPr>
          <p:cNvSpPr>
            <a:spLocks noChangeAspect="1"/>
          </p:cNvSpPr>
          <p:nvPr/>
        </p:nvSpPr>
        <p:spPr>
          <a:xfrm>
            <a:off x="5803524" y="202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E352D01-D508-C644-AF63-B7F7CEC6D5C3}"/>
              </a:ext>
            </a:extLst>
          </p:cNvPr>
          <p:cNvSpPr>
            <a:spLocks noChangeAspect="1"/>
          </p:cNvSpPr>
          <p:nvPr/>
        </p:nvSpPr>
        <p:spPr>
          <a:xfrm>
            <a:off x="5803524" y="5093274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BE65707-5FE1-D74E-A1B2-5CAD26D4C55D}"/>
              </a:ext>
            </a:extLst>
          </p:cNvPr>
          <p:cNvSpPr>
            <a:spLocks noChangeAspect="1"/>
          </p:cNvSpPr>
          <p:nvPr/>
        </p:nvSpPr>
        <p:spPr>
          <a:xfrm>
            <a:off x="7333524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49EDBB5-2869-DA4E-805C-FD4DA7940F79}"/>
              </a:ext>
            </a:extLst>
          </p:cNvPr>
          <p:cNvSpPr>
            <a:spLocks noChangeAspect="1"/>
          </p:cNvSpPr>
          <p:nvPr/>
        </p:nvSpPr>
        <p:spPr>
          <a:xfrm>
            <a:off x="4679059" y="2478898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6AAD7F9-2331-384A-BFC1-DBC417AFA415}"/>
              </a:ext>
            </a:extLst>
          </p:cNvPr>
          <p:cNvSpPr>
            <a:spLocks noChangeAspect="1"/>
          </p:cNvSpPr>
          <p:nvPr/>
        </p:nvSpPr>
        <p:spPr>
          <a:xfrm>
            <a:off x="6897118" y="4655821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BC24E51-4028-5341-9682-4CF188B3F627}"/>
              </a:ext>
            </a:extLst>
          </p:cNvPr>
          <p:cNvSpPr>
            <a:spLocks noChangeAspect="1"/>
          </p:cNvSpPr>
          <p:nvPr/>
        </p:nvSpPr>
        <p:spPr>
          <a:xfrm>
            <a:off x="4273524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586B48A-B694-0B44-96FB-8EA40F50745E}"/>
              </a:ext>
            </a:extLst>
          </p:cNvPr>
          <p:cNvSpPr>
            <a:spLocks noChangeAspect="1"/>
          </p:cNvSpPr>
          <p:nvPr/>
        </p:nvSpPr>
        <p:spPr>
          <a:xfrm>
            <a:off x="6897474" y="2475433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8D4C586-43C2-E742-90DE-241A4805D2C2}"/>
              </a:ext>
            </a:extLst>
          </p:cNvPr>
          <p:cNvSpPr>
            <a:spLocks noChangeAspect="1"/>
          </p:cNvSpPr>
          <p:nvPr/>
        </p:nvSpPr>
        <p:spPr>
          <a:xfrm>
            <a:off x="4666702" y="4586077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33" name="Text Box 10">
            <a:extLst>
              <a:ext uri="{FF2B5EF4-FFF2-40B4-BE49-F238E27FC236}">
                <a16:creationId xmlns:a16="http://schemas.microsoft.com/office/drawing/2014/main" id="{2491BC43-9B82-0D4C-BE59-DAAC73559819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168005" y="3137507"/>
            <a:ext cx="14510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Arial" charset="0"/>
              </a:rPr>
              <a:t>3-bit</a:t>
            </a:r>
          </a:p>
          <a:p>
            <a:pPr algn="ctr"/>
            <a:r>
              <a:rPr lang="en-US" sz="2400" dirty="0">
                <a:latin typeface="Arial" charset="0"/>
              </a:rPr>
              <a:t>ID space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8EED98-CB85-A14F-A18B-FFAA3BC14A88}"/>
              </a:ext>
            </a:extLst>
          </p:cNvPr>
          <p:cNvSpPr txBox="1"/>
          <p:nvPr/>
        </p:nvSpPr>
        <p:spPr>
          <a:xfrm>
            <a:off x="5729857" y="221152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C20E486-AEBE-1C48-89EB-0B08F0DDFF0F}"/>
              </a:ext>
            </a:extLst>
          </p:cNvPr>
          <p:cNvSpPr txBox="1"/>
          <p:nvPr/>
        </p:nvSpPr>
        <p:spPr>
          <a:xfrm>
            <a:off x="6659784" y="262397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BFEB05B-1BA9-B446-B3C2-45EEEF829A23}"/>
              </a:ext>
            </a:extLst>
          </p:cNvPr>
          <p:cNvSpPr txBox="1"/>
          <p:nvPr/>
        </p:nvSpPr>
        <p:spPr>
          <a:xfrm>
            <a:off x="6961190" y="346119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70C1C74-E8E2-304A-88DD-9740194E4219}"/>
              </a:ext>
            </a:extLst>
          </p:cNvPr>
          <p:cNvSpPr txBox="1"/>
          <p:nvPr/>
        </p:nvSpPr>
        <p:spPr>
          <a:xfrm>
            <a:off x="6580185" y="434571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70129AF-8D98-CD40-9B75-AED87988DC05}"/>
              </a:ext>
            </a:extLst>
          </p:cNvPr>
          <p:cNvSpPr txBox="1"/>
          <p:nvPr/>
        </p:nvSpPr>
        <p:spPr>
          <a:xfrm>
            <a:off x="5731864" y="470361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4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443E090-3CC1-8B46-BF08-A468AAB4E92E}"/>
              </a:ext>
            </a:extLst>
          </p:cNvPr>
          <p:cNvSpPr txBox="1"/>
          <p:nvPr/>
        </p:nvSpPr>
        <p:spPr>
          <a:xfrm>
            <a:off x="4804460" y="425571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38C308E-3720-B546-923B-E6E3BAEF2FF2}"/>
              </a:ext>
            </a:extLst>
          </p:cNvPr>
          <p:cNvSpPr txBox="1"/>
          <p:nvPr/>
        </p:nvSpPr>
        <p:spPr>
          <a:xfrm>
            <a:off x="4498524" y="344295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1438534-24F0-8045-A88B-0C55821B4BC2}"/>
              </a:ext>
            </a:extLst>
          </p:cNvPr>
          <p:cNvSpPr txBox="1"/>
          <p:nvPr/>
        </p:nvSpPr>
        <p:spPr>
          <a:xfrm>
            <a:off x="4825858" y="262032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016D3F-A5A3-7549-AFC7-6CC747890D92}"/>
              </a:ext>
            </a:extLst>
          </p:cNvPr>
          <p:cNvSpPr>
            <a:spLocks noChangeAspect="1"/>
          </p:cNvSpPr>
          <p:nvPr/>
        </p:nvSpPr>
        <p:spPr>
          <a:xfrm>
            <a:off x="5745743" y="195620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2E658F2-DEF7-6143-9160-69662998A975}"/>
              </a:ext>
            </a:extLst>
          </p:cNvPr>
          <p:cNvSpPr>
            <a:spLocks noChangeAspect="1"/>
          </p:cNvSpPr>
          <p:nvPr/>
        </p:nvSpPr>
        <p:spPr>
          <a:xfrm>
            <a:off x="6842592" y="4592358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CA855C0-DA66-174C-A1E6-E0C2C4A51FE9}"/>
              </a:ext>
            </a:extLst>
          </p:cNvPr>
          <p:cNvSpPr>
            <a:spLocks noChangeAspect="1"/>
          </p:cNvSpPr>
          <p:nvPr/>
        </p:nvSpPr>
        <p:spPr>
          <a:xfrm>
            <a:off x="6843926" y="240949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46BF721-1414-7343-BFF9-9D9473752F88}"/>
              </a:ext>
            </a:extLst>
          </p:cNvPr>
          <p:cNvSpPr>
            <a:spLocks noChangeAspect="1"/>
          </p:cNvSpPr>
          <p:nvPr/>
        </p:nvSpPr>
        <p:spPr>
          <a:xfrm>
            <a:off x="4612702" y="453876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AFCF544-84D6-8944-A3A2-10B752E1887A}"/>
              </a:ext>
            </a:extLst>
          </p:cNvPr>
          <p:cNvSpPr>
            <a:spLocks noChangeAspect="1"/>
          </p:cNvSpPr>
          <p:nvPr/>
        </p:nvSpPr>
        <p:spPr>
          <a:xfrm>
            <a:off x="4220369" y="3499005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7BF435-49C3-894C-A3E8-67C6177FB64C}"/>
              </a:ext>
            </a:extLst>
          </p:cNvPr>
          <p:cNvSpPr txBox="1"/>
          <p:nvPr/>
        </p:nvSpPr>
        <p:spPr>
          <a:xfrm>
            <a:off x="350258" y="1494540"/>
            <a:ext cx="37000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400" dirty="0">
                <a:latin typeface="Arial" charset="0"/>
                <a:ea typeface="Arial" charset="0"/>
                <a:cs typeface="Arial" charset="0"/>
              </a:rPr>
              <a:t>Identifiers have m = 3 bits</a:t>
            </a:r>
          </a:p>
          <a:p>
            <a:pPr algn="l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K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ey space: [0, 2</a:t>
            </a:r>
            <a:r>
              <a:rPr lang="en-CN" sz="2400" baseline="30000" dirty="0">
                <a:latin typeface="Arial" charset="0"/>
                <a:ea typeface="Arial" charset="0"/>
                <a:cs typeface="Arial" charset="0"/>
              </a:rPr>
              <a:t>3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-1]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A59237EC-F0F0-FA4B-B214-6A7ABFB00018}"/>
              </a:ext>
            </a:extLst>
          </p:cNvPr>
          <p:cNvSpPr>
            <a:spLocks noChangeAspect="1"/>
          </p:cNvSpPr>
          <p:nvPr/>
        </p:nvSpPr>
        <p:spPr>
          <a:xfrm>
            <a:off x="494238" y="2781456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CF73CFC-3513-9C4C-955F-95E614C8ED44}"/>
              </a:ext>
            </a:extLst>
          </p:cNvPr>
          <p:cNvSpPr>
            <a:spLocks noChangeAspect="1"/>
          </p:cNvSpPr>
          <p:nvPr/>
        </p:nvSpPr>
        <p:spPr>
          <a:xfrm>
            <a:off x="438710" y="319092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6E6A376-3C0F-7E4F-8745-0B657F61BDDE}"/>
              </a:ext>
            </a:extLst>
          </p:cNvPr>
          <p:cNvSpPr txBox="1"/>
          <p:nvPr/>
        </p:nvSpPr>
        <p:spPr>
          <a:xfrm>
            <a:off x="850281" y="3119076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Node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861E47-499F-5742-8BFD-BBCA3545F46A}"/>
              </a:ext>
            </a:extLst>
          </p:cNvPr>
          <p:cNvSpPr txBox="1"/>
          <p:nvPr/>
        </p:nvSpPr>
        <p:spPr>
          <a:xfrm>
            <a:off x="7630672" y="3432502"/>
            <a:ext cx="189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solidFill>
                  <a:srgbClr val="0000FF"/>
                </a:solidFill>
                <a:latin typeface="Arial" charset="0"/>
                <a:ea typeface="Arial" charset="0"/>
                <a:cs typeface="Arial" charset="0"/>
              </a:rPr>
              <a:t>Node 2 is joining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57C6C5E-D7E4-DD46-A654-0822B9BF0886}"/>
              </a:ext>
            </a:extLst>
          </p:cNvPr>
          <p:cNvSpPr>
            <a:spLocks noChangeAspect="1"/>
          </p:cNvSpPr>
          <p:nvPr/>
        </p:nvSpPr>
        <p:spPr>
          <a:xfrm>
            <a:off x="7279524" y="3488557"/>
            <a:ext cx="288000" cy="288000"/>
          </a:xfrm>
          <a:prstGeom prst="rect">
            <a:avLst/>
          </a:prstGeom>
          <a:noFill/>
          <a:ln w="38100">
            <a:solidFill>
              <a:srgbClr val="0000FF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E0D6C2B-3784-2846-B9A6-59805D11C574}"/>
              </a:ext>
            </a:extLst>
          </p:cNvPr>
          <p:cNvCxnSpPr>
            <a:cxnSpLocks/>
            <a:stCxn id="36" idx="0"/>
          </p:cNvCxnSpPr>
          <p:nvPr/>
        </p:nvCxnSpPr>
        <p:spPr>
          <a:xfrm flipV="1">
            <a:off x="6736638" y="2983109"/>
            <a:ext cx="105440" cy="1362602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9BBE467-E914-C342-AC1B-DB75FA208CDD}"/>
              </a:ext>
            </a:extLst>
          </p:cNvPr>
          <p:cNvCxnSpPr>
            <a:cxnSpLocks/>
          </p:cNvCxnSpPr>
          <p:nvPr/>
        </p:nvCxnSpPr>
        <p:spPr>
          <a:xfrm flipH="1">
            <a:off x="6891744" y="2917759"/>
            <a:ext cx="103287" cy="1405949"/>
          </a:xfrm>
          <a:prstGeom prst="straightConnector1">
            <a:avLst/>
          </a:prstGeom>
          <a:ln>
            <a:solidFill>
              <a:schemeClr val="accent4"/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3E60485C-5017-0A4D-851B-EE9DB171FE6A}"/>
              </a:ext>
            </a:extLst>
          </p:cNvPr>
          <p:cNvCxnSpPr>
            <a:cxnSpLocks/>
          </p:cNvCxnSpPr>
          <p:nvPr/>
        </p:nvCxnSpPr>
        <p:spPr>
          <a:xfrm flipH="1">
            <a:off x="7878988" y="1991519"/>
            <a:ext cx="904402" cy="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34EC0EC8-D1A6-8C42-88CC-4F040C2E6992}"/>
              </a:ext>
            </a:extLst>
          </p:cNvPr>
          <p:cNvSpPr txBox="1"/>
          <p:nvPr/>
        </p:nvSpPr>
        <p:spPr>
          <a:xfrm>
            <a:off x="8805743" y="1791464"/>
            <a:ext cx="2185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P</a:t>
            </a:r>
            <a:r>
              <a:rPr lang="en-CN" dirty="0">
                <a:latin typeface="Arial" charset="0"/>
                <a:ea typeface="Arial" charset="0"/>
                <a:cs typeface="Arial" charset="0"/>
              </a:rPr>
              <a:t>oints to successor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67B20732-3431-B94F-B65E-85A1795C21C5}"/>
              </a:ext>
            </a:extLst>
          </p:cNvPr>
          <p:cNvCxnSpPr>
            <a:cxnSpLocks/>
          </p:cNvCxnSpPr>
          <p:nvPr/>
        </p:nvCxnSpPr>
        <p:spPr>
          <a:xfrm flipH="1">
            <a:off x="7878988" y="2368700"/>
            <a:ext cx="904402" cy="0"/>
          </a:xfrm>
          <a:prstGeom prst="straightConnector1">
            <a:avLst/>
          </a:prstGeom>
          <a:ln>
            <a:solidFill>
              <a:schemeClr val="accent4"/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A6685050-8551-6A4A-B76A-529D965312E0}"/>
              </a:ext>
            </a:extLst>
          </p:cNvPr>
          <p:cNvSpPr txBox="1"/>
          <p:nvPr/>
        </p:nvSpPr>
        <p:spPr>
          <a:xfrm>
            <a:off x="8801072" y="2168645"/>
            <a:ext cx="2416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P</a:t>
            </a:r>
            <a:r>
              <a:rPr lang="en-CN" dirty="0">
                <a:latin typeface="Arial" charset="0"/>
                <a:ea typeface="Arial" charset="0"/>
                <a:cs typeface="Arial" charset="0"/>
              </a:rPr>
              <a:t>oints to </a:t>
            </a:r>
            <a:r>
              <a:rPr lang="en-US" dirty="0">
                <a:latin typeface="Arial" charset="0"/>
                <a:ea typeface="ＭＳ Ｐゴシック" charset="0"/>
                <a:cs typeface="Arial" charset="0"/>
              </a:rPr>
              <a:t>predecessor</a:t>
            </a:r>
            <a:endParaRPr lang="en-CN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8A47EE8E-805D-1D48-9D56-51E6B4DB3C91}"/>
              </a:ext>
            </a:extLst>
          </p:cNvPr>
          <p:cNvCxnSpPr>
            <a:cxnSpLocks/>
          </p:cNvCxnSpPr>
          <p:nvPr/>
        </p:nvCxnSpPr>
        <p:spPr>
          <a:xfrm flipV="1">
            <a:off x="7077118" y="3861304"/>
            <a:ext cx="256406" cy="574773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06C0AD02-A801-3C41-99EB-6D9F4791DB1A}"/>
              </a:ext>
            </a:extLst>
          </p:cNvPr>
          <p:cNvSpPr txBox="1"/>
          <p:nvPr/>
        </p:nvSpPr>
        <p:spPr>
          <a:xfrm>
            <a:off x="7568564" y="4161176"/>
            <a:ext cx="35060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>
                <a:latin typeface="Arial" charset="0"/>
                <a:ea typeface="Arial" charset="0"/>
                <a:cs typeface="Arial" charset="0"/>
              </a:rPr>
              <a:t>Periodic stab</a:t>
            </a:r>
            <a:r>
              <a:rPr lang="en-US" dirty="0" err="1">
                <a:latin typeface="Arial" charset="0"/>
                <a:ea typeface="Arial" charset="0"/>
                <a:cs typeface="Arial" charset="0"/>
              </a:rPr>
              <a:t>i</a:t>
            </a:r>
            <a:r>
              <a:rPr lang="en-CN">
                <a:latin typeface="Arial" charset="0"/>
                <a:ea typeface="Arial" charset="0"/>
                <a:cs typeface="Arial" charset="0"/>
              </a:rPr>
              <a:t>lization </a:t>
            </a:r>
            <a:r>
              <a:rPr lang="en-CN" dirty="0">
                <a:latin typeface="Arial" charset="0"/>
                <a:ea typeface="Arial" charset="0"/>
                <a:cs typeface="Arial" charset="0"/>
              </a:rPr>
              <a:t>messages </a:t>
            </a:r>
          </a:p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f</a:t>
            </a:r>
            <a:r>
              <a:rPr lang="en-CN" dirty="0">
                <a:latin typeface="Arial" charset="0"/>
                <a:ea typeface="Arial" charset="0"/>
                <a:cs typeface="Arial" charset="0"/>
              </a:rPr>
              <a:t>rom each node to its successor </a:t>
            </a:r>
          </a:p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maintain node positions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AEBDE71-C639-AA42-9EE8-8CF239FD9BCA}"/>
              </a:ext>
            </a:extLst>
          </p:cNvPr>
          <p:cNvSpPr txBox="1"/>
          <p:nvPr/>
        </p:nvSpPr>
        <p:spPr>
          <a:xfrm>
            <a:off x="850280" y="2671401"/>
            <a:ext cx="2287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Identifiers/key space</a:t>
            </a:r>
          </a:p>
        </p:txBody>
      </p:sp>
    </p:spTree>
    <p:extLst>
      <p:ext uri="{BB962C8B-B14F-4D97-AF65-F5344CB8AC3E}">
        <p14:creationId xmlns:p14="http://schemas.microsoft.com/office/powerpoint/2010/main" val="1765245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Text&#10;&#10;Description automatically generated">
            <a:extLst>
              <a:ext uri="{FF2B5EF4-FFF2-40B4-BE49-F238E27FC236}">
                <a16:creationId xmlns:a16="http://schemas.microsoft.com/office/drawing/2014/main" id="{AB62B5A3-9D9C-1545-B452-6126948E08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3977" y="3903386"/>
            <a:ext cx="4223130" cy="286254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EB36-A8C5-6749-AC06-7B14898DE631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Chord – node joining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E2422C1-B2B2-4E40-B819-BC2E3239A068}"/>
              </a:ext>
            </a:extLst>
          </p:cNvPr>
          <p:cNvSpPr>
            <a:spLocks noChangeAspect="1"/>
          </p:cNvSpPr>
          <p:nvPr/>
        </p:nvSpPr>
        <p:spPr>
          <a:xfrm>
            <a:off x="4363524" y="2113005"/>
            <a:ext cx="3060000" cy="3060000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E7F94E5-B427-714E-B650-D8F20049C3D6}"/>
              </a:ext>
            </a:extLst>
          </p:cNvPr>
          <p:cNvSpPr>
            <a:spLocks noChangeAspect="1"/>
          </p:cNvSpPr>
          <p:nvPr/>
        </p:nvSpPr>
        <p:spPr>
          <a:xfrm>
            <a:off x="5803524" y="202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E352D01-D508-C644-AF63-B7F7CEC6D5C3}"/>
              </a:ext>
            </a:extLst>
          </p:cNvPr>
          <p:cNvSpPr>
            <a:spLocks noChangeAspect="1"/>
          </p:cNvSpPr>
          <p:nvPr/>
        </p:nvSpPr>
        <p:spPr>
          <a:xfrm>
            <a:off x="5803524" y="5093274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BE65707-5FE1-D74E-A1B2-5CAD26D4C55D}"/>
              </a:ext>
            </a:extLst>
          </p:cNvPr>
          <p:cNvSpPr>
            <a:spLocks noChangeAspect="1"/>
          </p:cNvSpPr>
          <p:nvPr/>
        </p:nvSpPr>
        <p:spPr>
          <a:xfrm>
            <a:off x="7333524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49EDBB5-2869-DA4E-805C-FD4DA7940F79}"/>
              </a:ext>
            </a:extLst>
          </p:cNvPr>
          <p:cNvSpPr>
            <a:spLocks noChangeAspect="1"/>
          </p:cNvSpPr>
          <p:nvPr/>
        </p:nvSpPr>
        <p:spPr>
          <a:xfrm>
            <a:off x="4679059" y="2478898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6AAD7F9-2331-384A-BFC1-DBC417AFA415}"/>
              </a:ext>
            </a:extLst>
          </p:cNvPr>
          <p:cNvSpPr>
            <a:spLocks noChangeAspect="1"/>
          </p:cNvSpPr>
          <p:nvPr/>
        </p:nvSpPr>
        <p:spPr>
          <a:xfrm>
            <a:off x="6897118" y="4655821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BC24E51-4028-5341-9682-4CF188B3F627}"/>
              </a:ext>
            </a:extLst>
          </p:cNvPr>
          <p:cNvSpPr>
            <a:spLocks noChangeAspect="1"/>
          </p:cNvSpPr>
          <p:nvPr/>
        </p:nvSpPr>
        <p:spPr>
          <a:xfrm>
            <a:off x="4273524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586B48A-B694-0B44-96FB-8EA40F50745E}"/>
              </a:ext>
            </a:extLst>
          </p:cNvPr>
          <p:cNvSpPr>
            <a:spLocks noChangeAspect="1"/>
          </p:cNvSpPr>
          <p:nvPr/>
        </p:nvSpPr>
        <p:spPr>
          <a:xfrm>
            <a:off x="6897474" y="2475433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8D4C586-43C2-E742-90DE-241A4805D2C2}"/>
              </a:ext>
            </a:extLst>
          </p:cNvPr>
          <p:cNvSpPr>
            <a:spLocks noChangeAspect="1"/>
          </p:cNvSpPr>
          <p:nvPr/>
        </p:nvSpPr>
        <p:spPr>
          <a:xfrm>
            <a:off x="4666702" y="4586077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33" name="Text Box 10">
            <a:extLst>
              <a:ext uri="{FF2B5EF4-FFF2-40B4-BE49-F238E27FC236}">
                <a16:creationId xmlns:a16="http://schemas.microsoft.com/office/drawing/2014/main" id="{2491BC43-9B82-0D4C-BE59-DAAC73559819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168005" y="3137507"/>
            <a:ext cx="14510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Arial" charset="0"/>
              </a:rPr>
              <a:t>3-bit</a:t>
            </a:r>
          </a:p>
          <a:p>
            <a:pPr algn="ctr"/>
            <a:r>
              <a:rPr lang="en-US" sz="2400" dirty="0">
                <a:latin typeface="Arial" charset="0"/>
              </a:rPr>
              <a:t>ID space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8EED98-CB85-A14F-A18B-FFAA3BC14A88}"/>
              </a:ext>
            </a:extLst>
          </p:cNvPr>
          <p:cNvSpPr txBox="1"/>
          <p:nvPr/>
        </p:nvSpPr>
        <p:spPr>
          <a:xfrm>
            <a:off x="5729857" y="221152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C20E486-AEBE-1C48-89EB-0B08F0DDFF0F}"/>
              </a:ext>
            </a:extLst>
          </p:cNvPr>
          <p:cNvSpPr txBox="1"/>
          <p:nvPr/>
        </p:nvSpPr>
        <p:spPr>
          <a:xfrm>
            <a:off x="6659784" y="262397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BFEB05B-1BA9-B446-B3C2-45EEEF829A23}"/>
              </a:ext>
            </a:extLst>
          </p:cNvPr>
          <p:cNvSpPr txBox="1"/>
          <p:nvPr/>
        </p:nvSpPr>
        <p:spPr>
          <a:xfrm>
            <a:off x="6961190" y="346119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70C1C74-E8E2-304A-88DD-9740194E4219}"/>
              </a:ext>
            </a:extLst>
          </p:cNvPr>
          <p:cNvSpPr txBox="1"/>
          <p:nvPr/>
        </p:nvSpPr>
        <p:spPr>
          <a:xfrm>
            <a:off x="6580185" y="434571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70129AF-8D98-CD40-9B75-AED87988DC05}"/>
              </a:ext>
            </a:extLst>
          </p:cNvPr>
          <p:cNvSpPr txBox="1"/>
          <p:nvPr/>
        </p:nvSpPr>
        <p:spPr>
          <a:xfrm>
            <a:off x="5731864" y="470361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4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443E090-3CC1-8B46-BF08-A468AAB4E92E}"/>
              </a:ext>
            </a:extLst>
          </p:cNvPr>
          <p:cNvSpPr txBox="1"/>
          <p:nvPr/>
        </p:nvSpPr>
        <p:spPr>
          <a:xfrm>
            <a:off x="4804460" y="425571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38C308E-3720-B546-923B-E6E3BAEF2FF2}"/>
              </a:ext>
            </a:extLst>
          </p:cNvPr>
          <p:cNvSpPr txBox="1"/>
          <p:nvPr/>
        </p:nvSpPr>
        <p:spPr>
          <a:xfrm>
            <a:off x="4498524" y="344295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1438534-24F0-8045-A88B-0C55821B4BC2}"/>
              </a:ext>
            </a:extLst>
          </p:cNvPr>
          <p:cNvSpPr txBox="1"/>
          <p:nvPr/>
        </p:nvSpPr>
        <p:spPr>
          <a:xfrm>
            <a:off x="4825858" y="262032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016D3F-A5A3-7549-AFC7-6CC747890D92}"/>
              </a:ext>
            </a:extLst>
          </p:cNvPr>
          <p:cNvSpPr>
            <a:spLocks noChangeAspect="1"/>
          </p:cNvSpPr>
          <p:nvPr/>
        </p:nvSpPr>
        <p:spPr>
          <a:xfrm>
            <a:off x="5745743" y="195620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2E658F2-DEF7-6143-9160-69662998A975}"/>
              </a:ext>
            </a:extLst>
          </p:cNvPr>
          <p:cNvSpPr>
            <a:spLocks noChangeAspect="1"/>
          </p:cNvSpPr>
          <p:nvPr/>
        </p:nvSpPr>
        <p:spPr>
          <a:xfrm>
            <a:off x="6842592" y="4592358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CA855C0-DA66-174C-A1E6-E0C2C4A51FE9}"/>
              </a:ext>
            </a:extLst>
          </p:cNvPr>
          <p:cNvSpPr>
            <a:spLocks noChangeAspect="1"/>
          </p:cNvSpPr>
          <p:nvPr/>
        </p:nvSpPr>
        <p:spPr>
          <a:xfrm>
            <a:off x="6843926" y="240949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46BF721-1414-7343-BFF9-9D9473752F88}"/>
              </a:ext>
            </a:extLst>
          </p:cNvPr>
          <p:cNvSpPr>
            <a:spLocks noChangeAspect="1"/>
          </p:cNvSpPr>
          <p:nvPr/>
        </p:nvSpPr>
        <p:spPr>
          <a:xfrm>
            <a:off x="4612702" y="453876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AFCF544-84D6-8944-A3A2-10B752E1887A}"/>
              </a:ext>
            </a:extLst>
          </p:cNvPr>
          <p:cNvSpPr>
            <a:spLocks noChangeAspect="1"/>
          </p:cNvSpPr>
          <p:nvPr/>
        </p:nvSpPr>
        <p:spPr>
          <a:xfrm>
            <a:off x="4220369" y="3499005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7BF435-49C3-894C-A3E8-67C6177FB64C}"/>
              </a:ext>
            </a:extLst>
          </p:cNvPr>
          <p:cNvSpPr txBox="1"/>
          <p:nvPr/>
        </p:nvSpPr>
        <p:spPr>
          <a:xfrm>
            <a:off x="350258" y="1494540"/>
            <a:ext cx="37000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400" dirty="0">
                <a:latin typeface="Arial" charset="0"/>
                <a:ea typeface="Arial" charset="0"/>
                <a:cs typeface="Arial" charset="0"/>
              </a:rPr>
              <a:t>Identifiers have m = 3 bits</a:t>
            </a:r>
          </a:p>
          <a:p>
            <a:pPr algn="l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K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ey space: [0, 2</a:t>
            </a:r>
            <a:r>
              <a:rPr lang="en-CN" sz="2400" baseline="30000" dirty="0">
                <a:latin typeface="Arial" charset="0"/>
                <a:ea typeface="Arial" charset="0"/>
                <a:cs typeface="Arial" charset="0"/>
              </a:rPr>
              <a:t>3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-1]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A59237EC-F0F0-FA4B-B214-6A7ABFB00018}"/>
              </a:ext>
            </a:extLst>
          </p:cNvPr>
          <p:cNvSpPr>
            <a:spLocks noChangeAspect="1"/>
          </p:cNvSpPr>
          <p:nvPr/>
        </p:nvSpPr>
        <p:spPr>
          <a:xfrm>
            <a:off x="494238" y="2781456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CF73CFC-3513-9C4C-955F-95E614C8ED44}"/>
              </a:ext>
            </a:extLst>
          </p:cNvPr>
          <p:cNvSpPr>
            <a:spLocks noChangeAspect="1"/>
          </p:cNvSpPr>
          <p:nvPr/>
        </p:nvSpPr>
        <p:spPr>
          <a:xfrm>
            <a:off x="438710" y="319092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6E6A376-3C0F-7E4F-8745-0B657F61BDDE}"/>
              </a:ext>
            </a:extLst>
          </p:cNvPr>
          <p:cNvSpPr txBox="1"/>
          <p:nvPr/>
        </p:nvSpPr>
        <p:spPr>
          <a:xfrm>
            <a:off x="850281" y="3119076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Node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861E47-499F-5742-8BFD-BBCA3545F46A}"/>
              </a:ext>
            </a:extLst>
          </p:cNvPr>
          <p:cNvSpPr txBox="1"/>
          <p:nvPr/>
        </p:nvSpPr>
        <p:spPr>
          <a:xfrm>
            <a:off x="7630672" y="3432502"/>
            <a:ext cx="189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solidFill>
                  <a:srgbClr val="0000FF"/>
                </a:solidFill>
                <a:latin typeface="Arial" charset="0"/>
                <a:ea typeface="Arial" charset="0"/>
                <a:cs typeface="Arial" charset="0"/>
              </a:rPr>
              <a:t>Node 2 is joining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57C6C5E-D7E4-DD46-A654-0822B9BF0886}"/>
              </a:ext>
            </a:extLst>
          </p:cNvPr>
          <p:cNvSpPr>
            <a:spLocks noChangeAspect="1"/>
          </p:cNvSpPr>
          <p:nvPr/>
        </p:nvSpPr>
        <p:spPr>
          <a:xfrm>
            <a:off x="7279524" y="3488557"/>
            <a:ext cx="288000" cy="288000"/>
          </a:xfrm>
          <a:prstGeom prst="rect">
            <a:avLst/>
          </a:prstGeom>
          <a:noFill/>
          <a:ln w="38100">
            <a:solidFill>
              <a:srgbClr val="0000FF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E0D6C2B-3784-2846-B9A6-59805D11C574}"/>
              </a:ext>
            </a:extLst>
          </p:cNvPr>
          <p:cNvCxnSpPr>
            <a:cxnSpLocks/>
            <a:stCxn id="36" idx="0"/>
          </p:cNvCxnSpPr>
          <p:nvPr/>
        </p:nvCxnSpPr>
        <p:spPr>
          <a:xfrm flipV="1">
            <a:off x="6736638" y="2983109"/>
            <a:ext cx="105440" cy="1362602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9BBE467-E914-C342-AC1B-DB75FA208CDD}"/>
              </a:ext>
            </a:extLst>
          </p:cNvPr>
          <p:cNvCxnSpPr>
            <a:cxnSpLocks/>
          </p:cNvCxnSpPr>
          <p:nvPr/>
        </p:nvCxnSpPr>
        <p:spPr>
          <a:xfrm flipH="1">
            <a:off x="6891744" y="2917759"/>
            <a:ext cx="103287" cy="1405949"/>
          </a:xfrm>
          <a:prstGeom prst="straightConnector1">
            <a:avLst/>
          </a:prstGeom>
          <a:ln>
            <a:solidFill>
              <a:schemeClr val="accent4"/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3E60485C-5017-0A4D-851B-EE9DB171FE6A}"/>
              </a:ext>
            </a:extLst>
          </p:cNvPr>
          <p:cNvCxnSpPr>
            <a:cxnSpLocks/>
          </p:cNvCxnSpPr>
          <p:nvPr/>
        </p:nvCxnSpPr>
        <p:spPr>
          <a:xfrm flipH="1">
            <a:off x="7878988" y="1991519"/>
            <a:ext cx="904402" cy="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34EC0EC8-D1A6-8C42-88CC-4F040C2E6992}"/>
              </a:ext>
            </a:extLst>
          </p:cNvPr>
          <p:cNvSpPr txBox="1"/>
          <p:nvPr/>
        </p:nvSpPr>
        <p:spPr>
          <a:xfrm>
            <a:off x="8805743" y="1791464"/>
            <a:ext cx="2185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P</a:t>
            </a:r>
            <a:r>
              <a:rPr lang="en-CN" dirty="0">
                <a:latin typeface="Arial" charset="0"/>
                <a:ea typeface="Arial" charset="0"/>
                <a:cs typeface="Arial" charset="0"/>
              </a:rPr>
              <a:t>oints to successor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67B20732-3431-B94F-B65E-85A1795C21C5}"/>
              </a:ext>
            </a:extLst>
          </p:cNvPr>
          <p:cNvCxnSpPr>
            <a:cxnSpLocks/>
          </p:cNvCxnSpPr>
          <p:nvPr/>
        </p:nvCxnSpPr>
        <p:spPr>
          <a:xfrm flipH="1">
            <a:off x="7878988" y="2368700"/>
            <a:ext cx="904402" cy="0"/>
          </a:xfrm>
          <a:prstGeom prst="straightConnector1">
            <a:avLst/>
          </a:prstGeom>
          <a:ln>
            <a:solidFill>
              <a:schemeClr val="accent4"/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A6685050-8551-6A4A-B76A-529D965312E0}"/>
              </a:ext>
            </a:extLst>
          </p:cNvPr>
          <p:cNvSpPr txBox="1"/>
          <p:nvPr/>
        </p:nvSpPr>
        <p:spPr>
          <a:xfrm>
            <a:off x="8801072" y="2168645"/>
            <a:ext cx="2416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P</a:t>
            </a:r>
            <a:r>
              <a:rPr lang="en-CN" dirty="0">
                <a:latin typeface="Arial" charset="0"/>
                <a:ea typeface="Arial" charset="0"/>
                <a:cs typeface="Arial" charset="0"/>
              </a:rPr>
              <a:t>oints to </a:t>
            </a:r>
            <a:r>
              <a:rPr lang="en-US" dirty="0">
                <a:latin typeface="Arial" charset="0"/>
                <a:ea typeface="ＭＳ Ｐゴシック" charset="0"/>
                <a:cs typeface="Arial" charset="0"/>
              </a:rPr>
              <a:t>predecessor</a:t>
            </a:r>
            <a:endParaRPr lang="en-CN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8A47EE8E-805D-1D48-9D56-51E6B4DB3C91}"/>
              </a:ext>
            </a:extLst>
          </p:cNvPr>
          <p:cNvCxnSpPr>
            <a:cxnSpLocks/>
          </p:cNvCxnSpPr>
          <p:nvPr/>
        </p:nvCxnSpPr>
        <p:spPr>
          <a:xfrm flipV="1">
            <a:off x="7077118" y="3861304"/>
            <a:ext cx="256406" cy="574773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ECF2CFBA-6D1E-9344-8773-3B1A16160EA7}"/>
              </a:ext>
            </a:extLst>
          </p:cNvPr>
          <p:cNvSpPr txBox="1"/>
          <p:nvPr/>
        </p:nvSpPr>
        <p:spPr>
          <a:xfrm>
            <a:off x="850280" y="2671401"/>
            <a:ext cx="2287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Identifiers/key space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8DBCE82-15FF-C142-A3CC-D70A92E157DD}"/>
              </a:ext>
            </a:extLst>
          </p:cNvPr>
          <p:cNvSpPr txBox="1"/>
          <p:nvPr/>
        </p:nvSpPr>
        <p:spPr>
          <a:xfrm>
            <a:off x="-50994" y="6645710"/>
            <a:ext cx="250260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charset="0"/>
                <a:ea typeface="Arial" charset="0"/>
                <a:cs typeface="Arial" charset="0"/>
              </a:rPr>
              <a:t>P</a:t>
            </a:r>
            <a:r>
              <a:rPr lang="en-CN" sz="800">
                <a:latin typeface="Arial" charset="0"/>
                <a:ea typeface="Arial" charset="0"/>
                <a:cs typeface="Arial" charset="0"/>
              </a:rPr>
              <a:t>seudocode from </a:t>
            </a:r>
            <a:r>
              <a:rPr lang="en-US" sz="800" dirty="0">
                <a:latin typeface="Arial" charset="0"/>
                <a:ea typeface="Arial" charset="0"/>
                <a:cs typeface="Arial" charset="0"/>
              </a:rPr>
              <a:t>Rodrigo Fonseca’s lecture notes</a:t>
            </a:r>
            <a:endParaRPr lang="en-CN" sz="8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0588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58" descr="Text&#10;&#10;Description automatically generated">
            <a:extLst>
              <a:ext uri="{FF2B5EF4-FFF2-40B4-BE49-F238E27FC236}">
                <a16:creationId xmlns:a16="http://schemas.microsoft.com/office/drawing/2014/main" id="{C840516D-D729-2E40-AFD3-78EA46E380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3977" y="3903386"/>
            <a:ext cx="4223130" cy="286254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EB36-A8C5-6749-AC06-7B14898DE631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Chord – node joining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E2422C1-B2B2-4E40-B819-BC2E3239A068}"/>
              </a:ext>
            </a:extLst>
          </p:cNvPr>
          <p:cNvSpPr>
            <a:spLocks noChangeAspect="1"/>
          </p:cNvSpPr>
          <p:nvPr/>
        </p:nvSpPr>
        <p:spPr>
          <a:xfrm>
            <a:off x="4363524" y="2113005"/>
            <a:ext cx="3060000" cy="3060000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E7F94E5-B427-714E-B650-D8F20049C3D6}"/>
              </a:ext>
            </a:extLst>
          </p:cNvPr>
          <p:cNvSpPr>
            <a:spLocks noChangeAspect="1"/>
          </p:cNvSpPr>
          <p:nvPr/>
        </p:nvSpPr>
        <p:spPr>
          <a:xfrm>
            <a:off x="5803524" y="202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E352D01-D508-C644-AF63-B7F7CEC6D5C3}"/>
              </a:ext>
            </a:extLst>
          </p:cNvPr>
          <p:cNvSpPr>
            <a:spLocks noChangeAspect="1"/>
          </p:cNvSpPr>
          <p:nvPr/>
        </p:nvSpPr>
        <p:spPr>
          <a:xfrm>
            <a:off x="5803524" y="5093274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BE65707-5FE1-D74E-A1B2-5CAD26D4C55D}"/>
              </a:ext>
            </a:extLst>
          </p:cNvPr>
          <p:cNvSpPr>
            <a:spLocks noChangeAspect="1"/>
          </p:cNvSpPr>
          <p:nvPr/>
        </p:nvSpPr>
        <p:spPr>
          <a:xfrm>
            <a:off x="7333524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49EDBB5-2869-DA4E-805C-FD4DA7940F79}"/>
              </a:ext>
            </a:extLst>
          </p:cNvPr>
          <p:cNvSpPr>
            <a:spLocks noChangeAspect="1"/>
          </p:cNvSpPr>
          <p:nvPr/>
        </p:nvSpPr>
        <p:spPr>
          <a:xfrm>
            <a:off x="4679059" y="2478898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6AAD7F9-2331-384A-BFC1-DBC417AFA415}"/>
              </a:ext>
            </a:extLst>
          </p:cNvPr>
          <p:cNvSpPr>
            <a:spLocks noChangeAspect="1"/>
          </p:cNvSpPr>
          <p:nvPr/>
        </p:nvSpPr>
        <p:spPr>
          <a:xfrm>
            <a:off x="6897118" y="4655821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BC24E51-4028-5341-9682-4CF188B3F627}"/>
              </a:ext>
            </a:extLst>
          </p:cNvPr>
          <p:cNvSpPr>
            <a:spLocks noChangeAspect="1"/>
          </p:cNvSpPr>
          <p:nvPr/>
        </p:nvSpPr>
        <p:spPr>
          <a:xfrm>
            <a:off x="4273524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586B48A-B694-0B44-96FB-8EA40F50745E}"/>
              </a:ext>
            </a:extLst>
          </p:cNvPr>
          <p:cNvSpPr>
            <a:spLocks noChangeAspect="1"/>
          </p:cNvSpPr>
          <p:nvPr/>
        </p:nvSpPr>
        <p:spPr>
          <a:xfrm>
            <a:off x="6897474" y="2475433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8D4C586-43C2-E742-90DE-241A4805D2C2}"/>
              </a:ext>
            </a:extLst>
          </p:cNvPr>
          <p:cNvSpPr>
            <a:spLocks noChangeAspect="1"/>
          </p:cNvSpPr>
          <p:nvPr/>
        </p:nvSpPr>
        <p:spPr>
          <a:xfrm>
            <a:off x="4666702" y="4586077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33" name="Text Box 10">
            <a:extLst>
              <a:ext uri="{FF2B5EF4-FFF2-40B4-BE49-F238E27FC236}">
                <a16:creationId xmlns:a16="http://schemas.microsoft.com/office/drawing/2014/main" id="{2491BC43-9B82-0D4C-BE59-DAAC73559819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168005" y="3137507"/>
            <a:ext cx="14510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Arial" charset="0"/>
              </a:rPr>
              <a:t>3-bit</a:t>
            </a:r>
          </a:p>
          <a:p>
            <a:pPr algn="ctr"/>
            <a:r>
              <a:rPr lang="en-US" sz="2400" dirty="0">
                <a:latin typeface="Arial" charset="0"/>
              </a:rPr>
              <a:t>ID space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8EED98-CB85-A14F-A18B-FFAA3BC14A88}"/>
              </a:ext>
            </a:extLst>
          </p:cNvPr>
          <p:cNvSpPr txBox="1"/>
          <p:nvPr/>
        </p:nvSpPr>
        <p:spPr>
          <a:xfrm>
            <a:off x="5729857" y="221152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C20E486-AEBE-1C48-89EB-0B08F0DDFF0F}"/>
              </a:ext>
            </a:extLst>
          </p:cNvPr>
          <p:cNvSpPr txBox="1"/>
          <p:nvPr/>
        </p:nvSpPr>
        <p:spPr>
          <a:xfrm>
            <a:off x="6659784" y="262397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BFEB05B-1BA9-B446-B3C2-45EEEF829A23}"/>
              </a:ext>
            </a:extLst>
          </p:cNvPr>
          <p:cNvSpPr txBox="1"/>
          <p:nvPr/>
        </p:nvSpPr>
        <p:spPr>
          <a:xfrm>
            <a:off x="6961190" y="346119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70C1C74-E8E2-304A-88DD-9740194E4219}"/>
              </a:ext>
            </a:extLst>
          </p:cNvPr>
          <p:cNvSpPr txBox="1"/>
          <p:nvPr/>
        </p:nvSpPr>
        <p:spPr>
          <a:xfrm>
            <a:off x="6580185" y="434571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70129AF-8D98-CD40-9B75-AED87988DC05}"/>
              </a:ext>
            </a:extLst>
          </p:cNvPr>
          <p:cNvSpPr txBox="1"/>
          <p:nvPr/>
        </p:nvSpPr>
        <p:spPr>
          <a:xfrm>
            <a:off x="5731864" y="470361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4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443E090-3CC1-8B46-BF08-A468AAB4E92E}"/>
              </a:ext>
            </a:extLst>
          </p:cNvPr>
          <p:cNvSpPr txBox="1"/>
          <p:nvPr/>
        </p:nvSpPr>
        <p:spPr>
          <a:xfrm>
            <a:off x="4804460" y="425571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38C308E-3720-B546-923B-E6E3BAEF2FF2}"/>
              </a:ext>
            </a:extLst>
          </p:cNvPr>
          <p:cNvSpPr txBox="1"/>
          <p:nvPr/>
        </p:nvSpPr>
        <p:spPr>
          <a:xfrm>
            <a:off x="4498524" y="344295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1438534-24F0-8045-A88B-0C55821B4BC2}"/>
              </a:ext>
            </a:extLst>
          </p:cNvPr>
          <p:cNvSpPr txBox="1"/>
          <p:nvPr/>
        </p:nvSpPr>
        <p:spPr>
          <a:xfrm>
            <a:off x="4825858" y="262032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016D3F-A5A3-7549-AFC7-6CC747890D92}"/>
              </a:ext>
            </a:extLst>
          </p:cNvPr>
          <p:cNvSpPr>
            <a:spLocks noChangeAspect="1"/>
          </p:cNvSpPr>
          <p:nvPr/>
        </p:nvSpPr>
        <p:spPr>
          <a:xfrm>
            <a:off x="5745743" y="195620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2E658F2-DEF7-6143-9160-69662998A975}"/>
              </a:ext>
            </a:extLst>
          </p:cNvPr>
          <p:cNvSpPr>
            <a:spLocks noChangeAspect="1"/>
          </p:cNvSpPr>
          <p:nvPr/>
        </p:nvSpPr>
        <p:spPr>
          <a:xfrm>
            <a:off x="6842592" y="4592358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CA855C0-DA66-174C-A1E6-E0C2C4A51FE9}"/>
              </a:ext>
            </a:extLst>
          </p:cNvPr>
          <p:cNvSpPr>
            <a:spLocks noChangeAspect="1"/>
          </p:cNvSpPr>
          <p:nvPr/>
        </p:nvSpPr>
        <p:spPr>
          <a:xfrm>
            <a:off x="6843926" y="240949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46BF721-1414-7343-BFF9-9D9473752F88}"/>
              </a:ext>
            </a:extLst>
          </p:cNvPr>
          <p:cNvSpPr>
            <a:spLocks noChangeAspect="1"/>
          </p:cNvSpPr>
          <p:nvPr/>
        </p:nvSpPr>
        <p:spPr>
          <a:xfrm>
            <a:off x="4612702" y="453876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AFCF544-84D6-8944-A3A2-10B752E1887A}"/>
              </a:ext>
            </a:extLst>
          </p:cNvPr>
          <p:cNvSpPr>
            <a:spLocks noChangeAspect="1"/>
          </p:cNvSpPr>
          <p:nvPr/>
        </p:nvSpPr>
        <p:spPr>
          <a:xfrm>
            <a:off x="4220369" y="3499005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7BF435-49C3-894C-A3E8-67C6177FB64C}"/>
              </a:ext>
            </a:extLst>
          </p:cNvPr>
          <p:cNvSpPr txBox="1"/>
          <p:nvPr/>
        </p:nvSpPr>
        <p:spPr>
          <a:xfrm>
            <a:off x="350258" y="1494540"/>
            <a:ext cx="37000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400" dirty="0">
                <a:latin typeface="Arial" charset="0"/>
                <a:ea typeface="Arial" charset="0"/>
                <a:cs typeface="Arial" charset="0"/>
              </a:rPr>
              <a:t>Identifiers have m = 3 bits</a:t>
            </a:r>
          </a:p>
          <a:p>
            <a:pPr algn="l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K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ey space: [0, 2</a:t>
            </a:r>
            <a:r>
              <a:rPr lang="en-CN" sz="2400" baseline="30000" dirty="0">
                <a:latin typeface="Arial" charset="0"/>
                <a:ea typeface="Arial" charset="0"/>
                <a:cs typeface="Arial" charset="0"/>
              </a:rPr>
              <a:t>3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-1]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A59237EC-F0F0-FA4B-B214-6A7ABFB00018}"/>
              </a:ext>
            </a:extLst>
          </p:cNvPr>
          <p:cNvSpPr>
            <a:spLocks noChangeAspect="1"/>
          </p:cNvSpPr>
          <p:nvPr/>
        </p:nvSpPr>
        <p:spPr>
          <a:xfrm>
            <a:off x="494238" y="2781456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CF73CFC-3513-9C4C-955F-95E614C8ED44}"/>
              </a:ext>
            </a:extLst>
          </p:cNvPr>
          <p:cNvSpPr>
            <a:spLocks noChangeAspect="1"/>
          </p:cNvSpPr>
          <p:nvPr/>
        </p:nvSpPr>
        <p:spPr>
          <a:xfrm>
            <a:off x="438710" y="319092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6E6A376-3C0F-7E4F-8745-0B657F61BDDE}"/>
              </a:ext>
            </a:extLst>
          </p:cNvPr>
          <p:cNvSpPr txBox="1"/>
          <p:nvPr/>
        </p:nvSpPr>
        <p:spPr>
          <a:xfrm>
            <a:off x="850281" y="3119076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Node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861E47-499F-5742-8BFD-BBCA3545F46A}"/>
              </a:ext>
            </a:extLst>
          </p:cNvPr>
          <p:cNvSpPr txBox="1"/>
          <p:nvPr/>
        </p:nvSpPr>
        <p:spPr>
          <a:xfrm>
            <a:off x="7630672" y="3432502"/>
            <a:ext cx="189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solidFill>
                  <a:srgbClr val="0000FF"/>
                </a:solidFill>
                <a:latin typeface="Arial" charset="0"/>
                <a:ea typeface="Arial" charset="0"/>
                <a:cs typeface="Arial" charset="0"/>
              </a:rPr>
              <a:t>Node 2 is joining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57C6C5E-D7E4-DD46-A654-0822B9BF0886}"/>
              </a:ext>
            </a:extLst>
          </p:cNvPr>
          <p:cNvSpPr>
            <a:spLocks noChangeAspect="1"/>
          </p:cNvSpPr>
          <p:nvPr/>
        </p:nvSpPr>
        <p:spPr>
          <a:xfrm>
            <a:off x="7279524" y="3488557"/>
            <a:ext cx="288000" cy="288000"/>
          </a:xfrm>
          <a:prstGeom prst="rect">
            <a:avLst/>
          </a:prstGeom>
          <a:noFill/>
          <a:ln w="38100">
            <a:solidFill>
              <a:srgbClr val="0000FF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E0D6C2B-3784-2846-B9A6-59805D11C574}"/>
              </a:ext>
            </a:extLst>
          </p:cNvPr>
          <p:cNvCxnSpPr>
            <a:cxnSpLocks/>
            <a:stCxn id="36" idx="0"/>
          </p:cNvCxnSpPr>
          <p:nvPr/>
        </p:nvCxnSpPr>
        <p:spPr>
          <a:xfrm flipV="1">
            <a:off x="6736638" y="2983109"/>
            <a:ext cx="105440" cy="1362602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9BBE467-E914-C342-AC1B-DB75FA208CDD}"/>
              </a:ext>
            </a:extLst>
          </p:cNvPr>
          <p:cNvCxnSpPr>
            <a:cxnSpLocks/>
          </p:cNvCxnSpPr>
          <p:nvPr/>
        </p:nvCxnSpPr>
        <p:spPr>
          <a:xfrm flipH="1">
            <a:off x="7245612" y="3933359"/>
            <a:ext cx="266511" cy="567083"/>
          </a:xfrm>
          <a:prstGeom prst="straightConnector1">
            <a:avLst/>
          </a:prstGeom>
          <a:ln>
            <a:solidFill>
              <a:schemeClr val="accent4"/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3E60485C-5017-0A4D-851B-EE9DB171FE6A}"/>
              </a:ext>
            </a:extLst>
          </p:cNvPr>
          <p:cNvCxnSpPr>
            <a:cxnSpLocks/>
          </p:cNvCxnSpPr>
          <p:nvPr/>
        </p:nvCxnSpPr>
        <p:spPr>
          <a:xfrm flipH="1">
            <a:off x="7878988" y="1991519"/>
            <a:ext cx="904402" cy="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34EC0EC8-D1A6-8C42-88CC-4F040C2E6992}"/>
              </a:ext>
            </a:extLst>
          </p:cNvPr>
          <p:cNvSpPr txBox="1"/>
          <p:nvPr/>
        </p:nvSpPr>
        <p:spPr>
          <a:xfrm>
            <a:off x="8805743" y="1791464"/>
            <a:ext cx="2185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P</a:t>
            </a:r>
            <a:r>
              <a:rPr lang="en-CN" dirty="0">
                <a:latin typeface="Arial" charset="0"/>
                <a:ea typeface="Arial" charset="0"/>
                <a:cs typeface="Arial" charset="0"/>
              </a:rPr>
              <a:t>oints to successor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67B20732-3431-B94F-B65E-85A1795C21C5}"/>
              </a:ext>
            </a:extLst>
          </p:cNvPr>
          <p:cNvCxnSpPr>
            <a:cxnSpLocks/>
          </p:cNvCxnSpPr>
          <p:nvPr/>
        </p:nvCxnSpPr>
        <p:spPr>
          <a:xfrm flipH="1">
            <a:off x="7878988" y="2368700"/>
            <a:ext cx="904402" cy="0"/>
          </a:xfrm>
          <a:prstGeom prst="straightConnector1">
            <a:avLst/>
          </a:prstGeom>
          <a:ln>
            <a:solidFill>
              <a:schemeClr val="accent4"/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A6685050-8551-6A4A-B76A-529D965312E0}"/>
              </a:ext>
            </a:extLst>
          </p:cNvPr>
          <p:cNvSpPr txBox="1"/>
          <p:nvPr/>
        </p:nvSpPr>
        <p:spPr>
          <a:xfrm>
            <a:off x="8801072" y="2168645"/>
            <a:ext cx="2416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P</a:t>
            </a:r>
            <a:r>
              <a:rPr lang="en-CN" dirty="0">
                <a:latin typeface="Arial" charset="0"/>
                <a:ea typeface="Arial" charset="0"/>
                <a:cs typeface="Arial" charset="0"/>
              </a:rPr>
              <a:t>oints to </a:t>
            </a:r>
            <a:r>
              <a:rPr lang="en-US" dirty="0">
                <a:latin typeface="Arial" charset="0"/>
                <a:ea typeface="ＭＳ Ｐゴシック" charset="0"/>
                <a:cs typeface="Arial" charset="0"/>
              </a:rPr>
              <a:t>predecessor</a:t>
            </a:r>
            <a:endParaRPr lang="en-CN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8A47EE8E-805D-1D48-9D56-51E6B4DB3C91}"/>
              </a:ext>
            </a:extLst>
          </p:cNvPr>
          <p:cNvCxnSpPr>
            <a:cxnSpLocks/>
          </p:cNvCxnSpPr>
          <p:nvPr/>
        </p:nvCxnSpPr>
        <p:spPr>
          <a:xfrm flipV="1">
            <a:off x="7077118" y="3861304"/>
            <a:ext cx="256406" cy="574773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CF1665B9-C6C4-324D-B44A-6A5FE856FDC6}"/>
              </a:ext>
            </a:extLst>
          </p:cNvPr>
          <p:cNvSpPr txBox="1"/>
          <p:nvPr/>
        </p:nvSpPr>
        <p:spPr>
          <a:xfrm>
            <a:off x="850280" y="2671401"/>
            <a:ext cx="2287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Identifiers/key space</a:t>
            </a:r>
          </a:p>
        </p:txBody>
      </p:sp>
    </p:spTree>
    <p:extLst>
      <p:ext uri="{BB962C8B-B14F-4D97-AF65-F5344CB8AC3E}">
        <p14:creationId xmlns:p14="http://schemas.microsoft.com/office/powerpoint/2010/main" val="40443077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7" descr="Text&#10;&#10;Description automatically generated">
            <a:extLst>
              <a:ext uri="{FF2B5EF4-FFF2-40B4-BE49-F238E27FC236}">
                <a16:creationId xmlns:a16="http://schemas.microsoft.com/office/drawing/2014/main" id="{59EC0E85-D0B3-EE42-A568-0AC50385C8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3977" y="3903386"/>
            <a:ext cx="4223130" cy="286254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EB36-A8C5-6749-AC06-7B14898DE631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Chord – node joining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E2422C1-B2B2-4E40-B819-BC2E3239A068}"/>
              </a:ext>
            </a:extLst>
          </p:cNvPr>
          <p:cNvSpPr>
            <a:spLocks noChangeAspect="1"/>
          </p:cNvSpPr>
          <p:nvPr/>
        </p:nvSpPr>
        <p:spPr>
          <a:xfrm>
            <a:off x="4363524" y="2113005"/>
            <a:ext cx="3060000" cy="3060000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E7F94E5-B427-714E-B650-D8F20049C3D6}"/>
              </a:ext>
            </a:extLst>
          </p:cNvPr>
          <p:cNvSpPr>
            <a:spLocks noChangeAspect="1"/>
          </p:cNvSpPr>
          <p:nvPr/>
        </p:nvSpPr>
        <p:spPr>
          <a:xfrm>
            <a:off x="5803524" y="202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E352D01-D508-C644-AF63-B7F7CEC6D5C3}"/>
              </a:ext>
            </a:extLst>
          </p:cNvPr>
          <p:cNvSpPr>
            <a:spLocks noChangeAspect="1"/>
          </p:cNvSpPr>
          <p:nvPr/>
        </p:nvSpPr>
        <p:spPr>
          <a:xfrm>
            <a:off x="5803524" y="5093274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BE65707-5FE1-D74E-A1B2-5CAD26D4C55D}"/>
              </a:ext>
            </a:extLst>
          </p:cNvPr>
          <p:cNvSpPr>
            <a:spLocks noChangeAspect="1"/>
          </p:cNvSpPr>
          <p:nvPr/>
        </p:nvSpPr>
        <p:spPr>
          <a:xfrm>
            <a:off x="7333524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49EDBB5-2869-DA4E-805C-FD4DA7940F79}"/>
              </a:ext>
            </a:extLst>
          </p:cNvPr>
          <p:cNvSpPr>
            <a:spLocks noChangeAspect="1"/>
          </p:cNvSpPr>
          <p:nvPr/>
        </p:nvSpPr>
        <p:spPr>
          <a:xfrm>
            <a:off x="4679059" y="2478898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6AAD7F9-2331-384A-BFC1-DBC417AFA415}"/>
              </a:ext>
            </a:extLst>
          </p:cNvPr>
          <p:cNvSpPr>
            <a:spLocks noChangeAspect="1"/>
          </p:cNvSpPr>
          <p:nvPr/>
        </p:nvSpPr>
        <p:spPr>
          <a:xfrm>
            <a:off x="6897118" y="4655821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BC24E51-4028-5341-9682-4CF188B3F627}"/>
              </a:ext>
            </a:extLst>
          </p:cNvPr>
          <p:cNvSpPr>
            <a:spLocks noChangeAspect="1"/>
          </p:cNvSpPr>
          <p:nvPr/>
        </p:nvSpPr>
        <p:spPr>
          <a:xfrm>
            <a:off x="4273524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586B48A-B694-0B44-96FB-8EA40F50745E}"/>
              </a:ext>
            </a:extLst>
          </p:cNvPr>
          <p:cNvSpPr>
            <a:spLocks noChangeAspect="1"/>
          </p:cNvSpPr>
          <p:nvPr/>
        </p:nvSpPr>
        <p:spPr>
          <a:xfrm>
            <a:off x="6897474" y="2475433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8D4C586-43C2-E742-90DE-241A4805D2C2}"/>
              </a:ext>
            </a:extLst>
          </p:cNvPr>
          <p:cNvSpPr>
            <a:spLocks noChangeAspect="1"/>
          </p:cNvSpPr>
          <p:nvPr/>
        </p:nvSpPr>
        <p:spPr>
          <a:xfrm>
            <a:off x="4666702" y="4586077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33" name="Text Box 10">
            <a:extLst>
              <a:ext uri="{FF2B5EF4-FFF2-40B4-BE49-F238E27FC236}">
                <a16:creationId xmlns:a16="http://schemas.microsoft.com/office/drawing/2014/main" id="{2491BC43-9B82-0D4C-BE59-DAAC73559819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168005" y="3137507"/>
            <a:ext cx="14510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Arial" charset="0"/>
              </a:rPr>
              <a:t>3-bit</a:t>
            </a:r>
          </a:p>
          <a:p>
            <a:pPr algn="ctr"/>
            <a:r>
              <a:rPr lang="en-US" sz="2400" dirty="0">
                <a:latin typeface="Arial" charset="0"/>
              </a:rPr>
              <a:t>ID space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8EED98-CB85-A14F-A18B-FFAA3BC14A88}"/>
              </a:ext>
            </a:extLst>
          </p:cNvPr>
          <p:cNvSpPr txBox="1"/>
          <p:nvPr/>
        </p:nvSpPr>
        <p:spPr>
          <a:xfrm>
            <a:off x="5729857" y="221152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C20E486-AEBE-1C48-89EB-0B08F0DDFF0F}"/>
              </a:ext>
            </a:extLst>
          </p:cNvPr>
          <p:cNvSpPr txBox="1"/>
          <p:nvPr/>
        </p:nvSpPr>
        <p:spPr>
          <a:xfrm>
            <a:off x="6659784" y="262397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BFEB05B-1BA9-B446-B3C2-45EEEF829A23}"/>
              </a:ext>
            </a:extLst>
          </p:cNvPr>
          <p:cNvSpPr txBox="1"/>
          <p:nvPr/>
        </p:nvSpPr>
        <p:spPr>
          <a:xfrm>
            <a:off x="6961190" y="346119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70C1C74-E8E2-304A-88DD-9740194E4219}"/>
              </a:ext>
            </a:extLst>
          </p:cNvPr>
          <p:cNvSpPr txBox="1"/>
          <p:nvPr/>
        </p:nvSpPr>
        <p:spPr>
          <a:xfrm>
            <a:off x="6580185" y="434571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70129AF-8D98-CD40-9B75-AED87988DC05}"/>
              </a:ext>
            </a:extLst>
          </p:cNvPr>
          <p:cNvSpPr txBox="1"/>
          <p:nvPr/>
        </p:nvSpPr>
        <p:spPr>
          <a:xfrm>
            <a:off x="5731864" y="470361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4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443E090-3CC1-8B46-BF08-A468AAB4E92E}"/>
              </a:ext>
            </a:extLst>
          </p:cNvPr>
          <p:cNvSpPr txBox="1"/>
          <p:nvPr/>
        </p:nvSpPr>
        <p:spPr>
          <a:xfrm>
            <a:off x="4804460" y="425571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38C308E-3720-B546-923B-E6E3BAEF2FF2}"/>
              </a:ext>
            </a:extLst>
          </p:cNvPr>
          <p:cNvSpPr txBox="1"/>
          <p:nvPr/>
        </p:nvSpPr>
        <p:spPr>
          <a:xfrm>
            <a:off x="4498524" y="344295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1438534-24F0-8045-A88B-0C55821B4BC2}"/>
              </a:ext>
            </a:extLst>
          </p:cNvPr>
          <p:cNvSpPr txBox="1"/>
          <p:nvPr/>
        </p:nvSpPr>
        <p:spPr>
          <a:xfrm>
            <a:off x="4825858" y="262032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016D3F-A5A3-7549-AFC7-6CC747890D92}"/>
              </a:ext>
            </a:extLst>
          </p:cNvPr>
          <p:cNvSpPr>
            <a:spLocks noChangeAspect="1"/>
          </p:cNvSpPr>
          <p:nvPr/>
        </p:nvSpPr>
        <p:spPr>
          <a:xfrm>
            <a:off x="5745743" y="195620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2E658F2-DEF7-6143-9160-69662998A975}"/>
              </a:ext>
            </a:extLst>
          </p:cNvPr>
          <p:cNvSpPr>
            <a:spLocks noChangeAspect="1"/>
          </p:cNvSpPr>
          <p:nvPr/>
        </p:nvSpPr>
        <p:spPr>
          <a:xfrm>
            <a:off x="6842592" y="4592358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CA855C0-DA66-174C-A1E6-E0C2C4A51FE9}"/>
              </a:ext>
            </a:extLst>
          </p:cNvPr>
          <p:cNvSpPr>
            <a:spLocks noChangeAspect="1"/>
          </p:cNvSpPr>
          <p:nvPr/>
        </p:nvSpPr>
        <p:spPr>
          <a:xfrm>
            <a:off x="6843926" y="240949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46BF721-1414-7343-BFF9-9D9473752F88}"/>
              </a:ext>
            </a:extLst>
          </p:cNvPr>
          <p:cNvSpPr>
            <a:spLocks noChangeAspect="1"/>
          </p:cNvSpPr>
          <p:nvPr/>
        </p:nvSpPr>
        <p:spPr>
          <a:xfrm>
            <a:off x="4612702" y="453876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AFCF544-84D6-8944-A3A2-10B752E1887A}"/>
              </a:ext>
            </a:extLst>
          </p:cNvPr>
          <p:cNvSpPr>
            <a:spLocks noChangeAspect="1"/>
          </p:cNvSpPr>
          <p:nvPr/>
        </p:nvSpPr>
        <p:spPr>
          <a:xfrm>
            <a:off x="4220369" y="3499005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7BF435-49C3-894C-A3E8-67C6177FB64C}"/>
              </a:ext>
            </a:extLst>
          </p:cNvPr>
          <p:cNvSpPr txBox="1"/>
          <p:nvPr/>
        </p:nvSpPr>
        <p:spPr>
          <a:xfrm>
            <a:off x="350258" y="1494540"/>
            <a:ext cx="37000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400" dirty="0">
                <a:latin typeface="Arial" charset="0"/>
                <a:ea typeface="Arial" charset="0"/>
                <a:cs typeface="Arial" charset="0"/>
              </a:rPr>
              <a:t>Identifiers have m = 3 bits</a:t>
            </a:r>
          </a:p>
          <a:p>
            <a:pPr algn="l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K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ey space: [0, 2</a:t>
            </a:r>
            <a:r>
              <a:rPr lang="en-CN" sz="2400" baseline="30000" dirty="0">
                <a:latin typeface="Arial" charset="0"/>
                <a:ea typeface="Arial" charset="0"/>
                <a:cs typeface="Arial" charset="0"/>
              </a:rPr>
              <a:t>3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-1]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A59237EC-F0F0-FA4B-B214-6A7ABFB00018}"/>
              </a:ext>
            </a:extLst>
          </p:cNvPr>
          <p:cNvSpPr>
            <a:spLocks noChangeAspect="1"/>
          </p:cNvSpPr>
          <p:nvPr/>
        </p:nvSpPr>
        <p:spPr>
          <a:xfrm>
            <a:off x="494238" y="2781456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CF73CFC-3513-9C4C-955F-95E614C8ED44}"/>
              </a:ext>
            </a:extLst>
          </p:cNvPr>
          <p:cNvSpPr>
            <a:spLocks noChangeAspect="1"/>
          </p:cNvSpPr>
          <p:nvPr/>
        </p:nvSpPr>
        <p:spPr>
          <a:xfrm>
            <a:off x="438710" y="319092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6E6A376-3C0F-7E4F-8745-0B657F61BDDE}"/>
              </a:ext>
            </a:extLst>
          </p:cNvPr>
          <p:cNvSpPr txBox="1"/>
          <p:nvPr/>
        </p:nvSpPr>
        <p:spPr>
          <a:xfrm>
            <a:off x="850281" y="3119076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Node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861E47-499F-5742-8BFD-BBCA3545F46A}"/>
              </a:ext>
            </a:extLst>
          </p:cNvPr>
          <p:cNvSpPr txBox="1"/>
          <p:nvPr/>
        </p:nvSpPr>
        <p:spPr>
          <a:xfrm>
            <a:off x="7630672" y="3432502"/>
            <a:ext cx="189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solidFill>
                  <a:srgbClr val="0000FF"/>
                </a:solidFill>
                <a:latin typeface="Arial" charset="0"/>
                <a:ea typeface="Arial" charset="0"/>
                <a:cs typeface="Arial" charset="0"/>
              </a:rPr>
              <a:t>Node 2 is joining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57C6C5E-D7E4-DD46-A654-0822B9BF0886}"/>
              </a:ext>
            </a:extLst>
          </p:cNvPr>
          <p:cNvSpPr>
            <a:spLocks noChangeAspect="1"/>
          </p:cNvSpPr>
          <p:nvPr/>
        </p:nvSpPr>
        <p:spPr>
          <a:xfrm>
            <a:off x="7279524" y="3488557"/>
            <a:ext cx="288000" cy="288000"/>
          </a:xfrm>
          <a:prstGeom prst="rect">
            <a:avLst/>
          </a:prstGeom>
          <a:noFill/>
          <a:ln w="38100">
            <a:solidFill>
              <a:srgbClr val="0000FF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9BBE467-E914-C342-AC1B-DB75FA208CDD}"/>
              </a:ext>
            </a:extLst>
          </p:cNvPr>
          <p:cNvCxnSpPr>
            <a:cxnSpLocks/>
          </p:cNvCxnSpPr>
          <p:nvPr/>
        </p:nvCxnSpPr>
        <p:spPr>
          <a:xfrm flipH="1">
            <a:off x="7245612" y="3933359"/>
            <a:ext cx="266511" cy="567083"/>
          </a:xfrm>
          <a:prstGeom prst="straightConnector1">
            <a:avLst/>
          </a:prstGeom>
          <a:ln>
            <a:solidFill>
              <a:schemeClr val="accent4"/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3E60485C-5017-0A4D-851B-EE9DB171FE6A}"/>
              </a:ext>
            </a:extLst>
          </p:cNvPr>
          <p:cNvCxnSpPr>
            <a:cxnSpLocks/>
          </p:cNvCxnSpPr>
          <p:nvPr/>
        </p:nvCxnSpPr>
        <p:spPr>
          <a:xfrm flipH="1">
            <a:off x="7878988" y="1991519"/>
            <a:ext cx="904402" cy="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34EC0EC8-D1A6-8C42-88CC-4F040C2E6992}"/>
              </a:ext>
            </a:extLst>
          </p:cNvPr>
          <p:cNvSpPr txBox="1"/>
          <p:nvPr/>
        </p:nvSpPr>
        <p:spPr>
          <a:xfrm>
            <a:off x="8805743" y="1791464"/>
            <a:ext cx="2185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P</a:t>
            </a:r>
            <a:r>
              <a:rPr lang="en-CN" dirty="0">
                <a:latin typeface="Arial" charset="0"/>
                <a:ea typeface="Arial" charset="0"/>
                <a:cs typeface="Arial" charset="0"/>
              </a:rPr>
              <a:t>oints to successor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67B20732-3431-B94F-B65E-85A1795C21C5}"/>
              </a:ext>
            </a:extLst>
          </p:cNvPr>
          <p:cNvCxnSpPr>
            <a:cxnSpLocks/>
          </p:cNvCxnSpPr>
          <p:nvPr/>
        </p:nvCxnSpPr>
        <p:spPr>
          <a:xfrm flipH="1">
            <a:off x="7878988" y="2368700"/>
            <a:ext cx="904402" cy="0"/>
          </a:xfrm>
          <a:prstGeom prst="straightConnector1">
            <a:avLst/>
          </a:prstGeom>
          <a:ln>
            <a:solidFill>
              <a:schemeClr val="accent4"/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A6685050-8551-6A4A-B76A-529D965312E0}"/>
              </a:ext>
            </a:extLst>
          </p:cNvPr>
          <p:cNvSpPr txBox="1"/>
          <p:nvPr/>
        </p:nvSpPr>
        <p:spPr>
          <a:xfrm>
            <a:off x="8801072" y="2168645"/>
            <a:ext cx="2416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P</a:t>
            </a:r>
            <a:r>
              <a:rPr lang="en-CN" dirty="0">
                <a:latin typeface="Arial" charset="0"/>
                <a:ea typeface="Arial" charset="0"/>
                <a:cs typeface="Arial" charset="0"/>
              </a:rPr>
              <a:t>oints to </a:t>
            </a:r>
            <a:r>
              <a:rPr lang="en-US" dirty="0">
                <a:latin typeface="Arial" charset="0"/>
                <a:ea typeface="ＭＳ Ｐゴシック" charset="0"/>
                <a:cs typeface="Arial" charset="0"/>
              </a:rPr>
              <a:t>predecessor</a:t>
            </a:r>
            <a:endParaRPr lang="en-CN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8A47EE8E-805D-1D48-9D56-51E6B4DB3C91}"/>
              </a:ext>
            </a:extLst>
          </p:cNvPr>
          <p:cNvCxnSpPr>
            <a:cxnSpLocks/>
          </p:cNvCxnSpPr>
          <p:nvPr/>
        </p:nvCxnSpPr>
        <p:spPr>
          <a:xfrm flipV="1">
            <a:off x="7077118" y="3861304"/>
            <a:ext cx="256406" cy="574773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1BDFA5B9-D1D0-164F-AD91-510E038EE216}"/>
              </a:ext>
            </a:extLst>
          </p:cNvPr>
          <p:cNvCxnSpPr>
            <a:cxnSpLocks/>
          </p:cNvCxnSpPr>
          <p:nvPr/>
        </p:nvCxnSpPr>
        <p:spPr>
          <a:xfrm flipH="1" flipV="1">
            <a:off x="7038810" y="2811680"/>
            <a:ext cx="258494" cy="604976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E928E4CD-47ED-DF4C-920B-3D34AC17D9B3}"/>
              </a:ext>
            </a:extLst>
          </p:cNvPr>
          <p:cNvSpPr txBox="1"/>
          <p:nvPr/>
        </p:nvSpPr>
        <p:spPr>
          <a:xfrm>
            <a:off x="850280" y="2671401"/>
            <a:ext cx="2287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Identifiers/key space</a:t>
            </a:r>
          </a:p>
        </p:txBody>
      </p:sp>
    </p:spTree>
    <p:extLst>
      <p:ext uri="{BB962C8B-B14F-4D97-AF65-F5344CB8AC3E}">
        <p14:creationId xmlns:p14="http://schemas.microsoft.com/office/powerpoint/2010/main" val="12153391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58" descr="Text&#10;&#10;Description automatically generated">
            <a:extLst>
              <a:ext uri="{FF2B5EF4-FFF2-40B4-BE49-F238E27FC236}">
                <a16:creationId xmlns:a16="http://schemas.microsoft.com/office/drawing/2014/main" id="{052FEA68-C8E7-FD47-9C36-D03DFDEB59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3977" y="3903386"/>
            <a:ext cx="4223130" cy="286254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EB36-A8C5-6749-AC06-7B14898DE631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Chord – node joining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E2422C1-B2B2-4E40-B819-BC2E3239A068}"/>
              </a:ext>
            </a:extLst>
          </p:cNvPr>
          <p:cNvSpPr>
            <a:spLocks noChangeAspect="1"/>
          </p:cNvSpPr>
          <p:nvPr/>
        </p:nvSpPr>
        <p:spPr>
          <a:xfrm>
            <a:off x="4363524" y="2113005"/>
            <a:ext cx="3060000" cy="3060000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E7F94E5-B427-714E-B650-D8F20049C3D6}"/>
              </a:ext>
            </a:extLst>
          </p:cNvPr>
          <p:cNvSpPr>
            <a:spLocks noChangeAspect="1"/>
          </p:cNvSpPr>
          <p:nvPr/>
        </p:nvSpPr>
        <p:spPr>
          <a:xfrm>
            <a:off x="5803524" y="202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E352D01-D508-C644-AF63-B7F7CEC6D5C3}"/>
              </a:ext>
            </a:extLst>
          </p:cNvPr>
          <p:cNvSpPr>
            <a:spLocks noChangeAspect="1"/>
          </p:cNvSpPr>
          <p:nvPr/>
        </p:nvSpPr>
        <p:spPr>
          <a:xfrm>
            <a:off x="5803524" y="5093274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BE65707-5FE1-D74E-A1B2-5CAD26D4C55D}"/>
              </a:ext>
            </a:extLst>
          </p:cNvPr>
          <p:cNvSpPr>
            <a:spLocks noChangeAspect="1"/>
          </p:cNvSpPr>
          <p:nvPr/>
        </p:nvSpPr>
        <p:spPr>
          <a:xfrm>
            <a:off x="7333524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49EDBB5-2869-DA4E-805C-FD4DA7940F79}"/>
              </a:ext>
            </a:extLst>
          </p:cNvPr>
          <p:cNvSpPr>
            <a:spLocks noChangeAspect="1"/>
          </p:cNvSpPr>
          <p:nvPr/>
        </p:nvSpPr>
        <p:spPr>
          <a:xfrm>
            <a:off x="4679059" y="2478898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6AAD7F9-2331-384A-BFC1-DBC417AFA415}"/>
              </a:ext>
            </a:extLst>
          </p:cNvPr>
          <p:cNvSpPr>
            <a:spLocks noChangeAspect="1"/>
          </p:cNvSpPr>
          <p:nvPr/>
        </p:nvSpPr>
        <p:spPr>
          <a:xfrm>
            <a:off x="6897118" y="4655821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BC24E51-4028-5341-9682-4CF188B3F627}"/>
              </a:ext>
            </a:extLst>
          </p:cNvPr>
          <p:cNvSpPr>
            <a:spLocks noChangeAspect="1"/>
          </p:cNvSpPr>
          <p:nvPr/>
        </p:nvSpPr>
        <p:spPr>
          <a:xfrm>
            <a:off x="4273524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586B48A-B694-0B44-96FB-8EA40F50745E}"/>
              </a:ext>
            </a:extLst>
          </p:cNvPr>
          <p:cNvSpPr>
            <a:spLocks noChangeAspect="1"/>
          </p:cNvSpPr>
          <p:nvPr/>
        </p:nvSpPr>
        <p:spPr>
          <a:xfrm>
            <a:off x="6897474" y="2475433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8D4C586-43C2-E742-90DE-241A4805D2C2}"/>
              </a:ext>
            </a:extLst>
          </p:cNvPr>
          <p:cNvSpPr>
            <a:spLocks noChangeAspect="1"/>
          </p:cNvSpPr>
          <p:nvPr/>
        </p:nvSpPr>
        <p:spPr>
          <a:xfrm>
            <a:off x="4666702" y="4586077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33" name="Text Box 10">
            <a:extLst>
              <a:ext uri="{FF2B5EF4-FFF2-40B4-BE49-F238E27FC236}">
                <a16:creationId xmlns:a16="http://schemas.microsoft.com/office/drawing/2014/main" id="{2491BC43-9B82-0D4C-BE59-DAAC73559819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168005" y="3137507"/>
            <a:ext cx="14510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Arial" charset="0"/>
              </a:rPr>
              <a:t>3-bit</a:t>
            </a:r>
          </a:p>
          <a:p>
            <a:pPr algn="ctr"/>
            <a:r>
              <a:rPr lang="en-US" sz="2400" dirty="0">
                <a:latin typeface="Arial" charset="0"/>
              </a:rPr>
              <a:t>ID space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8EED98-CB85-A14F-A18B-FFAA3BC14A88}"/>
              </a:ext>
            </a:extLst>
          </p:cNvPr>
          <p:cNvSpPr txBox="1"/>
          <p:nvPr/>
        </p:nvSpPr>
        <p:spPr>
          <a:xfrm>
            <a:off x="5729857" y="221152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C20E486-AEBE-1C48-89EB-0B08F0DDFF0F}"/>
              </a:ext>
            </a:extLst>
          </p:cNvPr>
          <p:cNvSpPr txBox="1"/>
          <p:nvPr/>
        </p:nvSpPr>
        <p:spPr>
          <a:xfrm>
            <a:off x="6659784" y="262397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BFEB05B-1BA9-B446-B3C2-45EEEF829A23}"/>
              </a:ext>
            </a:extLst>
          </p:cNvPr>
          <p:cNvSpPr txBox="1"/>
          <p:nvPr/>
        </p:nvSpPr>
        <p:spPr>
          <a:xfrm>
            <a:off x="6961190" y="346119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70C1C74-E8E2-304A-88DD-9740194E4219}"/>
              </a:ext>
            </a:extLst>
          </p:cNvPr>
          <p:cNvSpPr txBox="1"/>
          <p:nvPr/>
        </p:nvSpPr>
        <p:spPr>
          <a:xfrm>
            <a:off x="6580185" y="434571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70129AF-8D98-CD40-9B75-AED87988DC05}"/>
              </a:ext>
            </a:extLst>
          </p:cNvPr>
          <p:cNvSpPr txBox="1"/>
          <p:nvPr/>
        </p:nvSpPr>
        <p:spPr>
          <a:xfrm>
            <a:off x="5731864" y="470361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4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443E090-3CC1-8B46-BF08-A468AAB4E92E}"/>
              </a:ext>
            </a:extLst>
          </p:cNvPr>
          <p:cNvSpPr txBox="1"/>
          <p:nvPr/>
        </p:nvSpPr>
        <p:spPr>
          <a:xfrm>
            <a:off x="4804460" y="425571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38C308E-3720-B546-923B-E6E3BAEF2FF2}"/>
              </a:ext>
            </a:extLst>
          </p:cNvPr>
          <p:cNvSpPr txBox="1"/>
          <p:nvPr/>
        </p:nvSpPr>
        <p:spPr>
          <a:xfrm>
            <a:off x="4498524" y="344295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1438534-24F0-8045-A88B-0C55821B4BC2}"/>
              </a:ext>
            </a:extLst>
          </p:cNvPr>
          <p:cNvSpPr txBox="1"/>
          <p:nvPr/>
        </p:nvSpPr>
        <p:spPr>
          <a:xfrm>
            <a:off x="4825858" y="262032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016D3F-A5A3-7549-AFC7-6CC747890D92}"/>
              </a:ext>
            </a:extLst>
          </p:cNvPr>
          <p:cNvSpPr>
            <a:spLocks noChangeAspect="1"/>
          </p:cNvSpPr>
          <p:nvPr/>
        </p:nvSpPr>
        <p:spPr>
          <a:xfrm>
            <a:off x="5745743" y="195620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2E658F2-DEF7-6143-9160-69662998A975}"/>
              </a:ext>
            </a:extLst>
          </p:cNvPr>
          <p:cNvSpPr>
            <a:spLocks noChangeAspect="1"/>
          </p:cNvSpPr>
          <p:nvPr/>
        </p:nvSpPr>
        <p:spPr>
          <a:xfrm>
            <a:off x="6842592" y="4592358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CA855C0-DA66-174C-A1E6-E0C2C4A51FE9}"/>
              </a:ext>
            </a:extLst>
          </p:cNvPr>
          <p:cNvSpPr>
            <a:spLocks noChangeAspect="1"/>
          </p:cNvSpPr>
          <p:nvPr/>
        </p:nvSpPr>
        <p:spPr>
          <a:xfrm>
            <a:off x="6843926" y="240949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46BF721-1414-7343-BFF9-9D9473752F88}"/>
              </a:ext>
            </a:extLst>
          </p:cNvPr>
          <p:cNvSpPr>
            <a:spLocks noChangeAspect="1"/>
          </p:cNvSpPr>
          <p:nvPr/>
        </p:nvSpPr>
        <p:spPr>
          <a:xfrm>
            <a:off x="4612702" y="453876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AFCF544-84D6-8944-A3A2-10B752E1887A}"/>
              </a:ext>
            </a:extLst>
          </p:cNvPr>
          <p:cNvSpPr>
            <a:spLocks noChangeAspect="1"/>
          </p:cNvSpPr>
          <p:nvPr/>
        </p:nvSpPr>
        <p:spPr>
          <a:xfrm>
            <a:off x="4220369" y="3499005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7BF435-49C3-894C-A3E8-67C6177FB64C}"/>
              </a:ext>
            </a:extLst>
          </p:cNvPr>
          <p:cNvSpPr txBox="1"/>
          <p:nvPr/>
        </p:nvSpPr>
        <p:spPr>
          <a:xfrm>
            <a:off x="350258" y="1494540"/>
            <a:ext cx="37000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400" dirty="0">
                <a:latin typeface="Arial" charset="0"/>
                <a:ea typeface="Arial" charset="0"/>
                <a:cs typeface="Arial" charset="0"/>
              </a:rPr>
              <a:t>Identifiers have m = 3 bits</a:t>
            </a:r>
          </a:p>
          <a:p>
            <a:pPr algn="l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K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ey space: [0, 2</a:t>
            </a:r>
            <a:r>
              <a:rPr lang="en-CN" sz="2400" baseline="30000" dirty="0">
                <a:latin typeface="Arial" charset="0"/>
                <a:ea typeface="Arial" charset="0"/>
                <a:cs typeface="Arial" charset="0"/>
              </a:rPr>
              <a:t>3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-1]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A59237EC-F0F0-FA4B-B214-6A7ABFB00018}"/>
              </a:ext>
            </a:extLst>
          </p:cNvPr>
          <p:cNvSpPr>
            <a:spLocks noChangeAspect="1"/>
          </p:cNvSpPr>
          <p:nvPr/>
        </p:nvSpPr>
        <p:spPr>
          <a:xfrm>
            <a:off x="494238" y="2781456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CF73CFC-3513-9C4C-955F-95E614C8ED44}"/>
              </a:ext>
            </a:extLst>
          </p:cNvPr>
          <p:cNvSpPr>
            <a:spLocks noChangeAspect="1"/>
          </p:cNvSpPr>
          <p:nvPr/>
        </p:nvSpPr>
        <p:spPr>
          <a:xfrm>
            <a:off x="438710" y="319092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6E6A376-3C0F-7E4F-8745-0B657F61BDDE}"/>
              </a:ext>
            </a:extLst>
          </p:cNvPr>
          <p:cNvSpPr txBox="1"/>
          <p:nvPr/>
        </p:nvSpPr>
        <p:spPr>
          <a:xfrm>
            <a:off x="850281" y="3119076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Node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861E47-499F-5742-8BFD-BBCA3545F46A}"/>
              </a:ext>
            </a:extLst>
          </p:cNvPr>
          <p:cNvSpPr txBox="1"/>
          <p:nvPr/>
        </p:nvSpPr>
        <p:spPr>
          <a:xfrm>
            <a:off x="7630672" y="3432502"/>
            <a:ext cx="189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solidFill>
                  <a:srgbClr val="0000FF"/>
                </a:solidFill>
                <a:latin typeface="Arial" charset="0"/>
                <a:ea typeface="Arial" charset="0"/>
                <a:cs typeface="Arial" charset="0"/>
              </a:rPr>
              <a:t>Node 2 is joining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57C6C5E-D7E4-DD46-A654-0822B9BF0886}"/>
              </a:ext>
            </a:extLst>
          </p:cNvPr>
          <p:cNvSpPr>
            <a:spLocks noChangeAspect="1"/>
          </p:cNvSpPr>
          <p:nvPr/>
        </p:nvSpPr>
        <p:spPr>
          <a:xfrm>
            <a:off x="7279524" y="3488557"/>
            <a:ext cx="288000" cy="288000"/>
          </a:xfrm>
          <a:prstGeom prst="rect">
            <a:avLst/>
          </a:prstGeom>
          <a:noFill/>
          <a:ln w="38100">
            <a:solidFill>
              <a:srgbClr val="0000FF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dirty="0">
              <a:solidFill>
                <a:schemeClr val="tx1"/>
              </a:solidFill>
            </a:endParaRP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E0D6C2B-3784-2846-B9A6-59805D11C574}"/>
              </a:ext>
            </a:extLst>
          </p:cNvPr>
          <p:cNvCxnSpPr>
            <a:cxnSpLocks/>
          </p:cNvCxnSpPr>
          <p:nvPr/>
        </p:nvCxnSpPr>
        <p:spPr>
          <a:xfrm flipH="1" flipV="1">
            <a:off x="7038810" y="2811680"/>
            <a:ext cx="258494" cy="604976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9BBE467-E914-C342-AC1B-DB75FA208CDD}"/>
              </a:ext>
            </a:extLst>
          </p:cNvPr>
          <p:cNvCxnSpPr>
            <a:cxnSpLocks/>
          </p:cNvCxnSpPr>
          <p:nvPr/>
        </p:nvCxnSpPr>
        <p:spPr>
          <a:xfrm flipH="1">
            <a:off x="7245612" y="3933359"/>
            <a:ext cx="266511" cy="567083"/>
          </a:xfrm>
          <a:prstGeom prst="straightConnector1">
            <a:avLst/>
          </a:prstGeom>
          <a:ln>
            <a:solidFill>
              <a:schemeClr val="accent4"/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3E60485C-5017-0A4D-851B-EE9DB171FE6A}"/>
              </a:ext>
            </a:extLst>
          </p:cNvPr>
          <p:cNvCxnSpPr>
            <a:cxnSpLocks/>
          </p:cNvCxnSpPr>
          <p:nvPr/>
        </p:nvCxnSpPr>
        <p:spPr>
          <a:xfrm flipH="1">
            <a:off x="7878988" y="1991519"/>
            <a:ext cx="904402" cy="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34EC0EC8-D1A6-8C42-88CC-4F040C2E6992}"/>
              </a:ext>
            </a:extLst>
          </p:cNvPr>
          <p:cNvSpPr txBox="1"/>
          <p:nvPr/>
        </p:nvSpPr>
        <p:spPr>
          <a:xfrm>
            <a:off x="8805743" y="1791464"/>
            <a:ext cx="2185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P</a:t>
            </a:r>
            <a:r>
              <a:rPr lang="en-CN" dirty="0">
                <a:latin typeface="Arial" charset="0"/>
                <a:ea typeface="Arial" charset="0"/>
                <a:cs typeface="Arial" charset="0"/>
              </a:rPr>
              <a:t>oints to successor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67B20732-3431-B94F-B65E-85A1795C21C5}"/>
              </a:ext>
            </a:extLst>
          </p:cNvPr>
          <p:cNvCxnSpPr>
            <a:cxnSpLocks/>
          </p:cNvCxnSpPr>
          <p:nvPr/>
        </p:nvCxnSpPr>
        <p:spPr>
          <a:xfrm flipH="1">
            <a:off x="7878988" y="2368700"/>
            <a:ext cx="904402" cy="0"/>
          </a:xfrm>
          <a:prstGeom prst="straightConnector1">
            <a:avLst/>
          </a:prstGeom>
          <a:ln>
            <a:solidFill>
              <a:schemeClr val="accent4"/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A6685050-8551-6A4A-B76A-529D965312E0}"/>
              </a:ext>
            </a:extLst>
          </p:cNvPr>
          <p:cNvSpPr txBox="1"/>
          <p:nvPr/>
        </p:nvSpPr>
        <p:spPr>
          <a:xfrm>
            <a:off x="8801072" y="2168645"/>
            <a:ext cx="2416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P</a:t>
            </a:r>
            <a:r>
              <a:rPr lang="en-CN" dirty="0">
                <a:latin typeface="Arial" charset="0"/>
                <a:ea typeface="Arial" charset="0"/>
                <a:cs typeface="Arial" charset="0"/>
              </a:rPr>
              <a:t>oints to </a:t>
            </a:r>
            <a:r>
              <a:rPr lang="en-US" dirty="0">
                <a:latin typeface="Arial" charset="0"/>
                <a:ea typeface="ＭＳ Ｐゴシック" charset="0"/>
                <a:cs typeface="Arial" charset="0"/>
              </a:rPr>
              <a:t>predecessor</a:t>
            </a:r>
            <a:endParaRPr lang="en-CN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8A47EE8E-805D-1D48-9D56-51E6B4DB3C91}"/>
              </a:ext>
            </a:extLst>
          </p:cNvPr>
          <p:cNvCxnSpPr>
            <a:cxnSpLocks/>
          </p:cNvCxnSpPr>
          <p:nvPr/>
        </p:nvCxnSpPr>
        <p:spPr>
          <a:xfrm flipV="1">
            <a:off x="7077118" y="3861304"/>
            <a:ext cx="256406" cy="574773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99F3BEE7-4F96-9C4C-9F31-CEFE57089009}"/>
              </a:ext>
            </a:extLst>
          </p:cNvPr>
          <p:cNvCxnSpPr>
            <a:cxnSpLocks/>
          </p:cNvCxnSpPr>
          <p:nvPr/>
        </p:nvCxnSpPr>
        <p:spPr>
          <a:xfrm>
            <a:off x="7237349" y="2749034"/>
            <a:ext cx="262861" cy="611890"/>
          </a:xfrm>
          <a:prstGeom prst="straightConnector1">
            <a:avLst/>
          </a:prstGeom>
          <a:ln>
            <a:solidFill>
              <a:schemeClr val="accent4"/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A4B2D9D4-4FE5-3342-9297-123A812EC39E}"/>
              </a:ext>
            </a:extLst>
          </p:cNvPr>
          <p:cNvSpPr txBox="1"/>
          <p:nvPr/>
        </p:nvSpPr>
        <p:spPr>
          <a:xfrm>
            <a:off x="850280" y="2671401"/>
            <a:ext cx="2287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Identifiers/key space</a:t>
            </a:r>
          </a:p>
        </p:txBody>
      </p:sp>
    </p:spTree>
    <p:extLst>
      <p:ext uri="{BB962C8B-B14F-4D97-AF65-F5344CB8AC3E}">
        <p14:creationId xmlns:p14="http://schemas.microsoft.com/office/powerpoint/2010/main" val="26351899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26C4E-2087-E544-FCC6-E87BFDD66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Paxos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EAE438-C5BA-FF9D-AA2B-2A3495BA4A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Q: If an acceptor sends a Promise message for proposal number n, will that acceptor definitely accept an Accept message for proposal number n?</a:t>
            </a:r>
          </a:p>
          <a:p>
            <a:r>
              <a:rPr lang="en-US" dirty="0"/>
              <a:t>Q: If an acceptor sends a Promise message for proposal number n, in what situation will that acceptor definitely accept an Accept message for proposal number n?</a:t>
            </a:r>
          </a:p>
          <a:p>
            <a:r>
              <a:rPr lang="en-US" dirty="0"/>
              <a:t>Safety and liveness</a:t>
            </a:r>
          </a:p>
          <a:p>
            <a:pPr lvl="1"/>
            <a:r>
              <a:rPr lang="en-US" dirty="0"/>
              <a:t>Always safe: once majority of acceptors accept the same (n, v) pair (i.e., value is “chosen”), a majority will never accept a new value</a:t>
            </a:r>
          </a:p>
          <a:p>
            <a:pPr lvl="1"/>
            <a:r>
              <a:rPr lang="en-US" dirty="0"/>
              <a:t>Not live in adversarial cases (e.g., two dueling proposers)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8CB786-E910-F5CC-185E-6E683B2EA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0F793-1772-CE49-B86B-9EA9FB77C8A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0900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1348</TotalTime>
  <Words>1334</Words>
  <Application>Microsoft Macintosh PowerPoint</Application>
  <PresentationFormat>Widescreen</PresentationFormat>
  <Paragraphs>295</Paragraphs>
  <Slides>20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Aptos</vt:lpstr>
      <vt:lpstr>Aptos Display</vt:lpstr>
      <vt:lpstr>Arial</vt:lpstr>
      <vt:lpstr>Courier</vt:lpstr>
      <vt:lpstr>Office Theme</vt:lpstr>
      <vt:lpstr>Midterm Review</vt:lpstr>
      <vt:lpstr>Agenda</vt:lpstr>
      <vt:lpstr>What we’ve learned (and will be on the midterm)</vt:lpstr>
      <vt:lpstr>What we’ve learned (and will be on the midterm)</vt:lpstr>
      <vt:lpstr>What we’ve learned (and will be on the midterm)</vt:lpstr>
      <vt:lpstr>Bayou</vt:lpstr>
      <vt:lpstr>Tentative order ≠ commit order</vt:lpstr>
      <vt:lpstr>Chord</vt:lpstr>
      <vt:lpstr>PowerPoint Presentation</vt:lpstr>
      <vt:lpstr>Chord – finger tables for find_predecessor</vt:lpstr>
      <vt:lpstr>Chord under ring membership changes</vt:lpstr>
      <vt:lpstr>Chord – node joining</vt:lpstr>
      <vt:lpstr>Chord – node joining</vt:lpstr>
      <vt:lpstr>Chord – node joining</vt:lpstr>
      <vt:lpstr>Chord – node joining</vt:lpstr>
      <vt:lpstr>Chord – node joining</vt:lpstr>
      <vt:lpstr>Chord – node joining</vt:lpstr>
      <vt:lpstr>Chord – node joining</vt:lpstr>
      <vt:lpstr>Chord – node joining</vt:lpstr>
      <vt:lpstr>Paxos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Ding, Jialin</dc:creator>
  <cp:lastModifiedBy>Ding, Jialin</cp:lastModifiedBy>
  <cp:revision>62</cp:revision>
  <dcterms:created xsi:type="dcterms:W3CDTF">2025-11-18T13:16:42Z</dcterms:created>
  <dcterms:modified xsi:type="dcterms:W3CDTF">2026-10-14T17:25:08Z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9e68092-05df-4271-8e3e-b2a4c82ba797_Enabled">
    <vt:lpwstr>true</vt:lpwstr>
  </property>
  <property fmtid="{D5CDD505-2E9C-101B-9397-08002B2CF9AE}" pid="3" name="MSIP_Label_19e68092-05df-4271-8e3e-b2a4c82ba797_SetDate">
    <vt:lpwstr>2025-11-18T13:19:27Z</vt:lpwstr>
  </property>
  <property fmtid="{D5CDD505-2E9C-101B-9397-08002B2CF9AE}" pid="4" name="MSIP_Label_19e68092-05df-4271-8e3e-b2a4c82ba797_Method">
    <vt:lpwstr>Standard</vt:lpwstr>
  </property>
  <property fmtid="{D5CDD505-2E9C-101B-9397-08002B2CF9AE}" pid="5" name="MSIP_Label_19e68092-05df-4271-8e3e-b2a4c82ba797_Name">
    <vt:lpwstr>Amazon Confidential</vt:lpwstr>
  </property>
  <property fmtid="{D5CDD505-2E9C-101B-9397-08002B2CF9AE}" pid="6" name="MSIP_Label_19e68092-05df-4271-8e3e-b2a4c82ba797_SiteId">
    <vt:lpwstr>5280104a-472d-4538-9ccf-1e1d0efe8b1b</vt:lpwstr>
  </property>
  <property fmtid="{D5CDD505-2E9C-101B-9397-08002B2CF9AE}" pid="7" name="MSIP_Label_19e68092-05df-4271-8e3e-b2a4c82ba797_ActionId">
    <vt:lpwstr>7a83c1c9-3f7d-4a8c-a1ad-9e10976a2934</vt:lpwstr>
  </property>
  <property fmtid="{D5CDD505-2E9C-101B-9397-08002B2CF9AE}" pid="8" name="MSIP_Label_19e68092-05df-4271-8e3e-b2a4c82ba797_ContentBits">
    <vt:lpwstr>0</vt:lpwstr>
  </property>
  <property fmtid="{D5CDD505-2E9C-101B-9397-08002B2CF9AE}" pid="9" name="MSIP_Label_19e68092-05df-4271-8e3e-b2a4c82ba797_Tag">
    <vt:lpwstr>50, 3, 0, 1</vt:lpwstr>
  </property>
</Properties>
</file>