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54"/>
  </p:notesMasterIdLst>
  <p:handoutMasterIdLst>
    <p:handoutMasterId r:id="rId55"/>
  </p:handoutMasterIdLst>
  <p:sldIdLst>
    <p:sldId id="257" r:id="rId2"/>
    <p:sldId id="387" r:id="rId3"/>
    <p:sldId id="359" r:id="rId4"/>
    <p:sldId id="335" r:id="rId5"/>
    <p:sldId id="328" r:id="rId6"/>
    <p:sldId id="266" r:id="rId7"/>
    <p:sldId id="336" r:id="rId8"/>
    <p:sldId id="337" r:id="rId9"/>
    <p:sldId id="393" r:id="rId10"/>
    <p:sldId id="381" r:id="rId11"/>
    <p:sldId id="385" r:id="rId12"/>
    <p:sldId id="386" r:id="rId13"/>
    <p:sldId id="262" r:id="rId14"/>
    <p:sldId id="361" r:id="rId15"/>
    <p:sldId id="265" r:id="rId16"/>
    <p:sldId id="342" r:id="rId17"/>
    <p:sldId id="394" r:id="rId18"/>
    <p:sldId id="272" r:id="rId19"/>
    <p:sldId id="384" r:id="rId20"/>
    <p:sldId id="362" r:id="rId21"/>
    <p:sldId id="363" r:id="rId22"/>
    <p:sldId id="364" r:id="rId23"/>
    <p:sldId id="395" r:id="rId24"/>
    <p:sldId id="365" r:id="rId25"/>
    <p:sldId id="396" r:id="rId26"/>
    <p:sldId id="366" r:id="rId27"/>
    <p:sldId id="390" r:id="rId28"/>
    <p:sldId id="349" r:id="rId29"/>
    <p:sldId id="271" r:id="rId30"/>
    <p:sldId id="389" r:id="rId31"/>
    <p:sldId id="388" r:id="rId32"/>
    <p:sldId id="391" r:id="rId33"/>
    <p:sldId id="367" r:id="rId34"/>
    <p:sldId id="368" r:id="rId35"/>
    <p:sldId id="374" r:id="rId36"/>
    <p:sldId id="373" r:id="rId37"/>
    <p:sldId id="369" r:id="rId38"/>
    <p:sldId id="370" r:id="rId39"/>
    <p:sldId id="371" r:id="rId40"/>
    <p:sldId id="372" r:id="rId41"/>
    <p:sldId id="375" r:id="rId42"/>
    <p:sldId id="383" r:id="rId43"/>
    <p:sldId id="376" r:id="rId44"/>
    <p:sldId id="382" r:id="rId45"/>
    <p:sldId id="377" r:id="rId46"/>
    <p:sldId id="378" r:id="rId47"/>
    <p:sldId id="392" r:id="rId48"/>
    <p:sldId id="379" r:id="rId49"/>
    <p:sldId id="358" r:id="rId50"/>
    <p:sldId id="301" r:id="rId51"/>
    <p:sldId id="356" r:id="rId52"/>
    <p:sldId id="300" r:id="rId53"/>
  </p:sldIdLst>
  <p:sldSz cx="12188825" cy="6858000"/>
  <p:notesSz cx="9601200" cy="73152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5pPr>
    <a:lvl6pPr marL="2286000" algn="l" defTabSz="457200" rtl="0" eaLnBrk="1" latinLnBrk="0" hangingPunct="1"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6pPr>
    <a:lvl7pPr marL="2743200" algn="l" defTabSz="457200" rtl="0" eaLnBrk="1" latinLnBrk="0" hangingPunct="1"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7pPr>
    <a:lvl8pPr marL="3200400" algn="l" defTabSz="457200" rtl="0" eaLnBrk="1" latinLnBrk="0" hangingPunct="1"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8pPr>
    <a:lvl9pPr marL="3657600" algn="l" defTabSz="457200" rtl="0" eaLnBrk="1" latinLnBrk="0" hangingPunct="1"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009900"/>
    <a:srgbClr val="FFFF99"/>
    <a:srgbClr val="92D050"/>
    <a:srgbClr val="CCFFFF"/>
    <a:srgbClr val="FFCC99"/>
    <a:srgbClr val="FF3300"/>
    <a:srgbClr val="FFCC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01" autoAdjust="0"/>
    <p:restoredTop sz="92877" autoAdjust="0"/>
  </p:normalViewPr>
  <p:slideViewPr>
    <p:cSldViewPr snapToGrid="0">
      <p:cViewPr varScale="1">
        <p:scale>
          <a:sx n="116" d="100"/>
          <a:sy n="116" d="100"/>
        </p:scale>
        <p:origin x="776" y="192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-12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5" tIns="48322" rIns="96645" bIns="48322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>
                <a:latin typeface="Courier New" pitchFamily="-107" charset="0"/>
              </a:defRPr>
            </a:lvl1pPr>
          </a:lstStyle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40265" y="0"/>
            <a:ext cx="4160936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5" tIns="48322" rIns="96645" bIns="48322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Courier New" pitchFamily="-107" charset="0"/>
              </a:defRPr>
            </a:lvl1pPr>
          </a:lstStyle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065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9924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5" tIns="48322" rIns="96645" bIns="48322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>
                <a:latin typeface="Courier New" pitchFamily="-107" charset="0"/>
              </a:defRPr>
            </a:lvl1pPr>
          </a:lstStyle>
          <a:p>
            <a:pPr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065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40265" y="6949924"/>
            <a:ext cx="4160936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5" tIns="48322" rIns="96645" bIns="48322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Courier New" pitchFamily="-107" charset="0"/>
              </a:defRPr>
            </a:lvl1pPr>
          </a:lstStyle>
          <a:p>
            <a:pPr>
              <a:defRPr/>
            </a:pPr>
            <a:fld id="{227F3E45-4A14-2D47-8F04-4BB42089EFB5}" type="slidenum">
              <a:rPr lang="en-US">
                <a:latin typeface="Arial" charset="0"/>
              </a:rPr>
              <a:pPr>
                <a:defRPr/>
              </a:pPr>
              <a:t>‹#›</a:t>
            </a:fld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570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8" tIns="47869" rIns="95738" bIns="47869" numCol="1" anchor="t" anchorCtr="0" compatLnSpc="1">
            <a:prstTxWarp prst="textNoShape">
              <a:avLst/>
            </a:prstTxWarp>
          </a:bodyPr>
          <a:lstStyle>
            <a:lvl1pPr algn="l" defTabSz="957263">
              <a:defRPr sz="1300" b="0">
                <a:latin typeface="Times New Roman" pitchFamily="-107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8" tIns="47869" rIns="95738" bIns="47869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 b="0">
                <a:latin typeface="Times New Roman" pitchFamily="-107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3788" y="549275"/>
            <a:ext cx="4873625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8" tIns="47869" rIns="95738" bIns="478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6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8" tIns="47869" rIns="95738" bIns="47869" numCol="1" anchor="b" anchorCtr="0" compatLnSpc="1">
            <a:prstTxWarp prst="textNoShape">
              <a:avLst/>
            </a:prstTxWarp>
          </a:bodyPr>
          <a:lstStyle>
            <a:lvl1pPr algn="l" defTabSz="957263">
              <a:defRPr sz="1300" b="0">
                <a:latin typeface="Times New Roman" pitchFamily="-107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8" tIns="47869" rIns="95738" bIns="47869" numCol="1" anchor="b" anchorCtr="0" compatLnSpc="1">
            <a:prstTxWarp prst="textNoShape">
              <a:avLst/>
            </a:prstTxWarp>
          </a:bodyPr>
          <a:lstStyle>
            <a:lvl1pPr algn="r" defTabSz="957263">
              <a:defRPr sz="1300" b="0">
                <a:latin typeface="Times New Roman" pitchFamily="-107" charset="0"/>
              </a:defRPr>
            </a:lvl1pPr>
          </a:lstStyle>
          <a:p>
            <a:pPr>
              <a:defRPr/>
            </a:pPr>
            <a:fld id="{B069701C-02A1-CE43-ADB4-E98A80C283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1505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3788" y="549275"/>
            <a:ext cx="4873625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874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99669-BE99-E11B-4B7E-26980D105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31F385-3107-AA56-BCEC-9BDB15B425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363788" y="549275"/>
            <a:ext cx="4873625" cy="27432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B788B1-77B0-A53D-6329-476A6DF1B9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DC14A-538E-D239-937D-93B7062DB9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144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3788" y="549275"/>
            <a:ext cx="4873625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776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3788" y="549275"/>
            <a:ext cx="4873625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110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3788" y="549275"/>
            <a:ext cx="4873625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FaceTime: Apple’s central server initiates the call but the call itself is peer-to-peer</a:t>
            </a:r>
          </a:p>
          <a:p>
            <a:r>
              <a:rPr lang="en-US" baseline="0" dirty="0"/>
              <a:t>Zoom: one-on-one calls can be P2P (group calls are coordinated by central server)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0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028EE3-D43C-E94F-94BD-CBF1CA7EFF97}" type="slidenum">
              <a:rPr lang="en-US"/>
              <a:pPr/>
              <a:t>6</a:t>
            </a:fld>
            <a:endParaRPr lang="en-US"/>
          </a:p>
        </p:txBody>
      </p:sp>
      <p:sp>
        <p:nvSpPr>
          <p:cNvPr id="195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0803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028EE3-D43C-E94F-94BD-CBF1CA7EFF97}" type="slidenum">
              <a:rPr lang="en-US"/>
              <a:pPr/>
              <a:t>7</a:t>
            </a:fld>
            <a:endParaRPr lang="en-US"/>
          </a:p>
        </p:txBody>
      </p:sp>
      <p:sp>
        <p:nvSpPr>
          <p:cNvPr id="195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9129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028EE3-D43C-E94F-94BD-CBF1CA7EFF97}" type="slidenum">
              <a:rPr lang="en-US"/>
              <a:pPr/>
              <a:t>8</a:t>
            </a:fld>
            <a:endParaRPr lang="en-US"/>
          </a:p>
        </p:txBody>
      </p:sp>
      <p:sp>
        <p:nvSpPr>
          <p:cNvPr id="195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233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58850-C33F-BCBC-EA7E-98E5B59A8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4C46607-9C49-1F57-C51B-9192EE0000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028EE3-D43C-E94F-94BD-CBF1CA7EFF97}" type="slidenum">
              <a:rPr lang="en-US"/>
              <a:pPr/>
              <a:t>9</a:t>
            </a:fld>
            <a:endParaRPr lang="en-US"/>
          </a:p>
        </p:txBody>
      </p:sp>
      <p:sp>
        <p:nvSpPr>
          <p:cNvPr id="195586" name="Rectangle 2">
            <a:extLst>
              <a:ext uri="{FF2B5EF4-FFF2-40B4-BE49-F238E27FC236}">
                <a16:creationId xmlns:a16="http://schemas.microsoft.com/office/drawing/2014/main" id="{A95320E7-FB80-419E-2A30-4C2283C61F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5587" name="Rectangle 3">
            <a:extLst>
              <a:ext uri="{FF2B5EF4-FFF2-40B4-BE49-F238E27FC236}">
                <a16:creationId xmlns:a16="http://schemas.microsoft.com/office/drawing/2014/main" id="{54E208E8-1BED-67A8-AE3A-4F34E85D01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0137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028EE3-D43C-E94F-94BD-CBF1CA7EFF97}" type="slidenum">
              <a:rPr lang="en-US"/>
              <a:pPr/>
              <a:t>10</a:t>
            </a:fld>
            <a:endParaRPr lang="en-US"/>
          </a:p>
        </p:txBody>
      </p:sp>
      <p:sp>
        <p:nvSpPr>
          <p:cNvPr id="195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8473920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60C9A-FFE4-BD79-8291-11B176D0B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314B222-69FF-C602-3911-DB3D762FCB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028EE3-D43C-E94F-94BD-CBF1CA7EFF97}" type="slidenum">
              <a:rPr lang="en-US"/>
              <a:pPr/>
              <a:t>11</a:t>
            </a:fld>
            <a:endParaRPr lang="en-US"/>
          </a:p>
        </p:txBody>
      </p:sp>
      <p:sp>
        <p:nvSpPr>
          <p:cNvPr id="195586" name="Rectangle 2">
            <a:extLst>
              <a:ext uri="{FF2B5EF4-FFF2-40B4-BE49-F238E27FC236}">
                <a16:creationId xmlns:a16="http://schemas.microsoft.com/office/drawing/2014/main" id="{B8E89B4A-5422-6F02-A406-363626D4AB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5587" name="Rectangle 3">
            <a:extLst>
              <a:ext uri="{FF2B5EF4-FFF2-40B4-BE49-F238E27FC236}">
                <a16:creationId xmlns:a16="http://schemas.microsoft.com/office/drawing/2014/main" id="{7528B4C7-A123-EDB9-3969-8481A3B61D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090307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2BB7A-F0ED-FE0F-CA79-98AA61AE7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840AE2D-5240-54E5-9450-4F306B1A28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028EE3-D43C-E94F-94BD-CBF1CA7EFF97}" type="slidenum">
              <a:rPr lang="en-US"/>
              <a:pPr/>
              <a:t>12</a:t>
            </a:fld>
            <a:endParaRPr lang="en-US"/>
          </a:p>
        </p:txBody>
      </p:sp>
      <p:sp>
        <p:nvSpPr>
          <p:cNvPr id="195586" name="Rectangle 2">
            <a:extLst>
              <a:ext uri="{FF2B5EF4-FFF2-40B4-BE49-F238E27FC236}">
                <a16:creationId xmlns:a16="http://schemas.microsoft.com/office/drawing/2014/main" id="{88EAB66E-245C-E281-8B86-658DD62721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5587" name="Rectangle 3">
            <a:extLst>
              <a:ext uri="{FF2B5EF4-FFF2-40B4-BE49-F238E27FC236}">
                <a16:creationId xmlns:a16="http://schemas.microsoft.com/office/drawing/2014/main" id="{C934404A-7339-B3DA-61CB-AF95926C87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9192879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3788" y="549275"/>
            <a:ext cx="4873625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11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3788" y="549275"/>
            <a:ext cx="4873625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3532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3788" y="549275"/>
            <a:ext cx="4873625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4312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3788" y="549275"/>
            <a:ext cx="4873625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816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EE860-0C91-7202-FCEF-6CD1932B1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59F1C57-70A5-52B4-B3E9-C91DE335C5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44006E-FEE1-9640-A0E4-484672C1AB6F}" type="slidenum">
              <a:rPr lang="en-US"/>
              <a:pPr/>
              <a:t>17</a:t>
            </a:fld>
            <a:endParaRPr lang="en-US"/>
          </a:p>
        </p:txBody>
      </p:sp>
      <p:sp>
        <p:nvSpPr>
          <p:cNvPr id="207874" name="Rectangle 2">
            <a:extLst>
              <a:ext uri="{FF2B5EF4-FFF2-40B4-BE49-F238E27FC236}">
                <a16:creationId xmlns:a16="http://schemas.microsoft.com/office/drawing/2014/main" id="{359DE266-21BC-2984-21E8-A4F488246D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7875" name="Rectangle 3">
            <a:extLst>
              <a:ext uri="{FF2B5EF4-FFF2-40B4-BE49-F238E27FC236}">
                <a16:creationId xmlns:a16="http://schemas.microsoft.com/office/drawing/2014/main" id="{AF9C1A17-E2A0-2FFC-31A6-1CEA4DA455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1" baseline="0" dirty="0"/>
          </a:p>
        </p:txBody>
      </p:sp>
    </p:spTree>
    <p:extLst>
      <p:ext uri="{BB962C8B-B14F-4D97-AF65-F5344CB8AC3E}">
        <p14:creationId xmlns:p14="http://schemas.microsoft.com/office/powerpoint/2010/main" val="10947791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44006E-FEE1-9640-A0E4-484672C1AB6F}" type="slidenum">
              <a:rPr lang="en-US"/>
              <a:pPr/>
              <a:t>18</a:t>
            </a:fld>
            <a:endParaRPr lang="en-US"/>
          </a:p>
        </p:txBody>
      </p:sp>
      <p:sp>
        <p:nvSpPr>
          <p:cNvPr id="207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1" baseline="0" dirty="0"/>
          </a:p>
        </p:txBody>
      </p:sp>
    </p:spTree>
    <p:extLst>
      <p:ext uri="{BB962C8B-B14F-4D97-AF65-F5344CB8AC3E}">
        <p14:creationId xmlns:p14="http://schemas.microsoft.com/office/powerpoint/2010/main" val="15486025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44006E-FEE1-9640-A0E4-484672C1AB6F}" type="slidenum">
              <a:rPr lang="en-US"/>
              <a:pPr/>
              <a:t>19</a:t>
            </a:fld>
            <a:endParaRPr lang="en-US"/>
          </a:p>
        </p:txBody>
      </p:sp>
      <p:sp>
        <p:nvSpPr>
          <p:cNvPr id="207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1" baseline="0" dirty="0"/>
          </a:p>
        </p:txBody>
      </p:sp>
    </p:spTree>
    <p:extLst>
      <p:ext uri="{BB962C8B-B14F-4D97-AF65-F5344CB8AC3E}">
        <p14:creationId xmlns:p14="http://schemas.microsoft.com/office/powerpoint/2010/main" val="37918471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20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6209947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21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5351300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22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7064799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95C4F-B530-32F9-A23C-B48661799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F428B08-A138-0BDC-C196-6A3C66584C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23</a:t>
            </a:fld>
            <a:endParaRPr lang="en-US"/>
          </a:p>
        </p:txBody>
      </p:sp>
      <p:sp>
        <p:nvSpPr>
          <p:cNvPr id="209922" name="Rectangle 2">
            <a:extLst>
              <a:ext uri="{FF2B5EF4-FFF2-40B4-BE49-F238E27FC236}">
                <a16:creationId xmlns:a16="http://schemas.microsoft.com/office/drawing/2014/main" id="{08DAF4C0-88B8-4141-6C7C-8CC73FEEC1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9923" name="Rectangle 3">
            <a:extLst>
              <a:ext uri="{FF2B5EF4-FFF2-40B4-BE49-F238E27FC236}">
                <a16:creationId xmlns:a16="http://schemas.microsoft.com/office/drawing/2014/main" id="{C569B3F1-0D45-2517-7889-FD40202012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2087773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24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7254929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7C30A-EB72-52F8-FA9C-92B50142C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3E1D870-BCD4-F45D-16A2-3B77A2E8C2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25</a:t>
            </a:fld>
            <a:endParaRPr lang="en-US"/>
          </a:p>
        </p:txBody>
      </p:sp>
      <p:sp>
        <p:nvSpPr>
          <p:cNvPr id="209922" name="Rectangle 2">
            <a:extLst>
              <a:ext uri="{FF2B5EF4-FFF2-40B4-BE49-F238E27FC236}">
                <a16:creationId xmlns:a16="http://schemas.microsoft.com/office/drawing/2014/main" id="{5F249749-E61E-F264-B8E4-B2EF3246A4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9923" name="Rectangle 3">
            <a:extLst>
              <a:ext uri="{FF2B5EF4-FFF2-40B4-BE49-F238E27FC236}">
                <a16:creationId xmlns:a16="http://schemas.microsoft.com/office/drawing/2014/main" id="{8AE991D3-47A0-F199-6985-3B1A7A76BC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5348731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26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283730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2529B-1AEE-6311-1ADB-3411E1ADA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988CBE9-CEB8-34E8-D3D4-052BDACCE3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27</a:t>
            </a:fld>
            <a:endParaRPr lang="en-US"/>
          </a:p>
        </p:txBody>
      </p:sp>
      <p:sp>
        <p:nvSpPr>
          <p:cNvPr id="209922" name="Rectangle 2">
            <a:extLst>
              <a:ext uri="{FF2B5EF4-FFF2-40B4-BE49-F238E27FC236}">
                <a16:creationId xmlns:a16="http://schemas.microsoft.com/office/drawing/2014/main" id="{1E5B5F5D-02AD-DBD0-CEBB-F8F4A24BA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9923" name="Rectangle 3">
            <a:extLst>
              <a:ext uri="{FF2B5EF4-FFF2-40B4-BE49-F238E27FC236}">
                <a16:creationId xmlns:a16="http://schemas.microsoft.com/office/drawing/2014/main" id="{022CEF42-D181-22BF-E7DF-3031C82A9E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3187057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3788" y="549275"/>
            <a:ext cx="4873625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0635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3788" y="549275"/>
            <a:ext cx="4873625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907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8C504-98E4-7B3E-8992-A714D0833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894013E-FF35-344A-1DC4-21FE228C5C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30</a:t>
            </a:fld>
            <a:endParaRPr lang="en-US"/>
          </a:p>
        </p:txBody>
      </p:sp>
      <p:sp>
        <p:nvSpPr>
          <p:cNvPr id="209922" name="Rectangle 2">
            <a:extLst>
              <a:ext uri="{FF2B5EF4-FFF2-40B4-BE49-F238E27FC236}">
                <a16:creationId xmlns:a16="http://schemas.microsoft.com/office/drawing/2014/main" id="{B7C30224-4B1F-599A-0C1F-6B09B79E47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9923" name="Rectangle 3">
            <a:extLst>
              <a:ext uri="{FF2B5EF4-FFF2-40B4-BE49-F238E27FC236}">
                <a16:creationId xmlns:a16="http://schemas.microsoft.com/office/drawing/2014/main" id="{5730BC1A-6750-41FC-CA4B-C9DAEABC0B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1541636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24881-6863-52A5-FCA7-948D6EC75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2C9858C-E094-D194-FB88-EEFA1DD4FE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32</a:t>
            </a:fld>
            <a:endParaRPr lang="en-US"/>
          </a:p>
        </p:txBody>
      </p:sp>
      <p:sp>
        <p:nvSpPr>
          <p:cNvPr id="209922" name="Rectangle 2">
            <a:extLst>
              <a:ext uri="{FF2B5EF4-FFF2-40B4-BE49-F238E27FC236}">
                <a16:creationId xmlns:a16="http://schemas.microsoft.com/office/drawing/2014/main" id="{1AE41711-7492-F5A1-B713-B6DBC06AE5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9923" name="Rectangle 3">
            <a:extLst>
              <a:ext uri="{FF2B5EF4-FFF2-40B4-BE49-F238E27FC236}">
                <a16:creationId xmlns:a16="http://schemas.microsoft.com/office/drawing/2014/main" id="{3A253C1A-FECE-B8DD-6A5F-7CEBD3EB54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6819637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33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3831035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34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6726731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35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6015658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36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1863231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37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02967700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38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26271511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39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99438795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40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31386496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41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14696675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42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75293283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43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27330049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44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17401290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45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62939905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46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6954876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57040-BD1A-41C7-0C91-E80789183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FDC96D9-CADA-38CE-3561-11E8F52E96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47</a:t>
            </a:fld>
            <a:endParaRPr lang="en-US"/>
          </a:p>
        </p:txBody>
      </p:sp>
      <p:sp>
        <p:nvSpPr>
          <p:cNvPr id="209922" name="Rectangle 2">
            <a:extLst>
              <a:ext uri="{FF2B5EF4-FFF2-40B4-BE49-F238E27FC236}">
                <a16:creationId xmlns:a16="http://schemas.microsoft.com/office/drawing/2014/main" id="{3E80D8D8-1A33-3988-1143-E6ADF08A62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9923" name="Rectangle 3">
            <a:extLst>
              <a:ext uri="{FF2B5EF4-FFF2-40B4-BE49-F238E27FC236}">
                <a16:creationId xmlns:a16="http://schemas.microsoft.com/office/drawing/2014/main" id="{83D5F5B7-08D5-A2CF-088C-2D0896B3E3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74026401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03C3E-36BC-2A48-82E8-24AA6689DA54}" type="slidenum">
              <a:rPr lang="en-US"/>
              <a:pPr/>
              <a:t>48</a:t>
            </a:fld>
            <a:endParaRPr lang="en-US"/>
          </a:p>
        </p:txBody>
      </p:sp>
      <p:sp>
        <p:nvSpPr>
          <p:cNvPr id="20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3788" y="549275"/>
            <a:ext cx="4873625" cy="27432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0150" y="3309257"/>
            <a:ext cx="6600825" cy="3135086"/>
          </a:xfr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91270799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3788" y="549275"/>
            <a:ext cx="4873625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95919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3788" y="549275"/>
            <a:ext cx="4873625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29755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27141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253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7868" y="685800"/>
            <a:ext cx="11173090" cy="1905000"/>
          </a:xfrm>
          <a:prstGeom prst="rect">
            <a:avLst/>
          </a:prstGeo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4495800"/>
            <a:ext cx="8532178" cy="1752600"/>
          </a:xfrm>
        </p:spPr>
        <p:txBody>
          <a:bodyPr/>
          <a:lstStyle>
            <a:lvl1pPr marL="0" indent="0" algn="ctr">
              <a:buNone/>
              <a:defRPr sz="280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 descr="Princeton_shield.tif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66"/>
          <a:stretch/>
        </p:blipFill>
        <p:spPr>
          <a:xfrm>
            <a:off x="5557286" y="2971801"/>
            <a:ext cx="1074254" cy="1018171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203147" y="4343400"/>
            <a:ext cx="11680957" cy="0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9394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366" y="1588168"/>
            <a:ext cx="11306737" cy="4888832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1200"/>
              </a:spcBef>
              <a:defRPr sz="2800"/>
            </a:lvl1pPr>
            <a:lvl2pPr>
              <a:lnSpc>
                <a:spcPct val="90000"/>
              </a:lnSpc>
              <a:spcBef>
                <a:spcPts val="800"/>
              </a:spcBef>
              <a:defRPr sz="2400"/>
            </a:lvl2pPr>
            <a:lvl3pPr>
              <a:lnSpc>
                <a:spcPct val="90000"/>
              </a:lnSpc>
              <a:defRPr sz="2400"/>
            </a:lvl3pPr>
            <a:lvl4pPr>
              <a:lnSpc>
                <a:spcPct val="90000"/>
              </a:lnSpc>
              <a:defRPr sz="2200"/>
            </a:lvl4pPr>
            <a:lvl5pPr>
              <a:lnSpc>
                <a:spcPct val="90000"/>
              </a:lnSpc>
              <a:defRPr sz="2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AAB37-D57B-5349-8A73-F9D93383FA9F}" type="datetime1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111C5-E04E-4942-8174-12BB645D5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203147" y="152400"/>
            <a:ext cx="1168095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80000"/>
              </a:lnSpc>
              <a:defRPr sz="4000" spc="-10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03147" y="1295400"/>
            <a:ext cx="11680957" cy="0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6650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6F9FE-3308-7D4E-8B46-F9836AC42425}" type="datetime1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59B53-AEC7-9D43-BD4D-FB123296CD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187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180" y="1470346"/>
            <a:ext cx="5785660" cy="4877434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600"/>
            </a:lvl2pPr>
            <a:lvl3pPr>
              <a:defRPr sz="2600"/>
            </a:lvl3pPr>
            <a:lvl4pPr>
              <a:defRPr sz="2600"/>
            </a:lvl4pPr>
            <a:lvl5pPr>
              <a:defRPr sz="2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5" y="1470346"/>
            <a:ext cx="5683273" cy="4877434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600"/>
            </a:lvl2pPr>
            <a:lvl3pPr>
              <a:defRPr sz="2600"/>
            </a:lvl3pPr>
            <a:lvl4pPr>
              <a:defRPr sz="2600"/>
            </a:lvl4pPr>
            <a:lvl5pPr>
              <a:defRPr sz="2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6C878-1A61-1D40-8C94-88B875F76C97}" type="datetime1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00562-6296-9E41-94C7-4DAE5BF4E4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 bwMode="auto">
          <a:xfrm>
            <a:off x="203147" y="152400"/>
            <a:ext cx="11676111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80000"/>
              </a:lnSpc>
              <a:defRPr spc="-10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03147" y="1295400"/>
            <a:ext cx="11680957" cy="0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7573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147" y="1535113"/>
            <a:ext cx="579180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3147" y="2174875"/>
            <a:ext cx="579180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69235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69235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7AF70-5002-B24C-BAA9-0C2EC79E2C37}" type="datetime1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929D7-7AD0-024D-8F69-58F7A677FF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203147" y="152400"/>
            <a:ext cx="1168095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80000"/>
              </a:lnSpc>
              <a:defRPr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03147" y="1295400"/>
            <a:ext cx="11680957" cy="0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578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44EB9-203A-2649-A5DC-C807C557D821}" type="datetime1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34AC4-E5A6-0446-ADDB-6CB25A5DDD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203147" y="152400"/>
            <a:ext cx="1168095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80000"/>
              </a:lnSpc>
              <a:defRPr sz="4000" spc="-10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03147" y="1295400"/>
            <a:ext cx="11680957" cy="0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3722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168DF-4358-664B-A04B-7A4BE79C5464}" type="datetime1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25072-9793-DD45-A50B-C84D5FD44B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087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0B6B8-460D-9A45-A983-067DAFC8AE2B}" type="datetime1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BDEDE-40D3-1C4C-B3CB-CF078D2D5C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066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2C562-3101-0D43-9BC5-1FD230FF41EF}" type="datetime1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0B851-7313-6B4B-90F0-D21AC23BC8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8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, Black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 sz="2600">
                <a:solidFill>
                  <a:schemeClr val="bg1"/>
                </a:solidFill>
              </a:defRPr>
            </a:lvl2pPr>
            <a:lvl3pPr>
              <a:defRPr sz="2600">
                <a:solidFill>
                  <a:schemeClr val="bg1"/>
                </a:solidFill>
              </a:defRPr>
            </a:lvl3pPr>
            <a:lvl4pPr>
              <a:defRPr sz="2600">
                <a:solidFill>
                  <a:schemeClr val="bg1"/>
                </a:solidFill>
              </a:defRPr>
            </a:lvl4pPr>
            <a:lvl5pPr>
              <a:defRPr sz="2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AAB37-D57B-5349-8A73-F9D93383FA9F}" type="datetime1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111C5-E04E-4942-8174-12BB645D5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203147" y="152400"/>
            <a:ext cx="11680957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80000"/>
              </a:lnSpc>
              <a:defRPr spc="-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03147" y="1295400"/>
            <a:ext cx="11680957" cy="0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2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, Black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147" y="178756"/>
            <a:ext cx="11680957" cy="6298245"/>
          </a:xfrm>
        </p:spPr>
        <p:txBody>
          <a:bodyPr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 sz="2600">
                <a:solidFill>
                  <a:schemeClr val="bg1"/>
                </a:solidFill>
              </a:defRPr>
            </a:lvl2pPr>
            <a:lvl3pPr>
              <a:defRPr sz="2600">
                <a:solidFill>
                  <a:schemeClr val="bg1"/>
                </a:solidFill>
              </a:defRPr>
            </a:lvl3pPr>
            <a:lvl4pPr>
              <a:defRPr sz="2600">
                <a:solidFill>
                  <a:schemeClr val="bg1"/>
                </a:solidFill>
              </a:defRPr>
            </a:lvl4pPr>
            <a:lvl5pPr>
              <a:defRPr sz="2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AAB37-D57B-5349-8A73-F9D93383FA9F}" type="datetime1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111C5-E04E-4942-8174-12BB645D5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927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, Black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168DF-4358-664B-A04B-7A4BE79C5464}" type="datetime1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25072-9793-DD45-A50B-C84D5FD44B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91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03147" y="1447800"/>
            <a:ext cx="11680957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3147" y="6553201"/>
            <a:ext cx="2844059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7AB581CF-9A74-854B-A279-C8C42F61C879}" type="datetime1">
              <a:rPr lang="en-US" smtClean="0"/>
              <a:pPr>
                <a:defRPr/>
              </a:pPr>
              <a:t>10/1/26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553201"/>
            <a:ext cx="3859795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0045" y="6553201"/>
            <a:ext cx="2844059" cy="212725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1400" b="1">
                <a:solidFill>
                  <a:srgbClr val="FF6600"/>
                </a:solidFill>
                <a:latin typeface="+mn-lt"/>
              </a:defRPr>
            </a:lvl1pPr>
          </a:lstStyle>
          <a:p>
            <a:pPr>
              <a:defRPr/>
            </a:pPr>
            <a:fld id="{62406363-7E77-DB4B-97E5-317AD9418D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213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6" r:id="rId10"/>
    <p:sldLayoutId id="2147483687" r:id="rId11"/>
    <p:sldLayoutId id="2147483688" r:id="rId12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+mj-lt"/>
          <a:ea typeface="ＭＳ Ｐゴシック" pitchFamily="-1" charset="-128"/>
          <a:cs typeface="ＭＳ Ｐゴシック" pitchFamily="-1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0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0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0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0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9pPr>
    </p:titleStyle>
    <p:bodyStyle>
      <a:lvl1pPr marL="342900" indent="-342900" algn="l" defTabSz="457200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Font typeface="Arial" pitchFamily="-1" charset="0"/>
        <a:buChar char="•"/>
        <a:defRPr sz="2400" kern="1200" spc="-50">
          <a:solidFill>
            <a:schemeClr val="tx1"/>
          </a:solidFill>
          <a:latin typeface="+mn-lt"/>
          <a:ea typeface="ＭＳ Ｐゴシック" pitchFamily="-1" charset="-128"/>
          <a:cs typeface="ＭＳ Ｐゴシック" pitchFamily="-1" charset="-128"/>
        </a:defRPr>
      </a:lvl1pPr>
      <a:lvl2pPr marL="742950" indent="-285750" algn="l" defTabSz="457200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Font typeface="Arial" pitchFamily="-1" charset="0"/>
        <a:buChar char="–"/>
        <a:defRPr sz="2400" kern="1200" spc="-50">
          <a:solidFill>
            <a:schemeClr val="tx1"/>
          </a:solidFill>
          <a:latin typeface="+mn-lt"/>
          <a:ea typeface="ＭＳ Ｐゴシック" pitchFamily="-1" charset="-128"/>
          <a:cs typeface="+mn-cs"/>
        </a:defRPr>
      </a:lvl2pPr>
      <a:lvl3pPr marL="1143000" indent="-228600" algn="l" defTabSz="457200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Font typeface="Arial" pitchFamily="-1" charset="0"/>
        <a:buChar char="•"/>
        <a:defRPr sz="2400" kern="1200" spc="-50">
          <a:solidFill>
            <a:schemeClr val="tx1"/>
          </a:solidFill>
          <a:latin typeface="+mn-lt"/>
          <a:ea typeface="ＭＳ Ｐゴシック" pitchFamily="-1" charset="-128"/>
          <a:cs typeface="+mn-cs"/>
        </a:defRPr>
      </a:lvl3pPr>
      <a:lvl4pPr marL="1600200" indent="-228600" algn="l" defTabSz="457200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Font typeface="Arial" pitchFamily="-1" charset="0"/>
        <a:buChar char="–"/>
        <a:defRPr sz="2400" kern="1200" spc="-50">
          <a:solidFill>
            <a:schemeClr val="tx1"/>
          </a:solidFill>
          <a:latin typeface="+mn-lt"/>
          <a:ea typeface="ＭＳ Ｐゴシック" pitchFamily="-1" charset="-128"/>
          <a:cs typeface="+mn-cs"/>
        </a:defRPr>
      </a:lvl4pPr>
      <a:lvl5pPr marL="2057400" indent="-228600" algn="l" defTabSz="457200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Font typeface="Arial" pitchFamily="-1" charset="0"/>
        <a:buChar char="»"/>
        <a:defRPr sz="2400" kern="1200" spc="-50">
          <a:solidFill>
            <a:schemeClr val="tx1"/>
          </a:solidFill>
          <a:latin typeface="+mn-lt"/>
          <a:ea typeface="ＭＳ Ｐゴシック" pitchFamily="-1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3412" y="685800"/>
            <a:ext cx="8382000" cy="2070100"/>
          </a:xfrm>
        </p:spPr>
        <p:txBody>
          <a:bodyPr/>
          <a:lstStyle/>
          <a:p>
            <a:r>
              <a:rPr lang="en-US" sz="4200" dirty="0"/>
              <a:t>Peer-to-Peer Systems and Distributed Hash Tables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323" y="4739992"/>
            <a:ext cx="8532178" cy="1752600"/>
          </a:xfrm>
        </p:spPr>
        <p:txBody>
          <a:bodyPr/>
          <a:lstStyle/>
          <a:p>
            <a:r>
              <a:rPr lang="en-US" dirty="0"/>
              <a:t>COS 418/518: Distributed Systems</a:t>
            </a:r>
          </a:p>
          <a:p>
            <a:r>
              <a:rPr lang="en-US" dirty="0"/>
              <a:t>Lecture 8 &amp; 9</a:t>
            </a:r>
          </a:p>
          <a:p>
            <a:endParaRPr lang="en-US" dirty="0"/>
          </a:p>
          <a:p>
            <a:r>
              <a:rPr lang="en-US" dirty="0"/>
              <a:t>Jialin Ding, </a:t>
            </a:r>
            <a:r>
              <a:rPr lang="en-US" u="sng" dirty="0"/>
              <a:t>Mike Freedman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86BF2-478A-1696-B0B2-7C928914E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2E84F2-E993-13B7-11BE-AD8AB15F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366" y="1714500"/>
            <a:ext cx="11306737" cy="47625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 dirty="0"/>
              <a:t>Peer-to-Peer Systems</a:t>
            </a:r>
          </a:p>
          <a:p>
            <a:pPr marL="514350" indent="-514350"/>
            <a:endParaRPr lang="en-US" sz="3200" b="1" dirty="0"/>
          </a:p>
          <a:p>
            <a:pPr marL="514350" indent="-514350">
              <a:buFont typeface="+mj-lt"/>
              <a:buAutoNum type="arabicPeriod" startAt="2"/>
            </a:pPr>
            <a:r>
              <a:rPr lang="en-US" sz="3200" b="1" dirty="0"/>
              <a:t>Distributed Hash Tables (DHT)</a:t>
            </a:r>
          </a:p>
          <a:p>
            <a:pPr marL="514350" indent="-514350">
              <a:buFont typeface="+mj-lt"/>
              <a:buAutoNum type="arabicPeriod" startAt="2"/>
            </a:pPr>
            <a:endParaRPr lang="en-US" sz="3200" b="1" dirty="0"/>
          </a:p>
          <a:p>
            <a:pPr marL="514350" indent="-514350">
              <a:buFont typeface="+mj-lt"/>
              <a:buAutoNum type="arabicPeriod" startAt="2"/>
            </a:pPr>
            <a:r>
              <a:rPr lang="en-US" sz="3200" b="1" dirty="0"/>
              <a:t>The Chord Lookup Service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B53D3E-7BBD-CF09-D24A-33D9E89A4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DDCEED-9209-F0B1-D509-19A444716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</p:spTree>
    <p:extLst>
      <p:ext uri="{BB962C8B-B14F-4D97-AF65-F5344CB8AC3E}">
        <p14:creationId xmlns:p14="http://schemas.microsoft.com/office/powerpoint/2010/main" val="403331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494A5C5B-2892-5F4C-AB98-32F576B71F83}"/>
              </a:ext>
            </a:extLst>
          </p:cNvPr>
          <p:cNvCxnSpPr>
            <a:cxnSpLocks/>
          </p:cNvCxnSpPr>
          <p:nvPr/>
        </p:nvCxnSpPr>
        <p:spPr>
          <a:xfrm>
            <a:off x="7897540" y="3860496"/>
            <a:ext cx="1017256" cy="638001"/>
          </a:xfrm>
          <a:prstGeom prst="line">
            <a:avLst/>
          </a:prstGeom>
          <a:ln w="19050">
            <a:solidFill>
              <a:schemeClr val="tx1">
                <a:alpha val="50000"/>
              </a:schemeClr>
            </a:solidFill>
            <a:prstDash val="solid"/>
            <a:headEnd type="none" w="med" len="med"/>
            <a:tailEnd type="none" w="lg" len="lg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89869281-4D73-2F4E-B551-1751AFC395FC}"/>
              </a:ext>
            </a:extLst>
          </p:cNvPr>
          <p:cNvCxnSpPr>
            <a:cxnSpLocks/>
          </p:cNvCxnSpPr>
          <p:nvPr/>
        </p:nvCxnSpPr>
        <p:spPr>
          <a:xfrm flipH="1">
            <a:off x="7829823" y="2460487"/>
            <a:ext cx="1053629" cy="816117"/>
          </a:xfrm>
          <a:prstGeom prst="line">
            <a:avLst/>
          </a:prstGeom>
          <a:ln w="19050">
            <a:solidFill>
              <a:schemeClr val="tx1">
                <a:alpha val="50000"/>
              </a:schemeClr>
            </a:solidFill>
            <a:prstDash val="solid"/>
            <a:headEnd type="none" w="med" len="med"/>
            <a:tailEnd type="none" w="lg" len="lg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Application Architecture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3BA75C5-7F9E-7646-BB63-D85CAED8D423}"/>
              </a:ext>
            </a:extLst>
          </p:cNvPr>
          <p:cNvGrpSpPr/>
          <p:nvPr/>
        </p:nvGrpSpPr>
        <p:grpSpPr>
          <a:xfrm>
            <a:off x="3243750" y="1880788"/>
            <a:ext cx="564320" cy="654065"/>
            <a:chOff x="3058555" y="1626148"/>
            <a:chExt cx="853119" cy="937657"/>
          </a:xfrm>
        </p:grpSpPr>
        <p:sp>
          <p:nvSpPr>
            <p:cNvPr id="27" name="computr2">
              <a:extLst>
                <a:ext uri="{FF2B5EF4-FFF2-40B4-BE49-F238E27FC236}">
                  <a16:creationId xmlns:a16="http://schemas.microsoft.com/office/drawing/2014/main" id="{E0D96967-9686-3D49-A95E-701DD43BD457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3125569" y="1626148"/>
              <a:ext cx="719093" cy="525078"/>
            </a:xfrm>
            <a:custGeom>
              <a:avLst/>
              <a:gdLst>
                <a:gd name="T0" fmla="*/ 10800 w 21600"/>
                <a:gd name="T1" fmla="*/ 0 h 21600"/>
                <a:gd name="T2" fmla="*/ 10800 w 21600"/>
                <a:gd name="T3" fmla="*/ 21600 h 21600"/>
                <a:gd name="T4" fmla="*/ 17326 w 21600"/>
                <a:gd name="T5" fmla="*/ 0 h 21600"/>
                <a:gd name="T6" fmla="*/ 4274 w 21600"/>
                <a:gd name="T7" fmla="*/ 0 h 21600"/>
                <a:gd name="T8" fmla="*/ 4274 w 21600"/>
                <a:gd name="T9" fmla="*/ 11631 h 21600"/>
                <a:gd name="T10" fmla="*/ 17326 w 21600"/>
                <a:gd name="T11" fmla="*/ 11631 h 21600"/>
                <a:gd name="T12" fmla="*/ 4274 w 21600"/>
                <a:gd name="T13" fmla="*/ 5816 h 21600"/>
                <a:gd name="T14" fmla="*/ 17326 w 21600"/>
                <a:gd name="T15" fmla="*/ 5816 h 21600"/>
                <a:gd name="T16" fmla="*/ 18828 w 21600"/>
                <a:gd name="T17" fmla="*/ 15785 h 21600"/>
                <a:gd name="T18" fmla="*/ 2772 w 21600"/>
                <a:gd name="T19" fmla="*/ 15785 h 21600"/>
                <a:gd name="T20" fmla="*/ 6194 w 21600"/>
                <a:gd name="T21" fmla="*/ 1913 h 21600"/>
                <a:gd name="T22" fmla="*/ 15565 w 21600"/>
                <a:gd name="T23" fmla="*/ 974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 extrusionOk="0">
                  <a:moveTo>
                    <a:pt x="21022" y="20295"/>
                  </a:moveTo>
                  <a:lnTo>
                    <a:pt x="18828" y="18396"/>
                  </a:lnTo>
                  <a:lnTo>
                    <a:pt x="18828" y="13174"/>
                  </a:lnTo>
                  <a:lnTo>
                    <a:pt x="15478" y="13174"/>
                  </a:lnTo>
                  <a:lnTo>
                    <a:pt x="15478" y="11631"/>
                  </a:lnTo>
                  <a:lnTo>
                    <a:pt x="17326" y="11631"/>
                  </a:lnTo>
                  <a:lnTo>
                    <a:pt x="17326" y="11156"/>
                  </a:lnTo>
                  <a:lnTo>
                    <a:pt x="17326" y="0"/>
                  </a:lnTo>
                  <a:lnTo>
                    <a:pt x="10858" y="0"/>
                  </a:lnTo>
                  <a:lnTo>
                    <a:pt x="4274" y="0"/>
                  </a:lnTo>
                  <a:lnTo>
                    <a:pt x="4274" y="11037"/>
                  </a:lnTo>
                  <a:lnTo>
                    <a:pt x="4274" y="11631"/>
                  </a:lnTo>
                  <a:lnTo>
                    <a:pt x="6122" y="11631"/>
                  </a:lnTo>
                  <a:lnTo>
                    <a:pt x="6122" y="13174"/>
                  </a:lnTo>
                  <a:lnTo>
                    <a:pt x="2772" y="13174"/>
                  </a:lnTo>
                  <a:lnTo>
                    <a:pt x="2772" y="18514"/>
                  </a:lnTo>
                  <a:lnTo>
                    <a:pt x="693" y="20295"/>
                  </a:lnTo>
                  <a:lnTo>
                    <a:pt x="462" y="20413"/>
                  </a:lnTo>
                  <a:lnTo>
                    <a:pt x="231" y="20651"/>
                  </a:lnTo>
                  <a:lnTo>
                    <a:pt x="116" y="20888"/>
                  </a:lnTo>
                  <a:lnTo>
                    <a:pt x="0" y="21125"/>
                  </a:lnTo>
                  <a:lnTo>
                    <a:pt x="0" y="21244"/>
                  </a:lnTo>
                  <a:lnTo>
                    <a:pt x="116" y="21363"/>
                  </a:lnTo>
                  <a:lnTo>
                    <a:pt x="116" y="21481"/>
                  </a:lnTo>
                  <a:lnTo>
                    <a:pt x="231" y="21481"/>
                  </a:lnTo>
                  <a:lnTo>
                    <a:pt x="347" y="21600"/>
                  </a:lnTo>
                  <a:lnTo>
                    <a:pt x="578" y="21600"/>
                  </a:lnTo>
                  <a:lnTo>
                    <a:pt x="693" y="21600"/>
                  </a:lnTo>
                  <a:lnTo>
                    <a:pt x="10858" y="21600"/>
                  </a:lnTo>
                  <a:lnTo>
                    <a:pt x="20907" y="21600"/>
                  </a:lnTo>
                  <a:lnTo>
                    <a:pt x="21138" y="21600"/>
                  </a:lnTo>
                  <a:lnTo>
                    <a:pt x="21253" y="21600"/>
                  </a:lnTo>
                  <a:lnTo>
                    <a:pt x="21369" y="21481"/>
                  </a:lnTo>
                  <a:lnTo>
                    <a:pt x="21484" y="21481"/>
                  </a:lnTo>
                  <a:lnTo>
                    <a:pt x="21600" y="21363"/>
                  </a:lnTo>
                  <a:lnTo>
                    <a:pt x="21600" y="21244"/>
                  </a:lnTo>
                  <a:lnTo>
                    <a:pt x="21600" y="21125"/>
                  </a:lnTo>
                  <a:lnTo>
                    <a:pt x="21484" y="20888"/>
                  </a:lnTo>
                  <a:lnTo>
                    <a:pt x="21369" y="20651"/>
                  </a:lnTo>
                  <a:lnTo>
                    <a:pt x="21253" y="20413"/>
                  </a:lnTo>
                  <a:lnTo>
                    <a:pt x="21022" y="20295"/>
                  </a:lnTo>
                  <a:close/>
                </a:path>
                <a:path w="21600" h="21600" extrusionOk="0">
                  <a:moveTo>
                    <a:pt x="18019" y="18514"/>
                  </a:moveTo>
                  <a:lnTo>
                    <a:pt x="17326" y="17921"/>
                  </a:lnTo>
                  <a:lnTo>
                    <a:pt x="4389" y="17921"/>
                  </a:lnTo>
                  <a:lnTo>
                    <a:pt x="3696" y="18514"/>
                  </a:lnTo>
                  <a:lnTo>
                    <a:pt x="18019" y="18514"/>
                  </a:lnTo>
                  <a:close/>
                </a:path>
                <a:path w="21600" h="21600" extrusionOk="0">
                  <a:moveTo>
                    <a:pt x="19174" y="19701"/>
                  </a:moveTo>
                  <a:lnTo>
                    <a:pt x="18481" y="19108"/>
                  </a:lnTo>
                  <a:lnTo>
                    <a:pt x="3119" y="19108"/>
                  </a:lnTo>
                  <a:lnTo>
                    <a:pt x="2426" y="19701"/>
                  </a:lnTo>
                  <a:lnTo>
                    <a:pt x="19174" y="19701"/>
                  </a:lnTo>
                  <a:close/>
                </a:path>
                <a:path w="21600" h="21600" extrusionOk="0">
                  <a:moveTo>
                    <a:pt x="20560" y="20769"/>
                  </a:moveTo>
                  <a:lnTo>
                    <a:pt x="19867" y="20176"/>
                  </a:lnTo>
                  <a:lnTo>
                    <a:pt x="1848" y="20176"/>
                  </a:lnTo>
                  <a:lnTo>
                    <a:pt x="1155" y="20769"/>
                  </a:lnTo>
                  <a:lnTo>
                    <a:pt x="20560" y="20769"/>
                  </a:lnTo>
                  <a:close/>
                </a:path>
                <a:path w="21600" h="21600" extrusionOk="0">
                  <a:moveTo>
                    <a:pt x="18828" y="18396"/>
                  </a:moveTo>
                  <a:lnTo>
                    <a:pt x="17442" y="17209"/>
                  </a:lnTo>
                  <a:lnTo>
                    <a:pt x="4158" y="17209"/>
                  </a:lnTo>
                  <a:lnTo>
                    <a:pt x="2772" y="18514"/>
                  </a:lnTo>
                  <a:moveTo>
                    <a:pt x="13168" y="14123"/>
                  </a:moveTo>
                  <a:lnTo>
                    <a:pt x="13168" y="14716"/>
                  </a:lnTo>
                  <a:lnTo>
                    <a:pt x="17788" y="14716"/>
                  </a:lnTo>
                  <a:lnTo>
                    <a:pt x="17788" y="14123"/>
                  </a:lnTo>
                  <a:lnTo>
                    <a:pt x="13168" y="14123"/>
                  </a:lnTo>
                  <a:close/>
                </a:path>
                <a:path w="21600" h="21600" extrusionOk="0">
                  <a:moveTo>
                    <a:pt x="6122" y="1899"/>
                  </a:moveTo>
                  <a:lnTo>
                    <a:pt x="6122" y="9732"/>
                  </a:lnTo>
                  <a:lnTo>
                    <a:pt x="15478" y="9732"/>
                  </a:lnTo>
                  <a:lnTo>
                    <a:pt x="15478" y="1899"/>
                  </a:lnTo>
                  <a:lnTo>
                    <a:pt x="6122" y="1899"/>
                  </a:lnTo>
                  <a:moveTo>
                    <a:pt x="6122" y="11631"/>
                  </a:moveTo>
                  <a:lnTo>
                    <a:pt x="15478" y="11631"/>
                  </a:lnTo>
                  <a:lnTo>
                    <a:pt x="15478" y="13174"/>
                  </a:lnTo>
                  <a:lnTo>
                    <a:pt x="6122" y="13174"/>
                  </a:lnTo>
                  <a:lnTo>
                    <a:pt x="6122" y="11631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64563F9-4560-9F4A-8C3E-845A685D3D0B}"/>
                </a:ext>
              </a:extLst>
            </p:cNvPr>
            <p:cNvSpPr txBox="1"/>
            <p:nvPr/>
          </p:nvSpPr>
          <p:spPr>
            <a:xfrm>
              <a:off x="3058555" y="2163695"/>
              <a:ext cx="85311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N" dirty="0">
                  <a:latin typeface="Arial" charset="0"/>
                  <a:ea typeface="Arial" charset="0"/>
                  <a:cs typeface="Arial" charset="0"/>
                </a:rPr>
                <a:t>client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8CEF1DC-1E46-DA4B-B081-22193A6C42C4}"/>
              </a:ext>
            </a:extLst>
          </p:cNvPr>
          <p:cNvGrpSpPr/>
          <p:nvPr/>
        </p:nvGrpSpPr>
        <p:grpSpPr>
          <a:xfrm>
            <a:off x="3388375" y="2977147"/>
            <a:ext cx="1067549" cy="1450833"/>
            <a:chOff x="2913812" y="3023448"/>
            <a:chExt cx="1067549" cy="1450833"/>
          </a:xfrm>
        </p:grpSpPr>
        <p:pic>
          <p:nvPicPr>
            <p:cNvPr id="40" name="Picture 39" descr="Icon&#10;&#10;Description automatically generated">
              <a:extLst>
                <a:ext uri="{FF2B5EF4-FFF2-40B4-BE49-F238E27FC236}">
                  <a16:creationId xmlns:a16="http://schemas.microsoft.com/office/drawing/2014/main" id="{7510D3E2-329B-E449-A311-849F64633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13812" y="3023448"/>
              <a:ext cx="1067549" cy="1067549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182AA6F-FEC5-2A42-9A88-E540977D4B1D}"/>
                </a:ext>
              </a:extLst>
            </p:cNvPr>
            <p:cNvSpPr txBox="1"/>
            <p:nvPr/>
          </p:nvSpPr>
          <p:spPr>
            <a:xfrm>
              <a:off x="2951916" y="4074171"/>
              <a:ext cx="9829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charset="0"/>
                  <a:ea typeface="Arial" charset="0"/>
                  <a:cs typeface="Arial" charset="0"/>
                </a:rPr>
                <a:t>Server</a:t>
              </a:r>
              <a:endParaRPr lang="en-CN" dirty="0"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2F83F57-690F-A64E-A034-6889E50D7C54}"/>
              </a:ext>
            </a:extLst>
          </p:cNvPr>
          <p:cNvGrpSpPr/>
          <p:nvPr/>
        </p:nvGrpSpPr>
        <p:grpSpPr>
          <a:xfrm>
            <a:off x="699832" y="3250505"/>
            <a:ext cx="896399" cy="937657"/>
            <a:chOff x="3036915" y="1626148"/>
            <a:chExt cx="896399" cy="937657"/>
          </a:xfrm>
        </p:grpSpPr>
        <p:sp>
          <p:nvSpPr>
            <p:cNvPr id="45" name="computr2">
              <a:extLst>
                <a:ext uri="{FF2B5EF4-FFF2-40B4-BE49-F238E27FC236}">
                  <a16:creationId xmlns:a16="http://schemas.microsoft.com/office/drawing/2014/main" id="{E5D7A3A3-7229-0241-9800-34A07BDE8F13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3125569" y="1626148"/>
              <a:ext cx="719093" cy="525078"/>
            </a:xfrm>
            <a:custGeom>
              <a:avLst/>
              <a:gdLst>
                <a:gd name="T0" fmla="*/ 10800 w 21600"/>
                <a:gd name="T1" fmla="*/ 0 h 21600"/>
                <a:gd name="T2" fmla="*/ 10800 w 21600"/>
                <a:gd name="T3" fmla="*/ 21600 h 21600"/>
                <a:gd name="T4" fmla="*/ 17326 w 21600"/>
                <a:gd name="T5" fmla="*/ 0 h 21600"/>
                <a:gd name="T6" fmla="*/ 4274 w 21600"/>
                <a:gd name="T7" fmla="*/ 0 h 21600"/>
                <a:gd name="T8" fmla="*/ 4274 w 21600"/>
                <a:gd name="T9" fmla="*/ 11631 h 21600"/>
                <a:gd name="T10" fmla="*/ 17326 w 21600"/>
                <a:gd name="T11" fmla="*/ 11631 h 21600"/>
                <a:gd name="T12" fmla="*/ 4274 w 21600"/>
                <a:gd name="T13" fmla="*/ 5816 h 21600"/>
                <a:gd name="T14" fmla="*/ 17326 w 21600"/>
                <a:gd name="T15" fmla="*/ 5816 h 21600"/>
                <a:gd name="T16" fmla="*/ 18828 w 21600"/>
                <a:gd name="T17" fmla="*/ 15785 h 21600"/>
                <a:gd name="T18" fmla="*/ 2772 w 21600"/>
                <a:gd name="T19" fmla="*/ 15785 h 21600"/>
                <a:gd name="T20" fmla="*/ 6194 w 21600"/>
                <a:gd name="T21" fmla="*/ 1913 h 21600"/>
                <a:gd name="T22" fmla="*/ 15565 w 21600"/>
                <a:gd name="T23" fmla="*/ 974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 extrusionOk="0">
                  <a:moveTo>
                    <a:pt x="21022" y="20295"/>
                  </a:moveTo>
                  <a:lnTo>
                    <a:pt x="18828" y="18396"/>
                  </a:lnTo>
                  <a:lnTo>
                    <a:pt x="18828" y="13174"/>
                  </a:lnTo>
                  <a:lnTo>
                    <a:pt x="15478" y="13174"/>
                  </a:lnTo>
                  <a:lnTo>
                    <a:pt x="15478" y="11631"/>
                  </a:lnTo>
                  <a:lnTo>
                    <a:pt x="17326" y="11631"/>
                  </a:lnTo>
                  <a:lnTo>
                    <a:pt x="17326" y="11156"/>
                  </a:lnTo>
                  <a:lnTo>
                    <a:pt x="17326" y="0"/>
                  </a:lnTo>
                  <a:lnTo>
                    <a:pt x="10858" y="0"/>
                  </a:lnTo>
                  <a:lnTo>
                    <a:pt x="4274" y="0"/>
                  </a:lnTo>
                  <a:lnTo>
                    <a:pt x="4274" y="11037"/>
                  </a:lnTo>
                  <a:lnTo>
                    <a:pt x="4274" y="11631"/>
                  </a:lnTo>
                  <a:lnTo>
                    <a:pt x="6122" y="11631"/>
                  </a:lnTo>
                  <a:lnTo>
                    <a:pt x="6122" y="13174"/>
                  </a:lnTo>
                  <a:lnTo>
                    <a:pt x="2772" y="13174"/>
                  </a:lnTo>
                  <a:lnTo>
                    <a:pt x="2772" y="18514"/>
                  </a:lnTo>
                  <a:lnTo>
                    <a:pt x="693" y="20295"/>
                  </a:lnTo>
                  <a:lnTo>
                    <a:pt x="462" y="20413"/>
                  </a:lnTo>
                  <a:lnTo>
                    <a:pt x="231" y="20651"/>
                  </a:lnTo>
                  <a:lnTo>
                    <a:pt x="116" y="20888"/>
                  </a:lnTo>
                  <a:lnTo>
                    <a:pt x="0" y="21125"/>
                  </a:lnTo>
                  <a:lnTo>
                    <a:pt x="0" y="21244"/>
                  </a:lnTo>
                  <a:lnTo>
                    <a:pt x="116" y="21363"/>
                  </a:lnTo>
                  <a:lnTo>
                    <a:pt x="116" y="21481"/>
                  </a:lnTo>
                  <a:lnTo>
                    <a:pt x="231" y="21481"/>
                  </a:lnTo>
                  <a:lnTo>
                    <a:pt x="347" y="21600"/>
                  </a:lnTo>
                  <a:lnTo>
                    <a:pt x="578" y="21600"/>
                  </a:lnTo>
                  <a:lnTo>
                    <a:pt x="693" y="21600"/>
                  </a:lnTo>
                  <a:lnTo>
                    <a:pt x="10858" y="21600"/>
                  </a:lnTo>
                  <a:lnTo>
                    <a:pt x="20907" y="21600"/>
                  </a:lnTo>
                  <a:lnTo>
                    <a:pt x="21138" y="21600"/>
                  </a:lnTo>
                  <a:lnTo>
                    <a:pt x="21253" y="21600"/>
                  </a:lnTo>
                  <a:lnTo>
                    <a:pt x="21369" y="21481"/>
                  </a:lnTo>
                  <a:lnTo>
                    <a:pt x="21484" y="21481"/>
                  </a:lnTo>
                  <a:lnTo>
                    <a:pt x="21600" y="21363"/>
                  </a:lnTo>
                  <a:lnTo>
                    <a:pt x="21600" y="21244"/>
                  </a:lnTo>
                  <a:lnTo>
                    <a:pt x="21600" y="21125"/>
                  </a:lnTo>
                  <a:lnTo>
                    <a:pt x="21484" y="20888"/>
                  </a:lnTo>
                  <a:lnTo>
                    <a:pt x="21369" y="20651"/>
                  </a:lnTo>
                  <a:lnTo>
                    <a:pt x="21253" y="20413"/>
                  </a:lnTo>
                  <a:lnTo>
                    <a:pt x="21022" y="20295"/>
                  </a:lnTo>
                  <a:close/>
                </a:path>
                <a:path w="21600" h="21600" extrusionOk="0">
                  <a:moveTo>
                    <a:pt x="18019" y="18514"/>
                  </a:moveTo>
                  <a:lnTo>
                    <a:pt x="17326" y="17921"/>
                  </a:lnTo>
                  <a:lnTo>
                    <a:pt x="4389" y="17921"/>
                  </a:lnTo>
                  <a:lnTo>
                    <a:pt x="3696" y="18514"/>
                  </a:lnTo>
                  <a:lnTo>
                    <a:pt x="18019" y="18514"/>
                  </a:lnTo>
                  <a:close/>
                </a:path>
                <a:path w="21600" h="21600" extrusionOk="0">
                  <a:moveTo>
                    <a:pt x="19174" y="19701"/>
                  </a:moveTo>
                  <a:lnTo>
                    <a:pt x="18481" y="19108"/>
                  </a:lnTo>
                  <a:lnTo>
                    <a:pt x="3119" y="19108"/>
                  </a:lnTo>
                  <a:lnTo>
                    <a:pt x="2426" y="19701"/>
                  </a:lnTo>
                  <a:lnTo>
                    <a:pt x="19174" y="19701"/>
                  </a:lnTo>
                  <a:close/>
                </a:path>
                <a:path w="21600" h="21600" extrusionOk="0">
                  <a:moveTo>
                    <a:pt x="20560" y="20769"/>
                  </a:moveTo>
                  <a:lnTo>
                    <a:pt x="19867" y="20176"/>
                  </a:lnTo>
                  <a:lnTo>
                    <a:pt x="1848" y="20176"/>
                  </a:lnTo>
                  <a:lnTo>
                    <a:pt x="1155" y="20769"/>
                  </a:lnTo>
                  <a:lnTo>
                    <a:pt x="20560" y="20769"/>
                  </a:lnTo>
                  <a:close/>
                </a:path>
                <a:path w="21600" h="21600" extrusionOk="0">
                  <a:moveTo>
                    <a:pt x="18828" y="18396"/>
                  </a:moveTo>
                  <a:lnTo>
                    <a:pt x="17442" y="17209"/>
                  </a:lnTo>
                  <a:lnTo>
                    <a:pt x="4158" y="17209"/>
                  </a:lnTo>
                  <a:lnTo>
                    <a:pt x="2772" y="18514"/>
                  </a:lnTo>
                  <a:moveTo>
                    <a:pt x="13168" y="14123"/>
                  </a:moveTo>
                  <a:lnTo>
                    <a:pt x="13168" y="14716"/>
                  </a:lnTo>
                  <a:lnTo>
                    <a:pt x="17788" y="14716"/>
                  </a:lnTo>
                  <a:lnTo>
                    <a:pt x="17788" y="14123"/>
                  </a:lnTo>
                  <a:lnTo>
                    <a:pt x="13168" y="14123"/>
                  </a:lnTo>
                  <a:close/>
                </a:path>
                <a:path w="21600" h="21600" extrusionOk="0">
                  <a:moveTo>
                    <a:pt x="6122" y="1899"/>
                  </a:moveTo>
                  <a:lnTo>
                    <a:pt x="6122" y="9732"/>
                  </a:lnTo>
                  <a:lnTo>
                    <a:pt x="15478" y="9732"/>
                  </a:lnTo>
                  <a:lnTo>
                    <a:pt x="15478" y="1899"/>
                  </a:lnTo>
                  <a:lnTo>
                    <a:pt x="6122" y="1899"/>
                  </a:lnTo>
                  <a:moveTo>
                    <a:pt x="6122" y="11631"/>
                  </a:moveTo>
                  <a:lnTo>
                    <a:pt x="15478" y="11631"/>
                  </a:lnTo>
                  <a:lnTo>
                    <a:pt x="15478" y="13174"/>
                  </a:lnTo>
                  <a:lnTo>
                    <a:pt x="6122" y="13174"/>
                  </a:lnTo>
                  <a:lnTo>
                    <a:pt x="6122" y="11631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65F80F5-7C98-A948-B232-2EB2C27D540A}"/>
                </a:ext>
              </a:extLst>
            </p:cNvPr>
            <p:cNvSpPr txBox="1"/>
            <p:nvPr/>
          </p:nvSpPr>
          <p:spPr>
            <a:xfrm>
              <a:off x="3036915" y="2163695"/>
              <a:ext cx="89639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N" dirty="0">
                  <a:latin typeface="Arial" charset="0"/>
                  <a:ea typeface="Arial" charset="0"/>
                  <a:cs typeface="Arial" charset="0"/>
                </a:rPr>
                <a:t>Client</a:t>
              </a:r>
            </a:p>
          </p:txBody>
        </p:sp>
      </p:grp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A47DCD7-B1D0-AD4A-898A-F77E1CDB9897}"/>
              </a:ext>
            </a:extLst>
          </p:cNvPr>
          <p:cNvCxnSpPr>
            <a:cxnSpLocks/>
          </p:cNvCxnSpPr>
          <p:nvPr/>
        </p:nvCxnSpPr>
        <p:spPr>
          <a:xfrm>
            <a:off x="6094412" y="1699608"/>
            <a:ext cx="0" cy="4645568"/>
          </a:xfrm>
          <a:prstGeom prst="line">
            <a:avLst/>
          </a:prstGeom>
          <a:ln>
            <a:prstDash val="sysDash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2C931AA1-B8C4-7744-A944-A29109C93FF5}"/>
              </a:ext>
            </a:extLst>
          </p:cNvPr>
          <p:cNvCxnSpPr>
            <a:cxnSpLocks/>
          </p:cNvCxnSpPr>
          <p:nvPr/>
        </p:nvCxnSpPr>
        <p:spPr>
          <a:xfrm>
            <a:off x="1678764" y="3469429"/>
            <a:ext cx="1701044" cy="0"/>
          </a:xfrm>
          <a:prstGeom prst="line">
            <a:avLst/>
          </a:prstGeom>
          <a:ln w="28575">
            <a:solidFill>
              <a:srgbClr val="009900"/>
            </a:solidFill>
            <a:prstDash val="solid"/>
            <a:headEnd type="none" w="med" len="med"/>
            <a:tailEnd type="triangle" w="lg" len="lg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B24E0B1-63F2-D244-BC8B-145CC8F8B72B}"/>
              </a:ext>
            </a:extLst>
          </p:cNvPr>
          <p:cNvCxnSpPr>
            <a:cxnSpLocks/>
          </p:cNvCxnSpPr>
          <p:nvPr/>
        </p:nvCxnSpPr>
        <p:spPr>
          <a:xfrm>
            <a:off x="1667189" y="3658825"/>
            <a:ext cx="1701044" cy="0"/>
          </a:xfrm>
          <a:prstGeom prst="line">
            <a:avLst/>
          </a:prstGeom>
          <a:ln w="28575">
            <a:solidFill>
              <a:schemeClr val="accent1"/>
            </a:solidFill>
            <a:prstDash val="solid"/>
            <a:headEnd type="triangle" w="lg" len="lg"/>
            <a:tailEnd type="none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831BE372-9600-F54D-BC19-A4EA8C3794C5}"/>
              </a:ext>
            </a:extLst>
          </p:cNvPr>
          <p:cNvSpPr txBox="1"/>
          <p:nvPr/>
        </p:nvSpPr>
        <p:spPr>
          <a:xfrm>
            <a:off x="1724954" y="3055329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>
                <a:solidFill>
                  <a:srgbClr val="009900"/>
                </a:solidFill>
                <a:latin typeface="Arial" charset="0"/>
                <a:ea typeface="Arial" charset="0"/>
                <a:cs typeface="Arial" charset="0"/>
              </a:rPr>
              <a:t>Ask</a:t>
            </a:r>
            <a:r>
              <a:rPr lang="en-US" sz="1800" b="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b="0" dirty="0">
                <a:solidFill>
                  <a:srgbClr val="009900"/>
                </a:solidFill>
                <a:latin typeface="Arial" charset="0"/>
                <a:ea typeface="Arial" charset="0"/>
                <a:cs typeface="Arial" charset="0"/>
              </a:rPr>
              <a:t>for</a:t>
            </a:r>
            <a:r>
              <a:rPr lang="en-US" sz="1800" b="0" dirty="0">
                <a:latin typeface="Arial" charset="0"/>
                <a:ea typeface="Arial" charset="0"/>
                <a:cs typeface="Arial" charset="0"/>
              </a:rPr>
              <a:t> page</a:t>
            </a:r>
            <a:endParaRPr lang="en-CN" sz="1800" b="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405AD9A-44C1-1E4D-BFB1-B89E5CF957A7}"/>
              </a:ext>
            </a:extLst>
          </p:cNvPr>
          <p:cNvSpPr txBox="1"/>
          <p:nvPr/>
        </p:nvSpPr>
        <p:spPr>
          <a:xfrm>
            <a:off x="1692895" y="3693263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>
                <a:solidFill>
                  <a:srgbClr val="0070C0"/>
                </a:solidFill>
                <a:latin typeface="Arial" charset="0"/>
                <a:ea typeface="Arial" charset="0"/>
                <a:cs typeface="Arial" charset="0"/>
              </a:rPr>
              <a:t>Provide</a:t>
            </a:r>
            <a:r>
              <a:rPr lang="en-US" sz="1800" b="0" dirty="0">
                <a:latin typeface="Arial" charset="0"/>
                <a:ea typeface="Arial" charset="0"/>
                <a:cs typeface="Arial" charset="0"/>
              </a:rPr>
              <a:t> page</a:t>
            </a:r>
            <a:endParaRPr lang="en-CN" sz="1800" b="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561CCC2-FD88-BF47-B4B1-987A50AA34A2}"/>
              </a:ext>
            </a:extLst>
          </p:cNvPr>
          <p:cNvSpPr txBox="1"/>
          <p:nvPr/>
        </p:nvSpPr>
        <p:spPr>
          <a:xfrm>
            <a:off x="2960068" y="4381284"/>
            <a:ext cx="19157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Arial" charset="0"/>
                <a:ea typeface="Arial" charset="0"/>
                <a:cs typeface="Arial" charset="0"/>
              </a:rPr>
              <a:t>www.princeton.edu</a:t>
            </a:r>
            <a:endParaRPr lang="en-CN" sz="1600" b="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C53077D-BB4A-CA49-9009-10DF9588BF02}"/>
              </a:ext>
            </a:extLst>
          </p:cNvPr>
          <p:cNvCxnSpPr>
            <a:cxnSpLocks/>
            <a:endCxn id="40" idx="0"/>
          </p:cNvCxnSpPr>
          <p:nvPr/>
        </p:nvCxnSpPr>
        <p:spPr>
          <a:xfrm>
            <a:off x="3680173" y="2559190"/>
            <a:ext cx="241977" cy="417957"/>
          </a:xfrm>
          <a:prstGeom prst="line">
            <a:avLst/>
          </a:prstGeom>
          <a:ln w="28575">
            <a:solidFill>
              <a:srgbClr val="009900"/>
            </a:solidFill>
            <a:prstDash val="solid"/>
            <a:headEnd type="none" w="med" len="med"/>
            <a:tailEnd type="triangle" w="lg" len="lg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4994F78-5A5B-A24F-9CC1-C26AB0B40AB3}"/>
              </a:ext>
            </a:extLst>
          </p:cNvPr>
          <p:cNvGrpSpPr/>
          <p:nvPr/>
        </p:nvGrpSpPr>
        <p:grpSpPr>
          <a:xfrm>
            <a:off x="4914107" y="2192921"/>
            <a:ext cx="564320" cy="654065"/>
            <a:chOff x="3058555" y="1626148"/>
            <a:chExt cx="853119" cy="937657"/>
          </a:xfrm>
        </p:grpSpPr>
        <p:sp>
          <p:nvSpPr>
            <p:cNvPr id="62" name="computr2">
              <a:extLst>
                <a:ext uri="{FF2B5EF4-FFF2-40B4-BE49-F238E27FC236}">
                  <a16:creationId xmlns:a16="http://schemas.microsoft.com/office/drawing/2014/main" id="{448D221C-F132-384A-A2C5-B51C6E6EEC39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3125569" y="1626148"/>
              <a:ext cx="719093" cy="525078"/>
            </a:xfrm>
            <a:custGeom>
              <a:avLst/>
              <a:gdLst>
                <a:gd name="T0" fmla="*/ 10800 w 21600"/>
                <a:gd name="T1" fmla="*/ 0 h 21600"/>
                <a:gd name="T2" fmla="*/ 10800 w 21600"/>
                <a:gd name="T3" fmla="*/ 21600 h 21600"/>
                <a:gd name="T4" fmla="*/ 17326 w 21600"/>
                <a:gd name="T5" fmla="*/ 0 h 21600"/>
                <a:gd name="T6" fmla="*/ 4274 w 21600"/>
                <a:gd name="T7" fmla="*/ 0 h 21600"/>
                <a:gd name="T8" fmla="*/ 4274 w 21600"/>
                <a:gd name="T9" fmla="*/ 11631 h 21600"/>
                <a:gd name="T10" fmla="*/ 17326 w 21600"/>
                <a:gd name="T11" fmla="*/ 11631 h 21600"/>
                <a:gd name="T12" fmla="*/ 4274 w 21600"/>
                <a:gd name="T13" fmla="*/ 5816 h 21600"/>
                <a:gd name="T14" fmla="*/ 17326 w 21600"/>
                <a:gd name="T15" fmla="*/ 5816 h 21600"/>
                <a:gd name="T16" fmla="*/ 18828 w 21600"/>
                <a:gd name="T17" fmla="*/ 15785 h 21600"/>
                <a:gd name="T18" fmla="*/ 2772 w 21600"/>
                <a:gd name="T19" fmla="*/ 15785 h 21600"/>
                <a:gd name="T20" fmla="*/ 6194 w 21600"/>
                <a:gd name="T21" fmla="*/ 1913 h 21600"/>
                <a:gd name="T22" fmla="*/ 15565 w 21600"/>
                <a:gd name="T23" fmla="*/ 974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 extrusionOk="0">
                  <a:moveTo>
                    <a:pt x="21022" y="20295"/>
                  </a:moveTo>
                  <a:lnTo>
                    <a:pt x="18828" y="18396"/>
                  </a:lnTo>
                  <a:lnTo>
                    <a:pt x="18828" y="13174"/>
                  </a:lnTo>
                  <a:lnTo>
                    <a:pt x="15478" y="13174"/>
                  </a:lnTo>
                  <a:lnTo>
                    <a:pt x="15478" y="11631"/>
                  </a:lnTo>
                  <a:lnTo>
                    <a:pt x="17326" y="11631"/>
                  </a:lnTo>
                  <a:lnTo>
                    <a:pt x="17326" y="11156"/>
                  </a:lnTo>
                  <a:lnTo>
                    <a:pt x="17326" y="0"/>
                  </a:lnTo>
                  <a:lnTo>
                    <a:pt x="10858" y="0"/>
                  </a:lnTo>
                  <a:lnTo>
                    <a:pt x="4274" y="0"/>
                  </a:lnTo>
                  <a:lnTo>
                    <a:pt x="4274" y="11037"/>
                  </a:lnTo>
                  <a:lnTo>
                    <a:pt x="4274" y="11631"/>
                  </a:lnTo>
                  <a:lnTo>
                    <a:pt x="6122" y="11631"/>
                  </a:lnTo>
                  <a:lnTo>
                    <a:pt x="6122" y="13174"/>
                  </a:lnTo>
                  <a:lnTo>
                    <a:pt x="2772" y="13174"/>
                  </a:lnTo>
                  <a:lnTo>
                    <a:pt x="2772" y="18514"/>
                  </a:lnTo>
                  <a:lnTo>
                    <a:pt x="693" y="20295"/>
                  </a:lnTo>
                  <a:lnTo>
                    <a:pt x="462" y="20413"/>
                  </a:lnTo>
                  <a:lnTo>
                    <a:pt x="231" y="20651"/>
                  </a:lnTo>
                  <a:lnTo>
                    <a:pt x="116" y="20888"/>
                  </a:lnTo>
                  <a:lnTo>
                    <a:pt x="0" y="21125"/>
                  </a:lnTo>
                  <a:lnTo>
                    <a:pt x="0" y="21244"/>
                  </a:lnTo>
                  <a:lnTo>
                    <a:pt x="116" y="21363"/>
                  </a:lnTo>
                  <a:lnTo>
                    <a:pt x="116" y="21481"/>
                  </a:lnTo>
                  <a:lnTo>
                    <a:pt x="231" y="21481"/>
                  </a:lnTo>
                  <a:lnTo>
                    <a:pt x="347" y="21600"/>
                  </a:lnTo>
                  <a:lnTo>
                    <a:pt x="578" y="21600"/>
                  </a:lnTo>
                  <a:lnTo>
                    <a:pt x="693" y="21600"/>
                  </a:lnTo>
                  <a:lnTo>
                    <a:pt x="10858" y="21600"/>
                  </a:lnTo>
                  <a:lnTo>
                    <a:pt x="20907" y="21600"/>
                  </a:lnTo>
                  <a:lnTo>
                    <a:pt x="21138" y="21600"/>
                  </a:lnTo>
                  <a:lnTo>
                    <a:pt x="21253" y="21600"/>
                  </a:lnTo>
                  <a:lnTo>
                    <a:pt x="21369" y="21481"/>
                  </a:lnTo>
                  <a:lnTo>
                    <a:pt x="21484" y="21481"/>
                  </a:lnTo>
                  <a:lnTo>
                    <a:pt x="21600" y="21363"/>
                  </a:lnTo>
                  <a:lnTo>
                    <a:pt x="21600" y="21244"/>
                  </a:lnTo>
                  <a:lnTo>
                    <a:pt x="21600" y="21125"/>
                  </a:lnTo>
                  <a:lnTo>
                    <a:pt x="21484" y="20888"/>
                  </a:lnTo>
                  <a:lnTo>
                    <a:pt x="21369" y="20651"/>
                  </a:lnTo>
                  <a:lnTo>
                    <a:pt x="21253" y="20413"/>
                  </a:lnTo>
                  <a:lnTo>
                    <a:pt x="21022" y="20295"/>
                  </a:lnTo>
                  <a:close/>
                </a:path>
                <a:path w="21600" h="21600" extrusionOk="0">
                  <a:moveTo>
                    <a:pt x="18019" y="18514"/>
                  </a:moveTo>
                  <a:lnTo>
                    <a:pt x="17326" y="17921"/>
                  </a:lnTo>
                  <a:lnTo>
                    <a:pt x="4389" y="17921"/>
                  </a:lnTo>
                  <a:lnTo>
                    <a:pt x="3696" y="18514"/>
                  </a:lnTo>
                  <a:lnTo>
                    <a:pt x="18019" y="18514"/>
                  </a:lnTo>
                  <a:close/>
                </a:path>
                <a:path w="21600" h="21600" extrusionOk="0">
                  <a:moveTo>
                    <a:pt x="19174" y="19701"/>
                  </a:moveTo>
                  <a:lnTo>
                    <a:pt x="18481" y="19108"/>
                  </a:lnTo>
                  <a:lnTo>
                    <a:pt x="3119" y="19108"/>
                  </a:lnTo>
                  <a:lnTo>
                    <a:pt x="2426" y="19701"/>
                  </a:lnTo>
                  <a:lnTo>
                    <a:pt x="19174" y="19701"/>
                  </a:lnTo>
                  <a:close/>
                </a:path>
                <a:path w="21600" h="21600" extrusionOk="0">
                  <a:moveTo>
                    <a:pt x="20560" y="20769"/>
                  </a:moveTo>
                  <a:lnTo>
                    <a:pt x="19867" y="20176"/>
                  </a:lnTo>
                  <a:lnTo>
                    <a:pt x="1848" y="20176"/>
                  </a:lnTo>
                  <a:lnTo>
                    <a:pt x="1155" y="20769"/>
                  </a:lnTo>
                  <a:lnTo>
                    <a:pt x="20560" y="20769"/>
                  </a:lnTo>
                  <a:close/>
                </a:path>
                <a:path w="21600" h="21600" extrusionOk="0">
                  <a:moveTo>
                    <a:pt x="18828" y="18396"/>
                  </a:moveTo>
                  <a:lnTo>
                    <a:pt x="17442" y="17209"/>
                  </a:lnTo>
                  <a:lnTo>
                    <a:pt x="4158" y="17209"/>
                  </a:lnTo>
                  <a:lnTo>
                    <a:pt x="2772" y="18514"/>
                  </a:lnTo>
                  <a:moveTo>
                    <a:pt x="13168" y="14123"/>
                  </a:moveTo>
                  <a:lnTo>
                    <a:pt x="13168" y="14716"/>
                  </a:lnTo>
                  <a:lnTo>
                    <a:pt x="17788" y="14716"/>
                  </a:lnTo>
                  <a:lnTo>
                    <a:pt x="17788" y="14123"/>
                  </a:lnTo>
                  <a:lnTo>
                    <a:pt x="13168" y="14123"/>
                  </a:lnTo>
                  <a:close/>
                </a:path>
                <a:path w="21600" h="21600" extrusionOk="0">
                  <a:moveTo>
                    <a:pt x="6122" y="1899"/>
                  </a:moveTo>
                  <a:lnTo>
                    <a:pt x="6122" y="9732"/>
                  </a:lnTo>
                  <a:lnTo>
                    <a:pt x="15478" y="9732"/>
                  </a:lnTo>
                  <a:lnTo>
                    <a:pt x="15478" y="1899"/>
                  </a:lnTo>
                  <a:lnTo>
                    <a:pt x="6122" y="1899"/>
                  </a:lnTo>
                  <a:moveTo>
                    <a:pt x="6122" y="11631"/>
                  </a:moveTo>
                  <a:lnTo>
                    <a:pt x="15478" y="11631"/>
                  </a:lnTo>
                  <a:lnTo>
                    <a:pt x="15478" y="13174"/>
                  </a:lnTo>
                  <a:lnTo>
                    <a:pt x="6122" y="13174"/>
                  </a:lnTo>
                  <a:lnTo>
                    <a:pt x="6122" y="11631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E49FF8E-1361-F94F-96F5-267911EBBA96}"/>
                </a:ext>
              </a:extLst>
            </p:cNvPr>
            <p:cNvSpPr txBox="1"/>
            <p:nvPr/>
          </p:nvSpPr>
          <p:spPr>
            <a:xfrm>
              <a:off x="3058555" y="2163695"/>
              <a:ext cx="85311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N" dirty="0">
                  <a:latin typeface="Arial" charset="0"/>
                  <a:ea typeface="Arial" charset="0"/>
                  <a:cs typeface="Arial" charset="0"/>
                </a:rPr>
                <a:t>client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495E8FC-1AF4-3847-A4C5-D31839E20413}"/>
              </a:ext>
            </a:extLst>
          </p:cNvPr>
          <p:cNvGrpSpPr/>
          <p:nvPr/>
        </p:nvGrpSpPr>
        <p:grpSpPr>
          <a:xfrm>
            <a:off x="5144163" y="3861129"/>
            <a:ext cx="564320" cy="654065"/>
            <a:chOff x="3058555" y="1626148"/>
            <a:chExt cx="853119" cy="937657"/>
          </a:xfrm>
        </p:grpSpPr>
        <p:sp>
          <p:nvSpPr>
            <p:cNvPr id="65" name="computr2">
              <a:extLst>
                <a:ext uri="{FF2B5EF4-FFF2-40B4-BE49-F238E27FC236}">
                  <a16:creationId xmlns:a16="http://schemas.microsoft.com/office/drawing/2014/main" id="{18ECC9F9-618F-A14F-927A-45276076BA1A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3125569" y="1626148"/>
              <a:ext cx="719093" cy="525078"/>
            </a:xfrm>
            <a:custGeom>
              <a:avLst/>
              <a:gdLst>
                <a:gd name="T0" fmla="*/ 10800 w 21600"/>
                <a:gd name="T1" fmla="*/ 0 h 21600"/>
                <a:gd name="T2" fmla="*/ 10800 w 21600"/>
                <a:gd name="T3" fmla="*/ 21600 h 21600"/>
                <a:gd name="T4" fmla="*/ 17326 w 21600"/>
                <a:gd name="T5" fmla="*/ 0 h 21600"/>
                <a:gd name="T6" fmla="*/ 4274 w 21600"/>
                <a:gd name="T7" fmla="*/ 0 h 21600"/>
                <a:gd name="T8" fmla="*/ 4274 w 21600"/>
                <a:gd name="T9" fmla="*/ 11631 h 21600"/>
                <a:gd name="T10" fmla="*/ 17326 w 21600"/>
                <a:gd name="T11" fmla="*/ 11631 h 21600"/>
                <a:gd name="T12" fmla="*/ 4274 w 21600"/>
                <a:gd name="T13" fmla="*/ 5816 h 21600"/>
                <a:gd name="T14" fmla="*/ 17326 w 21600"/>
                <a:gd name="T15" fmla="*/ 5816 h 21600"/>
                <a:gd name="T16" fmla="*/ 18828 w 21600"/>
                <a:gd name="T17" fmla="*/ 15785 h 21600"/>
                <a:gd name="T18" fmla="*/ 2772 w 21600"/>
                <a:gd name="T19" fmla="*/ 15785 h 21600"/>
                <a:gd name="T20" fmla="*/ 6194 w 21600"/>
                <a:gd name="T21" fmla="*/ 1913 h 21600"/>
                <a:gd name="T22" fmla="*/ 15565 w 21600"/>
                <a:gd name="T23" fmla="*/ 974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 extrusionOk="0">
                  <a:moveTo>
                    <a:pt x="21022" y="20295"/>
                  </a:moveTo>
                  <a:lnTo>
                    <a:pt x="18828" y="18396"/>
                  </a:lnTo>
                  <a:lnTo>
                    <a:pt x="18828" y="13174"/>
                  </a:lnTo>
                  <a:lnTo>
                    <a:pt x="15478" y="13174"/>
                  </a:lnTo>
                  <a:lnTo>
                    <a:pt x="15478" y="11631"/>
                  </a:lnTo>
                  <a:lnTo>
                    <a:pt x="17326" y="11631"/>
                  </a:lnTo>
                  <a:lnTo>
                    <a:pt x="17326" y="11156"/>
                  </a:lnTo>
                  <a:lnTo>
                    <a:pt x="17326" y="0"/>
                  </a:lnTo>
                  <a:lnTo>
                    <a:pt x="10858" y="0"/>
                  </a:lnTo>
                  <a:lnTo>
                    <a:pt x="4274" y="0"/>
                  </a:lnTo>
                  <a:lnTo>
                    <a:pt x="4274" y="11037"/>
                  </a:lnTo>
                  <a:lnTo>
                    <a:pt x="4274" y="11631"/>
                  </a:lnTo>
                  <a:lnTo>
                    <a:pt x="6122" y="11631"/>
                  </a:lnTo>
                  <a:lnTo>
                    <a:pt x="6122" y="13174"/>
                  </a:lnTo>
                  <a:lnTo>
                    <a:pt x="2772" y="13174"/>
                  </a:lnTo>
                  <a:lnTo>
                    <a:pt x="2772" y="18514"/>
                  </a:lnTo>
                  <a:lnTo>
                    <a:pt x="693" y="20295"/>
                  </a:lnTo>
                  <a:lnTo>
                    <a:pt x="462" y="20413"/>
                  </a:lnTo>
                  <a:lnTo>
                    <a:pt x="231" y="20651"/>
                  </a:lnTo>
                  <a:lnTo>
                    <a:pt x="116" y="20888"/>
                  </a:lnTo>
                  <a:lnTo>
                    <a:pt x="0" y="21125"/>
                  </a:lnTo>
                  <a:lnTo>
                    <a:pt x="0" y="21244"/>
                  </a:lnTo>
                  <a:lnTo>
                    <a:pt x="116" y="21363"/>
                  </a:lnTo>
                  <a:lnTo>
                    <a:pt x="116" y="21481"/>
                  </a:lnTo>
                  <a:lnTo>
                    <a:pt x="231" y="21481"/>
                  </a:lnTo>
                  <a:lnTo>
                    <a:pt x="347" y="21600"/>
                  </a:lnTo>
                  <a:lnTo>
                    <a:pt x="578" y="21600"/>
                  </a:lnTo>
                  <a:lnTo>
                    <a:pt x="693" y="21600"/>
                  </a:lnTo>
                  <a:lnTo>
                    <a:pt x="10858" y="21600"/>
                  </a:lnTo>
                  <a:lnTo>
                    <a:pt x="20907" y="21600"/>
                  </a:lnTo>
                  <a:lnTo>
                    <a:pt x="21138" y="21600"/>
                  </a:lnTo>
                  <a:lnTo>
                    <a:pt x="21253" y="21600"/>
                  </a:lnTo>
                  <a:lnTo>
                    <a:pt x="21369" y="21481"/>
                  </a:lnTo>
                  <a:lnTo>
                    <a:pt x="21484" y="21481"/>
                  </a:lnTo>
                  <a:lnTo>
                    <a:pt x="21600" y="21363"/>
                  </a:lnTo>
                  <a:lnTo>
                    <a:pt x="21600" y="21244"/>
                  </a:lnTo>
                  <a:lnTo>
                    <a:pt x="21600" y="21125"/>
                  </a:lnTo>
                  <a:lnTo>
                    <a:pt x="21484" y="20888"/>
                  </a:lnTo>
                  <a:lnTo>
                    <a:pt x="21369" y="20651"/>
                  </a:lnTo>
                  <a:lnTo>
                    <a:pt x="21253" y="20413"/>
                  </a:lnTo>
                  <a:lnTo>
                    <a:pt x="21022" y="20295"/>
                  </a:lnTo>
                  <a:close/>
                </a:path>
                <a:path w="21600" h="21600" extrusionOk="0">
                  <a:moveTo>
                    <a:pt x="18019" y="18514"/>
                  </a:moveTo>
                  <a:lnTo>
                    <a:pt x="17326" y="17921"/>
                  </a:lnTo>
                  <a:lnTo>
                    <a:pt x="4389" y="17921"/>
                  </a:lnTo>
                  <a:lnTo>
                    <a:pt x="3696" y="18514"/>
                  </a:lnTo>
                  <a:lnTo>
                    <a:pt x="18019" y="18514"/>
                  </a:lnTo>
                  <a:close/>
                </a:path>
                <a:path w="21600" h="21600" extrusionOk="0">
                  <a:moveTo>
                    <a:pt x="19174" y="19701"/>
                  </a:moveTo>
                  <a:lnTo>
                    <a:pt x="18481" y="19108"/>
                  </a:lnTo>
                  <a:lnTo>
                    <a:pt x="3119" y="19108"/>
                  </a:lnTo>
                  <a:lnTo>
                    <a:pt x="2426" y="19701"/>
                  </a:lnTo>
                  <a:lnTo>
                    <a:pt x="19174" y="19701"/>
                  </a:lnTo>
                  <a:close/>
                </a:path>
                <a:path w="21600" h="21600" extrusionOk="0">
                  <a:moveTo>
                    <a:pt x="20560" y="20769"/>
                  </a:moveTo>
                  <a:lnTo>
                    <a:pt x="19867" y="20176"/>
                  </a:lnTo>
                  <a:lnTo>
                    <a:pt x="1848" y="20176"/>
                  </a:lnTo>
                  <a:lnTo>
                    <a:pt x="1155" y="20769"/>
                  </a:lnTo>
                  <a:lnTo>
                    <a:pt x="20560" y="20769"/>
                  </a:lnTo>
                  <a:close/>
                </a:path>
                <a:path w="21600" h="21600" extrusionOk="0">
                  <a:moveTo>
                    <a:pt x="18828" y="18396"/>
                  </a:moveTo>
                  <a:lnTo>
                    <a:pt x="17442" y="17209"/>
                  </a:lnTo>
                  <a:lnTo>
                    <a:pt x="4158" y="17209"/>
                  </a:lnTo>
                  <a:lnTo>
                    <a:pt x="2772" y="18514"/>
                  </a:lnTo>
                  <a:moveTo>
                    <a:pt x="13168" y="14123"/>
                  </a:moveTo>
                  <a:lnTo>
                    <a:pt x="13168" y="14716"/>
                  </a:lnTo>
                  <a:lnTo>
                    <a:pt x="17788" y="14716"/>
                  </a:lnTo>
                  <a:lnTo>
                    <a:pt x="17788" y="14123"/>
                  </a:lnTo>
                  <a:lnTo>
                    <a:pt x="13168" y="14123"/>
                  </a:lnTo>
                  <a:close/>
                </a:path>
                <a:path w="21600" h="21600" extrusionOk="0">
                  <a:moveTo>
                    <a:pt x="6122" y="1899"/>
                  </a:moveTo>
                  <a:lnTo>
                    <a:pt x="6122" y="9732"/>
                  </a:lnTo>
                  <a:lnTo>
                    <a:pt x="15478" y="9732"/>
                  </a:lnTo>
                  <a:lnTo>
                    <a:pt x="15478" y="1899"/>
                  </a:lnTo>
                  <a:lnTo>
                    <a:pt x="6122" y="1899"/>
                  </a:lnTo>
                  <a:moveTo>
                    <a:pt x="6122" y="11631"/>
                  </a:moveTo>
                  <a:lnTo>
                    <a:pt x="15478" y="11631"/>
                  </a:lnTo>
                  <a:lnTo>
                    <a:pt x="15478" y="13174"/>
                  </a:lnTo>
                  <a:lnTo>
                    <a:pt x="6122" y="13174"/>
                  </a:lnTo>
                  <a:lnTo>
                    <a:pt x="6122" y="11631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507245D-7DA3-844E-8F05-7521EFDCF21D}"/>
                </a:ext>
              </a:extLst>
            </p:cNvPr>
            <p:cNvSpPr txBox="1"/>
            <p:nvPr/>
          </p:nvSpPr>
          <p:spPr>
            <a:xfrm>
              <a:off x="3058555" y="2163695"/>
              <a:ext cx="85311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N" dirty="0">
                  <a:latin typeface="Arial" charset="0"/>
                  <a:ea typeface="Arial" charset="0"/>
                  <a:cs typeface="Arial" charset="0"/>
                </a:rPr>
                <a:t>client</a:t>
              </a:r>
            </a:p>
          </p:txBody>
        </p:sp>
      </p:grp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96AF0F90-3CD0-D547-AC9E-1430644B353A}"/>
              </a:ext>
            </a:extLst>
          </p:cNvPr>
          <p:cNvCxnSpPr>
            <a:cxnSpLocks/>
          </p:cNvCxnSpPr>
          <p:nvPr/>
        </p:nvCxnSpPr>
        <p:spPr>
          <a:xfrm flipH="1">
            <a:off x="4366209" y="2913909"/>
            <a:ext cx="624237" cy="326086"/>
          </a:xfrm>
          <a:prstGeom prst="line">
            <a:avLst/>
          </a:prstGeom>
          <a:ln w="28575">
            <a:solidFill>
              <a:srgbClr val="009900"/>
            </a:solidFill>
            <a:prstDash val="solid"/>
            <a:headEnd type="none" w="lg" len="lg"/>
            <a:tailEnd type="triangle" w="lg" len="lg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2AC4DB49-F82B-654F-9E16-9FD1F0E9E19F}"/>
              </a:ext>
            </a:extLst>
          </p:cNvPr>
          <p:cNvCxnSpPr>
            <a:cxnSpLocks/>
            <a:endCxn id="40" idx="3"/>
          </p:cNvCxnSpPr>
          <p:nvPr/>
        </p:nvCxnSpPr>
        <p:spPr>
          <a:xfrm flipH="1" flipV="1">
            <a:off x="4455924" y="3510922"/>
            <a:ext cx="732567" cy="472225"/>
          </a:xfrm>
          <a:prstGeom prst="line">
            <a:avLst/>
          </a:prstGeom>
          <a:ln w="28575">
            <a:solidFill>
              <a:srgbClr val="009900"/>
            </a:solidFill>
            <a:prstDash val="solid"/>
            <a:headEnd type="none" w="med" len="med"/>
            <a:tailEnd type="triangle" w="lg" len="lg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AB0019B9-612C-3047-97D5-5510826B53EF}"/>
              </a:ext>
            </a:extLst>
          </p:cNvPr>
          <p:cNvSpPr txBox="1"/>
          <p:nvPr/>
        </p:nvSpPr>
        <p:spPr>
          <a:xfrm>
            <a:off x="2129688" y="5425852"/>
            <a:ext cx="2101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Client-Server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07EE90B1-8117-A64C-9489-CC69EF93DD80}"/>
              </a:ext>
            </a:extLst>
          </p:cNvPr>
          <p:cNvGrpSpPr/>
          <p:nvPr/>
        </p:nvGrpSpPr>
        <p:grpSpPr>
          <a:xfrm>
            <a:off x="8914796" y="1846373"/>
            <a:ext cx="740908" cy="775077"/>
            <a:chOff x="2925076" y="1626148"/>
            <a:chExt cx="1120077" cy="1111138"/>
          </a:xfrm>
        </p:grpSpPr>
        <p:sp>
          <p:nvSpPr>
            <p:cNvPr id="76" name="computr2">
              <a:extLst>
                <a:ext uri="{FF2B5EF4-FFF2-40B4-BE49-F238E27FC236}">
                  <a16:creationId xmlns:a16="http://schemas.microsoft.com/office/drawing/2014/main" id="{1708BAEC-37F7-3045-9ACF-FB0DCFDC6D13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3125569" y="1626148"/>
              <a:ext cx="719093" cy="525078"/>
            </a:xfrm>
            <a:custGeom>
              <a:avLst/>
              <a:gdLst>
                <a:gd name="T0" fmla="*/ 10800 w 21600"/>
                <a:gd name="T1" fmla="*/ 0 h 21600"/>
                <a:gd name="T2" fmla="*/ 10800 w 21600"/>
                <a:gd name="T3" fmla="*/ 21600 h 21600"/>
                <a:gd name="T4" fmla="*/ 17326 w 21600"/>
                <a:gd name="T5" fmla="*/ 0 h 21600"/>
                <a:gd name="T6" fmla="*/ 4274 w 21600"/>
                <a:gd name="T7" fmla="*/ 0 h 21600"/>
                <a:gd name="T8" fmla="*/ 4274 w 21600"/>
                <a:gd name="T9" fmla="*/ 11631 h 21600"/>
                <a:gd name="T10" fmla="*/ 17326 w 21600"/>
                <a:gd name="T11" fmla="*/ 11631 h 21600"/>
                <a:gd name="T12" fmla="*/ 4274 w 21600"/>
                <a:gd name="T13" fmla="*/ 5816 h 21600"/>
                <a:gd name="T14" fmla="*/ 17326 w 21600"/>
                <a:gd name="T15" fmla="*/ 5816 h 21600"/>
                <a:gd name="T16" fmla="*/ 18828 w 21600"/>
                <a:gd name="T17" fmla="*/ 15785 h 21600"/>
                <a:gd name="T18" fmla="*/ 2772 w 21600"/>
                <a:gd name="T19" fmla="*/ 15785 h 21600"/>
                <a:gd name="T20" fmla="*/ 6194 w 21600"/>
                <a:gd name="T21" fmla="*/ 1913 h 21600"/>
                <a:gd name="T22" fmla="*/ 15565 w 21600"/>
                <a:gd name="T23" fmla="*/ 974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 extrusionOk="0">
                  <a:moveTo>
                    <a:pt x="21022" y="20295"/>
                  </a:moveTo>
                  <a:lnTo>
                    <a:pt x="18828" y="18396"/>
                  </a:lnTo>
                  <a:lnTo>
                    <a:pt x="18828" y="13174"/>
                  </a:lnTo>
                  <a:lnTo>
                    <a:pt x="15478" y="13174"/>
                  </a:lnTo>
                  <a:lnTo>
                    <a:pt x="15478" y="11631"/>
                  </a:lnTo>
                  <a:lnTo>
                    <a:pt x="17326" y="11631"/>
                  </a:lnTo>
                  <a:lnTo>
                    <a:pt x="17326" y="11156"/>
                  </a:lnTo>
                  <a:lnTo>
                    <a:pt x="17326" y="0"/>
                  </a:lnTo>
                  <a:lnTo>
                    <a:pt x="10858" y="0"/>
                  </a:lnTo>
                  <a:lnTo>
                    <a:pt x="4274" y="0"/>
                  </a:lnTo>
                  <a:lnTo>
                    <a:pt x="4274" y="11037"/>
                  </a:lnTo>
                  <a:lnTo>
                    <a:pt x="4274" y="11631"/>
                  </a:lnTo>
                  <a:lnTo>
                    <a:pt x="6122" y="11631"/>
                  </a:lnTo>
                  <a:lnTo>
                    <a:pt x="6122" y="13174"/>
                  </a:lnTo>
                  <a:lnTo>
                    <a:pt x="2772" y="13174"/>
                  </a:lnTo>
                  <a:lnTo>
                    <a:pt x="2772" y="18514"/>
                  </a:lnTo>
                  <a:lnTo>
                    <a:pt x="693" y="20295"/>
                  </a:lnTo>
                  <a:lnTo>
                    <a:pt x="462" y="20413"/>
                  </a:lnTo>
                  <a:lnTo>
                    <a:pt x="231" y="20651"/>
                  </a:lnTo>
                  <a:lnTo>
                    <a:pt x="116" y="20888"/>
                  </a:lnTo>
                  <a:lnTo>
                    <a:pt x="0" y="21125"/>
                  </a:lnTo>
                  <a:lnTo>
                    <a:pt x="0" y="21244"/>
                  </a:lnTo>
                  <a:lnTo>
                    <a:pt x="116" y="21363"/>
                  </a:lnTo>
                  <a:lnTo>
                    <a:pt x="116" y="21481"/>
                  </a:lnTo>
                  <a:lnTo>
                    <a:pt x="231" y="21481"/>
                  </a:lnTo>
                  <a:lnTo>
                    <a:pt x="347" y="21600"/>
                  </a:lnTo>
                  <a:lnTo>
                    <a:pt x="578" y="21600"/>
                  </a:lnTo>
                  <a:lnTo>
                    <a:pt x="693" y="21600"/>
                  </a:lnTo>
                  <a:lnTo>
                    <a:pt x="10858" y="21600"/>
                  </a:lnTo>
                  <a:lnTo>
                    <a:pt x="20907" y="21600"/>
                  </a:lnTo>
                  <a:lnTo>
                    <a:pt x="21138" y="21600"/>
                  </a:lnTo>
                  <a:lnTo>
                    <a:pt x="21253" y="21600"/>
                  </a:lnTo>
                  <a:lnTo>
                    <a:pt x="21369" y="21481"/>
                  </a:lnTo>
                  <a:lnTo>
                    <a:pt x="21484" y="21481"/>
                  </a:lnTo>
                  <a:lnTo>
                    <a:pt x="21600" y="21363"/>
                  </a:lnTo>
                  <a:lnTo>
                    <a:pt x="21600" y="21244"/>
                  </a:lnTo>
                  <a:lnTo>
                    <a:pt x="21600" y="21125"/>
                  </a:lnTo>
                  <a:lnTo>
                    <a:pt x="21484" y="20888"/>
                  </a:lnTo>
                  <a:lnTo>
                    <a:pt x="21369" y="20651"/>
                  </a:lnTo>
                  <a:lnTo>
                    <a:pt x="21253" y="20413"/>
                  </a:lnTo>
                  <a:lnTo>
                    <a:pt x="21022" y="20295"/>
                  </a:lnTo>
                  <a:close/>
                </a:path>
                <a:path w="21600" h="21600" extrusionOk="0">
                  <a:moveTo>
                    <a:pt x="18019" y="18514"/>
                  </a:moveTo>
                  <a:lnTo>
                    <a:pt x="17326" y="17921"/>
                  </a:lnTo>
                  <a:lnTo>
                    <a:pt x="4389" y="17921"/>
                  </a:lnTo>
                  <a:lnTo>
                    <a:pt x="3696" y="18514"/>
                  </a:lnTo>
                  <a:lnTo>
                    <a:pt x="18019" y="18514"/>
                  </a:lnTo>
                  <a:close/>
                </a:path>
                <a:path w="21600" h="21600" extrusionOk="0">
                  <a:moveTo>
                    <a:pt x="19174" y="19701"/>
                  </a:moveTo>
                  <a:lnTo>
                    <a:pt x="18481" y="19108"/>
                  </a:lnTo>
                  <a:lnTo>
                    <a:pt x="3119" y="19108"/>
                  </a:lnTo>
                  <a:lnTo>
                    <a:pt x="2426" y="19701"/>
                  </a:lnTo>
                  <a:lnTo>
                    <a:pt x="19174" y="19701"/>
                  </a:lnTo>
                  <a:close/>
                </a:path>
                <a:path w="21600" h="21600" extrusionOk="0">
                  <a:moveTo>
                    <a:pt x="20560" y="20769"/>
                  </a:moveTo>
                  <a:lnTo>
                    <a:pt x="19867" y="20176"/>
                  </a:lnTo>
                  <a:lnTo>
                    <a:pt x="1848" y="20176"/>
                  </a:lnTo>
                  <a:lnTo>
                    <a:pt x="1155" y="20769"/>
                  </a:lnTo>
                  <a:lnTo>
                    <a:pt x="20560" y="20769"/>
                  </a:lnTo>
                  <a:close/>
                </a:path>
                <a:path w="21600" h="21600" extrusionOk="0">
                  <a:moveTo>
                    <a:pt x="18828" y="18396"/>
                  </a:moveTo>
                  <a:lnTo>
                    <a:pt x="17442" y="17209"/>
                  </a:lnTo>
                  <a:lnTo>
                    <a:pt x="4158" y="17209"/>
                  </a:lnTo>
                  <a:lnTo>
                    <a:pt x="2772" y="18514"/>
                  </a:lnTo>
                  <a:moveTo>
                    <a:pt x="13168" y="14123"/>
                  </a:moveTo>
                  <a:lnTo>
                    <a:pt x="13168" y="14716"/>
                  </a:lnTo>
                  <a:lnTo>
                    <a:pt x="17788" y="14716"/>
                  </a:lnTo>
                  <a:lnTo>
                    <a:pt x="17788" y="14123"/>
                  </a:lnTo>
                  <a:lnTo>
                    <a:pt x="13168" y="14123"/>
                  </a:lnTo>
                  <a:close/>
                </a:path>
                <a:path w="21600" h="21600" extrusionOk="0">
                  <a:moveTo>
                    <a:pt x="6122" y="1899"/>
                  </a:moveTo>
                  <a:lnTo>
                    <a:pt x="6122" y="9732"/>
                  </a:lnTo>
                  <a:lnTo>
                    <a:pt x="15478" y="9732"/>
                  </a:lnTo>
                  <a:lnTo>
                    <a:pt x="15478" y="1899"/>
                  </a:lnTo>
                  <a:lnTo>
                    <a:pt x="6122" y="1899"/>
                  </a:lnTo>
                  <a:moveTo>
                    <a:pt x="6122" y="11631"/>
                  </a:moveTo>
                  <a:lnTo>
                    <a:pt x="15478" y="11631"/>
                  </a:lnTo>
                  <a:lnTo>
                    <a:pt x="15478" y="13174"/>
                  </a:lnTo>
                  <a:lnTo>
                    <a:pt x="6122" y="13174"/>
                  </a:lnTo>
                  <a:lnTo>
                    <a:pt x="6122" y="11631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D4C9034-4EB0-8149-BB81-61444E95464F}"/>
                </a:ext>
              </a:extLst>
            </p:cNvPr>
            <p:cNvSpPr txBox="1"/>
            <p:nvPr/>
          </p:nvSpPr>
          <p:spPr>
            <a:xfrm>
              <a:off x="2925076" y="2163695"/>
              <a:ext cx="1120077" cy="5735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N" dirty="0">
                  <a:latin typeface="Arial" charset="0"/>
                  <a:ea typeface="Arial" charset="0"/>
                  <a:cs typeface="Arial" charset="0"/>
                </a:rPr>
                <a:t>Peer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9DDD66FE-9CDB-BE49-99CC-599C5E6B95E9}"/>
              </a:ext>
            </a:extLst>
          </p:cNvPr>
          <p:cNvGrpSpPr/>
          <p:nvPr/>
        </p:nvGrpSpPr>
        <p:grpSpPr>
          <a:xfrm>
            <a:off x="10836382" y="3250505"/>
            <a:ext cx="740908" cy="775077"/>
            <a:chOff x="2925076" y="1626148"/>
            <a:chExt cx="1120077" cy="1111138"/>
          </a:xfrm>
        </p:grpSpPr>
        <p:sp>
          <p:nvSpPr>
            <p:cNvPr id="79" name="computr2">
              <a:extLst>
                <a:ext uri="{FF2B5EF4-FFF2-40B4-BE49-F238E27FC236}">
                  <a16:creationId xmlns:a16="http://schemas.microsoft.com/office/drawing/2014/main" id="{CADF1EBF-FC89-304C-B57B-C338E9576D64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3125569" y="1626148"/>
              <a:ext cx="719093" cy="525078"/>
            </a:xfrm>
            <a:custGeom>
              <a:avLst/>
              <a:gdLst>
                <a:gd name="T0" fmla="*/ 10800 w 21600"/>
                <a:gd name="T1" fmla="*/ 0 h 21600"/>
                <a:gd name="T2" fmla="*/ 10800 w 21600"/>
                <a:gd name="T3" fmla="*/ 21600 h 21600"/>
                <a:gd name="T4" fmla="*/ 17326 w 21600"/>
                <a:gd name="T5" fmla="*/ 0 h 21600"/>
                <a:gd name="T6" fmla="*/ 4274 w 21600"/>
                <a:gd name="T7" fmla="*/ 0 h 21600"/>
                <a:gd name="T8" fmla="*/ 4274 w 21600"/>
                <a:gd name="T9" fmla="*/ 11631 h 21600"/>
                <a:gd name="T10" fmla="*/ 17326 w 21600"/>
                <a:gd name="T11" fmla="*/ 11631 h 21600"/>
                <a:gd name="T12" fmla="*/ 4274 w 21600"/>
                <a:gd name="T13" fmla="*/ 5816 h 21600"/>
                <a:gd name="T14" fmla="*/ 17326 w 21600"/>
                <a:gd name="T15" fmla="*/ 5816 h 21600"/>
                <a:gd name="T16" fmla="*/ 18828 w 21600"/>
                <a:gd name="T17" fmla="*/ 15785 h 21600"/>
                <a:gd name="T18" fmla="*/ 2772 w 21600"/>
                <a:gd name="T19" fmla="*/ 15785 h 21600"/>
                <a:gd name="T20" fmla="*/ 6194 w 21600"/>
                <a:gd name="T21" fmla="*/ 1913 h 21600"/>
                <a:gd name="T22" fmla="*/ 15565 w 21600"/>
                <a:gd name="T23" fmla="*/ 974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 extrusionOk="0">
                  <a:moveTo>
                    <a:pt x="21022" y="20295"/>
                  </a:moveTo>
                  <a:lnTo>
                    <a:pt x="18828" y="18396"/>
                  </a:lnTo>
                  <a:lnTo>
                    <a:pt x="18828" y="13174"/>
                  </a:lnTo>
                  <a:lnTo>
                    <a:pt x="15478" y="13174"/>
                  </a:lnTo>
                  <a:lnTo>
                    <a:pt x="15478" y="11631"/>
                  </a:lnTo>
                  <a:lnTo>
                    <a:pt x="17326" y="11631"/>
                  </a:lnTo>
                  <a:lnTo>
                    <a:pt x="17326" y="11156"/>
                  </a:lnTo>
                  <a:lnTo>
                    <a:pt x="17326" y="0"/>
                  </a:lnTo>
                  <a:lnTo>
                    <a:pt x="10858" y="0"/>
                  </a:lnTo>
                  <a:lnTo>
                    <a:pt x="4274" y="0"/>
                  </a:lnTo>
                  <a:lnTo>
                    <a:pt x="4274" y="11037"/>
                  </a:lnTo>
                  <a:lnTo>
                    <a:pt x="4274" y="11631"/>
                  </a:lnTo>
                  <a:lnTo>
                    <a:pt x="6122" y="11631"/>
                  </a:lnTo>
                  <a:lnTo>
                    <a:pt x="6122" y="13174"/>
                  </a:lnTo>
                  <a:lnTo>
                    <a:pt x="2772" y="13174"/>
                  </a:lnTo>
                  <a:lnTo>
                    <a:pt x="2772" y="18514"/>
                  </a:lnTo>
                  <a:lnTo>
                    <a:pt x="693" y="20295"/>
                  </a:lnTo>
                  <a:lnTo>
                    <a:pt x="462" y="20413"/>
                  </a:lnTo>
                  <a:lnTo>
                    <a:pt x="231" y="20651"/>
                  </a:lnTo>
                  <a:lnTo>
                    <a:pt x="116" y="20888"/>
                  </a:lnTo>
                  <a:lnTo>
                    <a:pt x="0" y="21125"/>
                  </a:lnTo>
                  <a:lnTo>
                    <a:pt x="0" y="21244"/>
                  </a:lnTo>
                  <a:lnTo>
                    <a:pt x="116" y="21363"/>
                  </a:lnTo>
                  <a:lnTo>
                    <a:pt x="116" y="21481"/>
                  </a:lnTo>
                  <a:lnTo>
                    <a:pt x="231" y="21481"/>
                  </a:lnTo>
                  <a:lnTo>
                    <a:pt x="347" y="21600"/>
                  </a:lnTo>
                  <a:lnTo>
                    <a:pt x="578" y="21600"/>
                  </a:lnTo>
                  <a:lnTo>
                    <a:pt x="693" y="21600"/>
                  </a:lnTo>
                  <a:lnTo>
                    <a:pt x="10858" y="21600"/>
                  </a:lnTo>
                  <a:lnTo>
                    <a:pt x="20907" y="21600"/>
                  </a:lnTo>
                  <a:lnTo>
                    <a:pt x="21138" y="21600"/>
                  </a:lnTo>
                  <a:lnTo>
                    <a:pt x="21253" y="21600"/>
                  </a:lnTo>
                  <a:lnTo>
                    <a:pt x="21369" y="21481"/>
                  </a:lnTo>
                  <a:lnTo>
                    <a:pt x="21484" y="21481"/>
                  </a:lnTo>
                  <a:lnTo>
                    <a:pt x="21600" y="21363"/>
                  </a:lnTo>
                  <a:lnTo>
                    <a:pt x="21600" y="21244"/>
                  </a:lnTo>
                  <a:lnTo>
                    <a:pt x="21600" y="21125"/>
                  </a:lnTo>
                  <a:lnTo>
                    <a:pt x="21484" y="20888"/>
                  </a:lnTo>
                  <a:lnTo>
                    <a:pt x="21369" y="20651"/>
                  </a:lnTo>
                  <a:lnTo>
                    <a:pt x="21253" y="20413"/>
                  </a:lnTo>
                  <a:lnTo>
                    <a:pt x="21022" y="20295"/>
                  </a:lnTo>
                  <a:close/>
                </a:path>
                <a:path w="21600" h="21600" extrusionOk="0">
                  <a:moveTo>
                    <a:pt x="18019" y="18514"/>
                  </a:moveTo>
                  <a:lnTo>
                    <a:pt x="17326" y="17921"/>
                  </a:lnTo>
                  <a:lnTo>
                    <a:pt x="4389" y="17921"/>
                  </a:lnTo>
                  <a:lnTo>
                    <a:pt x="3696" y="18514"/>
                  </a:lnTo>
                  <a:lnTo>
                    <a:pt x="18019" y="18514"/>
                  </a:lnTo>
                  <a:close/>
                </a:path>
                <a:path w="21600" h="21600" extrusionOk="0">
                  <a:moveTo>
                    <a:pt x="19174" y="19701"/>
                  </a:moveTo>
                  <a:lnTo>
                    <a:pt x="18481" y="19108"/>
                  </a:lnTo>
                  <a:lnTo>
                    <a:pt x="3119" y="19108"/>
                  </a:lnTo>
                  <a:lnTo>
                    <a:pt x="2426" y="19701"/>
                  </a:lnTo>
                  <a:lnTo>
                    <a:pt x="19174" y="19701"/>
                  </a:lnTo>
                  <a:close/>
                </a:path>
                <a:path w="21600" h="21600" extrusionOk="0">
                  <a:moveTo>
                    <a:pt x="20560" y="20769"/>
                  </a:moveTo>
                  <a:lnTo>
                    <a:pt x="19867" y="20176"/>
                  </a:lnTo>
                  <a:lnTo>
                    <a:pt x="1848" y="20176"/>
                  </a:lnTo>
                  <a:lnTo>
                    <a:pt x="1155" y="20769"/>
                  </a:lnTo>
                  <a:lnTo>
                    <a:pt x="20560" y="20769"/>
                  </a:lnTo>
                  <a:close/>
                </a:path>
                <a:path w="21600" h="21600" extrusionOk="0">
                  <a:moveTo>
                    <a:pt x="18828" y="18396"/>
                  </a:moveTo>
                  <a:lnTo>
                    <a:pt x="17442" y="17209"/>
                  </a:lnTo>
                  <a:lnTo>
                    <a:pt x="4158" y="17209"/>
                  </a:lnTo>
                  <a:lnTo>
                    <a:pt x="2772" y="18514"/>
                  </a:lnTo>
                  <a:moveTo>
                    <a:pt x="13168" y="14123"/>
                  </a:moveTo>
                  <a:lnTo>
                    <a:pt x="13168" y="14716"/>
                  </a:lnTo>
                  <a:lnTo>
                    <a:pt x="17788" y="14716"/>
                  </a:lnTo>
                  <a:lnTo>
                    <a:pt x="17788" y="14123"/>
                  </a:lnTo>
                  <a:lnTo>
                    <a:pt x="13168" y="14123"/>
                  </a:lnTo>
                  <a:close/>
                </a:path>
                <a:path w="21600" h="21600" extrusionOk="0">
                  <a:moveTo>
                    <a:pt x="6122" y="1899"/>
                  </a:moveTo>
                  <a:lnTo>
                    <a:pt x="6122" y="9732"/>
                  </a:lnTo>
                  <a:lnTo>
                    <a:pt x="15478" y="9732"/>
                  </a:lnTo>
                  <a:lnTo>
                    <a:pt x="15478" y="1899"/>
                  </a:lnTo>
                  <a:lnTo>
                    <a:pt x="6122" y="1899"/>
                  </a:lnTo>
                  <a:moveTo>
                    <a:pt x="6122" y="11631"/>
                  </a:moveTo>
                  <a:lnTo>
                    <a:pt x="15478" y="11631"/>
                  </a:lnTo>
                  <a:lnTo>
                    <a:pt x="15478" y="13174"/>
                  </a:lnTo>
                  <a:lnTo>
                    <a:pt x="6122" y="13174"/>
                  </a:lnTo>
                  <a:lnTo>
                    <a:pt x="6122" y="11631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553BF60-6A8D-E04F-889B-E76DFFE37986}"/>
                </a:ext>
              </a:extLst>
            </p:cNvPr>
            <p:cNvSpPr txBox="1"/>
            <p:nvPr/>
          </p:nvSpPr>
          <p:spPr>
            <a:xfrm>
              <a:off x="2925076" y="2163695"/>
              <a:ext cx="1120077" cy="5735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N" dirty="0">
                  <a:latin typeface="Arial" charset="0"/>
                  <a:ea typeface="Arial" charset="0"/>
                  <a:cs typeface="Arial" charset="0"/>
                </a:rPr>
                <a:t>Peer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B21F191E-9837-734F-9C2C-686824321C95}"/>
              </a:ext>
            </a:extLst>
          </p:cNvPr>
          <p:cNvGrpSpPr/>
          <p:nvPr/>
        </p:nvGrpSpPr>
        <p:grpSpPr>
          <a:xfrm>
            <a:off x="8959127" y="4193637"/>
            <a:ext cx="740908" cy="775077"/>
            <a:chOff x="2925076" y="1626148"/>
            <a:chExt cx="1120077" cy="1111138"/>
          </a:xfrm>
        </p:grpSpPr>
        <p:sp>
          <p:nvSpPr>
            <p:cNvPr id="82" name="computr2">
              <a:extLst>
                <a:ext uri="{FF2B5EF4-FFF2-40B4-BE49-F238E27FC236}">
                  <a16:creationId xmlns:a16="http://schemas.microsoft.com/office/drawing/2014/main" id="{2D222768-D262-4745-AA50-C82B0BE014FE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3125569" y="1626148"/>
              <a:ext cx="719093" cy="525078"/>
            </a:xfrm>
            <a:custGeom>
              <a:avLst/>
              <a:gdLst>
                <a:gd name="T0" fmla="*/ 10800 w 21600"/>
                <a:gd name="T1" fmla="*/ 0 h 21600"/>
                <a:gd name="T2" fmla="*/ 10800 w 21600"/>
                <a:gd name="T3" fmla="*/ 21600 h 21600"/>
                <a:gd name="T4" fmla="*/ 17326 w 21600"/>
                <a:gd name="T5" fmla="*/ 0 h 21600"/>
                <a:gd name="T6" fmla="*/ 4274 w 21600"/>
                <a:gd name="T7" fmla="*/ 0 h 21600"/>
                <a:gd name="T8" fmla="*/ 4274 w 21600"/>
                <a:gd name="T9" fmla="*/ 11631 h 21600"/>
                <a:gd name="T10" fmla="*/ 17326 w 21600"/>
                <a:gd name="T11" fmla="*/ 11631 h 21600"/>
                <a:gd name="T12" fmla="*/ 4274 w 21600"/>
                <a:gd name="T13" fmla="*/ 5816 h 21600"/>
                <a:gd name="T14" fmla="*/ 17326 w 21600"/>
                <a:gd name="T15" fmla="*/ 5816 h 21600"/>
                <a:gd name="T16" fmla="*/ 18828 w 21600"/>
                <a:gd name="T17" fmla="*/ 15785 h 21600"/>
                <a:gd name="T18" fmla="*/ 2772 w 21600"/>
                <a:gd name="T19" fmla="*/ 15785 h 21600"/>
                <a:gd name="T20" fmla="*/ 6194 w 21600"/>
                <a:gd name="T21" fmla="*/ 1913 h 21600"/>
                <a:gd name="T22" fmla="*/ 15565 w 21600"/>
                <a:gd name="T23" fmla="*/ 974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 extrusionOk="0">
                  <a:moveTo>
                    <a:pt x="21022" y="20295"/>
                  </a:moveTo>
                  <a:lnTo>
                    <a:pt x="18828" y="18396"/>
                  </a:lnTo>
                  <a:lnTo>
                    <a:pt x="18828" y="13174"/>
                  </a:lnTo>
                  <a:lnTo>
                    <a:pt x="15478" y="13174"/>
                  </a:lnTo>
                  <a:lnTo>
                    <a:pt x="15478" y="11631"/>
                  </a:lnTo>
                  <a:lnTo>
                    <a:pt x="17326" y="11631"/>
                  </a:lnTo>
                  <a:lnTo>
                    <a:pt x="17326" y="11156"/>
                  </a:lnTo>
                  <a:lnTo>
                    <a:pt x="17326" y="0"/>
                  </a:lnTo>
                  <a:lnTo>
                    <a:pt x="10858" y="0"/>
                  </a:lnTo>
                  <a:lnTo>
                    <a:pt x="4274" y="0"/>
                  </a:lnTo>
                  <a:lnTo>
                    <a:pt x="4274" y="11037"/>
                  </a:lnTo>
                  <a:lnTo>
                    <a:pt x="4274" y="11631"/>
                  </a:lnTo>
                  <a:lnTo>
                    <a:pt x="6122" y="11631"/>
                  </a:lnTo>
                  <a:lnTo>
                    <a:pt x="6122" y="13174"/>
                  </a:lnTo>
                  <a:lnTo>
                    <a:pt x="2772" y="13174"/>
                  </a:lnTo>
                  <a:lnTo>
                    <a:pt x="2772" y="18514"/>
                  </a:lnTo>
                  <a:lnTo>
                    <a:pt x="693" y="20295"/>
                  </a:lnTo>
                  <a:lnTo>
                    <a:pt x="462" y="20413"/>
                  </a:lnTo>
                  <a:lnTo>
                    <a:pt x="231" y="20651"/>
                  </a:lnTo>
                  <a:lnTo>
                    <a:pt x="116" y="20888"/>
                  </a:lnTo>
                  <a:lnTo>
                    <a:pt x="0" y="21125"/>
                  </a:lnTo>
                  <a:lnTo>
                    <a:pt x="0" y="21244"/>
                  </a:lnTo>
                  <a:lnTo>
                    <a:pt x="116" y="21363"/>
                  </a:lnTo>
                  <a:lnTo>
                    <a:pt x="116" y="21481"/>
                  </a:lnTo>
                  <a:lnTo>
                    <a:pt x="231" y="21481"/>
                  </a:lnTo>
                  <a:lnTo>
                    <a:pt x="347" y="21600"/>
                  </a:lnTo>
                  <a:lnTo>
                    <a:pt x="578" y="21600"/>
                  </a:lnTo>
                  <a:lnTo>
                    <a:pt x="693" y="21600"/>
                  </a:lnTo>
                  <a:lnTo>
                    <a:pt x="10858" y="21600"/>
                  </a:lnTo>
                  <a:lnTo>
                    <a:pt x="20907" y="21600"/>
                  </a:lnTo>
                  <a:lnTo>
                    <a:pt x="21138" y="21600"/>
                  </a:lnTo>
                  <a:lnTo>
                    <a:pt x="21253" y="21600"/>
                  </a:lnTo>
                  <a:lnTo>
                    <a:pt x="21369" y="21481"/>
                  </a:lnTo>
                  <a:lnTo>
                    <a:pt x="21484" y="21481"/>
                  </a:lnTo>
                  <a:lnTo>
                    <a:pt x="21600" y="21363"/>
                  </a:lnTo>
                  <a:lnTo>
                    <a:pt x="21600" y="21244"/>
                  </a:lnTo>
                  <a:lnTo>
                    <a:pt x="21600" y="21125"/>
                  </a:lnTo>
                  <a:lnTo>
                    <a:pt x="21484" y="20888"/>
                  </a:lnTo>
                  <a:lnTo>
                    <a:pt x="21369" y="20651"/>
                  </a:lnTo>
                  <a:lnTo>
                    <a:pt x="21253" y="20413"/>
                  </a:lnTo>
                  <a:lnTo>
                    <a:pt x="21022" y="20295"/>
                  </a:lnTo>
                  <a:close/>
                </a:path>
                <a:path w="21600" h="21600" extrusionOk="0">
                  <a:moveTo>
                    <a:pt x="18019" y="18514"/>
                  </a:moveTo>
                  <a:lnTo>
                    <a:pt x="17326" y="17921"/>
                  </a:lnTo>
                  <a:lnTo>
                    <a:pt x="4389" y="17921"/>
                  </a:lnTo>
                  <a:lnTo>
                    <a:pt x="3696" y="18514"/>
                  </a:lnTo>
                  <a:lnTo>
                    <a:pt x="18019" y="18514"/>
                  </a:lnTo>
                  <a:close/>
                </a:path>
                <a:path w="21600" h="21600" extrusionOk="0">
                  <a:moveTo>
                    <a:pt x="19174" y="19701"/>
                  </a:moveTo>
                  <a:lnTo>
                    <a:pt x="18481" y="19108"/>
                  </a:lnTo>
                  <a:lnTo>
                    <a:pt x="3119" y="19108"/>
                  </a:lnTo>
                  <a:lnTo>
                    <a:pt x="2426" y="19701"/>
                  </a:lnTo>
                  <a:lnTo>
                    <a:pt x="19174" y="19701"/>
                  </a:lnTo>
                  <a:close/>
                </a:path>
                <a:path w="21600" h="21600" extrusionOk="0">
                  <a:moveTo>
                    <a:pt x="20560" y="20769"/>
                  </a:moveTo>
                  <a:lnTo>
                    <a:pt x="19867" y="20176"/>
                  </a:lnTo>
                  <a:lnTo>
                    <a:pt x="1848" y="20176"/>
                  </a:lnTo>
                  <a:lnTo>
                    <a:pt x="1155" y="20769"/>
                  </a:lnTo>
                  <a:lnTo>
                    <a:pt x="20560" y="20769"/>
                  </a:lnTo>
                  <a:close/>
                </a:path>
                <a:path w="21600" h="21600" extrusionOk="0">
                  <a:moveTo>
                    <a:pt x="18828" y="18396"/>
                  </a:moveTo>
                  <a:lnTo>
                    <a:pt x="17442" y="17209"/>
                  </a:lnTo>
                  <a:lnTo>
                    <a:pt x="4158" y="17209"/>
                  </a:lnTo>
                  <a:lnTo>
                    <a:pt x="2772" y="18514"/>
                  </a:lnTo>
                  <a:moveTo>
                    <a:pt x="13168" y="14123"/>
                  </a:moveTo>
                  <a:lnTo>
                    <a:pt x="13168" y="14716"/>
                  </a:lnTo>
                  <a:lnTo>
                    <a:pt x="17788" y="14716"/>
                  </a:lnTo>
                  <a:lnTo>
                    <a:pt x="17788" y="14123"/>
                  </a:lnTo>
                  <a:lnTo>
                    <a:pt x="13168" y="14123"/>
                  </a:lnTo>
                  <a:close/>
                </a:path>
                <a:path w="21600" h="21600" extrusionOk="0">
                  <a:moveTo>
                    <a:pt x="6122" y="1899"/>
                  </a:moveTo>
                  <a:lnTo>
                    <a:pt x="6122" y="9732"/>
                  </a:lnTo>
                  <a:lnTo>
                    <a:pt x="15478" y="9732"/>
                  </a:lnTo>
                  <a:lnTo>
                    <a:pt x="15478" y="1899"/>
                  </a:lnTo>
                  <a:lnTo>
                    <a:pt x="6122" y="1899"/>
                  </a:lnTo>
                  <a:moveTo>
                    <a:pt x="6122" y="11631"/>
                  </a:moveTo>
                  <a:lnTo>
                    <a:pt x="15478" y="11631"/>
                  </a:lnTo>
                  <a:lnTo>
                    <a:pt x="15478" y="13174"/>
                  </a:lnTo>
                  <a:lnTo>
                    <a:pt x="6122" y="13174"/>
                  </a:lnTo>
                  <a:lnTo>
                    <a:pt x="6122" y="11631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4F807DB-15F7-F448-A3CA-F61BE3830774}"/>
                </a:ext>
              </a:extLst>
            </p:cNvPr>
            <p:cNvSpPr txBox="1"/>
            <p:nvPr/>
          </p:nvSpPr>
          <p:spPr>
            <a:xfrm>
              <a:off x="2925076" y="2163695"/>
              <a:ext cx="1120077" cy="5735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N" dirty="0">
                  <a:latin typeface="Arial" charset="0"/>
                  <a:ea typeface="Arial" charset="0"/>
                  <a:cs typeface="Arial" charset="0"/>
                </a:rPr>
                <a:t>Peer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288FE55-C7A9-3249-A336-37A3A321E711}"/>
              </a:ext>
            </a:extLst>
          </p:cNvPr>
          <p:cNvGrpSpPr/>
          <p:nvPr/>
        </p:nvGrpSpPr>
        <p:grpSpPr>
          <a:xfrm>
            <a:off x="7156632" y="3250505"/>
            <a:ext cx="740908" cy="937657"/>
            <a:chOff x="3114661" y="1626148"/>
            <a:chExt cx="740908" cy="937657"/>
          </a:xfrm>
        </p:grpSpPr>
        <p:sp>
          <p:nvSpPr>
            <p:cNvPr id="85" name="computr2">
              <a:extLst>
                <a:ext uri="{FF2B5EF4-FFF2-40B4-BE49-F238E27FC236}">
                  <a16:creationId xmlns:a16="http://schemas.microsoft.com/office/drawing/2014/main" id="{B7E3E18A-CBF2-BF4C-94C5-F4B5392737F1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3125569" y="1626148"/>
              <a:ext cx="719093" cy="525078"/>
            </a:xfrm>
            <a:custGeom>
              <a:avLst/>
              <a:gdLst>
                <a:gd name="T0" fmla="*/ 10800 w 21600"/>
                <a:gd name="T1" fmla="*/ 0 h 21600"/>
                <a:gd name="T2" fmla="*/ 10800 w 21600"/>
                <a:gd name="T3" fmla="*/ 21600 h 21600"/>
                <a:gd name="T4" fmla="*/ 17326 w 21600"/>
                <a:gd name="T5" fmla="*/ 0 h 21600"/>
                <a:gd name="T6" fmla="*/ 4274 w 21600"/>
                <a:gd name="T7" fmla="*/ 0 h 21600"/>
                <a:gd name="T8" fmla="*/ 4274 w 21600"/>
                <a:gd name="T9" fmla="*/ 11631 h 21600"/>
                <a:gd name="T10" fmla="*/ 17326 w 21600"/>
                <a:gd name="T11" fmla="*/ 11631 h 21600"/>
                <a:gd name="T12" fmla="*/ 4274 w 21600"/>
                <a:gd name="T13" fmla="*/ 5816 h 21600"/>
                <a:gd name="T14" fmla="*/ 17326 w 21600"/>
                <a:gd name="T15" fmla="*/ 5816 h 21600"/>
                <a:gd name="T16" fmla="*/ 18828 w 21600"/>
                <a:gd name="T17" fmla="*/ 15785 h 21600"/>
                <a:gd name="T18" fmla="*/ 2772 w 21600"/>
                <a:gd name="T19" fmla="*/ 15785 h 21600"/>
                <a:gd name="T20" fmla="*/ 6194 w 21600"/>
                <a:gd name="T21" fmla="*/ 1913 h 21600"/>
                <a:gd name="T22" fmla="*/ 15565 w 21600"/>
                <a:gd name="T23" fmla="*/ 974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 extrusionOk="0">
                  <a:moveTo>
                    <a:pt x="21022" y="20295"/>
                  </a:moveTo>
                  <a:lnTo>
                    <a:pt x="18828" y="18396"/>
                  </a:lnTo>
                  <a:lnTo>
                    <a:pt x="18828" y="13174"/>
                  </a:lnTo>
                  <a:lnTo>
                    <a:pt x="15478" y="13174"/>
                  </a:lnTo>
                  <a:lnTo>
                    <a:pt x="15478" y="11631"/>
                  </a:lnTo>
                  <a:lnTo>
                    <a:pt x="17326" y="11631"/>
                  </a:lnTo>
                  <a:lnTo>
                    <a:pt x="17326" y="11156"/>
                  </a:lnTo>
                  <a:lnTo>
                    <a:pt x="17326" y="0"/>
                  </a:lnTo>
                  <a:lnTo>
                    <a:pt x="10858" y="0"/>
                  </a:lnTo>
                  <a:lnTo>
                    <a:pt x="4274" y="0"/>
                  </a:lnTo>
                  <a:lnTo>
                    <a:pt x="4274" y="11037"/>
                  </a:lnTo>
                  <a:lnTo>
                    <a:pt x="4274" y="11631"/>
                  </a:lnTo>
                  <a:lnTo>
                    <a:pt x="6122" y="11631"/>
                  </a:lnTo>
                  <a:lnTo>
                    <a:pt x="6122" y="13174"/>
                  </a:lnTo>
                  <a:lnTo>
                    <a:pt x="2772" y="13174"/>
                  </a:lnTo>
                  <a:lnTo>
                    <a:pt x="2772" y="18514"/>
                  </a:lnTo>
                  <a:lnTo>
                    <a:pt x="693" y="20295"/>
                  </a:lnTo>
                  <a:lnTo>
                    <a:pt x="462" y="20413"/>
                  </a:lnTo>
                  <a:lnTo>
                    <a:pt x="231" y="20651"/>
                  </a:lnTo>
                  <a:lnTo>
                    <a:pt x="116" y="20888"/>
                  </a:lnTo>
                  <a:lnTo>
                    <a:pt x="0" y="21125"/>
                  </a:lnTo>
                  <a:lnTo>
                    <a:pt x="0" y="21244"/>
                  </a:lnTo>
                  <a:lnTo>
                    <a:pt x="116" y="21363"/>
                  </a:lnTo>
                  <a:lnTo>
                    <a:pt x="116" y="21481"/>
                  </a:lnTo>
                  <a:lnTo>
                    <a:pt x="231" y="21481"/>
                  </a:lnTo>
                  <a:lnTo>
                    <a:pt x="347" y="21600"/>
                  </a:lnTo>
                  <a:lnTo>
                    <a:pt x="578" y="21600"/>
                  </a:lnTo>
                  <a:lnTo>
                    <a:pt x="693" y="21600"/>
                  </a:lnTo>
                  <a:lnTo>
                    <a:pt x="10858" y="21600"/>
                  </a:lnTo>
                  <a:lnTo>
                    <a:pt x="20907" y="21600"/>
                  </a:lnTo>
                  <a:lnTo>
                    <a:pt x="21138" y="21600"/>
                  </a:lnTo>
                  <a:lnTo>
                    <a:pt x="21253" y="21600"/>
                  </a:lnTo>
                  <a:lnTo>
                    <a:pt x="21369" y="21481"/>
                  </a:lnTo>
                  <a:lnTo>
                    <a:pt x="21484" y="21481"/>
                  </a:lnTo>
                  <a:lnTo>
                    <a:pt x="21600" y="21363"/>
                  </a:lnTo>
                  <a:lnTo>
                    <a:pt x="21600" y="21244"/>
                  </a:lnTo>
                  <a:lnTo>
                    <a:pt x="21600" y="21125"/>
                  </a:lnTo>
                  <a:lnTo>
                    <a:pt x="21484" y="20888"/>
                  </a:lnTo>
                  <a:lnTo>
                    <a:pt x="21369" y="20651"/>
                  </a:lnTo>
                  <a:lnTo>
                    <a:pt x="21253" y="20413"/>
                  </a:lnTo>
                  <a:lnTo>
                    <a:pt x="21022" y="20295"/>
                  </a:lnTo>
                  <a:close/>
                </a:path>
                <a:path w="21600" h="21600" extrusionOk="0">
                  <a:moveTo>
                    <a:pt x="18019" y="18514"/>
                  </a:moveTo>
                  <a:lnTo>
                    <a:pt x="17326" y="17921"/>
                  </a:lnTo>
                  <a:lnTo>
                    <a:pt x="4389" y="17921"/>
                  </a:lnTo>
                  <a:lnTo>
                    <a:pt x="3696" y="18514"/>
                  </a:lnTo>
                  <a:lnTo>
                    <a:pt x="18019" y="18514"/>
                  </a:lnTo>
                  <a:close/>
                </a:path>
                <a:path w="21600" h="21600" extrusionOk="0">
                  <a:moveTo>
                    <a:pt x="19174" y="19701"/>
                  </a:moveTo>
                  <a:lnTo>
                    <a:pt x="18481" y="19108"/>
                  </a:lnTo>
                  <a:lnTo>
                    <a:pt x="3119" y="19108"/>
                  </a:lnTo>
                  <a:lnTo>
                    <a:pt x="2426" y="19701"/>
                  </a:lnTo>
                  <a:lnTo>
                    <a:pt x="19174" y="19701"/>
                  </a:lnTo>
                  <a:close/>
                </a:path>
                <a:path w="21600" h="21600" extrusionOk="0">
                  <a:moveTo>
                    <a:pt x="20560" y="20769"/>
                  </a:moveTo>
                  <a:lnTo>
                    <a:pt x="19867" y="20176"/>
                  </a:lnTo>
                  <a:lnTo>
                    <a:pt x="1848" y="20176"/>
                  </a:lnTo>
                  <a:lnTo>
                    <a:pt x="1155" y="20769"/>
                  </a:lnTo>
                  <a:lnTo>
                    <a:pt x="20560" y="20769"/>
                  </a:lnTo>
                  <a:close/>
                </a:path>
                <a:path w="21600" h="21600" extrusionOk="0">
                  <a:moveTo>
                    <a:pt x="18828" y="18396"/>
                  </a:moveTo>
                  <a:lnTo>
                    <a:pt x="17442" y="17209"/>
                  </a:lnTo>
                  <a:lnTo>
                    <a:pt x="4158" y="17209"/>
                  </a:lnTo>
                  <a:lnTo>
                    <a:pt x="2772" y="18514"/>
                  </a:lnTo>
                  <a:moveTo>
                    <a:pt x="13168" y="14123"/>
                  </a:moveTo>
                  <a:lnTo>
                    <a:pt x="13168" y="14716"/>
                  </a:lnTo>
                  <a:lnTo>
                    <a:pt x="17788" y="14716"/>
                  </a:lnTo>
                  <a:lnTo>
                    <a:pt x="17788" y="14123"/>
                  </a:lnTo>
                  <a:lnTo>
                    <a:pt x="13168" y="14123"/>
                  </a:lnTo>
                  <a:close/>
                </a:path>
                <a:path w="21600" h="21600" extrusionOk="0">
                  <a:moveTo>
                    <a:pt x="6122" y="1899"/>
                  </a:moveTo>
                  <a:lnTo>
                    <a:pt x="6122" y="9732"/>
                  </a:lnTo>
                  <a:lnTo>
                    <a:pt x="15478" y="9732"/>
                  </a:lnTo>
                  <a:lnTo>
                    <a:pt x="15478" y="1899"/>
                  </a:lnTo>
                  <a:lnTo>
                    <a:pt x="6122" y="1899"/>
                  </a:lnTo>
                  <a:moveTo>
                    <a:pt x="6122" y="11631"/>
                  </a:moveTo>
                  <a:lnTo>
                    <a:pt x="15478" y="11631"/>
                  </a:lnTo>
                  <a:lnTo>
                    <a:pt x="15478" y="13174"/>
                  </a:lnTo>
                  <a:lnTo>
                    <a:pt x="6122" y="13174"/>
                  </a:lnTo>
                  <a:lnTo>
                    <a:pt x="6122" y="11631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FA51F27-FF79-FF4E-84EC-D5A14C2A55CF}"/>
                </a:ext>
              </a:extLst>
            </p:cNvPr>
            <p:cNvSpPr txBox="1"/>
            <p:nvPr/>
          </p:nvSpPr>
          <p:spPr>
            <a:xfrm>
              <a:off x="3114661" y="2163695"/>
              <a:ext cx="7409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N" dirty="0">
                  <a:latin typeface="Arial" charset="0"/>
                  <a:ea typeface="Arial" charset="0"/>
                  <a:cs typeface="Arial" charset="0"/>
                </a:rPr>
                <a:t>Peer</a:t>
              </a:r>
            </a:p>
          </p:txBody>
        </p:sp>
      </p:grp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BD49D6ED-68F3-104F-811E-5C69C1C95C18}"/>
              </a:ext>
            </a:extLst>
          </p:cNvPr>
          <p:cNvCxnSpPr>
            <a:cxnSpLocks/>
          </p:cNvCxnSpPr>
          <p:nvPr/>
        </p:nvCxnSpPr>
        <p:spPr>
          <a:xfrm>
            <a:off x="3537049" y="2610534"/>
            <a:ext cx="247944" cy="425347"/>
          </a:xfrm>
          <a:prstGeom prst="line">
            <a:avLst/>
          </a:prstGeom>
          <a:ln w="28575">
            <a:solidFill>
              <a:schemeClr val="accent1"/>
            </a:solidFill>
            <a:prstDash val="solid"/>
            <a:headEnd type="triangle" w="lg" len="lg"/>
            <a:tailEnd type="none" w="lg" len="lg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18DBE3F2-7706-EE40-8905-F4E130DF1400}"/>
              </a:ext>
            </a:extLst>
          </p:cNvPr>
          <p:cNvCxnSpPr>
            <a:cxnSpLocks/>
          </p:cNvCxnSpPr>
          <p:nvPr/>
        </p:nvCxnSpPr>
        <p:spPr>
          <a:xfrm flipH="1">
            <a:off x="4413380" y="3027971"/>
            <a:ext cx="624237" cy="326086"/>
          </a:xfrm>
          <a:prstGeom prst="line">
            <a:avLst/>
          </a:prstGeom>
          <a:ln w="28575">
            <a:solidFill>
              <a:schemeClr val="accent1"/>
            </a:solidFill>
            <a:prstDash val="solid"/>
            <a:headEnd type="triangle" w="lg" len="lg"/>
            <a:tailEnd type="none" w="lg" len="lg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EFD713B9-C5F5-8A4E-AE18-8F31229D16E8}"/>
              </a:ext>
            </a:extLst>
          </p:cNvPr>
          <p:cNvCxnSpPr>
            <a:cxnSpLocks/>
          </p:cNvCxnSpPr>
          <p:nvPr/>
        </p:nvCxnSpPr>
        <p:spPr>
          <a:xfrm flipH="1" flipV="1">
            <a:off x="4456280" y="3660771"/>
            <a:ext cx="732567" cy="472225"/>
          </a:xfrm>
          <a:prstGeom prst="line">
            <a:avLst/>
          </a:prstGeom>
          <a:ln w="28575">
            <a:solidFill>
              <a:schemeClr val="accent1"/>
            </a:solidFill>
            <a:prstDash val="solid"/>
            <a:headEnd type="triangle" w="lg" len="lg"/>
            <a:tailEnd type="none" w="lg" len="lg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EE2CABD2-854B-3340-9340-CAD36D752BB1}"/>
              </a:ext>
            </a:extLst>
          </p:cNvPr>
          <p:cNvCxnSpPr>
            <a:cxnSpLocks/>
          </p:cNvCxnSpPr>
          <p:nvPr/>
        </p:nvCxnSpPr>
        <p:spPr>
          <a:xfrm rot="19340589">
            <a:off x="7687079" y="2857975"/>
            <a:ext cx="1370461" cy="0"/>
          </a:xfrm>
          <a:prstGeom prst="line">
            <a:avLst/>
          </a:prstGeom>
          <a:ln w="28575">
            <a:solidFill>
              <a:srgbClr val="009900"/>
            </a:solidFill>
            <a:prstDash val="solid"/>
            <a:headEnd type="none" w="med" len="med"/>
            <a:tailEnd type="triangle" w="lg" len="lg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217D593B-26DF-6A4B-A12A-745EC2E1AFCB}"/>
              </a:ext>
            </a:extLst>
          </p:cNvPr>
          <p:cNvSpPr txBox="1"/>
          <p:nvPr/>
        </p:nvSpPr>
        <p:spPr>
          <a:xfrm rot="19340589">
            <a:off x="7739669" y="2523362"/>
            <a:ext cx="902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>
                <a:solidFill>
                  <a:srgbClr val="009900"/>
                </a:solidFill>
                <a:latin typeface="Arial" charset="0"/>
                <a:ea typeface="Arial" charset="0"/>
                <a:cs typeface="Arial" charset="0"/>
              </a:rPr>
              <a:t>Ask for</a:t>
            </a:r>
            <a:endParaRPr lang="en-CN" sz="1800" b="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6D51BB45-27E6-814B-A895-D2AECA00F87B}"/>
              </a:ext>
            </a:extLst>
          </p:cNvPr>
          <p:cNvCxnSpPr>
            <a:cxnSpLocks/>
          </p:cNvCxnSpPr>
          <p:nvPr/>
        </p:nvCxnSpPr>
        <p:spPr>
          <a:xfrm rot="1919855">
            <a:off x="7771007" y="4202269"/>
            <a:ext cx="1370461" cy="0"/>
          </a:xfrm>
          <a:prstGeom prst="line">
            <a:avLst/>
          </a:prstGeom>
          <a:ln w="28575">
            <a:solidFill>
              <a:schemeClr val="accent1"/>
            </a:solidFill>
            <a:prstDash val="solid"/>
            <a:headEnd type="none" w="med" len="med"/>
            <a:tailEnd type="triangle" w="lg" len="lg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D2447DF8-49EC-6F4F-AAB5-E92786CFA1AC}"/>
              </a:ext>
            </a:extLst>
          </p:cNvPr>
          <p:cNvSpPr txBox="1"/>
          <p:nvPr/>
        </p:nvSpPr>
        <p:spPr>
          <a:xfrm rot="1919855">
            <a:off x="8050353" y="3795541"/>
            <a:ext cx="966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Provide</a:t>
            </a:r>
            <a:endParaRPr lang="en-CN" sz="1800" b="0" dirty="0">
              <a:solidFill>
                <a:schemeClr val="accent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ACA488E-FDEF-DC43-83D2-DDAA774DB577}"/>
              </a:ext>
            </a:extLst>
          </p:cNvPr>
          <p:cNvSpPr txBox="1"/>
          <p:nvPr/>
        </p:nvSpPr>
        <p:spPr>
          <a:xfrm>
            <a:off x="7036485" y="4159943"/>
            <a:ext cx="1074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Arial" charset="0"/>
                <a:ea typeface="Arial" charset="0"/>
                <a:cs typeface="Arial" charset="0"/>
              </a:rPr>
              <a:t>Luca.mov</a:t>
            </a:r>
            <a:endParaRPr lang="en-CN" sz="1600" b="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847DC665-55C1-6C4E-9CE0-0A446D9B6526}"/>
              </a:ext>
            </a:extLst>
          </p:cNvPr>
          <p:cNvSpPr txBox="1"/>
          <p:nvPr/>
        </p:nvSpPr>
        <p:spPr>
          <a:xfrm>
            <a:off x="8680975" y="2610534"/>
            <a:ext cx="1320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err="1">
                <a:latin typeface="Arial" charset="0"/>
                <a:ea typeface="Arial" charset="0"/>
                <a:cs typeface="Arial" charset="0"/>
              </a:rPr>
              <a:t>Nobody.mov</a:t>
            </a:r>
            <a:endParaRPr lang="en-CN" sz="1600" b="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39BC561F-6416-3E4D-A467-986DF590C41A}"/>
              </a:ext>
            </a:extLst>
          </p:cNvPr>
          <p:cNvCxnSpPr>
            <a:cxnSpLocks/>
          </p:cNvCxnSpPr>
          <p:nvPr/>
        </p:nvCxnSpPr>
        <p:spPr>
          <a:xfrm>
            <a:off x="7873638" y="3567416"/>
            <a:ext cx="2962744" cy="0"/>
          </a:xfrm>
          <a:prstGeom prst="line">
            <a:avLst/>
          </a:prstGeom>
          <a:ln w="19050">
            <a:solidFill>
              <a:schemeClr val="tx1">
                <a:alpha val="50000"/>
              </a:schemeClr>
            </a:solidFill>
            <a:prstDash val="solid"/>
            <a:headEnd type="none" w="med" len="med"/>
            <a:tailEnd type="none" w="lg" len="lg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D1CB81C4-1196-C645-B9F0-1CB006BA2AF7}"/>
              </a:ext>
            </a:extLst>
          </p:cNvPr>
          <p:cNvCxnSpPr>
            <a:cxnSpLocks/>
          </p:cNvCxnSpPr>
          <p:nvPr/>
        </p:nvCxnSpPr>
        <p:spPr>
          <a:xfrm>
            <a:off x="9725464" y="2443245"/>
            <a:ext cx="1243540" cy="769619"/>
          </a:xfrm>
          <a:prstGeom prst="line">
            <a:avLst/>
          </a:prstGeom>
          <a:ln w="19050">
            <a:solidFill>
              <a:schemeClr val="tx1">
                <a:alpha val="50000"/>
              </a:schemeClr>
            </a:solidFill>
            <a:prstDash val="solid"/>
            <a:headEnd type="none" w="med" len="med"/>
            <a:tailEnd type="none" w="lg" len="lg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0D91EEA0-A6D5-8740-9C53-240AE8A355A2}"/>
              </a:ext>
            </a:extLst>
          </p:cNvPr>
          <p:cNvCxnSpPr>
            <a:cxnSpLocks/>
            <a:endCxn id="80" idx="1"/>
          </p:cNvCxnSpPr>
          <p:nvPr/>
        </p:nvCxnSpPr>
        <p:spPr>
          <a:xfrm flipV="1">
            <a:off x="9725464" y="3825527"/>
            <a:ext cx="1110918" cy="726646"/>
          </a:xfrm>
          <a:prstGeom prst="line">
            <a:avLst/>
          </a:prstGeom>
          <a:ln w="19050">
            <a:solidFill>
              <a:schemeClr val="tx1">
                <a:alpha val="50000"/>
              </a:schemeClr>
            </a:solidFill>
            <a:prstDash val="solid"/>
            <a:headEnd type="none" w="med" len="med"/>
            <a:tailEnd type="none" w="lg" len="lg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2F583FCC-9DB2-F943-9B18-2C00CB48FD8D}"/>
              </a:ext>
            </a:extLst>
          </p:cNvPr>
          <p:cNvCxnSpPr>
            <a:cxnSpLocks/>
          </p:cNvCxnSpPr>
          <p:nvPr/>
        </p:nvCxnSpPr>
        <p:spPr>
          <a:xfrm>
            <a:off x="9319071" y="2977415"/>
            <a:ext cx="0" cy="1134967"/>
          </a:xfrm>
          <a:prstGeom prst="line">
            <a:avLst/>
          </a:prstGeom>
          <a:ln w="19050">
            <a:solidFill>
              <a:schemeClr val="tx1">
                <a:alpha val="50000"/>
              </a:schemeClr>
            </a:solidFill>
            <a:prstDash val="solid"/>
            <a:headEnd type="none" w="med" len="med"/>
            <a:tailEnd type="none" w="lg" len="lg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517C003C-3C8A-C746-8062-92BB7350003C}"/>
              </a:ext>
            </a:extLst>
          </p:cNvPr>
          <p:cNvSpPr txBox="1"/>
          <p:nvPr/>
        </p:nvSpPr>
        <p:spPr>
          <a:xfrm>
            <a:off x="8391644" y="5425852"/>
            <a:ext cx="2016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Peer-to-Peer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9A2BDF7-9A0D-0945-9D02-4EDC92A611AE}"/>
              </a:ext>
            </a:extLst>
          </p:cNvPr>
          <p:cNvSpPr txBox="1"/>
          <p:nvPr/>
        </p:nvSpPr>
        <p:spPr>
          <a:xfrm>
            <a:off x="6154192" y="1627585"/>
            <a:ext cx="22028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800" dirty="0">
                <a:latin typeface="Arial" charset="0"/>
                <a:ea typeface="Arial" charset="0"/>
                <a:cs typeface="Arial" charset="0"/>
              </a:rPr>
              <a:t>This lecture</a:t>
            </a:r>
          </a:p>
        </p:txBody>
      </p:sp>
    </p:spTree>
    <p:extLst>
      <p:ext uri="{BB962C8B-B14F-4D97-AF65-F5344CB8AC3E}">
        <p14:creationId xmlns:p14="http://schemas.microsoft.com/office/powerpoint/2010/main" val="1160767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95" grpId="0"/>
      <p:bldP spid="99" grpId="0"/>
      <p:bldP spid="1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loud 5"/>
          <p:cNvSpPr/>
          <p:nvPr/>
        </p:nvSpPr>
        <p:spPr>
          <a:xfrm>
            <a:off x="4817139" y="2304228"/>
            <a:ext cx="2116858" cy="1409708"/>
          </a:xfrm>
          <a:prstGeom prst="cloud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noFill/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200" b="0" dirty="0">
              <a:solidFill>
                <a:schemeClr val="tx1"/>
              </a:solidFill>
            </a:endParaRP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56959" y="4314432"/>
            <a:ext cx="8386011" cy="239116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A </a:t>
            </a:r>
            <a:r>
              <a:rPr lang="en-US" b="1" dirty="0"/>
              <a:t>distributed</a:t>
            </a:r>
            <a:r>
              <a:rPr lang="en-US" dirty="0"/>
              <a:t> system architecture:</a:t>
            </a:r>
          </a:p>
          <a:p>
            <a:pPr lvl="1">
              <a:lnSpc>
                <a:spcPct val="110000"/>
              </a:lnSpc>
            </a:pPr>
            <a:r>
              <a:rPr lang="en-US" sz="2800" b="1" dirty="0"/>
              <a:t>No centralized control</a:t>
            </a:r>
          </a:p>
          <a:p>
            <a:pPr lvl="1">
              <a:lnSpc>
                <a:spcPct val="110000"/>
              </a:lnSpc>
            </a:pPr>
            <a:r>
              <a:rPr lang="en-US" sz="2800" dirty="0"/>
              <a:t>Nodes are </a:t>
            </a:r>
            <a:r>
              <a:rPr lang="en-US" sz="2800" b="1" dirty="0"/>
              <a:t>roughly symmetric </a:t>
            </a:r>
            <a:r>
              <a:rPr lang="en-US" sz="2800" dirty="0"/>
              <a:t>in function</a:t>
            </a:r>
          </a:p>
          <a:p>
            <a:pPr>
              <a:lnSpc>
                <a:spcPct val="110000"/>
              </a:lnSpc>
            </a:pPr>
            <a:endParaRPr lang="en-US" dirty="0"/>
          </a:p>
          <a:p>
            <a:pPr>
              <a:lnSpc>
                <a:spcPct val="110000"/>
              </a:lnSpc>
            </a:pPr>
            <a:r>
              <a:rPr lang="en-US" b="1" dirty="0"/>
              <a:t>Large</a:t>
            </a:r>
            <a:r>
              <a:rPr lang="en-US" dirty="0"/>
              <a:t> number of </a:t>
            </a:r>
            <a:r>
              <a:rPr lang="en-US" b="1" dirty="0">
                <a:solidFill>
                  <a:srgbClr val="FF0000"/>
                </a:solidFill>
              </a:rPr>
              <a:t>unreliable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nodes</a:t>
            </a:r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C79B9-30CA-DB4E-8E38-6DD737A1B3A7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What is a Peer-to-Peer (P2P) system?</a:t>
            </a:r>
          </a:p>
        </p:txBody>
      </p:sp>
      <p:sp>
        <p:nvSpPr>
          <p:cNvPr id="187407" name="computr2"/>
          <p:cNvSpPr>
            <a:spLocks noEditPoints="1" noChangeArrowheads="1"/>
          </p:cNvSpPr>
          <p:nvPr/>
        </p:nvSpPr>
        <p:spPr bwMode="auto">
          <a:xfrm>
            <a:off x="7241044" y="3195067"/>
            <a:ext cx="436706" cy="289087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z="2200"/>
          </a:p>
        </p:txBody>
      </p:sp>
      <p:sp>
        <p:nvSpPr>
          <p:cNvPr id="187408" name="computr2"/>
          <p:cNvSpPr>
            <a:spLocks noEditPoints="1" noChangeArrowheads="1"/>
          </p:cNvSpPr>
          <p:nvPr/>
        </p:nvSpPr>
        <p:spPr bwMode="auto">
          <a:xfrm>
            <a:off x="4216443" y="2047884"/>
            <a:ext cx="436706" cy="289087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z="2200"/>
          </a:p>
        </p:txBody>
      </p:sp>
      <p:sp>
        <p:nvSpPr>
          <p:cNvPr id="187409" name="computr2"/>
          <p:cNvSpPr>
            <a:spLocks noEditPoints="1" noChangeArrowheads="1"/>
          </p:cNvSpPr>
          <p:nvPr/>
        </p:nvSpPr>
        <p:spPr bwMode="auto">
          <a:xfrm>
            <a:off x="4134899" y="3196092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z="2200"/>
          </a:p>
        </p:txBody>
      </p:sp>
      <p:sp>
        <p:nvSpPr>
          <p:cNvPr id="187410" name="computr2"/>
          <p:cNvSpPr>
            <a:spLocks noEditPoints="1" noChangeArrowheads="1"/>
          </p:cNvSpPr>
          <p:nvPr/>
        </p:nvSpPr>
        <p:spPr bwMode="auto">
          <a:xfrm>
            <a:off x="5683871" y="1791664"/>
            <a:ext cx="436706" cy="289087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z="2200"/>
          </a:p>
        </p:txBody>
      </p:sp>
      <p:sp>
        <p:nvSpPr>
          <p:cNvPr id="187411" name="computr2"/>
          <p:cNvSpPr>
            <a:spLocks noEditPoints="1" noChangeArrowheads="1"/>
          </p:cNvSpPr>
          <p:nvPr/>
        </p:nvSpPr>
        <p:spPr bwMode="auto">
          <a:xfrm>
            <a:off x="7253345" y="2045896"/>
            <a:ext cx="436706" cy="289087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z="2200"/>
          </a:p>
        </p:txBody>
      </p:sp>
      <p:sp>
        <p:nvSpPr>
          <p:cNvPr id="187412" name="Line 20"/>
          <p:cNvSpPr>
            <a:spLocks noChangeShapeType="1"/>
          </p:cNvSpPr>
          <p:nvPr/>
        </p:nvSpPr>
        <p:spPr bwMode="auto">
          <a:xfrm flipV="1">
            <a:off x="5898858" y="2103304"/>
            <a:ext cx="0" cy="40185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sz="2200"/>
          </a:p>
        </p:txBody>
      </p:sp>
      <p:sp>
        <p:nvSpPr>
          <p:cNvPr id="187413" name="Line 21"/>
          <p:cNvSpPr>
            <a:spLocks noChangeShapeType="1"/>
          </p:cNvSpPr>
          <p:nvPr/>
        </p:nvSpPr>
        <p:spPr bwMode="auto">
          <a:xfrm flipH="1" flipV="1">
            <a:off x="4684499" y="2245592"/>
            <a:ext cx="554235" cy="39395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 sz="2200"/>
          </a:p>
        </p:txBody>
      </p:sp>
      <p:sp>
        <p:nvSpPr>
          <p:cNvPr id="187414" name="Line 22"/>
          <p:cNvSpPr>
            <a:spLocks noChangeShapeType="1"/>
          </p:cNvSpPr>
          <p:nvPr/>
        </p:nvSpPr>
        <p:spPr bwMode="auto">
          <a:xfrm flipV="1">
            <a:off x="4552261" y="3236560"/>
            <a:ext cx="529759" cy="14130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 sz="2200"/>
          </a:p>
        </p:txBody>
      </p:sp>
      <p:sp>
        <p:nvSpPr>
          <p:cNvPr id="187415" name="Line 23"/>
          <p:cNvSpPr>
            <a:spLocks noChangeShapeType="1"/>
          </p:cNvSpPr>
          <p:nvPr/>
        </p:nvSpPr>
        <p:spPr bwMode="auto">
          <a:xfrm flipH="1" flipV="1">
            <a:off x="6488178" y="3088383"/>
            <a:ext cx="692988" cy="1968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sz="2200"/>
          </a:p>
        </p:txBody>
      </p:sp>
      <p:sp>
        <p:nvSpPr>
          <p:cNvPr id="187416" name="Line 24"/>
          <p:cNvSpPr>
            <a:spLocks noChangeShapeType="1"/>
          </p:cNvSpPr>
          <p:nvPr/>
        </p:nvSpPr>
        <p:spPr bwMode="auto">
          <a:xfrm flipV="1">
            <a:off x="6499116" y="2237512"/>
            <a:ext cx="708365" cy="38544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 sz="2200"/>
          </a:p>
        </p:txBody>
      </p:sp>
      <p:sp>
        <p:nvSpPr>
          <p:cNvPr id="187417" name="Text Box 25"/>
          <p:cNvSpPr txBox="1">
            <a:spLocks noChangeArrowheads="1"/>
          </p:cNvSpPr>
          <p:nvPr/>
        </p:nvSpPr>
        <p:spPr bwMode="auto">
          <a:xfrm>
            <a:off x="6133743" y="1716621"/>
            <a:ext cx="89159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200" dirty="0">
                <a:latin typeface="Arial Regular" charset="0"/>
              </a:rPr>
              <a:t>Node</a:t>
            </a:r>
          </a:p>
        </p:txBody>
      </p:sp>
      <p:sp>
        <p:nvSpPr>
          <p:cNvPr id="187418" name="Text Box 26"/>
          <p:cNvSpPr txBox="1">
            <a:spLocks noChangeArrowheads="1"/>
          </p:cNvSpPr>
          <p:nvPr/>
        </p:nvSpPr>
        <p:spPr bwMode="auto">
          <a:xfrm>
            <a:off x="3955172" y="2326718"/>
            <a:ext cx="89159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200" dirty="0">
                <a:latin typeface="Arial Regular" charset="0"/>
              </a:rPr>
              <a:t>Node</a:t>
            </a:r>
          </a:p>
        </p:txBody>
      </p:sp>
      <p:sp>
        <p:nvSpPr>
          <p:cNvPr id="187419" name="Text Box 27"/>
          <p:cNvSpPr txBox="1">
            <a:spLocks noChangeArrowheads="1"/>
          </p:cNvSpPr>
          <p:nvPr/>
        </p:nvSpPr>
        <p:spPr bwMode="auto">
          <a:xfrm>
            <a:off x="3913608" y="3513881"/>
            <a:ext cx="89159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200" dirty="0">
                <a:latin typeface="Arial Regular" charset="0"/>
              </a:rPr>
              <a:t>Node</a:t>
            </a:r>
          </a:p>
        </p:txBody>
      </p:sp>
      <p:sp>
        <p:nvSpPr>
          <p:cNvPr id="187420" name="Text Box 28"/>
          <p:cNvSpPr txBox="1">
            <a:spLocks noChangeArrowheads="1"/>
          </p:cNvSpPr>
          <p:nvPr/>
        </p:nvSpPr>
        <p:spPr bwMode="auto">
          <a:xfrm>
            <a:off x="7062808" y="3513882"/>
            <a:ext cx="89159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200" dirty="0">
                <a:latin typeface="Arial Regular" charset="0"/>
              </a:rPr>
              <a:t>Node</a:t>
            </a:r>
          </a:p>
        </p:txBody>
      </p:sp>
      <p:sp>
        <p:nvSpPr>
          <p:cNvPr id="187421" name="Text Box 29"/>
          <p:cNvSpPr txBox="1">
            <a:spLocks noChangeArrowheads="1"/>
          </p:cNvSpPr>
          <p:nvPr/>
        </p:nvSpPr>
        <p:spPr bwMode="auto">
          <a:xfrm>
            <a:off x="7062808" y="2332932"/>
            <a:ext cx="89159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200" dirty="0">
                <a:latin typeface="Arial Regular" charset="0"/>
              </a:rPr>
              <a:t>Node</a:t>
            </a:r>
          </a:p>
        </p:txBody>
      </p:sp>
      <p:sp>
        <p:nvSpPr>
          <p:cNvPr id="187422" name="Text Box 30"/>
          <p:cNvSpPr txBox="1">
            <a:spLocks noChangeArrowheads="1"/>
          </p:cNvSpPr>
          <p:nvPr/>
        </p:nvSpPr>
        <p:spPr bwMode="auto">
          <a:xfrm>
            <a:off x="5281069" y="2824994"/>
            <a:ext cx="122180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200" dirty="0">
                <a:latin typeface="Arial Regular" charset="0"/>
              </a:rPr>
              <a:t>Internet</a:t>
            </a:r>
          </a:p>
        </p:txBody>
      </p:sp>
    </p:spTree>
    <p:extLst>
      <p:ext uri="{BB962C8B-B14F-4D97-AF65-F5344CB8AC3E}">
        <p14:creationId xmlns:p14="http://schemas.microsoft.com/office/powerpoint/2010/main" val="1426010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Successful adoption in </a:t>
            </a:r>
            <a:r>
              <a:rPr lang="en-US" b="1" dirty="0"/>
              <a:t>some niche areas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Client-to-client (legal, illegal) </a:t>
            </a:r>
            <a:r>
              <a:rPr lang="en-US" b="1" dirty="0"/>
              <a:t>file sharing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Napster (1990s), Gnutella, BitTorrent, etc.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Digital currency:</a:t>
            </a:r>
            <a:r>
              <a:rPr lang="en-US" dirty="0"/>
              <a:t> no natural single owner (Bitcoin)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Voice/video telephony:</a:t>
            </a:r>
            <a:r>
              <a:rPr lang="en-US" dirty="0"/>
              <a:t> user to user anyway</a:t>
            </a:r>
          </a:p>
          <a:p>
            <a:pPr marL="914400" lvl="1" indent="-514350"/>
            <a:r>
              <a:rPr lang="en-US" sz="2800" dirty="0"/>
              <a:t>Issues: Privacy and control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P2P adoption</a:t>
            </a:r>
          </a:p>
        </p:txBody>
      </p:sp>
    </p:spTree>
    <p:extLst>
      <p:ext uri="{BB962C8B-B14F-4D97-AF65-F5344CB8AC3E}">
        <p14:creationId xmlns:p14="http://schemas.microsoft.com/office/powerpoint/2010/main" val="2035415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775E-F619-184B-9AAF-7E985C709E3F}" type="slidenum">
              <a:rPr lang="en-US"/>
              <a:pPr/>
              <a:t>6</a:t>
            </a:fld>
            <a:endParaRPr lang="en-US"/>
          </a:p>
        </p:txBody>
      </p:sp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lookup problem: locate the data</a:t>
            </a:r>
          </a:p>
        </p:txBody>
      </p:sp>
      <p:sp>
        <p:nvSpPr>
          <p:cNvPr id="194565" name="Text Box 5"/>
          <p:cNvSpPr txBox="1">
            <a:spLocks noChangeArrowheads="1"/>
          </p:cNvSpPr>
          <p:nvPr/>
        </p:nvSpPr>
        <p:spPr bwMode="auto">
          <a:xfrm>
            <a:off x="3947288" y="2916909"/>
            <a:ext cx="5966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Arial" charset="0"/>
              </a:rPr>
              <a:t>N</a:t>
            </a:r>
            <a:r>
              <a:rPr lang="en-US" sz="2800" baseline="-25000" dirty="0">
                <a:latin typeface="Arial" charset="0"/>
              </a:rPr>
              <a:t>1</a:t>
            </a:r>
          </a:p>
        </p:txBody>
      </p:sp>
      <p:sp>
        <p:nvSpPr>
          <p:cNvPr id="194566" name="Text Box 6"/>
          <p:cNvSpPr txBox="1">
            <a:spLocks noChangeArrowheads="1"/>
          </p:cNvSpPr>
          <p:nvPr/>
        </p:nvSpPr>
        <p:spPr bwMode="auto">
          <a:xfrm>
            <a:off x="4980111" y="2098150"/>
            <a:ext cx="5966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Arial" charset="0"/>
              </a:rPr>
              <a:t>N</a:t>
            </a:r>
            <a:r>
              <a:rPr lang="en-US" sz="2800" baseline="-25000" dirty="0">
                <a:latin typeface="Arial" charset="0"/>
              </a:rPr>
              <a:t>2</a:t>
            </a:r>
          </a:p>
        </p:txBody>
      </p:sp>
      <p:sp>
        <p:nvSpPr>
          <p:cNvPr id="194567" name="Text Box 7"/>
          <p:cNvSpPr txBox="1">
            <a:spLocks noChangeArrowheads="1"/>
          </p:cNvSpPr>
          <p:nvPr/>
        </p:nvSpPr>
        <p:spPr bwMode="auto">
          <a:xfrm>
            <a:off x="6425972" y="2213717"/>
            <a:ext cx="5966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Arial" charset="0"/>
              </a:rPr>
              <a:t>N</a:t>
            </a:r>
            <a:r>
              <a:rPr lang="en-US" sz="2800" baseline="-25000" dirty="0">
                <a:latin typeface="Arial" charset="0"/>
              </a:rPr>
              <a:t>3</a:t>
            </a:r>
          </a:p>
        </p:txBody>
      </p:sp>
      <p:sp>
        <p:nvSpPr>
          <p:cNvPr id="194568" name="Text Box 8"/>
          <p:cNvSpPr txBox="1">
            <a:spLocks noChangeArrowheads="1"/>
          </p:cNvSpPr>
          <p:nvPr/>
        </p:nvSpPr>
        <p:spPr bwMode="auto">
          <a:xfrm>
            <a:off x="7271779" y="4838906"/>
            <a:ext cx="57740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Arial" charset="0"/>
              </a:rPr>
              <a:t>N</a:t>
            </a:r>
            <a:r>
              <a:rPr lang="en-US" sz="2800" baseline="-25000" dirty="0">
                <a:latin typeface="Arial" charset="0"/>
              </a:rPr>
              <a:t>6</a:t>
            </a:r>
          </a:p>
        </p:txBody>
      </p:sp>
      <p:sp>
        <p:nvSpPr>
          <p:cNvPr id="194569" name="Text Box 9"/>
          <p:cNvSpPr txBox="1">
            <a:spLocks noChangeArrowheads="1"/>
          </p:cNvSpPr>
          <p:nvPr/>
        </p:nvSpPr>
        <p:spPr bwMode="auto">
          <a:xfrm>
            <a:off x="5804918" y="5029200"/>
            <a:ext cx="57740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Arial" charset="0"/>
              </a:rPr>
              <a:t>N</a:t>
            </a:r>
            <a:r>
              <a:rPr lang="en-US" sz="2800" baseline="-25000" dirty="0">
                <a:latin typeface="Arial" charset="0"/>
              </a:rPr>
              <a:t>5</a:t>
            </a:r>
          </a:p>
        </p:txBody>
      </p:sp>
      <p:sp>
        <p:nvSpPr>
          <p:cNvPr id="194571" name="Text Box 11"/>
          <p:cNvSpPr txBox="1">
            <a:spLocks noChangeArrowheads="1"/>
          </p:cNvSpPr>
          <p:nvPr/>
        </p:nvSpPr>
        <p:spPr bwMode="auto">
          <a:xfrm>
            <a:off x="2578278" y="3830069"/>
            <a:ext cx="22124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latin typeface="Arial" charset="0"/>
              </a:rPr>
              <a:t>Publisher (N</a:t>
            </a:r>
            <a:r>
              <a:rPr lang="en-US" sz="2400" baseline="-25000" dirty="0">
                <a:latin typeface="Arial" charset="0"/>
              </a:rPr>
              <a:t>4</a:t>
            </a:r>
            <a:r>
              <a:rPr lang="en-US" sz="2400" dirty="0">
                <a:latin typeface="Arial" charset="0"/>
              </a:rPr>
              <a:t>)</a:t>
            </a:r>
          </a:p>
        </p:txBody>
      </p:sp>
      <p:sp>
        <p:nvSpPr>
          <p:cNvPr id="194573" name="Text Box 13"/>
          <p:cNvSpPr txBox="1">
            <a:spLocks noChangeArrowheads="1"/>
          </p:cNvSpPr>
          <p:nvPr/>
        </p:nvSpPr>
        <p:spPr bwMode="auto">
          <a:xfrm>
            <a:off x="8108067" y="2810786"/>
            <a:ext cx="52129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latin typeface="Arial" charset="0"/>
              </a:rPr>
              <a:t>N</a:t>
            </a:r>
            <a:r>
              <a:rPr lang="en-US" sz="2400" baseline="-25000" dirty="0">
                <a:latin typeface="Arial" charset="0"/>
              </a:rPr>
              <a:t>7</a:t>
            </a:r>
          </a:p>
        </p:txBody>
      </p:sp>
      <p:sp>
        <p:nvSpPr>
          <p:cNvPr id="194575" name="Text Box 15"/>
          <p:cNvSpPr txBox="1">
            <a:spLocks noChangeArrowheads="1"/>
          </p:cNvSpPr>
          <p:nvPr/>
        </p:nvSpPr>
        <p:spPr bwMode="auto">
          <a:xfrm>
            <a:off x="7647042" y="3223272"/>
            <a:ext cx="40427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Arial" charset="0"/>
              </a:rPr>
              <a:t>?</a:t>
            </a:r>
          </a:p>
        </p:txBody>
      </p:sp>
      <p:sp>
        <p:nvSpPr>
          <p:cNvPr id="194576" name="Freeform 16"/>
          <p:cNvSpPr>
            <a:spLocks/>
          </p:cNvSpPr>
          <p:nvPr/>
        </p:nvSpPr>
        <p:spPr bwMode="auto">
          <a:xfrm rot="17100000">
            <a:off x="8082257" y="3180063"/>
            <a:ext cx="313709" cy="400110"/>
          </a:xfrm>
          <a:custGeom>
            <a:avLst/>
            <a:gdLst>
              <a:gd name="T0" fmla="*/ 768 w 768"/>
              <a:gd name="T1" fmla="*/ 144 h 168"/>
              <a:gd name="T2" fmla="*/ 240 w 768"/>
              <a:gd name="T3" fmla="*/ 144 h 168"/>
              <a:gd name="T4" fmla="*/ 0 w 768"/>
              <a:gd name="T5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68" h="168">
                <a:moveTo>
                  <a:pt x="768" y="144"/>
                </a:moveTo>
                <a:cubicBezTo>
                  <a:pt x="568" y="156"/>
                  <a:pt x="368" y="168"/>
                  <a:pt x="240" y="144"/>
                </a:cubicBezTo>
                <a:cubicBezTo>
                  <a:pt x="112" y="120"/>
                  <a:pt x="56" y="60"/>
                  <a:pt x="0" y="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dirty="0">
              <a:latin typeface="Arial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323891" y="2959663"/>
            <a:ext cx="2116858" cy="1409708"/>
            <a:chOff x="6374437" y="1843136"/>
            <a:chExt cx="2116858" cy="1409708"/>
          </a:xfrm>
        </p:grpSpPr>
        <p:sp>
          <p:nvSpPr>
            <p:cNvPr id="20" name="Cloud 19"/>
            <p:cNvSpPr/>
            <p:nvPr/>
          </p:nvSpPr>
          <p:spPr>
            <a:xfrm>
              <a:off x="6374437" y="1843136"/>
              <a:ext cx="2116858" cy="1409708"/>
            </a:xfrm>
            <a:prstGeom prst="cloud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noFill/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0" dirty="0">
                <a:solidFill>
                  <a:schemeClr val="tx1"/>
                </a:solidFill>
              </a:endParaRPr>
            </a:p>
          </p:txBody>
        </p:sp>
        <p:sp>
          <p:nvSpPr>
            <p:cNvPr id="21" name="Text Box 30"/>
            <p:cNvSpPr txBox="1">
              <a:spLocks noChangeArrowheads="1"/>
            </p:cNvSpPr>
            <p:nvPr/>
          </p:nvSpPr>
          <p:spPr bwMode="auto">
            <a:xfrm>
              <a:off x="6781800" y="2326367"/>
              <a:ext cx="131318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Arial" charset="0"/>
                  <a:ea typeface="Arial" charset="0"/>
                  <a:cs typeface="Arial" charset="0"/>
                </a:rPr>
                <a:t>Internet</a:t>
              </a:r>
            </a:p>
          </p:txBody>
        </p:sp>
      </p:grpSp>
      <p:sp>
        <p:nvSpPr>
          <p:cNvPr id="23" name="computr2"/>
          <p:cNvSpPr>
            <a:spLocks noEditPoints="1" noChangeArrowheads="1"/>
          </p:cNvSpPr>
          <p:nvPr/>
        </p:nvSpPr>
        <p:spPr bwMode="auto">
          <a:xfrm>
            <a:off x="3957998" y="2595468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" name="computr2"/>
          <p:cNvSpPr>
            <a:spLocks noEditPoints="1" noChangeArrowheads="1"/>
          </p:cNvSpPr>
          <p:nvPr/>
        </p:nvSpPr>
        <p:spPr bwMode="auto">
          <a:xfrm>
            <a:off x="5002563" y="1807537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" name="computr2"/>
          <p:cNvSpPr>
            <a:spLocks noEditPoints="1" noChangeArrowheads="1"/>
          </p:cNvSpPr>
          <p:nvPr/>
        </p:nvSpPr>
        <p:spPr bwMode="auto">
          <a:xfrm>
            <a:off x="6468674" y="1896031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" name="computr2"/>
          <p:cNvSpPr>
            <a:spLocks noEditPoints="1" noChangeArrowheads="1"/>
          </p:cNvSpPr>
          <p:nvPr/>
        </p:nvSpPr>
        <p:spPr bwMode="auto">
          <a:xfrm>
            <a:off x="7262161" y="4528350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" name="computr2"/>
          <p:cNvSpPr>
            <a:spLocks noEditPoints="1" noChangeArrowheads="1"/>
          </p:cNvSpPr>
          <p:nvPr/>
        </p:nvSpPr>
        <p:spPr bwMode="auto">
          <a:xfrm>
            <a:off x="5795300" y="4723918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" name="computr2"/>
          <p:cNvSpPr>
            <a:spLocks noEditPoints="1" noChangeArrowheads="1"/>
          </p:cNvSpPr>
          <p:nvPr/>
        </p:nvSpPr>
        <p:spPr bwMode="auto">
          <a:xfrm>
            <a:off x="8182659" y="2452224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" name="computr2"/>
          <p:cNvSpPr>
            <a:spLocks noEditPoints="1" noChangeArrowheads="1"/>
          </p:cNvSpPr>
          <p:nvPr/>
        </p:nvSpPr>
        <p:spPr bwMode="auto">
          <a:xfrm>
            <a:off x="4098665" y="4383346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" name="Rounded Rectangular Callout 2"/>
          <p:cNvSpPr/>
          <p:nvPr/>
        </p:nvSpPr>
        <p:spPr>
          <a:xfrm>
            <a:off x="1674813" y="5100517"/>
            <a:ext cx="3949823" cy="794999"/>
          </a:xfrm>
          <a:prstGeom prst="wedgeRoundRectCallout">
            <a:avLst>
              <a:gd name="adj1" fmla="val 25374"/>
              <a:gd name="adj2" fmla="val -115343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put(“Oppenheimer.mp4”, [content])</a:t>
            </a:r>
          </a:p>
        </p:txBody>
      </p:sp>
      <p:sp>
        <p:nvSpPr>
          <p:cNvPr id="32" name="Rounded Rectangular Callout 31"/>
          <p:cNvSpPr/>
          <p:nvPr/>
        </p:nvSpPr>
        <p:spPr>
          <a:xfrm>
            <a:off x="6647866" y="1585074"/>
            <a:ext cx="3789947" cy="486793"/>
          </a:xfrm>
          <a:prstGeom prst="wedgeRoundRectCallout">
            <a:avLst>
              <a:gd name="adj1" fmla="val -8575"/>
              <a:gd name="adj2" fmla="val 98574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get(</a:t>
            </a:r>
            <a:r>
              <a:rPr lang="ja-JP" altLang="en-US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altLang="ja-JP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Oppenheimer.mp4</a:t>
            </a:r>
            <a:r>
              <a:rPr lang="ja-JP" altLang="en-US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)</a:t>
            </a:r>
          </a:p>
        </p:txBody>
      </p:sp>
      <p:sp>
        <p:nvSpPr>
          <p:cNvPr id="28" name="Freeform 17">
            <a:extLst>
              <a:ext uri="{FF2B5EF4-FFF2-40B4-BE49-F238E27FC236}">
                <a16:creationId xmlns:a16="http://schemas.microsoft.com/office/drawing/2014/main" id="{14F0ED14-5653-F14D-8B60-499D40B2C7A7}"/>
              </a:ext>
            </a:extLst>
          </p:cNvPr>
          <p:cNvSpPr>
            <a:spLocks/>
          </p:cNvSpPr>
          <p:nvPr/>
        </p:nvSpPr>
        <p:spPr bwMode="auto">
          <a:xfrm>
            <a:off x="4590524" y="2614889"/>
            <a:ext cx="636130" cy="1937034"/>
          </a:xfrm>
          <a:custGeom>
            <a:avLst/>
            <a:gdLst>
              <a:gd name="T0" fmla="*/ 0 w 1872"/>
              <a:gd name="T1" fmla="*/ 1056 h 1056"/>
              <a:gd name="T2" fmla="*/ 1248 w 1872"/>
              <a:gd name="T3" fmla="*/ 816 h 1056"/>
              <a:gd name="T4" fmla="*/ 1872 w 1872"/>
              <a:gd name="T5" fmla="*/ 0 h 1056"/>
              <a:gd name="connsiteX0" fmla="*/ 0 w 10921"/>
              <a:gd name="connsiteY0" fmla="*/ 32672 h 32672"/>
              <a:gd name="connsiteX1" fmla="*/ 6667 w 10921"/>
              <a:gd name="connsiteY1" fmla="*/ 30399 h 32672"/>
              <a:gd name="connsiteX2" fmla="*/ 10921 w 10921"/>
              <a:gd name="connsiteY2" fmla="*/ 0 h 32672"/>
              <a:gd name="connsiteX0" fmla="*/ 0 w 10921"/>
              <a:gd name="connsiteY0" fmla="*/ 32672 h 32672"/>
              <a:gd name="connsiteX1" fmla="*/ 6667 w 10921"/>
              <a:gd name="connsiteY1" fmla="*/ 30399 h 32672"/>
              <a:gd name="connsiteX2" fmla="*/ 10921 w 10921"/>
              <a:gd name="connsiteY2" fmla="*/ 0 h 32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921" h="32672">
                <a:moveTo>
                  <a:pt x="0" y="32672"/>
                </a:moveTo>
                <a:cubicBezTo>
                  <a:pt x="2500" y="32369"/>
                  <a:pt x="5000" y="32066"/>
                  <a:pt x="6667" y="30399"/>
                </a:cubicBezTo>
                <a:cubicBezTo>
                  <a:pt x="8333" y="28733"/>
                  <a:pt x="10088" y="6476"/>
                  <a:pt x="10921" y="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3048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5" grpId="0"/>
      <p:bldP spid="194576" grpId="0" animBg="1"/>
      <p:bldP spid="3" grpId="0" animBg="1"/>
      <p:bldP spid="32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Freeform 16">
            <a:extLst>
              <a:ext uri="{FF2B5EF4-FFF2-40B4-BE49-F238E27FC236}">
                <a16:creationId xmlns:a16="http://schemas.microsoft.com/office/drawing/2014/main" id="{08448DF9-5D55-B740-B7F3-FC826780FD98}"/>
              </a:ext>
            </a:extLst>
          </p:cNvPr>
          <p:cNvSpPr>
            <a:spLocks/>
          </p:cNvSpPr>
          <p:nvPr/>
        </p:nvSpPr>
        <p:spPr bwMode="auto">
          <a:xfrm rot="17100000">
            <a:off x="6939348" y="2671772"/>
            <a:ext cx="1014923" cy="1777101"/>
          </a:xfrm>
          <a:custGeom>
            <a:avLst/>
            <a:gdLst>
              <a:gd name="T0" fmla="*/ 768 w 768"/>
              <a:gd name="T1" fmla="*/ 144 h 168"/>
              <a:gd name="T2" fmla="*/ 240 w 768"/>
              <a:gd name="T3" fmla="*/ 144 h 168"/>
              <a:gd name="T4" fmla="*/ 0 w 768"/>
              <a:gd name="T5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68" h="168">
                <a:moveTo>
                  <a:pt x="768" y="144"/>
                </a:moveTo>
                <a:cubicBezTo>
                  <a:pt x="568" y="156"/>
                  <a:pt x="368" y="168"/>
                  <a:pt x="240" y="144"/>
                </a:cubicBezTo>
                <a:cubicBezTo>
                  <a:pt x="112" y="120"/>
                  <a:pt x="56" y="60"/>
                  <a:pt x="0" y="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59" name="Freeform 17">
            <a:extLst>
              <a:ext uri="{FF2B5EF4-FFF2-40B4-BE49-F238E27FC236}">
                <a16:creationId xmlns:a16="http://schemas.microsoft.com/office/drawing/2014/main" id="{4B84E68B-1D7E-764E-B45D-F7B9123B8F48}"/>
              </a:ext>
            </a:extLst>
          </p:cNvPr>
          <p:cNvSpPr>
            <a:spLocks/>
          </p:cNvSpPr>
          <p:nvPr/>
        </p:nvSpPr>
        <p:spPr bwMode="auto">
          <a:xfrm>
            <a:off x="4521962" y="4109862"/>
            <a:ext cx="1470613" cy="431542"/>
          </a:xfrm>
          <a:custGeom>
            <a:avLst/>
            <a:gdLst>
              <a:gd name="T0" fmla="*/ 0 w 1872"/>
              <a:gd name="T1" fmla="*/ 1056 h 1056"/>
              <a:gd name="T2" fmla="*/ 1248 w 1872"/>
              <a:gd name="T3" fmla="*/ 816 h 1056"/>
              <a:gd name="T4" fmla="*/ 1872 w 1872"/>
              <a:gd name="T5" fmla="*/ 0 h 1056"/>
              <a:gd name="connsiteX0" fmla="*/ 0 w 10921"/>
              <a:gd name="connsiteY0" fmla="*/ 32672 h 32672"/>
              <a:gd name="connsiteX1" fmla="*/ 6667 w 10921"/>
              <a:gd name="connsiteY1" fmla="*/ 30399 h 32672"/>
              <a:gd name="connsiteX2" fmla="*/ 10921 w 10921"/>
              <a:gd name="connsiteY2" fmla="*/ 0 h 32672"/>
              <a:gd name="connsiteX0" fmla="*/ 0 w 10921"/>
              <a:gd name="connsiteY0" fmla="*/ 32672 h 32672"/>
              <a:gd name="connsiteX1" fmla="*/ 6667 w 10921"/>
              <a:gd name="connsiteY1" fmla="*/ 30399 h 32672"/>
              <a:gd name="connsiteX2" fmla="*/ 10921 w 10921"/>
              <a:gd name="connsiteY2" fmla="*/ 0 h 32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921" h="32672">
                <a:moveTo>
                  <a:pt x="0" y="32672"/>
                </a:moveTo>
                <a:cubicBezTo>
                  <a:pt x="2500" y="32369"/>
                  <a:pt x="5000" y="32066"/>
                  <a:pt x="6667" y="30399"/>
                </a:cubicBezTo>
                <a:cubicBezTo>
                  <a:pt x="8333" y="28733"/>
                  <a:pt x="10088" y="6476"/>
                  <a:pt x="10921" y="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1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775E-F619-184B-9AAF-7E985C709E3F}" type="slidenum">
              <a:rPr lang="en-US"/>
              <a:pPr/>
              <a:t>7</a:t>
            </a:fld>
            <a:endParaRPr lang="en-US"/>
          </a:p>
        </p:txBody>
      </p:sp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Centralized lookup (Napster)</a:t>
            </a:r>
          </a:p>
        </p:txBody>
      </p:sp>
      <p:sp>
        <p:nvSpPr>
          <p:cNvPr id="194565" name="Text Box 5"/>
          <p:cNvSpPr txBox="1">
            <a:spLocks noChangeArrowheads="1"/>
          </p:cNvSpPr>
          <p:nvPr/>
        </p:nvSpPr>
        <p:spPr bwMode="auto">
          <a:xfrm>
            <a:off x="3947288" y="2916909"/>
            <a:ext cx="5966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Arial" charset="0"/>
              </a:rPr>
              <a:t>N</a:t>
            </a:r>
            <a:r>
              <a:rPr lang="en-US" sz="2800" baseline="-25000" dirty="0">
                <a:latin typeface="Arial" charset="0"/>
              </a:rPr>
              <a:t>1</a:t>
            </a:r>
          </a:p>
        </p:txBody>
      </p:sp>
      <p:sp>
        <p:nvSpPr>
          <p:cNvPr id="194566" name="Text Box 6"/>
          <p:cNvSpPr txBox="1">
            <a:spLocks noChangeArrowheads="1"/>
          </p:cNvSpPr>
          <p:nvPr/>
        </p:nvSpPr>
        <p:spPr bwMode="auto">
          <a:xfrm>
            <a:off x="4980111" y="2098150"/>
            <a:ext cx="5966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Arial" charset="0"/>
              </a:rPr>
              <a:t>N</a:t>
            </a:r>
            <a:r>
              <a:rPr lang="en-US" sz="2800" baseline="-25000" dirty="0">
                <a:latin typeface="Arial" charset="0"/>
              </a:rPr>
              <a:t>2</a:t>
            </a:r>
          </a:p>
        </p:txBody>
      </p:sp>
      <p:sp>
        <p:nvSpPr>
          <p:cNvPr id="194567" name="Text Box 7"/>
          <p:cNvSpPr txBox="1">
            <a:spLocks noChangeArrowheads="1"/>
          </p:cNvSpPr>
          <p:nvPr/>
        </p:nvSpPr>
        <p:spPr bwMode="auto">
          <a:xfrm>
            <a:off x="6425972" y="2213717"/>
            <a:ext cx="5966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Arial" charset="0"/>
              </a:rPr>
              <a:t>N</a:t>
            </a:r>
            <a:r>
              <a:rPr lang="en-US" sz="2800" baseline="-25000" dirty="0">
                <a:latin typeface="Arial" charset="0"/>
              </a:rPr>
              <a:t>3</a:t>
            </a:r>
          </a:p>
        </p:txBody>
      </p:sp>
      <p:sp>
        <p:nvSpPr>
          <p:cNvPr id="194568" name="Text Box 8"/>
          <p:cNvSpPr txBox="1">
            <a:spLocks noChangeArrowheads="1"/>
          </p:cNvSpPr>
          <p:nvPr/>
        </p:nvSpPr>
        <p:spPr bwMode="auto">
          <a:xfrm>
            <a:off x="7271779" y="4838906"/>
            <a:ext cx="57740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Arial" charset="0"/>
              </a:rPr>
              <a:t>N</a:t>
            </a:r>
            <a:r>
              <a:rPr lang="en-US" sz="2800" baseline="-25000" dirty="0">
                <a:latin typeface="Arial" charset="0"/>
              </a:rPr>
              <a:t>6</a:t>
            </a:r>
          </a:p>
        </p:txBody>
      </p:sp>
      <p:sp>
        <p:nvSpPr>
          <p:cNvPr id="194569" name="Text Box 9"/>
          <p:cNvSpPr txBox="1">
            <a:spLocks noChangeArrowheads="1"/>
          </p:cNvSpPr>
          <p:nvPr/>
        </p:nvSpPr>
        <p:spPr bwMode="auto">
          <a:xfrm>
            <a:off x="5804918" y="5029200"/>
            <a:ext cx="57740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Arial" charset="0"/>
              </a:rPr>
              <a:t>N</a:t>
            </a:r>
            <a:r>
              <a:rPr lang="en-US" sz="2800" baseline="-25000" dirty="0">
                <a:latin typeface="Arial" charset="0"/>
              </a:rPr>
              <a:t>5</a:t>
            </a:r>
          </a:p>
        </p:txBody>
      </p:sp>
      <p:sp>
        <p:nvSpPr>
          <p:cNvPr id="194571" name="Text Box 11"/>
          <p:cNvSpPr txBox="1">
            <a:spLocks noChangeArrowheads="1"/>
          </p:cNvSpPr>
          <p:nvPr/>
        </p:nvSpPr>
        <p:spPr bwMode="auto">
          <a:xfrm>
            <a:off x="3187878" y="4721639"/>
            <a:ext cx="22124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latin typeface="Arial" charset="0"/>
              </a:rPr>
              <a:t>Publisher (N</a:t>
            </a:r>
            <a:r>
              <a:rPr lang="en-US" sz="2400" baseline="-25000" dirty="0">
                <a:latin typeface="Arial" charset="0"/>
              </a:rPr>
              <a:t>4</a:t>
            </a:r>
            <a:r>
              <a:rPr lang="en-US" sz="2400" dirty="0">
                <a:latin typeface="Arial" charset="0"/>
              </a:rPr>
              <a:t>)</a:t>
            </a:r>
          </a:p>
        </p:txBody>
      </p:sp>
      <p:sp>
        <p:nvSpPr>
          <p:cNvPr id="194573" name="Text Box 13"/>
          <p:cNvSpPr txBox="1">
            <a:spLocks noChangeArrowheads="1"/>
          </p:cNvSpPr>
          <p:nvPr/>
        </p:nvSpPr>
        <p:spPr bwMode="auto">
          <a:xfrm>
            <a:off x="8108067" y="2810786"/>
            <a:ext cx="52129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latin typeface="Arial" charset="0"/>
              </a:rPr>
              <a:t>N</a:t>
            </a:r>
            <a:r>
              <a:rPr lang="en-US" sz="2400" baseline="-25000" dirty="0">
                <a:latin typeface="Arial" charset="0"/>
              </a:rPr>
              <a:t>7</a:t>
            </a:r>
          </a:p>
        </p:txBody>
      </p:sp>
      <p:sp>
        <p:nvSpPr>
          <p:cNvPr id="23" name="computr2"/>
          <p:cNvSpPr>
            <a:spLocks noEditPoints="1" noChangeArrowheads="1"/>
          </p:cNvSpPr>
          <p:nvPr/>
        </p:nvSpPr>
        <p:spPr bwMode="auto">
          <a:xfrm>
            <a:off x="3957998" y="2595468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" name="computr2"/>
          <p:cNvSpPr>
            <a:spLocks noEditPoints="1" noChangeArrowheads="1"/>
          </p:cNvSpPr>
          <p:nvPr/>
        </p:nvSpPr>
        <p:spPr bwMode="auto">
          <a:xfrm>
            <a:off x="5002563" y="1807537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" name="computr2"/>
          <p:cNvSpPr>
            <a:spLocks noEditPoints="1" noChangeArrowheads="1"/>
          </p:cNvSpPr>
          <p:nvPr/>
        </p:nvSpPr>
        <p:spPr bwMode="auto">
          <a:xfrm>
            <a:off x="6468674" y="1896031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" name="computr2"/>
          <p:cNvSpPr>
            <a:spLocks noEditPoints="1" noChangeArrowheads="1"/>
          </p:cNvSpPr>
          <p:nvPr/>
        </p:nvSpPr>
        <p:spPr bwMode="auto">
          <a:xfrm>
            <a:off x="7262161" y="4528350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" name="computr2"/>
          <p:cNvSpPr>
            <a:spLocks noEditPoints="1" noChangeArrowheads="1"/>
          </p:cNvSpPr>
          <p:nvPr/>
        </p:nvSpPr>
        <p:spPr bwMode="auto">
          <a:xfrm>
            <a:off x="5795300" y="4723918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" name="computr2"/>
          <p:cNvSpPr>
            <a:spLocks noEditPoints="1" noChangeArrowheads="1"/>
          </p:cNvSpPr>
          <p:nvPr/>
        </p:nvSpPr>
        <p:spPr bwMode="auto">
          <a:xfrm>
            <a:off x="8182659" y="2452224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" name="computr2"/>
          <p:cNvSpPr>
            <a:spLocks noEditPoints="1" noChangeArrowheads="1"/>
          </p:cNvSpPr>
          <p:nvPr/>
        </p:nvSpPr>
        <p:spPr bwMode="auto">
          <a:xfrm>
            <a:off x="4098665" y="4383346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" name="Rounded Rectangular Callout 2"/>
          <p:cNvSpPr/>
          <p:nvPr/>
        </p:nvSpPr>
        <p:spPr>
          <a:xfrm>
            <a:off x="1522413" y="3479477"/>
            <a:ext cx="4119221" cy="794999"/>
          </a:xfrm>
          <a:prstGeom prst="wedgeRoundRectCallout">
            <a:avLst>
              <a:gd name="adj1" fmla="val 41980"/>
              <a:gd name="adj2" fmla="val 67227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dirty="0" err="1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SetLoc</a:t>
            </a:r>
            <a:r>
              <a:rPr lang="en-US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(“Oppenheimer.mp4”, IP address of N</a:t>
            </a:r>
            <a:r>
              <a:rPr lang="en-US" baseline="-25000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4</a:t>
            </a:r>
            <a:r>
              <a:rPr lang="en-US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)</a:t>
            </a:r>
          </a:p>
        </p:txBody>
      </p:sp>
      <p:sp>
        <p:nvSpPr>
          <p:cNvPr id="32" name="Rounded Rectangular Callout 31"/>
          <p:cNvSpPr/>
          <p:nvPr/>
        </p:nvSpPr>
        <p:spPr>
          <a:xfrm>
            <a:off x="7196294" y="3390897"/>
            <a:ext cx="4136721" cy="584820"/>
          </a:xfrm>
          <a:prstGeom prst="wedgeRoundRectCallout">
            <a:avLst>
              <a:gd name="adj1" fmla="val -64898"/>
              <a:gd name="adj2" fmla="val -736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Lookup(</a:t>
            </a:r>
            <a:r>
              <a:rPr lang="ja-JP" altLang="en-US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Oppenheimer</a:t>
            </a:r>
            <a:r>
              <a:rPr lang="ja-JP" altLang="en-US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)</a:t>
            </a:r>
          </a:p>
        </p:txBody>
      </p: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5789679" y="3566901"/>
            <a:ext cx="70403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>
                <a:latin typeface="Arial" charset="0"/>
              </a:rPr>
              <a:t>DB</a:t>
            </a:r>
            <a:endParaRPr lang="en-US" sz="2800" baseline="-25000" dirty="0">
              <a:latin typeface="Arial" charset="0"/>
            </a:endParaRPr>
          </a:p>
        </p:txBody>
      </p:sp>
      <p:sp>
        <p:nvSpPr>
          <p:cNvPr id="31" name="computr2"/>
          <p:cNvSpPr>
            <a:spLocks noEditPoints="1" noChangeArrowheads="1"/>
          </p:cNvSpPr>
          <p:nvPr/>
        </p:nvSpPr>
        <p:spPr bwMode="auto">
          <a:xfrm>
            <a:off x="5908965" y="3245114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1832927" y="5265363"/>
            <a:ext cx="3743822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key=“Oppenheimer.mp4”, value=[content]</a:t>
            </a:r>
          </a:p>
        </p:txBody>
      </p:sp>
      <p:sp>
        <p:nvSpPr>
          <p:cNvPr id="33" name="Text Box 17"/>
          <p:cNvSpPr txBox="1">
            <a:spLocks noChangeArrowheads="1"/>
          </p:cNvSpPr>
          <p:nvPr/>
        </p:nvSpPr>
        <p:spPr bwMode="auto">
          <a:xfrm>
            <a:off x="5854990" y="4529762"/>
            <a:ext cx="5311021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prstDash val="sysDash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rgbClr val="009900"/>
                </a:solidFill>
                <a:latin typeface="Arial" charset="0"/>
              </a:rPr>
              <a:t>Simple and flexible,</a:t>
            </a:r>
            <a:r>
              <a:rPr lang="en-US" sz="3000" dirty="0">
                <a:latin typeface="Arial" charset="0"/>
              </a:rPr>
              <a:t> but O(</a:t>
            </a:r>
            <a:r>
              <a:rPr lang="en-US" sz="3000" i="1" dirty="0">
                <a:latin typeface="Times New Roman" charset="0"/>
              </a:rPr>
              <a:t>N</a:t>
            </a:r>
            <a:r>
              <a:rPr lang="en-US" sz="3000" dirty="0">
                <a:latin typeface="Arial" charset="0"/>
              </a:rPr>
              <a:t>) centralized state and a </a:t>
            </a:r>
            <a:r>
              <a:rPr lang="en-US" sz="3000" dirty="0">
                <a:solidFill>
                  <a:srgbClr val="FF0000"/>
                </a:solidFill>
                <a:latin typeface="Arial" charset="0"/>
              </a:rPr>
              <a:t>single point of failure</a:t>
            </a:r>
          </a:p>
        </p:txBody>
      </p:sp>
    </p:spTree>
    <p:extLst>
      <p:ext uri="{BB962C8B-B14F-4D97-AF65-F5344CB8AC3E}">
        <p14:creationId xmlns:p14="http://schemas.microsoft.com/office/powerpoint/2010/main" val="35468837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3" grpId="0" animBg="1"/>
      <p:bldP spid="32" grpId="0" animBg="1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775E-F619-184B-9AAF-7E985C709E3F}" type="slidenum">
              <a:rPr lang="en-US"/>
              <a:pPr/>
              <a:t>8</a:t>
            </a:fld>
            <a:endParaRPr lang="en-US"/>
          </a:p>
        </p:txBody>
      </p:sp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Flooded queries (original Gnutella)</a:t>
            </a:r>
          </a:p>
        </p:txBody>
      </p:sp>
      <p:sp>
        <p:nvSpPr>
          <p:cNvPr id="61" name="Text Box 5">
            <a:extLst>
              <a:ext uri="{FF2B5EF4-FFF2-40B4-BE49-F238E27FC236}">
                <a16:creationId xmlns:a16="http://schemas.microsoft.com/office/drawing/2014/main" id="{879C98BF-A6BE-5042-AFF1-444A5CEBC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4338" y="2919967"/>
            <a:ext cx="5966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Arial" charset="0"/>
              </a:rPr>
              <a:t>N</a:t>
            </a:r>
            <a:r>
              <a:rPr lang="en-US" sz="2800" baseline="-25000" dirty="0">
                <a:latin typeface="Arial" charset="0"/>
              </a:rPr>
              <a:t>1</a:t>
            </a:r>
          </a:p>
        </p:txBody>
      </p:sp>
      <p:sp>
        <p:nvSpPr>
          <p:cNvPr id="62" name="Text Box 6">
            <a:extLst>
              <a:ext uri="{FF2B5EF4-FFF2-40B4-BE49-F238E27FC236}">
                <a16:creationId xmlns:a16="http://schemas.microsoft.com/office/drawing/2014/main" id="{6B80B0EA-9F94-FA49-BF5F-96BB73E57D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7161" y="2101208"/>
            <a:ext cx="5966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Arial" charset="0"/>
              </a:rPr>
              <a:t>N</a:t>
            </a:r>
            <a:r>
              <a:rPr lang="en-US" sz="2800" baseline="-25000" dirty="0">
                <a:latin typeface="Arial" charset="0"/>
              </a:rPr>
              <a:t>2</a:t>
            </a:r>
          </a:p>
        </p:txBody>
      </p:sp>
      <p:sp>
        <p:nvSpPr>
          <p:cNvPr id="63" name="Text Box 7">
            <a:extLst>
              <a:ext uri="{FF2B5EF4-FFF2-40B4-BE49-F238E27FC236}">
                <a16:creationId xmlns:a16="http://schemas.microsoft.com/office/drawing/2014/main" id="{B86BCDB4-AACB-5F4A-B9BF-AD1E7912E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3022" y="2216775"/>
            <a:ext cx="5966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Arial" charset="0"/>
              </a:rPr>
              <a:t>N</a:t>
            </a:r>
            <a:r>
              <a:rPr lang="en-US" sz="2800" baseline="-25000" dirty="0">
                <a:latin typeface="Arial" charset="0"/>
              </a:rPr>
              <a:t>3</a:t>
            </a:r>
          </a:p>
        </p:txBody>
      </p:sp>
      <p:sp>
        <p:nvSpPr>
          <p:cNvPr id="64" name="Text Box 8">
            <a:extLst>
              <a:ext uri="{FF2B5EF4-FFF2-40B4-BE49-F238E27FC236}">
                <a16:creationId xmlns:a16="http://schemas.microsoft.com/office/drawing/2014/main" id="{141DD28D-C2B7-A24F-9616-57585C2A32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8829" y="4841964"/>
            <a:ext cx="57740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Arial" charset="0"/>
              </a:rPr>
              <a:t>N</a:t>
            </a:r>
            <a:r>
              <a:rPr lang="en-US" sz="2800" baseline="-25000" dirty="0">
                <a:latin typeface="Arial" charset="0"/>
              </a:rPr>
              <a:t>6</a:t>
            </a:r>
          </a:p>
        </p:txBody>
      </p:sp>
      <p:sp>
        <p:nvSpPr>
          <p:cNvPr id="65" name="Text Box 9">
            <a:extLst>
              <a:ext uri="{FF2B5EF4-FFF2-40B4-BE49-F238E27FC236}">
                <a16:creationId xmlns:a16="http://schemas.microsoft.com/office/drawing/2014/main" id="{E575C055-3F4E-284E-A983-7B1966F6C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1968" y="5032258"/>
            <a:ext cx="57740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Arial" charset="0"/>
              </a:rPr>
              <a:t>N</a:t>
            </a:r>
            <a:r>
              <a:rPr lang="en-US" sz="2800" baseline="-25000" dirty="0">
                <a:latin typeface="Arial" charset="0"/>
              </a:rPr>
              <a:t>5</a:t>
            </a:r>
          </a:p>
        </p:txBody>
      </p:sp>
      <p:sp>
        <p:nvSpPr>
          <p:cNvPr id="66" name="Text Box 11">
            <a:extLst>
              <a:ext uri="{FF2B5EF4-FFF2-40B4-BE49-F238E27FC236}">
                <a16:creationId xmlns:a16="http://schemas.microsoft.com/office/drawing/2014/main" id="{1EC8566D-6853-9945-BDA6-E90F88EC5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4927" y="4724696"/>
            <a:ext cx="22124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latin typeface="Arial" charset="0"/>
              </a:rPr>
              <a:t>Publisher (N</a:t>
            </a:r>
            <a:r>
              <a:rPr lang="en-US" sz="2400" baseline="-25000" dirty="0">
                <a:latin typeface="Arial" charset="0"/>
              </a:rPr>
              <a:t>4</a:t>
            </a:r>
            <a:r>
              <a:rPr lang="en-US" sz="2400" dirty="0">
                <a:latin typeface="Arial" charset="0"/>
              </a:rPr>
              <a:t>)</a:t>
            </a:r>
          </a:p>
        </p:txBody>
      </p:sp>
      <p:sp>
        <p:nvSpPr>
          <p:cNvPr id="67" name="Text Box 13">
            <a:extLst>
              <a:ext uri="{FF2B5EF4-FFF2-40B4-BE49-F238E27FC236}">
                <a16:creationId xmlns:a16="http://schemas.microsoft.com/office/drawing/2014/main" id="{0AC271A8-7230-4E40-8154-797BC9A396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5116" y="2813843"/>
            <a:ext cx="52129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latin typeface="Arial" charset="0"/>
              </a:rPr>
              <a:t>N</a:t>
            </a:r>
            <a:r>
              <a:rPr lang="en-US" sz="2400" baseline="-25000" dirty="0">
                <a:latin typeface="Arial" charset="0"/>
              </a:rPr>
              <a:t>7</a:t>
            </a:r>
          </a:p>
        </p:txBody>
      </p:sp>
      <p:sp>
        <p:nvSpPr>
          <p:cNvPr id="69" name="computr2">
            <a:extLst>
              <a:ext uri="{FF2B5EF4-FFF2-40B4-BE49-F238E27FC236}">
                <a16:creationId xmlns:a16="http://schemas.microsoft.com/office/drawing/2014/main" id="{9C398802-D21A-1E45-A892-A23AD8C48E20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3955048" y="2598525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" name="computr2">
            <a:extLst>
              <a:ext uri="{FF2B5EF4-FFF2-40B4-BE49-F238E27FC236}">
                <a16:creationId xmlns:a16="http://schemas.microsoft.com/office/drawing/2014/main" id="{ED872623-8E27-EC48-9385-2C833E16FF97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4999613" y="1810594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" name="computr2">
            <a:extLst>
              <a:ext uri="{FF2B5EF4-FFF2-40B4-BE49-F238E27FC236}">
                <a16:creationId xmlns:a16="http://schemas.microsoft.com/office/drawing/2014/main" id="{3C0E4D16-9781-DF4C-ACCF-255DCD01548E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6465724" y="1899088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" name="computr2">
            <a:extLst>
              <a:ext uri="{FF2B5EF4-FFF2-40B4-BE49-F238E27FC236}">
                <a16:creationId xmlns:a16="http://schemas.microsoft.com/office/drawing/2014/main" id="{FDAAFA9A-3DC4-E342-84D8-41A0D363B353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7259211" y="4531407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" name="computr2">
            <a:extLst>
              <a:ext uri="{FF2B5EF4-FFF2-40B4-BE49-F238E27FC236}">
                <a16:creationId xmlns:a16="http://schemas.microsoft.com/office/drawing/2014/main" id="{598DE2E9-24CB-9547-A56F-AB4013C53213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5792350" y="4726975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" name="computr2">
            <a:extLst>
              <a:ext uri="{FF2B5EF4-FFF2-40B4-BE49-F238E27FC236}">
                <a16:creationId xmlns:a16="http://schemas.microsoft.com/office/drawing/2014/main" id="{168C9738-4936-224B-A7C9-F2A875BCDE22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8179709" y="2455281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5" name="computr2">
            <a:extLst>
              <a:ext uri="{FF2B5EF4-FFF2-40B4-BE49-F238E27FC236}">
                <a16:creationId xmlns:a16="http://schemas.microsoft.com/office/drawing/2014/main" id="{DF3EFB2B-980B-5448-8D06-1EDD4D71B6AA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4095715" y="4386403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7" name="Freeform 16">
            <a:extLst>
              <a:ext uri="{FF2B5EF4-FFF2-40B4-BE49-F238E27FC236}">
                <a16:creationId xmlns:a16="http://schemas.microsoft.com/office/drawing/2014/main" id="{60FA388A-B275-BB4E-B5A0-F05631C53B21}"/>
              </a:ext>
            </a:extLst>
          </p:cNvPr>
          <p:cNvSpPr>
            <a:spLocks/>
          </p:cNvSpPr>
          <p:nvPr/>
        </p:nvSpPr>
        <p:spPr bwMode="auto">
          <a:xfrm rot="17100000">
            <a:off x="7484861" y="2070165"/>
            <a:ext cx="199797" cy="1023105"/>
          </a:xfrm>
          <a:custGeom>
            <a:avLst/>
            <a:gdLst>
              <a:gd name="T0" fmla="*/ 768 w 768"/>
              <a:gd name="T1" fmla="*/ 144 h 168"/>
              <a:gd name="T2" fmla="*/ 240 w 768"/>
              <a:gd name="T3" fmla="*/ 144 h 168"/>
              <a:gd name="T4" fmla="*/ 0 w 768"/>
              <a:gd name="T5" fmla="*/ 0 h 168"/>
              <a:gd name="connsiteX0" fmla="*/ 10000 w 10135"/>
              <a:gd name="connsiteY0" fmla="*/ 8571 h 8682"/>
              <a:gd name="connsiteX1" fmla="*/ 9713 w 10135"/>
              <a:gd name="connsiteY1" fmla="*/ 4942 h 8682"/>
              <a:gd name="connsiteX2" fmla="*/ 0 w 10135"/>
              <a:gd name="connsiteY2" fmla="*/ 0 h 8682"/>
              <a:gd name="connsiteX0" fmla="*/ 9867 w 10615"/>
              <a:gd name="connsiteY0" fmla="*/ 9872 h 9872"/>
              <a:gd name="connsiteX1" fmla="*/ 9584 w 10615"/>
              <a:gd name="connsiteY1" fmla="*/ 5692 h 9872"/>
              <a:gd name="connsiteX2" fmla="*/ 0 w 10615"/>
              <a:gd name="connsiteY2" fmla="*/ 0 h 9872"/>
              <a:gd name="connsiteX0" fmla="*/ 1429 w 2134"/>
              <a:gd name="connsiteY0" fmla="*/ 9390 h 9390"/>
              <a:gd name="connsiteX1" fmla="*/ 1163 w 2134"/>
              <a:gd name="connsiteY1" fmla="*/ 5156 h 9390"/>
              <a:gd name="connsiteX2" fmla="*/ 0 w 2134"/>
              <a:gd name="connsiteY2" fmla="*/ 0 h 9390"/>
              <a:gd name="connsiteX0" fmla="*/ 5395 w 8699"/>
              <a:gd name="connsiteY0" fmla="*/ 7640 h 7640"/>
              <a:gd name="connsiteX1" fmla="*/ 4149 w 8699"/>
              <a:gd name="connsiteY1" fmla="*/ 3131 h 7640"/>
              <a:gd name="connsiteX2" fmla="*/ 0 w 8699"/>
              <a:gd name="connsiteY2" fmla="*/ 0 h 7640"/>
              <a:gd name="connsiteX0" fmla="*/ 6411 w 10209"/>
              <a:gd name="connsiteY0" fmla="*/ 10000 h 10000"/>
              <a:gd name="connsiteX1" fmla="*/ 4979 w 10209"/>
              <a:gd name="connsiteY1" fmla="*/ 4098 h 10000"/>
              <a:gd name="connsiteX2" fmla="*/ 209 w 10209"/>
              <a:gd name="connsiteY2" fmla="*/ 0 h 10000"/>
              <a:gd name="connsiteX0" fmla="*/ 4669 w 9517"/>
              <a:gd name="connsiteY0" fmla="*/ 8024 h 8024"/>
              <a:gd name="connsiteX1" fmla="*/ 4979 w 9517"/>
              <a:gd name="connsiteY1" fmla="*/ 4098 h 8024"/>
              <a:gd name="connsiteX2" fmla="*/ 209 w 9517"/>
              <a:gd name="connsiteY2" fmla="*/ 0 h 8024"/>
              <a:gd name="connsiteX0" fmla="*/ 4906 w 9553"/>
              <a:gd name="connsiteY0" fmla="*/ 10000 h 10000"/>
              <a:gd name="connsiteX1" fmla="*/ 5232 w 9553"/>
              <a:gd name="connsiteY1" fmla="*/ 5107 h 10000"/>
              <a:gd name="connsiteX2" fmla="*/ 220 w 9553"/>
              <a:gd name="connsiteY2" fmla="*/ 0 h 10000"/>
              <a:gd name="connsiteX0" fmla="*/ 5723 w 10587"/>
              <a:gd name="connsiteY0" fmla="*/ 10000 h 10000"/>
              <a:gd name="connsiteX1" fmla="*/ 6064 w 10587"/>
              <a:gd name="connsiteY1" fmla="*/ 5107 h 10000"/>
              <a:gd name="connsiteX2" fmla="*/ 817 w 10587"/>
              <a:gd name="connsiteY2" fmla="*/ 0 h 10000"/>
              <a:gd name="connsiteX0" fmla="*/ 6190 w 11054"/>
              <a:gd name="connsiteY0" fmla="*/ 10000 h 10000"/>
              <a:gd name="connsiteX1" fmla="*/ 6531 w 11054"/>
              <a:gd name="connsiteY1" fmla="*/ 5107 h 10000"/>
              <a:gd name="connsiteX2" fmla="*/ 1284 w 11054"/>
              <a:gd name="connsiteY2" fmla="*/ 0 h 10000"/>
              <a:gd name="connsiteX0" fmla="*/ 5464 w 10842"/>
              <a:gd name="connsiteY0" fmla="*/ 11669 h 11669"/>
              <a:gd name="connsiteX1" fmla="*/ 6531 w 10842"/>
              <a:gd name="connsiteY1" fmla="*/ 5107 h 11669"/>
              <a:gd name="connsiteX2" fmla="*/ 1284 w 10842"/>
              <a:gd name="connsiteY2" fmla="*/ 0 h 11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2" h="11669">
                <a:moveTo>
                  <a:pt x="5464" y="11669"/>
                </a:moveTo>
                <a:cubicBezTo>
                  <a:pt x="7739" y="9526"/>
                  <a:pt x="15702" y="8002"/>
                  <a:pt x="6531" y="5107"/>
                </a:cubicBezTo>
                <a:cubicBezTo>
                  <a:pt x="-2654" y="2212"/>
                  <a:pt x="197" y="3241"/>
                  <a:pt x="1284" y="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78" name="Freeform 16">
            <a:extLst>
              <a:ext uri="{FF2B5EF4-FFF2-40B4-BE49-F238E27FC236}">
                <a16:creationId xmlns:a16="http://schemas.microsoft.com/office/drawing/2014/main" id="{0307158E-58A5-6147-ADFD-937ED958CAC2}"/>
              </a:ext>
            </a:extLst>
          </p:cNvPr>
          <p:cNvSpPr>
            <a:spLocks/>
          </p:cNvSpPr>
          <p:nvPr/>
        </p:nvSpPr>
        <p:spPr bwMode="auto">
          <a:xfrm rot="15194316">
            <a:off x="6635874" y="4384790"/>
            <a:ext cx="199797" cy="1023105"/>
          </a:xfrm>
          <a:custGeom>
            <a:avLst/>
            <a:gdLst>
              <a:gd name="T0" fmla="*/ 768 w 768"/>
              <a:gd name="T1" fmla="*/ 144 h 168"/>
              <a:gd name="T2" fmla="*/ 240 w 768"/>
              <a:gd name="T3" fmla="*/ 144 h 168"/>
              <a:gd name="T4" fmla="*/ 0 w 768"/>
              <a:gd name="T5" fmla="*/ 0 h 168"/>
              <a:gd name="connsiteX0" fmla="*/ 10000 w 10135"/>
              <a:gd name="connsiteY0" fmla="*/ 8571 h 8682"/>
              <a:gd name="connsiteX1" fmla="*/ 9713 w 10135"/>
              <a:gd name="connsiteY1" fmla="*/ 4942 h 8682"/>
              <a:gd name="connsiteX2" fmla="*/ 0 w 10135"/>
              <a:gd name="connsiteY2" fmla="*/ 0 h 8682"/>
              <a:gd name="connsiteX0" fmla="*/ 9867 w 10615"/>
              <a:gd name="connsiteY0" fmla="*/ 9872 h 9872"/>
              <a:gd name="connsiteX1" fmla="*/ 9584 w 10615"/>
              <a:gd name="connsiteY1" fmla="*/ 5692 h 9872"/>
              <a:gd name="connsiteX2" fmla="*/ 0 w 10615"/>
              <a:gd name="connsiteY2" fmla="*/ 0 h 9872"/>
              <a:gd name="connsiteX0" fmla="*/ 1429 w 2134"/>
              <a:gd name="connsiteY0" fmla="*/ 9390 h 9390"/>
              <a:gd name="connsiteX1" fmla="*/ 1163 w 2134"/>
              <a:gd name="connsiteY1" fmla="*/ 5156 h 9390"/>
              <a:gd name="connsiteX2" fmla="*/ 0 w 2134"/>
              <a:gd name="connsiteY2" fmla="*/ 0 h 9390"/>
              <a:gd name="connsiteX0" fmla="*/ 5395 w 8699"/>
              <a:gd name="connsiteY0" fmla="*/ 7640 h 7640"/>
              <a:gd name="connsiteX1" fmla="*/ 4149 w 8699"/>
              <a:gd name="connsiteY1" fmla="*/ 3131 h 7640"/>
              <a:gd name="connsiteX2" fmla="*/ 0 w 8699"/>
              <a:gd name="connsiteY2" fmla="*/ 0 h 7640"/>
              <a:gd name="connsiteX0" fmla="*/ 6411 w 10209"/>
              <a:gd name="connsiteY0" fmla="*/ 10000 h 10000"/>
              <a:gd name="connsiteX1" fmla="*/ 4979 w 10209"/>
              <a:gd name="connsiteY1" fmla="*/ 4098 h 10000"/>
              <a:gd name="connsiteX2" fmla="*/ 209 w 10209"/>
              <a:gd name="connsiteY2" fmla="*/ 0 h 10000"/>
              <a:gd name="connsiteX0" fmla="*/ 4669 w 9517"/>
              <a:gd name="connsiteY0" fmla="*/ 8024 h 8024"/>
              <a:gd name="connsiteX1" fmla="*/ 4979 w 9517"/>
              <a:gd name="connsiteY1" fmla="*/ 4098 h 8024"/>
              <a:gd name="connsiteX2" fmla="*/ 209 w 9517"/>
              <a:gd name="connsiteY2" fmla="*/ 0 h 8024"/>
              <a:gd name="connsiteX0" fmla="*/ 4906 w 9553"/>
              <a:gd name="connsiteY0" fmla="*/ 10000 h 10000"/>
              <a:gd name="connsiteX1" fmla="*/ 5232 w 9553"/>
              <a:gd name="connsiteY1" fmla="*/ 5107 h 10000"/>
              <a:gd name="connsiteX2" fmla="*/ 220 w 9553"/>
              <a:gd name="connsiteY2" fmla="*/ 0 h 10000"/>
              <a:gd name="connsiteX0" fmla="*/ 5723 w 10587"/>
              <a:gd name="connsiteY0" fmla="*/ 10000 h 10000"/>
              <a:gd name="connsiteX1" fmla="*/ 6064 w 10587"/>
              <a:gd name="connsiteY1" fmla="*/ 5107 h 10000"/>
              <a:gd name="connsiteX2" fmla="*/ 817 w 10587"/>
              <a:gd name="connsiteY2" fmla="*/ 0 h 10000"/>
              <a:gd name="connsiteX0" fmla="*/ 6190 w 11054"/>
              <a:gd name="connsiteY0" fmla="*/ 10000 h 10000"/>
              <a:gd name="connsiteX1" fmla="*/ 6531 w 11054"/>
              <a:gd name="connsiteY1" fmla="*/ 5107 h 10000"/>
              <a:gd name="connsiteX2" fmla="*/ 1284 w 11054"/>
              <a:gd name="connsiteY2" fmla="*/ 0 h 10000"/>
              <a:gd name="connsiteX0" fmla="*/ 5464 w 10842"/>
              <a:gd name="connsiteY0" fmla="*/ 11669 h 11669"/>
              <a:gd name="connsiteX1" fmla="*/ 6531 w 10842"/>
              <a:gd name="connsiteY1" fmla="*/ 5107 h 11669"/>
              <a:gd name="connsiteX2" fmla="*/ 1284 w 10842"/>
              <a:gd name="connsiteY2" fmla="*/ 0 h 11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2" h="11669">
                <a:moveTo>
                  <a:pt x="5464" y="11669"/>
                </a:moveTo>
                <a:cubicBezTo>
                  <a:pt x="7739" y="9526"/>
                  <a:pt x="15702" y="8002"/>
                  <a:pt x="6531" y="5107"/>
                </a:cubicBezTo>
                <a:cubicBezTo>
                  <a:pt x="-2654" y="2212"/>
                  <a:pt x="197" y="3241"/>
                  <a:pt x="1284" y="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79" name="Freeform 16">
            <a:extLst>
              <a:ext uri="{FF2B5EF4-FFF2-40B4-BE49-F238E27FC236}">
                <a16:creationId xmlns:a16="http://schemas.microsoft.com/office/drawing/2014/main" id="{D2F6575C-1376-FB40-A429-52E8F66BA1F2}"/>
              </a:ext>
            </a:extLst>
          </p:cNvPr>
          <p:cNvSpPr>
            <a:spLocks/>
          </p:cNvSpPr>
          <p:nvPr/>
        </p:nvSpPr>
        <p:spPr bwMode="auto">
          <a:xfrm rot="17100000">
            <a:off x="5097742" y="4102684"/>
            <a:ext cx="94247" cy="1109546"/>
          </a:xfrm>
          <a:custGeom>
            <a:avLst/>
            <a:gdLst>
              <a:gd name="T0" fmla="*/ 768 w 768"/>
              <a:gd name="T1" fmla="*/ 144 h 168"/>
              <a:gd name="T2" fmla="*/ 240 w 768"/>
              <a:gd name="T3" fmla="*/ 144 h 168"/>
              <a:gd name="T4" fmla="*/ 0 w 768"/>
              <a:gd name="T5" fmla="*/ 0 h 168"/>
              <a:gd name="connsiteX0" fmla="*/ 10000 w 10135"/>
              <a:gd name="connsiteY0" fmla="*/ 8571 h 8682"/>
              <a:gd name="connsiteX1" fmla="*/ 9713 w 10135"/>
              <a:gd name="connsiteY1" fmla="*/ 4942 h 8682"/>
              <a:gd name="connsiteX2" fmla="*/ 0 w 10135"/>
              <a:gd name="connsiteY2" fmla="*/ 0 h 8682"/>
              <a:gd name="connsiteX0" fmla="*/ 9867 w 10615"/>
              <a:gd name="connsiteY0" fmla="*/ 9872 h 9872"/>
              <a:gd name="connsiteX1" fmla="*/ 9584 w 10615"/>
              <a:gd name="connsiteY1" fmla="*/ 5692 h 9872"/>
              <a:gd name="connsiteX2" fmla="*/ 0 w 10615"/>
              <a:gd name="connsiteY2" fmla="*/ 0 h 9872"/>
              <a:gd name="connsiteX0" fmla="*/ 1429 w 2134"/>
              <a:gd name="connsiteY0" fmla="*/ 9390 h 9390"/>
              <a:gd name="connsiteX1" fmla="*/ 1163 w 2134"/>
              <a:gd name="connsiteY1" fmla="*/ 5156 h 9390"/>
              <a:gd name="connsiteX2" fmla="*/ 0 w 2134"/>
              <a:gd name="connsiteY2" fmla="*/ 0 h 9390"/>
              <a:gd name="connsiteX0" fmla="*/ 5395 w 8699"/>
              <a:gd name="connsiteY0" fmla="*/ 7640 h 7640"/>
              <a:gd name="connsiteX1" fmla="*/ 4149 w 8699"/>
              <a:gd name="connsiteY1" fmla="*/ 3131 h 7640"/>
              <a:gd name="connsiteX2" fmla="*/ 0 w 8699"/>
              <a:gd name="connsiteY2" fmla="*/ 0 h 7640"/>
              <a:gd name="connsiteX0" fmla="*/ 6411 w 10209"/>
              <a:gd name="connsiteY0" fmla="*/ 10000 h 10000"/>
              <a:gd name="connsiteX1" fmla="*/ 4979 w 10209"/>
              <a:gd name="connsiteY1" fmla="*/ 4098 h 10000"/>
              <a:gd name="connsiteX2" fmla="*/ 209 w 10209"/>
              <a:gd name="connsiteY2" fmla="*/ 0 h 10000"/>
              <a:gd name="connsiteX0" fmla="*/ 4669 w 9517"/>
              <a:gd name="connsiteY0" fmla="*/ 8024 h 8024"/>
              <a:gd name="connsiteX1" fmla="*/ 4979 w 9517"/>
              <a:gd name="connsiteY1" fmla="*/ 4098 h 8024"/>
              <a:gd name="connsiteX2" fmla="*/ 209 w 9517"/>
              <a:gd name="connsiteY2" fmla="*/ 0 h 8024"/>
              <a:gd name="connsiteX0" fmla="*/ 4906 w 9553"/>
              <a:gd name="connsiteY0" fmla="*/ 10000 h 10000"/>
              <a:gd name="connsiteX1" fmla="*/ 5232 w 9553"/>
              <a:gd name="connsiteY1" fmla="*/ 5107 h 10000"/>
              <a:gd name="connsiteX2" fmla="*/ 220 w 9553"/>
              <a:gd name="connsiteY2" fmla="*/ 0 h 10000"/>
              <a:gd name="connsiteX0" fmla="*/ 5723 w 10587"/>
              <a:gd name="connsiteY0" fmla="*/ 10000 h 10000"/>
              <a:gd name="connsiteX1" fmla="*/ 6064 w 10587"/>
              <a:gd name="connsiteY1" fmla="*/ 5107 h 10000"/>
              <a:gd name="connsiteX2" fmla="*/ 817 w 10587"/>
              <a:gd name="connsiteY2" fmla="*/ 0 h 10000"/>
              <a:gd name="connsiteX0" fmla="*/ 6190 w 11054"/>
              <a:gd name="connsiteY0" fmla="*/ 10000 h 10000"/>
              <a:gd name="connsiteX1" fmla="*/ 6531 w 11054"/>
              <a:gd name="connsiteY1" fmla="*/ 5107 h 10000"/>
              <a:gd name="connsiteX2" fmla="*/ 1284 w 11054"/>
              <a:gd name="connsiteY2" fmla="*/ 0 h 10000"/>
              <a:gd name="connsiteX0" fmla="*/ 5464 w 10842"/>
              <a:gd name="connsiteY0" fmla="*/ 11669 h 11669"/>
              <a:gd name="connsiteX1" fmla="*/ 6531 w 10842"/>
              <a:gd name="connsiteY1" fmla="*/ 5107 h 11669"/>
              <a:gd name="connsiteX2" fmla="*/ 1284 w 10842"/>
              <a:gd name="connsiteY2" fmla="*/ 0 h 11669"/>
              <a:gd name="connsiteX0" fmla="*/ 8465 w 11861"/>
              <a:gd name="connsiteY0" fmla="*/ 8586 h 8586"/>
              <a:gd name="connsiteX1" fmla="*/ 6531 w 11861"/>
              <a:gd name="connsiteY1" fmla="*/ 5107 h 8586"/>
              <a:gd name="connsiteX2" fmla="*/ 1284 w 11861"/>
              <a:gd name="connsiteY2" fmla="*/ 0 h 8586"/>
              <a:gd name="connsiteX0" fmla="*/ 7137 w 9183"/>
              <a:gd name="connsiteY0" fmla="*/ 10000 h 10000"/>
              <a:gd name="connsiteX1" fmla="*/ 5506 w 9183"/>
              <a:gd name="connsiteY1" fmla="*/ 5948 h 10000"/>
              <a:gd name="connsiteX2" fmla="*/ 1083 w 9183"/>
              <a:gd name="connsiteY2" fmla="*/ 0 h 10000"/>
              <a:gd name="connsiteX0" fmla="*/ 7772 w 10713"/>
              <a:gd name="connsiteY0" fmla="*/ 10000 h 10000"/>
              <a:gd name="connsiteX1" fmla="*/ 5996 w 10713"/>
              <a:gd name="connsiteY1" fmla="*/ 5948 h 10000"/>
              <a:gd name="connsiteX2" fmla="*/ 1179 w 10713"/>
              <a:gd name="connsiteY2" fmla="*/ 0 h 10000"/>
              <a:gd name="connsiteX0" fmla="*/ 7772 w 8176"/>
              <a:gd name="connsiteY0" fmla="*/ 10000 h 10000"/>
              <a:gd name="connsiteX1" fmla="*/ 5996 w 8176"/>
              <a:gd name="connsiteY1" fmla="*/ 5948 h 10000"/>
              <a:gd name="connsiteX2" fmla="*/ 1179 w 8176"/>
              <a:gd name="connsiteY2" fmla="*/ 0 h 10000"/>
              <a:gd name="connsiteX0" fmla="*/ 8321 w 8815"/>
              <a:gd name="connsiteY0" fmla="*/ 10000 h 10000"/>
              <a:gd name="connsiteX1" fmla="*/ 6149 w 8815"/>
              <a:gd name="connsiteY1" fmla="*/ 5948 h 10000"/>
              <a:gd name="connsiteX2" fmla="*/ 257 w 8815"/>
              <a:gd name="connsiteY2" fmla="*/ 0 h 10000"/>
              <a:gd name="connsiteX0" fmla="*/ 9440 w 9440"/>
              <a:gd name="connsiteY0" fmla="*/ 10000 h 10000"/>
              <a:gd name="connsiteX1" fmla="*/ 6976 w 9440"/>
              <a:gd name="connsiteY1" fmla="*/ 5948 h 10000"/>
              <a:gd name="connsiteX2" fmla="*/ 292 w 9440"/>
              <a:gd name="connsiteY2" fmla="*/ 0 h 10000"/>
              <a:gd name="connsiteX0" fmla="*/ 10000 w 10000"/>
              <a:gd name="connsiteY0" fmla="*/ 10000 h 10000"/>
              <a:gd name="connsiteX1" fmla="*/ 7390 w 10000"/>
              <a:gd name="connsiteY1" fmla="*/ 5948 h 10000"/>
              <a:gd name="connsiteX2" fmla="*/ 309 w 10000"/>
              <a:gd name="connsiteY2" fmla="*/ 0 h 10000"/>
              <a:gd name="connsiteX0" fmla="*/ 10002 w 10002"/>
              <a:gd name="connsiteY0" fmla="*/ 10000 h 10000"/>
              <a:gd name="connsiteX1" fmla="*/ 7392 w 10002"/>
              <a:gd name="connsiteY1" fmla="*/ 5948 h 10000"/>
              <a:gd name="connsiteX2" fmla="*/ 311 w 10002"/>
              <a:gd name="connsiteY2" fmla="*/ 0 h 10000"/>
              <a:gd name="connsiteX0" fmla="*/ 9906 w 9906"/>
              <a:gd name="connsiteY0" fmla="*/ 10000 h 10000"/>
              <a:gd name="connsiteX1" fmla="*/ 7296 w 9906"/>
              <a:gd name="connsiteY1" fmla="*/ 5948 h 10000"/>
              <a:gd name="connsiteX2" fmla="*/ 215 w 9906"/>
              <a:gd name="connsiteY2" fmla="*/ 0 h 10000"/>
              <a:gd name="connsiteX0" fmla="*/ 10571 w 10571"/>
              <a:gd name="connsiteY0" fmla="*/ 10000 h 10000"/>
              <a:gd name="connsiteX1" fmla="*/ 7936 w 10571"/>
              <a:gd name="connsiteY1" fmla="*/ 5948 h 10000"/>
              <a:gd name="connsiteX2" fmla="*/ 788 w 10571"/>
              <a:gd name="connsiteY2" fmla="*/ 0 h 10000"/>
              <a:gd name="connsiteX0" fmla="*/ 12708 w 12708"/>
              <a:gd name="connsiteY0" fmla="*/ 10000 h 10000"/>
              <a:gd name="connsiteX1" fmla="*/ 10073 w 12708"/>
              <a:gd name="connsiteY1" fmla="*/ 5948 h 10000"/>
              <a:gd name="connsiteX2" fmla="*/ 2925 w 12708"/>
              <a:gd name="connsiteY2" fmla="*/ 0 h 10000"/>
              <a:gd name="connsiteX0" fmla="*/ 9783 w 9783"/>
              <a:gd name="connsiteY0" fmla="*/ 10000 h 10000"/>
              <a:gd name="connsiteX1" fmla="*/ 7148 w 9783"/>
              <a:gd name="connsiteY1" fmla="*/ 5948 h 10000"/>
              <a:gd name="connsiteX2" fmla="*/ 0 w 9783"/>
              <a:gd name="connsiteY2" fmla="*/ 0 h 10000"/>
              <a:gd name="connsiteX0" fmla="*/ 10175 w 10175"/>
              <a:gd name="connsiteY0" fmla="*/ 10000 h 10000"/>
              <a:gd name="connsiteX1" fmla="*/ 7482 w 10175"/>
              <a:gd name="connsiteY1" fmla="*/ 5948 h 10000"/>
              <a:gd name="connsiteX2" fmla="*/ 175 w 10175"/>
              <a:gd name="connsiteY2" fmla="*/ 0 h 10000"/>
              <a:gd name="connsiteX0" fmla="*/ 5282 w 5282"/>
              <a:gd name="connsiteY0" fmla="*/ 14739 h 14739"/>
              <a:gd name="connsiteX1" fmla="*/ 2589 w 5282"/>
              <a:gd name="connsiteY1" fmla="*/ 10687 h 14739"/>
              <a:gd name="connsiteX2" fmla="*/ 548 w 5282"/>
              <a:gd name="connsiteY2" fmla="*/ 0 h 14739"/>
              <a:gd name="connsiteX0" fmla="*/ 8963 w 8963"/>
              <a:gd name="connsiteY0" fmla="*/ 10000 h 10000"/>
              <a:gd name="connsiteX1" fmla="*/ 3865 w 8963"/>
              <a:gd name="connsiteY1" fmla="*/ 7251 h 10000"/>
              <a:gd name="connsiteX2" fmla="*/ 0 w 8963"/>
              <a:gd name="connsiteY2" fmla="*/ 0 h 10000"/>
              <a:gd name="connsiteX0" fmla="*/ 10000 w 10000"/>
              <a:gd name="connsiteY0" fmla="*/ 10000 h 10000"/>
              <a:gd name="connsiteX1" fmla="*/ 4312 w 10000"/>
              <a:gd name="connsiteY1" fmla="*/ 7251 h 10000"/>
              <a:gd name="connsiteX2" fmla="*/ 0 w 10000"/>
              <a:gd name="connsiteY2" fmla="*/ 0 h 10000"/>
              <a:gd name="connsiteX0" fmla="*/ 10000 w 10249"/>
              <a:gd name="connsiteY0" fmla="*/ 10000 h 10000"/>
              <a:gd name="connsiteX1" fmla="*/ 8525 w 10249"/>
              <a:gd name="connsiteY1" fmla="*/ 5359 h 10000"/>
              <a:gd name="connsiteX2" fmla="*/ 0 w 10249"/>
              <a:gd name="connsiteY2" fmla="*/ 0 h 10000"/>
              <a:gd name="connsiteX0" fmla="*/ 10000 w 15043"/>
              <a:gd name="connsiteY0" fmla="*/ 10000 h 10000"/>
              <a:gd name="connsiteX1" fmla="*/ 8525 w 15043"/>
              <a:gd name="connsiteY1" fmla="*/ 5359 h 10000"/>
              <a:gd name="connsiteX2" fmla="*/ 0 w 15043"/>
              <a:gd name="connsiteY2" fmla="*/ 0 h 10000"/>
              <a:gd name="connsiteX0" fmla="*/ 10000 w 15043"/>
              <a:gd name="connsiteY0" fmla="*/ 10000 h 10000"/>
              <a:gd name="connsiteX1" fmla="*/ 8525 w 15043"/>
              <a:gd name="connsiteY1" fmla="*/ 5359 h 10000"/>
              <a:gd name="connsiteX2" fmla="*/ 0 w 15043"/>
              <a:gd name="connsiteY2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43" h="10000">
                <a:moveTo>
                  <a:pt x="10000" y="10000"/>
                </a:moveTo>
                <a:cubicBezTo>
                  <a:pt x="7600" y="8918"/>
                  <a:pt x="23528" y="8678"/>
                  <a:pt x="8525" y="5359"/>
                </a:cubicBezTo>
                <a:cubicBezTo>
                  <a:pt x="-1362" y="2701"/>
                  <a:pt x="10030" y="4765"/>
                  <a:pt x="0" y="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80" name="Freeform 16">
            <a:extLst>
              <a:ext uri="{FF2B5EF4-FFF2-40B4-BE49-F238E27FC236}">
                <a16:creationId xmlns:a16="http://schemas.microsoft.com/office/drawing/2014/main" id="{B80D0809-37CB-124A-BFBF-07E8D546ACF8}"/>
              </a:ext>
            </a:extLst>
          </p:cNvPr>
          <p:cNvSpPr>
            <a:spLocks/>
          </p:cNvSpPr>
          <p:nvPr/>
        </p:nvSpPr>
        <p:spPr bwMode="auto">
          <a:xfrm rot="17100000">
            <a:off x="5887471" y="2063086"/>
            <a:ext cx="134654" cy="752796"/>
          </a:xfrm>
          <a:custGeom>
            <a:avLst/>
            <a:gdLst>
              <a:gd name="T0" fmla="*/ 768 w 768"/>
              <a:gd name="T1" fmla="*/ 144 h 168"/>
              <a:gd name="T2" fmla="*/ 240 w 768"/>
              <a:gd name="T3" fmla="*/ 144 h 168"/>
              <a:gd name="T4" fmla="*/ 0 w 768"/>
              <a:gd name="T5" fmla="*/ 0 h 168"/>
              <a:gd name="connsiteX0" fmla="*/ 10000 w 10135"/>
              <a:gd name="connsiteY0" fmla="*/ 8571 h 8682"/>
              <a:gd name="connsiteX1" fmla="*/ 9713 w 10135"/>
              <a:gd name="connsiteY1" fmla="*/ 4942 h 8682"/>
              <a:gd name="connsiteX2" fmla="*/ 0 w 10135"/>
              <a:gd name="connsiteY2" fmla="*/ 0 h 8682"/>
              <a:gd name="connsiteX0" fmla="*/ 9867 w 10615"/>
              <a:gd name="connsiteY0" fmla="*/ 9872 h 9872"/>
              <a:gd name="connsiteX1" fmla="*/ 9584 w 10615"/>
              <a:gd name="connsiteY1" fmla="*/ 5692 h 9872"/>
              <a:gd name="connsiteX2" fmla="*/ 0 w 10615"/>
              <a:gd name="connsiteY2" fmla="*/ 0 h 9872"/>
              <a:gd name="connsiteX0" fmla="*/ 1429 w 2134"/>
              <a:gd name="connsiteY0" fmla="*/ 9390 h 9390"/>
              <a:gd name="connsiteX1" fmla="*/ 1163 w 2134"/>
              <a:gd name="connsiteY1" fmla="*/ 5156 h 9390"/>
              <a:gd name="connsiteX2" fmla="*/ 0 w 2134"/>
              <a:gd name="connsiteY2" fmla="*/ 0 h 9390"/>
              <a:gd name="connsiteX0" fmla="*/ 5395 w 8699"/>
              <a:gd name="connsiteY0" fmla="*/ 7640 h 7640"/>
              <a:gd name="connsiteX1" fmla="*/ 4149 w 8699"/>
              <a:gd name="connsiteY1" fmla="*/ 3131 h 7640"/>
              <a:gd name="connsiteX2" fmla="*/ 0 w 8699"/>
              <a:gd name="connsiteY2" fmla="*/ 0 h 7640"/>
              <a:gd name="connsiteX0" fmla="*/ 6411 w 10209"/>
              <a:gd name="connsiteY0" fmla="*/ 10000 h 10000"/>
              <a:gd name="connsiteX1" fmla="*/ 4979 w 10209"/>
              <a:gd name="connsiteY1" fmla="*/ 4098 h 10000"/>
              <a:gd name="connsiteX2" fmla="*/ 209 w 10209"/>
              <a:gd name="connsiteY2" fmla="*/ 0 h 10000"/>
              <a:gd name="connsiteX0" fmla="*/ 4669 w 9517"/>
              <a:gd name="connsiteY0" fmla="*/ 8024 h 8024"/>
              <a:gd name="connsiteX1" fmla="*/ 4979 w 9517"/>
              <a:gd name="connsiteY1" fmla="*/ 4098 h 8024"/>
              <a:gd name="connsiteX2" fmla="*/ 209 w 9517"/>
              <a:gd name="connsiteY2" fmla="*/ 0 h 8024"/>
              <a:gd name="connsiteX0" fmla="*/ 4906 w 9553"/>
              <a:gd name="connsiteY0" fmla="*/ 10000 h 10000"/>
              <a:gd name="connsiteX1" fmla="*/ 5232 w 9553"/>
              <a:gd name="connsiteY1" fmla="*/ 5107 h 10000"/>
              <a:gd name="connsiteX2" fmla="*/ 220 w 9553"/>
              <a:gd name="connsiteY2" fmla="*/ 0 h 10000"/>
              <a:gd name="connsiteX0" fmla="*/ 5723 w 10587"/>
              <a:gd name="connsiteY0" fmla="*/ 10000 h 10000"/>
              <a:gd name="connsiteX1" fmla="*/ 6064 w 10587"/>
              <a:gd name="connsiteY1" fmla="*/ 5107 h 10000"/>
              <a:gd name="connsiteX2" fmla="*/ 817 w 10587"/>
              <a:gd name="connsiteY2" fmla="*/ 0 h 10000"/>
              <a:gd name="connsiteX0" fmla="*/ 6190 w 11054"/>
              <a:gd name="connsiteY0" fmla="*/ 10000 h 10000"/>
              <a:gd name="connsiteX1" fmla="*/ 6531 w 11054"/>
              <a:gd name="connsiteY1" fmla="*/ 5107 h 10000"/>
              <a:gd name="connsiteX2" fmla="*/ 1284 w 11054"/>
              <a:gd name="connsiteY2" fmla="*/ 0 h 10000"/>
              <a:gd name="connsiteX0" fmla="*/ 5464 w 10842"/>
              <a:gd name="connsiteY0" fmla="*/ 11669 h 11669"/>
              <a:gd name="connsiteX1" fmla="*/ 6531 w 10842"/>
              <a:gd name="connsiteY1" fmla="*/ 5107 h 11669"/>
              <a:gd name="connsiteX2" fmla="*/ 1284 w 10842"/>
              <a:gd name="connsiteY2" fmla="*/ 0 h 11669"/>
              <a:gd name="connsiteX0" fmla="*/ 8465 w 11861"/>
              <a:gd name="connsiteY0" fmla="*/ 8586 h 8586"/>
              <a:gd name="connsiteX1" fmla="*/ 6531 w 11861"/>
              <a:gd name="connsiteY1" fmla="*/ 5107 h 8586"/>
              <a:gd name="connsiteX2" fmla="*/ 1284 w 11861"/>
              <a:gd name="connsiteY2" fmla="*/ 0 h 8586"/>
              <a:gd name="connsiteX0" fmla="*/ 7137 w 9183"/>
              <a:gd name="connsiteY0" fmla="*/ 10000 h 10000"/>
              <a:gd name="connsiteX1" fmla="*/ 5506 w 9183"/>
              <a:gd name="connsiteY1" fmla="*/ 5948 h 10000"/>
              <a:gd name="connsiteX2" fmla="*/ 1083 w 9183"/>
              <a:gd name="connsiteY2" fmla="*/ 0 h 10000"/>
              <a:gd name="connsiteX0" fmla="*/ 7772 w 10713"/>
              <a:gd name="connsiteY0" fmla="*/ 10000 h 10000"/>
              <a:gd name="connsiteX1" fmla="*/ 5996 w 10713"/>
              <a:gd name="connsiteY1" fmla="*/ 5948 h 10000"/>
              <a:gd name="connsiteX2" fmla="*/ 1179 w 10713"/>
              <a:gd name="connsiteY2" fmla="*/ 0 h 10000"/>
              <a:gd name="connsiteX0" fmla="*/ 7772 w 8176"/>
              <a:gd name="connsiteY0" fmla="*/ 10000 h 10000"/>
              <a:gd name="connsiteX1" fmla="*/ 5996 w 8176"/>
              <a:gd name="connsiteY1" fmla="*/ 5948 h 10000"/>
              <a:gd name="connsiteX2" fmla="*/ 1179 w 8176"/>
              <a:gd name="connsiteY2" fmla="*/ 0 h 10000"/>
              <a:gd name="connsiteX0" fmla="*/ 8321 w 8815"/>
              <a:gd name="connsiteY0" fmla="*/ 10000 h 10000"/>
              <a:gd name="connsiteX1" fmla="*/ 6149 w 8815"/>
              <a:gd name="connsiteY1" fmla="*/ 5948 h 10000"/>
              <a:gd name="connsiteX2" fmla="*/ 257 w 8815"/>
              <a:gd name="connsiteY2" fmla="*/ 0 h 10000"/>
              <a:gd name="connsiteX0" fmla="*/ 9440 w 9440"/>
              <a:gd name="connsiteY0" fmla="*/ 10000 h 10000"/>
              <a:gd name="connsiteX1" fmla="*/ 6976 w 9440"/>
              <a:gd name="connsiteY1" fmla="*/ 5948 h 10000"/>
              <a:gd name="connsiteX2" fmla="*/ 292 w 9440"/>
              <a:gd name="connsiteY2" fmla="*/ 0 h 10000"/>
              <a:gd name="connsiteX0" fmla="*/ 10000 w 10000"/>
              <a:gd name="connsiteY0" fmla="*/ 10000 h 10000"/>
              <a:gd name="connsiteX1" fmla="*/ 7390 w 10000"/>
              <a:gd name="connsiteY1" fmla="*/ 5948 h 10000"/>
              <a:gd name="connsiteX2" fmla="*/ 309 w 10000"/>
              <a:gd name="connsiteY2" fmla="*/ 0 h 10000"/>
              <a:gd name="connsiteX0" fmla="*/ 10002 w 10002"/>
              <a:gd name="connsiteY0" fmla="*/ 10000 h 10000"/>
              <a:gd name="connsiteX1" fmla="*/ 7392 w 10002"/>
              <a:gd name="connsiteY1" fmla="*/ 5948 h 10000"/>
              <a:gd name="connsiteX2" fmla="*/ 311 w 10002"/>
              <a:gd name="connsiteY2" fmla="*/ 0 h 10000"/>
              <a:gd name="connsiteX0" fmla="*/ 9906 w 9906"/>
              <a:gd name="connsiteY0" fmla="*/ 10000 h 10000"/>
              <a:gd name="connsiteX1" fmla="*/ 7296 w 9906"/>
              <a:gd name="connsiteY1" fmla="*/ 5948 h 10000"/>
              <a:gd name="connsiteX2" fmla="*/ 215 w 9906"/>
              <a:gd name="connsiteY2" fmla="*/ 0 h 10000"/>
              <a:gd name="connsiteX0" fmla="*/ 10571 w 10571"/>
              <a:gd name="connsiteY0" fmla="*/ 10000 h 10000"/>
              <a:gd name="connsiteX1" fmla="*/ 7936 w 10571"/>
              <a:gd name="connsiteY1" fmla="*/ 5948 h 10000"/>
              <a:gd name="connsiteX2" fmla="*/ 788 w 10571"/>
              <a:gd name="connsiteY2" fmla="*/ 0 h 10000"/>
              <a:gd name="connsiteX0" fmla="*/ 12708 w 12708"/>
              <a:gd name="connsiteY0" fmla="*/ 10000 h 10000"/>
              <a:gd name="connsiteX1" fmla="*/ 10073 w 12708"/>
              <a:gd name="connsiteY1" fmla="*/ 5948 h 10000"/>
              <a:gd name="connsiteX2" fmla="*/ 2925 w 12708"/>
              <a:gd name="connsiteY2" fmla="*/ 0 h 10000"/>
              <a:gd name="connsiteX0" fmla="*/ 9783 w 9783"/>
              <a:gd name="connsiteY0" fmla="*/ 10000 h 10000"/>
              <a:gd name="connsiteX1" fmla="*/ 7148 w 9783"/>
              <a:gd name="connsiteY1" fmla="*/ 5948 h 10000"/>
              <a:gd name="connsiteX2" fmla="*/ 0 w 9783"/>
              <a:gd name="connsiteY2" fmla="*/ 0 h 10000"/>
              <a:gd name="connsiteX0" fmla="*/ 10175 w 10175"/>
              <a:gd name="connsiteY0" fmla="*/ 10000 h 10000"/>
              <a:gd name="connsiteX1" fmla="*/ 7482 w 10175"/>
              <a:gd name="connsiteY1" fmla="*/ 5948 h 10000"/>
              <a:gd name="connsiteX2" fmla="*/ 175 w 10175"/>
              <a:gd name="connsiteY2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75" h="10000">
                <a:moveTo>
                  <a:pt x="10175" y="10000"/>
                </a:moveTo>
                <a:cubicBezTo>
                  <a:pt x="9039" y="8405"/>
                  <a:pt x="9475" y="7488"/>
                  <a:pt x="7482" y="5948"/>
                </a:cubicBezTo>
                <a:cubicBezTo>
                  <a:pt x="5329" y="4806"/>
                  <a:pt x="-1142" y="3416"/>
                  <a:pt x="175" y="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81" name="Freeform 16">
            <a:extLst>
              <a:ext uri="{FF2B5EF4-FFF2-40B4-BE49-F238E27FC236}">
                <a16:creationId xmlns:a16="http://schemas.microsoft.com/office/drawing/2014/main" id="{FF314C77-360B-B74E-8169-B9BD13D7997E}"/>
              </a:ext>
            </a:extLst>
          </p:cNvPr>
          <p:cNvSpPr>
            <a:spLocks/>
          </p:cNvSpPr>
          <p:nvPr/>
        </p:nvSpPr>
        <p:spPr bwMode="auto">
          <a:xfrm rot="17100000">
            <a:off x="4971470" y="2010292"/>
            <a:ext cx="1045604" cy="1777803"/>
          </a:xfrm>
          <a:custGeom>
            <a:avLst/>
            <a:gdLst>
              <a:gd name="T0" fmla="*/ 768 w 768"/>
              <a:gd name="T1" fmla="*/ 144 h 168"/>
              <a:gd name="T2" fmla="*/ 240 w 768"/>
              <a:gd name="T3" fmla="*/ 144 h 168"/>
              <a:gd name="T4" fmla="*/ 0 w 768"/>
              <a:gd name="T5" fmla="*/ 0 h 168"/>
              <a:gd name="connsiteX0" fmla="*/ 10000 w 10135"/>
              <a:gd name="connsiteY0" fmla="*/ 8571 h 8682"/>
              <a:gd name="connsiteX1" fmla="*/ 9713 w 10135"/>
              <a:gd name="connsiteY1" fmla="*/ 4942 h 8682"/>
              <a:gd name="connsiteX2" fmla="*/ 0 w 10135"/>
              <a:gd name="connsiteY2" fmla="*/ 0 h 8682"/>
              <a:gd name="connsiteX0" fmla="*/ 9867 w 10615"/>
              <a:gd name="connsiteY0" fmla="*/ 9872 h 9872"/>
              <a:gd name="connsiteX1" fmla="*/ 9584 w 10615"/>
              <a:gd name="connsiteY1" fmla="*/ 5692 h 9872"/>
              <a:gd name="connsiteX2" fmla="*/ 0 w 10615"/>
              <a:gd name="connsiteY2" fmla="*/ 0 h 9872"/>
              <a:gd name="connsiteX0" fmla="*/ 1429 w 2134"/>
              <a:gd name="connsiteY0" fmla="*/ 9390 h 9390"/>
              <a:gd name="connsiteX1" fmla="*/ 1163 w 2134"/>
              <a:gd name="connsiteY1" fmla="*/ 5156 h 9390"/>
              <a:gd name="connsiteX2" fmla="*/ 0 w 2134"/>
              <a:gd name="connsiteY2" fmla="*/ 0 h 9390"/>
              <a:gd name="connsiteX0" fmla="*/ 5395 w 8699"/>
              <a:gd name="connsiteY0" fmla="*/ 7640 h 7640"/>
              <a:gd name="connsiteX1" fmla="*/ 4149 w 8699"/>
              <a:gd name="connsiteY1" fmla="*/ 3131 h 7640"/>
              <a:gd name="connsiteX2" fmla="*/ 0 w 8699"/>
              <a:gd name="connsiteY2" fmla="*/ 0 h 7640"/>
              <a:gd name="connsiteX0" fmla="*/ 6411 w 10209"/>
              <a:gd name="connsiteY0" fmla="*/ 10000 h 10000"/>
              <a:gd name="connsiteX1" fmla="*/ 4979 w 10209"/>
              <a:gd name="connsiteY1" fmla="*/ 4098 h 10000"/>
              <a:gd name="connsiteX2" fmla="*/ 209 w 10209"/>
              <a:gd name="connsiteY2" fmla="*/ 0 h 10000"/>
              <a:gd name="connsiteX0" fmla="*/ 4669 w 9517"/>
              <a:gd name="connsiteY0" fmla="*/ 8024 h 8024"/>
              <a:gd name="connsiteX1" fmla="*/ 4979 w 9517"/>
              <a:gd name="connsiteY1" fmla="*/ 4098 h 8024"/>
              <a:gd name="connsiteX2" fmla="*/ 209 w 9517"/>
              <a:gd name="connsiteY2" fmla="*/ 0 h 8024"/>
              <a:gd name="connsiteX0" fmla="*/ 4906 w 9553"/>
              <a:gd name="connsiteY0" fmla="*/ 10000 h 10000"/>
              <a:gd name="connsiteX1" fmla="*/ 5232 w 9553"/>
              <a:gd name="connsiteY1" fmla="*/ 5107 h 10000"/>
              <a:gd name="connsiteX2" fmla="*/ 220 w 9553"/>
              <a:gd name="connsiteY2" fmla="*/ 0 h 10000"/>
              <a:gd name="connsiteX0" fmla="*/ 5723 w 10587"/>
              <a:gd name="connsiteY0" fmla="*/ 10000 h 10000"/>
              <a:gd name="connsiteX1" fmla="*/ 6064 w 10587"/>
              <a:gd name="connsiteY1" fmla="*/ 5107 h 10000"/>
              <a:gd name="connsiteX2" fmla="*/ 817 w 10587"/>
              <a:gd name="connsiteY2" fmla="*/ 0 h 10000"/>
              <a:gd name="connsiteX0" fmla="*/ 6190 w 11054"/>
              <a:gd name="connsiteY0" fmla="*/ 10000 h 10000"/>
              <a:gd name="connsiteX1" fmla="*/ 6531 w 11054"/>
              <a:gd name="connsiteY1" fmla="*/ 5107 h 10000"/>
              <a:gd name="connsiteX2" fmla="*/ 1284 w 11054"/>
              <a:gd name="connsiteY2" fmla="*/ 0 h 10000"/>
              <a:gd name="connsiteX0" fmla="*/ 5464 w 10842"/>
              <a:gd name="connsiteY0" fmla="*/ 11669 h 11669"/>
              <a:gd name="connsiteX1" fmla="*/ 6531 w 10842"/>
              <a:gd name="connsiteY1" fmla="*/ 5107 h 11669"/>
              <a:gd name="connsiteX2" fmla="*/ 1284 w 10842"/>
              <a:gd name="connsiteY2" fmla="*/ 0 h 11669"/>
              <a:gd name="connsiteX0" fmla="*/ 8465 w 11861"/>
              <a:gd name="connsiteY0" fmla="*/ 8586 h 8586"/>
              <a:gd name="connsiteX1" fmla="*/ 6531 w 11861"/>
              <a:gd name="connsiteY1" fmla="*/ 5107 h 8586"/>
              <a:gd name="connsiteX2" fmla="*/ 1284 w 11861"/>
              <a:gd name="connsiteY2" fmla="*/ 0 h 8586"/>
              <a:gd name="connsiteX0" fmla="*/ 7137 w 9183"/>
              <a:gd name="connsiteY0" fmla="*/ 10000 h 10000"/>
              <a:gd name="connsiteX1" fmla="*/ 5506 w 9183"/>
              <a:gd name="connsiteY1" fmla="*/ 5948 h 10000"/>
              <a:gd name="connsiteX2" fmla="*/ 1083 w 9183"/>
              <a:gd name="connsiteY2" fmla="*/ 0 h 10000"/>
              <a:gd name="connsiteX0" fmla="*/ 7772 w 10713"/>
              <a:gd name="connsiteY0" fmla="*/ 10000 h 10000"/>
              <a:gd name="connsiteX1" fmla="*/ 5996 w 10713"/>
              <a:gd name="connsiteY1" fmla="*/ 5948 h 10000"/>
              <a:gd name="connsiteX2" fmla="*/ 1179 w 10713"/>
              <a:gd name="connsiteY2" fmla="*/ 0 h 10000"/>
              <a:gd name="connsiteX0" fmla="*/ 7772 w 8176"/>
              <a:gd name="connsiteY0" fmla="*/ 10000 h 10000"/>
              <a:gd name="connsiteX1" fmla="*/ 5996 w 8176"/>
              <a:gd name="connsiteY1" fmla="*/ 5948 h 10000"/>
              <a:gd name="connsiteX2" fmla="*/ 1179 w 8176"/>
              <a:gd name="connsiteY2" fmla="*/ 0 h 10000"/>
              <a:gd name="connsiteX0" fmla="*/ 8321 w 8815"/>
              <a:gd name="connsiteY0" fmla="*/ 10000 h 10000"/>
              <a:gd name="connsiteX1" fmla="*/ 6149 w 8815"/>
              <a:gd name="connsiteY1" fmla="*/ 5948 h 10000"/>
              <a:gd name="connsiteX2" fmla="*/ 257 w 8815"/>
              <a:gd name="connsiteY2" fmla="*/ 0 h 10000"/>
              <a:gd name="connsiteX0" fmla="*/ 9440 w 9440"/>
              <a:gd name="connsiteY0" fmla="*/ 10000 h 10000"/>
              <a:gd name="connsiteX1" fmla="*/ 6976 w 9440"/>
              <a:gd name="connsiteY1" fmla="*/ 5948 h 10000"/>
              <a:gd name="connsiteX2" fmla="*/ 292 w 9440"/>
              <a:gd name="connsiteY2" fmla="*/ 0 h 10000"/>
              <a:gd name="connsiteX0" fmla="*/ 10000 w 10000"/>
              <a:gd name="connsiteY0" fmla="*/ 10000 h 10000"/>
              <a:gd name="connsiteX1" fmla="*/ 7390 w 10000"/>
              <a:gd name="connsiteY1" fmla="*/ 5948 h 10000"/>
              <a:gd name="connsiteX2" fmla="*/ 309 w 10000"/>
              <a:gd name="connsiteY2" fmla="*/ 0 h 10000"/>
              <a:gd name="connsiteX0" fmla="*/ 10002 w 10002"/>
              <a:gd name="connsiteY0" fmla="*/ 10000 h 10000"/>
              <a:gd name="connsiteX1" fmla="*/ 7392 w 10002"/>
              <a:gd name="connsiteY1" fmla="*/ 5948 h 10000"/>
              <a:gd name="connsiteX2" fmla="*/ 311 w 10002"/>
              <a:gd name="connsiteY2" fmla="*/ 0 h 10000"/>
              <a:gd name="connsiteX0" fmla="*/ 9906 w 9906"/>
              <a:gd name="connsiteY0" fmla="*/ 10000 h 10000"/>
              <a:gd name="connsiteX1" fmla="*/ 7296 w 9906"/>
              <a:gd name="connsiteY1" fmla="*/ 5948 h 10000"/>
              <a:gd name="connsiteX2" fmla="*/ 215 w 9906"/>
              <a:gd name="connsiteY2" fmla="*/ 0 h 10000"/>
              <a:gd name="connsiteX0" fmla="*/ 10571 w 10571"/>
              <a:gd name="connsiteY0" fmla="*/ 10000 h 10000"/>
              <a:gd name="connsiteX1" fmla="*/ 7936 w 10571"/>
              <a:gd name="connsiteY1" fmla="*/ 5948 h 10000"/>
              <a:gd name="connsiteX2" fmla="*/ 788 w 10571"/>
              <a:gd name="connsiteY2" fmla="*/ 0 h 10000"/>
              <a:gd name="connsiteX0" fmla="*/ 12708 w 12708"/>
              <a:gd name="connsiteY0" fmla="*/ 10000 h 10000"/>
              <a:gd name="connsiteX1" fmla="*/ 10073 w 12708"/>
              <a:gd name="connsiteY1" fmla="*/ 5948 h 10000"/>
              <a:gd name="connsiteX2" fmla="*/ 2925 w 12708"/>
              <a:gd name="connsiteY2" fmla="*/ 0 h 10000"/>
              <a:gd name="connsiteX0" fmla="*/ 9783 w 9783"/>
              <a:gd name="connsiteY0" fmla="*/ 10000 h 10000"/>
              <a:gd name="connsiteX1" fmla="*/ 7148 w 9783"/>
              <a:gd name="connsiteY1" fmla="*/ 5948 h 10000"/>
              <a:gd name="connsiteX2" fmla="*/ 0 w 9783"/>
              <a:gd name="connsiteY2" fmla="*/ 0 h 10000"/>
              <a:gd name="connsiteX0" fmla="*/ 10175 w 10175"/>
              <a:gd name="connsiteY0" fmla="*/ 10000 h 10000"/>
              <a:gd name="connsiteX1" fmla="*/ 7482 w 10175"/>
              <a:gd name="connsiteY1" fmla="*/ 5948 h 10000"/>
              <a:gd name="connsiteX2" fmla="*/ 175 w 10175"/>
              <a:gd name="connsiteY2" fmla="*/ 0 h 10000"/>
              <a:gd name="connsiteX0" fmla="*/ 79027 w 79027"/>
              <a:gd name="connsiteY0" fmla="*/ 23616 h 23616"/>
              <a:gd name="connsiteX1" fmla="*/ 76334 w 79027"/>
              <a:gd name="connsiteY1" fmla="*/ 19564 h 23616"/>
              <a:gd name="connsiteX2" fmla="*/ 17 w 79027"/>
              <a:gd name="connsiteY2" fmla="*/ 0 h 23616"/>
              <a:gd name="connsiteX0" fmla="*/ 79048 w 79048"/>
              <a:gd name="connsiteY0" fmla="*/ 23616 h 23616"/>
              <a:gd name="connsiteX1" fmla="*/ 34012 w 79048"/>
              <a:gd name="connsiteY1" fmla="*/ 10780 h 23616"/>
              <a:gd name="connsiteX2" fmla="*/ 38 w 79048"/>
              <a:gd name="connsiteY2" fmla="*/ 0 h 23616"/>
              <a:gd name="connsiteX0" fmla="*/ 79048 w 79048"/>
              <a:gd name="connsiteY0" fmla="*/ 23616 h 23616"/>
              <a:gd name="connsiteX1" fmla="*/ 34012 w 79048"/>
              <a:gd name="connsiteY1" fmla="*/ 10780 h 23616"/>
              <a:gd name="connsiteX2" fmla="*/ 38 w 79048"/>
              <a:gd name="connsiteY2" fmla="*/ 0 h 23616"/>
              <a:gd name="connsiteX0" fmla="*/ 79059 w 79059"/>
              <a:gd name="connsiteY0" fmla="*/ 23616 h 23616"/>
              <a:gd name="connsiteX1" fmla="*/ 34023 w 79059"/>
              <a:gd name="connsiteY1" fmla="*/ 10780 h 23616"/>
              <a:gd name="connsiteX2" fmla="*/ 49 w 79059"/>
              <a:gd name="connsiteY2" fmla="*/ 0 h 23616"/>
              <a:gd name="connsiteX0" fmla="*/ 79010 w 79010"/>
              <a:gd name="connsiteY0" fmla="*/ 23616 h 23616"/>
              <a:gd name="connsiteX1" fmla="*/ 33974 w 79010"/>
              <a:gd name="connsiteY1" fmla="*/ 10780 h 23616"/>
              <a:gd name="connsiteX2" fmla="*/ 0 w 79010"/>
              <a:gd name="connsiteY2" fmla="*/ 0 h 23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010" h="23616">
                <a:moveTo>
                  <a:pt x="79010" y="23616"/>
                </a:moveTo>
                <a:cubicBezTo>
                  <a:pt x="77874" y="22021"/>
                  <a:pt x="46072" y="17832"/>
                  <a:pt x="33974" y="10780"/>
                </a:cubicBezTo>
                <a:cubicBezTo>
                  <a:pt x="24129" y="5709"/>
                  <a:pt x="3311" y="8687"/>
                  <a:pt x="0" y="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83" name="Text Box 17">
            <a:extLst>
              <a:ext uri="{FF2B5EF4-FFF2-40B4-BE49-F238E27FC236}">
                <a16:creationId xmlns:a16="http://schemas.microsoft.com/office/drawing/2014/main" id="{7BDAFFB8-21B2-DA4E-B97B-C1489AC893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26" y="3273648"/>
            <a:ext cx="7034150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prstDash val="sysDash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rgbClr val="009900"/>
                </a:solidFill>
                <a:latin typeface="Arial" charset="0"/>
              </a:rPr>
              <a:t>Robust and flexible,</a:t>
            </a:r>
            <a:r>
              <a:rPr lang="en-US" sz="3000" dirty="0">
                <a:latin typeface="Arial" charset="0"/>
              </a:rPr>
              <a:t> but </a:t>
            </a:r>
            <a:r>
              <a:rPr lang="en-US" sz="3000" dirty="0">
                <a:solidFill>
                  <a:srgbClr val="FF0000"/>
                </a:solidFill>
                <a:latin typeface="Arial" charset="0"/>
              </a:rPr>
              <a:t>O(</a:t>
            </a:r>
            <a:r>
              <a:rPr lang="en-US" sz="3000" i="1" dirty="0">
                <a:solidFill>
                  <a:srgbClr val="FF0000"/>
                </a:solidFill>
                <a:latin typeface="Times New Roman" charset="0"/>
              </a:rPr>
              <a:t>N = number of peers</a:t>
            </a:r>
            <a:r>
              <a:rPr lang="en-US" sz="3000" dirty="0">
                <a:solidFill>
                  <a:srgbClr val="FF0000"/>
                </a:solidFill>
                <a:latin typeface="Arial" charset="0"/>
              </a:rPr>
              <a:t>) </a:t>
            </a:r>
            <a:r>
              <a:rPr lang="en-US" sz="3000" dirty="0">
                <a:latin typeface="Arial" charset="0"/>
              </a:rPr>
              <a:t>messages per lookup</a:t>
            </a:r>
            <a:endParaRPr lang="en-US" sz="30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BE345481-81DC-B9D0-6267-970392642025}"/>
              </a:ext>
            </a:extLst>
          </p:cNvPr>
          <p:cNvSpPr/>
          <p:nvPr/>
        </p:nvSpPr>
        <p:spPr>
          <a:xfrm>
            <a:off x="7268919" y="1599817"/>
            <a:ext cx="4305475" cy="464882"/>
          </a:xfrm>
          <a:prstGeom prst="wedgeRoundRectCallout">
            <a:avLst>
              <a:gd name="adj1" fmla="val -39101"/>
              <a:gd name="adj2" fmla="val 123779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Lookup(</a:t>
            </a:r>
            <a:r>
              <a:rPr lang="ja-JP" altLang="en-US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Oppenheimer</a:t>
            </a:r>
            <a:r>
              <a:rPr lang="ja-JP" altLang="en-US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390BFB-1945-E059-E0C9-8FAA7BDF47BA}"/>
              </a:ext>
            </a:extLst>
          </p:cNvPr>
          <p:cNvSpPr txBox="1"/>
          <p:nvPr/>
        </p:nvSpPr>
        <p:spPr>
          <a:xfrm>
            <a:off x="1832927" y="5265363"/>
            <a:ext cx="3743822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key=“Oppenheimer.mp4”, value=[content]</a:t>
            </a:r>
          </a:p>
        </p:txBody>
      </p:sp>
      <p:sp>
        <p:nvSpPr>
          <p:cNvPr id="4" name="Freeform 16">
            <a:extLst>
              <a:ext uri="{FF2B5EF4-FFF2-40B4-BE49-F238E27FC236}">
                <a16:creationId xmlns:a16="http://schemas.microsoft.com/office/drawing/2014/main" id="{D1560EC2-804B-6628-5C1C-97E071C127FB}"/>
              </a:ext>
            </a:extLst>
          </p:cNvPr>
          <p:cNvSpPr>
            <a:spLocks/>
          </p:cNvSpPr>
          <p:nvPr/>
        </p:nvSpPr>
        <p:spPr bwMode="auto">
          <a:xfrm rot="17596847">
            <a:off x="7548034" y="3858526"/>
            <a:ext cx="1389455" cy="376333"/>
          </a:xfrm>
          <a:custGeom>
            <a:avLst/>
            <a:gdLst>
              <a:gd name="T0" fmla="*/ 768 w 768"/>
              <a:gd name="T1" fmla="*/ 144 h 168"/>
              <a:gd name="T2" fmla="*/ 240 w 768"/>
              <a:gd name="T3" fmla="*/ 144 h 168"/>
              <a:gd name="T4" fmla="*/ 0 w 768"/>
              <a:gd name="T5" fmla="*/ 0 h 168"/>
              <a:gd name="connsiteX0" fmla="*/ 18456 w 18456"/>
              <a:gd name="connsiteY0" fmla="*/ 241 h 2005"/>
              <a:gd name="connsiteX1" fmla="*/ 11581 w 18456"/>
              <a:gd name="connsiteY1" fmla="*/ 241 h 2005"/>
              <a:gd name="connsiteX2" fmla="*/ 0 w 18456"/>
              <a:gd name="connsiteY2" fmla="*/ 785 h 2005"/>
              <a:gd name="connsiteX0" fmla="*/ 10000 w 10000"/>
              <a:gd name="connsiteY0" fmla="*/ 0 h 10163"/>
              <a:gd name="connsiteX1" fmla="*/ 3863 w 10000"/>
              <a:gd name="connsiteY1" fmla="*/ 6982 h 10163"/>
              <a:gd name="connsiteX2" fmla="*/ 0 w 10000"/>
              <a:gd name="connsiteY2" fmla="*/ 2713 h 10163"/>
              <a:gd name="connsiteX0" fmla="*/ 10000 w 10000"/>
              <a:gd name="connsiteY0" fmla="*/ 0 h 10163"/>
              <a:gd name="connsiteX1" fmla="*/ 3863 w 10000"/>
              <a:gd name="connsiteY1" fmla="*/ 6982 h 10163"/>
              <a:gd name="connsiteX2" fmla="*/ 0 w 10000"/>
              <a:gd name="connsiteY2" fmla="*/ 2713 h 10163"/>
              <a:gd name="connsiteX0" fmla="*/ 10000 w 10000"/>
              <a:gd name="connsiteY0" fmla="*/ 0 h 12198"/>
              <a:gd name="connsiteX1" fmla="*/ 3863 w 10000"/>
              <a:gd name="connsiteY1" fmla="*/ 6982 h 12198"/>
              <a:gd name="connsiteX2" fmla="*/ 0 w 10000"/>
              <a:gd name="connsiteY2" fmla="*/ 2713 h 12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2198">
                <a:moveTo>
                  <a:pt x="10000" y="0"/>
                </a:moveTo>
                <a:cubicBezTo>
                  <a:pt x="8589" y="3566"/>
                  <a:pt x="5915" y="5954"/>
                  <a:pt x="3863" y="6982"/>
                </a:cubicBezTo>
                <a:cubicBezTo>
                  <a:pt x="2291" y="7972"/>
                  <a:pt x="395" y="20524"/>
                  <a:pt x="0" y="2713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5304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9" grpId="0" animBg="1"/>
      <p:bldP spid="80" grpId="0" animBg="1"/>
      <p:bldP spid="81" grpId="0" animBg="1"/>
      <p:bldP spid="83" grpId="0" animBg="1"/>
      <p:bldP spid="2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E5650-EC7C-C9DE-0915-84FE58137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C0C5BBB2-3511-0766-05A2-B28BCCB70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775E-F619-184B-9AAF-7E985C709E3F}" type="slidenum">
              <a:rPr lang="en-US"/>
              <a:pPr/>
              <a:t>9</a:t>
            </a:fld>
            <a:endParaRPr lang="en-US"/>
          </a:p>
        </p:txBody>
      </p:sp>
      <p:sp>
        <p:nvSpPr>
          <p:cNvPr id="194562" name="Rectangle 2">
            <a:extLst>
              <a:ext uri="{FF2B5EF4-FFF2-40B4-BE49-F238E27FC236}">
                <a16:creationId xmlns:a16="http://schemas.microsoft.com/office/drawing/2014/main" id="{0D1E8756-1255-C1C8-AF1A-66BAB99591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Flooded queries pt 2 (Gnutella w/ </a:t>
            </a:r>
            <a:r>
              <a:rPr lang="en-US" dirty="0" err="1"/>
              <a:t>SuperPeers</a:t>
            </a:r>
            <a:r>
              <a:rPr lang="en-US" dirty="0"/>
              <a:t>)</a:t>
            </a:r>
          </a:p>
        </p:txBody>
      </p:sp>
      <p:sp>
        <p:nvSpPr>
          <p:cNvPr id="62" name="Text Box 6">
            <a:extLst>
              <a:ext uri="{FF2B5EF4-FFF2-40B4-BE49-F238E27FC236}">
                <a16:creationId xmlns:a16="http://schemas.microsoft.com/office/drawing/2014/main" id="{72CD4A73-6844-DF7B-D8D9-48AF237016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2940" y="2101207"/>
            <a:ext cx="5966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Arial" charset="0"/>
              </a:rPr>
              <a:t>N</a:t>
            </a:r>
            <a:r>
              <a:rPr lang="en-US" sz="2800" baseline="-25000" dirty="0">
                <a:latin typeface="Arial" charset="0"/>
              </a:rPr>
              <a:t>2</a:t>
            </a:r>
          </a:p>
        </p:txBody>
      </p:sp>
      <p:sp>
        <p:nvSpPr>
          <p:cNvPr id="63" name="Text Box 7">
            <a:extLst>
              <a:ext uri="{FF2B5EF4-FFF2-40B4-BE49-F238E27FC236}">
                <a16:creationId xmlns:a16="http://schemas.microsoft.com/office/drawing/2014/main" id="{71C78B76-8425-CA5E-9D43-BEB3422233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3022" y="2216775"/>
            <a:ext cx="5966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Arial" charset="0"/>
              </a:rPr>
              <a:t>N</a:t>
            </a:r>
            <a:r>
              <a:rPr lang="en-US" sz="2800" baseline="-25000" dirty="0">
                <a:latin typeface="Arial" charset="0"/>
              </a:rPr>
              <a:t>3</a:t>
            </a:r>
          </a:p>
        </p:txBody>
      </p:sp>
      <p:sp>
        <p:nvSpPr>
          <p:cNvPr id="64" name="Text Box 8">
            <a:extLst>
              <a:ext uri="{FF2B5EF4-FFF2-40B4-BE49-F238E27FC236}">
                <a16:creationId xmlns:a16="http://schemas.microsoft.com/office/drawing/2014/main" id="{7CA459C2-48C3-28AA-7E07-1F12F9B54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8829" y="4841964"/>
            <a:ext cx="57740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Arial" charset="0"/>
              </a:rPr>
              <a:t>N</a:t>
            </a:r>
            <a:r>
              <a:rPr lang="en-US" sz="2800" baseline="-25000" dirty="0">
                <a:latin typeface="Arial" charset="0"/>
              </a:rPr>
              <a:t>6</a:t>
            </a:r>
          </a:p>
        </p:txBody>
      </p:sp>
      <p:sp>
        <p:nvSpPr>
          <p:cNvPr id="65" name="Text Box 9">
            <a:extLst>
              <a:ext uri="{FF2B5EF4-FFF2-40B4-BE49-F238E27FC236}">
                <a16:creationId xmlns:a16="http://schemas.microsoft.com/office/drawing/2014/main" id="{7A8EDDA2-0288-4688-3B46-BC4E840CCA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6415" y="4956631"/>
            <a:ext cx="57740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Arial" charset="0"/>
              </a:rPr>
              <a:t>N</a:t>
            </a:r>
            <a:r>
              <a:rPr lang="en-US" sz="2800" baseline="-25000" dirty="0">
                <a:latin typeface="Arial" charset="0"/>
              </a:rPr>
              <a:t>5</a:t>
            </a:r>
          </a:p>
        </p:txBody>
      </p:sp>
      <p:sp>
        <p:nvSpPr>
          <p:cNvPr id="66" name="Text Box 11">
            <a:extLst>
              <a:ext uri="{FF2B5EF4-FFF2-40B4-BE49-F238E27FC236}">
                <a16:creationId xmlns:a16="http://schemas.microsoft.com/office/drawing/2014/main" id="{1DEFD9B6-5F1C-F816-BC80-6F42C0A2F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9019" y="6080496"/>
            <a:ext cx="22124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latin typeface="Arial" charset="0"/>
              </a:rPr>
              <a:t>Publisher (N</a:t>
            </a:r>
            <a:r>
              <a:rPr lang="en-US" sz="2400" baseline="-25000" dirty="0">
                <a:latin typeface="Arial" charset="0"/>
              </a:rPr>
              <a:t>4</a:t>
            </a:r>
            <a:r>
              <a:rPr lang="en-US" sz="2400" dirty="0">
                <a:latin typeface="Arial" charset="0"/>
              </a:rPr>
              <a:t>)</a:t>
            </a:r>
          </a:p>
        </p:txBody>
      </p:sp>
      <p:sp>
        <p:nvSpPr>
          <p:cNvPr id="67" name="Text Box 13">
            <a:extLst>
              <a:ext uri="{FF2B5EF4-FFF2-40B4-BE49-F238E27FC236}">
                <a16:creationId xmlns:a16="http://schemas.microsoft.com/office/drawing/2014/main" id="{7F4EFF1C-7B9F-46E6-D658-33E93A8F0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5116" y="2813843"/>
            <a:ext cx="52129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latin typeface="Arial" charset="0"/>
              </a:rPr>
              <a:t>N</a:t>
            </a:r>
            <a:r>
              <a:rPr lang="en-US" sz="2400" baseline="-25000" dirty="0">
                <a:latin typeface="Arial" charset="0"/>
              </a:rPr>
              <a:t>7</a:t>
            </a:r>
          </a:p>
        </p:txBody>
      </p:sp>
      <p:sp>
        <p:nvSpPr>
          <p:cNvPr id="68" name="Freeform 16">
            <a:extLst>
              <a:ext uri="{FF2B5EF4-FFF2-40B4-BE49-F238E27FC236}">
                <a16:creationId xmlns:a16="http://schemas.microsoft.com/office/drawing/2014/main" id="{8CC3FE4F-C1BE-6356-E4B4-8E88C25CE8B9}"/>
              </a:ext>
            </a:extLst>
          </p:cNvPr>
          <p:cNvSpPr>
            <a:spLocks/>
          </p:cNvSpPr>
          <p:nvPr/>
        </p:nvSpPr>
        <p:spPr bwMode="auto">
          <a:xfrm rot="17596847">
            <a:off x="7548034" y="3858526"/>
            <a:ext cx="1389455" cy="376333"/>
          </a:xfrm>
          <a:custGeom>
            <a:avLst/>
            <a:gdLst>
              <a:gd name="T0" fmla="*/ 768 w 768"/>
              <a:gd name="T1" fmla="*/ 144 h 168"/>
              <a:gd name="T2" fmla="*/ 240 w 768"/>
              <a:gd name="T3" fmla="*/ 144 h 168"/>
              <a:gd name="T4" fmla="*/ 0 w 768"/>
              <a:gd name="T5" fmla="*/ 0 h 168"/>
              <a:gd name="connsiteX0" fmla="*/ 18456 w 18456"/>
              <a:gd name="connsiteY0" fmla="*/ 241 h 2005"/>
              <a:gd name="connsiteX1" fmla="*/ 11581 w 18456"/>
              <a:gd name="connsiteY1" fmla="*/ 241 h 2005"/>
              <a:gd name="connsiteX2" fmla="*/ 0 w 18456"/>
              <a:gd name="connsiteY2" fmla="*/ 785 h 2005"/>
              <a:gd name="connsiteX0" fmla="*/ 10000 w 10000"/>
              <a:gd name="connsiteY0" fmla="*/ 0 h 10163"/>
              <a:gd name="connsiteX1" fmla="*/ 3863 w 10000"/>
              <a:gd name="connsiteY1" fmla="*/ 6982 h 10163"/>
              <a:gd name="connsiteX2" fmla="*/ 0 w 10000"/>
              <a:gd name="connsiteY2" fmla="*/ 2713 h 10163"/>
              <a:gd name="connsiteX0" fmla="*/ 10000 w 10000"/>
              <a:gd name="connsiteY0" fmla="*/ 0 h 10163"/>
              <a:gd name="connsiteX1" fmla="*/ 3863 w 10000"/>
              <a:gd name="connsiteY1" fmla="*/ 6982 h 10163"/>
              <a:gd name="connsiteX2" fmla="*/ 0 w 10000"/>
              <a:gd name="connsiteY2" fmla="*/ 2713 h 10163"/>
              <a:gd name="connsiteX0" fmla="*/ 10000 w 10000"/>
              <a:gd name="connsiteY0" fmla="*/ 0 h 12198"/>
              <a:gd name="connsiteX1" fmla="*/ 3863 w 10000"/>
              <a:gd name="connsiteY1" fmla="*/ 6982 h 12198"/>
              <a:gd name="connsiteX2" fmla="*/ 0 w 10000"/>
              <a:gd name="connsiteY2" fmla="*/ 2713 h 12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12198">
                <a:moveTo>
                  <a:pt x="10000" y="0"/>
                </a:moveTo>
                <a:cubicBezTo>
                  <a:pt x="8589" y="3566"/>
                  <a:pt x="5915" y="5954"/>
                  <a:pt x="3863" y="6982"/>
                </a:cubicBezTo>
                <a:cubicBezTo>
                  <a:pt x="2291" y="7972"/>
                  <a:pt x="395" y="20524"/>
                  <a:pt x="0" y="2713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9" name="computr2">
            <a:extLst>
              <a:ext uri="{FF2B5EF4-FFF2-40B4-BE49-F238E27FC236}">
                <a16:creationId xmlns:a16="http://schemas.microsoft.com/office/drawing/2014/main" id="{43B2756F-044B-38A4-3532-96809A9E3254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4242657" y="1730651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0" name="computr2">
            <a:extLst>
              <a:ext uri="{FF2B5EF4-FFF2-40B4-BE49-F238E27FC236}">
                <a16:creationId xmlns:a16="http://schemas.microsoft.com/office/drawing/2014/main" id="{6404EC96-A4E0-59E6-AC9E-78F33E6F8ABE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6130780" y="3127289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" name="computr2">
            <a:extLst>
              <a:ext uri="{FF2B5EF4-FFF2-40B4-BE49-F238E27FC236}">
                <a16:creationId xmlns:a16="http://schemas.microsoft.com/office/drawing/2014/main" id="{2CC93E5C-9AA8-344B-C141-D4A0712F59D2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6423022" y="1835931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" name="computr2">
            <a:extLst>
              <a:ext uri="{FF2B5EF4-FFF2-40B4-BE49-F238E27FC236}">
                <a16:creationId xmlns:a16="http://schemas.microsoft.com/office/drawing/2014/main" id="{0ED3CFE6-1042-BA37-0759-73FECED80416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7259211" y="4531407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" name="computr2">
            <a:extLst>
              <a:ext uri="{FF2B5EF4-FFF2-40B4-BE49-F238E27FC236}">
                <a16:creationId xmlns:a16="http://schemas.microsoft.com/office/drawing/2014/main" id="{872C70D2-BE5A-435D-C731-25EBEF642936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5419020" y="4584666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4" name="computr2">
            <a:extLst>
              <a:ext uri="{FF2B5EF4-FFF2-40B4-BE49-F238E27FC236}">
                <a16:creationId xmlns:a16="http://schemas.microsoft.com/office/drawing/2014/main" id="{A6B1213B-2170-B7DF-CEA8-9B582524AE35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8179709" y="2455281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6" name="Rounded Rectangular Callout 75">
            <a:extLst>
              <a:ext uri="{FF2B5EF4-FFF2-40B4-BE49-F238E27FC236}">
                <a16:creationId xmlns:a16="http://schemas.microsoft.com/office/drawing/2014/main" id="{4C4D8006-BBD1-FF38-CC6A-C3FA4F7B603A}"/>
              </a:ext>
            </a:extLst>
          </p:cNvPr>
          <p:cNvSpPr/>
          <p:nvPr/>
        </p:nvSpPr>
        <p:spPr>
          <a:xfrm>
            <a:off x="7268919" y="1599817"/>
            <a:ext cx="4305475" cy="464882"/>
          </a:xfrm>
          <a:prstGeom prst="wedgeRoundRectCallout">
            <a:avLst>
              <a:gd name="adj1" fmla="val -39101"/>
              <a:gd name="adj2" fmla="val 123779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Lookup(</a:t>
            </a:r>
            <a:r>
              <a:rPr lang="ja-JP" altLang="en-US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“</a:t>
            </a:r>
            <a:r>
              <a:rPr lang="en-US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Oppenheimer</a:t>
            </a:r>
            <a:r>
              <a:rPr lang="ja-JP" altLang="en-US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”</a:t>
            </a:r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)</a:t>
            </a:r>
          </a:p>
        </p:txBody>
      </p:sp>
      <p:sp>
        <p:nvSpPr>
          <p:cNvPr id="77" name="Freeform 16">
            <a:extLst>
              <a:ext uri="{FF2B5EF4-FFF2-40B4-BE49-F238E27FC236}">
                <a16:creationId xmlns:a16="http://schemas.microsoft.com/office/drawing/2014/main" id="{6B011408-29E7-3C3C-5697-BB5E26947312}"/>
              </a:ext>
            </a:extLst>
          </p:cNvPr>
          <p:cNvSpPr>
            <a:spLocks/>
          </p:cNvSpPr>
          <p:nvPr/>
        </p:nvSpPr>
        <p:spPr bwMode="auto">
          <a:xfrm rot="17100000">
            <a:off x="7484861" y="2070165"/>
            <a:ext cx="199797" cy="1023105"/>
          </a:xfrm>
          <a:custGeom>
            <a:avLst/>
            <a:gdLst>
              <a:gd name="T0" fmla="*/ 768 w 768"/>
              <a:gd name="T1" fmla="*/ 144 h 168"/>
              <a:gd name="T2" fmla="*/ 240 w 768"/>
              <a:gd name="T3" fmla="*/ 144 h 168"/>
              <a:gd name="T4" fmla="*/ 0 w 768"/>
              <a:gd name="T5" fmla="*/ 0 h 168"/>
              <a:gd name="connsiteX0" fmla="*/ 10000 w 10135"/>
              <a:gd name="connsiteY0" fmla="*/ 8571 h 8682"/>
              <a:gd name="connsiteX1" fmla="*/ 9713 w 10135"/>
              <a:gd name="connsiteY1" fmla="*/ 4942 h 8682"/>
              <a:gd name="connsiteX2" fmla="*/ 0 w 10135"/>
              <a:gd name="connsiteY2" fmla="*/ 0 h 8682"/>
              <a:gd name="connsiteX0" fmla="*/ 9867 w 10615"/>
              <a:gd name="connsiteY0" fmla="*/ 9872 h 9872"/>
              <a:gd name="connsiteX1" fmla="*/ 9584 w 10615"/>
              <a:gd name="connsiteY1" fmla="*/ 5692 h 9872"/>
              <a:gd name="connsiteX2" fmla="*/ 0 w 10615"/>
              <a:gd name="connsiteY2" fmla="*/ 0 h 9872"/>
              <a:gd name="connsiteX0" fmla="*/ 1429 w 2134"/>
              <a:gd name="connsiteY0" fmla="*/ 9390 h 9390"/>
              <a:gd name="connsiteX1" fmla="*/ 1163 w 2134"/>
              <a:gd name="connsiteY1" fmla="*/ 5156 h 9390"/>
              <a:gd name="connsiteX2" fmla="*/ 0 w 2134"/>
              <a:gd name="connsiteY2" fmla="*/ 0 h 9390"/>
              <a:gd name="connsiteX0" fmla="*/ 5395 w 8699"/>
              <a:gd name="connsiteY0" fmla="*/ 7640 h 7640"/>
              <a:gd name="connsiteX1" fmla="*/ 4149 w 8699"/>
              <a:gd name="connsiteY1" fmla="*/ 3131 h 7640"/>
              <a:gd name="connsiteX2" fmla="*/ 0 w 8699"/>
              <a:gd name="connsiteY2" fmla="*/ 0 h 7640"/>
              <a:gd name="connsiteX0" fmla="*/ 6411 w 10209"/>
              <a:gd name="connsiteY0" fmla="*/ 10000 h 10000"/>
              <a:gd name="connsiteX1" fmla="*/ 4979 w 10209"/>
              <a:gd name="connsiteY1" fmla="*/ 4098 h 10000"/>
              <a:gd name="connsiteX2" fmla="*/ 209 w 10209"/>
              <a:gd name="connsiteY2" fmla="*/ 0 h 10000"/>
              <a:gd name="connsiteX0" fmla="*/ 4669 w 9517"/>
              <a:gd name="connsiteY0" fmla="*/ 8024 h 8024"/>
              <a:gd name="connsiteX1" fmla="*/ 4979 w 9517"/>
              <a:gd name="connsiteY1" fmla="*/ 4098 h 8024"/>
              <a:gd name="connsiteX2" fmla="*/ 209 w 9517"/>
              <a:gd name="connsiteY2" fmla="*/ 0 h 8024"/>
              <a:gd name="connsiteX0" fmla="*/ 4906 w 9553"/>
              <a:gd name="connsiteY0" fmla="*/ 10000 h 10000"/>
              <a:gd name="connsiteX1" fmla="*/ 5232 w 9553"/>
              <a:gd name="connsiteY1" fmla="*/ 5107 h 10000"/>
              <a:gd name="connsiteX2" fmla="*/ 220 w 9553"/>
              <a:gd name="connsiteY2" fmla="*/ 0 h 10000"/>
              <a:gd name="connsiteX0" fmla="*/ 5723 w 10587"/>
              <a:gd name="connsiteY0" fmla="*/ 10000 h 10000"/>
              <a:gd name="connsiteX1" fmla="*/ 6064 w 10587"/>
              <a:gd name="connsiteY1" fmla="*/ 5107 h 10000"/>
              <a:gd name="connsiteX2" fmla="*/ 817 w 10587"/>
              <a:gd name="connsiteY2" fmla="*/ 0 h 10000"/>
              <a:gd name="connsiteX0" fmla="*/ 6190 w 11054"/>
              <a:gd name="connsiteY0" fmla="*/ 10000 h 10000"/>
              <a:gd name="connsiteX1" fmla="*/ 6531 w 11054"/>
              <a:gd name="connsiteY1" fmla="*/ 5107 h 10000"/>
              <a:gd name="connsiteX2" fmla="*/ 1284 w 11054"/>
              <a:gd name="connsiteY2" fmla="*/ 0 h 10000"/>
              <a:gd name="connsiteX0" fmla="*/ 5464 w 10842"/>
              <a:gd name="connsiteY0" fmla="*/ 11669 h 11669"/>
              <a:gd name="connsiteX1" fmla="*/ 6531 w 10842"/>
              <a:gd name="connsiteY1" fmla="*/ 5107 h 11669"/>
              <a:gd name="connsiteX2" fmla="*/ 1284 w 10842"/>
              <a:gd name="connsiteY2" fmla="*/ 0 h 11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2" h="11669">
                <a:moveTo>
                  <a:pt x="5464" y="11669"/>
                </a:moveTo>
                <a:cubicBezTo>
                  <a:pt x="7739" y="9526"/>
                  <a:pt x="15702" y="8002"/>
                  <a:pt x="6531" y="5107"/>
                </a:cubicBezTo>
                <a:cubicBezTo>
                  <a:pt x="-2654" y="2212"/>
                  <a:pt x="197" y="3241"/>
                  <a:pt x="1284" y="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78" name="Freeform 16">
            <a:extLst>
              <a:ext uri="{FF2B5EF4-FFF2-40B4-BE49-F238E27FC236}">
                <a16:creationId xmlns:a16="http://schemas.microsoft.com/office/drawing/2014/main" id="{8B9FCE9A-C061-0943-51EC-14C1A612EDDC}"/>
              </a:ext>
            </a:extLst>
          </p:cNvPr>
          <p:cNvSpPr>
            <a:spLocks/>
          </p:cNvSpPr>
          <p:nvPr/>
        </p:nvSpPr>
        <p:spPr bwMode="auto">
          <a:xfrm rot="15984966">
            <a:off x="6508858" y="4073125"/>
            <a:ext cx="135896" cy="1287429"/>
          </a:xfrm>
          <a:custGeom>
            <a:avLst/>
            <a:gdLst>
              <a:gd name="T0" fmla="*/ 768 w 768"/>
              <a:gd name="T1" fmla="*/ 144 h 168"/>
              <a:gd name="T2" fmla="*/ 240 w 768"/>
              <a:gd name="T3" fmla="*/ 144 h 168"/>
              <a:gd name="T4" fmla="*/ 0 w 768"/>
              <a:gd name="T5" fmla="*/ 0 h 168"/>
              <a:gd name="connsiteX0" fmla="*/ 10000 w 10135"/>
              <a:gd name="connsiteY0" fmla="*/ 8571 h 8682"/>
              <a:gd name="connsiteX1" fmla="*/ 9713 w 10135"/>
              <a:gd name="connsiteY1" fmla="*/ 4942 h 8682"/>
              <a:gd name="connsiteX2" fmla="*/ 0 w 10135"/>
              <a:gd name="connsiteY2" fmla="*/ 0 h 8682"/>
              <a:gd name="connsiteX0" fmla="*/ 9867 w 10615"/>
              <a:gd name="connsiteY0" fmla="*/ 9872 h 9872"/>
              <a:gd name="connsiteX1" fmla="*/ 9584 w 10615"/>
              <a:gd name="connsiteY1" fmla="*/ 5692 h 9872"/>
              <a:gd name="connsiteX2" fmla="*/ 0 w 10615"/>
              <a:gd name="connsiteY2" fmla="*/ 0 h 9872"/>
              <a:gd name="connsiteX0" fmla="*/ 1429 w 2134"/>
              <a:gd name="connsiteY0" fmla="*/ 9390 h 9390"/>
              <a:gd name="connsiteX1" fmla="*/ 1163 w 2134"/>
              <a:gd name="connsiteY1" fmla="*/ 5156 h 9390"/>
              <a:gd name="connsiteX2" fmla="*/ 0 w 2134"/>
              <a:gd name="connsiteY2" fmla="*/ 0 h 9390"/>
              <a:gd name="connsiteX0" fmla="*/ 5395 w 8699"/>
              <a:gd name="connsiteY0" fmla="*/ 7640 h 7640"/>
              <a:gd name="connsiteX1" fmla="*/ 4149 w 8699"/>
              <a:gd name="connsiteY1" fmla="*/ 3131 h 7640"/>
              <a:gd name="connsiteX2" fmla="*/ 0 w 8699"/>
              <a:gd name="connsiteY2" fmla="*/ 0 h 7640"/>
              <a:gd name="connsiteX0" fmla="*/ 6411 w 10209"/>
              <a:gd name="connsiteY0" fmla="*/ 10000 h 10000"/>
              <a:gd name="connsiteX1" fmla="*/ 4979 w 10209"/>
              <a:gd name="connsiteY1" fmla="*/ 4098 h 10000"/>
              <a:gd name="connsiteX2" fmla="*/ 209 w 10209"/>
              <a:gd name="connsiteY2" fmla="*/ 0 h 10000"/>
              <a:gd name="connsiteX0" fmla="*/ 4669 w 9517"/>
              <a:gd name="connsiteY0" fmla="*/ 8024 h 8024"/>
              <a:gd name="connsiteX1" fmla="*/ 4979 w 9517"/>
              <a:gd name="connsiteY1" fmla="*/ 4098 h 8024"/>
              <a:gd name="connsiteX2" fmla="*/ 209 w 9517"/>
              <a:gd name="connsiteY2" fmla="*/ 0 h 8024"/>
              <a:gd name="connsiteX0" fmla="*/ 4906 w 9553"/>
              <a:gd name="connsiteY0" fmla="*/ 10000 h 10000"/>
              <a:gd name="connsiteX1" fmla="*/ 5232 w 9553"/>
              <a:gd name="connsiteY1" fmla="*/ 5107 h 10000"/>
              <a:gd name="connsiteX2" fmla="*/ 220 w 9553"/>
              <a:gd name="connsiteY2" fmla="*/ 0 h 10000"/>
              <a:gd name="connsiteX0" fmla="*/ 5723 w 10587"/>
              <a:gd name="connsiteY0" fmla="*/ 10000 h 10000"/>
              <a:gd name="connsiteX1" fmla="*/ 6064 w 10587"/>
              <a:gd name="connsiteY1" fmla="*/ 5107 h 10000"/>
              <a:gd name="connsiteX2" fmla="*/ 817 w 10587"/>
              <a:gd name="connsiteY2" fmla="*/ 0 h 10000"/>
              <a:gd name="connsiteX0" fmla="*/ 6190 w 11054"/>
              <a:gd name="connsiteY0" fmla="*/ 10000 h 10000"/>
              <a:gd name="connsiteX1" fmla="*/ 6531 w 11054"/>
              <a:gd name="connsiteY1" fmla="*/ 5107 h 10000"/>
              <a:gd name="connsiteX2" fmla="*/ 1284 w 11054"/>
              <a:gd name="connsiteY2" fmla="*/ 0 h 10000"/>
              <a:gd name="connsiteX0" fmla="*/ 5464 w 10842"/>
              <a:gd name="connsiteY0" fmla="*/ 11669 h 11669"/>
              <a:gd name="connsiteX1" fmla="*/ 6531 w 10842"/>
              <a:gd name="connsiteY1" fmla="*/ 5107 h 11669"/>
              <a:gd name="connsiteX2" fmla="*/ 1284 w 10842"/>
              <a:gd name="connsiteY2" fmla="*/ 0 h 11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42" h="11669">
                <a:moveTo>
                  <a:pt x="5464" y="11669"/>
                </a:moveTo>
                <a:cubicBezTo>
                  <a:pt x="7739" y="9526"/>
                  <a:pt x="15702" y="8002"/>
                  <a:pt x="6531" y="5107"/>
                </a:cubicBezTo>
                <a:cubicBezTo>
                  <a:pt x="-2654" y="2212"/>
                  <a:pt x="197" y="3241"/>
                  <a:pt x="1284" y="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80" name="Freeform 16">
            <a:extLst>
              <a:ext uri="{FF2B5EF4-FFF2-40B4-BE49-F238E27FC236}">
                <a16:creationId xmlns:a16="http://schemas.microsoft.com/office/drawing/2014/main" id="{19C10DF3-156C-3455-64F0-A5FC810E877D}"/>
              </a:ext>
            </a:extLst>
          </p:cNvPr>
          <p:cNvSpPr>
            <a:spLocks/>
          </p:cNvSpPr>
          <p:nvPr/>
        </p:nvSpPr>
        <p:spPr bwMode="auto">
          <a:xfrm rot="17100000">
            <a:off x="5442177" y="1719286"/>
            <a:ext cx="316141" cy="1438281"/>
          </a:xfrm>
          <a:custGeom>
            <a:avLst/>
            <a:gdLst>
              <a:gd name="T0" fmla="*/ 768 w 768"/>
              <a:gd name="T1" fmla="*/ 144 h 168"/>
              <a:gd name="T2" fmla="*/ 240 w 768"/>
              <a:gd name="T3" fmla="*/ 144 h 168"/>
              <a:gd name="T4" fmla="*/ 0 w 768"/>
              <a:gd name="T5" fmla="*/ 0 h 168"/>
              <a:gd name="connsiteX0" fmla="*/ 10000 w 10135"/>
              <a:gd name="connsiteY0" fmla="*/ 8571 h 8682"/>
              <a:gd name="connsiteX1" fmla="*/ 9713 w 10135"/>
              <a:gd name="connsiteY1" fmla="*/ 4942 h 8682"/>
              <a:gd name="connsiteX2" fmla="*/ 0 w 10135"/>
              <a:gd name="connsiteY2" fmla="*/ 0 h 8682"/>
              <a:gd name="connsiteX0" fmla="*/ 9867 w 10615"/>
              <a:gd name="connsiteY0" fmla="*/ 9872 h 9872"/>
              <a:gd name="connsiteX1" fmla="*/ 9584 w 10615"/>
              <a:gd name="connsiteY1" fmla="*/ 5692 h 9872"/>
              <a:gd name="connsiteX2" fmla="*/ 0 w 10615"/>
              <a:gd name="connsiteY2" fmla="*/ 0 h 9872"/>
              <a:gd name="connsiteX0" fmla="*/ 1429 w 2134"/>
              <a:gd name="connsiteY0" fmla="*/ 9390 h 9390"/>
              <a:gd name="connsiteX1" fmla="*/ 1163 w 2134"/>
              <a:gd name="connsiteY1" fmla="*/ 5156 h 9390"/>
              <a:gd name="connsiteX2" fmla="*/ 0 w 2134"/>
              <a:gd name="connsiteY2" fmla="*/ 0 h 9390"/>
              <a:gd name="connsiteX0" fmla="*/ 5395 w 8699"/>
              <a:gd name="connsiteY0" fmla="*/ 7640 h 7640"/>
              <a:gd name="connsiteX1" fmla="*/ 4149 w 8699"/>
              <a:gd name="connsiteY1" fmla="*/ 3131 h 7640"/>
              <a:gd name="connsiteX2" fmla="*/ 0 w 8699"/>
              <a:gd name="connsiteY2" fmla="*/ 0 h 7640"/>
              <a:gd name="connsiteX0" fmla="*/ 6411 w 10209"/>
              <a:gd name="connsiteY0" fmla="*/ 10000 h 10000"/>
              <a:gd name="connsiteX1" fmla="*/ 4979 w 10209"/>
              <a:gd name="connsiteY1" fmla="*/ 4098 h 10000"/>
              <a:gd name="connsiteX2" fmla="*/ 209 w 10209"/>
              <a:gd name="connsiteY2" fmla="*/ 0 h 10000"/>
              <a:gd name="connsiteX0" fmla="*/ 4669 w 9517"/>
              <a:gd name="connsiteY0" fmla="*/ 8024 h 8024"/>
              <a:gd name="connsiteX1" fmla="*/ 4979 w 9517"/>
              <a:gd name="connsiteY1" fmla="*/ 4098 h 8024"/>
              <a:gd name="connsiteX2" fmla="*/ 209 w 9517"/>
              <a:gd name="connsiteY2" fmla="*/ 0 h 8024"/>
              <a:gd name="connsiteX0" fmla="*/ 4906 w 9553"/>
              <a:gd name="connsiteY0" fmla="*/ 10000 h 10000"/>
              <a:gd name="connsiteX1" fmla="*/ 5232 w 9553"/>
              <a:gd name="connsiteY1" fmla="*/ 5107 h 10000"/>
              <a:gd name="connsiteX2" fmla="*/ 220 w 9553"/>
              <a:gd name="connsiteY2" fmla="*/ 0 h 10000"/>
              <a:gd name="connsiteX0" fmla="*/ 5723 w 10587"/>
              <a:gd name="connsiteY0" fmla="*/ 10000 h 10000"/>
              <a:gd name="connsiteX1" fmla="*/ 6064 w 10587"/>
              <a:gd name="connsiteY1" fmla="*/ 5107 h 10000"/>
              <a:gd name="connsiteX2" fmla="*/ 817 w 10587"/>
              <a:gd name="connsiteY2" fmla="*/ 0 h 10000"/>
              <a:gd name="connsiteX0" fmla="*/ 6190 w 11054"/>
              <a:gd name="connsiteY0" fmla="*/ 10000 h 10000"/>
              <a:gd name="connsiteX1" fmla="*/ 6531 w 11054"/>
              <a:gd name="connsiteY1" fmla="*/ 5107 h 10000"/>
              <a:gd name="connsiteX2" fmla="*/ 1284 w 11054"/>
              <a:gd name="connsiteY2" fmla="*/ 0 h 10000"/>
              <a:gd name="connsiteX0" fmla="*/ 5464 w 10842"/>
              <a:gd name="connsiteY0" fmla="*/ 11669 h 11669"/>
              <a:gd name="connsiteX1" fmla="*/ 6531 w 10842"/>
              <a:gd name="connsiteY1" fmla="*/ 5107 h 11669"/>
              <a:gd name="connsiteX2" fmla="*/ 1284 w 10842"/>
              <a:gd name="connsiteY2" fmla="*/ 0 h 11669"/>
              <a:gd name="connsiteX0" fmla="*/ 8465 w 11861"/>
              <a:gd name="connsiteY0" fmla="*/ 8586 h 8586"/>
              <a:gd name="connsiteX1" fmla="*/ 6531 w 11861"/>
              <a:gd name="connsiteY1" fmla="*/ 5107 h 8586"/>
              <a:gd name="connsiteX2" fmla="*/ 1284 w 11861"/>
              <a:gd name="connsiteY2" fmla="*/ 0 h 8586"/>
              <a:gd name="connsiteX0" fmla="*/ 7137 w 9183"/>
              <a:gd name="connsiteY0" fmla="*/ 10000 h 10000"/>
              <a:gd name="connsiteX1" fmla="*/ 5506 w 9183"/>
              <a:gd name="connsiteY1" fmla="*/ 5948 h 10000"/>
              <a:gd name="connsiteX2" fmla="*/ 1083 w 9183"/>
              <a:gd name="connsiteY2" fmla="*/ 0 h 10000"/>
              <a:gd name="connsiteX0" fmla="*/ 7772 w 10713"/>
              <a:gd name="connsiteY0" fmla="*/ 10000 h 10000"/>
              <a:gd name="connsiteX1" fmla="*/ 5996 w 10713"/>
              <a:gd name="connsiteY1" fmla="*/ 5948 h 10000"/>
              <a:gd name="connsiteX2" fmla="*/ 1179 w 10713"/>
              <a:gd name="connsiteY2" fmla="*/ 0 h 10000"/>
              <a:gd name="connsiteX0" fmla="*/ 7772 w 8176"/>
              <a:gd name="connsiteY0" fmla="*/ 10000 h 10000"/>
              <a:gd name="connsiteX1" fmla="*/ 5996 w 8176"/>
              <a:gd name="connsiteY1" fmla="*/ 5948 h 10000"/>
              <a:gd name="connsiteX2" fmla="*/ 1179 w 8176"/>
              <a:gd name="connsiteY2" fmla="*/ 0 h 10000"/>
              <a:gd name="connsiteX0" fmla="*/ 8321 w 8815"/>
              <a:gd name="connsiteY0" fmla="*/ 10000 h 10000"/>
              <a:gd name="connsiteX1" fmla="*/ 6149 w 8815"/>
              <a:gd name="connsiteY1" fmla="*/ 5948 h 10000"/>
              <a:gd name="connsiteX2" fmla="*/ 257 w 8815"/>
              <a:gd name="connsiteY2" fmla="*/ 0 h 10000"/>
              <a:gd name="connsiteX0" fmla="*/ 9440 w 9440"/>
              <a:gd name="connsiteY0" fmla="*/ 10000 h 10000"/>
              <a:gd name="connsiteX1" fmla="*/ 6976 w 9440"/>
              <a:gd name="connsiteY1" fmla="*/ 5948 h 10000"/>
              <a:gd name="connsiteX2" fmla="*/ 292 w 9440"/>
              <a:gd name="connsiteY2" fmla="*/ 0 h 10000"/>
              <a:gd name="connsiteX0" fmla="*/ 10000 w 10000"/>
              <a:gd name="connsiteY0" fmla="*/ 10000 h 10000"/>
              <a:gd name="connsiteX1" fmla="*/ 7390 w 10000"/>
              <a:gd name="connsiteY1" fmla="*/ 5948 h 10000"/>
              <a:gd name="connsiteX2" fmla="*/ 309 w 10000"/>
              <a:gd name="connsiteY2" fmla="*/ 0 h 10000"/>
              <a:gd name="connsiteX0" fmla="*/ 10002 w 10002"/>
              <a:gd name="connsiteY0" fmla="*/ 10000 h 10000"/>
              <a:gd name="connsiteX1" fmla="*/ 7392 w 10002"/>
              <a:gd name="connsiteY1" fmla="*/ 5948 h 10000"/>
              <a:gd name="connsiteX2" fmla="*/ 311 w 10002"/>
              <a:gd name="connsiteY2" fmla="*/ 0 h 10000"/>
              <a:gd name="connsiteX0" fmla="*/ 9906 w 9906"/>
              <a:gd name="connsiteY0" fmla="*/ 10000 h 10000"/>
              <a:gd name="connsiteX1" fmla="*/ 7296 w 9906"/>
              <a:gd name="connsiteY1" fmla="*/ 5948 h 10000"/>
              <a:gd name="connsiteX2" fmla="*/ 215 w 9906"/>
              <a:gd name="connsiteY2" fmla="*/ 0 h 10000"/>
              <a:gd name="connsiteX0" fmla="*/ 10571 w 10571"/>
              <a:gd name="connsiteY0" fmla="*/ 10000 h 10000"/>
              <a:gd name="connsiteX1" fmla="*/ 7936 w 10571"/>
              <a:gd name="connsiteY1" fmla="*/ 5948 h 10000"/>
              <a:gd name="connsiteX2" fmla="*/ 788 w 10571"/>
              <a:gd name="connsiteY2" fmla="*/ 0 h 10000"/>
              <a:gd name="connsiteX0" fmla="*/ 12708 w 12708"/>
              <a:gd name="connsiteY0" fmla="*/ 10000 h 10000"/>
              <a:gd name="connsiteX1" fmla="*/ 10073 w 12708"/>
              <a:gd name="connsiteY1" fmla="*/ 5948 h 10000"/>
              <a:gd name="connsiteX2" fmla="*/ 2925 w 12708"/>
              <a:gd name="connsiteY2" fmla="*/ 0 h 10000"/>
              <a:gd name="connsiteX0" fmla="*/ 9783 w 9783"/>
              <a:gd name="connsiteY0" fmla="*/ 10000 h 10000"/>
              <a:gd name="connsiteX1" fmla="*/ 7148 w 9783"/>
              <a:gd name="connsiteY1" fmla="*/ 5948 h 10000"/>
              <a:gd name="connsiteX2" fmla="*/ 0 w 9783"/>
              <a:gd name="connsiteY2" fmla="*/ 0 h 10000"/>
              <a:gd name="connsiteX0" fmla="*/ 10175 w 10175"/>
              <a:gd name="connsiteY0" fmla="*/ 10000 h 10000"/>
              <a:gd name="connsiteX1" fmla="*/ 7482 w 10175"/>
              <a:gd name="connsiteY1" fmla="*/ 5948 h 10000"/>
              <a:gd name="connsiteX2" fmla="*/ 175 w 10175"/>
              <a:gd name="connsiteY2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75" h="10000">
                <a:moveTo>
                  <a:pt x="10175" y="10000"/>
                </a:moveTo>
                <a:cubicBezTo>
                  <a:pt x="9039" y="8405"/>
                  <a:pt x="9475" y="7488"/>
                  <a:pt x="7482" y="5948"/>
                </a:cubicBezTo>
                <a:cubicBezTo>
                  <a:pt x="5329" y="4806"/>
                  <a:pt x="-1142" y="3416"/>
                  <a:pt x="175" y="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D56370C-C6B9-C0A0-CD79-9E0AAE3FFF30}"/>
              </a:ext>
            </a:extLst>
          </p:cNvPr>
          <p:cNvSpPr txBox="1"/>
          <p:nvPr/>
        </p:nvSpPr>
        <p:spPr>
          <a:xfrm>
            <a:off x="838204" y="5379009"/>
            <a:ext cx="3601065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key=“Oppenheimer.mp4”, value=[content]</a:t>
            </a:r>
          </a:p>
        </p:txBody>
      </p:sp>
      <p:sp>
        <p:nvSpPr>
          <p:cNvPr id="4" name="computr2">
            <a:extLst>
              <a:ext uri="{FF2B5EF4-FFF2-40B4-BE49-F238E27FC236}">
                <a16:creationId xmlns:a16="http://schemas.microsoft.com/office/drawing/2014/main" id="{2E78197B-C3D1-965A-E9B0-7BA7E382C4DA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6659365" y="3186402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computr2">
            <a:extLst>
              <a:ext uri="{FF2B5EF4-FFF2-40B4-BE49-F238E27FC236}">
                <a16:creationId xmlns:a16="http://schemas.microsoft.com/office/drawing/2014/main" id="{12FB8A04-1892-F917-27BC-0F99070CC4D5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4667610" y="3037061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computr2">
            <a:extLst>
              <a:ext uri="{FF2B5EF4-FFF2-40B4-BE49-F238E27FC236}">
                <a16:creationId xmlns:a16="http://schemas.microsoft.com/office/drawing/2014/main" id="{0E3D6D76-1517-5A59-4423-D210BC45FF05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4175139" y="3187677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computr2">
            <a:extLst>
              <a:ext uri="{FF2B5EF4-FFF2-40B4-BE49-F238E27FC236}">
                <a16:creationId xmlns:a16="http://schemas.microsoft.com/office/drawing/2014/main" id="{D6C81733-341E-80B3-39AC-917AD7B5D20A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3693725" y="2937215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8A17F64-9B00-3D89-AA43-28FB6063D3AE}"/>
              </a:ext>
            </a:extLst>
          </p:cNvPr>
          <p:cNvCxnSpPr>
            <a:cxnSpLocks/>
            <a:stCxn id="7" idx="0"/>
          </p:cNvCxnSpPr>
          <p:nvPr/>
        </p:nvCxnSpPr>
        <p:spPr>
          <a:xfrm flipV="1">
            <a:off x="3912078" y="2528046"/>
            <a:ext cx="342130" cy="409169"/>
          </a:xfrm>
          <a:prstGeom prst="straightConnector1">
            <a:avLst/>
          </a:prstGeom>
          <a:ln>
            <a:prstDash val="sysDash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FF185A6-121B-CC12-A06D-A9ACB87E3C86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4393492" y="2630785"/>
            <a:ext cx="50067" cy="556892"/>
          </a:xfrm>
          <a:prstGeom prst="straightConnector1">
            <a:avLst/>
          </a:prstGeom>
          <a:ln>
            <a:prstDash val="sysDash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EDEAE30-1914-F289-8626-0D66B300D207}"/>
              </a:ext>
            </a:extLst>
          </p:cNvPr>
          <p:cNvCxnSpPr>
            <a:cxnSpLocks/>
            <a:stCxn id="5" idx="0"/>
          </p:cNvCxnSpPr>
          <p:nvPr/>
        </p:nvCxnSpPr>
        <p:spPr>
          <a:xfrm flipH="1" flipV="1">
            <a:off x="4727884" y="2668098"/>
            <a:ext cx="158079" cy="368963"/>
          </a:xfrm>
          <a:prstGeom prst="straightConnector1">
            <a:avLst/>
          </a:prstGeom>
          <a:ln>
            <a:prstDash val="sysDash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47C28BB-00B6-F4ED-5090-B0E51C48FC7F}"/>
              </a:ext>
            </a:extLst>
          </p:cNvPr>
          <p:cNvCxnSpPr>
            <a:cxnSpLocks/>
            <a:stCxn id="70" idx="0"/>
          </p:cNvCxnSpPr>
          <p:nvPr/>
        </p:nvCxnSpPr>
        <p:spPr>
          <a:xfrm flipV="1">
            <a:off x="6349133" y="2695837"/>
            <a:ext cx="218353" cy="431452"/>
          </a:xfrm>
          <a:prstGeom prst="straightConnector1">
            <a:avLst/>
          </a:prstGeom>
          <a:ln>
            <a:prstDash val="sysDash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9D92247-CC5D-6533-7C99-A2400014EB47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6754052" y="2722292"/>
            <a:ext cx="123666" cy="464110"/>
          </a:xfrm>
          <a:prstGeom prst="straightConnector1">
            <a:avLst/>
          </a:prstGeom>
          <a:ln>
            <a:prstDash val="sysDash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computr2">
            <a:extLst>
              <a:ext uri="{FF2B5EF4-FFF2-40B4-BE49-F238E27FC236}">
                <a16:creationId xmlns:a16="http://schemas.microsoft.com/office/drawing/2014/main" id="{60221DE1-75E4-4E8D-D593-54E9911076FF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7017570" y="5808543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" name="computr2">
            <a:extLst>
              <a:ext uri="{FF2B5EF4-FFF2-40B4-BE49-F238E27FC236}">
                <a16:creationId xmlns:a16="http://schemas.microsoft.com/office/drawing/2014/main" id="{D0C2DA02-F193-7023-6D47-B3A893FC8818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7546155" y="5867656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D4A02B0-E364-0087-8B24-6A7498CE4063}"/>
              </a:ext>
            </a:extLst>
          </p:cNvPr>
          <p:cNvCxnSpPr>
            <a:cxnSpLocks/>
            <a:stCxn id="22" idx="0"/>
          </p:cNvCxnSpPr>
          <p:nvPr/>
        </p:nvCxnSpPr>
        <p:spPr>
          <a:xfrm flipV="1">
            <a:off x="7235923" y="5377091"/>
            <a:ext cx="218353" cy="431452"/>
          </a:xfrm>
          <a:prstGeom prst="straightConnector1">
            <a:avLst/>
          </a:prstGeom>
          <a:ln>
            <a:prstDash val="sysDash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C9DEF13-949B-99F6-29F4-962E4D15C008}"/>
              </a:ext>
            </a:extLst>
          </p:cNvPr>
          <p:cNvCxnSpPr>
            <a:cxnSpLocks/>
            <a:stCxn id="23" idx="0"/>
          </p:cNvCxnSpPr>
          <p:nvPr/>
        </p:nvCxnSpPr>
        <p:spPr>
          <a:xfrm flipH="1" flipV="1">
            <a:off x="7640842" y="5403546"/>
            <a:ext cx="123666" cy="464110"/>
          </a:xfrm>
          <a:prstGeom prst="straightConnector1">
            <a:avLst/>
          </a:prstGeom>
          <a:ln>
            <a:prstDash val="sysDash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computr2">
            <a:extLst>
              <a:ext uri="{FF2B5EF4-FFF2-40B4-BE49-F238E27FC236}">
                <a16:creationId xmlns:a16="http://schemas.microsoft.com/office/drawing/2014/main" id="{8CE3A2F9-42A7-0C14-1009-AFE1C4EDCB31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5869829" y="5977688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" name="computr2">
            <a:extLst>
              <a:ext uri="{FF2B5EF4-FFF2-40B4-BE49-F238E27FC236}">
                <a16:creationId xmlns:a16="http://schemas.microsoft.com/office/drawing/2014/main" id="{D7B0255C-2B22-138A-6EDA-96BBCBE44EFA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5377358" y="6128304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" name="computr2">
            <a:extLst>
              <a:ext uri="{FF2B5EF4-FFF2-40B4-BE49-F238E27FC236}">
                <a16:creationId xmlns:a16="http://schemas.microsoft.com/office/drawing/2014/main" id="{8953DB60-6B20-EC9F-CE65-1978670043CF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4895944" y="5877842"/>
            <a:ext cx="436706" cy="338293"/>
          </a:xfrm>
          <a:custGeom>
            <a:avLst/>
            <a:gdLst>
              <a:gd name="T0" fmla="*/ 10800 w 21600"/>
              <a:gd name="T1" fmla="*/ 0 h 21600"/>
              <a:gd name="T2" fmla="*/ 10800 w 21600"/>
              <a:gd name="T3" fmla="*/ 21600 h 21600"/>
              <a:gd name="T4" fmla="*/ 17326 w 21600"/>
              <a:gd name="T5" fmla="*/ 0 h 21600"/>
              <a:gd name="T6" fmla="*/ 4274 w 21600"/>
              <a:gd name="T7" fmla="*/ 0 h 21600"/>
              <a:gd name="T8" fmla="*/ 4274 w 21600"/>
              <a:gd name="T9" fmla="*/ 11631 h 21600"/>
              <a:gd name="T10" fmla="*/ 17326 w 21600"/>
              <a:gd name="T11" fmla="*/ 11631 h 21600"/>
              <a:gd name="T12" fmla="*/ 4274 w 21600"/>
              <a:gd name="T13" fmla="*/ 5816 h 21600"/>
              <a:gd name="T14" fmla="*/ 17326 w 21600"/>
              <a:gd name="T15" fmla="*/ 5816 h 21600"/>
              <a:gd name="T16" fmla="*/ 18828 w 21600"/>
              <a:gd name="T17" fmla="*/ 15785 h 21600"/>
              <a:gd name="T18" fmla="*/ 2772 w 21600"/>
              <a:gd name="T19" fmla="*/ 15785 h 21600"/>
              <a:gd name="T20" fmla="*/ 6194 w 21600"/>
              <a:gd name="T21" fmla="*/ 1913 h 21600"/>
              <a:gd name="T22" fmla="*/ 15565 w 21600"/>
              <a:gd name="T23" fmla="*/ 974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 extrusionOk="0">
                <a:moveTo>
                  <a:pt x="21022" y="20295"/>
                </a:moveTo>
                <a:lnTo>
                  <a:pt x="18828" y="18396"/>
                </a:lnTo>
                <a:lnTo>
                  <a:pt x="18828" y="13174"/>
                </a:lnTo>
                <a:lnTo>
                  <a:pt x="15478" y="13174"/>
                </a:lnTo>
                <a:lnTo>
                  <a:pt x="15478" y="11631"/>
                </a:lnTo>
                <a:lnTo>
                  <a:pt x="17326" y="11631"/>
                </a:lnTo>
                <a:lnTo>
                  <a:pt x="17326" y="11156"/>
                </a:lnTo>
                <a:lnTo>
                  <a:pt x="17326" y="0"/>
                </a:lnTo>
                <a:lnTo>
                  <a:pt x="10858" y="0"/>
                </a:lnTo>
                <a:lnTo>
                  <a:pt x="4274" y="0"/>
                </a:lnTo>
                <a:lnTo>
                  <a:pt x="4274" y="11037"/>
                </a:lnTo>
                <a:lnTo>
                  <a:pt x="4274" y="11631"/>
                </a:lnTo>
                <a:lnTo>
                  <a:pt x="6122" y="11631"/>
                </a:lnTo>
                <a:lnTo>
                  <a:pt x="6122" y="13174"/>
                </a:lnTo>
                <a:lnTo>
                  <a:pt x="2772" y="13174"/>
                </a:lnTo>
                <a:lnTo>
                  <a:pt x="2772" y="18514"/>
                </a:lnTo>
                <a:lnTo>
                  <a:pt x="693" y="20295"/>
                </a:lnTo>
                <a:lnTo>
                  <a:pt x="462" y="20413"/>
                </a:lnTo>
                <a:lnTo>
                  <a:pt x="231" y="20651"/>
                </a:lnTo>
                <a:lnTo>
                  <a:pt x="116" y="20888"/>
                </a:lnTo>
                <a:lnTo>
                  <a:pt x="0" y="21125"/>
                </a:lnTo>
                <a:lnTo>
                  <a:pt x="0" y="21244"/>
                </a:lnTo>
                <a:lnTo>
                  <a:pt x="116" y="21363"/>
                </a:lnTo>
                <a:lnTo>
                  <a:pt x="116" y="21481"/>
                </a:lnTo>
                <a:lnTo>
                  <a:pt x="231" y="21481"/>
                </a:lnTo>
                <a:lnTo>
                  <a:pt x="347" y="21600"/>
                </a:lnTo>
                <a:lnTo>
                  <a:pt x="578" y="21600"/>
                </a:lnTo>
                <a:lnTo>
                  <a:pt x="693" y="21600"/>
                </a:lnTo>
                <a:lnTo>
                  <a:pt x="10858" y="21600"/>
                </a:lnTo>
                <a:lnTo>
                  <a:pt x="20907" y="21600"/>
                </a:lnTo>
                <a:lnTo>
                  <a:pt x="21138" y="21600"/>
                </a:lnTo>
                <a:lnTo>
                  <a:pt x="21253" y="21600"/>
                </a:lnTo>
                <a:lnTo>
                  <a:pt x="21369" y="21481"/>
                </a:lnTo>
                <a:lnTo>
                  <a:pt x="21484" y="21481"/>
                </a:lnTo>
                <a:lnTo>
                  <a:pt x="21600" y="21363"/>
                </a:lnTo>
                <a:lnTo>
                  <a:pt x="21600" y="21244"/>
                </a:lnTo>
                <a:lnTo>
                  <a:pt x="21600" y="21125"/>
                </a:lnTo>
                <a:lnTo>
                  <a:pt x="21484" y="20888"/>
                </a:lnTo>
                <a:lnTo>
                  <a:pt x="21369" y="20651"/>
                </a:lnTo>
                <a:lnTo>
                  <a:pt x="21253" y="20413"/>
                </a:lnTo>
                <a:lnTo>
                  <a:pt x="21022" y="20295"/>
                </a:lnTo>
                <a:close/>
              </a:path>
              <a:path w="21600" h="21600" extrusionOk="0">
                <a:moveTo>
                  <a:pt x="18019" y="18514"/>
                </a:moveTo>
                <a:lnTo>
                  <a:pt x="17326" y="17921"/>
                </a:lnTo>
                <a:lnTo>
                  <a:pt x="4389" y="17921"/>
                </a:lnTo>
                <a:lnTo>
                  <a:pt x="3696" y="18514"/>
                </a:lnTo>
                <a:lnTo>
                  <a:pt x="18019" y="18514"/>
                </a:lnTo>
                <a:close/>
              </a:path>
              <a:path w="21600" h="21600" extrusionOk="0">
                <a:moveTo>
                  <a:pt x="19174" y="19701"/>
                </a:moveTo>
                <a:lnTo>
                  <a:pt x="18481" y="19108"/>
                </a:lnTo>
                <a:lnTo>
                  <a:pt x="3119" y="19108"/>
                </a:lnTo>
                <a:lnTo>
                  <a:pt x="2426" y="19701"/>
                </a:lnTo>
                <a:lnTo>
                  <a:pt x="19174" y="19701"/>
                </a:lnTo>
                <a:close/>
              </a:path>
              <a:path w="21600" h="21600" extrusionOk="0">
                <a:moveTo>
                  <a:pt x="20560" y="20769"/>
                </a:moveTo>
                <a:lnTo>
                  <a:pt x="19867" y="20176"/>
                </a:lnTo>
                <a:lnTo>
                  <a:pt x="1848" y="20176"/>
                </a:lnTo>
                <a:lnTo>
                  <a:pt x="1155" y="20769"/>
                </a:lnTo>
                <a:lnTo>
                  <a:pt x="20560" y="20769"/>
                </a:lnTo>
                <a:close/>
              </a:path>
              <a:path w="21600" h="21600" extrusionOk="0">
                <a:moveTo>
                  <a:pt x="18828" y="18396"/>
                </a:moveTo>
                <a:lnTo>
                  <a:pt x="17442" y="17209"/>
                </a:lnTo>
                <a:lnTo>
                  <a:pt x="4158" y="17209"/>
                </a:lnTo>
                <a:lnTo>
                  <a:pt x="2772" y="18514"/>
                </a:lnTo>
                <a:moveTo>
                  <a:pt x="13168" y="14123"/>
                </a:moveTo>
                <a:lnTo>
                  <a:pt x="13168" y="14716"/>
                </a:lnTo>
                <a:lnTo>
                  <a:pt x="17788" y="14716"/>
                </a:lnTo>
                <a:lnTo>
                  <a:pt x="17788" y="14123"/>
                </a:lnTo>
                <a:lnTo>
                  <a:pt x="13168" y="14123"/>
                </a:lnTo>
                <a:close/>
              </a:path>
              <a:path w="21600" h="21600" extrusionOk="0">
                <a:moveTo>
                  <a:pt x="6122" y="1899"/>
                </a:moveTo>
                <a:lnTo>
                  <a:pt x="6122" y="9732"/>
                </a:lnTo>
                <a:lnTo>
                  <a:pt x="15478" y="9732"/>
                </a:lnTo>
                <a:lnTo>
                  <a:pt x="15478" y="1899"/>
                </a:lnTo>
                <a:lnTo>
                  <a:pt x="6122" y="1899"/>
                </a:lnTo>
                <a:moveTo>
                  <a:pt x="6122" y="11631"/>
                </a:moveTo>
                <a:lnTo>
                  <a:pt x="15478" y="11631"/>
                </a:lnTo>
                <a:lnTo>
                  <a:pt x="15478" y="13174"/>
                </a:lnTo>
                <a:lnTo>
                  <a:pt x="6122" y="13174"/>
                </a:lnTo>
                <a:lnTo>
                  <a:pt x="6122" y="11631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45BD510-A514-623A-2A5A-5FFC75814B74}"/>
              </a:ext>
            </a:extLst>
          </p:cNvPr>
          <p:cNvCxnSpPr>
            <a:cxnSpLocks/>
            <a:stCxn id="28" idx="0"/>
          </p:cNvCxnSpPr>
          <p:nvPr/>
        </p:nvCxnSpPr>
        <p:spPr>
          <a:xfrm flipV="1">
            <a:off x="5114297" y="5468673"/>
            <a:ext cx="342130" cy="409169"/>
          </a:xfrm>
          <a:prstGeom prst="straightConnector1">
            <a:avLst/>
          </a:prstGeom>
          <a:ln>
            <a:prstDash val="sysDash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94512C0-E167-6963-5BF4-CBF665EE727C}"/>
              </a:ext>
            </a:extLst>
          </p:cNvPr>
          <p:cNvCxnSpPr>
            <a:cxnSpLocks/>
            <a:stCxn id="27" idx="0"/>
          </p:cNvCxnSpPr>
          <p:nvPr/>
        </p:nvCxnSpPr>
        <p:spPr>
          <a:xfrm flipV="1">
            <a:off x="5595711" y="5571412"/>
            <a:ext cx="50067" cy="556892"/>
          </a:xfrm>
          <a:prstGeom prst="straightConnector1">
            <a:avLst/>
          </a:prstGeom>
          <a:ln>
            <a:prstDash val="sysDash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D05FB46-06FA-1FFF-60F3-A4866DE35327}"/>
              </a:ext>
            </a:extLst>
          </p:cNvPr>
          <p:cNvCxnSpPr>
            <a:cxnSpLocks/>
            <a:stCxn id="26" idx="0"/>
          </p:cNvCxnSpPr>
          <p:nvPr/>
        </p:nvCxnSpPr>
        <p:spPr>
          <a:xfrm flipH="1" flipV="1">
            <a:off x="5930103" y="5608725"/>
            <a:ext cx="158079" cy="368963"/>
          </a:xfrm>
          <a:prstGeom prst="straightConnector1">
            <a:avLst/>
          </a:prstGeom>
          <a:ln>
            <a:prstDash val="sysDash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24956BF-F708-8CD5-77D9-C7B5F18B483E}"/>
              </a:ext>
            </a:extLst>
          </p:cNvPr>
          <p:cNvSpPr txBox="1"/>
          <p:nvPr/>
        </p:nvSpPr>
        <p:spPr>
          <a:xfrm>
            <a:off x="1602294" y="4488837"/>
            <a:ext cx="3719404" cy="7078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Courier" charset="0"/>
                <a:ea typeface="Courier" charset="0"/>
                <a:cs typeface="Courier" charset="0"/>
              </a:rPr>
              <a:t>key=“Oppenheimer.mp4”, node=N4</a:t>
            </a:r>
          </a:p>
        </p:txBody>
      </p:sp>
      <p:sp>
        <p:nvSpPr>
          <p:cNvPr id="34" name="Text Box 5">
            <a:extLst>
              <a:ext uri="{FF2B5EF4-FFF2-40B4-BE49-F238E27FC236}">
                <a16:creationId xmlns:a16="http://schemas.microsoft.com/office/drawing/2014/main" id="{D03C5F43-3A66-BB11-B0B1-120743106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355" y="2827354"/>
            <a:ext cx="5966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latin typeface="Arial" charset="0"/>
              </a:rPr>
              <a:t>N</a:t>
            </a:r>
            <a:r>
              <a:rPr lang="en-US" sz="2800" baseline="-25000" dirty="0">
                <a:latin typeface="Arial" charset="0"/>
              </a:rPr>
              <a:t>1</a:t>
            </a:r>
          </a:p>
        </p:txBody>
      </p:sp>
      <p:sp>
        <p:nvSpPr>
          <p:cNvPr id="33" name="Text Box 17">
            <a:extLst>
              <a:ext uri="{FF2B5EF4-FFF2-40B4-BE49-F238E27FC236}">
                <a16:creationId xmlns:a16="http://schemas.microsoft.com/office/drawing/2014/main" id="{761E7997-77D2-FBBB-4011-992E02CBC8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831" y="3323533"/>
            <a:ext cx="6566769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  <a:prstDash val="sysDash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rgbClr val="009900"/>
                </a:solidFill>
                <a:latin typeface="Arial" charset="0"/>
              </a:rPr>
              <a:t>Robust, flexible, and more scalable</a:t>
            </a:r>
            <a:r>
              <a:rPr lang="en-US" sz="3000" dirty="0">
                <a:latin typeface="Arial" charset="0"/>
              </a:rPr>
              <a:t> but still </a:t>
            </a:r>
            <a:r>
              <a:rPr lang="en-US" sz="3000" dirty="0">
                <a:solidFill>
                  <a:srgbClr val="FF0000"/>
                </a:solidFill>
                <a:latin typeface="Arial" charset="0"/>
              </a:rPr>
              <a:t>O(</a:t>
            </a:r>
            <a:r>
              <a:rPr lang="en-US" sz="3000" i="1" dirty="0">
                <a:solidFill>
                  <a:srgbClr val="FF0000"/>
                </a:solidFill>
                <a:latin typeface="Times New Roman" charset="0"/>
              </a:rPr>
              <a:t>N/k</a:t>
            </a:r>
            <a:r>
              <a:rPr lang="en-US" sz="3000" dirty="0">
                <a:solidFill>
                  <a:srgbClr val="FF0000"/>
                </a:solidFill>
                <a:latin typeface="Arial" charset="0"/>
              </a:rPr>
              <a:t>) </a:t>
            </a:r>
            <a:r>
              <a:rPr lang="en-US" sz="3000" dirty="0" err="1">
                <a:latin typeface="Arial" charset="0"/>
              </a:rPr>
              <a:t>msgs</a:t>
            </a:r>
            <a:r>
              <a:rPr lang="en-US" sz="3000" dirty="0">
                <a:latin typeface="Arial" charset="0"/>
              </a:rPr>
              <a:t> per lookup</a:t>
            </a:r>
            <a:endParaRPr lang="en-US" sz="3000" dirty="0">
              <a:solidFill>
                <a:srgbClr val="FF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7278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76" grpId="0" animBg="1"/>
      <p:bldP spid="77" grpId="0" animBg="1"/>
      <p:bldP spid="78" grpId="0" animBg="1"/>
      <p:bldP spid="80" grpId="0" animBg="1"/>
      <p:bldP spid="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775E-F619-184B-9AAF-7E985C709E3F}" type="slidenum">
              <a:rPr lang="en-US"/>
              <a:pPr/>
              <a:t>10</a:t>
            </a:fld>
            <a:endParaRPr lang="en-US"/>
          </a:p>
        </p:txBody>
      </p:sp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Tradeoffs in distributed systems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AF71396-5C8B-B74A-86C7-D49711761C3C}"/>
              </a:ext>
            </a:extLst>
          </p:cNvPr>
          <p:cNvGrpSpPr/>
          <p:nvPr/>
        </p:nvGrpSpPr>
        <p:grpSpPr>
          <a:xfrm>
            <a:off x="2741612" y="1866900"/>
            <a:ext cx="5676900" cy="3759200"/>
            <a:chOff x="3429000" y="1866900"/>
            <a:chExt cx="5676900" cy="3759200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8F6B452B-CDBC-6F4E-84CE-DDC6FF48A68E}"/>
                </a:ext>
              </a:extLst>
            </p:cNvPr>
            <p:cNvCxnSpPr>
              <a:cxnSpLocks/>
            </p:cNvCxnSpPr>
            <p:nvPr/>
          </p:nvCxnSpPr>
          <p:spPr>
            <a:xfrm>
              <a:off x="3429000" y="1866900"/>
              <a:ext cx="0" cy="3759200"/>
            </a:xfrm>
            <a:prstGeom prst="straightConnector1">
              <a:avLst/>
            </a:prstGeom>
            <a:ln>
              <a:prstDash val="solid"/>
              <a:headEnd type="triangle" w="lg" len="lg"/>
              <a:tailEnd type="non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D3AB0A93-35D1-1143-AEA2-54C56154AC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29000" y="5613400"/>
              <a:ext cx="5676900" cy="0"/>
            </a:xfrm>
            <a:prstGeom prst="straightConnector1">
              <a:avLst/>
            </a:prstGeom>
            <a:ln>
              <a:prstDash val="solid"/>
              <a:headEnd type="triangle" w="lg" len="lg"/>
              <a:tailEnd type="none" w="lg" len="lg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BD7EC9A-2A4D-2846-BF3F-1A7E7C38E41E}"/>
              </a:ext>
            </a:extLst>
          </p:cNvPr>
          <p:cNvSpPr txBox="1"/>
          <p:nvPr/>
        </p:nvSpPr>
        <p:spPr>
          <a:xfrm>
            <a:off x="1085158" y="3429000"/>
            <a:ext cx="14237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800" dirty="0">
                <a:latin typeface="Arial" charset="0"/>
                <a:ea typeface="Arial" charset="0"/>
                <a:cs typeface="Arial" charset="0"/>
              </a:rPr>
              <a:t># msgs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EED7FE2-0DD0-9B43-9E47-1EDB6E9C926D}"/>
              </a:ext>
            </a:extLst>
          </p:cNvPr>
          <p:cNvSpPr txBox="1"/>
          <p:nvPr/>
        </p:nvSpPr>
        <p:spPr>
          <a:xfrm>
            <a:off x="4917060" y="5753100"/>
            <a:ext cx="13260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800">
                <a:latin typeface="Arial" charset="0"/>
                <a:ea typeface="Arial" charset="0"/>
                <a:cs typeface="Arial" charset="0"/>
              </a:rPr>
              <a:t># state</a:t>
            </a:r>
            <a:endParaRPr lang="en-CN" sz="2800" dirty="0"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4207594-B30C-F54E-B3B1-3AECAC32D6C7}"/>
              </a:ext>
            </a:extLst>
          </p:cNvPr>
          <p:cNvGrpSpPr/>
          <p:nvPr/>
        </p:nvGrpSpPr>
        <p:grpSpPr>
          <a:xfrm>
            <a:off x="6654800" y="4343401"/>
            <a:ext cx="1409700" cy="850900"/>
            <a:chOff x="7823200" y="4279900"/>
            <a:chExt cx="1409700" cy="8509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7DD3B06-A422-7F45-A113-1BCC26094BF0}"/>
                </a:ext>
              </a:extLst>
            </p:cNvPr>
            <p:cNvSpPr/>
            <p:nvPr/>
          </p:nvSpPr>
          <p:spPr>
            <a:xfrm>
              <a:off x="7823200" y="4279900"/>
              <a:ext cx="1409700" cy="8509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N" b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32B1559-C73B-9D44-802F-350A3E88B5CD}"/>
                </a:ext>
              </a:extLst>
            </p:cNvPr>
            <p:cNvSpPr txBox="1"/>
            <p:nvPr/>
          </p:nvSpPr>
          <p:spPr>
            <a:xfrm>
              <a:off x="7861841" y="4474517"/>
              <a:ext cx="13324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N" sz="2400" dirty="0">
                  <a:latin typeface="Arial" charset="0"/>
                  <a:ea typeface="Arial" charset="0"/>
                  <a:cs typeface="Arial" charset="0"/>
                </a:rPr>
                <a:t>Napster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4FE735B-B6E6-3740-9628-A2AE4A7171AA}"/>
              </a:ext>
            </a:extLst>
          </p:cNvPr>
          <p:cNvGrpSpPr/>
          <p:nvPr/>
        </p:nvGrpSpPr>
        <p:grpSpPr>
          <a:xfrm>
            <a:off x="3115616" y="2139950"/>
            <a:ext cx="1414170" cy="850900"/>
            <a:chOff x="7820966" y="4279900"/>
            <a:chExt cx="1414170" cy="850900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4942BBB-CFF2-1F40-9A42-A5FED5DCA486}"/>
                </a:ext>
              </a:extLst>
            </p:cNvPr>
            <p:cNvSpPr/>
            <p:nvPr/>
          </p:nvSpPr>
          <p:spPr>
            <a:xfrm>
              <a:off x="7823200" y="4279900"/>
              <a:ext cx="1409700" cy="8509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N" b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9745BE6-A4BE-C444-8F51-2466AD691FA1}"/>
                </a:ext>
              </a:extLst>
            </p:cNvPr>
            <p:cNvSpPr txBox="1"/>
            <p:nvPr/>
          </p:nvSpPr>
          <p:spPr>
            <a:xfrm>
              <a:off x="7820966" y="4474517"/>
              <a:ext cx="14141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N" sz="2400" dirty="0">
                  <a:latin typeface="Arial" charset="0"/>
                  <a:ea typeface="Arial" charset="0"/>
                  <a:cs typeface="Arial" charset="0"/>
                </a:rPr>
                <a:t>Gnutella</a:t>
              </a:r>
            </a:p>
          </p:txBody>
        </p:sp>
      </p:grpSp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08F4CFDC-049C-549C-A5A8-5FDFB402E481}"/>
              </a:ext>
            </a:extLst>
          </p:cNvPr>
          <p:cNvSpPr/>
          <p:nvPr/>
        </p:nvSpPr>
        <p:spPr>
          <a:xfrm>
            <a:off x="8601395" y="4199560"/>
            <a:ext cx="3376292" cy="1066800"/>
          </a:xfrm>
          <a:prstGeom prst="wedgeRoundRectCallout">
            <a:avLst>
              <a:gd name="adj1" fmla="val -63307"/>
              <a:gd name="adj2" fmla="val 1891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High state</a:t>
            </a:r>
          </a:p>
          <a:p>
            <a:pPr marL="342900" lvl="0" indent="-34290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Good performance</a:t>
            </a:r>
          </a:p>
          <a:p>
            <a:pPr marL="342900" lvl="0" indent="-34290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Single </a:t>
            </a:r>
            <a:r>
              <a:rPr lang="en-US" sz="2200" dirty="0" err="1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PoF</a:t>
            </a: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ounded Rectangular Callout 3">
            <a:extLst>
              <a:ext uri="{FF2B5EF4-FFF2-40B4-BE49-F238E27FC236}">
                <a16:creationId xmlns:a16="http://schemas.microsoft.com/office/drawing/2014/main" id="{95E30D03-DBC6-E587-4110-BC4EFF7A8EE8}"/>
              </a:ext>
            </a:extLst>
          </p:cNvPr>
          <p:cNvSpPr/>
          <p:nvPr/>
        </p:nvSpPr>
        <p:spPr>
          <a:xfrm>
            <a:off x="5031157" y="1444958"/>
            <a:ext cx="3324567" cy="998405"/>
          </a:xfrm>
          <a:prstGeom prst="wedgeRoundRectCallout">
            <a:avLst>
              <a:gd name="adj1" fmla="val -63997"/>
              <a:gd name="adj2" fmla="val 43650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Nearly no state</a:t>
            </a:r>
          </a:p>
          <a:p>
            <a:pPr marL="342900" lvl="0" indent="-34290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Many </a:t>
            </a:r>
            <a:r>
              <a:rPr lang="en-US" sz="2200" dirty="0" err="1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msgs</a:t>
            </a:r>
            <a:endParaRPr lang="en-US" sz="2200" dirty="0">
              <a:solidFill>
                <a:prstClr val="black"/>
              </a:solidFill>
              <a:latin typeface="Arial" panose="020B0604020202020204" pitchFamily="34" charset="0"/>
              <a:ea typeface="Courier" charset="0"/>
              <a:cs typeface="Arial" panose="020B0604020202020204" pitchFamily="34" charset="0"/>
            </a:endParaRPr>
          </a:p>
          <a:p>
            <a:pPr marL="342900" lvl="0" indent="-34290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Robust to failure</a:t>
            </a:r>
          </a:p>
        </p:txBody>
      </p:sp>
    </p:spTree>
    <p:extLst>
      <p:ext uri="{BB962C8B-B14F-4D97-AF65-F5344CB8AC3E}">
        <p14:creationId xmlns:p14="http://schemas.microsoft.com/office/powerpoint/2010/main" val="295822359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97EC3-9838-C4B6-CAA3-4F7F77C72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0C1CE754-5414-F63C-D410-918BEA169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775E-F619-184B-9AAF-7E985C709E3F}" type="slidenum">
              <a:rPr lang="en-US"/>
              <a:pPr/>
              <a:t>11</a:t>
            </a:fld>
            <a:endParaRPr lang="en-US"/>
          </a:p>
        </p:txBody>
      </p:sp>
      <p:sp>
        <p:nvSpPr>
          <p:cNvPr id="194562" name="Rectangle 2">
            <a:extLst>
              <a:ext uri="{FF2B5EF4-FFF2-40B4-BE49-F238E27FC236}">
                <a16:creationId xmlns:a16="http://schemas.microsoft.com/office/drawing/2014/main" id="{04FE66EA-82ED-8B5F-44EC-40A946753E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Tradeoffs in distributed systems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FFF9B3C-C673-A7AA-2C09-9103AD8A9E37}"/>
              </a:ext>
            </a:extLst>
          </p:cNvPr>
          <p:cNvGrpSpPr/>
          <p:nvPr/>
        </p:nvGrpSpPr>
        <p:grpSpPr>
          <a:xfrm>
            <a:off x="2741612" y="1866900"/>
            <a:ext cx="5676900" cy="3759200"/>
            <a:chOff x="3429000" y="1866900"/>
            <a:chExt cx="5676900" cy="3759200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2A5F20C1-F77F-35AD-0580-6F79D29D854E}"/>
                </a:ext>
              </a:extLst>
            </p:cNvPr>
            <p:cNvCxnSpPr>
              <a:cxnSpLocks/>
            </p:cNvCxnSpPr>
            <p:nvPr/>
          </p:nvCxnSpPr>
          <p:spPr>
            <a:xfrm>
              <a:off x="3429000" y="1866900"/>
              <a:ext cx="0" cy="3759200"/>
            </a:xfrm>
            <a:prstGeom prst="straightConnector1">
              <a:avLst/>
            </a:prstGeom>
            <a:ln>
              <a:prstDash val="solid"/>
              <a:headEnd type="triangle" w="lg" len="lg"/>
              <a:tailEnd type="non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A800B296-8357-4951-97F2-1B2A429420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29000" y="5613400"/>
              <a:ext cx="5676900" cy="0"/>
            </a:xfrm>
            <a:prstGeom prst="straightConnector1">
              <a:avLst/>
            </a:prstGeom>
            <a:ln>
              <a:prstDash val="solid"/>
              <a:headEnd type="triangle" w="lg" len="lg"/>
              <a:tailEnd type="none" w="lg" len="lg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A613F4F-0109-CEA4-C339-A4B66A64BAD8}"/>
              </a:ext>
            </a:extLst>
          </p:cNvPr>
          <p:cNvSpPr txBox="1"/>
          <p:nvPr/>
        </p:nvSpPr>
        <p:spPr>
          <a:xfrm>
            <a:off x="1085158" y="3429000"/>
            <a:ext cx="14237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800" dirty="0">
                <a:latin typeface="Arial" charset="0"/>
                <a:ea typeface="Arial" charset="0"/>
                <a:cs typeface="Arial" charset="0"/>
              </a:rPr>
              <a:t># msgs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A881E22-6554-D252-9DE9-893C23F34C31}"/>
              </a:ext>
            </a:extLst>
          </p:cNvPr>
          <p:cNvSpPr txBox="1"/>
          <p:nvPr/>
        </p:nvSpPr>
        <p:spPr>
          <a:xfrm>
            <a:off x="4917060" y="5753100"/>
            <a:ext cx="13260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800">
                <a:latin typeface="Arial" charset="0"/>
                <a:ea typeface="Arial" charset="0"/>
                <a:cs typeface="Arial" charset="0"/>
              </a:rPr>
              <a:t># state</a:t>
            </a:r>
            <a:endParaRPr lang="en-CN" sz="2800" dirty="0"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CD8964E-6F4B-56BD-6139-CF3A83259B60}"/>
              </a:ext>
            </a:extLst>
          </p:cNvPr>
          <p:cNvGrpSpPr/>
          <p:nvPr/>
        </p:nvGrpSpPr>
        <p:grpSpPr>
          <a:xfrm>
            <a:off x="6654800" y="4343401"/>
            <a:ext cx="1409700" cy="850900"/>
            <a:chOff x="7823200" y="4279900"/>
            <a:chExt cx="1409700" cy="8509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EAA92F6-606B-C89F-5711-44B289127181}"/>
                </a:ext>
              </a:extLst>
            </p:cNvPr>
            <p:cNvSpPr/>
            <p:nvPr/>
          </p:nvSpPr>
          <p:spPr>
            <a:xfrm>
              <a:off x="7823200" y="4279900"/>
              <a:ext cx="1409700" cy="8509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N" b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6963409-1DD2-8A5F-C2EF-A239ADC2DF7A}"/>
                </a:ext>
              </a:extLst>
            </p:cNvPr>
            <p:cNvSpPr txBox="1"/>
            <p:nvPr/>
          </p:nvSpPr>
          <p:spPr>
            <a:xfrm>
              <a:off x="7861841" y="4474517"/>
              <a:ext cx="13324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N" sz="2400" dirty="0">
                  <a:latin typeface="Arial" charset="0"/>
                  <a:ea typeface="Arial" charset="0"/>
                  <a:cs typeface="Arial" charset="0"/>
                </a:rPr>
                <a:t>Napster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0534442-A039-B28A-6810-4966879C0514}"/>
              </a:ext>
            </a:extLst>
          </p:cNvPr>
          <p:cNvGrpSpPr/>
          <p:nvPr/>
        </p:nvGrpSpPr>
        <p:grpSpPr>
          <a:xfrm>
            <a:off x="3115616" y="2139950"/>
            <a:ext cx="1414170" cy="850900"/>
            <a:chOff x="7820966" y="4279900"/>
            <a:chExt cx="1414170" cy="850900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C5DE04F-D077-3D0B-331A-055A6BD8DB96}"/>
                </a:ext>
              </a:extLst>
            </p:cNvPr>
            <p:cNvSpPr/>
            <p:nvPr/>
          </p:nvSpPr>
          <p:spPr>
            <a:xfrm>
              <a:off x="7823200" y="4279900"/>
              <a:ext cx="1409700" cy="8509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N" b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E50F79C-B287-DF7F-03CB-496C854FD525}"/>
                </a:ext>
              </a:extLst>
            </p:cNvPr>
            <p:cNvSpPr txBox="1"/>
            <p:nvPr/>
          </p:nvSpPr>
          <p:spPr>
            <a:xfrm>
              <a:off x="7820966" y="4474517"/>
              <a:ext cx="14141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N" sz="2400" dirty="0">
                  <a:latin typeface="Arial" charset="0"/>
                  <a:ea typeface="Arial" charset="0"/>
                  <a:cs typeface="Arial" charset="0"/>
                </a:rPr>
                <a:t>Gnutella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9407C83-6457-3833-2E5A-59AAD71397BD}"/>
              </a:ext>
            </a:extLst>
          </p:cNvPr>
          <p:cNvSpPr txBox="1"/>
          <p:nvPr/>
        </p:nvSpPr>
        <p:spPr>
          <a:xfrm>
            <a:off x="3103941" y="4657379"/>
            <a:ext cx="885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Ideal</a:t>
            </a: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AAD45858-DC68-CDD1-7730-4210432C4977}"/>
              </a:ext>
            </a:extLst>
          </p:cNvPr>
          <p:cNvSpPr/>
          <p:nvPr/>
        </p:nvSpPr>
        <p:spPr>
          <a:xfrm>
            <a:off x="3591272" y="3082190"/>
            <a:ext cx="330671" cy="1622217"/>
          </a:xfrm>
          <a:prstGeom prst="downArrow">
            <a:avLst>
              <a:gd name="adj1" fmla="val 50000"/>
              <a:gd name="adj2" fmla="val 76885"/>
            </a:avLst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E54CA0CA-1B0E-6287-1092-B3F31631F87C}"/>
              </a:ext>
            </a:extLst>
          </p:cNvPr>
          <p:cNvSpPr/>
          <p:nvPr/>
        </p:nvSpPr>
        <p:spPr>
          <a:xfrm rot="5400000">
            <a:off x="5067315" y="3626958"/>
            <a:ext cx="330671" cy="2448418"/>
          </a:xfrm>
          <a:prstGeom prst="downArrow">
            <a:avLst>
              <a:gd name="adj1" fmla="val 50000"/>
              <a:gd name="adj2" fmla="val 76885"/>
            </a:avLst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3C73C628-619C-5D22-43F7-5C4C118B06AB}"/>
              </a:ext>
            </a:extLst>
          </p:cNvPr>
          <p:cNvSpPr/>
          <p:nvPr/>
        </p:nvSpPr>
        <p:spPr>
          <a:xfrm>
            <a:off x="8601395" y="4199560"/>
            <a:ext cx="3376292" cy="1066800"/>
          </a:xfrm>
          <a:prstGeom prst="wedgeRoundRectCallout">
            <a:avLst>
              <a:gd name="adj1" fmla="val -63307"/>
              <a:gd name="adj2" fmla="val 1891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High state</a:t>
            </a:r>
          </a:p>
          <a:p>
            <a:pPr marL="342900" lvl="0" indent="-34290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Good performance</a:t>
            </a:r>
          </a:p>
          <a:p>
            <a:pPr marL="342900" lvl="0" indent="-34290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Single </a:t>
            </a:r>
            <a:r>
              <a:rPr lang="en-US" sz="2200" dirty="0" err="1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PoF</a:t>
            </a: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Rounded Rectangular Callout 12">
            <a:extLst>
              <a:ext uri="{FF2B5EF4-FFF2-40B4-BE49-F238E27FC236}">
                <a16:creationId xmlns:a16="http://schemas.microsoft.com/office/drawing/2014/main" id="{66BD9F4F-EFDA-69AD-DF3E-0096DB613171}"/>
              </a:ext>
            </a:extLst>
          </p:cNvPr>
          <p:cNvSpPr/>
          <p:nvPr/>
        </p:nvSpPr>
        <p:spPr>
          <a:xfrm>
            <a:off x="5031157" y="1444958"/>
            <a:ext cx="3324567" cy="998405"/>
          </a:xfrm>
          <a:prstGeom prst="wedgeRoundRectCallout">
            <a:avLst>
              <a:gd name="adj1" fmla="val -63997"/>
              <a:gd name="adj2" fmla="val 43650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Nearly no state</a:t>
            </a:r>
          </a:p>
          <a:p>
            <a:pPr marL="342900" lvl="0" indent="-34290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Many </a:t>
            </a:r>
            <a:r>
              <a:rPr lang="en-US" sz="2200" dirty="0" err="1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msgs</a:t>
            </a:r>
            <a:endParaRPr lang="en-US" sz="2200" dirty="0">
              <a:solidFill>
                <a:prstClr val="black"/>
              </a:solidFill>
              <a:latin typeface="Arial" panose="020B0604020202020204" pitchFamily="34" charset="0"/>
              <a:ea typeface="Courier" charset="0"/>
              <a:cs typeface="Arial" panose="020B0604020202020204" pitchFamily="34" charset="0"/>
            </a:endParaRPr>
          </a:p>
          <a:p>
            <a:pPr marL="342900" lvl="0" indent="-34290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Robust to failure</a:t>
            </a:r>
          </a:p>
        </p:txBody>
      </p:sp>
    </p:spTree>
    <p:extLst>
      <p:ext uri="{BB962C8B-B14F-4D97-AF65-F5344CB8AC3E}">
        <p14:creationId xmlns:p14="http://schemas.microsoft.com/office/powerpoint/2010/main" val="104516959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74B53-53F8-C143-B042-08C15A233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07DFC310-DC33-0E6C-1569-CE6740255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0775E-F619-184B-9AAF-7E985C709E3F}" type="slidenum">
              <a:rPr lang="en-US"/>
              <a:pPr/>
              <a:t>12</a:t>
            </a:fld>
            <a:endParaRPr lang="en-US"/>
          </a:p>
        </p:txBody>
      </p:sp>
      <p:sp>
        <p:nvSpPr>
          <p:cNvPr id="194562" name="Rectangle 2">
            <a:extLst>
              <a:ext uri="{FF2B5EF4-FFF2-40B4-BE49-F238E27FC236}">
                <a16:creationId xmlns:a16="http://schemas.microsoft.com/office/drawing/2014/main" id="{9767F340-9BCA-0838-8951-1FB952D6CB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Tradeoffs in distributed systems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1DD56E9-0144-C739-3C83-36D355E80654}"/>
              </a:ext>
            </a:extLst>
          </p:cNvPr>
          <p:cNvGrpSpPr/>
          <p:nvPr/>
        </p:nvGrpSpPr>
        <p:grpSpPr>
          <a:xfrm>
            <a:off x="2741612" y="1866900"/>
            <a:ext cx="5676900" cy="3759200"/>
            <a:chOff x="3429000" y="1866900"/>
            <a:chExt cx="5676900" cy="3759200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FC2B93E9-3241-EC1C-AA13-6ECAC72019C6}"/>
                </a:ext>
              </a:extLst>
            </p:cNvPr>
            <p:cNvCxnSpPr>
              <a:cxnSpLocks/>
            </p:cNvCxnSpPr>
            <p:nvPr/>
          </p:nvCxnSpPr>
          <p:spPr>
            <a:xfrm>
              <a:off x="3429000" y="1866900"/>
              <a:ext cx="0" cy="3759200"/>
            </a:xfrm>
            <a:prstGeom prst="straightConnector1">
              <a:avLst/>
            </a:prstGeom>
            <a:ln>
              <a:prstDash val="solid"/>
              <a:headEnd type="triangle" w="lg" len="lg"/>
              <a:tailEnd type="non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42304F69-F107-A022-8B1F-58885C4716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29000" y="5613400"/>
              <a:ext cx="5676900" cy="0"/>
            </a:xfrm>
            <a:prstGeom prst="straightConnector1">
              <a:avLst/>
            </a:prstGeom>
            <a:ln>
              <a:prstDash val="solid"/>
              <a:headEnd type="triangle" w="lg" len="lg"/>
              <a:tailEnd type="none" w="lg" len="lg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54A5903-8548-9A32-4FC6-4250F181DB90}"/>
              </a:ext>
            </a:extLst>
          </p:cNvPr>
          <p:cNvSpPr txBox="1"/>
          <p:nvPr/>
        </p:nvSpPr>
        <p:spPr>
          <a:xfrm>
            <a:off x="1085158" y="3429000"/>
            <a:ext cx="14237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800" dirty="0">
                <a:latin typeface="Arial" charset="0"/>
                <a:ea typeface="Arial" charset="0"/>
                <a:cs typeface="Arial" charset="0"/>
              </a:rPr>
              <a:t># msgs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76EE9B8-0633-C564-572E-67070F2813F5}"/>
              </a:ext>
            </a:extLst>
          </p:cNvPr>
          <p:cNvSpPr txBox="1"/>
          <p:nvPr/>
        </p:nvSpPr>
        <p:spPr>
          <a:xfrm>
            <a:off x="4917060" y="5753100"/>
            <a:ext cx="13260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800">
                <a:latin typeface="Arial" charset="0"/>
                <a:ea typeface="Arial" charset="0"/>
                <a:cs typeface="Arial" charset="0"/>
              </a:rPr>
              <a:t># state</a:t>
            </a:r>
            <a:endParaRPr lang="en-CN" sz="2800" dirty="0"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D1C94FF-A099-4A5E-14F1-A4D18458F8CD}"/>
              </a:ext>
            </a:extLst>
          </p:cNvPr>
          <p:cNvGrpSpPr/>
          <p:nvPr/>
        </p:nvGrpSpPr>
        <p:grpSpPr>
          <a:xfrm>
            <a:off x="6654800" y="4343401"/>
            <a:ext cx="1409700" cy="850900"/>
            <a:chOff x="7823200" y="4279900"/>
            <a:chExt cx="1409700" cy="8509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67B34BE-813E-4C61-92CA-10C2A60FAE84}"/>
                </a:ext>
              </a:extLst>
            </p:cNvPr>
            <p:cNvSpPr/>
            <p:nvPr/>
          </p:nvSpPr>
          <p:spPr>
            <a:xfrm>
              <a:off x="7823200" y="4279900"/>
              <a:ext cx="1409700" cy="8509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N" b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A4AEFEE-6DEF-ED5F-39B1-27ECCA8F8BA1}"/>
                </a:ext>
              </a:extLst>
            </p:cNvPr>
            <p:cNvSpPr txBox="1"/>
            <p:nvPr/>
          </p:nvSpPr>
          <p:spPr>
            <a:xfrm>
              <a:off x="7861841" y="4474517"/>
              <a:ext cx="13324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N" sz="2400" dirty="0">
                  <a:latin typeface="Arial" charset="0"/>
                  <a:ea typeface="Arial" charset="0"/>
                  <a:cs typeface="Arial" charset="0"/>
                </a:rPr>
                <a:t>Napster</a:t>
              </a:r>
            </a:p>
          </p:txBody>
        </p:sp>
      </p:grpSp>
      <p:sp>
        <p:nvSpPr>
          <p:cNvPr id="37" name="Rounded Rectangular Callout 36">
            <a:extLst>
              <a:ext uri="{FF2B5EF4-FFF2-40B4-BE49-F238E27FC236}">
                <a16:creationId xmlns:a16="http://schemas.microsoft.com/office/drawing/2014/main" id="{F5F165ED-3D5D-3C37-41E4-84923E56F639}"/>
              </a:ext>
            </a:extLst>
          </p:cNvPr>
          <p:cNvSpPr/>
          <p:nvPr/>
        </p:nvSpPr>
        <p:spPr>
          <a:xfrm>
            <a:off x="8601395" y="4199560"/>
            <a:ext cx="3376292" cy="1066800"/>
          </a:xfrm>
          <a:prstGeom prst="wedgeRoundRectCallout">
            <a:avLst>
              <a:gd name="adj1" fmla="val -63307"/>
              <a:gd name="adj2" fmla="val 1891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High state</a:t>
            </a:r>
          </a:p>
          <a:p>
            <a:pPr marL="342900" lvl="0" indent="-34290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Good performance</a:t>
            </a:r>
          </a:p>
          <a:p>
            <a:pPr marL="342900" lvl="0" indent="-34290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Single </a:t>
            </a:r>
            <a:r>
              <a:rPr lang="en-US" sz="2200" dirty="0" err="1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PoF</a:t>
            </a: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FABD57F-838A-B839-E085-AC203F727B5F}"/>
              </a:ext>
            </a:extLst>
          </p:cNvPr>
          <p:cNvGrpSpPr/>
          <p:nvPr/>
        </p:nvGrpSpPr>
        <p:grpSpPr>
          <a:xfrm>
            <a:off x="3115616" y="2139950"/>
            <a:ext cx="1414170" cy="850900"/>
            <a:chOff x="7820966" y="4279900"/>
            <a:chExt cx="1414170" cy="850900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5A582E1B-1855-3EEE-082B-770E67961C73}"/>
                </a:ext>
              </a:extLst>
            </p:cNvPr>
            <p:cNvSpPr/>
            <p:nvPr/>
          </p:nvSpPr>
          <p:spPr>
            <a:xfrm>
              <a:off x="7823200" y="4279900"/>
              <a:ext cx="1409700" cy="8509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N" b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479F4B2-15CD-65F5-DCD3-F0888EB34178}"/>
                </a:ext>
              </a:extLst>
            </p:cNvPr>
            <p:cNvSpPr txBox="1"/>
            <p:nvPr/>
          </p:nvSpPr>
          <p:spPr>
            <a:xfrm>
              <a:off x="7820966" y="4474517"/>
              <a:ext cx="14141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N" sz="2400" dirty="0">
                  <a:latin typeface="Arial" charset="0"/>
                  <a:ea typeface="Arial" charset="0"/>
                  <a:cs typeface="Arial" charset="0"/>
                </a:rPr>
                <a:t>Gnutella</a:t>
              </a:r>
            </a:p>
          </p:txBody>
        </p:sp>
      </p:grpSp>
      <p:sp>
        <p:nvSpPr>
          <p:cNvPr id="56" name="Rounded Rectangular Callout 55">
            <a:extLst>
              <a:ext uri="{FF2B5EF4-FFF2-40B4-BE49-F238E27FC236}">
                <a16:creationId xmlns:a16="http://schemas.microsoft.com/office/drawing/2014/main" id="{CDCCA337-49F7-69B6-4003-A891085436BA}"/>
              </a:ext>
            </a:extLst>
          </p:cNvPr>
          <p:cNvSpPr/>
          <p:nvPr/>
        </p:nvSpPr>
        <p:spPr>
          <a:xfrm>
            <a:off x="5031157" y="1444958"/>
            <a:ext cx="3324567" cy="998405"/>
          </a:xfrm>
          <a:prstGeom prst="wedgeRoundRectCallout">
            <a:avLst>
              <a:gd name="adj1" fmla="val -63997"/>
              <a:gd name="adj2" fmla="val 43650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Nearly no state</a:t>
            </a:r>
          </a:p>
          <a:p>
            <a:pPr marL="342900" lvl="0" indent="-34290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Many </a:t>
            </a:r>
            <a:r>
              <a:rPr lang="en-US" sz="2200" dirty="0" err="1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msgs</a:t>
            </a:r>
            <a:endParaRPr lang="en-US" sz="2200" dirty="0">
              <a:solidFill>
                <a:prstClr val="black"/>
              </a:solidFill>
              <a:latin typeface="Arial" panose="020B0604020202020204" pitchFamily="34" charset="0"/>
              <a:ea typeface="Courier" charset="0"/>
              <a:cs typeface="Arial" panose="020B0604020202020204" pitchFamily="34" charset="0"/>
            </a:endParaRPr>
          </a:p>
          <a:p>
            <a:pPr marL="342900" lvl="0" indent="-34290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Robust to failure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FDBC933-C9FA-7CA5-9B8C-F4C7B08738AD}"/>
              </a:ext>
            </a:extLst>
          </p:cNvPr>
          <p:cNvGrpSpPr/>
          <p:nvPr/>
        </p:nvGrpSpPr>
        <p:grpSpPr>
          <a:xfrm>
            <a:off x="4556603" y="3240898"/>
            <a:ext cx="1608902" cy="1113209"/>
            <a:chOff x="7823200" y="4279900"/>
            <a:chExt cx="1409700" cy="8509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BD3E336-F5AB-3C1C-1CA5-DE9B1865F16E}"/>
                </a:ext>
              </a:extLst>
            </p:cNvPr>
            <p:cNvSpPr/>
            <p:nvPr/>
          </p:nvSpPr>
          <p:spPr>
            <a:xfrm>
              <a:off x="7823200" y="4279900"/>
              <a:ext cx="1409700" cy="850900"/>
            </a:xfrm>
            <a:prstGeom prst="ellipse">
              <a:avLst/>
            </a:prstGeom>
            <a:noFill/>
            <a:ln w="28575">
              <a:solidFill>
                <a:srgbClr val="009900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CN" b="0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C878632-0A56-B3A2-8A92-4D08D61D9223}"/>
                </a:ext>
              </a:extLst>
            </p:cNvPr>
            <p:cNvSpPr txBox="1"/>
            <p:nvPr/>
          </p:nvSpPr>
          <p:spPr>
            <a:xfrm>
              <a:off x="7870920" y="4283382"/>
              <a:ext cx="1299473" cy="729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N" sz="2800" dirty="0">
                  <a:solidFill>
                    <a:srgbClr val="009900"/>
                  </a:solidFill>
                  <a:latin typeface="Arial" charset="0"/>
                  <a:ea typeface="Arial" charset="0"/>
                  <a:cs typeface="Arial" charset="0"/>
                </a:rPr>
                <a:t>DHT</a:t>
              </a:r>
            </a:p>
            <a:p>
              <a:r>
                <a:rPr lang="en-CN" sz="2800" dirty="0">
                  <a:solidFill>
                    <a:srgbClr val="009900"/>
                  </a:solidFill>
                  <a:latin typeface="Arial" charset="0"/>
                  <a:ea typeface="Arial" charset="0"/>
                  <a:cs typeface="Arial" charset="0"/>
                </a:rPr>
                <a:t>(Chord)</a:t>
              </a:r>
            </a:p>
          </p:txBody>
        </p:sp>
      </p:grpSp>
      <p:sp>
        <p:nvSpPr>
          <p:cNvPr id="14" name="Rounded Rectangular Callout 13">
            <a:extLst>
              <a:ext uri="{FF2B5EF4-FFF2-40B4-BE49-F238E27FC236}">
                <a16:creationId xmlns:a16="http://schemas.microsoft.com/office/drawing/2014/main" id="{31CF3B7E-EBD5-7378-AB86-757E5C416D53}"/>
              </a:ext>
            </a:extLst>
          </p:cNvPr>
          <p:cNvSpPr/>
          <p:nvPr/>
        </p:nvSpPr>
        <p:spPr>
          <a:xfrm>
            <a:off x="6951191" y="2614844"/>
            <a:ext cx="4152476" cy="1180906"/>
          </a:xfrm>
          <a:prstGeom prst="wedgeRoundRectCallout">
            <a:avLst>
              <a:gd name="adj1" fmla="val -66746"/>
              <a:gd name="adj2" fmla="val 33079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msgs</a:t>
            </a: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 &lt; Gnutella</a:t>
            </a:r>
          </a:p>
          <a:p>
            <a:pPr marL="342900" lvl="0" indent="-34290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state &lt; Napster</a:t>
            </a:r>
          </a:p>
          <a:p>
            <a:pPr marL="342900" indent="-34290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Robust to failure</a:t>
            </a:r>
          </a:p>
          <a:p>
            <a:pPr marL="342900" lvl="0" indent="-342900" algn="l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prstClr val="black"/>
                </a:solidFill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Less flexible “search”</a:t>
            </a:r>
          </a:p>
        </p:txBody>
      </p:sp>
    </p:spTree>
    <p:extLst>
      <p:ext uri="{BB962C8B-B14F-4D97-AF65-F5344CB8AC3E}">
        <p14:creationId xmlns:p14="http://schemas.microsoft.com/office/powerpoint/2010/main" val="317929156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69AF7-DB81-BF4C-A38D-2E5CA14A4900}" type="slidenum">
              <a:rPr lang="en-US"/>
              <a:pPr/>
              <a:t>13</a:t>
            </a:fld>
            <a:endParaRPr lang="en-US"/>
          </a:p>
        </p:txBody>
      </p:sp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DHT (and why)?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6250" y="1569118"/>
            <a:ext cx="11407854" cy="5177758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sz="2400" dirty="0"/>
              <a:t>Distributed Hash Table: an abstraction of hash table in a distributed setting</a:t>
            </a:r>
          </a:p>
          <a:p>
            <a:pPr lvl="1">
              <a:lnSpc>
                <a:spcPct val="110000"/>
              </a:lnSpc>
              <a:buNone/>
            </a:pPr>
            <a:r>
              <a:rPr lang="en-US" dirty="0"/>
              <a:t>	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pPr lvl="1">
              <a:lnSpc>
                <a:spcPct val="110000"/>
              </a:lnSpc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	</a:t>
            </a:r>
            <a:r>
              <a:rPr lang="en-US" spc="-150" dirty="0">
                <a:latin typeface="Courier" charset="0"/>
                <a:ea typeface="Courier" charset="0"/>
                <a:cs typeface="Courier" charset="0"/>
              </a:rPr>
              <a:t>lookup(key) </a:t>
            </a:r>
            <a:r>
              <a:rPr lang="en-US" spc="-150" dirty="0">
                <a:latin typeface="Courier" charset="0"/>
                <a:ea typeface="Courier" charset="0"/>
                <a:cs typeface="Courier" charset="0"/>
                <a:sym typeface="Wingdings"/>
              </a:rPr>
              <a:t></a:t>
            </a:r>
            <a:r>
              <a:rPr lang="en-US" spc="-15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b="1" spc="-150" dirty="0">
                <a:latin typeface="Courier" charset="0"/>
                <a:ea typeface="Courier" charset="0"/>
                <a:cs typeface="Courier" charset="0"/>
              </a:rPr>
              <a:t>IP </a:t>
            </a:r>
            <a:r>
              <a:rPr lang="en-US" b="1" spc="-150" dirty="0" err="1">
                <a:latin typeface="Courier" charset="0"/>
                <a:ea typeface="Courier" charset="0"/>
                <a:cs typeface="Courier" charset="0"/>
              </a:rPr>
              <a:t>addr</a:t>
            </a:r>
            <a:r>
              <a:rPr lang="en-US" spc="-150" dirty="0"/>
              <a:t>	 </a:t>
            </a:r>
            <a:r>
              <a:rPr lang="en-US" b="1" spc="-150" dirty="0">
                <a:solidFill>
                  <a:schemeClr val="accent6">
                    <a:lumMod val="75000"/>
                  </a:schemeClr>
                </a:solidFill>
              </a:rPr>
              <a:t>(Chord lookup service)</a:t>
            </a:r>
          </a:p>
          <a:p>
            <a:pPr lvl="1">
              <a:lnSpc>
                <a:spcPct val="110000"/>
              </a:lnSpc>
              <a:buNone/>
            </a:pPr>
            <a:r>
              <a:rPr lang="en-US" dirty="0"/>
              <a:t>	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send-RPC(IP address,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put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, key,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data_one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)</a:t>
            </a:r>
          </a:p>
          <a:p>
            <a:pPr lvl="1">
              <a:lnSpc>
                <a:spcPct val="120000"/>
              </a:lnSpc>
              <a:buNone/>
            </a:pPr>
            <a:r>
              <a:rPr lang="en-US" dirty="0">
                <a:latin typeface="Courier" charset="0"/>
                <a:ea typeface="Courier" charset="0"/>
                <a:cs typeface="Courier" charset="0"/>
              </a:rPr>
              <a:t>	send-RPC(IP address, </a:t>
            </a:r>
            <a:r>
              <a:rPr lang="en-US" b="1" dirty="0">
                <a:latin typeface="Courier" charset="0"/>
                <a:ea typeface="Courier" charset="0"/>
                <a:cs typeface="Courier" charset="0"/>
              </a:rPr>
              <a:t>get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, key) </a:t>
            </a:r>
            <a:r>
              <a:rPr lang="en-US" dirty="0">
                <a:latin typeface="Courier" charset="0"/>
                <a:ea typeface="Courier" charset="0"/>
                <a:cs typeface="Courier" charset="0"/>
                <a:sym typeface="Wingdings"/>
              </a:rPr>
              <a:t></a:t>
            </a:r>
            <a:r>
              <a:rPr lang="en-US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dirty="0" err="1">
                <a:latin typeface="Courier" charset="0"/>
                <a:ea typeface="Courier" charset="0"/>
                <a:cs typeface="Courier" charset="0"/>
              </a:rPr>
              <a:t>data_one</a:t>
            </a:r>
            <a:endParaRPr lang="en-US" dirty="0">
              <a:latin typeface="Courier" charset="0"/>
              <a:ea typeface="Courier" charset="0"/>
              <a:cs typeface="Courier" charset="0"/>
            </a:endParaRPr>
          </a:p>
          <a:p>
            <a:pPr lvl="1">
              <a:lnSpc>
                <a:spcPct val="120000"/>
              </a:lnSpc>
              <a:buNone/>
            </a:pPr>
            <a:endParaRPr lang="en-US" sz="1200" dirty="0"/>
          </a:p>
          <a:p>
            <a:pPr>
              <a:lnSpc>
                <a:spcPct val="160000"/>
              </a:lnSpc>
            </a:pPr>
            <a:r>
              <a:rPr lang="en-US" sz="2400" b="1" dirty="0"/>
              <a:t>Partitioning data </a:t>
            </a:r>
            <a:r>
              <a:rPr lang="en-US" sz="2400" dirty="0"/>
              <a:t>in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large-scale distributed systems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Tuples in a global database engine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Data blocks in a global file system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Files in a P2P file-sharing system</a:t>
            </a:r>
          </a:p>
        </p:txBody>
      </p:sp>
    </p:spTree>
    <p:extLst>
      <p:ext uri="{BB962C8B-B14F-4D97-AF65-F5344CB8AC3E}">
        <p14:creationId xmlns:p14="http://schemas.microsoft.com/office/powerpoint/2010/main" val="1942545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31D87-35A6-754F-88D3-3DEB7893796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Cooperative storage with a DHT</a:t>
            </a:r>
          </a:p>
        </p:txBody>
      </p:sp>
      <p:sp>
        <p:nvSpPr>
          <p:cNvPr id="191491" name="Text Box 3"/>
          <p:cNvSpPr txBox="1">
            <a:spLocks noChangeArrowheads="1"/>
          </p:cNvSpPr>
          <p:nvPr/>
        </p:nvSpPr>
        <p:spPr bwMode="auto">
          <a:xfrm>
            <a:off x="2738148" y="3770842"/>
            <a:ext cx="6019800" cy="461665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107763" dir="135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Distributed hash table</a:t>
            </a:r>
          </a:p>
        </p:txBody>
      </p:sp>
      <p:sp>
        <p:nvSpPr>
          <p:cNvPr id="191492" name="Text Box 4"/>
          <p:cNvSpPr txBox="1">
            <a:spLocks noChangeArrowheads="1"/>
          </p:cNvSpPr>
          <p:nvPr/>
        </p:nvSpPr>
        <p:spPr bwMode="auto">
          <a:xfrm>
            <a:off x="2738148" y="2928357"/>
            <a:ext cx="6019800" cy="461665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Distributed application</a:t>
            </a:r>
          </a:p>
        </p:txBody>
      </p:sp>
      <p:sp>
        <p:nvSpPr>
          <p:cNvPr id="191493" name="Line 5"/>
          <p:cNvSpPr>
            <a:spLocks noChangeShapeType="1"/>
          </p:cNvSpPr>
          <p:nvPr/>
        </p:nvSpPr>
        <p:spPr bwMode="auto">
          <a:xfrm>
            <a:off x="4185948" y="3389841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191494" name="Line 6"/>
          <p:cNvSpPr>
            <a:spLocks noChangeShapeType="1"/>
          </p:cNvSpPr>
          <p:nvPr/>
        </p:nvSpPr>
        <p:spPr bwMode="auto">
          <a:xfrm>
            <a:off x="7462548" y="3389841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191495" name="Text Box 7"/>
          <p:cNvSpPr txBox="1">
            <a:spLocks noChangeArrowheads="1"/>
          </p:cNvSpPr>
          <p:nvPr/>
        </p:nvSpPr>
        <p:spPr bwMode="auto">
          <a:xfrm>
            <a:off x="6089567" y="3389841"/>
            <a:ext cx="123783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 dirty="0">
                <a:latin typeface="Arial" charset="0"/>
              </a:rPr>
              <a:t>get (key)</a:t>
            </a:r>
          </a:p>
        </p:txBody>
      </p:sp>
      <p:sp>
        <p:nvSpPr>
          <p:cNvPr id="191496" name="Line 8"/>
          <p:cNvSpPr>
            <a:spLocks noChangeShapeType="1"/>
          </p:cNvSpPr>
          <p:nvPr/>
        </p:nvSpPr>
        <p:spPr bwMode="auto">
          <a:xfrm flipV="1">
            <a:off x="7843548" y="3389841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191497" name="Text Box 9"/>
          <p:cNvSpPr txBox="1">
            <a:spLocks noChangeArrowheads="1"/>
          </p:cNvSpPr>
          <p:nvPr/>
        </p:nvSpPr>
        <p:spPr bwMode="auto">
          <a:xfrm>
            <a:off x="7940754" y="3373966"/>
            <a:ext cx="71205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 dirty="0">
                <a:latin typeface="Arial" charset="0"/>
              </a:rPr>
              <a:t>data</a:t>
            </a:r>
          </a:p>
        </p:txBody>
      </p:sp>
      <p:grpSp>
        <p:nvGrpSpPr>
          <p:cNvPr id="191498" name="Group 10"/>
          <p:cNvGrpSpPr>
            <a:grpSpLocks/>
          </p:cNvGrpSpPr>
          <p:nvPr/>
        </p:nvGrpSpPr>
        <p:grpSpPr bwMode="auto">
          <a:xfrm>
            <a:off x="3042948" y="5233025"/>
            <a:ext cx="5638800" cy="504825"/>
            <a:chOff x="1200" y="2292"/>
            <a:chExt cx="3552" cy="318"/>
          </a:xfrm>
        </p:grpSpPr>
        <p:sp>
          <p:nvSpPr>
            <p:cNvPr id="191499" name="Rectangle 11"/>
            <p:cNvSpPr>
              <a:spLocks noChangeArrowheads="1"/>
            </p:cNvSpPr>
            <p:nvPr/>
          </p:nvSpPr>
          <p:spPr bwMode="auto">
            <a:xfrm>
              <a:off x="1200" y="2319"/>
              <a:ext cx="768" cy="29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en-US" sz="2400" dirty="0">
                  <a:latin typeface="Arial" charset="0"/>
                </a:rPr>
                <a:t>node</a:t>
              </a:r>
            </a:p>
          </p:txBody>
        </p:sp>
        <p:sp>
          <p:nvSpPr>
            <p:cNvPr id="191500" name="Rectangle 12"/>
            <p:cNvSpPr>
              <a:spLocks noChangeArrowheads="1"/>
            </p:cNvSpPr>
            <p:nvPr/>
          </p:nvSpPr>
          <p:spPr bwMode="auto">
            <a:xfrm>
              <a:off x="2208" y="2319"/>
              <a:ext cx="768" cy="29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en-US" sz="2400" dirty="0">
                  <a:latin typeface="Arial" charset="0"/>
                </a:rPr>
                <a:t>node</a:t>
              </a:r>
            </a:p>
          </p:txBody>
        </p:sp>
        <p:sp>
          <p:nvSpPr>
            <p:cNvPr id="191501" name="Rectangle 13"/>
            <p:cNvSpPr>
              <a:spLocks noChangeArrowheads="1"/>
            </p:cNvSpPr>
            <p:nvPr/>
          </p:nvSpPr>
          <p:spPr bwMode="auto">
            <a:xfrm>
              <a:off x="3984" y="2319"/>
              <a:ext cx="768" cy="29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en-US" sz="2400" dirty="0">
                  <a:latin typeface="Arial" charset="0"/>
                </a:rPr>
                <a:t>node</a:t>
              </a:r>
            </a:p>
          </p:txBody>
        </p:sp>
        <p:sp>
          <p:nvSpPr>
            <p:cNvPr id="191502" name="Text Box 14"/>
            <p:cNvSpPr txBox="1">
              <a:spLocks noChangeArrowheads="1"/>
            </p:cNvSpPr>
            <p:nvPr/>
          </p:nvSpPr>
          <p:spPr bwMode="auto">
            <a:xfrm>
              <a:off x="3245" y="2292"/>
              <a:ext cx="36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Arial" charset="0"/>
                </a:rPr>
                <a:t>….</a:t>
              </a:r>
            </a:p>
          </p:txBody>
        </p:sp>
      </p:grpSp>
      <p:sp>
        <p:nvSpPr>
          <p:cNvPr id="191503" name="Text Box 15"/>
          <p:cNvSpPr txBox="1">
            <a:spLocks noChangeArrowheads="1"/>
          </p:cNvSpPr>
          <p:nvPr/>
        </p:nvSpPr>
        <p:spPr bwMode="auto">
          <a:xfrm>
            <a:off x="2181337" y="3399366"/>
            <a:ext cx="18406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 dirty="0">
                <a:latin typeface="Arial" charset="0"/>
              </a:rPr>
              <a:t>put(key, data)</a:t>
            </a:r>
          </a:p>
        </p:txBody>
      </p:sp>
      <p:sp>
        <p:nvSpPr>
          <p:cNvPr id="191504" name="Text Box 16"/>
          <p:cNvSpPr txBox="1">
            <a:spLocks noChangeArrowheads="1"/>
          </p:cNvSpPr>
          <p:nvPr/>
        </p:nvSpPr>
        <p:spPr bwMode="auto">
          <a:xfrm>
            <a:off x="2738148" y="4624344"/>
            <a:ext cx="6019800" cy="461665"/>
          </a:xfrm>
          <a:prstGeom prst="rect">
            <a:avLst/>
          </a:prstGeom>
          <a:solidFill>
            <a:srgbClr val="3366FF"/>
          </a:solidFill>
          <a:ln>
            <a:solidFill>
              <a:schemeClr val="tx1"/>
            </a:solidFill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107763" dir="135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Arial" charset="0"/>
              </a:rPr>
              <a:t>Lookup service</a:t>
            </a:r>
          </a:p>
        </p:txBody>
      </p:sp>
      <p:sp>
        <p:nvSpPr>
          <p:cNvPr id="191505" name="Line 17"/>
          <p:cNvSpPr>
            <a:spLocks noChangeShapeType="1"/>
          </p:cNvSpPr>
          <p:nvPr/>
        </p:nvSpPr>
        <p:spPr bwMode="auto">
          <a:xfrm>
            <a:off x="5405148" y="4239977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191506" name="Text Box 18"/>
          <p:cNvSpPr txBox="1">
            <a:spLocks noChangeArrowheads="1"/>
          </p:cNvSpPr>
          <p:nvPr/>
        </p:nvSpPr>
        <p:spPr bwMode="auto">
          <a:xfrm>
            <a:off x="3651680" y="4238485"/>
            <a:ext cx="16241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 dirty="0">
                <a:latin typeface="Arial" charset="0"/>
              </a:rPr>
              <a:t>lookup(key)</a:t>
            </a:r>
          </a:p>
        </p:txBody>
      </p:sp>
      <p:sp>
        <p:nvSpPr>
          <p:cNvPr id="191507" name="Line 19"/>
          <p:cNvSpPr>
            <a:spLocks noChangeShapeType="1"/>
          </p:cNvSpPr>
          <p:nvPr/>
        </p:nvSpPr>
        <p:spPr bwMode="auto">
          <a:xfrm flipV="1">
            <a:off x="5862348" y="4232326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191508" name="Text Box 20"/>
          <p:cNvSpPr txBox="1">
            <a:spLocks noChangeArrowheads="1"/>
          </p:cNvSpPr>
          <p:nvPr/>
        </p:nvSpPr>
        <p:spPr bwMode="auto">
          <a:xfrm>
            <a:off x="5983460" y="4238485"/>
            <a:ext cx="21564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 dirty="0">
                <a:latin typeface="Arial" charset="0"/>
              </a:rPr>
              <a:t>node IP address</a:t>
            </a:r>
          </a:p>
        </p:txBody>
      </p:sp>
      <p:sp>
        <p:nvSpPr>
          <p:cNvPr id="191511" name="Text Box 23"/>
          <p:cNvSpPr txBox="1">
            <a:spLocks noChangeArrowheads="1"/>
          </p:cNvSpPr>
          <p:nvPr/>
        </p:nvSpPr>
        <p:spPr bwMode="auto">
          <a:xfrm>
            <a:off x="8800396" y="3753380"/>
            <a:ext cx="136608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latin typeface="Arial" charset="0"/>
              </a:rPr>
              <a:t>(DHash)</a:t>
            </a:r>
          </a:p>
        </p:txBody>
      </p:sp>
      <p:sp>
        <p:nvSpPr>
          <p:cNvPr id="191512" name="Text Box 24"/>
          <p:cNvSpPr txBox="1">
            <a:spLocks noChangeArrowheads="1"/>
          </p:cNvSpPr>
          <p:nvPr/>
        </p:nvSpPr>
        <p:spPr bwMode="auto">
          <a:xfrm>
            <a:off x="8793595" y="4548144"/>
            <a:ext cx="129554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latin typeface="Arial" charset="0"/>
              </a:rPr>
              <a:t>(Chord)</a:t>
            </a:r>
          </a:p>
        </p:txBody>
      </p:sp>
      <p:grpSp>
        <p:nvGrpSpPr>
          <p:cNvPr id="27" name="Group 10">
            <a:extLst>
              <a:ext uri="{FF2B5EF4-FFF2-40B4-BE49-F238E27FC236}">
                <a16:creationId xmlns:a16="http://schemas.microsoft.com/office/drawing/2014/main" id="{0988DFE9-2C32-0B47-A7DE-FA98CA6A2EAC}"/>
              </a:ext>
            </a:extLst>
          </p:cNvPr>
          <p:cNvGrpSpPr>
            <a:grpSpLocks/>
          </p:cNvGrpSpPr>
          <p:nvPr/>
        </p:nvGrpSpPr>
        <p:grpSpPr bwMode="auto">
          <a:xfrm>
            <a:off x="2928648" y="1948315"/>
            <a:ext cx="5638800" cy="504825"/>
            <a:chOff x="1200" y="2292"/>
            <a:chExt cx="3552" cy="318"/>
          </a:xfrm>
        </p:grpSpPr>
        <p:sp>
          <p:nvSpPr>
            <p:cNvPr id="28" name="Rectangle 11">
              <a:extLst>
                <a:ext uri="{FF2B5EF4-FFF2-40B4-BE49-F238E27FC236}">
                  <a16:creationId xmlns:a16="http://schemas.microsoft.com/office/drawing/2014/main" id="{F82147DE-C7CB-184B-85AD-1D96D0BF87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2319"/>
              <a:ext cx="768" cy="29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en-US" sz="2400" dirty="0">
                  <a:latin typeface="Arial" charset="0"/>
                </a:rPr>
                <a:t>user</a:t>
              </a:r>
            </a:p>
          </p:txBody>
        </p:sp>
        <p:sp>
          <p:nvSpPr>
            <p:cNvPr id="29" name="Rectangle 12">
              <a:extLst>
                <a:ext uri="{FF2B5EF4-FFF2-40B4-BE49-F238E27FC236}">
                  <a16:creationId xmlns:a16="http://schemas.microsoft.com/office/drawing/2014/main" id="{F366C3EF-6754-2C4B-8029-F918FDF002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2319"/>
              <a:ext cx="768" cy="29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en-US" sz="2400" dirty="0">
                  <a:latin typeface="Arial" charset="0"/>
                </a:rPr>
                <a:t>user</a:t>
              </a:r>
            </a:p>
          </p:txBody>
        </p:sp>
        <p:sp>
          <p:nvSpPr>
            <p:cNvPr id="30" name="Rectangle 13">
              <a:extLst>
                <a:ext uri="{FF2B5EF4-FFF2-40B4-BE49-F238E27FC236}">
                  <a16:creationId xmlns:a16="http://schemas.microsoft.com/office/drawing/2014/main" id="{2B9A5F0F-5492-9248-A6CE-5DBC9AEF53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2319"/>
              <a:ext cx="768" cy="29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en-US" sz="2400" dirty="0">
                  <a:latin typeface="Arial" charset="0"/>
                </a:rPr>
                <a:t>user</a:t>
              </a:r>
            </a:p>
          </p:txBody>
        </p:sp>
        <p:sp>
          <p:nvSpPr>
            <p:cNvPr id="31" name="Text Box 14">
              <a:extLst>
                <a:ext uri="{FF2B5EF4-FFF2-40B4-BE49-F238E27FC236}">
                  <a16:creationId xmlns:a16="http://schemas.microsoft.com/office/drawing/2014/main" id="{8272E68B-C82F-AB4E-BE50-F83F896AD2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5" y="2292"/>
              <a:ext cx="36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Arial" charset="0"/>
                </a:rPr>
                <a:t>….</a:t>
              </a:r>
            </a:p>
          </p:txBody>
        </p:sp>
      </p:grpSp>
      <p:sp>
        <p:nvSpPr>
          <p:cNvPr id="32" name="Line 5">
            <a:extLst>
              <a:ext uri="{FF2B5EF4-FFF2-40B4-BE49-F238E27FC236}">
                <a16:creationId xmlns:a16="http://schemas.microsoft.com/office/drawing/2014/main" id="{1FADBB45-24DC-B944-A627-07D98AC7582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336324" y="2495325"/>
            <a:ext cx="0" cy="42705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33" name="Text Box 15">
            <a:extLst>
              <a:ext uri="{FF2B5EF4-FFF2-40B4-BE49-F238E27FC236}">
                <a16:creationId xmlns:a16="http://schemas.microsoft.com/office/drawing/2014/main" id="{A56EC0EE-B67C-2A4D-B76F-E832D9203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2503" y="2490694"/>
            <a:ext cx="102624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 dirty="0">
                <a:latin typeface="Arial" charset="0"/>
              </a:rPr>
              <a:t>upload</a:t>
            </a:r>
          </a:p>
        </p:txBody>
      </p:sp>
      <p:sp>
        <p:nvSpPr>
          <p:cNvPr id="34" name="Line 5">
            <a:extLst>
              <a:ext uri="{FF2B5EF4-FFF2-40B4-BE49-F238E27FC236}">
                <a16:creationId xmlns:a16="http://schemas.microsoft.com/office/drawing/2014/main" id="{963AE0EA-490B-4F4B-80BA-7EC4E666F0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54923" y="2495325"/>
            <a:ext cx="0" cy="42705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36" name="Line 5">
            <a:extLst>
              <a:ext uri="{FF2B5EF4-FFF2-40B4-BE49-F238E27FC236}">
                <a16:creationId xmlns:a16="http://schemas.microsoft.com/office/drawing/2014/main" id="{35C9D8B3-0D1A-B34C-87D1-EA8B26AC5A7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947028" y="2495325"/>
            <a:ext cx="0" cy="42705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37" name="Text Box 15">
            <a:extLst>
              <a:ext uri="{FF2B5EF4-FFF2-40B4-BE49-F238E27FC236}">
                <a16:creationId xmlns:a16="http://schemas.microsoft.com/office/drawing/2014/main" id="{66986F1A-95AD-3947-B8D1-4ACDA648F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1752" y="2505498"/>
            <a:ext cx="13821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 dirty="0">
                <a:latin typeface="Arial" charset="0"/>
              </a:rPr>
              <a:t>download</a:t>
            </a:r>
          </a:p>
        </p:txBody>
      </p:sp>
      <p:sp>
        <p:nvSpPr>
          <p:cNvPr id="5" name="Left Bracket 4">
            <a:extLst>
              <a:ext uri="{FF2B5EF4-FFF2-40B4-BE49-F238E27FC236}">
                <a16:creationId xmlns:a16="http://schemas.microsoft.com/office/drawing/2014/main" id="{C233C15A-7D9A-0F44-8362-9CEA2173C64E}"/>
              </a:ext>
            </a:extLst>
          </p:cNvPr>
          <p:cNvSpPr/>
          <p:nvPr/>
        </p:nvSpPr>
        <p:spPr>
          <a:xfrm>
            <a:off x="1791730" y="3458635"/>
            <a:ext cx="307954" cy="2279216"/>
          </a:xfrm>
          <a:prstGeom prst="leftBracket">
            <a:avLst/>
          </a:prstGeom>
          <a:ln>
            <a:prstDash val="sysDash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39" name="Left Bracket 38">
            <a:extLst>
              <a:ext uri="{FF2B5EF4-FFF2-40B4-BE49-F238E27FC236}">
                <a16:creationId xmlns:a16="http://schemas.microsoft.com/office/drawing/2014/main" id="{2948F2D8-E24A-B746-B686-7A6CBD05064F}"/>
              </a:ext>
            </a:extLst>
          </p:cNvPr>
          <p:cNvSpPr/>
          <p:nvPr/>
        </p:nvSpPr>
        <p:spPr>
          <a:xfrm>
            <a:off x="1774353" y="2505497"/>
            <a:ext cx="309778" cy="893869"/>
          </a:xfrm>
          <a:prstGeom prst="leftBracket">
            <a:avLst/>
          </a:prstGeom>
          <a:ln>
            <a:prstDash val="sysDash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830746-A3F8-DD4E-9447-D2D15881411E}"/>
              </a:ext>
            </a:extLst>
          </p:cNvPr>
          <p:cNvSpPr txBox="1"/>
          <p:nvPr/>
        </p:nvSpPr>
        <p:spPr>
          <a:xfrm>
            <a:off x="512706" y="4239977"/>
            <a:ext cx="1281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System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F141864-D03C-714A-BD59-1445025BA65E}"/>
              </a:ext>
            </a:extLst>
          </p:cNvPr>
          <p:cNvSpPr txBox="1"/>
          <p:nvPr/>
        </p:nvSpPr>
        <p:spPr>
          <a:xfrm>
            <a:off x="729042" y="2690749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App</a:t>
            </a:r>
          </a:p>
        </p:txBody>
      </p:sp>
    </p:spTree>
    <p:extLst>
      <p:ext uri="{BB962C8B-B14F-4D97-AF65-F5344CB8AC3E}">
        <p14:creationId xmlns:p14="http://schemas.microsoft.com/office/powerpoint/2010/main" val="182251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1" grpId="0" animBg="1"/>
      <p:bldP spid="191492" grpId="0" animBg="1"/>
      <p:bldP spid="191493" grpId="0" animBg="1"/>
      <p:bldP spid="191494" grpId="0" animBg="1"/>
      <p:bldP spid="191495" grpId="0"/>
      <p:bldP spid="191496" grpId="0" animBg="1"/>
      <p:bldP spid="191497" grpId="0"/>
      <p:bldP spid="191503" grpId="0"/>
      <p:bldP spid="191511" grpId="0"/>
      <p:bldP spid="32" grpId="0" animBg="1"/>
      <p:bldP spid="33" grpId="0"/>
      <p:bldP spid="34" grpId="0" animBg="1"/>
      <p:bldP spid="36" grpId="0" animBg="1"/>
      <p:bldP spid="37" grpId="0"/>
      <p:bldP spid="5" grpId="0" animBg="1"/>
      <p:bldP spid="39" grpId="0" animBg="1"/>
      <p:bldP spid="6" grpId="0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7366" y="1771650"/>
            <a:ext cx="11306737" cy="4705350"/>
          </a:xfrm>
        </p:spPr>
        <p:txBody>
          <a:bodyPr>
            <a:normAutofit/>
          </a:bodyPr>
          <a:lstStyle/>
          <a:p>
            <a:r>
              <a:rPr lang="en-US" sz="3200" dirty="0"/>
              <a:t>Decentralized: no central authority</a:t>
            </a:r>
          </a:p>
          <a:p>
            <a:endParaRPr lang="en-US" sz="3200" dirty="0"/>
          </a:p>
          <a:p>
            <a:r>
              <a:rPr lang="en-US" sz="3200" dirty="0"/>
              <a:t>Scalable: low network traffic overhead 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Efficient: find items quickly (latency)</a:t>
            </a:r>
          </a:p>
          <a:p>
            <a:endParaRPr lang="en-US" sz="3200" dirty="0"/>
          </a:p>
          <a:p>
            <a:r>
              <a:rPr lang="en-US" sz="3200" dirty="0"/>
              <a:t>Dynamic: nodes fail, new nodes join</a:t>
            </a:r>
          </a:p>
          <a:p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23225-3B9B-BC4B-819E-E14E5E692544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DHT is expected to be</a:t>
            </a:r>
          </a:p>
        </p:txBody>
      </p:sp>
    </p:spTree>
    <p:extLst>
      <p:ext uri="{BB962C8B-B14F-4D97-AF65-F5344CB8AC3E}">
        <p14:creationId xmlns:p14="http://schemas.microsoft.com/office/powerpoint/2010/main" val="1926323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7366" y="1683418"/>
            <a:ext cx="11306737" cy="488883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Peer-to-Peer Systems</a:t>
            </a:r>
          </a:p>
          <a:p>
            <a:pPr marL="514350" indent="-514350"/>
            <a:endParaRPr lang="en-US" sz="3200" dirty="0"/>
          </a:p>
          <a:p>
            <a:pPr marL="514350" indent="-514350">
              <a:buFont typeface="+mj-lt"/>
              <a:buAutoNum type="arabicPeriod" startAt="2"/>
            </a:pP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Distributed Hash Tables (DHT)</a:t>
            </a:r>
          </a:p>
          <a:p>
            <a:pPr marL="514350" indent="-514350">
              <a:buFont typeface="+mj-lt"/>
              <a:buAutoNum type="arabicPeriod" startAt="2"/>
            </a:pPr>
            <a:endParaRPr lang="en-US" sz="3200" dirty="0"/>
          </a:p>
          <a:p>
            <a:pPr marL="514350" indent="-514350">
              <a:buFont typeface="+mj-lt"/>
              <a:buAutoNum type="arabicPeriod" startAt="2"/>
            </a:pPr>
            <a:r>
              <a:rPr lang="en-US" sz="3200" b="1" dirty="0"/>
              <a:t>The Chord Lookup Service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</p:spTree>
    <p:extLst>
      <p:ext uri="{BB962C8B-B14F-4D97-AF65-F5344CB8AC3E}">
        <p14:creationId xmlns:p14="http://schemas.microsoft.com/office/powerpoint/2010/main" val="181067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9FE89-F27D-A3AE-5A83-147818B98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1" name="Rectangle 3">
            <a:extLst>
              <a:ext uri="{FF2B5EF4-FFF2-40B4-BE49-F238E27FC236}">
                <a16:creationId xmlns:a16="http://schemas.microsoft.com/office/drawing/2014/main" id="{1E6FE9E5-54FE-CEFD-001A-16E947B92F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77366" y="1588168"/>
            <a:ext cx="11306737" cy="5422232"/>
          </a:xfrm>
        </p:spPr>
        <p:txBody>
          <a:bodyPr>
            <a:normAutofit/>
          </a:bodyPr>
          <a:lstStyle/>
          <a:p>
            <a:r>
              <a:rPr lang="en-US" b="1" dirty="0"/>
              <a:t>Hashed values (integers) using the same hash function</a:t>
            </a:r>
          </a:p>
          <a:p>
            <a:pPr lvl="1"/>
            <a:r>
              <a:rPr lang="en-US" b="1" dirty="0"/>
              <a:t>Key identifier </a:t>
            </a:r>
            <a:r>
              <a:rPr lang="en-US" dirty="0"/>
              <a:t>= </a:t>
            </a:r>
            <a:r>
              <a:rPr lang="en-US" i="1" dirty="0"/>
              <a:t>SHA-1(key) mod 2^{160}</a:t>
            </a:r>
          </a:p>
          <a:p>
            <a:pPr lvl="1"/>
            <a:r>
              <a:rPr lang="en-US" b="1" dirty="0"/>
              <a:t>Node identifier </a:t>
            </a:r>
            <a:r>
              <a:rPr lang="en-US" dirty="0"/>
              <a:t>= </a:t>
            </a:r>
            <a:r>
              <a:rPr lang="en-US" i="1" dirty="0"/>
              <a:t>SHA-1(IP address) mod 2^{160}</a:t>
            </a:r>
          </a:p>
          <a:p>
            <a:endParaRPr lang="en-US" sz="2400" dirty="0"/>
          </a:p>
          <a:p>
            <a:r>
              <a:rPr lang="en-US" b="1" dirty="0"/>
              <a:t>What is “SHA-1”?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SHA-1 is a cryptographic hash function that maps input to 160-bit output hash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Some properties:</a:t>
            </a:r>
          </a:p>
          <a:p>
            <a:pPr marL="1371600" lvl="2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Output hashes looks randomly distributed across output space</a:t>
            </a:r>
          </a:p>
          <a:p>
            <a:pPr marL="1371600" lvl="2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Given </a:t>
            </a:r>
            <a:r>
              <a:rPr lang="en-US" i="1" dirty="0"/>
              <a:t>hash1</a:t>
            </a:r>
            <a:r>
              <a:rPr lang="en-US" dirty="0"/>
              <a:t>, hard to find </a:t>
            </a:r>
            <a:r>
              <a:rPr lang="en-US" i="1" dirty="0"/>
              <a:t>input1</a:t>
            </a:r>
            <a:r>
              <a:rPr lang="en-US" dirty="0"/>
              <a:t> where </a:t>
            </a:r>
            <a:r>
              <a:rPr lang="en-US" i="1" dirty="0"/>
              <a:t>SHA1(input1) = hash1</a:t>
            </a:r>
          </a:p>
          <a:p>
            <a:pPr marL="1371600" lvl="2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Given </a:t>
            </a:r>
            <a:r>
              <a:rPr lang="en-US" i="1" dirty="0"/>
              <a:t>input1</a:t>
            </a:r>
            <a:r>
              <a:rPr lang="en-US" dirty="0"/>
              <a:t> and </a:t>
            </a:r>
            <a:r>
              <a:rPr lang="en-US" i="1" dirty="0"/>
              <a:t>hash1</a:t>
            </a:r>
            <a:r>
              <a:rPr lang="en-US" dirty="0"/>
              <a:t>, hard to find </a:t>
            </a:r>
            <a:r>
              <a:rPr lang="en-US" i="1" dirty="0"/>
              <a:t>input2</a:t>
            </a:r>
            <a:r>
              <a:rPr lang="en-US" dirty="0"/>
              <a:t> where </a:t>
            </a:r>
            <a:r>
              <a:rPr lang="en-US" i="1" dirty="0"/>
              <a:t>SHA1(input2) = hash1</a:t>
            </a:r>
          </a:p>
          <a:p>
            <a:pPr marL="1371600" lvl="2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Hard to find </a:t>
            </a:r>
            <a:r>
              <a:rPr lang="en-US" i="1" dirty="0"/>
              <a:t>input1</a:t>
            </a:r>
            <a:r>
              <a:rPr lang="en-US" dirty="0"/>
              <a:t> and </a:t>
            </a:r>
            <a:r>
              <a:rPr lang="en-US" i="1" dirty="0"/>
              <a:t>input2</a:t>
            </a:r>
            <a:r>
              <a:rPr lang="en-US" dirty="0"/>
              <a:t> where </a:t>
            </a:r>
            <a:r>
              <a:rPr lang="en-US" i="1" dirty="0"/>
              <a:t>SHA1(input1) = SHA1(input2</a:t>
            </a:r>
            <a:r>
              <a:rPr lang="en-US" dirty="0"/>
              <a:t>) </a:t>
            </a:r>
          </a:p>
          <a:p>
            <a:pPr lvl="2"/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860C0CD-E46F-94F7-6283-1A7929FE6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EBA30-1550-5E41-9068-59B9603F0E37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206850" name="Rectangle 2">
            <a:extLst>
              <a:ext uri="{FF2B5EF4-FFF2-40B4-BE49-F238E27FC236}">
                <a16:creationId xmlns:a16="http://schemas.microsoft.com/office/drawing/2014/main" id="{A4FB0FB3-4179-F5AA-EEE4-5909261A06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identifiers</a:t>
            </a:r>
          </a:p>
        </p:txBody>
      </p:sp>
    </p:spTree>
    <p:extLst>
      <p:ext uri="{BB962C8B-B14F-4D97-AF65-F5344CB8AC3E}">
        <p14:creationId xmlns:p14="http://schemas.microsoft.com/office/powerpoint/2010/main" val="1153425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7366" y="1588168"/>
            <a:ext cx="11306737" cy="5117432"/>
          </a:xfrm>
        </p:spPr>
        <p:txBody>
          <a:bodyPr>
            <a:normAutofit/>
          </a:bodyPr>
          <a:lstStyle/>
          <a:p>
            <a:r>
              <a:rPr lang="en-US" b="1" dirty="0"/>
              <a:t>Hashed values (integers) using the same hash function</a:t>
            </a:r>
          </a:p>
          <a:p>
            <a:pPr lvl="1"/>
            <a:r>
              <a:rPr lang="en-US" b="1" dirty="0"/>
              <a:t>Key identifier </a:t>
            </a:r>
            <a:r>
              <a:rPr lang="en-US" dirty="0"/>
              <a:t>= </a:t>
            </a:r>
            <a:r>
              <a:rPr lang="en-US" i="1" dirty="0"/>
              <a:t>SHA-1(key) mod 2^{160}</a:t>
            </a:r>
          </a:p>
          <a:p>
            <a:pPr lvl="1"/>
            <a:r>
              <a:rPr lang="en-US" b="1" dirty="0"/>
              <a:t>Node identifier </a:t>
            </a:r>
            <a:r>
              <a:rPr lang="en-US" dirty="0"/>
              <a:t>= </a:t>
            </a:r>
            <a:r>
              <a:rPr lang="en-US" i="1" dirty="0"/>
              <a:t>SHA-1(IP address) mod 2^{160}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b="1" dirty="0"/>
              <a:t>How does Chord partition data?</a:t>
            </a:r>
          </a:p>
          <a:p>
            <a:pPr lvl="1"/>
            <a:r>
              <a:rPr lang="en-US" sz="2800" dirty="0"/>
              <a:t>i.e., map key IDs to node IDs</a:t>
            </a:r>
            <a:endParaRPr lang="en-US" dirty="0"/>
          </a:p>
          <a:p>
            <a:endParaRPr lang="en-US" sz="2400" dirty="0"/>
          </a:p>
          <a:p>
            <a:r>
              <a:rPr lang="en-US" b="1" dirty="0"/>
              <a:t>Why hash key and address?</a:t>
            </a:r>
          </a:p>
          <a:p>
            <a:pPr lvl="1"/>
            <a:r>
              <a:rPr lang="en-US" dirty="0"/>
              <a:t>Uniformly distributed in the ID space</a:t>
            </a:r>
          </a:p>
          <a:p>
            <a:pPr lvl="1"/>
            <a:r>
              <a:rPr lang="en-US" dirty="0"/>
              <a:t>Hashed key </a:t>
            </a:r>
            <a:r>
              <a:rPr lang="en-US" dirty="0">
                <a:sym typeface="Wingdings" pitchFamily="2" charset="2"/>
              </a:rPr>
              <a:t> load balancing;     hashed address  independent failure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EBA30-1550-5E41-9068-59B9603F0E37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identifiers</a:t>
            </a:r>
          </a:p>
        </p:txBody>
      </p:sp>
    </p:spTree>
    <p:extLst>
      <p:ext uri="{BB962C8B-B14F-4D97-AF65-F5344CB8AC3E}">
        <p14:creationId xmlns:p14="http://schemas.microsoft.com/office/powerpoint/2010/main" val="136662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7366" y="1449618"/>
            <a:ext cx="11306737" cy="3482596"/>
          </a:xfrm>
        </p:spPr>
        <p:txBody>
          <a:bodyPr>
            <a:normAutofit/>
          </a:bodyPr>
          <a:lstStyle/>
          <a:p>
            <a:r>
              <a:rPr lang="en-US" b="1" dirty="0"/>
              <a:t>System of n nodes:  1…n</a:t>
            </a:r>
          </a:p>
          <a:p>
            <a:pPr lvl="1"/>
            <a:r>
              <a:rPr lang="en-US" dirty="0"/>
              <a:t>Node that owns key is assigned via  </a:t>
            </a:r>
            <a:r>
              <a:rPr lang="en-US" i="1" dirty="0"/>
              <a:t>hash(key) mod n</a:t>
            </a:r>
          </a:p>
          <a:p>
            <a:pPr lvl="1"/>
            <a:r>
              <a:rPr lang="en-US" dirty="0"/>
              <a:t>Good load balancing</a:t>
            </a:r>
          </a:p>
          <a:p>
            <a:pPr>
              <a:spcBef>
                <a:spcPts val="2200"/>
              </a:spcBef>
            </a:pPr>
            <a:r>
              <a:rPr lang="en-US" b="1" dirty="0"/>
              <a:t>What if a node fails?</a:t>
            </a:r>
          </a:p>
          <a:p>
            <a:pPr lvl="1"/>
            <a:r>
              <a:rPr lang="en-US" sz="2800" dirty="0"/>
              <a:t>Instead of n nodes, now </a:t>
            </a:r>
            <a:r>
              <a:rPr lang="en-US" sz="2800" i="1" dirty="0"/>
              <a:t>n -1 </a:t>
            </a:r>
            <a:r>
              <a:rPr lang="en-US" sz="2800" dirty="0"/>
              <a:t>nodes</a:t>
            </a:r>
          </a:p>
          <a:p>
            <a:pPr lvl="1"/>
            <a:r>
              <a:rPr lang="en-US" dirty="0"/>
              <a:t>Mapping of all keys change, as now  </a:t>
            </a:r>
            <a:r>
              <a:rPr lang="en-US" i="1" dirty="0"/>
              <a:t>hash(key) mod (n-1)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EBA30-1550-5E41-9068-59B9603F0E37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Alternative:  mod (n) hashing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12F6659-23D4-104E-B0BE-146E7A003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7404" y="4511476"/>
            <a:ext cx="3662125" cy="2346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Font typeface="Arial" pitchFamily="-1" charset="0"/>
              <a:buChar char="•"/>
              <a:defRPr sz="28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ＭＳ Ｐゴシック" pitchFamily="-1" charset="-128"/>
              </a:defRPr>
            </a:lvl1pPr>
            <a:lvl2pPr marL="742950" indent="-285750" algn="l" defTabSz="457200" rtl="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itchFamily="-1" charset="0"/>
              <a:buChar char="–"/>
              <a:defRPr sz="24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2pPr>
            <a:lvl3pPr marL="1143000" indent="-228600" algn="l" defTabSz="457200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itchFamily="-1" charset="0"/>
              <a:buChar char="•"/>
              <a:defRPr sz="24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itchFamily="-1" charset="0"/>
              <a:buChar char="–"/>
              <a:defRPr sz="22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itchFamily="-1" charset="0"/>
              <a:buChar char="»"/>
              <a:defRPr sz="22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N = 5</a:t>
            </a:r>
          </a:p>
          <a:p>
            <a:pPr lvl="1"/>
            <a:r>
              <a:rPr lang="en-US" b="0" dirty="0"/>
              <a:t>12594 	mod 5 = 4</a:t>
            </a:r>
          </a:p>
          <a:p>
            <a:pPr lvl="1"/>
            <a:r>
              <a:rPr lang="en-US" b="0" dirty="0"/>
              <a:t>28527 	mod 5 = 2</a:t>
            </a:r>
          </a:p>
          <a:p>
            <a:pPr lvl="1"/>
            <a:r>
              <a:rPr lang="en-US" b="0" dirty="0"/>
              <a:t>816 		mod 5 = 1</a:t>
            </a:r>
          </a:p>
          <a:p>
            <a:pPr lvl="1"/>
            <a:r>
              <a:rPr lang="en-US" b="0" dirty="0"/>
              <a:t>716565	mod 5 = 0</a:t>
            </a:r>
          </a:p>
          <a:p>
            <a:pPr marL="0" indent="0">
              <a:buFont typeface="Arial" pitchFamily="-1" charset="0"/>
              <a:buNone/>
            </a:pPr>
            <a:endParaRPr lang="en-US" b="0" dirty="0"/>
          </a:p>
          <a:p>
            <a:endParaRPr lang="en-US" b="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970F1DAD-53F1-0343-B979-2FCE08E5D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970" y="4511475"/>
            <a:ext cx="3662125" cy="2346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lnSpc>
                <a:spcPct val="90000"/>
              </a:lnSpc>
              <a:spcBef>
                <a:spcPts val="1200"/>
              </a:spcBef>
              <a:spcAft>
                <a:spcPct val="0"/>
              </a:spcAft>
              <a:buFont typeface="Arial" pitchFamily="-1" charset="0"/>
              <a:buChar char="•"/>
              <a:defRPr sz="28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ＭＳ Ｐゴシック" pitchFamily="-1" charset="-128"/>
              </a:defRPr>
            </a:lvl1pPr>
            <a:lvl2pPr marL="742950" indent="-285750" algn="l" defTabSz="457200" rtl="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itchFamily="-1" charset="0"/>
              <a:buChar char="–"/>
              <a:defRPr sz="24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2pPr>
            <a:lvl3pPr marL="1143000" indent="-228600" algn="l" defTabSz="457200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itchFamily="-1" charset="0"/>
              <a:buChar char="•"/>
              <a:defRPr sz="24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itchFamily="-1" charset="0"/>
              <a:buChar char="–"/>
              <a:defRPr sz="22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itchFamily="-1" charset="0"/>
              <a:buChar char="»"/>
              <a:defRPr sz="22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N = 4</a:t>
            </a:r>
          </a:p>
          <a:p>
            <a:pPr lvl="1"/>
            <a:r>
              <a:rPr lang="en-US" b="0" dirty="0"/>
              <a:t>12594 	mod 4 = </a:t>
            </a:r>
            <a:r>
              <a:rPr lang="en-US" dirty="0">
                <a:solidFill>
                  <a:srgbClr val="FF0000"/>
                </a:solidFill>
              </a:rPr>
              <a:t>2</a:t>
            </a:r>
          </a:p>
          <a:p>
            <a:pPr lvl="1"/>
            <a:r>
              <a:rPr lang="en-US" b="0" dirty="0"/>
              <a:t>28527 	mod 4 = </a:t>
            </a:r>
            <a:r>
              <a:rPr lang="en-US" dirty="0">
                <a:solidFill>
                  <a:srgbClr val="FF0000"/>
                </a:solidFill>
              </a:rPr>
              <a:t>3</a:t>
            </a:r>
          </a:p>
          <a:p>
            <a:pPr lvl="1"/>
            <a:r>
              <a:rPr lang="en-US" b="0" dirty="0"/>
              <a:t>816 		mod 4 = </a:t>
            </a:r>
            <a:r>
              <a:rPr lang="en-US" dirty="0">
                <a:solidFill>
                  <a:srgbClr val="FF0000"/>
                </a:solidFill>
              </a:rPr>
              <a:t>0</a:t>
            </a:r>
          </a:p>
          <a:p>
            <a:pPr lvl="1"/>
            <a:r>
              <a:rPr lang="en-US" b="0" dirty="0"/>
              <a:t>716565	mod 4 = </a:t>
            </a:r>
            <a:r>
              <a:rPr lang="en-US" dirty="0">
                <a:solidFill>
                  <a:srgbClr val="FF0000"/>
                </a:solidFill>
              </a:rPr>
              <a:t>1</a:t>
            </a:r>
          </a:p>
          <a:p>
            <a:pPr marL="0" indent="0">
              <a:buFont typeface="Arial" pitchFamily="-1" charset="0"/>
              <a:buNone/>
            </a:pPr>
            <a:endParaRPr lang="en-US" b="0" dirty="0"/>
          </a:p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56287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Consistent hashing [Karger ‘97]</a:t>
            </a:r>
            <a:br>
              <a:rPr lang="en-US" dirty="0"/>
            </a:br>
            <a:r>
              <a:rPr lang="en-US" sz="3800" dirty="0"/>
              <a:t>Data partitioning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1936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1936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1936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7471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5530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5886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5114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6417" y="3137506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8269" y="22115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8196" y="262397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59602" y="346119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78597" y="434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0276" y="470361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2872" y="425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6936" y="344295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4270" y="26203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4155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1004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2338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1114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18781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BF435-49C3-894C-A3E8-67C6177FB64C}"/>
              </a:ext>
            </a:extLst>
          </p:cNvPr>
          <p:cNvSpPr txBox="1"/>
          <p:nvPr/>
        </p:nvSpPr>
        <p:spPr>
          <a:xfrm>
            <a:off x="348670" y="1494539"/>
            <a:ext cx="3953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m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59237EC-F0F0-FA4B-B214-6A7ABFB00018}"/>
              </a:ext>
            </a:extLst>
          </p:cNvPr>
          <p:cNvSpPr>
            <a:spLocks noChangeAspect="1"/>
          </p:cNvSpPr>
          <p:nvPr/>
        </p:nvSpPr>
        <p:spPr>
          <a:xfrm>
            <a:off x="492650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73CFC-3513-9C4C-955F-95E614C8ED44}"/>
              </a:ext>
            </a:extLst>
          </p:cNvPr>
          <p:cNvSpPr>
            <a:spLocks noChangeAspect="1"/>
          </p:cNvSpPr>
          <p:nvPr/>
        </p:nvSpPr>
        <p:spPr>
          <a:xfrm>
            <a:off x="437122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6A376-3C0F-7E4F-8745-0B657F61BDDE}"/>
              </a:ext>
            </a:extLst>
          </p:cNvPr>
          <p:cNvSpPr txBox="1"/>
          <p:nvPr/>
        </p:nvSpPr>
        <p:spPr>
          <a:xfrm>
            <a:off x="848692" y="3119076"/>
            <a:ext cx="827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99B6B92-395B-8546-82C9-58839293AAA0}"/>
              </a:ext>
            </a:extLst>
          </p:cNvPr>
          <p:cNvSpPr txBox="1"/>
          <p:nvPr/>
        </p:nvSpPr>
        <p:spPr>
          <a:xfrm>
            <a:off x="848692" y="2671401"/>
            <a:ext cx="2704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</p:spTree>
    <p:extLst>
      <p:ext uri="{BB962C8B-B14F-4D97-AF65-F5344CB8AC3E}">
        <p14:creationId xmlns:p14="http://schemas.microsoft.com/office/powerpoint/2010/main" val="39791642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Consistent hashing [Karger ‘97]</a:t>
            </a:r>
            <a:br>
              <a:rPr lang="en-US" dirty="0"/>
            </a:br>
            <a:r>
              <a:rPr lang="en-US" sz="3800" dirty="0"/>
              <a:t>Data partitioning</a:t>
            </a:r>
          </a:p>
        </p:txBody>
      </p:sp>
      <p:sp>
        <p:nvSpPr>
          <p:cNvPr id="208912" name="Text Box 16"/>
          <p:cNvSpPr txBox="1">
            <a:spLocks noChangeArrowheads="1"/>
          </p:cNvSpPr>
          <p:nvPr/>
        </p:nvSpPr>
        <p:spPr bwMode="auto">
          <a:xfrm>
            <a:off x="2105310" y="5799148"/>
            <a:ext cx="7961066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  <a:prstDash val="sysDash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400" b="0">
                <a:latin typeface="Arial" charset="0"/>
              </a:rPr>
              <a:t>Key </a:t>
            </a:r>
            <a:r>
              <a:rPr lang="en-US" sz="2400" b="0" dirty="0">
                <a:latin typeface="Arial" charset="0"/>
              </a:rPr>
              <a:t>is stored at its </a:t>
            </a:r>
            <a:r>
              <a:rPr lang="en-US" sz="2400" dirty="0">
                <a:solidFill>
                  <a:schemeClr val="accent2"/>
                </a:solidFill>
                <a:latin typeface="Arial" charset="0"/>
              </a:rPr>
              <a:t>successor:</a:t>
            </a:r>
            <a:r>
              <a:rPr lang="en-US" sz="2400" b="0" dirty="0">
                <a:latin typeface="Arial" charset="0"/>
              </a:rPr>
              <a:t> node with next-higher ID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1936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1936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1936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7471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5530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5886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5114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6417" y="3137506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8269" y="22115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8196" y="262397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59602" y="346119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78597" y="434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0276" y="470361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2872" y="425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6936" y="344295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4270" y="26203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4155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1004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2338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1114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18781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BF435-49C3-894C-A3E8-67C6177FB64C}"/>
              </a:ext>
            </a:extLst>
          </p:cNvPr>
          <p:cNvSpPr txBox="1"/>
          <p:nvPr/>
        </p:nvSpPr>
        <p:spPr>
          <a:xfrm>
            <a:off x="348670" y="1494539"/>
            <a:ext cx="3953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m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59237EC-F0F0-FA4B-B214-6A7ABFB00018}"/>
              </a:ext>
            </a:extLst>
          </p:cNvPr>
          <p:cNvSpPr>
            <a:spLocks noChangeAspect="1"/>
          </p:cNvSpPr>
          <p:nvPr/>
        </p:nvSpPr>
        <p:spPr>
          <a:xfrm>
            <a:off x="492650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73CFC-3513-9C4C-955F-95E614C8ED44}"/>
              </a:ext>
            </a:extLst>
          </p:cNvPr>
          <p:cNvSpPr>
            <a:spLocks noChangeAspect="1"/>
          </p:cNvSpPr>
          <p:nvPr/>
        </p:nvSpPr>
        <p:spPr>
          <a:xfrm>
            <a:off x="437122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6A376-3C0F-7E4F-8745-0B657F61BDDE}"/>
              </a:ext>
            </a:extLst>
          </p:cNvPr>
          <p:cNvSpPr txBox="1"/>
          <p:nvPr/>
        </p:nvSpPr>
        <p:spPr>
          <a:xfrm>
            <a:off x="848692" y="3119076"/>
            <a:ext cx="827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9A074C-409D-4943-8EF1-96E09E6B9D15}"/>
              </a:ext>
            </a:extLst>
          </p:cNvPr>
          <p:cNvSpPr txBox="1"/>
          <p:nvPr/>
        </p:nvSpPr>
        <p:spPr>
          <a:xfrm>
            <a:off x="7205170" y="2353437"/>
            <a:ext cx="17652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Stores k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ey 1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B8320AD-4761-8342-9D9C-E3A36F84A3E4}"/>
              </a:ext>
            </a:extLst>
          </p:cNvPr>
          <p:cNvSpPr txBox="1"/>
          <p:nvPr/>
        </p:nvSpPr>
        <p:spPr>
          <a:xfrm>
            <a:off x="7097005" y="4536303"/>
            <a:ext cx="21916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Stores k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eys 2, 3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160A230-E49C-A24F-A2BE-31BBBC4FDF8E}"/>
              </a:ext>
            </a:extLst>
          </p:cNvPr>
          <p:cNvSpPr txBox="1"/>
          <p:nvPr/>
        </p:nvSpPr>
        <p:spPr>
          <a:xfrm>
            <a:off x="2540084" y="4515624"/>
            <a:ext cx="21916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Stores k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eys 4, 5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29ECAD3-BDB4-AC42-8B7C-2CCCA936A551}"/>
              </a:ext>
            </a:extLst>
          </p:cNvPr>
          <p:cNvSpPr txBox="1"/>
          <p:nvPr/>
        </p:nvSpPr>
        <p:spPr>
          <a:xfrm>
            <a:off x="2423420" y="3442950"/>
            <a:ext cx="16946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Stores k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ey 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C6F93F9-201C-CF40-BCE5-3E87E0B8093A}"/>
              </a:ext>
            </a:extLst>
          </p:cNvPr>
          <p:cNvSpPr txBox="1"/>
          <p:nvPr/>
        </p:nvSpPr>
        <p:spPr>
          <a:xfrm>
            <a:off x="6052394" y="1582098"/>
            <a:ext cx="19784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Stores k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ey 7, 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25257BB-CCE0-AE46-8AD7-40C76A745343}"/>
              </a:ext>
            </a:extLst>
          </p:cNvPr>
          <p:cNvSpPr txBox="1"/>
          <p:nvPr/>
        </p:nvSpPr>
        <p:spPr>
          <a:xfrm>
            <a:off x="848692" y="2671401"/>
            <a:ext cx="2704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</p:spTree>
    <p:extLst>
      <p:ext uri="{BB962C8B-B14F-4D97-AF65-F5344CB8AC3E}">
        <p14:creationId xmlns:p14="http://schemas.microsoft.com/office/powerpoint/2010/main" val="33352024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>
          <a:xfrm>
            <a:off x="203147" y="152400"/>
            <a:ext cx="11985678" cy="1066800"/>
          </a:xfrm>
        </p:spPr>
        <p:txBody>
          <a:bodyPr/>
          <a:lstStyle/>
          <a:p>
            <a:r>
              <a:rPr lang="en-US" dirty="0"/>
              <a:t>Consistent hashing [Karger ‘97] </a:t>
            </a:r>
            <a:br>
              <a:rPr lang="en-US" dirty="0"/>
            </a:br>
            <a:r>
              <a:rPr lang="en-US" sz="3800" dirty="0"/>
              <a:t>Strawman lookup vis successors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1936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1936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1936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7471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5530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5886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5114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6417" y="3137506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8269" y="22115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8196" y="262397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59602" y="346119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78597" y="434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0276" y="470361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2872" y="425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6936" y="344295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4270" y="26203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4155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1004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2338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1114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18781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BF435-49C3-894C-A3E8-67C6177FB64C}"/>
              </a:ext>
            </a:extLst>
          </p:cNvPr>
          <p:cNvSpPr txBox="1"/>
          <p:nvPr/>
        </p:nvSpPr>
        <p:spPr>
          <a:xfrm>
            <a:off x="348670" y="1494539"/>
            <a:ext cx="3953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m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59237EC-F0F0-FA4B-B214-6A7ABFB00018}"/>
              </a:ext>
            </a:extLst>
          </p:cNvPr>
          <p:cNvSpPr>
            <a:spLocks noChangeAspect="1"/>
          </p:cNvSpPr>
          <p:nvPr/>
        </p:nvSpPr>
        <p:spPr>
          <a:xfrm>
            <a:off x="492650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73CFC-3513-9C4C-955F-95E614C8ED44}"/>
              </a:ext>
            </a:extLst>
          </p:cNvPr>
          <p:cNvSpPr>
            <a:spLocks noChangeAspect="1"/>
          </p:cNvSpPr>
          <p:nvPr/>
        </p:nvSpPr>
        <p:spPr>
          <a:xfrm>
            <a:off x="437122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6A376-3C0F-7E4F-8745-0B657F61BDDE}"/>
              </a:ext>
            </a:extLst>
          </p:cNvPr>
          <p:cNvSpPr txBox="1"/>
          <p:nvPr/>
        </p:nvSpPr>
        <p:spPr>
          <a:xfrm>
            <a:off x="848692" y="3119076"/>
            <a:ext cx="827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9A074C-409D-4943-8EF1-96E09E6B9D15}"/>
              </a:ext>
            </a:extLst>
          </p:cNvPr>
          <p:cNvSpPr txBox="1"/>
          <p:nvPr/>
        </p:nvSpPr>
        <p:spPr>
          <a:xfrm>
            <a:off x="7205170" y="2353437"/>
            <a:ext cx="17652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Stores k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ey 1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B8320AD-4761-8342-9D9C-E3A36F84A3E4}"/>
              </a:ext>
            </a:extLst>
          </p:cNvPr>
          <p:cNvSpPr txBox="1"/>
          <p:nvPr/>
        </p:nvSpPr>
        <p:spPr>
          <a:xfrm>
            <a:off x="7097005" y="4536303"/>
            <a:ext cx="21916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Stores k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eys 2, 3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160A230-E49C-A24F-A2BE-31BBBC4FDF8E}"/>
              </a:ext>
            </a:extLst>
          </p:cNvPr>
          <p:cNvSpPr txBox="1"/>
          <p:nvPr/>
        </p:nvSpPr>
        <p:spPr>
          <a:xfrm>
            <a:off x="2540084" y="4515624"/>
            <a:ext cx="21916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Stores k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eys 4, 5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29ECAD3-BDB4-AC42-8B7C-2CCCA936A551}"/>
              </a:ext>
            </a:extLst>
          </p:cNvPr>
          <p:cNvSpPr txBox="1"/>
          <p:nvPr/>
        </p:nvSpPr>
        <p:spPr>
          <a:xfrm>
            <a:off x="2423420" y="3442950"/>
            <a:ext cx="16946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Stores k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ey 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C6F93F9-201C-CF40-BCE5-3E87E0B8093A}"/>
              </a:ext>
            </a:extLst>
          </p:cNvPr>
          <p:cNvSpPr txBox="1"/>
          <p:nvPr/>
        </p:nvSpPr>
        <p:spPr>
          <a:xfrm>
            <a:off x="6052394" y="1582098"/>
            <a:ext cx="19784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Stores k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ey 7, 0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3844490-7BCC-CE4A-B8AD-50F7778A6A84}"/>
              </a:ext>
            </a:extLst>
          </p:cNvPr>
          <p:cNvCxnSpPr>
            <a:cxnSpLocks/>
          </p:cNvCxnSpPr>
          <p:nvPr/>
        </p:nvCxnSpPr>
        <p:spPr>
          <a:xfrm flipH="1" flipV="1">
            <a:off x="5004486" y="4701805"/>
            <a:ext cx="1776306" cy="1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339298D-F851-E343-9878-8B8C2EA4EEE6}"/>
              </a:ext>
            </a:extLst>
          </p:cNvPr>
          <p:cNvCxnSpPr>
            <a:cxnSpLocks/>
          </p:cNvCxnSpPr>
          <p:nvPr/>
        </p:nvCxnSpPr>
        <p:spPr>
          <a:xfrm flipH="1" flipV="1">
            <a:off x="4496936" y="3889806"/>
            <a:ext cx="2283856" cy="646497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4AA4197-B233-CD48-87A3-4215974F850C}"/>
              </a:ext>
            </a:extLst>
          </p:cNvPr>
          <p:cNvCxnSpPr>
            <a:cxnSpLocks/>
          </p:cNvCxnSpPr>
          <p:nvPr/>
        </p:nvCxnSpPr>
        <p:spPr>
          <a:xfrm flipH="1" flipV="1">
            <a:off x="5985493" y="2490456"/>
            <a:ext cx="805673" cy="2029961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6" name="Rounded Rectangular Callout 55">
            <a:extLst>
              <a:ext uri="{FF2B5EF4-FFF2-40B4-BE49-F238E27FC236}">
                <a16:creationId xmlns:a16="http://schemas.microsoft.com/office/drawing/2014/main" id="{F5F6AD97-A8B0-584E-AE94-B1A5ED05EF76}"/>
              </a:ext>
            </a:extLst>
          </p:cNvPr>
          <p:cNvSpPr/>
          <p:nvPr/>
        </p:nvSpPr>
        <p:spPr>
          <a:xfrm>
            <a:off x="7331936" y="5455051"/>
            <a:ext cx="2358916" cy="785907"/>
          </a:xfrm>
          <a:prstGeom prst="wedgeRoundRectCallout">
            <a:avLst>
              <a:gd name="adj1" fmla="val -50172"/>
              <a:gd name="adj2" fmla="val -118007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80000"/>
              </a:lnSpc>
            </a:pPr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Arial" panose="020B0604020202020204" pitchFamily="34" charset="0"/>
              </a:rPr>
              <a:t>Look up key 1</a:t>
            </a:r>
          </a:p>
          <a:p>
            <a:pPr lvl="0">
              <a:lnSpc>
                <a:spcPct val="80000"/>
              </a:lnSpc>
            </a:pPr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Arial" panose="020B0604020202020204" pitchFamily="34" charset="0"/>
              </a:rPr>
              <a:t>on successor node 5</a:t>
            </a:r>
          </a:p>
        </p:txBody>
      </p:sp>
      <p:sp>
        <p:nvSpPr>
          <p:cNvPr id="67" name="Text Box 16">
            <a:extLst>
              <a:ext uri="{FF2B5EF4-FFF2-40B4-BE49-F238E27FC236}">
                <a16:creationId xmlns:a16="http://schemas.microsoft.com/office/drawing/2014/main" id="{7AED290A-D9F3-6745-AF74-0D22A39C6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0202" y="5968247"/>
            <a:ext cx="4024315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  <a:prstDash val="sysDash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400" b="0" dirty="0">
                <a:solidFill>
                  <a:srgbClr val="FF0000"/>
                </a:solidFill>
                <a:latin typeface="Arial" charset="0"/>
              </a:rPr>
              <a:t>O(N) </a:t>
            </a:r>
            <a:r>
              <a:rPr lang="en-US" sz="2400" b="0" dirty="0">
                <a:latin typeface="Arial" charset="0"/>
              </a:rPr>
              <a:t>messages and hops!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2BB2AA9-65B8-1445-B92F-27FCCB9C0C81}"/>
              </a:ext>
            </a:extLst>
          </p:cNvPr>
          <p:cNvSpPr txBox="1"/>
          <p:nvPr/>
        </p:nvSpPr>
        <p:spPr>
          <a:xfrm>
            <a:off x="848692" y="2671401"/>
            <a:ext cx="2704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3240D2D-42B3-04E8-AF52-3028A0CADEBA}"/>
              </a:ext>
            </a:extLst>
          </p:cNvPr>
          <p:cNvCxnSpPr>
            <a:cxnSpLocks/>
          </p:cNvCxnSpPr>
          <p:nvPr/>
        </p:nvCxnSpPr>
        <p:spPr>
          <a:xfrm>
            <a:off x="6128648" y="2434873"/>
            <a:ext cx="811519" cy="2101507"/>
          </a:xfrm>
          <a:prstGeom prst="straightConnector1">
            <a:avLst/>
          </a:prstGeom>
          <a:ln>
            <a:solidFill>
              <a:srgbClr val="009900"/>
            </a:solidFill>
            <a:prstDash val="solid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Rounded Rectangular Callout 15">
            <a:extLst>
              <a:ext uri="{FF2B5EF4-FFF2-40B4-BE49-F238E27FC236}">
                <a16:creationId xmlns:a16="http://schemas.microsoft.com/office/drawing/2014/main" id="{CD55D587-5B69-D62B-FFCB-B96BDAD1E268}"/>
              </a:ext>
            </a:extLst>
          </p:cNvPr>
          <p:cNvSpPr/>
          <p:nvPr/>
        </p:nvSpPr>
        <p:spPr>
          <a:xfrm>
            <a:off x="6742264" y="1826001"/>
            <a:ext cx="1888774" cy="388418"/>
          </a:xfrm>
          <a:prstGeom prst="wedgeRoundRectCallout">
            <a:avLst>
              <a:gd name="adj1" fmla="val -75881"/>
              <a:gd name="adj2" fmla="val 125373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Arial" panose="020B0604020202020204" pitchFamily="34" charset="0"/>
              </a:rPr>
              <a:t>Try node 1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60FE0BC-DE7A-3C63-D8BE-DF4DB25679C3}"/>
              </a:ext>
            </a:extLst>
          </p:cNvPr>
          <p:cNvCxnSpPr>
            <a:cxnSpLocks/>
          </p:cNvCxnSpPr>
          <p:nvPr/>
        </p:nvCxnSpPr>
        <p:spPr>
          <a:xfrm>
            <a:off x="4607329" y="3736548"/>
            <a:ext cx="2073229" cy="643910"/>
          </a:xfrm>
          <a:prstGeom prst="straightConnector1">
            <a:avLst/>
          </a:prstGeom>
          <a:ln>
            <a:solidFill>
              <a:srgbClr val="009900"/>
            </a:solidFill>
            <a:prstDash val="solid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FB2A04C-7EB1-D16D-8C56-D667126E2EE3}"/>
              </a:ext>
            </a:extLst>
          </p:cNvPr>
          <p:cNvCxnSpPr>
            <a:cxnSpLocks/>
            <a:endCxn id="36" idx="1"/>
          </p:cNvCxnSpPr>
          <p:nvPr/>
        </p:nvCxnSpPr>
        <p:spPr>
          <a:xfrm>
            <a:off x="5013292" y="4545766"/>
            <a:ext cx="1565305" cy="0"/>
          </a:xfrm>
          <a:prstGeom prst="straightConnector1">
            <a:avLst/>
          </a:prstGeom>
          <a:ln>
            <a:solidFill>
              <a:srgbClr val="009900"/>
            </a:solidFill>
            <a:prstDash val="solid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Rounded Rectangular Callout 29">
            <a:extLst>
              <a:ext uri="{FF2B5EF4-FFF2-40B4-BE49-F238E27FC236}">
                <a16:creationId xmlns:a16="http://schemas.microsoft.com/office/drawing/2014/main" id="{13FEA60A-C542-6BEB-D887-D71F35A01716}"/>
              </a:ext>
            </a:extLst>
          </p:cNvPr>
          <p:cNvSpPr/>
          <p:nvPr/>
        </p:nvSpPr>
        <p:spPr>
          <a:xfrm>
            <a:off x="2826067" y="4088644"/>
            <a:ext cx="1804424" cy="334728"/>
          </a:xfrm>
          <a:prstGeom prst="wedgeRoundRectCallout">
            <a:avLst>
              <a:gd name="adj1" fmla="val 85615"/>
              <a:gd name="adj2" fmla="val -71653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Arial" panose="020B0604020202020204" pitchFamily="34" charset="0"/>
              </a:rPr>
              <a:t>Try node 0</a:t>
            </a:r>
          </a:p>
        </p:txBody>
      </p:sp>
      <p:sp>
        <p:nvSpPr>
          <p:cNvPr id="54" name="Rounded Rectangular Callout 53">
            <a:extLst>
              <a:ext uri="{FF2B5EF4-FFF2-40B4-BE49-F238E27FC236}">
                <a16:creationId xmlns:a16="http://schemas.microsoft.com/office/drawing/2014/main" id="{6DA9D320-3099-33E8-02C9-FD2F2D739B26}"/>
              </a:ext>
            </a:extLst>
          </p:cNvPr>
          <p:cNvSpPr/>
          <p:nvPr/>
        </p:nvSpPr>
        <p:spPr>
          <a:xfrm>
            <a:off x="3742671" y="5101882"/>
            <a:ext cx="1804424" cy="334728"/>
          </a:xfrm>
          <a:prstGeom prst="wedgeRoundRectCallout">
            <a:avLst>
              <a:gd name="adj1" fmla="val 46414"/>
              <a:gd name="adj2" fmla="val -203087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Arial" panose="020B0604020202020204" pitchFamily="34" charset="0"/>
              </a:rPr>
              <a:t>Try node 6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BFAB87C4-07A5-0758-6C2A-269FEFE25EA9}"/>
              </a:ext>
            </a:extLst>
          </p:cNvPr>
          <p:cNvCxnSpPr>
            <a:cxnSpLocks/>
          </p:cNvCxnSpPr>
          <p:nvPr/>
        </p:nvCxnSpPr>
        <p:spPr>
          <a:xfrm flipH="1" flipV="1">
            <a:off x="6966654" y="2753547"/>
            <a:ext cx="37603" cy="1638669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F01687B6-9F9C-3421-822A-FDC853425744}"/>
              </a:ext>
            </a:extLst>
          </p:cNvPr>
          <p:cNvCxnSpPr>
            <a:cxnSpLocks/>
          </p:cNvCxnSpPr>
          <p:nvPr/>
        </p:nvCxnSpPr>
        <p:spPr>
          <a:xfrm>
            <a:off x="7145043" y="2855575"/>
            <a:ext cx="16889" cy="1600191"/>
          </a:xfrm>
          <a:prstGeom prst="straightConnector1">
            <a:avLst/>
          </a:prstGeom>
          <a:ln>
            <a:solidFill>
              <a:srgbClr val="009900"/>
            </a:solidFill>
            <a:prstDash val="solid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2" name="Rounded Rectangular Callout 61">
            <a:extLst>
              <a:ext uri="{FF2B5EF4-FFF2-40B4-BE49-F238E27FC236}">
                <a16:creationId xmlns:a16="http://schemas.microsoft.com/office/drawing/2014/main" id="{DF4956DA-8FAE-1F27-FF49-CFEA0A18AFA9}"/>
              </a:ext>
            </a:extLst>
          </p:cNvPr>
          <p:cNvSpPr/>
          <p:nvPr/>
        </p:nvSpPr>
        <p:spPr>
          <a:xfrm>
            <a:off x="7562722" y="2860195"/>
            <a:ext cx="1360472" cy="388418"/>
          </a:xfrm>
          <a:prstGeom prst="wedgeRoundRectCallout">
            <a:avLst>
              <a:gd name="adj1" fmla="val -75881"/>
              <a:gd name="adj2" fmla="val 125373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Arial" panose="020B0604020202020204" pitchFamily="34" charset="0"/>
              </a:rPr>
              <a:t>Key 1</a:t>
            </a:r>
          </a:p>
        </p:txBody>
      </p:sp>
    </p:spTree>
    <p:extLst>
      <p:ext uri="{BB962C8B-B14F-4D97-AF65-F5344CB8AC3E}">
        <p14:creationId xmlns:p14="http://schemas.microsoft.com/office/powerpoint/2010/main" val="841036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16" grpId="0" animBg="1"/>
      <p:bldP spid="30" grpId="0" animBg="1"/>
      <p:bldP spid="54" grpId="0" animBg="1"/>
      <p:bldP spid="6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15C1E-D9BB-D106-5878-60DD49948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67995395-E4A3-8723-2D18-68EB72C50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208898" name="Rectangle 2">
            <a:extLst>
              <a:ext uri="{FF2B5EF4-FFF2-40B4-BE49-F238E27FC236}">
                <a16:creationId xmlns:a16="http://schemas.microsoft.com/office/drawing/2014/main" id="{8DF579FA-696B-75DB-C932-D36B70A998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3147" y="152400"/>
            <a:ext cx="11985678" cy="1066800"/>
          </a:xfrm>
        </p:spPr>
        <p:txBody>
          <a:bodyPr/>
          <a:lstStyle/>
          <a:p>
            <a:r>
              <a:rPr lang="en-US" dirty="0"/>
              <a:t>Consistent hashing [Karger ‘97] </a:t>
            </a:r>
            <a:br>
              <a:rPr lang="en-US" dirty="0"/>
            </a:br>
            <a:r>
              <a:rPr lang="en-US" sz="3800" dirty="0"/>
              <a:t>Observation about last hop</a:t>
            </a:r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D356A4D-E247-BF6C-5150-E9365D7DFD69}"/>
              </a:ext>
            </a:extLst>
          </p:cNvPr>
          <p:cNvSpPr>
            <a:spLocks noChangeAspect="1"/>
          </p:cNvSpPr>
          <p:nvPr/>
        </p:nvSpPr>
        <p:spPr>
          <a:xfrm>
            <a:off x="4361936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1817987-89C4-E056-BB4A-BFE9C65355DB}"/>
              </a:ext>
            </a:extLst>
          </p:cNvPr>
          <p:cNvSpPr>
            <a:spLocks noChangeAspect="1"/>
          </p:cNvSpPr>
          <p:nvPr/>
        </p:nvSpPr>
        <p:spPr>
          <a:xfrm>
            <a:off x="5801936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3D00E96-E352-7567-B2BC-B4CF239D37EF}"/>
              </a:ext>
            </a:extLst>
          </p:cNvPr>
          <p:cNvSpPr>
            <a:spLocks noChangeAspect="1"/>
          </p:cNvSpPr>
          <p:nvPr/>
        </p:nvSpPr>
        <p:spPr>
          <a:xfrm>
            <a:off x="5801936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56C38A0-40F7-FCAB-9050-4F8DCEAF2B41}"/>
              </a:ext>
            </a:extLst>
          </p:cNvPr>
          <p:cNvSpPr>
            <a:spLocks noChangeAspect="1"/>
          </p:cNvSpPr>
          <p:nvPr/>
        </p:nvSpPr>
        <p:spPr>
          <a:xfrm>
            <a:off x="733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C9722F5-C59C-1B48-F01B-B4A05D408BE9}"/>
              </a:ext>
            </a:extLst>
          </p:cNvPr>
          <p:cNvSpPr>
            <a:spLocks noChangeAspect="1"/>
          </p:cNvSpPr>
          <p:nvPr/>
        </p:nvSpPr>
        <p:spPr>
          <a:xfrm>
            <a:off x="4677471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EBD23D2-187B-F66D-3B62-B565A1F85F9A}"/>
              </a:ext>
            </a:extLst>
          </p:cNvPr>
          <p:cNvSpPr>
            <a:spLocks noChangeAspect="1"/>
          </p:cNvSpPr>
          <p:nvPr/>
        </p:nvSpPr>
        <p:spPr>
          <a:xfrm>
            <a:off x="6895530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942EADD-8597-D997-1B6D-F2F51085F754}"/>
              </a:ext>
            </a:extLst>
          </p:cNvPr>
          <p:cNvSpPr>
            <a:spLocks noChangeAspect="1"/>
          </p:cNvSpPr>
          <p:nvPr/>
        </p:nvSpPr>
        <p:spPr>
          <a:xfrm>
            <a:off x="427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9C04FB7-F761-C468-275D-F3E56176B9B1}"/>
              </a:ext>
            </a:extLst>
          </p:cNvPr>
          <p:cNvSpPr>
            <a:spLocks noChangeAspect="1"/>
          </p:cNvSpPr>
          <p:nvPr/>
        </p:nvSpPr>
        <p:spPr>
          <a:xfrm>
            <a:off x="6895886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569A4A3-AE81-C614-4B38-59CBFFDE8AC1}"/>
              </a:ext>
            </a:extLst>
          </p:cNvPr>
          <p:cNvSpPr>
            <a:spLocks noChangeAspect="1"/>
          </p:cNvSpPr>
          <p:nvPr/>
        </p:nvSpPr>
        <p:spPr>
          <a:xfrm>
            <a:off x="4665114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8ECA2F22-0747-9A1B-6570-2E115FEB19FE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6417" y="3137506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2A39D6-5F4A-A9E4-0CAC-1CB139ED9C14}"/>
              </a:ext>
            </a:extLst>
          </p:cNvPr>
          <p:cNvSpPr txBox="1"/>
          <p:nvPr/>
        </p:nvSpPr>
        <p:spPr>
          <a:xfrm>
            <a:off x="5728269" y="22115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72E615F-F2BE-228D-5A1D-A55EEBF7245D}"/>
              </a:ext>
            </a:extLst>
          </p:cNvPr>
          <p:cNvSpPr txBox="1"/>
          <p:nvPr/>
        </p:nvSpPr>
        <p:spPr>
          <a:xfrm>
            <a:off x="6658196" y="262397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3A68157-F5CD-BFC5-8924-E85811C53CDB}"/>
              </a:ext>
            </a:extLst>
          </p:cNvPr>
          <p:cNvSpPr txBox="1"/>
          <p:nvPr/>
        </p:nvSpPr>
        <p:spPr>
          <a:xfrm>
            <a:off x="6959602" y="346119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ADC2B34-FCD6-3D1B-3A3D-BB14964308BE}"/>
              </a:ext>
            </a:extLst>
          </p:cNvPr>
          <p:cNvSpPr txBox="1"/>
          <p:nvPr/>
        </p:nvSpPr>
        <p:spPr>
          <a:xfrm>
            <a:off x="6578597" y="434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C78209B-19F0-B24E-E33D-4EC508239F03}"/>
              </a:ext>
            </a:extLst>
          </p:cNvPr>
          <p:cNvSpPr txBox="1"/>
          <p:nvPr/>
        </p:nvSpPr>
        <p:spPr>
          <a:xfrm>
            <a:off x="5730276" y="470361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E3AE76D-5B8A-0FC2-3683-213CA08FF703}"/>
              </a:ext>
            </a:extLst>
          </p:cNvPr>
          <p:cNvSpPr txBox="1"/>
          <p:nvPr/>
        </p:nvSpPr>
        <p:spPr>
          <a:xfrm>
            <a:off x="4802872" y="425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63767F5-20A2-B49D-1DC9-30A8AC9227E5}"/>
              </a:ext>
            </a:extLst>
          </p:cNvPr>
          <p:cNvSpPr txBox="1"/>
          <p:nvPr/>
        </p:nvSpPr>
        <p:spPr>
          <a:xfrm>
            <a:off x="4496936" y="344295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E3C1DBE-009F-D804-E12E-A24FFB3CBFEB}"/>
              </a:ext>
            </a:extLst>
          </p:cNvPr>
          <p:cNvSpPr txBox="1"/>
          <p:nvPr/>
        </p:nvSpPr>
        <p:spPr>
          <a:xfrm>
            <a:off x="4824270" y="26203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8E6029-7881-D006-F508-4EF163188B09}"/>
              </a:ext>
            </a:extLst>
          </p:cNvPr>
          <p:cNvSpPr>
            <a:spLocks noChangeAspect="1"/>
          </p:cNvSpPr>
          <p:nvPr/>
        </p:nvSpPr>
        <p:spPr>
          <a:xfrm>
            <a:off x="5744155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E8002E7-DB10-3B61-7B8B-3CF89697FA07}"/>
              </a:ext>
            </a:extLst>
          </p:cNvPr>
          <p:cNvSpPr>
            <a:spLocks noChangeAspect="1"/>
          </p:cNvSpPr>
          <p:nvPr/>
        </p:nvSpPr>
        <p:spPr>
          <a:xfrm>
            <a:off x="6841004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0A64AA2-BBDB-CF2E-AC09-04C3EC58154B}"/>
              </a:ext>
            </a:extLst>
          </p:cNvPr>
          <p:cNvSpPr>
            <a:spLocks noChangeAspect="1"/>
          </p:cNvSpPr>
          <p:nvPr/>
        </p:nvSpPr>
        <p:spPr>
          <a:xfrm>
            <a:off x="6842338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028BD99-35FC-E3D8-60C6-EE334FD78B72}"/>
              </a:ext>
            </a:extLst>
          </p:cNvPr>
          <p:cNvSpPr>
            <a:spLocks noChangeAspect="1"/>
          </p:cNvSpPr>
          <p:nvPr/>
        </p:nvSpPr>
        <p:spPr>
          <a:xfrm>
            <a:off x="4611114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CDA9967-D957-3D36-D313-FAE099D80E31}"/>
              </a:ext>
            </a:extLst>
          </p:cNvPr>
          <p:cNvSpPr>
            <a:spLocks noChangeAspect="1"/>
          </p:cNvSpPr>
          <p:nvPr/>
        </p:nvSpPr>
        <p:spPr>
          <a:xfrm>
            <a:off x="4218781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0EC955-40C2-31F5-029C-083C46194568}"/>
              </a:ext>
            </a:extLst>
          </p:cNvPr>
          <p:cNvSpPr txBox="1"/>
          <p:nvPr/>
        </p:nvSpPr>
        <p:spPr>
          <a:xfrm>
            <a:off x="348670" y="1494539"/>
            <a:ext cx="3953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m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1CC9E6AB-1601-A263-2F3F-A5F56331132E}"/>
              </a:ext>
            </a:extLst>
          </p:cNvPr>
          <p:cNvSpPr>
            <a:spLocks noChangeAspect="1"/>
          </p:cNvSpPr>
          <p:nvPr/>
        </p:nvSpPr>
        <p:spPr>
          <a:xfrm>
            <a:off x="492650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3140A70-0F3D-58B4-3D5F-D81021650BC8}"/>
              </a:ext>
            </a:extLst>
          </p:cNvPr>
          <p:cNvSpPr>
            <a:spLocks noChangeAspect="1"/>
          </p:cNvSpPr>
          <p:nvPr/>
        </p:nvSpPr>
        <p:spPr>
          <a:xfrm>
            <a:off x="437122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02BC6B0-D191-7C47-D0E1-37B05E104238}"/>
              </a:ext>
            </a:extLst>
          </p:cNvPr>
          <p:cNvSpPr txBox="1"/>
          <p:nvPr/>
        </p:nvSpPr>
        <p:spPr>
          <a:xfrm>
            <a:off x="848692" y="3119076"/>
            <a:ext cx="827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6CC5A9-55A7-F54B-BBFF-AF6329305BA0}"/>
              </a:ext>
            </a:extLst>
          </p:cNvPr>
          <p:cNvSpPr txBox="1"/>
          <p:nvPr/>
        </p:nvSpPr>
        <p:spPr>
          <a:xfrm>
            <a:off x="7205170" y="2353437"/>
            <a:ext cx="17652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Stores k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ey 1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7CE6D06-5C1D-F878-586A-ECECF20C24EF}"/>
              </a:ext>
            </a:extLst>
          </p:cNvPr>
          <p:cNvSpPr txBox="1"/>
          <p:nvPr/>
        </p:nvSpPr>
        <p:spPr>
          <a:xfrm>
            <a:off x="7097005" y="4536303"/>
            <a:ext cx="21916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Stores k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eys 2, 3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CC176DB-CCE7-4D47-CB25-3213E74222DA}"/>
              </a:ext>
            </a:extLst>
          </p:cNvPr>
          <p:cNvSpPr txBox="1"/>
          <p:nvPr/>
        </p:nvSpPr>
        <p:spPr>
          <a:xfrm>
            <a:off x="2540084" y="4515624"/>
            <a:ext cx="21916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Stores k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eys 4, 5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6421B68-F157-018B-1061-F3E6B901FB55}"/>
              </a:ext>
            </a:extLst>
          </p:cNvPr>
          <p:cNvSpPr txBox="1"/>
          <p:nvPr/>
        </p:nvSpPr>
        <p:spPr>
          <a:xfrm>
            <a:off x="2423420" y="3442950"/>
            <a:ext cx="16946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Stores k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ey 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04D3E8C-EC77-6142-4ACB-96961CA1AAD5}"/>
              </a:ext>
            </a:extLst>
          </p:cNvPr>
          <p:cNvSpPr txBox="1"/>
          <p:nvPr/>
        </p:nvSpPr>
        <p:spPr>
          <a:xfrm>
            <a:off x="6052394" y="1582098"/>
            <a:ext cx="19784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Stores k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ey 7, 0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345A619-4BF8-467F-D02D-0507B90B1418}"/>
              </a:ext>
            </a:extLst>
          </p:cNvPr>
          <p:cNvCxnSpPr>
            <a:cxnSpLocks/>
          </p:cNvCxnSpPr>
          <p:nvPr/>
        </p:nvCxnSpPr>
        <p:spPr>
          <a:xfrm flipH="1" flipV="1">
            <a:off x="5985493" y="2490456"/>
            <a:ext cx="805673" cy="2029961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590A0855-A676-6FC2-14B7-6E4AFE21D5B2}"/>
              </a:ext>
            </a:extLst>
          </p:cNvPr>
          <p:cNvSpPr txBox="1"/>
          <p:nvPr/>
        </p:nvSpPr>
        <p:spPr>
          <a:xfrm>
            <a:off x="848692" y="2671401"/>
            <a:ext cx="2704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504FC2F-366A-C07E-6008-AD30ED2BD180}"/>
              </a:ext>
            </a:extLst>
          </p:cNvPr>
          <p:cNvCxnSpPr>
            <a:cxnSpLocks/>
          </p:cNvCxnSpPr>
          <p:nvPr/>
        </p:nvCxnSpPr>
        <p:spPr>
          <a:xfrm>
            <a:off x="6128648" y="2434873"/>
            <a:ext cx="811519" cy="2101507"/>
          </a:xfrm>
          <a:prstGeom prst="straightConnector1">
            <a:avLst/>
          </a:prstGeom>
          <a:ln>
            <a:solidFill>
              <a:srgbClr val="009900"/>
            </a:solidFill>
            <a:prstDash val="solid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DD1B1442-1378-03BC-EA91-24150D66BEEA}"/>
              </a:ext>
            </a:extLst>
          </p:cNvPr>
          <p:cNvCxnSpPr>
            <a:cxnSpLocks/>
          </p:cNvCxnSpPr>
          <p:nvPr/>
        </p:nvCxnSpPr>
        <p:spPr>
          <a:xfrm flipH="1" flipV="1">
            <a:off x="6966654" y="2753547"/>
            <a:ext cx="37603" cy="1638669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3835651D-4EF2-59EF-CA50-78DB9B9AAAC4}"/>
              </a:ext>
            </a:extLst>
          </p:cNvPr>
          <p:cNvCxnSpPr>
            <a:cxnSpLocks/>
          </p:cNvCxnSpPr>
          <p:nvPr/>
        </p:nvCxnSpPr>
        <p:spPr>
          <a:xfrm>
            <a:off x="7145043" y="2855575"/>
            <a:ext cx="16889" cy="1600191"/>
          </a:xfrm>
          <a:prstGeom prst="straightConnector1">
            <a:avLst/>
          </a:prstGeom>
          <a:ln>
            <a:solidFill>
              <a:srgbClr val="009900"/>
            </a:solidFill>
            <a:prstDash val="solid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2" name="Rounded Rectangular Callout 61">
            <a:extLst>
              <a:ext uri="{FF2B5EF4-FFF2-40B4-BE49-F238E27FC236}">
                <a16:creationId xmlns:a16="http://schemas.microsoft.com/office/drawing/2014/main" id="{253430B3-5F58-7CED-7FD8-F7421384216D}"/>
              </a:ext>
            </a:extLst>
          </p:cNvPr>
          <p:cNvSpPr/>
          <p:nvPr/>
        </p:nvSpPr>
        <p:spPr>
          <a:xfrm>
            <a:off x="7562722" y="2860195"/>
            <a:ext cx="1360472" cy="388418"/>
          </a:xfrm>
          <a:prstGeom prst="wedgeRoundRectCallout">
            <a:avLst>
              <a:gd name="adj1" fmla="val -75881"/>
              <a:gd name="adj2" fmla="val 125373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Arial" panose="020B0604020202020204" pitchFamily="34" charset="0"/>
              </a:rPr>
              <a:t>Key 1</a:t>
            </a:r>
          </a:p>
        </p:txBody>
      </p:sp>
      <p:sp>
        <p:nvSpPr>
          <p:cNvPr id="8" name="Text Box 16">
            <a:extLst>
              <a:ext uri="{FF2B5EF4-FFF2-40B4-BE49-F238E27FC236}">
                <a16:creationId xmlns:a16="http://schemas.microsoft.com/office/drawing/2014/main" id="{836672EE-E455-A079-5752-FEE1E869A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7510" y="5723246"/>
            <a:ext cx="8488851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  <a:prstDash val="sysDash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400" b="0" dirty="0">
                <a:latin typeface="Arial" charset="0"/>
              </a:rPr>
              <a:t>Try to find key’s </a:t>
            </a:r>
            <a:r>
              <a:rPr lang="en-US" sz="2400" b="0" dirty="0">
                <a:solidFill>
                  <a:srgbClr val="FF0000"/>
                </a:solidFill>
                <a:latin typeface="Arial" charset="0"/>
              </a:rPr>
              <a:t>predecessor node </a:t>
            </a:r>
            <a:r>
              <a:rPr lang="en-US" sz="2400" b="0" dirty="0">
                <a:latin typeface="Arial" charset="0"/>
              </a:rPr>
              <a:t>as fast as possible.  </a:t>
            </a:r>
          </a:p>
          <a:p>
            <a:r>
              <a:rPr lang="en-US" sz="2400" b="0" dirty="0">
                <a:latin typeface="Arial" charset="0"/>
              </a:rPr>
              <a:t>This </a:t>
            </a:r>
            <a:r>
              <a:rPr lang="en-US" sz="2400" b="0" dirty="0" err="1">
                <a:latin typeface="Arial" charset="0"/>
              </a:rPr>
              <a:t>precedessor</a:t>
            </a:r>
            <a:r>
              <a:rPr lang="en-US" sz="2400" b="0" dirty="0">
                <a:latin typeface="Arial" charset="0"/>
              </a:rPr>
              <a:t> will know key’s successor (owner).</a:t>
            </a:r>
          </a:p>
        </p:txBody>
      </p:sp>
      <p:sp>
        <p:nvSpPr>
          <p:cNvPr id="11" name="Rounded Rectangular Callout 10">
            <a:extLst>
              <a:ext uri="{FF2B5EF4-FFF2-40B4-BE49-F238E27FC236}">
                <a16:creationId xmlns:a16="http://schemas.microsoft.com/office/drawing/2014/main" id="{A4A53471-3551-666A-2C81-B2C27A3BFEC5}"/>
              </a:ext>
            </a:extLst>
          </p:cNvPr>
          <p:cNvSpPr/>
          <p:nvPr/>
        </p:nvSpPr>
        <p:spPr>
          <a:xfrm>
            <a:off x="6742264" y="1826001"/>
            <a:ext cx="1888774" cy="388418"/>
          </a:xfrm>
          <a:prstGeom prst="wedgeRoundRectCallout">
            <a:avLst>
              <a:gd name="adj1" fmla="val -75881"/>
              <a:gd name="adj2" fmla="val 125373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Arial" panose="020B0604020202020204" pitchFamily="34" charset="0"/>
              </a:rPr>
              <a:t>Try node 1</a:t>
            </a:r>
          </a:p>
        </p:txBody>
      </p:sp>
    </p:spTree>
    <p:extLst>
      <p:ext uri="{BB962C8B-B14F-4D97-AF65-F5344CB8AC3E}">
        <p14:creationId xmlns:p14="http://schemas.microsoft.com/office/powerpoint/2010/main" val="24354515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finger tables for </a:t>
            </a:r>
            <a:r>
              <a:rPr lang="en-US" i="1" dirty="0" err="1"/>
              <a:t>find_predecessor</a:t>
            </a:r>
            <a:endParaRPr lang="en-US" i="1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1936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1936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1936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7471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5530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5886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5114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6417" y="3137506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8269" y="22115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8196" y="262397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59602" y="346119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78597" y="434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0276" y="470361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2872" y="425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6936" y="344295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4270" y="26203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4155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1004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2338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1114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18781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C9CCD4-D3EA-1E4B-B8D9-5DD82FC9179B}"/>
              </a:ext>
            </a:extLst>
          </p:cNvPr>
          <p:cNvSpPr txBox="1"/>
          <p:nvPr/>
        </p:nvSpPr>
        <p:spPr>
          <a:xfrm>
            <a:off x="195679" y="1602840"/>
            <a:ext cx="40687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Each node keeps </a:t>
            </a:r>
            <a:r>
              <a:rPr lang="en-CN" sz="240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m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 states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Key space </a:t>
            </a:r>
            <a:r>
              <a:rPr lang="en-US" sz="2400" dirty="0">
                <a:latin typeface="Arial" charset="0"/>
                <a:ea typeface="Arial" charset="0"/>
                <a:cs typeface="Arial" charset="0"/>
                <a:sym typeface="Wingdings" pitchFamily="2" charset="2"/>
              </a:rPr>
              <a:t> </a:t>
            </a:r>
            <a:r>
              <a:rPr lang="en-US" sz="240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Wingdings" pitchFamily="2" charset="2"/>
              </a:rPr>
              <a:t>m</a:t>
            </a:r>
            <a:r>
              <a:rPr lang="en-US" sz="2400" dirty="0">
                <a:latin typeface="Arial" charset="0"/>
                <a:ea typeface="Arial" charset="0"/>
                <a:cs typeface="Arial" charset="0"/>
                <a:sym typeface="Wingdings" pitchFamily="2" charset="2"/>
              </a:rPr>
              <a:t> ranges via</a:t>
            </a:r>
          </a:p>
          <a:p>
            <a:pPr algn="l"/>
            <a:r>
              <a:rPr lang="en-US" sz="2400" dirty="0">
                <a:solidFill>
                  <a:srgbClr val="009900"/>
                </a:solidFill>
                <a:latin typeface="Arial" charset="0"/>
                <a:ea typeface="Arial" charset="0"/>
                <a:cs typeface="Arial" charset="0"/>
              </a:rPr>
              <a:t>(N</a:t>
            </a:r>
            <a:r>
              <a:rPr lang="en-CN" sz="2400" dirty="0">
                <a:solidFill>
                  <a:srgbClr val="009900"/>
                </a:solidFill>
                <a:latin typeface="Arial" charset="0"/>
                <a:ea typeface="Arial" charset="0"/>
                <a:cs typeface="Arial" charset="0"/>
              </a:rPr>
              <a:t>+2</a:t>
            </a:r>
            <a:r>
              <a:rPr lang="en-CN" sz="2400" baseline="30000" dirty="0">
                <a:solidFill>
                  <a:srgbClr val="009900"/>
                </a:solidFill>
                <a:latin typeface="Arial" charset="0"/>
                <a:ea typeface="Arial" charset="0"/>
                <a:cs typeface="Arial" charset="0"/>
              </a:rPr>
              <a:t>k-1</a:t>
            </a:r>
            <a:r>
              <a:rPr lang="en-CN" sz="2400" dirty="0">
                <a:solidFill>
                  <a:srgbClr val="009900"/>
                </a:solidFill>
                <a:latin typeface="Arial" charset="0"/>
                <a:ea typeface="Arial" charset="0"/>
                <a:cs typeface="Arial" charset="0"/>
              </a:rPr>
              <a:t>) mod 2</a:t>
            </a:r>
            <a:r>
              <a:rPr lang="en-CN" sz="2400" baseline="30000" dirty="0">
                <a:solidFill>
                  <a:srgbClr val="009900"/>
                </a:solidFill>
                <a:latin typeface="Arial" charset="0"/>
                <a:ea typeface="Arial" charset="0"/>
                <a:cs typeface="Arial" charset="0"/>
              </a:rPr>
              <a:t>m</a:t>
            </a:r>
            <a:r>
              <a:rPr lang="en-CN" sz="2400" dirty="0">
                <a:solidFill>
                  <a:srgbClr val="009900"/>
                </a:solidFill>
                <a:latin typeface="Arial" charset="0"/>
                <a:ea typeface="Arial" charset="0"/>
                <a:cs typeface="Arial" charset="0"/>
              </a:rPr>
              <a:t>, 1&lt;=k</a:t>
            </a:r>
            <a:r>
              <a:rPr lang="en-CN" sz="2400">
                <a:solidFill>
                  <a:srgbClr val="009900"/>
                </a:solidFill>
                <a:latin typeface="Arial" charset="0"/>
                <a:ea typeface="Arial" charset="0"/>
                <a:cs typeface="Arial" charset="0"/>
              </a:rPr>
              <a:t>&lt;=m</a:t>
            </a:r>
            <a:endParaRPr lang="en-CN" sz="2400" dirty="0">
              <a:solidFill>
                <a:srgbClr val="0099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4D9394-3DF5-5E43-B796-E69FCBA1CD8A}"/>
              </a:ext>
            </a:extLst>
          </p:cNvPr>
          <p:cNvSpPr txBox="1"/>
          <p:nvPr/>
        </p:nvSpPr>
        <p:spPr>
          <a:xfrm>
            <a:off x="7439068" y="4458516"/>
            <a:ext cx="152477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Separators</a:t>
            </a:r>
          </a:p>
          <a:p>
            <a:r>
              <a:rPr lang="en-US" sz="1400" dirty="0">
                <a:latin typeface="Arial" charset="0"/>
                <a:ea typeface="Arial" charset="0"/>
                <a:cs typeface="Arial" charset="0"/>
              </a:rPr>
              <a:t>(key ids)</a:t>
            </a:r>
            <a:endParaRPr lang="en-CN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50143B-1652-3948-8545-943DFA517EE4}"/>
              </a:ext>
            </a:extLst>
          </p:cNvPr>
          <p:cNvSpPr txBox="1"/>
          <p:nvPr/>
        </p:nvSpPr>
        <p:spPr>
          <a:xfrm>
            <a:off x="8476501" y="5074069"/>
            <a:ext cx="165938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>
                <a:latin typeface="Arial" charset="0"/>
                <a:ea typeface="Arial" charset="0"/>
                <a:cs typeface="Arial" charset="0"/>
              </a:rPr>
              <a:t>ey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r</a:t>
            </a:r>
            <a:r>
              <a:rPr lang="en-CN">
                <a:latin typeface="Arial" charset="0"/>
                <a:ea typeface="Arial" charset="0"/>
                <a:cs typeface="Arial" charset="0"/>
              </a:rPr>
              <a:t>anges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r>
              <a:rPr lang="en-US" sz="1400" dirty="0">
                <a:latin typeface="Arial" charset="0"/>
                <a:ea typeface="Arial" charset="0"/>
                <a:cs typeface="Arial" charset="0"/>
              </a:rPr>
              <a:t>for lookup</a:t>
            </a:r>
            <a:endParaRPr lang="en-CN" sz="1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1BEB2C-57AE-A44A-9078-BDF75F83DAF9}"/>
              </a:ext>
            </a:extLst>
          </p:cNvPr>
          <p:cNvSpPr txBox="1"/>
          <p:nvPr/>
        </p:nvSpPr>
        <p:spPr>
          <a:xfrm>
            <a:off x="10135882" y="4537967"/>
            <a:ext cx="1808507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S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uccessors </a:t>
            </a:r>
          </a:p>
          <a:p>
            <a:r>
              <a:rPr lang="en-CN">
                <a:latin typeface="Arial" charset="0"/>
                <a:ea typeface="Arial" charset="0"/>
                <a:cs typeface="Arial" charset="0"/>
              </a:rPr>
              <a:t>of separators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1400" dirty="0">
                <a:latin typeface="Arial" charset="0"/>
                <a:ea typeface="Arial" charset="0"/>
                <a:cs typeface="Arial" charset="0"/>
              </a:rPr>
              <a:t>(node ID to contact</a:t>
            </a:r>
          </a:p>
          <a:p>
            <a:r>
              <a:rPr lang="en-US" sz="1400" dirty="0">
                <a:latin typeface="Arial" charset="0"/>
                <a:ea typeface="Arial" charset="0"/>
                <a:cs typeface="Arial" charset="0"/>
              </a:rPr>
              <a:t> when looking up </a:t>
            </a:r>
          </a:p>
          <a:p>
            <a:r>
              <a:rPr lang="en-US" sz="1400" dirty="0">
                <a:latin typeface="Arial" charset="0"/>
                <a:ea typeface="Arial" charset="0"/>
                <a:cs typeface="Arial" charset="0"/>
              </a:rPr>
              <a:t>key in key range)</a:t>
            </a:r>
          </a:p>
          <a:p>
            <a:endParaRPr lang="en-CN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720960-10A3-9607-770A-E79A1CF5F57B}"/>
              </a:ext>
            </a:extLst>
          </p:cNvPr>
          <p:cNvSpPr txBox="1"/>
          <p:nvPr/>
        </p:nvSpPr>
        <p:spPr>
          <a:xfrm>
            <a:off x="446902" y="3089042"/>
            <a:ext cx="311014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Arial" charset="0"/>
                <a:ea typeface="Arial" charset="0"/>
                <a:cs typeface="Arial" charset="0"/>
              </a:rPr>
              <a:t>Example for node N = 1: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1  +  1  mod 8  =&gt;  2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1  +  2  mod 8  =&gt;  3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1  +  4  mod 8  =&gt;  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35D61B-C86E-921A-B365-AB28FB0F40FE}"/>
              </a:ext>
            </a:extLst>
          </p:cNvPr>
          <p:cNvSpPr txBox="1"/>
          <p:nvPr/>
        </p:nvSpPr>
        <p:spPr>
          <a:xfrm>
            <a:off x="6091096" y="74676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Rounded Rectangular Callout 11">
            <a:extLst>
              <a:ext uri="{FF2B5EF4-FFF2-40B4-BE49-F238E27FC236}">
                <a16:creationId xmlns:a16="http://schemas.microsoft.com/office/drawing/2014/main" id="{E4D7553A-C3A1-EA5D-DBF0-F12CF0050CDD}"/>
              </a:ext>
            </a:extLst>
          </p:cNvPr>
          <p:cNvSpPr/>
          <p:nvPr/>
        </p:nvSpPr>
        <p:spPr>
          <a:xfrm>
            <a:off x="8329316" y="2821503"/>
            <a:ext cx="2507559" cy="995256"/>
          </a:xfrm>
          <a:prstGeom prst="wedgeRoundRectCallout">
            <a:avLst>
              <a:gd name="adj1" fmla="val -96127"/>
              <a:gd name="adj2" fmla="val -68274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2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[2,3), node 3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3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[3,5), node 3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5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[5,1), node 5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A7872C5-3A03-DF43-93C5-E7A0A6E6A2EB}"/>
              </a:ext>
            </a:extLst>
          </p:cNvPr>
          <p:cNvCxnSpPr>
            <a:cxnSpLocks/>
          </p:cNvCxnSpPr>
          <p:nvPr/>
        </p:nvCxnSpPr>
        <p:spPr>
          <a:xfrm flipH="1">
            <a:off x="8439665" y="3723456"/>
            <a:ext cx="141582" cy="771549"/>
          </a:xfrm>
          <a:prstGeom prst="straightConnector1">
            <a:avLst/>
          </a:prstGeom>
          <a:ln>
            <a:prstDash val="sysDash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B8A0B9D8-C999-A745-8C49-FB9D0BF49867}"/>
              </a:ext>
            </a:extLst>
          </p:cNvPr>
          <p:cNvCxnSpPr>
            <a:cxnSpLocks/>
          </p:cNvCxnSpPr>
          <p:nvPr/>
        </p:nvCxnSpPr>
        <p:spPr>
          <a:xfrm>
            <a:off x="9290478" y="3722750"/>
            <a:ext cx="111517" cy="1390211"/>
          </a:xfrm>
          <a:prstGeom prst="straightConnector1">
            <a:avLst/>
          </a:prstGeom>
          <a:ln>
            <a:prstDash val="sysDash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18EBE80-9012-4940-B0BB-9C2F221A41EC}"/>
              </a:ext>
            </a:extLst>
          </p:cNvPr>
          <p:cNvCxnSpPr>
            <a:cxnSpLocks/>
          </p:cNvCxnSpPr>
          <p:nvPr/>
        </p:nvCxnSpPr>
        <p:spPr>
          <a:xfrm>
            <a:off x="10229764" y="3760784"/>
            <a:ext cx="341181" cy="796962"/>
          </a:xfrm>
          <a:prstGeom prst="straightConnector1">
            <a:avLst/>
          </a:prstGeom>
          <a:ln>
            <a:prstDash val="sysDash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DABAB19-85DF-A5B9-A3CC-F2D46E6F294E}"/>
              </a:ext>
            </a:extLst>
          </p:cNvPr>
          <p:cNvGrpSpPr/>
          <p:nvPr/>
        </p:nvGrpSpPr>
        <p:grpSpPr>
          <a:xfrm>
            <a:off x="772902" y="3419666"/>
            <a:ext cx="370615" cy="1402464"/>
            <a:chOff x="1174692" y="5363462"/>
            <a:chExt cx="370615" cy="140246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F6BFBD8-5FD0-359F-F93B-15D626133F79}"/>
                </a:ext>
              </a:extLst>
            </p:cNvPr>
            <p:cNvSpPr/>
            <p:nvPr/>
          </p:nvSpPr>
          <p:spPr>
            <a:xfrm>
              <a:off x="1206230" y="5363462"/>
              <a:ext cx="293957" cy="99281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0" dirty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680B5CA-2095-2422-6743-7B060B668195}"/>
                </a:ext>
              </a:extLst>
            </p:cNvPr>
            <p:cNvSpPr txBox="1"/>
            <p:nvPr/>
          </p:nvSpPr>
          <p:spPr>
            <a:xfrm>
              <a:off x="1174692" y="6365816"/>
              <a:ext cx="37061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Arial" charset="0"/>
                  <a:ea typeface="Arial" charset="0"/>
                  <a:cs typeface="Arial" charset="0"/>
                </a:rPr>
                <a:t>N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CBF38B5-76D2-5C09-B839-D16132767037}"/>
              </a:ext>
            </a:extLst>
          </p:cNvPr>
          <p:cNvGrpSpPr/>
          <p:nvPr/>
        </p:nvGrpSpPr>
        <p:grpSpPr>
          <a:xfrm>
            <a:off x="1254066" y="3419666"/>
            <a:ext cx="574195" cy="1402464"/>
            <a:chOff x="1655856" y="5363462"/>
            <a:chExt cx="574195" cy="140246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C7D6F65-6BBC-6BBA-2036-3AAF0AF29A89}"/>
                </a:ext>
              </a:extLst>
            </p:cNvPr>
            <p:cNvSpPr/>
            <p:nvPr/>
          </p:nvSpPr>
          <p:spPr>
            <a:xfrm>
              <a:off x="1763097" y="5363462"/>
              <a:ext cx="293958" cy="99281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0" dirty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C7734BF-A902-5799-F508-6A9F007306B8}"/>
                </a:ext>
              </a:extLst>
            </p:cNvPr>
            <p:cNvSpPr txBox="1"/>
            <p:nvPr/>
          </p:nvSpPr>
          <p:spPr>
            <a:xfrm>
              <a:off x="1655856" y="6365816"/>
              <a:ext cx="57419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Arial" charset="0"/>
                  <a:ea typeface="Arial" charset="0"/>
                  <a:cs typeface="Arial" charset="0"/>
                </a:rPr>
                <a:t>2</a:t>
              </a:r>
              <a:r>
                <a:rPr lang="en-US" i="1" baseline="30000" dirty="0">
                  <a:solidFill>
                    <a:srgbClr val="FF0000"/>
                  </a:solidFill>
                  <a:latin typeface="Arial" charset="0"/>
                  <a:ea typeface="Arial" charset="0"/>
                  <a:cs typeface="Arial" charset="0"/>
                </a:rPr>
                <a:t>k-1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13C1106F-33DD-2FD7-7B97-BD0D481D7DDE}"/>
              </a:ext>
            </a:extLst>
          </p:cNvPr>
          <p:cNvSpPr txBox="1"/>
          <p:nvPr/>
        </p:nvSpPr>
        <p:spPr>
          <a:xfrm>
            <a:off x="244436" y="5103724"/>
            <a:ext cx="45416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“Finger” is node immediately 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succeeding separator</a:t>
            </a:r>
            <a:endParaRPr lang="en-CN" sz="2400" dirty="0">
              <a:solidFill>
                <a:srgbClr val="0099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53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17" grpId="0"/>
      <p:bldP spid="4" grpId="0"/>
      <p:bldP spid="12" grpId="0" animBg="1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CB983-EF1C-E2EA-A42F-2A81801BE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5DA9442B-2C45-0FDC-02D0-594623B8C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208898" name="Rectangle 2">
            <a:extLst>
              <a:ext uri="{FF2B5EF4-FFF2-40B4-BE49-F238E27FC236}">
                <a16:creationId xmlns:a16="http://schemas.microsoft.com/office/drawing/2014/main" id="{71B5A0C6-0C3D-3AC8-61EE-BABBF68CD9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finger tables for </a:t>
            </a:r>
            <a:r>
              <a:rPr lang="en-US" i="1" dirty="0" err="1"/>
              <a:t>find_predecessor</a:t>
            </a:r>
            <a:endParaRPr lang="en-US" i="1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BF6478F-0230-7911-4538-C16F8904FF0D}"/>
              </a:ext>
            </a:extLst>
          </p:cNvPr>
          <p:cNvSpPr>
            <a:spLocks noChangeAspect="1"/>
          </p:cNvSpPr>
          <p:nvPr/>
        </p:nvSpPr>
        <p:spPr>
          <a:xfrm>
            <a:off x="4361936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95C146F-B129-ECE3-90DE-DF640AE36A52}"/>
              </a:ext>
            </a:extLst>
          </p:cNvPr>
          <p:cNvSpPr>
            <a:spLocks noChangeAspect="1"/>
          </p:cNvSpPr>
          <p:nvPr/>
        </p:nvSpPr>
        <p:spPr>
          <a:xfrm>
            <a:off x="5692975" y="2087251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F0374CF-E3D3-A1D9-F00D-CD339C5D90A4}"/>
              </a:ext>
            </a:extLst>
          </p:cNvPr>
          <p:cNvSpPr>
            <a:spLocks noChangeAspect="1"/>
          </p:cNvSpPr>
          <p:nvPr/>
        </p:nvSpPr>
        <p:spPr>
          <a:xfrm>
            <a:off x="5891936" y="5127285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EC4C57A-E188-140A-E514-7FC85201A2C4}"/>
              </a:ext>
            </a:extLst>
          </p:cNvPr>
          <p:cNvSpPr>
            <a:spLocks noChangeAspect="1"/>
          </p:cNvSpPr>
          <p:nvPr/>
        </p:nvSpPr>
        <p:spPr>
          <a:xfrm>
            <a:off x="7371095" y="3494763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86E0E14-751A-E7B9-8597-7BB58072DED2}"/>
              </a:ext>
            </a:extLst>
          </p:cNvPr>
          <p:cNvSpPr>
            <a:spLocks noChangeAspect="1"/>
          </p:cNvSpPr>
          <p:nvPr/>
        </p:nvSpPr>
        <p:spPr>
          <a:xfrm>
            <a:off x="4750491" y="2519713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ED6D034-6734-D6EC-7CAF-00A8A92ABDB4}"/>
              </a:ext>
            </a:extLst>
          </p:cNvPr>
          <p:cNvSpPr>
            <a:spLocks noChangeAspect="1"/>
          </p:cNvSpPr>
          <p:nvPr/>
        </p:nvSpPr>
        <p:spPr>
          <a:xfrm>
            <a:off x="6984446" y="4631797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8C45FB3-CA0C-0AAB-E8EF-6196CF3947AB}"/>
              </a:ext>
            </a:extLst>
          </p:cNvPr>
          <p:cNvSpPr>
            <a:spLocks noChangeAspect="1"/>
          </p:cNvSpPr>
          <p:nvPr/>
        </p:nvSpPr>
        <p:spPr>
          <a:xfrm>
            <a:off x="4314776" y="3643005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ABA65F2-A7EE-B1D9-6548-FF1BC3379C74}"/>
              </a:ext>
            </a:extLst>
          </p:cNvPr>
          <p:cNvSpPr>
            <a:spLocks noChangeAspect="1"/>
          </p:cNvSpPr>
          <p:nvPr/>
        </p:nvSpPr>
        <p:spPr>
          <a:xfrm>
            <a:off x="6895886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84AA425-978B-AD2E-30FF-E059A2BFEF4B}"/>
              </a:ext>
            </a:extLst>
          </p:cNvPr>
          <p:cNvSpPr>
            <a:spLocks noChangeAspect="1"/>
          </p:cNvSpPr>
          <p:nvPr/>
        </p:nvSpPr>
        <p:spPr>
          <a:xfrm>
            <a:off x="4665114" y="4586077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035FBE0-0882-5E8B-D6C2-8881DC0FFE63}"/>
              </a:ext>
            </a:extLst>
          </p:cNvPr>
          <p:cNvSpPr>
            <a:spLocks noChangeAspect="1"/>
          </p:cNvSpPr>
          <p:nvPr/>
        </p:nvSpPr>
        <p:spPr>
          <a:xfrm>
            <a:off x="6842338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82A76B-FA9E-EF96-C703-961C2DC53A88}"/>
              </a:ext>
            </a:extLst>
          </p:cNvPr>
          <p:cNvSpPr txBox="1"/>
          <p:nvPr/>
        </p:nvSpPr>
        <p:spPr>
          <a:xfrm>
            <a:off x="6091096" y="74676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F95F3F-488F-7E21-61AC-980374F2C8F0}"/>
              </a:ext>
            </a:extLst>
          </p:cNvPr>
          <p:cNvSpPr>
            <a:spLocks noChangeAspect="1"/>
          </p:cNvSpPr>
          <p:nvPr/>
        </p:nvSpPr>
        <p:spPr>
          <a:xfrm>
            <a:off x="7242656" y="2995762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E572B2F-B0F0-6CD3-0409-F4C2DA46F510}"/>
              </a:ext>
            </a:extLst>
          </p:cNvPr>
          <p:cNvSpPr>
            <a:spLocks noChangeAspect="1"/>
          </p:cNvSpPr>
          <p:nvPr/>
        </p:nvSpPr>
        <p:spPr>
          <a:xfrm>
            <a:off x="7325375" y="3935287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69928E5-06B9-308A-66CE-B29D090F96E3}"/>
              </a:ext>
            </a:extLst>
          </p:cNvPr>
          <p:cNvSpPr>
            <a:spLocks noChangeAspect="1"/>
          </p:cNvSpPr>
          <p:nvPr/>
        </p:nvSpPr>
        <p:spPr>
          <a:xfrm>
            <a:off x="7196936" y="4310332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8704B58-C11F-BC6D-872B-9928398F6FAC}"/>
              </a:ext>
            </a:extLst>
          </p:cNvPr>
          <p:cNvSpPr>
            <a:spLocks noChangeAspect="1"/>
          </p:cNvSpPr>
          <p:nvPr/>
        </p:nvSpPr>
        <p:spPr>
          <a:xfrm>
            <a:off x="6554713" y="4958666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1D2A14B-3DED-5ADB-9729-D3061F926608}"/>
              </a:ext>
            </a:extLst>
          </p:cNvPr>
          <p:cNvSpPr>
            <a:spLocks noChangeAspect="1"/>
          </p:cNvSpPr>
          <p:nvPr/>
        </p:nvSpPr>
        <p:spPr>
          <a:xfrm>
            <a:off x="5304874" y="5004386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EABCED2-E0F6-07F8-052E-4F4D90735A78}"/>
              </a:ext>
            </a:extLst>
          </p:cNvPr>
          <p:cNvSpPr>
            <a:spLocks noChangeAspect="1"/>
          </p:cNvSpPr>
          <p:nvPr/>
        </p:nvSpPr>
        <p:spPr>
          <a:xfrm>
            <a:off x="4481554" y="4298910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85E84D86-0855-49BA-64E1-9BEDB53EF45C}"/>
              </a:ext>
            </a:extLst>
          </p:cNvPr>
          <p:cNvSpPr>
            <a:spLocks noChangeAspect="1"/>
          </p:cNvSpPr>
          <p:nvPr/>
        </p:nvSpPr>
        <p:spPr>
          <a:xfrm>
            <a:off x="4360496" y="3221297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0B124D96-6DFC-BD70-048C-AA09405D8AFA}"/>
              </a:ext>
            </a:extLst>
          </p:cNvPr>
          <p:cNvSpPr>
            <a:spLocks noChangeAspect="1"/>
          </p:cNvSpPr>
          <p:nvPr/>
        </p:nvSpPr>
        <p:spPr>
          <a:xfrm>
            <a:off x="4527274" y="2818748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6E2A4CAC-1540-6B7F-5637-F24FA3099688}"/>
              </a:ext>
            </a:extLst>
          </p:cNvPr>
          <p:cNvSpPr>
            <a:spLocks noChangeAspect="1"/>
          </p:cNvSpPr>
          <p:nvPr/>
        </p:nvSpPr>
        <p:spPr>
          <a:xfrm>
            <a:off x="5382960" y="2138910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AEA7F32C-1383-002D-5425-C62231CEA5AE}"/>
              </a:ext>
            </a:extLst>
          </p:cNvPr>
          <p:cNvSpPr>
            <a:spLocks noChangeAspect="1"/>
          </p:cNvSpPr>
          <p:nvPr/>
        </p:nvSpPr>
        <p:spPr>
          <a:xfrm>
            <a:off x="6045376" y="2080246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AC31AAB-689F-8AEC-7FA4-1EE2E597CA0B}"/>
              </a:ext>
            </a:extLst>
          </p:cNvPr>
          <p:cNvSpPr>
            <a:spLocks noChangeAspect="1"/>
          </p:cNvSpPr>
          <p:nvPr/>
        </p:nvSpPr>
        <p:spPr>
          <a:xfrm>
            <a:off x="6335535" y="2158031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84F44AE-4815-D03B-D42C-79AD7C6EB501}"/>
              </a:ext>
            </a:extLst>
          </p:cNvPr>
          <p:cNvSpPr>
            <a:spLocks noChangeAspect="1"/>
          </p:cNvSpPr>
          <p:nvPr/>
        </p:nvSpPr>
        <p:spPr>
          <a:xfrm>
            <a:off x="4960668" y="4835821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F76DF65-D925-B22E-2B83-A087D3DB73D2}"/>
              </a:ext>
            </a:extLst>
          </p:cNvPr>
          <p:cNvSpPr>
            <a:spLocks noChangeAspect="1"/>
          </p:cNvSpPr>
          <p:nvPr/>
        </p:nvSpPr>
        <p:spPr>
          <a:xfrm>
            <a:off x="5087789" y="2275057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69DFAF25-6E5B-D6CC-4E9B-3E18679236D2}"/>
              </a:ext>
            </a:extLst>
          </p:cNvPr>
          <p:cNvSpPr>
            <a:spLocks noChangeAspect="1"/>
          </p:cNvSpPr>
          <p:nvPr/>
        </p:nvSpPr>
        <p:spPr>
          <a:xfrm>
            <a:off x="4360496" y="3996766"/>
            <a:ext cx="91440" cy="9144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6A3BE7D0-5DD1-B3AE-23AF-59B3F3A0EAE1}"/>
              </a:ext>
            </a:extLst>
          </p:cNvPr>
          <p:cNvCxnSpPr>
            <a:cxnSpLocks/>
            <a:endCxn id="3" idx="3"/>
          </p:cNvCxnSpPr>
          <p:nvPr/>
        </p:nvCxnSpPr>
        <p:spPr>
          <a:xfrm flipH="1">
            <a:off x="4810063" y="2605554"/>
            <a:ext cx="2115564" cy="2119324"/>
          </a:xfrm>
          <a:prstGeom prst="line">
            <a:avLst/>
          </a:prstGeom>
          <a:ln w="12700">
            <a:prstDash val="sysDash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C4432BEA-59F3-48E2-29FD-71E6C8CFF25C}"/>
              </a:ext>
            </a:extLst>
          </p:cNvPr>
          <p:cNvCxnSpPr>
            <a:cxnSpLocks/>
            <a:endCxn id="28" idx="3"/>
          </p:cNvCxnSpPr>
          <p:nvPr/>
        </p:nvCxnSpPr>
        <p:spPr>
          <a:xfrm>
            <a:off x="5884363" y="3644427"/>
            <a:ext cx="1113474" cy="1065419"/>
          </a:xfrm>
          <a:prstGeom prst="line">
            <a:avLst/>
          </a:prstGeom>
          <a:ln w="12700">
            <a:prstDash val="sysDash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8900" name="Straight Connector 208899">
            <a:extLst>
              <a:ext uri="{FF2B5EF4-FFF2-40B4-BE49-F238E27FC236}">
                <a16:creationId xmlns:a16="http://schemas.microsoft.com/office/drawing/2014/main" id="{0F1FE52A-EE0F-3341-97E9-4D3C415B3E65}"/>
              </a:ext>
            </a:extLst>
          </p:cNvPr>
          <p:cNvCxnSpPr>
            <a:cxnSpLocks/>
            <a:endCxn id="26" idx="3"/>
          </p:cNvCxnSpPr>
          <p:nvPr/>
        </p:nvCxnSpPr>
        <p:spPr>
          <a:xfrm flipV="1">
            <a:off x="5884363" y="3572812"/>
            <a:ext cx="1500123" cy="82967"/>
          </a:xfrm>
          <a:prstGeom prst="line">
            <a:avLst/>
          </a:prstGeom>
          <a:ln w="12700">
            <a:prstDash val="sysDash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8904" name="Straight Connector 208903">
            <a:extLst>
              <a:ext uri="{FF2B5EF4-FFF2-40B4-BE49-F238E27FC236}">
                <a16:creationId xmlns:a16="http://schemas.microsoft.com/office/drawing/2014/main" id="{D11B2A9D-B0E7-7ED0-3C9F-56FBEC1D97EC}"/>
              </a:ext>
            </a:extLst>
          </p:cNvPr>
          <p:cNvCxnSpPr>
            <a:cxnSpLocks/>
            <a:endCxn id="10" idx="4"/>
          </p:cNvCxnSpPr>
          <p:nvPr/>
        </p:nvCxnSpPr>
        <p:spPr>
          <a:xfrm flipV="1">
            <a:off x="5884363" y="3087202"/>
            <a:ext cx="1404013" cy="568577"/>
          </a:xfrm>
          <a:prstGeom prst="line">
            <a:avLst/>
          </a:prstGeom>
          <a:ln w="12700">
            <a:prstDash val="sysDash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8907" name="Straight Connector 208906">
            <a:extLst>
              <a:ext uri="{FF2B5EF4-FFF2-40B4-BE49-F238E27FC236}">
                <a16:creationId xmlns:a16="http://schemas.microsoft.com/office/drawing/2014/main" id="{3463C2BB-1BA4-645C-DB8B-4666EB003845}"/>
              </a:ext>
            </a:extLst>
          </p:cNvPr>
          <p:cNvCxnSpPr>
            <a:cxnSpLocks/>
          </p:cNvCxnSpPr>
          <p:nvPr/>
        </p:nvCxnSpPr>
        <p:spPr>
          <a:xfrm flipV="1">
            <a:off x="5884363" y="2807694"/>
            <a:ext cx="1278333" cy="848085"/>
          </a:xfrm>
          <a:prstGeom prst="line">
            <a:avLst/>
          </a:prstGeom>
          <a:ln w="12700">
            <a:prstDash val="sysDash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8910" name="Right Arrow 208909">
            <a:extLst>
              <a:ext uri="{FF2B5EF4-FFF2-40B4-BE49-F238E27FC236}">
                <a16:creationId xmlns:a16="http://schemas.microsoft.com/office/drawing/2014/main" id="{C09F096E-71D1-815E-0224-C19F7610AB7F}"/>
              </a:ext>
            </a:extLst>
          </p:cNvPr>
          <p:cNvSpPr/>
          <p:nvPr/>
        </p:nvSpPr>
        <p:spPr>
          <a:xfrm rot="13536316">
            <a:off x="4731045" y="4403540"/>
            <a:ext cx="236051" cy="148088"/>
          </a:xfrm>
          <a:prstGeom prst="rightArrow">
            <a:avLst>
              <a:gd name="adj1" fmla="val 50000"/>
              <a:gd name="adj2" fmla="val 66829"/>
            </a:avLst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74000">
                <a:schemeClr val="accent2">
                  <a:lumMod val="60000"/>
                  <a:lumOff val="40000"/>
                </a:schemeClr>
              </a:gs>
              <a:gs pos="99000">
                <a:schemeClr val="accent2">
                  <a:lumMod val="5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chemeClr val="accent2">
                <a:lumMod val="7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8913" name="Right Arrow 208912">
            <a:extLst>
              <a:ext uri="{FF2B5EF4-FFF2-40B4-BE49-F238E27FC236}">
                <a16:creationId xmlns:a16="http://schemas.microsoft.com/office/drawing/2014/main" id="{62EC1CBC-F586-B4F6-CBC0-42072367FDC5}"/>
              </a:ext>
            </a:extLst>
          </p:cNvPr>
          <p:cNvSpPr/>
          <p:nvPr/>
        </p:nvSpPr>
        <p:spPr>
          <a:xfrm rot="7930812">
            <a:off x="6650517" y="4642498"/>
            <a:ext cx="236051" cy="148088"/>
          </a:xfrm>
          <a:prstGeom prst="rightArrow">
            <a:avLst>
              <a:gd name="adj1" fmla="val 50000"/>
              <a:gd name="adj2" fmla="val 66829"/>
            </a:avLst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74000">
                <a:schemeClr val="accent2">
                  <a:lumMod val="60000"/>
                  <a:lumOff val="40000"/>
                </a:schemeClr>
              </a:gs>
              <a:gs pos="99000">
                <a:schemeClr val="accent2">
                  <a:lumMod val="5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chemeClr val="accent2">
                <a:lumMod val="7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8914" name="Right Arrow 208913">
            <a:extLst>
              <a:ext uri="{FF2B5EF4-FFF2-40B4-BE49-F238E27FC236}">
                <a16:creationId xmlns:a16="http://schemas.microsoft.com/office/drawing/2014/main" id="{08EABEB9-F1D0-A838-A003-347FC1FF482A}"/>
              </a:ext>
            </a:extLst>
          </p:cNvPr>
          <p:cNvSpPr/>
          <p:nvPr/>
        </p:nvSpPr>
        <p:spPr>
          <a:xfrm rot="5187225">
            <a:off x="7154845" y="3669979"/>
            <a:ext cx="236051" cy="148088"/>
          </a:xfrm>
          <a:prstGeom prst="rightArrow">
            <a:avLst>
              <a:gd name="adj1" fmla="val 50000"/>
              <a:gd name="adj2" fmla="val 66829"/>
            </a:avLst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74000">
                <a:schemeClr val="accent2">
                  <a:lumMod val="60000"/>
                  <a:lumOff val="40000"/>
                </a:schemeClr>
              </a:gs>
              <a:gs pos="99000">
                <a:schemeClr val="accent2">
                  <a:lumMod val="5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chemeClr val="accent2">
                <a:lumMod val="7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8915" name="Right Arrow 208914">
            <a:extLst>
              <a:ext uri="{FF2B5EF4-FFF2-40B4-BE49-F238E27FC236}">
                <a16:creationId xmlns:a16="http://schemas.microsoft.com/office/drawing/2014/main" id="{1F76A437-CF34-4258-EDF8-F70507FAAA3A}"/>
              </a:ext>
            </a:extLst>
          </p:cNvPr>
          <p:cNvSpPr/>
          <p:nvPr/>
        </p:nvSpPr>
        <p:spPr>
          <a:xfrm rot="4114732">
            <a:off x="7124348" y="3203518"/>
            <a:ext cx="236051" cy="148088"/>
          </a:xfrm>
          <a:prstGeom prst="rightArrow">
            <a:avLst>
              <a:gd name="adj1" fmla="val 50000"/>
              <a:gd name="adj2" fmla="val 66829"/>
            </a:avLst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74000">
                <a:schemeClr val="accent2">
                  <a:lumMod val="60000"/>
                  <a:lumOff val="40000"/>
                </a:schemeClr>
              </a:gs>
              <a:gs pos="99000">
                <a:schemeClr val="accent2">
                  <a:lumMod val="5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chemeClr val="accent2">
                <a:lumMod val="7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8916" name="Right Arrow 208915">
            <a:extLst>
              <a:ext uri="{FF2B5EF4-FFF2-40B4-BE49-F238E27FC236}">
                <a16:creationId xmlns:a16="http://schemas.microsoft.com/office/drawing/2014/main" id="{D288A570-8AA1-A98A-BA0D-6435D1FBA2E3}"/>
              </a:ext>
            </a:extLst>
          </p:cNvPr>
          <p:cNvSpPr/>
          <p:nvPr/>
        </p:nvSpPr>
        <p:spPr>
          <a:xfrm rot="3593640">
            <a:off x="7033573" y="2927964"/>
            <a:ext cx="156848" cy="96365"/>
          </a:xfrm>
          <a:prstGeom prst="rightArrow">
            <a:avLst>
              <a:gd name="adj1" fmla="val 50000"/>
              <a:gd name="adj2" fmla="val 66829"/>
            </a:avLst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74000">
                <a:schemeClr val="accent2">
                  <a:lumMod val="60000"/>
                  <a:lumOff val="40000"/>
                </a:schemeClr>
              </a:gs>
              <a:gs pos="99000">
                <a:schemeClr val="accent2">
                  <a:lumMod val="5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chemeClr val="accent2">
                <a:lumMod val="7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8917" name="Right Arrow 208916">
            <a:extLst>
              <a:ext uri="{FF2B5EF4-FFF2-40B4-BE49-F238E27FC236}">
                <a16:creationId xmlns:a16="http://schemas.microsoft.com/office/drawing/2014/main" id="{C47723D9-17EB-81AF-9BA9-E0C15BF949ED}"/>
              </a:ext>
            </a:extLst>
          </p:cNvPr>
          <p:cNvSpPr/>
          <p:nvPr/>
        </p:nvSpPr>
        <p:spPr>
          <a:xfrm rot="2806813">
            <a:off x="6876399" y="2711242"/>
            <a:ext cx="156848" cy="96365"/>
          </a:xfrm>
          <a:prstGeom prst="rightArrow">
            <a:avLst>
              <a:gd name="adj1" fmla="val 50000"/>
              <a:gd name="adj2" fmla="val 66829"/>
            </a:avLst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74000">
                <a:schemeClr val="accent2">
                  <a:lumMod val="60000"/>
                  <a:lumOff val="40000"/>
                </a:schemeClr>
              </a:gs>
              <a:gs pos="99000">
                <a:schemeClr val="accent2">
                  <a:lumMod val="50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chemeClr val="accent2">
                <a:lumMod val="7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5042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8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08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0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0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0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910" grpId="0" animBg="1"/>
      <p:bldP spid="208913" grpId="0" animBg="1"/>
      <p:bldP spid="208914" grpId="0" animBg="1"/>
      <p:bldP spid="208915" grpId="0" animBg="1"/>
      <p:bldP spid="208916" grpId="0" animBg="1"/>
      <p:bldP spid="2089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finger tables for </a:t>
            </a:r>
            <a:r>
              <a:rPr lang="en-US" i="1" dirty="0" err="1"/>
              <a:t>find_predecessor</a:t>
            </a:r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1936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1936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1936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7471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5530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5886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5114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6417" y="3137506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8269" y="22115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8196" y="262397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59602" y="346119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78597" y="434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0276" y="470361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2872" y="425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6936" y="344295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4270" y="26203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4155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1004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2338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1114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18781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1" name="Rounded Rectangular Callout 40">
            <a:extLst>
              <a:ext uri="{FF2B5EF4-FFF2-40B4-BE49-F238E27FC236}">
                <a16:creationId xmlns:a16="http://schemas.microsoft.com/office/drawing/2014/main" id="{F923B56F-0A4C-204B-ABE1-74A6E1BAD93F}"/>
              </a:ext>
            </a:extLst>
          </p:cNvPr>
          <p:cNvSpPr/>
          <p:nvPr/>
        </p:nvSpPr>
        <p:spPr>
          <a:xfrm>
            <a:off x="8329316" y="2821503"/>
            <a:ext cx="2507559" cy="995256"/>
          </a:xfrm>
          <a:prstGeom prst="wedgeRoundRectCallout">
            <a:avLst>
              <a:gd name="adj1" fmla="val -96127"/>
              <a:gd name="adj2" fmla="val -68274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2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[2,3), node 3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3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[3,5), node 3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5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[5,1), node 5</a:t>
            </a:r>
          </a:p>
        </p:txBody>
      </p:sp>
      <p:sp>
        <p:nvSpPr>
          <p:cNvPr id="51" name="Rounded Rectangular Callout 50">
            <a:extLst>
              <a:ext uri="{FF2B5EF4-FFF2-40B4-BE49-F238E27FC236}">
                <a16:creationId xmlns:a16="http://schemas.microsoft.com/office/drawing/2014/main" id="{79344FE8-ACBF-E445-A306-91ADE5153F8E}"/>
              </a:ext>
            </a:extLst>
          </p:cNvPr>
          <p:cNvSpPr/>
          <p:nvPr/>
        </p:nvSpPr>
        <p:spPr>
          <a:xfrm>
            <a:off x="7786265" y="1592165"/>
            <a:ext cx="2507559" cy="995256"/>
          </a:xfrm>
          <a:prstGeom prst="wedgeRoundRectCallout">
            <a:avLst>
              <a:gd name="adj1" fmla="val -118795"/>
              <a:gd name="adj2" fmla="val -9920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1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[1,2), node 1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2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[2,4), node 3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4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[4,0), node 5</a:t>
            </a:r>
          </a:p>
        </p:txBody>
      </p:sp>
      <p:sp>
        <p:nvSpPr>
          <p:cNvPr id="52" name="Rounded Rectangular Callout 51">
            <a:extLst>
              <a:ext uri="{FF2B5EF4-FFF2-40B4-BE49-F238E27FC236}">
                <a16:creationId xmlns:a16="http://schemas.microsoft.com/office/drawing/2014/main" id="{6C42C000-CEBB-7B46-98B2-0E31EAC65EB0}"/>
              </a:ext>
            </a:extLst>
          </p:cNvPr>
          <p:cNvSpPr/>
          <p:nvPr/>
        </p:nvSpPr>
        <p:spPr>
          <a:xfrm>
            <a:off x="8100384" y="4703614"/>
            <a:ext cx="2507559" cy="995256"/>
          </a:xfrm>
          <a:prstGeom prst="wedgeRoundRectCallout">
            <a:avLst>
              <a:gd name="adj1" fmla="val -88242"/>
              <a:gd name="adj2" fmla="val -40959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4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[4,5), node 5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5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[5,7), node 5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7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[7,3), node 0</a:t>
            </a:r>
          </a:p>
        </p:txBody>
      </p:sp>
      <p:sp>
        <p:nvSpPr>
          <p:cNvPr id="53" name="Rounded Rectangular Callout 52">
            <a:extLst>
              <a:ext uri="{FF2B5EF4-FFF2-40B4-BE49-F238E27FC236}">
                <a16:creationId xmlns:a16="http://schemas.microsoft.com/office/drawing/2014/main" id="{3002C5F0-8FA1-2241-8981-7D78C82A2399}"/>
              </a:ext>
            </a:extLst>
          </p:cNvPr>
          <p:cNvSpPr/>
          <p:nvPr/>
        </p:nvSpPr>
        <p:spPr>
          <a:xfrm>
            <a:off x="5700120" y="5892199"/>
            <a:ext cx="2281768" cy="556437"/>
          </a:xfrm>
          <a:prstGeom prst="wedgeRoundRectCallout">
            <a:avLst>
              <a:gd name="adj1" fmla="val 8315"/>
              <a:gd name="adj2" fmla="val -229042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Look up key 1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4337E992-4D5D-3343-BB9F-70FD87E15E52}"/>
              </a:ext>
            </a:extLst>
          </p:cNvPr>
          <p:cNvCxnSpPr>
            <a:cxnSpLocks/>
          </p:cNvCxnSpPr>
          <p:nvPr/>
        </p:nvCxnSpPr>
        <p:spPr>
          <a:xfrm flipH="1" flipV="1">
            <a:off x="5981936" y="2512289"/>
            <a:ext cx="635519" cy="1833422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6273E68-F6E0-CC46-8A20-4979B4E84C2A}"/>
              </a:ext>
            </a:extLst>
          </p:cNvPr>
          <p:cNvCxnSpPr>
            <a:cxnSpLocks/>
          </p:cNvCxnSpPr>
          <p:nvPr/>
        </p:nvCxnSpPr>
        <p:spPr>
          <a:xfrm>
            <a:off x="6055328" y="2396097"/>
            <a:ext cx="758644" cy="1990113"/>
          </a:xfrm>
          <a:prstGeom prst="straightConnector1">
            <a:avLst/>
          </a:prstGeom>
          <a:ln>
            <a:solidFill>
              <a:srgbClr val="009900"/>
            </a:solidFill>
            <a:prstDash val="solid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E8FC8DB2-4DDF-C74F-A63E-E24B624959C1}"/>
              </a:ext>
            </a:extLst>
          </p:cNvPr>
          <p:cNvSpPr/>
          <p:nvPr/>
        </p:nvSpPr>
        <p:spPr>
          <a:xfrm>
            <a:off x="8137455" y="5322702"/>
            <a:ext cx="2415216" cy="299623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BB515A0-6C85-7844-B0E5-38D646CE4D8E}"/>
              </a:ext>
            </a:extLst>
          </p:cNvPr>
          <p:cNvSpPr/>
          <p:nvPr/>
        </p:nvSpPr>
        <p:spPr>
          <a:xfrm>
            <a:off x="7832436" y="1656581"/>
            <a:ext cx="2415216" cy="299623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7" name="Text Box 16">
            <a:extLst>
              <a:ext uri="{FF2B5EF4-FFF2-40B4-BE49-F238E27FC236}">
                <a16:creationId xmlns:a16="http://schemas.microsoft.com/office/drawing/2014/main" id="{444EBFB1-57C9-CE4C-8487-6606BFA79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8706" y="5472513"/>
            <a:ext cx="3801500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  <a:prstDash val="sysDash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400" b="0" dirty="0">
                <a:solidFill>
                  <a:srgbClr val="FF0000"/>
                </a:solidFill>
                <a:latin typeface="Arial" charset="0"/>
              </a:rPr>
              <a:t>O(</a:t>
            </a:r>
            <a:r>
              <a:rPr lang="en-US" sz="2400" b="0" dirty="0" err="1">
                <a:solidFill>
                  <a:srgbClr val="FF0000"/>
                </a:solidFill>
                <a:latin typeface="Arial" charset="0"/>
              </a:rPr>
              <a:t>logN</a:t>
            </a:r>
            <a:r>
              <a:rPr lang="en-US" sz="2400" b="0" dirty="0">
                <a:solidFill>
                  <a:srgbClr val="FF0000"/>
                </a:solidFill>
                <a:latin typeface="Arial" charset="0"/>
              </a:rPr>
              <a:t>) </a:t>
            </a:r>
            <a:r>
              <a:rPr lang="en-US" sz="2400" b="0" dirty="0">
                <a:latin typeface="Arial" charset="0"/>
              </a:rPr>
              <a:t>messages </a:t>
            </a:r>
          </a:p>
          <a:p>
            <a:r>
              <a:rPr lang="en-US" sz="2400" b="0" dirty="0">
                <a:latin typeface="Arial" charset="0"/>
              </a:rPr>
              <a:t>and hops!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37ED8B-2037-A148-A485-8EF45E7D1405}"/>
              </a:ext>
            </a:extLst>
          </p:cNvPr>
          <p:cNvSpPr txBox="1"/>
          <p:nvPr/>
        </p:nvSpPr>
        <p:spPr>
          <a:xfrm>
            <a:off x="6367583" y="3023396"/>
            <a:ext cx="1040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solidFill>
                  <a:srgbClr val="009900"/>
                </a:solidFill>
                <a:latin typeface="Arial" charset="0"/>
                <a:ea typeface="Arial" charset="0"/>
                <a:cs typeface="Arial" charset="0"/>
              </a:rPr>
              <a:t>Node 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3A1EEA-500D-DABC-A63A-8311EDA969C1}"/>
              </a:ext>
            </a:extLst>
          </p:cNvPr>
          <p:cNvSpPr txBox="1"/>
          <p:nvPr/>
        </p:nvSpPr>
        <p:spPr>
          <a:xfrm>
            <a:off x="195679" y="1602840"/>
            <a:ext cx="40687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Each node keeps </a:t>
            </a:r>
            <a:r>
              <a:rPr lang="en-CN" sz="240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m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 states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Key space </a:t>
            </a:r>
            <a:r>
              <a:rPr lang="en-US" sz="2400" dirty="0">
                <a:latin typeface="Arial" charset="0"/>
                <a:ea typeface="Arial" charset="0"/>
                <a:cs typeface="Arial" charset="0"/>
                <a:sym typeface="Wingdings" pitchFamily="2" charset="2"/>
              </a:rPr>
              <a:t> </a:t>
            </a:r>
            <a:r>
              <a:rPr lang="en-US" sz="240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Wingdings" pitchFamily="2" charset="2"/>
              </a:rPr>
              <a:t>m</a:t>
            </a:r>
            <a:r>
              <a:rPr lang="en-US" sz="2400" dirty="0">
                <a:latin typeface="Arial" charset="0"/>
                <a:ea typeface="Arial" charset="0"/>
                <a:cs typeface="Arial" charset="0"/>
                <a:sym typeface="Wingdings" pitchFamily="2" charset="2"/>
              </a:rPr>
              <a:t> ranges via</a:t>
            </a:r>
          </a:p>
          <a:p>
            <a:pPr algn="l"/>
            <a:r>
              <a:rPr lang="en-US" sz="2400" dirty="0">
                <a:solidFill>
                  <a:srgbClr val="009900"/>
                </a:solidFill>
                <a:latin typeface="Arial" charset="0"/>
                <a:ea typeface="Arial" charset="0"/>
                <a:cs typeface="Arial" charset="0"/>
              </a:rPr>
              <a:t>(N</a:t>
            </a:r>
            <a:r>
              <a:rPr lang="en-CN" sz="2400" dirty="0">
                <a:solidFill>
                  <a:srgbClr val="009900"/>
                </a:solidFill>
                <a:latin typeface="Arial" charset="0"/>
                <a:ea typeface="Arial" charset="0"/>
                <a:cs typeface="Arial" charset="0"/>
              </a:rPr>
              <a:t>+2</a:t>
            </a:r>
            <a:r>
              <a:rPr lang="en-CN" sz="2400" baseline="30000" dirty="0">
                <a:solidFill>
                  <a:srgbClr val="009900"/>
                </a:solidFill>
                <a:latin typeface="Arial" charset="0"/>
                <a:ea typeface="Arial" charset="0"/>
                <a:cs typeface="Arial" charset="0"/>
              </a:rPr>
              <a:t>k-1</a:t>
            </a:r>
            <a:r>
              <a:rPr lang="en-CN" sz="2400" dirty="0">
                <a:solidFill>
                  <a:srgbClr val="009900"/>
                </a:solidFill>
                <a:latin typeface="Arial" charset="0"/>
                <a:ea typeface="Arial" charset="0"/>
                <a:cs typeface="Arial" charset="0"/>
              </a:rPr>
              <a:t>) mod 2</a:t>
            </a:r>
            <a:r>
              <a:rPr lang="en-CN" sz="2400" baseline="30000" dirty="0">
                <a:solidFill>
                  <a:srgbClr val="009900"/>
                </a:solidFill>
                <a:latin typeface="Arial" charset="0"/>
                <a:ea typeface="Arial" charset="0"/>
                <a:cs typeface="Arial" charset="0"/>
              </a:rPr>
              <a:t>m</a:t>
            </a:r>
            <a:r>
              <a:rPr lang="en-CN" sz="2400" dirty="0">
                <a:solidFill>
                  <a:srgbClr val="009900"/>
                </a:solidFill>
                <a:latin typeface="Arial" charset="0"/>
                <a:ea typeface="Arial" charset="0"/>
                <a:cs typeface="Arial" charset="0"/>
              </a:rPr>
              <a:t>, 1&lt;=k</a:t>
            </a:r>
            <a:r>
              <a:rPr lang="en-CN" sz="2400">
                <a:solidFill>
                  <a:srgbClr val="009900"/>
                </a:solidFill>
                <a:latin typeface="Arial" charset="0"/>
                <a:ea typeface="Arial" charset="0"/>
                <a:cs typeface="Arial" charset="0"/>
              </a:rPr>
              <a:t>&lt;=m</a:t>
            </a:r>
            <a:endParaRPr lang="en-CN" sz="2400" dirty="0">
              <a:solidFill>
                <a:srgbClr val="0099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42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3" grpId="0" animBg="1"/>
      <p:bldP spid="16" grpId="0" animBg="1"/>
      <p:bldP spid="56" grpId="0" animBg="1"/>
      <p:bldP spid="57" grpId="0" animBg="1"/>
      <p:bldP spid="1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BC7F2-5DB3-1E16-C685-631663693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E385DF41-0514-D200-4243-D71FF9C9C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208898" name="Rectangle 2">
            <a:extLst>
              <a:ext uri="{FF2B5EF4-FFF2-40B4-BE49-F238E27FC236}">
                <a16:creationId xmlns:a16="http://schemas.microsoft.com/office/drawing/2014/main" id="{ECF22785-8C4C-4DCE-7491-7908D64197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finger tables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ED7BDD-124D-7A10-BBEC-E7F1F3F53C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587" y="1748891"/>
            <a:ext cx="11403517" cy="43058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A5B9A6-4A69-970B-27FE-228DAFB313E9}"/>
              </a:ext>
            </a:extLst>
          </p:cNvPr>
          <p:cNvSpPr txBox="1"/>
          <p:nvPr/>
        </p:nvSpPr>
        <p:spPr>
          <a:xfrm>
            <a:off x="61010" y="6505674"/>
            <a:ext cx="20097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>
                <a:latin typeface="Arial" charset="0"/>
                <a:ea typeface="Arial" charset="0"/>
                <a:cs typeface="Arial" charset="0"/>
              </a:rPr>
              <a:t>From Chord </a:t>
            </a:r>
            <a:r>
              <a:rPr lang="en-US" sz="1400" b="0" dirty="0" err="1">
                <a:latin typeface="Arial" charset="0"/>
                <a:ea typeface="Arial" charset="0"/>
                <a:cs typeface="Arial" charset="0"/>
              </a:rPr>
              <a:t>ToN</a:t>
            </a:r>
            <a:r>
              <a:rPr lang="en-US" sz="1400" b="0" dirty="0">
                <a:latin typeface="Arial" charset="0"/>
                <a:ea typeface="Arial" charset="0"/>
                <a:cs typeface="Arial" charset="0"/>
              </a:rPr>
              <a:t> paper</a:t>
            </a:r>
          </a:p>
        </p:txBody>
      </p:sp>
    </p:spTree>
    <p:extLst>
      <p:ext uri="{BB962C8B-B14F-4D97-AF65-F5344CB8AC3E}">
        <p14:creationId xmlns:p14="http://schemas.microsoft.com/office/powerpoint/2010/main" val="822085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A </a:t>
            </a:r>
            <a:r>
              <a:rPr lang="en-US" sz="3200" b="1" dirty="0"/>
              <a:t>binary lookup tree </a:t>
            </a:r>
            <a:r>
              <a:rPr lang="en-US" sz="3200" dirty="0"/>
              <a:t>rooted at every node  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Threaded through other nodes' finger tables</a:t>
            </a:r>
          </a:p>
          <a:p>
            <a:pPr lvl="1">
              <a:lnSpc>
                <a:spcPct val="100000"/>
              </a:lnSpc>
            </a:pPr>
            <a:endParaRPr lang="en-US" sz="3200" dirty="0"/>
          </a:p>
          <a:p>
            <a:pPr>
              <a:lnSpc>
                <a:spcPct val="100000"/>
              </a:lnSpc>
            </a:pPr>
            <a:r>
              <a:rPr lang="en-US" sz="3200" dirty="0"/>
              <a:t>Better than arranging nodes in a single tree</a:t>
            </a:r>
          </a:p>
          <a:p>
            <a:pPr lvl="1">
              <a:lnSpc>
                <a:spcPct val="100000"/>
              </a:lnSpc>
            </a:pPr>
            <a:r>
              <a:rPr lang="en-US" sz="3000" dirty="0"/>
              <a:t>Every node acts as a root</a:t>
            </a:r>
          </a:p>
          <a:p>
            <a:pPr lvl="2">
              <a:lnSpc>
                <a:spcPct val="100000"/>
              </a:lnSpc>
            </a:pPr>
            <a:r>
              <a:rPr lang="en-US" sz="2800" dirty="0"/>
              <a:t>So there's 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</a:rPr>
              <a:t>no root hotspot</a:t>
            </a:r>
          </a:p>
          <a:p>
            <a:pPr lvl="2">
              <a:lnSpc>
                <a:spcPct val="100000"/>
              </a:lnSpc>
            </a:pP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</a:rPr>
              <a:t>No single point </a:t>
            </a:r>
            <a:r>
              <a:rPr lang="en-US" sz="2800" dirty="0"/>
              <a:t>of failure</a:t>
            </a:r>
          </a:p>
          <a:p>
            <a:pPr lvl="2">
              <a:lnSpc>
                <a:spcPct val="100000"/>
              </a:lnSpc>
            </a:pPr>
            <a:r>
              <a:rPr lang="en-US" sz="2800" dirty="0"/>
              <a:t>But a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lot more state </a:t>
            </a:r>
            <a:r>
              <a:rPr lang="en-US" sz="2800" dirty="0"/>
              <a:t>in total:  N nodes each have O(log N)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34AC4-E5A6-0446-ADDB-6CB25A5DDD13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 of finger tables</a:t>
            </a:r>
          </a:p>
        </p:txBody>
      </p:sp>
    </p:spTree>
    <p:extLst>
      <p:ext uri="{BB962C8B-B14F-4D97-AF65-F5344CB8AC3E}">
        <p14:creationId xmlns:p14="http://schemas.microsoft.com/office/powerpoint/2010/main" val="14922754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Interface: </a:t>
            </a:r>
            <a:r>
              <a:rPr lang="en-US" dirty="0"/>
              <a:t>lookup(key) </a:t>
            </a:r>
            <a:r>
              <a:rPr lang="en-US" dirty="0">
                <a:sym typeface="Symbol" charset="0"/>
              </a:rPr>
              <a:t></a:t>
            </a:r>
            <a:r>
              <a:rPr lang="en-US" dirty="0"/>
              <a:t> IP address</a:t>
            </a:r>
          </a:p>
          <a:p>
            <a:endParaRPr lang="en-US" dirty="0"/>
          </a:p>
          <a:p>
            <a:r>
              <a:rPr lang="en-US" b="1" dirty="0"/>
              <a:t>Efficient: </a:t>
            </a:r>
            <a:r>
              <a:rPr lang="en-US" dirty="0"/>
              <a:t>O(log N) messages per lookup</a:t>
            </a:r>
          </a:p>
          <a:p>
            <a:pPr lvl="1"/>
            <a:r>
              <a:rPr lang="en-US" sz="2800" dirty="0"/>
              <a:t>N is the total number of nodes (peers)</a:t>
            </a:r>
          </a:p>
          <a:p>
            <a:endParaRPr lang="en-US" dirty="0"/>
          </a:p>
          <a:p>
            <a:r>
              <a:rPr lang="en-US" b="1" dirty="0"/>
              <a:t>Scalable: </a:t>
            </a:r>
            <a:r>
              <a:rPr lang="en-US"/>
              <a:t>O(m) </a:t>
            </a:r>
            <a:r>
              <a:rPr lang="en-US" dirty="0"/>
              <a:t>state per node</a:t>
            </a:r>
          </a:p>
          <a:p>
            <a:endParaRPr lang="en-US" dirty="0"/>
          </a:p>
          <a:p>
            <a:r>
              <a:rPr lang="en-US" b="1" dirty="0"/>
              <a:t>Robust: </a:t>
            </a:r>
            <a:r>
              <a:rPr lang="en-US" dirty="0"/>
              <a:t>survives massive failures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B342C-67F9-A944-A90B-0CD0A4180F9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lookup algorithm properties</a:t>
            </a:r>
          </a:p>
        </p:txBody>
      </p:sp>
    </p:spTree>
    <p:extLst>
      <p:ext uri="{BB962C8B-B14F-4D97-AF65-F5344CB8AC3E}">
        <p14:creationId xmlns:p14="http://schemas.microsoft.com/office/powerpoint/2010/main" val="1902077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F48C2-14B0-3C25-AF14-D3A28002C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B693CA7C-CD44-4C63-662F-7F859C23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208898" name="Rectangle 2">
            <a:extLst>
              <a:ext uri="{FF2B5EF4-FFF2-40B4-BE49-F238E27FC236}">
                <a16:creationId xmlns:a16="http://schemas.microsoft.com/office/drawing/2014/main" id="{06490FA5-D7B0-CD13-C2EB-B9CB7103ED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Recursive vs. Iterative Lookup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DF767CD-BDD0-01C7-052E-09006559F723}"/>
              </a:ext>
            </a:extLst>
          </p:cNvPr>
          <p:cNvSpPr>
            <a:spLocks noChangeAspect="1"/>
          </p:cNvSpPr>
          <p:nvPr/>
        </p:nvSpPr>
        <p:spPr>
          <a:xfrm>
            <a:off x="1390136" y="1899000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118EA79-A441-0DAE-7706-FFBC5CC32D71}"/>
              </a:ext>
            </a:extLst>
          </p:cNvPr>
          <p:cNvSpPr>
            <a:spLocks noChangeAspect="1"/>
          </p:cNvSpPr>
          <p:nvPr/>
        </p:nvSpPr>
        <p:spPr>
          <a:xfrm>
            <a:off x="2830136" y="1809000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6B98E4A-A565-D6D1-2014-DCB5D0AC178D}"/>
              </a:ext>
            </a:extLst>
          </p:cNvPr>
          <p:cNvSpPr>
            <a:spLocks noChangeAspect="1"/>
          </p:cNvSpPr>
          <p:nvPr/>
        </p:nvSpPr>
        <p:spPr>
          <a:xfrm>
            <a:off x="2830136" y="4879269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5597BE3-9DB1-CF20-4298-80AC7382461A}"/>
              </a:ext>
            </a:extLst>
          </p:cNvPr>
          <p:cNvSpPr>
            <a:spLocks noChangeAspect="1"/>
          </p:cNvSpPr>
          <p:nvPr/>
        </p:nvSpPr>
        <p:spPr>
          <a:xfrm>
            <a:off x="4360136" y="3339000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B76EE5B-CDC6-1CD7-9FEC-F543D1792D2E}"/>
              </a:ext>
            </a:extLst>
          </p:cNvPr>
          <p:cNvSpPr>
            <a:spLocks noChangeAspect="1"/>
          </p:cNvSpPr>
          <p:nvPr/>
        </p:nvSpPr>
        <p:spPr>
          <a:xfrm>
            <a:off x="1705671" y="226489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E5AA63A-16F9-31D6-1146-9BA5B01E3FD7}"/>
              </a:ext>
            </a:extLst>
          </p:cNvPr>
          <p:cNvSpPr>
            <a:spLocks noChangeAspect="1"/>
          </p:cNvSpPr>
          <p:nvPr/>
        </p:nvSpPr>
        <p:spPr>
          <a:xfrm>
            <a:off x="3923730" y="444181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BFB5439-8841-25F5-1125-CF338CAC5D4F}"/>
              </a:ext>
            </a:extLst>
          </p:cNvPr>
          <p:cNvSpPr>
            <a:spLocks noChangeAspect="1"/>
          </p:cNvSpPr>
          <p:nvPr/>
        </p:nvSpPr>
        <p:spPr>
          <a:xfrm>
            <a:off x="1300136" y="3339000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C4C626C-53FF-924F-0A02-69117FF7AC8A}"/>
              </a:ext>
            </a:extLst>
          </p:cNvPr>
          <p:cNvSpPr>
            <a:spLocks noChangeAspect="1"/>
          </p:cNvSpPr>
          <p:nvPr/>
        </p:nvSpPr>
        <p:spPr>
          <a:xfrm>
            <a:off x="3924086" y="226142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FD29F77-EBB2-05D0-0E12-B2FC3291B265}"/>
              </a:ext>
            </a:extLst>
          </p:cNvPr>
          <p:cNvSpPr>
            <a:spLocks noChangeAspect="1"/>
          </p:cNvSpPr>
          <p:nvPr/>
        </p:nvSpPr>
        <p:spPr>
          <a:xfrm>
            <a:off x="1693314" y="4372072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1A3714-0A84-A1F2-10DA-7216ED530F23}"/>
              </a:ext>
            </a:extLst>
          </p:cNvPr>
          <p:cNvSpPr txBox="1"/>
          <p:nvPr/>
        </p:nvSpPr>
        <p:spPr>
          <a:xfrm>
            <a:off x="2756469" y="199751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FC09BB6-A547-F6E9-CB5F-9C8DA76F8889}"/>
              </a:ext>
            </a:extLst>
          </p:cNvPr>
          <p:cNvSpPr txBox="1"/>
          <p:nvPr/>
        </p:nvSpPr>
        <p:spPr>
          <a:xfrm>
            <a:off x="3686396" y="240996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B53FC1F-D37D-A225-DB7C-7600FFF49E98}"/>
              </a:ext>
            </a:extLst>
          </p:cNvPr>
          <p:cNvSpPr txBox="1"/>
          <p:nvPr/>
        </p:nvSpPr>
        <p:spPr>
          <a:xfrm>
            <a:off x="3987802" y="3247188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CDEEEBE-2818-A3A4-F201-E856271AEACD}"/>
              </a:ext>
            </a:extLst>
          </p:cNvPr>
          <p:cNvSpPr txBox="1"/>
          <p:nvPr/>
        </p:nvSpPr>
        <p:spPr>
          <a:xfrm>
            <a:off x="3606797" y="4131706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B7418A0-1920-DF8D-BBDE-D5E2D6085585}"/>
              </a:ext>
            </a:extLst>
          </p:cNvPr>
          <p:cNvSpPr txBox="1"/>
          <p:nvPr/>
        </p:nvSpPr>
        <p:spPr>
          <a:xfrm>
            <a:off x="2758476" y="448960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C80F597-FAF9-301E-6DFF-A83FF9EE7EB8}"/>
              </a:ext>
            </a:extLst>
          </p:cNvPr>
          <p:cNvSpPr txBox="1"/>
          <p:nvPr/>
        </p:nvSpPr>
        <p:spPr>
          <a:xfrm>
            <a:off x="1831072" y="4041706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69CE398-8854-8F7E-E2DB-2D02F2E9DCFA}"/>
              </a:ext>
            </a:extLst>
          </p:cNvPr>
          <p:cNvSpPr txBox="1"/>
          <p:nvPr/>
        </p:nvSpPr>
        <p:spPr>
          <a:xfrm>
            <a:off x="1525136" y="322894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44B4177-CCF2-428E-A97C-D65BF58BC8B2}"/>
              </a:ext>
            </a:extLst>
          </p:cNvPr>
          <p:cNvSpPr txBox="1"/>
          <p:nvPr/>
        </p:nvSpPr>
        <p:spPr>
          <a:xfrm>
            <a:off x="1852470" y="240631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D93111-2D6E-825A-612A-F485342BAF77}"/>
              </a:ext>
            </a:extLst>
          </p:cNvPr>
          <p:cNvSpPr>
            <a:spLocks noChangeAspect="1"/>
          </p:cNvSpPr>
          <p:nvPr/>
        </p:nvSpPr>
        <p:spPr>
          <a:xfrm>
            <a:off x="2772355" y="1742199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21CFD80-E681-7A27-A69E-2D67D4DEC284}"/>
              </a:ext>
            </a:extLst>
          </p:cNvPr>
          <p:cNvSpPr>
            <a:spLocks noChangeAspect="1"/>
          </p:cNvSpPr>
          <p:nvPr/>
        </p:nvSpPr>
        <p:spPr>
          <a:xfrm>
            <a:off x="3869204" y="4378353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40C9FAF-EBF3-41B1-E60A-0455FE5DC5A0}"/>
              </a:ext>
            </a:extLst>
          </p:cNvPr>
          <p:cNvSpPr>
            <a:spLocks noChangeAspect="1"/>
          </p:cNvSpPr>
          <p:nvPr/>
        </p:nvSpPr>
        <p:spPr>
          <a:xfrm>
            <a:off x="3870538" y="2195487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179632E-0CF0-34E8-3421-3652547E6007}"/>
              </a:ext>
            </a:extLst>
          </p:cNvPr>
          <p:cNvSpPr>
            <a:spLocks noChangeAspect="1"/>
          </p:cNvSpPr>
          <p:nvPr/>
        </p:nvSpPr>
        <p:spPr>
          <a:xfrm>
            <a:off x="1639314" y="4324757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C81C0E6-9FC8-F8E4-6558-F904416964AE}"/>
              </a:ext>
            </a:extLst>
          </p:cNvPr>
          <p:cNvSpPr>
            <a:spLocks noChangeAspect="1"/>
          </p:cNvSpPr>
          <p:nvPr/>
        </p:nvSpPr>
        <p:spPr>
          <a:xfrm>
            <a:off x="1246981" y="3285000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AD7A99B-DD0B-8190-F812-D2C6080DCFDD}"/>
              </a:ext>
            </a:extLst>
          </p:cNvPr>
          <p:cNvSpPr>
            <a:spLocks noChangeAspect="1"/>
          </p:cNvSpPr>
          <p:nvPr/>
        </p:nvSpPr>
        <p:spPr>
          <a:xfrm>
            <a:off x="7055957" y="1941837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31EF65B-BB8B-DE31-46FA-940F321F4FC4}"/>
              </a:ext>
            </a:extLst>
          </p:cNvPr>
          <p:cNvSpPr>
            <a:spLocks noChangeAspect="1"/>
          </p:cNvSpPr>
          <p:nvPr/>
        </p:nvSpPr>
        <p:spPr>
          <a:xfrm>
            <a:off x="8495957" y="185183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458E646-A9E3-591C-2203-BCFDB00EA1CA}"/>
              </a:ext>
            </a:extLst>
          </p:cNvPr>
          <p:cNvSpPr>
            <a:spLocks noChangeAspect="1"/>
          </p:cNvSpPr>
          <p:nvPr/>
        </p:nvSpPr>
        <p:spPr>
          <a:xfrm>
            <a:off x="8495957" y="492210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BE807AB-0CB8-5CCE-9004-A96F35AE52B1}"/>
              </a:ext>
            </a:extLst>
          </p:cNvPr>
          <p:cNvSpPr>
            <a:spLocks noChangeAspect="1"/>
          </p:cNvSpPr>
          <p:nvPr/>
        </p:nvSpPr>
        <p:spPr>
          <a:xfrm>
            <a:off x="10025957" y="338183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DD222B3-54CD-8723-2062-AE29AEE559F5}"/>
              </a:ext>
            </a:extLst>
          </p:cNvPr>
          <p:cNvSpPr>
            <a:spLocks noChangeAspect="1"/>
          </p:cNvSpPr>
          <p:nvPr/>
        </p:nvSpPr>
        <p:spPr>
          <a:xfrm>
            <a:off x="7371492" y="2307730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E45D97F-9276-4EC4-C9F7-8B0738306956}"/>
              </a:ext>
            </a:extLst>
          </p:cNvPr>
          <p:cNvSpPr>
            <a:spLocks noChangeAspect="1"/>
          </p:cNvSpPr>
          <p:nvPr/>
        </p:nvSpPr>
        <p:spPr>
          <a:xfrm>
            <a:off x="9589551" y="448465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6A0C3DE-32D9-F59D-9B0D-116688DFF9B3}"/>
              </a:ext>
            </a:extLst>
          </p:cNvPr>
          <p:cNvSpPr>
            <a:spLocks noChangeAspect="1"/>
          </p:cNvSpPr>
          <p:nvPr/>
        </p:nvSpPr>
        <p:spPr>
          <a:xfrm>
            <a:off x="6965957" y="338183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04C4C31-C563-725E-DF69-077EA3C85440}"/>
              </a:ext>
            </a:extLst>
          </p:cNvPr>
          <p:cNvSpPr>
            <a:spLocks noChangeAspect="1"/>
          </p:cNvSpPr>
          <p:nvPr/>
        </p:nvSpPr>
        <p:spPr>
          <a:xfrm>
            <a:off x="9589907" y="230426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62C1EF5-8DFC-DD45-1341-601DDD537986}"/>
              </a:ext>
            </a:extLst>
          </p:cNvPr>
          <p:cNvSpPr>
            <a:spLocks noChangeAspect="1"/>
          </p:cNvSpPr>
          <p:nvPr/>
        </p:nvSpPr>
        <p:spPr>
          <a:xfrm>
            <a:off x="7359135" y="4414909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BCAE0F-5483-D88F-4A62-F2A64E09F6E0}"/>
              </a:ext>
            </a:extLst>
          </p:cNvPr>
          <p:cNvSpPr txBox="1"/>
          <p:nvPr/>
        </p:nvSpPr>
        <p:spPr>
          <a:xfrm>
            <a:off x="8422290" y="204035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5AC3694-BCC6-1054-DA14-AD371F187E71}"/>
              </a:ext>
            </a:extLst>
          </p:cNvPr>
          <p:cNvSpPr txBox="1"/>
          <p:nvPr/>
        </p:nvSpPr>
        <p:spPr>
          <a:xfrm>
            <a:off x="9352217" y="245280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132FF94-CCB3-F933-E86B-BAC61AC7E2A5}"/>
              </a:ext>
            </a:extLst>
          </p:cNvPr>
          <p:cNvSpPr txBox="1"/>
          <p:nvPr/>
        </p:nvSpPr>
        <p:spPr>
          <a:xfrm>
            <a:off x="9653623" y="3290025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D9B9880-2D4C-FF76-85E4-FD92E2645AD1}"/>
              </a:ext>
            </a:extLst>
          </p:cNvPr>
          <p:cNvSpPr txBox="1"/>
          <p:nvPr/>
        </p:nvSpPr>
        <p:spPr>
          <a:xfrm>
            <a:off x="9272618" y="417454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BA87F2C-14F8-43F8-A65F-51D887F00E84}"/>
              </a:ext>
            </a:extLst>
          </p:cNvPr>
          <p:cNvSpPr txBox="1"/>
          <p:nvPr/>
        </p:nvSpPr>
        <p:spPr>
          <a:xfrm>
            <a:off x="8424297" y="4532446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E32F3F2-5C6B-AB0C-32B2-A8D00AF3FCED}"/>
              </a:ext>
            </a:extLst>
          </p:cNvPr>
          <p:cNvSpPr txBox="1"/>
          <p:nvPr/>
        </p:nvSpPr>
        <p:spPr>
          <a:xfrm>
            <a:off x="7496893" y="408454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581F552-4B9A-49C8-6A0C-86A6D269CF18}"/>
              </a:ext>
            </a:extLst>
          </p:cNvPr>
          <p:cNvSpPr txBox="1"/>
          <p:nvPr/>
        </p:nvSpPr>
        <p:spPr>
          <a:xfrm>
            <a:off x="7190957" y="327178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ADD958F-B8AB-52C2-387B-50E6452C1737}"/>
              </a:ext>
            </a:extLst>
          </p:cNvPr>
          <p:cNvSpPr txBox="1"/>
          <p:nvPr/>
        </p:nvSpPr>
        <p:spPr>
          <a:xfrm>
            <a:off x="7518291" y="244915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B976C95-5F88-3C91-75E5-AA2A23786E28}"/>
              </a:ext>
            </a:extLst>
          </p:cNvPr>
          <p:cNvSpPr>
            <a:spLocks noChangeAspect="1"/>
          </p:cNvSpPr>
          <p:nvPr/>
        </p:nvSpPr>
        <p:spPr>
          <a:xfrm>
            <a:off x="8438176" y="1785036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9A0C74D-89B8-AF08-B8BD-A5C7E6E45B2E}"/>
              </a:ext>
            </a:extLst>
          </p:cNvPr>
          <p:cNvSpPr>
            <a:spLocks noChangeAspect="1"/>
          </p:cNvSpPr>
          <p:nvPr/>
        </p:nvSpPr>
        <p:spPr>
          <a:xfrm>
            <a:off x="9535025" y="4421190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5591154-DB5C-4116-DA9D-EAF3146F6E23}"/>
              </a:ext>
            </a:extLst>
          </p:cNvPr>
          <p:cNvSpPr>
            <a:spLocks noChangeAspect="1"/>
          </p:cNvSpPr>
          <p:nvPr/>
        </p:nvSpPr>
        <p:spPr>
          <a:xfrm>
            <a:off x="9536359" y="22383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768BC59-F0A4-9E6D-2ED4-9204A6213A21}"/>
              </a:ext>
            </a:extLst>
          </p:cNvPr>
          <p:cNvSpPr>
            <a:spLocks noChangeAspect="1"/>
          </p:cNvSpPr>
          <p:nvPr/>
        </p:nvSpPr>
        <p:spPr>
          <a:xfrm>
            <a:off x="7305135" y="436759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0C6395D-CEDD-F912-4A1A-4A8A2B3875AB}"/>
              </a:ext>
            </a:extLst>
          </p:cNvPr>
          <p:cNvSpPr>
            <a:spLocks noChangeAspect="1"/>
          </p:cNvSpPr>
          <p:nvPr/>
        </p:nvSpPr>
        <p:spPr>
          <a:xfrm>
            <a:off x="6912802" y="3327837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8896" name="TextBox 208895">
            <a:extLst>
              <a:ext uri="{FF2B5EF4-FFF2-40B4-BE49-F238E27FC236}">
                <a16:creationId xmlns:a16="http://schemas.microsoft.com/office/drawing/2014/main" id="{430F9DBB-4763-F7F3-C0DC-3A5D33E08607}"/>
              </a:ext>
            </a:extLst>
          </p:cNvPr>
          <p:cNvSpPr txBox="1"/>
          <p:nvPr/>
        </p:nvSpPr>
        <p:spPr>
          <a:xfrm>
            <a:off x="4792593" y="1728981"/>
            <a:ext cx="1622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get(key 1)</a:t>
            </a:r>
          </a:p>
        </p:txBody>
      </p:sp>
      <p:cxnSp>
        <p:nvCxnSpPr>
          <p:cNvPr id="208897" name="Straight Arrow Connector 208896">
            <a:extLst>
              <a:ext uri="{FF2B5EF4-FFF2-40B4-BE49-F238E27FC236}">
                <a16:creationId xmlns:a16="http://schemas.microsoft.com/office/drawing/2014/main" id="{7D936EE4-F453-859C-98C3-F00C4D9AD682}"/>
              </a:ext>
            </a:extLst>
          </p:cNvPr>
          <p:cNvCxnSpPr>
            <a:cxnSpLocks/>
          </p:cNvCxnSpPr>
          <p:nvPr/>
        </p:nvCxnSpPr>
        <p:spPr>
          <a:xfrm flipH="1" flipV="1">
            <a:off x="2129679" y="4474527"/>
            <a:ext cx="1776306" cy="1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8899" name="Straight Arrow Connector 208898">
            <a:extLst>
              <a:ext uri="{FF2B5EF4-FFF2-40B4-BE49-F238E27FC236}">
                <a16:creationId xmlns:a16="http://schemas.microsoft.com/office/drawing/2014/main" id="{D1E04471-6B2B-99FD-E2E9-53AB12BBC6A3}"/>
              </a:ext>
            </a:extLst>
          </p:cNvPr>
          <p:cNvCxnSpPr>
            <a:cxnSpLocks/>
          </p:cNvCxnSpPr>
          <p:nvPr/>
        </p:nvCxnSpPr>
        <p:spPr>
          <a:xfrm flipH="1" flipV="1">
            <a:off x="1622129" y="3662528"/>
            <a:ext cx="231628" cy="579676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8900" name="Straight Arrow Connector 208899">
            <a:extLst>
              <a:ext uri="{FF2B5EF4-FFF2-40B4-BE49-F238E27FC236}">
                <a16:creationId xmlns:a16="http://schemas.microsoft.com/office/drawing/2014/main" id="{2EA4A253-4987-92E8-5F69-D4DE999002FA}"/>
              </a:ext>
            </a:extLst>
          </p:cNvPr>
          <p:cNvCxnSpPr>
            <a:cxnSpLocks/>
          </p:cNvCxnSpPr>
          <p:nvPr/>
        </p:nvCxnSpPr>
        <p:spPr>
          <a:xfrm flipV="1">
            <a:off x="1634340" y="2046311"/>
            <a:ext cx="1146121" cy="1071346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8901" name="Straight Arrow Connector 208900">
            <a:extLst>
              <a:ext uri="{FF2B5EF4-FFF2-40B4-BE49-F238E27FC236}">
                <a16:creationId xmlns:a16="http://schemas.microsoft.com/office/drawing/2014/main" id="{674E6636-7932-5F8F-E16A-24ABE34E40FB}"/>
              </a:ext>
            </a:extLst>
          </p:cNvPr>
          <p:cNvCxnSpPr>
            <a:cxnSpLocks/>
            <a:stCxn id="34" idx="3"/>
          </p:cNvCxnSpPr>
          <p:nvPr/>
        </p:nvCxnSpPr>
        <p:spPr>
          <a:xfrm>
            <a:off x="4013730" y="2610020"/>
            <a:ext cx="16103" cy="1620203"/>
          </a:xfrm>
          <a:prstGeom prst="straightConnector1">
            <a:avLst/>
          </a:prstGeom>
          <a:ln>
            <a:solidFill>
              <a:srgbClr val="009900"/>
            </a:solidFill>
            <a:prstDash val="solid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8903" name="Straight Arrow Connector 208902">
            <a:extLst>
              <a:ext uri="{FF2B5EF4-FFF2-40B4-BE49-F238E27FC236}">
                <a16:creationId xmlns:a16="http://schemas.microsoft.com/office/drawing/2014/main" id="{4222F78D-42A8-B509-6E83-D86B3F29D164}"/>
              </a:ext>
            </a:extLst>
          </p:cNvPr>
          <p:cNvCxnSpPr>
            <a:cxnSpLocks/>
            <a:endCxn id="34" idx="0"/>
          </p:cNvCxnSpPr>
          <p:nvPr/>
        </p:nvCxnSpPr>
        <p:spPr>
          <a:xfrm>
            <a:off x="3181983" y="2020885"/>
            <a:ext cx="668080" cy="389080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8911" name="Straight Arrow Connector 208910">
            <a:extLst>
              <a:ext uri="{FF2B5EF4-FFF2-40B4-BE49-F238E27FC236}">
                <a16:creationId xmlns:a16="http://schemas.microsoft.com/office/drawing/2014/main" id="{042880AE-5756-2AD2-2135-E73E23013EC1}"/>
              </a:ext>
            </a:extLst>
          </p:cNvPr>
          <p:cNvCxnSpPr>
            <a:cxnSpLocks/>
          </p:cNvCxnSpPr>
          <p:nvPr/>
        </p:nvCxnSpPr>
        <p:spPr>
          <a:xfrm flipH="1">
            <a:off x="7698190" y="4627820"/>
            <a:ext cx="1667532" cy="0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8913" name="Straight Arrow Connector 208912">
            <a:extLst>
              <a:ext uri="{FF2B5EF4-FFF2-40B4-BE49-F238E27FC236}">
                <a16:creationId xmlns:a16="http://schemas.microsoft.com/office/drawing/2014/main" id="{EF2A55E8-DE8E-8F84-A778-520615F94B9D}"/>
              </a:ext>
            </a:extLst>
          </p:cNvPr>
          <p:cNvCxnSpPr>
            <a:cxnSpLocks/>
          </p:cNvCxnSpPr>
          <p:nvPr/>
        </p:nvCxnSpPr>
        <p:spPr>
          <a:xfrm flipH="1">
            <a:off x="7681958" y="4453009"/>
            <a:ext cx="1667532" cy="0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8914" name="Straight Arrow Connector 208913">
            <a:extLst>
              <a:ext uri="{FF2B5EF4-FFF2-40B4-BE49-F238E27FC236}">
                <a16:creationId xmlns:a16="http://schemas.microsoft.com/office/drawing/2014/main" id="{A687A56D-9E4E-8DB4-F562-5BD6B8DEFF2B}"/>
              </a:ext>
            </a:extLst>
          </p:cNvPr>
          <p:cNvCxnSpPr>
            <a:cxnSpLocks/>
            <a:stCxn id="24" idx="1"/>
          </p:cNvCxnSpPr>
          <p:nvPr/>
        </p:nvCxnSpPr>
        <p:spPr>
          <a:xfrm flipH="1" flipV="1">
            <a:off x="7461492" y="3647298"/>
            <a:ext cx="1811126" cy="727300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8917" name="Straight Arrow Connector 208916">
            <a:extLst>
              <a:ext uri="{FF2B5EF4-FFF2-40B4-BE49-F238E27FC236}">
                <a16:creationId xmlns:a16="http://schemas.microsoft.com/office/drawing/2014/main" id="{E1EBA198-686A-39D8-FD4E-7D9A33996381}"/>
              </a:ext>
            </a:extLst>
          </p:cNvPr>
          <p:cNvCxnSpPr>
            <a:cxnSpLocks/>
          </p:cNvCxnSpPr>
          <p:nvPr/>
        </p:nvCxnSpPr>
        <p:spPr>
          <a:xfrm flipH="1" flipV="1">
            <a:off x="7560192" y="3513990"/>
            <a:ext cx="1811126" cy="727300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8918" name="Straight Arrow Connector 208917">
            <a:extLst>
              <a:ext uri="{FF2B5EF4-FFF2-40B4-BE49-F238E27FC236}">
                <a16:creationId xmlns:a16="http://schemas.microsoft.com/office/drawing/2014/main" id="{97CCD801-630A-5FA5-E8F5-22A0B56DC99F}"/>
              </a:ext>
            </a:extLst>
          </p:cNvPr>
          <p:cNvCxnSpPr>
            <a:cxnSpLocks/>
          </p:cNvCxnSpPr>
          <p:nvPr/>
        </p:nvCxnSpPr>
        <p:spPr>
          <a:xfrm flipH="1" flipV="1">
            <a:off x="8584462" y="2282872"/>
            <a:ext cx="727490" cy="1757134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8921" name="Straight Arrow Connector 208920">
            <a:extLst>
              <a:ext uri="{FF2B5EF4-FFF2-40B4-BE49-F238E27FC236}">
                <a16:creationId xmlns:a16="http://schemas.microsoft.com/office/drawing/2014/main" id="{BD36F2AE-7D9E-D379-12E7-E3A614C3AD27}"/>
              </a:ext>
            </a:extLst>
          </p:cNvPr>
          <p:cNvCxnSpPr>
            <a:cxnSpLocks/>
          </p:cNvCxnSpPr>
          <p:nvPr/>
        </p:nvCxnSpPr>
        <p:spPr>
          <a:xfrm flipH="1" flipV="1">
            <a:off x="8736208" y="2282872"/>
            <a:ext cx="727490" cy="1757134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8922" name="Straight Arrow Connector 208921">
            <a:extLst>
              <a:ext uri="{FF2B5EF4-FFF2-40B4-BE49-F238E27FC236}">
                <a16:creationId xmlns:a16="http://schemas.microsoft.com/office/drawing/2014/main" id="{CF891A50-0EC2-43FB-3F21-B5050F0D88AE}"/>
              </a:ext>
            </a:extLst>
          </p:cNvPr>
          <p:cNvCxnSpPr>
            <a:cxnSpLocks/>
          </p:cNvCxnSpPr>
          <p:nvPr/>
        </p:nvCxnSpPr>
        <p:spPr>
          <a:xfrm flipH="1" flipV="1">
            <a:off x="9565774" y="2745406"/>
            <a:ext cx="51775" cy="1501953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headEnd type="none" w="lg" len="med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8924" name="Straight Arrow Connector 208923">
            <a:extLst>
              <a:ext uri="{FF2B5EF4-FFF2-40B4-BE49-F238E27FC236}">
                <a16:creationId xmlns:a16="http://schemas.microsoft.com/office/drawing/2014/main" id="{565CF1C6-96A3-575A-1F18-2D58476D0837}"/>
              </a:ext>
            </a:extLst>
          </p:cNvPr>
          <p:cNvCxnSpPr>
            <a:cxnSpLocks/>
          </p:cNvCxnSpPr>
          <p:nvPr/>
        </p:nvCxnSpPr>
        <p:spPr>
          <a:xfrm flipH="1" flipV="1">
            <a:off x="9717776" y="2708611"/>
            <a:ext cx="51775" cy="1501953"/>
          </a:xfrm>
          <a:prstGeom prst="straightConnector1">
            <a:avLst/>
          </a:prstGeom>
          <a:ln>
            <a:solidFill>
              <a:srgbClr val="009900"/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8925" name="TextBox 208924">
            <a:extLst>
              <a:ext uri="{FF2B5EF4-FFF2-40B4-BE49-F238E27FC236}">
                <a16:creationId xmlns:a16="http://schemas.microsoft.com/office/drawing/2014/main" id="{2EA696E4-61C5-E016-1651-2B3C120584EE}"/>
              </a:ext>
            </a:extLst>
          </p:cNvPr>
          <p:cNvSpPr txBox="1"/>
          <p:nvPr/>
        </p:nvSpPr>
        <p:spPr>
          <a:xfrm>
            <a:off x="1479297" y="5469965"/>
            <a:ext cx="24096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Recursive Lookup</a:t>
            </a:r>
          </a:p>
        </p:txBody>
      </p:sp>
      <p:sp>
        <p:nvSpPr>
          <p:cNvPr id="208926" name="TextBox 208925">
            <a:extLst>
              <a:ext uri="{FF2B5EF4-FFF2-40B4-BE49-F238E27FC236}">
                <a16:creationId xmlns:a16="http://schemas.microsoft.com/office/drawing/2014/main" id="{6B631B2E-0042-58C9-0B7A-D64018D6F32C}"/>
              </a:ext>
            </a:extLst>
          </p:cNvPr>
          <p:cNvSpPr txBox="1"/>
          <p:nvPr/>
        </p:nvSpPr>
        <p:spPr>
          <a:xfrm>
            <a:off x="7489248" y="5466754"/>
            <a:ext cx="21643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Iterative Lookup</a:t>
            </a:r>
          </a:p>
        </p:txBody>
      </p:sp>
    </p:spTree>
    <p:extLst>
      <p:ext uri="{BB962C8B-B14F-4D97-AF65-F5344CB8AC3E}">
        <p14:creationId xmlns:p14="http://schemas.microsoft.com/office/powerpoint/2010/main" val="2463492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8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8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8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8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08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08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8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0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0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0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0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08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3E824D-1046-10BB-5AB8-F82DE48BC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91F811-0B39-0AA3-42B2-03F446AAA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Dynamics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05E1668-D2AE-A7F1-09D9-4A8D3E2DD7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000" dirty="0"/>
              <a:t>Handling node joins</a:t>
            </a:r>
          </a:p>
          <a:p>
            <a:pPr>
              <a:lnSpc>
                <a:spcPct val="150000"/>
              </a:lnSpc>
            </a:pPr>
            <a:r>
              <a:rPr lang="en-US" sz="4000" dirty="0"/>
              <a:t>Handling node failures</a:t>
            </a:r>
          </a:p>
          <a:p>
            <a:pPr lvl="1">
              <a:lnSpc>
                <a:spcPct val="150000"/>
              </a:lnSpc>
            </a:pPr>
            <a:r>
              <a:rPr lang="en-US" sz="3200" dirty="0"/>
              <a:t>Rebuilding lookup structures</a:t>
            </a:r>
          </a:p>
          <a:p>
            <a:pPr lvl="1">
              <a:lnSpc>
                <a:spcPct val="150000"/>
              </a:lnSpc>
            </a:pPr>
            <a:r>
              <a:rPr lang="en-US" sz="3200" dirty="0"/>
              <a:t>Ensure data durability</a:t>
            </a:r>
          </a:p>
        </p:txBody>
      </p:sp>
    </p:spTree>
    <p:extLst>
      <p:ext uri="{BB962C8B-B14F-4D97-AF65-F5344CB8AC3E}">
        <p14:creationId xmlns:p14="http://schemas.microsoft.com/office/powerpoint/2010/main" val="25282557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1E87C-A9C6-1245-A0D2-D8C7ADD6F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6B7C7833-B717-2FC0-E7BF-694E60EE5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208898" name="Rectangle 2">
            <a:extLst>
              <a:ext uri="{FF2B5EF4-FFF2-40B4-BE49-F238E27FC236}">
                <a16:creationId xmlns:a16="http://schemas.microsoft.com/office/drawing/2014/main" id="{6542B4B3-207F-8C7B-D9B9-C5E4255A35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finger tables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F5F71A5-653E-6894-35B1-F20E3C9F8F8C}"/>
              </a:ext>
            </a:extLst>
          </p:cNvPr>
          <p:cNvSpPr>
            <a:spLocks noChangeAspect="1"/>
          </p:cNvSpPr>
          <p:nvPr/>
        </p:nvSpPr>
        <p:spPr>
          <a:xfrm>
            <a:off x="4361936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838577C-8C90-2FD6-022C-7C6E2B3029C1}"/>
              </a:ext>
            </a:extLst>
          </p:cNvPr>
          <p:cNvSpPr>
            <a:spLocks noChangeAspect="1"/>
          </p:cNvSpPr>
          <p:nvPr/>
        </p:nvSpPr>
        <p:spPr>
          <a:xfrm>
            <a:off x="5801936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9D8A147-AD7F-6064-9629-C45237A7B1C2}"/>
              </a:ext>
            </a:extLst>
          </p:cNvPr>
          <p:cNvSpPr>
            <a:spLocks noChangeAspect="1"/>
          </p:cNvSpPr>
          <p:nvPr/>
        </p:nvSpPr>
        <p:spPr>
          <a:xfrm>
            <a:off x="5801936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7BCFE5A-6A6D-EC57-8C7F-92D9597A12AD}"/>
              </a:ext>
            </a:extLst>
          </p:cNvPr>
          <p:cNvSpPr>
            <a:spLocks noChangeAspect="1"/>
          </p:cNvSpPr>
          <p:nvPr/>
        </p:nvSpPr>
        <p:spPr>
          <a:xfrm>
            <a:off x="733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8B5A9EF-26A8-D13A-4498-F3DF740AE7D5}"/>
              </a:ext>
            </a:extLst>
          </p:cNvPr>
          <p:cNvSpPr>
            <a:spLocks noChangeAspect="1"/>
          </p:cNvSpPr>
          <p:nvPr/>
        </p:nvSpPr>
        <p:spPr>
          <a:xfrm>
            <a:off x="4677471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25BD607-D072-8BE6-8985-1E9351580ACB}"/>
              </a:ext>
            </a:extLst>
          </p:cNvPr>
          <p:cNvSpPr>
            <a:spLocks noChangeAspect="1"/>
          </p:cNvSpPr>
          <p:nvPr/>
        </p:nvSpPr>
        <p:spPr>
          <a:xfrm>
            <a:off x="6895530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1C20DC1-398C-A2AD-7DD8-48F43F1304BC}"/>
              </a:ext>
            </a:extLst>
          </p:cNvPr>
          <p:cNvSpPr>
            <a:spLocks noChangeAspect="1"/>
          </p:cNvSpPr>
          <p:nvPr/>
        </p:nvSpPr>
        <p:spPr>
          <a:xfrm>
            <a:off x="427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DCB6939-3823-3915-28F3-7B9928EFEBE0}"/>
              </a:ext>
            </a:extLst>
          </p:cNvPr>
          <p:cNvSpPr>
            <a:spLocks noChangeAspect="1"/>
          </p:cNvSpPr>
          <p:nvPr/>
        </p:nvSpPr>
        <p:spPr>
          <a:xfrm>
            <a:off x="6895886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69055FD-D8A6-71C7-06EE-70ED74A52097}"/>
              </a:ext>
            </a:extLst>
          </p:cNvPr>
          <p:cNvSpPr>
            <a:spLocks noChangeAspect="1"/>
          </p:cNvSpPr>
          <p:nvPr/>
        </p:nvSpPr>
        <p:spPr>
          <a:xfrm>
            <a:off x="4665114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1A77A6B2-F6BC-547C-66E4-7DD6A84B2B8E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6417" y="3137506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DED98D-B49F-F77E-17C0-87EF3C03FB5D}"/>
              </a:ext>
            </a:extLst>
          </p:cNvPr>
          <p:cNvSpPr txBox="1"/>
          <p:nvPr/>
        </p:nvSpPr>
        <p:spPr>
          <a:xfrm>
            <a:off x="5728269" y="22115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D045753-2AD1-8A97-6FBB-55B821E38061}"/>
              </a:ext>
            </a:extLst>
          </p:cNvPr>
          <p:cNvSpPr txBox="1"/>
          <p:nvPr/>
        </p:nvSpPr>
        <p:spPr>
          <a:xfrm>
            <a:off x="6658196" y="262397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802BDA1-7C5A-3E4D-4301-63FA46CBFAE8}"/>
              </a:ext>
            </a:extLst>
          </p:cNvPr>
          <p:cNvSpPr txBox="1"/>
          <p:nvPr/>
        </p:nvSpPr>
        <p:spPr>
          <a:xfrm>
            <a:off x="6959602" y="346119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D17FE8D-2FEF-102F-7A4F-6540A82A1616}"/>
              </a:ext>
            </a:extLst>
          </p:cNvPr>
          <p:cNvSpPr txBox="1"/>
          <p:nvPr/>
        </p:nvSpPr>
        <p:spPr>
          <a:xfrm>
            <a:off x="6578597" y="434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C4032D4-5A4E-3940-8A41-CF9DD94A6D24}"/>
              </a:ext>
            </a:extLst>
          </p:cNvPr>
          <p:cNvSpPr txBox="1"/>
          <p:nvPr/>
        </p:nvSpPr>
        <p:spPr>
          <a:xfrm>
            <a:off x="5730276" y="470361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97965EB-605E-4983-AC8B-A5952EFB11BD}"/>
              </a:ext>
            </a:extLst>
          </p:cNvPr>
          <p:cNvSpPr txBox="1"/>
          <p:nvPr/>
        </p:nvSpPr>
        <p:spPr>
          <a:xfrm>
            <a:off x="4802872" y="425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FDECB40-FEB4-BF56-5EAD-C89AC456F299}"/>
              </a:ext>
            </a:extLst>
          </p:cNvPr>
          <p:cNvSpPr txBox="1"/>
          <p:nvPr/>
        </p:nvSpPr>
        <p:spPr>
          <a:xfrm>
            <a:off x="4496936" y="344295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32E7CBD-984F-9A0A-3E86-90C875A164E4}"/>
              </a:ext>
            </a:extLst>
          </p:cNvPr>
          <p:cNvSpPr txBox="1"/>
          <p:nvPr/>
        </p:nvSpPr>
        <p:spPr>
          <a:xfrm>
            <a:off x="4824270" y="26203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26311A-FB8B-53B9-2A62-B34F81AAA7F6}"/>
              </a:ext>
            </a:extLst>
          </p:cNvPr>
          <p:cNvSpPr>
            <a:spLocks noChangeAspect="1"/>
          </p:cNvSpPr>
          <p:nvPr/>
        </p:nvSpPr>
        <p:spPr>
          <a:xfrm>
            <a:off x="5744155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3E2572A-5C43-CBCB-A8EA-CB00F84BA807}"/>
              </a:ext>
            </a:extLst>
          </p:cNvPr>
          <p:cNvSpPr>
            <a:spLocks noChangeAspect="1"/>
          </p:cNvSpPr>
          <p:nvPr/>
        </p:nvSpPr>
        <p:spPr>
          <a:xfrm>
            <a:off x="6841004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EB0DD2D-6122-1EE9-B928-538192DCD21A}"/>
              </a:ext>
            </a:extLst>
          </p:cNvPr>
          <p:cNvSpPr>
            <a:spLocks noChangeAspect="1"/>
          </p:cNvSpPr>
          <p:nvPr/>
        </p:nvSpPr>
        <p:spPr>
          <a:xfrm>
            <a:off x="6842338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0723812-1F8A-E4FE-C5FE-017740DA622B}"/>
              </a:ext>
            </a:extLst>
          </p:cNvPr>
          <p:cNvSpPr>
            <a:spLocks noChangeAspect="1"/>
          </p:cNvSpPr>
          <p:nvPr/>
        </p:nvSpPr>
        <p:spPr>
          <a:xfrm>
            <a:off x="4611114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D95F631-357A-C0C3-3A99-8B7C658DC0B5}"/>
              </a:ext>
            </a:extLst>
          </p:cNvPr>
          <p:cNvSpPr>
            <a:spLocks noChangeAspect="1"/>
          </p:cNvSpPr>
          <p:nvPr/>
        </p:nvSpPr>
        <p:spPr>
          <a:xfrm>
            <a:off x="4218781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1" name="Rounded Rectangular Callout 40">
            <a:extLst>
              <a:ext uri="{FF2B5EF4-FFF2-40B4-BE49-F238E27FC236}">
                <a16:creationId xmlns:a16="http://schemas.microsoft.com/office/drawing/2014/main" id="{994F5094-1E9B-C132-E1FE-D11F42F2CE2A}"/>
              </a:ext>
            </a:extLst>
          </p:cNvPr>
          <p:cNvSpPr/>
          <p:nvPr/>
        </p:nvSpPr>
        <p:spPr>
          <a:xfrm>
            <a:off x="8329316" y="2821503"/>
            <a:ext cx="2507559" cy="995256"/>
          </a:xfrm>
          <a:prstGeom prst="wedgeRoundRectCallout">
            <a:avLst>
              <a:gd name="adj1" fmla="val -96127"/>
              <a:gd name="adj2" fmla="val -68274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2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[2,3), node 3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3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[3,5), node 3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5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[5,1), node 5</a:t>
            </a:r>
          </a:p>
        </p:txBody>
      </p:sp>
      <p:sp>
        <p:nvSpPr>
          <p:cNvPr id="51" name="Rounded Rectangular Callout 50">
            <a:extLst>
              <a:ext uri="{FF2B5EF4-FFF2-40B4-BE49-F238E27FC236}">
                <a16:creationId xmlns:a16="http://schemas.microsoft.com/office/drawing/2014/main" id="{9EFD4676-DB3C-276A-3367-41BD5CFAF235}"/>
              </a:ext>
            </a:extLst>
          </p:cNvPr>
          <p:cNvSpPr/>
          <p:nvPr/>
        </p:nvSpPr>
        <p:spPr>
          <a:xfrm>
            <a:off x="7786265" y="1592165"/>
            <a:ext cx="2507559" cy="995256"/>
          </a:xfrm>
          <a:prstGeom prst="wedgeRoundRectCallout">
            <a:avLst>
              <a:gd name="adj1" fmla="val -118795"/>
              <a:gd name="adj2" fmla="val -9920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1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[1,2), node 1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2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[2,4), node 3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4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[4,0), node 5</a:t>
            </a:r>
          </a:p>
        </p:txBody>
      </p:sp>
      <p:sp>
        <p:nvSpPr>
          <p:cNvPr id="52" name="Rounded Rectangular Callout 51">
            <a:extLst>
              <a:ext uri="{FF2B5EF4-FFF2-40B4-BE49-F238E27FC236}">
                <a16:creationId xmlns:a16="http://schemas.microsoft.com/office/drawing/2014/main" id="{E61CFEEB-FB36-3AF5-AF26-3A5D15A859B9}"/>
              </a:ext>
            </a:extLst>
          </p:cNvPr>
          <p:cNvSpPr/>
          <p:nvPr/>
        </p:nvSpPr>
        <p:spPr>
          <a:xfrm>
            <a:off x="8100384" y="4703614"/>
            <a:ext cx="2507559" cy="995256"/>
          </a:xfrm>
          <a:prstGeom prst="wedgeRoundRectCallout">
            <a:avLst>
              <a:gd name="adj1" fmla="val -88242"/>
              <a:gd name="adj2" fmla="val -40959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4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[4,5), node 5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5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[5,7), node 5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7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[7,3), node 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DEAF4D-947A-23F4-2733-F4367FF1B624}"/>
              </a:ext>
            </a:extLst>
          </p:cNvPr>
          <p:cNvSpPr txBox="1"/>
          <p:nvPr/>
        </p:nvSpPr>
        <p:spPr>
          <a:xfrm>
            <a:off x="348670" y="3787005"/>
            <a:ext cx="374814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CN" sz="2200" dirty="0">
                <a:latin typeface="Arial" charset="0"/>
                <a:ea typeface="Arial" charset="0"/>
                <a:cs typeface="Arial" charset="0"/>
              </a:rPr>
              <a:t>Each node keeps </a:t>
            </a:r>
            <a:r>
              <a:rPr lang="en-CN" sz="220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m</a:t>
            </a:r>
            <a:r>
              <a:rPr lang="en-CN" sz="2200" dirty="0">
                <a:latin typeface="Arial" charset="0"/>
                <a:ea typeface="Arial" charset="0"/>
                <a:cs typeface="Arial" charset="0"/>
              </a:rPr>
              <a:t> states</a:t>
            </a:r>
          </a:p>
          <a:p>
            <a:pPr algn="l"/>
            <a:r>
              <a:rPr lang="en-US" sz="2200" dirty="0">
                <a:latin typeface="Arial" charset="0"/>
                <a:ea typeface="Arial" charset="0"/>
                <a:cs typeface="Arial" charset="0"/>
              </a:rPr>
              <a:t>Key space </a:t>
            </a:r>
            <a:r>
              <a:rPr lang="en-US" sz="2200" dirty="0">
                <a:latin typeface="Arial" charset="0"/>
                <a:ea typeface="Arial" charset="0"/>
                <a:cs typeface="Arial" charset="0"/>
                <a:sym typeface="Wingdings" pitchFamily="2" charset="2"/>
              </a:rPr>
              <a:t> </a:t>
            </a:r>
            <a:r>
              <a:rPr lang="en-US" sz="220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  <a:sym typeface="Wingdings" pitchFamily="2" charset="2"/>
              </a:rPr>
              <a:t>m</a:t>
            </a:r>
            <a:r>
              <a:rPr lang="en-US" sz="2200" dirty="0">
                <a:latin typeface="Arial" charset="0"/>
                <a:ea typeface="Arial" charset="0"/>
                <a:cs typeface="Arial" charset="0"/>
                <a:sym typeface="Wingdings" pitchFamily="2" charset="2"/>
              </a:rPr>
              <a:t> ranges via</a:t>
            </a:r>
          </a:p>
          <a:p>
            <a:pPr algn="l"/>
            <a:r>
              <a:rPr lang="en-US" sz="2200" dirty="0">
                <a:solidFill>
                  <a:srgbClr val="009900"/>
                </a:solidFill>
                <a:latin typeface="Arial" charset="0"/>
                <a:ea typeface="Arial" charset="0"/>
                <a:cs typeface="Arial" charset="0"/>
              </a:rPr>
              <a:t>(N</a:t>
            </a:r>
            <a:r>
              <a:rPr lang="en-CN" sz="2200" dirty="0">
                <a:solidFill>
                  <a:srgbClr val="009900"/>
                </a:solidFill>
                <a:latin typeface="Arial" charset="0"/>
                <a:ea typeface="Arial" charset="0"/>
                <a:cs typeface="Arial" charset="0"/>
              </a:rPr>
              <a:t>+2</a:t>
            </a:r>
            <a:r>
              <a:rPr lang="en-CN" sz="2200" baseline="30000" dirty="0">
                <a:solidFill>
                  <a:srgbClr val="009900"/>
                </a:solidFill>
                <a:latin typeface="Arial" charset="0"/>
                <a:ea typeface="Arial" charset="0"/>
                <a:cs typeface="Arial" charset="0"/>
              </a:rPr>
              <a:t>k-1</a:t>
            </a:r>
            <a:r>
              <a:rPr lang="en-CN" sz="2200" dirty="0">
                <a:solidFill>
                  <a:srgbClr val="009900"/>
                </a:solidFill>
                <a:latin typeface="Arial" charset="0"/>
                <a:ea typeface="Arial" charset="0"/>
                <a:cs typeface="Arial" charset="0"/>
              </a:rPr>
              <a:t>) mod 2</a:t>
            </a:r>
            <a:r>
              <a:rPr lang="en-CN" sz="2200" baseline="30000" dirty="0">
                <a:solidFill>
                  <a:srgbClr val="009900"/>
                </a:solidFill>
                <a:latin typeface="Arial" charset="0"/>
                <a:ea typeface="Arial" charset="0"/>
                <a:cs typeface="Arial" charset="0"/>
              </a:rPr>
              <a:t>m</a:t>
            </a:r>
            <a:r>
              <a:rPr lang="en-CN" sz="2200" dirty="0">
                <a:solidFill>
                  <a:srgbClr val="009900"/>
                </a:solidFill>
                <a:latin typeface="Arial" charset="0"/>
                <a:ea typeface="Arial" charset="0"/>
                <a:cs typeface="Arial" charset="0"/>
              </a:rPr>
              <a:t>, 1&lt;=k</a:t>
            </a:r>
            <a:r>
              <a:rPr lang="en-CN" sz="2200">
                <a:solidFill>
                  <a:srgbClr val="009900"/>
                </a:solidFill>
                <a:latin typeface="Arial" charset="0"/>
                <a:ea typeface="Arial" charset="0"/>
                <a:cs typeface="Arial" charset="0"/>
              </a:rPr>
              <a:t>&lt;=m</a:t>
            </a:r>
            <a:endParaRPr lang="en-CN" sz="2200" dirty="0">
              <a:solidFill>
                <a:srgbClr val="0099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C03F674-CD9E-984A-6487-7A4BA7D77460}"/>
              </a:ext>
            </a:extLst>
          </p:cNvPr>
          <p:cNvSpPr>
            <a:spLocks noChangeAspect="1"/>
          </p:cNvSpPr>
          <p:nvPr/>
        </p:nvSpPr>
        <p:spPr>
          <a:xfrm>
            <a:off x="492650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1ACE9F-FDB2-4391-1DB2-FEB2D5E018B1}"/>
              </a:ext>
            </a:extLst>
          </p:cNvPr>
          <p:cNvSpPr>
            <a:spLocks noChangeAspect="1"/>
          </p:cNvSpPr>
          <p:nvPr/>
        </p:nvSpPr>
        <p:spPr>
          <a:xfrm>
            <a:off x="437122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D781E8-018E-5E1C-7C6C-D8D5040D8875}"/>
              </a:ext>
            </a:extLst>
          </p:cNvPr>
          <p:cNvSpPr txBox="1"/>
          <p:nvPr/>
        </p:nvSpPr>
        <p:spPr>
          <a:xfrm>
            <a:off x="848692" y="3119076"/>
            <a:ext cx="827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AD0EE3F-FCCD-1820-1A42-BCD0EA5F6A69}"/>
              </a:ext>
            </a:extLst>
          </p:cNvPr>
          <p:cNvSpPr txBox="1"/>
          <p:nvPr/>
        </p:nvSpPr>
        <p:spPr>
          <a:xfrm>
            <a:off x="848692" y="2671401"/>
            <a:ext cx="2704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A67206F-6FB0-49FB-E6EC-CC316EE1818E}"/>
              </a:ext>
            </a:extLst>
          </p:cNvPr>
          <p:cNvSpPr txBox="1"/>
          <p:nvPr/>
        </p:nvSpPr>
        <p:spPr>
          <a:xfrm>
            <a:off x="348670" y="1494539"/>
            <a:ext cx="3953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m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9A07B9B-87E0-383E-9E74-C8D7FB795C32}"/>
              </a:ext>
            </a:extLst>
          </p:cNvPr>
          <p:cNvSpPr txBox="1"/>
          <p:nvPr/>
        </p:nvSpPr>
        <p:spPr>
          <a:xfrm>
            <a:off x="348670" y="5287240"/>
            <a:ext cx="41889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200" dirty="0">
                <a:latin typeface="Arial" charset="0"/>
                <a:ea typeface="Arial" charset="0"/>
                <a:cs typeface="Arial" charset="0"/>
              </a:rPr>
              <a:t>“Finger” is node immediately </a:t>
            </a:r>
          </a:p>
          <a:p>
            <a:pPr algn="l"/>
            <a:r>
              <a:rPr lang="en-US" sz="2200" dirty="0">
                <a:latin typeface="Arial" charset="0"/>
                <a:ea typeface="Arial" charset="0"/>
                <a:cs typeface="Arial" charset="0"/>
              </a:rPr>
              <a:t>succeeding separator</a:t>
            </a:r>
            <a:endParaRPr lang="en-CN" sz="2200" dirty="0">
              <a:solidFill>
                <a:srgbClr val="0099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401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1" grpId="0" animBg="1"/>
      <p:bldP spid="5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node joining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1936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1936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1936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7471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5530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5886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5114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6417" y="3137506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8269" y="22115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8196" y="262397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59602" y="346119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78597" y="434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0276" y="470361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2872" y="425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6936" y="344295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4270" y="26203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4155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1004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2338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1114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18781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BF435-49C3-894C-A3E8-67C6177FB64C}"/>
              </a:ext>
            </a:extLst>
          </p:cNvPr>
          <p:cNvSpPr txBox="1"/>
          <p:nvPr/>
        </p:nvSpPr>
        <p:spPr>
          <a:xfrm>
            <a:off x="348670" y="1494539"/>
            <a:ext cx="3953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m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59237EC-F0F0-FA4B-B214-6A7ABFB00018}"/>
              </a:ext>
            </a:extLst>
          </p:cNvPr>
          <p:cNvSpPr>
            <a:spLocks noChangeAspect="1"/>
          </p:cNvSpPr>
          <p:nvPr/>
        </p:nvSpPr>
        <p:spPr>
          <a:xfrm>
            <a:off x="492650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73CFC-3513-9C4C-955F-95E614C8ED44}"/>
              </a:ext>
            </a:extLst>
          </p:cNvPr>
          <p:cNvSpPr>
            <a:spLocks noChangeAspect="1"/>
          </p:cNvSpPr>
          <p:nvPr/>
        </p:nvSpPr>
        <p:spPr>
          <a:xfrm>
            <a:off x="437122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6A376-3C0F-7E4F-8745-0B657F61BDDE}"/>
              </a:ext>
            </a:extLst>
          </p:cNvPr>
          <p:cNvSpPr txBox="1"/>
          <p:nvPr/>
        </p:nvSpPr>
        <p:spPr>
          <a:xfrm>
            <a:off x="848692" y="3119076"/>
            <a:ext cx="827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861E47-499F-5742-8BFD-BBCA3545F46A}"/>
              </a:ext>
            </a:extLst>
          </p:cNvPr>
          <p:cNvSpPr txBox="1"/>
          <p:nvPr/>
        </p:nvSpPr>
        <p:spPr>
          <a:xfrm>
            <a:off x="7629083" y="3432502"/>
            <a:ext cx="23054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Node 2 is joining</a:t>
            </a:r>
          </a:p>
        </p:txBody>
      </p:sp>
      <p:sp>
        <p:nvSpPr>
          <p:cNvPr id="46" name="Rounded Rectangular Callout 45">
            <a:extLst>
              <a:ext uri="{FF2B5EF4-FFF2-40B4-BE49-F238E27FC236}">
                <a16:creationId xmlns:a16="http://schemas.microsoft.com/office/drawing/2014/main" id="{BBD01BAF-0342-E042-B01D-4F98953744A1}"/>
              </a:ext>
            </a:extLst>
          </p:cNvPr>
          <p:cNvSpPr/>
          <p:nvPr/>
        </p:nvSpPr>
        <p:spPr>
          <a:xfrm>
            <a:off x="7657452" y="4036924"/>
            <a:ext cx="3953326" cy="1066800"/>
          </a:xfrm>
          <a:prstGeom prst="wedgeRoundRectCallout">
            <a:avLst>
              <a:gd name="adj1" fmla="val -35171"/>
              <a:gd name="adj2" fmla="val -70026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Node 2 joins by first contacting </a:t>
            </a:r>
            <a:r>
              <a:rPr lang="en-US" sz="1800" i="1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any</a:t>
            </a:r>
            <a:r>
              <a:rPr lang="en-US" sz="1800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 known node, e.g., Node 0</a:t>
            </a:r>
            <a:endParaRPr lang="en-US" sz="1800" i="1" dirty="0">
              <a:solidFill>
                <a:schemeClr val="tx1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D85F2C5-EF9F-584C-A76C-B53D9D8E373A}"/>
              </a:ext>
            </a:extLst>
          </p:cNvPr>
          <p:cNvCxnSpPr>
            <a:cxnSpLocks/>
            <a:stCxn id="35" idx="0"/>
            <a:endCxn id="7" idx="3"/>
          </p:cNvCxnSpPr>
          <p:nvPr/>
        </p:nvCxnSpPr>
        <p:spPr>
          <a:xfrm flipH="1" flipV="1">
            <a:off x="6055603" y="2411577"/>
            <a:ext cx="1067666" cy="1049616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Rounded Rectangular Callout 51">
            <a:extLst>
              <a:ext uri="{FF2B5EF4-FFF2-40B4-BE49-F238E27FC236}">
                <a16:creationId xmlns:a16="http://schemas.microsoft.com/office/drawing/2014/main" id="{31084F24-B4E6-524D-86AF-E6912CE4A6CA}"/>
              </a:ext>
            </a:extLst>
          </p:cNvPr>
          <p:cNvSpPr/>
          <p:nvPr/>
        </p:nvSpPr>
        <p:spPr>
          <a:xfrm>
            <a:off x="8610824" y="2537805"/>
            <a:ext cx="1892389" cy="592358"/>
          </a:xfrm>
          <a:prstGeom prst="wedgeRoundRectCallout">
            <a:avLst>
              <a:gd name="adj1" fmla="val -141182"/>
              <a:gd name="adj2" fmla="val 61060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Lookup id 2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57C6C5E-D7E4-DD46-A654-0822B9BF0886}"/>
              </a:ext>
            </a:extLst>
          </p:cNvPr>
          <p:cNvSpPr>
            <a:spLocks noChangeAspect="1"/>
          </p:cNvSpPr>
          <p:nvPr/>
        </p:nvSpPr>
        <p:spPr>
          <a:xfrm>
            <a:off x="7277936" y="3488557"/>
            <a:ext cx="288000" cy="288000"/>
          </a:xfrm>
          <a:prstGeom prst="rect">
            <a:avLst/>
          </a:prstGeom>
          <a:noFill/>
          <a:ln w="38100">
            <a:solidFill>
              <a:srgbClr val="0000FF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2244E82-CEC1-D745-B725-337DACEF825B}"/>
              </a:ext>
            </a:extLst>
          </p:cNvPr>
          <p:cNvSpPr txBox="1"/>
          <p:nvPr/>
        </p:nvSpPr>
        <p:spPr>
          <a:xfrm>
            <a:off x="848692" y="2671401"/>
            <a:ext cx="2704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</p:spTree>
    <p:extLst>
      <p:ext uri="{BB962C8B-B14F-4D97-AF65-F5344CB8AC3E}">
        <p14:creationId xmlns:p14="http://schemas.microsoft.com/office/powerpoint/2010/main" val="35164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node joining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1936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1936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1936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7471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5530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5886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5114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6417" y="3137506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8269" y="22115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8196" y="262397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59602" y="346119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78597" y="434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0276" y="470361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2872" y="425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6936" y="344295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4270" y="26203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4155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1004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2338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1114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18781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BF435-49C3-894C-A3E8-67C6177FB64C}"/>
              </a:ext>
            </a:extLst>
          </p:cNvPr>
          <p:cNvSpPr txBox="1"/>
          <p:nvPr/>
        </p:nvSpPr>
        <p:spPr>
          <a:xfrm>
            <a:off x="348670" y="1494539"/>
            <a:ext cx="3953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m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59237EC-F0F0-FA4B-B214-6A7ABFB00018}"/>
              </a:ext>
            </a:extLst>
          </p:cNvPr>
          <p:cNvSpPr>
            <a:spLocks noChangeAspect="1"/>
          </p:cNvSpPr>
          <p:nvPr/>
        </p:nvSpPr>
        <p:spPr>
          <a:xfrm>
            <a:off x="492650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73CFC-3513-9C4C-955F-95E614C8ED44}"/>
              </a:ext>
            </a:extLst>
          </p:cNvPr>
          <p:cNvSpPr>
            <a:spLocks noChangeAspect="1"/>
          </p:cNvSpPr>
          <p:nvPr/>
        </p:nvSpPr>
        <p:spPr>
          <a:xfrm>
            <a:off x="437122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6A376-3C0F-7E4F-8745-0B657F61BDDE}"/>
              </a:ext>
            </a:extLst>
          </p:cNvPr>
          <p:cNvSpPr txBox="1"/>
          <p:nvPr/>
        </p:nvSpPr>
        <p:spPr>
          <a:xfrm>
            <a:off x="848692" y="3119076"/>
            <a:ext cx="827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861E47-499F-5742-8BFD-BBCA3545F46A}"/>
              </a:ext>
            </a:extLst>
          </p:cNvPr>
          <p:cNvSpPr txBox="1"/>
          <p:nvPr/>
        </p:nvSpPr>
        <p:spPr>
          <a:xfrm>
            <a:off x="7629083" y="3432502"/>
            <a:ext cx="23054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Node 2 is joining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D85F2C5-EF9F-584C-A76C-B53D9D8E373A}"/>
              </a:ext>
            </a:extLst>
          </p:cNvPr>
          <p:cNvCxnSpPr>
            <a:cxnSpLocks/>
            <a:stCxn id="35" idx="0"/>
            <a:endCxn id="7" idx="3"/>
          </p:cNvCxnSpPr>
          <p:nvPr/>
        </p:nvCxnSpPr>
        <p:spPr>
          <a:xfrm flipH="1" flipV="1">
            <a:off x="6055603" y="2411577"/>
            <a:ext cx="1067666" cy="1049616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Rounded Rectangular Callout 51">
            <a:extLst>
              <a:ext uri="{FF2B5EF4-FFF2-40B4-BE49-F238E27FC236}">
                <a16:creationId xmlns:a16="http://schemas.microsoft.com/office/drawing/2014/main" id="{31084F24-B4E6-524D-86AF-E6912CE4A6CA}"/>
              </a:ext>
            </a:extLst>
          </p:cNvPr>
          <p:cNvSpPr/>
          <p:nvPr/>
        </p:nvSpPr>
        <p:spPr>
          <a:xfrm>
            <a:off x="8557328" y="2325536"/>
            <a:ext cx="2094196" cy="735662"/>
          </a:xfrm>
          <a:prstGeom prst="wedgeRoundRectCallout">
            <a:avLst>
              <a:gd name="adj1" fmla="val -131151"/>
              <a:gd name="adj2" fmla="val 62740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Your successor = 3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57C6C5E-D7E4-DD46-A654-0822B9BF0886}"/>
              </a:ext>
            </a:extLst>
          </p:cNvPr>
          <p:cNvSpPr>
            <a:spLocks noChangeAspect="1"/>
          </p:cNvSpPr>
          <p:nvPr/>
        </p:nvSpPr>
        <p:spPr>
          <a:xfrm>
            <a:off x="7277936" y="3488557"/>
            <a:ext cx="288000" cy="288000"/>
          </a:xfrm>
          <a:prstGeom prst="rect">
            <a:avLst/>
          </a:prstGeom>
          <a:noFill/>
          <a:ln w="38100">
            <a:solidFill>
              <a:srgbClr val="0000FF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6D0CF37-DF49-2244-AA25-6ED3E66B3B13}"/>
              </a:ext>
            </a:extLst>
          </p:cNvPr>
          <p:cNvSpPr txBox="1"/>
          <p:nvPr/>
        </p:nvSpPr>
        <p:spPr>
          <a:xfrm>
            <a:off x="848692" y="2671401"/>
            <a:ext cx="2704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</p:spTree>
    <p:extLst>
      <p:ext uri="{BB962C8B-B14F-4D97-AF65-F5344CB8AC3E}">
        <p14:creationId xmlns:p14="http://schemas.microsoft.com/office/powerpoint/2010/main" val="40961967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node joining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1936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1936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1936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7471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5530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5886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5114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6417" y="3137506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8269" y="22115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8196" y="262397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59602" y="346119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78597" y="434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0276" y="470361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2872" y="425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6936" y="344295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4270" y="26203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4155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1004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2338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1114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18781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BF435-49C3-894C-A3E8-67C6177FB64C}"/>
              </a:ext>
            </a:extLst>
          </p:cNvPr>
          <p:cNvSpPr txBox="1"/>
          <p:nvPr/>
        </p:nvSpPr>
        <p:spPr>
          <a:xfrm>
            <a:off x="348670" y="1494539"/>
            <a:ext cx="3953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m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59237EC-F0F0-FA4B-B214-6A7ABFB00018}"/>
              </a:ext>
            </a:extLst>
          </p:cNvPr>
          <p:cNvSpPr>
            <a:spLocks noChangeAspect="1"/>
          </p:cNvSpPr>
          <p:nvPr/>
        </p:nvSpPr>
        <p:spPr>
          <a:xfrm>
            <a:off x="492650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73CFC-3513-9C4C-955F-95E614C8ED44}"/>
              </a:ext>
            </a:extLst>
          </p:cNvPr>
          <p:cNvSpPr>
            <a:spLocks noChangeAspect="1"/>
          </p:cNvSpPr>
          <p:nvPr/>
        </p:nvSpPr>
        <p:spPr>
          <a:xfrm>
            <a:off x="437122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6A376-3C0F-7E4F-8745-0B657F61BDDE}"/>
              </a:ext>
            </a:extLst>
          </p:cNvPr>
          <p:cNvSpPr txBox="1"/>
          <p:nvPr/>
        </p:nvSpPr>
        <p:spPr>
          <a:xfrm>
            <a:off x="848692" y="3119076"/>
            <a:ext cx="827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861E47-499F-5742-8BFD-BBCA3545F46A}"/>
              </a:ext>
            </a:extLst>
          </p:cNvPr>
          <p:cNvSpPr txBox="1"/>
          <p:nvPr/>
        </p:nvSpPr>
        <p:spPr>
          <a:xfrm>
            <a:off x="7629083" y="3432502"/>
            <a:ext cx="23054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Node 2 is joining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D85F2C5-EF9F-584C-A76C-B53D9D8E373A}"/>
              </a:ext>
            </a:extLst>
          </p:cNvPr>
          <p:cNvCxnSpPr>
            <a:cxnSpLocks/>
            <a:stCxn id="35" idx="0"/>
            <a:endCxn id="7" idx="3"/>
          </p:cNvCxnSpPr>
          <p:nvPr/>
        </p:nvCxnSpPr>
        <p:spPr>
          <a:xfrm flipH="1" flipV="1">
            <a:off x="6055603" y="2411577"/>
            <a:ext cx="1067666" cy="1049616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2" name="Rounded Rectangular Callout 51">
            <a:extLst>
              <a:ext uri="{FF2B5EF4-FFF2-40B4-BE49-F238E27FC236}">
                <a16:creationId xmlns:a16="http://schemas.microsoft.com/office/drawing/2014/main" id="{31084F24-B4E6-524D-86AF-E6912CE4A6CA}"/>
              </a:ext>
            </a:extLst>
          </p:cNvPr>
          <p:cNvSpPr/>
          <p:nvPr/>
        </p:nvSpPr>
        <p:spPr>
          <a:xfrm>
            <a:off x="8557328" y="2325536"/>
            <a:ext cx="2094196" cy="735662"/>
          </a:xfrm>
          <a:prstGeom prst="wedgeRoundRectCallout">
            <a:avLst>
              <a:gd name="adj1" fmla="val -131151"/>
              <a:gd name="adj2" fmla="val 62740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chemeClr val="tx1"/>
                </a:solidFill>
                <a:latin typeface="Courier" charset="0"/>
                <a:ea typeface="Courier" charset="0"/>
                <a:cs typeface="Courier" charset="0"/>
              </a:rPr>
              <a:t>Your successor = 3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57C6C5E-D7E4-DD46-A654-0822B9BF0886}"/>
              </a:ext>
            </a:extLst>
          </p:cNvPr>
          <p:cNvSpPr>
            <a:spLocks noChangeAspect="1"/>
          </p:cNvSpPr>
          <p:nvPr/>
        </p:nvSpPr>
        <p:spPr>
          <a:xfrm>
            <a:off x="7277936" y="3488557"/>
            <a:ext cx="288000" cy="288000"/>
          </a:xfrm>
          <a:prstGeom prst="rect">
            <a:avLst/>
          </a:prstGeom>
          <a:noFill/>
          <a:ln w="38100">
            <a:solidFill>
              <a:srgbClr val="0000FF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353F20E-0476-5C4A-A0EF-C7AB18DDE41C}"/>
              </a:ext>
            </a:extLst>
          </p:cNvPr>
          <p:cNvSpPr txBox="1"/>
          <p:nvPr/>
        </p:nvSpPr>
        <p:spPr>
          <a:xfrm>
            <a:off x="7127343" y="4536303"/>
            <a:ext cx="2904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Moves key 2 to node 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4BC1146-34DE-9842-9644-7AFCD20E058E}"/>
              </a:ext>
            </a:extLst>
          </p:cNvPr>
          <p:cNvSpPr txBox="1"/>
          <p:nvPr/>
        </p:nvSpPr>
        <p:spPr>
          <a:xfrm>
            <a:off x="848692" y="2671401"/>
            <a:ext cx="2704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</p:spTree>
    <p:extLst>
      <p:ext uri="{BB962C8B-B14F-4D97-AF65-F5344CB8AC3E}">
        <p14:creationId xmlns:p14="http://schemas.microsoft.com/office/powerpoint/2010/main" val="34351522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node joining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1936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1936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1936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7471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5530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5886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5114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6417" y="3137506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8269" y="22115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8196" y="262397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59602" y="346119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78597" y="434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0276" y="470361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2872" y="425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6936" y="344295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4270" y="26203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4155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1004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2338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1114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18781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BF435-49C3-894C-A3E8-67C6177FB64C}"/>
              </a:ext>
            </a:extLst>
          </p:cNvPr>
          <p:cNvSpPr txBox="1"/>
          <p:nvPr/>
        </p:nvSpPr>
        <p:spPr>
          <a:xfrm>
            <a:off x="348670" y="1494539"/>
            <a:ext cx="3953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m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59237EC-F0F0-FA4B-B214-6A7ABFB00018}"/>
              </a:ext>
            </a:extLst>
          </p:cNvPr>
          <p:cNvSpPr>
            <a:spLocks noChangeAspect="1"/>
          </p:cNvSpPr>
          <p:nvPr/>
        </p:nvSpPr>
        <p:spPr>
          <a:xfrm>
            <a:off x="492650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73CFC-3513-9C4C-955F-95E614C8ED44}"/>
              </a:ext>
            </a:extLst>
          </p:cNvPr>
          <p:cNvSpPr>
            <a:spLocks noChangeAspect="1"/>
          </p:cNvSpPr>
          <p:nvPr/>
        </p:nvSpPr>
        <p:spPr>
          <a:xfrm>
            <a:off x="437122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6A376-3C0F-7E4F-8745-0B657F61BDDE}"/>
              </a:ext>
            </a:extLst>
          </p:cNvPr>
          <p:cNvSpPr txBox="1"/>
          <p:nvPr/>
        </p:nvSpPr>
        <p:spPr>
          <a:xfrm>
            <a:off x="848692" y="3119076"/>
            <a:ext cx="827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861E47-499F-5742-8BFD-BBCA3545F46A}"/>
              </a:ext>
            </a:extLst>
          </p:cNvPr>
          <p:cNvSpPr txBox="1"/>
          <p:nvPr/>
        </p:nvSpPr>
        <p:spPr>
          <a:xfrm>
            <a:off x="7629083" y="3432502"/>
            <a:ext cx="23054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Node 2 is joining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57C6C5E-D7E4-DD46-A654-0822B9BF0886}"/>
              </a:ext>
            </a:extLst>
          </p:cNvPr>
          <p:cNvSpPr>
            <a:spLocks noChangeAspect="1"/>
          </p:cNvSpPr>
          <p:nvPr/>
        </p:nvSpPr>
        <p:spPr>
          <a:xfrm>
            <a:off x="7277936" y="3488557"/>
            <a:ext cx="288000" cy="288000"/>
          </a:xfrm>
          <a:prstGeom prst="rect">
            <a:avLst/>
          </a:prstGeom>
          <a:noFill/>
          <a:ln w="38100">
            <a:solidFill>
              <a:srgbClr val="0000FF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E0D6C2B-3784-2846-B9A6-59805D11C574}"/>
              </a:ext>
            </a:extLst>
          </p:cNvPr>
          <p:cNvCxnSpPr>
            <a:cxnSpLocks/>
            <a:stCxn id="36" idx="0"/>
          </p:cNvCxnSpPr>
          <p:nvPr/>
        </p:nvCxnSpPr>
        <p:spPr>
          <a:xfrm flipV="1">
            <a:off x="6742264" y="2983109"/>
            <a:ext cx="98226" cy="1362602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9BBE467-E914-C342-AC1B-DB75FA208CDD}"/>
              </a:ext>
            </a:extLst>
          </p:cNvPr>
          <p:cNvCxnSpPr>
            <a:cxnSpLocks/>
          </p:cNvCxnSpPr>
          <p:nvPr/>
        </p:nvCxnSpPr>
        <p:spPr>
          <a:xfrm flipH="1">
            <a:off x="6890155" y="2917758"/>
            <a:ext cx="103287" cy="1405949"/>
          </a:xfrm>
          <a:prstGeom prst="straightConnector1">
            <a:avLst/>
          </a:prstGeom>
          <a:ln>
            <a:solidFill>
              <a:schemeClr val="accent4"/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E60485C-5017-0A4D-851B-EE9DB171FE6A}"/>
              </a:ext>
            </a:extLst>
          </p:cNvPr>
          <p:cNvCxnSpPr>
            <a:cxnSpLocks/>
          </p:cNvCxnSpPr>
          <p:nvPr/>
        </p:nvCxnSpPr>
        <p:spPr>
          <a:xfrm flipH="1">
            <a:off x="7877400" y="1991519"/>
            <a:ext cx="904402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4EC0EC8-D1A6-8C42-88CC-4F040C2E6992}"/>
              </a:ext>
            </a:extLst>
          </p:cNvPr>
          <p:cNvSpPr txBox="1"/>
          <p:nvPr/>
        </p:nvSpPr>
        <p:spPr>
          <a:xfrm>
            <a:off x="8804155" y="1791464"/>
            <a:ext cx="26212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oints to successor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7B20732-3431-B94F-B65E-85A1795C21C5}"/>
              </a:ext>
            </a:extLst>
          </p:cNvPr>
          <p:cNvCxnSpPr>
            <a:cxnSpLocks/>
          </p:cNvCxnSpPr>
          <p:nvPr/>
        </p:nvCxnSpPr>
        <p:spPr>
          <a:xfrm flipH="1">
            <a:off x="7877400" y="2368700"/>
            <a:ext cx="904402" cy="0"/>
          </a:xfrm>
          <a:prstGeom prst="straightConnector1">
            <a:avLst/>
          </a:prstGeom>
          <a:ln>
            <a:solidFill>
              <a:schemeClr val="accent4"/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A6685050-8551-6A4A-B76A-529D965312E0}"/>
              </a:ext>
            </a:extLst>
          </p:cNvPr>
          <p:cNvSpPr txBox="1"/>
          <p:nvPr/>
        </p:nvSpPr>
        <p:spPr>
          <a:xfrm>
            <a:off x="8799484" y="2168645"/>
            <a:ext cx="28777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oints to </a:t>
            </a:r>
            <a:r>
              <a:rPr lang="en-US" dirty="0">
                <a:latin typeface="Arial" charset="0"/>
                <a:ea typeface="ＭＳ Ｐゴシック" charset="0"/>
                <a:cs typeface="Arial" charset="0"/>
              </a:rPr>
              <a:t>predecessor</a:t>
            </a:r>
            <a:endParaRPr lang="en-CN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A47EE8E-805D-1D48-9D56-51E6B4DB3C91}"/>
              </a:ext>
            </a:extLst>
          </p:cNvPr>
          <p:cNvCxnSpPr>
            <a:cxnSpLocks/>
          </p:cNvCxnSpPr>
          <p:nvPr/>
        </p:nvCxnSpPr>
        <p:spPr>
          <a:xfrm flipV="1">
            <a:off x="7075530" y="3861303"/>
            <a:ext cx="256406" cy="574773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6C0AD02-A801-3C41-99EB-6D9F4791DB1A}"/>
              </a:ext>
            </a:extLst>
          </p:cNvPr>
          <p:cNvSpPr txBox="1"/>
          <p:nvPr/>
        </p:nvSpPr>
        <p:spPr>
          <a:xfrm>
            <a:off x="7566976" y="4161176"/>
            <a:ext cx="42578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>
                <a:latin typeface="Arial" charset="0"/>
                <a:ea typeface="Arial" charset="0"/>
                <a:cs typeface="Arial" charset="0"/>
              </a:rPr>
              <a:t>Periodic stab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i</a:t>
            </a:r>
            <a:r>
              <a:rPr lang="en-CN">
                <a:latin typeface="Arial" charset="0"/>
                <a:ea typeface="Arial" charset="0"/>
                <a:cs typeface="Arial" charset="0"/>
              </a:rPr>
              <a:t>lization 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messages </a:t>
            </a:r>
          </a:p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f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rom each node to its successor </a:t>
            </a:r>
          </a:p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maintain node positions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AEBDE71-C639-AA42-9EE8-8CF239FD9BCA}"/>
              </a:ext>
            </a:extLst>
          </p:cNvPr>
          <p:cNvSpPr txBox="1"/>
          <p:nvPr/>
        </p:nvSpPr>
        <p:spPr>
          <a:xfrm>
            <a:off x="848692" y="2671401"/>
            <a:ext cx="2704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</p:spTree>
    <p:extLst>
      <p:ext uri="{BB962C8B-B14F-4D97-AF65-F5344CB8AC3E}">
        <p14:creationId xmlns:p14="http://schemas.microsoft.com/office/powerpoint/2010/main" val="176524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Text&#10;&#10;Description automatically generated">
            <a:extLst>
              <a:ext uri="{FF2B5EF4-FFF2-40B4-BE49-F238E27FC236}">
                <a16:creationId xmlns:a16="http://schemas.microsoft.com/office/drawing/2014/main" id="{AB62B5A3-9D9C-1545-B452-6126948E0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2389" y="3903386"/>
            <a:ext cx="4223130" cy="28625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node joining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1936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1936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1936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7471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5530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5886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5114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6417" y="3137506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8269" y="22115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8196" y="262397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59602" y="346119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78597" y="434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0276" y="470361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2872" y="425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6936" y="344295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4270" y="26203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4155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1004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2338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1114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18781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BF435-49C3-894C-A3E8-67C6177FB64C}"/>
              </a:ext>
            </a:extLst>
          </p:cNvPr>
          <p:cNvSpPr txBox="1"/>
          <p:nvPr/>
        </p:nvSpPr>
        <p:spPr>
          <a:xfrm>
            <a:off x="348670" y="1494539"/>
            <a:ext cx="3953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m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59237EC-F0F0-FA4B-B214-6A7ABFB00018}"/>
              </a:ext>
            </a:extLst>
          </p:cNvPr>
          <p:cNvSpPr>
            <a:spLocks noChangeAspect="1"/>
          </p:cNvSpPr>
          <p:nvPr/>
        </p:nvSpPr>
        <p:spPr>
          <a:xfrm>
            <a:off x="492650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73CFC-3513-9C4C-955F-95E614C8ED44}"/>
              </a:ext>
            </a:extLst>
          </p:cNvPr>
          <p:cNvSpPr>
            <a:spLocks noChangeAspect="1"/>
          </p:cNvSpPr>
          <p:nvPr/>
        </p:nvSpPr>
        <p:spPr>
          <a:xfrm>
            <a:off x="437122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6A376-3C0F-7E4F-8745-0B657F61BDDE}"/>
              </a:ext>
            </a:extLst>
          </p:cNvPr>
          <p:cNvSpPr txBox="1"/>
          <p:nvPr/>
        </p:nvSpPr>
        <p:spPr>
          <a:xfrm>
            <a:off x="848692" y="3119076"/>
            <a:ext cx="827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861E47-499F-5742-8BFD-BBCA3545F46A}"/>
              </a:ext>
            </a:extLst>
          </p:cNvPr>
          <p:cNvSpPr txBox="1"/>
          <p:nvPr/>
        </p:nvSpPr>
        <p:spPr>
          <a:xfrm>
            <a:off x="7629083" y="3432502"/>
            <a:ext cx="23054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Node 2 is joining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57C6C5E-D7E4-DD46-A654-0822B9BF0886}"/>
              </a:ext>
            </a:extLst>
          </p:cNvPr>
          <p:cNvSpPr>
            <a:spLocks noChangeAspect="1"/>
          </p:cNvSpPr>
          <p:nvPr/>
        </p:nvSpPr>
        <p:spPr>
          <a:xfrm>
            <a:off x="7277936" y="3488557"/>
            <a:ext cx="288000" cy="288000"/>
          </a:xfrm>
          <a:prstGeom prst="rect">
            <a:avLst/>
          </a:prstGeom>
          <a:noFill/>
          <a:ln w="38100">
            <a:solidFill>
              <a:srgbClr val="0000FF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E0D6C2B-3784-2846-B9A6-59805D11C574}"/>
              </a:ext>
            </a:extLst>
          </p:cNvPr>
          <p:cNvCxnSpPr>
            <a:cxnSpLocks/>
            <a:stCxn id="36" idx="0"/>
          </p:cNvCxnSpPr>
          <p:nvPr/>
        </p:nvCxnSpPr>
        <p:spPr>
          <a:xfrm flipV="1">
            <a:off x="6742264" y="2983109"/>
            <a:ext cx="98226" cy="1362602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9BBE467-E914-C342-AC1B-DB75FA208CDD}"/>
              </a:ext>
            </a:extLst>
          </p:cNvPr>
          <p:cNvCxnSpPr>
            <a:cxnSpLocks/>
          </p:cNvCxnSpPr>
          <p:nvPr/>
        </p:nvCxnSpPr>
        <p:spPr>
          <a:xfrm flipH="1">
            <a:off x="6890155" y="2917758"/>
            <a:ext cx="103287" cy="1405949"/>
          </a:xfrm>
          <a:prstGeom prst="straightConnector1">
            <a:avLst/>
          </a:prstGeom>
          <a:ln>
            <a:solidFill>
              <a:schemeClr val="accent4"/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E60485C-5017-0A4D-851B-EE9DB171FE6A}"/>
              </a:ext>
            </a:extLst>
          </p:cNvPr>
          <p:cNvCxnSpPr>
            <a:cxnSpLocks/>
          </p:cNvCxnSpPr>
          <p:nvPr/>
        </p:nvCxnSpPr>
        <p:spPr>
          <a:xfrm flipH="1">
            <a:off x="7877400" y="1991519"/>
            <a:ext cx="904402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4EC0EC8-D1A6-8C42-88CC-4F040C2E6992}"/>
              </a:ext>
            </a:extLst>
          </p:cNvPr>
          <p:cNvSpPr txBox="1"/>
          <p:nvPr/>
        </p:nvSpPr>
        <p:spPr>
          <a:xfrm>
            <a:off x="8804155" y="1791464"/>
            <a:ext cx="26212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oints to successor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7B20732-3431-B94F-B65E-85A1795C21C5}"/>
              </a:ext>
            </a:extLst>
          </p:cNvPr>
          <p:cNvCxnSpPr>
            <a:cxnSpLocks/>
          </p:cNvCxnSpPr>
          <p:nvPr/>
        </p:nvCxnSpPr>
        <p:spPr>
          <a:xfrm flipH="1">
            <a:off x="7877400" y="2368700"/>
            <a:ext cx="904402" cy="0"/>
          </a:xfrm>
          <a:prstGeom prst="straightConnector1">
            <a:avLst/>
          </a:prstGeom>
          <a:ln>
            <a:solidFill>
              <a:schemeClr val="accent4"/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A6685050-8551-6A4A-B76A-529D965312E0}"/>
              </a:ext>
            </a:extLst>
          </p:cNvPr>
          <p:cNvSpPr txBox="1"/>
          <p:nvPr/>
        </p:nvSpPr>
        <p:spPr>
          <a:xfrm>
            <a:off x="8799484" y="2168645"/>
            <a:ext cx="28777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oints to </a:t>
            </a:r>
            <a:r>
              <a:rPr lang="en-US" dirty="0">
                <a:latin typeface="Arial" charset="0"/>
                <a:ea typeface="ＭＳ Ｐゴシック" charset="0"/>
                <a:cs typeface="Arial" charset="0"/>
              </a:rPr>
              <a:t>predecessor</a:t>
            </a:r>
            <a:endParaRPr lang="en-CN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A47EE8E-805D-1D48-9D56-51E6B4DB3C91}"/>
              </a:ext>
            </a:extLst>
          </p:cNvPr>
          <p:cNvCxnSpPr>
            <a:cxnSpLocks/>
          </p:cNvCxnSpPr>
          <p:nvPr/>
        </p:nvCxnSpPr>
        <p:spPr>
          <a:xfrm flipV="1">
            <a:off x="7075530" y="3861303"/>
            <a:ext cx="256406" cy="574773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ECF2CFBA-6D1E-9344-8773-3B1A16160EA7}"/>
              </a:ext>
            </a:extLst>
          </p:cNvPr>
          <p:cNvSpPr txBox="1"/>
          <p:nvPr/>
        </p:nvSpPr>
        <p:spPr>
          <a:xfrm>
            <a:off x="848692" y="2671401"/>
            <a:ext cx="2704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8DBCE82-15FF-C142-A3CC-D70A92E157DD}"/>
              </a:ext>
            </a:extLst>
          </p:cNvPr>
          <p:cNvSpPr txBox="1"/>
          <p:nvPr/>
        </p:nvSpPr>
        <p:spPr>
          <a:xfrm>
            <a:off x="-52582" y="6645710"/>
            <a:ext cx="250260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0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CN" sz="800" b="0">
                <a:latin typeface="Arial" charset="0"/>
                <a:ea typeface="Arial" charset="0"/>
                <a:cs typeface="Arial" charset="0"/>
              </a:rPr>
              <a:t>seudocode from </a:t>
            </a:r>
            <a:r>
              <a:rPr lang="en-US" sz="800" b="0" dirty="0">
                <a:latin typeface="Arial" charset="0"/>
                <a:ea typeface="Arial" charset="0"/>
                <a:cs typeface="Arial" charset="0"/>
              </a:rPr>
              <a:t>Rodrigo Fonseca’s lecture notes</a:t>
            </a:r>
            <a:endParaRPr lang="en-CN" sz="800" b="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0588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 descr="Text&#10;&#10;Description automatically generated">
            <a:extLst>
              <a:ext uri="{FF2B5EF4-FFF2-40B4-BE49-F238E27FC236}">
                <a16:creationId xmlns:a16="http://schemas.microsoft.com/office/drawing/2014/main" id="{C840516D-D729-2E40-AFD3-78EA46E38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2389" y="3903386"/>
            <a:ext cx="4223130" cy="28625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node joining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1936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1936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1936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7471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5530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5886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5114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6417" y="3137506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8269" y="22115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8196" y="262397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59602" y="346119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78597" y="434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0276" y="470361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2872" y="425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6936" y="344295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4270" y="26203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4155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1004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2338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1114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18781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BF435-49C3-894C-A3E8-67C6177FB64C}"/>
              </a:ext>
            </a:extLst>
          </p:cNvPr>
          <p:cNvSpPr txBox="1"/>
          <p:nvPr/>
        </p:nvSpPr>
        <p:spPr>
          <a:xfrm>
            <a:off x="348670" y="1494539"/>
            <a:ext cx="3953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m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59237EC-F0F0-FA4B-B214-6A7ABFB00018}"/>
              </a:ext>
            </a:extLst>
          </p:cNvPr>
          <p:cNvSpPr>
            <a:spLocks noChangeAspect="1"/>
          </p:cNvSpPr>
          <p:nvPr/>
        </p:nvSpPr>
        <p:spPr>
          <a:xfrm>
            <a:off x="492650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73CFC-3513-9C4C-955F-95E614C8ED44}"/>
              </a:ext>
            </a:extLst>
          </p:cNvPr>
          <p:cNvSpPr>
            <a:spLocks noChangeAspect="1"/>
          </p:cNvSpPr>
          <p:nvPr/>
        </p:nvSpPr>
        <p:spPr>
          <a:xfrm>
            <a:off x="437122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6A376-3C0F-7E4F-8745-0B657F61BDDE}"/>
              </a:ext>
            </a:extLst>
          </p:cNvPr>
          <p:cNvSpPr txBox="1"/>
          <p:nvPr/>
        </p:nvSpPr>
        <p:spPr>
          <a:xfrm>
            <a:off x="848692" y="3119076"/>
            <a:ext cx="827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861E47-499F-5742-8BFD-BBCA3545F46A}"/>
              </a:ext>
            </a:extLst>
          </p:cNvPr>
          <p:cNvSpPr txBox="1"/>
          <p:nvPr/>
        </p:nvSpPr>
        <p:spPr>
          <a:xfrm>
            <a:off x="7629083" y="3432502"/>
            <a:ext cx="23054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Node 2 is joining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57C6C5E-D7E4-DD46-A654-0822B9BF0886}"/>
              </a:ext>
            </a:extLst>
          </p:cNvPr>
          <p:cNvSpPr>
            <a:spLocks noChangeAspect="1"/>
          </p:cNvSpPr>
          <p:nvPr/>
        </p:nvSpPr>
        <p:spPr>
          <a:xfrm>
            <a:off x="7277936" y="3488557"/>
            <a:ext cx="288000" cy="288000"/>
          </a:xfrm>
          <a:prstGeom prst="rect">
            <a:avLst/>
          </a:prstGeom>
          <a:noFill/>
          <a:ln w="38100">
            <a:solidFill>
              <a:srgbClr val="0000FF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E0D6C2B-3784-2846-B9A6-59805D11C574}"/>
              </a:ext>
            </a:extLst>
          </p:cNvPr>
          <p:cNvCxnSpPr>
            <a:cxnSpLocks/>
            <a:stCxn id="36" idx="0"/>
          </p:cNvCxnSpPr>
          <p:nvPr/>
        </p:nvCxnSpPr>
        <p:spPr>
          <a:xfrm flipV="1">
            <a:off x="6742264" y="2983109"/>
            <a:ext cx="98226" cy="1362602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9BBE467-E914-C342-AC1B-DB75FA208CDD}"/>
              </a:ext>
            </a:extLst>
          </p:cNvPr>
          <p:cNvCxnSpPr>
            <a:cxnSpLocks/>
          </p:cNvCxnSpPr>
          <p:nvPr/>
        </p:nvCxnSpPr>
        <p:spPr>
          <a:xfrm flipH="1">
            <a:off x="7244023" y="3933358"/>
            <a:ext cx="266511" cy="567083"/>
          </a:xfrm>
          <a:prstGeom prst="straightConnector1">
            <a:avLst/>
          </a:prstGeom>
          <a:ln>
            <a:solidFill>
              <a:schemeClr val="accent4"/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E60485C-5017-0A4D-851B-EE9DB171FE6A}"/>
              </a:ext>
            </a:extLst>
          </p:cNvPr>
          <p:cNvCxnSpPr>
            <a:cxnSpLocks/>
          </p:cNvCxnSpPr>
          <p:nvPr/>
        </p:nvCxnSpPr>
        <p:spPr>
          <a:xfrm flipH="1">
            <a:off x="7877400" y="1991519"/>
            <a:ext cx="904402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4EC0EC8-D1A6-8C42-88CC-4F040C2E6992}"/>
              </a:ext>
            </a:extLst>
          </p:cNvPr>
          <p:cNvSpPr txBox="1"/>
          <p:nvPr/>
        </p:nvSpPr>
        <p:spPr>
          <a:xfrm>
            <a:off x="8804155" y="1791464"/>
            <a:ext cx="26212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oints to successor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7B20732-3431-B94F-B65E-85A1795C21C5}"/>
              </a:ext>
            </a:extLst>
          </p:cNvPr>
          <p:cNvCxnSpPr>
            <a:cxnSpLocks/>
          </p:cNvCxnSpPr>
          <p:nvPr/>
        </p:nvCxnSpPr>
        <p:spPr>
          <a:xfrm flipH="1">
            <a:off x="7877400" y="2368700"/>
            <a:ext cx="904402" cy="0"/>
          </a:xfrm>
          <a:prstGeom prst="straightConnector1">
            <a:avLst/>
          </a:prstGeom>
          <a:ln>
            <a:solidFill>
              <a:schemeClr val="accent4"/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A6685050-8551-6A4A-B76A-529D965312E0}"/>
              </a:ext>
            </a:extLst>
          </p:cNvPr>
          <p:cNvSpPr txBox="1"/>
          <p:nvPr/>
        </p:nvSpPr>
        <p:spPr>
          <a:xfrm>
            <a:off x="8799484" y="2168645"/>
            <a:ext cx="28777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oints to </a:t>
            </a:r>
            <a:r>
              <a:rPr lang="en-US" dirty="0">
                <a:latin typeface="Arial" charset="0"/>
                <a:ea typeface="ＭＳ Ｐゴシック" charset="0"/>
                <a:cs typeface="Arial" charset="0"/>
              </a:rPr>
              <a:t>predecessor</a:t>
            </a:r>
            <a:endParaRPr lang="en-CN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A47EE8E-805D-1D48-9D56-51E6B4DB3C91}"/>
              </a:ext>
            </a:extLst>
          </p:cNvPr>
          <p:cNvCxnSpPr>
            <a:cxnSpLocks/>
          </p:cNvCxnSpPr>
          <p:nvPr/>
        </p:nvCxnSpPr>
        <p:spPr>
          <a:xfrm flipV="1">
            <a:off x="7075530" y="3861303"/>
            <a:ext cx="256406" cy="574773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CF1665B9-C6C4-324D-B44A-6A5FE856FDC6}"/>
              </a:ext>
            </a:extLst>
          </p:cNvPr>
          <p:cNvSpPr txBox="1"/>
          <p:nvPr/>
        </p:nvSpPr>
        <p:spPr>
          <a:xfrm>
            <a:off x="848692" y="2671401"/>
            <a:ext cx="2704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</p:spTree>
    <p:extLst>
      <p:ext uri="{BB962C8B-B14F-4D97-AF65-F5344CB8AC3E}">
        <p14:creationId xmlns:p14="http://schemas.microsoft.com/office/powerpoint/2010/main" val="40443077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 descr="Text&#10;&#10;Description automatically generated">
            <a:extLst>
              <a:ext uri="{FF2B5EF4-FFF2-40B4-BE49-F238E27FC236}">
                <a16:creationId xmlns:a16="http://schemas.microsoft.com/office/drawing/2014/main" id="{59EC0E85-D0B3-EE42-A568-0AC50385C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2389" y="3903386"/>
            <a:ext cx="4223130" cy="28625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node joining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1936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1936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1936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7471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5530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5886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5114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6417" y="3137506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8269" y="22115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8196" y="262397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59602" y="346119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78597" y="434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0276" y="470361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2872" y="425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6936" y="344295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4270" y="26203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4155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1004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2338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1114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18781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BF435-49C3-894C-A3E8-67C6177FB64C}"/>
              </a:ext>
            </a:extLst>
          </p:cNvPr>
          <p:cNvSpPr txBox="1"/>
          <p:nvPr/>
        </p:nvSpPr>
        <p:spPr>
          <a:xfrm>
            <a:off x="348670" y="1494539"/>
            <a:ext cx="3953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m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59237EC-F0F0-FA4B-B214-6A7ABFB00018}"/>
              </a:ext>
            </a:extLst>
          </p:cNvPr>
          <p:cNvSpPr>
            <a:spLocks noChangeAspect="1"/>
          </p:cNvSpPr>
          <p:nvPr/>
        </p:nvSpPr>
        <p:spPr>
          <a:xfrm>
            <a:off x="492650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73CFC-3513-9C4C-955F-95E614C8ED44}"/>
              </a:ext>
            </a:extLst>
          </p:cNvPr>
          <p:cNvSpPr>
            <a:spLocks noChangeAspect="1"/>
          </p:cNvSpPr>
          <p:nvPr/>
        </p:nvSpPr>
        <p:spPr>
          <a:xfrm>
            <a:off x="437122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6A376-3C0F-7E4F-8745-0B657F61BDDE}"/>
              </a:ext>
            </a:extLst>
          </p:cNvPr>
          <p:cNvSpPr txBox="1"/>
          <p:nvPr/>
        </p:nvSpPr>
        <p:spPr>
          <a:xfrm>
            <a:off x="848692" y="3119076"/>
            <a:ext cx="827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861E47-499F-5742-8BFD-BBCA3545F46A}"/>
              </a:ext>
            </a:extLst>
          </p:cNvPr>
          <p:cNvSpPr txBox="1"/>
          <p:nvPr/>
        </p:nvSpPr>
        <p:spPr>
          <a:xfrm>
            <a:off x="7629083" y="3432502"/>
            <a:ext cx="23054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Node 2 is joining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57C6C5E-D7E4-DD46-A654-0822B9BF0886}"/>
              </a:ext>
            </a:extLst>
          </p:cNvPr>
          <p:cNvSpPr>
            <a:spLocks noChangeAspect="1"/>
          </p:cNvSpPr>
          <p:nvPr/>
        </p:nvSpPr>
        <p:spPr>
          <a:xfrm>
            <a:off x="7277936" y="3488557"/>
            <a:ext cx="288000" cy="288000"/>
          </a:xfrm>
          <a:prstGeom prst="rect">
            <a:avLst/>
          </a:prstGeom>
          <a:noFill/>
          <a:ln w="38100">
            <a:solidFill>
              <a:srgbClr val="0000FF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9BBE467-E914-C342-AC1B-DB75FA208CDD}"/>
              </a:ext>
            </a:extLst>
          </p:cNvPr>
          <p:cNvCxnSpPr>
            <a:cxnSpLocks/>
          </p:cNvCxnSpPr>
          <p:nvPr/>
        </p:nvCxnSpPr>
        <p:spPr>
          <a:xfrm flipH="1">
            <a:off x="7244023" y="3933358"/>
            <a:ext cx="266511" cy="567083"/>
          </a:xfrm>
          <a:prstGeom prst="straightConnector1">
            <a:avLst/>
          </a:prstGeom>
          <a:ln>
            <a:solidFill>
              <a:schemeClr val="accent4"/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E60485C-5017-0A4D-851B-EE9DB171FE6A}"/>
              </a:ext>
            </a:extLst>
          </p:cNvPr>
          <p:cNvCxnSpPr>
            <a:cxnSpLocks/>
          </p:cNvCxnSpPr>
          <p:nvPr/>
        </p:nvCxnSpPr>
        <p:spPr>
          <a:xfrm flipH="1">
            <a:off x="7877400" y="1991519"/>
            <a:ext cx="904402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4EC0EC8-D1A6-8C42-88CC-4F040C2E6992}"/>
              </a:ext>
            </a:extLst>
          </p:cNvPr>
          <p:cNvSpPr txBox="1"/>
          <p:nvPr/>
        </p:nvSpPr>
        <p:spPr>
          <a:xfrm>
            <a:off x="8804155" y="1791464"/>
            <a:ext cx="26212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oints to successor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7B20732-3431-B94F-B65E-85A1795C21C5}"/>
              </a:ext>
            </a:extLst>
          </p:cNvPr>
          <p:cNvCxnSpPr>
            <a:cxnSpLocks/>
          </p:cNvCxnSpPr>
          <p:nvPr/>
        </p:nvCxnSpPr>
        <p:spPr>
          <a:xfrm flipH="1">
            <a:off x="7877400" y="2368700"/>
            <a:ext cx="904402" cy="0"/>
          </a:xfrm>
          <a:prstGeom prst="straightConnector1">
            <a:avLst/>
          </a:prstGeom>
          <a:ln>
            <a:solidFill>
              <a:schemeClr val="accent4"/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A6685050-8551-6A4A-B76A-529D965312E0}"/>
              </a:ext>
            </a:extLst>
          </p:cNvPr>
          <p:cNvSpPr txBox="1"/>
          <p:nvPr/>
        </p:nvSpPr>
        <p:spPr>
          <a:xfrm>
            <a:off x="8799484" y="2168645"/>
            <a:ext cx="28777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oints to </a:t>
            </a:r>
            <a:r>
              <a:rPr lang="en-US" dirty="0">
                <a:latin typeface="Arial" charset="0"/>
                <a:ea typeface="ＭＳ Ｐゴシック" charset="0"/>
                <a:cs typeface="Arial" charset="0"/>
              </a:rPr>
              <a:t>predecessor</a:t>
            </a:r>
            <a:endParaRPr lang="en-CN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A47EE8E-805D-1D48-9D56-51E6B4DB3C91}"/>
              </a:ext>
            </a:extLst>
          </p:cNvPr>
          <p:cNvCxnSpPr>
            <a:cxnSpLocks/>
          </p:cNvCxnSpPr>
          <p:nvPr/>
        </p:nvCxnSpPr>
        <p:spPr>
          <a:xfrm flipV="1">
            <a:off x="7075530" y="3861303"/>
            <a:ext cx="256406" cy="574773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BDFA5B9-D1D0-164F-AD91-510E038EE216}"/>
              </a:ext>
            </a:extLst>
          </p:cNvPr>
          <p:cNvCxnSpPr>
            <a:cxnSpLocks/>
          </p:cNvCxnSpPr>
          <p:nvPr/>
        </p:nvCxnSpPr>
        <p:spPr>
          <a:xfrm flipH="1" flipV="1">
            <a:off x="7037222" y="2811680"/>
            <a:ext cx="258494" cy="604976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E928E4CD-47ED-DF4C-920B-3D34AC17D9B3}"/>
              </a:ext>
            </a:extLst>
          </p:cNvPr>
          <p:cNvSpPr txBox="1"/>
          <p:nvPr/>
        </p:nvSpPr>
        <p:spPr>
          <a:xfrm>
            <a:off x="848692" y="2671401"/>
            <a:ext cx="2704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</p:spTree>
    <p:extLst>
      <p:ext uri="{BB962C8B-B14F-4D97-AF65-F5344CB8AC3E}">
        <p14:creationId xmlns:p14="http://schemas.microsoft.com/office/powerpoint/2010/main" val="12153391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 descr="Text&#10;&#10;Description automatically generated">
            <a:extLst>
              <a:ext uri="{FF2B5EF4-FFF2-40B4-BE49-F238E27FC236}">
                <a16:creationId xmlns:a16="http://schemas.microsoft.com/office/drawing/2014/main" id="{052FEA68-C8E7-FD47-9C36-D03DFDEB5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2389" y="3903386"/>
            <a:ext cx="4223130" cy="28625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node joining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1936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1936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1936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7471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5530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5886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5114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6417" y="3137506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8269" y="22115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8196" y="262397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59602" y="346119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78597" y="434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0276" y="470361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2872" y="425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6936" y="344295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4270" y="26203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4155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1004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2338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1114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18781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BF435-49C3-894C-A3E8-67C6177FB64C}"/>
              </a:ext>
            </a:extLst>
          </p:cNvPr>
          <p:cNvSpPr txBox="1"/>
          <p:nvPr/>
        </p:nvSpPr>
        <p:spPr>
          <a:xfrm>
            <a:off x="348670" y="1494539"/>
            <a:ext cx="3953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m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59237EC-F0F0-FA4B-B214-6A7ABFB00018}"/>
              </a:ext>
            </a:extLst>
          </p:cNvPr>
          <p:cNvSpPr>
            <a:spLocks noChangeAspect="1"/>
          </p:cNvSpPr>
          <p:nvPr/>
        </p:nvSpPr>
        <p:spPr>
          <a:xfrm>
            <a:off x="492650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73CFC-3513-9C4C-955F-95E614C8ED44}"/>
              </a:ext>
            </a:extLst>
          </p:cNvPr>
          <p:cNvSpPr>
            <a:spLocks noChangeAspect="1"/>
          </p:cNvSpPr>
          <p:nvPr/>
        </p:nvSpPr>
        <p:spPr>
          <a:xfrm>
            <a:off x="437122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6A376-3C0F-7E4F-8745-0B657F61BDDE}"/>
              </a:ext>
            </a:extLst>
          </p:cNvPr>
          <p:cNvSpPr txBox="1"/>
          <p:nvPr/>
        </p:nvSpPr>
        <p:spPr>
          <a:xfrm>
            <a:off x="848692" y="3119076"/>
            <a:ext cx="827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861E47-499F-5742-8BFD-BBCA3545F46A}"/>
              </a:ext>
            </a:extLst>
          </p:cNvPr>
          <p:cNvSpPr txBox="1"/>
          <p:nvPr/>
        </p:nvSpPr>
        <p:spPr>
          <a:xfrm>
            <a:off x="7629083" y="3432502"/>
            <a:ext cx="23054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Node 2 is joining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57C6C5E-D7E4-DD46-A654-0822B9BF0886}"/>
              </a:ext>
            </a:extLst>
          </p:cNvPr>
          <p:cNvSpPr>
            <a:spLocks noChangeAspect="1"/>
          </p:cNvSpPr>
          <p:nvPr/>
        </p:nvSpPr>
        <p:spPr>
          <a:xfrm>
            <a:off x="7277936" y="3488557"/>
            <a:ext cx="288000" cy="288000"/>
          </a:xfrm>
          <a:prstGeom prst="rect">
            <a:avLst/>
          </a:prstGeom>
          <a:noFill/>
          <a:ln w="38100">
            <a:solidFill>
              <a:srgbClr val="0000FF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E0D6C2B-3784-2846-B9A6-59805D11C574}"/>
              </a:ext>
            </a:extLst>
          </p:cNvPr>
          <p:cNvCxnSpPr>
            <a:cxnSpLocks/>
          </p:cNvCxnSpPr>
          <p:nvPr/>
        </p:nvCxnSpPr>
        <p:spPr>
          <a:xfrm flipH="1" flipV="1">
            <a:off x="7037222" y="2811680"/>
            <a:ext cx="258494" cy="604976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9BBE467-E914-C342-AC1B-DB75FA208CDD}"/>
              </a:ext>
            </a:extLst>
          </p:cNvPr>
          <p:cNvCxnSpPr>
            <a:cxnSpLocks/>
          </p:cNvCxnSpPr>
          <p:nvPr/>
        </p:nvCxnSpPr>
        <p:spPr>
          <a:xfrm flipH="1">
            <a:off x="7244023" y="3933358"/>
            <a:ext cx="266511" cy="567083"/>
          </a:xfrm>
          <a:prstGeom prst="straightConnector1">
            <a:avLst/>
          </a:prstGeom>
          <a:ln>
            <a:solidFill>
              <a:schemeClr val="accent4"/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3E60485C-5017-0A4D-851B-EE9DB171FE6A}"/>
              </a:ext>
            </a:extLst>
          </p:cNvPr>
          <p:cNvCxnSpPr>
            <a:cxnSpLocks/>
          </p:cNvCxnSpPr>
          <p:nvPr/>
        </p:nvCxnSpPr>
        <p:spPr>
          <a:xfrm flipH="1">
            <a:off x="7877400" y="1991519"/>
            <a:ext cx="904402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4EC0EC8-D1A6-8C42-88CC-4F040C2E6992}"/>
              </a:ext>
            </a:extLst>
          </p:cNvPr>
          <p:cNvSpPr txBox="1"/>
          <p:nvPr/>
        </p:nvSpPr>
        <p:spPr>
          <a:xfrm>
            <a:off x="8804155" y="1791464"/>
            <a:ext cx="26212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oints to successor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7B20732-3431-B94F-B65E-85A1795C21C5}"/>
              </a:ext>
            </a:extLst>
          </p:cNvPr>
          <p:cNvCxnSpPr>
            <a:cxnSpLocks/>
          </p:cNvCxnSpPr>
          <p:nvPr/>
        </p:nvCxnSpPr>
        <p:spPr>
          <a:xfrm flipH="1">
            <a:off x="7877400" y="2368700"/>
            <a:ext cx="904402" cy="0"/>
          </a:xfrm>
          <a:prstGeom prst="straightConnector1">
            <a:avLst/>
          </a:prstGeom>
          <a:ln>
            <a:solidFill>
              <a:schemeClr val="accent4"/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A6685050-8551-6A4A-B76A-529D965312E0}"/>
              </a:ext>
            </a:extLst>
          </p:cNvPr>
          <p:cNvSpPr txBox="1"/>
          <p:nvPr/>
        </p:nvSpPr>
        <p:spPr>
          <a:xfrm>
            <a:off x="8799484" y="2168645"/>
            <a:ext cx="28777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oints to </a:t>
            </a:r>
            <a:r>
              <a:rPr lang="en-US" dirty="0">
                <a:latin typeface="Arial" charset="0"/>
                <a:ea typeface="ＭＳ Ｐゴシック" charset="0"/>
                <a:cs typeface="Arial" charset="0"/>
              </a:rPr>
              <a:t>predecessor</a:t>
            </a:r>
            <a:endParaRPr lang="en-CN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A47EE8E-805D-1D48-9D56-51E6B4DB3C91}"/>
              </a:ext>
            </a:extLst>
          </p:cNvPr>
          <p:cNvCxnSpPr>
            <a:cxnSpLocks/>
          </p:cNvCxnSpPr>
          <p:nvPr/>
        </p:nvCxnSpPr>
        <p:spPr>
          <a:xfrm flipV="1">
            <a:off x="7075530" y="3861303"/>
            <a:ext cx="256406" cy="574773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99F3BEE7-4F96-9C4C-9F31-CEFE57089009}"/>
              </a:ext>
            </a:extLst>
          </p:cNvPr>
          <p:cNvCxnSpPr>
            <a:cxnSpLocks/>
          </p:cNvCxnSpPr>
          <p:nvPr/>
        </p:nvCxnSpPr>
        <p:spPr>
          <a:xfrm>
            <a:off x="7235760" y="2749034"/>
            <a:ext cx="262861" cy="611890"/>
          </a:xfrm>
          <a:prstGeom prst="straightConnector1">
            <a:avLst/>
          </a:prstGeom>
          <a:ln>
            <a:solidFill>
              <a:schemeClr val="accent4"/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A4B2D9D4-4FE5-3342-9297-123A812EC39E}"/>
              </a:ext>
            </a:extLst>
          </p:cNvPr>
          <p:cNvSpPr txBox="1"/>
          <p:nvPr/>
        </p:nvSpPr>
        <p:spPr>
          <a:xfrm>
            <a:off x="848692" y="2671401"/>
            <a:ext cx="2704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</p:spTree>
    <p:extLst>
      <p:ext uri="{BB962C8B-B14F-4D97-AF65-F5344CB8AC3E}">
        <p14:creationId xmlns:p14="http://schemas.microsoft.com/office/powerpoint/2010/main" val="26351899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failures and successor list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1936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1936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1936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7471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5530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5886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5114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6417" y="3137506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8269" y="22115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8196" y="262397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59602" y="346119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78597" y="434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0276" y="470361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2872" y="425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6936" y="344295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4270" y="26203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4155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1004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2338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1114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18781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BF435-49C3-894C-A3E8-67C6177FB64C}"/>
              </a:ext>
            </a:extLst>
          </p:cNvPr>
          <p:cNvSpPr txBox="1"/>
          <p:nvPr/>
        </p:nvSpPr>
        <p:spPr>
          <a:xfrm>
            <a:off x="348670" y="1494539"/>
            <a:ext cx="3953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</a:t>
            </a:r>
            <a:r>
              <a:rPr lang="en-CN" sz="240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m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59237EC-F0F0-FA4B-B214-6A7ABFB00018}"/>
              </a:ext>
            </a:extLst>
          </p:cNvPr>
          <p:cNvSpPr>
            <a:spLocks noChangeAspect="1"/>
          </p:cNvSpPr>
          <p:nvPr/>
        </p:nvSpPr>
        <p:spPr>
          <a:xfrm>
            <a:off x="492650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09292F-D6FD-1645-AC9A-6E59D3EE779B}"/>
              </a:ext>
            </a:extLst>
          </p:cNvPr>
          <p:cNvSpPr txBox="1"/>
          <p:nvPr/>
        </p:nvSpPr>
        <p:spPr>
          <a:xfrm>
            <a:off x="848692" y="2671401"/>
            <a:ext cx="2704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73CFC-3513-9C4C-955F-95E614C8ED44}"/>
              </a:ext>
            </a:extLst>
          </p:cNvPr>
          <p:cNvSpPr>
            <a:spLocks noChangeAspect="1"/>
          </p:cNvSpPr>
          <p:nvPr/>
        </p:nvSpPr>
        <p:spPr>
          <a:xfrm>
            <a:off x="437122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6A376-3C0F-7E4F-8745-0B657F61BDDE}"/>
              </a:ext>
            </a:extLst>
          </p:cNvPr>
          <p:cNvSpPr txBox="1"/>
          <p:nvPr/>
        </p:nvSpPr>
        <p:spPr>
          <a:xfrm>
            <a:off x="848692" y="3119076"/>
            <a:ext cx="827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41" name="Rounded Rectangular Callout 40">
            <a:extLst>
              <a:ext uri="{FF2B5EF4-FFF2-40B4-BE49-F238E27FC236}">
                <a16:creationId xmlns:a16="http://schemas.microsoft.com/office/drawing/2014/main" id="{F923B56F-0A4C-204B-ABE1-74A6E1BAD93F}"/>
              </a:ext>
            </a:extLst>
          </p:cNvPr>
          <p:cNvSpPr/>
          <p:nvPr/>
        </p:nvSpPr>
        <p:spPr>
          <a:xfrm>
            <a:off x="8329316" y="2821503"/>
            <a:ext cx="2507559" cy="995256"/>
          </a:xfrm>
          <a:prstGeom prst="wedgeRoundRectCallout">
            <a:avLst>
              <a:gd name="adj1" fmla="val -96127"/>
              <a:gd name="adj2" fmla="val -68274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2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[2,3), node 3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3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[3,5), node 3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5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[5,1), node 5</a:t>
            </a:r>
          </a:p>
        </p:txBody>
      </p:sp>
      <p:sp>
        <p:nvSpPr>
          <p:cNvPr id="51" name="Rounded Rectangular Callout 50">
            <a:extLst>
              <a:ext uri="{FF2B5EF4-FFF2-40B4-BE49-F238E27FC236}">
                <a16:creationId xmlns:a16="http://schemas.microsoft.com/office/drawing/2014/main" id="{79344FE8-ACBF-E445-A306-91ADE5153F8E}"/>
              </a:ext>
            </a:extLst>
          </p:cNvPr>
          <p:cNvSpPr/>
          <p:nvPr/>
        </p:nvSpPr>
        <p:spPr>
          <a:xfrm>
            <a:off x="7786265" y="1592165"/>
            <a:ext cx="2507559" cy="995256"/>
          </a:xfrm>
          <a:prstGeom prst="wedgeRoundRectCallout">
            <a:avLst>
              <a:gd name="adj1" fmla="val -118795"/>
              <a:gd name="adj2" fmla="val -9920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1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[1,2), node 1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2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[2,4), node 3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4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[4,0), node 5</a:t>
            </a:r>
          </a:p>
        </p:txBody>
      </p:sp>
      <p:sp>
        <p:nvSpPr>
          <p:cNvPr id="52" name="Rounded Rectangular Callout 51">
            <a:extLst>
              <a:ext uri="{FF2B5EF4-FFF2-40B4-BE49-F238E27FC236}">
                <a16:creationId xmlns:a16="http://schemas.microsoft.com/office/drawing/2014/main" id="{6C42C000-CEBB-7B46-98B2-0E31EAC65EB0}"/>
              </a:ext>
            </a:extLst>
          </p:cNvPr>
          <p:cNvSpPr/>
          <p:nvPr/>
        </p:nvSpPr>
        <p:spPr>
          <a:xfrm>
            <a:off x="8100384" y="4703614"/>
            <a:ext cx="2507559" cy="995256"/>
          </a:xfrm>
          <a:prstGeom prst="wedgeRoundRectCallout">
            <a:avLst>
              <a:gd name="adj1" fmla="val -88242"/>
              <a:gd name="adj2" fmla="val -40959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4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[4,5), node 5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5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[5,7), node 5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7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[7,3), node 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FC8DB2-4DDF-C74F-A63E-E24B624959C1}"/>
              </a:ext>
            </a:extLst>
          </p:cNvPr>
          <p:cNvSpPr/>
          <p:nvPr/>
        </p:nvSpPr>
        <p:spPr>
          <a:xfrm>
            <a:off x="8137455" y="5322702"/>
            <a:ext cx="2415216" cy="299623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BB515A0-6C85-7844-B0E5-38D646CE4D8E}"/>
              </a:ext>
            </a:extLst>
          </p:cNvPr>
          <p:cNvSpPr/>
          <p:nvPr/>
        </p:nvSpPr>
        <p:spPr>
          <a:xfrm>
            <a:off x="7832436" y="1656581"/>
            <a:ext cx="2415216" cy="299623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E8C2CE3C-71C5-527C-D86F-F56C084E93BD}"/>
              </a:ext>
            </a:extLst>
          </p:cNvPr>
          <p:cNvSpPr/>
          <p:nvPr/>
        </p:nvSpPr>
        <p:spPr>
          <a:xfrm>
            <a:off x="5675495" y="5644420"/>
            <a:ext cx="2281768" cy="556437"/>
          </a:xfrm>
          <a:prstGeom prst="wedgeRoundRectCallout">
            <a:avLst>
              <a:gd name="adj1" fmla="val 8315"/>
              <a:gd name="adj2" fmla="val -167418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Look up key 1</a:t>
            </a:r>
          </a:p>
        </p:txBody>
      </p:sp>
    </p:spTree>
    <p:extLst>
      <p:ext uri="{BB962C8B-B14F-4D97-AF65-F5344CB8AC3E}">
        <p14:creationId xmlns:p14="http://schemas.microsoft.com/office/powerpoint/2010/main" val="310385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6" grpId="0" animBg="1"/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failures and successor list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1936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1936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1936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7471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5530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5886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5114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6417" y="3137506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8269" y="22115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8196" y="262397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59602" y="346119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78597" y="434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0276" y="470361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2872" y="425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6936" y="344295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4270" y="26203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4155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1004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2338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1114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18781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BF435-49C3-894C-A3E8-67C6177FB64C}"/>
              </a:ext>
            </a:extLst>
          </p:cNvPr>
          <p:cNvSpPr txBox="1"/>
          <p:nvPr/>
        </p:nvSpPr>
        <p:spPr>
          <a:xfrm>
            <a:off x="348670" y="1494539"/>
            <a:ext cx="3953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</a:t>
            </a:r>
            <a:r>
              <a:rPr lang="en-CN" sz="240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m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59237EC-F0F0-FA4B-B214-6A7ABFB00018}"/>
              </a:ext>
            </a:extLst>
          </p:cNvPr>
          <p:cNvSpPr>
            <a:spLocks noChangeAspect="1"/>
          </p:cNvSpPr>
          <p:nvPr/>
        </p:nvSpPr>
        <p:spPr>
          <a:xfrm>
            <a:off x="492650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09292F-D6FD-1645-AC9A-6E59D3EE779B}"/>
              </a:ext>
            </a:extLst>
          </p:cNvPr>
          <p:cNvSpPr txBox="1"/>
          <p:nvPr/>
        </p:nvSpPr>
        <p:spPr>
          <a:xfrm>
            <a:off x="848692" y="2671401"/>
            <a:ext cx="2704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73CFC-3513-9C4C-955F-95E614C8ED44}"/>
              </a:ext>
            </a:extLst>
          </p:cNvPr>
          <p:cNvSpPr>
            <a:spLocks noChangeAspect="1"/>
          </p:cNvSpPr>
          <p:nvPr/>
        </p:nvSpPr>
        <p:spPr>
          <a:xfrm>
            <a:off x="437122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6A376-3C0F-7E4F-8745-0B657F61BDDE}"/>
              </a:ext>
            </a:extLst>
          </p:cNvPr>
          <p:cNvSpPr txBox="1"/>
          <p:nvPr/>
        </p:nvSpPr>
        <p:spPr>
          <a:xfrm>
            <a:off x="848692" y="3119076"/>
            <a:ext cx="827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41" name="Rounded Rectangular Callout 40">
            <a:extLst>
              <a:ext uri="{FF2B5EF4-FFF2-40B4-BE49-F238E27FC236}">
                <a16:creationId xmlns:a16="http://schemas.microsoft.com/office/drawing/2014/main" id="{F923B56F-0A4C-204B-ABE1-74A6E1BAD93F}"/>
              </a:ext>
            </a:extLst>
          </p:cNvPr>
          <p:cNvSpPr/>
          <p:nvPr/>
        </p:nvSpPr>
        <p:spPr>
          <a:xfrm>
            <a:off x="8329316" y="2821503"/>
            <a:ext cx="2507559" cy="995256"/>
          </a:xfrm>
          <a:prstGeom prst="wedgeRoundRectCallout">
            <a:avLst>
              <a:gd name="adj1" fmla="val -96127"/>
              <a:gd name="adj2" fmla="val -68274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2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[2,3), node 3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3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[3,5), node 3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5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[5,1), node 5</a:t>
            </a:r>
          </a:p>
        </p:txBody>
      </p:sp>
      <p:sp>
        <p:nvSpPr>
          <p:cNvPr id="51" name="Rounded Rectangular Callout 50">
            <a:extLst>
              <a:ext uri="{FF2B5EF4-FFF2-40B4-BE49-F238E27FC236}">
                <a16:creationId xmlns:a16="http://schemas.microsoft.com/office/drawing/2014/main" id="{79344FE8-ACBF-E445-A306-91ADE5153F8E}"/>
              </a:ext>
            </a:extLst>
          </p:cNvPr>
          <p:cNvSpPr/>
          <p:nvPr/>
        </p:nvSpPr>
        <p:spPr>
          <a:xfrm>
            <a:off x="7786265" y="1592165"/>
            <a:ext cx="2507559" cy="995256"/>
          </a:xfrm>
          <a:prstGeom prst="wedgeRoundRectCallout">
            <a:avLst>
              <a:gd name="adj1" fmla="val -118795"/>
              <a:gd name="adj2" fmla="val -9920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1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[1,2), node 1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2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[2,4), node 3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4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[4,0), node 5</a:t>
            </a:r>
          </a:p>
        </p:txBody>
      </p:sp>
      <p:sp>
        <p:nvSpPr>
          <p:cNvPr id="52" name="Rounded Rectangular Callout 51">
            <a:extLst>
              <a:ext uri="{FF2B5EF4-FFF2-40B4-BE49-F238E27FC236}">
                <a16:creationId xmlns:a16="http://schemas.microsoft.com/office/drawing/2014/main" id="{6C42C000-CEBB-7B46-98B2-0E31EAC65EB0}"/>
              </a:ext>
            </a:extLst>
          </p:cNvPr>
          <p:cNvSpPr/>
          <p:nvPr/>
        </p:nvSpPr>
        <p:spPr>
          <a:xfrm>
            <a:off x="8100384" y="4703614"/>
            <a:ext cx="2507559" cy="995256"/>
          </a:xfrm>
          <a:prstGeom prst="wedgeRoundRectCallout">
            <a:avLst>
              <a:gd name="adj1" fmla="val -88242"/>
              <a:gd name="adj2" fmla="val -40959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4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[4,5), node 5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5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[5,7), node 5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7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[7,3), node 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FC8DB2-4DDF-C74F-A63E-E24B624959C1}"/>
              </a:ext>
            </a:extLst>
          </p:cNvPr>
          <p:cNvSpPr/>
          <p:nvPr/>
        </p:nvSpPr>
        <p:spPr>
          <a:xfrm>
            <a:off x="8137455" y="5322702"/>
            <a:ext cx="2415216" cy="299623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BB515A0-6C85-7844-B0E5-38D646CE4D8E}"/>
              </a:ext>
            </a:extLst>
          </p:cNvPr>
          <p:cNvSpPr/>
          <p:nvPr/>
        </p:nvSpPr>
        <p:spPr>
          <a:xfrm>
            <a:off x="7832436" y="1656581"/>
            <a:ext cx="2415216" cy="299623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Cross 3">
            <a:extLst>
              <a:ext uri="{FF2B5EF4-FFF2-40B4-BE49-F238E27FC236}">
                <a16:creationId xmlns:a16="http://schemas.microsoft.com/office/drawing/2014/main" id="{98BFD4AD-1159-0941-9105-10B60705614E}"/>
              </a:ext>
            </a:extLst>
          </p:cNvPr>
          <p:cNvSpPr/>
          <p:nvPr/>
        </p:nvSpPr>
        <p:spPr>
          <a:xfrm rot="2700000">
            <a:off x="5530976" y="1779291"/>
            <a:ext cx="720000" cy="720000"/>
          </a:xfrm>
          <a:prstGeom prst="plus">
            <a:avLst>
              <a:gd name="adj" fmla="val 45247"/>
            </a:avLst>
          </a:prstGeom>
          <a:solidFill>
            <a:srgbClr val="FF0000"/>
          </a:solidFill>
          <a:ln w="28575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8" name="Cross 47">
            <a:extLst>
              <a:ext uri="{FF2B5EF4-FFF2-40B4-BE49-F238E27FC236}">
                <a16:creationId xmlns:a16="http://schemas.microsoft.com/office/drawing/2014/main" id="{BDE1EB84-3A10-FD42-B058-F57C55A59D5B}"/>
              </a:ext>
            </a:extLst>
          </p:cNvPr>
          <p:cNvSpPr/>
          <p:nvPr/>
        </p:nvSpPr>
        <p:spPr>
          <a:xfrm rot="2700000">
            <a:off x="9666776" y="5127537"/>
            <a:ext cx="720000" cy="720000"/>
          </a:xfrm>
          <a:prstGeom prst="plus">
            <a:avLst>
              <a:gd name="adj" fmla="val 45247"/>
            </a:avLst>
          </a:prstGeom>
          <a:solidFill>
            <a:srgbClr val="FF0000"/>
          </a:solidFill>
          <a:ln w="28575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E743F914-430D-6B71-51B5-87F66B03FD8F}"/>
              </a:ext>
            </a:extLst>
          </p:cNvPr>
          <p:cNvSpPr/>
          <p:nvPr/>
        </p:nvSpPr>
        <p:spPr>
          <a:xfrm>
            <a:off x="5675495" y="5644420"/>
            <a:ext cx="2281768" cy="556437"/>
          </a:xfrm>
          <a:prstGeom prst="wedgeRoundRectCallout">
            <a:avLst>
              <a:gd name="adj1" fmla="val 8315"/>
              <a:gd name="adj2" fmla="val -167418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Look up key 1</a:t>
            </a:r>
          </a:p>
        </p:txBody>
      </p:sp>
    </p:spTree>
    <p:extLst>
      <p:ext uri="{BB962C8B-B14F-4D97-AF65-F5344CB8AC3E}">
        <p14:creationId xmlns:p14="http://schemas.microsoft.com/office/powerpoint/2010/main" val="135701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failures and successor list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1936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1936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1936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7471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5530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5886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5114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6417" y="3137506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8269" y="22115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8196" y="262397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59602" y="346119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78597" y="434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0276" y="470361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2872" y="425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6936" y="344295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4270" y="26203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4155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1004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2338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1114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18781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BF435-49C3-894C-A3E8-67C6177FB64C}"/>
              </a:ext>
            </a:extLst>
          </p:cNvPr>
          <p:cNvSpPr txBox="1"/>
          <p:nvPr/>
        </p:nvSpPr>
        <p:spPr>
          <a:xfrm>
            <a:off x="348670" y="1494539"/>
            <a:ext cx="3953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</a:t>
            </a:r>
            <a:r>
              <a:rPr lang="en-CN" sz="240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m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59237EC-F0F0-FA4B-B214-6A7ABFB00018}"/>
              </a:ext>
            </a:extLst>
          </p:cNvPr>
          <p:cNvSpPr>
            <a:spLocks noChangeAspect="1"/>
          </p:cNvSpPr>
          <p:nvPr/>
        </p:nvSpPr>
        <p:spPr>
          <a:xfrm>
            <a:off x="492650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09292F-D6FD-1645-AC9A-6E59D3EE779B}"/>
              </a:ext>
            </a:extLst>
          </p:cNvPr>
          <p:cNvSpPr txBox="1"/>
          <p:nvPr/>
        </p:nvSpPr>
        <p:spPr>
          <a:xfrm>
            <a:off x="848692" y="2671401"/>
            <a:ext cx="2704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73CFC-3513-9C4C-955F-95E614C8ED44}"/>
              </a:ext>
            </a:extLst>
          </p:cNvPr>
          <p:cNvSpPr>
            <a:spLocks noChangeAspect="1"/>
          </p:cNvSpPr>
          <p:nvPr/>
        </p:nvSpPr>
        <p:spPr>
          <a:xfrm>
            <a:off x="437122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6A376-3C0F-7E4F-8745-0B657F61BDDE}"/>
              </a:ext>
            </a:extLst>
          </p:cNvPr>
          <p:cNvSpPr txBox="1"/>
          <p:nvPr/>
        </p:nvSpPr>
        <p:spPr>
          <a:xfrm>
            <a:off x="848692" y="3119076"/>
            <a:ext cx="827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41" name="Rounded Rectangular Callout 40">
            <a:extLst>
              <a:ext uri="{FF2B5EF4-FFF2-40B4-BE49-F238E27FC236}">
                <a16:creationId xmlns:a16="http://schemas.microsoft.com/office/drawing/2014/main" id="{F923B56F-0A4C-204B-ABE1-74A6E1BAD93F}"/>
              </a:ext>
            </a:extLst>
          </p:cNvPr>
          <p:cNvSpPr/>
          <p:nvPr/>
        </p:nvSpPr>
        <p:spPr>
          <a:xfrm>
            <a:off x="8329316" y="2821503"/>
            <a:ext cx="2507559" cy="995256"/>
          </a:xfrm>
          <a:prstGeom prst="wedgeRoundRectCallout">
            <a:avLst>
              <a:gd name="adj1" fmla="val -96127"/>
              <a:gd name="adj2" fmla="val -68274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2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[2,3), node 3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3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[3,5), node 3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5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[5,1), node 5</a:t>
            </a:r>
          </a:p>
        </p:txBody>
      </p:sp>
      <p:sp>
        <p:nvSpPr>
          <p:cNvPr id="51" name="Rounded Rectangular Callout 50">
            <a:extLst>
              <a:ext uri="{FF2B5EF4-FFF2-40B4-BE49-F238E27FC236}">
                <a16:creationId xmlns:a16="http://schemas.microsoft.com/office/drawing/2014/main" id="{79344FE8-ACBF-E445-A306-91ADE5153F8E}"/>
              </a:ext>
            </a:extLst>
          </p:cNvPr>
          <p:cNvSpPr/>
          <p:nvPr/>
        </p:nvSpPr>
        <p:spPr>
          <a:xfrm>
            <a:off x="7786265" y="1592165"/>
            <a:ext cx="2507559" cy="995256"/>
          </a:xfrm>
          <a:prstGeom prst="wedgeRoundRectCallout">
            <a:avLst>
              <a:gd name="adj1" fmla="val -118795"/>
              <a:gd name="adj2" fmla="val -9920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1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[1,2), node 1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2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[2,4), node 3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4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[4,0), node 5</a:t>
            </a:r>
          </a:p>
        </p:txBody>
      </p:sp>
      <p:sp>
        <p:nvSpPr>
          <p:cNvPr id="52" name="Rounded Rectangular Callout 51">
            <a:extLst>
              <a:ext uri="{FF2B5EF4-FFF2-40B4-BE49-F238E27FC236}">
                <a16:creationId xmlns:a16="http://schemas.microsoft.com/office/drawing/2014/main" id="{6C42C000-CEBB-7B46-98B2-0E31EAC65EB0}"/>
              </a:ext>
            </a:extLst>
          </p:cNvPr>
          <p:cNvSpPr/>
          <p:nvPr/>
        </p:nvSpPr>
        <p:spPr>
          <a:xfrm>
            <a:off x="8100384" y="4703614"/>
            <a:ext cx="2507559" cy="995256"/>
          </a:xfrm>
          <a:prstGeom prst="wedgeRoundRectCallout">
            <a:avLst>
              <a:gd name="adj1" fmla="val -88242"/>
              <a:gd name="adj2" fmla="val -40959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4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[4,5), node 5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5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[5,7), node 5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7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[7,3), node 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FC8DB2-4DDF-C74F-A63E-E24B624959C1}"/>
              </a:ext>
            </a:extLst>
          </p:cNvPr>
          <p:cNvSpPr/>
          <p:nvPr/>
        </p:nvSpPr>
        <p:spPr>
          <a:xfrm>
            <a:off x="8137455" y="5322702"/>
            <a:ext cx="2415216" cy="299623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BB515A0-6C85-7844-B0E5-38D646CE4D8E}"/>
              </a:ext>
            </a:extLst>
          </p:cNvPr>
          <p:cNvSpPr/>
          <p:nvPr/>
        </p:nvSpPr>
        <p:spPr>
          <a:xfrm>
            <a:off x="7832436" y="1656581"/>
            <a:ext cx="2415216" cy="299623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Cross 3">
            <a:extLst>
              <a:ext uri="{FF2B5EF4-FFF2-40B4-BE49-F238E27FC236}">
                <a16:creationId xmlns:a16="http://schemas.microsoft.com/office/drawing/2014/main" id="{98BFD4AD-1159-0941-9105-10B60705614E}"/>
              </a:ext>
            </a:extLst>
          </p:cNvPr>
          <p:cNvSpPr/>
          <p:nvPr/>
        </p:nvSpPr>
        <p:spPr>
          <a:xfrm rot="2700000">
            <a:off x="5530976" y="1779291"/>
            <a:ext cx="720000" cy="720000"/>
          </a:xfrm>
          <a:prstGeom prst="plus">
            <a:avLst>
              <a:gd name="adj" fmla="val 45247"/>
            </a:avLst>
          </a:prstGeom>
          <a:solidFill>
            <a:srgbClr val="FF0000"/>
          </a:solidFill>
          <a:ln w="28575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8" name="Cross 47">
            <a:extLst>
              <a:ext uri="{FF2B5EF4-FFF2-40B4-BE49-F238E27FC236}">
                <a16:creationId xmlns:a16="http://schemas.microsoft.com/office/drawing/2014/main" id="{BDE1EB84-3A10-FD42-B058-F57C55A59D5B}"/>
              </a:ext>
            </a:extLst>
          </p:cNvPr>
          <p:cNvSpPr/>
          <p:nvPr/>
        </p:nvSpPr>
        <p:spPr>
          <a:xfrm rot="2700000">
            <a:off x="9666776" y="5127537"/>
            <a:ext cx="720000" cy="720000"/>
          </a:xfrm>
          <a:prstGeom prst="plus">
            <a:avLst>
              <a:gd name="adj" fmla="val 45247"/>
            </a:avLst>
          </a:prstGeom>
          <a:solidFill>
            <a:srgbClr val="FF0000"/>
          </a:solidFill>
          <a:ln w="28575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0F9946C1-8A4C-4A41-8421-C6E1769D36DE}"/>
              </a:ext>
            </a:extLst>
          </p:cNvPr>
          <p:cNvCxnSpPr>
            <a:cxnSpLocks/>
          </p:cNvCxnSpPr>
          <p:nvPr/>
        </p:nvCxnSpPr>
        <p:spPr>
          <a:xfrm flipH="1">
            <a:off x="4714216" y="2475433"/>
            <a:ext cx="1087720" cy="1077572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FC66702-D12C-9E4A-8DDA-A6C5BFD390B3}"/>
              </a:ext>
            </a:extLst>
          </p:cNvPr>
          <p:cNvCxnSpPr>
            <a:cxnSpLocks/>
            <a:stCxn id="57" idx="1"/>
          </p:cNvCxnSpPr>
          <p:nvPr/>
        </p:nvCxnSpPr>
        <p:spPr>
          <a:xfrm flipH="1">
            <a:off x="420133" y="4255711"/>
            <a:ext cx="413192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A12D5F1A-FBD6-0149-A4B7-5D5F39CABE53}"/>
              </a:ext>
            </a:extLst>
          </p:cNvPr>
          <p:cNvSpPr txBox="1"/>
          <p:nvPr/>
        </p:nvSpPr>
        <p:spPr>
          <a:xfrm>
            <a:off x="833325" y="4055656"/>
            <a:ext cx="26212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oints to successor</a:t>
            </a:r>
          </a:p>
        </p:txBody>
      </p:sp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C64A99DE-191D-6DD2-CF00-DF49BB17E3EF}"/>
              </a:ext>
            </a:extLst>
          </p:cNvPr>
          <p:cNvSpPr/>
          <p:nvPr/>
        </p:nvSpPr>
        <p:spPr>
          <a:xfrm>
            <a:off x="5675495" y="5644420"/>
            <a:ext cx="2281768" cy="556437"/>
          </a:xfrm>
          <a:prstGeom prst="wedgeRoundRectCallout">
            <a:avLst>
              <a:gd name="adj1" fmla="val 8315"/>
              <a:gd name="adj2" fmla="val -167418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Look up key 1</a:t>
            </a:r>
          </a:p>
        </p:txBody>
      </p:sp>
    </p:spTree>
    <p:extLst>
      <p:ext uri="{BB962C8B-B14F-4D97-AF65-F5344CB8AC3E}">
        <p14:creationId xmlns:p14="http://schemas.microsoft.com/office/powerpoint/2010/main" val="33388142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failures and successor list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1936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1936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1936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7471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5530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5886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5114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6417" y="3137506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8269" y="22115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8196" y="262397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59602" y="346119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78597" y="434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0276" y="470361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2872" y="425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6936" y="344295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4270" y="26203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4155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1004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2338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1114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18781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BF435-49C3-894C-A3E8-67C6177FB64C}"/>
              </a:ext>
            </a:extLst>
          </p:cNvPr>
          <p:cNvSpPr txBox="1"/>
          <p:nvPr/>
        </p:nvSpPr>
        <p:spPr>
          <a:xfrm>
            <a:off x="348670" y="1494539"/>
            <a:ext cx="3953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</a:t>
            </a:r>
            <a:r>
              <a:rPr lang="en-CN" sz="240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m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59237EC-F0F0-FA4B-B214-6A7ABFB00018}"/>
              </a:ext>
            </a:extLst>
          </p:cNvPr>
          <p:cNvSpPr>
            <a:spLocks noChangeAspect="1"/>
          </p:cNvSpPr>
          <p:nvPr/>
        </p:nvSpPr>
        <p:spPr>
          <a:xfrm>
            <a:off x="492650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09292F-D6FD-1645-AC9A-6E59D3EE779B}"/>
              </a:ext>
            </a:extLst>
          </p:cNvPr>
          <p:cNvSpPr txBox="1"/>
          <p:nvPr/>
        </p:nvSpPr>
        <p:spPr>
          <a:xfrm>
            <a:off x="848692" y="2671401"/>
            <a:ext cx="2704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73CFC-3513-9C4C-955F-95E614C8ED44}"/>
              </a:ext>
            </a:extLst>
          </p:cNvPr>
          <p:cNvSpPr>
            <a:spLocks noChangeAspect="1"/>
          </p:cNvSpPr>
          <p:nvPr/>
        </p:nvSpPr>
        <p:spPr>
          <a:xfrm>
            <a:off x="437122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6A376-3C0F-7E4F-8745-0B657F61BDDE}"/>
              </a:ext>
            </a:extLst>
          </p:cNvPr>
          <p:cNvSpPr txBox="1"/>
          <p:nvPr/>
        </p:nvSpPr>
        <p:spPr>
          <a:xfrm>
            <a:off x="848692" y="3119076"/>
            <a:ext cx="827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41" name="Rounded Rectangular Callout 40">
            <a:extLst>
              <a:ext uri="{FF2B5EF4-FFF2-40B4-BE49-F238E27FC236}">
                <a16:creationId xmlns:a16="http://schemas.microsoft.com/office/drawing/2014/main" id="{F923B56F-0A4C-204B-ABE1-74A6E1BAD93F}"/>
              </a:ext>
            </a:extLst>
          </p:cNvPr>
          <p:cNvSpPr/>
          <p:nvPr/>
        </p:nvSpPr>
        <p:spPr>
          <a:xfrm>
            <a:off x="8329316" y="2821503"/>
            <a:ext cx="2507559" cy="995256"/>
          </a:xfrm>
          <a:prstGeom prst="wedgeRoundRectCallout">
            <a:avLst>
              <a:gd name="adj1" fmla="val -96127"/>
              <a:gd name="adj2" fmla="val -68274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2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[2,3), node 3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3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[3,5), node 3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5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[5,1), node 5</a:t>
            </a:r>
          </a:p>
        </p:txBody>
      </p:sp>
      <p:sp>
        <p:nvSpPr>
          <p:cNvPr id="51" name="Rounded Rectangular Callout 50">
            <a:extLst>
              <a:ext uri="{FF2B5EF4-FFF2-40B4-BE49-F238E27FC236}">
                <a16:creationId xmlns:a16="http://schemas.microsoft.com/office/drawing/2014/main" id="{79344FE8-ACBF-E445-A306-91ADE5153F8E}"/>
              </a:ext>
            </a:extLst>
          </p:cNvPr>
          <p:cNvSpPr/>
          <p:nvPr/>
        </p:nvSpPr>
        <p:spPr>
          <a:xfrm>
            <a:off x="7786265" y="1592165"/>
            <a:ext cx="2507559" cy="995256"/>
          </a:xfrm>
          <a:prstGeom prst="wedgeRoundRectCallout">
            <a:avLst>
              <a:gd name="adj1" fmla="val -118795"/>
              <a:gd name="adj2" fmla="val -9920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1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[1,2), node 1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2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[2,4), node 3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4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[4,0), node 5</a:t>
            </a:r>
          </a:p>
        </p:txBody>
      </p:sp>
      <p:sp>
        <p:nvSpPr>
          <p:cNvPr id="52" name="Rounded Rectangular Callout 51">
            <a:extLst>
              <a:ext uri="{FF2B5EF4-FFF2-40B4-BE49-F238E27FC236}">
                <a16:creationId xmlns:a16="http://schemas.microsoft.com/office/drawing/2014/main" id="{6C42C000-CEBB-7B46-98B2-0E31EAC65EB0}"/>
              </a:ext>
            </a:extLst>
          </p:cNvPr>
          <p:cNvSpPr/>
          <p:nvPr/>
        </p:nvSpPr>
        <p:spPr>
          <a:xfrm>
            <a:off x="8100384" y="4703614"/>
            <a:ext cx="2507559" cy="995256"/>
          </a:xfrm>
          <a:prstGeom prst="wedgeRoundRectCallout">
            <a:avLst>
              <a:gd name="adj1" fmla="val -88242"/>
              <a:gd name="adj2" fmla="val -40959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4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[4,5), node 5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5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[5,7), node 5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7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[7,3), node 0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BB515A0-6C85-7844-B0E5-38D646CE4D8E}"/>
              </a:ext>
            </a:extLst>
          </p:cNvPr>
          <p:cNvSpPr/>
          <p:nvPr/>
        </p:nvSpPr>
        <p:spPr>
          <a:xfrm>
            <a:off x="7832436" y="1656581"/>
            <a:ext cx="2415216" cy="299623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Cross 3">
            <a:extLst>
              <a:ext uri="{FF2B5EF4-FFF2-40B4-BE49-F238E27FC236}">
                <a16:creationId xmlns:a16="http://schemas.microsoft.com/office/drawing/2014/main" id="{98BFD4AD-1159-0941-9105-10B60705614E}"/>
              </a:ext>
            </a:extLst>
          </p:cNvPr>
          <p:cNvSpPr/>
          <p:nvPr/>
        </p:nvSpPr>
        <p:spPr>
          <a:xfrm rot="2700000">
            <a:off x="5530976" y="1779291"/>
            <a:ext cx="720000" cy="720000"/>
          </a:xfrm>
          <a:prstGeom prst="plus">
            <a:avLst>
              <a:gd name="adj" fmla="val 45247"/>
            </a:avLst>
          </a:prstGeom>
          <a:solidFill>
            <a:srgbClr val="FF0000"/>
          </a:solidFill>
          <a:ln w="28575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0F9946C1-8A4C-4A41-8421-C6E1769D36DE}"/>
              </a:ext>
            </a:extLst>
          </p:cNvPr>
          <p:cNvCxnSpPr>
            <a:cxnSpLocks/>
          </p:cNvCxnSpPr>
          <p:nvPr/>
        </p:nvCxnSpPr>
        <p:spPr>
          <a:xfrm flipH="1">
            <a:off x="4714216" y="2475433"/>
            <a:ext cx="1087720" cy="1077572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FC66702-D12C-9E4A-8DDA-A6C5BFD390B3}"/>
              </a:ext>
            </a:extLst>
          </p:cNvPr>
          <p:cNvCxnSpPr>
            <a:cxnSpLocks/>
            <a:stCxn id="57" idx="1"/>
          </p:cNvCxnSpPr>
          <p:nvPr/>
        </p:nvCxnSpPr>
        <p:spPr>
          <a:xfrm flipH="1">
            <a:off x="420133" y="4255711"/>
            <a:ext cx="413192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A12D5F1A-FBD6-0149-A4B7-5D5F39CABE53}"/>
              </a:ext>
            </a:extLst>
          </p:cNvPr>
          <p:cNvSpPr txBox="1"/>
          <p:nvPr/>
        </p:nvSpPr>
        <p:spPr>
          <a:xfrm>
            <a:off x="833325" y="4055656"/>
            <a:ext cx="26212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oints to successor</a:t>
            </a:r>
          </a:p>
        </p:txBody>
      </p:sp>
      <p:sp>
        <p:nvSpPr>
          <p:cNvPr id="46" name="Rounded Rectangular Callout 45">
            <a:extLst>
              <a:ext uri="{FF2B5EF4-FFF2-40B4-BE49-F238E27FC236}">
                <a16:creationId xmlns:a16="http://schemas.microsoft.com/office/drawing/2014/main" id="{7F05F1B1-484A-FC4C-8D09-250660F9A707}"/>
              </a:ext>
            </a:extLst>
          </p:cNvPr>
          <p:cNvSpPr/>
          <p:nvPr/>
        </p:nvSpPr>
        <p:spPr>
          <a:xfrm>
            <a:off x="8731643" y="5932952"/>
            <a:ext cx="2648929" cy="556437"/>
          </a:xfrm>
          <a:prstGeom prst="wedgeRoundRectCallout">
            <a:avLst>
              <a:gd name="adj1" fmla="val 8857"/>
              <a:gd name="adj2" fmla="val -104683"/>
              <a:gd name="adj3" fmla="val 16667"/>
            </a:avLst>
          </a:prstGeom>
          <a:solidFill>
            <a:srgbClr val="FFFF99"/>
          </a:solidFill>
          <a:ln w="28575">
            <a:solidFill>
              <a:srgbClr val="0000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 err="1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Succ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. of id 7</a:t>
            </a:r>
          </a:p>
          <a:p>
            <a:pPr lvl="0"/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1800" dirty="0" err="1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Succ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. Of node </a:t>
            </a:r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6)</a:t>
            </a:r>
          </a:p>
        </p:txBody>
      </p:sp>
      <p:sp>
        <p:nvSpPr>
          <p:cNvPr id="5" name="Cross 4">
            <a:extLst>
              <a:ext uri="{FF2B5EF4-FFF2-40B4-BE49-F238E27FC236}">
                <a16:creationId xmlns:a16="http://schemas.microsoft.com/office/drawing/2014/main" id="{F42F5C71-80D2-DC41-EEFE-90F8FE8A1838}"/>
              </a:ext>
            </a:extLst>
          </p:cNvPr>
          <p:cNvSpPr/>
          <p:nvPr/>
        </p:nvSpPr>
        <p:spPr>
          <a:xfrm rot="2700000">
            <a:off x="9666776" y="5127537"/>
            <a:ext cx="720000" cy="720000"/>
          </a:xfrm>
          <a:prstGeom prst="plus">
            <a:avLst>
              <a:gd name="adj" fmla="val 45247"/>
            </a:avLst>
          </a:prstGeom>
          <a:solidFill>
            <a:srgbClr val="FF0000"/>
          </a:solidFill>
          <a:ln w="28575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9E3945D4-AB0E-6DB0-E2D9-CB4945747D36}"/>
              </a:ext>
            </a:extLst>
          </p:cNvPr>
          <p:cNvSpPr/>
          <p:nvPr/>
        </p:nvSpPr>
        <p:spPr>
          <a:xfrm>
            <a:off x="5675495" y="5644420"/>
            <a:ext cx="2281768" cy="556437"/>
          </a:xfrm>
          <a:prstGeom prst="wedgeRoundRectCallout">
            <a:avLst>
              <a:gd name="adj1" fmla="val 8315"/>
              <a:gd name="adj2" fmla="val -167418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Look up key 1</a:t>
            </a:r>
          </a:p>
        </p:txBody>
      </p:sp>
    </p:spTree>
    <p:extLst>
      <p:ext uri="{BB962C8B-B14F-4D97-AF65-F5344CB8AC3E}">
        <p14:creationId xmlns:p14="http://schemas.microsoft.com/office/powerpoint/2010/main" val="29289881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failures and successor list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1936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1936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1936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7471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5530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5886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5114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6417" y="3137506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8269" y="22115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8196" y="262397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59602" y="346119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78597" y="434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0276" y="470361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2872" y="425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6936" y="344295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4270" y="26203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4155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1004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2338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1114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18781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BF435-49C3-894C-A3E8-67C6177FB64C}"/>
              </a:ext>
            </a:extLst>
          </p:cNvPr>
          <p:cNvSpPr txBox="1"/>
          <p:nvPr/>
        </p:nvSpPr>
        <p:spPr>
          <a:xfrm>
            <a:off x="348670" y="1494539"/>
            <a:ext cx="3953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</a:t>
            </a:r>
            <a:r>
              <a:rPr lang="en-CN" sz="240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m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59237EC-F0F0-FA4B-B214-6A7ABFB00018}"/>
              </a:ext>
            </a:extLst>
          </p:cNvPr>
          <p:cNvSpPr>
            <a:spLocks noChangeAspect="1"/>
          </p:cNvSpPr>
          <p:nvPr/>
        </p:nvSpPr>
        <p:spPr>
          <a:xfrm>
            <a:off x="492650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09292F-D6FD-1645-AC9A-6E59D3EE779B}"/>
              </a:ext>
            </a:extLst>
          </p:cNvPr>
          <p:cNvSpPr txBox="1"/>
          <p:nvPr/>
        </p:nvSpPr>
        <p:spPr>
          <a:xfrm>
            <a:off x="848692" y="2671401"/>
            <a:ext cx="2704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73CFC-3513-9C4C-955F-95E614C8ED44}"/>
              </a:ext>
            </a:extLst>
          </p:cNvPr>
          <p:cNvSpPr>
            <a:spLocks noChangeAspect="1"/>
          </p:cNvSpPr>
          <p:nvPr/>
        </p:nvSpPr>
        <p:spPr>
          <a:xfrm>
            <a:off x="437122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6A376-3C0F-7E4F-8745-0B657F61BDDE}"/>
              </a:ext>
            </a:extLst>
          </p:cNvPr>
          <p:cNvSpPr txBox="1"/>
          <p:nvPr/>
        </p:nvSpPr>
        <p:spPr>
          <a:xfrm>
            <a:off x="848692" y="3119076"/>
            <a:ext cx="827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41" name="Rounded Rectangular Callout 40">
            <a:extLst>
              <a:ext uri="{FF2B5EF4-FFF2-40B4-BE49-F238E27FC236}">
                <a16:creationId xmlns:a16="http://schemas.microsoft.com/office/drawing/2014/main" id="{F923B56F-0A4C-204B-ABE1-74A6E1BAD93F}"/>
              </a:ext>
            </a:extLst>
          </p:cNvPr>
          <p:cNvSpPr/>
          <p:nvPr/>
        </p:nvSpPr>
        <p:spPr>
          <a:xfrm>
            <a:off x="8329316" y="2821503"/>
            <a:ext cx="2507559" cy="995256"/>
          </a:xfrm>
          <a:prstGeom prst="wedgeRoundRectCallout">
            <a:avLst>
              <a:gd name="adj1" fmla="val -96127"/>
              <a:gd name="adj2" fmla="val -68274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2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[2,3), node 3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3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[3,5), node 3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5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[5,1), node 5</a:t>
            </a:r>
          </a:p>
        </p:txBody>
      </p:sp>
      <p:sp>
        <p:nvSpPr>
          <p:cNvPr id="51" name="Rounded Rectangular Callout 50">
            <a:extLst>
              <a:ext uri="{FF2B5EF4-FFF2-40B4-BE49-F238E27FC236}">
                <a16:creationId xmlns:a16="http://schemas.microsoft.com/office/drawing/2014/main" id="{79344FE8-ACBF-E445-A306-91ADE5153F8E}"/>
              </a:ext>
            </a:extLst>
          </p:cNvPr>
          <p:cNvSpPr/>
          <p:nvPr/>
        </p:nvSpPr>
        <p:spPr>
          <a:xfrm>
            <a:off x="7786265" y="1592165"/>
            <a:ext cx="2507559" cy="995256"/>
          </a:xfrm>
          <a:prstGeom prst="wedgeRoundRectCallout">
            <a:avLst>
              <a:gd name="adj1" fmla="val -118795"/>
              <a:gd name="adj2" fmla="val -9920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1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[1,2), node 1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2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[2,4), node 3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4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[4,0), node 5</a:t>
            </a:r>
          </a:p>
        </p:txBody>
      </p:sp>
      <p:sp>
        <p:nvSpPr>
          <p:cNvPr id="53" name="Rounded Rectangular Callout 52">
            <a:extLst>
              <a:ext uri="{FF2B5EF4-FFF2-40B4-BE49-F238E27FC236}">
                <a16:creationId xmlns:a16="http://schemas.microsoft.com/office/drawing/2014/main" id="{3002C5F0-8FA1-2241-8981-7D78C82A2399}"/>
              </a:ext>
            </a:extLst>
          </p:cNvPr>
          <p:cNvSpPr/>
          <p:nvPr/>
        </p:nvSpPr>
        <p:spPr>
          <a:xfrm>
            <a:off x="5675495" y="5644420"/>
            <a:ext cx="2281768" cy="556437"/>
          </a:xfrm>
          <a:prstGeom prst="wedgeRoundRectCallout">
            <a:avLst>
              <a:gd name="adj1" fmla="val 8315"/>
              <a:gd name="adj2" fmla="val -167418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Look up key 1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BB515A0-6C85-7844-B0E5-38D646CE4D8E}"/>
              </a:ext>
            </a:extLst>
          </p:cNvPr>
          <p:cNvSpPr/>
          <p:nvPr/>
        </p:nvSpPr>
        <p:spPr>
          <a:xfrm>
            <a:off x="7832436" y="1656581"/>
            <a:ext cx="2415216" cy="299623"/>
          </a:xfrm>
          <a:prstGeom prst="rect">
            <a:avLst/>
          </a:prstGeom>
          <a:noFill/>
          <a:ln w="38100"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Cross 3">
            <a:extLst>
              <a:ext uri="{FF2B5EF4-FFF2-40B4-BE49-F238E27FC236}">
                <a16:creationId xmlns:a16="http://schemas.microsoft.com/office/drawing/2014/main" id="{98BFD4AD-1159-0941-9105-10B60705614E}"/>
              </a:ext>
            </a:extLst>
          </p:cNvPr>
          <p:cNvSpPr/>
          <p:nvPr/>
        </p:nvSpPr>
        <p:spPr>
          <a:xfrm rot="2700000">
            <a:off x="5530976" y="1779291"/>
            <a:ext cx="720000" cy="720000"/>
          </a:xfrm>
          <a:prstGeom prst="plus">
            <a:avLst>
              <a:gd name="adj" fmla="val 45247"/>
            </a:avLst>
          </a:prstGeom>
          <a:solidFill>
            <a:srgbClr val="FF0000"/>
          </a:solidFill>
          <a:ln w="28575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6" name="Text Box 14">
            <a:extLst>
              <a:ext uri="{FF2B5EF4-FFF2-40B4-BE49-F238E27FC236}">
                <a16:creationId xmlns:a16="http://schemas.microsoft.com/office/drawing/2014/main" id="{9ED87911-3C9F-E741-89CE-D145818DD7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380" y="4826762"/>
            <a:ext cx="3823726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ash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r-nearest successors</a:t>
            </a:r>
          </a:p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(r = </a:t>
            </a:r>
            <a:r>
              <a:rPr lang="en-US" sz="2800" dirty="0" err="1">
                <a:latin typeface="Arial" charset="0"/>
                <a:ea typeface="Arial" charset="0"/>
                <a:cs typeface="Arial" charset="0"/>
              </a:rPr>
              <a:t>logN</a:t>
            </a: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)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EBCDF32B-19E9-7D4B-927E-643D68598E03}"/>
              </a:ext>
            </a:extLst>
          </p:cNvPr>
          <p:cNvCxnSpPr>
            <a:cxnSpLocks/>
          </p:cNvCxnSpPr>
          <p:nvPr/>
        </p:nvCxnSpPr>
        <p:spPr>
          <a:xfrm flipH="1">
            <a:off x="4714216" y="2475433"/>
            <a:ext cx="1087720" cy="1077572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6780EBC9-A10C-C141-A957-1C5D245DD793}"/>
              </a:ext>
            </a:extLst>
          </p:cNvPr>
          <p:cNvCxnSpPr>
            <a:cxnSpLocks/>
            <a:stCxn id="57" idx="1"/>
          </p:cNvCxnSpPr>
          <p:nvPr/>
        </p:nvCxnSpPr>
        <p:spPr>
          <a:xfrm flipH="1">
            <a:off x="420133" y="4255711"/>
            <a:ext cx="413192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218E8F44-B995-8A42-B60B-57F7810C657D}"/>
              </a:ext>
            </a:extLst>
          </p:cNvPr>
          <p:cNvSpPr txBox="1"/>
          <p:nvPr/>
        </p:nvSpPr>
        <p:spPr>
          <a:xfrm>
            <a:off x="833325" y="4055656"/>
            <a:ext cx="26212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charset="0"/>
                <a:ea typeface="Arial" charset="0"/>
                <a:cs typeface="Arial" charset="0"/>
              </a:rPr>
              <a:t>P</a:t>
            </a:r>
            <a:r>
              <a:rPr lang="en-CN" dirty="0">
                <a:latin typeface="Arial" charset="0"/>
                <a:ea typeface="Arial" charset="0"/>
                <a:cs typeface="Arial" charset="0"/>
              </a:rPr>
              <a:t>oints to successor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4A1D69B-F110-E448-AA32-CB4C96F1218E}"/>
              </a:ext>
            </a:extLst>
          </p:cNvPr>
          <p:cNvCxnSpPr>
            <a:cxnSpLocks/>
            <a:stCxn id="34" idx="1"/>
          </p:cNvCxnSpPr>
          <p:nvPr/>
        </p:nvCxnSpPr>
        <p:spPr>
          <a:xfrm flipH="1">
            <a:off x="4714216" y="2824025"/>
            <a:ext cx="1943980" cy="72898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8F182E6E-BA51-5012-DB8F-F40EAA95B74E}"/>
              </a:ext>
            </a:extLst>
          </p:cNvPr>
          <p:cNvSpPr/>
          <p:nvPr/>
        </p:nvSpPr>
        <p:spPr>
          <a:xfrm>
            <a:off x="8100384" y="4703614"/>
            <a:ext cx="2507559" cy="995256"/>
          </a:xfrm>
          <a:prstGeom prst="wedgeRoundRectCallout">
            <a:avLst>
              <a:gd name="adj1" fmla="val -88242"/>
              <a:gd name="adj2" fmla="val -40959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4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[4,5), node 5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5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[5,7), node 5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7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[7,3), node 0</a:t>
            </a: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1F776E64-393E-8BF5-D4A5-29443FB0AE87}"/>
              </a:ext>
            </a:extLst>
          </p:cNvPr>
          <p:cNvSpPr/>
          <p:nvPr/>
        </p:nvSpPr>
        <p:spPr>
          <a:xfrm>
            <a:off x="8731643" y="5932952"/>
            <a:ext cx="2648929" cy="556437"/>
          </a:xfrm>
          <a:prstGeom prst="wedgeRoundRectCallout">
            <a:avLst>
              <a:gd name="adj1" fmla="val 8857"/>
              <a:gd name="adj2" fmla="val -104683"/>
              <a:gd name="adj3" fmla="val 16667"/>
            </a:avLst>
          </a:prstGeom>
          <a:solidFill>
            <a:srgbClr val="FFFF99"/>
          </a:solidFill>
          <a:ln w="28575">
            <a:solidFill>
              <a:srgbClr val="0000FF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 err="1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Succ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. of id 7</a:t>
            </a:r>
          </a:p>
          <a:p>
            <a:pPr lvl="0"/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(</a:t>
            </a:r>
            <a:r>
              <a:rPr lang="en-US" sz="1800" dirty="0" err="1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Succ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. Of node </a:t>
            </a:r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6)</a:t>
            </a:r>
          </a:p>
        </p:txBody>
      </p:sp>
      <p:sp>
        <p:nvSpPr>
          <p:cNvPr id="8" name="Cross 7">
            <a:extLst>
              <a:ext uri="{FF2B5EF4-FFF2-40B4-BE49-F238E27FC236}">
                <a16:creationId xmlns:a16="http://schemas.microsoft.com/office/drawing/2014/main" id="{EA49599B-DC5F-9402-E253-5E0D8B12EABE}"/>
              </a:ext>
            </a:extLst>
          </p:cNvPr>
          <p:cNvSpPr/>
          <p:nvPr/>
        </p:nvSpPr>
        <p:spPr>
          <a:xfrm rot="2700000">
            <a:off x="9666776" y="5127537"/>
            <a:ext cx="720000" cy="720000"/>
          </a:xfrm>
          <a:prstGeom prst="plus">
            <a:avLst>
              <a:gd name="adj" fmla="val 45247"/>
            </a:avLst>
          </a:prstGeom>
          <a:solidFill>
            <a:srgbClr val="FF0000"/>
          </a:solidFill>
          <a:ln w="28575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55569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failures and successor list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1936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1936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1936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7471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5530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5886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5114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6417" y="3137506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8269" y="22115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8196" y="262397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59602" y="346119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78597" y="434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0276" y="470361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2872" y="425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6936" y="344295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4270" y="26203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4155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1004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2338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1114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18781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BF435-49C3-894C-A3E8-67C6177FB64C}"/>
              </a:ext>
            </a:extLst>
          </p:cNvPr>
          <p:cNvSpPr txBox="1"/>
          <p:nvPr/>
        </p:nvSpPr>
        <p:spPr>
          <a:xfrm>
            <a:off x="348670" y="1494539"/>
            <a:ext cx="3953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</a:t>
            </a:r>
            <a:r>
              <a:rPr lang="en-CN" sz="240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m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59237EC-F0F0-FA4B-B214-6A7ABFB00018}"/>
              </a:ext>
            </a:extLst>
          </p:cNvPr>
          <p:cNvSpPr>
            <a:spLocks noChangeAspect="1"/>
          </p:cNvSpPr>
          <p:nvPr/>
        </p:nvSpPr>
        <p:spPr>
          <a:xfrm>
            <a:off x="492650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09292F-D6FD-1645-AC9A-6E59D3EE779B}"/>
              </a:ext>
            </a:extLst>
          </p:cNvPr>
          <p:cNvSpPr txBox="1"/>
          <p:nvPr/>
        </p:nvSpPr>
        <p:spPr>
          <a:xfrm>
            <a:off x="848692" y="2671401"/>
            <a:ext cx="2704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73CFC-3513-9C4C-955F-95E614C8ED44}"/>
              </a:ext>
            </a:extLst>
          </p:cNvPr>
          <p:cNvSpPr>
            <a:spLocks noChangeAspect="1"/>
          </p:cNvSpPr>
          <p:nvPr/>
        </p:nvSpPr>
        <p:spPr>
          <a:xfrm>
            <a:off x="437122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6A376-3C0F-7E4F-8745-0B657F61BDDE}"/>
              </a:ext>
            </a:extLst>
          </p:cNvPr>
          <p:cNvSpPr txBox="1"/>
          <p:nvPr/>
        </p:nvSpPr>
        <p:spPr>
          <a:xfrm>
            <a:off x="848692" y="3119076"/>
            <a:ext cx="827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53" name="Rounded Rectangular Callout 52">
            <a:extLst>
              <a:ext uri="{FF2B5EF4-FFF2-40B4-BE49-F238E27FC236}">
                <a16:creationId xmlns:a16="http://schemas.microsoft.com/office/drawing/2014/main" id="{3002C5F0-8FA1-2241-8981-7D78C82A2399}"/>
              </a:ext>
            </a:extLst>
          </p:cNvPr>
          <p:cNvSpPr/>
          <p:nvPr/>
        </p:nvSpPr>
        <p:spPr>
          <a:xfrm>
            <a:off x="5744155" y="5379644"/>
            <a:ext cx="2168884" cy="898423"/>
          </a:xfrm>
          <a:prstGeom prst="wedgeRoundRectCallout">
            <a:avLst>
              <a:gd name="adj1" fmla="val 7127"/>
              <a:gd name="adj2" fmla="val -94761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What if look up key 7?</a:t>
            </a:r>
          </a:p>
        </p:txBody>
      </p:sp>
      <p:sp>
        <p:nvSpPr>
          <p:cNvPr id="4" name="Cross 3">
            <a:extLst>
              <a:ext uri="{FF2B5EF4-FFF2-40B4-BE49-F238E27FC236}">
                <a16:creationId xmlns:a16="http://schemas.microsoft.com/office/drawing/2014/main" id="{98BFD4AD-1159-0941-9105-10B60705614E}"/>
              </a:ext>
            </a:extLst>
          </p:cNvPr>
          <p:cNvSpPr/>
          <p:nvPr/>
        </p:nvSpPr>
        <p:spPr>
          <a:xfrm rot="2700000">
            <a:off x="5530976" y="1779291"/>
            <a:ext cx="720000" cy="720000"/>
          </a:xfrm>
          <a:prstGeom prst="plus">
            <a:avLst>
              <a:gd name="adj" fmla="val 45247"/>
            </a:avLst>
          </a:prstGeom>
          <a:solidFill>
            <a:srgbClr val="FF0000"/>
          </a:solidFill>
          <a:ln w="28575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6" name="Text Box 14">
            <a:extLst>
              <a:ext uri="{FF2B5EF4-FFF2-40B4-BE49-F238E27FC236}">
                <a16:creationId xmlns:a16="http://schemas.microsoft.com/office/drawing/2014/main" id="{9ED87911-3C9F-E741-89CE-D145818DD7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380" y="4826762"/>
            <a:ext cx="3823726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ash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r-nearest successors</a:t>
            </a:r>
          </a:p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(r = </a:t>
            </a:r>
            <a:r>
              <a:rPr lang="en-US" sz="2800" dirty="0" err="1">
                <a:latin typeface="Arial" charset="0"/>
                <a:ea typeface="Arial" charset="0"/>
                <a:cs typeface="Arial" charset="0"/>
              </a:rPr>
              <a:t>logN</a:t>
            </a: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)</a:t>
            </a: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16E7DA3C-34DC-D24B-4D9B-C7EA4EDB1482}"/>
              </a:ext>
            </a:extLst>
          </p:cNvPr>
          <p:cNvSpPr/>
          <p:nvPr/>
        </p:nvSpPr>
        <p:spPr>
          <a:xfrm>
            <a:off x="8100384" y="4703614"/>
            <a:ext cx="2507559" cy="995256"/>
          </a:xfrm>
          <a:prstGeom prst="wedgeRoundRectCallout">
            <a:avLst>
              <a:gd name="adj1" fmla="val -88242"/>
              <a:gd name="adj2" fmla="val -40959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4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[4,5), node 5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5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[5,7), node 5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7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[7,3), node 0</a:t>
            </a:r>
            <a:endParaRPr lang="en-US" sz="1800" dirty="0">
              <a:solidFill>
                <a:srgbClr val="00B050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99FBF1E-AFF9-2992-A228-B274FD4C1A6D}"/>
              </a:ext>
            </a:extLst>
          </p:cNvPr>
          <p:cNvCxnSpPr>
            <a:cxnSpLocks/>
          </p:cNvCxnSpPr>
          <p:nvPr/>
        </p:nvCxnSpPr>
        <p:spPr>
          <a:xfrm flipV="1">
            <a:off x="5090872" y="4676077"/>
            <a:ext cx="1487725" cy="6685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495B0B6-E78C-D068-3181-639053948760}"/>
              </a:ext>
            </a:extLst>
          </p:cNvPr>
          <p:cNvCxnSpPr>
            <a:cxnSpLocks/>
            <a:stCxn id="39" idx="2"/>
          </p:cNvCxnSpPr>
          <p:nvPr/>
        </p:nvCxnSpPr>
        <p:spPr>
          <a:xfrm>
            <a:off x="4660603" y="3843060"/>
            <a:ext cx="163667" cy="554323"/>
          </a:xfrm>
          <a:prstGeom prst="straightConnector1">
            <a:avLst/>
          </a:prstGeom>
          <a:ln>
            <a:solidFill>
              <a:srgbClr val="009900"/>
            </a:solidFill>
            <a:prstDash val="dash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Cross 22">
            <a:extLst>
              <a:ext uri="{FF2B5EF4-FFF2-40B4-BE49-F238E27FC236}">
                <a16:creationId xmlns:a16="http://schemas.microsoft.com/office/drawing/2014/main" id="{528A27CB-D06C-619E-4A56-166C24959FC6}"/>
              </a:ext>
            </a:extLst>
          </p:cNvPr>
          <p:cNvSpPr/>
          <p:nvPr/>
        </p:nvSpPr>
        <p:spPr>
          <a:xfrm rot="2700000">
            <a:off x="9666776" y="5127537"/>
            <a:ext cx="720000" cy="720000"/>
          </a:xfrm>
          <a:prstGeom prst="plus">
            <a:avLst>
              <a:gd name="adj" fmla="val 45247"/>
            </a:avLst>
          </a:prstGeom>
          <a:solidFill>
            <a:srgbClr val="FF0000"/>
          </a:solidFill>
          <a:ln w="28575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8B471D4-D9C8-84BB-3377-065B335593A3}"/>
              </a:ext>
            </a:extLst>
          </p:cNvPr>
          <p:cNvCxnSpPr>
            <a:cxnSpLocks/>
            <a:stCxn id="36" idx="1"/>
          </p:cNvCxnSpPr>
          <p:nvPr/>
        </p:nvCxnSpPr>
        <p:spPr>
          <a:xfrm flipH="1" flipV="1">
            <a:off x="4845114" y="3787005"/>
            <a:ext cx="1733483" cy="758761"/>
          </a:xfrm>
          <a:prstGeom prst="straightConnector1">
            <a:avLst/>
          </a:prstGeom>
          <a:ln cmpd="sng">
            <a:solidFill>
              <a:srgbClr val="009900"/>
            </a:solidFill>
            <a:prstDash val="solid"/>
            <a:headEnd type="triangle" w="lg" len="med"/>
            <a:tailEnd type="non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91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FCAE2-34E2-89BC-1447-C359AC8E2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F8038899-C87C-C462-01A8-95AF39022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208898" name="Rectangle 2">
            <a:extLst>
              <a:ext uri="{FF2B5EF4-FFF2-40B4-BE49-F238E27FC236}">
                <a16:creationId xmlns:a16="http://schemas.microsoft.com/office/drawing/2014/main" id="{051A11DE-594C-20C5-9506-31E1B69B47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Chord – failures and successor list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85C0BFE-9D67-66B3-28FF-8D18E84F32E8}"/>
              </a:ext>
            </a:extLst>
          </p:cNvPr>
          <p:cNvSpPr>
            <a:spLocks noChangeAspect="1"/>
          </p:cNvSpPr>
          <p:nvPr/>
        </p:nvSpPr>
        <p:spPr>
          <a:xfrm>
            <a:off x="4361936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56D75CE-DAE5-4B51-81AE-8FF6EA5B94F2}"/>
              </a:ext>
            </a:extLst>
          </p:cNvPr>
          <p:cNvSpPr>
            <a:spLocks noChangeAspect="1"/>
          </p:cNvSpPr>
          <p:nvPr/>
        </p:nvSpPr>
        <p:spPr>
          <a:xfrm>
            <a:off x="5801936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AF0385C-364F-5B18-65F8-0A8B8424D3A9}"/>
              </a:ext>
            </a:extLst>
          </p:cNvPr>
          <p:cNvSpPr>
            <a:spLocks noChangeAspect="1"/>
          </p:cNvSpPr>
          <p:nvPr/>
        </p:nvSpPr>
        <p:spPr>
          <a:xfrm>
            <a:off x="5801936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8AFD573-695B-5DE2-2174-6C6F9580EBDD}"/>
              </a:ext>
            </a:extLst>
          </p:cNvPr>
          <p:cNvSpPr>
            <a:spLocks noChangeAspect="1"/>
          </p:cNvSpPr>
          <p:nvPr/>
        </p:nvSpPr>
        <p:spPr>
          <a:xfrm>
            <a:off x="733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BF69690-F83E-6EBA-FA91-0BE571973E3F}"/>
              </a:ext>
            </a:extLst>
          </p:cNvPr>
          <p:cNvSpPr>
            <a:spLocks noChangeAspect="1"/>
          </p:cNvSpPr>
          <p:nvPr/>
        </p:nvSpPr>
        <p:spPr>
          <a:xfrm>
            <a:off x="4677471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414E998-5DC7-BE1C-F243-E4D91F43B0EB}"/>
              </a:ext>
            </a:extLst>
          </p:cNvPr>
          <p:cNvSpPr>
            <a:spLocks noChangeAspect="1"/>
          </p:cNvSpPr>
          <p:nvPr/>
        </p:nvSpPr>
        <p:spPr>
          <a:xfrm>
            <a:off x="6895530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7BA1D86-574A-2E7A-68F2-606A2AD54589}"/>
              </a:ext>
            </a:extLst>
          </p:cNvPr>
          <p:cNvSpPr>
            <a:spLocks noChangeAspect="1"/>
          </p:cNvSpPr>
          <p:nvPr/>
        </p:nvSpPr>
        <p:spPr>
          <a:xfrm>
            <a:off x="427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4EEB0F9-EB1A-F54D-A3AA-16EADDFB8175}"/>
              </a:ext>
            </a:extLst>
          </p:cNvPr>
          <p:cNvSpPr>
            <a:spLocks noChangeAspect="1"/>
          </p:cNvSpPr>
          <p:nvPr/>
        </p:nvSpPr>
        <p:spPr>
          <a:xfrm>
            <a:off x="6895886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E6BDB63-B304-EAD7-F2C7-E54A479003CA}"/>
              </a:ext>
            </a:extLst>
          </p:cNvPr>
          <p:cNvSpPr>
            <a:spLocks noChangeAspect="1"/>
          </p:cNvSpPr>
          <p:nvPr/>
        </p:nvSpPr>
        <p:spPr>
          <a:xfrm>
            <a:off x="4665114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E6E3B33D-981C-F2A9-5563-2D896803226F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6417" y="3137506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A7463A-B1AD-BE53-FE55-9C586570C23F}"/>
              </a:ext>
            </a:extLst>
          </p:cNvPr>
          <p:cNvSpPr txBox="1"/>
          <p:nvPr/>
        </p:nvSpPr>
        <p:spPr>
          <a:xfrm>
            <a:off x="5728269" y="22115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B10B409-2AEE-C28F-EE4C-66A92D40FD0E}"/>
              </a:ext>
            </a:extLst>
          </p:cNvPr>
          <p:cNvSpPr txBox="1"/>
          <p:nvPr/>
        </p:nvSpPr>
        <p:spPr>
          <a:xfrm>
            <a:off x="6658196" y="262397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3148F97-64D4-23E8-6AD2-CDAD3488364C}"/>
              </a:ext>
            </a:extLst>
          </p:cNvPr>
          <p:cNvSpPr txBox="1"/>
          <p:nvPr/>
        </p:nvSpPr>
        <p:spPr>
          <a:xfrm>
            <a:off x="6959602" y="346119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4787767-0C5B-71E2-6849-8E9F533051AE}"/>
              </a:ext>
            </a:extLst>
          </p:cNvPr>
          <p:cNvSpPr txBox="1"/>
          <p:nvPr/>
        </p:nvSpPr>
        <p:spPr>
          <a:xfrm>
            <a:off x="6578597" y="434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E8E0F58-1A20-CFBB-E57E-4B311C6BBCFD}"/>
              </a:ext>
            </a:extLst>
          </p:cNvPr>
          <p:cNvSpPr txBox="1"/>
          <p:nvPr/>
        </p:nvSpPr>
        <p:spPr>
          <a:xfrm>
            <a:off x="5730276" y="470361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2EDEA9D-9D00-7443-AE46-A1BE74F6414C}"/>
              </a:ext>
            </a:extLst>
          </p:cNvPr>
          <p:cNvSpPr txBox="1"/>
          <p:nvPr/>
        </p:nvSpPr>
        <p:spPr>
          <a:xfrm>
            <a:off x="4802872" y="425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56FE3CA-2F0A-DD5F-C970-FFD84923FB57}"/>
              </a:ext>
            </a:extLst>
          </p:cNvPr>
          <p:cNvSpPr txBox="1"/>
          <p:nvPr/>
        </p:nvSpPr>
        <p:spPr>
          <a:xfrm>
            <a:off x="4496936" y="344295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981015F-AB0E-D810-D042-4A3EABD6CBEA}"/>
              </a:ext>
            </a:extLst>
          </p:cNvPr>
          <p:cNvSpPr txBox="1"/>
          <p:nvPr/>
        </p:nvSpPr>
        <p:spPr>
          <a:xfrm>
            <a:off x="4824270" y="26203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FD3AD6-507E-E999-06F8-6C8BAD24C477}"/>
              </a:ext>
            </a:extLst>
          </p:cNvPr>
          <p:cNvSpPr>
            <a:spLocks noChangeAspect="1"/>
          </p:cNvSpPr>
          <p:nvPr/>
        </p:nvSpPr>
        <p:spPr>
          <a:xfrm>
            <a:off x="5744155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891EC6A-5605-BAC5-D196-C954663DF220}"/>
              </a:ext>
            </a:extLst>
          </p:cNvPr>
          <p:cNvSpPr>
            <a:spLocks noChangeAspect="1"/>
          </p:cNvSpPr>
          <p:nvPr/>
        </p:nvSpPr>
        <p:spPr>
          <a:xfrm>
            <a:off x="6841004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6509DD1-1D03-37E6-A8D6-179402479EED}"/>
              </a:ext>
            </a:extLst>
          </p:cNvPr>
          <p:cNvSpPr>
            <a:spLocks noChangeAspect="1"/>
          </p:cNvSpPr>
          <p:nvPr/>
        </p:nvSpPr>
        <p:spPr>
          <a:xfrm>
            <a:off x="6842338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9E00694-9505-E9E8-A35E-A933985DDB4D}"/>
              </a:ext>
            </a:extLst>
          </p:cNvPr>
          <p:cNvSpPr>
            <a:spLocks noChangeAspect="1"/>
          </p:cNvSpPr>
          <p:nvPr/>
        </p:nvSpPr>
        <p:spPr>
          <a:xfrm>
            <a:off x="4611114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7234AF4-1800-0C97-07CB-62DA12707DCC}"/>
              </a:ext>
            </a:extLst>
          </p:cNvPr>
          <p:cNvSpPr>
            <a:spLocks noChangeAspect="1"/>
          </p:cNvSpPr>
          <p:nvPr/>
        </p:nvSpPr>
        <p:spPr>
          <a:xfrm>
            <a:off x="4218781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1227BA-8E9D-C8EF-EEF1-F1DA05CAA9F5}"/>
              </a:ext>
            </a:extLst>
          </p:cNvPr>
          <p:cNvSpPr txBox="1"/>
          <p:nvPr/>
        </p:nvSpPr>
        <p:spPr>
          <a:xfrm>
            <a:off x="348670" y="1494539"/>
            <a:ext cx="3953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</a:t>
            </a:r>
            <a:r>
              <a:rPr lang="en-CN" sz="240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m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6C07E9F8-3302-1B87-E1E9-94EC30D18504}"/>
              </a:ext>
            </a:extLst>
          </p:cNvPr>
          <p:cNvSpPr>
            <a:spLocks noChangeAspect="1"/>
          </p:cNvSpPr>
          <p:nvPr/>
        </p:nvSpPr>
        <p:spPr>
          <a:xfrm>
            <a:off x="492650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039FAF-EFF8-52D9-1827-849481B6A163}"/>
              </a:ext>
            </a:extLst>
          </p:cNvPr>
          <p:cNvSpPr txBox="1"/>
          <p:nvPr/>
        </p:nvSpPr>
        <p:spPr>
          <a:xfrm>
            <a:off x="848692" y="2671401"/>
            <a:ext cx="2704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3E5DCDA-5E84-EE5A-AD90-399C99F6359C}"/>
              </a:ext>
            </a:extLst>
          </p:cNvPr>
          <p:cNvSpPr>
            <a:spLocks noChangeAspect="1"/>
          </p:cNvSpPr>
          <p:nvPr/>
        </p:nvSpPr>
        <p:spPr>
          <a:xfrm>
            <a:off x="437122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F7A2F27-CA63-52C0-8910-E664F889F6B9}"/>
              </a:ext>
            </a:extLst>
          </p:cNvPr>
          <p:cNvSpPr txBox="1"/>
          <p:nvPr/>
        </p:nvSpPr>
        <p:spPr>
          <a:xfrm>
            <a:off x="848692" y="3119076"/>
            <a:ext cx="827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4" name="Cross 3">
            <a:extLst>
              <a:ext uri="{FF2B5EF4-FFF2-40B4-BE49-F238E27FC236}">
                <a16:creationId xmlns:a16="http://schemas.microsoft.com/office/drawing/2014/main" id="{8A0603D2-6867-9CED-D360-49136440378C}"/>
              </a:ext>
            </a:extLst>
          </p:cNvPr>
          <p:cNvSpPr/>
          <p:nvPr/>
        </p:nvSpPr>
        <p:spPr>
          <a:xfrm rot="2700000">
            <a:off x="5530976" y="1779291"/>
            <a:ext cx="720000" cy="720000"/>
          </a:xfrm>
          <a:prstGeom prst="plus">
            <a:avLst>
              <a:gd name="adj" fmla="val 45247"/>
            </a:avLst>
          </a:prstGeom>
          <a:solidFill>
            <a:srgbClr val="FF0000"/>
          </a:solidFill>
          <a:ln w="28575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6" name="Text Box 14">
            <a:extLst>
              <a:ext uri="{FF2B5EF4-FFF2-40B4-BE49-F238E27FC236}">
                <a16:creationId xmlns:a16="http://schemas.microsoft.com/office/drawing/2014/main" id="{E35E5DED-F935-F925-8E99-E8006EDA81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380" y="4826762"/>
            <a:ext cx="3823726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ash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r-nearest successors</a:t>
            </a:r>
          </a:p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(r = </a:t>
            </a:r>
            <a:r>
              <a:rPr lang="en-US" sz="2800" dirty="0" err="1">
                <a:latin typeface="Arial" charset="0"/>
                <a:ea typeface="Arial" charset="0"/>
                <a:cs typeface="Arial" charset="0"/>
              </a:rPr>
              <a:t>logN</a:t>
            </a: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)</a:t>
            </a: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7EE27AC7-04C7-13F6-91AD-D78EB165B5A0}"/>
              </a:ext>
            </a:extLst>
          </p:cNvPr>
          <p:cNvSpPr/>
          <p:nvPr/>
        </p:nvSpPr>
        <p:spPr>
          <a:xfrm>
            <a:off x="8100384" y="4703614"/>
            <a:ext cx="2507559" cy="995256"/>
          </a:xfrm>
          <a:prstGeom prst="wedgeRoundRectCallout">
            <a:avLst>
              <a:gd name="adj1" fmla="val -88242"/>
              <a:gd name="adj2" fmla="val -40959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4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[4,5), node 5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5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[5,7), node 5</a:t>
            </a:r>
          </a:p>
          <a:p>
            <a:pPr lvl="0"/>
            <a:r>
              <a:rPr lang="en-US" sz="1800" dirty="0">
                <a:solidFill>
                  <a:srgbClr val="009900"/>
                </a:solidFill>
                <a:latin typeface="Courier" charset="0"/>
                <a:ea typeface="Courier" charset="0"/>
                <a:cs typeface="Courier" charset="0"/>
              </a:rPr>
              <a:t>7</a:t>
            </a:r>
            <a:r>
              <a:rPr lang="en-US" sz="1800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, [7,3), node </a:t>
            </a:r>
            <a:r>
              <a:rPr lang="en-US" sz="1800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1</a:t>
            </a:r>
          </a:p>
        </p:txBody>
      </p:sp>
      <p:sp>
        <p:nvSpPr>
          <p:cNvPr id="14" name="Rounded Rectangular Callout 13">
            <a:extLst>
              <a:ext uri="{FF2B5EF4-FFF2-40B4-BE49-F238E27FC236}">
                <a16:creationId xmlns:a16="http://schemas.microsoft.com/office/drawing/2014/main" id="{01BF249A-27EA-80BD-81FF-96BD84EB5CC7}"/>
              </a:ext>
            </a:extLst>
          </p:cNvPr>
          <p:cNvSpPr/>
          <p:nvPr/>
        </p:nvSpPr>
        <p:spPr>
          <a:xfrm>
            <a:off x="5744155" y="5379644"/>
            <a:ext cx="2168884" cy="898423"/>
          </a:xfrm>
          <a:prstGeom prst="wedgeRoundRectCallout">
            <a:avLst>
              <a:gd name="adj1" fmla="val 7127"/>
              <a:gd name="adj2" fmla="val -94761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What if look up key 7?</a:t>
            </a:r>
          </a:p>
        </p:txBody>
      </p:sp>
    </p:spTree>
    <p:extLst>
      <p:ext uri="{BB962C8B-B14F-4D97-AF65-F5344CB8AC3E}">
        <p14:creationId xmlns:p14="http://schemas.microsoft.com/office/powerpoint/2010/main" val="31220233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8EB36-A8C5-6749-AC06-7B14898DE631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DHash</a:t>
            </a:r>
            <a:r>
              <a:rPr lang="en-US" dirty="0"/>
              <a:t> replicates data blocks at </a:t>
            </a:r>
            <a:r>
              <a:rPr lang="en-US" i="1" dirty="0"/>
              <a:t>r</a:t>
            </a:r>
            <a:r>
              <a:rPr lang="en-US" dirty="0"/>
              <a:t> successors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E2422C1-B2B2-4E40-B819-BC2E3239A068}"/>
              </a:ext>
            </a:extLst>
          </p:cNvPr>
          <p:cNvSpPr>
            <a:spLocks noChangeAspect="1"/>
          </p:cNvSpPr>
          <p:nvPr/>
        </p:nvSpPr>
        <p:spPr>
          <a:xfrm>
            <a:off x="4361936" y="2113005"/>
            <a:ext cx="3060000" cy="3060000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7F94E5-B427-714E-B650-D8F20049C3D6}"/>
              </a:ext>
            </a:extLst>
          </p:cNvPr>
          <p:cNvSpPr>
            <a:spLocks noChangeAspect="1"/>
          </p:cNvSpPr>
          <p:nvPr/>
        </p:nvSpPr>
        <p:spPr>
          <a:xfrm>
            <a:off x="5801936" y="202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E352D01-D508-C644-AF63-B7F7CEC6D5C3}"/>
              </a:ext>
            </a:extLst>
          </p:cNvPr>
          <p:cNvSpPr>
            <a:spLocks noChangeAspect="1"/>
          </p:cNvSpPr>
          <p:nvPr/>
        </p:nvSpPr>
        <p:spPr>
          <a:xfrm>
            <a:off x="5801936" y="5093274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5707-5FE1-D74E-A1B2-5CAD26D4C55D}"/>
              </a:ext>
            </a:extLst>
          </p:cNvPr>
          <p:cNvSpPr>
            <a:spLocks noChangeAspect="1"/>
          </p:cNvSpPr>
          <p:nvPr/>
        </p:nvSpPr>
        <p:spPr>
          <a:xfrm>
            <a:off x="733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49EDBB5-2869-DA4E-805C-FD4DA7940F79}"/>
              </a:ext>
            </a:extLst>
          </p:cNvPr>
          <p:cNvSpPr>
            <a:spLocks noChangeAspect="1"/>
          </p:cNvSpPr>
          <p:nvPr/>
        </p:nvSpPr>
        <p:spPr>
          <a:xfrm>
            <a:off x="4677471" y="2478898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6AAD7F9-2331-384A-BFC1-DBC417AFA415}"/>
              </a:ext>
            </a:extLst>
          </p:cNvPr>
          <p:cNvSpPr>
            <a:spLocks noChangeAspect="1"/>
          </p:cNvSpPr>
          <p:nvPr/>
        </p:nvSpPr>
        <p:spPr>
          <a:xfrm>
            <a:off x="6895530" y="4655821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C24E51-4028-5341-9682-4CF188B3F627}"/>
              </a:ext>
            </a:extLst>
          </p:cNvPr>
          <p:cNvSpPr>
            <a:spLocks noChangeAspect="1"/>
          </p:cNvSpPr>
          <p:nvPr/>
        </p:nvSpPr>
        <p:spPr>
          <a:xfrm>
            <a:off x="4271936" y="3553005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586B48A-B694-0B44-96FB-8EA40F50745E}"/>
              </a:ext>
            </a:extLst>
          </p:cNvPr>
          <p:cNvSpPr>
            <a:spLocks noChangeAspect="1"/>
          </p:cNvSpPr>
          <p:nvPr/>
        </p:nvSpPr>
        <p:spPr>
          <a:xfrm>
            <a:off x="6895886" y="2475433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8D4C586-43C2-E742-90DE-241A4805D2C2}"/>
              </a:ext>
            </a:extLst>
          </p:cNvPr>
          <p:cNvSpPr>
            <a:spLocks noChangeAspect="1"/>
          </p:cNvSpPr>
          <p:nvPr/>
        </p:nvSpPr>
        <p:spPr>
          <a:xfrm>
            <a:off x="4665114" y="4586077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3" name="Text Box 10">
            <a:extLst>
              <a:ext uri="{FF2B5EF4-FFF2-40B4-BE49-F238E27FC236}">
                <a16:creationId xmlns:a16="http://schemas.microsoft.com/office/drawing/2014/main" id="{2491BC43-9B82-0D4C-BE59-DAAC73559819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166417" y="3137506"/>
            <a:ext cx="14510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Arial" charset="0"/>
              </a:rPr>
              <a:t>3-bit</a:t>
            </a:r>
          </a:p>
          <a:p>
            <a:pPr algn="ctr"/>
            <a:r>
              <a:rPr lang="en-US" sz="2400" dirty="0">
                <a:latin typeface="Arial" charset="0"/>
              </a:rPr>
              <a:t>ID space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8EED98-CB85-A14F-A18B-FFAA3BC14A88}"/>
              </a:ext>
            </a:extLst>
          </p:cNvPr>
          <p:cNvSpPr txBox="1"/>
          <p:nvPr/>
        </p:nvSpPr>
        <p:spPr>
          <a:xfrm>
            <a:off x="5728269" y="22115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20E486-AEBE-1C48-89EB-0B08F0DDFF0F}"/>
              </a:ext>
            </a:extLst>
          </p:cNvPr>
          <p:cNvSpPr txBox="1"/>
          <p:nvPr/>
        </p:nvSpPr>
        <p:spPr>
          <a:xfrm>
            <a:off x="6658196" y="262397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FEB05B-1BA9-B446-B3C2-45EEEF829A23}"/>
              </a:ext>
            </a:extLst>
          </p:cNvPr>
          <p:cNvSpPr txBox="1"/>
          <p:nvPr/>
        </p:nvSpPr>
        <p:spPr>
          <a:xfrm>
            <a:off x="6959602" y="346119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0C1C74-E8E2-304A-88DD-9740194E4219}"/>
              </a:ext>
            </a:extLst>
          </p:cNvPr>
          <p:cNvSpPr txBox="1"/>
          <p:nvPr/>
        </p:nvSpPr>
        <p:spPr>
          <a:xfrm>
            <a:off x="6578597" y="434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129AF-8D98-CD40-9B75-AED87988DC05}"/>
              </a:ext>
            </a:extLst>
          </p:cNvPr>
          <p:cNvSpPr txBox="1"/>
          <p:nvPr/>
        </p:nvSpPr>
        <p:spPr>
          <a:xfrm>
            <a:off x="5730276" y="4703614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443E090-3CC1-8B46-BF08-A468AAB4E92E}"/>
              </a:ext>
            </a:extLst>
          </p:cNvPr>
          <p:cNvSpPr txBox="1"/>
          <p:nvPr/>
        </p:nvSpPr>
        <p:spPr>
          <a:xfrm>
            <a:off x="4802872" y="42557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8C308E-3720-B546-923B-E6E3BAEF2FF2}"/>
              </a:ext>
            </a:extLst>
          </p:cNvPr>
          <p:cNvSpPr txBox="1"/>
          <p:nvPr/>
        </p:nvSpPr>
        <p:spPr>
          <a:xfrm>
            <a:off x="4496936" y="344295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1438534-24F0-8045-A88B-0C55821B4BC2}"/>
              </a:ext>
            </a:extLst>
          </p:cNvPr>
          <p:cNvSpPr txBox="1"/>
          <p:nvPr/>
        </p:nvSpPr>
        <p:spPr>
          <a:xfrm>
            <a:off x="4824270" y="26203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b="0" dirty="0"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16D3F-A5A3-7549-AFC7-6CC747890D92}"/>
              </a:ext>
            </a:extLst>
          </p:cNvPr>
          <p:cNvSpPr>
            <a:spLocks noChangeAspect="1"/>
          </p:cNvSpPr>
          <p:nvPr/>
        </p:nvSpPr>
        <p:spPr>
          <a:xfrm>
            <a:off x="5744155" y="195620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E658F2-DEF7-6143-9160-69662998A975}"/>
              </a:ext>
            </a:extLst>
          </p:cNvPr>
          <p:cNvSpPr>
            <a:spLocks noChangeAspect="1"/>
          </p:cNvSpPr>
          <p:nvPr/>
        </p:nvSpPr>
        <p:spPr>
          <a:xfrm>
            <a:off x="6841004" y="4592358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855C0-DA66-174C-A1E6-E0C2C4A51FE9}"/>
              </a:ext>
            </a:extLst>
          </p:cNvPr>
          <p:cNvSpPr>
            <a:spLocks noChangeAspect="1"/>
          </p:cNvSpPr>
          <p:nvPr/>
        </p:nvSpPr>
        <p:spPr>
          <a:xfrm>
            <a:off x="6842338" y="240949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46BF721-1414-7343-BFF9-9D9473752F88}"/>
              </a:ext>
            </a:extLst>
          </p:cNvPr>
          <p:cNvSpPr>
            <a:spLocks noChangeAspect="1"/>
          </p:cNvSpPr>
          <p:nvPr/>
        </p:nvSpPr>
        <p:spPr>
          <a:xfrm>
            <a:off x="4611114" y="4538762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AFCF544-84D6-8944-A3A2-10B752E1887A}"/>
              </a:ext>
            </a:extLst>
          </p:cNvPr>
          <p:cNvSpPr>
            <a:spLocks noChangeAspect="1"/>
          </p:cNvSpPr>
          <p:nvPr/>
        </p:nvSpPr>
        <p:spPr>
          <a:xfrm>
            <a:off x="4218781" y="3499005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BF435-49C3-894C-A3E8-67C6177FB64C}"/>
              </a:ext>
            </a:extLst>
          </p:cNvPr>
          <p:cNvSpPr txBox="1"/>
          <p:nvPr/>
        </p:nvSpPr>
        <p:spPr>
          <a:xfrm>
            <a:off x="348670" y="1494539"/>
            <a:ext cx="39533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sz="2400" dirty="0">
                <a:latin typeface="Arial" charset="0"/>
                <a:ea typeface="Arial" charset="0"/>
                <a:cs typeface="Arial" charset="0"/>
              </a:rPr>
              <a:t>Identifiers have </a:t>
            </a:r>
            <a:r>
              <a:rPr lang="en-CN" sz="240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m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 = 3 bits</a:t>
            </a:r>
          </a:p>
          <a:p>
            <a:pPr algn="l"/>
            <a:r>
              <a:rPr lang="en-US" sz="2400" dirty="0"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ey space: [0, 2</a:t>
            </a:r>
            <a:r>
              <a:rPr lang="en-CN" sz="2400" baseline="30000" dirty="0">
                <a:latin typeface="Arial" charset="0"/>
                <a:ea typeface="Arial" charset="0"/>
                <a:cs typeface="Arial" charset="0"/>
              </a:rPr>
              <a:t>3</a:t>
            </a:r>
            <a:r>
              <a:rPr lang="en-CN" sz="2400" dirty="0">
                <a:latin typeface="Arial" charset="0"/>
                <a:ea typeface="Arial" charset="0"/>
                <a:cs typeface="Arial" charset="0"/>
              </a:rPr>
              <a:t>-1]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A59237EC-F0F0-FA4B-B214-6A7ABFB00018}"/>
              </a:ext>
            </a:extLst>
          </p:cNvPr>
          <p:cNvSpPr>
            <a:spLocks noChangeAspect="1"/>
          </p:cNvSpPr>
          <p:nvPr/>
        </p:nvSpPr>
        <p:spPr>
          <a:xfrm>
            <a:off x="492650" y="2781456"/>
            <a:ext cx="180000" cy="1800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09292F-D6FD-1645-AC9A-6E59D3EE779B}"/>
              </a:ext>
            </a:extLst>
          </p:cNvPr>
          <p:cNvSpPr txBox="1"/>
          <p:nvPr/>
        </p:nvSpPr>
        <p:spPr>
          <a:xfrm>
            <a:off x="848692" y="2671401"/>
            <a:ext cx="2704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Identifiers/key space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CF73CFC-3513-9C4C-955F-95E614C8ED44}"/>
              </a:ext>
            </a:extLst>
          </p:cNvPr>
          <p:cNvSpPr>
            <a:spLocks noChangeAspect="1"/>
          </p:cNvSpPr>
          <p:nvPr/>
        </p:nvSpPr>
        <p:spPr>
          <a:xfrm>
            <a:off x="437122" y="3190924"/>
            <a:ext cx="288000" cy="2880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6E6A376-3C0F-7E4F-8745-0B657F61BDDE}"/>
              </a:ext>
            </a:extLst>
          </p:cNvPr>
          <p:cNvSpPr txBox="1"/>
          <p:nvPr/>
        </p:nvSpPr>
        <p:spPr>
          <a:xfrm>
            <a:off x="848692" y="3119076"/>
            <a:ext cx="827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N" dirty="0">
                <a:latin typeface="Arial" charset="0"/>
                <a:ea typeface="Arial" charset="0"/>
                <a:cs typeface="Arial" charset="0"/>
              </a:rPr>
              <a:t>Node</a:t>
            </a:r>
          </a:p>
        </p:txBody>
      </p:sp>
      <p:sp>
        <p:nvSpPr>
          <p:cNvPr id="4" name="Cross 3">
            <a:extLst>
              <a:ext uri="{FF2B5EF4-FFF2-40B4-BE49-F238E27FC236}">
                <a16:creationId xmlns:a16="http://schemas.microsoft.com/office/drawing/2014/main" id="{98BFD4AD-1159-0941-9105-10B60705614E}"/>
              </a:ext>
            </a:extLst>
          </p:cNvPr>
          <p:cNvSpPr/>
          <p:nvPr/>
        </p:nvSpPr>
        <p:spPr>
          <a:xfrm rot="2700000">
            <a:off x="5530976" y="1779291"/>
            <a:ext cx="720000" cy="720000"/>
          </a:xfrm>
          <a:prstGeom prst="plus">
            <a:avLst>
              <a:gd name="adj" fmla="val 45247"/>
            </a:avLst>
          </a:prstGeom>
          <a:solidFill>
            <a:srgbClr val="FF0000"/>
          </a:solidFill>
          <a:ln w="28575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CN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6" name="Text Box 14">
            <a:extLst>
              <a:ext uri="{FF2B5EF4-FFF2-40B4-BE49-F238E27FC236}">
                <a16:creationId xmlns:a16="http://schemas.microsoft.com/office/drawing/2014/main" id="{9ED87911-3C9F-E741-89CE-D145818DD7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380" y="4826762"/>
            <a:ext cx="3823726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ash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r-nearest successors</a:t>
            </a:r>
          </a:p>
          <a:p>
            <a:r>
              <a:rPr lang="en-US" sz="2800" dirty="0">
                <a:latin typeface="Arial" charset="0"/>
                <a:ea typeface="Arial" charset="0"/>
                <a:cs typeface="Arial" charset="0"/>
              </a:rPr>
              <a:t>(r = </a:t>
            </a:r>
            <a:r>
              <a:rPr lang="en-US" sz="2800" dirty="0" err="1">
                <a:latin typeface="Arial" charset="0"/>
                <a:ea typeface="Arial" charset="0"/>
                <a:cs typeface="Arial" charset="0"/>
              </a:rPr>
              <a:t>logN</a:t>
            </a: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BA7070-6B27-9541-9E3C-B8751AF6F5D6}"/>
              </a:ext>
            </a:extLst>
          </p:cNvPr>
          <p:cNvSpPr txBox="1"/>
          <p:nvPr/>
        </p:nvSpPr>
        <p:spPr>
          <a:xfrm>
            <a:off x="5453580" y="1471833"/>
            <a:ext cx="869149" cy="40011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ey 7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E255A96-99A6-2D49-ABE3-34381A53DE78}"/>
              </a:ext>
            </a:extLst>
          </p:cNvPr>
          <p:cNvSpPr txBox="1"/>
          <p:nvPr/>
        </p:nvSpPr>
        <p:spPr>
          <a:xfrm>
            <a:off x="7245464" y="2341083"/>
            <a:ext cx="869149" cy="40011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K</a:t>
            </a:r>
            <a:r>
              <a:rPr lang="en-CN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ey 7</a:t>
            </a:r>
          </a:p>
        </p:txBody>
      </p:sp>
      <p:sp>
        <p:nvSpPr>
          <p:cNvPr id="55" name="Text Box 14">
            <a:extLst>
              <a:ext uri="{FF2B5EF4-FFF2-40B4-BE49-F238E27FC236}">
                <a16:creationId xmlns:a16="http://schemas.microsoft.com/office/drawing/2014/main" id="{81EE5D66-3431-4949-A0DF-B2D3665D1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3148" y="3005715"/>
            <a:ext cx="4288106" cy="14465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prstDash val="sysDash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200" b="0" dirty="0">
                <a:latin typeface="Arial" charset="0"/>
                <a:ea typeface="Arial" charset="0"/>
                <a:cs typeface="Arial" charset="0"/>
              </a:rPr>
              <a:t>“Adjacent” nodes in the ring may be far away in the network</a:t>
            </a:r>
          </a:p>
          <a:p>
            <a:pPr algn="l"/>
            <a:endParaRPr lang="en-US" sz="2200" b="0" dirty="0">
              <a:latin typeface="Arial" charset="0"/>
              <a:ea typeface="Arial" charset="0"/>
              <a:cs typeface="Arial" charset="0"/>
            </a:endParaRPr>
          </a:p>
          <a:p>
            <a:pPr algn="l"/>
            <a:r>
              <a:rPr lang="en-US" sz="2200" b="0" dirty="0">
                <a:latin typeface="Arial" charset="0"/>
                <a:ea typeface="Arial" charset="0"/>
                <a:cs typeface="Arial" charset="0"/>
                <a:sym typeface="Wingdings" pitchFamily="2" charset="2"/>
              </a:rPr>
              <a:t>              Independent failures</a:t>
            </a:r>
            <a:endParaRPr lang="en-US" sz="2200" b="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4F8D3439-5990-07DF-40D9-90EB3A2DD8A6}"/>
              </a:ext>
            </a:extLst>
          </p:cNvPr>
          <p:cNvSpPr/>
          <p:nvPr/>
        </p:nvSpPr>
        <p:spPr>
          <a:xfrm>
            <a:off x="5744155" y="5379644"/>
            <a:ext cx="2168884" cy="898423"/>
          </a:xfrm>
          <a:prstGeom prst="wedgeRoundRectCallout">
            <a:avLst>
              <a:gd name="adj1" fmla="val 7127"/>
              <a:gd name="adj2" fmla="val -94761"/>
              <a:gd name="adj3" fmla="val 16667"/>
            </a:avLst>
          </a:prstGeom>
          <a:solidFill>
            <a:srgbClr val="FFFF99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>
                <a:solidFill>
                  <a:prstClr val="black"/>
                </a:solidFill>
                <a:latin typeface="Courier" charset="0"/>
                <a:ea typeface="Courier" charset="0"/>
                <a:cs typeface="Courier" charset="0"/>
              </a:rPr>
              <a:t>Get data under key 7</a:t>
            </a:r>
          </a:p>
        </p:txBody>
      </p:sp>
    </p:spTree>
    <p:extLst>
      <p:ext uri="{BB962C8B-B14F-4D97-AF65-F5344CB8AC3E}">
        <p14:creationId xmlns:p14="http://schemas.microsoft.com/office/powerpoint/2010/main" val="2107530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7366" y="1809750"/>
            <a:ext cx="11306737" cy="466725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Peer-to-Peer Systems</a:t>
            </a:r>
          </a:p>
          <a:p>
            <a:pPr marL="514350" indent="-514350"/>
            <a:endParaRPr lang="en-US" sz="3200" dirty="0"/>
          </a:p>
          <a:p>
            <a:pPr marL="514350" indent="-514350">
              <a:buFont typeface="+mj-lt"/>
              <a:buAutoNum type="arabicPeriod" startAt="2"/>
            </a:pP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Distributed Hash Tables</a:t>
            </a:r>
          </a:p>
          <a:p>
            <a:pPr marL="514350" indent="-514350">
              <a:buFont typeface="+mj-lt"/>
              <a:buAutoNum type="arabicPeriod" startAt="2"/>
            </a:pPr>
            <a:endParaRPr lang="en-US" sz="3200" dirty="0"/>
          </a:p>
          <a:p>
            <a:pPr marL="514350" indent="-514350">
              <a:buFont typeface="+mj-lt"/>
              <a:buAutoNum type="arabicPeriod" startAt="2"/>
            </a:pP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Chord Lookup Service</a:t>
            </a:r>
          </a:p>
          <a:p>
            <a:pPr marL="0" indent="0">
              <a:buNone/>
            </a:pPr>
            <a:endParaRPr lang="en-US" sz="3200" spc="-1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514350" indent="-514350">
              <a:buFont typeface="+mj-lt"/>
              <a:buAutoNum type="arabicPeriod" startAt="4"/>
            </a:pPr>
            <a:r>
              <a:rPr lang="en-US" sz="3200" b="1" spc="-150" dirty="0"/>
              <a:t>Concluding thoughts on DHT, P2P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</p:spTree>
    <p:extLst>
      <p:ext uri="{BB962C8B-B14F-4D97-AF65-F5344CB8AC3E}">
        <p14:creationId xmlns:p14="http://schemas.microsoft.com/office/powerpoint/2010/main" val="12723409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don’t all services use P2P?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840" y="1645920"/>
            <a:ext cx="9528810" cy="429768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b="1" dirty="0">
                <a:solidFill>
                  <a:srgbClr val="FF0000"/>
                </a:solidFill>
              </a:rPr>
              <a:t>High latency and limited bandwidth </a:t>
            </a:r>
            <a:r>
              <a:rPr lang="en-US" dirty="0"/>
              <a:t>between peers       (vs. intra/inter-datacenter, client-server model</a:t>
            </a:r>
            <a:r>
              <a:rPr lang="en-US" i="1" dirty="0"/>
              <a:t>)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1 M nodes = 20 hops; 50 </a:t>
            </a:r>
            <a:r>
              <a:rPr lang="en-US" dirty="0" err="1"/>
              <a:t>ms</a:t>
            </a:r>
            <a:r>
              <a:rPr lang="en-US" dirty="0"/>
              <a:t> / hop gives 1 sec lookup latency (assuming no failures / slow connections…)</a:t>
            </a:r>
          </a:p>
          <a:p>
            <a:pPr>
              <a:lnSpc>
                <a:spcPct val="110000"/>
              </a:lnSpc>
              <a:spcBef>
                <a:spcPts val="3200"/>
              </a:spcBef>
            </a:pPr>
            <a:r>
              <a:rPr lang="en-US" dirty="0"/>
              <a:t>User computers are </a:t>
            </a:r>
            <a:r>
              <a:rPr lang="en-US" b="1" dirty="0">
                <a:solidFill>
                  <a:srgbClr val="FF0000"/>
                </a:solidFill>
              </a:rPr>
              <a:t>less reliable </a:t>
            </a:r>
            <a:r>
              <a:rPr lang="en-US" dirty="0"/>
              <a:t>than managed servers</a:t>
            </a:r>
          </a:p>
          <a:p>
            <a:pPr>
              <a:lnSpc>
                <a:spcPct val="110000"/>
              </a:lnSpc>
              <a:spcBef>
                <a:spcPts val="3200"/>
              </a:spcBef>
            </a:pPr>
            <a:r>
              <a:rPr lang="en-US" b="1" dirty="0">
                <a:solidFill>
                  <a:srgbClr val="FF0000"/>
                </a:solidFill>
              </a:rPr>
              <a:t>Lack of trust </a:t>
            </a:r>
            <a:r>
              <a:rPr lang="en-US" dirty="0"/>
              <a:t>in peers’ correct behavior</a:t>
            </a:r>
          </a:p>
          <a:p>
            <a:pPr lvl="1">
              <a:lnSpc>
                <a:spcPct val="110000"/>
              </a:lnSpc>
            </a:pPr>
            <a:r>
              <a:rPr lang="en-US" spc="-150" dirty="0"/>
              <a:t>Securing DHT routing hard, unsolved in practice</a:t>
            </a:r>
          </a:p>
          <a:p>
            <a:pPr lvl="1">
              <a:lnSpc>
                <a:spcPct val="110000"/>
              </a:lnSpc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409EB-B5B0-5843-A8C6-E38AAD469A33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96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05840" y="1645920"/>
            <a:ext cx="9833939" cy="4308765"/>
          </a:xfrm>
        </p:spPr>
        <p:txBody>
          <a:bodyPr>
            <a:normAutofit/>
          </a:bodyPr>
          <a:lstStyle/>
          <a:p>
            <a:r>
              <a:rPr lang="en-US" dirty="0"/>
              <a:t>Seem promising for finding data in large P2P systems</a:t>
            </a:r>
          </a:p>
          <a:p>
            <a:r>
              <a:rPr lang="en-US" dirty="0"/>
              <a:t>Decentralization seems good for load, fault tolerance  </a:t>
            </a:r>
          </a:p>
          <a:p>
            <a:pPr lvl="1"/>
            <a:endParaRPr lang="en-US" sz="2800" dirty="0"/>
          </a:p>
          <a:p>
            <a:r>
              <a:rPr lang="en-US" b="1" dirty="0"/>
              <a:t>But: </a:t>
            </a:r>
            <a:r>
              <a:rPr lang="en-US" dirty="0"/>
              <a:t>the </a:t>
            </a:r>
            <a:r>
              <a:rPr lang="en-US" b="1" dirty="0">
                <a:solidFill>
                  <a:srgbClr val="FF0000"/>
                </a:solidFill>
              </a:rPr>
              <a:t>security problems </a:t>
            </a:r>
            <a:r>
              <a:rPr lang="en-US" dirty="0"/>
              <a:t>are difficult</a:t>
            </a:r>
            <a:endParaRPr lang="en-US" b="1" dirty="0"/>
          </a:p>
          <a:p>
            <a:r>
              <a:rPr lang="en-US" b="1" dirty="0"/>
              <a:t>But: </a:t>
            </a:r>
            <a:r>
              <a:rPr lang="en-US" b="1" dirty="0">
                <a:solidFill>
                  <a:srgbClr val="FF0000"/>
                </a:solidFill>
              </a:rPr>
              <a:t>churn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is a problem, particularly if log(n) is big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DHTs have not had the hoped-for impact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DHTs in retrospective</a:t>
            </a:r>
          </a:p>
        </p:txBody>
      </p:sp>
    </p:spTree>
    <p:extLst>
      <p:ext uri="{BB962C8B-B14F-4D97-AF65-F5344CB8AC3E}">
        <p14:creationId xmlns:p14="http://schemas.microsoft.com/office/powerpoint/2010/main" val="15955031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840" y="1645920"/>
            <a:ext cx="8710863" cy="517775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Consistent hashing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2600" dirty="0"/>
              <a:t>Elegant way to divide a workload across machines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2600" dirty="0"/>
              <a:t>Very useful in clusters: actively used today in Amazon Dynamo and other systems</a:t>
            </a:r>
            <a:endParaRPr lang="en-US" sz="26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Replication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/>
              <a:t>for high availability, efficient recovery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Incremental scalability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Peers join with capacity, CPU, network, etc. </a:t>
            </a:r>
          </a:p>
          <a:p>
            <a:pPr>
              <a:lnSpc>
                <a:spcPct val="100000"/>
              </a:lnSpc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Self-management: </a:t>
            </a:r>
            <a:r>
              <a:rPr lang="en-US" dirty="0"/>
              <a:t>minimal configuration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409EB-B5B0-5843-A8C6-E38AAD469A33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DHTs got right</a:t>
            </a:r>
          </a:p>
        </p:txBody>
      </p:sp>
    </p:spTree>
    <p:extLst>
      <p:ext uri="{BB962C8B-B14F-4D97-AF65-F5344CB8AC3E}">
        <p14:creationId xmlns:p14="http://schemas.microsoft.com/office/powerpoint/2010/main" val="202891199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chemeClr val="tx1"/>
          </a:solidFill>
          <a:prstDash val="solid"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b="0" dirty="0">
            <a:solidFill>
              <a:schemeClr val="tx1"/>
            </a:solidFill>
            <a:latin typeface="+mn-lt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prstDash val="sysDash"/>
        </a:ln>
        <a:effectLst/>
      </a:spPr>
      <a:bodyPr/>
      <a:lstStyle/>
      <a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mtClean="0">
            <a:latin typeface="Arial" charset="0"/>
            <a:ea typeface="Arial" charset="0"/>
            <a:cs typeface="Arial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41171</TotalTime>
  <Words>3308</Words>
  <Application>Microsoft Macintosh PowerPoint</Application>
  <PresentationFormat>Custom</PresentationFormat>
  <Paragraphs>933</Paragraphs>
  <Slides>52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1" baseType="lpstr">
      <vt:lpstr>Arial</vt:lpstr>
      <vt:lpstr>Arial Regular</vt:lpstr>
      <vt:lpstr>Calibri</vt:lpstr>
      <vt:lpstr>Courier</vt:lpstr>
      <vt:lpstr>Courier New</vt:lpstr>
      <vt:lpstr>Symbol</vt:lpstr>
      <vt:lpstr>Times New Roman</vt:lpstr>
      <vt:lpstr>Wingdings</vt:lpstr>
      <vt:lpstr>1_Office Theme</vt:lpstr>
      <vt:lpstr>Peer-to-Peer Systems and Distributed Hash Tables</vt:lpstr>
      <vt:lpstr>Today</vt:lpstr>
      <vt:lpstr>Distributed Application Architecture</vt:lpstr>
      <vt:lpstr>What is a Peer-to-Peer (P2P) system?</vt:lpstr>
      <vt:lpstr>P2P adoption</vt:lpstr>
      <vt:lpstr>The lookup problem: locate the data</vt:lpstr>
      <vt:lpstr>Centralized lookup (Napster)</vt:lpstr>
      <vt:lpstr>Flooded queries (original Gnutella)</vt:lpstr>
      <vt:lpstr>Flooded queries pt 2 (Gnutella w/ SuperPeers)</vt:lpstr>
      <vt:lpstr>Tradeoffs in distributed systems</vt:lpstr>
      <vt:lpstr>Tradeoffs in distributed systems</vt:lpstr>
      <vt:lpstr>Tradeoffs in distributed systems</vt:lpstr>
      <vt:lpstr>What is a DHT (and why)?</vt:lpstr>
      <vt:lpstr>Cooperative storage with a DHT</vt:lpstr>
      <vt:lpstr>DHT is expected to be</vt:lpstr>
      <vt:lpstr>Today</vt:lpstr>
      <vt:lpstr>Chord identifiers</vt:lpstr>
      <vt:lpstr>Chord identifiers</vt:lpstr>
      <vt:lpstr>Alternative:  mod (n) hashing</vt:lpstr>
      <vt:lpstr>Consistent hashing [Karger ‘97] Data partitioning</vt:lpstr>
      <vt:lpstr>Consistent hashing [Karger ‘97] Data partitioning</vt:lpstr>
      <vt:lpstr>Consistent hashing [Karger ‘97]  Strawman lookup vis successors</vt:lpstr>
      <vt:lpstr>Consistent hashing [Karger ‘97]  Observation about last hop</vt:lpstr>
      <vt:lpstr>Chord – finger tables for find_predecessor</vt:lpstr>
      <vt:lpstr>Chord – finger tables for find_predecessor</vt:lpstr>
      <vt:lpstr>Chord – finger tables for find_predecessor</vt:lpstr>
      <vt:lpstr>Chord – finger tables</vt:lpstr>
      <vt:lpstr>Implication of finger tables</vt:lpstr>
      <vt:lpstr>Chord lookup algorithm properties</vt:lpstr>
      <vt:lpstr>Chord – Recursive vs. Iterative Lookup</vt:lpstr>
      <vt:lpstr>System Dynamics</vt:lpstr>
      <vt:lpstr>Chord – finger tables</vt:lpstr>
      <vt:lpstr>Chord – node joining</vt:lpstr>
      <vt:lpstr>Chord – node joining</vt:lpstr>
      <vt:lpstr>Chord – node joining</vt:lpstr>
      <vt:lpstr>Chord – node joining</vt:lpstr>
      <vt:lpstr>Chord – node joining</vt:lpstr>
      <vt:lpstr>Chord – node joining</vt:lpstr>
      <vt:lpstr>Chord – node joining</vt:lpstr>
      <vt:lpstr>Chord – node joining</vt:lpstr>
      <vt:lpstr>Chord – failures and successor list</vt:lpstr>
      <vt:lpstr>Chord – failures and successor list</vt:lpstr>
      <vt:lpstr>Chord – failures and successor list</vt:lpstr>
      <vt:lpstr>Chord – failures and successor list</vt:lpstr>
      <vt:lpstr>Chord – failures and successor list</vt:lpstr>
      <vt:lpstr>Chord – failures and successor list</vt:lpstr>
      <vt:lpstr>Chord – failures and successor list</vt:lpstr>
      <vt:lpstr>DHash replicates data blocks at r successors</vt:lpstr>
      <vt:lpstr>Today</vt:lpstr>
      <vt:lpstr>Why don’t all services use P2P?</vt:lpstr>
      <vt:lpstr>DHTs in retrospective</vt:lpstr>
      <vt:lpstr>What DHTs got right</vt:lpstr>
    </vt:vector>
  </TitlesOfParts>
  <Company>Princeton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</dc:title>
  <dc:creator>Kai Li</dc:creator>
  <cp:lastModifiedBy>Ding, Jialin</cp:lastModifiedBy>
  <cp:revision>2030</cp:revision>
  <cp:lastPrinted>2025-02-23T20:12:56Z</cp:lastPrinted>
  <dcterms:created xsi:type="dcterms:W3CDTF">2013-10-08T01:49:25Z</dcterms:created>
  <dcterms:modified xsi:type="dcterms:W3CDTF">2026-10-01T17:15:36Z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9e68092-05df-4271-8e3e-b2a4c82ba797_Enabled">
    <vt:lpwstr>true</vt:lpwstr>
  </property>
  <property fmtid="{D5CDD505-2E9C-101B-9397-08002B2CF9AE}" pid="3" name="MSIP_Label_19e68092-05df-4271-8e3e-b2a4c82ba797_SetDate">
    <vt:lpwstr>2025-09-30T20:19:43Z</vt:lpwstr>
  </property>
  <property fmtid="{D5CDD505-2E9C-101B-9397-08002B2CF9AE}" pid="4" name="MSIP_Label_19e68092-05df-4271-8e3e-b2a4c82ba797_Method">
    <vt:lpwstr>Standard</vt:lpwstr>
  </property>
  <property fmtid="{D5CDD505-2E9C-101B-9397-08002B2CF9AE}" pid="5" name="MSIP_Label_19e68092-05df-4271-8e3e-b2a4c82ba797_Name">
    <vt:lpwstr>Amazon Confidential</vt:lpwstr>
  </property>
  <property fmtid="{D5CDD505-2E9C-101B-9397-08002B2CF9AE}" pid="6" name="MSIP_Label_19e68092-05df-4271-8e3e-b2a4c82ba797_SiteId">
    <vt:lpwstr>5280104a-472d-4538-9ccf-1e1d0efe8b1b</vt:lpwstr>
  </property>
  <property fmtid="{D5CDD505-2E9C-101B-9397-08002B2CF9AE}" pid="7" name="MSIP_Label_19e68092-05df-4271-8e3e-b2a4c82ba797_ActionId">
    <vt:lpwstr>8e8c3d5c-6cd8-441f-a839-24c8d2d24121</vt:lpwstr>
  </property>
  <property fmtid="{D5CDD505-2E9C-101B-9397-08002B2CF9AE}" pid="8" name="MSIP_Label_19e68092-05df-4271-8e3e-b2a4c82ba797_ContentBits">
    <vt:lpwstr>0</vt:lpwstr>
  </property>
  <property fmtid="{D5CDD505-2E9C-101B-9397-08002B2CF9AE}" pid="9" name="MSIP_Label_19e68092-05df-4271-8e3e-b2a4c82ba797_Tag">
    <vt:lpwstr>50, 3, 0, 1</vt:lpwstr>
  </property>
</Properties>
</file>