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8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Helvetica Neue Medium"/>
      </a:defRPr>
    </a:lvl1pPr>
    <a:lvl2pPr indent="228600" latinLnBrk="0">
      <a:defRPr sz="1200">
        <a:latin typeface="+mn-lt"/>
        <a:ea typeface="+mn-ea"/>
        <a:cs typeface="+mn-cs"/>
        <a:sym typeface="Helvetica Neue Medium"/>
      </a:defRPr>
    </a:lvl2pPr>
    <a:lvl3pPr indent="457200" latinLnBrk="0">
      <a:defRPr sz="1200">
        <a:latin typeface="+mn-lt"/>
        <a:ea typeface="+mn-ea"/>
        <a:cs typeface="+mn-cs"/>
        <a:sym typeface="Helvetica Neue Medium"/>
      </a:defRPr>
    </a:lvl3pPr>
    <a:lvl4pPr indent="685800" latinLnBrk="0">
      <a:defRPr sz="1200">
        <a:latin typeface="+mn-lt"/>
        <a:ea typeface="+mn-ea"/>
        <a:cs typeface="+mn-cs"/>
        <a:sym typeface="Helvetica Neue Medium"/>
      </a:defRPr>
    </a:lvl4pPr>
    <a:lvl5pPr indent="914400" latinLnBrk="0">
      <a:defRPr sz="1200">
        <a:latin typeface="+mn-lt"/>
        <a:ea typeface="+mn-ea"/>
        <a:cs typeface="+mn-cs"/>
        <a:sym typeface="Helvetica Neue Medium"/>
      </a:defRPr>
    </a:lvl5pPr>
    <a:lvl6pPr indent="1143000" latinLnBrk="0">
      <a:defRPr sz="1200">
        <a:latin typeface="+mn-lt"/>
        <a:ea typeface="+mn-ea"/>
        <a:cs typeface="+mn-cs"/>
        <a:sym typeface="Helvetica Neue Medium"/>
      </a:defRPr>
    </a:lvl6pPr>
    <a:lvl7pPr indent="1371600" latinLnBrk="0">
      <a:defRPr sz="1200">
        <a:latin typeface="+mn-lt"/>
        <a:ea typeface="+mn-ea"/>
        <a:cs typeface="+mn-cs"/>
        <a:sym typeface="Helvetica Neue Medium"/>
      </a:defRPr>
    </a:lvl7pPr>
    <a:lvl8pPr indent="1600200" latinLnBrk="0">
      <a:defRPr sz="1200">
        <a:latin typeface="+mn-lt"/>
        <a:ea typeface="+mn-ea"/>
        <a:cs typeface="+mn-cs"/>
        <a:sym typeface="Helvetica Neue Medium"/>
      </a:defRPr>
    </a:lvl8pPr>
    <a:lvl9pPr indent="1828800" latinLnBrk="0">
      <a:defRPr sz="1200">
        <a:latin typeface="+mn-lt"/>
        <a:ea typeface="+mn-ea"/>
        <a:cs typeface="+mn-cs"/>
        <a:sym typeface="Helvetica Neue Medium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Bayou was introduced in an age where continuous mobile connectivity did not exist, and peer-to-peer synchronization was popular.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Shape 187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8" name="Shape 1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A: </a:t>
            </a:r>
            <a:r>
              <a:rPr dirty="0" err="1"/>
              <a:t>lamport</a:t>
            </a:r>
            <a:r>
              <a:rPr dirty="0"/>
              <a:t> clocks provide some total ordering of them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For instance, if I have a conference room where I want priority in booking it and never having things be tentative I can make my laptop the primary</a:t>
            </a:r>
          </a:p>
          <a:p>
            <a:endParaRPr dirty="0"/>
          </a:p>
          <a:p>
            <a:r>
              <a:rPr dirty="0"/>
              <a:t>Or if there are conference rooms in a satellite office in LA, can have the primary in LA nearby where most booking will occur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Shape 2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They can behave strangely, though not too strangely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66" name="Shape 56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 before b in the same process: that process puts them in the log in that order</a:t>
            </a:r>
          </a:p>
          <a:p>
            <a:r>
              <a:rPr dirty="0"/>
              <a:t>If a before b across processes, then a must have been synced to the process that originated b, before b originated (by definition of causality). So the </a:t>
            </a:r>
            <a:r>
              <a:rPr dirty="0" err="1"/>
              <a:t>lamport</a:t>
            </a:r>
            <a:r>
              <a:rPr dirty="0"/>
              <a:t> clock on the process that originated b, will be advanced past a, and thus give b a higher timestamp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4175" y="685800"/>
            <a:ext cx="60896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a simpler alternative if we don’t rely on peer-to-peer sync? Just have a single primary, and all writes go to the primary. Bayou allows writes to go to any node, and that’s the source of conflicts. If all writes go to a single node, there are no conflicts.</a:t>
            </a:r>
          </a:p>
        </p:txBody>
      </p:sp>
    </p:spTree>
    <p:extLst>
      <p:ext uri="{BB962C8B-B14F-4D97-AF65-F5344CB8AC3E}">
        <p14:creationId xmlns:p14="http://schemas.microsoft.com/office/powerpoint/2010/main" val="515169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3603" y="1122362"/>
            <a:ext cx="9141619" cy="2387601"/>
          </a:xfrm>
          <a:prstGeom prst="rect">
            <a:avLst/>
          </a:prstGeom>
        </p:spPr>
        <p:txBody>
          <a:bodyPr anchor="b"/>
          <a:lstStyle>
            <a:lvl1pPr algn="ctr">
              <a:defRPr sz="59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3603" y="3602037"/>
            <a:ext cx="9141619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300"/>
            </a:lvl1pPr>
            <a:lvl2pPr marL="0" indent="457062" algn="ctr">
              <a:buSzTx/>
              <a:buFontTx/>
              <a:buNone/>
              <a:defRPr sz="2300"/>
            </a:lvl2pPr>
            <a:lvl3pPr marL="0" indent="914125" algn="ctr">
              <a:buSzTx/>
              <a:buFontTx/>
              <a:buNone/>
              <a:defRPr sz="2300"/>
            </a:lvl3pPr>
            <a:lvl4pPr marL="0" indent="1371188" algn="ctr">
              <a:buSzTx/>
              <a:buFontTx/>
              <a:buNone/>
              <a:defRPr sz="2300"/>
            </a:lvl4pPr>
            <a:lvl5pPr marL="0" indent="1828251" algn="ctr">
              <a:buSzTx/>
              <a:buFontTx/>
              <a:buNone/>
              <a:defRPr sz="2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632" y="1709739"/>
            <a:ext cx="10512864" cy="2852737"/>
          </a:xfrm>
          <a:prstGeom prst="rect">
            <a:avLst/>
          </a:prstGeom>
        </p:spPr>
        <p:txBody>
          <a:bodyPr anchor="b"/>
          <a:lstStyle>
            <a:lvl1pPr>
              <a:defRPr sz="59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632" y="4589464"/>
            <a:ext cx="10512864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300">
                <a:solidFill>
                  <a:srgbClr val="888888"/>
                </a:solidFill>
              </a:defRPr>
            </a:lvl1pPr>
            <a:lvl2pPr marL="0" indent="457062">
              <a:buSzTx/>
              <a:buFontTx/>
              <a:buNone/>
              <a:defRPr sz="2300">
                <a:solidFill>
                  <a:srgbClr val="888888"/>
                </a:solidFill>
              </a:defRPr>
            </a:lvl2pPr>
            <a:lvl3pPr marL="0" indent="914125">
              <a:buSzTx/>
              <a:buFontTx/>
              <a:buNone/>
              <a:defRPr sz="2300">
                <a:solidFill>
                  <a:srgbClr val="888888"/>
                </a:solidFill>
              </a:defRPr>
            </a:lvl3pPr>
            <a:lvl4pPr marL="0" indent="1371188">
              <a:buSzTx/>
              <a:buFontTx/>
              <a:buNone/>
              <a:defRPr sz="2300">
                <a:solidFill>
                  <a:srgbClr val="888888"/>
                </a:solidFill>
              </a:defRPr>
            </a:lvl4pPr>
            <a:lvl5pPr marL="0" indent="1828251">
              <a:buSzTx/>
              <a:buFontTx/>
              <a:buNone/>
              <a:defRPr sz="23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7981" y="1825625"/>
            <a:ext cx="5180252" cy="4351338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  <a:lvl2pPr marL="725338" indent="-268275">
              <a:defRPr sz="2700"/>
            </a:lvl2pPr>
            <a:lvl3pPr marL="1238880" indent="-324754">
              <a:defRPr sz="2700"/>
            </a:lvl3pPr>
            <a:lvl4pPr marL="1734149" indent="-362960">
              <a:defRPr sz="2700"/>
            </a:lvl4pPr>
            <a:lvl5pPr marL="2191212" indent="-362960">
              <a:defRPr sz="2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569" y="365125"/>
            <a:ext cx="10512863" cy="132556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569" y="1681163"/>
            <a:ext cx="5156446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300"/>
            </a:lvl1pPr>
            <a:lvl2pPr marL="0" indent="457062">
              <a:buSzTx/>
              <a:buFontTx/>
              <a:buNone/>
              <a:defRPr sz="2300"/>
            </a:lvl2pPr>
            <a:lvl3pPr marL="0" indent="914125">
              <a:buSzTx/>
              <a:buFontTx/>
              <a:buNone/>
              <a:defRPr sz="2300"/>
            </a:lvl3pPr>
            <a:lvl4pPr marL="0" indent="1371188">
              <a:buSzTx/>
              <a:buFontTx/>
              <a:buNone/>
              <a:defRPr sz="2300"/>
            </a:lvl4pPr>
            <a:lvl5pPr marL="0" indent="1828251">
              <a:buSzTx/>
              <a:buFontTx/>
              <a:buNone/>
              <a:defRPr sz="2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0593" y="1681163"/>
            <a:ext cx="5181839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300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569" y="457200"/>
            <a:ext cx="3931215" cy="1600200"/>
          </a:xfrm>
          <a:prstGeom prst="rect">
            <a:avLst/>
          </a:prstGeom>
        </p:spPr>
        <p:txBody>
          <a:bodyPr anchor="b"/>
          <a:lstStyle>
            <a:lvl1pPr>
              <a:defRPr sz="31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1837" y="987425"/>
            <a:ext cx="6170595" cy="4873626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 marL="719450" indent="-262387">
              <a:defRPr sz="3100"/>
            </a:lvl2pPr>
            <a:lvl3pPr marL="1222146" indent="-308020">
              <a:defRPr sz="3100"/>
            </a:lvl3pPr>
            <a:lvl4pPr marL="1744055" indent="-372866">
              <a:defRPr sz="3100"/>
            </a:lvl4pPr>
            <a:lvl5pPr marL="2201118" indent="-372866">
              <a:defRPr sz="31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569" y="2057400"/>
            <a:ext cx="3931215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569" y="457200"/>
            <a:ext cx="3931215" cy="1600200"/>
          </a:xfrm>
          <a:prstGeom prst="rect">
            <a:avLst/>
          </a:prstGeom>
        </p:spPr>
        <p:txBody>
          <a:bodyPr anchor="b"/>
          <a:lstStyle>
            <a:lvl1pPr>
              <a:defRPr sz="31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1837" y="987425"/>
            <a:ext cx="6170595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569" y="2057400"/>
            <a:ext cx="3931215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062">
              <a:buSzTx/>
              <a:buFontTx/>
              <a:buNone/>
              <a:defRPr sz="1600"/>
            </a:lvl2pPr>
            <a:lvl3pPr marL="0" indent="914125">
              <a:buSzTx/>
              <a:buFontTx/>
              <a:buNone/>
              <a:defRPr sz="1600"/>
            </a:lvl3pPr>
            <a:lvl4pPr marL="0" indent="1371188">
              <a:buSzTx/>
              <a:buFontTx/>
              <a:buNone/>
              <a:defRPr sz="1600"/>
            </a:lvl4pPr>
            <a:lvl5pPr marL="0" indent="1828251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7981" y="365125"/>
            <a:ext cx="10512864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4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77234" y="6400153"/>
            <a:ext cx="273609" cy="27752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12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l" defTabSz="91412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l" defTabSz="91412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l" defTabSz="91412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l" defTabSz="91412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l" defTabSz="91412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l" defTabSz="91412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l" defTabSz="91412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l" defTabSz="914125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3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28531" marR="0" indent="-228531" algn="l" defTabSz="914125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718241" marR="0" indent="-261178" algn="l" defTabSz="914125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1218834" marR="0" indent="-304708" algn="l" defTabSz="914125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1801365" marR="0" indent="-430176" algn="l" defTabSz="914125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2258428" marR="0" indent="-430176" algn="l" defTabSz="914125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2715491" marR="0" indent="-430176" algn="l" defTabSz="914125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3172553" marR="0" indent="-430176" algn="l" defTabSz="914125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3629616" marR="0" indent="-430176" algn="l" defTabSz="914125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4086679" marR="0" indent="-430176" algn="l" defTabSz="914125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Medium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xfrm>
            <a:off x="1187081" y="857250"/>
            <a:ext cx="9814664" cy="1790700"/>
          </a:xfrm>
          <a:prstGeom prst="rect">
            <a:avLst/>
          </a:prstGeom>
        </p:spPr>
        <p:txBody>
          <a:bodyPr/>
          <a:lstStyle>
            <a:lvl1pPr defTabSz="895843">
              <a:defRPr sz="5782"/>
            </a:lvl1pPr>
          </a:lstStyle>
          <a:p>
            <a:r>
              <a:t>Eventual Consistency &amp; Bayou</a:t>
            </a:r>
          </a:p>
        </p:txBody>
      </p:sp>
      <p:sp>
        <p:nvSpPr>
          <p:cNvPr id="95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2665413" y="4137259"/>
            <a:ext cx="6858001" cy="2174331"/>
          </a:xfrm>
          <a:prstGeom prst="rect">
            <a:avLst/>
          </a:prstGeom>
        </p:spPr>
        <p:txBody>
          <a:bodyPr/>
          <a:lstStyle/>
          <a:p>
            <a:pPr>
              <a:defRPr sz="2800"/>
            </a:pPr>
            <a:r>
              <a:rPr dirty="0"/>
              <a:t>COS 418/518: Distributed Systems</a:t>
            </a:r>
          </a:p>
          <a:p>
            <a:pPr>
              <a:defRPr sz="2800"/>
            </a:pPr>
            <a:r>
              <a:rPr dirty="0"/>
              <a:t>Lecture 8</a:t>
            </a:r>
          </a:p>
          <a:p>
            <a:pPr>
              <a:defRPr sz="2800"/>
            </a:pPr>
            <a:endParaRPr dirty="0"/>
          </a:p>
          <a:p>
            <a:pPr>
              <a:defRPr sz="2800" u="sng"/>
            </a:pPr>
            <a:r>
              <a:rPr u="sng" dirty="0"/>
              <a:t>Jialin Ding</a:t>
            </a:r>
            <a:r>
              <a:rPr u="none" dirty="0"/>
              <a:t>, Mike Freedman</a:t>
            </a:r>
          </a:p>
        </p:txBody>
      </p:sp>
      <p:pic>
        <p:nvPicPr>
          <p:cNvPr id="96" name="Picture 5" descr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630" y="2843508"/>
            <a:ext cx="867566" cy="10981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3"/>
          <p:cNvSpPr txBox="1">
            <a:spLocks noGrp="1"/>
          </p:cNvSpPr>
          <p:nvPr>
            <p:ph type="title"/>
          </p:nvPr>
        </p:nvSpPr>
        <p:spPr>
          <a:xfrm>
            <a:off x="379139" y="348871"/>
            <a:ext cx="11441153" cy="1325563"/>
          </a:xfrm>
          <a:prstGeom prst="rect">
            <a:avLst/>
          </a:prstGeom>
        </p:spPr>
        <p:txBody>
          <a:bodyPr/>
          <a:lstStyle>
            <a:lvl1pPr algn="ctr">
              <a:defRPr sz="6000"/>
            </a:lvl1pPr>
          </a:lstStyle>
          <a:p>
            <a:r>
              <a:t>Availability versus Consistency</a:t>
            </a:r>
          </a:p>
        </p:txBody>
      </p:sp>
      <p:sp>
        <p:nvSpPr>
          <p:cNvPr id="99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685800" y="2012013"/>
            <a:ext cx="10807700" cy="3220835"/>
          </a:xfrm>
          <a:prstGeom prst="rect">
            <a:avLst/>
          </a:prstGeom>
        </p:spPr>
        <p:txBody>
          <a:bodyPr/>
          <a:lstStyle/>
          <a:p>
            <a:pPr marL="195884">
              <a:lnSpc>
                <a:spcPct val="100000"/>
              </a:lnSpc>
              <a:spcBef>
                <a:spcPts val="2400"/>
              </a:spcBef>
            </a:pPr>
            <a:r>
              <a:rPr lang="en-US" dirty="0"/>
              <a:t>Two goals are in tension</a:t>
            </a:r>
          </a:p>
          <a:p>
            <a:pPr marL="685594" lvl="1">
              <a:lnSpc>
                <a:spcPct val="100000"/>
              </a:lnSpc>
              <a:spcBef>
                <a:spcPts val="2400"/>
              </a:spcBef>
            </a:pPr>
            <a:r>
              <a:rPr sz="2400" dirty="0"/>
              <a:t>Strong consistency (ops in same order everywhere)</a:t>
            </a:r>
          </a:p>
          <a:p>
            <a:pPr marL="685594" lvl="1">
              <a:lnSpc>
                <a:spcPct val="100000"/>
              </a:lnSpc>
              <a:spcBef>
                <a:spcPts val="2400"/>
              </a:spcBef>
            </a:pPr>
            <a:r>
              <a:rPr lang="en-US" sz="2400" dirty="0"/>
              <a:t>Availability of the system even when nodes fail</a:t>
            </a:r>
          </a:p>
          <a:p>
            <a:pPr marL="195884">
              <a:lnSpc>
                <a:spcPct val="100000"/>
              </a:lnSpc>
              <a:spcBef>
                <a:spcPts val="2400"/>
              </a:spcBef>
            </a:pPr>
            <a:r>
              <a:rPr lang="en-US" dirty="0"/>
              <a:t>Example: totally-ordered multicast</a:t>
            </a:r>
          </a:p>
        </p:txBody>
      </p:sp>
      <p:sp>
        <p:nvSpPr>
          <p:cNvPr id="100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161968" y="6400153"/>
            <a:ext cx="188875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grpSp>
        <p:nvGrpSpPr>
          <p:cNvPr id="103" name="Rectangle 4"/>
          <p:cNvGrpSpPr/>
          <p:nvPr/>
        </p:nvGrpSpPr>
        <p:grpSpPr>
          <a:xfrm>
            <a:off x="1516564" y="4950383"/>
            <a:ext cx="9166304" cy="1527520"/>
            <a:chOff x="0" y="0"/>
            <a:chExt cx="9166302" cy="1527519"/>
          </a:xfrm>
        </p:grpSpPr>
        <p:sp>
          <p:nvSpPr>
            <p:cNvPr id="101" name="Rectangle"/>
            <p:cNvSpPr/>
            <p:nvPr/>
          </p:nvSpPr>
          <p:spPr>
            <a:xfrm>
              <a:off x="-1" y="-1"/>
              <a:ext cx="9166304" cy="1527521"/>
            </a:xfrm>
            <a:prstGeom prst="rect">
              <a:avLst/>
            </a:prstGeom>
            <a:solidFill>
              <a:srgbClr val="DBDBDB"/>
            </a:solidFill>
            <a:ln w="28575" cap="flat">
              <a:solidFill>
                <a:srgbClr val="000000"/>
              </a:solidFill>
              <a:prstDash val="sys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If the network fails (common case), can we provide any consistency when we replicate?"/>
            <p:cNvSpPr txBox="1"/>
            <p:nvPr/>
          </p:nvSpPr>
          <p:spPr>
            <a:xfrm>
              <a:off x="60007" y="228633"/>
              <a:ext cx="9046288" cy="10702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3200" spc="-1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If the network fails (common case), can we provide any consistency when we replicate?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1" build="p" animBg="1" advAuto="0"/>
      <p:bldP spid="103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3"/>
          <p:cNvSpPr txBox="1">
            <a:spLocks noGrp="1"/>
          </p:cNvSpPr>
          <p:nvPr>
            <p:ph type="title"/>
          </p:nvPr>
        </p:nvSpPr>
        <p:spPr>
          <a:xfrm>
            <a:off x="2151061" y="7938"/>
            <a:ext cx="7886701" cy="1325563"/>
          </a:xfrm>
          <a:prstGeom prst="rect">
            <a:avLst/>
          </a:prstGeom>
        </p:spPr>
        <p:txBody>
          <a:bodyPr/>
          <a:lstStyle>
            <a:lvl1pPr algn="ctr">
              <a:defRPr sz="6000"/>
            </a:lvl1pPr>
          </a:lstStyle>
          <a:p>
            <a:r>
              <a:t>Eventual consistency</a:t>
            </a:r>
          </a:p>
        </p:txBody>
      </p:sp>
      <p:sp>
        <p:nvSpPr>
          <p:cNvPr id="106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914400" y="1447800"/>
            <a:ext cx="10436443" cy="367284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 sz="2900"/>
            </a:pPr>
            <a:r>
              <a:t>Eventual consistency: If no new updates to the object, </a:t>
            </a:r>
            <a:r>
              <a:rPr>
                <a:solidFill>
                  <a:srgbClr val="E77500"/>
                </a:solidFill>
              </a:rPr>
              <a:t>eventually </a:t>
            </a:r>
            <a:r>
              <a:t>all reads will return the last updated value</a:t>
            </a:r>
          </a:p>
          <a:p>
            <a:pPr>
              <a:lnSpc>
                <a:spcPct val="81000"/>
              </a:lnSpc>
              <a:defRPr sz="2900"/>
            </a:pPr>
            <a:endParaRPr/>
          </a:p>
          <a:p>
            <a:pPr>
              <a:lnSpc>
                <a:spcPct val="81000"/>
              </a:lnSpc>
              <a:defRPr sz="2900"/>
            </a:pPr>
            <a:r>
              <a:t>Common: git, iPhone sync, Dropbox, Amazon Dynamo</a:t>
            </a:r>
          </a:p>
          <a:p>
            <a:pPr>
              <a:lnSpc>
                <a:spcPct val="81000"/>
              </a:lnSpc>
              <a:defRPr sz="2900"/>
            </a:pPr>
            <a:endParaRPr/>
          </a:p>
          <a:p>
            <a:pPr>
              <a:lnSpc>
                <a:spcPct val="81000"/>
              </a:lnSpc>
              <a:defRPr sz="2900"/>
            </a:pPr>
            <a:r>
              <a:t>Why do people like eventual consistency?</a:t>
            </a:r>
          </a:p>
          <a:p>
            <a:pPr marL="685594" lvl="1" indent="-228531">
              <a:lnSpc>
                <a:spcPct val="81000"/>
              </a:lnSpc>
              <a:spcBef>
                <a:spcPts val="500"/>
              </a:spcBef>
              <a:defRPr sz="2500"/>
            </a:pPr>
            <a:r>
              <a:t>Fast read/write of local copy of data</a:t>
            </a:r>
          </a:p>
          <a:p>
            <a:pPr marL="685594" lvl="1" indent="-228531">
              <a:lnSpc>
                <a:spcPct val="81000"/>
              </a:lnSpc>
              <a:spcBef>
                <a:spcPts val="500"/>
              </a:spcBef>
              <a:defRPr sz="2500"/>
            </a:pPr>
            <a:r>
              <a:t>Disconnected operation</a:t>
            </a:r>
          </a:p>
        </p:txBody>
      </p:sp>
      <p:sp>
        <p:nvSpPr>
          <p:cNvPr id="107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161968" y="6400153"/>
            <a:ext cx="188875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08" name="Rectangle 4"/>
          <p:cNvSpPr/>
          <p:nvPr/>
        </p:nvSpPr>
        <p:spPr>
          <a:xfrm>
            <a:off x="2032954" y="5349242"/>
            <a:ext cx="8046719" cy="973301"/>
          </a:xfrm>
          <a:prstGeom prst="rect">
            <a:avLst/>
          </a:prstGeom>
          <a:solidFill>
            <a:srgbClr val="FBE5D6"/>
          </a:solidFill>
          <a:ln w="28575">
            <a:solidFill>
              <a:srgbClr val="000000"/>
            </a:solidFill>
            <a:prstDash val="sysDash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lvl="1" indent="6350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r>
              <a:t>Issue: </a:t>
            </a:r>
            <a:r>
              <a:rPr>
                <a:solidFill>
                  <a:srgbClr val="FF0000"/>
                </a:solidFill>
              </a:rPr>
              <a:t>Conflicting writes </a:t>
            </a:r>
            <a:r>
              <a:t>to different copies</a:t>
            </a:r>
          </a:p>
          <a:p>
            <a:pPr marL="450856" lvl="1" indent="-444513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r>
              <a:t>How to reconcile them when discovered?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1" build="p" bldLvl="5" animBg="1" advAuto="0"/>
      <p:bldP spid="108" grpId="2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3"/>
          <p:cNvSpPr txBox="1">
            <a:spLocks noGrp="1"/>
          </p:cNvSpPr>
          <p:nvPr>
            <p:ph type="title"/>
          </p:nvPr>
        </p:nvSpPr>
        <p:spPr>
          <a:xfrm>
            <a:off x="468350" y="365126"/>
            <a:ext cx="11441153" cy="1325563"/>
          </a:xfrm>
          <a:prstGeom prst="rect">
            <a:avLst/>
          </a:prstGeom>
        </p:spPr>
        <p:txBody>
          <a:bodyPr/>
          <a:lstStyle/>
          <a:p>
            <a:pPr>
              <a:defRPr sz="4400"/>
            </a:pPr>
            <a:r>
              <a:t>Bayou: </a:t>
            </a:r>
            <a:br/>
            <a:r>
              <a:rPr sz="3800"/>
              <a:t>A Weakly Connected Replicated Storage System</a:t>
            </a:r>
          </a:p>
        </p:txBody>
      </p:sp>
      <p:sp>
        <p:nvSpPr>
          <p:cNvPr id="111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2" y="1825625"/>
            <a:ext cx="10401518" cy="4351338"/>
          </a:xfrm>
          <a:prstGeom prst="rect">
            <a:avLst/>
          </a:prstGeom>
        </p:spPr>
        <p:txBody>
          <a:bodyPr/>
          <a:lstStyle/>
          <a:p>
            <a:pPr>
              <a:defRPr sz="2900"/>
            </a:pPr>
            <a:r>
              <a:t>Meeting room calendar application as case study in ordering and conflicts in a distributed system with </a:t>
            </a:r>
            <a:br/>
            <a:r>
              <a:t>poor connectivity</a:t>
            </a:r>
          </a:p>
          <a:p>
            <a:pPr>
              <a:defRPr sz="2900"/>
            </a:pPr>
            <a:endParaRPr/>
          </a:p>
          <a:p>
            <a:pPr>
              <a:defRPr sz="2900"/>
            </a:pPr>
            <a:r>
              <a:t>Each calendar entry = room, time, set of participants</a:t>
            </a:r>
          </a:p>
          <a:p>
            <a:pPr>
              <a:defRPr sz="2900"/>
            </a:pPr>
            <a:endParaRPr/>
          </a:p>
          <a:p>
            <a:pPr>
              <a:defRPr sz="2900"/>
            </a:pPr>
            <a:r>
              <a:t>Want everyone to see the same set of entries, </a:t>
            </a:r>
            <a:r>
              <a:rPr>
                <a:solidFill>
                  <a:srgbClr val="E77500"/>
                </a:solidFill>
              </a:rPr>
              <a:t>eventually</a:t>
            </a:r>
          </a:p>
          <a:p>
            <a:pPr marL="685594" lvl="1" indent="-228531">
              <a:spcBef>
                <a:spcPts val="500"/>
              </a:spcBef>
              <a:defRPr sz="2500"/>
            </a:pPr>
            <a:r>
              <a:t>Else users may double-book room</a:t>
            </a:r>
          </a:p>
          <a:p>
            <a:pPr marL="1142656" lvl="2" indent="-228531">
              <a:spcBef>
                <a:spcPts val="500"/>
              </a:spcBef>
              <a:defRPr sz="2200"/>
            </a:pPr>
            <a:r>
              <a:t>or avoid using an empty room</a:t>
            </a:r>
          </a:p>
        </p:txBody>
      </p:sp>
      <p:sp>
        <p:nvSpPr>
          <p:cNvPr id="112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161968" y="6400153"/>
            <a:ext cx="188875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t>Why not just a central server?</a:t>
            </a:r>
          </a:p>
        </p:txBody>
      </p:sp>
      <p:sp>
        <p:nvSpPr>
          <p:cNvPr id="119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2" y="1825625"/>
            <a:ext cx="10512861" cy="4351338"/>
          </a:xfrm>
          <a:prstGeom prst="rect">
            <a:avLst/>
          </a:prstGeom>
        </p:spPr>
        <p:txBody>
          <a:bodyPr/>
          <a:lstStyle/>
          <a:p>
            <a:r>
              <a:t>Want my calendar on a disconnected mobile phone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i.e., each user wants database replicated on their device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Not just a single copy</a:t>
            </a:r>
          </a:p>
          <a:p>
            <a:endParaRPr sz="2800"/>
          </a:p>
          <a:p>
            <a:r>
              <a:t>Want ad-hoc connectivity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e.g., Alice and Bob see each other at coffee shop and synchronize databases</a:t>
            </a:r>
          </a:p>
        </p:txBody>
      </p:sp>
      <p:sp>
        <p:nvSpPr>
          <p:cNvPr id="120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161968" y="6400153"/>
            <a:ext cx="188875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/>
          <a:p>
            <a:r>
              <a:t>How to synchronize databases?</a:t>
            </a:r>
          </a:p>
        </p:txBody>
      </p:sp>
      <p:sp>
        <p:nvSpPr>
          <p:cNvPr id="125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4" cy="4351338"/>
          </a:xfrm>
          <a:prstGeom prst="rect">
            <a:avLst/>
          </a:prstGeom>
        </p:spPr>
        <p:txBody>
          <a:bodyPr/>
          <a:lstStyle/>
          <a:p>
            <a:pPr marL="223960" indent="-223960" defTabSz="895843">
              <a:spcBef>
                <a:spcPts val="900"/>
              </a:spcBef>
              <a:defRPr sz="3136"/>
            </a:pPr>
            <a:r>
              <a:t>Suppose two users are in Bluetooth range</a:t>
            </a:r>
          </a:p>
          <a:p>
            <a:pPr marL="671882" lvl="1" indent="-223960" defTabSz="895843">
              <a:spcBef>
                <a:spcPts val="400"/>
              </a:spcBef>
              <a:defRPr sz="2744"/>
            </a:pPr>
            <a:r>
              <a:t>Each sends entire calendar database to other</a:t>
            </a:r>
          </a:p>
          <a:p>
            <a:pPr marL="671882" lvl="1" indent="-223960" defTabSz="895843">
              <a:spcBef>
                <a:spcPts val="400"/>
              </a:spcBef>
              <a:defRPr sz="2744"/>
            </a:pPr>
            <a:r>
              <a:t>Possibly expend lots of network bandwidth</a:t>
            </a:r>
          </a:p>
          <a:p>
            <a:pPr marL="223960" indent="-223960" defTabSz="895843">
              <a:spcBef>
                <a:spcPts val="900"/>
              </a:spcBef>
              <a:defRPr sz="3136"/>
            </a:pPr>
            <a:endParaRPr sz="2744"/>
          </a:p>
          <a:p>
            <a:pPr marL="223960" indent="-223960" defTabSz="895843">
              <a:spcBef>
                <a:spcPts val="900"/>
              </a:spcBef>
              <a:defRPr sz="3136"/>
            </a:pPr>
            <a:r>
              <a:t>What if the calendars </a:t>
            </a:r>
            <a:r>
              <a:rPr>
                <a:solidFill>
                  <a:srgbClr val="E77500"/>
                </a:solidFill>
              </a:rPr>
              <a:t>conflict</a:t>
            </a:r>
            <a:r>
              <a:t>, e.g., the two calendars have concurrent meetings in a room?</a:t>
            </a:r>
          </a:p>
          <a:p>
            <a:pPr marL="671882" lvl="1" indent="-223960" defTabSz="895843">
              <a:spcBef>
                <a:spcPts val="400"/>
              </a:spcBef>
              <a:defRPr sz="2744"/>
            </a:pPr>
            <a:r>
              <a:t>iPhone sync keeps both meetings</a:t>
            </a:r>
          </a:p>
          <a:p>
            <a:pPr marL="671882" lvl="1" indent="-223960" defTabSz="895843">
              <a:spcBef>
                <a:spcPts val="400"/>
              </a:spcBef>
              <a:defRPr sz="2744"/>
            </a:pPr>
            <a:endParaRPr/>
          </a:p>
          <a:p>
            <a:pPr marL="671882" lvl="1" indent="-223960" defTabSz="895843">
              <a:spcBef>
                <a:spcPts val="400"/>
              </a:spcBef>
              <a:defRPr sz="2744"/>
            </a:pPr>
            <a:r>
              <a:t>Want to do better: </a:t>
            </a:r>
            <a:r>
              <a:rPr>
                <a:solidFill>
                  <a:srgbClr val="E77500"/>
                </a:solidFill>
              </a:rPr>
              <a:t>automatic conflict resolution</a:t>
            </a:r>
          </a:p>
        </p:txBody>
      </p:sp>
      <p:sp>
        <p:nvSpPr>
          <p:cNvPr id="126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161968" y="6400153"/>
            <a:ext cx="188875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1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Application-specific conflict resolution</a:t>
            </a:r>
          </a:p>
        </p:txBody>
      </p:sp>
      <p:sp>
        <p:nvSpPr>
          <p:cNvPr id="135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2" y="1825625"/>
            <a:ext cx="10884118" cy="4351338"/>
          </a:xfrm>
          <a:prstGeom prst="rect">
            <a:avLst/>
          </a:prstGeom>
        </p:spPr>
        <p:txBody>
          <a:bodyPr/>
          <a:lstStyle/>
          <a:p>
            <a:pPr>
              <a:defRPr sz="3600"/>
            </a:pPr>
            <a:r>
              <a:t>Intelligence that can identify and resolve conflicts</a:t>
            </a:r>
          </a:p>
          <a:p>
            <a:pPr marL="685594" lvl="1" indent="-228531">
              <a:spcBef>
                <a:spcPts val="500"/>
              </a:spcBef>
            </a:pPr>
            <a:endParaRPr/>
          </a:p>
          <a:p>
            <a:pPr marL="685594" lvl="1" indent="-228531">
              <a:spcBef>
                <a:spcPts val="500"/>
              </a:spcBef>
            </a:pPr>
            <a:r>
              <a:t>More like users’ updates: read database, think, change request to eliminate conflict</a:t>
            </a:r>
            <a:endParaRPr sz="2800"/>
          </a:p>
          <a:p>
            <a:pPr marL="685594" lvl="1" indent="-228531">
              <a:spcBef>
                <a:spcPts val="500"/>
              </a:spcBef>
            </a:pPr>
            <a:endParaRPr sz="2800"/>
          </a:p>
          <a:p>
            <a:pPr marL="685594" lvl="1" indent="-228531">
              <a:spcBef>
                <a:spcPts val="500"/>
              </a:spcBef>
            </a:pPr>
            <a:r>
              <a:t>Must ensure all nodes resolve conflicts in the same way to keep replicas consistent</a:t>
            </a:r>
          </a:p>
        </p:txBody>
      </p:sp>
      <p:sp>
        <p:nvSpPr>
          <p:cNvPr id="136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161968" y="6400153"/>
            <a:ext cx="188875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Application-specific update functions</a:t>
            </a:r>
          </a:p>
        </p:txBody>
      </p:sp>
      <p:sp>
        <p:nvSpPr>
          <p:cNvPr id="139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2" y="2005518"/>
            <a:ext cx="10122118" cy="4350834"/>
          </a:xfrm>
          <a:prstGeom prst="rect">
            <a:avLst/>
          </a:prstGeom>
        </p:spPr>
        <p:txBody>
          <a:bodyPr/>
          <a:lstStyle/>
          <a:p>
            <a:pPr>
              <a:defRPr sz="3600"/>
            </a:pPr>
            <a:r>
              <a:t>Suppose calendar write takes form:</a:t>
            </a:r>
          </a:p>
          <a:p>
            <a:pPr marL="685594" lvl="1" indent="-228531">
              <a:spcBef>
                <a:spcPts val="500"/>
              </a:spcBef>
              <a:defRPr u="sng"/>
            </a:pPr>
            <a:r>
              <a:t>“10 AM meeting, Room=302, COS-418 staff”</a:t>
            </a:r>
            <a:endParaRPr sz="2800"/>
          </a:p>
          <a:p>
            <a:pPr marL="685594" lvl="1" indent="-228531">
              <a:spcBef>
                <a:spcPts val="500"/>
              </a:spcBef>
            </a:pPr>
            <a:r>
              <a:t>How would this handle conflicts?</a:t>
            </a:r>
            <a:endParaRPr sz="2800"/>
          </a:p>
          <a:p>
            <a:pPr>
              <a:defRPr sz="3600"/>
            </a:pPr>
            <a:endParaRPr sz="2800"/>
          </a:p>
          <a:p>
            <a:pPr>
              <a:defRPr sz="3600"/>
            </a:pPr>
            <a:r>
              <a:t>Better: write is an update function for the app</a:t>
            </a:r>
          </a:p>
          <a:p>
            <a:pPr marL="685594" lvl="1" indent="-228531">
              <a:spcBef>
                <a:spcPts val="500"/>
              </a:spcBef>
              <a:defRPr u="sng"/>
            </a:pPr>
            <a:r>
              <a:t>“1-hour meeting at 10 AM if room is free, else 11 AM, Room=302, COS-418 staff”</a:t>
            </a:r>
          </a:p>
        </p:txBody>
      </p:sp>
      <p:sp>
        <p:nvSpPr>
          <p:cNvPr id="140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1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/>
          <a:p>
            <a:pPr defTabSz="877560">
              <a:defRPr sz="4224"/>
            </a:pPr>
            <a:r>
              <a:t>Potential Problem:</a:t>
            </a:r>
            <a:br/>
            <a:r>
              <a:t>Permanently inconsistent replicas</a:t>
            </a:r>
          </a:p>
        </p:txBody>
      </p:sp>
      <p:sp>
        <p:nvSpPr>
          <p:cNvPr id="143" name="Content Placeholder 1"/>
          <p:cNvSpPr txBox="1">
            <a:spLocks noGrp="1"/>
          </p:cNvSpPr>
          <p:nvPr>
            <p:ph type="body" sz="half" idx="1"/>
          </p:nvPr>
        </p:nvSpPr>
        <p:spPr>
          <a:xfrm>
            <a:off x="1674813" y="1925398"/>
            <a:ext cx="8763001" cy="3555797"/>
          </a:xfrm>
          <a:prstGeom prst="rect">
            <a:avLst/>
          </a:prstGeom>
        </p:spPr>
        <p:txBody>
          <a:bodyPr/>
          <a:lstStyle/>
          <a:p>
            <a:pPr marL="201107" indent="-201107" defTabSz="804430">
              <a:spcBef>
                <a:spcPts val="800"/>
              </a:spcBef>
              <a:defRPr sz="2288"/>
            </a:pPr>
            <a:r>
              <a:t>Node A asks for meeting M1 at 10 AM, else 11 AM</a:t>
            </a:r>
          </a:p>
          <a:p>
            <a:pPr marL="201107" indent="-201107" defTabSz="804430">
              <a:spcBef>
                <a:spcPts val="800"/>
              </a:spcBef>
              <a:defRPr sz="2288"/>
            </a:pPr>
            <a:r>
              <a:t>Node B asks for meeting M2 at 10 AM, else 11 AM</a:t>
            </a:r>
          </a:p>
          <a:p>
            <a:pPr marL="201107" indent="-201107" defTabSz="804430">
              <a:spcBef>
                <a:spcPts val="800"/>
              </a:spcBef>
              <a:defRPr sz="2288"/>
            </a:pPr>
            <a:endParaRPr/>
          </a:p>
          <a:p>
            <a:pPr marL="201107" indent="-201107" defTabSz="804430">
              <a:spcBef>
                <a:spcPts val="800"/>
              </a:spcBef>
              <a:defRPr sz="2288"/>
            </a:pPr>
            <a:r>
              <a:t>Node X syncs with A, then B</a:t>
            </a:r>
          </a:p>
          <a:p>
            <a:pPr marL="201107" indent="-201107" defTabSz="804430">
              <a:spcBef>
                <a:spcPts val="800"/>
              </a:spcBef>
              <a:defRPr sz="2288"/>
            </a:pPr>
            <a:r>
              <a:t>Node Y syncs with B, then A</a:t>
            </a:r>
          </a:p>
          <a:p>
            <a:pPr marL="201107" indent="-201107" defTabSz="804430">
              <a:spcBef>
                <a:spcPts val="800"/>
              </a:spcBef>
              <a:defRPr sz="2288"/>
            </a:pPr>
            <a:endParaRPr/>
          </a:p>
          <a:p>
            <a:pPr marL="201107" indent="-201107" defTabSz="804430">
              <a:spcBef>
                <a:spcPts val="800"/>
              </a:spcBef>
              <a:defRPr sz="2288"/>
            </a:pPr>
            <a:r>
              <a:t>X will put meeting M1 at </a:t>
            </a:r>
            <a:r>
              <a:rPr>
                <a:solidFill>
                  <a:srgbClr val="FF0000"/>
                </a:solidFill>
              </a:rPr>
              <a:t>10:00</a:t>
            </a:r>
          </a:p>
          <a:p>
            <a:pPr marL="201107" indent="-201107" defTabSz="804430">
              <a:spcBef>
                <a:spcPts val="800"/>
              </a:spcBef>
              <a:defRPr sz="2288"/>
            </a:pPr>
            <a:r>
              <a:t>Y will put meeting M1 at </a:t>
            </a:r>
            <a:r>
              <a:rPr>
                <a:solidFill>
                  <a:srgbClr val="FF0000"/>
                </a:solidFill>
              </a:rPr>
              <a:t>11:00</a:t>
            </a:r>
          </a:p>
        </p:txBody>
      </p:sp>
      <p:sp>
        <p:nvSpPr>
          <p:cNvPr id="144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145" name="Rectangle 4"/>
          <p:cNvSpPr/>
          <p:nvPr/>
        </p:nvSpPr>
        <p:spPr>
          <a:xfrm>
            <a:off x="998204" y="5954138"/>
            <a:ext cx="10192416" cy="603527"/>
          </a:xfrm>
          <a:prstGeom prst="rect">
            <a:avLst/>
          </a:prstGeom>
          <a:solidFill>
            <a:srgbClr val="FBE5D6"/>
          </a:solidFill>
          <a:ln w="28575">
            <a:solidFill>
              <a:srgbClr val="000000"/>
            </a:solidFill>
            <a:prstDash val="sysDash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2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Can’t just apply update functions when replicas sync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1" build="p" bldLvl="5" animBg="1" advAuto="0"/>
      <p:bldP spid="145" grpId="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t>Totally Order the Updates!</a:t>
            </a:r>
          </a:p>
        </p:txBody>
      </p:sp>
      <p:sp>
        <p:nvSpPr>
          <p:cNvPr id="148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4" cy="4351338"/>
          </a:xfrm>
          <a:prstGeom prst="rect">
            <a:avLst/>
          </a:prstGeom>
        </p:spPr>
        <p:txBody>
          <a:bodyPr/>
          <a:lstStyle/>
          <a:p>
            <a:pPr>
              <a:defRPr sz="2900"/>
            </a:pPr>
            <a:r>
              <a:t>Maintain an ordered list of updates at each node</a:t>
            </a:r>
          </a:p>
          <a:p>
            <a:pPr marL="0" lvl="1" indent="457062">
              <a:spcBef>
                <a:spcPts val="500"/>
              </a:spcBef>
              <a:buSzTx/>
              <a:buNone/>
              <a:defRPr sz="2500"/>
            </a:pPr>
            <a:endParaRPr/>
          </a:p>
          <a:p>
            <a:pPr marL="685594" lvl="1" indent="-228531">
              <a:spcBef>
                <a:spcPts val="500"/>
              </a:spcBef>
              <a:defRPr sz="2500"/>
            </a:pPr>
            <a:endParaRPr/>
          </a:p>
          <a:p>
            <a:pPr marL="685594" lvl="1" indent="-228531">
              <a:spcBef>
                <a:spcPts val="500"/>
              </a:spcBef>
              <a:defRPr sz="2500"/>
            </a:pPr>
            <a:r>
              <a:t>Make sure every node holds same updates</a:t>
            </a:r>
          </a:p>
          <a:p>
            <a:pPr marL="1142656" lvl="2" indent="-228531">
              <a:spcBef>
                <a:spcPts val="500"/>
              </a:spcBef>
              <a:defRPr sz="2200"/>
            </a:pPr>
            <a:r>
              <a:t>And applies updates in the same order</a:t>
            </a:r>
          </a:p>
          <a:p>
            <a:pPr marL="685594" lvl="1" indent="-228531">
              <a:spcBef>
                <a:spcPts val="500"/>
              </a:spcBef>
              <a:defRPr sz="2500"/>
            </a:pPr>
            <a:endParaRPr/>
          </a:p>
          <a:p>
            <a:pPr marL="685594" lvl="1" indent="-228531">
              <a:spcBef>
                <a:spcPts val="500"/>
              </a:spcBef>
              <a:defRPr sz="2500"/>
            </a:pPr>
            <a:r>
              <a:t>Make sure updates are a deterministic function of db contents</a:t>
            </a:r>
          </a:p>
          <a:p>
            <a:pPr>
              <a:defRPr sz="2900"/>
            </a:pPr>
            <a:endParaRPr/>
          </a:p>
          <a:p>
            <a:pPr>
              <a:defRPr sz="2700"/>
            </a:pPr>
            <a:r>
              <a:t>If we obey above, “sync” is simple merge of two ordered lists</a:t>
            </a:r>
          </a:p>
        </p:txBody>
      </p:sp>
      <p:sp>
        <p:nvSpPr>
          <p:cNvPr id="149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150" name="Rectangle 4"/>
          <p:cNvSpPr/>
          <p:nvPr/>
        </p:nvSpPr>
        <p:spPr>
          <a:xfrm>
            <a:off x="4321287" y="2397195"/>
            <a:ext cx="2748586" cy="665554"/>
          </a:xfrm>
          <a:prstGeom prst="rect">
            <a:avLst/>
          </a:prstGeom>
          <a:solidFill>
            <a:srgbClr val="E2F0D9"/>
          </a:solidFill>
          <a:ln w="28575">
            <a:solidFill>
              <a:srgbClr val="000000"/>
            </a:solidFill>
            <a:prstDash val="sysDash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3600">
                <a:solidFill>
                  <a:srgbClr val="548235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Write log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1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t>Agreeing on the update order</a:t>
            </a:r>
          </a:p>
        </p:txBody>
      </p:sp>
      <p:sp>
        <p:nvSpPr>
          <p:cNvPr id="153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914168" cy="4351338"/>
          </a:xfrm>
          <a:prstGeom prst="rect">
            <a:avLst/>
          </a:prstGeom>
        </p:spPr>
        <p:txBody>
          <a:bodyPr/>
          <a:lstStyle/>
          <a:p>
            <a:pPr marL="342906" lvl="2" indent="-342906">
              <a:spcBef>
                <a:spcPts val="500"/>
              </a:spcBef>
            </a:pPr>
            <a:r>
              <a:t>Timestamp: 〈local timestamp T, originating node ID〉</a:t>
            </a:r>
            <a:endParaRPr sz="2400"/>
          </a:p>
          <a:p>
            <a:pPr marL="342906" lvl="2" indent="-342906">
              <a:spcBef>
                <a:spcPts val="500"/>
              </a:spcBef>
            </a:pPr>
            <a:endParaRPr sz="2400"/>
          </a:p>
          <a:p>
            <a:pPr marL="342906" lvl="2" indent="-342906">
              <a:spcBef>
                <a:spcPts val="500"/>
              </a:spcBef>
            </a:pPr>
            <a:r>
              <a:t>Ordering updates a and b:</a:t>
            </a:r>
            <a:endParaRPr sz="2400"/>
          </a:p>
          <a:p>
            <a:pPr marL="800112" lvl="3" indent="-342906">
              <a:spcBef>
                <a:spcPts val="500"/>
              </a:spcBef>
              <a:defRPr sz="2800"/>
            </a:pPr>
            <a:r>
              <a:t>a &lt; b    if    a.T &lt; b.T   or (a.T = b.T and a.ID &lt; b.ID)</a:t>
            </a:r>
          </a:p>
        </p:txBody>
      </p:sp>
      <p:sp>
        <p:nvSpPr>
          <p:cNvPr id="154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Write log example</a:t>
            </a:r>
          </a:p>
        </p:txBody>
      </p:sp>
      <p:sp>
        <p:nvSpPr>
          <p:cNvPr id="157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690689"/>
            <a:ext cx="10512864" cy="4351338"/>
          </a:xfrm>
          <a:prstGeom prst="rect">
            <a:avLst/>
          </a:prstGeom>
        </p:spPr>
        <p:txBody>
          <a:bodyPr/>
          <a:lstStyle/>
          <a:p>
            <a:pPr marL="180539" indent="-180539" defTabSz="722159">
              <a:spcBef>
                <a:spcPts val="700"/>
              </a:spcBef>
              <a:defRPr sz="2212"/>
            </a:pPr>
            <a:r>
              <a:t>〈701, A〉: A asks for meeting M1 at 10 AM, else 11 AM</a:t>
            </a:r>
          </a:p>
          <a:p>
            <a:pPr marL="180539" indent="-180539" defTabSz="722159">
              <a:spcBef>
                <a:spcPts val="700"/>
              </a:spcBef>
              <a:defRPr sz="2212"/>
            </a:pPr>
            <a:r>
              <a:t>〈770, B〉: B asks for meeting M2 at 10 AM, else 11 AM</a:t>
            </a:r>
          </a:p>
          <a:p>
            <a:pPr marL="0" indent="0" defTabSz="722159">
              <a:spcBef>
                <a:spcPts val="700"/>
              </a:spcBef>
              <a:buSzTx/>
              <a:buNone/>
              <a:defRPr sz="3002"/>
            </a:pPr>
            <a:endParaRPr/>
          </a:p>
          <a:p>
            <a:pPr marL="180539" indent="-180539" defTabSz="722159">
              <a:spcBef>
                <a:spcPts val="700"/>
              </a:spcBef>
              <a:defRPr sz="2212"/>
            </a:pPr>
            <a:r>
              <a:t>Pre-sync database state:</a:t>
            </a:r>
          </a:p>
          <a:p>
            <a:pPr marL="541619" lvl="1" indent="-180539" defTabSz="722159">
              <a:spcBef>
                <a:spcPts val="300"/>
              </a:spcBef>
              <a:defRPr sz="2212"/>
            </a:pPr>
            <a:r>
              <a:t>A has M1 at 10 AM</a:t>
            </a:r>
          </a:p>
          <a:p>
            <a:pPr marL="541619" lvl="1" indent="-180539" defTabSz="722159">
              <a:spcBef>
                <a:spcPts val="300"/>
              </a:spcBef>
              <a:defRPr sz="2212"/>
            </a:pPr>
            <a:r>
              <a:t>B has M2 at 10 AM</a:t>
            </a:r>
          </a:p>
          <a:p>
            <a:pPr marL="180539" indent="-180539" defTabSz="722159">
              <a:spcBef>
                <a:spcPts val="700"/>
              </a:spcBef>
              <a:defRPr sz="2212"/>
            </a:pPr>
            <a:endParaRPr/>
          </a:p>
          <a:p>
            <a:pPr marL="180539" indent="-180539" defTabSz="722159">
              <a:spcBef>
                <a:spcPts val="700"/>
              </a:spcBef>
              <a:defRPr sz="2212"/>
            </a:pPr>
            <a:r>
              <a:t>What's the </a:t>
            </a:r>
            <a:r>
              <a:rPr>
                <a:solidFill>
                  <a:srgbClr val="E77500"/>
                </a:solidFill>
              </a:rPr>
              <a:t>correct eventual outcome?   </a:t>
            </a:r>
          </a:p>
          <a:p>
            <a:pPr marL="541619" lvl="1" indent="-180539" defTabSz="722159">
              <a:spcBef>
                <a:spcPts val="300"/>
              </a:spcBef>
              <a:defRPr sz="2212"/>
            </a:pPr>
            <a:r>
              <a:t>The result of executing update functions in timestamp order: M1 at 10 AM, M2 at 11 AM</a:t>
            </a:r>
          </a:p>
        </p:txBody>
      </p:sp>
      <p:sp>
        <p:nvSpPr>
          <p:cNvPr id="158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1" build="p" bldLvl="5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Write log example: Sync problem</a:t>
            </a:r>
          </a:p>
        </p:txBody>
      </p:sp>
      <p:sp>
        <p:nvSpPr>
          <p:cNvPr id="165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4" cy="4351338"/>
          </a:xfrm>
          <a:prstGeom prst="rect">
            <a:avLst/>
          </a:prstGeom>
        </p:spPr>
        <p:txBody>
          <a:bodyPr/>
          <a:lstStyle/>
          <a:p>
            <a:pPr marL="221675" indent="-221675" defTabSz="886702">
              <a:lnSpc>
                <a:spcPct val="72000"/>
              </a:lnSpc>
              <a:spcBef>
                <a:spcPts val="900"/>
              </a:spcBef>
              <a:defRPr sz="2813">
                <a:solidFill>
                  <a:srgbClr val="808080"/>
                </a:solidFill>
              </a:defRPr>
            </a:pPr>
            <a:r>
              <a:t>〈701, A〉: A asks for meeting M1 at 10 AM, else 11 AM</a:t>
            </a:r>
          </a:p>
          <a:p>
            <a:pPr marL="221675" indent="-221675" defTabSz="886702">
              <a:lnSpc>
                <a:spcPct val="72000"/>
              </a:lnSpc>
              <a:spcBef>
                <a:spcPts val="900"/>
              </a:spcBef>
              <a:defRPr sz="2813">
                <a:solidFill>
                  <a:srgbClr val="808080"/>
                </a:solidFill>
              </a:defRPr>
            </a:pPr>
            <a:r>
              <a:t>〈770, B〉: B asks for meeting M2 at 10 AM, else 11 AM</a:t>
            </a:r>
          </a:p>
          <a:p>
            <a:pPr marL="221675" indent="-221675" defTabSz="886702">
              <a:lnSpc>
                <a:spcPct val="72000"/>
              </a:lnSpc>
              <a:spcBef>
                <a:spcPts val="900"/>
              </a:spcBef>
              <a:defRPr sz="2813"/>
            </a:pPr>
            <a:endParaRPr/>
          </a:p>
          <a:p>
            <a:pPr marL="221675" indent="-221675" defTabSz="886702">
              <a:lnSpc>
                <a:spcPct val="72000"/>
              </a:lnSpc>
              <a:spcBef>
                <a:spcPts val="900"/>
              </a:spcBef>
              <a:defRPr sz="2813"/>
            </a:pPr>
            <a:r>
              <a:t>Now A and B sync with each other.  Then:</a:t>
            </a:r>
          </a:p>
          <a:p>
            <a:pPr marL="665026" lvl="1" indent="-221675" defTabSz="886702">
              <a:lnSpc>
                <a:spcPct val="72000"/>
              </a:lnSpc>
              <a:spcBef>
                <a:spcPts val="400"/>
              </a:spcBef>
              <a:defRPr sz="2425"/>
            </a:pPr>
            <a:r>
              <a:t>Each sorts new entries into its own log </a:t>
            </a:r>
          </a:p>
          <a:p>
            <a:pPr marL="1108377" lvl="2" indent="-221675" defTabSz="886702">
              <a:lnSpc>
                <a:spcPct val="72000"/>
              </a:lnSpc>
              <a:spcBef>
                <a:spcPts val="400"/>
              </a:spcBef>
              <a:defRPr sz="2134"/>
            </a:pPr>
            <a:r>
              <a:t>Ordering by timestamp</a:t>
            </a:r>
          </a:p>
          <a:p>
            <a:pPr marL="665026" lvl="1" indent="-221675" defTabSz="886702">
              <a:lnSpc>
                <a:spcPct val="72000"/>
              </a:lnSpc>
              <a:spcBef>
                <a:spcPts val="400"/>
              </a:spcBef>
              <a:defRPr sz="2425"/>
            </a:pPr>
            <a:r>
              <a:t>Both now know the full set of updates</a:t>
            </a:r>
          </a:p>
          <a:p>
            <a:pPr marL="665026" lvl="1" indent="-221675" defTabSz="886702">
              <a:lnSpc>
                <a:spcPct val="72000"/>
              </a:lnSpc>
              <a:spcBef>
                <a:spcPts val="400"/>
              </a:spcBef>
              <a:defRPr sz="2425"/>
            </a:pPr>
            <a:endParaRPr/>
          </a:p>
          <a:p>
            <a:pPr marL="221675" indent="-221675" defTabSz="886702">
              <a:lnSpc>
                <a:spcPct val="72000"/>
              </a:lnSpc>
              <a:spcBef>
                <a:spcPts val="900"/>
              </a:spcBef>
              <a:defRPr sz="2813"/>
            </a:pPr>
            <a:r>
              <a:t>A can just run B’s update function</a:t>
            </a:r>
          </a:p>
          <a:p>
            <a:pPr marL="221675" indent="-221675" defTabSz="886702">
              <a:lnSpc>
                <a:spcPct val="72000"/>
              </a:lnSpc>
              <a:spcBef>
                <a:spcPts val="900"/>
              </a:spcBef>
              <a:defRPr sz="2813"/>
            </a:pPr>
            <a:r>
              <a:t>But B has </a:t>
            </a:r>
            <a:r>
              <a:rPr>
                <a:solidFill>
                  <a:srgbClr val="FF0000"/>
                </a:solidFill>
              </a:rPr>
              <a:t>already </a:t>
            </a:r>
            <a:r>
              <a:t>run B’s operation, </a:t>
            </a:r>
            <a:r>
              <a:rPr>
                <a:solidFill>
                  <a:srgbClr val="FF0000"/>
                </a:solidFill>
              </a:rPr>
              <a:t>too soon!</a:t>
            </a:r>
          </a:p>
        </p:txBody>
      </p:sp>
      <p:sp>
        <p:nvSpPr>
          <p:cNvPr id="166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1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t>Solution: Roll back and replay</a:t>
            </a:r>
          </a:p>
        </p:txBody>
      </p:sp>
      <p:sp>
        <p:nvSpPr>
          <p:cNvPr id="169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4" cy="4351338"/>
          </a:xfrm>
          <a:prstGeom prst="rect">
            <a:avLst/>
          </a:prstGeom>
        </p:spPr>
        <p:txBody>
          <a:bodyPr/>
          <a:lstStyle/>
          <a:p>
            <a:r>
              <a:t>B needs to </a:t>
            </a:r>
            <a:r>
              <a:rPr>
                <a:solidFill>
                  <a:srgbClr val="E77500"/>
                </a:solidFill>
              </a:rPr>
              <a:t>“roll back” </a:t>
            </a:r>
            <a:r>
              <a:t>the DB, and re-run both ops in the correct order</a:t>
            </a:r>
          </a:p>
          <a:p>
            <a:pPr marL="0" indent="0">
              <a:buSzTx/>
              <a:buNone/>
            </a:pPr>
            <a:endParaRPr/>
          </a:p>
          <a:p>
            <a:r>
              <a:t>Bayou User Interface: Displayed meeting room calendar entries are </a:t>
            </a:r>
            <a:r>
              <a:rPr>
                <a:solidFill>
                  <a:srgbClr val="E77500"/>
                </a:solidFill>
              </a:rPr>
              <a:t>“Tentative” at first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B’s user saw M2 at 10 AM, then it moved to 11 AM </a:t>
            </a:r>
          </a:p>
        </p:txBody>
      </p:sp>
      <p:sp>
        <p:nvSpPr>
          <p:cNvPr id="170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grpSp>
        <p:nvGrpSpPr>
          <p:cNvPr id="173" name="Rectangle 4"/>
          <p:cNvGrpSpPr/>
          <p:nvPr/>
        </p:nvGrpSpPr>
        <p:grpSpPr>
          <a:xfrm>
            <a:off x="2019298" y="5335269"/>
            <a:ext cx="8013868" cy="1021083"/>
            <a:chOff x="-1" y="-1"/>
            <a:chExt cx="8013866" cy="1021082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8013866" cy="1021082"/>
            </a:xfrm>
            <a:prstGeom prst="rect">
              <a:avLst/>
            </a:prstGeom>
            <a:solidFill>
              <a:srgbClr val="DBDBDB"/>
            </a:solidFill>
            <a:ln w="28575" cap="flat">
              <a:solidFill>
                <a:srgbClr val="000000"/>
              </a:solidFill>
              <a:prstDash val="sys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800">
                  <a:solidFill>
                    <a:srgbClr val="1F4E79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72" name="Big point: The log at each node holds the truth; the DB is just an optimization"/>
            <p:cNvSpPr txBox="1"/>
            <p:nvPr/>
          </p:nvSpPr>
          <p:spPr>
            <a:xfrm>
              <a:off x="60007" y="33488"/>
              <a:ext cx="7893850" cy="954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rPr lang="en-US" dirty="0"/>
                <a:t>Key</a:t>
              </a:r>
              <a:r>
                <a:rPr dirty="0"/>
                <a:t> point: The log at each node holds the truth; the DB is just an optimization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1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itle 3"/>
          <p:cNvSpPr txBox="1">
            <a:spLocks noGrp="1"/>
          </p:cNvSpPr>
          <p:nvPr>
            <p:ph type="title"/>
          </p:nvPr>
        </p:nvSpPr>
        <p:spPr>
          <a:xfrm>
            <a:off x="342899" y="111511"/>
            <a:ext cx="11417301" cy="1325563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Does update order respect causality?</a:t>
            </a:r>
          </a:p>
        </p:txBody>
      </p:sp>
      <p:sp>
        <p:nvSpPr>
          <p:cNvPr id="176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4" cy="4351338"/>
          </a:xfrm>
          <a:prstGeom prst="rect">
            <a:avLst/>
          </a:prstGeom>
        </p:spPr>
        <p:txBody>
          <a:bodyPr/>
          <a:lstStyle/>
          <a:p>
            <a:pPr>
              <a:defRPr sz="2900"/>
            </a:pPr>
            <a:r>
              <a:rPr dirty="0"/>
              <a:t>〈701, A〉: A asks for meeting M1 at 10 AM, else 11 AM</a:t>
            </a:r>
          </a:p>
          <a:p>
            <a:pPr>
              <a:defRPr sz="2900"/>
            </a:pPr>
            <a:r>
              <a:rPr dirty="0"/>
              <a:t>〈700, B〉: Delete update 〈701, A〉</a:t>
            </a:r>
          </a:p>
          <a:p>
            <a:pPr marL="685594" lvl="1" indent="-228531">
              <a:spcBef>
                <a:spcPts val="500"/>
              </a:spcBef>
              <a:defRPr sz="2500"/>
            </a:pPr>
            <a:r>
              <a:rPr dirty="0"/>
              <a:t>Possible if B’s clock is slow, and using real-time timestamps</a:t>
            </a:r>
          </a:p>
          <a:p>
            <a:pPr>
              <a:defRPr sz="2900"/>
            </a:pPr>
            <a:endParaRPr dirty="0"/>
          </a:p>
          <a:p>
            <a:pPr>
              <a:defRPr sz="2900"/>
            </a:pPr>
            <a:r>
              <a:rPr dirty="0"/>
              <a:t>Result: delete will be ordered before add</a:t>
            </a:r>
          </a:p>
          <a:p>
            <a:pPr marL="685594" lvl="1" indent="-228531">
              <a:spcBef>
                <a:spcPts val="500"/>
              </a:spcBef>
              <a:defRPr sz="2500"/>
            </a:pPr>
            <a:r>
              <a:rPr dirty="0"/>
              <a:t>(Delete never has an effect.)</a:t>
            </a:r>
          </a:p>
          <a:p>
            <a:pPr marL="685594" lvl="1" indent="-228531">
              <a:spcBef>
                <a:spcPts val="500"/>
              </a:spcBef>
              <a:defRPr sz="2500"/>
            </a:pPr>
            <a:endParaRPr dirty="0"/>
          </a:p>
          <a:p>
            <a:pPr>
              <a:defRPr sz="2900"/>
            </a:pPr>
            <a:r>
              <a:rPr dirty="0"/>
              <a:t>Q: How can we assign timestamp to respect causality?</a:t>
            </a:r>
          </a:p>
        </p:txBody>
      </p:sp>
      <p:sp>
        <p:nvSpPr>
          <p:cNvPr id="177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1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Lamport clocks respect causality</a:t>
            </a:r>
          </a:p>
        </p:txBody>
      </p:sp>
      <p:sp>
        <p:nvSpPr>
          <p:cNvPr id="180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2141033"/>
            <a:ext cx="10512864" cy="4035929"/>
          </a:xfrm>
          <a:prstGeom prst="rect">
            <a:avLst/>
          </a:prstGeom>
        </p:spPr>
        <p:txBody>
          <a:bodyPr/>
          <a:lstStyle/>
          <a:p>
            <a:r>
              <a:t>Want event timestamps so that if a node observes E1 then generates E2, then </a:t>
            </a:r>
            <a:r>
              <a:rPr>
                <a:solidFill>
                  <a:srgbClr val="E77500"/>
                </a:solidFill>
              </a:rPr>
              <a:t>TS(E1) &lt; TS(E2)</a:t>
            </a:r>
          </a:p>
          <a:p>
            <a:endParaRPr>
              <a:solidFill>
                <a:srgbClr val="E77500"/>
              </a:solidFill>
            </a:endParaRPr>
          </a:p>
          <a:p>
            <a:r>
              <a:t>Use lamport clocks!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If E1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E2 then TS(E1) &lt; TS(E2)    </a:t>
            </a:r>
          </a:p>
        </p:txBody>
      </p:sp>
      <p:sp>
        <p:nvSpPr>
          <p:cNvPr id="181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Lamport clocks respect causality</a:t>
            </a:r>
          </a:p>
        </p:txBody>
      </p:sp>
      <p:sp>
        <p:nvSpPr>
          <p:cNvPr id="184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4" cy="4351338"/>
          </a:xfrm>
          <a:prstGeom prst="rect">
            <a:avLst/>
          </a:prstGeom>
        </p:spPr>
        <p:txBody>
          <a:bodyPr/>
          <a:lstStyle/>
          <a:p>
            <a:pPr marL="171398" indent="-171398" defTabSz="685594">
              <a:spcBef>
                <a:spcPts val="700"/>
              </a:spcBef>
              <a:defRPr sz="2100"/>
            </a:pPr>
            <a:r>
              <a:rPr dirty="0"/>
              <a:t>〈701, A〉: A asks for meeting M1 at 10 AM, else 11 AM</a:t>
            </a:r>
          </a:p>
          <a:p>
            <a:pPr marL="171398" indent="-171398" defTabSz="685594">
              <a:spcBef>
                <a:spcPts val="700"/>
              </a:spcBef>
              <a:defRPr sz="2100"/>
            </a:pPr>
            <a:r>
              <a:rPr lang="en-US" dirty="0"/>
              <a:t>〈706, B〉: Delete update 〈701, A〉</a:t>
            </a:r>
          </a:p>
          <a:p>
            <a:pPr marL="0" indent="0" defTabSz="685594">
              <a:spcBef>
                <a:spcPts val="700"/>
              </a:spcBef>
              <a:buSzTx/>
              <a:buNone/>
              <a:defRPr sz="2100"/>
            </a:pPr>
            <a:endParaRPr dirty="0"/>
          </a:p>
          <a:p>
            <a:pPr marL="171398" indent="-171398" defTabSz="685594">
              <a:spcBef>
                <a:spcPts val="700"/>
              </a:spcBef>
              <a:defRPr sz="2100"/>
            </a:pPr>
            <a:r>
              <a:rPr dirty="0"/>
              <a:t>With Lamport clocks:</a:t>
            </a:r>
          </a:p>
          <a:p>
            <a:pPr marL="514195" lvl="1" indent="-171398" defTabSz="685594">
              <a:spcBef>
                <a:spcPts val="300"/>
              </a:spcBef>
              <a:defRPr sz="1800"/>
            </a:pPr>
            <a:r>
              <a:rPr dirty="0"/>
              <a:t>When A sends 〈701, A〉, it includes its clock, T (&gt; 701)</a:t>
            </a:r>
            <a:endParaRPr sz="2100" dirty="0"/>
          </a:p>
          <a:p>
            <a:pPr marL="514195" lvl="1" indent="-171398" defTabSz="685594">
              <a:spcBef>
                <a:spcPts val="300"/>
              </a:spcBef>
              <a:defRPr sz="1800"/>
            </a:pPr>
            <a:r>
              <a:rPr dirty="0"/>
              <a:t>When B receives 〈701, A〉, it updates its clock to T’ &gt; T</a:t>
            </a:r>
            <a:endParaRPr sz="2100" dirty="0"/>
          </a:p>
          <a:p>
            <a:pPr marL="514195" lvl="1" indent="-171398" defTabSz="685594">
              <a:spcBef>
                <a:spcPts val="300"/>
              </a:spcBef>
              <a:defRPr sz="1800"/>
            </a:pPr>
            <a:r>
              <a:rPr dirty="0"/>
              <a:t>When B creates the delete, it timestamps it with its clock, T’’ &gt; T’</a:t>
            </a:r>
            <a:endParaRPr sz="2100" dirty="0"/>
          </a:p>
          <a:p>
            <a:pPr marL="514195" lvl="1" indent="-171398" defTabSz="685594">
              <a:spcBef>
                <a:spcPts val="300"/>
              </a:spcBef>
              <a:defRPr sz="1800"/>
            </a:pPr>
            <a:r>
              <a:rPr dirty="0"/>
              <a:t>T’’ &gt; T’ &gt; T &gt; 701   (e.g., T’’ is 706 )</a:t>
            </a:r>
            <a:endParaRPr sz="2100" dirty="0"/>
          </a:p>
          <a:p>
            <a:pPr marL="856992" lvl="2" indent="-171398" defTabSz="685594">
              <a:spcBef>
                <a:spcPts val="300"/>
              </a:spcBef>
              <a:defRPr sz="1350"/>
            </a:pPr>
            <a:endParaRPr sz="2100" dirty="0"/>
          </a:p>
          <a:p>
            <a:pPr marL="171398" indent="-171398" defTabSz="685594">
              <a:spcBef>
                <a:spcPts val="700"/>
              </a:spcBef>
              <a:defRPr sz="2100"/>
            </a:pPr>
            <a:r>
              <a:rPr dirty="0"/>
              <a:t>Q: What if A and B are concurrent?</a:t>
            </a:r>
          </a:p>
        </p:txBody>
      </p:sp>
      <p:sp>
        <p:nvSpPr>
          <p:cNvPr id="185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2" uiExpand="1" build="p" bldLvl="5" animBg="1" advAuto="0"/>
      <p:bldP spid="184" grpId="3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itle 3"/>
          <p:cNvSpPr txBox="1">
            <a:spLocks noGrp="1"/>
          </p:cNvSpPr>
          <p:nvPr>
            <p:ph type="title"/>
          </p:nvPr>
        </p:nvSpPr>
        <p:spPr>
          <a:xfrm>
            <a:off x="342900" y="365126"/>
            <a:ext cx="11353800" cy="1325563"/>
          </a:xfrm>
          <a:prstGeom prst="rect">
            <a:avLst/>
          </a:prstGeom>
        </p:spPr>
        <p:txBody>
          <a:bodyPr/>
          <a:lstStyle>
            <a:lvl1pPr algn="ctr">
              <a:defRPr sz="4400"/>
            </a:lvl1pPr>
          </a:lstStyle>
          <a:p>
            <a:r>
              <a:t>Timestamps for write ordering: Limitations</a:t>
            </a:r>
          </a:p>
        </p:txBody>
      </p:sp>
      <p:sp>
        <p:nvSpPr>
          <p:cNvPr id="191" name="Content Placeholder 1"/>
          <p:cNvSpPr txBox="1">
            <a:spLocks noGrp="1"/>
          </p:cNvSpPr>
          <p:nvPr>
            <p:ph type="body" sz="half" idx="1"/>
          </p:nvPr>
        </p:nvSpPr>
        <p:spPr>
          <a:xfrm>
            <a:off x="609599" y="1972138"/>
            <a:ext cx="9694400" cy="3124201"/>
          </a:xfrm>
          <a:prstGeom prst="rect">
            <a:avLst/>
          </a:prstGeom>
        </p:spPr>
        <p:txBody>
          <a:bodyPr/>
          <a:lstStyle/>
          <a:p>
            <a:r>
              <a:t>Never know whether some write from “the past” may yet reach your node…</a:t>
            </a:r>
          </a:p>
          <a:p>
            <a:pPr marL="685594" lvl="1" indent="-228531">
              <a:spcBef>
                <a:spcPts val="500"/>
              </a:spcBef>
              <a:defRPr sz="2800"/>
            </a:pPr>
            <a:endParaRPr/>
          </a:p>
          <a:p>
            <a:pPr marL="685594" lvl="1" indent="-228531">
              <a:spcBef>
                <a:spcPts val="500"/>
              </a:spcBef>
              <a:defRPr sz="2800"/>
            </a:pPr>
            <a:r>
              <a:t>So all entries in log must be </a:t>
            </a:r>
            <a:r>
              <a:rPr>
                <a:solidFill>
                  <a:srgbClr val="FF0000"/>
                </a:solidFill>
              </a:rPr>
              <a:t>tentative forever</a:t>
            </a:r>
          </a:p>
          <a:p>
            <a:pPr marL="0" lvl="1" indent="457062">
              <a:spcBef>
                <a:spcPts val="500"/>
              </a:spcBef>
              <a:buSzTx/>
              <a:buNone/>
              <a:defRPr sz="2800"/>
            </a:pPr>
            <a:endParaRPr>
              <a:solidFill>
                <a:srgbClr val="FF0000"/>
              </a:solidFill>
            </a:endParaRPr>
          </a:p>
          <a:p>
            <a:pPr marL="685594" lvl="1" indent="-228531">
              <a:spcBef>
                <a:spcPts val="500"/>
              </a:spcBef>
              <a:defRPr sz="2800"/>
            </a:pPr>
            <a:r>
              <a:t>And you must </a:t>
            </a:r>
            <a:r>
              <a:rPr>
                <a:solidFill>
                  <a:srgbClr val="FF0000"/>
                </a:solidFill>
              </a:rPr>
              <a:t>store entire log forever</a:t>
            </a:r>
          </a:p>
        </p:txBody>
      </p:sp>
      <p:sp>
        <p:nvSpPr>
          <p:cNvPr id="192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grpSp>
        <p:nvGrpSpPr>
          <p:cNvPr id="195" name="Rectangle 4"/>
          <p:cNvGrpSpPr/>
          <p:nvPr/>
        </p:nvGrpSpPr>
        <p:grpSpPr>
          <a:xfrm>
            <a:off x="2379937" y="5297170"/>
            <a:ext cx="7085122" cy="1059181"/>
            <a:chOff x="0" y="0"/>
            <a:chExt cx="7085121" cy="1059180"/>
          </a:xfrm>
        </p:grpSpPr>
        <p:sp>
          <p:nvSpPr>
            <p:cNvPr id="193" name="Rectangle"/>
            <p:cNvSpPr/>
            <p:nvPr/>
          </p:nvSpPr>
          <p:spPr>
            <a:xfrm>
              <a:off x="0" y="-1"/>
              <a:ext cx="7085122" cy="1059182"/>
            </a:xfrm>
            <a:prstGeom prst="rect">
              <a:avLst/>
            </a:prstGeom>
            <a:solidFill>
              <a:srgbClr val="FBE5D6"/>
            </a:solidFill>
            <a:ln w="28575" cap="flat">
              <a:solidFill>
                <a:srgbClr val="000000"/>
              </a:solidFill>
              <a:prstDash val="sysDash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4" name="Want to commit a tentative entry, so we can trim logs and have meetings"/>
            <p:cNvSpPr txBox="1"/>
            <p:nvPr/>
          </p:nvSpPr>
          <p:spPr>
            <a:xfrm>
              <a:off x="60007" y="57227"/>
              <a:ext cx="6965108" cy="9447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pPr>
              <a:r>
                <a:t>Want to </a:t>
              </a:r>
              <a:r>
                <a:rPr>
                  <a:solidFill>
                    <a:srgbClr val="E77500"/>
                  </a:solidFill>
                </a:rPr>
                <a:t>commit</a:t>
              </a:r>
              <a:r>
                <a:t> a tentative entry, so we can trim logs and have meetings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1" build="p" bldLvl="5" animBg="1" advAuto="0"/>
      <p:bldP spid="195" grpId="2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t>Fully decentralized commit</a:t>
            </a:r>
          </a:p>
        </p:txBody>
      </p:sp>
      <p:sp>
        <p:nvSpPr>
          <p:cNvPr id="198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3"/>
            <a:ext cx="10893102" cy="4895853"/>
          </a:xfrm>
          <a:prstGeom prst="rect">
            <a:avLst/>
          </a:prstGeom>
        </p:spPr>
        <p:txBody>
          <a:bodyPr/>
          <a:lstStyle/>
          <a:p>
            <a:pPr marL="205677" indent="-205677" defTabSz="822713">
              <a:lnSpc>
                <a:spcPct val="81000"/>
              </a:lnSpc>
              <a:spcBef>
                <a:spcPts val="900"/>
              </a:spcBef>
              <a:defRPr sz="2609"/>
            </a:pPr>
            <a:r>
              <a:t>Strawman: Update 〈10, A〉 committed when all nodes have seen all updates with TS ≤ 10</a:t>
            </a:r>
          </a:p>
          <a:p>
            <a:pPr marL="205677" indent="-205677" defTabSz="822713">
              <a:lnSpc>
                <a:spcPct val="81000"/>
              </a:lnSpc>
              <a:spcBef>
                <a:spcPts val="900"/>
              </a:spcBef>
              <a:defRPr sz="2609"/>
            </a:pPr>
            <a:endParaRPr/>
          </a:p>
          <a:p>
            <a:pPr marL="205677" indent="-205677" defTabSz="822713">
              <a:lnSpc>
                <a:spcPct val="81000"/>
              </a:lnSpc>
              <a:spcBef>
                <a:spcPts val="900"/>
              </a:spcBef>
              <a:defRPr sz="2609"/>
            </a:pPr>
            <a:r>
              <a:t>Have sync always send in log order</a:t>
            </a:r>
          </a:p>
          <a:p>
            <a:pPr marL="205677" indent="-205677" defTabSz="822713">
              <a:lnSpc>
                <a:spcPct val="81000"/>
              </a:lnSpc>
              <a:spcBef>
                <a:spcPts val="900"/>
              </a:spcBef>
              <a:defRPr sz="2609"/>
            </a:pPr>
            <a:r>
              <a:t>If you have seen updates with TS &gt; 10 from every node then you’ll never again see one &lt; 〈10, A〉</a:t>
            </a:r>
          </a:p>
          <a:p>
            <a:pPr marL="617034" lvl="1" indent="-205677" defTabSz="822713">
              <a:lnSpc>
                <a:spcPct val="81000"/>
              </a:lnSpc>
              <a:spcBef>
                <a:spcPts val="400"/>
              </a:spcBef>
              <a:defRPr sz="2250"/>
            </a:pPr>
            <a:r>
              <a:t>So 〈10, A〉 is committed</a:t>
            </a:r>
          </a:p>
          <a:p>
            <a:pPr marL="205677" indent="-205677" defTabSz="822713">
              <a:lnSpc>
                <a:spcPct val="81000"/>
              </a:lnSpc>
              <a:spcBef>
                <a:spcPts val="900"/>
              </a:spcBef>
              <a:defRPr sz="2609"/>
            </a:pPr>
            <a:endParaRPr/>
          </a:p>
          <a:p>
            <a:pPr marL="205677" indent="-205677" defTabSz="822713">
              <a:lnSpc>
                <a:spcPct val="81000"/>
              </a:lnSpc>
              <a:spcBef>
                <a:spcPts val="900"/>
              </a:spcBef>
              <a:defRPr sz="2609"/>
            </a:pPr>
            <a:r>
              <a:t>Why doesn’t Bayou do this?</a:t>
            </a:r>
          </a:p>
          <a:p>
            <a:pPr marL="617034" lvl="1" indent="-205677" defTabSz="822713">
              <a:lnSpc>
                <a:spcPct val="81000"/>
              </a:lnSpc>
              <a:spcBef>
                <a:spcPts val="400"/>
              </a:spcBef>
              <a:defRPr sz="2250"/>
            </a:pPr>
            <a:r>
              <a:t>A node that remains disconnected prevents commiting</a:t>
            </a:r>
          </a:p>
          <a:p>
            <a:pPr marL="1028391" lvl="2" indent="-205677" defTabSz="822713">
              <a:lnSpc>
                <a:spcPct val="81000"/>
              </a:lnSpc>
              <a:spcBef>
                <a:spcPts val="400"/>
              </a:spcBef>
              <a:defRPr sz="1979"/>
            </a:pPr>
            <a:r>
              <a:t>So many writes may be rolled back on re-connect</a:t>
            </a:r>
          </a:p>
        </p:txBody>
      </p:sp>
      <p:sp>
        <p:nvSpPr>
          <p:cNvPr id="199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sp>
        <p:nvSpPr>
          <p:cNvPr id="200" name="&quot;No&quot; Symbol 4"/>
          <p:cNvSpPr/>
          <p:nvPr/>
        </p:nvSpPr>
        <p:spPr>
          <a:xfrm>
            <a:off x="1628077" y="1290363"/>
            <a:ext cx="1592689" cy="1770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088" y="14935"/>
                </a:moveTo>
                <a:lnTo>
                  <a:pt x="17088" y="14935"/>
                </a:lnTo>
                <a:cubicBezTo>
                  <a:pt x="19272" y="11304"/>
                  <a:pt x="18228" y="6509"/>
                  <a:pt x="14755" y="4225"/>
                </a:cubicBezTo>
                <a:cubicBezTo>
                  <a:pt x="12265" y="2588"/>
                  <a:pt x="9086" y="2641"/>
                  <a:pt x="6648" y="4360"/>
                </a:cubicBezTo>
                <a:close/>
                <a:moveTo>
                  <a:pt x="4512" y="6665"/>
                </a:moveTo>
                <a:lnTo>
                  <a:pt x="4512" y="6665"/>
                </a:lnTo>
                <a:cubicBezTo>
                  <a:pt x="2328" y="10296"/>
                  <a:pt x="3372" y="15091"/>
                  <a:pt x="6845" y="17375"/>
                </a:cubicBezTo>
                <a:cubicBezTo>
                  <a:pt x="9335" y="19012"/>
                  <a:pt x="12514" y="18959"/>
                  <a:pt x="14952" y="17240"/>
                </a:cubicBezTo>
                <a:close/>
              </a:path>
            </a:pathLst>
          </a:custGeom>
          <a:solidFill>
            <a:srgbClr val="FF0000">
              <a:alpha val="35000"/>
            </a:srgbClr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9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2" build="p" bldLvl="5" animBg="1" advAuto="0"/>
      <p:bldP spid="200" grpId="1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t>How Bayou commits writes</a:t>
            </a:r>
          </a:p>
        </p:txBody>
      </p:sp>
      <p:sp>
        <p:nvSpPr>
          <p:cNvPr id="203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2" y="1690689"/>
            <a:ext cx="10157119" cy="3550385"/>
          </a:xfrm>
          <a:prstGeom prst="rect">
            <a:avLst/>
          </a:prstGeom>
        </p:spPr>
        <p:txBody>
          <a:bodyPr/>
          <a:lstStyle/>
          <a:p>
            <a:r>
              <a:t>Bayou uses a primary commit scheme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One designated node (the primary) commits updates</a:t>
            </a:r>
          </a:p>
          <a:p>
            <a:endParaRPr sz="2800"/>
          </a:p>
          <a:p>
            <a:r>
              <a:t>Primary marks each write it receives with a permanent CSN (commit sequence number)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That write is committed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Complete timestamp = 〈CSN, local TS, node-id〉</a:t>
            </a:r>
          </a:p>
        </p:txBody>
      </p:sp>
      <p:sp>
        <p:nvSpPr>
          <p:cNvPr id="204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sp>
        <p:nvSpPr>
          <p:cNvPr id="205" name="TextBox 4"/>
          <p:cNvSpPr txBox="1"/>
          <p:nvPr/>
        </p:nvSpPr>
        <p:spPr>
          <a:xfrm>
            <a:off x="2736736" y="5612529"/>
            <a:ext cx="6715353" cy="973301"/>
          </a:xfrm>
          <a:prstGeom prst="rect">
            <a:avLst/>
          </a:prstGeom>
          <a:solidFill>
            <a:srgbClr val="EDEDED"/>
          </a:solidFill>
          <a:ln w="28575">
            <a:solidFill>
              <a:srgbClr val="000000"/>
            </a:solidFill>
            <a:prstDash val="sysDash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Advantage: Can pick a primary node close to locus of update activity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1" build="p" bldLvl="5" animBg="1" advAuto="0"/>
      <p:bldP spid="205" grpId="2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t>How Bayou commits writes (2)</a:t>
            </a:r>
          </a:p>
        </p:txBody>
      </p:sp>
      <p:sp>
        <p:nvSpPr>
          <p:cNvPr id="210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1160757" y="2074280"/>
            <a:ext cx="10459744" cy="4282071"/>
          </a:xfrm>
          <a:prstGeom prst="rect">
            <a:avLst/>
          </a:prstGeom>
        </p:spPr>
        <p:txBody>
          <a:bodyPr/>
          <a:lstStyle/>
          <a:p>
            <a:pPr>
              <a:defRPr sz="3600"/>
            </a:pPr>
            <a:r>
              <a:t>Nodes exchange CSNs when they sync</a:t>
            </a:r>
          </a:p>
          <a:p>
            <a:pPr>
              <a:defRPr sz="3600"/>
            </a:pPr>
            <a:endParaRPr/>
          </a:p>
          <a:p>
            <a:pPr>
              <a:defRPr sz="3600"/>
            </a:pPr>
            <a:r>
              <a:t>CSNs define a total order for committed writes</a:t>
            </a:r>
          </a:p>
          <a:p>
            <a:pPr marL="685594" lvl="1" indent="-228531">
              <a:spcBef>
                <a:spcPts val="500"/>
              </a:spcBef>
            </a:pPr>
            <a:r>
              <a:t>All nodes eventually agree on the total order</a:t>
            </a:r>
            <a:endParaRPr sz="2800"/>
          </a:p>
          <a:p>
            <a:pPr marL="685594" lvl="1" indent="-228531">
              <a:spcBef>
                <a:spcPts val="500"/>
              </a:spcBef>
            </a:pPr>
            <a:r>
              <a:t>Tentative writes come after all committed writes</a:t>
            </a:r>
          </a:p>
        </p:txBody>
      </p:sp>
      <p:sp>
        <p:nvSpPr>
          <p:cNvPr id="211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t>Committed vs. tentative writes</a:t>
            </a:r>
          </a:p>
        </p:txBody>
      </p:sp>
      <p:sp>
        <p:nvSpPr>
          <p:cNvPr id="214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2" y="1825625"/>
            <a:ext cx="11138118" cy="4351338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 sz="3300"/>
            </a:pPr>
            <a:r>
              <a:t>If a node has a  write with a CSN:</a:t>
            </a:r>
            <a:endParaRPr sz="2900"/>
          </a:p>
          <a:p>
            <a:pPr marL="685594" lvl="1" indent="-228531">
              <a:lnSpc>
                <a:spcPct val="81000"/>
              </a:lnSpc>
              <a:spcBef>
                <a:spcPts val="500"/>
              </a:spcBef>
              <a:defRPr sz="2900"/>
            </a:pPr>
            <a:r>
              <a:t>It has seen all CSNs ≤ that write by the propagation protocol (exchange full logs)</a:t>
            </a:r>
            <a:endParaRPr sz="2500"/>
          </a:p>
          <a:p>
            <a:pPr marL="685594" lvl="1" indent="-228531">
              <a:lnSpc>
                <a:spcPct val="81000"/>
              </a:lnSpc>
              <a:spcBef>
                <a:spcPts val="500"/>
              </a:spcBef>
            </a:pPr>
            <a:endParaRPr sz="2500"/>
          </a:p>
          <a:p>
            <a:pPr marL="685594" lvl="1" indent="-228531">
              <a:lnSpc>
                <a:spcPct val="81000"/>
              </a:lnSpc>
              <a:spcBef>
                <a:spcPts val="500"/>
              </a:spcBef>
              <a:defRPr sz="2900"/>
            </a:pPr>
            <a:r>
              <a:t>Can then show user the write has </a:t>
            </a:r>
            <a:r>
              <a:rPr>
                <a:solidFill>
                  <a:srgbClr val="E77500"/>
                </a:solidFill>
              </a:rPr>
              <a:t>committed</a:t>
            </a:r>
            <a:endParaRPr sz="2500"/>
          </a:p>
          <a:p>
            <a:pPr marL="1142656" lvl="2" indent="-228531">
              <a:lnSpc>
                <a:spcPct val="81000"/>
              </a:lnSpc>
              <a:spcBef>
                <a:spcPts val="500"/>
              </a:spcBef>
              <a:defRPr sz="2500"/>
            </a:pPr>
            <a:r>
              <a:t>Mark calendar entry “Confirmed”</a:t>
            </a:r>
            <a:endParaRPr sz="2200"/>
          </a:p>
          <a:p>
            <a:pPr marL="0" indent="0">
              <a:lnSpc>
                <a:spcPct val="81000"/>
              </a:lnSpc>
              <a:buSzTx/>
              <a:buNone/>
              <a:defRPr sz="3600"/>
            </a:pPr>
            <a:endParaRPr sz="2200"/>
          </a:p>
          <a:p>
            <a:pPr>
              <a:lnSpc>
                <a:spcPct val="81000"/>
              </a:lnSpc>
              <a:defRPr sz="3300"/>
            </a:pPr>
            <a:r>
              <a:t>Slow/disconnected node cannot prevent commits!</a:t>
            </a:r>
            <a:endParaRPr sz="2900"/>
          </a:p>
          <a:p>
            <a:pPr marL="685594" lvl="1" indent="-228531">
              <a:lnSpc>
                <a:spcPct val="81000"/>
              </a:lnSpc>
              <a:spcBef>
                <a:spcPts val="500"/>
              </a:spcBef>
              <a:defRPr sz="2900"/>
            </a:pPr>
            <a:r>
              <a:t>Primary replica allocates CSNs</a:t>
            </a:r>
          </a:p>
        </p:txBody>
      </p:sp>
      <p:sp>
        <p:nvSpPr>
          <p:cNvPr id="215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1" build="p" bldLvl="5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6000"/>
            </a:lvl1pPr>
          </a:lstStyle>
          <a:p>
            <a:r>
              <a:t>Tentative writes</a:t>
            </a:r>
          </a:p>
        </p:txBody>
      </p:sp>
      <p:sp>
        <p:nvSpPr>
          <p:cNvPr id="218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418991" y="2208909"/>
            <a:ext cx="11350843" cy="4147442"/>
          </a:xfrm>
          <a:prstGeom prst="rect">
            <a:avLst/>
          </a:prstGeom>
        </p:spPr>
        <p:txBody>
          <a:bodyPr/>
          <a:lstStyle/>
          <a:p>
            <a:r>
              <a:t>What about tentative writes, though?   How do they behave, as seen by users?</a:t>
            </a:r>
          </a:p>
          <a:p>
            <a:endParaRPr/>
          </a:p>
          <a:p>
            <a:r>
              <a:t>Two nodes may disagree on meaning of tentative writes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Even if those two nodes have synced with each other!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Only CSNs from primary replica can resolve disagreements permanently</a:t>
            </a:r>
          </a:p>
        </p:txBody>
      </p:sp>
      <p:sp>
        <p:nvSpPr>
          <p:cNvPr id="219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le 4"/>
          <p:cNvSpPr txBox="1">
            <a:spLocks noGrp="1"/>
          </p:cNvSpPr>
          <p:nvPr>
            <p:ph type="title"/>
          </p:nvPr>
        </p:nvSpPr>
        <p:spPr>
          <a:xfrm>
            <a:off x="837981" y="209012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Ex: Disagreement on tentative writes</a:t>
            </a:r>
          </a:p>
        </p:txBody>
      </p:sp>
      <p:sp>
        <p:nvSpPr>
          <p:cNvPr id="224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225" name="TextBox 5"/>
          <p:cNvSpPr txBox="1"/>
          <p:nvPr/>
        </p:nvSpPr>
        <p:spPr>
          <a:xfrm>
            <a:off x="1660871" y="1447802"/>
            <a:ext cx="77014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Time</a:t>
            </a:r>
          </a:p>
        </p:txBody>
      </p:sp>
      <p:sp>
        <p:nvSpPr>
          <p:cNvPr id="226" name="Straight Arrow Connector 7"/>
          <p:cNvSpPr/>
          <p:nvPr/>
        </p:nvSpPr>
        <p:spPr>
          <a:xfrm>
            <a:off x="2044019" y="1909466"/>
            <a:ext cx="19782" cy="1717656"/>
          </a:xfrm>
          <a:prstGeom prst="line">
            <a:avLst/>
          </a:prstGeom>
          <a:ln w="1905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7" name="TextBox 9"/>
          <p:cNvSpPr txBox="1"/>
          <p:nvPr/>
        </p:nvSpPr>
        <p:spPr>
          <a:xfrm>
            <a:off x="1629749" y="4450081"/>
            <a:ext cx="76508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Logs</a:t>
            </a:r>
          </a:p>
        </p:txBody>
      </p:sp>
      <p:grpSp>
        <p:nvGrpSpPr>
          <p:cNvPr id="230" name="Rectangle 10"/>
          <p:cNvGrpSpPr/>
          <p:nvPr/>
        </p:nvGrpSpPr>
        <p:grpSpPr>
          <a:xfrm>
            <a:off x="3320732" y="1620289"/>
            <a:ext cx="396241" cy="512926"/>
            <a:chOff x="0" y="0"/>
            <a:chExt cx="396240" cy="512925"/>
          </a:xfrm>
        </p:grpSpPr>
        <p:sp>
          <p:nvSpPr>
            <p:cNvPr id="228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9" name="A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A</a:t>
              </a:r>
            </a:p>
          </p:txBody>
        </p:sp>
      </p:grpSp>
      <p:grpSp>
        <p:nvGrpSpPr>
          <p:cNvPr id="233" name="Rectangle 11"/>
          <p:cNvGrpSpPr/>
          <p:nvPr/>
        </p:nvGrpSpPr>
        <p:grpSpPr>
          <a:xfrm>
            <a:off x="5522912" y="1620289"/>
            <a:ext cx="396241" cy="512926"/>
            <a:chOff x="0" y="0"/>
            <a:chExt cx="396240" cy="512925"/>
          </a:xfrm>
        </p:grpSpPr>
        <p:sp>
          <p:nvSpPr>
            <p:cNvPr id="231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2" name="B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B</a:t>
              </a:r>
            </a:p>
          </p:txBody>
        </p:sp>
      </p:grpSp>
      <p:grpSp>
        <p:nvGrpSpPr>
          <p:cNvPr id="236" name="Rectangle 12"/>
          <p:cNvGrpSpPr/>
          <p:nvPr/>
        </p:nvGrpSpPr>
        <p:grpSpPr>
          <a:xfrm>
            <a:off x="7725092" y="1620289"/>
            <a:ext cx="396241" cy="512926"/>
            <a:chOff x="0" y="0"/>
            <a:chExt cx="396240" cy="512925"/>
          </a:xfrm>
        </p:grpSpPr>
        <p:sp>
          <p:nvSpPr>
            <p:cNvPr id="234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5" name="C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</a:t>
              </a:r>
            </a:p>
          </p:txBody>
        </p:sp>
      </p:grpSp>
      <p:sp>
        <p:nvSpPr>
          <p:cNvPr id="237" name="Straight Connector 14"/>
          <p:cNvSpPr/>
          <p:nvPr/>
        </p:nvSpPr>
        <p:spPr>
          <a:xfrm>
            <a:off x="1674813" y="4221479"/>
            <a:ext cx="8763001" cy="1"/>
          </a:xfrm>
          <a:prstGeom prst="line">
            <a:avLst/>
          </a:prstGeom>
          <a:ln w="19050">
            <a:solidFill>
              <a:srgbClr val="000000"/>
            </a:solidFill>
            <a:prstDash val="sys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8" name="Rectangle 16"/>
          <p:cNvSpPr/>
          <p:nvPr/>
        </p:nvSpPr>
        <p:spPr>
          <a:xfrm>
            <a:off x="2730181" y="4515504"/>
            <a:ext cx="1516382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39" name="Rectangle 18"/>
          <p:cNvSpPr/>
          <p:nvPr/>
        </p:nvSpPr>
        <p:spPr>
          <a:xfrm>
            <a:off x="2730181" y="4911745"/>
            <a:ext cx="1516382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0" name="Rectangle 19"/>
          <p:cNvSpPr/>
          <p:nvPr/>
        </p:nvSpPr>
        <p:spPr>
          <a:xfrm>
            <a:off x="2730181" y="5307984"/>
            <a:ext cx="1516382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1" name="Rectangle 20"/>
          <p:cNvSpPr/>
          <p:nvPr/>
        </p:nvSpPr>
        <p:spPr>
          <a:xfrm>
            <a:off x="2730181" y="5704225"/>
            <a:ext cx="1516382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2" name="Rectangle 21"/>
          <p:cNvSpPr/>
          <p:nvPr/>
        </p:nvSpPr>
        <p:spPr>
          <a:xfrm>
            <a:off x="4978082" y="4515504"/>
            <a:ext cx="1516381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3" name="Rectangle 22"/>
          <p:cNvSpPr/>
          <p:nvPr/>
        </p:nvSpPr>
        <p:spPr>
          <a:xfrm>
            <a:off x="4978082" y="491174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4" name="Rectangle 23"/>
          <p:cNvSpPr/>
          <p:nvPr/>
        </p:nvSpPr>
        <p:spPr>
          <a:xfrm>
            <a:off x="4978082" y="5307984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5" name="Rectangle 24"/>
          <p:cNvSpPr/>
          <p:nvPr/>
        </p:nvSpPr>
        <p:spPr>
          <a:xfrm>
            <a:off x="4978082" y="570422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6" name="Rectangle 25"/>
          <p:cNvSpPr/>
          <p:nvPr/>
        </p:nvSpPr>
        <p:spPr>
          <a:xfrm>
            <a:off x="7225982" y="4515504"/>
            <a:ext cx="1516381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7" name="Rectangle 26"/>
          <p:cNvSpPr/>
          <p:nvPr/>
        </p:nvSpPr>
        <p:spPr>
          <a:xfrm>
            <a:off x="7225982" y="491174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8" name="Rectangle 27"/>
          <p:cNvSpPr/>
          <p:nvPr/>
        </p:nvSpPr>
        <p:spPr>
          <a:xfrm>
            <a:off x="7225982" y="5307984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49" name="Rectangle 28"/>
          <p:cNvSpPr/>
          <p:nvPr/>
        </p:nvSpPr>
        <p:spPr>
          <a:xfrm>
            <a:off x="7225982" y="570422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52" name="Rectangle 29"/>
          <p:cNvGrpSpPr/>
          <p:nvPr/>
        </p:nvGrpSpPr>
        <p:grpSpPr>
          <a:xfrm>
            <a:off x="2730181" y="4488175"/>
            <a:ext cx="1516382" cy="450900"/>
            <a:chOff x="0" y="0"/>
            <a:chExt cx="1516380" cy="450898"/>
          </a:xfrm>
        </p:grpSpPr>
        <p:sp>
          <p:nvSpPr>
            <p:cNvPr id="250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1" name="〈2, A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〈2, A〉</a:t>
              </a:r>
            </a:p>
          </p:txBody>
        </p:sp>
      </p:grpSp>
      <p:grpSp>
        <p:nvGrpSpPr>
          <p:cNvPr id="255" name="Rectangle 30"/>
          <p:cNvGrpSpPr/>
          <p:nvPr/>
        </p:nvGrpSpPr>
        <p:grpSpPr>
          <a:xfrm>
            <a:off x="4978082" y="4488175"/>
            <a:ext cx="1516381" cy="450900"/>
            <a:chOff x="0" y="0"/>
            <a:chExt cx="1516380" cy="450898"/>
          </a:xfrm>
        </p:grpSpPr>
        <p:sp>
          <p:nvSpPr>
            <p:cNvPr id="253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4" name="〈1, B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〈1, B〉</a:t>
              </a:r>
            </a:p>
          </p:txBody>
        </p:sp>
      </p:grpSp>
      <p:grpSp>
        <p:nvGrpSpPr>
          <p:cNvPr id="258" name="Rectangle 31"/>
          <p:cNvGrpSpPr/>
          <p:nvPr/>
        </p:nvGrpSpPr>
        <p:grpSpPr>
          <a:xfrm>
            <a:off x="7225982" y="4488175"/>
            <a:ext cx="1516381" cy="450900"/>
            <a:chOff x="0" y="0"/>
            <a:chExt cx="1516380" cy="450898"/>
          </a:xfrm>
        </p:grpSpPr>
        <p:sp>
          <p:nvSpPr>
            <p:cNvPr id="256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7" name="〈0, C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〈0, C〉</a:t>
              </a:r>
            </a:p>
          </p:txBody>
        </p:sp>
      </p:grpSp>
      <p:sp>
        <p:nvSpPr>
          <p:cNvPr id="259" name="Rectangle 32"/>
          <p:cNvSpPr txBox="1"/>
          <p:nvPr/>
        </p:nvSpPr>
        <p:spPr>
          <a:xfrm>
            <a:off x="7147232" y="2277073"/>
            <a:ext cx="1773521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〈0, C〉</a:t>
            </a:r>
          </a:p>
        </p:txBody>
      </p:sp>
      <p:sp>
        <p:nvSpPr>
          <p:cNvPr id="260" name="Rectangle 33"/>
          <p:cNvSpPr txBox="1"/>
          <p:nvPr/>
        </p:nvSpPr>
        <p:spPr>
          <a:xfrm>
            <a:off x="4960292" y="2849910"/>
            <a:ext cx="1755302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〈1, B〉</a:t>
            </a:r>
          </a:p>
        </p:txBody>
      </p:sp>
      <p:sp>
        <p:nvSpPr>
          <p:cNvPr id="261" name="Rectangle 34"/>
          <p:cNvSpPr txBox="1"/>
          <p:nvPr/>
        </p:nvSpPr>
        <p:spPr>
          <a:xfrm>
            <a:off x="2779509" y="3422748"/>
            <a:ext cx="1737084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〈2, A〉</a:t>
            </a:r>
          </a:p>
        </p:txBody>
      </p:sp>
      <p:grpSp>
        <p:nvGrpSpPr>
          <p:cNvPr id="264" name="Group 39"/>
          <p:cNvGrpSpPr/>
          <p:nvPr/>
        </p:nvGrpSpPr>
        <p:grpSpPr>
          <a:xfrm>
            <a:off x="3419792" y="2041863"/>
            <a:ext cx="2202180" cy="495600"/>
            <a:chOff x="0" y="0"/>
            <a:chExt cx="2202179" cy="495599"/>
          </a:xfrm>
        </p:grpSpPr>
        <p:sp>
          <p:nvSpPr>
            <p:cNvPr id="262" name="Straight Arrow Connector 35"/>
            <p:cNvSpPr/>
            <p:nvPr/>
          </p:nvSpPr>
          <p:spPr>
            <a:xfrm flipH="1">
              <a:off x="0" y="492443"/>
              <a:ext cx="2202180" cy="3157"/>
            </a:xfrm>
            <a:prstGeom prst="line">
              <a:avLst/>
            </a:prstGeom>
            <a:noFill/>
            <a:ln w="19050" cap="flat">
              <a:solidFill>
                <a:srgbClr val="548235"/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3" name="Rectangle 38"/>
            <p:cNvSpPr txBox="1"/>
            <p:nvPr/>
          </p:nvSpPr>
          <p:spPr>
            <a:xfrm>
              <a:off x="745734" y="0"/>
              <a:ext cx="783083" cy="474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600">
                  <a:solidFill>
                    <a:srgbClr val="5482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sync</a:t>
              </a:r>
            </a:p>
          </p:txBody>
        </p:sp>
      </p:grpSp>
      <p:sp>
        <p:nvSpPr>
          <p:cNvPr id="265" name="Rectangle 36"/>
          <p:cNvSpPr/>
          <p:nvPr/>
        </p:nvSpPr>
        <p:spPr>
          <a:xfrm>
            <a:off x="1296116" y="6314027"/>
            <a:ext cx="2647440" cy="378406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〈local TS, node-id〉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" grpId="6" animBg="1" advAuto="0"/>
      <p:bldP spid="255" grpId="4" animBg="1" advAuto="0"/>
      <p:bldP spid="258" grpId="2" animBg="1" advAuto="0"/>
      <p:bldP spid="259" grpId="1" animBg="1" advAuto="0"/>
      <p:bldP spid="260" grpId="3" animBg="1" advAuto="0"/>
      <p:bldP spid="261" grpId="5" animBg="1" advAuto="0"/>
      <p:bldP spid="264" grpId="7" animBg="1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itle 4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r>
              <a:t>Ex: Disagreement on tentative writes</a:t>
            </a:r>
          </a:p>
        </p:txBody>
      </p:sp>
      <p:sp>
        <p:nvSpPr>
          <p:cNvPr id="268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269" name="TextBox 5"/>
          <p:cNvSpPr txBox="1"/>
          <p:nvPr/>
        </p:nvSpPr>
        <p:spPr>
          <a:xfrm>
            <a:off x="1660871" y="1447802"/>
            <a:ext cx="77014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Time</a:t>
            </a:r>
          </a:p>
        </p:txBody>
      </p:sp>
      <p:sp>
        <p:nvSpPr>
          <p:cNvPr id="270" name="Straight Arrow Connector 7"/>
          <p:cNvSpPr/>
          <p:nvPr/>
        </p:nvSpPr>
        <p:spPr>
          <a:xfrm>
            <a:off x="2044019" y="1909466"/>
            <a:ext cx="19782" cy="1717656"/>
          </a:xfrm>
          <a:prstGeom prst="line">
            <a:avLst/>
          </a:prstGeom>
          <a:ln w="1905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71" name="TextBox 9"/>
          <p:cNvSpPr txBox="1"/>
          <p:nvPr/>
        </p:nvSpPr>
        <p:spPr>
          <a:xfrm>
            <a:off x="1629749" y="4450081"/>
            <a:ext cx="76508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Logs</a:t>
            </a:r>
          </a:p>
        </p:txBody>
      </p:sp>
      <p:grpSp>
        <p:nvGrpSpPr>
          <p:cNvPr id="274" name="Rectangle 10"/>
          <p:cNvGrpSpPr/>
          <p:nvPr/>
        </p:nvGrpSpPr>
        <p:grpSpPr>
          <a:xfrm>
            <a:off x="3320732" y="1620289"/>
            <a:ext cx="396241" cy="512926"/>
            <a:chOff x="0" y="0"/>
            <a:chExt cx="396240" cy="512925"/>
          </a:xfrm>
        </p:grpSpPr>
        <p:sp>
          <p:nvSpPr>
            <p:cNvPr id="272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3" name="A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A</a:t>
              </a:r>
            </a:p>
          </p:txBody>
        </p:sp>
      </p:grpSp>
      <p:grpSp>
        <p:nvGrpSpPr>
          <p:cNvPr id="277" name="Rectangle 11"/>
          <p:cNvGrpSpPr/>
          <p:nvPr/>
        </p:nvGrpSpPr>
        <p:grpSpPr>
          <a:xfrm>
            <a:off x="5522912" y="1620289"/>
            <a:ext cx="396241" cy="512926"/>
            <a:chOff x="0" y="0"/>
            <a:chExt cx="396240" cy="512925"/>
          </a:xfrm>
        </p:grpSpPr>
        <p:sp>
          <p:nvSpPr>
            <p:cNvPr id="275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6" name="B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B</a:t>
              </a:r>
            </a:p>
          </p:txBody>
        </p:sp>
      </p:grpSp>
      <p:grpSp>
        <p:nvGrpSpPr>
          <p:cNvPr id="280" name="Rectangle 12"/>
          <p:cNvGrpSpPr/>
          <p:nvPr/>
        </p:nvGrpSpPr>
        <p:grpSpPr>
          <a:xfrm>
            <a:off x="7725092" y="1620289"/>
            <a:ext cx="396241" cy="512926"/>
            <a:chOff x="0" y="0"/>
            <a:chExt cx="396240" cy="512925"/>
          </a:xfrm>
        </p:grpSpPr>
        <p:sp>
          <p:nvSpPr>
            <p:cNvPr id="278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9" name="C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</a:t>
              </a:r>
            </a:p>
          </p:txBody>
        </p:sp>
      </p:grpSp>
      <p:sp>
        <p:nvSpPr>
          <p:cNvPr id="281" name="Straight Connector 14"/>
          <p:cNvSpPr/>
          <p:nvPr/>
        </p:nvSpPr>
        <p:spPr>
          <a:xfrm>
            <a:off x="1674813" y="4221479"/>
            <a:ext cx="8763001" cy="1"/>
          </a:xfrm>
          <a:prstGeom prst="line">
            <a:avLst/>
          </a:prstGeom>
          <a:ln w="19050">
            <a:solidFill>
              <a:srgbClr val="000000"/>
            </a:solidFill>
            <a:prstDash val="sys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82" name="Rectangle 19"/>
          <p:cNvSpPr/>
          <p:nvPr/>
        </p:nvSpPr>
        <p:spPr>
          <a:xfrm>
            <a:off x="2730181" y="5307984"/>
            <a:ext cx="1516382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3" name="Rectangle 20"/>
          <p:cNvSpPr/>
          <p:nvPr/>
        </p:nvSpPr>
        <p:spPr>
          <a:xfrm>
            <a:off x="2730181" y="5704225"/>
            <a:ext cx="1516382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4" name="Rectangle 21"/>
          <p:cNvSpPr/>
          <p:nvPr/>
        </p:nvSpPr>
        <p:spPr>
          <a:xfrm>
            <a:off x="4978082" y="4515504"/>
            <a:ext cx="1516381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5" name="Rectangle 23"/>
          <p:cNvSpPr/>
          <p:nvPr/>
        </p:nvSpPr>
        <p:spPr>
          <a:xfrm>
            <a:off x="4978082" y="5307984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6" name="Rectangle 24"/>
          <p:cNvSpPr/>
          <p:nvPr/>
        </p:nvSpPr>
        <p:spPr>
          <a:xfrm>
            <a:off x="4978082" y="570422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7" name="Rectangle 25"/>
          <p:cNvSpPr/>
          <p:nvPr/>
        </p:nvSpPr>
        <p:spPr>
          <a:xfrm>
            <a:off x="7225982" y="4515504"/>
            <a:ext cx="1516381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8" name="Rectangle 26"/>
          <p:cNvSpPr/>
          <p:nvPr/>
        </p:nvSpPr>
        <p:spPr>
          <a:xfrm>
            <a:off x="7225982" y="491174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89" name="Rectangle 27"/>
          <p:cNvSpPr/>
          <p:nvPr/>
        </p:nvSpPr>
        <p:spPr>
          <a:xfrm>
            <a:off x="7225982" y="5307984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90" name="Rectangle 28"/>
          <p:cNvSpPr/>
          <p:nvPr/>
        </p:nvSpPr>
        <p:spPr>
          <a:xfrm>
            <a:off x="7225982" y="570422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293" name="Rectangle 29"/>
          <p:cNvGrpSpPr/>
          <p:nvPr/>
        </p:nvGrpSpPr>
        <p:grpSpPr>
          <a:xfrm>
            <a:off x="2730181" y="4884415"/>
            <a:ext cx="1516382" cy="450900"/>
            <a:chOff x="0" y="0"/>
            <a:chExt cx="1516380" cy="450898"/>
          </a:xfrm>
        </p:grpSpPr>
        <p:sp>
          <p:nvSpPr>
            <p:cNvPr id="291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2" name="〈2, A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〈2, A〉</a:t>
              </a:r>
            </a:p>
          </p:txBody>
        </p:sp>
      </p:grpSp>
      <p:grpSp>
        <p:nvGrpSpPr>
          <p:cNvPr id="296" name="Rectangle 30"/>
          <p:cNvGrpSpPr/>
          <p:nvPr/>
        </p:nvGrpSpPr>
        <p:grpSpPr>
          <a:xfrm>
            <a:off x="4978082" y="4488175"/>
            <a:ext cx="1516381" cy="450900"/>
            <a:chOff x="0" y="0"/>
            <a:chExt cx="1516380" cy="450898"/>
          </a:xfrm>
        </p:grpSpPr>
        <p:sp>
          <p:nvSpPr>
            <p:cNvPr id="294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5" name="〈1, B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〈1, B〉</a:t>
              </a:r>
            </a:p>
          </p:txBody>
        </p:sp>
      </p:grpSp>
      <p:grpSp>
        <p:nvGrpSpPr>
          <p:cNvPr id="299" name="Rectangle 31"/>
          <p:cNvGrpSpPr/>
          <p:nvPr/>
        </p:nvGrpSpPr>
        <p:grpSpPr>
          <a:xfrm>
            <a:off x="7225982" y="4488175"/>
            <a:ext cx="1516381" cy="450900"/>
            <a:chOff x="0" y="0"/>
            <a:chExt cx="1516380" cy="450898"/>
          </a:xfrm>
        </p:grpSpPr>
        <p:sp>
          <p:nvSpPr>
            <p:cNvPr id="297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8" name="〈0, C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〈0, C〉</a:t>
              </a:r>
            </a:p>
          </p:txBody>
        </p:sp>
      </p:grpSp>
      <p:sp>
        <p:nvSpPr>
          <p:cNvPr id="300" name="Rectangle 32"/>
          <p:cNvSpPr txBox="1"/>
          <p:nvPr/>
        </p:nvSpPr>
        <p:spPr>
          <a:xfrm>
            <a:off x="7147232" y="2277073"/>
            <a:ext cx="1773521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〈0, C〉</a:t>
            </a:r>
          </a:p>
        </p:txBody>
      </p:sp>
      <p:sp>
        <p:nvSpPr>
          <p:cNvPr id="301" name="Rectangle 33"/>
          <p:cNvSpPr txBox="1"/>
          <p:nvPr/>
        </p:nvSpPr>
        <p:spPr>
          <a:xfrm>
            <a:off x="4960292" y="2849910"/>
            <a:ext cx="1755302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〈1, B〉</a:t>
            </a:r>
          </a:p>
        </p:txBody>
      </p:sp>
      <p:sp>
        <p:nvSpPr>
          <p:cNvPr id="302" name="Rectangle 34"/>
          <p:cNvSpPr txBox="1"/>
          <p:nvPr/>
        </p:nvSpPr>
        <p:spPr>
          <a:xfrm>
            <a:off x="2779509" y="3422748"/>
            <a:ext cx="1737084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〈2, A〉</a:t>
            </a:r>
          </a:p>
        </p:txBody>
      </p:sp>
      <p:sp>
        <p:nvSpPr>
          <p:cNvPr id="303" name="Straight Arrow Connector 35"/>
          <p:cNvSpPr/>
          <p:nvPr/>
        </p:nvSpPr>
        <p:spPr>
          <a:xfrm flipH="1">
            <a:off x="3419792" y="2534304"/>
            <a:ext cx="2202180" cy="3157"/>
          </a:xfrm>
          <a:prstGeom prst="line">
            <a:avLst/>
          </a:prstGeom>
          <a:ln w="19050">
            <a:solidFill>
              <a:srgbClr val="548235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04" name="Rectangle 38"/>
          <p:cNvSpPr txBox="1"/>
          <p:nvPr/>
        </p:nvSpPr>
        <p:spPr>
          <a:xfrm>
            <a:off x="4165528" y="2041862"/>
            <a:ext cx="783083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54823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sync</a:t>
            </a:r>
          </a:p>
        </p:txBody>
      </p:sp>
      <p:grpSp>
        <p:nvGrpSpPr>
          <p:cNvPr id="307" name="Rectangle 36"/>
          <p:cNvGrpSpPr/>
          <p:nvPr/>
        </p:nvGrpSpPr>
        <p:grpSpPr>
          <a:xfrm>
            <a:off x="2730181" y="4488175"/>
            <a:ext cx="1516382" cy="450900"/>
            <a:chOff x="0" y="0"/>
            <a:chExt cx="1516380" cy="450898"/>
          </a:xfrm>
        </p:grpSpPr>
        <p:sp>
          <p:nvSpPr>
            <p:cNvPr id="305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6" name="〈1, B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〈1, B〉</a:t>
              </a:r>
            </a:p>
          </p:txBody>
        </p:sp>
      </p:grpSp>
      <p:grpSp>
        <p:nvGrpSpPr>
          <p:cNvPr id="310" name="Rectangle 39"/>
          <p:cNvGrpSpPr/>
          <p:nvPr/>
        </p:nvGrpSpPr>
        <p:grpSpPr>
          <a:xfrm>
            <a:off x="4978082" y="4884415"/>
            <a:ext cx="1516381" cy="450900"/>
            <a:chOff x="0" y="0"/>
            <a:chExt cx="1516380" cy="450898"/>
          </a:xfrm>
        </p:grpSpPr>
        <p:sp>
          <p:nvSpPr>
            <p:cNvPr id="308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9" name="〈2, A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〈2, A〉</a:t>
              </a:r>
            </a:p>
          </p:txBody>
        </p:sp>
      </p:grpSp>
      <p:grpSp>
        <p:nvGrpSpPr>
          <p:cNvPr id="313" name="Group 1"/>
          <p:cNvGrpSpPr/>
          <p:nvPr/>
        </p:nvGrpSpPr>
        <p:grpSpPr>
          <a:xfrm>
            <a:off x="5736273" y="3268817"/>
            <a:ext cx="2202181" cy="495600"/>
            <a:chOff x="0" y="0"/>
            <a:chExt cx="2202179" cy="495599"/>
          </a:xfrm>
        </p:grpSpPr>
        <p:sp>
          <p:nvSpPr>
            <p:cNvPr id="311" name="Straight Arrow Connector 40"/>
            <p:cNvSpPr/>
            <p:nvPr/>
          </p:nvSpPr>
          <p:spPr>
            <a:xfrm flipH="1">
              <a:off x="0" y="492443"/>
              <a:ext cx="2202180" cy="3157"/>
            </a:xfrm>
            <a:prstGeom prst="line">
              <a:avLst/>
            </a:prstGeom>
            <a:noFill/>
            <a:ln w="19050" cap="flat">
              <a:solidFill>
                <a:srgbClr val="548235"/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2" name="Rectangle 41"/>
            <p:cNvSpPr txBox="1"/>
            <p:nvPr/>
          </p:nvSpPr>
          <p:spPr>
            <a:xfrm>
              <a:off x="745734" y="0"/>
              <a:ext cx="783083" cy="474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600">
                  <a:solidFill>
                    <a:srgbClr val="5482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sync</a:t>
              </a:r>
            </a:p>
          </p:txBody>
        </p:sp>
      </p:grpSp>
      <p:sp>
        <p:nvSpPr>
          <p:cNvPr id="314" name="Rectangle 43"/>
          <p:cNvSpPr/>
          <p:nvPr/>
        </p:nvSpPr>
        <p:spPr>
          <a:xfrm>
            <a:off x="1296116" y="6314027"/>
            <a:ext cx="2647440" cy="378406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〈local TS, node-id〉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3" grpId="1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Title 4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r>
              <a:t>Ex: Disagreement on tentative writes</a:t>
            </a:r>
          </a:p>
        </p:txBody>
      </p:sp>
      <p:sp>
        <p:nvSpPr>
          <p:cNvPr id="317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  <p:sp>
        <p:nvSpPr>
          <p:cNvPr id="318" name="TextBox 5"/>
          <p:cNvSpPr txBox="1"/>
          <p:nvPr/>
        </p:nvSpPr>
        <p:spPr>
          <a:xfrm>
            <a:off x="1660871" y="1447802"/>
            <a:ext cx="77014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Time</a:t>
            </a:r>
          </a:p>
        </p:txBody>
      </p:sp>
      <p:sp>
        <p:nvSpPr>
          <p:cNvPr id="319" name="Straight Arrow Connector 7"/>
          <p:cNvSpPr/>
          <p:nvPr/>
        </p:nvSpPr>
        <p:spPr>
          <a:xfrm>
            <a:off x="2044019" y="1909466"/>
            <a:ext cx="19782" cy="1717656"/>
          </a:xfrm>
          <a:prstGeom prst="line">
            <a:avLst/>
          </a:prstGeom>
          <a:ln w="1905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20" name="TextBox 9"/>
          <p:cNvSpPr txBox="1"/>
          <p:nvPr/>
        </p:nvSpPr>
        <p:spPr>
          <a:xfrm>
            <a:off x="1629749" y="4450081"/>
            <a:ext cx="76508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Logs</a:t>
            </a:r>
          </a:p>
        </p:txBody>
      </p:sp>
      <p:grpSp>
        <p:nvGrpSpPr>
          <p:cNvPr id="323" name="Rectangle 10"/>
          <p:cNvGrpSpPr/>
          <p:nvPr/>
        </p:nvGrpSpPr>
        <p:grpSpPr>
          <a:xfrm>
            <a:off x="3320732" y="1620289"/>
            <a:ext cx="396241" cy="512926"/>
            <a:chOff x="0" y="0"/>
            <a:chExt cx="396240" cy="512925"/>
          </a:xfrm>
        </p:grpSpPr>
        <p:sp>
          <p:nvSpPr>
            <p:cNvPr id="321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2" name="A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A</a:t>
              </a:r>
            </a:p>
          </p:txBody>
        </p:sp>
      </p:grpSp>
      <p:grpSp>
        <p:nvGrpSpPr>
          <p:cNvPr id="326" name="Rectangle 11"/>
          <p:cNvGrpSpPr/>
          <p:nvPr/>
        </p:nvGrpSpPr>
        <p:grpSpPr>
          <a:xfrm>
            <a:off x="5522912" y="1620289"/>
            <a:ext cx="396241" cy="512926"/>
            <a:chOff x="0" y="0"/>
            <a:chExt cx="396240" cy="512925"/>
          </a:xfrm>
        </p:grpSpPr>
        <p:sp>
          <p:nvSpPr>
            <p:cNvPr id="324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5" name="B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B</a:t>
              </a:r>
            </a:p>
          </p:txBody>
        </p:sp>
      </p:grpSp>
      <p:grpSp>
        <p:nvGrpSpPr>
          <p:cNvPr id="329" name="Rectangle 12"/>
          <p:cNvGrpSpPr/>
          <p:nvPr/>
        </p:nvGrpSpPr>
        <p:grpSpPr>
          <a:xfrm>
            <a:off x="7725092" y="1620289"/>
            <a:ext cx="396241" cy="512926"/>
            <a:chOff x="0" y="0"/>
            <a:chExt cx="396240" cy="512925"/>
          </a:xfrm>
        </p:grpSpPr>
        <p:sp>
          <p:nvSpPr>
            <p:cNvPr id="327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8" name="C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</a:t>
              </a:r>
            </a:p>
          </p:txBody>
        </p:sp>
      </p:grpSp>
      <p:sp>
        <p:nvSpPr>
          <p:cNvPr id="330" name="Straight Connector 14"/>
          <p:cNvSpPr/>
          <p:nvPr/>
        </p:nvSpPr>
        <p:spPr>
          <a:xfrm>
            <a:off x="1674813" y="4221479"/>
            <a:ext cx="8763001" cy="1"/>
          </a:xfrm>
          <a:prstGeom prst="line">
            <a:avLst/>
          </a:prstGeom>
          <a:ln w="19050">
            <a:solidFill>
              <a:srgbClr val="000000"/>
            </a:solidFill>
            <a:prstDash val="sys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31" name="Rectangle 19"/>
          <p:cNvSpPr/>
          <p:nvPr/>
        </p:nvSpPr>
        <p:spPr>
          <a:xfrm>
            <a:off x="2730181" y="5307984"/>
            <a:ext cx="1516382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32" name="Rectangle 20"/>
          <p:cNvSpPr/>
          <p:nvPr/>
        </p:nvSpPr>
        <p:spPr>
          <a:xfrm>
            <a:off x="2730181" y="5704225"/>
            <a:ext cx="1516382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33" name="Rectangle 24"/>
          <p:cNvSpPr/>
          <p:nvPr/>
        </p:nvSpPr>
        <p:spPr>
          <a:xfrm>
            <a:off x="4978082" y="570422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34" name="Rectangle 25"/>
          <p:cNvSpPr/>
          <p:nvPr/>
        </p:nvSpPr>
        <p:spPr>
          <a:xfrm>
            <a:off x="7225982" y="4515504"/>
            <a:ext cx="1516381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35" name="Rectangle 28"/>
          <p:cNvSpPr/>
          <p:nvPr/>
        </p:nvSpPr>
        <p:spPr>
          <a:xfrm>
            <a:off x="7225982" y="570422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338" name="Rectangle 29"/>
          <p:cNvGrpSpPr/>
          <p:nvPr/>
        </p:nvGrpSpPr>
        <p:grpSpPr>
          <a:xfrm>
            <a:off x="2730181" y="4884415"/>
            <a:ext cx="1516382" cy="450900"/>
            <a:chOff x="0" y="0"/>
            <a:chExt cx="1516380" cy="450898"/>
          </a:xfrm>
        </p:grpSpPr>
        <p:sp>
          <p:nvSpPr>
            <p:cNvPr id="336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7" name="〈2, A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〈2, A〉</a:t>
              </a:r>
            </a:p>
          </p:txBody>
        </p:sp>
      </p:grpSp>
      <p:grpSp>
        <p:nvGrpSpPr>
          <p:cNvPr id="341" name="Rectangle 30"/>
          <p:cNvGrpSpPr/>
          <p:nvPr/>
        </p:nvGrpSpPr>
        <p:grpSpPr>
          <a:xfrm>
            <a:off x="4978082" y="4884415"/>
            <a:ext cx="1516381" cy="450900"/>
            <a:chOff x="0" y="0"/>
            <a:chExt cx="1516380" cy="450898"/>
          </a:xfrm>
        </p:grpSpPr>
        <p:sp>
          <p:nvSpPr>
            <p:cNvPr id="339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0" name="〈1, B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〈1, B〉</a:t>
              </a:r>
            </a:p>
          </p:txBody>
        </p:sp>
      </p:grpSp>
      <p:grpSp>
        <p:nvGrpSpPr>
          <p:cNvPr id="344" name="Rectangle 31"/>
          <p:cNvGrpSpPr/>
          <p:nvPr/>
        </p:nvGrpSpPr>
        <p:grpSpPr>
          <a:xfrm>
            <a:off x="7225982" y="4488175"/>
            <a:ext cx="1516381" cy="450900"/>
            <a:chOff x="0" y="0"/>
            <a:chExt cx="1516380" cy="450898"/>
          </a:xfrm>
        </p:grpSpPr>
        <p:sp>
          <p:nvSpPr>
            <p:cNvPr id="342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3" name="〈0, C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〈0, C〉</a:t>
              </a:r>
            </a:p>
          </p:txBody>
        </p:sp>
      </p:grpSp>
      <p:sp>
        <p:nvSpPr>
          <p:cNvPr id="345" name="Rectangle 32"/>
          <p:cNvSpPr txBox="1"/>
          <p:nvPr/>
        </p:nvSpPr>
        <p:spPr>
          <a:xfrm>
            <a:off x="7147232" y="2277073"/>
            <a:ext cx="1773521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〈0, C〉</a:t>
            </a:r>
          </a:p>
        </p:txBody>
      </p:sp>
      <p:sp>
        <p:nvSpPr>
          <p:cNvPr id="346" name="Rectangle 33"/>
          <p:cNvSpPr txBox="1"/>
          <p:nvPr/>
        </p:nvSpPr>
        <p:spPr>
          <a:xfrm>
            <a:off x="4960292" y="2849910"/>
            <a:ext cx="1755302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〈1, B〉</a:t>
            </a:r>
          </a:p>
        </p:txBody>
      </p:sp>
      <p:sp>
        <p:nvSpPr>
          <p:cNvPr id="347" name="Rectangle 34"/>
          <p:cNvSpPr txBox="1"/>
          <p:nvPr/>
        </p:nvSpPr>
        <p:spPr>
          <a:xfrm>
            <a:off x="2779509" y="3422748"/>
            <a:ext cx="1737084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〈2, A〉</a:t>
            </a:r>
          </a:p>
        </p:txBody>
      </p:sp>
      <p:sp>
        <p:nvSpPr>
          <p:cNvPr id="348" name="Straight Arrow Connector 35"/>
          <p:cNvSpPr/>
          <p:nvPr/>
        </p:nvSpPr>
        <p:spPr>
          <a:xfrm flipH="1">
            <a:off x="3419792" y="2534304"/>
            <a:ext cx="2202180" cy="3157"/>
          </a:xfrm>
          <a:prstGeom prst="line">
            <a:avLst/>
          </a:prstGeom>
          <a:ln w="19050">
            <a:solidFill>
              <a:srgbClr val="548235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9" name="Rectangle 38"/>
          <p:cNvSpPr txBox="1"/>
          <p:nvPr/>
        </p:nvSpPr>
        <p:spPr>
          <a:xfrm>
            <a:off x="4165528" y="2041862"/>
            <a:ext cx="783083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54823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sync</a:t>
            </a:r>
          </a:p>
        </p:txBody>
      </p:sp>
      <p:grpSp>
        <p:nvGrpSpPr>
          <p:cNvPr id="352" name="Rectangle 36"/>
          <p:cNvGrpSpPr/>
          <p:nvPr/>
        </p:nvGrpSpPr>
        <p:grpSpPr>
          <a:xfrm>
            <a:off x="2730181" y="4488175"/>
            <a:ext cx="1516382" cy="450900"/>
            <a:chOff x="0" y="0"/>
            <a:chExt cx="1516380" cy="450898"/>
          </a:xfrm>
        </p:grpSpPr>
        <p:sp>
          <p:nvSpPr>
            <p:cNvPr id="350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1" name="〈1, B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〈1, B〉</a:t>
              </a:r>
            </a:p>
          </p:txBody>
        </p:sp>
      </p:grpSp>
      <p:grpSp>
        <p:nvGrpSpPr>
          <p:cNvPr id="355" name="Rectangle 39"/>
          <p:cNvGrpSpPr/>
          <p:nvPr/>
        </p:nvGrpSpPr>
        <p:grpSpPr>
          <a:xfrm>
            <a:off x="4978082" y="5280655"/>
            <a:ext cx="1516381" cy="450900"/>
            <a:chOff x="0" y="0"/>
            <a:chExt cx="1516380" cy="450898"/>
          </a:xfrm>
        </p:grpSpPr>
        <p:sp>
          <p:nvSpPr>
            <p:cNvPr id="353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4" name="〈2, A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〈2, A〉</a:t>
              </a:r>
            </a:p>
          </p:txBody>
        </p:sp>
      </p:grpSp>
      <p:sp>
        <p:nvSpPr>
          <p:cNvPr id="356" name="Straight Arrow Connector 40"/>
          <p:cNvSpPr/>
          <p:nvPr/>
        </p:nvSpPr>
        <p:spPr>
          <a:xfrm flipH="1">
            <a:off x="5736273" y="3761256"/>
            <a:ext cx="2202181" cy="3157"/>
          </a:xfrm>
          <a:prstGeom prst="line">
            <a:avLst/>
          </a:prstGeom>
          <a:ln w="19050">
            <a:solidFill>
              <a:srgbClr val="548235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7" name="Rectangle 41"/>
          <p:cNvSpPr txBox="1"/>
          <p:nvPr/>
        </p:nvSpPr>
        <p:spPr>
          <a:xfrm>
            <a:off x="6482008" y="3268814"/>
            <a:ext cx="783083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54823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sync</a:t>
            </a:r>
          </a:p>
        </p:txBody>
      </p:sp>
      <p:grpSp>
        <p:nvGrpSpPr>
          <p:cNvPr id="360" name="Rectangle 37"/>
          <p:cNvGrpSpPr/>
          <p:nvPr/>
        </p:nvGrpSpPr>
        <p:grpSpPr>
          <a:xfrm>
            <a:off x="7225982" y="5280655"/>
            <a:ext cx="1516381" cy="450900"/>
            <a:chOff x="0" y="0"/>
            <a:chExt cx="1516380" cy="450898"/>
          </a:xfrm>
        </p:grpSpPr>
        <p:sp>
          <p:nvSpPr>
            <p:cNvPr id="358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9" name="〈2, A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〈2, A〉</a:t>
              </a:r>
            </a:p>
          </p:txBody>
        </p:sp>
      </p:grpSp>
      <p:grpSp>
        <p:nvGrpSpPr>
          <p:cNvPr id="363" name="Rectangle 43"/>
          <p:cNvGrpSpPr/>
          <p:nvPr/>
        </p:nvGrpSpPr>
        <p:grpSpPr>
          <a:xfrm>
            <a:off x="7225982" y="4884415"/>
            <a:ext cx="1516381" cy="450900"/>
            <a:chOff x="0" y="0"/>
            <a:chExt cx="1516380" cy="450898"/>
          </a:xfrm>
        </p:grpSpPr>
        <p:sp>
          <p:nvSpPr>
            <p:cNvPr id="361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2" name="〈1, B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〈1, B〉</a:t>
              </a:r>
            </a:p>
          </p:txBody>
        </p:sp>
      </p:grpSp>
      <p:grpSp>
        <p:nvGrpSpPr>
          <p:cNvPr id="366" name="Rectangle 45"/>
          <p:cNvGrpSpPr/>
          <p:nvPr/>
        </p:nvGrpSpPr>
        <p:grpSpPr>
          <a:xfrm>
            <a:off x="4978082" y="4488175"/>
            <a:ext cx="1516381" cy="450900"/>
            <a:chOff x="0" y="0"/>
            <a:chExt cx="1516380" cy="450898"/>
          </a:xfrm>
        </p:grpSpPr>
        <p:sp>
          <p:nvSpPr>
            <p:cNvPr id="364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5" name="〈0, C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〈0, C〉</a:t>
              </a:r>
            </a:p>
          </p:txBody>
        </p:sp>
      </p:grpSp>
      <p:sp>
        <p:nvSpPr>
          <p:cNvPr id="367" name="Rectangle 46"/>
          <p:cNvSpPr/>
          <p:nvPr/>
        </p:nvSpPr>
        <p:spPr>
          <a:xfrm>
            <a:off x="1296116" y="6314027"/>
            <a:ext cx="2647440" cy="378406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〈local TS, node-id〉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itle 4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r>
              <a:t>Ex: Disagreement on tentative writes</a:t>
            </a:r>
          </a:p>
        </p:txBody>
      </p:sp>
      <p:sp>
        <p:nvSpPr>
          <p:cNvPr id="370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27</a:t>
            </a:fld>
            <a:endParaRPr/>
          </a:p>
        </p:txBody>
      </p:sp>
      <p:sp>
        <p:nvSpPr>
          <p:cNvPr id="371" name="TextBox 5"/>
          <p:cNvSpPr txBox="1"/>
          <p:nvPr/>
        </p:nvSpPr>
        <p:spPr>
          <a:xfrm>
            <a:off x="1660871" y="1447802"/>
            <a:ext cx="77014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Time</a:t>
            </a:r>
          </a:p>
        </p:txBody>
      </p:sp>
      <p:sp>
        <p:nvSpPr>
          <p:cNvPr id="372" name="Straight Arrow Connector 7"/>
          <p:cNvSpPr/>
          <p:nvPr/>
        </p:nvSpPr>
        <p:spPr>
          <a:xfrm>
            <a:off x="2044019" y="1909466"/>
            <a:ext cx="19782" cy="1717656"/>
          </a:xfrm>
          <a:prstGeom prst="line">
            <a:avLst/>
          </a:prstGeom>
          <a:ln w="1905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73" name="TextBox 9"/>
          <p:cNvSpPr txBox="1"/>
          <p:nvPr/>
        </p:nvSpPr>
        <p:spPr>
          <a:xfrm>
            <a:off x="1629749" y="4450081"/>
            <a:ext cx="76508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Logs</a:t>
            </a:r>
          </a:p>
        </p:txBody>
      </p:sp>
      <p:grpSp>
        <p:nvGrpSpPr>
          <p:cNvPr id="376" name="Rectangle 10"/>
          <p:cNvGrpSpPr/>
          <p:nvPr/>
        </p:nvGrpSpPr>
        <p:grpSpPr>
          <a:xfrm>
            <a:off x="3320732" y="1620289"/>
            <a:ext cx="396241" cy="512926"/>
            <a:chOff x="0" y="0"/>
            <a:chExt cx="396240" cy="512925"/>
          </a:xfrm>
        </p:grpSpPr>
        <p:sp>
          <p:nvSpPr>
            <p:cNvPr id="374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5" name="A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A</a:t>
              </a:r>
            </a:p>
          </p:txBody>
        </p:sp>
      </p:grpSp>
      <p:grpSp>
        <p:nvGrpSpPr>
          <p:cNvPr id="379" name="Rectangle 11"/>
          <p:cNvGrpSpPr/>
          <p:nvPr/>
        </p:nvGrpSpPr>
        <p:grpSpPr>
          <a:xfrm>
            <a:off x="5522912" y="1620289"/>
            <a:ext cx="396241" cy="512926"/>
            <a:chOff x="0" y="0"/>
            <a:chExt cx="396240" cy="512925"/>
          </a:xfrm>
        </p:grpSpPr>
        <p:sp>
          <p:nvSpPr>
            <p:cNvPr id="377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8" name="B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B</a:t>
              </a:r>
            </a:p>
          </p:txBody>
        </p:sp>
      </p:grpSp>
      <p:grpSp>
        <p:nvGrpSpPr>
          <p:cNvPr id="382" name="Rectangle 12"/>
          <p:cNvGrpSpPr/>
          <p:nvPr/>
        </p:nvGrpSpPr>
        <p:grpSpPr>
          <a:xfrm>
            <a:off x="7725092" y="1620289"/>
            <a:ext cx="396241" cy="512926"/>
            <a:chOff x="0" y="0"/>
            <a:chExt cx="396240" cy="512925"/>
          </a:xfrm>
        </p:grpSpPr>
        <p:sp>
          <p:nvSpPr>
            <p:cNvPr id="380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1" name="C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</a:t>
              </a:r>
            </a:p>
          </p:txBody>
        </p:sp>
      </p:grpSp>
      <p:sp>
        <p:nvSpPr>
          <p:cNvPr id="383" name="Straight Connector 14"/>
          <p:cNvSpPr/>
          <p:nvPr/>
        </p:nvSpPr>
        <p:spPr>
          <a:xfrm>
            <a:off x="1674813" y="4221479"/>
            <a:ext cx="8763001" cy="1"/>
          </a:xfrm>
          <a:prstGeom prst="line">
            <a:avLst/>
          </a:prstGeom>
          <a:ln w="19050">
            <a:solidFill>
              <a:srgbClr val="000000"/>
            </a:solidFill>
            <a:prstDash val="sys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84" name="Rectangle 19"/>
          <p:cNvSpPr/>
          <p:nvPr/>
        </p:nvSpPr>
        <p:spPr>
          <a:xfrm>
            <a:off x="2730181" y="5307984"/>
            <a:ext cx="1516382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85" name="Rectangle 20"/>
          <p:cNvSpPr/>
          <p:nvPr/>
        </p:nvSpPr>
        <p:spPr>
          <a:xfrm>
            <a:off x="2730181" y="5704225"/>
            <a:ext cx="1516382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86" name="Rectangle 24"/>
          <p:cNvSpPr/>
          <p:nvPr/>
        </p:nvSpPr>
        <p:spPr>
          <a:xfrm>
            <a:off x="4978082" y="570422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solidFill>
                  <a:srgbClr val="FF0000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87" name="Rectangle 25"/>
          <p:cNvSpPr/>
          <p:nvPr/>
        </p:nvSpPr>
        <p:spPr>
          <a:xfrm>
            <a:off x="7225982" y="4515504"/>
            <a:ext cx="1516381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388" name="Rectangle 28"/>
          <p:cNvSpPr/>
          <p:nvPr/>
        </p:nvSpPr>
        <p:spPr>
          <a:xfrm>
            <a:off x="7225982" y="5704225"/>
            <a:ext cx="1516381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391" name="Rectangle 29"/>
          <p:cNvGrpSpPr/>
          <p:nvPr/>
        </p:nvGrpSpPr>
        <p:grpSpPr>
          <a:xfrm>
            <a:off x="2730181" y="4884415"/>
            <a:ext cx="1516382" cy="450900"/>
            <a:chOff x="0" y="0"/>
            <a:chExt cx="1516380" cy="450898"/>
          </a:xfrm>
        </p:grpSpPr>
        <p:sp>
          <p:nvSpPr>
            <p:cNvPr id="389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0" name="〈2, A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solidFill>
                    <a:srgbClr val="FF0000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〈2, A〉</a:t>
              </a:r>
            </a:p>
          </p:txBody>
        </p:sp>
      </p:grpSp>
      <p:grpSp>
        <p:nvGrpSpPr>
          <p:cNvPr id="394" name="Rectangle 30"/>
          <p:cNvGrpSpPr/>
          <p:nvPr/>
        </p:nvGrpSpPr>
        <p:grpSpPr>
          <a:xfrm>
            <a:off x="4978082" y="4884415"/>
            <a:ext cx="1516381" cy="450900"/>
            <a:chOff x="0" y="0"/>
            <a:chExt cx="1516380" cy="450898"/>
          </a:xfrm>
        </p:grpSpPr>
        <p:sp>
          <p:nvSpPr>
            <p:cNvPr id="392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3" name="〈1, B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solidFill>
                    <a:srgbClr val="FF0000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〈1, B〉</a:t>
              </a:r>
            </a:p>
          </p:txBody>
        </p:sp>
      </p:grpSp>
      <p:grpSp>
        <p:nvGrpSpPr>
          <p:cNvPr id="397" name="Rectangle 31"/>
          <p:cNvGrpSpPr/>
          <p:nvPr/>
        </p:nvGrpSpPr>
        <p:grpSpPr>
          <a:xfrm>
            <a:off x="7225982" y="4488175"/>
            <a:ext cx="1516381" cy="450900"/>
            <a:chOff x="0" y="0"/>
            <a:chExt cx="1516380" cy="450898"/>
          </a:xfrm>
        </p:grpSpPr>
        <p:sp>
          <p:nvSpPr>
            <p:cNvPr id="395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6" name="〈0, C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〈0, C〉</a:t>
              </a:r>
            </a:p>
          </p:txBody>
        </p:sp>
      </p:grpSp>
      <p:sp>
        <p:nvSpPr>
          <p:cNvPr id="398" name="Rectangle 32"/>
          <p:cNvSpPr txBox="1"/>
          <p:nvPr/>
        </p:nvSpPr>
        <p:spPr>
          <a:xfrm>
            <a:off x="7147232" y="2277073"/>
            <a:ext cx="1773521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〈0, C〉</a:t>
            </a:r>
          </a:p>
        </p:txBody>
      </p:sp>
      <p:sp>
        <p:nvSpPr>
          <p:cNvPr id="399" name="Rectangle 33"/>
          <p:cNvSpPr txBox="1"/>
          <p:nvPr/>
        </p:nvSpPr>
        <p:spPr>
          <a:xfrm>
            <a:off x="4960292" y="2849910"/>
            <a:ext cx="1755302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〈1, B〉</a:t>
            </a:r>
          </a:p>
        </p:txBody>
      </p:sp>
      <p:sp>
        <p:nvSpPr>
          <p:cNvPr id="400" name="Rectangle 34"/>
          <p:cNvSpPr txBox="1"/>
          <p:nvPr/>
        </p:nvSpPr>
        <p:spPr>
          <a:xfrm>
            <a:off x="2779509" y="3422748"/>
            <a:ext cx="1737084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〈2, A〉</a:t>
            </a:r>
          </a:p>
        </p:txBody>
      </p:sp>
      <p:sp>
        <p:nvSpPr>
          <p:cNvPr id="401" name="Straight Arrow Connector 35"/>
          <p:cNvSpPr/>
          <p:nvPr/>
        </p:nvSpPr>
        <p:spPr>
          <a:xfrm flipH="1">
            <a:off x="3419792" y="2534304"/>
            <a:ext cx="2202180" cy="3157"/>
          </a:xfrm>
          <a:prstGeom prst="line">
            <a:avLst/>
          </a:prstGeom>
          <a:ln w="19050">
            <a:solidFill>
              <a:srgbClr val="548235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02" name="Rectangle 38"/>
          <p:cNvSpPr txBox="1"/>
          <p:nvPr/>
        </p:nvSpPr>
        <p:spPr>
          <a:xfrm>
            <a:off x="4165528" y="2041862"/>
            <a:ext cx="783083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54823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sync</a:t>
            </a:r>
          </a:p>
        </p:txBody>
      </p:sp>
      <p:grpSp>
        <p:nvGrpSpPr>
          <p:cNvPr id="405" name="Rectangle 36"/>
          <p:cNvGrpSpPr/>
          <p:nvPr/>
        </p:nvGrpSpPr>
        <p:grpSpPr>
          <a:xfrm>
            <a:off x="2730181" y="4488175"/>
            <a:ext cx="1516382" cy="450900"/>
            <a:chOff x="0" y="0"/>
            <a:chExt cx="1516380" cy="450898"/>
          </a:xfrm>
        </p:grpSpPr>
        <p:sp>
          <p:nvSpPr>
            <p:cNvPr id="403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4" name="〈1, B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solidFill>
                    <a:srgbClr val="FF0000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〈1, B〉</a:t>
              </a:r>
            </a:p>
          </p:txBody>
        </p:sp>
      </p:grpSp>
      <p:grpSp>
        <p:nvGrpSpPr>
          <p:cNvPr id="408" name="Rectangle 39"/>
          <p:cNvGrpSpPr/>
          <p:nvPr/>
        </p:nvGrpSpPr>
        <p:grpSpPr>
          <a:xfrm>
            <a:off x="4978082" y="5280655"/>
            <a:ext cx="1516381" cy="450900"/>
            <a:chOff x="0" y="0"/>
            <a:chExt cx="1516380" cy="450898"/>
          </a:xfrm>
        </p:grpSpPr>
        <p:sp>
          <p:nvSpPr>
            <p:cNvPr id="406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7" name="〈2, A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solidFill>
                    <a:srgbClr val="FF0000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〈2, A〉</a:t>
              </a:r>
            </a:p>
          </p:txBody>
        </p:sp>
      </p:grpSp>
      <p:sp>
        <p:nvSpPr>
          <p:cNvPr id="409" name="Straight Arrow Connector 40"/>
          <p:cNvSpPr/>
          <p:nvPr/>
        </p:nvSpPr>
        <p:spPr>
          <a:xfrm flipH="1">
            <a:off x="5736273" y="3761256"/>
            <a:ext cx="2202181" cy="3157"/>
          </a:xfrm>
          <a:prstGeom prst="line">
            <a:avLst/>
          </a:prstGeom>
          <a:ln w="19050">
            <a:solidFill>
              <a:srgbClr val="548235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10" name="Rectangle 41"/>
          <p:cNvSpPr txBox="1"/>
          <p:nvPr/>
        </p:nvSpPr>
        <p:spPr>
          <a:xfrm>
            <a:off x="6482008" y="3268814"/>
            <a:ext cx="783083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54823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sync</a:t>
            </a:r>
          </a:p>
        </p:txBody>
      </p:sp>
      <p:grpSp>
        <p:nvGrpSpPr>
          <p:cNvPr id="413" name="Rectangle 37"/>
          <p:cNvGrpSpPr/>
          <p:nvPr/>
        </p:nvGrpSpPr>
        <p:grpSpPr>
          <a:xfrm>
            <a:off x="7225982" y="5280655"/>
            <a:ext cx="1516381" cy="450900"/>
            <a:chOff x="0" y="0"/>
            <a:chExt cx="1516380" cy="450898"/>
          </a:xfrm>
        </p:grpSpPr>
        <p:sp>
          <p:nvSpPr>
            <p:cNvPr id="411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2" name="〈2, A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〈2, A〉</a:t>
              </a:r>
            </a:p>
          </p:txBody>
        </p:sp>
      </p:grpSp>
      <p:grpSp>
        <p:nvGrpSpPr>
          <p:cNvPr id="416" name="Rectangle 43"/>
          <p:cNvGrpSpPr/>
          <p:nvPr/>
        </p:nvGrpSpPr>
        <p:grpSpPr>
          <a:xfrm>
            <a:off x="7225982" y="4884415"/>
            <a:ext cx="1516381" cy="450900"/>
            <a:chOff x="0" y="0"/>
            <a:chExt cx="1516380" cy="450898"/>
          </a:xfrm>
        </p:grpSpPr>
        <p:sp>
          <p:nvSpPr>
            <p:cNvPr id="414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5" name="〈1, B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〈1, B〉</a:t>
              </a:r>
            </a:p>
          </p:txBody>
        </p:sp>
      </p:grpSp>
      <p:grpSp>
        <p:nvGrpSpPr>
          <p:cNvPr id="419" name="Rectangle 45"/>
          <p:cNvGrpSpPr/>
          <p:nvPr/>
        </p:nvGrpSpPr>
        <p:grpSpPr>
          <a:xfrm>
            <a:off x="4978082" y="4488175"/>
            <a:ext cx="1516381" cy="450900"/>
            <a:chOff x="0" y="0"/>
            <a:chExt cx="1516380" cy="450898"/>
          </a:xfrm>
        </p:grpSpPr>
        <p:sp>
          <p:nvSpPr>
            <p:cNvPr id="417" name="Rectangle"/>
            <p:cNvSpPr/>
            <p:nvPr/>
          </p:nvSpPr>
          <p:spPr>
            <a:xfrm>
              <a:off x="0" y="27329"/>
              <a:ext cx="151638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8" name="〈0, C〉"/>
            <p:cNvSpPr txBox="1"/>
            <p:nvPr/>
          </p:nvSpPr>
          <p:spPr>
            <a:xfrm>
              <a:off x="60007" y="0"/>
              <a:ext cx="1396366" cy="450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solidFill>
                    <a:srgbClr val="FF0000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〈0, C〉</a:t>
              </a:r>
            </a:p>
          </p:txBody>
        </p:sp>
      </p:grpSp>
      <p:sp>
        <p:nvSpPr>
          <p:cNvPr id="420" name="Rectangle 44"/>
          <p:cNvSpPr/>
          <p:nvPr/>
        </p:nvSpPr>
        <p:spPr>
          <a:xfrm>
            <a:off x="1296116" y="6314027"/>
            <a:ext cx="2647440" cy="378406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〈local TS, node-id〉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Title 4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Tentative order ≠ commit order</a:t>
            </a:r>
          </a:p>
        </p:txBody>
      </p:sp>
      <p:sp>
        <p:nvSpPr>
          <p:cNvPr id="423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  <p:sp>
        <p:nvSpPr>
          <p:cNvPr id="424" name="TextBox 5"/>
          <p:cNvSpPr txBox="1"/>
          <p:nvPr/>
        </p:nvSpPr>
        <p:spPr>
          <a:xfrm>
            <a:off x="1660871" y="1447802"/>
            <a:ext cx="77014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Time</a:t>
            </a:r>
          </a:p>
        </p:txBody>
      </p:sp>
      <p:sp>
        <p:nvSpPr>
          <p:cNvPr id="425" name="Straight Arrow Connector 7"/>
          <p:cNvSpPr/>
          <p:nvPr/>
        </p:nvSpPr>
        <p:spPr>
          <a:xfrm>
            <a:off x="2044019" y="1909466"/>
            <a:ext cx="19782" cy="1717656"/>
          </a:xfrm>
          <a:prstGeom prst="line">
            <a:avLst/>
          </a:prstGeom>
          <a:ln w="1905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26" name="TextBox 9"/>
          <p:cNvSpPr txBox="1"/>
          <p:nvPr/>
        </p:nvSpPr>
        <p:spPr>
          <a:xfrm>
            <a:off x="1629749" y="4450081"/>
            <a:ext cx="76508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Logs</a:t>
            </a:r>
          </a:p>
        </p:txBody>
      </p:sp>
      <p:grpSp>
        <p:nvGrpSpPr>
          <p:cNvPr id="429" name="Rectangle 10"/>
          <p:cNvGrpSpPr/>
          <p:nvPr/>
        </p:nvGrpSpPr>
        <p:grpSpPr>
          <a:xfrm>
            <a:off x="3308860" y="1612780"/>
            <a:ext cx="396241" cy="512926"/>
            <a:chOff x="0" y="0"/>
            <a:chExt cx="396240" cy="512925"/>
          </a:xfrm>
        </p:grpSpPr>
        <p:sp>
          <p:nvSpPr>
            <p:cNvPr id="427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8" name="A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A</a:t>
              </a:r>
            </a:p>
          </p:txBody>
        </p:sp>
      </p:grpSp>
      <p:grpSp>
        <p:nvGrpSpPr>
          <p:cNvPr id="432" name="Rectangle 11"/>
          <p:cNvGrpSpPr/>
          <p:nvPr/>
        </p:nvGrpSpPr>
        <p:grpSpPr>
          <a:xfrm>
            <a:off x="5379387" y="1625752"/>
            <a:ext cx="396241" cy="512926"/>
            <a:chOff x="0" y="0"/>
            <a:chExt cx="396240" cy="512925"/>
          </a:xfrm>
        </p:grpSpPr>
        <p:sp>
          <p:nvSpPr>
            <p:cNvPr id="430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1" name="B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B</a:t>
              </a:r>
            </a:p>
          </p:txBody>
        </p:sp>
      </p:grpSp>
      <p:grpSp>
        <p:nvGrpSpPr>
          <p:cNvPr id="435" name="Rectangle 12"/>
          <p:cNvGrpSpPr/>
          <p:nvPr/>
        </p:nvGrpSpPr>
        <p:grpSpPr>
          <a:xfrm>
            <a:off x="9319477" y="1612780"/>
            <a:ext cx="713511" cy="512926"/>
            <a:chOff x="0" y="0"/>
            <a:chExt cx="713510" cy="512925"/>
          </a:xfrm>
        </p:grpSpPr>
        <p:sp>
          <p:nvSpPr>
            <p:cNvPr id="433" name="Rectangle"/>
            <p:cNvSpPr/>
            <p:nvPr/>
          </p:nvSpPr>
          <p:spPr>
            <a:xfrm>
              <a:off x="0" y="58342"/>
              <a:ext cx="713511" cy="396241"/>
            </a:xfrm>
            <a:prstGeom prst="rect">
              <a:avLst/>
            </a:pr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34" name="Pri"/>
            <p:cNvSpPr txBox="1"/>
            <p:nvPr/>
          </p:nvSpPr>
          <p:spPr>
            <a:xfrm>
              <a:off x="60007" y="0"/>
              <a:ext cx="59349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Pri</a:t>
              </a:r>
            </a:p>
          </p:txBody>
        </p:sp>
      </p:grpSp>
      <p:sp>
        <p:nvSpPr>
          <p:cNvPr id="436" name="Straight Connector 14"/>
          <p:cNvSpPr/>
          <p:nvPr/>
        </p:nvSpPr>
        <p:spPr>
          <a:xfrm>
            <a:off x="1674813" y="4221479"/>
            <a:ext cx="8763001" cy="1"/>
          </a:xfrm>
          <a:prstGeom prst="line">
            <a:avLst/>
          </a:prstGeom>
          <a:ln w="19050">
            <a:solidFill>
              <a:srgbClr val="000000"/>
            </a:solidFill>
            <a:prstDash val="sys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37" name="Rectangle 16"/>
          <p:cNvSpPr/>
          <p:nvPr/>
        </p:nvSpPr>
        <p:spPr>
          <a:xfrm>
            <a:off x="2730181" y="4515504"/>
            <a:ext cx="1560370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8" name="Rectangle 18"/>
          <p:cNvSpPr/>
          <p:nvPr/>
        </p:nvSpPr>
        <p:spPr>
          <a:xfrm>
            <a:off x="2730181" y="4911745"/>
            <a:ext cx="156037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39" name="Rectangle 19"/>
          <p:cNvSpPr/>
          <p:nvPr/>
        </p:nvSpPr>
        <p:spPr>
          <a:xfrm>
            <a:off x="2730181" y="5307984"/>
            <a:ext cx="156037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0" name="Rectangle 20"/>
          <p:cNvSpPr/>
          <p:nvPr/>
        </p:nvSpPr>
        <p:spPr>
          <a:xfrm>
            <a:off x="2730181" y="5704225"/>
            <a:ext cx="156037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1" name="Rectangle 22"/>
          <p:cNvSpPr/>
          <p:nvPr/>
        </p:nvSpPr>
        <p:spPr>
          <a:xfrm>
            <a:off x="4797752" y="4911745"/>
            <a:ext cx="1571347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2" name="Rectangle 23"/>
          <p:cNvSpPr/>
          <p:nvPr/>
        </p:nvSpPr>
        <p:spPr>
          <a:xfrm>
            <a:off x="4797752" y="5307984"/>
            <a:ext cx="1571347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3" name="Rectangle 24"/>
          <p:cNvSpPr/>
          <p:nvPr/>
        </p:nvSpPr>
        <p:spPr>
          <a:xfrm>
            <a:off x="4797752" y="5704225"/>
            <a:ext cx="1571347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4" name="Rectangle 25"/>
          <p:cNvSpPr/>
          <p:nvPr/>
        </p:nvSpPr>
        <p:spPr>
          <a:xfrm>
            <a:off x="6841639" y="4515504"/>
            <a:ext cx="1605275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5" name="Rectangle 27"/>
          <p:cNvSpPr/>
          <p:nvPr/>
        </p:nvSpPr>
        <p:spPr>
          <a:xfrm>
            <a:off x="6841639" y="5307984"/>
            <a:ext cx="1605275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46" name="Rectangle 28"/>
          <p:cNvSpPr/>
          <p:nvPr/>
        </p:nvSpPr>
        <p:spPr>
          <a:xfrm>
            <a:off x="6841639" y="5704225"/>
            <a:ext cx="1605275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449" name="Rectangle 29"/>
          <p:cNvGrpSpPr/>
          <p:nvPr/>
        </p:nvGrpSpPr>
        <p:grpSpPr>
          <a:xfrm>
            <a:off x="2544968" y="4515504"/>
            <a:ext cx="1745583" cy="396242"/>
            <a:chOff x="0" y="27329"/>
            <a:chExt cx="1745581" cy="396240"/>
          </a:xfrm>
        </p:grpSpPr>
        <p:sp>
          <p:nvSpPr>
            <p:cNvPr id="447" name="Rectangle"/>
            <p:cNvSpPr/>
            <p:nvPr/>
          </p:nvSpPr>
          <p:spPr>
            <a:xfrm>
              <a:off x="185213" y="27329"/>
              <a:ext cx="1560369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8" name="〈-,20, A〉"/>
            <p:cNvSpPr/>
            <p:nvPr/>
          </p:nvSpPr>
          <p:spPr>
            <a:xfrm>
              <a:off x="0" y="225449"/>
              <a:ext cx="168557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〈-,20, A〉</a:t>
              </a:r>
            </a:p>
          </p:txBody>
        </p:sp>
      </p:grpSp>
      <p:grpSp>
        <p:nvGrpSpPr>
          <p:cNvPr id="452" name="Rectangle 31"/>
          <p:cNvGrpSpPr/>
          <p:nvPr/>
        </p:nvGrpSpPr>
        <p:grpSpPr>
          <a:xfrm>
            <a:off x="6713582" y="4515977"/>
            <a:ext cx="1742939" cy="396241"/>
            <a:chOff x="0" y="27329"/>
            <a:chExt cx="1742937" cy="396240"/>
          </a:xfrm>
        </p:grpSpPr>
        <p:sp>
          <p:nvSpPr>
            <p:cNvPr id="450" name="Rectangle"/>
            <p:cNvSpPr/>
            <p:nvPr/>
          </p:nvSpPr>
          <p:spPr>
            <a:xfrm>
              <a:off x="137663" y="27329"/>
              <a:ext cx="1605275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1" name="〈-,20, A〉"/>
            <p:cNvSpPr/>
            <p:nvPr/>
          </p:nvSpPr>
          <p:spPr>
            <a:xfrm>
              <a:off x="0" y="225449"/>
              <a:ext cx="168293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〈-,20, A〉</a:t>
              </a:r>
            </a:p>
          </p:txBody>
        </p:sp>
      </p:grpSp>
      <p:sp>
        <p:nvSpPr>
          <p:cNvPr id="453" name="Rectangle 33"/>
          <p:cNvSpPr txBox="1"/>
          <p:nvPr/>
        </p:nvSpPr>
        <p:spPr>
          <a:xfrm>
            <a:off x="4617485" y="2446303"/>
            <a:ext cx="2140643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〈-,10, B〉</a:t>
            </a:r>
          </a:p>
        </p:txBody>
      </p:sp>
      <p:sp>
        <p:nvSpPr>
          <p:cNvPr id="454" name="Rectangle 34"/>
          <p:cNvSpPr txBox="1"/>
          <p:nvPr/>
        </p:nvSpPr>
        <p:spPr>
          <a:xfrm>
            <a:off x="2562920" y="2155196"/>
            <a:ext cx="2122425" cy="474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6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W 〈-,20, A〉</a:t>
            </a:r>
          </a:p>
        </p:txBody>
      </p:sp>
      <p:grpSp>
        <p:nvGrpSpPr>
          <p:cNvPr id="457" name="Group 39"/>
          <p:cNvGrpSpPr/>
          <p:nvPr/>
        </p:nvGrpSpPr>
        <p:grpSpPr>
          <a:xfrm>
            <a:off x="5503602" y="3497284"/>
            <a:ext cx="2202181" cy="495600"/>
            <a:chOff x="0" y="0"/>
            <a:chExt cx="2202179" cy="495599"/>
          </a:xfrm>
        </p:grpSpPr>
        <p:sp>
          <p:nvSpPr>
            <p:cNvPr id="455" name="Straight Arrow Connector 35"/>
            <p:cNvSpPr/>
            <p:nvPr/>
          </p:nvSpPr>
          <p:spPr>
            <a:xfrm flipH="1">
              <a:off x="0" y="492443"/>
              <a:ext cx="2202180" cy="3157"/>
            </a:xfrm>
            <a:prstGeom prst="line">
              <a:avLst/>
            </a:prstGeom>
            <a:noFill/>
            <a:ln w="19050" cap="flat">
              <a:solidFill>
                <a:srgbClr val="548235"/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6" name="Rectangle 38"/>
            <p:cNvSpPr txBox="1"/>
            <p:nvPr/>
          </p:nvSpPr>
          <p:spPr>
            <a:xfrm>
              <a:off x="745734" y="0"/>
              <a:ext cx="783083" cy="474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600">
                  <a:solidFill>
                    <a:srgbClr val="5482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sync</a:t>
              </a:r>
            </a:p>
          </p:txBody>
        </p:sp>
      </p:grpSp>
      <p:grpSp>
        <p:nvGrpSpPr>
          <p:cNvPr id="460" name="Rectangle 36"/>
          <p:cNvGrpSpPr/>
          <p:nvPr/>
        </p:nvGrpSpPr>
        <p:grpSpPr>
          <a:xfrm>
            <a:off x="7446157" y="1620289"/>
            <a:ext cx="396241" cy="512926"/>
            <a:chOff x="0" y="0"/>
            <a:chExt cx="396240" cy="512925"/>
          </a:xfrm>
        </p:grpSpPr>
        <p:sp>
          <p:nvSpPr>
            <p:cNvPr id="458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9" name="C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</a:t>
              </a:r>
            </a:p>
          </p:txBody>
        </p:sp>
      </p:grpSp>
      <p:sp>
        <p:nvSpPr>
          <p:cNvPr id="461" name="Rectangle 37"/>
          <p:cNvSpPr/>
          <p:nvPr/>
        </p:nvSpPr>
        <p:spPr>
          <a:xfrm>
            <a:off x="8914655" y="4515504"/>
            <a:ext cx="1523160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2" name="Rectangle 40"/>
          <p:cNvSpPr/>
          <p:nvPr/>
        </p:nvSpPr>
        <p:spPr>
          <a:xfrm>
            <a:off x="8914655" y="4911745"/>
            <a:ext cx="152316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3" name="Rectangle 41"/>
          <p:cNvSpPr/>
          <p:nvPr/>
        </p:nvSpPr>
        <p:spPr>
          <a:xfrm>
            <a:off x="8914655" y="5307984"/>
            <a:ext cx="152316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464" name="Rectangle 42"/>
          <p:cNvSpPr/>
          <p:nvPr/>
        </p:nvSpPr>
        <p:spPr>
          <a:xfrm>
            <a:off x="8914655" y="5704225"/>
            <a:ext cx="152316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467" name="Group 53"/>
          <p:cNvGrpSpPr/>
          <p:nvPr/>
        </p:nvGrpSpPr>
        <p:grpSpPr>
          <a:xfrm>
            <a:off x="3228226" y="2887206"/>
            <a:ext cx="4302324" cy="553871"/>
            <a:chOff x="0" y="0"/>
            <a:chExt cx="4302323" cy="553870"/>
          </a:xfrm>
        </p:grpSpPr>
        <p:sp>
          <p:nvSpPr>
            <p:cNvPr id="465" name="Straight Arrow Connector 54"/>
            <p:cNvSpPr/>
            <p:nvPr/>
          </p:nvSpPr>
          <p:spPr>
            <a:xfrm flipH="1" flipV="1">
              <a:off x="0" y="553870"/>
              <a:ext cx="4302324" cy="1"/>
            </a:xfrm>
            <a:prstGeom prst="line">
              <a:avLst/>
            </a:prstGeom>
            <a:noFill/>
            <a:ln w="19050" cap="flat">
              <a:solidFill>
                <a:srgbClr val="548235"/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66" name="Rectangle 55"/>
            <p:cNvSpPr txBox="1"/>
            <p:nvPr/>
          </p:nvSpPr>
          <p:spPr>
            <a:xfrm>
              <a:off x="1723834" y="0"/>
              <a:ext cx="783083" cy="474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600">
                  <a:solidFill>
                    <a:srgbClr val="5482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sync</a:t>
              </a:r>
            </a:p>
          </p:txBody>
        </p:sp>
      </p:grpSp>
      <p:sp>
        <p:nvSpPr>
          <p:cNvPr id="468" name="Rectangle 56"/>
          <p:cNvSpPr/>
          <p:nvPr/>
        </p:nvSpPr>
        <p:spPr>
          <a:xfrm>
            <a:off x="4802554" y="4515504"/>
            <a:ext cx="1571347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471" name="Rectangle 30"/>
          <p:cNvGrpSpPr/>
          <p:nvPr/>
        </p:nvGrpSpPr>
        <p:grpSpPr>
          <a:xfrm>
            <a:off x="4587507" y="4515504"/>
            <a:ext cx="1781593" cy="396242"/>
            <a:chOff x="0" y="27329"/>
            <a:chExt cx="1781591" cy="396240"/>
          </a:xfrm>
        </p:grpSpPr>
        <p:sp>
          <p:nvSpPr>
            <p:cNvPr id="469" name="Rectangle"/>
            <p:cNvSpPr/>
            <p:nvPr/>
          </p:nvSpPr>
          <p:spPr>
            <a:xfrm>
              <a:off x="210244" y="27329"/>
              <a:ext cx="1571348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0" name="〈-,10, B〉"/>
            <p:cNvSpPr/>
            <p:nvPr/>
          </p:nvSpPr>
          <p:spPr>
            <a:xfrm>
              <a:off x="0" y="225449"/>
              <a:ext cx="172158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〈-,10, B〉</a:t>
              </a:r>
            </a:p>
          </p:txBody>
        </p:sp>
      </p:grpSp>
      <p:sp>
        <p:nvSpPr>
          <p:cNvPr id="472" name="Rectangle 57"/>
          <p:cNvSpPr/>
          <p:nvPr/>
        </p:nvSpPr>
        <p:spPr>
          <a:xfrm>
            <a:off x="6841639" y="4911745"/>
            <a:ext cx="1605275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475" name="Rectangle 44"/>
          <p:cNvGrpSpPr/>
          <p:nvPr/>
        </p:nvGrpSpPr>
        <p:grpSpPr>
          <a:xfrm>
            <a:off x="6729001" y="4515504"/>
            <a:ext cx="1722717" cy="396242"/>
            <a:chOff x="0" y="27329"/>
            <a:chExt cx="1722716" cy="396240"/>
          </a:xfrm>
        </p:grpSpPr>
        <p:sp>
          <p:nvSpPr>
            <p:cNvPr id="473" name="Rectangle"/>
            <p:cNvSpPr/>
            <p:nvPr/>
          </p:nvSpPr>
          <p:spPr>
            <a:xfrm>
              <a:off x="117442" y="27329"/>
              <a:ext cx="1605275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4" name="〈-,10, B〉"/>
            <p:cNvSpPr/>
            <p:nvPr/>
          </p:nvSpPr>
          <p:spPr>
            <a:xfrm>
              <a:off x="0" y="225449"/>
              <a:ext cx="166270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〈-,10, B〉</a:t>
              </a:r>
            </a:p>
          </p:txBody>
        </p:sp>
      </p:grpSp>
      <p:sp>
        <p:nvSpPr>
          <p:cNvPr id="476" name="Rectangle 43"/>
          <p:cNvSpPr/>
          <p:nvPr/>
        </p:nvSpPr>
        <p:spPr>
          <a:xfrm>
            <a:off x="1296116" y="6314027"/>
            <a:ext cx="3324856" cy="378406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〈CSN, local TS, node-id〉</a:t>
            </a:r>
          </a:p>
        </p:txBody>
      </p:sp>
      <p:grpSp>
        <p:nvGrpSpPr>
          <p:cNvPr id="479" name="Rectangle 46"/>
          <p:cNvGrpSpPr/>
          <p:nvPr/>
        </p:nvGrpSpPr>
        <p:grpSpPr>
          <a:xfrm>
            <a:off x="4603899" y="4911745"/>
            <a:ext cx="1765199" cy="396241"/>
            <a:chOff x="0" y="27329"/>
            <a:chExt cx="1765197" cy="396240"/>
          </a:xfrm>
        </p:grpSpPr>
        <p:sp>
          <p:nvSpPr>
            <p:cNvPr id="477" name="Rectangle"/>
            <p:cNvSpPr/>
            <p:nvPr/>
          </p:nvSpPr>
          <p:spPr>
            <a:xfrm>
              <a:off x="193850" y="27329"/>
              <a:ext cx="1571348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8" name="〈-,20, A〉"/>
            <p:cNvSpPr/>
            <p:nvPr/>
          </p:nvSpPr>
          <p:spPr>
            <a:xfrm>
              <a:off x="0" y="225449"/>
              <a:ext cx="1705191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〈-,20, A〉</a:t>
              </a:r>
            </a:p>
          </p:txBody>
        </p:sp>
      </p:grpSp>
      <p:grpSp>
        <p:nvGrpSpPr>
          <p:cNvPr id="482" name="Rectangle 47"/>
          <p:cNvGrpSpPr/>
          <p:nvPr/>
        </p:nvGrpSpPr>
        <p:grpSpPr>
          <a:xfrm>
            <a:off x="6709924" y="4911509"/>
            <a:ext cx="1746597" cy="396241"/>
            <a:chOff x="0" y="27329"/>
            <a:chExt cx="1746595" cy="396240"/>
          </a:xfrm>
        </p:grpSpPr>
        <p:sp>
          <p:nvSpPr>
            <p:cNvPr id="480" name="Rectangle"/>
            <p:cNvSpPr/>
            <p:nvPr/>
          </p:nvSpPr>
          <p:spPr>
            <a:xfrm>
              <a:off x="141321" y="27329"/>
              <a:ext cx="1605275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〈-,20, A〉"/>
            <p:cNvSpPr/>
            <p:nvPr/>
          </p:nvSpPr>
          <p:spPr>
            <a:xfrm>
              <a:off x="0" y="225449"/>
              <a:ext cx="168658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〈-,20, A〉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8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9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9" grpId="2" animBg="1" advAuto="0"/>
      <p:bldP spid="452" grpId="6" animBg="1" advAuto="0"/>
      <p:bldP spid="453" grpId="3" animBg="1" advAuto="0"/>
      <p:bldP spid="454" grpId="1" animBg="1" advAuto="0"/>
      <p:bldP spid="457" grpId="7" animBg="1" advAuto="0"/>
      <p:bldP spid="467" grpId="5" animBg="1" advAuto="0"/>
      <p:bldP spid="471" grpId="4" animBg="1" advAuto="0"/>
      <p:bldP spid="475" grpId="8" animBg="1" advAuto="0"/>
      <p:bldP spid="479" grpId="9" animBg="1" advAuto="0"/>
      <p:bldP spid="482" grpId="1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Title 4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>
              <a:defRPr sz="4000"/>
            </a:lvl1pPr>
          </a:lstStyle>
          <a:p>
            <a:r>
              <a:t>Tentative order ≠ commit order</a:t>
            </a:r>
          </a:p>
        </p:txBody>
      </p:sp>
      <p:sp>
        <p:nvSpPr>
          <p:cNvPr id="485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  <p:sp>
        <p:nvSpPr>
          <p:cNvPr id="486" name="TextBox 5"/>
          <p:cNvSpPr txBox="1"/>
          <p:nvPr/>
        </p:nvSpPr>
        <p:spPr>
          <a:xfrm>
            <a:off x="1660871" y="1447802"/>
            <a:ext cx="770146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Time</a:t>
            </a:r>
          </a:p>
        </p:txBody>
      </p:sp>
      <p:sp>
        <p:nvSpPr>
          <p:cNvPr id="487" name="Straight Arrow Connector 7"/>
          <p:cNvSpPr/>
          <p:nvPr/>
        </p:nvSpPr>
        <p:spPr>
          <a:xfrm>
            <a:off x="2044019" y="1909466"/>
            <a:ext cx="19782" cy="1717656"/>
          </a:xfrm>
          <a:prstGeom prst="line">
            <a:avLst/>
          </a:prstGeom>
          <a:ln w="19050">
            <a:solidFill>
              <a:srgbClr val="0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8" name="TextBox 9"/>
          <p:cNvSpPr txBox="1"/>
          <p:nvPr/>
        </p:nvSpPr>
        <p:spPr>
          <a:xfrm>
            <a:off x="1629749" y="4450081"/>
            <a:ext cx="76508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Logs</a:t>
            </a:r>
          </a:p>
        </p:txBody>
      </p:sp>
      <p:grpSp>
        <p:nvGrpSpPr>
          <p:cNvPr id="491" name="Rectangle 10"/>
          <p:cNvGrpSpPr/>
          <p:nvPr/>
        </p:nvGrpSpPr>
        <p:grpSpPr>
          <a:xfrm>
            <a:off x="3308860" y="1612780"/>
            <a:ext cx="396241" cy="512926"/>
            <a:chOff x="0" y="0"/>
            <a:chExt cx="396240" cy="512925"/>
          </a:xfrm>
        </p:grpSpPr>
        <p:sp>
          <p:nvSpPr>
            <p:cNvPr id="489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0" name="A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A</a:t>
              </a:r>
            </a:p>
          </p:txBody>
        </p:sp>
      </p:grpSp>
      <p:grpSp>
        <p:nvGrpSpPr>
          <p:cNvPr id="494" name="Rectangle 11"/>
          <p:cNvGrpSpPr/>
          <p:nvPr/>
        </p:nvGrpSpPr>
        <p:grpSpPr>
          <a:xfrm>
            <a:off x="5379387" y="1625752"/>
            <a:ext cx="396241" cy="512926"/>
            <a:chOff x="0" y="0"/>
            <a:chExt cx="396240" cy="512925"/>
          </a:xfrm>
        </p:grpSpPr>
        <p:sp>
          <p:nvSpPr>
            <p:cNvPr id="492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3" name="B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B</a:t>
              </a:r>
            </a:p>
          </p:txBody>
        </p:sp>
      </p:grpSp>
      <p:grpSp>
        <p:nvGrpSpPr>
          <p:cNvPr id="497" name="Rectangle 12"/>
          <p:cNvGrpSpPr/>
          <p:nvPr/>
        </p:nvGrpSpPr>
        <p:grpSpPr>
          <a:xfrm>
            <a:off x="9319477" y="1612780"/>
            <a:ext cx="713511" cy="512926"/>
            <a:chOff x="0" y="0"/>
            <a:chExt cx="713510" cy="512925"/>
          </a:xfrm>
        </p:grpSpPr>
        <p:sp>
          <p:nvSpPr>
            <p:cNvPr id="495" name="Rectangle"/>
            <p:cNvSpPr/>
            <p:nvPr/>
          </p:nvSpPr>
          <p:spPr>
            <a:xfrm>
              <a:off x="0" y="58342"/>
              <a:ext cx="713511" cy="396241"/>
            </a:xfrm>
            <a:prstGeom prst="rect">
              <a:avLst/>
            </a:prstGeom>
            <a:solidFill>
              <a:srgbClr val="000000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96" name="Pri"/>
            <p:cNvSpPr txBox="1"/>
            <p:nvPr/>
          </p:nvSpPr>
          <p:spPr>
            <a:xfrm>
              <a:off x="60007" y="0"/>
              <a:ext cx="59349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Pri</a:t>
              </a:r>
            </a:p>
          </p:txBody>
        </p:sp>
      </p:grpSp>
      <p:sp>
        <p:nvSpPr>
          <p:cNvPr id="498" name="Straight Connector 14"/>
          <p:cNvSpPr/>
          <p:nvPr/>
        </p:nvSpPr>
        <p:spPr>
          <a:xfrm>
            <a:off x="1674813" y="4221479"/>
            <a:ext cx="8763001" cy="1"/>
          </a:xfrm>
          <a:prstGeom prst="line">
            <a:avLst/>
          </a:prstGeom>
          <a:ln w="19050">
            <a:solidFill>
              <a:srgbClr val="000000"/>
            </a:solidFill>
            <a:prstDash val="sys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99" name="Rectangle 16"/>
          <p:cNvSpPr/>
          <p:nvPr/>
        </p:nvSpPr>
        <p:spPr>
          <a:xfrm>
            <a:off x="2730181" y="4515504"/>
            <a:ext cx="1560370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0" name="Rectangle 18"/>
          <p:cNvSpPr/>
          <p:nvPr/>
        </p:nvSpPr>
        <p:spPr>
          <a:xfrm>
            <a:off x="2730181" y="4911745"/>
            <a:ext cx="156037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1" name="Rectangle 19"/>
          <p:cNvSpPr/>
          <p:nvPr/>
        </p:nvSpPr>
        <p:spPr>
          <a:xfrm>
            <a:off x="2730181" y="5307984"/>
            <a:ext cx="156037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2" name="Rectangle 20"/>
          <p:cNvSpPr/>
          <p:nvPr/>
        </p:nvSpPr>
        <p:spPr>
          <a:xfrm>
            <a:off x="2730181" y="5704225"/>
            <a:ext cx="156037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3" name="Rectangle 22"/>
          <p:cNvSpPr/>
          <p:nvPr/>
        </p:nvSpPr>
        <p:spPr>
          <a:xfrm>
            <a:off x="4797752" y="4911745"/>
            <a:ext cx="1571347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4" name="Rectangle 23"/>
          <p:cNvSpPr/>
          <p:nvPr/>
        </p:nvSpPr>
        <p:spPr>
          <a:xfrm>
            <a:off x="4797752" y="5307984"/>
            <a:ext cx="1571347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5" name="Rectangle 24"/>
          <p:cNvSpPr/>
          <p:nvPr/>
        </p:nvSpPr>
        <p:spPr>
          <a:xfrm>
            <a:off x="4797752" y="5704225"/>
            <a:ext cx="1571347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6" name="Rectangle 25"/>
          <p:cNvSpPr/>
          <p:nvPr/>
        </p:nvSpPr>
        <p:spPr>
          <a:xfrm>
            <a:off x="6841639" y="4515504"/>
            <a:ext cx="1605275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7" name="Rectangle 27"/>
          <p:cNvSpPr/>
          <p:nvPr/>
        </p:nvSpPr>
        <p:spPr>
          <a:xfrm>
            <a:off x="6841639" y="5307984"/>
            <a:ext cx="1605275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08" name="Rectangle 28"/>
          <p:cNvSpPr/>
          <p:nvPr/>
        </p:nvSpPr>
        <p:spPr>
          <a:xfrm>
            <a:off x="6841639" y="5704225"/>
            <a:ext cx="1605275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11" name="Rectangle 29"/>
          <p:cNvGrpSpPr/>
          <p:nvPr/>
        </p:nvGrpSpPr>
        <p:grpSpPr>
          <a:xfrm>
            <a:off x="2523377" y="4515504"/>
            <a:ext cx="1767174" cy="396242"/>
            <a:chOff x="0" y="27329"/>
            <a:chExt cx="1767172" cy="396240"/>
          </a:xfrm>
        </p:grpSpPr>
        <p:sp>
          <p:nvSpPr>
            <p:cNvPr id="509" name="Rectangle"/>
            <p:cNvSpPr/>
            <p:nvPr/>
          </p:nvSpPr>
          <p:spPr>
            <a:xfrm>
              <a:off x="206804" y="27329"/>
              <a:ext cx="1560369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0" name="〈5,20, A〉"/>
            <p:cNvSpPr/>
            <p:nvPr/>
          </p:nvSpPr>
          <p:spPr>
            <a:xfrm>
              <a:off x="0" y="225449"/>
              <a:ext cx="170716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〈5,20, A〉</a:t>
              </a:r>
            </a:p>
          </p:txBody>
        </p:sp>
      </p:grpSp>
      <p:grpSp>
        <p:nvGrpSpPr>
          <p:cNvPr id="514" name="Rectangle 31"/>
          <p:cNvGrpSpPr/>
          <p:nvPr/>
        </p:nvGrpSpPr>
        <p:grpSpPr>
          <a:xfrm>
            <a:off x="6750814" y="4515977"/>
            <a:ext cx="1705707" cy="396241"/>
            <a:chOff x="0" y="27329"/>
            <a:chExt cx="1705706" cy="396240"/>
          </a:xfrm>
        </p:grpSpPr>
        <p:sp>
          <p:nvSpPr>
            <p:cNvPr id="512" name="Rectangle"/>
            <p:cNvSpPr/>
            <p:nvPr/>
          </p:nvSpPr>
          <p:spPr>
            <a:xfrm>
              <a:off x="100432" y="27329"/>
              <a:ext cx="1605275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3" name="〈-,20, A〉"/>
            <p:cNvSpPr/>
            <p:nvPr/>
          </p:nvSpPr>
          <p:spPr>
            <a:xfrm>
              <a:off x="0" y="225449"/>
              <a:ext cx="164569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〈-,20, A〉</a:t>
              </a:r>
            </a:p>
          </p:txBody>
        </p:sp>
      </p:grpSp>
      <p:grpSp>
        <p:nvGrpSpPr>
          <p:cNvPr id="517" name="Group 39"/>
          <p:cNvGrpSpPr/>
          <p:nvPr/>
        </p:nvGrpSpPr>
        <p:grpSpPr>
          <a:xfrm>
            <a:off x="7507267" y="3519477"/>
            <a:ext cx="2202181" cy="495600"/>
            <a:chOff x="0" y="0"/>
            <a:chExt cx="2202179" cy="495599"/>
          </a:xfrm>
        </p:grpSpPr>
        <p:sp>
          <p:nvSpPr>
            <p:cNvPr id="515" name="Straight Arrow Connector 35"/>
            <p:cNvSpPr/>
            <p:nvPr/>
          </p:nvSpPr>
          <p:spPr>
            <a:xfrm flipH="1">
              <a:off x="0" y="492443"/>
              <a:ext cx="2202180" cy="3157"/>
            </a:xfrm>
            <a:prstGeom prst="line">
              <a:avLst/>
            </a:prstGeom>
            <a:noFill/>
            <a:ln w="19050" cap="flat">
              <a:solidFill>
                <a:srgbClr val="548235"/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6" name="Rectangle 38"/>
            <p:cNvSpPr txBox="1"/>
            <p:nvPr/>
          </p:nvSpPr>
          <p:spPr>
            <a:xfrm>
              <a:off x="745734" y="0"/>
              <a:ext cx="783083" cy="474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600">
                  <a:solidFill>
                    <a:srgbClr val="5482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sync</a:t>
              </a:r>
            </a:p>
          </p:txBody>
        </p:sp>
      </p:grpSp>
      <p:grpSp>
        <p:nvGrpSpPr>
          <p:cNvPr id="520" name="Rectangle 36"/>
          <p:cNvGrpSpPr/>
          <p:nvPr/>
        </p:nvGrpSpPr>
        <p:grpSpPr>
          <a:xfrm>
            <a:off x="7446157" y="1620289"/>
            <a:ext cx="396241" cy="512926"/>
            <a:chOff x="0" y="0"/>
            <a:chExt cx="396240" cy="512925"/>
          </a:xfrm>
        </p:grpSpPr>
        <p:sp>
          <p:nvSpPr>
            <p:cNvPr id="518" name="Square"/>
            <p:cNvSpPr/>
            <p:nvPr/>
          </p:nvSpPr>
          <p:spPr>
            <a:xfrm>
              <a:off x="0" y="58342"/>
              <a:ext cx="396241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9" name="C"/>
            <p:cNvSpPr txBox="1"/>
            <p:nvPr/>
          </p:nvSpPr>
          <p:spPr>
            <a:xfrm>
              <a:off x="60007" y="0"/>
              <a:ext cx="276226" cy="5129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8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C</a:t>
              </a:r>
            </a:p>
          </p:txBody>
        </p:sp>
      </p:grpSp>
      <p:sp>
        <p:nvSpPr>
          <p:cNvPr id="521" name="Rectangle 37"/>
          <p:cNvSpPr/>
          <p:nvPr/>
        </p:nvSpPr>
        <p:spPr>
          <a:xfrm>
            <a:off x="8914655" y="4515504"/>
            <a:ext cx="1523160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2" name="Rectangle 40"/>
          <p:cNvSpPr/>
          <p:nvPr/>
        </p:nvSpPr>
        <p:spPr>
          <a:xfrm>
            <a:off x="8914655" y="4911745"/>
            <a:ext cx="152316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3" name="Rectangle 41"/>
          <p:cNvSpPr/>
          <p:nvPr/>
        </p:nvSpPr>
        <p:spPr>
          <a:xfrm>
            <a:off x="8914655" y="5307984"/>
            <a:ext cx="152316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24" name="Rectangle 42"/>
          <p:cNvSpPr/>
          <p:nvPr/>
        </p:nvSpPr>
        <p:spPr>
          <a:xfrm>
            <a:off x="8914655" y="5704225"/>
            <a:ext cx="1523160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27" name="Group 53"/>
          <p:cNvGrpSpPr/>
          <p:nvPr/>
        </p:nvGrpSpPr>
        <p:grpSpPr>
          <a:xfrm>
            <a:off x="3228226" y="2887206"/>
            <a:ext cx="6347575" cy="553871"/>
            <a:chOff x="0" y="0"/>
            <a:chExt cx="6347574" cy="553870"/>
          </a:xfrm>
        </p:grpSpPr>
        <p:sp>
          <p:nvSpPr>
            <p:cNvPr id="525" name="Straight Arrow Connector 54"/>
            <p:cNvSpPr/>
            <p:nvPr/>
          </p:nvSpPr>
          <p:spPr>
            <a:xfrm flipH="1" flipV="1">
              <a:off x="0" y="553870"/>
              <a:ext cx="6347575" cy="1"/>
            </a:xfrm>
            <a:prstGeom prst="line">
              <a:avLst/>
            </a:prstGeom>
            <a:noFill/>
            <a:ln w="19050" cap="flat">
              <a:solidFill>
                <a:srgbClr val="548235"/>
              </a:solidFill>
              <a:prstDash val="solid"/>
              <a:miter lim="800000"/>
              <a:headEnd type="triangle" w="med" len="med"/>
              <a:tail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6" name="Rectangle 55"/>
            <p:cNvSpPr txBox="1"/>
            <p:nvPr/>
          </p:nvSpPr>
          <p:spPr>
            <a:xfrm>
              <a:off x="2521581" y="0"/>
              <a:ext cx="783083" cy="4743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600">
                  <a:solidFill>
                    <a:srgbClr val="548235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sync</a:t>
              </a:r>
            </a:p>
          </p:txBody>
        </p:sp>
      </p:grpSp>
      <p:sp>
        <p:nvSpPr>
          <p:cNvPr id="528" name="Rectangle 56"/>
          <p:cNvSpPr/>
          <p:nvPr/>
        </p:nvSpPr>
        <p:spPr>
          <a:xfrm>
            <a:off x="4802554" y="4515504"/>
            <a:ext cx="1571347" cy="396242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31" name="Rectangle 30"/>
          <p:cNvGrpSpPr/>
          <p:nvPr/>
        </p:nvGrpSpPr>
        <p:grpSpPr>
          <a:xfrm>
            <a:off x="4661135" y="4515504"/>
            <a:ext cx="1707965" cy="396242"/>
            <a:chOff x="0" y="27329"/>
            <a:chExt cx="1707963" cy="396240"/>
          </a:xfrm>
        </p:grpSpPr>
        <p:sp>
          <p:nvSpPr>
            <p:cNvPr id="529" name="Rectangle"/>
            <p:cNvSpPr/>
            <p:nvPr/>
          </p:nvSpPr>
          <p:spPr>
            <a:xfrm>
              <a:off x="136616" y="27329"/>
              <a:ext cx="1571348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0" name="〈-,10, B〉"/>
            <p:cNvSpPr/>
            <p:nvPr/>
          </p:nvSpPr>
          <p:spPr>
            <a:xfrm>
              <a:off x="0" y="225449"/>
              <a:ext cx="164795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〈-,10, B〉</a:t>
              </a:r>
            </a:p>
          </p:txBody>
        </p:sp>
      </p:grpSp>
      <p:sp>
        <p:nvSpPr>
          <p:cNvPr id="532" name="Rectangle 57"/>
          <p:cNvSpPr/>
          <p:nvPr/>
        </p:nvSpPr>
        <p:spPr>
          <a:xfrm>
            <a:off x="6841639" y="4911745"/>
            <a:ext cx="1605275" cy="396241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pSp>
        <p:nvGrpSpPr>
          <p:cNvPr id="535" name="Rectangle 44"/>
          <p:cNvGrpSpPr/>
          <p:nvPr/>
        </p:nvGrpSpPr>
        <p:grpSpPr>
          <a:xfrm>
            <a:off x="6733995" y="4515504"/>
            <a:ext cx="1717723" cy="396242"/>
            <a:chOff x="0" y="27329"/>
            <a:chExt cx="1717721" cy="396240"/>
          </a:xfrm>
        </p:grpSpPr>
        <p:sp>
          <p:nvSpPr>
            <p:cNvPr id="533" name="Rectangle"/>
            <p:cNvSpPr/>
            <p:nvPr/>
          </p:nvSpPr>
          <p:spPr>
            <a:xfrm>
              <a:off x="112447" y="27329"/>
              <a:ext cx="1605275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4" name="〈-,10, B〉"/>
            <p:cNvSpPr/>
            <p:nvPr/>
          </p:nvSpPr>
          <p:spPr>
            <a:xfrm>
              <a:off x="0" y="225449"/>
              <a:ext cx="1657715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〈-,10, B〉</a:t>
              </a:r>
            </a:p>
          </p:txBody>
        </p:sp>
      </p:grpSp>
      <p:sp>
        <p:nvSpPr>
          <p:cNvPr id="536" name="Rectangle 43"/>
          <p:cNvSpPr/>
          <p:nvPr/>
        </p:nvSpPr>
        <p:spPr>
          <a:xfrm>
            <a:off x="1296116" y="6314027"/>
            <a:ext cx="3324856" cy="378406"/>
          </a:xfrm>
          <a:prstGeom prst="rect">
            <a:avLst/>
          </a:prstGeom>
          <a:solidFill>
            <a:srgbClr val="FFFF00"/>
          </a:solidFill>
          <a:ln w="3175"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〈CSN, local TS, node-id〉</a:t>
            </a:r>
          </a:p>
        </p:txBody>
      </p:sp>
      <p:grpSp>
        <p:nvGrpSpPr>
          <p:cNvPr id="539" name="Rectangle 46"/>
          <p:cNvGrpSpPr/>
          <p:nvPr/>
        </p:nvGrpSpPr>
        <p:grpSpPr>
          <a:xfrm>
            <a:off x="4675441" y="4911745"/>
            <a:ext cx="1693657" cy="396241"/>
            <a:chOff x="0" y="27329"/>
            <a:chExt cx="1693656" cy="396240"/>
          </a:xfrm>
        </p:grpSpPr>
        <p:sp>
          <p:nvSpPr>
            <p:cNvPr id="537" name="Rectangle"/>
            <p:cNvSpPr/>
            <p:nvPr/>
          </p:nvSpPr>
          <p:spPr>
            <a:xfrm>
              <a:off x="122309" y="27329"/>
              <a:ext cx="1571348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8" name="〈-,20, A〉"/>
            <p:cNvSpPr/>
            <p:nvPr/>
          </p:nvSpPr>
          <p:spPr>
            <a:xfrm>
              <a:off x="0" y="225449"/>
              <a:ext cx="1633650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〈-,20, A〉</a:t>
              </a:r>
            </a:p>
          </p:txBody>
        </p:sp>
      </p:grpSp>
      <p:grpSp>
        <p:nvGrpSpPr>
          <p:cNvPr id="542" name="Rectangle 47"/>
          <p:cNvGrpSpPr/>
          <p:nvPr/>
        </p:nvGrpSpPr>
        <p:grpSpPr>
          <a:xfrm>
            <a:off x="6735274" y="4911509"/>
            <a:ext cx="1721247" cy="396241"/>
            <a:chOff x="0" y="27329"/>
            <a:chExt cx="1721245" cy="396240"/>
          </a:xfrm>
        </p:grpSpPr>
        <p:sp>
          <p:nvSpPr>
            <p:cNvPr id="540" name="Rectangle"/>
            <p:cNvSpPr/>
            <p:nvPr/>
          </p:nvSpPr>
          <p:spPr>
            <a:xfrm>
              <a:off x="115971" y="27329"/>
              <a:ext cx="1605275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1" name="〈-,20, A〉"/>
            <p:cNvSpPr/>
            <p:nvPr/>
          </p:nvSpPr>
          <p:spPr>
            <a:xfrm>
              <a:off x="0" y="225449"/>
              <a:ext cx="1661238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〈-,20, A〉</a:t>
              </a:r>
            </a:p>
          </p:txBody>
        </p:sp>
      </p:grpSp>
      <p:grpSp>
        <p:nvGrpSpPr>
          <p:cNvPr id="545" name="Rectangle 45"/>
          <p:cNvGrpSpPr/>
          <p:nvPr/>
        </p:nvGrpSpPr>
        <p:grpSpPr>
          <a:xfrm>
            <a:off x="8792829" y="4515504"/>
            <a:ext cx="1641891" cy="396242"/>
            <a:chOff x="0" y="0"/>
            <a:chExt cx="1641890" cy="396240"/>
          </a:xfrm>
        </p:grpSpPr>
        <p:sp>
          <p:nvSpPr>
            <p:cNvPr id="543" name="Rectangle"/>
            <p:cNvSpPr/>
            <p:nvPr/>
          </p:nvSpPr>
          <p:spPr>
            <a:xfrm>
              <a:off x="118731" y="0"/>
              <a:ext cx="1523160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4" name="〈5,20, A〉"/>
            <p:cNvSpPr/>
            <p:nvPr/>
          </p:nvSpPr>
          <p:spPr>
            <a:xfrm>
              <a:off x="0" y="198119"/>
              <a:ext cx="162760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〈5,20, A〉</a:t>
              </a:r>
            </a:p>
          </p:txBody>
        </p:sp>
      </p:grpSp>
      <p:grpSp>
        <p:nvGrpSpPr>
          <p:cNvPr id="548" name="Rectangle 48"/>
          <p:cNvGrpSpPr/>
          <p:nvPr/>
        </p:nvGrpSpPr>
        <p:grpSpPr>
          <a:xfrm>
            <a:off x="8675413" y="4911509"/>
            <a:ext cx="1759307" cy="396241"/>
            <a:chOff x="0" y="27329"/>
            <a:chExt cx="1759306" cy="396240"/>
          </a:xfrm>
        </p:grpSpPr>
        <p:sp>
          <p:nvSpPr>
            <p:cNvPr id="546" name="Rectangle"/>
            <p:cNvSpPr/>
            <p:nvPr/>
          </p:nvSpPr>
          <p:spPr>
            <a:xfrm>
              <a:off x="236147" y="27329"/>
              <a:ext cx="1523160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7" name="〈6,10, B〉"/>
            <p:cNvSpPr/>
            <p:nvPr/>
          </p:nvSpPr>
          <p:spPr>
            <a:xfrm>
              <a:off x="0" y="225449"/>
              <a:ext cx="1699299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〈6,10, B〉</a:t>
              </a:r>
            </a:p>
          </p:txBody>
        </p:sp>
      </p:grpSp>
      <p:grpSp>
        <p:nvGrpSpPr>
          <p:cNvPr id="551" name="Rectangle 49"/>
          <p:cNvGrpSpPr/>
          <p:nvPr/>
        </p:nvGrpSpPr>
        <p:grpSpPr>
          <a:xfrm>
            <a:off x="6838546" y="4515268"/>
            <a:ext cx="1608369" cy="396241"/>
            <a:chOff x="0" y="0"/>
            <a:chExt cx="1608368" cy="396240"/>
          </a:xfrm>
        </p:grpSpPr>
        <p:sp>
          <p:nvSpPr>
            <p:cNvPr id="549" name="Rectangle"/>
            <p:cNvSpPr/>
            <p:nvPr/>
          </p:nvSpPr>
          <p:spPr>
            <a:xfrm>
              <a:off x="-1" y="-1"/>
              <a:ext cx="1608370" cy="396242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0" name="〈5,20, A〉"/>
            <p:cNvSpPr txBox="1"/>
            <p:nvPr/>
          </p:nvSpPr>
          <p:spPr>
            <a:xfrm>
              <a:off x="14287" y="18390"/>
              <a:ext cx="1579794" cy="359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〈5,20, A〉</a:t>
              </a:r>
            </a:p>
          </p:txBody>
        </p:sp>
      </p:grpSp>
      <p:grpSp>
        <p:nvGrpSpPr>
          <p:cNvPr id="554" name="Rectangle 50"/>
          <p:cNvGrpSpPr/>
          <p:nvPr/>
        </p:nvGrpSpPr>
        <p:grpSpPr>
          <a:xfrm>
            <a:off x="6678224" y="4911273"/>
            <a:ext cx="1768691" cy="396241"/>
            <a:chOff x="0" y="27329"/>
            <a:chExt cx="1768689" cy="396240"/>
          </a:xfrm>
        </p:grpSpPr>
        <p:sp>
          <p:nvSpPr>
            <p:cNvPr id="552" name="Rectangle"/>
            <p:cNvSpPr/>
            <p:nvPr/>
          </p:nvSpPr>
          <p:spPr>
            <a:xfrm>
              <a:off x="160321" y="27329"/>
              <a:ext cx="1608369" cy="396241"/>
            </a:xfrm>
            <a:prstGeom prst="rect">
              <a:avLst/>
            </a:prstGeom>
            <a:solidFill>
              <a:srgbClr val="FFFFFF"/>
            </a:solidFill>
            <a:ln w="285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3" name="〈6,10, B〉"/>
            <p:cNvSpPr/>
            <p:nvPr/>
          </p:nvSpPr>
          <p:spPr>
            <a:xfrm>
              <a:off x="0" y="225449"/>
              <a:ext cx="1708683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2400">
                  <a:latin typeface="+mn-lt"/>
                  <a:ea typeface="+mn-ea"/>
                  <a:cs typeface="+mn-cs"/>
                  <a:sym typeface="Helvetica Neue Medium"/>
                </a:defRPr>
              </a:lvl1pPr>
            </a:lstStyle>
            <a:p>
              <a:r>
                <a:t>〈6,10, B〉</a:t>
              </a:r>
            </a:p>
          </p:txBody>
        </p:sp>
      </p:grpSp>
      <p:sp>
        <p:nvSpPr>
          <p:cNvPr id="555" name="Right Arrow 52"/>
          <p:cNvSpPr/>
          <p:nvPr/>
        </p:nvSpPr>
        <p:spPr>
          <a:xfrm>
            <a:off x="6462245" y="4560989"/>
            <a:ext cx="312774" cy="25485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56" name="Right Arrow 58"/>
          <p:cNvSpPr/>
          <p:nvPr/>
        </p:nvSpPr>
        <p:spPr>
          <a:xfrm>
            <a:off x="6467781" y="4949866"/>
            <a:ext cx="311550" cy="253855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 sz="2800"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6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" grpId="1" animBg="1" advAuto="0"/>
      <p:bldP spid="548" grpId="2" animBg="1" advAuto="0"/>
      <p:bldP spid="551" grpId="4" animBg="1" advAuto="0"/>
      <p:bldP spid="554" grpId="3" animBg="1" advAuto="0"/>
      <p:bldP spid="555" grpId="5" animBg="1" advAuto="0"/>
      <p:bldP spid="556" grpId="6" animBg="1" advAuto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Primary commit order constraint</a:t>
            </a:r>
          </a:p>
        </p:txBody>
      </p:sp>
      <p:sp>
        <p:nvSpPr>
          <p:cNvPr id="559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4" cy="4351338"/>
          </a:xfrm>
          <a:prstGeom prst="rect">
            <a:avLst/>
          </a:prstGeom>
        </p:spPr>
        <p:txBody>
          <a:bodyPr/>
          <a:lstStyle/>
          <a:p>
            <a:r>
              <a:t>Suppose user </a:t>
            </a:r>
            <a:r>
              <a:rPr>
                <a:solidFill>
                  <a:srgbClr val="E77500"/>
                </a:solidFill>
              </a:rPr>
              <a:t>creates meeting</a:t>
            </a:r>
            <a:r>
              <a:t>, then </a:t>
            </a:r>
            <a:r>
              <a:rPr>
                <a:solidFill>
                  <a:srgbClr val="E77500"/>
                </a:solidFill>
              </a:rPr>
              <a:t>deletes or changes it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What CSN order must these ops have?</a:t>
            </a:r>
          </a:p>
          <a:p>
            <a:pPr marL="1142656" lvl="2" indent="-228531">
              <a:spcBef>
                <a:spcPts val="500"/>
              </a:spcBef>
              <a:defRPr sz="2800"/>
            </a:pPr>
            <a:r>
              <a:t>Create first, then delete or modify</a:t>
            </a:r>
            <a:endParaRPr sz="2400"/>
          </a:p>
          <a:p>
            <a:pPr marL="1142656" lvl="2" indent="-228531">
              <a:spcBef>
                <a:spcPts val="500"/>
              </a:spcBef>
              <a:defRPr sz="2800"/>
            </a:pPr>
            <a:r>
              <a:t>Must be true in every node’s view of tentative log entries, too</a:t>
            </a:r>
            <a:endParaRPr sz="2400"/>
          </a:p>
          <a:p>
            <a:endParaRPr sz="2400"/>
          </a:p>
          <a:p>
            <a:r>
              <a:t>Rule: Primary’s total write order </a:t>
            </a:r>
            <a:r>
              <a:rPr>
                <a:solidFill>
                  <a:srgbClr val="E77500"/>
                </a:solidFill>
              </a:rPr>
              <a:t>must preserve causal order</a:t>
            </a:r>
            <a:r>
              <a:rPr>
                <a:solidFill>
                  <a:srgbClr val="548235"/>
                </a:solidFill>
              </a:rPr>
              <a:t> </a:t>
            </a:r>
            <a:r>
              <a:t>of writes.  (But how?)</a:t>
            </a:r>
          </a:p>
        </p:txBody>
      </p:sp>
      <p:sp>
        <p:nvSpPr>
          <p:cNvPr id="560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9" grpId="1" build="p" bldLvl="5" animBg="1" advAuto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Primary preserves causal order</a:t>
            </a:r>
          </a:p>
        </p:txBody>
      </p:sp>
      <p:sp>
        <p:nvSpPr>
          <p:cNvPr id="563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4" cy="4351338"/>
          </a:xfrm>
          <a:prstGeom prst="rect">
            <a:avLst/>
          </a:prstGeom>
        </p:spPr>
        <p:txBody>
          <a:bodyPr/>
          <a:lstStyle/>
          <a:p>
            <a:r>
              <a:t>Rule: Primary’s total write order </a:t>
            </a:r>
            <a:r>
              <a:rPr>
                <a:solidFill>
                  <a:srgbClr val="E77500"/>
                </a:solidFill>
              </a:rPr>
              <a:t>must preserve causal order</a:t>
            </a:r>
            <a:r>
              <a:rPr>
                <a:solidFill>
                  <a:srgbClr val="548235"/>
                </a:solidFill>
              </a:rPr>
              <a:t> </a:t>
            </a:r>
            <a:r>
              <a:t>of writes</a:t>
            </a:r>
          </a:p>
          <a:p>
            <a:endParaRPr/>
          </a:p>
          <a:p>
            <a:r>
              <a:t>How?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Nodes sync </a:t>
            </a:r>
            <a:r>
              <a:rPr>
                <a:solidFill>
                  <a:srgbClr val="E77500"/>
                </a:solidFill>
              </a:rPr>
              <a:t>full</a:t>
            </a:r>
            <a:r>
              <a:t> logs</a:t>
            </a:r>
          </a:p>
          <a:p>
            <a:pPr marL="1142656" lvl="2" indent="-228531">
              <a:spcBef>
                <a:spcPts val="500"/>
              </a:spcBef>
              <a:defRPr sz="2800"/>
            </a:pPr>
            <a:r>
              <a:t>If A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B then A is in all logs before B </a:t>
            </a:r>
            <a:endParaRPr sz="2400"/>
          </a:p>
          <a:p>
            <a:pPr marL="685594" lvl="1" indent="-228531">
              <a:spcBef>
                <a:spcPts val="500"/>
              </a:spcBef>
              <a:defRPr sz="2800"/>
            </a:pPr>
            <a:r>
              <a:t>Primary orders newly synced writes in </a:t>
            </a:r>
            <a:r>
              <a:rPr>
                <a:solidFill>
                  <a:srgbClr val="E77500"/>
                </a:solidFill>
              </a:rPr>
              <a:t>tentative order</a:t>
            </a:r>
          </a:p>
          <a:p>
            <a:pPr marL="1142656" lvl="2" indent="-228531">
              <a:spcBef>
                <a:spcPts val="500"/>
              </a:spcBef>
              <a:defRPr sz="2800"/>
            </a:pPr>
            <a:r>
              <a:t>Primary will commit A and then commit B</a:t>
            </a:r>
          </a:p>
        </p:txBody>
      </p:sp>
      <p:sp>
        <p:nvSpPr>
          <p:cNvPr id="564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" grpId="1" build="p" bldLvl="5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t>Trimming the log</a:t>
            </a:r>
          </a:p>
        </p:txBody>
      </p:sp>
      <p:sp>
        <p:nvSpPr>
          <p:cNvPr id="569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73405"/>
            <a:ext cx="10512864" cy="4303558"/>
          </a:xfrm>
          <a:prstGeom prst="rect">
            <a:avLst/>
          </a:prstGeom>
        </p:spPr>
        <p:txBody>
          <a:bodyPr/>
          <a:lstStyle/>
          <a:p>
            <a:r>
              <a:t>When nodes receive new CSNs, can discard all committed log entries seen up to that point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Sync protocol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CSNs received in order</a:t>
            </a:r>
          </a:p>
          <a:p>
            <a:endParaRPr sz="2800"/>
          </a:p>
          <a:p>
            <a:r>
              <a:t>Keep copy of whole database as of highest CSN</a:t>
            </a:r>
          </a:p>
          <a:p>
            <a:pPr marL="685594" lvl="1" indent="-228531">
              <a:spcBef>
                <a:spcPts val="500"/>
              </a:spcBef>
              <a:defRPr sz="2800"/>
            </a:pPr>
            <a:endParaRPr/>
          </a:p>
          <a:p>
            <a:r>
              <a:t>Result: No need to keep years of log data</a:t>
            </a:r>
          </a:p>
        </p:txBody>
      </p:sp>
      <p:sp>
        <p:nvSpPr>
          <p:cNvPr id="570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5400"/>
            </a:lvl1pPr>
          </a:lstStyle>
          <a:p>
            <a:r>
              <a:t>Let’s step back</a:t>
            </a:r>
          </a:p>
        </p:txBody>
      </p:sp>
      <p:sp>
        <p:nvSpPr>
          <p:cNvPr id="573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2029521"/>
            <a:ext cx="10512864" cy="4147442"/>
          </a:xfrm>
          <a:prstGeom prst="rect">
            <a:avLst/>
          </a:prstGeom>
        </p:spPr>
        <p:txBody>
          <a:bodyPr/>
          <a:lstStyle/>
          <a:p>
            <a:pPr>
              <a:defRPr i="1"/>
            </a:pPr>
            <a:r>
              <a:t>Is eventual consistency a useful idea?</a:t>
            </a:r>
          </a:p>
          <a:p>
            <a:r>
              <a:t>Yes: we want fast writes to local copies  iPhone sync, Dropbox, Dynamo,</a:t>
            </a:r>
            <a:r>
              <a:rPr i="1"/>
              <a:t> …</a:t>
            </a:r>
          </a:p>
          <a:p>
            <a:endParaRPr i="1"/>
          </a:p>
          <a:p>
            <a:pPr>
              <a:defRPr i="1"/>
            </a:pPr>
            <a:r>
              <a:t>Are update conflicts a real problem?  </a:t>
            </a:r>
          </a:p>
          <a:p>
            <a:r>
              <a:t>Yes—all systems have some more or less awkward solution</a:t>
            </a:r>
          </a:p>
        </p:txBody>
      </p:sp>
      <p:sp>
        <p:nvSpPr>
          <p:cNvPr id="574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Is Bayou’s complexity warranted?</a:t>
            </a:r>
          </a:p>
        </p:txBody>
      </p:sp>
      <p:sp>
        <p:nvSpPr>
          <p:cNvPr id="577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837981" y="1825625"/>
            <a:ext cx="10512864" cy="4351338"/>
          </a:xfrm>
          <a:prstGeom prst="rect">
            <a:avLst/>
          </a:prstGeom>
        </p:spPr>
        <p:txBody>
          <a:bodyPr/>
          <a:lstStyle/>
          <a:p>
            <a:r>
              <a:t>Update functions, tentative ops, …</a:t>
            </a:r>
          </a:p>
          <a:p>
            <a:endParaRPr/>
          </a:p>
          <a:p>
            <a:r>
              <a:t>Only critical if you want peer-to-peer sync</a:t>
            </a:r>
          </a:p>
          <a:p>
            <a:pPr marL="685594" lvl="1" indent="-228531">
              <a:spcBef>
                <a:spcPts val="500"/>
              </a:spcBef>
              <a:defRPr sz="2800"/>
            </a:pPr>
            <a:r>
              <a:t>i.e., disconnected operation AND ad-hoc connectivity</a:t>
            </a:r>
          </a:p>
        </p:txBody>
      </p:sp>
      <p:sp>
        <p:nvSpPr>
          <p:cNvPr id="578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34</a:t>
            </a:fld>
            <a:endParaRPr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Title 3"/>
          <p:cNvSpPr txBox="1">
            <a:spLocks noGrp="1"/>
          </p:cNvSpPr>
          <p:nvPr>
            <p:ph type="title"/>
          </p:nvPr>
        </p:nvSpPr>
        <p:spPr>
          <a:xfrm>
            <a:off x="837981" y="365126"/>
            <a:ext cx="10512864" cy="1325563"/>
          </a:xfrm>
          <a:prstGeom prst="rect">
            <a:avLst/>
          </a:prstGeom>
        </p:spPr>
        <p:txBody>
          <a:bodyPr/>
          <a:lstStyle>
            <a:lvl1pPr algn="ctr">
              <a:defRPr sz="4800"/>
            </a:lvl1pPr>
          </a:lstStyle>
          <a:p>
            <a:r>
              <a:t>What are Bayou’s take-away ideas?</a:t>
            </a:r>
          </a:p>
        </p:txBody>
      </p:sp>
      <p:sp>
        <p:nvSpPr>
          <p:cNvPr id="581" name="Content Placeholder 1"/>
          <p:cNvSpPr txBox="1">
            <a:spLocks noGrp="1"/>
          </p:cNvSpPr>
          <p:nvPr>
            <p:ph type="body" idx="1"/>
          </p:nvPr>
        </p:nvSpPr>
        <p:spPr>
          <a:xfrm>
            <a:off x="468352" y="2092132"/>
            <a:ext cx="11530362" cy="5029201"/>
          </a:xfrm>
          <a:prstGeom prst="rect">
            <a:avLst/>
          </a:prstGeom>
        </p:spPr>
        <p:txBody>
          <a:bodyPr/>
          <a:lstStyle/>
          <a:p>
            <a:pPr marL="514359" indent="-514359">
              <a:buFontTx/>
              <a:buAutoNum type="arabicPeriod"/>
              <a:defRPr sz="2600"/>
            </a:pPr>
            <a:r>
              <a:t> </a:t>
            </a:r>
            <a:r>
              <a:rPr>
                <a:solidFill>
                  <a:srgbClr val="E77500"/>
                </a:solidFill>
              </a:rPr>
              <a:t>Eventual consistency</a:t>
            </a:r>
            <a:r>
              <a:t>: if updates stop, all replicas eventually the same</a:t>
            </a:r>
          </a:p>
          <a:p>
            <a:pPr marL="514359" indent="-514359">
              <a:buFontTx/>
              <a:buAutoNum type="arabicPeriod"/>
              <a:defRPr sz="2600">
                <a:solidFill>
                  <a:srgbClr val="E77500"/>
                </a:solidFill>
              </a:defRPr>
            </a:pPr>
            <a:endParaRPr/>
          </a:p>
          <a:p>
            <a:pPr marL="514359" indent="-514359">
              <a:buFontTx/>
              <a:buAutoNum type="arabicPeriod" startAt="2"/>
              <a:defRPr sz="2600"/>
            </a:pPr>
            <a:r>
              <a:t> </a:t>
            </a:r>
            <a:r>
              <a:rPr>
                <a:solidFill>
                  <a:srgbClr val="E77500"/>
                </a:solidFill>
              </a:rPr>
              <a:t>Update functions </a:t>
            </a:r>
            <a:r>
              <a:t>for automatic app-driven conflict resolution</a:t>
            </a:r>
          </a:p>
          <a:p>
            <a:pPr marL="514359" indent="-514359">
              <a:buFontTx/>
              <a:buAutoNum type="arabicPeriod" startAt="2"/>
              <a:defRPr sz="2600"/>
            </a:pPr>
            <a:endParaRPr/>
          </a:p>
          <a:p>
            <a:pPr marL="514359" indent="-514359">
              <a:buFontTx/>
              <a:buAutoNum type="arabicPeriod" startAt="3"/>
              <a:defRPr sz="2600"/>
            </a:pPr>
            <a:r>
              <a:t> </a:t>
            </a:r>
            <a:r>
              <a:rPr>
                <a:solidFill>
                  <a:srgbClr val="E77500"/>
                </a:solidFill>
              </a:rPr>
              <a:t>Ordered update log </a:t>
            </a:r>
            <a:r>
              <a:t>is the real truth, not the DB</a:t>
            </a:r>
          </a:p>
          <a:p>
            <a:pPr marL="514359" indent="-514359">
              <a:buFontTx/>
              <a:buAutoNum type="arabicPeriod" startAt="3"/>
              <a:defRPr sz="2600"/>
            </a:pPr>
            <a:endParaRPr/>
          </a:p>
          <a:p>
            <a:pPr marL="514359" indent="-514359">
              <a:buFontTx/>
              <a:buAutoNum type="arabicPeriod" startAt="4"/>
              <a:defRPr sz="2600"/>
            </a:pPr>
            <a:r>
              <a:t> Use </a:t>
            </a:r>
            <a:r>
              <a:rPr>
                <a:solidFill>
                  <a:srgbClr val="E77500"/>
                </a:solidFill>
              </a:rPr>
              <a:t>Lamport clocks: </a:t>
            </a:r>
            <a:r>
              <a:t>eventual consistency that respects causality</a:t>
            </a:r>
          </a:p>
        </p:txBody>
      </p:sp>
      <p:sp>
        <p:nvSpPr>
          <p:cNvPr id="582" name="Slide Number Placeholder 2"/>
          <p:cNvSpPr txBox="1">
            <a:spLocks noGrp="1"/>
          </p:cNvSpPr>
          <p:nvPr>
            <p:ph type="sldNum" sz="quarter" idx="4294967295"/>
          </p:nvPr>
        </p:nvSpPr>
        <p:spPr>
          <a:xfrm>
            <a:off x="11077233" y="6400153"/>
            <a:ext cx="273610" cy="27752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35</a:t>
            </a:fld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 Medium"/>
        <a:ea typeface="Helvetica Neue Medium"/>
        <a:cs typeface="Helvetica Neue Medium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 Medium"/>
        <a:ea typeface="Helvetica Neue Medium"/>
        <a:cs typeface="Helvetica Neue Medium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2319</Words>
  <Application>Microsoft Macintosh PowerPoint</Application>
  <PresentationFormat>Custom</PresentationFormat>
  <Paragraphs>375</Paragraphs>
  <Slides>35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Helvetica Neue Medium</vt:lpstr>
      <vt:lpstr>Wingdings</vt:lpstr>
      <vt:lpstr>Office Theme</vt:lpstr>
      <vt:lpstr>Eventual Consistency &amp; Bayou</vt:lpstr>
      <vt:lpstr>Availability versus Consistency</vt:lpstr>
      <vt:lpstr>Eventual consistency</vt:lpstr>
      <vt:lpstr>Bayou:  A Weakly Connected Replicated Storage System</vt:lpstr>
      <vt:lpstr>Why not just a central server?</vt:lpstr>
      <vt:lpstr>How to synchronize databases?</vt:lpstr>
      <vt:lpstr>Application-specific conflict resolution</vt:lpstr>
      <vt:lpstr>Application-specific update functions</vt:lpstr>
      <vt:lpstr>Potential Problem: Permanently inconsistent replicas</vt:lpstr>
      <vt:lpstr>Totally Order the Updates!</vt:lpstr>
      <vt:lpstr>Agreeing on the update order</vt:lpstr>
      <vt:lpstr>Write log example</vt:lpstr>
      <vt:lpstr>Write log example: Sync problem</vt:lpstr>
      <vt:lpstr>Solution: Roll back and replay</vt:lpstr>
      <vt:lpstr>Does update order respect causality?</vt:lpstr>
      <vt:lpstr>Lamport clocks respect causality</vt:lpstr>
      <vt:lpstr>Lamport clocks respect causality</vt:lpstr>
      <vt:lpstr>Timestamps for write ordering: Limitations</vt:lpstr>
      <vt:lpstr>Fully decentralized commit</vt:lpstr>
      <vt:lpstr>How Bayou commits writes</vt:lpstr>
      <vt:lpstr>How Bayou commits writes (2)</vt:lpstr>
      <vt:lpstr>Committed vs. tentative writes</vt:lpstr>
      <vt:lpstr>Tentative writes</vt:lpstr>
      <vt:lpstr>Ex: Disagreement on tentative writes</vt:lpstr>
      <vt:lpstr>Ex: Disagreement on tentative writes</vt:lpstr>
      <vt:lpstr>Ex: Disagreement on tentative writes</vt:lpstr>
      <vt:lpstr>Ex: Disagreement on tentative writes</vt:lpstr>
      <vt:lpstr>Tentative order ≠ commit order</vt:lpstr>
      <vt:lpstr>Tentative order ≠ commit order</vt:lpstr>
      <vt:lpstr>Primary commit order constraint</vt:lpstr>
      <vt:lpstr>Primary preserves causal order</vt:lpstr>
      <vt:lpstr>Trimming the log</vt:lpstr>
      <vt:lpstr>Let’s step back</vt:lpstr>
      <vt:lpstr>Is Bayou’s complexity warranted?</vt:lpstr>
      <vt:lpstr>What are Bayou’s take-away ideas?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Ding, Jialin</cp:lastModifiedBy>
  <cp:revision>10</cp:revision>
  <dcterms:modified xsi:type="dcterms:W3CDTF">2026-09-24T01:40:40Z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2026-09-23T22:10:40Z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cf270c32-0e30-4771-bf13-d47d16c3af3a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