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76" r:id="rId3"/>
    <p:sldId id="277" r:id="rId4"/>
    <p:sldId id="295" r:id="rId5"/>
    <p:sldId id="326" r:id="rId6"/>
    <p:sldId id="296" r:id="rId7"/>
    <p:sldId id="297" r:id="rId8"/>
    <p:sldId id="298" r:id="rId9"/>
    <p:sldId id="299" r:id="rId10"/>
    <p:sldId id="300" r:id="rId11"/>
    <p:sldId id="304" r:id="rId12"/>
    <p:sldId id="262" r:id="rId13"/>
    <p:sldId id="263" r:id="rId14"/>
    <p:sldId id="264" r:id="rId15"/>
    <p:sldId id="265" r:id="rId16"/>
    <p:sldId id="266" r:id="rId17"/>
    <p:sldId id="267" r:id="rId18"/>
    <p:sldId id="322" r:id="rId19"/>
    <p:sldId id="301" r:id="rId20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00A0"/>
    <a:srgbClr val="E77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592"/>
    <p:restoredTop sz="85201"/>
  </p:normalViewPr>
  <p:slideViewPr>
    <p:cSldViewPr snapToGrid="0" snapToObjects="1">
      <p:cViewPr varScale="1">
        <p:scale>
          <a:sx n="106" d="100"/>
          <a:sy n="106" d="100"/>
        </p:scale>
        <p:origin x="440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C93E77-8BD3-A648-87D4-C5D2D7D8C76E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FA4F46-256C-3D43-9A45-845FA8CC6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014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0B4E39-7FA6-C742-8253-895787F77186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8EAB4E-334F-0043-B52E-1001B85E8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82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8EAB4E-334F-0043-B52E-1001B85E855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2622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368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try to use synchronized clocks to fix this!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674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512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745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1690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617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514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1840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1848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8485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632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9535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4366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4691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3879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110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772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445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448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621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10/1/26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101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498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10/1/26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50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238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567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630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789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Only, Black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78756"/>
            <a:ext cx="11684000" cy="6298245"/>
          </a:xfrm>
        </p:spPr>
        <p:txBody>
          <a:bodyPr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  <a:lvl2pPr>
              <a:defRPr sz="2600">
                <a:solidFill>
                  <a:schemeClr val="bg1"/>
                </a:solidFill>
              </a:defRPr>
            </a:lvl2pPr>
            <a:lvl3pPr>
              <a:defRPr sz="2600">
                <a:solidFill>
                  <a:schemeClr val="bg1"/>
                </a:solidFill>
              </a:defRPr>
            </a:lvl3pPr>
            <a:lvl4pPr>
              <a:defRPr sz="2600">
                <a:solidFill>
                  <a:schemeClr val="bg1"/>
                </a:solidFill>
              </a:defRPr>
            </a:lvl4pPr>
            <a:lvl5pPr>
              <a:defRPr sz="2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6AAB37-D57B-5349-8A73-F9D93383FA9F}" type="datetime1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111C5-E04E-4942-8174-12BB645D56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6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Helvetica Neue Medium" charset="0"/>
              </a:defRPr>
            </a:lvl1pPr>
          </a:lstStyle>
          <a:p>
            <a:fld id="{16883F3E-8D2D-8D4F-BA7F-C0A897C14CA0}" type="datetimeFigureOut">
              <a:rPr lang="en-US" smtClean="0"/>
              <a:pPr/>
              <a:t>10/1/26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Helvetica Neue Medium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Helvetica Neue Medium" charset="0"/>
              </a:defRPr>
            </a:lvl1pPr>
          </a:lstStyle>
          <a:p>
            <a:fld id="{BA294D44-32C8-FE4A-A262-B6F8943234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807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Helvetica Neue Medium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b="0" i="0" kern="1200">
          <a:solidFill>
            <a:schemeClr val="tx1"/>
          </a:solidFill>
          <a:latin typeface="Helvetica Neue Medium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b="0" i="0" kern="1200">
          <a:solidFill>
            <a:schemeClr val="tx1"/>
          </a:solidFill>
          <a:latin typeface="Helvetica Neue Medium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tx1"/>
          </a:solidFill>
          <a:latin typeface="Helvetica Neue Medium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Helvetica Neue Medium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Helvetica Neue Medium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2387600"/>
          </a:xfrm>
        </p:spPr>
        <p:txBody>
          <a:bodyPr>
            <a:normAutofit/>
          </a:bodyPr>
          <a:lstStyle/>
          <a:p>
            <a:r>
              <a:rPr lang="en-US" sz="4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Time 2: Totally Ordered Multicast &amp; Vector Clocks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73346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COS 418/518: Distributed Systems</a:t>
            </a:r>
          </a:p>
          <a:p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Lecture 5</a:t>
            </a:r>
          </a:p>
          <a:p>
            <a:endParaRPr lang="en-US" b="0" i="0" spc="0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r>
              <a:rPr lang="en-US" u="sng" dirty="0"/>
              <a:t>Mike Freedman</a:t>
            </a:r>
            <a:r>
              <a:rPr lang="en-US" dirty="0"/>
              <a:t>, Jialin Ding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7624" y="2648345"/>
            <a:ext cx="1156753" cy="146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804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1455" y="3109218"/>
            <a:ext cx="4610100" cy="2859115"/>
          </a:xfrm>
          <a:prstGeom prst="rect">
            <a:avLst/>
          </a:prstGeom>
        </p:spPr>
      </p:pic>
      <p:sp>
        <p:nvSpPr>
          <p:cNvPr id="43" name="Content Placeholder 42"/>
          <p:cNvSpPr>
            <a:spLocks noGrp="1"/>
          </p:cNvSpPr>
          <p:nvPr>
            <p:ph idx="1"/>
          </p:nvPr>
        </p:nvSpPr>
        <p:spPr>
          <a:xfrm>
            <a:off x="838200" y="1447801"/>
            <a:ext cx="9601200" cy="135202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600"/>
              </a:spcBef>
            </a:pPr>
            <a:r>
              <a:rPr lang="en-US" sz="2400" dirty="0"/>
              <a:t>A New York-based bank wants to make its transaction ledger database resilient to whole-site failures</a:t>
            </a:r>
          </a:p>
          <a:p>
            <a:pPr>
              <a:lnSpc>
                <a:spcPct val="100000"/>
              </a:lnSpc>
              <a:spcBef>
                <a:spcPts val="1600"/>
              </a:spcBef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Replicate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/>
              <a:t>the database, keep one copy in sf, one in </a:t>
            </a:r>
            <a:r>
              <a:rPr lang="en-US" sz="2400" dirty="0" err="1"/>
              <a:t>nyc</a:t>
            </a:r>
            <a:endParaRPr lang="en-US" sz="24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spc="-150" dirty="0"/>
              <a:t>Motivation: Multi-site database replication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9385" y="2923180"/>
            <a:ext cx="1392831" cy="1353358"/>
          </a:xfrm>
          <a:prstGeom prst="rect">
            <a:avLst/>
          </a:prstGeom>
        </p:spPr>
      </p:pic>
      <p:sp>
        <p:nvSpPr>
          <p:cNvPr id="14" name="Can 13"/>
          <p:cNvSpPr/>
          <p:nvPr/>
        </p:nvSpPr>
        <p:spPr>
          <a:xfrm>
            <a:off x="7862636" y="4014302"/>
            <a:ext cx="479259" cy="524472"/>
          </a:xfrm>
          <a:prstGeom prst="can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77057" y="4585928"/>
            <a:ext cx="1159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Arial" charset="0"/>
                <a:ea typeface="Arial" charset="0"/>
                <a:cs typeface="Arial" charset="0"/>
              </a:rPr>
              <a:t>New York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634087" y="4163318"/>
            <a:ext cx="1599319" cy="814703"/>
            <a:chOff x="1110086" y="4163317"/>
            <a:chExt cx="1599319" cy="814703"/>
          </a:xfrm>
        </p:grpSpPr>
        <p:sp>
          <p:nvSpPr>
            <p:cNvPr id="13" name="Can 12"/>
            <p:cNvSpPr/>
            <p:nvPr/>
          </p:nvSpPr>
          <p:spPr>
            <a:xfrm>
              <a:off x="2232117" y="4163317"/>
              <a:ext cx="477288" cy="522315"/>
            </a:xfrm>
            <a:prstGeom prst="can">
              <a:avLst/>
            </a:prstGeom>
            <a:solidFill>
              <a:schemeClr val="accent3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110086" y="4331689"/>
              <a:ext cx="14872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latin typeface="Arial" charset="0"/>
                  <a:ea typeface="Arial" charset="0"/>
                  <a:cs typeface="Arial" charset="0"/>
                </a:rPr>
                <a:t>San Francisco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444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1455" y="3109218"/>
            <a:ext cx="4610100" cy="2859115"/>
          </a:xfrm>
          <a:prstGeom prst="rect">
            <a:avLst/>
          </a:prstGeom>
        </p:spPr>
      </p:pic>
      <p:sp>
        <p:nvSpPr>
          <p:cNvPr id="43" name="Content Placeholder 42"/>
          <p:cNvSpPr>
            <a:spLocks noGrp="1"/>
          </p:cNvSpPr>
          <p:nvPr>
            <p:ph idx="1"/>
          </p:nvPr>
        </p:nvSpPr>
        <p:spPr>
          <a:xfrm>
            <a:off x="838200" y="1447801"/>
            <a:ext cx="10515600" cy="1625772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Replicate </a:t>
            </a:r>
            <a:r>
              <a:rPr lang="en-US" dirty="0"/>
              <a:t>the database, keep one copy in sf, one in </a:t>
            </a:r>
            <a:r>
              <a:rPr lang="en-US" dirty="0" err="1"/>
              <a:t>nyc</a:t>
            </a:r>
            <a:endParaRPr lang="en-US" dirty="0"/>
          </a:p>
          <a:p>
            <a:pPr lvl="1">
              <a:spcBef>
                <a:spcPts val="1200"/>
              </a:spcBef>
            </a:pPr>
            <a:r>
              <a:rPr lang="en-US" dirty="0"/>
              <a:t>Client sends reads to the nearest copy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Client sends update to both copies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spc="-150" dirty="0"/>
              <a:t>The consequences of concurrent updates</a:t>
            </a:r>
          </a:p>
        </p:txBody>
      </p:sp>
      <p:sp>
        <p:nvSpPr>
          <p:cNvPr id="13" name="Can 12"/>
          <p:cNvSpPr/>
          <p:nvPr/>
        </p:nvSpPr>
        <p:spPr>
          <a:xfrm>
            <a:off x="3756117" y="4163318"/>
            <a:ext cx="477288" cy="522315"/>
          </a:xfrm>
          <a:prstGeom prst="can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Can 13"/>
          <p:cNvSpPr/>
          <p:nvPr/>
        </p:nvSpPr>
        <p:spPr>
          <a:xfrm>
            <a:off x="7862636" y="4014302"/>
            <a:ext cx="479259" cy="524472"/>
          </a:xfrm>
          <a:prstGeom prst="can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2" name="Curved Connector 21"/>
          <p:cNvCxnSpPr>
            <a:stCxn id="20" idx="3"/>
            <a:endCxn id="13" idx="0"/>
          </p:cNvCxnSpPr>
          <p:nvPr/>
        </p:nvCxnSpPr>
        <p:spPr>
          <a:xfrm>
            <a:off x="3661463" y="3642657"/>
            <a:ext cx="333299" cy="639983"/>
          </a:xfrm>
          <a:prstGeom prst="curvedConnector2">
            <a:avLst/>
          </a:prstGeom>
          <a:ln w="57150"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Curved Connector 25"/>
          <p:cNvCxnSpPr>
            <a:stCxn id="20" idx="3"/>
            <a:endCxn id="14" idx="2"/>
          </p:cNvCxnSpPr>
          <p:nvPr/>
        </p:nvCxnSpPr>
        <p:spPr>
          <a:xfrm>
            <a:off x="3661463" y="3642656"/>
            <a:ext cx="4201173" cy="633882"/>
          </a:xfrm>
          <a:prstGeom prst="curvedConnector3">
            <a:avLst>
              <a:gd name="adj1" fmla="val 50000"/>
            </a:avLst>
          </a:prstGeom>
          <a:ln w="57150"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Curved Connector 28"/>
          <p:cNvCxnSpPr>
            <a:stCxn id="24" idx="0"/>
            <a:endCxn id="14" idx="3"/>
          </p:cNvCxnSpPr>
          <p:nvPr/>
        </p:nvCxnSpPr>
        <p:spPr>
          <a:xfrm rot="16200000" flipV="1">
            <a:off x="7872018" y="4769022"/>
            <a:ext cx="657536" cy="197041"/>
          </a:xfrm>
          <a:prstGeom prst="curvedConnector3">
            <a:avLst>
              <a:gd name="adj1" fmla="val 50000"/>
            </a:avLst>
          </a:prstGeom>
          <a:ln w="57150"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Curved Connector 31"/>
          <p:cNvCxnSpPr>
            <a:stCxn id="24" idx="0"/>
            <a:endCxn id="13" idx="4"/>
          </p:cNvCxnSpPr>
          <p:nvPr/>
        </p:nvCxnSpPr>
        <p:spPr>
          <a:xfrm rot="16200000" flipV="1">
            <a:off x="5880440" y="2777443"/>
            <a:ext cx="771835" cy="4065901"/>
          </a:xfrm>
          <a:prstGeom prst="curvedConnector2">
            <a:avLst/>
          </a:prstGeom>
          <a:ln w="57150"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2617587" y="3179067"/>
            <a:ext cx="6117737" cy="2663574"/>
            <a:chOff x="1093586" y="3179067"/>
            <a:chExt cx="6117737" cy="2663574"/>
          </a:xfrm>
        </p:grpSpPr>
        <p:sp>
          <p:nvSpPr>
            <p:cNvPr id="18" name="Smiley Face 17"/>
            <p:cNvSpPr/>
            <p:nvPr/>
          </p:nvSpPr>
          <p:spPr>
            <a:xfrm>
              <a:off x="2315705" y="3179067"/>
              <a:ext cx="393700" cy="388158"/>
            </a:xfrm>
            <a:prstGeom prst="smileyFac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93586" y="3319490"/>
              <a:ext cx="104387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charset="0"/>
                  <a:ea typeface="Arial" charset="0"/>
                  <a:cs typeface="Arial" charset="0"/>
                </a:rPr>
                <a:t>“Deposit</a:t>
              </a:r>
            </a:p>
            <a:p>
              <a:r>
                <a:rPr lang="en-US" dirty="0">
                  <a:latin typeface="Arial" charset="0"/>
                  <a:ea typeface="Arial" charset="0"/>
                  <a:cs typeface="Arial" charset="0"/>
                </a:rPr>
                <a:t>$100”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339289" y="5196310"/>
              <a:ext cx="872034" cy="646331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r>
                <a:rPr lang="en-US" dirty="0">
                  <a:latin typeface="Arial" charset="0"/>
                  <a:ea typeface="Arial" charset="0"/>
                  <a:cs typeface="Arial" charset="0"/>
                </a:rPr>
                <a:t>“Pay 1%</a:t>
              </a:r>
            </a:p>
            <a:p>
              <a:r>
                <a:rPr lang="en-US" dirty="0">
                  <a:latin typeface="Arial" charset="0"/>
                  <a:ea typeface="Arial" charset="0"/>
                  <a:cs typeface="Arial" charset="0"/>
                </a:rPr>
                <a:t>interest”</a:t>
              </a:r>
            </a:p>
          </p:txBody>
        </p:sp>
        <p:sp>
          <p:nvSpPr>
            <p:cNvPr id="19" name="Smiley Face 18"/>
            <p:cNvSpPr/>
            <p:nvPr/>
          </p:nvSpPr>
          <p:spPr>
            <a:xfrm>
              <a:off x="5838706" y="5194163"/>
              <a:ext cx="393700" cy="388158"/>
            </a:xfrm>
            <a:prstGeom prst="smileyFac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2703262" y="4261481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$1,000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551200" y="397498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$1,000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707159" y="4661591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$1,100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717368" y="5063861"/>
            <a:ext cx="855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$1,111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551199" y="4379962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$1,010</a:t>
            </a:r>
            <a:endParaRPr lang="en-US" dirty="0">
              <a:solidFill>
                <a:srgbClr val="FF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558252" y="4780072"/>
            <a:ext cx="872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$1,110</a:t>
            </a:r>
          </a:p>
        </p:txBody>
      </p:sp>
      <p:sp>
        <p:nvSpPr>
          <p:cNvPr id="4" name="Rectangle 3"/>
          <p:cNvSpPr/>
          <p:nvPr/>
        </p:nvSpPr>
        <p:spPr>
          <a:xfrm>
            <a:off x="3244520" y="3215166"/>
            <a:ext cx="5617592" cy="1438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9144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91440"/>
            <a:r>
              <a:rPr lang="en-US" sz="3200" dirty="0">
                <a:solidFill>
                  <a:srgbClr val="FF0000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Inconsistent replicas!</a:t>
            </a:r>
          </a:p>
          <a:p>
            <a:pPr marL="91440"/>
            <a:r>
              <a:rPr lang="en-US" sz="24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Updates should have been performed in the same order at each copy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904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5" grpId="0"/>
      <p:bldP spid="45" grpId="1"/>
      <p:bldP spid="46" grpId="0"/>
      <p:bldP spid="47" grpId="0"/>
      <p:bldP spid="47" grpId="1"/>
      <p:bldP spid="48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2518525"/>
            <a:ext cx="9601200" cy="2175106"/>
          </a:xfrm>
        </p:spPr>
        <p:txBody>
          <a:bodyPr>
            <a:normAutofit lnSpcReduction="10000"/>
          </a:bodyPr>
          <a:lstStyle/>
          <a:p>
            <a:r>
              <a:rPr lang="en-US" dirty="0">
                <a:ea typeface="Helvetica Neue Medium" charset="0"/>
                <a:cs typeface="Helvetica Neue Medium" charset="0"/>
              </a:rPr>
              <a:t>Client sends update to one replica site </a:t>
            </a:r>
            <a:r>
              <a:rPr lang="en-US" i="1" dirty="0">
                <a:ea typeface="Helvetica Neue Medium" charset="0"/>
                <a:cs typeface="Helvetica Neue Medium" charset="0"/>
              </a:rPr>
              <a:t>j</a:t>
            </a:r>
          </a:p>
          <a:p>
            <a:pPr lvl="1"/>
            <a:r>
              <a:rPr lang="en-US" dirty="0">
                <a:ea typeface="Helvetica Neue Medium" charset="0"/>
                <a:cs typeface="Helvetica Neue Medium" charset="0"/>
                <a:sym typeface="Wingdings"/>
              </a:rPr>
              <a:t>Replica assigns it Lamport timestamp C</a:t>
            </a:r>
            <a:r>
              <a:rPr lang="en-US" i="1" baseline="-25000" dirty="0">
                <a:ea typeface="Helvetica Neue Medium" charset="0"/>
                <a:cs typeface="Helvetica Neue Medium" charset="0"/>
                <a:sym typeface="Wingdings"/>
              </a:rPr>
              <a:t>j</a:t>
            </a:r>
            <a:r>
              <a:rPr lang="en-US" baseline="-25000" dirty="0">
                <a:ea typeface="Helvetica Neue Medium" charset="0"/>
                <a:cs typeface="Helvetica Neue Medium" charset="0"/>
                <a:sym typeface="Wingdings"/>
              </a:rPr>
              <a:t> </a:t>
            </a:r>
            <a:r>
              <a:rPr lang="en-US" dirty="0">
                <a:ea typeface="Helvetica Neue Medium" charset="0"/>
                <a:cs typeface="Helvetica Neue Medium" charset="0"/>
                <a:sym typeface="Wingdings"/>
              </a:rPr>
              <a:t>. </a:t>
            </a:r>
            <a:r>
              <a:rPr lang="en-US" i="1" dirty="0">
                <a:ea typeface="Helvetica Neue Medium" charset="0"/>
                <a:cs typeface="Helvetica Neue Medium" charset="0"/>
                <a:sym typeface="Wingdings"/>
              </a:rPr>
              <a:t>j</a:t>
            </a:r>
            <a:endParaRPr lang="en-US" i="1" dirty="0">
              <a:ea typeface="Helvetica Neue Medium" charset="0"/>
              <a:cs typeface="Helvetica Neue Medium" charset="0"/>
            </a:endParaRPr>
          </a:p>
          <a:p>
            <a:endParaRPr lang="en-US" dirty="0">
              <a:ea typeface="Helvetica Neue Medium" charset="0"/>
              <a:cs typeface="Helvetica Neue Medium" charset="0"/>
            </a:endParaRPr>
          </a:p>
          <a:p>
            <a:r>
              <a:rPr lang="en-US" dirty="0">
                <a:ea typeface="Helvetica Neue Medium" charset="0"/>
                <a:cs typeface="Helvetica Neue Medium" charset="0"/>
              </a:rPr>
              <a:t>Key idea: Place events into a sorted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ea typeface="Helvetica Neue Medium" charset="0"/>
                <a:cs typeface="Helvetica Neue Medium" charset="0"/>
              </a:rPr>
              <a:t>local queue</a:t>
            </a:r>
            <a:endParaRPr lang="en-US" dirty="0">
              <a:ea typeface="Helvetica Neue Medium" charset="0"/>
              <a:cs typeface="Helvetica Neue Medium" charset="0"/>
            </a:endParaRPr>
          </a:p>
          <a:p>
            <a:pPr lvl="1"/>
            <a:r>
              <a:rPr lang="en-US" dirty="0">
                <a:solidFill>
                  <a:schemeClr val="accent6">
                    <a:lumMod val="75000"/>
                  </a:schemeClr>
                </a:solidFill>
                <a:ea typeface="Helvetica Neue Medium" charset="0"/>
                <a:cs typeface="Helvetica Neue Medium" charset="0"/>
              </a:rPr>
              <a:t>Sorted </a:t>
            </a:r>
            <a:r>
              <a:rPr lang="en-US" dirty="0">
                <a:ea typeface="Helvetica Neue Medium" charset="0"/>
                <a:cs typeface="Helvetica Neue Medium" charset="0"/>
              </a:rPr>
              <a:t>by increasing Lamport timestamps</a:t>
            </a:r>
          </a:p>
          <a:p>
            <a:endParaRPr lang="en-US" dirty="0">
              <a:ea typeface="Helvetica Neue Medium" charset="0"/>
              <a:cs typeface="Helvetica Neue Medium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Helvetica Neue Medium" charset="0"/>
                <a:cs typeface="Helvetica Neue Medium" charset="0"/>
              </a:rPr>
              <a:t>Totally-Ordered Multicast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735322" y="4982311"/>
            <a:ext cx="4105970" cy="1353578"/>
            <a:chOff x="2162790" y="4654918"/>
            <a:chExt cx="4105970" cy="1353578"/>
          </a:xfrm>
        </p:grpSpPr>
        <p:sp>
          <p:nvSpPr>
            <p:cNvPr id="5" name="Can 4"/>
            <p:cNvSpPr/>
            <p:nvPr/>
          </p:nvSpPr>
          <p:spPr>
            <a:xfrm>
              <a:off x="4973308" y="5486181"/>
              <a:ext cx="477288" cy="522315"/>
            </a:xfrm>
            <a:prstGeom prst="can">
              <a:avLst/>
            </a:prstGeom>
            <a:solidFill>
              <a:schemeClr val="accent3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P1</a:t>
              </a:r>
              <a:endParaRPr lang="en-US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4513883" y="4900256"/>
              <a:ext cx="1374993" cy="308"/>
            </a:xfrm>
            <a:prstGeom prst="line">
              <a:avLst/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none" w="med" len="med"/>
              <a:tailEnd type="none" w="med" len="med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4510130" y="5330245"/>
              <a:ext cx="1374993" cy="308"/>
            </a:xfrm>
            <a:prstGeom prst="line">
              <a:avLst/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none" w="med" len="med"/>
              <a:tailEnd type="none" w="med" len="med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Document 10"/>
            <p:cNvSpPr/>
            <p:nvPr/>
          </p:nvSpPr>
          <p:spPr>
            <a:xfrm>
              <a:off x="5183725" y="4909438"/>
              <a:ext cx="381555" cy="422604"/>
            </a:xfrm>
            <a:prstGeom prst="flowChartDocumen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%</a:t>
              </a:r>
            </a:p>
          </p:txBody>
        </p:sp>
        <p:sp>
          <p:nvSpPr>
            <p:cNvPr id="12" name="Rounded Rectangular Callout 11"/>
            <p:cNvSpPr/>
            <p:nvPr/>
          </p:nvSpPr>
          <p:spPr>
            <a:xfrm>
              <a:off x="5745492" y="4657884"/>
              <a:ext cx="523268" cy="386647"/>
            </a:xfrm>
            <a:prstGeom prst="wedgeRoundRectCallout">
              <a:avLst>
                <a:gd name="adj1" fmla="val -81592"/>
                <a:gd name="adj2" fmla="val 60298"/>
                <a:gd name="adj3" fmla="val 16667"/>
              </a:avLst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1.2</a:t>
              </a:r>
            </a:p>
          </p:txBody>
        </p:sp>
        <p:sp>
          <p:nvSpPr>
            <p:cNvPr id="13" name="Document 12"/>
            <p:cNvSpPr/>
            <p:nvPr/>
          </p:nvSpPr>
          <p:spPr>
            <a:xfrm>
              <a:off x="4588396" y="4907641"/>
              <a:ext cx="381555" cy="422604"/>
            </a:xfrm>
            <a:prstGeom prst="flowChartDocumen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$</a:t>
              </a:r>
              <a:endParaRPr lang="en-US" sz="24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14" name="Rounded Rectangular Callout 13"/>
            <p:cNvSpPr/>
            <p:nvPr/>
          </p:nvSpPr>
          <p:spPr>
            <a:xfrm>
              <a:off x="5141235" y="4654918"/>
              <a:ext cx="523268" cy="386647"/>
            </a:xfrm>
            <a:prstGeom prst="wedgeRoundRectCallout">
              <a:avLst>
                <a:gd name="adj1" fmla="val -81592"/>
                <a:gd name="adj2" fmla="val 60298"/>
                <a:gd name="adj3" fmla="val 16667"/>
              </a:avLst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1.1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162790" y="4765000"/>
              <a:ext cx="21671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Helvetica Neue Medium" charset="0"/>
                  <a:ea typeface="Helvetica Neue Medium" charset="0"/>
                  <a:cs typeface="Helvetica Neue Medium" charset="0"/>
                </a:rPr>
                <a:t>Example: P1’s</a:t>
              </a:r>
            </a:p>
            <a:p>
              <a:r>
                <a:rPr lang="en-US" dirty="0">
                  <a:latin typeface="Helvetica Neue Medium" charset="0"/>
                  <a:ea typeface="Helvetica Neue Medium" charset="0"/>
                  <a:cs typeface="Helvetica Neue Medium" charset="0"/>
                </a:rPr>
                <a:t>local queue:</a:t>
              </a: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>
                <a:ea typeface="Helvetica Neue Medium" charset="0"/>
                <a:cs typeface="Helvetica Neue Medium" charset="0"/>
              </a:rPr>
              <a:pPr>
                <a:defRPr/>
              </a:pPr>
              <a:t>4</a:t>
            </a:fld>
            <a:endParaRPr lang="en-US">
              <a:ea typeface="Helvetica Neue Medium" charset="0"/>
              <a:cs typeface="Helvetica Neue Medium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8200" y="1721543"/>
            <a:ext cx="87630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Goal: All sites apply updates in (same) Lamport clock order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94251" y="4977289"/>
            <a:ext cx="1782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 </a:t>
            </a:r>
            <a:r>
              <a:rPr lang="en-US">
                <a:latin typeface="Helvetica Neue Medium" charset="0"/>
                <a:ea typeface="Helvetica Neue Medium" charset="0"/>
                <a:cs typeface="Helvetica Neue Medium" charset="0"/>
              </a:rPr>
              <a:t>Timestamps</a:t>
            </a:r>
          </a:p>
        </p:txBody>
      </p:sp>
    </p:spTree>
    <p:extLst>
      <p:ext uri="{BB962C8B-B14F-4D97-AF65-F5344CB8AC3E}">
        <p14:creationId xmlns:p14="http://schemas.microsoft.com/office/powerpoint/2010/main" val="1823379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3665759" y="1306680"/>
            <a:ext cx="0" cy="5250237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574007" y="1306680"/>
            <a:ext cx="0" cy="5250237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Process 6"/>
          <p:cNvSpPr/>
          <p:nvPr/>
        </p:nvSpPr>
        <p:spPr>
          <a:xfrm>
            <a:off x="3285749" y="546660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SF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597609" y="1692720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597609" y="2320017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6132" y="1434593"/>
            <a:ext cx="3303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a) Add Alice to Bank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224342" y="2105254"/>
            <a:ext cx="3699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b) Alice deposits $1000</a:t>
            </a:r>
          </a:p>
        </p:txBody>
      </p:sp>
      <p:sp>
        <p:nvSpPr>
          <p:cNvPr id="13" name="Oval 12"/>
          <p:cNvSpPr/>
          <p:nvPr/>
        </p:nvSpPr>
        <p:spPr>
          <a:xfrm>
            <a:off x="5508210" y="2606171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5" name="Straight Arrow Connector 14"/>
          <p:cNvCxnSpPr>
            <a:endCxn id="13" idx="2"/>
          </p:cNvCxnSpPr>
          <p:nvPr/>
        </p:nvCxnSpPr>
        <p:spPr>
          <a:xfrm>
            <a:off x="3728617" y="2371410"/>
            <a:ext cx="1779593" cy="303521"/>
          </a:xfrm>
          <a:prstGeom prst="straightConnector1">
            <a:avLst/>
          </a:prstGeom>
          <a:ln w="57150">
            <a:prstDash val="solid"/>
            <a:headEnd type="none" w="med" len="med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Process 15"/>
          <p:cNvSpPr/>
          <p:nvPr/>
        </p:nvSpPr>
        <p:spPr>
          <a:xfrm>
            <a:off x="5196704" y="552968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NY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464410" y="6272353"/>
            <a:ext cx="2581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charset="0"/>
                <a:ea typeface="Arial" charset="0"/>
                <a:cs typeface="Arial" charset="0"/>
              </a:rPr>
              <a:t>Physical time ↓</a:t>
            </a:r>
          </a:p>
        </p:txBody>
      </p:sp>
      <p:sp>
        <p:nvSpPr>
          <p:cNvPr id="28" name="Oval 27"/>
          <p:cNvSpPr/>
          <p:nvPr/>
        </p:nvSpPr>
        <p:spPr>
          <a:xfrm>
            <a:off x="3607278" y="5540017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5503473" y="5593283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 flipH="1">
            <a:off x="3684019" y="3096562"/>
            <a:ext cx="1809708" cy="339475"/>
          </a:xfrm>
          <a:prstGeom prst="straightConnector1">
            <a:avLst/>
          </a:prstGeom>
          <a:ln w="57150">
            <a:prstDash val="solid"/>
            <a:headEnd type="none" w="med" len="med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5731769" y="2856032"/>
            <a:ext cx="389792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c) Remove Alice from Bank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-224342" y="5357418"/>
            <a:ext cx="3657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e) Alice deposits $100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-224341" y="3865426"/>
            <a:ext cx="3698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d) Re-add Alice to Bank</a:t>
            </a:r>
          </a:p>
        </p:txBody>
      </p:sp>
      <p:sp>
        <p:nvSpPr>
          <p:cNvPr id="40" name="Oval 39"/>
          <p:cNvSpPr/>
          <p:nvPr/>
        </p:nvSpPr>
        <p:spPr>
          <a:xfrm>
            <a:off x="5508210" y="3010188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" name="Oval 40"/>
          <p:cNvSpPr/>
          <p:nvPr/>
        </p:nvSpPr>
        <p:spPr>
          <a:xfrm>
            <a:off x="3597609" y="3386526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3732109" y="1743537"/>
            <a:ext cx="1774856" cy="303521"/>
          </a:xfrm>
          <a:prstGeom prst="straightConnector1">
            <a:avLst/>
          </a:prstGeom>
          <a:ln w="57150">
            <a:prstDash val="solid"/>
            <a:headEnd type="none" w="med" len="med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>
            <a:off x="5508210" y="1972886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7" name="Oval 46"/>
          <p:cNvSpPr/>
          <p:nvPr/>
        </p:nvSpPr>
        <p:spPr>
          <a:xfrm>
            <a:off x="3597609" y="4050781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8" name="Oval 47"/>
          <p:cNvSpPr/>
          <p:nvPr/>
        </p:nvSpPr>
        <p:spPr>
          <a:xfrm>
            <a:off x="5508210" y="4350790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3743005" y="4116029"/>
            <a:ext cx="1774856" cy="303521"/>
          </a:xfrm>
          <a:prstGeom prst="straightConnector1">
            <a:avLst/>
          </a:prstGeom>
          <a:ln w="57150">
            <a:prstDash val="solid"/>
            <a:headEnd type="none" w="med" len="med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731769" y="5377944"/>
            <a:ext cx="33469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f) 1% interest payment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774469" y="1665425"/>
            <a:ext cx="4998328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91440"/>
            <a:r>
              <a:rPr lang="en-US" sz="2400" i="1" dirty="0">
                <a:latin typeface="Helvetica Neue Medium" charset="0"/>
                <a:ea typeface="Helvetica Neue Medium" charset="0"/>
                <a:cs typeface="Helvetica Neue Medium" charset="0"/>
              </a:rPr>
              <a:t>Q2) What are all the valid </a:t>
            </a:r>
            <a:r>
              <a:rPr lang="en-US" sz="2400" i="1" dirty="0" err="1">
                <a:latin typeface="Helvetica Neue Medium" charset="0"/>
                <a:ea typeface="Helvetica Neue Medium" charset="0"/>
                <a:cs typeface="Helvetica Neue Medium" charset="0"/>
              </a:rPr>
              <a:t>lamport</a:t>
            </a:r>
            <a:r>
              <a:rPr lang="en-US" sz="2400" i="1" dirty="0">
                <a:latin typeface="Helvetica Neue Medium" charset="0"/>
                <a:ea typeface="Helvetica Neue Medium" charset="0"/>
                <a:cs typeface="Helvetica Neue Medium" charset="0"/>
              </a:rPr>
              <a:t> timestamp total orders of a—f?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774469" y="546660"/>
            <a:ext cx="5001895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91440"/>
            <a:r>
              <a:rPr lang="en-US" sz="2400" i="1" dirty="0">
                <a:latin typeface="Helvetica Neue Medium" charset="0"/>
                <a:ea typeface="Helvetica Neue Medium" charset="0"/>
                <a:cs typeface="Helvetica Neue Medium" charset="0"/>
              </a:rPr>
              <a:t>Q1) What is bad about using order </a:t>
            </a:r>
            <a:r>
              <a:rPr lang="en-US" sz="2400" i="1" dirty="0" err="1">
                <a:latin typeface="Helvetica Neue Medium" charset="0"/>
                <a:ea typeface="Helvetica Neue Medium" charset="0"/>
                <a:cs typeface="Helvetica Neue Medium" charset="0"/>
              </a:rPr>
              <a:t>a,b,d,c</a:t>
            </a:r>
            <a:r>
              <a:rPr lang="en-US" sz="2400" i="1" dirty="0">
                <a:latin typeface="Helvetica Neue Medium" charset="0"/>
                <a:ea typeface="Helvetica Neue Medium" charset="0"/>
                <a:cs typeface="Helvetica Neue Medium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71376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8372" y="1690688"/>
            <a:ext cx="11215255" cy="435133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On receiving an update from client, broadcast to others (including yourself)</a:t>
            </a:r>
          </a:p>
          <a:p>
            <a:pPr lvl="1"/>
            <a:r>
              <a:rPr lang="en-US" sz="2000" dirty="0"/>
              <a:t>(Node -&gt; node communication is FIFO and asynchronous)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On receiving an update from replica: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sz="2000" dirty="0"/>
              <a:t>Add it to your local queue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sz="2000" dirty="0"/>
              <a:t>Broadcast an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acknowledgement message </a:t>
            </a:r>
            <a:r>
              <a:rPr lang="en-US" sz="2000" dirty="0"/>
              <a:t>to every replica (including yourself)</a:t>
            </a:r>
          </a:p>
          <a:p>
            <a:pPr marL="971550" lvl="1" indent="-514350">
              <a:buFont typeface="+mj-lt"/>
              <a:buAutoNum type="alphaLcParenR"/>
            </a:pPr>
            <a:endParaRPr lang="en-US" sz="2000" dirty="0"/>
          </a:p>
          <a:p>
            <a:pPr marL="520700" indent="-514350">
              <a:buFont typeface="+mj-lt"/>
              <a:buAutoNum type="arabicPeriod"/>
            </a:pPr>
            <a:r>
              <a:rPr lang="en-US" sz="2400" dirty="0"/>
              <a:t>On receiving an acknowledgement:</a:t>
            </a:r>
          </a:p>
          <a:p>
            <a:pPr lvl="1"/>
            <a:r>
              <a:rPr lang="en-US" sz="2000" dirty="0"/>
              <a:t>Mark corresponding update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acknowledged </a:t>
            </a:r>
            <a:r>
              <a:rPr lang="en-US" sz="2000" dirty="0"/>
              <a:t>in your queue</a:t>
            </a:r>
          </a:p>
          <a:p>
            <a:pPr marL="571500" indent="-514350">
              <a:buFont typeface="+mj-lt"/>
              <a:buAutoNum type="arabicPeriod"/>
            </a:pPr>
            <a:endParaRPr lang="en-US" sz="2400" dirty="0"/>
          </a:p>
          <a:p>
            <a:pPr marL="520700" indent="-514350">
              <a:buFont typeface="+mj-lt"/>
              <a:buAutoNum type="arabicPeriod"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Remove and process </a:t>
            </a:r>
            <a:r>
              <a:rPr lang="en-US" sz="2400" dirty="0"/>
              <a:t>updates </a:t>
            </a:r>
            <a:r>
              <a:rPr lang="en-US" sz="2400" u="sng" dirty="0"/>
              <a:t>everyone</a:t>
            </a:r>
            <a:r>
              <a:rPr lang="en-US" sz="2400" dirty="0"/>
              <a:t> has ack’ed from </a:t>
            </a:r>
            <a:r>
              <a:rPr lang="en-US" sz="2400" u="sng" dirty="0"/>
              <a:t>head</a:t>
            </a:r>
            <a:r>
              <a:rPr lang="en-US" sz="2400" dirty="0"/>
              <a:t> of queue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Totally-Ordered Multicast </a:t>
            </a:r>
            <a:r>
              <a:rPr lang="en-US" baseline="30000" dirty="0">
                <a:solidFill>
                  <a:schemeClr val="accent6">
                    <a:lumMod val="75000"/>
                  </a:schemeClr>
                </a:solidFill>
              </a:rPr>
              <a:t>(Almost correct)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094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t="24866"/>
          <a:stretch/>
        </p:blipFill>
        <p:spPr>
          <a:xfrm>
            <a:off x="5829300" y="2165654"/>
            <a:ext cx="4610100" cy="2148151"/>
          </a:xfrm>
          <a:prstGeom prst="rect">
            <a:avLst/>
          </a:prstGeom>
        </p:spPr>
      </p:pic>
      <p:sp>
        <p:nvSpPr>
          <p:cNvPr id="43" name="Content Placeholder 42"/>
          <p:cNvSpPr>
            <a:spLocks noGrp="1"/>
          </p:cNvSpPr>
          <p:nvPr>
            <p:ph idx="1"/>
          </p:nvPr>
        </p:nvSpPr>
        <p:spPr>
          <a:xfrm>
            <a:off x="1450770" y="1432461"/>
            <a:ext cx="3960639" cy="2893218"/>
          </a:xfrm>
        </p:spPr>
        <p:txBody>
          <a:bodyPr>
            <a:normAutofit/>
          </a:bodyPr>
          <a:lstStyle/>
          <a:p>
            <a:r>
              <a:rPr lang="en-US" sz="2400" spc="-100" dirty="0">
                <a:ea typeface="Helvetica Neue Medium" charset="0"/>
                <a:cs typeface="Helvetica Neue Medium" charset="0"/>
              </a:rPr>
              <a:t>P1 queues </a:t>
            </a:r>
            <a:r>
              <a:rPr lang="en-US" sz="2400" spc="-100" dirty="0">
                <a:solidFill>
                  <a:schemeClr val="accent3">
                    <a:lumMod val="50000"/>
                  </a:schemeClr>
                </a:solidFill>
                <a:ea typeface="Helvetica Neue Medium" charset="0"/>
                <a:cs typeface="Helvetica Neue Medium" charset="0"/>
              </a:rPr>
              <a:t>$</a:t>
            </a:r>
            <a:r>
              <a:rPr lang="en-US" sz="2400" spc="-100" dirty="0">
                <a:ea typeface="Helvetica Neue Medium" charset="0"/>
                <a:cs typeface="Helvetica Neue Medium" charset="0"/>
              </a:rPr>
              <a:t>, P2 queues </a:t>
            </a:r>
            <a:r>
              <a:rPr lang="en-US" sz="2400" spc="-100" dirty="0">
                <a:solidFill>
                  <a:schemeClr val="accent4"/>
                </a:solidFill>
                <a:ea typeface="Helvetica Neue Medium" charset="0"/>
                <a:cs typeface="Helvetica Neue Medium" charset="0"/>
              </a:rPr>
              <a:t>%</a:t>
            </a:r>
          </a:p>
          <a:p>
            <a:endParaRPr lang="en-US" sz="2400" dirty="0">
              <a:ea typeface="Helvetica Neue Medium" charset="0"/>
              <a:cs typeface="Helvetica Neue Medium" charset="0"/>
            </a:endParaRPr>
          </a:p>
          <a:p>
            <a:r>
              <a:rPr lang="en-US" sz="2400" dirty="0">
                <a:ea typeface="Helvetica Neue Medium" charset="0"/>
                <a:cs typeface="Helvetica Neue Medium" charset="0"/>
              </a:rPr>
              <a:t>P1 queues and </a:t>
            </a:r>
            <a:r>
              <a:rPr lang="en-US" sz="2400" dirty="0">
                <a:solidFill>
                  <a:srgbClr val="0070C0"/>
                </a:solidFill>
                <a:ea typeface="Helvetica Neue Medium" charset="0"/>
                <a:cs typeface="Helvetica Neue Medium" charset="0"/>
              </a:rPr>
              <a:t>ack’s</a:t>
            </a:r>
            <a:r>
              <a:rPr lang="en-US" sz="2400" dirty="0">
                <a:ea typeface="Helvetica Neue Medium" charset="0"/>
                <a:cs typeface="Helvetica Neue Medium" charset="0"/>
              </a:rPr>
              <a:t> </a:t>
            </a:r>
            <a:r>
              <a:rPr lang="en-US" sz="2400" dirty="0">
                <a:solidFill>
                  <a:schemeClr val="accent4"/>
                </a:solidFill>
                <a:ea typeface="Helvetica Neue Medium" charset="0"/>
                <a:cs typeface="Helvetica Neue Medium" charset="0"/>
              </a:rPr>
              <a:t>%</a:t>
            </a:r>
          </a:p>
          <a:p>
            <a:pPr lvl="1"/>
            <a:r>
              <a:rPr lang="en-US" spc="-150" dirty="0">
                <a:ea typeface="Helvetica Neue Medium" charset="0"/>
                <a:cs typeface="Helvetica Neue Medium" charset="0"/>
              </a:rPr>
              <a:t>P1 marks </a:t>
            </a:r>
            <a:r>
              <a:rPr lang="en-US" spc="-150" dirty="0">
                <a:solidFill>
                  <a:schemeClr val="accent4"/>
                </a:solidFill>
                <a:ea typeface="Helvetica Neue Medium" charset="0"/>
                <a:cs typeface="Helvetica Neue Medium" charset="0"/>
              </a:rPr>
              <a:t>%</a:t>
            </a:r>
            <a:r>
              <a:rPr lang="en-US" spc="-150" dirty="0">
                <a:ea typeface="Helvetica Neue Medium" charset="0"/>
                <a:cs typeface="Helvetica Neue Medium" charset="0"/>
              </a:rPr>
              <a:t> fully </a:t>
            </a:r>
            <a:r>
              <a:rPr lang="en-US" spc="-150" dirty="0">
                <a:solidFill>
                  <a:srgbClr val="0070C0"/>
                </a:solidFill>
                <a:ea typeface="Helvetica Neue Medium" charset="0"/>
                <a:cs typeface="Helvetica Neue Medium" charset="0"/>
              </a:rPr>
              <a:t>ack’ed</a:t>
            </a:r>
          </a:p>
          <a:p>
            <a:pPr lvl="1"/>
            <a:endParaRPr lang="en-US" dirty="0">
              <a:ea typeface="Helvetica Neue Medium" charset="0"/>
              <a:cs typeface="Helvetica Neue Medium" charset="0"/>
            </a:endParaRPr>
          </a:p>
          <a:p>
            <a:r>
              <a:rPr lang="en-US" sz="2400" dirty="0">
                <a:ea typeface="Helvetica Neue Medium" charset="0"/>
                <a:cs typeface="Helvetica Neue Medium" charset="0"/>
              </a:rPr>
              <a:t>P2 marks </a:t>
            </a:r>
            <a:r>
              <a:rPr lang="en-US" sz="2400" dirty="0">
                <a:solidFill>
                  <a:schemeClr val="accent4"/>
                </a:solidFill>
                <a:ea typeface="Helvetica Neue Medium" charset="0"/>
                <a:cs typeface="Helvetica Neue Medium" charset="0"/>
              </a:rPr>
              <a:t>%</a:t>
            </a:r>
            <a:r>
              <a:rPr lang="en-US" sz="2400" dirty="0">
                <a:ea typeface="Helvetica Neue Medium" charset="0"/>
                <a:cs typeface="Helvetica Neue Medium" charset="0"/>
              </a:rPr>
              <a:t> fully </a:t>
            </a:r>
            <a:r>
              <a:rPr lang="en-US" sz="2400" dirty="0" err="1">
                <a:solidFill>
                  <a:srgbClr val="0070C0"/>
                </a:solidFill>
                <a:ea typeface="Helvetica Neue Medium" charset="0"/>
                <a:cs typeface="Helvetica Neue Medium" charset="0"/>
              </a:rPr>
              <a:t>ack’ed</a:t>
            </a:r>
            <a:endParaRPr lang="en-US" sz="2400" dirty="0">
              <a:solidFill>
                <a:srgbClr val="0070C0"/>
              </a:solidFill>
              <a:ea typeface="Helvetica Neue Medium" charset="0"/>
              <a:cs typeface="Helvetica Neue Medium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spc="-150" dirty="0">
                <a:ea typeface="Helvetica Neue Medium" charset="0"/>
                <a:cs typeface="Helvetica Neue Medium" charset="0"/>
              </a:rPr>
              <a:t>Totally-Ordered Multicast </a:t>
            </a:r>
            <a:r>
              <a:rPr lang="en-US" sz="3300" spc="-150" baseline="30000" dirty="0">
                <a:solidFill>
                  <a:schemeClr val="accent6">
                    <a:lumMod val="75000"/>
                  </a:schemeClr>
                </a:solidFill>
                <a:ea typeface="Helvetica Neue Medium" charset="0"/>
                <a:cs typeface="Helvetica Neue Medium" charset="0"/>
              </a:rPr>
              <a:t>(Almost correct)</a:t>
            </a:r>
          </a:p>
        </p:txBody>
      </p:sp>
      <p:sp>
        <p:nvSpPr>
          <p:cNvPr id="13" name="Can 12"/>
          <p:cNvSpPr/>
          <p:nvPr/>
        </p:nvSpPr>
        <p:spPr>
          <a:xfrm>
            <a:off x="5713962" y="2508791"/>
            <a:ext cx="477288" cy="522315"/>
          </a:xfrm>
          <a:prstGeom prst="can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P1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4" name="Can 13"/>
          <p:cNvSpPr/>
          <p:nvPr/>
        </p:nvSpPr>
        <p:spPr>
          <a:xfrm>
            <a:off x="9820481" y="2359775"/>
            <a:ext cx="479259" cy="524472"/>
          </a:xfrm>
          <a:prstGeom prst="can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P2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49820" y="3031105"/>
            <a:ext cx="0" cy="3549176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0060109" y="2884247"/>
            <a:ext cx="0" cy="3549176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5889224" y="3149441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cxnSp>
        <p:nvCxnSpPr>
          <p:cNvPr id="33" name="Straight Arrow Connector 32"/>
          <p:cNvCxnSpPr>
            <a:stCxn id="30" idx="6"/>
          </p:cNvCxnSpPr>
          <p:nvPr/>
        </p:nvCxnSpPr>
        <p:spPr>
          <a:xfrm>
            <a:off x="6026745" y="3218201"/>
            <a:ext cx="3972775" cy="1391640"/>
          </a:xfrm>
          <a:prstGeom prst="curvedConnector3">
            <a:avLst>
              <a:gd name="adj1" fmla="val 50000"/>
            </a:avLst>
          </a:prstGeom>
          <a:ln w="57150">
            <a:prstDash val="solid"/>
            <a:headEnd type="none" w="med" len="med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6468501" y="2585234"/>
            <a:ext cx="1097084" cy="611842"/>
            <a:chOff x="6067924" y="2616275"/>
            <a:chExt cx="1097084" cy="611842"/>
          </a:xfrm>
        </p:grpSpPr>
        <p:sp>
          <p:nvSpPr>
            <p:cNvPr id="17" name="Document 16"/>
            <p:cNvSpPr/>
            <p:nvPr/>
          </p:nvSpPr>
          <p:spPr>
            <a:xfrm>
              <a:off x="6067924" y="2805513"/>
              <a:ext cx="381555" cy="422604"/>
            </a:xfrm>
            <a:prstGeom prst="flowChartDocumen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$</a:t>
              </a:r>
              <a:endParaRPr lang="en-US" sz="24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19" name="Rounded Rectangular Callout 18"/>
            <p:cNvSpPr/>
            <p:nvPr/>
          </p:nvSpPr>
          <p:spPr>
            <a:xfrm>
              <a:off x="6641740" y="2616275"/>
              <a:ext cx="523268" cy="386647"/>
            </a:xfrm>
            <a:prstGeom prst="wedgeRoundRectCallout">
              <a:avLst>
                <a:gd name="adj1" fmla="val -81592"/>
                <a:gd name="adj2" fmla="val 60298"/>
                <a:gd name="adj3" fmla="val 16667"/>
              </a:avLst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1.1</a:t>
              </a:r>
            </a:p>
          </p:txBody>
        </p:sp>
      </p:grpSp>
      <p:cxnSp>
        <p:nvCxnSpPr>
          <p:cNvPr id="24" name="Straight Connector 23"/>
          <p:cNvCxnSpPr/>
          <p:nvPr/>
        </p:nvCxnSpPr>
        <p:spPr>
          <a:xfrm flipV="1">
            <a:off x="8684524" y="1627987"/>
            <a:ext cx="1374993" cy="308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8680771" y="2057976"/>
            <a:ext cx="1374993" cy="308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5683283" y="1630148"/>
            <a:ext cx="1374993" cy="308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5679530" y="2060137"/>
            <a:ext cx="1374993" cy="308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54" name="Group 53"/>
          <p:cNvGrpSpPr/>
          <p:nvPr/>
        </p:nvGrpSpPr>
        <p:grpSpPr>
          <a:xfrm>
            <a:off x="6304141" y="1387776"/>
            <a:ext cx="1085035" cy="674158"/>
            <a:chOff x="4829124" y="1387776"/>
            <a:chExt cx="1085035" cy="674158"/>
          </a:xfrm>
        </p:grpSpPr>
        <p:sp>
          <p:nvSpPr>
            <p:cNvPr id="32" name="Document 31"/>
            <p:cNvSpPr/>
            <p:nvPr/>
          </p:nvSpPr>
          <p:spPr>
            <a:xfrm>
              <a:off x="4829124" y="1639330"/>
              <a:ext cx="381555" cy="422604"/>
            </a:xfrm>
            <a:prstGeom prst="flowChartDocumen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%</a:t>
              </a:r>
            </a:p>
          </p:txBody>
        </p:sp>
        <p:sp>
          <p:nvSpPr>
            <p:cNvPr id="35" name="Rounded Rectangular Callout 34"/>
            <p:cNvSpPr/>
            <p:nvPr/>
          </p:nvSpPr>
          <p:spPr>
            <a:xfrm>
              <a:off x="5390891" y="1387776"/>
              <a:ext cx="523268" cy="386647"/>
            </a:xfrm>
            <a:prstGeom prst="wedgeRoundRectCallout">
              <a:avLst>
                <a:gd name="adj1" fmla="val -81592"/>
                <a:gd name="adj2" fmla="val 60298"/>
                <a:gd name="adj3" fmla="val 16667"/>
              </a:avLst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1.2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708812" y="1384811"/>
            <a:ext cx="1076107" cy="675327"/>
            <a:chOff x="4233795" y="1384810"/>
            <a:chExt cx="1076107" cy="675327"/>
          </a:xfrm>
        </p:grpSpPr>
        <p:sp>
          <p:nvSpPr>
            <p:cNvPr id="36" name="Document 35"/>
            <p:cNvSpPr/>
            <p:nvPr/>
          </p:nvSpPr>
          <p:spPr>
            <a:xfrm>
              <a:off x="4233795" y="1637533"/>
              <a:ext cx="381555" cy="422604"/>
            </a:xfrm>
            <a:prstGeom prst="flowChartDocumen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$</a:t>
              </a:r>
            </a:p>
          </p:txBody>
        </p:sp>
        <p:sp>
          <p:nvSpPr>
            <p:cNvPr id="37" name="Rounded Rectangular Callout 36"/>
            <p:cNvSpPr/>
            <p:nvPr/>
          </p:nvSpPr>
          <p:spPr>
            <a:xfrm>
              <a:off x="4786634" y="1384810"/>
              <a:ext cx="523268" cy="386647"/>
            </a:xfrm>
            <a:prstGeom prst="wedgeRoundRectCallout">
              <a:avLst>
                <a:gd name="adj1" fmla="val -81592"/>
                <a:gd name="adj2" fmla="val 60298"/>
                <a:gd name="adj3" fmla="val 16667"/>
              </a:avLst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1.1</a:t>
              </a:r>
            </a:p>
          </p:txBody>
        </p:sp>
      </p:grpSp>
      <p:sp>
        <p:nvSpPr>
          <p:cNvPr id="38" name="Oval 37"/>
          <p:cNvSpPr/>
          <p:nvPr/>
        </p:nvSpPr>
        <p:spPr>
          <a:xfrm>
            <a:off x="9995166" y="3155953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5895480" y="3353318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cxnSp>
        <p:nvCxnSpPr>
          <p:cNvPr id="41" name="Straight Arrow Connector 40"/>
          <p:cNvCxnSpPr>
            <a:stCxn id="38" idx="2"/>
            <a:endCxn id="40" idx="6"/>
          </p:cNvCxnSpPr>
          <p:nvPr/>
        </p:nvCxnSpPr>
        <p:spPr>
          <a:xfrm flipH="1">
            <a:off x="6033000" y="3224714"/>
            <a:ext cx="3962166" cy="197365"/>
          </a:xfrm>
          <a:prstGeom prst="straightConnector1">
            <a:avLst/>
          </a:prstGeom>
          <a:ln w="57150">
            <a:prstDash val="solid"/>
            <a:headEnd type="none" w="med" len="med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8507308" y="2574748"/>
            <a:ext cx="1085035" cy="674158"/>
            <a:chOff x="7251414" y="2534353"/>
            <a:chExt cx="1085035" cy="674158"/>
          </a:xfrm>
        </p:grpSpPr>
        <p:sp>
          <p:nvSpPr>
            <p:cNvPr id="42" name="Document 41"/>
            <p:cNvSpPr/>
            <p:nvPr/>
          </p:nvSpPr>
          <p:spPr>
            <a:xfrm>
              <a:off x="7251414" y="2785907"/>
              <a:ext cx="381555" cy="422604"/>
            </a:xfrm>
            <a:prstGeom prst="flowChartDocumen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%</a:t>
              </a:r>
            </a:p>
          </p:txBody>
        </p:sp>
        <p:sp>
          <p:nvSpPr>
            <p:cNvPr id="44" name="Rounded Rectangular Callout 43"/>
            <p:cNvSpPr/>
            <p:nvPr/>
          </p:nvSpPr>
          <p:spPr>
            <a:xfrm>
              <a:off x="7813181" y="2534353"/>
              <a:ext cx="523268" cy="386647"/>
            </a:xfrm>
            <a:prstGeom prst="wedgeRoundRectCallout">
              <a:avLst>
                <a:gd name="adj1" fmla="val -81592"/>
                <a:gd name="adj2" fmla="val 60298"/>
                <a:gd name="adj3" fmla="val 16667"/>
              </a:avLst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1.2</a:t>
              </a:r>
            </a:p>
          </p:txBody>
        </p:sp>
      </p:grpSp>
      <p:sp>
        <p:nvSpPr>
          <p:cNvPr id="57" name="Oval 56"/>
          <p:cNvSpPr/>
          <p:nvPr/>
        </p:nvSpPr>
        <p:spPr>
          <a:xfrm>
            <a:off x="9999513" y="3561707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cxnSp>
        <p:nvCxnSpPr>
          <p:cNvPr id="58" name="Straight Arrow Connector 57"/>
          <p:cNvCxnSpPr>
            <a:stCxn id="40" idx="6"/>
            <a:endCxn id="57" idx="2"/>
          </p:cNvCxnSpPr>
          <p:nvPr/>
        </p:nvCxnSpPr>
        <p:spPr>
          <a:xfrm>
            <a:off x="6033001" y="3422079"/>
            <a:ext cx="3966513" cy="208389"/>
          </a:xfrm>
          <a:prstGeom prst="straightConnector1">
            <a:avLst/>
          </a:prstGeom>
          <a:ln w="57150">
            <a:prstDash val="solid"/>
            <a:headEnd type="none" w="med" len="med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78" name="Group 77"/>
          <p:cNvGrpSpPr/>
          <p:nvPr/>
        </p:nvGrpSpPr>
        <p:grpSpPr>
          <a:xfrm>
            <a:off x="8718266" y="3698108"/>
            <a:ext cx="939010" cy="423104"/>
            <a:chOff x="5662125" y="3608674"/>
            <a:chExt cx="939010" cy="423104"/>
          </a:xfrm>
        </p:grpSpPr>
        <p:sp>
          <p:nvSpPr>
            <p:cNvPr id="65" name="Document 64"/>
            <p:cNvSpPr/>
            <p:nvPr/>
          </p:nvSpPr>
          <p:spPr>
            <a:xfrm>
              <a:off x="6219580" y="3609174"/>
              <a:ext cx="381555" cy="422604"/>
            </a:xfrm>
            <a:prstGeom prst="flowChartDocumen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%</a:t>
              </a:r>
              <a:endParaRPr lang="en-US" sz="24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5662125" y="3608674"/>
              <a:ext cx="499785" cy="369332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ack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718267" y="1379832"/>
            <a:ext cx="1076107" cy="675327"/>
            <a:chOff x="4233795" y="1384810"/>
            <a:chExt cx="1076107" cy="675327"/>
          </a:xfrm>
        </p:grpSpPr>
        <p:sp>
          <p:nvSpPr>
            <p:cNvPr id="80" name="Document 79"/>
            <p:cNvSpPr/>
            <p:nvPr/>
          </p:nvSpPr>
          <p:spPr>
            <a:xfrm>
              <a:off x="4233795" y="1637533"/>
              <a:ext cx="381555" cy="422604"/>
            </a:xfrm>
            <a:prstGeom prst="flowChartDocumen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$</a:t>
              </a:r>
            </a:p>
          </p:txBody>
        </p:sp>
        <p:sp>
          <p:nvSpPr>
            <p:cNvPr id="81" name="Rounded Rectangular Callout 80"/>
            <p:cNvSpPr/>
            <p:nvPr/>
          </p:nvSpPr>
          <p:spPr>
            <a:xfrm>
              <a:off x="4786634" y="1384810"/>
              <a:ext cx="523268" cy="386647"/>
            </a:xfrm>
            <a:prstGeom prst="wedgeRoundRectCallout">
              <a:avLst>
                <a:gd name="adj1" fmla="val -81592"/>
                <a:gd name="adj2" fmla="val 60298"/>
                <a:gd name="adj3" fmla="val 16667"/>
              </a:avLst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1.1</a:t>
              </a:r>
              <a:endParaRPr lang="en-US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8718267" y="1380949"/>
            <a:ext cx="1085035" cy="674158"/>
            <a:chOff x="7830365" y="1385615"/>
            <a:chExt cx="1085035" cy="674158"/>
          </a:xfrm>
        </p:grpSpPr>
        <p:sp>
          <p:nvSpPr>
            <p:cNvPr id="21" name="Document 20"/>
            <p:cNvSpPr/>
            <p:nvPr/>
          </p:nvSpPr>
          <p:spPr>
            <a:xfrm>
              <a:off x="7830365" y="1637169"/>
              <a:ext cx="381555" cy="422604"/>
            </a:xfrm>
            <a:prstGeom prst="flowChartDocumen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%</a:t>
              </a:r>
            </a:p>
          </p:txBody>
        </p:sp>
        <p:sp>
          <p:nvSpPr>
            <p:cNvPr id="23" name="Rounded Rectangular Callout 22"/>
            <p:cNvSpPr/>
            <p:nvPr/>
          </p:nvSpPr>
          <p:spPr>
            <a:xfrm>
              <a:off x="8392132" y="1385615"/>
              <a:ext cx="523268" cy="386647"/>
            </a:xfrm>
            <a:prstGeom prst="wedgeRoundRectCallout">
              <a:avLst>
                <a:gd name="adj1" fmla="val -81592"/>
                <a:gd name="adj2" fmla="val 60298"/>
                <a:gd name="adj3" fmla="val 16667"/>
              </a:avLst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1.2</a:t>
              </a:r>
            </a:p>
          </p:txBody>
        </p:sp>
      </p:grpSp>
      <p:sp>
        <p:nvSpPr>
          <p:cNvPr id="88" name="Document 87"/>
          <p:cNvSpPr/>
          <p:nvPr/>
        </p:nvSpPr>
        <p:spPr>
          <a:xfrm>
            <a:off x="9882836" y="3785126"/>
            <a:ext cx="381555" cy="422604"/>
          </a:xfrm>
          <a:prstGeom prst="flowChartDocumen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%</a:t>
            </a:r>
            <a:endParaRPr lang="en-US" sz="2400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6515868" y="1877962"/>
            <a:ext cx="286821" cy="246221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✔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8932605" y="1880379"/>
            <a:ext cx="286821" cy="246221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✔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8926783" y="1870495"/>
            <a:ext cx="286821" cy="246221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✔</a:t>
            </a:r>
          </a:p>
        </p:txBody>
      </p:sp>
      <p:sp>
        <p:nvSpPr>
          <p:cNvPr id="99" name="Notched Right Arrow 98"/>
          <p:cNvSpPr/>
          <p:nvPr/>
        </p:nvSpPr>
        <p:spPr>
          <a:xfrm rot="192280">
            <a:off x="7978118" y="3625399"/>
            <a:ext cx="593529" cy="467751"/>
          </a:xfrm>
          <a:prstGeom prst="notchedRightArrow">
            <a:avLst/>
          </a:prstGeom>
          <a:solidFill>
            <a:srgbClr val="FF00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6220115" y="6056782"/>
            <a:ext cx="3663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pc="-150" dirty="0">
                <a:latin typeface="Helvetica Neue Medium" charset="0"/>
                <a:ea typeface="Helvetica Neue Medium" charset="0"/>
                <a:cs typeface="Helvetica Neue Medium" charset="0"/>
              </a:rPr>
              <a:t>(</a:t>
            </a:r>
            <a:r>
              <a:rPr lang="en-US" spc="-150" dirty="0" err="1">
                <a:latin typeface="Helvetica Neue Medium" charset="0"/>
                <a:ea typeface="Helvetica Neue Medium" charset="0"/>
                <a:cs typeface="Helvetica Neue Medium" charset="0"/>
              </a:rPr>
              <a:t>Acks</a:t>
            </a:r>
            <a:r>
              <a:rPr lang="en-US" spc="-150" dirty="0">
                <a:latin typeface="Helvetica Neue Medium" charset="0"/>
                <a:ea typeface="Helvetica Neue Medium" charset="0"/>
                <a:cs typeface="Helvetica Neue Medium" charset="0"/>
              </a:rPr>
              <a:t> to self not shown here)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>
                <a:ea typeface="Helvetica Neue Medium" charset="0"/>
                <a:cs typeface="Helvetica Neue Medium" charset="0"/>
              </a:rPr>
              <a:pPr>
                <a:defRPr/>
              </a:pPr>
              <a:t>7</a:t>
            </a:fld>
            <a:endParaRPr lang="en-US">
              <a:ea typeface="Helvetica Neue Medium" charset="0"/>
              <a:cs typeface="Helvetica Neue Medium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571540" y="4053798"/>
            <a:ext cx="3073286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✘  P2 processes %</a:t>
            </a:r>
          </a:p>
        </p:txBody>
      </p:sp>
      <p:sp>
        <p:nvSpPr>
          <p:cNvPr id="50" name="Notched Right Arrow 49"/>
          <p:cNvSpPr/>
          <p:nvPr/>
        </p:nvSpPr>
        <p:spPr>
          <a:xfrm rot="16200000">
            <a:off x="6357116" y="2225577"/>
            <a:ext cx="593529" cy="467751"/>
          </a:xfrm>
          <a:prstGeom prst="notchedRightArrow">
            <a:avLst/>
          </a:prstGeom>
          <a:solidFill>
            <a:srgbClr val="FF00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611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" dur="500" fill="hold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" dur="500" fill="hold"/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9" dur="500" fill="hold"/>
                                        <p:tgtEl>
                                          <p:spTgt spid="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8" grpId="0" animBg="1"/>
      <p:bldP spid="40" grpId="0" animBg="1"/>
      <p:bldP spid="57" grpId="0" animBg="1"/>
      <p:bldP spid="88" grpId="0" animBg="1"/>
      <p:bldP spid="95" grpId="0" animBg="1"/>
      <p:bldP spid="97" grpId="0" animBg="1"/>
      <p:bldP spid="98" grpId="0" animBg="1"/>
      <p:bldP spid="98" grpId="1" animBg="1"/>
      <p:bldP spid="99" grpId="0" animBg="1"/>
      <p:bldP spid="59" grpId="0" animBg="1"/>
      <p:bldP spid="5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0" y="1544583"/>
            <a:ext cx="11234057" cy="4351338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On receiving an update from client, broadcast to others (including yourself)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endParaRPr lang="en-US" dirty="0"/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On receiving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highlight>
                  <a:srgbClr val="FFFF00"/>
                </a:highlight>
              </a:rPr>
              <a:t>or processing </a:t>
            </a:r>
            <a:r>
              <a:rPr lang="en-US" dirty="0"/>
              <a:t>an update:</a:t>
            </a:r>
          </a:p>
          <a:p>
            <a:pPr marL="971550" lvl="1" indent="-514350">
              <a:lnSpc>
                <a:spcPct val="110000"/>
              </a:lnSpc>
              <a:buFont typeface="+mj-lt"/>
              <a:buAutoNum type="alphaLcParenR"/>
            </a:pPr>
            <a:r>
              <a:rPr lang="en-US" dirty="0"/>
              <a:t>Add it to your local queue, </a:t>
            </a:r>
            <a:r>
              <a:rPr lang="en-US" dirty="0">
                <a:highlight>
                  <a:srgbClr val="FFFF00"/>
                </a:highlight>
              </a:rPr>
              <a:t>if received update</a:t>
            </a:r>
          </a:p>
          <a:p>
            <a:pPr marL="971550" lvl="1" indent="-514350">
              <a:lnSpc>
                <a:spcPct val="110000"/>
              </a:lnSpc>
              <a:buFont typeface="+mj-lt"/>
              <a:buAutoNum type="alphaLcParenR"/>
            </a:pPr>
            <a:r>
              <a:rPr lang="en-US" dirty="0"/>
              <a:t>Broadcast an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acknowledgement message </a:t>
            </a:r>
            <a:r>
              <a:rPr lang="en-US" dirty="0"/>
              <a:t>to every replica (including yourself) </a:t>
            </a:r>
            <a:br>
              <a:rPr lang="en-US" dirty="0"/>
            </a:br>
            <a:r>
              <a:rPr lang="en-US" dirty="0">
                <a:solidFill>
                  <a:schemeClr val="accent3">
                    <a:lumMod val="50000"/>
                  </a:schemeClr>
                </a:solidFill>
                <a:highlight>
                  <a:srgbClr val="FFFF00"/>
                </a:highlight>
              </a:rPr>
              <a:t>only from head of queue</a:t>
            </a:r>
          </a:p>
          <a:p>
            <a:pPr marL="971550" lvl="1" indent="-514350">
              <a:lnSpc>
                <a:spcPct val="110000"/>
              </a:lnSpc>
              <a:buFont typeface="+mj-lt"/>
              <a:buAutoNum type="alphaLcParenR"/>
            </a:pPr>
            <a:endParaRPr lang="en-US" dirty="0"/>
          </a:p>
          <a:p>
            <a:pPr marL="571500" indent="-51435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On receiving an acknowledgement: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Mark corresponding update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acknowledged </a:t>
            </a:r>
            <a:r>
              <a:rPr lang="en-US" dirty="0"/>
              <a:t>in your queue</a:t>
            </a:r>
          </a:p>
          <a:p>
            <a:pPr marL="571500" indent="-514350">
              <a:lnSpc>
                <a:spcPct val="110000"/>
              </a:lnSpc>
              <a:buFont typeface="+mj-lt"/>
              <a:buAutoNum type="arabicPeriod"/>
            </a:pPr>
            <a:endParaRPr lang="en-US" dirty="0"/>
          </a:p>
          <a:p>
            <a:pPr marL="571500" indent="-514350">
              <a:lnSpc>
                <a:spcPct val="110000"/>
              </a:lnSpc>
              <a:buFont typeface="+mj-lt"/>
              <a:buAutoNum type="arabicPeriod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Remove and process </a:t>
            </a:r>
            <a:r>
              <a:rPr lang="en-US" dirty="0"/>
              <a:t>updates </a:t>
            </a:r>
            <a:r>
              <a:rPr lang="en-US" u="sng" dirty="0"/>
              <a:t>everyone</a:t>
            </a:r>
            <a:r>
              <a:rPr lang="en-US" dirty="0"/>
              <a:t> has ack’ed from </a:t>
            </a:r>
            <a:r>
              <a:rPr lang="en-US" u="sng" dirty="0"/>
              <a:t>head</a:t>
            </a:r>
            <a:r>
              <a:rPr lang="en-US" dirty="0"/>
              <a:t> of queue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Totally-Ordered Multicast </a:t>
            </a:r>
            <a:r>
              <a:rPr lang="en-US" baseline="30000" dirty="0">
                <a:solidFill>
                  <a:schemeClr val="accent3">
                    <a:lumMod val="50000"/>
                  </a:schemeClr>
                </a:solidFill>
              </a:rPr>
              <a:t>(Correct version)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37D29C-13D7-3846-B1B1-4786208EEB0B}"/>
              </a:ext>
            </a:extLst>
          </p:cNvPr>
          <p:cNvSpPr txBox="1"/>
          <p:nvPr/>
        </p:nvSpPr>
        <p:spPr>
          <a:xfrm>
            <a:off x="4522273" y="6176963"/>
            <a:ext cx="3147453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Helvetica Neue Medium" charset="0"/>
                <a:ea typeface="Helvetica Neue Medium" charset="0"/>
                <a:cs typeface="Helvetica Neue Medium" charset="0"/>
              </a:rPr>
              <a:t>Why is this correct?</a:t>
            </a:r>
          </a:p>
        </p:txBody>
      </p:sp>
    </p:spTree>
    <p:extLst>
      <p:ext uri="{BB962C8B-B14F-4D97-AF65-F5344CB8AC3E}">
        <p14:creationId xmlns:p14="http://schemas.microsoft.com/office/powerpoint/2010/main" val="56109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t="24866"/>
          <a:stretch/>
        </p:blipFill>
        <p:spPr>
          <a:xfrm>
            <a:off x="3970519" y="2270584"/>
            <a:ext cx="4610100" cy="2148151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>
                <a:ea typeface="Helvetica Neue Medium" charset="0"/>
                <a:cs typeface="Helvetica Neue Medium" charset="0"/>
              </a:rPr>
              <a:pPr>
                <a:defRPr/>
              </a:pPr>
              <a:t>9</a:t>
            </a:fld>
            <a:endParaRPr lang="en-US">
              <a:ea typeface="Helvetica Neue Medium" charset="0"/>
              <a:cs typeface="Helvetica Neue Medium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spc="-150" dirty="0">
                <a:ea typeface="Helvetica Neue Medium" charset="0"/>
                <a:cs typeface="Helvetica Neue Medium" charset="0"/>
              </a:rPr>
              <a:t>Totally-Ordered Multicast </a:t>
            </a:r>
            <a:r>
              <a:rPr lang="en-US" sz="3300" spc="-150" baseline="30000" dirty="0">
                <a:solidFill>
                  <a:schemeClr val="accent3">
                    <a:lumMod val="50000"/>
                  </a:schemeClr>
                </a:solidFill>
                <a:ea typeface="Helvetica Neue Medium" charset="0"/>
                <a:cs typeface="Helvetica Neue Medium" charset="0"/>
              </a:rPr>
              <a:t>(Correct version)</a:t>
            </a:r>
          </a:p>
        </p:txBody>
      </p:sp>
      <p:sp>
        <p:nvSpPr>
          <p:cNvPr id="13" name="Can 12"/>
          <p:cNvSpPr/>
          <p:nvPr/>
        </p:nvSpPr>
        <p:spPr>
          <a:xfrm>
            <a:off x="3855181" y="2613721"/>
            <a:ext cx="477288" cy="522315"/>
          </a:xfrm>
          <a:prstGeom prst="can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P1</a:t>
            </a:r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4" name="Can 13"/>
          <p:cNvSpPr/>
          <p:nvPr/>
        </p:nvSpPr>
        <p:spPr>
          <a:xfrm>
            <a:off x="7961700" y="2464705"/>
            <a:ext cx="479259" cy="524472"/>
          </a:xfrm>
          <a:prstGeom prst="can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P2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4091039" y="3136035"/>
            <a:ext cx="0" cy="3549176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8196982" y="2989178"/>
            <a:ext cx="4346" cy="3668953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4030443" y="3254371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cxnSp>
        <p:nvCxnSpPr>
          <p:cNvPr id="33" name="Straight Arrow Connector 32"/>
          <p:cNvCxnSpPr>
            <a:stCxn id="30" idx="6"/>
            <a:endCxn id="34" idx="2"/>
          </p:cNvCxnSpPr>
          <p:nvPr/>
        </p:nvCxnSpPr>
        <p:spPr>
          <a:xfrm>
            <a:off x="4167964" y="3323131"/>
            <a:ext cx="3972775" cy="1391640"/>
          </a:xfrm>
          <a:prstGeom prst="curvedConnector3">
            <a:avLst>
              <a:gd name="adj1" fmla="val 50000"/>
            </a:avLst>
          </a:prstGeom>
          <a:ln w="57150">
            <a:prstDash val="solid"/>
            <a:headEnd type="none" w="med" len="med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8140738" y="4646011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4609720" y="2690164"/>
            <a:ext cx="1097084" cy="611842"/>
            <a:chOff x="6067924" y="2616275"/>
            <a:chExt cx="1097084" cy="611842"/>
          </a:xfrm>
        </p:grpSpPr>
        <p:sp>
          <p:nvSpPr>
            <p:cNvPr id="17" name="Document 16"/>
            <p:cNvSpPr/>
            <p:nvPr/>
          </p:nvSpPr>
          <p:spPr>
            <a:xfrm>
              <a:off x="6067924" y="2805513"/>
              <a:ext cx="381555" cy="422604"/>
            </a:xfrm>
            <a:prstGeom prst="flowChartDocumen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$</a:t>
              </a:r>
              <a:endParaRPr lang="en-US" sz="24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19" name="Rounded Rectangular Callout 18"/>
            <p:cNvSpPr/>
            <p:nvPr/>
          </p:nvSpPr>
          <p:spPr>
            <a:xfrm>
              <a:off x="6641740" y="2616275"/>
              <a:ext cx="523268" cy="386647"/>
            </a:xfrm>
            <a:prstGeom prst="wedgeRoundRectCallout">
              <a:avLst>
                <a:gd name="adj1" fmla="val -81592"/>
                <a:gd name="adj2" fmla="val 60298"/>
                <a:gd name="adj3" fmla="val 16667"/>
              </a:avLst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1.1</a:t>
              </a:r>
              <a:endParaRPr lang="en-US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</p:grpSp>
      <p:cxnSp>
        <p:nvCxnSpPr>
          <p:cNvPr id="24" name="Straight Connector 23"/>
          <p:cNvCxnSpPr/>
          <p:nvPr/>
        </p:nvCxnSpPr>
        <p:spPr>
          <a:xfrm flipV="1">
            <a:off x="6825743" y="1732917"/>
            <a:ext cx="1374993" cy="308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6821990" y="2162906"/>
            <a:ext cx="1374993" cy="308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3824502" y="1735078"/>
            <a:ext cx="1374993" cy="308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3820749" y="2165067"/>
            <a:ext cx="1374993" cy="308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54" name="Group 53"/>
          <p:cNvGrpSpPr/>
          <p:nvPr/>
        </p:nvGrpSpPr>
        <p:grpSpPr>
          <a:xfrm>
            <a:off x="4479188" y="1487280"/>
            <a:ext cx="1085035" cy="674158"/>
            <a:chOff x="4829124" y="1387776"/>
            <a:chExt cx="1085035" cy="674158"/>
          </a:xfrm>
        </p:grpSpPr>
        <p:sp>
          <p:nvSpPr>
            <p:cNvPr id="32" name="Document 31"/>
            <p:cNvSpPr/>
            <p:nvPr/>
          </p:nvSpPr>
          <p:spPr>
            <a:xfrm>
              <a:off x="4829124" y="1639330"/>
              <a:ext cx="381555" cy="422604"/>
            </a:xfrm>
            <a:prstGeom prst="flowChartDocumen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%</a:t>
              </a:r>
            </a:p>
          </p:txBody>
        </p:sp>
        <p:sp>
          <p:nvSpPr>
            <p:cNvPr id="35" name="Rounded Rectangular Callout 34"/>
            <p:cNvSpPr/>
            <p:nvPr/>
          </p:nvSpPr>
          <p:spPr>
            <a:xfrm>
              <a:off x="5390891" y="1387776"/>
              <a:ext cx="523268" cy="386647"/>
            </a:xfrm>
            <a:prstGeom prst="wedgeRoundRectCallout">
              <a:avLst>
                <a:gd name="adj1" fmla="val -81592"/>
                <a:gd name="adj2" fmla="val 60298"/>
                <a:gd name="adj3" fmla="val 16667"/>
              </a:avLst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1.2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3850031" y="1489741"/>
            <a:ext cx="1076107" cy="675327"/>
            <a:chOff x="4233795" y="1384810"/>
            <a:chExt cx="1076107" cy="675327"/>
          </a:xfrm>
        </p:grpSpPr>
        <p:sp>
          <p:nvSpPr>
            <p:cNvPr id="36" name="Document 35"/>
            <p:cNvSpPr/>
            <p:nvPr/>
          </p:nvSpPr>
          <p:spPr>
            <a:xfrm>
              <a:off x="4233795" y="1637533"/>
              <a:ext cx="381555" cy="422604"/>
            </a:xfrm>
            <a:prstGeom prst="flowChartDocumen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$</a:t>
              </a:r>
            </a:p>
          </p:txBody>
        </p:sp>
        <p:sp>
          <p:nvSpPr>
            <p:cNvPr id="37" name="Rounded Rectangular Callout 36"/>
            <p:cNvSpPr/>
            <p:nvPr/>
          </p:nvSpPr>
          <p:spPr>
            <a:xfrm>
              <a:off x="4786634" y="1384810"/>
              <a:ext cx="523268" cy="386647"/>
            </a:xfrm>
            <a:prstGeom prst="wedgeRoundRectCallout">
              <a:avLst>
                <a:gd name="adj1" fmla="val -81592"/>
                <a:gd name="adj2" fmla="val 60298"/>
                <a:gd name="adj3" fmla="val 16667"/>
              </a:avLst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1.1</a:t>
              </a:r>
              <a:endParaRPr lang="en-US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</p:grpSp>
      <p:sp>
        <p:nvSpPr>
          <p:cNvPr id="38" name="Oval 37"/>
          <p:cNvSpPr/>
          <p:nvPr/>
        </p:nvSpPr>
        <p:spPr>
          <a:xfrm>
            <a:off x="8136385" y="3260883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4036699" y="3458248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cxnSp>
        <p:nvCxnSpPr>
          <p:cNvPr id="41" name="Straight Arrow Connector 40"/>
          <p:cNvCxnSpPr>
            <a:stCxn id="38" idx="2"/>
            <a:endCxn id="40" idx="6"/>
          </p:cNvCxnSpPr>
          <p:nvPr/>
        </p:nvCxnSpPr>
        <p:spPr>
          <a:xfrm flipH="1">
            <a:off x="4174219" y="3329644"/>
            <a:ext cx="3962166" cy="197365"/>
          </a:xfrm>
          <a:prstGeom prst="straightConnector1">
            <a:avLst/>
          </a:prstGeom>
          <a:ln w="57150">
            <a:prstDash val="solid"/>
            <a:headEnd type="none" w="med" len="med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5991015" y="2700572"/>
            <a:ext cx="1098581" cy="674158"/>
            <a:chOff x="7251414" y="2534353"/>
            <a:chExt cx="1098581" cy="674158"/>
          </a:xfrm>
        </p:grpSpPr>
        <p:sp>
          <p:nvSpPr>
            <p:cNvPr id="42" name="Document 41"/>
            <p:cNvSpPr/>
            <p:nvPr/>
          </p:nvSpPr>
          <p:spPr>
            <a:xfrm>
              <a:off x="7251414" y="2785907"/>
              <a:ext cx="381555" cy="422604"/>
            </a:xfrm>
            <a:prstGeom prst="flowChartDocumen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%</a:t>
              </a:r>
            </a:p>
          </p:txBody>
        </p:sp>
        <p:sp>
          <p:nvSpPr>
            <p:cNvPr id="44" name="Rounded Rectangular Callout 43"/>
            <p:cNvSpPr/>
            <p:nvPr/>
          </p:nvSpPr>
          <p:spPr>
            <a:xfrm>
              <a:off x="7826727" y="2534353"/>
              <a:ext cx="523268" cy="386647"/>
            </a:xfrm>
            <a:prstGeom prst="wedgeRoundRectCallout">
              <a:avLst>
                <a:gd name="adj1" fmla="val -81592"/>
                <a:gd name="adj2" fmla="val 60298"/>
                <a:gd name="adj3" fmla="val 16667"/>
              </a:avLst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1.2</a:t>
              </a:r>
            </a:p>
          </p:txBody>
        </p:sp>
      </p:grpSp>
      <p:sp>
        <p:nvSpPr>
          <p:cNvPr id="57" name="Oval 56"/>
          <p:cNvSpPr/>
          <p:nvPr/>
        </p:nvSpPr>
        <p:spPr>
          <a:xfrm>
            <a:off x="8133110" y="5741102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4165183" y="5588503"/>
            <a:ext cx="3966513" cy="208389"/>
          </a:xfrm>
          <a:prstGeom prst="straightConnector1">
            <a:avLst/>
          </a:prstGeom>
          <a:ln w="57150">
            <a:prstDash val="solid"/>
            <a:headEnd type="none" w="med" len="med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78" name="Group 77"/>
          <p:cNvGrpSpPr/>
          <p:nvPr/>
        </p:nvGrpSpPr>
        <p:grpSpPr>
          <a:xfrm>
            <a:off x="5814392" y="5222686"/>
            <a:ext cx="939010" cy="423104"/>
            <a:chOff x="5662125" y="3608674"/>
            <a:chExt cx="939010" cy="423104"/>
          </a:xfrm>
        </p:grpSpPr>
        <p:sp>
          <p:nvSpPr>
            <p:cNvPr id="65" name="Document 64"/>
            <p:cNvSpPr/>
            <p:nvPr/>
          </p:nvSpPr>
          <p:spPr>
            <a:xfrm>
              <a:off x="6219580" y="3609174"/>
              <a:ext cx="381555" cy="422604"/>
            </a:xfrm>
            <a:prstGeom prst="flowChartDocumen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%</a:t>
              </a:r>
              <a:endParaRPr lang="en-US" sz="24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5662125" y="3608674"/>
              <a:ext cx="499785" cy="369332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ack</a:t>
              </a:r>
              <a:endParaRPr lang="en-US" dirty="0">
                <a:solidFill>
                  <a:schemeClr val="bg1"/>
                </a:solidFill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</p:grpSp>
      <p:cxnSp>
        <p:nvCxnSpPr>
          <p:cNvPr id="70" name="Straight Arrow Connector 69"/>
          <p:cNvCxnSpPr>
            <a:stCxn id="34" idx="2"/>
            <a:endCxn id="71" idx="6"/>
          </p:cNvCxnSpPr>
          <p:nvPr/>
        </p:nvCxnSpPr>
        <p:spPr>
          <a:xfrm flipH="1">
            <a:off x="4156142" y="4714772"/>
            <a:ext cx="3984597" cy="220881"/>
          </a:xfrm>
          <a:prstGeom prst="straightConnector1">
            <a:avLst/>
          </a:prstGeom>
          <a:ln w="57150">
            <a:prstDash val="solid"/>
            <a:headEnd type="none" w="med" len="med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1" name="Oval 70"/>
          <p:cNvSpPr/>
          <p:nvPr/>
        </p:nvSpPr>
        <p:spPr>
          <a:xfrm>
            <a:off x="4018621" y="4866892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grpSp>
        <p:nvGrpSpPr>
          <p:cNvPr id="77" name="Group 76"/>
          <p:cNvGrpSpPr/>
          <p:nvPr/>
        </p:nvGrpSpPr>
        <p:grpSpPr>
          <a:xfrm>
            <a:off x="4720086" y="4380001"/>
            <a:ext cx="941936" cy="422604"/>
            <a:chOff x="6101350" y="4491591"/>
            <a:chExt cx="941936" cy="422604"/>
          </a:xfrm>
        </p:grpSpPr>
        <p:sp>
          <p:nvSpPr>
            <p:cNvPr id="74" name="TextBox 73"/>
            <p:cNvSpPr txBox="1"/>
            <p:nvPr/>
          </p:nvSpPr>
          <p:spPr>
            <a:xfrm>
              <a:off x="6101350" y="4495035"/>
              <a:ext cx="499785" cy="369332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ack</a:t>
              </a:r>
              <a:endParaRPr lang="en-US" dirty="0">
                <a:solidFill>
                  <a:schemeClr val="bg1"/>
                </a:solidFill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76" name="Document 75"/>
            <p:cNvSpPr/>
            <p:nvPr/>
          </p:nvSpPr>
          <p:spPr>
            <a:xfrm>
              <a:off x="6661731" y="4491591"/>
              <a:ext cx="381555" cy="422604"/>
            </a:xfrm>
            <a:prstGeom prst="flowChartDocumen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$</a:t>
              </a:r>
              <a:endParaRPr lang="en-US" sz="24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6908269" y="1494869"/>
            <a:ext cx="1085035" cy="674158"/>
            <a:chOff x="7830365" y="1385615"/>
            <a:chExt cx="1085035" cy="674158"/>
          </a:xfrm>
        </p:grpSpPr>
        <p:sp>
          <p:nvSpPr>
            <p:cNvPr id="21" name="Document 20"/>
            <p:cNvSpPr/>
            <p:nvPr/>
          </p:nvSpPr>
          <p:spPr>
            <a:xfrm>
              <a:off x="7830365" y="1637169"/>
              <a:ext cx="381555" cy="422604"/>
            </a:xfrm>
            <a:prstGeom prst="flowChartDocumen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%</a:t>
              </a:r>
            </a:p>
          </p:txBody>
        </p:sp>
        <p:sp>
          <p:nvSpPr>
            <p:cNvPr id="23" name="Rounded Rectangular Callout 22"/>
            <p:cNvSpPr/>
            <p:nvPr/>
          </p:nvSpPr>
          <p:spPr>
            <a:xfrm>
              <a:off x="8392132" y="1385615"/>
              <a:ext cx="523268" cy="386647"/>
            </a:xfrm>
            <a:prstGeom prst="wedgeRoundRectCallout">
              <a:avLst>
                <a:gd name="adj1" fmla="val -81592"/>
                <a:gd name="adj2" fmla="val 60298"/>
                <a:gd name="adj3" fmla="val 16667"/>
              </a:avLst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1.2</a:t>
              </a:r>
            </a:p>
          </p:txBody>
        </p:sp>
      </p:grpSp>
      <p:sp>
        <p:nvSpPr>
          <p:cNvPr id="86" name="Document 85"/>
          <p:cNvSpPr/>
          <p:nvPr/>
        </p:nvSpPr>
        <p:spPr>
          <a:xfrm>
            <a:off x="3896605" y="5145367"/>
            <a:ext cx="381555" cy="422604"/>
          </a:xfrm>
          <a:prstGeom prst="flowChartDocumen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$</a:t>
            </a:r>
            <a:endParaRPr lang="en-US" sz="2400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87" name="Document 86"/>
          <p:cNvSpPr/>
          <p:nvPr/>
        </p:nvSpPr>
        <p:spPr>
          <a:xfrm>
            <a:off x="3906652" y="5668995"/>
            <a:ext cx="381555" cy="422604"/>
          </a:xfrm>
          <a:prstGeom prst="flowChartDocumen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%</a:t>
            </a:r>
            <a:endParaRPr lang="en-US" sz="2400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88" name="Document 87"/>
          <p:cNvSpPr/>
          <p:nvPr/>
        </p:nvSpPr>
        <p:spPr>
          <a:xfrm>
            <a:off x="8006205" y="5932823"/>
            <a:ext cx="381555" cy="422604"/>
          </a:xfrm>
          <a:prstGeom prst="flowChartDocumen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%</a:t>
            </a:r>
            <a:endParaRPr lang="en-US" sz="2400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93" name="Document 92"/>
          <p:cNvSpPr/>
          <p:nvPr/>
        </p:nvSpPr>
        <p:spPr>
          <a:xfrm>
            <a:off x="8025685" y="4857369"/>
            <a:ext cx="381555" cy="422604"/>
          </a:xfrm>
          <a:prstGeom prst="flowChartDocumen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$</a:t>
            </a:r>
            <a:endParaRPr lang="en-US" sz="2400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4059038" y="1977592"/>
            <a:ext cx="286821" cy="246221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✔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050115" y="1979580"/>
            <a:ext cx="286821" cy="246221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✔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7126408" y="1984833"/>
            <a:ext cx="286821" cy="246221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✔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361334" y="6161712"/>
            <a:ext cx="3663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pc="-150" dirty="0">
                <a:latin typeface="Helvetica Neue Medium" charset="0"/>
                <a:ea typeface="Helvetica Neue Medium" charset="0"/>
                <a:cs typeface="Helvetica Neue Medium" charset="0"/>
              </a:rPr>
              <a:t>(</a:t>
            </a:r>
            <a:r>
              <a:rPr lang="en-US" spc="-150" dirty="0" err="1">
                <a:latin typeface="Helvetica Neue Medium" charset="0"/>
                <a:ea typeface="Helvetica Neue Medium" charset="0"/>
                <a:cs typeface="Helvetica Neue Medium" charset="0"/>
              </a:rPr>
              <a:t>Acks</a:t>
            </a:r>
            <a:r>
              <a:rPr lang="en-US" spc="-150" dirty="0">
                <a:latin typeface="Helvetica Neue Medium" charset="0"/>
                <a:ea typeface="Helvetica Neue Medium" charset="0"/>
                <a:cs typeface="Helvetica Neue Medium" charset="0"/>
              </a:rPr>
              <a:t> to self not shown here)</a:t>
            </a:r>
          </a:p>
        </p:txBody>
      </p:sp>
      <p:grpSp>
        <p:nvGrpSpPr>
          <p:cNvPr id="79" name="Group 78"/>
          <p:cNvGrpSpPr/>
          <p:nvPr/>
        </p:nvGrpSpPr>
        <p:grpSpPr>
          <a:xfrm>
            <a:off x="6897948" y="1489085"/>
            <a:ext cx="1076107" cy="675327"/>
            <a:chOff x="4233795" y="1384810"/>
            <a:chExt cx="1076107" cy="675327"/>
          </a:xfrm>
        </p:grpSpPr>
        <p:sp>
          <p:nvSpPr>
            <p:cNvPr id="80" name="Document 79"/>
            <p:cNvSpPr/>
            <p:nvPr/>
          </p:nvSpPr>
          <p:spPr>
            <a:xfrm>
              <a:off x="4233795" y="1637533"/>
              <a:ext cx="381555" cy="422604"/>
            </a:xfrm>
            <a:prstGeom prst="flowChartDocumen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$</a:t>
              </a:r>
            </a:p>
          </p:txBody>
        </p:sp>
        <p:sp>
          <p:nvSpPr>
            <p:cNvPr id="81" name="Rounded Rectangular Callout 80"/>
            <p:cNvSpPr/>
            <p:nvPr/>
          </p:nvSpPr>
          <p:spPr>
            <a:xfrm>
              <a:off x="4786634" y="1384810"/>
              <a:ext cx="523268" cy="386647"/>
            </a:xfrm>
            <a:prstGeom prst="wedgeRoundRectCallout">
              <a:avLst>
                <a:gd name="adj1" fmla="val -81592"/>
                <a:gd name="adj2" fmla="val 60298"/>
                <a:gd name="adj3" fmla="val 16667"/>
              </a:avLst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1.1</a:t>
              </a:r>
              <a:endParaRPr lang="en-US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7127163" y="1956404"/>
            <a:ext cx="286821" cy="246221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✔</a:t>
            </a:r>
          </a:p>
        </p:txBody>
      </p:sp>
    </p:spTree>
    <p:extLst>
      <p:ext uri="{BB962C8B-B14F-4D97-AF65-F5344CB8AC3E}">
        <p14:creationId xmlns:p14="http://schemas.microsoft.com/office/powerpoint/2010/main" val="79028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85185E-6 L 0.05799 -0.00046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9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799 -0.00046 L 1.11111E-6 -1.85185E-6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9" y="23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44444E-6 L -0.06875 0.00116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38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4" grpId="0" animBg="1"/>
      <p:bldP spid="38" grpId="0" animBg="1"/>
      <p:bldP spid="40" grpId="0" animBg="1"/>
      <p:bldP spid="57" grpId="0" animBg="1"/>
      <p:bldP spid="71" grpId="0" animBg="1"/>
      <p:bldP spid="86" grpId="0" animBg="1"/>
      <p:bldP spid="87" grpId="0" animBg="1"/>
      <p:bldP spid="88" grpId="0" animBg="1"/>
      <p:bldP spid="93" grpId="0" animBg="1"/>
      <p:bldP spid="95" grpId="0" animBg="1"/>
      <p:bldP spid="95" grpId="1" animBg="1"/>
      <p:bldP spid="96" grpId="0" animBg="1"/>
      <p:bldP spid="96" grpId="1" animBg="1"/>
      <p:bldP spid="98" grpId="0" animBg="1"/>
      <p:bldP spid="98" grpId="1" animBg="1"/>
      <p:bldP spid="97" grpId="0" animBg="1"/>
      <p:bldP spid="9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531664"/>
            <a:ext cx="10515600" cy="541247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Does totally-ordered multicast solve the problem of multi-site replication in general?</a:t>
            </a:r>
          </a:p>
          <a:p>
            <a:pPr lvl="1">
              <a:lnSpc>
                <a:spcPct val="100000"/>
              </a:lnSpc>
            </a:pPr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Not by a long shot!  </a:t>
            </a:r>
          </a:p>
          <a:p>
            <a:pPr lvl="8">
              <a:lnSpc>
                <a:spcPct val="100000"/>
              </a:lnSpc>
            </a:pPr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Our protocol </a:t>
            </a:r>
            <a:r>
              <a:rPr lang="en-US" dirty="0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assumed: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 node failures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 message loss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 message corruption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All to all communication </a:t>
            </a:r>
            <a:r>
              <a:rPr lang="en-US" dirty="0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does not scale</a:t>
            </a:r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Waits forever </a:t>
            </a: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for message delays </a:t>
            </a:r>
            <a:r>
              <a:rPr lang="en-US" dirty="0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(performance?)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So, are we done?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28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Lamport</a:t>
            </a:r>
            <a:r>
              <a:rPr lang="en-US" dirty="0"/>
              <a:t> Clocks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Q: a </a:t>
            </a:r>
            <a:r>
              <a:rPr lang="en-US" dirty="0">
                <a:sym typeface="Wingdings"/>
              </a:rPr>
              <a:t> b		     =&gt;	</a:t>
            </a:r>
          </a:p>
          <a:p>
            <a:pPr marL="0" indent="0">
              <a:buNone/>
            </a:pPr>
            <a:endParaRPr lang="en-US" dirty="0">
              <a:sym typeface="Wingdings"/>
            </a:endParaRPr>
          </a:p>
          <a:p>
            <a:pPr marL="0" indent="0">
              <a:buNone/>
            </a:pPr>
            <a:r>
              <a:rPr lang="en-US" dirty="0"/>
              <a:t>Q: </a:t>
            </a:r>
            <a:r>
              <a:rPr lang="en-US" dirty="0">
                <a:sym typeface="Wingdings"/>
              </a:rPr>
              <a:t>LC(a) &lt; LC(b)      =&gt;	</a:t>
            </a:r>
          </a:p>
          <a:p>
            <a:pPr marL="0" indent="0">
              <a:buNone/>
            </a:pPr>
            <a:endParaRPr lang="en-US" dirty="0">
              <a:sym typeface="Wingdings"/>
            </a:endParaRPr>
          </a:p>
          <a:p>
            <a:pPr marL="0" indent="0">
              <a:buNone/>
            </a:pPr>
            <a:r>
              <a:rPr lang="en-US" dirty="0"/>
              <a:t>Q: a || b		     =&gt;	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274365" y="1834173"/>
            <a:ext cx="59094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Helvetica Neue Medium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Helvetica Neue Medium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Helvetica Neue Medium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Helvetica Neue Medium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Helvetica Neue Medium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>
                <a:sym typeface="Wingdings"/>
              </a:rPr>
              <a:t>LC(a) &lt; LC(b)</a:t>
            </a:r>
          </a:p>
          <a:p>
            <a:pPr marL="0" indent="0">
              <a:buFont typeface="Arial"/>
              <a:buNone/>
            </a:pPr>
            <a:endParaRPr lang="en-US" dirty="0">
              <a:sym typeface="Wingdings"/>
            </a:endParaRPr>
          </a:p>
          <a:p>
            <a:pPr marL="0" indent="0">
              <a:buFont typeface="Arial"/>
              <a:buNone/>
            </a:pPr>
            <a:r>
              <a:rPr lang="en-US" dirty="0">
                <a:sym typeface="Wingdings"/>
              </a:rPr>
              <a:t>b -/-&gt; a	( a  b or a || b )</a:t>
            </a:r>
          </a:p>
          <a:p>
            <a:pPr marL="0" indent="0">
              <a:buFont typeface="Arial"/>
              <a:buNone/>
            </a:pPr>
            <a:endParaRPr lang="en-US" dirty="0">
              <a:sym typeface="Wingdings"/>
            </a:endParaRPr>
          </a:p>
          <a:p>
            <a:pPr marL="0" indent="0">
              <a:buFont typeface="Arial"/>
              <a:buNone/>
            </a:pPr>
            <a:r>
              <a:rPr lang="en-US" dirty="0"/>
              <a:t>nothing</a:t>
            </a:r>
          </a:p>
        </p:txBody>
      </p:sp>
    </p:spTree>
    <p:extLst>
      <p:ext uri="{BB962C8B-B14F-4D97-AF65-F5344CB8AC3E}">
        <p14:creationId xmlns:p14="http://schemas.microsoft.com/office/powerpoint/2010/main" val="183416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b="0" i="0" dirty="0" err="1">
                <a:latin typeface="Helvetica Neue Medium" charset="0"/>
                <a:ea typeface="Helvetica Neue Medium" charset="0"/>
                <a:cs typeface="Helvetica Neue Medium" charset="0"/>
              </a:rPr>
              <a:t>Lamport</a:t>
            </a:r>
            <a:r>
              <a:rPr lang="en-US" b="0" i="0" dirty="0">
                <a:latin typeface="Helvetica Neue Medium" charset="0"/>
                <a:ea typeface="Helvetica Neue Medium" charset="0"/>
                <a:cs typeface="Helvetica Neue Medium" charset="0"/>
              </a:rPr>
              <a:t> clock timestamps do not capture causality</a:t>
            </a:r>
          </a:p>
          <a:p>
            <a:endParaRPr lang="en-US" b="0" i="0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r>
              <a:rPr lang="en-US" b="0" i="0" dirty="0">
                <a:latin typeface="Helvetica Neue Medium" charset="0"/>
                <a:ea typeface="Helvetica Neue Medium" charset="0"/>
                <a:cs typeface="Helvetica Neue Medium" charset="0"/>
              </a:rPr>
              <a:t>Given two timestamps C(a) and C(z), want to know whether there’s a chain of events linking them:</a:t>
            </a:r>
          </a:p>
          <a:p>
            <a:endParaRPr lang="en-US" b="0" i="0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pPr marL="0" indent="0" algn="ctr">
              <a:buNone/>
            </a:pPr>
            <a:r>
              <a:rPr lang="en-US" b="0" i="0" dirty="0">
                <a:latin typeface="Helvetica Neue Medium" charset="0"/>
                <a:ea typeface="Helvetica Neue Medium" charset="0"/>
                <a:cs typeface="Helvetica Neue Medium" charset="0"/>
              </a:rPr>
              <a:t>a </a:t>
            </a:r>
            <a:r>
              <a:rPr lang="en-US" b="0" i="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 b  ...  y  z</a:t>
            </a:r>
          </a:p>
          <a:p>
            <a:pPr marL="0" indent="0" algn="ctr">
              <a:buNone/>
            </a:pPr>
            <a:endParaRPr lang="en-US" b="0" i="0" dirty="0">
              <a:latin typeface="Helvetica Neue Medium" charset="0"/>
              <a:ea typeface="Helvetica Neue Medium" charset="0"/>
              <a:cs typeface="Helvetica Neue Medium" charset="0"/>
              <a:sym typeface="Wingding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Lamport Clocks and Causality</a:t>
            </a:r>
          </a:p>
        </p:txBody>
      </p:sp>
    </p:spTree>
    <p:extLst>
      <p:ext uri="{BB962C8B-B14F-4D97-AF65-F5344CB8AC3E}">
        <p14:creationId xmlns:p14="http://schemas.microsoft.com/office/powerpoint/2010/main" val="303537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9896062" cy="4351338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One integer can’t order events in more than one process</a:t>
            </a:r>
          </a:p>
          <a:p>
            <a:pPr>
              <a:lnSpc>
                <a:spcPct val="110000"/>
              </a:lnSpc>
            </a:pPr>
            <a:endParaRPr lang="en-US" altLang="en-US" b="0" i="0" spc="0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pPr>
              <a:lnSpc>
                <a:spcPct val="110000"/>
              </a:lnSpc>
            </a:pPr>
            <a:r>
              <a:rPr lang="en-US" alt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So, a </a:t>
            </a:r>
            <a:r>
              <a:rPr lang="en-US" altLang="en-US" b="0" i="0" spc="0" dirty="0">
                <a:solidFill>
                  <a:srgbClr val="E77500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Vector Clock (VC) </a:t>
            </a:r>
            <a:r>
              <a:rPr lang="en-US" alt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is a vector of integers, one entry for each process in the entire distributed system</a:t>
            </a:r>
          </a:p>
          <a:p>
            <a:pPr>
              <a:lnSpc>
                <a:spcPct val="110000"/>
              </a:lnSpc>
            </a:pPr>
            <a:endParaRPr lang="en-US" altLang="en-US" b="0" i="0" spc="0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pPr lvl="1">
              <a:lnSpc>
                <a:spcPct val="110000"/>
              </a:lnSpc>
            </a:pPr>
            <a:r>
              <a:rPr lang="en-US" alt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Label event e with VC(e) = [c</a:t>
            </a:r>
            <a:r>
              <a:rPr lang="en-US" altLang="en-US" b="0" i="0" spc="0" baseline="-25000" dirty="0">
                <a:latin typeface="Helvetica Neue Medium" charset="0"/>
                <a:ea typeface="Helvetica Neue Medium" charset="0"/>
                <a:cs typeface="Helvetica Neue Medium" charset="0"/>
              </a:rPr>
              <a:t>1</a:t>
            </a:r>
            <a:r>
              <a:rPr lang="en-US" alt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, c</a:t>
            </a:r>
            <a:r>
              <a:rPr lang="en-US" altLang="en-US" b="0" i="0" spc="0" baseline="-25000" dirty="0">
                <a:latin typeface="Helvetica Neue Medium" charset="0"/>
                <a:ea typeface="Helvetica Neue Medium" charset="0"/>
                <a:cs typeface="Helvetica Neue Medium" charset="0"/>
              </a:rPr>
              <a:t>2</a:t>
            </a:r>
            <a:r>
              <a:rPr lang="en-US" alt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 …, </a:t>
            </a:r>
            <a:r>
              <a:rPr lang="en-US" altLang="en-US" b="0" i="0" spc="0" dirty="0" err="1">
                <a:latin typeface="Helvetica Neue Medium" charset="0"/>
                <a:ea typeface="Helvetica Neue Medium" charset="0"/>
                <a:cs typeface="Helvetica Neue Medium" charset="0"/>
              </a:rPr>
              <a:t>c</a:t>
            </a:r>
            <a:r>
              <a:rPr lang="en-US" altLang="en-US" b="0" i="0" spc="0" baseline="-25000" dirty="0" err="1">
                <a:latin typeface="Helvetica Neue Medium" charset="0"/>
                <a:ea typeface="Helvetica Neue Medium" charset="0"/>
                <a:cs typeface="Helvetica Neue Medium" charset="0"/>
              </a:rPr>
              <a:t>n</a:t>
            </a:r>
            <a:r>
              <a:rPr lang="en-US" alt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]</a:t>
            </a:r>
          </a:p>
          <a:p>
            <a:pPr lvl="2">
              <a:lnSpc>
                <a:spcPct val="110000"/>
              </a:lnSpc>
            </a:pPr>
            <a:r>
              <a:rPr lang="en-US" altLang="en-US" sz="24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Each entry </a:t>
            </a:r>
            <a:r>
              <a:rPr lang="en-US" altLang="en-US" sz="2400" b="0" i="0" spc="0" dirty="0" err="1">
                <a:latin typeface="Helvetica Neue Medium" charset="0"/>
                <a:ea typeface="Helvetica Neue Medium" charset="0"/>
                <a:cs typeface="Helvetica Neue Medium" charset="0"/>
              </a:rPr>
              <a:t>c</a:t>
            </a:r>
            <a:r>
              <a:rPr lang="en-US" altLang="en-US" sz="2400" b="0" i="0" spc="0" baseline="-25000" dirty="0" err="1">
                <a:latin typeface="Helvetica Neue Medium" charset="0"/>
                <a:ea typeface="Helvetica Neue Medium" charset="0"/>
                <a:cs typeface="Helvetica Neue Medium" charset="0"/>
              </a:rPr>
              <a:t>k</a:t>
            </a:r>
            <a:r>
              <a:rPr lang="en-US" altLang="en-US" sz="24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 is a count of events in process k that causally precede e</a:t>
            </a:r>
          </a:p>
          <a:p>
            <a:pPr lvl="2">
              <a:lnSpc>
                <a:spcPct val="110000"/>
              </a:lnSpc>
            </a:pPr>
            <a:endParaRPr lang="en-US" altLang="en-US" b="0" i="0" spc="0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111C5-E04E-4942-8174-12BB645D56A6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86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Vector clock: Introduction</a:t>
            </a:r>
          </a:p>
        </p:txBody>
      </p:sp>
    </p:spTree>
    <p:extLst>
      <p:ext uri="{BB962C8B-B14F-4D97-AF65-F5344CB8AC3E}">
        <p14:creationId xmlns:p14="http://schemas.microsoft.com/office/powerpoint/2010/main" val="1546621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73958"/>
          </a:xfrm>
        </p:spPr>
        <p:txBody>
          <a:bodyPr>
            <a:normAutofit/>
          </a:bodyPr>
          <a:lstStyle/>
          <a:p>
            <a:pPr eaLnBrk="1" hangingPunct="1">
              <a:spcBef>
                <a:spcPts val="3000"/>
              </a:spcBef>
            </a:pPr>
            <a:r>
              <a:rPr lang="en-US" alt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Initially, all vectors are [0, 0, …, 0]</a:t>
            </a:r>
          </a:p>
          <a:p>
            <a:pPr eaLnBrk="1" hangingPunct="1">
              <a:spcBef>
                <a:spcPts val="3000"/>
              </a:spcBef>
            </a:pPr>
            <a:r>
              <a:rPr lang="en-US" alt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Two update rules:</a:t>
            </a:r>
          </a:p>
          <a:p>
            <a:pPr marL="514350" indent="-514350">
              <a:spcBef>
                <a:spcPts val="3000"/>
              </a:spcBef>
              <a:buFont typeface="+mj-lt"/>
              <a:buAutoNum type="arabicPeriod"/>
            </a:pPr>
            <a:r>
              <a:rPr lang="en-US" alt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For each local event on process </a:t>
            </a:r>
            <a:r>
              <a:rPr lang="en-US" altLang="en-US" b="0" i="0" spc="0" dirty="0" err="1">
                <a:latin typeface="Helvetica Neue Medium" charset="0"/>
                <a:ea typeface="Helvetica Neue Medium" charset="0"/>
                <a:cs typeface="Helvetica Neue Medium" charset="0"/>
              </a:rPr>
              <a:t>i</a:t>
            </a:r>
            <a:r>
              <a:rPr lang="en-US" alt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, increment local entry c</a:t>
            </a:r>
            <a:r>
              <a:rPr lang="en-US" altLang="en-US" b="0" i="0" spc="0" baseline="-25000" dirty="0">
                <a:latin typeface="Helvetica Neue Medium" charset="0"/>
                <a:ea typeface="Helvetica Neue Medium" charset="0"/>
                <a:cs typeface="Helvetica Neue Medium" charset="0"/>
              </a:rPr>
              <a:t>i</a:t>
            </a:r>
            <a:endParaRPr lang="en-US" altLang="en-US" b="0" i="0" spc="0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pPr marL="514350" indent="-514350">
              <a:spcBef>
                <a:spcPts val="3000"/>
              </a:spcBef>
              <a:buFont typeface="+mj-lt"/>
              <a:buAutoNum type="arabicPeriod"/>
            </a:pPr>
            <a:r>
              <a:rPr lang="en-US" alt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If process j receives message with vector [d</a:t>
            </a:r>
            <a:r>
              <a:rPr lang="en-US" altLang="en-US" b="0" i="0" spc="0" baseline="-25000" dirty="0">
                <a:latin typeface="Helvetica Neue Medium" charset="0"/>
                <a:ea typeface="Helvetica Neue Medium" charset="0"/>
                <a:cs typeface="Helvetica Neue Medium" charset="0"/>
              </a:rPr>
              <a:t>1</a:t>
            </a:r>
            <a:r>
              <a:rPr lang="en-US" alt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, d</a:t>
            </a:r>
            <a:r>
              <a:rPr lang="en-US" altLang="en-US" b="0" i="0" spc="0" baseline="-25000" dirty="0">
                <a:latin typeface="Helvetica Neue Medium" charset="0"/>
                <a:ea typeface="Helvetica Neue Medium" charset="0"/>
                <a:cs typeface="Helvetica Neue Medium" charset="0"/>
              </a:rPr>
              <a:t>2</a:t>
            </a:r>
            <a:r>
              <a:rPr lang="en-US" alt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, …, </a:t>
            </a:r>
            <a:r>
              <a:rPr lang="en-US" altLang="en-US" b="0" i="0" spc="0" dirty="0" err="1">
                <a:latin typeface="Helvetica Neue Medium" charset="0"/>
                <a:ea typeface="Helvetica Neue Medium" charset="0"/>
                <a:cs typeface="Helvetica Neue Medium" charset="0"/>
              </a:rPr>
              <a:t>d</a:t>
            </a:r>
            <a:r>
              <a:rPr lang="en-US" altLang="en-US" b="0" i="0" spc="0" baseline="-25000" dirty="0" err="1">
                <a:latin typeface="Helvetica Neue Medium" charset="0"/>
                <a:ea typeface="Helvetica Neue Medium" charset="0"/>
                <a:cs typeface="Helvetica Neue Medium" charset="0"/>
              </a:rPr>
              <a:t>n</a:t>
            </a:r>
            <a:r>
              <a:rPr lang="en-US" alt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]:</a:t>
            </a:r>
          </a:p>
          <a:p>
            <a:pPr lvl="1" eaLnBrk="1" hangingPunct="1">
              <a:spcBef>
                <a:spcPts val="1200"/>
              </a:spcBef>
            </a:pPr>
            <a:r>
              <a:rPr lang="en-US" alt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Set each local entry </a:t>
            </a:r>
            <a:r>
              <a:rPr lang="en-US" altLang="en-US" sz="2800" b="0" i="0" spc="0" dirty="0" err="1">
                <a:latin typeface="Helvetica Neue Medium" charset="0"/>
                <a:ea typeface="Helvetica Neue Medium" charset="0"/>
                <a:cs typeface="Helvetica Neue Medium" charset="0"/>
              </a:rPr>
              <a:t>c</a:t>
            </a:r>
            <a:r>
              <a:rPr lang="en-US" altLang="en-US" sz="2800" b="0" i="0" spc="0" baseline="-25000" dirty="0" err="1">
                <a:latin typeface="Helvetica Neue Medium" charset="0"/>
                <a:ea typeface="Helvetica Neue Medium" charset="0"/>
                <a:cs typeface="Helvetica Neue Medium" charset="0"/>
              </a:rPr>
              <a:t>k</a:t>
            </a:r>
            <a:r>
              <a:rPr lang="en-US" alt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 = max{</a:t>
            </a:r>
            <a:r>
              <a:rPr lang="en-US" altLang="en-US" sz="2800" b="0" i="0" spc="0" dirty="0" err="1">
                <a:latin typeface="Helvetica Neue Medium" charset="0"/>
                <a:ea typeface="Helvetica Neue Medium" charset="0"/>
                <a:cs typeface="Helvetica Neue Medium" charset="0"/>
              </a:rPr>
              <a:t>c</a:t>
            </a:r>
            <a:r>
              <a:rPr lang="en-US" altLang="en-US" sz="2800" b="0" i="0" spc="0" baseline="-25000" dirty="0" err="1">
                <a:latin typeface="Helvetica Neue Medium" charset="0"/>
                <a:ea typeface="Helvetica Neue Medium" charset="0"/>
                <a:cs typeface="Helvetica Neue Medium" charset="0"/>
              </a:rPr>
              <a:t>k</a:t>
            </a:r>
            <a:r>
              <a:rPr lang="en-US" alt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, </a:t>
            </a:r>
            <a:r>
              <a:rPr lang="en-US" altLang="en-US" sz="2800" b="0" i="0" spc="0" dirty="0" err="1">
                <a:latin typeface="Helvetica Neue Medium" charset="0"/>
                <a:ea typeface="Helvetica Neue Medium" charset="0"/>
                <a:cs typeface="Helvetica Neue Medium" charset="0"/>
              </a:rPr>
              <a:t>d</a:t>
            </a:r>
            <a:r>
              <a:rPr lang="en-US" altLang="en-US" sz="2800" b="0" i="0" spc="0" baseline="-25000" dirty="0" err="1">
                <a:latin typeface="Helvetica Neue Medium" charset="0"/>
                <a:ea typeface="Helvetica Neue Medium" charset="0"/>
                <a:cs typeface="Helvetica Neue Medium" charset="0"/>
              </a:rPr>
              <a:t>k</a:t>
            </a:r>
            <a:r>
              <a:rPr lang="en-US" alt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}</a:t>
            </a:r>
          </a:p>
          <a:p>
            <a:pPr lvl="1" eaLnBrk="1" hangingPunct="1">
              <a:spcBef>
                <a:spcPts val="1200"/>
              </a:spcBef>
            </a:pPr>
            <a:r>
              <a:rPr lang="en-US" alt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Increment local entry </a:t>
            </a:r>
            <a:r>
              <a:rPr lang="en-US" altLang="en-US" sz="2800" b="0" i="0" spc="0" dirty="0" err="1">
                <a:latin typeface="Helvetica Neue Medium" charset="0"/>
                <a:ea typeface="Helvetica Neue Medium" charset="0"/>
                <a:cs typeface="Helvetica Neue Medium" charset="0"/>
              </a:rPr>
              <a:t>c</a:t>
            </a:r>
            <a:r>
              <a:rPr lang="en-US" altLang="en-US" sz="2800" b="0" i="0" spc="0" baseline="-25000" dirty="0" err="1">
                <a:latin typeface="Helvetica Neue Medium" charset="0"/>
                <a:ea typeface="Helvetica Neue Medium" charset="0"/>
                <a:cs typeface="Helvetica Neue Medium" charset="0"/>
              </a:rPr>
              <a:t>j</a:t>
            </a:r>
            <a:endParaRPr lang="en-US" altLang="en-US" sz="2800" b="0" i="0" spc="0" baseline="-25000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111C5-E04E-4942-8174-12BB645D56A6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86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Vector clock: Update rules</a:t>
            </a:r>
          </a:p>
        </p:txBody>
      </p:sp>
    </p:spTree>
    <p:extLst>
      <p:ext uri="{BB962C8B-B14F-4D97-AF65-F5344CB8AC3E}">
        <p14:creationId xmlns:p14="http://schemas.microsoft.com/office/powerpoint/2010/main" val="1188059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828150"/>
            <a:ext cx="6280283" cy="484463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ea typeface="Helvetica Neue Medium" charset="0"/>
                <a:cs typeface="Helvetica Neue Medium" charset="0"/>
              </a:rPr>
              <a:t>All processes’ VCs start at [0, 0, 0]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>
              <a:ea typeface="Helvetica Neue Medium" charset="0"/>
              <a:cs typeface="Helvetica Neue Medium" charset="0"/>
            </a:endParaRPr>
          </a:p>
          <a:p>
            <a:pPr>
              <a:lnSpc>
                <a:spcPct val="100000"/>
              </a:lnSpc>
            </a:pPr>
            <a:r>
              <a:rPr lang="en-US" dirty="0">
                <a:ea typeface="Helvetica Neue Medium" charset="0"/>
                <a:cs typeface="Helvetica Neue Medium" charset="0"/>
              </a:rPr>
              <a:t>Applying local update rule</a:t>
            </a:r>
          </a:p>
          <a:p>
            <a:pPr>
              <a:lnSpc>
                <a:spcPct val="100000"/>
              </a:lnSpc>
            </a:pPr>
            <a:endParaRPr lang="en-US" dirty="0">
              <a:ea typeface="Helvetica Neue Medium" charset="0"/>
              <a:cs typeface="Helvetica Neue Medium" charset="0"/>
            </a:endParaRPr>
          </a:p>
          <a:p>
            <a:pPr>
              <a:lnSpc>
                <a:spcPct val="100000"/>
              </a:lnSpc>
            </a:pPr>
            <a:r>
              <a:rPr lang="en-US" dirty="0">
                <a:ea typeface="Helvetica Neue Medium" charset="0"/>
                <a:cs typeface="Helvetica Neue Medium" charset="0"/>
              </a:rPr>
              <a:t>Applying message rule</a:t>
            </a:r>
          </a:p>
          <a:p>
            <a:pPr lvl="1">
              <a:lnSpc>
                <a:spcPct val="100000"/>
              </a:lnSpc>
            </a:pPr>
            <a:r>
              <a:rPr lang="en-US" sz="2800" dirty="0">
                <a:ea typeface="Helvetica Neue Medium" charset="0"/>
                <a:cs typeface="Helvetica Neue Medium" charset="0"/>
              </a:rPr>
              <a:t>Local vector clock piggybacks on inter-process messages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>
                <a:ea typeface="Helvetica Neue Medium" charset="0"/>
                <a:cs typeface="Helvetica Neue Medium" charset="0"/>
              </a:rPr>
              <a:pPr>
                <a:defRPr/>
              </a:pPr>
              <a:t>15</a:t>
            </a:fld>
            <a:endParaRPr lang="en-US">
              <a:ea typeface="Helvetica Neue Medium" charset="0"/>
              <a:cs typeface="Helvetica Neue Medium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Helvetica Neue Medium" charset="0"/>
                <a:cs typeface="Helvetica Neue Medium" charset="0"/>
              </a:rPr>
              <a:t>Vector clock: Example</a:t>
            </a:r>
          </a:p>
        </p:txBody>
      </p:sp>
      <p:cxnSp>
        <p:nvCxnSpPr>
          <p:cNvPr id="5" name="Straight Connector 4"/>
          <p:cNvCxnSpPr>
            <a:stCxn id="8" idx="2"/>
          </p:cNvCxnSpPr>
          <p:nvPr/>
        </p:nvCxnSpPr>
        <p:spPr>
          <a:xfrm>
            <a:off x="7856080" y="2392700"/>
            <a:ext cx="2389" cy="326631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stCxn id="17" idx="2"/>
          </p:cNvCxnSpPr>
          <p:nvPr/>
        </p:nvCxnSpPr>
        <p:spPr>
          <a:xfrm flipH="1">
            <a:off x="8893892" y="2411928"/>
            <a:ext cx="1967" cy="3247083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18" idx="2"/>
          </p:cNvCxnSpPr>
          <p:nvPr/>
        </p:nvCxnSpPr>
        <p:spPr>
          <a:xfrm>
            <a:off x="9932852" y="2409610"/>
            <a:ext cx="3187" cy="324940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Process 7"/>
          <p:cNvSpPr/>
          <p:nvPr/>
        </p:nvSpPr>
        <p:spPr>
          <a:xfrm>
            <a:off x="7565350" y="1811242"/>
            <a:ext cx="581459" cy="581459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P1</a:t>
            </a:r>
          </a:p>
        </p:txBody>
      </p:sp>
      <p:sp>
        <p:nvSpPr>
          <p:cNvPr id="9" name="Oval 8"/>
          <p:cNvSpPr/>
          <p:nvPr/>
        </p:nvSpPr>
        <p:spPr>
          <a:xfrm>
            <a:off x="7787319" y="2651515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787319" y="3172962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51492" y="244784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43912" y="298483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b</a:t>
            </a:r>
          </a:p>
        </p:txBody>
      </p:sp>
      <p:sp>
        <p:nvSpPr>
          <p:cNvPr id="14" name="Oval 13"/>
          <p:cNvSpPr/>
          <p:nvPr/>
        </p:nvSpPr>
        <p:spPr>
          <a:xfrm>
            <a:off x="8825131" y="3481133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556730" y="347492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c</a:t>
            </a:r>
          </a:p>
        </p:txBody>
      </p:sp>
      <p:cxnSp>
        <p:nvCxnSpPr>
          <p:cNvPr id="16" name="Straight Arrow Connector 15"/>
          <p:cNvCxnSpPr>
            <a:stCxn id="10" idx="6"/>
            <a:endCxn id="14" idx="2"/>
          </p:cNvCxnSpPr>
          <p:nvPr/>
        </p:nvCxnSpPr>
        <p:spPr>
          <a:xfrm>
            <a:off x="7924839" y="3241723"/>
            <a:ext cx="900292" cy="308171"/>
          </a:xfrm>
          <a:prstGeom prst="straightConnector1">
            <a:avLst/>
          </a:prstGeom>
          <a:ln w="38100"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Process 16"/>
          <p:cNvSpPr/>
          <p:nvPr/>
        </p:nvSpPr>
        <p:spPr>
          <a:xfrm>
            <a:off x="8603970" y="1828151"/>
            <a:ext cx="583776" cy="583776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P2</a:t>
            </a:r>
          </a:p>
        </p:txBody>
      </p:sp>
      <p:sp>
        <p:nvSpPr>
          <p:cNvPr id="18" name="Process 17"/>
          <p:cNvSpPr/>
          <p:nvPr/>
        </p:nvSpPr>
        <p:spPr>
          <a:xfrm>
            <a:off x="9642122" y="1828152"/>
            <a:ext cx="581459" cy="581459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27727" y="5866463"/>
            <a:ext cx="1879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Physical time ↓</a:t>
            </a:r>
          </a:p>
        </p:txBody>
      </p:sp>
      <p:sp>
        <p:nvSpPr>
          <p:cNvPr id="20" name="Oval 19"/>
          <p:cNvSpPr/>
          <p:nvPr/>
        </p:nvSpPr>
        <p:spPr>
          <a:xfrm>
            <a:off x="8825131" y="4204622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489800" y="4020912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d</a:t>
            </a:r>
          </a:p>
        </p:txBody>
      </p:sp>
      <p:sp>
        <p:nvSpPr>
          <p:cNvPr id="30" name="Oval 29"/>
          <p:cNvSpPr/>
          <p:nvPr/>
        </p:nvSpPr>
        <p:spPr>
          <a:xfrm>
            <a:off x="9862521" y="4519995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9862521" y="2860697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526191" y="267164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610428" y="4598425"/>
            <a:ext cx="2808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Helvetica Neue Medium" charset="0"/>
                <a:ea typeface="Helvetica Neue Medium" charset="0"/>
                <a:cs typeface="Helvetica Neue Medium" charset="0"/>
              </a:rPr>
              <a:t>f</a:t>
            </a:r>
            <a:endParaRPr lang="en-US" sz="2400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 rot="1111883">
            <a:off x="7851446" y="3333269"/>
            <a:ext cx="8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[2,0,0]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864746" y="2497036"/>
            <a:ext cx="8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[1,0,0]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862223" y="2847106"/>
            <a:ext cx="8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Helvetica Neue Medium" charset="0"/>
                <a:ea typeface="Helvetica Neue Medium" charset="0"/>
                <a:cs typeface="Helvetica Neue Medium" charset="0"/>
              </a:rPr>
              <a:t>[2,0,0]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923333" y="3325265"/>
            <a:ext cx="8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[2,1,0]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915137" y="3856119"/>
            <a:ext cx="8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[2,2,0]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965855" y="4384507"/>
            <a:ext cx="8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[2,2,2]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959015" y="2702424"/>
            <a:ext cx="8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Helvetica Neue Medium" charset="0"/>
                <a:ea typeface="Helvetica Neue Medium" charset="0"/>
                <a:cs typeface="Helvetica Neue Medium" charset="0"/>
              </a:rPr>
              <a:t>[0,0,1]</a:t>
            </a:r>
            <a:endParaRPr lang="en-US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cxnSp>
        <p:nvCxnSpPr>
          <p:cNvPr id="49" name="Straight Arrow Connector 48"/>
          <p:cNvCxnSpPr>
            <a:stCxn id="20" idx="6"/>
            <a:endCxn id="30" idx="2"/>
          </p:cNvCxnSpPr>
          <p:nvPr/>
        </p:nvCxnSpPr>
        <p:spPr>
          <a:xfrm>
            <a:off x="8962651" y="4273383"/>
            <a:ext cx="899870" cy="315373"/>
          </a:xfrm>
          <a:prstGeom prst="straightConnector1">
            <a:avLst/>
          </a:prstGeom>
          <a:ln w="38100"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 rot="1188144">
            <a:off x="8880163" y="4383316"/>
            <a:ext cx="8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[2,2,0]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72523" y="45794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3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5" grpId="0"/>
      <p:bldP spid="46" grpId="0"/>
      <p:bldP spid="48" grpId="0"/>
      <p:bldP spid="5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789043"/>
            <a:ext cx="9601200" cy="445089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32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Rule for comparing vector timestamps: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2800" b="0" i="0" spc="0" dirty="0">
                <a:highlight>
                  <a:srgbClr val="FFFF00"/>
                </a:highlight>
                <a:latin typeface="Helvetica Neue Medium" charset="0"/>
                <a:ea typeface="Helvetica Neue Medium" charset="0"/>
                <a:cs typeface="Helvetica Neue Medium" charset="0"/>
              </a:rPr>
              <a:t>V(a) = V(b)</a:t>
            </a:r>
            <a:r>
              <a:rPr 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 when </a:t>
            </a:r>
            <a:r>
              <a:rPr lang="en-US" sz="2800" b="0" i="0" spc="0" dirty="0" err="1">
                <a:latin typeface="Helvetica Neue Medium" charset="0"/>
                <a:ea typeface="Helvetica Neue Medium" charset="0"/>
                <a:cs typeface="Helvetica Neue Medium" charset="0"/>
              </a:rPr>
              <a:t>a</a:t>
            </a:r>
            <a:r>
              <a:rPr lang="en-US" sz="2800" b="0" i="0" spc="0" baseline="-25000" dirty="0" err="1">
                <a:latin typeface="Helvetica Neue Medium" charset="0"/>
                <a:ea typeface="Helvetica Neue Medium" charset="0"/>
                <a:cs typeface="Helvetica Neue Medium" charset="0"/>
              </a:rPr>
              <a:t>k</a:t>
            </a:r>
            <a:r>
              <a:rPr 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 = b</a:t>
            </a:r>
            <a:r>
              <a:rPr lang="en-US" sz="2800" b="0" i="0" spc="0" baseline="-25000" dirty="0">
                <a:latin typeface="Helvetica Neue Medium" charset="0"/>
                <a:ea typeface="Helvetica Neue Medium" charset="0"/>
                <a:cs typeface="Helvetica Neue Medium" charset="0"/>
              </a:rPr>
              <a:t>k</a:t>
            </a:r>
            <a:r>
              <a:rPr 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 for all k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2800" b="0" i="0" spc="0" dirty="0">
                <a:highlight>
                  <a:srgbClr val="FFFF00"/>
                </a:highlight>
                <a:latin typeface="Helvetica Neue Medium" charset="0"/>
                <a:ea typeface="Helvetica Neue Medium" charset="0"/>
                <a:cs typeface="Helvetica Neue Medium" charset="0"/>
              </a:rPr>
              <a:t>V(a) &lt; V(b)</a:t>
            </a:r>
            <a:r>
              <a:rPr 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 when </a:t>
            </a:r>
            <a:r>
              <a:rPr lang="en-US" sz="2800" b="0" i="0" spc="0" dirty="0" err="1">
                <a:latin typeface="Helvetica Neue Medium" charset="0"/>
                <a:ea typeface="Helvetica Neue Medium" charset="0"/>
                <a:cs typeface="Helvetica Neue Medium" charset="0"/>
              </a:rPr>
              <a:t>a</a:t>
            </a:r>
            <a:r>
              <a:rPr lang="en-US" sz="2800" b="0" i="0" spc="0" baseline="-25000" dirty="0" err="1">
                <a:latin typeface="Helvetica Neue Medium" charset="0"/>
                <a:ea typeface="Helvetica Neue Medium" charset="0"/>
                <a:cs typeface="Helvetica Neue Medium" charset="0"/>
              </a:rPr>
              <a:t>k</a:t>
            </a:r>
            <a:r>
              <a:rPr 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 ≤ b</a:t>
            </a:r>
            <a:r>
              <a:rPr lang="en-US" sz="2800" b="0" i="0" spc="0" baseline="-25000" dirty="0">
                <a:latin typeface="Helvetica Neue Medium" charset="0"/>
                <a:ea typeface="Helvetica Neue Medium" charset="0"/>
                <a:cs typeface="Helvetica Neue Medium" charset="0"/>
              </a:rPr>
              <a:t>k</a:t>
            </a:r>
            <a:r>
              <a:rPr 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 for all k and V(a) ≠ V(b)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US" sz="3200" b="0" i="0" spc="0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32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Concurrency: 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2800" b="0" i="0" spc="0" dirty="0">
                <a:highlight>
                  <a:srgbClr val="FFFF00"/>
                </a:highlight>
                <a:latin typeface="Helvetica Neue Medium" charset="0"/>
                <a:ea typeface="Helvetica Neue Medium" charset="0"/>
                <a:cs typeface="Helvetica Neue Medium" charset="0"/>
              </a:rPr>
              <a:t>V(a) || V(b)</a:t>
            </a:r>
            <a:r>
              <a:rPr 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 if a</a:t>
            </a:r>
            <a:r>
              <a:rPr lang="en-US" sz="2800" b="0" i="0" spc="0" baseline="-25000" dirty="0">
                <a:latin typeface="Helvetica Neue Medium" charset="0"/>
                <a:ea typeface="Helvetica Neue Medium" charset="0"/>
                <a:cs typeface="Helvetica Neue Medium" charset="0"/>
              </a:rPr>
              <a:t>i</a:t>
            </a:r>
            <a:r>
              <a:rPr 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 &lt; b</a:t>
            </a:r>
            <a:r>
              <a:rPr lang="en-US" sz="2800" b="0" i="0" spc="0" baseline="-25000" dirty="0">
                <a:latin typeface="Helvetica Neue Medium" charset="0"/>
                <a:ea typeface="Helvetica Neue Medium" charset="0"/>
                <a:cs typeface="Helvetica Neue Medium" charset="0"/>
              </a:rPr>
              <a:t>i</a:t>
            </a:r>
            <a:r>
              <a:rPr 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 and </a:t>
            </a:r>
            <a:r>
              <a:rPr lang="en-US" sz="2800" b="0" i="0" spc="0" dirty="0" err="1">
                <a:latin typeface="Helvetica Neue Medium" charset="0"/>
                <a:ea typeface="Helvetica Neue Medium" charset="0"/>
                <a:cs typeface="Helvetica Neue Medium" charset="0"/>
              </a:rPr>
              <a:t>a</a:t>
            </a:r>
            <a:r>
              <a:rPr lang="en-US" sz="2800" b="0" i="0" spc="0" baseline="-25000" dirty="0" err="1">
                <a:latin typeface="Helvetica Neue Medium" charset="0"/>
                <a:ea typeface="Helvetica Neue Medium" charset="0"/>
                <a:cs typeface="Helvetica Neue Medium" charset="0"/>
              </a:rPr>
              <a:t>j</a:t>
            </a:r>
            <a:r>
              <a:rPr 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 &gt; </a:t>
            </a:r>
            <a:r>
              <a:rPr lang="en-US" sz="2800" b="0" i="0" spc="0" dirty="0" err="1">
                <a:latin typeface="Helvetica Neue Medium" charset="0"/>
                <a:ea typeface="Helvetica Neue Medium" charset="0"/>
                <a:cs typeface="Helvetica Neue Medium" charset="0"/>
              </a:rPr>
              <a:t>b</a:t>
            </a:r>
            <a:r>
              <a:rPr lang="en-US" sz="2800" b="0" i="0" spc="0" baseline="-25000" dirty="0" err="1">
                <a:latin typeface="Helvetica Neue Medium" charset="0"/>
                <a:ea typeface="Helvetica Neue Medium" charset="0"/>
                <a:cs typeface="Helvetica Neue Medium" charset="0"/>
              </a:rPr>
              <a:t>j</a:t>
            </a:r>
            <a:r>
              <a:rPr 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, some </a:t>
            </a:r>
            <a:r>
              <a:rPr lang="en-US" sz="2800" b="0" i="0" spc="0" dirty="0" err="1">
                <a:latin typeface="Helvetica Neue Medium" charset="0"/>
                <a:ea typeface="Helvetica Neue Medium" charset="0"/>
                <a:cs typeface="Helvetica Neue Medium" charset="0"/>
              </a:rPr>
              <a:t>i</a:t>
            </a:r>
            <a:r>
              <a:rPr 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, j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US" sz="3200" b="0" i="0" spc="0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Comparing vector timestamps</a:t>
            </a:r>
          </a:p>
        </p:txBody>
      </p:sp>
    </p:spTree>
    <p:extLst>
      <p:ext uri="{BB962C8B-B14F-4D97-AF65-F5344CB8AC3E}">
        <p14:creationId xmlns:p14="http://schemas.microsoft.com/office/powerpoint/2010/main" val="1762951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0" y="1514060"/>
            <a:ext cx="10515600" cy="184949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en-US" sz="24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V(w) &lt; V(z) then there is a chain of events linked by </a:t>
            </a:r>
            <a:br>
              <a:rPr lang="en-US" sz="24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</a:br>
            <a:r>
              <a:rPr lang="en-US" sz="24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                  Happens-Before (</a:t>
            </a:r>
            <a:r>
              <a:rPr lang="en-US" sz="2400" b="0" i="0" spc="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) </a:t>
            </a:r>
            <a:r>
              <a:rPr lang="en-US" sz="2400" b="0" i="0" spc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between w </a:t>
            </a:r>
            <a:r>
              <a:rPr lang="en-US" sz="2400" b="0" i="0" spc="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and z</a:t>
            </a:r>
          </a:p>
          <a:p>
            <a:pPr>
              <a:lnSpc>
                <a:spcPct val="100000"/>
              </a:lnSpc>
              <a:buClr>
                <a:schemeClr val="tx1"/>
              </a:buClr>
            </a:pPr>
            <a:endParaRPr lang="en-US" sz="1600" b="0" i="0" spc="0" dirty="0">
              <a:latin typeface="Helvetica Neue Medium" charset="0"/>
              <a:ea typeface="Helvetica Neue Medium" charset="0"/>
              <a:cs typeface="Helvetica Neue Medium" charset="0"/>
              <a:sym typeface="Wingdings"/>
            </a:endParaRPr>
          </a:p>
          <a:p>
            <a:pPr>
              <a:lnSpc>
                <a:spcPct val="100000"/>
              </a:lnSpc>
              <a:buClr>
                <a:schemeClr val="tx1"/>
              </a:buClr>
            </a:pPr>
            <a:r>
              <a:rPr lang="en-US" sz="24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V(</a:t>
            </a:r>
            <a:r>
              <a:rPr lang="en-US" sz="2400" b="0" i="0" spc="0" dirty="0">
                <a:solidFill>
                  <a:srgbClr val="E77500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a</a:t>
            </a:r>
            <a:r>
              <a:rPr lang="en-US" sz="24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) || V(w) then there is </a:t>
            </a:r>
            <a:r>
              <a:rPr lang="en-US" sz="2400" b="0" i="0" spc="0" dirty="0">
                <a:solidFill>
                  <a:srgbClr val="E77500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no</a:t>
            </a:r>
            <a:r>
              <a:rPr lang="en-US" sz="24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 such chain of events between a and w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111C5-E04E-4942-8174-12BB645D56A6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Vector clocks capture causality</a:t>
            </a:r>
          </a:p>
        </p:txBody>
      </p:sp>
      <p:cxnSp>
        <p:nvCxnSpPr>
          <p:cNvPr id="56" name="Straight Connector 55"/>
          <p:cNvCxnSpPr/>
          <p:nvPr/>
        </p:nvCxnSpPr>
        <p:spPr>
          <a:xfrm>
            <a:off x="3593477" y="4201838"/>
            <a:ext cx="0" cy="2456841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6250465" y="4201838"/>
            <a:ext cx="0" cy="2456841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3526465" y="4456347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3526465" y="4977794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030874" y="4789664"/>
            <a:ext cx="377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</a:rPr>
              <a:t>x</a:t>
            </a:r>
          </a:p>
        </p:txBody>
      </p:sp>
      <p:sp>
        <p:nvSpPr>
          <p:cNvPr id="38" name="Oval 37"/>
          <p:cNvSpPr/>
          <p:nvPr/>
        </p:nvSpPr>
        <p:spPr>
          <a:xfrm>
            <a:off x="6180687" y="5500946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792805" y="5481492"/>
            <a:ext cx="370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</a:rPr>
              <a:t>y</a:t>
            </a:r>
          </a:p>
        </p:txBody>
      </p:sp>
      <p:cxnSp>
        <p:nvCxnSpPr>
          <p:cNvPr id="40" name="Straight Arrow Connector 39"/>
          <p:cNvCxnSpPr>
            <a:stCxn id="36" idx="6"/>
            <a:endCxn id="38" idx="2"/>
          </p:cNvCxnSpPr>
          <p:nvPr/>
        </p:nvCxnSpPr>
        <p:spPr>
          <a:xfrm>
            <a:off x="3663985" y="5046554"/>
            <a:ext cx="2516702" cy="523152"/>
          </a:xfrm>
          <a:prstGeom prst="straightConnector1">
            <a:avLst/>
          </a:prstGeom>
          <a:ln w="57150"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6180687" y="6224435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904151" y="4245590"/>
            <a:ext cx="10518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[1,0,0]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899346" y="4815722"/>
            <a:ext cx="10518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Helvetica Neue Medium" charset="0"/>
                <a:ea typeface="Helvetica Neue Medium" charset="0"/>
                <a:cs typeface="Helvetica Neue Medium" charset="0"/>
              </a:rPr>
              <a:t>[2,0,0]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396759" y="5338874"/>
            <a:ext cx="10518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[2,1,0]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382756" y="6009850"/>
            <a:ext cx="10518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[2,2,0]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998435" y="4245589"/>
            <a:ext cx="463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</a:rPr>
              <a:t>w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763423" y="6001229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</a:rPr>
              <a:t>z</a:t>
            </a:r>
          </a:p>
        </p:txBody>
      </p:sp>
      <p:sp>
        <p:nvSpPr>
          <p:cNvPr id="29" name="Process 28"/>
          <p:cNvSpPr/>
          <p:nvPr/>
        </p:nvSpPr>
        <p:spPr>
          <a:xfrm>
            <a:off x="3297901" y="3620379"/>
            <a:ext cx="581459" cy="581459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P1</a:t>
            </a:r>
          </a:p>
        </p:txBody>
      </p:sp>
      <p:sp>
        <p:nvSpPr>
          <p:cNvPr id="30" name="Process 29"/>
          <p:cNvSpPr/>
          <p:nvPr/>
        </p:nvSpPr>
        <p:spPr>
          <a:xfrm>
            <a:off x="5952219" y="3619219"/>
            <a:ext cx="583776" cy="583776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P2</a:t>
            </a:r>
          </a:p>
        </p:txBody>
      </p:sp>
      <p:sp>
        <p:nvSpPr>
          <p:cNvPr id="31" name="Process 30"/>
          <p:cNvSpPr/>
          <p:nvPr/>
        </p:nvSpPr>
        <p:spPr>
          <a:xfrm>
            <a:off x="8621572" y="3618061"/>
            <a:ext cx="583776" cy="583776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P3</a:t>
            </a:r>
          </a:p>
        </p:txBody>
      </p:sp>
      <p:cxnSp>
        <p:nvCxnSpPr>
          <p:cNvPr id="32" name="Straight Connector 31"/>
          <p:cNvCxnSpPr/>
          <p:nvPr/>
        </p:nvCxnSpPr>
        <p:spPr>
          <a:xfrm>
            <a:off x="8913460" y="4200680"/>
            <a:ext cx="0" cy="2456841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38" idx="4"/>
            <a:endCxn id="47" idx="0"/>
          </p:cNvCxnSpPr>
          <p:nvPr/>
        </p:nvCxnSpPr>
        <p:spPr>
          <a:xfrm>
            <a:off x="6249447" y="5638467"/>
            <a:ext cx="0" cy="585969"/>
          </a:xfrm>
          <a:prstGeom prst="straightConnector1">
            <a:avLst/>
          </a:prstGeom>
          <a:ln w="57150"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cxnSpLocks/>
            <a:stCxn id="35" idx="4"/>
            <a:endCxn id="36" idx="0"/>
          </p:cNvCxnSpPr>
          <p:nvPr/>
        </p:nvCxnSpPr>
        <p:spPr>
          <a:xfrm>
            <a:off x="3595225" y="4593868"/>
            <a:ext cx="0" cy="383927"/>
          </a:xfrm>
          <a:prstGeom prst="straightConnector1">
            <a:avLst/>
          </a:prstGeom>
          <a:ln w="57150"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8412328" y="4476422"/>
            <a:ext cx="1669772" cy="523220"/>
            <a:chOff x="4516240" y="4199049"/>
            <a:chExt cx="1669772" cy="523220"/>
          </a:xfrm>
        </p:grpSpPr>
        <p:sp>
          <p:nvSpPr>
            <p:cNvPr id="42" name="TextBox 41"/>
            <p:cNvSpPr txBox="1"/>
            <p:nvPr/>
          </p:nvSpPr>
          <p:spPr>
            <a:xfrm>
              <a:off x="5134121" y="4225337"/>
              <a:ext cx="10518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Helvetica Neue Medium" charset="0"/>
                  <a:ea typeface="Helvetica Neue Medium" charset="0"/>
                  <a:cs typeface="Helvetica Neue Medium" charset="0"/>
                </a:rPr>
                <a:t>[0,0,1]</a:t>
              </a:r>
            </a:p>
          </p:txBody>
        </p:sp>
        <p:sp>
          <p:nvSpPr>
            <p:cNvPr id="43" name="Oval 42"/>
            <p:cNvSpPr/>
            <p:nvPr/>
          </p:nvSpPr>
          <p:spPr>
            <a:xfrm>
              <a:off x="4944554" y="4438081"/>
              <a:ext cx="137520" cy="137520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516240" y="4199049"/>
              <a:ext cx="38504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E77500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820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802296"/>
            <a:ext cx="9601200" cy="443763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0000"/>
              </a:lnSpc>
              <a:spcBef>
                <a:spcPts val="1600"/>
              </a:spcBef>
            </a:pPr>
            <a:r>
              <a:rPr lang="en-US" sz="33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Rule for comparing vector timestamps:</a:t>
            </a:r>
          </a:p>
          <a:p>
            <a:pPr lvl="1">
              <a:lnSpc>
                <a:spcPct val="100000"/>
              </a:lnSpc>
              <a:spcBef>
                <a:spcPts val="1600"/>
              </a:spcBef>
            </a:pPr>
            <a:r>
              <a:rPr lang="en-US" sz="2800" b="1" i="0" spc="0" dirty="0">
                <a:highlight>
                  <a:srgbClr val="FFFF00"/>
                </a:highlight>
                <a:latin typeface="Helvetica Neue Medium" charset="0"/>
                <a:ea typeface="Helvetica Neue Medium" charset="0"/>
                <a:cs typeface="Helvetica Neue Medium" charset="0"/>
              </a:rPr>
              <a:t>V(a) = V(b)</a:t>
            </a:r>
            <a:r>
              <a:rPr 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 when </a:t>
            </a:r>
            <a:r>
              <a:rPr lang="en-US" sz="2800" b="0" i="0" spc="0" dirty="0" err="1">
                <a:latin typeface="Helvetica Neue Medium" charset="0"/>
                <a:ea typeface="Helvetica Neue Medium" charset="0"/>
                <a:cs typeface="Helvetica Neue Medium" charset="0"/>
              </a:rPr>
              <a:t>a</a:t>
            </a:r>
            <a:r>
              <a:rPr lang="en-US" sz="2800" b="0" i="0" spc="0" baseline="-25000" dirty="0" err="1">
                <a:latin typeface="Helvetica Neue Medium" charset="0"/>
                <a:ea typeface="Helvetica Neue Medium" charset="0"/>
                <a:cs typeface="Helvetica Neue Medium" charset="0"/>
              </a:rPr>
              <a:t>k</a:t>
            </a:r>
            <a:r>
              <a:rPr 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 = b</a:t>
            </a:r>
            <a:r>
              <a:rPr lang="en-US" sz="2800" b="0" i="0" spc="0" baseline="-25000" dirty="0">
                <a:latin typeface="Helvetica Neue Medium" charset="0"/>
                <a:ea typeface="Helvetica Neue Medium" charset="0"/>
                <a:cs typeface="Helvetica Neue Medium" charset="0"/>
              </a:rPr>
              <a:t>k</a:t>
            </a:r>
            <a:r>
              <a:rPr 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 for all k</a:t>
            </a:r>
          </a:p>
          <a:p>
            <a:pPr lvl="2">
              <a:lnSpc>
                <a:spcPct val="100000"/>
              </a:lnSpc>
              <a:spcBef>
                <a:spcPts val="1600"/>
              </a:spcBef>
            </a:pPr>
            <a:r>
              <a:rPr lang="en-US" sz="2800" dirty="0">
                <a:ea typeface="Helvetica Neue Medium" charset="0"/>
                <a:cs typeface="Helvetica Neue Medium" charset="0"/>
              </a:rPr>
              <a:t>They are the same event</a:t>
            </a:r>
            <a:endParaRPr lang="en-US" sz="2800" b="0" i="0" spc="0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pPr lvl="1">
              <a:lnSpc>
                <a:spcPct val="100000"/>
              </a:lnSpc>
              <a:spcBef>
                <a:spcPts val="1600"/>
              </a:spcBef>
            </a:pPr>
            <a:r>
              <a:rPr lang="en-US" sz="2800" b="1" i="0" spc="0" dirty="0">
                <a:highlight>
                  <a:srgbClr val="FFFF00"/>
                </a:highlight>
                <a:latin typeface="Helvetica Neue Medium" charset="0"/>
                <a:ea typeface="Helvetica Neue Medium" charset="0"/>
                <a:cs typeface="Helvetica Neue Medium" charset="0"/>
              </a:rPr>
              <a:t>V(a) &lt; V(b)</a:t>
            </a:r>
            <a:r>
              <a:rPr 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 when </a:t>
            </a:r>
            <a:r>
              <a:rPr lang="en-US" sz="2800" b="0" i="0" spc="0" dirty="0" err="1">
                <a:latin typeface="Helvetica Neue Medium" charset="0"/>
                <a:ea typeface="Helvetica Neue Medium" charset="0"/>
                <a:cs typeface="Helvetica Neue Medium" charset="0"/>
              </a:rPr>
              <a:t>a</a:t>
            </a:r>
            <a:r>
              <a:rPr lang="en-US" sz="2800" b="0" i="0" spc="0" baseline="-25000" dirty="0" err="1">
                <a:latin typeface="Helvetica Neue Medium" charset="0"/>
                <a:ea typeface="Helvetica Neue Medium" charset="0"/>
                <a:cs typeface="Helvetica Neue Medium" charset="0"/>
              </a:rPr>
              <a:t>k</a:t>
            </a:r>
            <a:r>
              <a:rPr 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 ≤ b</a:t>
            </a:r>
            <a:r>
              <a:rPr lang="en-US" sz="2800" b="0" i="0" spc="0" baseline="-25000" dirty="0">
                <a:latin typeface="Helvetica Neue Medium" charset="0"/>
                <a:ea typeface="Helvetica Neue Medium" charset="0"/>
                <a:cs typeface="Helvetica Neue Medium" charset="0"/>
              </a:rPr>
              <a:t>k</a:t>
            </a:r>
            <a:r>
              <a:rPr 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 for all k and V(a) ≠ V(b)</a:t>
            </a:r>
          </a:p>
          <a:p>
            <a:pPr lvl="2">
              <a:lnSpc>
                <a:spcPct val="100000"/>
              </a:lnSpc>
              <a:spcBef>
                <a:spcPts val="1600"/>
              </a:spcBef>
            </a:pPr>
            <a:r>
              <a:rPr lang="en-US" sz="2600" dirty="0">
                <a:ea typeface="Helvetica Neue Medium" charset="0"/>
                <a:cs typeface="Helvetica Neue Medium" charset="0"/>
              </a:rPr>
              <a:t>a </a:t>
            </a:r>
            <a:r>
              <a:rPr lang="en-US" sz="2600" dirty="0">
                <a:ea typeface="Helvetica Neue Medium" charset="0"/>
                <a:cs typeface="Helvetica Neue Medium" charset="0"/>
                <a:sym typeface="Wingdings"/>
              </a:rPr>
              <a:t> b</a:t>
            </a:r>
            <a:endParaRPr lang="en-US" sz="2600" b="0" i="0" spc="0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pPr>
              <a:lnSpc>
                <a:spcPct val="100000"/>
              </a:lnSpc>
              <a:spcBef>
                <a:spcPts val="1600"/>
              </a:spcBef>
            </a:pPr>
            <a:endParaRPr lang="en-US" b="0" i="0" spc="0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pPr>
              <a:lnSpc>
                <a:spcPct val="100000"/>
              </a:lnSpc>
              <a:spcBef>
                <a:spcPts val="1600"/>
              </a:spcBef>
            </a:pPr>
            <a:r>
              <a:rPr lang="en-US" sz="33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Concurrency</a:t>
            </a:r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: </a:t>
            </a:r>
          </a:p>
          <a:p>
            <a:pPr lvl="1">
              <a:lnSpc>
                <a:spcPct val="100000"/>
              </a:lnSpc>
              <a:spcBef>
                <a:spcPts val="1600"/>
              </a:spcBef>
            </a:pPr>
            <a:r>
              <a:rPr lang="en-US" sz="2800" b="1" i="0" spc="0" dirty="0">
                <a:highlight>
                  <a:srgbClr val="FFFF00"/>
                </a:highlight>
                <a:latin typeface="Helvetica Neue Medium" charset="0"/>
                <a:ea typeface="Helvetica Neue Medium" charset="0"/>
                <a:cs typeface="Helvetica Neue Medium" charset="0"/>
              </a:rPr>
              <a:t>V(a) || V(b)</a:t>
            </a:r>
            <a:r>
              <a:rPr 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 if a</a:t>
            </a:r>
            <a:r>
              <a:rPr lang="en-US" sz="2800" b="0" i="0" spc="0" baseline="-25000" dirty="0">
                <a:latin typeface="Helvetica Neue Medium" charset="0"/>
                <a:ea typeface="Helvetica Neue Medium" charset="0"/>
                <a:cs typeface="Helvetica Neue Medium" charset="0"/>
              </a:rPr>
              <a:t>i</a:t>
            </a:r>
            <a:r>
              <a:rPr 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 &lt; b</a:t>
            </a:r>
            <a:r>
              <a:rPr lang="en-US" sz="2800" b="0" i="0" spc="0" baseline="-25000" dirty="0">
                <a:latin typeface="Helvetica Neue Medium" charset="0"/>
                <a:ea typeface="Helvetica Neue Medium" charset="0"/>
                <a:cs typeface="Helvetica Neue Medium" charset="0"/>
              </a:rPr>
              <a:t>i</a:t>
            </a:r>
            <a:r>
              <a:rPr 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 and </a:t>
            </a:r>
            <a:r>
              <a:rPr lang="en-US" sz="2800" b="0" i="0" spc="0" dirty="0" err="1">
                <a:latin typeface="Helvetica Neue Medium" charset="0"/>
                <a:ea typeface="Helvetica Neue Medium" charset="0"/>
                <a:cs typeface="Helvetica Neue Medium" charset="0"/>
              </a:rPr>
              <a:t>a</a:t>
            </a:r>
            <a:r>
              <a:rPr lang="en-US" sz="2800" b="0" i="0" spc="0" baseline="-25000" dirty="0" err="1">
                <a:latin typeface="Helvetica Neue Medium" charset="0"/>
                <a:ea typeface="Helvetica Neue Medium" charset="0"/>
                <a:cs typeface="Helvetica Neue Medium" charset="0"/>
              </a:rPr>
              <a:t>j</a:t>
            </a:r>
            <a:r>
              <a:rPr 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 &gt; </a:t>
            </a:r>
            <a:r>
              <a:rPr lang="en-US" sz="2800" b="0" i="0" spc="0" dirty="0" err="1">
                <a:latin typeface="Helvetica Neue Medium" charset="0"/>
                <a:ea typeface="Helvetica Neue Medium" charset="0"/>
                <a:cs typeface="Helvetica Neue Medium" charset="0"/>
              </a:rPr>
              <a:t>b</a:t>
            </a:r>
            <a:r>
              <a:rPr lang="en-US" sz="2800" b="0" i="0" spc="0" baseline="-25000" dirty="0" err="1">
                <a:latin typeface="Helvetica Neue Medium" charset="0"/>
                <a:ea typeface="Helvetica Neue Medium" charset="0"/>
                <a:cs typeface="Helvetica Neue Medium" charset="0"/>
              </a:rPr>
              <a:t>j</a:t>
            </a:r>
            <a:r>
              <a:rPr 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, some </a:t>
            </a:r>
            <a:r>
              <a:rPr lang="en-US" sz="2800" b="0" i="0" spc="0" dirty="0" err="1">
                <a:latin typeface="Helvetica Neue Medium" charset="0"/>
                <a:ea typeface="Helvetica Neue Medium" charset="0"/>
                <a:cs typeface="Helvetica Neue Medium" charset="0"/>
              </a:rPr>
              <a:t>i</a:t>
            </a:r>
            <a:r>
              <a:rPr lang="en-US" sz="2800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, j</a:t>
            </a:r>
          </a:p>
          <a:p>
            <a:pPr lvl="2">
              <a:lnSpc>
                <a:spcPct val="100000"/>
              </a:lnSpc>
              <a:spcBef>
                <a:spcPts val="1600"/>
              </a:spcBef>
            </a:pPr>
            <a:r>
              <a:rPr lang="en-US" sz="2800" dirty="0">
                <a:ea typeface="Helvetica Neue Medium" charset="0"/>
                <a:cs typeface="Helvetica Neue Medium" charset="0"/>
              </a:rPr>
              <a:t>a || b</a:t>
            </a:r>
            <a:endParaRPr lang="en-US" sz="2800" b="0" i="0" spc="0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pPr>
              <a:lnSpc>
                <a:spcPct val="100000"/>
              </a:lnSpc>
              <a:spcBef>
                <a:spcPts val="1600"/>
              </a:spcBef>
            </a:pPr>
            <a:endParaRPr lang="en-US" b="0" i="0" spc="0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spc="0" dirty="0">
                <a:latin typeface="Helvetica Neue Medium" charset="0"/>
                <a:ea typeface="Helvetica Neue Medium" charset="0"/>
                <a:cs typeface="Helvetica Neue Medium" charset="0"/>
              </a:rPr>
              <a:t>Comparing vector timestamps</a:t>
            </a:r>
          </a:p>
        </p:txBody>
      </p:sp>
    </p:spTree>
    <p:extLst>
      <p:ext uri="{BB962C8B-B14F-4D97-AF65-F5344CB8AC3E}">
        <p14:creationId xmlns:p14="http://schemas.microsoft.com/office/powerpoint/2010/main" val="1429121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37846" y="178757"/>
            <a:ext cx="10415954" cy="4728291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600" i="0" spc="0" dirty="0">
                <a:ea typeface="Helvetica Neue Medium" charset="0"/>
                <a:cs typeface="Helvetica Neue Medium" charset="0"/>
              </a:rPr>
              <a:t>Two events a, z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3600" i="0" spc="0" dirty="0">
              <a:ea typeface="Helvetica Neue Medium" charset="0"/>
              <a:cs typeface="Helvetica Neue Medium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600" i="0" spc="0" dirty="0">
                <a:ea typeface="Helvetica Neue Medium" charset="0"/>
                <a:cs typeface="Helvetica Neue Medium" charset="0"/>
              </a:rPr>
              <a:t>Lamport clocks: C(a) &lt; C(z)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200" i="0" spc="0" dirty="0">
                <a:ea typeface="Helvetica Neue Medium" charset="0"/>
                <a:cs typeface="Helvetica Neue Medium" charset="0"/>
              </a:rPr>
              <a:t>	Conclusion: </a:t>
            </a:r>
            <a:r>
              <a:rPr lang="en-US" sz="3200" dirty="0"/>
              <a:t>z -/-&gt; </a:t>
            </a:r>
            <a:r>
              <a:rPr lang="en-US" sz="3200" dirty="0">
                <a:sym typeface="Wingdings"/>
              </a:rPr>
              <a:t>a, i.e., either a  z or a || z</a:t>
            </a:r>
            <a:endParaRPr lang="en-US" sz="3600" i="0" spc="0" dirty="0">
              <a:solidFill>
                <a:srgbClr val="FF0000"/>
              </a:solidFill>
              <a:ea typeface="Helvetica Neue Medium" charset="0"/>
              <a:cs typeface="Helvetica Neue Medium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3600" i="0" spc="0" dirty="0">
              <a:ea typeface="Helvetica Neue Medium" charset="0"/>
              <a:cs typeface="Helvetica Neue Medium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600" i="0" spc="0" dirty="0">
                <a:ea typeface="Helvetica Neue Medium" charset="0"/>
                <a:cs typeface="Helvetica Neue Medium" charset="0"/>
              </a:rPr>
              <a:t>Vector clocks: V(a) &lt; V(z)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600" dirty="0">
                <a:ea typeface="Helvetica Neue Medium" charset="0"/>
                <a:cs typeface="Helvetica Neue Medium" charset="0"/>
              </a:rPr>
              <a:t>	</a:t>
            </a:r>
            <a:r>
              <a:rPr lang="en-US" sz="3200" i="0" spc="0" dirty="0">
                <a:ea typeface="Helvetica Neue Medium" charset="0"/>
                <a:cs typeface="Helvetica Neue Medium" charset="0"/>
              </a:rPr>
              <a:t>Conclusion: </a:t>
            </a:r>
            <a:r>
              <a:rPr lang="en-US" sz="3200" dirty="0"/>
              <a:t>a </a:t>
            </a:r>
            <a:r>
              <a:rPr lang="en-US" sz="3200" dirty="0">
                <a:sym typeface="Wingdings"/>
              </a:rPr>
              <a:t> z</a:t>
            </a:r>
            <a:endParaRPr lang="en-US" altLang="en-US" sz="3600" dirty="0">
              <a:ea typeface="Helvetica Neue Medium" charset="0"/>
              <a:cs typeface="Helvetica Neue Medium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37846" y="5129960"/>
            <a:ext cx="9683261" cy="10772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Helvetica Neue Medium" charset="0"/>
                <a:ea typeface="Helvetica Neue Medium" charset="0"/>
                <a:cs typeface="Helvetica Neue Medium" charset="0"/>
              </a:rPr>
              <a:t>Vector clock timestamps precisely capture happens-before relation (potential causality)</a:t>
            </a:r>
          </a:p>
        </p:txBody>
      </p:sp>
    </p:spTree>
    <p:extLst>
      <p:ext uri="{BB962C8B-B14F-4D97-AF65-F5344CB8AC3E}">
        <p14:creationId xmlns:p14="http://schemas.microsoft.com/office/powerpoint/2010/main" val="1568711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12644</TotalTime>
  <Words>1202</Words>
  <Application>Microsoft Macintosh PowerPoint</Application>
  <PresentationFormat>Widescreen</PresentationFormat>
  <Paragraphs>259</Paragraphs>
  <Slides>19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Helvetica Neue</vt:lpstr>
      <vt:lpstr>Helvetica Neue Medium</vt:lpstr>
      <vt:lpstr>Wingdings</vt:lpstr>
      <vt:lpstr>Office Theme</vt:lpstr>
      <vt:lpstr>Time 2: Totally Ordered Multicast &amp; Vector Clocks</vt:lpstr>
      <vt:lpstr>Motivation: Multi-site database replication</vt:lpstr>
      <vt:lpstr>The consequences of concurrent updates</vt:lpstr>
      <vt:lpstr>Totally-Ordered Multicast</vt:lpstr>
      <vt:lpstr>PowerPoint Presentation</vt:lpstr>
      <vt:lpstr>Totally-Ordered Multicast (Almost correct)</vt:lpstr>
      <vt:lpstr>Totally-Ordered Multicast (Almost correct)</vt:lpstr>
      <vt:lpstr>Totally-Ordered Multicast (Correct version)</vt:lpstr>
      <vt:lpstr>Totally-Ordered Multicast (Correct version)</vt:lpstr>
      <vt:lpstr>So, are we done?</vt:lpstr>
      <vt:lpstr>Lamport Clocks Review</vt:lpstr>
      <vt:lpstr>Lamport Clocks and Causality</vt:lpstr>
      <vt:lpstr>Vector clock: Introduction</vt:lpstr>
      <vt:lpstr>Vector clock: Update rules</vt:lpstr>
      <vt:lpstr>Vector clock: Example</vt:lpstr>
      <vt:lpstr>Comparing vector timestamps</vt:lpstr>
      <vt:lpstr>Vector clocks capture causality</vt:lpstr>
      <vt:lpstr>Comparing vector timestamps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Distributed Systems</dc:title>
  <dc:creator>Wyatt Andrew Lloyd</dc:creator>
  <cp:lastModifiedBy>Ding, Jialin</cp:lastModifiedBy>
  <cp:revision>56</cp:revision>
  <cp:lastPrinted>2025-02-09T19:33:34Z</cp:lastPrinted>
  <dcterms:created xsi:type="dcterms:W3CDTF">2018-09-09T13:59:16Z</dcterms:created>
  <dcterms:modified xsi:type="dcterms:W3CDTF">2026-10-01T17:14:35Z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9e68092-05df-4271-8e3e-b2a4c82ba797_Enabled">
    <vt:lpwstr>true</vt:lpwstr>
  </property>
  <property fmtid="{D5CDD505-2E9C-101B-9397-08002B2CF9AE}" pid="3" name="MSIP_Label_19e68092-05df-4271-8e3e-b2a4c82ba797_SetDate">
    <vt:lpwstr>2026-10-01T17:14:34Z</vt:lpwstr>
  </property>
  <property fmtid="{D5CDD505-2E9C-101B-9397-08002B2CF9AE}" pid="4" name="MSIP_Label_19e68092-05df-4271-8e3e-b2a4c82ba797_Method">
    <vt:lpwstr>Standard</vt:lpwstr>
  </property>
  <property fmtid="{D5CDD505-2E9C-101B-9397-08002B2CF9AE}" pid="5" name="MSIP_Label_19e68092-05df-4271-8e3e-b2a4c82ba797_Name">
    <vt:lpwstr>Amazon Confidential</vt:lpwstr>
  </property>
  <property fmtid="{D5CDD505-2E9C-101B-9397-08002B2CF9AE}" pid="6" name="MSIP_Label_19e68092-05df-4271-8e3e-b2a4c82ba797_SiteId">
    <vt:lpwstr>5280104a-472d-4538-9ccf-1e1d0efe8b1b</vt:lpwstr>
  </property>
  <property fmtid="{D5CDD505-2E9C-101B-9397-08002B2CF9AE}" pid="7" name="MSIP_Label_19e68092-05df-4271-8e3e-b2a4c82ba797_ActionId">
    <vt:lpwstr>bb0fbdb1-12ad-4049-b4e0-3ded83c59c1a</vt:lpwstr>
  </property>
  <property fmtid="{D5CDD505-2E9C-101B-9397-08002B2CF9AE}" pid="8" name="MSIP_Label_19e68092-05df-4271-8e3e-b2a4c82ba797_ContentBits">
    <vt:lpwstr>0</vt:lpwstr>
  </property>
  <property fmtid="{D5CDD505-2E9C-101B-9397-08002B2CF9AE}" pid="9" name="MSIP_Label_19e68092-05df-4271-8e3e-b2a4c82ba797_Tag">
    <vt:lpwstr>50, 3, 0, 1</vt:lpwstr>
  </property>
</Properties>
</file>