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7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3" r:id="rId18"/>
    <p:sldId id="304" r:id="rId19"/>
    <p:sldId id="323" r:id="rId2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7"/>
    <p:restoredTop sz="69576"/>
  </p:normalViewPr>
  <p:slideViewPr>
    <p:cSldViewPr snapToGrid="0" snapToObjects="1">
      <p:cViewPr varScale="1">
        <p:scale>
          <a:sx n="95" d="100"/>
          <a:sy n="95" d="100"/>
        </p:scale>
        <p:origin x="1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FFC8E-EAB6-2748-9785-18377EC1828E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DA431-0E64-A147-AFC2-7FCC5ABC2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6E38D-ED0F-3C48-B88E-14013A0303FC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EEF88-150F-B344-9283-A702DC48D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8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34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81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66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Q: What is bad about the arrays growing</a:t>
            </a:r>
            <a:r>
              <a:rPr lang="en-US" baseline="0" dirty="0"/>
              <a:t> without bound?</a:t>
            </a:r>
          </a:p>
          <a:p>
            <a:pPr algn="l"/>
            <a:endParaRPr lang="en-US" baseline="0" dirty="0"/>
          </a:p>
          <a:p>
            <a:pPr algn="l"/>
            <a:r>
              <a:rPr lang="en-US" baseline="0" dirty="0"/>
              <a:t>Q: How does the client KNOW the server got the "done with </a:t>
            </a:r>
            <a:r>
              <a:rPr lang="en-US" baseline="0" dirty="0" err="1"/>
              <a:t>xid</a:t>
            </a:r>
            <a:r>
              <a:rPr lang="en-US" baseline="0" dirty="0"/>
              <a:t> x" message?</a:t>
            </a:r>
          </a:p>
          <a:p>
            <a:pPr algn="l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48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93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21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73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00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Digital systems don’t have this issue because they follow three steps:</a:t>
            </a:r>
          </a:p>
          <a:p>
            <a:r>
              <a:rPr lang="en-US" baseline="0" dirty="0"/>
              <a:t>1) Log intention to perform action</a:t>
            </a:r>
          </a:p>
          <a:p>
            <a:r>
              <a:rPr lang="en-US" baseline="0" dirty="0"/>
              <a:t>2) Perform action</a:t>
            </a:r>
          </a:p>
          <a:p>
            <a:r>
              <a:rPr lang="en-US" baseline="0" dirty="0"/>
              <a:t>3) Commit action – no take-backs after this point</a:t>
            </a:r>
          </a:p>
          <a:p>
            <a:endParaRPr lang="en-US" baseline="0" dirty="0"/>
          </a:p>
          <a:p>
            <a:r>
              <a:rPr lang="en-US" baseline="0" dirty="0"/>
              <a:t>If crash happens before step 3, the action can be reversed. The issue with external actions is that actions can’t be reversed – the ATM can’t take back the $100 after it’s been dispensed.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2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36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02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Q:</a:t>
            </a:r>
            <a:r>
              <a:rPr lang="en-US" baseline="0" dirty="0"/>
              <a:t> What should the client do??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55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69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Can you think of modification to make the RPC request idempotent?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0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Q: What bad thing can happen here? Where is at least once going</a:t>
            </a:r>
            <a:r>
              <a:rPr lang="en-US" b="1" baseline="0" dirty="0"/>
              <a:t> to hurt us here?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06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Even though each individual RPC request is idempotent, interactions between RPC requests can cause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87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16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94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7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8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48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2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9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23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6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fld id="{16883F3E-8D2D-8D4F-BA7F-C0A897C14CA0}" type="datetimeFigureOut">
              <a:rPr lang="en-US" smtClean="0"/>
              <a:pPr/>
              <a:t>9/6/26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fld id="{BA294D44-32C8-FE4A-A262-B6F8943234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0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227" y="0"/>
            <a:ext cx="10370128" cy="2387600"/>
          </a:xfrm>
        </p:spPr>
        <p:txBody>
          <a:bodyPr>
            <a:normAutofit/>
          </a:bodyPr>
          <a:lstStyle/>
          <a:p>
            <a:r>
              <a:rPr lang="en-US" dirty="0"/>
              <a:t>RPCs and Failure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3346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COS 418: Distributed Systems</a:t>
            </a:r>
          </a:p>
          <a:p>
            <a:r>
              <a:rPr lang="en-US" dirty="0"/>
              <a:t>Lecture 3</a:t>
            </a:r>
          </a:p>
          <a:p>
            <a:endParaRPr lang="en-US" dirty="0"/>
          </a:p>
          <a:p>
            <a:r>
              <a:rPr lang="en-US" dirty="0"/>
              <a:t>Jialin Ding, </a:t>
            </a:r>
            <a:r>
              <a:rPr lang="en-US" u="sng" dirty="0"/>
              <a:t>Mike Freedman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624" y="2648345"/>
            <a:ext cx="1156753" cy="146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04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51036"/>
            <a:ext cx="10515600" cy="47317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Idea: server RPC stub detects duplicate requests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Returns previous reply instead of re-running handler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How to detect a duplicate request?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Test: Server stub sees same function, same arguments twice</a:t>
            </a:r>
            <a:endParaRPr lang="en-US" dirty="0">
              <a:solidFill>
                <a:srgbClr val="FF0000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</a:rPr>
              <a:t>No!</a:t>
            </a:r>
            <a:r>
              <a:rPr lang="en-US" sz="2400" dirty="0"/>
              <a:t>  Sometimes applications legitimately submit the same function with same augments, twice in a row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 scheme</a:t>
            </a:r>
          </a:p>
        </p:txBody>
      </p:sp>
    </p:spTree>
    <p:extLst>
      <p:ext uri="{BB962C8B-B14F-4D97-AF65-F5344CB8AC3E}">
        <p14:creationId xmlns:p14="http://schemas.microsoft.com/office/powerpoint/2010/main" val="1978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1"/>
            <a:ext cx="11353800" cy="21536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How to detect a duplicate request?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Client stub includes unique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transaction ID</a:t>
            </a:r>
            <a:r>
              <a:rPr lang="en-US" dirty="0"/>
              <a:t> 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xid</a:t>
            </a:r>
            <a:r>
              <a:rPr lang="en-US" dirty="0"/>
              <a:t>) with each RPC request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Client stub uses same xid for retransmitted requests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 scheme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4360985" y="3830054"/>
            <a:ext cx="3840479" cy="2572703"/>
          </a:xfrm>
          <a:prstGeom prst="foldedCorner">
            <a:avLst>
              <a:gd name="adj" fmla="val 12781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l"/>
            <a:r>
              <a:rPr lang="en-US" u="sng" dirty="0">
                <a:latin typeface="Consolas" charset="0"/>
                <a:ea typeface="Consolas" charset="0"/>
                <a:cs typeface="Consolas" charset="0"/>
              </a:rPr>
              <a:t>At-Most-Once Server Stub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if seen[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xid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]: 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	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retval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 old[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xid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] 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else: 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	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retval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= handler() 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	old[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xid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] =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retval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	seen[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xid</a:t>
            </a:r>
            <a:r>
              <a:rPr lang="en-US" dirty="0">
                <a:latin typeface="Consolas" charset="0"/>
                <a:ea typeface="Consolas" charset="0"/>
                <a:cs typeface="Consolas" charset="0"/>
              </a:rPr>
              <a:t>] = true</a:t>
            </a:r>
          </a:p>
          <a:p>
            <a:pPr algn="l"/>
            <a:r>
              <a:rPr lang="en-US" dirty="0">
                <a:latin typeface="Consolas" charset="0"/>
                <a:ea typeface="Consolas" charset="0"/>
                <a:cs typeface="Consolas" charset="0"/>
              </a:rPr>
              <a:t>return </a:t>
            </a:r>
            <a:r>
              <a:rPr lang="en-US" dirty="0" err="1">
                <a:latin typeface="Consolas" charset="0"/>
                <a:ea typeface="Consolas" charset="0"/>
                <a:cs typeface="Consolas" charset="0"/>
              </a:rPr>
              <a:t>retval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25625"/>
            <a:ext cx="10655105" cy="435133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Combine a unique client ID (e.g., IP address) with the current time of day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Combine unique client ID with a sequence number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marL="514350" indent="-514350">
              <a:lnSpc>
                <a:spcPct val="100000"/>
              </a:lnSpc>
              <a:buFont typeface="+mj-lt"/>
              <a:buAutoNum type="arabicPeriod" startAt="3"/>
            </a:pPr>
            <a:r>
              <a:rPr lang="en-US" dirty="0"/>
              <a:t>Big random number (probabilistic, not certain guarantee)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At-Most-Once: Providing unique XIDs</a:t>
            </a:r>
          </a:p>
        </p:txBody>
      </p:sp>
    </p:spTree>
    <p:extLst>
      <p:ext uri="{BB962C8B-B14F-4D97-AF65-F5344CB8AC3E}">
        <p14:creationId xmlns:p14="http://schemas.microsoft.com/office/powerpoint/2010/main" val="207171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1188"/>
            <a:ext cx="10515600" cy="423322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Problem:</a:t>
            </a:r>
            <a:r>
              <a:rPr lang="en-US" sz="2400" dirty="0">
                <a:ea typeface="Helvetica Neue Medium" charset="0"/>
                <a:cs typeface="Helvetica Neue Medium" charset="0"/>
              </a:rPr>
              <a:t> seen and old arrays will </a:t>
            </a:r>
            <a:r>
              <a:rPr lang="en-US" sz="2400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grow without bound</a:t>
            </a:r>
          </a:p>
          <a:p>
            <a:pPr>
              <a:lnSpc>
                <a:spcPct val="110000"/>
              </a:lnSpc>
            </a:pPr>
            <a:endParaRPr lang="en-US" sz="2400" dirty="0">
              <a:ea typeface="Helvetica Neue Medium" charset="0"/>
              <a:cs typeface="Helvetica Neue Medium" charset="0"/>
            </a:endParaRPr>
          </a:p>
          <a:p>
            <a:pPr>
              <a:lnSpc>
                <a:spcPct val="110000"/>
              </a:lnSpc>
            </a:pPr>
            <a:r>
              <a:rPr lang="en-US" sz="2400" dirty="0">
                <a:ea typeface="Helvetica Neue Medium" charset="0"/>
                <a:cs typeface="Helvetica Neue Medium" charset="0"/>
              </a:rPr>
              <a:t>Observation: By construction, when the client gets a response to a particular xid, it will never re-send it</a:t>
            </a:r>
          </a:p>
          <a:p>
            <a:pPr>
              <a:lnSpc>
                <a:spcPct val="110000"/>
              </a:lnSpc>
            </a:pPr>
            <a:endParaRPr lang="en-US" sz="2400" dirty="0">
              <a:ea typeface="Helvetica Neue Medium" charset="0"/>
              <a:cs typeface="Helvetica Neue Medium" charset="0"/>
            </a:endParaRPr>
          </a:p>
          <a:p>
            <a:pPr>
              <a:lnSpc>
                <a:spcPct val="110000"/>
              </a:lnSpc>
            </a:pPr>
            <a:r>
              <a:rPr lang="en-US" sz="2400" dirty="0">
                <a:ea typeface="Helvetica Neue Medium" charset="0"/>
                <a:cs typeface="Helvetica Neue Medium" charset="0"/>
              </a:rPr>
              <a:t>Client could tell server “I’m done with xid x – delete it”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ea typeface="Helvetica Neue Medium" charset="0"/>
                <a:cs typeface="Helvetica Neue Medium" charset="0"/>
              </a:rPr>
              <a:t>Have to tell the server about </a:t>
            </a:r>
            <a:r>
              <a:rPr lang="en-US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each and every </a:t>
            </a:r>
            <a:r>
              <a:rPr lang="en-US" dirty="0">
                <a:ea typeface="Helvetica Neue Medium" charset="0"/>
                <a:cs typeface="Helvetica Neue Medium" charset="0"/>
              </a:rPr>
              <a:t>retired xid</a:t>
            </a:r>
          </a:p>
          <a:p>
            <a:pPr lvl="2">
              <a:lnSpc>
                <a:spcPct val="110000"/>
              </a:lnSpc>
            </a:pPr>
            <a:r>
              <a:rPr lang="en-US" sz="2200" dirty="0">
                <a:ea typeface="Helvetica Neue Medium" charset="0"/>
                <a:cs typeface="Helvetica Neue Medium" charset="0"/>
              </a:rPr>
              <a:t>Could piggyback on subsequent requests</a:t>
            </a:r>
          </a:p>
          <a:p>
            <a:pPr>
              <a:lnSpc>
                <a:spcPct val="110000"/>
              </a:lnSpc>
            </a:pPr>
            <a:endParaRPr lang="en-US" dirty="0">
              <a:ea typeface="Helvetica Neue Medium" charset="0"/>
              <a:cs typeface="Helvetica Neue Medium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At-Most-Once: Discarding server state</a:t>
            </a:r>
          </a:p>
        </p:txBody>
      </p:sp>
    </p:spTree>
    <p:extLst>
      <p:ext uri="{BB962C8B-B14F-4D97-AF65-F5344CB8AC3E}">
        <p14:creationId xmlns:p14="http://schemas.microsoft.com/office/powerpoint/2010/main" val="172556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4399"/>
            <a:ext cx="10695039" cy="48958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Problem:</a:t>
            </a:r>
            <a:r>
              <a:rPr lang="en-US" dirty="0"/>
              <a:t> </a:t>
            </a:r>
            <a:r>
              <a:rPr lang="en-US" dirty="0">
                <a:ea typeface="Helvetica Neue Medium" charset="0"/>
                <a:cs typeface="Helvetica Neue Medium" charset="0"/>
              </a:rPr>
              <a:t>seen and old arrays </a:t>
            </a:r>
            <a:r>
              <a:rPr lang="en-US" dirty="0"/>
              <a:t>will </a:t>
            </a:r>
            <a:r>
              <a:rPr lang="en-US" dirty="0">
                <a:solidFill>
                  <a:srgbClr val="FF0000"/>
                </a:solidFill>
              </a:rPr>
              <a:t>grow without bound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Suppose xid = ⟨unique client id, sequence no.⟩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e.g., ⟨42, 1000⟩, ⟨42, 1001⟩, ⟨42, 1002⟩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Client includes “seen all replies ≤ X” with every RPC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Much like TCP sequence numbers, acks 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Each one of these is cumulative: later seen messages subsume earlier ones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At-Most-Once: Discarding server state</a:t>
            </a:r>
          </a:p>
        </p:txBody>
      </p:sp>
    </p:spTree>
    <p:extLst>
      <p:ext uri="{BB962C8B-B14F-4D97-AF65-F5344CB8AC3E}">
        <p14:creationId xmlns:p14="http://schemas.microsoft.com/office/powerpoint/2010/main" val="9483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45407"/>
            <a:ext cx="9928123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Problem: </a:t>
            </a:r>
            <a:r>
              <a:rPr lang="en-US" dirty="0"/>
              <a:t>How to handle a duplicate request while the original is still executing?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Server doesn’t know reply yet. And we don’t want to run procedure twice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Idea: Add a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pending</a:t>
            </a:r>
            <a:r>
              <a:rPr lang="en-US" dirty="0"/>
              <a:t> flag per executing RPC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Server waits for the procedure to finish, or ignores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At-Most-Once: Concurrent requests</a:t>
            </a:r>
          </a:p>
        </p:txBody>
      </p:sp>
    </p:spTree>
    <p:extLst>
      <p:ext uri="{BB962C8B-B14F-4D97-AF65-F5344CB8AC3E}">
        <p14:creationId xmlns:p14="http://schemas.microsoft.com/office/powerpoint/2010/main" val="50539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Problem:</a:t>
            </a:r>
            <a:r>
              <a:rPr lang="en-US" dirty="0"/>
              <a:t> Server may crash and restart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Does server need to write its arrays to disk?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Yes!  On server crash and restart: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If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old[]</a:t>
            </a:r>
            <a:r>
              <a:rPr lang="en-US" dirty="0"/>
              <a:t>,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seen[]</a:t>
            </a:r>
            <a:r>
              <a:rPr lang="en-US" dirty="0"/>
              <a:t> arrays are only in memory: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Server will forget, </a:t>
            </a:r>
            <a:r>
              <a:rPr lang="en-US" dirty="0">
                <a:solidFill>
                  <a:srgbClr val="FF0000"/>
                </a:solidFill>
              </a:rPr>
              <a:t>accept duplicate requests</a:t>
            </a:r>
          </a:p>
          <a:p>
            <a:pPr>
              <a:lnSpc>
                <a:spcPct val="100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At-Most-Once: Server crash and restart</a:t>
            </a:r>
          </a:p>
        </p:txBody>
      </p:sp>
    </p:spTree>
    <p:extLst>
      <p:ext uri="{BB962C8B-B14F-4D97-AF65-F5344CB8AC3E}">
        <p14:creationId xmlns:p14="http://schemas.microsoft.com/office/powerpoint/2010/main" val="123151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89653"/>
            <a:ext cx="10739284" cy="489585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Need retransmission of at least once scheme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Plus the duplicate filtering of at most once scheme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To survive client crashes, client needs to record pending RPCs on disk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So it can replay them with the same unique identifier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Plus story for making server reliable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Even if server fails, it needs to continue with full state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To survive server crashes, server should log to disk results of completed RPCs (to suppress duplicates)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Exactly-once?</a:t>
            </a:r>
          </a:p>
        </p:txBody>
      </p:sp>
    </p:spTree>
    <p:extLst>
      <p:ext uri="{BB962C8B-B14F-4D97-AF65-F5344CB8AC3E}">
        <p14:creationId xmlns:p14="http://schemas.microsoft.com/office/powerpoint/2010/main" val="89207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199" y="1825625"/>
            <a:ext cx="11240729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altLang="en-US" dirty="0"/>
              <a:t>Imagine that remote operation triggers an external physical thing</a:t>
            </a:r>
          </a:p>
          <a:p>
            <a:pPr lvl="1">
              <a:lnSpc>
                <a:spcPct val="110000"/>
              </a:lnSpc>
            </a:pPr>
            <a:r>
              <a:rPr lang="en-US" altLang="en-US" dirty="0"/>
              <a:t>e.g., dispense $100 from an ATM</a:t>
            </a:r>
          </a:p>
          <a:p>
            <a:pPr>
              <a:lnSpc>
                <a:spcPct val="110000"/>
              </a:lnSpc>
            </a:pPr>
            <a:endParaRPr lang="en-US" altLang="en-US" dirty="0"/>
          </a:p>
          <a:p>
            <a:pPr>
              <a:lnSpc>
                <a:spcPct val="110000"/>
              </a:lnSpc>
            </a:pPr>
            <a:r>
              <a:rPr lang="en-US" altLang="en-US" dirty="0"/>
              <a:t>ATM could crash immediately before or after dispensing</a:t>
            </a:r>
          </a:p>
          <a:p>
            <a:pPr lvl="1">
              <a:lnSpc>
                <a:spcPct val="110000"/>
              </a:lnSpc>
            </a:pPr>
            <a:r>
              <a:rPr lang="en-US" altLang="en-US" dirty="0"/>
              <a:t>Don’</a:t>
            </a:r>
            <a:r>
              <a:rPr lang="en-US" altLang="ja-JP" dirty="0"/>
              <a:t>t know which one happened</a:t>
            </a:r>
          </a:p>
          <a:p>
            <a:pPr lvl="1">
              <a:lnSpc>
                <a:spcPct val="110000"/>
              </a:lnSpc>
            </a:pPr>
            <a:r>
              <a:rPr lang="en-US" altLang="ja-JP" dirty="0"/>
              <a:t>Operation is not atomic (logging and dispensing are separate actions)</a:t>
            </a:r>
          </a:p>
          <a:p>
            <a:pPr marL="0" indent="0">
              <a:lnSpc>
                <a:spcPct val="110000"/>
              </a:lnSpc>
              <a:buNone/>
            </a:pPr>
            <a:endParaRPr lang="en-US" altLang="en-US" dirty="0"/>
          </a:p>
          <a:p>
            <a:pPr>
              <a:lnSpc>
                <a:spcPct val="11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Can’t achieve exactly-once in general, </a:t>
            </a:r>
            <a:r>
              <a:rPr lang="en-US" altLang="en-US" dirty="0"/>
              <a:t>in presence of external actions</a:t>
            </a:r>
          </a:p>
        </p:txBody>
      </p:sp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Exactly-once for external actions?</a:t>
            </a:r>
          </a:p>
        </p:txBody>
      </p:sp>
    </p:spTree>
    <p:extLst>
      <p:ext uri="{BB962C8B-B14F-4D97-AF65-F5344CB8AC3E}">
        <p14:creationId xmlns:p14="http://schemas.microsoft.com/office/powerpoint/2010/main" val="77062017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Summary: RPCs and Network Comm.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68418" y="1690688"/>
            <a:ext cx="3981327" cy="2768770"/>
            <a:chOff x="2240110" y="1535944"/>
            <a:chExt cx="6594571" cy="357085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4305814" y="441950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305814" y="381385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4305814" y="4118078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1" idx="3"/>
            </p:cNvCxnSpPr>
            <p:nvPr/>
          </p:nvCxnSpPr>
          <p:spPr>
            <a:xfrm flipH="1">
              <a:off x="4305814" y="3509336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2447143" y="1689346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2447143" y="3357223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447143" y="3661737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2447143" y="3965965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2447143" y="4270193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40110" y="1535945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A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9" name="Alternate Process 28"/>
            <p:cNvSpPr/>
            <p:nvPr/>
          </p:nvSpPr>
          <p:spPr>
            <a:xfrm>
              <a:off x="2783573" y="2090545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6768854" y="1689345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6768854" y="3357222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6768854" y="3661736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6768854" y="3965964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6768854" y="4270192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61821" y="1535944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B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1" name="Trapezoid 20"/>
            <p:cNvSpPr/>
            <p:nvPr/>
          </p:nvSpPr>
          <p:spPr>
            <a:xfrm>
              <a:off x="7105284" y="3008219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2" name="Alternate Process 21"/>
            <p:cNvSpPr/>
            <p:nvPr/>
          </p:nvSpPr>
          <p:spPr>
            <a:xfrm>
              <a:off x="7105284" y="2090544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3965392" y="2304013"/>
              <a:ext cx="3139892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rapezoid 29"/>
            <p:cNvSpPr/>
            <p:nvPr/>
          </p:nvSpPr>
          <p:spPr>
            <a:xfrm>
              <a:off x="2798813" y="3008218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47143" y="2641922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766857" y="2641921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  <a:endParaRPr lang="en-US" sz="1000" dirty="0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</p:grpSp>
      <p:sp>
        <p:nvSpPr>
          <p:cNvPr id="33" name="Content Placeholder 1"/>
          <p:cNvSpPr>
            <a:spLocks noGrp="1"/>
          </p:cNvSpPr>
          <p:nvPr>
            <p:ph idx="1"/>
          </p:nvPr>
        </p:nvSpPr>
        <p:spPr>
          <a:xfrm>
            <a:off x="838200" y="1589648"/>
            <a:ext cx="9471515" cy="526835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Layers are our friends!</a:t>
            </a:r>
          </a:p>
          <a:p>
            <a:pPr>
              <a:lnSpc>
                <a:spcPct val="100000"/>
              </a:lnSpc>
            </a:pPr>
            <a:r>
              <a:rPr lang="en-US" dirty="0"/>
              <a:t>RPCs are everywhere</a:t>
            </a:r>
          </a:p>
          <a:p>
            <a:pPr>
              <a:lnSpc>
                <a:spcPct val="100000"/>
              </a:lnSpc>
            </a:pPr>
            <a:r>
              <a:rPr lang="en-US" dirty="0"/>
              <a:t>Help support machine heterogeneity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Subtle issues around failures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At-least-once w/ retransmission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At-most-once w/ duplicate filtering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Discard server state w/ cumulative </a:t>
            </a:r>
            <a:r>
              <a:rPr lang="en-US" dirty="0" err="1"/>
              <a:t>acks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Exactly-once with: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at-least-once + at-most-once + fault tolerance + no external actions</a:t>
            </a:r>
          </a:p>
        </p:txBody>
      </p:sp>
    </p:spTree>
    <p:extLst>
      <p:ext uri="{BB962C8B-B14F-4D97-AF65-F5344CB8AC3E}">
        <p14:creationId xmlns:p14="http://schemas.microsoft.com/office/powerpoint/2010/main" val="21529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Time: RPCs and Network Comm.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68418" y="1690688"/>
            <a:ext cx="3981327" cy="2768770"/>
            <a:chOff x="2240110" y="1535944"/>
            <a:chExt cx="6594571" cy="357085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4305814" y="441950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305814" y="381385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4305814" y="4118078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1" idx="3"/>
            </p:cNvCxnSpPr>
            <p:nvPr/>
          </p:nvCxnSpPr>
          <p:spPr>
            <a:xfrm flipH="1">
              <a:off x="4305814" y="3509336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2447143" y="1689346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2447143" y="3357223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447143" y="3661737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2447143" y="3965965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2447143" y="4270193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40110" y="1535945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A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9" name="Alternate Process 28"/>
            <p:cNvSpPr/>
            <p:nvPr/>
          </p:nvSpPr>
          <p:spPr>
            <a:xfrm>
              <a:off x="2783573" y="2090545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6768854" y="1689345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6768854" y="3357222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6768854" y="3661736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6768854" y="3965964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6768854" y="4270192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61821" y="1535944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B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1" name="Trapezoid 20"/>
            <p:cNvSpPr/>
            <p:nvPr/>
          </p:nvSpPr>
          <p:spPr>
            <a:xfrm>
              <a:off x="7105284" y="3008219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2" name="Alternate Process 21"/>
            <p:cNvSpPr/>
            <p:nvPr/>
          </p:nvSpPr>
          <p:spPr>
            <a:xfrm>
              <a:off x="7105284" y="2090544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3965392" y="2304013"/>
              <a:ext cx="3139892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rapezoid 29"/>
            <p:cNvSpPr/>
            <p:nvPr/>
          </p:nvSpPr>
          <p:spPr>
            <a:xfrm>
              <a:off x="2798813" y="3008218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47143" y="2641922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766857" y="2641921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  <a:endParaRPr lang="en-US" sz="1000" dirty="0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</p:grpSp>
      <p:sp>
        <p:nvSpPr>
          <p:cNvPr id="33" name="Content Placeholder 1"/>
          <p:cNvSpPr>
            <a:spLocks noGrp="1"/>
          </p:cNvSpPr>
          <p:nvPr>
            <p:ph idx="1"/>
          </p:nvPr>
        </p:nvSpPr>
        <p:spPr>
          <a:xfrm>
            <a:off x="838200" y="1589649"/>
            <a:ext cx="6603947" cy="48873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Layers are our friends!</a:t>
            </a:r>
          </a:p>
          <a:p>
            <a:pPr>
              <a:lnSpc>
                <a:spcPct val="100000"/>
              </a:lnSpc>
            </a:pPr>
            <a:r>
              <a:rPr lang="en-US" dirty="0"/>
              <a:t>RPCs are everywhere</a:t>
            </a:r>
          </a:p>
          <a:p>
            <a:pPr>
              <a:lnSpc>
                <a:spcPct val="100000"/>
              </a:lnSpc>
            </a:pPr>
            <a:r>
              <a:rPr lang="en-US" dirty="0"/>
              <a:t>Necessary issues surrounding machine heterogeneity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Subtle issues around failures</a:t>
            </a:r>
          </a:p>
          <a:p>
            <a:pPr lvl="1">
              <a:lnSpc>
                <a:spcPct val="100000"/>
              </a:lnSpc>
            </a:pPr>
            <a:r>
              <a:rPr lang="mr-IN" dirty="0"/>
              <a:t>…</a:t>
            </a:r>
            <a:r>
              <a:rPr lang="en-US" dirty="0"/>
              <a:t> this time!!!</a:t>
            </a:r>
          </a:p>
        </p:txBody>
      </p:sp>
    </p:spTree>
    <p:extLst>
      <p:ext uri="{BB962C8B-B14F-4D97-AF65-F5344CB8AC3E}">
        <p14:creationId xmlns:p14="http://schemas.microsoft.com/office/powerpoint/2010/main" val="190603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may </a:t>
            </a:r>
            <a:r>
              <a:rPr lang="en-US" dirty="0">
                <a:solidFill>
                  <a:srgbClr val="FF0000"/>
                </a:solidFill>
              </a:rPr>
              <a:t>crash and reboot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Packets may be </a:t>
            </a:r>
            <a:r>
              <a:rPr lang="en-US" dirty="0">
                <a:solidFill>
                  <a:srgbClr val="FF0000"/>
                </a:solidFill>
              </a:rPr>
              <a:t>dropped</a:t>
            </a:r>
          </a:p>
          <a:p>
            <a:pPr lvl="1"/>
            <a:r>
              <a:rPr lang="en-US" dirty="0"/>
              <a:t>Some individual </a:t>
            </a:r>
            <a:r>
              <a:rPr lang="en-US" dirty="0">
                <a:solidFill>
                  <a:srgbClr val="FF0000"/>
                </a:solidFill>
              </a:rPr>
              <a:t>packet loss </a:t>
            </a:r>
            <a:r>
              <a:rPr lang="en-US" dirty="0"/>
              <a:t>in the Internet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Broken routing </a:t>
            </a:r>
            <a:r>
              <a:rPr lang="en-US" dirty="0"/>
              <a:t>results in many lost packets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Server may </a:t>
            </a:r>
            <a:r>
              <a:rPr lang="en-US" dirty="0">
                <a:solidFill>
                  <a:srgbClr val="FF0000"/>
                </a:solidFill>
              </a:rPr>
              <a:t>crash and reboot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Network or server might just be </a:t>
            </a:r>
            <a:r>
              <a:rPr lang="en-US" dirty="0">
                <a:solidFill>
                  <a:srgbClr val="FF0000"/>
                </a:solidFill>
              </a:rPr>
              <a:t>very slow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possibly go wrong?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8377123" y="2091339"/>
            <a:ext cx="3244608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Helvetica Neue Medium" charset="0"/>
                <a:ea typeface="Helvetica Neue Medium" charset="0"/>
                <a:cs typeface="Helvetica Neue Medium" charset="0"/>
              </a:rPr>
              <a:t>All of these may look the same to the client</a:t>
            </a:r>
            <a:r>
              <a:rPr lang="is-IS" sz="2800" dirty="0">
                <a:latin typeface="Helvetica Neue Medium" charset="0"/>
                <a:ea typeface="Helvetica Neue Medium" charset="0"/>
                <a:cs typeface="Helvetica Neue Medium" charset="0"/>
              </a:rPr>
              <a:t>…</a:t>
            </a:r>
            <a:endParaRPr lang="en-US" sz="2800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Failures, from client’s </a:t>
            </a:r>
            <a:r>
              <a:rPr lang="en-US" dirty="0"/>
              <a:t>perspective</a:t>
            </a: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3421990" y="2217011"/>
            <a:ext cx="589905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Client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7241767" y="2201622"/>
            <a:ext cx="891357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Server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7" name="Picture 6" descr="Mac-Book-Black-On-48x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751" y="2048001"/>
            <a:ext cx="609600" cy="609600"/>
          </a:xfrm>
          <a:prstGeom prst="rect">
            <a:avLst/>
          </a:prstGeom>
        </p:spPr>
      </p:pic>
      <p:pic>
        <p:nvPicPr>
          <p:cNvPr id="8" name="Picture 7" descr="server-48x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166" y="2048001"/>
            <a:ext cx="609600" cy="609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426504">
            <a:off x="5087020" y="2548938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Arial"/>
                <a:cs typeface="Arial"/>
              </a:rPr>
              <a:t>request</a:t>
            </a:r>
          </a:p>
        </p:txBody>
      </p:sp>
      <p:cxnSp>
        <p:nvCxnSpPr>
          <p:cNvPr id="24" name="Straight Connector 23"/>
          <p:cNvCxnSpPr>
            <a:stCxn id="7" idx="2"/>
          </p:cNvCxnSpPr>
          <p:nvPr/>
        </p:nvCxnSpPr>
        <p:spPr>
          <a:xfrm>
            <a:off x="4686551" y="2657602"/>
            <a:ext cx="778" cy="1510711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2"/>
          </p:cNvCxnSpPr>
          <p:nvPr/>
        </p:nvCxnSpPr>
        <p:spPr>
          <a:xfrm>
            <a:off x="6936966" y="2657601"/>
            <a:ext cx="0" cy="1481512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91494" y="3768202"/>
            <a:ext cx="86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Time ↓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4686552" y="2840968"/>
            <a:ext cx="1970239" cy="392646"/>
            <a:chOff x="3463439" y="4842720"/>
            <a:chExt cx="1970239" cy="392646"/>
          </a:xfrm>
        </p:grpSpPr>
        <p:sp>
          <p:nvSpPr>
            <p:cNvPr id="18" name="TextBox 17"/>
            <p:cNvSpPr txBox="1"/>
            <p:nvPr/>
          </p:nvSpPr>
          <p:spPr>
            <a:xfrm>
              <a:off x="5018180" y="4866034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Arial" charset="0"/>
                </a:rPr>
                <a:t>✘</a:t>
              </a:r>
            </a:p>
          </p:txBody>
        </p:sp>
        <p:cxnSp>
          <p:nvCxnSpPr>
            <p:cNvPr id="29" name="Curved Connector 8"/>
            <p:cNvCxnSpPr/>
            <p:nvPr/>
          </p:nvCxnSpPr>
          <p:spPr>
            <a:xfrm flipH="1" flipV="1">
              <a:off x="3463439" y="4842720"/>
              <a:ext cx="1709937" cy="194824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4686552" y="2839689"/>
            <a:ext cx="2250414" cy="939814"/>
            <a:chOff x="3463440" y="4841441"/>
            <a:chExt cx="2250414" cy="939814"/>
          </a:xfrm>
        </p:grpSpPr>
        <p:cxnSp>
          <p:nvCxnSpPr>
            <p:cNvPr id="33" name="Curved Connector 8"/>
            <p:cNvCxnSpPr/>
            <p:nvPr/>
          </p:nvCxnSpPr>
          <p:spPr>
            <a:xfrm flipH="1" flipV="1">
              <a:off x="3463440" y="4841441"/>
              <a:ext cx="2250414" cy="252159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urved Connector 8"/>
            <p:cNvCxnSpPr/>
            <p:nvPr/>
          </p:nvCxnSpPr>
          <p:spPr>
            <a:xfrm flipV="1">
              <a:off x="4067798" y="5351628"/>
              <a:ext cx="1646056" cy="231805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3754005" y="5411923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Arial" charset="0"/>
                </a:rPr>
                <a:t>✘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21147479">
              <a:off x="4329457" y="5107098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reply</a:t>
              </a:r>
              <a:endParaRPr lang="en-US" i="1" dirty="0">
                <a:latin typeface="Arial"/>
                <a:cs typeface="Arial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988619" y="5011619"/>
            <a:ext cx="8214765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2600" dirty="0">
                <a:latin typeface="Helvetica Neue Medium" charset="0"/>
                <a:ea typeface="Helvetica Neue Medium" charset="0"/>
                <a:cs typeface="Helvetica Neue Medium" charset="0"/>
              </a:rPr>
              <a:t>The cause of the failure is</a:t>
            </a:r>
            <a:r>
              <a:rPr lang="en-US" sz="2600" dirty="0">
                <a:solidFill>
                  <a:srgbClr val="FF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 hidden </a:t>
            </a:r>
            <a:r>
              <a:rPr lang="en-US" sz="2600" dirty="0">
                <a:latin typeface="Helvetica Neue Medium" charset="0"/>
                <a:ea typeface="Helvetica Neue Medium" charset="0"/>
                <a:cs typeface="Helvetica Neue Medium" charset="0"/>
              </a:rPr>
              <a:t>from the </a:t>
            </a:r>
            <a:r>
              <a:rPr lang="en-US" sz="2600" dirty="0">
                <a:solidFill>
                  <a:srgbClr val="FF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client!</a:t>
            </a:r>
          </a:p>
        </p:txBody>
      </p:sp>
    </p:spTree>
    <p:extLst>
      <p:ext uri="{BB962C8B-B14F-4D97-AF65-F5344CB8AC3E}">
        <p14:creationId xmlns:p14="http://schemas.microsoft.com/office/powerpoint/2010/main" val="1465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Simplest scheme for handling failures</a:t>
            </a:r>
          </a:p>
          <a:p>
            <a:pPr lvl="1">
              <a:lnSpc>
                <a:spcPct val="110000"/>
              </a:lnSpc>
            </a:pPr>
            <a:endParaRPr lang="en-US" dirty="0"/>
          </a:p>
          <a:p>
            <a:pPr marL="571500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Client stub waits for a response, for a while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Response is an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acknowledgement </a:t>
            </a:r>
            <a:r>
              <a:rPr lang="en-US" dirty="0"/>
              <a:t>message from the server stub</a:t>
            </a:r>
          </a:p>
          <a:p>
            <a:pPr lvl="2">
              <a:lnSpc>
                <a:spcPct val="110000"/>
              </a:lnSpc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571500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If no response arrives after a fixed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timeout</a:t>
            </a:r>
            <a:r>
              <a:rPr lang="en-US" dirty="0"/>
              <a:t> time period, then client stub re-sends the request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Repeat the above a few times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Still no response?  Return an error to the application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At-Least-Once scheme</a:t>
            </a:r>
          </a:p>
        </p:txBody>
      </p:sp>
    </p:spTree>
    <p:extLst>
      <p:ext uri="{BB962C8B-B14F-4D97-AF65-F5344CB8AC3E}">
        <p14:creationId xmlns:p14="http://schemas.microsoft.com/office/powerpoint/2010/main" val="143416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1"/>
            <a:ext cx="10515600" cy="1000818"/>
          </a:xfrm>
        </p:spPr>
        <p:txBody>
          <a:bodyPr>
            <a:normAutofit/>
          </a:bodyPr>
          <a:lstStyle/>
          <a:p>
            <a:r>
              <a:rPr lang="en-US" dirty="0"/>
              <a:t>Client sends a “debit $10 from bank account” RPC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At-Least-Once and side effects</a:t>
            </a: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3222093" y="3050975"/>
            <a:ext cx="589905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Client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7542655" y="3035586"/>
            <a:ext cx="891357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Server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7" name="Picture 6" descr="Mac-Book-Black-On-48x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54" y="2881965"/>
            <a:ext cx="609600" cy="609600"/>
          </a:xfrm>
          <a:prstGeom prst="rect">
            <a:avLst/>
          </a:prstGeom>
        </p:spPr>
      </p:pic>
      <p:pic>
        <p:nvPicPr>
          <p:cNvPr id="8" name="Picture 7" descr="server-48x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54" y="2881965"/>
            <a:ext cx="609600" cy="609600"/>
          </a:xfrm>
          <a:prstGeom prst="rect">
            <a:avLst/>
          </a:prstGeom>
        </p:spPr>
      </p:pic>
      <p:cxnSp>
        <p:nvCxnSpPr>
          <p:cNvPr id="10" name="Straight Connector 9"/>
          <p:cNvCxnSpPr>
            <a:stCxn id="10" idx="2"/>
          </p:cNvCxnSpPr>
          <p:nvPr/>
        </p:nvCxnSpPr>
        <p:spPr>
          <a:xfrm flipH="1">
            <a:off x="4482722" y="3491565"/>
            <a:ext cx="3932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11" idx="2"/>
          </p:cNvCxnSpPr>
          <p:nvPr/>
        </p:nvCxnSpPr>
        <p:spPr>
          <a:xfrm>
            <a:off x="7237855" y="3491565"/>
            <a:ext cx="4419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4491724" y="3564904"/>
            <a:ext cx="4140844" cy="1444204"/>
            <a:chOff x="2967724" y="3564904"/>
            <a:chExt cx="4140844" cy="1444204"/>
          </a:xfrm>
        </p:grpSpPr>
        <p:sp>
          <p:nvSpPr>
            <p:cNvPr id="15" name="TextBox 14"/>
            <p:cNvSpPr txBox="1"/>
            <p:nvPr/>
          </p:nvSpPr>
          <p:spPr>
            <a:xfrm rot="436411">
              <a:off x="3431596" y="3564904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Debit(acct, $10)</a:t>
              </a:r>
            </a:p>
          </p:txBody>
        </p:sp>
        <p:cxnSp>
          <p:nvCxnSpPr>
            <p:cNvPr id="16" name="Curved Connector 8"/>
            <p:cNvCxnSpPr/>
            <p:nvPr/>
          </p:nvCxnSpPr>
          <p:spPr>
            <a:xfrm flipH="1" flipV="1">
              <a:off x="2967724" y="3811556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985499" y="4485888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Arial" charset="0"/>
                </a:rPr>
                <a:t>✘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821036" y="4020692"/>
              <a:ext cx="12875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(debit $10)</a:t>
              </a:r>
            </a:p>
          </p:txBody>
        </p:sp>
        <p:cxnSp>
          <p:nvCxnSpPr>
            <p:cNvPr id="23" name="Curved Connector 8"/>
            <p:cNvCxnSpPr/>
            <p:nvPr/>
          </p:nvCxnSpPr>
          <p:spPr>
            <a:xfrm flipV="1">
              <a:off x="3393392" y="4398624"/>
              <a:ext cx="2302688" cy="328531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 rot="21081770">
              <a:off x="3931016" y="4205933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88630" y="4911418"/>
            <a:ext cx="4148946" cy="1232287"/>
            <a:chOff x="2964630" y="5047774"/>
            <a:chExt cx="4148946" cy="1232287"/>
          </a:xfrm>
        </p:grpSpPr>
        <p:sp>
          <p:nvSpPr>
            <p:cNvPr id="25" name="TextBox 24"/>
            <p:cNvSpPr txBox="1"/>
            <p:nvPr/>
          </p:nvSpPr>
          <p:spPr>
            <a:xfrm rot="21081770">
              <a:off x="3765407" y="5710884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  <p:cxnSp>
          <p:nvCxnSpPr>
            <p:cNvPr id="26" name="Curved Connector 8"/>
            <p:cNvCxnSpPr/>
            <p:nvPr/>
          </p:nvCxnSpPr>
          <p:spPr>
            <a:xfrm flipV="1">
              <a:off x="2976939" y="5852229"/>
              <a:ext cx="2739124" cy="427832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 rot="436411">
              <a:off x="3414932" y="5047774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Debit(acct, $10)</a:t>
              </a:r>
            </a:p>
          </p:txBody>
        </p:sp>
        <p:cxnSp>
          <p:nvCxnSpPr>
            <p:cNvPr id="32" name="Curved Connector 8"/>
            <p:cNvCxnSpPr/>
            <p:nvPr/>
          </p:nvCxnSpPr>
          <p:spPr>
            <a:xfrm flipH="1" flipV="1">
              <a:off x="2964630" y="5287857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826044" y="5525933"/>
              <a:ext cx="12875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(debit $10)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267597" y="3825446"/>
            <a:ext cx="1137582" cy="1326054"/>
            <a:chOff x="1743597" y="3825446"/>
            <a:chExt cx="1137582" cy="1326054"/>
          </a:xfrm>
        </p:grpSpPr>
        <p:sp>
          <p:nvSpPr>
            <p:cNvPr id="17" name="Left Brace 16"/>
            <p:cNvSpPr/>
            <p:nvPr/>
          </p:nvSpPr>
          <p:spPr>
            <a:xfrm>
              <a:off x="2703037" y="3825446"/>
              <a:ext cx="178142" cy="1326054"/>
            </a:xfrm>
            <a:prstGeom prst="leftBrace">
              <a:avLst>
                <a:gd name="adj1" fmla="val 27688"/>
                <a:gd name="adj2" fmla="val 50000"/>
              </a:avLst>
            </a:prstGeom>
            <a:ln>
              <a:prstDash val="solid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 rot="18900000">
              <a:off x="1743597" y="4639802"/>
              <a:ext cx="10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 charset="0"/>
                  <a:ea typeface="Arial" charset="0"/>
                  <a:cs typeface="Arial" charset="0"/>
                </a:rPr>
                <a:t>Timeout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3275781" y="4594808"/>
            <a:ext cx="360947" cy="264695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499961" y="6324487"/>
            <a:ext cx="86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Time ↓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917CB7-E525-E02D-03BB-5BBDD4F5E849}"/>
              </a:ext>
            </a:extLst>
          </p:cNvPr>
          <p:cNvSpPr/>
          <p:nvPr/>
        </p:nvSpPr>
        <p:spPr>
          <a:xfrm>
            <a:off x="8744195" y="2974547"/>
            <a:ext cx="324460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Helvetica Neue Medium" charset="0"/>
                <a:ea typeface="Helvetica Neue Medium" charset="0"/>
                <a:cs typeface="Helvetica Neue Medium" charset="0"/>
              </a:rPr>
              <a:t>Debit is not idempotent</a:t>
            </a:r>
          </a:p>
        </p:txBody>
      </p:sp>
    </p:spTree>
    <p:extLst>
      <p:ext uri="{BB962C8B-B14F-4D97-AF65-F5344CB8AC3E}">
        <p14:creationId xmlns:p14="http://schemas.microsoft.com/office/powerpoint/2010/main" val="117680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1"/>
            <a:ext cx="10515600" cy="9751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Consider a client storing key-value pairs in a database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put(x, value), then get(x): expect answer to be </a:t>
            </a:r>
            <a:r>
              <a:rPr lang="en-US" dirty="0">
                <a:sym typeface="Wingdings"/>
              </a:rPr>
              <a:t>value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At-Least-Once and writes</a:t>
            </a: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3222093" y="3050975"/>
            <a:ext cx="589905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Client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7" name="Picture 6" descr="Mac-Book-Black-On-48x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54" y="2881965"/>
            <a:ext cx="609600" cy="609600"/>
          </a:xfrm>
          <a:prstGeom prst="rect">
            <a:avLst/>
          </a:prstGeom>
        </p:spPr>
      </p:pic>
      <p:cxnSp>
        <p:nvCxnSpPr>
          <p:cNvPr id="10" name="Straight Connector 9"/>
          <p:cNvCxnSpPr>
            <a:stCxn id="7" idx="2"/>
          </p:cNvCxnSpPr>
          <p:nvPr/>
        </p:nvCxnSpPr>
        <p:spPr>
          <a:xfrm flipH="1">
            <a:off x="4482722" y="3491565"/>
            <a:ext cx="3932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486655" y="3358126"/>
            <a:ext cx="2210723" cy="511631"/>
            <a:chOff x="2962654" y="3358125"/>
            <a:chExt cx="2210723" cy="511631"/>
          </a:xfrm>
        </p:grpSpPr>
        <p:sp>
          <p:nvSpPr>
            <p:cNvPr id="9" name="TextBox 8"/>
            <p:cNvSpPr txBox="1"/>
            <p:nvPr/>
          </p:nvSpPr>
          <p:spPr>
            <a:xfrm rot="426504">
              <a:off x="3519520" y="3358125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put(x, 10)</a:t>
              </a:r>
            </a:p>
          </p:txBody>
        </p:sp>
        <p:cxnSp>
          <p:nvCxnSpPr>
            <p:cNvPr id="15" name="Curved Connector 8"/>
            <p:cNvCxnSpPr/>
            <p:nvPr/>
          </p:nvCxnSpPr>
          <p:spPr>
            <a:xfrm flipH="1" flipV="1">
              <a:off x="2962654" y="3622046"/>
              <a:ext cx="2210723" cy="247710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Cloud Callout 18"/>
          <p:cNvSpPr/>
          <p:nvPr/>
        </p:nvSpPr>
        <p:spPr>
          <a:xfrm>
            <a:off x="3205704" y="5332831"/>
            <a:ext cx="1181872" cy="784420"/>
          </a:xfrm>
          <a:prstGeom prst="cloudCallout">
            <a:avLst>
              <a:gd name="adj1" fmla="val 50436"/>
              <a:gd name="adj2" fmla="val 87503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x=20</a:t>
            </a:r>
          </a:p>
        </p:txBody>
      </p:sp>
      <p:sp>
        <p:nvSpPr>
          <p:cNvPr id="30" name="Rectangle 29"/>
          <p:cNvSpPr>
            <a:spLocks/>
          </p:cNvSpPr>
          <p:nvPr/>
        </p:nvSpPr>
        <p:spPr bwMode="auto">
          <a:xfrm>
            <a:off x="7542655" y="3035586"/>
            <a:ext cx="891357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Server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31" name="Picture 30" descr="server-48x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54" y="2881965"/>
            <a:ext cx="609600" cy="609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7237855" y="3491565"/>
            <a:ext cx="4419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Folded Corner 19"/>
          <p:cNvSpPr/>
          <p:nvPr/>
        </p:nvSpPr>
        <p:spPr>
          <a:xfrm>
            <a:off x="4387923" y="2366464"/>
            <a:ext cx="1653775" cy="801430"/>
          </a:xfrm>
          <a:prstGeom prst="foldedCorner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</a:t>
            </a:r>
            <a:r>
              <a:rPr lang="en-US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ut(x,10</a:t>
            </a:r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put(x,20)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317391" y="3622046"/>
            <a:ext cx="4800727" cy="1390694"/>
            <a:chOff x="1793390" y="3622046"/>
            <a:chExt cx="4800727" cy="1390694"/>
          </a:xfrm>
        </p:grpSpPr>
        <p:sp>
          <p:nvSpPr>
            <p:cNvPr id="23" name="TextBox 22"/>
            <p:cNvSpPr txBox="1"/>
            <p:nvPr/>
          </p:nvSpPr>
          <p:spPr>
            <a:xfrm rot="426504">
              <a:off x="3750844" y="3864302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put(x, 10)</a:t>
              </a:r>
            </a:p>
          </p:txBody>
        </p:sp>
        <p:sp>
          <p:nvSpPr>
            <p:cNvPr id="13" name="Left Brace 12"/>
            <p:cNvSpPr/>
            <p:nvPr/>
          </p:nvSpPr>
          <p:spPr>
            <a:xfrm>
              <a:off x="2754217" y="3622046"/>
              <a:ext cx="128683" cy="490037"/>
            </a:xfrm>
            <a:prstGeom prst="leftBrace">
              <a:avLst>
                <a:gd name="adj1" fmla="val 27688"/>
                <a:gd name="adj2" fmla="val 50000"/>
              </a:avLst>
            </a:prstGeom>
            <a:ln>
              <a:prstDash val="solid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 rot="18900000">
              <a:off x="1793390" y="4006112"/>
              <a:ext cx="10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 charset="0"/>
                  <a:ea typeface="Arial" charset="0"/>
                  <a:cs typeface="Arial" charset="0"/>
                </a:rPr>
                <a:t>Timeout</a:t>
              </a:r>
            </a:p>
          </p:txBody>
        </p:sp>
        <p:cxnSp>
          <p:nvCxnSpPr>
            <p:cNvPr id="25" name="Curved Connector 8"/>
            <p:cNvCxnSpPr/>
            <p:nvPr/>
          </p:nvCxnSpPr>
          <p:spPr>
            <a:xfrm flipV="1">
              <a:off x="2963916" y="4569373"/>
              <a:ext cx="2742281" cy="443367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 rot="21081770">
              <a:off x="3796050" y="4433334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  <p:cxnSp>
          <p:nvCxnSpPr>
            <p:cNvPr id="33" name="Curved Connector 8"/>
            <p:cNvCxnSpPr/>
            <p:nvPr/>
          </p:nvCxnSpPr>
          <p:spPr>
            <a:xfrm flipH="1" flipV="1">
              <a:off x="2970311" y="4113219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811530" y="4275378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>
                  <a:latin typeface="Arial" charset="0"/>
                  <a:ea typeface="Arial" charset="0"/>
                  <a:cs typeface="Arial" charset="0"/>
                  <a:sym typeface="Wingdings"/>
                </a:rPr>
                <a:t>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4441" y="4997843"/>
            <a:ext cx="3626080" cy="1165416"/>
            <a:chOff x="2970441" y="4997843"/>
            <a:chExt cx="3626080" cy="1165416"/>
          </a:xfrm>
        </p:grpSpPr>
        <p:sp>
          <p:nvSpPr>
            <p:cNvPr id="34" name="TextBox 33"/>
            <p:cNvSpPr txBox="1"/>
            <p:nvPr/>
          </p:nvSpPr>
          <p:spPr>
            <a:xfrm rot="426504">
              <a:off x="3755767" y="4997843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put(x, 20)</a:t>
              </a:r>
            </a:p>
          </p:txBody>
        </p:sp>
        <p:cxnSp>
          <p:nvCxnSpPr>
            <p:cNvPr id="35" name="Curved Connector 8"/>
            <p:cNvCxnSpPr/>
            <p:nvPr/>
          </p:nvCxnSpPr>
          <p:spPr>
            <a:xfrm flipH="1" flipV="1">
              <a:off x="2975234" y="5246760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Curved Connector 8"/>
            <p:cNvCxnSpPr/>
            <p:nvPr/>
          </p:nvCxnSpPr>
          <p:spPr>
            <a:xfrm flipV="1">
              <a:off x="2970441" y="5719892"/>
              <a:ext cx="2742281" cy="443367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 rot="21081770">
              <a:off x="3802575" y="5583853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813934" y="5438227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  <a:sym typeface="Wingdings"/>
                </a:rPr>
                <a:t>x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20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499961" y="6324487"/>
            <a:ext cx="86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Time ↓</a:t>
            </a:r>
          </a:p>
        </p:txBody>
      </p:sp>
    </p:spTree>
    <p:extLst>
      <p:ext uri="{BB962C8B-B14F-4D97-AF65-F5344CB8AC3E}">
        <p14:creationId xmlns:p14="http://schemas.microsoft.com/office/powerpoint/2010/main" val="55113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3036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Consider a client storing key-value pairs in a database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put(x, value), then get(x): expect answer to be </a:t>
            </a:r>
            <a:r>
              <a:rPr lang="en-US" dirty="0">
                <a:sym typeface="Wingdings"/>
              </a:rPr>
              <a:t>value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At-Least-Once and writes</a:t>
            </a: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3222093" y="3050975"/>
            <a:ext cx="589905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Client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7" name="Picture 6" descr="Mac-Book-Black-On-48x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54" y="2881965"/>
            <a:ext cx="609600" cy="609600"/>
          </a:xfrm>
          <a:prstGeom prst="rect">
            <a:avLst/>
          </a:prstGeom>
        </p:spPr>
      </p:pic>
      <p:cxnSp>
        <p:nvCxnSpPr>
          <p:cNvPr id="10" name="Straight Connector 9"/>
          <p:cNvCxnSpPr>
            <a:stCxn id="7" idx="2"/>
          </p:cNvCxnSpPr>
          <p:nvPr/>
        </p:nvCxnSpPr>
        <p:spPr>
          <a:xfrm flipH="1">
            <a:off x="4482722" y="3491565"/>
            <a:ext cx="3932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99961" y="6324487"/>
            <a:ext cx="86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Time ↓</a:t>
            </a:r>
          </a:p>
        </p:txBody>
      </p:sp>
      <p:sp>
        <p:nvSpPr>
          <p:cNvPr id="9" name="TextBox 8"/>
          <p:cNvSpPr txBox="1"/>
          <p:nvPr/>
        </p:nvSpPr>
        <p:spPr>
          <a:xfrm rot="426504">
            <a:off x="5043520" y="3358125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Arial"/>
                <a:cs typeface="Arial"/>
              </a:rPr>
              <a:t>put(x, 10)</a:t>
            </a:r>
          </a:p>
        </p:txBody>
      </p:sp>
      <p:sp>
        <p:nvSpPr>
          <p:cNvPr id="19" name="Cloud Callout 18"/>
          <p:cNvSpPr/>
          <p:nvPr/>
        </p:nvSpPr>
        <p:spPr>
          <a:xfrm>
            <a:off x="3205704" y="5332831"/>
            <a:ext cx="1181872" cy="784420"/>
          </a:xfrm>
          <a:prstGeom prst="cloudCallout">
            <a:avLst>
              <a:gd name="adj1" fmla="val 50436"/>
              <a:gd name="adj2" fmla="val 87503"/>
            </a:avLst>
          </a:prstGeom>
          <a:solidFill>
            <a:srgbClr val="FF00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x=20</a:t>
            </a:r>
          </a:p>
        </p:txBody>
      </p:sp>
      <p:sp>
        <p:nvSpPr>
          <p:cNvPr id="30" name="Rectangle 29"/>
          <p:cNvSpPr>
            <a:spLocks/>
          </p:cNvSpPr>
          <p:nvPr/>
        </p:nvSpPr>
        <p:spPr bwMode="auto">
          <a:xfrm>
            <a:off x="7542655" y="3035586"/>
            <a:ext cx="891357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Gill Sans" pitchFamily="-84" charset="0"/>
                <a:cs typeface="Arial"/>
              </a:rPr>
              <a:t>Server</a:t>
            </a:r>
            <a:endParaRPr lang="en-US" dirty="0">
              <a:latin typeface="Arial"/>
              <a:ea typeface="Gill Sans" pitchFamily="-84" charset="0"/>
              <a:cs typeface="Arial"/>
            </a:endParaRPr>
          </a:p>
        </p:txBody>
      </p:sp>
      <p:pic>
        <p:nvPicPr>
          <p:cNvPr id="31" name="Picture 30" descr="server-48x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54" y="2881965"/>
            <a:ext cx="609600" cy="609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7237855" y="3491565"/>
            <a:ext cx="4419" cy="3023926"/>
          </a:xfrm>
          <a:prstGeom prst="line">
            <a:avLst/>
          </a:prstGeom>
          <a:ln>
            <a:prstDash val="solid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Folded Corner 19"/>
          <p:cNvSpPr/>
          <p:nvPr/>
        </p:nvSpPr>
        <p:spPr>
          <a:xfrm>
            <a:off x="4387923" y="2366464"/>
            <a:ext cx="1653775" cy="801430"/>
          </a:xfrm>
          <a:prstGeom prst="foldedCorner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</a:t>
            </a:r>
            <a:r>
              <a:rPr lang="en-US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ut(x,10</a:t>
            </a:r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put(x,20)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317391" y="3622047"/>
            <a:ext cx="4800727" cy="2628643"/>
            <a:chOff x="1793390" y="3622046"/>
            <a:chExt cx="4800727" cy="2628643"/>
          </a:xfrm>
        </p:grpSpPr>
        <p:sp>
          <p:nvSpPr>
            <p:cNvPr id="23" name="TextBox 22"/>
            <p:cNvSpPr txBox="1"/>
            <p:nvPr/>
          </p:nvSpPr>
          <p:spPr>
            <a:xfrm rot="426504">
              <a:off x="3750844" y="3864302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put(x, 10)</a:t>
              </a:r>
            </a:p>
          </p:txBody>
        </p:sp>
        <p:sp>
          <p:nvSpPr>
            <p:cNvPr id="13" name="Left Brace 12"/>
            <p:cNvSpPr/>
            <p:nvPr/>
          </p:nvSpPr>
          <p:spPr>
            <a:xfrm>
              <a:off x="2754217" y="3622046"/>
              <a:ext cx="128683" cy="490037"/>
            </a:xfrm>
            <a:prstGeom prst="leftBrace">
              <a:avLst>
                <a:gd name="adj1" fmla="val 27688"/>
                <a:gd name="adj2" fmla="val 50000"/>
              </a:avLst>
            </a:prstGeom>
            <a:ln>
              <a:prstDash val="solid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 rot="18900000">
              <a:off x="1793390" y="4006112"/>
              <a:ext cx="10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 charset="0"/>
                  <a:ea typeface="Arial" charset="0"/>
                  <a:cs typeface="Arial" charset="0"/>
                </a:rPr>
                <a:t>Timeout</a:t>
              </a:r>
            </a:p>
          </p:txBody>
        </p:sp>
        <p:cxnSp>
          <p:nvCxnSpPr>
            <p:cNvPr id="25" name="Curved Connector 8"/>
            <p:cNvCxnSpPr/>
            <p:nvPr/>
          </p:nvCxnSpPr>
          <p:spPr>
            <a:xfrm flipV="1">
              <a:off x="2963916" y="4569373"/>
              <a:ext cx="2742281" cy="443367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 rot="21081770">
              <a:off x="3796050" y="4433334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  <p:cxnSp>
          <p:nvCxnSpPr>
            <p:cNvPr id="33" name="Curved Connector 8"/>
            <p:cNvCxnSpPr/>
            <p:nvPr/>
          </p:nvCxnSpPr>
          <p:spPr>
            <a:xfrm flipH="1" flipV="1">
              <a:off x="2970311" y="4113219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811530" y="4275378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>
                  <a:latin typeface="Arial" charset="0"/>
                  <a:ea typeface="Arial" charset="0"/>
                  <a:cs typeface="Arial" charset="0"/>
                  <a:sym typeface="Wingdings"/>
                </a:rPr>
                <a:t>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805820" y="5881357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  <a:sym typeface="Wingdings"/>
                </a:rPr>
                <a:t></a:t>
              </a:r>
              <a:r>
                <a:rPr lang="en-US" dirty="0">
                  <a:solidFill>
                    <a:srgbClr val="FF0000"/>
                  </a:solidFill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4441" y="4997843"/>
            <a:ext cx="3626080" cy="1165416"/>
            <a:chOff x="2970441" y="4997843"/>
            <a:chExt cx="3626080" cy="1165416"/>
          </a:xfrm>
        </p:grpSpPr>
        <p:sp>
          <p:nvSpPr>
            <p:cNvPr id="34" name="TextBox 33"/>
            <p:cNvSpPr txBox="1"/>
            <p:nvPr/>
          </p:nvSpPr>
          <p:spPr>
            <a:xfrm rot="426504">
              <a:off x="3755767" y="4997843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Arial"/>
                  <a:cs typeface="Arial"/>
                </a:rPr>
                <a:t>put(x, 20)</a:t>
              </a:r>
            </a:p>
          </p:txBody>
        </p:sp>
        <p:cxnSp>
          <p:nvCxnSpPr>
            <p:cNvPr id="35" name="Curved Connector 8"/>
            <p:cNvCxnSpPr/>
            <p:nvPr/>
          </p:nvCxnSpPr>
          <p:spPr>
            <a:xfrm flipH="1" flipV="1">
              <a:off x="2975234" y="5246760"/>
              <a:ext cx="2749224" cy="328943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Curved Connector 8"/>
            <p:cNvCxnSpPr/>
            <p:nvPr/>
          </p:nvCxnSpPr>
          <p:spPr>
            <a:xfrm flipV="1">
              <a:off x="2970441" y="5719892"/>
              <a:ext cx="2742281" cy="443367"/>
            </a:xfrm>
            <a:prstGeom prst="straightConnector1">
              <a:avLst/>
            </a:prstGeom>
            <a:ln>
              <a:prstDash val="solid"/>
              <a:headEnd type="arrow"/>
              <a:tailEnd type="none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 rot="21081770">
              <a:off x="3802575" y="5583853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/>
                  <a:cs typeface="Arial"/>
                </a:rPr>
                <a:t>ACK!</a:t>
              </a:r>
              <a:endParaRPr lang="en-US" i="1" dirty="0">
                <a:latin typeface="Arial"/>
                <a:cs typeface="Arial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813934" y="5438227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  <a:sym typeface="Wingdings"/>
                </a:rPr>
                <a:t>x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20</a:t>
              </a:r>
            </a:p>
          </p:txBody>
        </p:sp>
      </p:grpSp>
      <p:sp>
        <p:nvSpPr>
          <p:cNvPr id="17" name="Freeform 16"/>
          <p:cNvSpPr/>
          <p:nvPr/>
        </p:nvSpPr>
        <p:spPr>
          <a:xfrm>
            <a:off x="4483769" y="3617495"/>
            <a:ext cx="2757571" cy="2466641"/>
          </a:xfrm>
          <a:custGeom>
            <a:avLst/>
            <a:gdLst>
              <a:gd name="connsiteX0" fmla="*/ 0 w 2955015"/>
              <a:gd name="connsiteY0" fmla="*/ 0 h 2731214"/>
              <a:gd name="connsiteX1" fmla="*/ 2751221 w 2955015"/>
              <a:gd name="connsiteY1" fmla="*/ 2590800 h 2731214"/>
              <a:gd name="connsiteX2" fmla="*/ 2751221 w 2955015"/>
              <a:gd name="connsiteY2" fmla="*/ 2406316 h 2731214"/>
              <a:gd name="connsiteX3" fmla="*/ 2751221 w 2955015"/>
              <a:gd name="connsiteY3" fmla="*/ 2406316 h 2731214"/>
              <a:gd name="connsiteX0" fmla="*/ 0 w 2751221"/>
              <a:gd name="connsiteY0" fmla="*/ 0 h 2406316"/>
              <a:gd name="connsiteX1" fmla="*/ 2318084 w 2751221"/>
              <a:gd name="connsiteY1" fmla="*/ 240632 h 2406316"/>
              <a:gd name="connsiteX2" fmla="*/ 2751221 w 2751221"/>
              <a:gd name="connsiteY2" fmla="*/ 2406316 h 2406316"/>
              <a:gd name="connsiteX3" fmla="*/ 2751221 w 2751221"/>
              <a:gd name="connsiteY3" fmla="*/ 2406316 h 2406316"/>
              <a:gd name="connsiteX0" fmla="*/ 0 w 2751221"/>
              <a:gd name="connsiteY0" fmla="*/ 0 h 2406316"/>
              <a:gd name="connsiteX1" fmla="*/ 2318084 w 2751221"/>
              <a:gd name="connsiteY1" fmla="*/ 240632 h 2406316"/>
              <a:gd name="connsiteX2" fmla="*/ 2751221 w 2751221"/>
              <a:gd name="connsiteY2" fmla="*/ 2406316 h 2406316"/>
              <a:gd name="connsiteX3" fmla="*/ 2751221 w 2751221"/>
              <a:gd name="connsiteY3" fmla="*/ 2406316 h 2406316"/>
              <a:gd name="connsiteX0" fmla="*/ 0 w 2751221"/>
              <a:gd name="connsiteY0" fmla="*/ 8119 h 2414435"/>
              <a:gd name="connsiteX1" fmla="*/ 2326105 w 2751221"/>
              <a:gd name="connsiteY1" fmla="*/ 176562 h 2414435"/>
              <a:gd name="connsiteX2" fmla="*/ 2751221 w 2751221"/>
              <a:gd name="connsiteY2" fmla="*/ 2414435 h 2414435"/>
              <a:gd name="connsiteX3" fmla="*/ 2751221 w 2751221"/>
              <a:gd name="connsiteY3" fmla="*/ 2414435 h 2414435"/>
              <a:gd name="connsiteX0" fmla="*/ 0 w 2751221"/>
              <a:gd name="connsiteY0" fmla="*/ 0 h 2406316"/>
              <a:gd name="connsiteX1" fmla="*/ 2326105 w 2751221"/>
              <a:gd name="connsiteY1" fmla="*/ 280738 h 2406316"/>
              <a:gd name="connsiteX2" fmla="*/ 2751221 w 2751221"/>
              <a:gd name="connsiteY2" fmla="*/ 2406316 h 2406316"/>
              <a:gd name="connsiteX3" fmla="*/ 2751221 w 2751221"/>
              <a:gd name="connsiteY3" fmla="*/ 2406316 h 2406316"/>
              <a:gd name="connsiteX0" fmla="*/ 0 w 2759174"/>
              <a:gd name="connsiteY0" fmla="*/ 0 h 2406316"/>
              <a:gd name="connsiteX1" fmla="*/ 2326105 w 2759174"/>
              <a:gd name="connsiteY1" fmla="*/ 280738 h 2406316"/>
              <a:gd name="connsiteX2" fmla="*/ 2751221 w 2759174"/>
              <a:gd name="connsiteY2" fmla="*/ 2406316 h 2406316"/>
              <a:gd name="connsiteX3" fmla="*/ 2751221 w 2759174"/>
              <a:gd name="connsiteY3" fmla="*/ 2406316 h 2406316"/>
              <a:gd name="connsiteX0" fmla="*/ 0 w 2782710"/>
              <a:gd name="connsiteY0" fmla="*/ 0 h 2406316"/>
              <a:gd name="connsiteX1" fmla="*/ 2326105 w 2782710"/>
              <a:gd name="connsiteY1" fmla="*/ 280738 h 2406316"/>
              <a:gd name="connsiteX2" fmla="*/ 2751220 w 2782710"/>
              <a:gd name="connsiteY2" fmla="*/ 1740568 h 2406316"/>
              <a:gd name="connsiteX3" fmla="*/ 2751221 w 2782710"/>
              <a:gd name="connsiteY3" fmla="*/ 2406316 h 2406316"/>
              <a:gd name="connsiteX4" fmla="*/ 2751221 w 2782710"/>
              <a:gd name="connsiteY4" fmla="*/ 2406316 h 2406316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6105 w 2751221"/>
              <a:gd name="connsiteY1" fmla="*/ 280738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312822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312822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694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694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1259 w 2751221"/>
              <a:gd name="connsiteY1" fmla="*/ 27154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21259 w 2751221"/>
              <a:gd name="connsiteY1" fmla="*/ 27154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059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059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059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475851"/>
              <a:gd name="connsiteX1" fmla="*/ 2318084 w 2751221"/>
              <a:gd name="connsiteY1" fmla="*/ 290597 h 2475851"/>
              <a:gd name="connsiteX2" fmla="*/ 2671010 w 2751221"/>
              <a:gd name="connsiteY2" fmla="*/ 2286000 h 2475851"/>
              <a:gd name="connsiteX3" fmla="*/ 2751221 w 2751221"/>
              <a:gd name="connsiteY3" fmla="*/ 2406316 h 2475851"/>
              <a:gd name="connsiteX4" fmla="*/ 2751221 w 2751221"/>
              <a:gd name="connsiteY4" fmla="*/ 2406316 h 2475851"/>
              <a:gd name="connsiteX0" fmla="*/ 0 w 2751221"/>
              <a:gd name="connsiteY0" fmla="*/ 0 h 2589034"/>
              <a:gd name="connsiteX1" fmla="*/ 2318084 w 2751221"/>
              <a:gd name="connsiteY1" fmla="*/ 290597 h 2589034"/>
              <a:gd name="connsiteX2" fmla="*/ 2556710 w 2751221"/>
              <a:gd name="connsiteY2" fmla="*/ 2438400 h 2589034"/>
              <a:gd name="connsiteX3" fmla="*/ 2751221 w 2751221"/>
              <a:gd name="connsiteY3" fmla="*/ 2406316 h 2589034"/>
              <a:gd name="connsiteX4" fmla="*/ 2751221 w 2751221"/>
              <a:gd name="connsiteY4" fmla="*/ 2406316 h 2589034"/>
              <a:gd name="connsiteX0" fmla="*/ 0 w 2751221"/>
              <a:gd name="connsiteY0" fmla="*/ 0 h 2589034"/>
              <a:gd name="connsiteX1" fmla="*/ 2318084 w 2751221"/>
              <a:gd name="connsiteY1" fmla="*/ 290597 h 2589034"/>
              <a:gd name="connsiteX2" fmla="*/ 2556710 w 2751221"/>
              <a:gd name="connsiteY2" fmla="*/ 2438400 h 2589034"/>
              <a:gd name="connsiteX3" fmla="*/ 2751221 w 2751221"/>
              <a:gd name="connsiteY3" fmla="*/ 2406316 h 2589034"/>
              <a:gd name="connsiteX4" fmla="*/ 2751221 w 2751221"/>
              <a:gd name="connsiteY4" fmla="*/ 2406316 h 2589034"/>
              <a:gd name="connsiteX0" fmla="*/ 0 w 2751221"/>
              <a:gd name="connsiteY0" fmla="*/ 0 h 2589034"/>
              <a:gd name="connsiteX1" fmla="*/ 2318084 w 2751221"/>
              <a:gd name="connsiteY1" fmla="*/ 290597 h 2589034"/>
              <a:gd name="connsiteX2" fmla="*/ 2556710 w 2751221"/>
              <a:gd name="connsiteY2" fmla="*/ 2438400 h 2589034"/>
              <a:gd name="connsiteX3" fmla="*/ 2751221 w 2751221"/>
              <a:gd name="connsiteY3" fmla="*/ 2406316 h 2589034"/>
              <a:gd name="connsiteX4" fmla="*/ 2751221 w 2751221"/>
              <a:gd name="connsiteY4" fmla="*/ 2406316 h 2589034"/>
              <a:gd name="connsiteX0" fmla="*/ 0 w 2751221"/>
              <a:gd name="connsiteY0" fmla="*/ 0 h 2440504"/>
              <a:gd name="connsiteX1" fmla="*/ 2318084 w 2751221"/>
              <a:gd name="connsiteY1" fmla="*/ 290597 h 2440504"/>
              <a:gd name="connsiteX2" fmla="*/ 2556710 w 2751221"/>
              <a:gd name="connsiteY2" fmla="*/ 2438400 h 2440504"/>
              <a:gd name="connsiteX3" fmla="*/ 2751221 w 2751221"/>
              <a:gd name="connsiteY3" fmla="*/ 2406316 h 2440504"/>
              <a:gd name="connsiteX4" fmla="*/ 2751221 w 2751221"/>
              <a:gd name="connsiteY4" fmla="*/ 2406316 h 2440504"/>
              <a:gd name="connsiteX0" fmla="*/ 0 w 2751221"/>
              <a:gd name="connsiteY0" fmla="*/ 0 h 2439093"/>
              <a:gd name="connsiteX1" fmla="*/ 2318084 w 2751221"/>
              <a:gd name="connsiteY1" fmla="*/ 290597 h 2439093"/>
              <a:gd name="connsiteX2" fmla="*/ 2556710 w 2751221"/>
              <a:gd name="connsiteY2" fmla="*/ 2438400 h 2439093"/>
              <a:gd name="connsiteX3" fmla="*/ 2751221 w 2751221"/>
              <a:gd name="connsiteY3" fmla="*/ 2406316 h 2439093"/>
              <a:gd name="connsiteX4" fmla="*/ 2751221 w 2751221"/>
              <a:gd name="connsiteY4" fmla="*/ 2406316 h 2439093"/>
              <a:gd name="connsiteX0" fmla="*/ 0 w 2751221"/>
              <a:gd name="connsiteY0" fmla="*/ 0 h 2441225"/>
              <a:gd name="connsiteX1" fmla="*/ 2318084 w 2751221"/>
              <a:gd name="connsiteY1" fmla="*/ 290597 h 2441225"/>
              <a:gd name="connsiteX2" fmla="*/ 2556710 w 2751221"/>
              <a:gd name="connsiteY2" fmla="*/ 2438400 h 2441225"/>
              <a:gd name="connsiteX3" fmla="*/ 2751221 w 2751221"/>
              <a:gd name="connsiteY3" fmla="*/ 2406316 h 2441225"/>
              <a:gd name="connsiteX4" fmla="*/ 2751221 w 2751221"/>
              <a:gd name="connsiteY4" fmla="*/ 2406316 h 2441225"/>
              <a:gd name="connsiteX0" fmla="*/ 0 w 2856093"/>
              <a:gd name="connsiteY0" fmla="*/ 0 h 2439022"/>
              <a:gd name="connsiteX1" fmla="*/ 2318084 w 2856093"/>
              <a:gd name="connsiteY1" fmla="*/ 290597 h 2439022"/>
              <a:gd name="connsiteX2" fmla="*/ 2556710 w 2856093"/>
              <a:gd name="connsiteY2" fmla="*/ 2438400 h 2439022"/>
              <a:gd name="connsiteX3" fmla="*/ 2751221 w 2856093"/>
              <a:gd name="connsiteY3" fmla="*/ 2406316 h 2439022"/>
              <a:gd name="connsiteX4" fmla="*/ 2751221 w 2856093"/>
              <a:gd name="connsiteY4" fmla="*/ 2406316 h 2439022"/>
              <a:gd name="connsiteX0" fmla="*/ 0 w 2751659"/>
              <a:gd name="connsiteY0" fmla="*/ 0 h 2825416"/>
              <a:gd name="connsiteX1" fmla="*/ 2318084 w 2751659"/>
              <a:gd name="connsiteY1" fmla="*/ 290597 h 2825416"/>
              <a:gd name="connsiteX2" fmla="*/ 2556710 w 2751659"/>
              <a:gd name="connsiteY2" fmla="*/ 2438400 h 2825416"/>
              <a:gd name="connsiteX3" fmla="*/ 2751221 w 2751659"/>
              <a:gd name="connsiteY3" fmla="*/ 2406316 h 2825416"/>
              <a:gd name="connsiteX4" fmla="*/ 2605171 w 2751659"/>
              <a:gd name="connsiteY4" fmla="*/ 2825416 h 2825416"/>
              <a:gd name="connsiteX0" fmla="*/ 0 w 2671601"/>
              <a:gd name="connsiteY0" fmla="*/ 0 h 2825416"/>
              <a:gd name="connsiteX1" fmla="*/ 2318084 w 2671601"/>
              <a:gd name="connsiteY1" fmla="*/ 290597 h 2825416"/>
              <a:gd name="connsiteX2" fmla="*/ 2556710 w 2671601"/>
              <a:gd name="connsiteY2" fmla="*/ 2438400 h 2825416"/>
              <a:gd name="connsiteX3" fmla="*/ 2598821 w 2671601"/>
              <a:gd name="connsiteY3" fmla="*/ 2514266 h 2825416"/>
              <a:gd name="connsiteX4" fmla="*/ 2605171 w 2671601"/>
              <a:gd name="connsiteY4" fmla="*/ 2825416 h 2825416"/>
              <a:gd name="connsiteX0" fmla="*/ 0 w 2671601"/>
              <a:gd name="connsiteY0" fmla="*/ 0 h 2825416"/>
              <a:gd name="connsiteX1" fmla="*/ 2318084 w 2671601"/>
              <a:gd name="connsiteY1" fmla="*/ 290597 h 2825416"/>
              <a:gd name="connsiteX2" fmla="*/ 2556710 w 2671601"/>
              <a:gd name="connsiteY2" fmla="*/ 2438400 h 2825416"/>
              <a:gd name="connsiteX3" fmla="*/ 2598821 w 2671601"/>
              <a:gd name="connsiteY3" fmla="*/ 2514266 h 2825416"/>
              <a:gd name="connsiteX4" fmla="*/ 2605171 w 2671601"/>
              <a:gd name="connsiteY4" fmla="*/ 2825416 h 2825416"/>
              <a:gd name="connsiteX0" fmla="*/ 0 w 3011571"/>
              <a:gd name="connsiteY0" fmla="*/ 0 h 2514345"/>
              <a:gd name="connsiteX1" fmla="*/ 2318084 w 3011571"/>
              <a:gd name="connsiteY1" fmla="*/ 290597 h 2514345"/>
              <a:gd name="connsiteX2" fmla="*/ 2556710 w 3011571"/>
              <a:gd name="connsiteY2" fmla="*/ 2438400 h 2514345"/>
              <a:gd name="connsiteX3" fmla="*/ 2598821 w 3011571"/>
              <a:gd name="connsiteY3" fmla="*/ 2514266 h 2514345"/>
              <a:gd name="connsiteX4" fmla="*/ 3011571 w 3011571"/>
              <a:gd name="connsiteY4" fmla="*/ 2422191 h 2514345"/>
              <a:gd name="connsiteX0" fmla="*/ 0 w 3040146"/>
              <a:gd name="connsiteY0" fmla="*/ 0 h 2625391"/>
              <a:gd name="connsiteX1" fmla="*/ 2318084 w 3040146"/>
              <a:gd name="connsiteY1" fmla="*/ 290597 h 2625391"/>
              <a:gd name="connsiteX2" fmla="*/ 2556710 w 3040146"/>
              <a:gd name="connsiteY2" fmla="*/ 2438400 h 2625391"/>
              <a:gd name="connsiteX3" fmla="*/ 2598821 w 3040146"/>
              <a:gd name="connsiteY3" fmla="*/ 2514266 h 2625391"/>
              <a:gd name="connsiteX4" fmla="*/ 3040146 w 3040146"/>
              <a:gd name="connsiteY4" fmla="*/ 2625391 h 2625391"/>
              <a:gd name="connsiteX0" fmla="*/ 0 w 3040146"/>
              <a:gd name="connsiteY0" fmla="*/ 0 h 2663949"/>
              <a:gd name="connsiteX1" fmla="*/ 2318084 w 3040146"/>
              <a:gd name="connsiteY1" fmla="*/ 290597 h 2663949"/>
              <a:gd name="connsiteX2" fmla="*/ 2556710 w 3040146"/>
              <a:gd name="connsiteY2" fmla="*/ 2438400 h 2663949"/>
              <a:gd name="connsiteX3" fmla="*/ 3040146 w 3040146"/>
              <a:gd name="connsiteY3" fmla="*/ 2625391 h 2663949"/>
              <a:gd name="connsiteX0" fmla="*/ 0 w 3040146"/>
              <a:gd name="connsiteY0" fmla="*/ 0 h 2625391"/>
              <a:gd name="connsiteX1" fmla="*/ 2318084 w 3040146"/>
              <a:gd name="connsiteY1" fmla="*/ 290597 h 2625391"/>
              <a:gd name="connsiteX2" fmla="*/ 2556710 w 3040146"/>
              <a:gd name="connsiteY2" fmla="*/ 2438400 h 2625391"/>
              <a:gd name="connsiteX3" fmla="*/ 3040146 w 3040146"/>
              <a:gd name="connsiteY3" fmla="*/ 2625391 h 2625391"/>
              <a:gd name="connsiteX0" fmla="*/ 0 w 3040146"/>
              <a:gd name="connsiteY0" fmla="*/ 0 h 2625391"/>
              <a:gd name="connsiteX1" fmla="*/ 2318084 w 3040146"/>
              <a:gd name="connsiteY1" fmla="*/ 290597 h 2625391"/>
              <a:gd name="connsiteX2" fmla="*/ 2556710 w 3040146"/>
              <a:gd name="connsiteY2" fmla="*/ 2438400 h 2625391"/>
              <a:gd name="connsiteX3" fmla="*/ 3040146 w 3040146"/>
              <a:gd name="connsiteY3" fmla="*/ 2625391 h 262539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38400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46421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90597 h 2466641"/>
              <a:gd name="connsiteX2" fmla="*/ 2556710 w 2757571"/>
              <a:gd name="connsiteY2" fmla="*/ 2446421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18084 w 2757571"/>
              <a:gd name="connsiteY1" fmla="*/ 280765 h 2466641"/>
              <a:gd name="connsiteX2" fmla="*/ 2556710 w 2757571"/>
              <a:gd name="connsiteY2" fmla="*/ 2446421 h 2466641"/>
              <a:gd name="connsiteX3" fmla="*/ 2757571 w 2757571"/>
              <a:gd name="connsiteY3" fmla="*/ 2466641 h 2466641"/>
              <a:gd name="connsiteX0" fmla="*/ 0 w 2757571"/>
              <a:gd name="connsiteY0" fmla="*/ 0 h 2466641"/>
              <a:gd name="connsiteX1" fmla="*/ 2309992 w 2757571"/>
              <a:gd name="connsiteY1" fmla="*/ 260535 h 2466641"/>
              <a:gd name="connsiteX2" fmla="*/ 2556710 w 2757571"/>
              <a:gd name="connsiteY2" fmla="*/ 2446421 h 2466641"/>
              <a:gd name="connsiteX3" fmla="*/ 2757571 w 2757571"/>
              <a:gd name="connsiteY3" fmla="*/ 2466641 h 246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7571" h="2466641">
                <a:moveTo>
                  <a:pt x="0" y="0"/>
                </a:moveTo>
                <a:lnTo>
                  <a:pt x="2309992" y="260535"/>
                </a:lnTo>
                <a:cubicBezTo>
                  <a:pt x="2430308" y="1282298"/>
                  <a:pt x="2499895" y="1938504"/>
                  <a:pt x="2556710" y="2446421"/>
                </a:cubicBezTo>
                <a:lnTo>
                  <a:pt x="2757571" y="2466641"/>
                </a:lnTo>
              </a:path>
            </a:pathLst>
          </a:custGeom>
          <a:noFill/>
          <a:ln w="38100">
            <a:solidFill>
              <a:schemeClr val="tx1"/>
            </a:solidFill>
            <a:prstDash val="solid"/>
            <a:headEnd type="none" w="med" len="med"/>
            <a:tailEnd type="arrow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91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Yes: If they are read-only operations with no side effects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e.g., read a key’s value in a database 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Yes: If the application has its own functionality to cope with duplication and reordering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You will need this in Assignments 3 onwards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is At-Least-Once ever okay?</a:t>
            </a:r>
          </a:p>
        </p:txBody>
      </p:sp>
    </p:spTree>
    <p:extLst>
      <p:ext uri="{BB962C8B-B14F-4D97-AF65-F5344CB8AC3E}">
        <p14:creationId xmlns:p14="http://schemas.microsoft.com/office/powerpoint/2010/main" val="699158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6182</TotalTime>
  <Words>1278</Words>
  <Application>Microsoft Macintosh PowerPoint</Application>
  <PresentationFormat>Widescreen</PresentationFormat>
  <Paragraphs>252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Consolas</vt:lpstr>
      <vt:lpstr>Courier</vt:lpstr>
      <vt:lpstr>Helvetica Neue Medium</vt:lpstr>
      <vt:lpstr>Wingdings</vt:lpstr>
      <vt:lpstr>Office Theme</vt:lpstr>
      <vt:lpstr>RPCs and Failure</vt:lpstr>
      <vt:lpstr>Last Time: RPCs and Network Comm.</vt:lpstr>
      <vt:lpstr>What could possibly go wrong?</vt:lpstr>
      <vt:lpstr>Failures, from client’s perspective</vt:lpstr>
      <vt:lpstr>At-Least-Once scheme</vt:lpstr>
      <vt:lpstr>At-Least-Once and side effects</vt:lpstr>
      <vt:lpstr>At-Least-Once and writes</vt:lpstr>
      <vt:lpstr>At-Least-Once and writes</vt:lpstr>
      <vt:lpstr>So is At-Least-Once ever okay?</vt:lpstr>
      <vt:lpstr>At-Most-Once scheme</vt:lpstr>
      <vt:lpstr>At-Most-Once scheme</vt:lpstr>
      <vt:lpstr>At-Most-Once: Providing unique XIDs</vt:lpstr>
      <vt:lpstr>At-Most-Once: Discarding server state</vt:lpstr>
      <vt:lpstr>At-Most-Once: Discarding server state</vt:lpstr>
      <vt:lpstr>At-Most-Once: Concurrent requests</vt:lpstr>
      <vt:lpstr>At-Most-Once: Server crash and restart</vt:lpstr>
      <vt:lpstr>Exactly-once?</vt:lpstr>
      <vt:lpstr>Exactly-once for external actions?</vt:lpstr>
      <vt:lpstr>Summary: RPCs and Network Comm.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</dc:title>
  <dc:creator>Wyatt Andrew Lloyd</dc:creator>
  <cp:lastModifiedBy>Michael J. Freedman</cp:lastModifiedBy>
  <cp:revision>51</cp:revision>
  <cp:lastPrinted>2021-02-08T14:50:45Z</cp:lastPrinted>
  <dcterms:created xsi:type="dcterms:W3CDTF">2018-09-09T13:59:16Z</dcterms:created>
  <dcterms:modified xsi:type="dcterms:W3CDTF">2026-09-06T16:32:49Z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e68092-05df-4271-8e3e-b2a4c82ba797_Enabled">
    <vt:lpwstr>true</vt:lpwstr>
  </property>
  <property fmtid="{D5CDD505-2E9C-101B-9397-08002B2CF9AE}" pid="3" name="MSIP_Label_19e68092-05df-4271-8e3e-b2a4c82ba797_SetDate">
    <vt:lpwstr>2025-09-12T20:18:21Z</vt:lpwstr>
  </property>
  <property fmtid="{D5CDD505-2E9C-101B-9397-08002B2CF9AE}" pid="4" name="MSIP_Label_19e68092-05df-4271-8e3e-b2a4c82ba797_Method">
    <vt:lpwstr>Standard</vt:lpwstr>
  </property>
  <property fmtid="{D5CDD505-2E9C-101B-9397-08002B2CF9AE}" pid="5" name="MSIP_Label_19e68092-05df-4271-8e3e-b2a4c82ba797_Name">
    <vt:lpwstr>Amazon Confidential</vt:lpwstr>
  </property>
  <property fmtid="{D5CDD505-2E9C-101B-9397-08002B2CF9AE}" pid="6" name="MSIP_Label_19e68092-05df-4271-8e3e-b2a4c82ba797_SiteId">
    <vt:lpwstr>5280104a-472d-4538-9ccf-1e1d0efe8b1b</vt:lpwstr>
  </property>
  <property fmtid="{D5CDD505-2E9C-101B-9397-08002B2CF9AE}" pid="7" name="MSIP_Label_19e68092-05df-4271-8e3e-b2a4c82ba797_ActionId">
    <vt:lpwstr>6998d04f-4412-4f5b-9ad1-e7d4e415d9a0</vt:lpwstr>
  </property>
  <property fmtid="{D5CDD505-2E9C-101B-9397-08002B2CF9AE}" pid="8" name="MSIP_Label_19e68092-05df-4271-8e3e-b2a4c82ba797_ContentBits">
    <vt:lpwstr>0</vt:lpwstr>
  </property>
  <property fmtid="{D5CDD505-2E9C-101B-9397-08002B2CF9AE}" pid="9" name="MSIP_Label_19e68092-05df-4271-8e3e-b2a4c82ba797_Tag">
    <vt:lpwstr>50, 3, 0, 1</vt:lpwstr>
  </property>
</Properties>
</file>