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31" r:id="rId3"/>
    <p:sldId id="328" r:id="rId4"/>
    <p:sldId id="334" r:id="rId5"/>
    <p:sldId id="257" r:id="rId6"/>
    <p:sldId id="315" r:id="rId7"/>
    <p:sldId id="317" r:id="rId8"/>
    <p:sldId id="330" r:id="rId9"/>
    <p:sldId id="261" r:id="rId10"/>
    <p:sldId id="262" r:id="rId11"/>
    <p:sldId id="263" r:id="rId12"/>
    <p:sldId id="264" r:id="rId13"/>
    <p:sldId id="265" r:id="rId14"/>
    <p:sldId id="267" r:id="rId15"/>
    <p:sldId id="320" r:id="rId16"/>
    <p:sldId id="266" r:id="rId17"/>
    <p:sldId id="268" r:id="rId18"/>
    <p:sldId id="269" r:id="rId19"/>
    <p:sldId id="322" r:id="rId20"/>
    <p:sldId id="270" r:id="rId21"/>
    <p:sldId id="271" r:id="rId22"/>
    <p:sldId id="272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6" r:id="rId35"/>
    <p:sldId id="287" r:id="rId36"/>
    <p:sldId id="327" r:id="rId3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A5A5"/>
    <a:srgbClr val="948A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68"/>
    <p:restoredTop sz="69514"/>
  </p:normalViewPr>
  <p:slideViewPr>
    <p:cSldViewPr snapToGrid="0" snapToObjects="1">
      <p:cViewPr varScale="1">
        <p:scale>
          <a:sx n="95" d="100"/>
          <a:sy n="95" d="100"/>
        </p:scale>
        <p:origin x="10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FFC8E-EAB6-2748-9785-18377EC1828E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DA431-0E64-A147-AFC2-7FCC5ABC2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6E38D-ED0F-3C48-B88E-14013A0303FC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EEF88-150F-B344-9283-A702DC48D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8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9EEF88-150F-B344-9283-A702DC48D3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07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05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16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04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19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245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73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xdr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87 sun rock introduced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1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92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705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75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9341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434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13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43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656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371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475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680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67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022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34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08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030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03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94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/>
              <a:t>Q:</a:t>
            </a:r>
            <a:r>
              <a:rPr lang="en-US" sz="1200" b="0" baseline="0" dirty="0"/>
              <a:t> Who has done socket programming? How did you like it?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14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43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Q: How do we make this better?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EEF88-150F-B344-9283-A702DC48D3C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1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7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8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Only, Black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78756"/>
            <a:ext cx="11684000" cy="6298245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>
              <a:defRPr sz="2600">
                <a:solidFill>
                  <a:schemeClr val="bg1"/>
                </a:solidFill>
              </a:defRPr>
            </a:lvl3pPr>
            <a:lvl4pPr>
              <a:defRPr sz="2600">
                <a:solidFill>
                  <a:schemeClr val="bg1"/>
                </a:solidFill>
              </a:defRPr>
            </a:lvl4pPr>
            <a:lvl5pPr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AAB37-D57B-5349-8A73-F9D93383FA9F}" type="datetime1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11C5-E04E-4942-8174-12BB645D56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0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48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2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0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98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23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83F3E-8D2D-8D4F-BA7F-C0A897C14CA0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4D44-32C8-FE4A-A262-B6F89432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6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charset="0"/>
              </a:defRPr>
            </a:lvl1pPr>
          </a:lstStyle>
          <a:p>
            <a:fld id="{16883F3E-8D2D-8D4F-BA7F-C0A897C14CA0}" type="datetimeFigureOut">
              <a:rPr lang="en-US" smtClean="0"/>
              <a:pPr/>
              <a:t>9/6/26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 Neue Medium" charset="0"/>
              </a:defRPr>
            </a:lvl1pPr>
          </a:lstStyle>
          <a:p>
            <a:fld id="{BA294D44-32C8-FE4A-A262-B6F8943234A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0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Helvetica Neue Medium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Helvetica Neue Medium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227" y="0"/>
            <a:ext cx="10370128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Network Communication and </a:t>
            </a:r>
            <a:r>
              <a:rPr lang="en-US"/>
              <a:t>Remote Procedure Calls (RPCs)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73346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COS 418/518: Distributed Systems</a:t>
            </a:r>
          </a:p>
          <a:p>
            <a:r>
              <a:rPr lang="en-US" dirty="0"/>
              <a:t>Lecture 2</a:t>
            </a:r>
          </a:p>
          <a:p>
            <a:endParaRPr lang="en-US" dirty="0"/>
          </a:p>
          <a:p>
            <a:r>
              <a:rPr lang="en-US" dirty="0"/>
              <a:t>Jialin Ding, </a:t>
            </a:r>
            <a:r>
              <a:rPr lang="en-US" u="sng" dirty="0"/>
              <a:t>Mike Freedman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624" y="2648345"/>
            <a:ext cx="1156753" cy="146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04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1888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Logical communication between layers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746361"/>
            <a:ext cx="10960510" cy="247379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US" dirty="0"/>
              <a:t>How to forge agreement on meaning of bits exchanged b/w two hosts?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Protocol: </a:t>
            </a:r>
            <a:r>
              <a:rPr lang="en-US" dirty="0"/>
              <a:t>Rules that govern format, contents, and meaning of messages</a:t>
            </a:r>
          </a:p>
          <a:p>
            <a:pPr lvl="1">
              <a:lnSpc>
                <a:spcPct val="110000"/>
              </a:lnSpc>
              <a:spcBef>
                <a:spcPts val="1800"/>
              </a:spcBef>
            </a:pPr>
            <a:r>
              <a:rPr lang="en-US" sz="2800" dirty="0"/>
              <a:t>Each layer on a host interacts with its peer host’s corresponding layer via the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protocol interface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868622" y="4474758"/>
            <a:ext cx="1273175" cy="304228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2868622" y="4778986"/>
            <a:ext cx="1273175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2868622" y="5083500"/>
            <a:ext cx="1273175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2868622" y="5387728"/>
            <a:ext cx="1273175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</a:t>
            </a:r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auto">
          <a:xfrm>
            <a:off x="2868622" y="5691956"/>
            <a:ext cx="1273175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Physical</a:t>
            </a:r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5466149" y="5083786"/>
            <a:ext cx="1273175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5466149" y="5388014"/>
            <a:ext cx="1273175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</a:t>
            </a: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5466149" y="5692242"/>
            <a:ext cx="1273175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Physical</a:t>
            </a:r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8160531" y="4474758"/>
            <a:ext cx="1273175" cy="304228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</a:t>
            </a:r>
          </a:p>
        </p:txBody>
      </p:sp>
      <p:sp>
        <p:nvSpPr>
          <p:cNvPr id="17" name="Rectangle 24"/>
          <p:cNvSpPr>
            <a:spLocks noChangeArrowheads="1"/>
          </p:cNvSpPr>
          <p:nvPr/>
        </p:nvSpPr>
        <p:spPr bwMode="auto">
          <a:xfrm>
            <a:off x="8160531" y="4778986"/>
            <a:ext cx="1273175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</a:t>
            </a:r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8160531" y="5083500"/>
            <a:ext cx="1273175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8160531" y="5387728"/>
            <a:ext cx="1273175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</a:t>
            </a: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8160531" y="5691956"/>
            <a:ext cx="1273175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Physical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25419" y="606689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Host 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3124" y="6066892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Host 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14884" y="606689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Router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675347" y="4220443"/>
            <a:ext cx="1673605" cy="2308114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296612" y="4897043"/>
            <a:ext cx="1673605" cy="1645502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955386" y="4233957"/>
            <a:ext cx="1673605" cy="2308114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141797" y="4626872"/>
            <a:ext cx="4018734" cy="1217484"/>
            <a:chOff x="2617797" y="4626872"/>
            <a:chExt cx="4018734" cy="1217484"/>
          </a:xfrm>
        </p:grpSpPr>
        <p:cxnSp>
          <p:nvCxnSpPr>
            <p:cNvPr id="4" name="Straight Arrow Connector 3"/>
            <p:cNvCxnSpPr>
              <a:stCxn id="6" idx="3"/>
              <a:endCxn id="16" idx="1"/>
            </p:cNvCxnSpPr>
            <p:nvPr/>
          </p:nvCxnSpPr>
          <p:spPr>
            <a:xfrm>
              <a:off x="2617797" y="4626872"/>
              <a:ext cx="4018734" cy="0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7" idx="3"/>
              <a:endCxn id="17" idx="1"/>
            </p:cNvCxnSpPr>
            <p:nvPr/>
          </p:nvCxnSpPr>
          <p:spPr>
            <a:xfrm>
              <a:off x="2617797" y="4931100"/>
              <a:ext cx="4018734" cy="0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8" idx="3"/>
              <a:endCxn id="13" idx="1"/>
            </p:cNvCxnSpPr>
            <p:nvPr/>
          </p:nvCxnSpPr>
          <p:spPr>
            <a:xfrm>
              <a:off x="2617797" y="5235614"/>
              <a:ext cx="1324352" cy="286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9" idx="3"/>
              <a:endCxn id="14" idx="1"/>
            </p:cNvCxnSpPr>
            <p:nvPr/>
          </p:nvCxnSpPr>
          <p:spPr>
            <a:xfrm>
              <a:off x="2617797" y="5539842"/>
              <a:ext cx="1324352" cy="286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10" idx="3"/>
              <a:endCxn id="15" idx="1"/>
            </p:cNvCxnSpPr>
            <p:nvPr/>
          </p:nvCxnSpPr>
          <p:spPr>
            <a:xfrm>
              <a:off x="2617797" y="5844070"/>
              <a:ext cx="1324352" cy="286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15" idx="3"/>
              <a:endCxn id="20" idx="1"/>
            </p:cNvCxnSpPr>
            <p:nvPr/>
          </p:nvCxnSpPr>
          <p:spPr>
            <a:xfrm flipV="1">
              <a:off x="5215324" y="5844070"/>
              <a:ext cx="1421207" cy="286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14" idx="3"/>
              <a:endCxn id="19" idx="1"/>
            </p:cNvCxnSpPr>
            <p:nvPr/>
          </p:nvCxnSpPr>
          <p:spPr>
            <a:xfrm flipV="1">
              <a:off x="5215324" y="5539842"/>
              <a:ext cx="1421207" cy="286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13" idx="3"/>
              <a:endCxn id="18" idx="1"/>
            </p:cNvCxnSpPr>
            <p:nvPr/>
          </p:nvCxnSpPr>
          <p:spPr>
            <a:xfrm flipV="1">
              <a:off x="5215324" y="5235614"/>
              <a:ext cx="1421207" cy="286"/>
            </a:xfrm>
            <a:prstGeom prst="straightConnector1">
              <a:avLst/>
            </a:prstGeom>
            <a:ln w="3810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07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714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Physical communication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77859"/>
            <a:ext cx="10515600" cy="230249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Communication goes down to the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physical network</a:t>
            </a:r>
          </a:p>
          <a:p>
            <a:endParaRPr lang="en-US" dirty="0"/>
          </a:p>
          <a:p>
            <a:r>
              <a:rPr lang="en-US" dirty="0"/>
              <a:t>Then from </a:t>
            </a:r>
            <a:r>
              <a:rPr lang="en-US" b="1" dirty="0">
                <a:solidFill>
                  <a:schemeClr val="accent1"/>
                </a:solidFill>
              </a:rPr>
              <a:t>network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peer to peer</a:t>
            </a:r>
          </a:p>
          <a:p>
            <a:endParaRPr lang="en-US" dirty="0"/>
          </a:p>
          <a:p>
            <a:r>
              <a:rPr lang="en-US" dirty="0"/>
              <a:t>Then up to the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relevant application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868622" y="4476068"/>
            <a:ext cx="1273175" cy="304228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2868622" y="4780296"/>
            <a:ext cx="1273175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2868622" y="5084810"/>
            <a:ext cx="1273175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2868622" y="5389038"/>
            <a:ext cx="1273175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</a:t>
            </a:r>
          </a:p>
        </p:txBody>
      </p:sp>
      <p:sp>
        <p:nvSpPr>
          <p:cNvPr id="10" name="Rectangle 24"/>
          <p:cNvSpPr>
            <a:spLocks noChangeArrowheads="1"/>
          </p:cNvSpPr>
          <p:nvPr/>
        </p:nvSpPr>
        <p:spPr bwMode="auto">
          <a:xfrm>
            <a:off x="2868622" y="5693266"/>
            <a:ext cx="1273175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Physical</a:t>
            </a:r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5466149" y="5085096"/>
            <a:ext cx="1273175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5466149" y="5389324"/>
            <a:ext cx="1273175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</a:t>
            </a: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5466149" y="5693552"/>
            <a:ext cx="1273175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Physical</a:t>
            </a:r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8160531" y="4476068"/>
            <a:ext cx="1273175" cy="304228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</a:t>
            </a:r>
          </a:p>
        </p:txBody>
      </p:sp>
      <p:sp>
        <p:nvSpPr>
          <p:cNvPr id="17" name="Rectangle 24"/>
          <p:cNvSpPr>
            <a:spLocks noChangeArrowheads="1"/>
          </p:cNvSpPr>
          <p:nvPr/>
        </p:nvSpPr>
        <p:spPr bwMode="auto">
          <a:xfrm>
            <a:off x="8160531" y="4780296"/>
            <a:ext cx="1273175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</a:t>
            </a:r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8160531" y="5084810"/>
            <a:ext cx="1273175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8160531" y="5389038"/>
            <a:ext cx="1273175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</a:t>
            </a: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8160531" y="5693266"/>
            <a:ext cx="1273175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Physical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25419" y="606820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Host 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3125" y="6068202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Host 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14884" y="606820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Router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675347" y="4221753"/>
            <a:ext cx="1673605" cy="2308114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296612" y="4898353"/>
            <a:ext cx="1673605" cy="1645502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955386" y="4235267"/>
            <a:ext cx="1673605" cy="2308114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cxnSp>
        <p:nvCxnSpPr>
          <p:cNvPr id="4" name="Straight Arrow Connector 3"/>
          <p:cNvCxnSpPr>
            <a:stCxn id="6" idx="3"/>
            <a:endCxn id="16" idx="1"/>
          </p:cNvCxnSpPr>
          <p:nvPr/>
        </p:nvCxnSpPr>
        <p:spPr>
          <a:xfrm>
            <a:off x="4141796" y="4628182"/>
            <a:ext cx="4018734" cy="0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3"/>
            <a:endCxn id="17" idx="1"/>
          </p:cNvCxnSpPr>
          <p:nvPr/>
        </p:nvCxnSpPr>
        <p:spPr>
          <a:xfrm>
            <a:off x="4141796" y="4932410"/>
            <a:ext cx="4018734" cy="0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8" idx="3"/>
            <a:endCxn id="13" idx="1"/>
          </p:cNvCxnSpPr>
          <p:nvPr/>
        </p:nvCxnSpPr>
        <p:spPr>
          <a:xfrm>
            <a:off x="4141796" y="5236924"/>
            <a:ext cx="1324352" cy="286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3"/>
            <a:endCxn id="14" idx="1"/>
          </p:cNvCxnSpPr>
          <p:nvPr/>
        </p:nvCxnSpPr>
        <p:spPr>
          <a:xfrm>
            <a:off x="4141796" y="5541152"/>
            <a:ext cx="1324352" cy="286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0" idx="3"/>
            <a:endCxn id="15" idx="1"/>
          </p:cNvCxnSpPr>
          <p:nvPr/>
        </p:nvCxnSpPr>
        <p:spPr>
          <a:xfrm>
            <a:off x="4141796" y="5845380"/>
            <a:ext cx="1324352" cy="286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6739324" y="5845380"/>
            <a:ext cx="1421207" cy="286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4" idx="3"/>
            <a:endCxn id="19" idx="1"/>
          </p:cNvCxnSpPr>
          <p:nvPr/>
        </p:nvCxnSpPr>
        <p:spPr>
          <a:xfrm flipV="1">
            <a:off x="6739324" y="5541152"/>
            <a:ext cx="1421207" cy="286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3" idx="3"/>
            <a:endCxn id="18" idx="1"/>
          </p:cNvCxnSpPr>
          <p:nvPr/>
        </p:nvCxnSpPr>
        <p:spPr>
          <a:xfrm flipV="1">
            <a:off x="6739324" y="5236924"/>
            <a:ext cx="1421207" cy="286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Freeform 42"/>
          <p:cNvSpPr>
            <a:spLocks/>
          </p:cNvSpPr>
          <p:nvPr/>
        </p:nvSpPr>
        <p:spPr bwMode="auto">
          <a:xfrm>
            <a:off x="3494699" y="4523513"/>
            <a:ext cx="5303029" cy="1283872"/>
          </a:xfrm>
          <a:custGeom>
            <a:avLst/>
            <a:gdLst>
              <a:gd name="T0" fmla="*/ 0 w 2352"/>
              <a:gd name="T1" fmla="*/ 0 h 1968"/>
              <a:gd name="T2" fmla="*/ 0 w 2352"/>
              <a:gd name="T3" fmla="*/ 1824 h 1968"/>
              <a:gd name="T4" fmla="*/ 96 w 2352"/>
              <a:gd name="T5" fmla="*/ 1968 h 1968"/>
              <a:gd name="T6" fmla="*/ 864 w 2352"/>
              <a:gd name="T7" fmla="*/ 1968 h 1968"/>
              <a:gd name="T8" fmla="*/ 864 w 2352"/>
              <a:gd name="T9" fmla="*/ 1200 h 1968"/>
              <a:gd name="T10" fmla="*/ 1488 w 2352"/>
              <a:gd name="T11" fmla="*/ 1200 h 1968"/>
              <a:gd name="T12" fmla="*/ 1488 w 2352"/>
              <a:gd name="T13" fmla="*/ 1968 h 1968"/>
              <a:gd name="T14" fmla="*/ 2256 w 2352"/>
              <a:gd name="T15" fmla="*/ 1968 h 1968"/>
              <a:gd name="T16" fmla="*/ 2352 w 2352"/>
              <a:gd name="T17" fmla="*/ 1824 h 1968"/>
              <a:gd name="T18" fmla="*/ 2352 w 2352"/>
              <a:gd name="T19" fmla="*/ 0 h 19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352"/>
              <a:gd name="T31" fmla="*/ 0 h 1968"/>
              <a:gd name="T32" fmla="*/ 2352 w 2352"/>
              <a:gd name="T33" fmla="*/ 1968 h 1968"/>
              <a:gd name="connsiteX0" fmla="*/ 0 w 10000"/>
              <a:gd name="connsiteY0" fmla="*/ 0 h 10000"/>
              <a:gd name="connsiteX1" fmla="*/ 0 w 10000"/>
              <a:gd name="connsiteY1" fmla="*/ 9268 h 10000"/>
              <a:gd name="connsiteX2" fmla="*/ 408 w 10000"/>
              <a:gd name="connsiteY2" fmla="*/ 10000 h 10000"/>
              <a:gd name="connsiteX3" fmla="*/ 3673 w 10000"/>
              <a:gd name="connsiteY3" fmla="*/ 10000 h 10000"/>
              <a:gd name="connsiteX4" fmla="*/ 3673 w 10000"/>
              <a:gd name="connsiteY4" fmla="*/ 6098 h 10000"/>
              <a:gd name="connsiteX5" fmla="*/ 6327 w 10000"/>
              <a:gd name="connsiteY5" fmla="*/ 6098 h 10000"/>
              <a:gd name="connsiteX6" fmla="*/ 5482 w 10000"/>
              <a:gd name="connsiteY6" fmla="*/ 10000 h 10000"/>
              <a:gd name="connsiteX7" fmla="*/ 9592 w 10000"/>
              <a:gd name="connsiteY7" fmla="*/ 10000 h 10000"/>
              <a:gd name="connsiteX8" fmla="*/ 10000 w 10000"/>
              <a:gd name="connsiteY8" fmla="*/ 9268 h 10000"/>
              <a:gd name="connsiteX9" fmla="*/ 10000 w 10000"/>
              <a:gd name="connsiteY9" fmla="*/ 0 h 10000"/>
              <a:gd name="connsiteX0" fmla="*/ 0 w 10000"/>
              <a:gd name="connsiteY0" fmla="*/ 0 h 10000"/>
              <a:gd name="connsiteX1" fmla="*/ 0 w 10000"/>
              <a:gd name="connsiteY1" fmla="*/ 9268 h 10000"/>
              <a:gd name="connsiteX2" fmla="*/ 408 w 10000"/>
              <a:gd name="connsiteY2" fmla="*/ 10000 h 10000"/>
              <a:gd name="connsiteX3" fmla="*/ 3673 w 10000"/>
              <a:gd name="connsiteY3" fmla="*/ 10000 h 10000"/>
              <a:gd name="connsiteX4" fmla="*/ 3673 w 10000"/>
              <a:gd name="connsiteY4" fmla="*/ 6098 h 10000"/>
              <a:gd name="connsiteX5" fmla="*/ 5492 w 10000"/>
              <a:gd name="connsiteY5" fmla="*/ 6098 h 10000"/>
              <a:gd name="connsiteX6" fmla="*/ 5482 w 10000"/>
              <a:gd name="connsiteY6" fmla="*/ 10000 h 10000"/>
              <a:gd name="connsiteX7" fmla="*/ 9592 w 10000"/>
              <a:gd name="connsiteY7" fmla="*/ 10000 h 10000"/>
              <a:gd name="connsiteX8" fmla="*/ 10000 w 10000"/>
              <a:gd name="connsiteY8" fmla="*/ 9268 h 10000"/>
              <a:gd name="connsiteX9" fmla="*/ 10000 w 10000"/>
              <a:gd name="connsiteY9" fmla="*/ 0 h 10000"/>
              <a:gd name="connsiteX0" fmla="*/ 0 w 10000"/>
              <a:gd name="connsiteY0" fmla="*/ 0 h 10000"/>
              <a:gd name="connsiteX1" fmla="*/ 0 w 10000"/>
              <a:gd name="connsiteY1" fmla="*/ 9268 h 10000"/>
              <a:gd name="connsiteX2" fmla="*/ 408 w 10000"/>
              <a:gd name="connsiteY2" fmla="*/ 10000 h 10000"/>
              <a:gd name="connsiteX3" fmla="*/ 4443 w 10000"/>
              <a:gd name="connsiteY3" fmla="*/ 9919 h 10000"/>
              <a:gd name="connsiteX4" fmla="*/ 3673 w 10000"/>
              <a:gd name="connsiteY4" fmla="*/ 6098 h 10000"/>
              <a:gd name="connsiteX5" fmla="*/ 5492 w 10000"/>
              <a:gd name="connsiteY5" fmla="*/ 6098 h 10000"/>
              <a:gd name="connsiteX6" fmla="*/ 5482 w 10000"/>
              <a:gd name="connsiteY6" fmla="*/ 10000 h 10000"/>
              <a:gd name="connsiteX7" fmla="*/ 9592 w 10000"/>
              <a:gd name="connsiteY7" fmla="*/ 10000 h 10000"/>
              <a:gd name="connsiteX8" fmla="*/ 10000 w 10000"/>
              <a:gd name="connsiteY8" fmla="*/ 9268 h 10000"/>
              <a:gd name="connsiteX9" fmla="*/ 10000 w 10000"/>
              <a:gd name="connsiteY9" fmla="*/ 0 h 10000"/>
              <a:gd name="connsiteX0" fmla="*/ 0 w 10000"/>
              <a:gd name="connsiteY0" fmla="*/ 0 h 10000"/>
              <a:gd name="connsiteX1" fmla="*/ 0 w 10000"/>
              <a:gd name="connsiteY1" fmla="*/ 9268 h 10000"/>
              <a:gd name="connsiteX2" fmla="*/ 408 w 10000"/>
              <a:gd name="connsiteY2" fmla="*/ 10000 h 10000"/>
              <a:gd name="connsiteX3" fmla="*/ 4443 w 10000"/>
              <a:gd name="connsiteY3" fmla="*/ 9919 h 10000"/>
              <a:gd name="connsiteX4" fmla="*/ 4453 w 10000"/>
              <a:gd name="connsiteY4" fmla="*/ 6098 h 10000"/>
              <a:gd name="connsiteX5" fmla="*/ 5492 w 10000"/>
              <a:gd name="connsiteY5" fmla="*/ 6098 h 10000"/>
              <a:gd name="connsiteX6" fmla="*/ 5482 w 10000"/>
              <a:gd name="connsiteY6" fmla="*/ 10000 h 10000"/>
              <a:gd name="connsiteX7" fmla="*/ 9592 w 10000"/>
              <a:gd name="connsiteY7" fmla="*/ 10000 h 10000"/>
              <a:gd name="connsiteX8" fmla="*/ 10000 w 10000"/>
              <a:gd name="connsiteY8" fmla="*/ 9268 h 10000"/>
              <a:gd name="connsiteX9" fmla="*/ 10000 w 10000"/>
              <a:gd name="connsiteY9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0" y="9268"/>
                </a:lnTo>
                <a:lnTo>
                  <a:pt x="408" y="10000"/>
                </a:lnTo>
                <a:lnTo>
                  <a:pt x="4443" y="9919"/>
                </a:lnTo>
                <a:cubicBezTo>
                  <a:pt x="4446" y="8645"/>
                  <a:pt x="4450" y="7372"/>
                  <a:pt x="4453" y="6098"/>
                </a:cubicBezTo>
                <a:lnTo>
                  <a:pt x="5492" y="6098"/>
                </a:lnTo>
                <a:cubicBezTo>
                  <a:pt x="5489" y="7399"/>
                  <a:pt x="5485" y="8699"/>
                  <a:pt x="5482" y="10000"/>
                </a:cubicBezTo>
                <a:lnTo>
                  <a:pt x="9592" y="10000"/>
                </a:lnTo>
                <a:lnTo>
                  <a:pt x="10000" y="9268"/>
                </a:lnTo>
                <a:lnTo>
                  <a:pt x="10000" y="0"/>
                </a:lnTo>
              </a:path>
            </a:pathLst>
          </a:custGeom>
          <a:noFill/>
          <a:ln w="76200">
            <a:solidFill>
              <a:srgbClr val="FFFF00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/>
          <a:lstStyle/>
          <a:p>
            <a:endParaRPr lang="en-US" dirty="0">
              <a:solidFill>
                <a:srgbClr val="FFFF00"/>
              </a:solidFill>
              <a:highlight>
                <a:srgbClr val="FFFF00"/>
              </a:highlight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34" name="Slide Number Placeholder 10">
            <a:extLst>
              <a:ext uri="{FF2B5EF4-FFF2-40B4-BE49-F238E27FC236}">
                <a16:creationId xmlns:a16="http://schemas.microsoft.com/office/drawing/2014/main" id="{7CD94A3C-55A4-3248-AA06-3736DB74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238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Communication between peers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33741"/>
            <a:ext cx="10515600" cy="2698429"/>
          </a:xfrm>
        </p:spPr>
        <p:txBody>
          <a:bodyPr>
            <a:normAutofit/>
          </a:bodyPr>
          <a:lstStyle/>
          <a:p>
            <a:pPr>
              <a:spcBef>
                <a:spcPts val="2880"/>
              </a:spcBef>
            </a:pPr>
            <a:r>
              <a:rPr lang="en-US" dirty="0"/>
              <a:t>How do peer protocols coordinate with each other?</a:t>
            </a:r>
          </a:p>
          <a:p>
            <a:pPr>
              <a:spcBef>
                <a:spcPts val="2880"/>
              </a:spcBef>
            </a:pPr>
            <a:r>
              <a:rPr lang="en-US" dirty="0"/>
              <a:t>Layer attaches its own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header </a:t>
            </a:r>
            <a:r>
              <a:rPr lang="en-US" dirty="0"/>
              <a:t>(H) to communicate with peer</a:t>
            </a:r>
          </a:p>
          <a:p>
            <a:pPr lvl="1">
              <a:spcBef>
                <a:spcPts val="1080"/>
              </a:spcBef>
            </a:pPr>
            <a:r>
              <a:rPr lang="en-US" dirty="0"/>
              <a:t>Higher layers’ headers, data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encapsulated </a:t>
            </a:r>
            <a:r>
              <a:rPr lang="en-US" dirty="0"/>
              <a:t>inside message </a:t>
            </a:r>
          </a:p>
          <a:p>
            <a:pPr lvl="1">
              <a:spcBef>
                <a:spcPts val="1080"/>
              </a:spcBef>
            </a:pPr>
            <a:r>
              <a:rPr lang="en-US" dirty="0"/>
              <a:t>Lower layers don’t generally inspect higher layers’ headers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553359" y="5101910"/>
            <a:ext cx="926353" cy="436112"/>
          </a:xfrm>
          <a:prstGeom prst="round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203345" y="4422895"/>
            <a:ext cx="1393779" cy="401012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2203345" y="5101911"/>
            <a:ext cx="1393779" cy="433845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2203345" y="5811725"/>
            <a:ext cx="1393779" cy="43611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259813" y="4422896"/>
            <a:ext cx="2194063" cy="412283"/>
          </a:xfrm>
          <a:prstGeom prst="roundRect">
            <a:avLst/>
          </a:prstGeom>
          <a:solidFill>
            <a:srgbClr val="948A5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pc="-15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Application message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636230" y="5165750"/>
            <a:ext cx="753835" cy="303901"/>
          </a:xfrm>
          <a:prstGeom prst="roundRect">
            <a:avLst/>
          </a:prstGeom>
          <a:solidFill>
            <a:srgbClr val="948A5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4259814" y="5099644"/>
            <a:ext cx="293545" cy="436112"/>
          </a:xfrm>
          <a:prstGeom prst="round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H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259812" y="5811725"/>
            <a:ext cx="293546" cy="436112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H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553357" y="5811725"/>
            <a:ext cx="1057836" cy="436112"/>
          </a:xfrm>
          <a:prstGeom prst="roundRect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4923901" y="5863611"/>
            <a:ext cx="612589" cy="333782"/>
          </a:xfrm>
          <a:prstGeom prst="round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986653" y="5905606"/>
            <a:ext cx="493058" cy="249793"/>
          </a:xfrm>
          <a:prstGeom prst="roundRect">
            <a:avLst/>
          </a:prstGeom>
          <a:solidFill>
            <a:srgbClr val="948A5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4630356" y="5863611"/>
            <a:ext cx="293545" cy="333783"/>
          </a:xfrm>
          <a:prstGeom prst="round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154401" y="4912222"/>
            <a:ext cx="3431965" cy="369332"/>
          </a:xfrm>
          <a:prstGeom prst="callout2">
            <a:avLst>
              <a:gd name="adj1" fmla="val 51611"/>
              <a:gd name="adj2" fmla="val 1924"/>
              <a:gd name="adj3" fmla="val 53105"/>
              <a:gd name="adj4" fmla="val -5798"/>
              <a:gd name="adj5" fmla="val 96069"/>
              <a:gd name="adj6" fmla="val -16968"/>
            </a:avLst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3">
                    <a:lumMod val="75000"/>
                  </a:schemeClr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Transport-layer message body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70138" y="5605342"/>
            <a:ext cx="3369833" cy="369332"/>
          </a:xfrm>
          <a:prstGeom prst="callout2">
            <a:avLst>
              <a:gd name="adj1" fmla="val 51611"/>
              <a:gd name="adj2" fmla="val 1924"/>
              <a:gd name="adj3" fmla="val 53105"/>
              <a:gd name="adj4" fmla="val -5798"/>
              <a:gd name="adj5" fmla="val 96069"/>
              <a:gd name="adj6" fmla="val -16968"/>
            </a:avLst>
          </a:prstGeom>
          <a:noFill/>
          <a:ln w="3810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tx2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Network-layer datagram body</a:t>
            </a:r>
            <a:endParaRPr lang="en-US" dirty="0">
              <a:solidFill>
                <a:schemeClr val="tx2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31" name="Trapezoid 30"/>
          <p:cNvSpPr/>
          <p:nvPr/>
        </p:nvSpPr>
        <p:spPr>
          <a:xfrm flipV="1">
            <a:off x="4301997" y="4846131"/>
            <a:ext cx="2065244" cy="229846"/>
          </a:xfrm>
          <a:custGeom>
            <a:avLst/>
            <a:gdLst>
              <a:gd name="connsiteX0" fmla="*/ 0 w 2160494"/>
              <a:gd name="connsiteY0" fmla="*/ 264199 h 264199"/>
              <a:gd name="connsiteX1" fmla="*/ 214458 w 2160494"/>
              <a:gd name="connsiteY1" fmla="*/ 0 h 264199"/>
              <a:gd name="connsiteX2" fmla="*/ 1946036 w 2160494"/>
              <a:gd name="connsiteY2" fmla="*/ 0 h 264199"/>
              <a:gd name="connsiteX3" fmla="*/ 2160494 w 2160494"/>
              <a:gd name="connsiteY3" fmla="*/ 264199 h 264199"/>
              <a:gd name="connsiteX4" fmla="*/ 0 w 2160494"/>
              <a:gd name="connsiteY4" fmla="*/ 264199 h 264199"/>
              <a:gd name="connsiteX0" fmla="*/ 0 w 2160494"/>
              <a:gd name="connsiteY0" fmla="*/ 270175 h 270175"/>
              <a:gd name="connsiteX1" fmla="*/ 214458 w 2160494"/>
              <a:gd name="connsiteY1" fmla="*/ 5976 h 270175"/>
              <a:gd name="connsiteX2" fmla="*/ 1181048 w 2160494"/>
              <a:gd name="connsiteY2" fmla="*/ 0 h 270175"/>
              <a:gd name="connsiteX3" fmla="*/ 2160494 w 2160494"/>
              <a:gd name="connsiteY3" fmla="*/ 270175 h 270175"/>
              <a:gd name="connsiteX4" fmla="*/ 0 w 2160494"/>
              <a:gd name="connsiteY4" fmla="*/ 270175 h 270175"/>
              <a:gd name="connsiteX0" fmla="*/ 0 w 2160494"/>
              <a:gd name="connsiteY0" fmla="*/ 280074 h 280074"/>
              <a:gd name="connsiteX1" fmla="*/ 344633 w 2160494"/>
              <a:gd name="connsiteY1" fmla="*/ 0 h 280074"/>
              <a:gd name="connsiteX2" fmla="*/ 1181048 w 2160494"/>
              <a:gd name="connsiteY2" fmla="*/ 9899 h 280074"/>
              <a:gd name="connsiteX3" fmla="*/ 2160494 w 2160494"/>
              <a:gd name="connsiteY3" fmla="*/ 280074 h 280074"/>
              <a:gd name="connsiteX4" fmla="*/ 0 w 2160494"/>
              <a:gd name="connsiteY4" fmla="*/ 280074 h 280074"/>
              <a:gd name="connsiteX0" fmla="*/ 0 w 2160494"/>
              <a:gd name="connsiteY0" fmla="*/ 282875 h 282875"/>
              <a:gd name="connsiteX1" fmla="*/ 344633 w 2160494"/>
              <a:gd name="connsiteY1" fmla="*/ 2801 h 282875"/>
              <a:gd name="connsiteX2" fmla="*/ 1152473 w 2160494"/>
              <a:gd name="connsiteY2" fmla="*/ 0 h 282875"/>
              <a:gd name="connsiteX3" fmla="*/ 2160494 w 2160494"/>
              <a:gd name="connsiteY3" fmla="*/ 282875 h 282875"/>
              <a:gd name="connsiteX4" fmla="*/ 0 w 2160494"/>
              <a:gd name="connsiteY4" fmla="*/ 282875 h 282875"/>
              <a:gd name="connsiteX0" fmla="*/ 0 w 2138269"/>
              <a:gd name="connsiteY0" fmla="*/ 279700 h 282875"/>
              <a:gd name="connsiteX1" fmla="*/ 322408 w 2138269"/>
              <a:gd name="connsiteY1" fmla="*/ 2801 h 282875"/>
              <a:gd name="connsiteX2" fmla="*/ 1130248 w 2138269"/>
              <a:gd name="connsiteY2" fmla="*/ 0 h 282875"/>
              <a:gd name="connsiteX3" fmla="*/ 2138269 w 2138269"/>
              <a:gd name="connsiteY3" fmla="*/ 282875 h 282875"/>
              <a:gd name="connsiteX4" fmla="*/ 0 w 2138269"/>
              <a:gd name="connsiteY4" fmla="*/ 279700 h 282875"/>
              <a:gd name="connsiteX0" fmla="*/ 0 w 2093819"/>
              <a:gd name="connsiteY0" fmla="*/ 279700 h 279700"/>
              <a:gd name="connsiteX1" fmla="*/ 322408 w 2093819"/>
              <a:gd name="connsiteY1" fmla="*/ 2801 h 279700"/>
              <a:gd name="connsiteX2" fmla="*/ 1130248 w 2093819"/>
              <a:gd name="connsiteY2" fmla="*/ 0 h 279700"/>
              <a:gd name="connsiteX3" fmla="*/ 2093819 w 2093819"/>
              <a:gd name="connsiteY3" fmla="*/ 276525 h 279700"/>
              <a:gd name="connsiteX4" fmla="*/ 0 w 2093819"/>
              <a:gd name="connsiteY4" fmla="*/ 279700 h 279700"/>
              <a:gd name="connsiteX0" fmla="*/ 0 w 2090644"/>
              <a:gd name="connsiteY0" fmla="*/ 263825 h 276525"/>
              <a:gd name="connsiteX1" fmla="*/ 319233 w 2090644"/>
              <a:gd name="connsiteY1" fmla="*/ 2801 h 276525"/>
              <a:gd name="connsiteX2" fmla="*/ 1127073 w 2090644"/>
              <a:gd name="connsiteY2" fmla="*/ 0 h 276525"/>
              <a:gd name="connsiteX3" fmla="*/ 2090644 w 2090644"/>
              <a:gd name="connsiteY3" fmla="*/ 276525 h 276525"/>
              <a:gd name="connsiteX4" fmla="*/ 0 w 2090644"/>
              <a:gd name="connsiteY4" fmla="*/ 263825 h 276525"/>
              <a:gd name="connsiteX0" fmla="*/ 0 w 2071594"/>
              <a:gd name="connsiteY0" fmla="*/ 263825 h 263825"/>
              <a:gd name="connsiteX1" fmla="*/ 319233 w 2071594"/>
              <a:gd name="connsiteY1" fmla="*/ 2801 h 263825"/>
              <a:gd name="connsiteX2" fmla="*/ 1127073 w 2071594"/>
              <a:gd name="connsiteY2" fmla="*/ 0 h 263825"/>
              <a:gd name="connsiteX3" fmla="*/ 2071594 w 2071594"/>
              <a:gd name="connsiteY3" fmla="*/ 254300 h 263825"/>
              <a:gd name="connsiteX4" fmla="*/ 0 w 2071594"/>
              <a:gd name="connsiteY4" fmla="*/ 263825 h 263825"/>
              <a:gd name="connsiteX0" fmla="*/ 0 w 2065244"/>
              <a:gd name="connsiteY0" fmla="*/ 263825 h 263825"/>
              <a:gd name="connsiteX1" fmla="*/ 319233 w 2065244"/>
              <a:gd name="connsiteY1" fmla="*/ 2801 h 263825"/>
              <a:gd name="connsiteX2" fmla="*/ 1127073 w 2065244"/>
              <a:gd name="connsiteY2" fmla="*/ 0 h 263825"/>
              <a:gd name="connsiteX3" fmla="*/ 2065244 w 2065244"/>
              <a:gd name="connsiteY3" fmla="*/ 261489 h 263825"/>
              <a:gd name="connsiteX4" fmla="*/ 0 w 2065244"/>
              <a:gd name="connsiteY4" fmla="*/ 263825 h 26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244" h="263825">
                <a:moveTo>
                  <a:pt x="0" y="263825"/>
                </a:moveTo>
                <a:lnTo>
                  <a:pt x="319233" y="2801"/>
                </a:lnTo>
                <a:lnTo>
                  <a:pt x="1127073" y="0"/>
                </a:lnTo>
                <a:lnTo>
                  <a:pt x="2065244" y="261489"/>
                </a:lnTo>
                <a:lnTo>
                  <a:pt x="0" y="263825"/>
                </a:lnTo>
                <a:close/>
              </a:path>
            </a:pathLst>
          </a:custGeom>
          <a:gradFill flip="none" rotWithShape="1">
            <a:gsLst>
              <a:gs pos="72000">
                <a:srgbClr val="948A54"/>
              </a:gs>
              <a:gs pos="0">
                <a:srgbClr val="A5A5A5"/>
              </a:gs>
            </a:gsLst>
            <a:lin ang="5400000" scaled="1"/>
            <a:tileRect/>
          </a:gradFill>
          <a:ln w="28575">
            <a:noFill/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83" name="Trapezoid 30"/>
          <p:cNvSpPr/>
          <p:nvPr/>
        </p:nvSpPr>
        <p:spPr>
          <a:xfrm flipV="1">
            <a:off x="4291551" y="5550298"/>
            <a:ext cx="1273894" cy="245721"/>
          </a:xfrm>
          <a:custGeom>
            <a:avLst/>
            <a:gdLst>
              <a:gd name="connsiteX0" fmla="*/ 0 w 2160494"/>
              <a:gd name="connsiteY0" fmla="*/ 264199 h 264199"/>
              <a:gd name="connsiteX1" fmla="*/ 214458 w 2160494"/>
              <a:gd name="connsiteY1" fmla="*/ 0 h 264199"/>
              <a:gd name="connsiteX2" fmla="*/ 1946036 w 2160494"/>
              <a:gd name="connsiteY2" fmla="*/ 0 h 264199"/>
              <a:gd name="connsiteX3" fmla="*/ 2160494 w 2160494"/>
              <a:gd name="connsiteY3" fmla="*/ 264199 h 264199"/>
              <a:gd name="connsiteX4" fmla="*/ 0 w 2160494"/>
              <a:gd name="connsiteY4" fmla="*/ 264199 h 264199"/>
              <a:gd name="connsiteX0" fmla="*/ 0 w 2160494"/>
              <a:gd name="connsiteY0" fmla="*/ 270175 h 270175"/>
              <a:gd name="connsiteX1" fmla="*/ 214458 w 2160494"/>
              <a:gd name="connsiteY1" fmla="*/ 5976 h 270175"/>
              <a:gd name="connsiteX2" fmla="*/ 1181048 w 2160494"/>
              <a:gd name="connsiteY2" fmla="*/ 0 h 270175"/>
              <a:gd name="connsiteX3" fmla="*/ 2160494 w 2160494"/>
              <a:gd name="connsiteY3" fmla="*/ 270175 h 270175"/>
              <a:gd name="connsiteX4" fmla="*/ 0 w 2160494"/>
              <a:gd name="connsiteY4" fmla="*/ 270175 h 270175"/>
              <a:gd name="connsiteX0" fmla="*/ 0 w 2160494"/>
              <a:gd name="connsiteY0" fmla="*/ 280074 h 280074"/>
              <a:gd name="connsiteX1" fmla="*/ 344633 w 2160494"/>
              <a:gd name="connsiteY1" fmla="*/ 0 h 280074"/>
              <a:gd name="connsiteX2" fmla="*/ 1181048 w 2160494"/>
              <a:gd name="connsiteY2" fmla="*/ 9899 h 280074"/>
              <a:gd name="connsiteX3" fmla="*/ 2160494 w 2160494"/>
              <a:gd name="connsiteY3" fmla="*/ 280074 h 280074"/>
              <a:gd name="connsiteX4" fmla="*/ 0 w 2160494"/>
              <a:gd name="connsiteY4" fmla="*/ 280074 h 280074"/>
              <a:gd name="connsiteX0" fmla="*/ 0 w 2160494"/>
              <a:gd name="connsiteY0" fmla="*/ 282875 h 282875"/>
              <a:gd name="connsiteX1" fmla="*/ 344633 w 2160494"/>
              <a:gd name="connsiteY1" fmla="*/ 2801 h 282875"/>
              <a:gd name="connsiteX2" fmla="*/ 1152473 w 2160494"/>
              <a:gd name="connsiteY2" fmla="*/ 0 h 282875"/>
              <a:gd name="connsiteX3" fmla="*/ 2160494 w 2160494"/>
              <a:gd name="connsiteY3" fmla="*/ 282875 h 282875"/>
              <a:gd name="connsiteX4" fmla="*/ 0 w 2160494"/>
              <a:gd name="connsiteY4" fmla="*/ 282875 h 282875"/>
              <a:gd name="connsiteX0" fmla="*/ 0 w 2138269"/>
              <a:gd name="connsiteY0" fmla="*/ 279700 h 282875"/>
              <a:gd name="connsiteX1" fmla="*/ 322408 w 2138269"/>
              <a:gd name="connsiteY1" fmla="*/ 2801 h 282875"/>
              <a:gd name="connsiteX2" fmla="*/ 1130248 w 2138269"/>
              <a:gd name="connsiteY2" fmla="*/ 0 h 282875"/>
              <a:gd name="connsiteX3" fmla="*/ 2138269 w 2138269"/>
              <a:gd name="connsiteY3" fmla="*/ 282875 h 282875"/>
              <a:gd name="connsiteX4" fmla="*/ 0 w 2138269"/>
              <a:gd name="connsiteY4" fmla="*/ 279700 h 282875"/>
              <a:gd name="connsiteX0" fmla="*/ 0 w 2093819"/>
              <a:gd name="connsiteY0" fmla="*/ 279700 h 279700"/>
              <a:gd name="connsiteX1" fmla="*/ 322408 w 2093819"/>
              <a:gd name="connsiteY1" fmla="*/ 2801 h 279700"/>
              <a:gd name="connsiteX2" fmla="*/ 1130248 w 2093819"/>
              <a:gd name="connsiteY2" fmla="*/ 0 h 279700"/>
              <a:gd name="connsiteX3" fmla="*/ 2093819 w 2093819"/>
              <a:gd name="connsiteY3" fmla="*/ 276525 h 279700"/>
              <a:gd name="connsiteX4" fmla="*/ 0 w 2093819"/>
              <a:gd name="connsiteY4" fmla="*/ 279700 h 279700"/>
              <a:gd name="connsiteX0" fmla="*/ 0 w 2090644"/>
              <a:gd name="connsiteY0" fmla="*/ 263825 h 276525"/>
              <a:gd name="connsiteX1" fmla="*/ 319233 w 2090644"/>
              <a:gd name="connsiteY1" fmla="*/ 2801 h 276525"/>
              <a:gd name="connsiteX2" fmla="*/ 1127073 w 2090644"/>
              <a:gd name="connsiteY2" fmla="*/ 0 h 276525"/>
              <a:gd name="connsiteX3" fmla="*/ 2090644 w 2090644"/>
              <a:gd name="connsiteY3" fmla="*/ 276525 h 276525"/>
              <a:gd name="connsiteX4" fmla="*/ 0 w 2090644"/>
              <a:gd name="connsiteY4" fmla="*/ 263825 h 276525"/>
              <a:gd name="connsiteX0" fmla="*/ 0 w 2071594"/>
              <a:gd name="connsiteY0" fmla="*/ 263825 h 263825"/>
              <a:gd name="connsiteX1" fmla="*/ 319233 w 2071594"/>
              <a:gd name="connsiteY1" fmla="*/ 2801 h 263825"/>
              <a:gd name="connsiteX2" fmla="*/ 1127073 w 2071594"/>
              <a:gd name="connsiteY2" fmla="*/ 0 h 263825"/>
              <a:gd name="connsiteX3" fmla="*/ 2071594 w 2071594"/>
              <a:gd name="connsiteY3" fmla="*/ 254300 h 263825"/>
              <a:gd name="connsiteX4" fmla="*/ 0 w 2071594"/>
              <a:gd name="connsiteY4" fmla="*/ 263825 h 263825"/>
              <a:gd name="connsiteX0" fmla="*/ 0 w 2065244"/>
              <a:gd name="connsiteY0" fmla="*/ 263825 h 263825"/>
              <a:gd name="connsiteX1" fmla="*/ 319233 w 2065244"/>
              <a:gd name="connsiteY1" fmla="*/ 2801 h 263825"/>
              <a:gd name="connsiteX2" fmla="*/ 1127073 w 2065244"/>
              <a:gd name="connsiteY2" fmla="*/ 0 h 263825"/>
              <a:gd name="connsiteX3" fmla="*/ 2065244 w 2065244"/>
              <a:gd name="connsiteY3" fmla="*/ 261489 h 263825"/>
              <a:gd name="connsiteX4" fmla="*/ 0 w 2065244"/>
              <a:gd name="connsiteY4" fmla="*/ 263825 h 263825"/>
              <a:gd name="connsiteX0" fmla="*/ 0 w 2214264"/>
              <a:gd name="connsiteY0" fmla="*/ 282047 h 282047"/>
              <a:gd name="connsiteX1" fmla="*/ 319233 w 2214264"/>
              <a:gd name="connsiteY1" fmla="*/ 21023 h 282047"/>
              <a:gd name="connsiteX2" fmla="*/ 2214264 w 2214264"/>
              <a:gd name="connsiteY2" fmla="*/ 0 h 282047"/>
              <a:gd name="connsiteX3" fmla="*/ 2065244 w 2214264"/>
              <a:gd name="connsiteY3" fmla="*/ 279711 h 282047"/>
              <a:gd name="connsiteX4" fmla="*/ 0 w 2214264"/>
              <a:gd name="connsiteY4" fmla="*/ 282047 h 282047"/>
              <a:gd name="connsiteX0" fmla="*/ 0 w 2214264"/>
              <a:gd name="connsiteY0" fmla="*/ 282047 h 282047"/>
              <a:gd name="connsiteX1" fmla="*/ 517908 w 2214264"/>
              <a:gd name="connsiteY1" fmla="*/ 2801 h 282047"/>
              <a:gd name="connsiteX2" fmla="*/ 2214264 w 2214264"/>
              <a:gd name="connsiteY2" fmla="*/ 0 h 282047"/>
              <a:gd name="connsiteX3" fmla="*/ 2065244 w 2214264"/>
              <a:gd name="connsiteY3" fmla="*/ 279711 h 282047"/>
              <a:gd name="connsiteX4" fmla="*/ 0 w 2214264"/>
              <a:gd name="connsiteY4" fmla="*/ 282047 h 282047"/>
              <a:gd name="connsiteX0" fmla="*/ 0 w 2214264"/>
              <a:gd name="connsiteY0" fmla="*/ 282047 h 282047"/>
              <a:gd name="connsiteX1" fmla="*/ 517908 w 2214264"/>
              <a:gd name="connsiteY1" fmla="*/ 2801 h 282047"/>
              <a:gd name="connsiteX2" fmla="*/ 2214264 w 2214264"/>
              <a:gd name="connsiteY2" fmla="*/ 0 h 282047"/>
              <a:gd name="connsiteX3" fmla="*/ 1999019 w 2214264"/>
              <a:gd name="connsiteY3" fmla="*/ 279711 h 282047"/>
              <a:gd name="connsiteX4" fmla="*/ 0 w 2214264"/>
              <a:gd name="connsiteY4" fmla="*/ 282047 h 28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4264" h="282047">
                <a:moveTo>
                  <a:pt x="0" y="282047"/>
                </a:moveTo>
                <a:lnTo>
                  <a:pt x="517908" y="2801"/>
                </a:lnTo>
                <a:lnTo>
                  <a:pt x="2214264" y="0"/>
                </a:lnTo>
                <a:lnTo>
                  <a:pt x="1999019" y="279711"/>
                </a:lnTo>
                <a:lnTo>
                  <a:pt x="0" y="282047"/>
                </a:lnTo>
                <a:close/>
              </a:path>
            </a:pathLst>
          </a:custGeom>
          <a:gradFill flip="none" rotWithShape="1">
            <a:gsLst>
              <a:gs pos="100000">
                <a:schemeClr val="accent3"/>
              </a:gs>
              <a:gs pos="0">
                <a:schemeClr val="accent1"/>
              </a:gs>
            </a:gsLst>
            <a:lin ang="5400000" scaled="1"/>
            <a:tileRect/>
          </a:gradFill>
          <a:ln w="28575">
            <a:noFill/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2" name="Slide Number Placeholder 10">
            <a:extLst>
              <a:ext uri="{FF2B5EF4-FFF2-40B4-BE49-F238E27FC236}">
                <a16:creationId xmlns:a16="http://schemas.microsoft.com/office/drawing/2014/main" id="{F10F57E5-49CD-D64F-96DB-78744B3F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37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2" grpId="0" animBg="1"/>
      <p:bldP spid="43" grpId="0" animBg="1"/>
      <p:bldP spid="46" grpId="0" animBg="1"/>
      <p:bldP spid="50" grpId="0" animBg="1"/>
      <p:bldP spid="55" grpId="0" animBg="1"/>
      <p:bldP spid="61" grpId="0" animBg="1"/>
      <p:bldP spid="77" grpId="0" animBg="1"/>
      <p:bldP spid="78" grpId="0" animBg="1"/>
      <p:bldP spid="79" grpId="0" animBg="1"/>
      <p:bldP spid="31" grpId="0" animBg="1"/>
      <p:bldP spid="8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335438"/>
            <a:ext cx="10515600" cy="2166237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Socket: The interface the OS provides to the network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Provides inter-process explicit message exchange</a:t>
            </a:r>
          </a:p>
          <a:p>
            <a:pPr>
              <a:lnSpc>
                <a:spcPct val="120000"/>
              </a:lnSpc>
            </a:pPr>
            <a:r>
              <a:rPr lang="en-US" dirty="0"/>
              <a:t>Can build distributed systems atop sockets: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send()</a:t>
            </a:r>
            <a:r>
              <a:rPr lang="en-US" dirty="0"/>
              <a:t>,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recv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()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e.g.: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put(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key,value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) </a:t>
            </a:r>
            <a:r>
              <a:rPr lang="en-US" dirty="0">
                <a:latin typeface="Arial" charset="0"/>
                <a:ea typeface="Arial" charset="0"/>
                <a:cs typeface="Arial" charset="0"/>
                <a:sym typeface="Wingdings"/>
              </a:rPr>
              <a:t> message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0528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Network socket-based communication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2760615" y="3496098"/>
            <a:ext cx="6594571" cy="3057102"/>
            <a:chOff x="552092" y="3001991"/>
            <a:chExt cx="6594571" cy="3057102"/>
          </a:xfrm>
        </p:grpSpPr>
        <p:cxnSp>
          <p:nvCxnSpPr>
            <p:cNvPr id="24" name="Straight Arrow Connector 23"/>
            <p:cNvCxnSpPr>
              <a:stCxn id="9" idx="3"/>
              <a:endCxn id="84" idx="1"/>
            </p:cNvCxnSpPr>
            <p:nvPr/>
          </p:nvCxnSpPr>
          <p:spPr>
            <a:xfrm flipV="1">
              <a:off x="2617796" y="5374605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7" idx="3"/>
              <a:endCxn id="82" idx="1"/>
            </p:cNvCxnSpPr>
            <p:nvPr/>
          </p:nvCxnSpPr>
          <p:spPr>
            <a:xfrm flipV="1">
              <a:off x="2617796" y="4766149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8" idx="3"/>
              <a:endCxn id="83" idx="1"/>
            </p:cNvCxnSpPr>
            <p:nvPr/>
          </p:nvCxnSpPr>
          <p:spPr>
            <a:xfrm flipV="1">
              <a:off x="2617796" y="5070377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81" idx="1"/>
              <a:endCxn id="6" idx="3"/>
            </p:cNvCxnSpPr>
            <p:nvPr/>
          </p:nvCxnSpPr>
          <p:spPr>
            <a:xfrm flipH="1">
              <a:off x="2617796" y="4461635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552092" y="3001992"/>
              <a:ext cx="2272860" cy="3057101"/>
              <a:chOff x="552092" y="3001992"/>
              <a:chExt cx="2272860" cy="3057101"/>
            </a:xfrm>
          </p:grpSpPr>
          <p:sp>
            <p:nvSpPr>
              <p:cNvPr id="5" name="Rectangle 24"/>
              <p:cNvSpPr>
                <a:spLocks noChangeArrowheads="1"/>
              </p:cNvSpPr>
              <p:nvPr/>
            </p:nvSpPr>
            <p:spPr bwMode="auto">
              <a:xfrm>
                <a:off x="759125" y="3127417"/>
                <a:ext cx="1858671" cy="935052"/>
              </a:xfrm>
              <a:prstGeom prst="rect">
                <a:avLst/>
              </a:prstGeom>
              <a:solidFill>
                <a:srgbClr val="948A54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t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latin typeface="Helvetica Neue Medium" charset="0"/>
                    <a:ea typeface="Helvetica Neue Medium" charset="0"/>
                    <a:cs typeface="Helvetica Neue Medium" charset="0"/>
                  </a:rPr>
                  <a:t>Application layer</a:t>
                </a:r>
              </a:p>
            </p:txBody>
          </p:sp>
          <p:sp>
            <p:nvSpPr>
              <p:cNvPr id="6" name="Rectangle 24"/>
              <p:cNvSpPr>
                <a:spLocks noChangeArrowheads="1"/>
              </p:cNvSpPr>
              <p:nvPr/>
            </p:nvSpPr>
            <p:spPr bwMode="auto">
              <a:xfrm>
                <a:off x="759125" y="4309522"/>
                <a:ext cx="1858671" cy="304228"/>
              </a:xfrm>
              <a:prstGeom prst="rect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latin typeface="Helvetica Neue Medium" charset="0"/>
                    <a:ea typeface="Helvetica Neue Medium" charset="0"/>
                    <a:cs typeface="Helvetica Neue Medium" charset="0"/>
                  </a:rPr>
                  <a:t>Transport layer</a:t>
                </a:r>
              </a:p>
            </p:txBody>
          </p:sp>
          <p:sp>
            <p:nvSpPr>
              <p:cNvPr id="7" name="Rectangle 24"/>
              <p:cNvSpPr>
                <a:spLocks noChangeArrowheads="1"/>
              </p:cNvSpPr>
              <p:nvPr/>
            </p:nvSpPr>
            <p:spPr bwMode="auto">
              <a:xfrm>
                <a:off x="759125" y="4614036"/>
                <a:ext cx="1858671" cy="304228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latin typeface="Helvetica Neue Medium" charset="0"/>
                    <a:ea typeface="Helvetica Neue Medium" charset="0"/>
                    <a:cs typeface="Helvetica Neue Medium" charset="0"/>
                  </a:rPr>
                  <a:t>Network layer</a:t>
                </a:r>
              </a:p>
            </p:txBody>
          </p:sp>
          <p:sp>
            <p:nvSpPr>
              <p:cNvPr id="8" name="Rectangle 24"/>
              <p:cNvSpPr>
                <a:spLocks noChangeArrowheads="1"/>
              </p:cNvSpPr>
              <p:nvPr/>
            </p:nvSpPr>
            <p:spPr bwMode="auto">
              <a:xfrm>
                <a:off x="759125" y="4918264"/>
                <a:ext cx="1858671" cy="304228"/>
              </a:xfrm>
              <a:prstGeom prst="rect">
                <a:avLst/>
              </a:prstGeom>
              <a:solidFill>
                <a:srgbClr val="7F7F7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Link layer</a:t>
                </a:r>
              </a:p>
            </p:txBody>
          </p:sp>
          <p:sp>
            <p:nvSpPr>
              <p:cNvPr id="9" name="Rectangle 24"/>
              <p:cNvSpPr>
                <a:spLocks noChangeArrowheads="1"/>
              </p:cNvSpPr>
              <p:nvPr/>
            </p:nvSpPr>
            <p:spPr bwMode="auto">
              <a:xfrm>
                <a:off x="759125" y="5222492"/>
                <a:ext cx="1858671" cy="304228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>
                    <a:latin typeface="Helvetica Neue Medium" charset="0"/>
                    <a:ea typeface="Helvetica Neue Medium" charset="0"/>
                    <a:cs typeface="Helvetica Neue Medium" charset="0"/>
                  </a:rPr>
                  <a:t>Physical layer</a:t>
                </a:r>
                <a:endParaRPr lang="en-US" dirty="0"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552092" y="3001992"/>
                <a:ext cx="2272860" cy="3057101"/>
              </a:xfrm>
              <a:prstGeom prst="roundRect">
                <a:avLst>
                  <a:gd name="adj" fmla="val 8317"/>
                </a:avLst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Host A</a:t>
                </a:r>
                <a:endParaRPr lang="en-US" sz="2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  <p:sp>
            <p:nvSpPr>
              <p:cNvPr id="69" name="Alternate Process 68"/>
              <p:cNvSpPr/>
              <p:nvPr/>
            </p:nvSpPr>
            <p:spPr>
              <a:xfrm>
                <a:off x="1095555" y="3528616"/>
                <a:ext cx="1181819" cy="426938"/>
              </a:xfrm>
              <a:prstGeom prst="flowChartAlternateProcess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Process</a:t>
                </a:r>
                <a:endParaRPr lang="en-US" dirty="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4873803" y="3001991"/>
              <a:ext cx="2272860" cy="3057101"/>
              <a:chOff x="552092" y="3001992"/>
              <a:chExt cx="2272860" cy="3057101"/>
            </a:xfrm>
          </p:grpSpPr>
          <p:sp>
            <p:nvSpPr>
              <p:cNvPr id="80" name="Rectangle 24"/>
              <p:cNvSpPr>
                <a:spLocks noChangeArrowheads="1"/>
              </p:cNvSpPr>
              <p:nvPr/>
            </p:nvSpPr>
            <p:spPr bwMode="auto">
              <a:xfrm>
                <a:off x="759125" y="3127417"/>
                <a:ext cx="1858671" cy="935052"/>
              </a:xfrm>
              <a:prstGeom prst="rect">
                <a:avLst/>
              </a:prstGeom>
              <a:solidFill>
                <a:srgbClr val="948A54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t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latin typeface="Helvetica Neue Medium" charset="0"/>
                    <a:ea typeface="Helvetica Neue Medium" charset="0"/>
                    <a:cs typeface="Helvetica Neue Medium" charset="0"/>
                  </a:rPr>
                  <a:t>Application layer</a:t>
                </a:r>
              </a:p>
            </p:txBody>
          </p:sp>
          <p:sp>
            <p:nvSpPr>
              <p:cNvPr id="81" name="Rectangle 24"/>
              <p:cNvSpPr>
                <a:spLocks noChangeArrowheads="1"/>
              </p:cNvSpPr>
              <p:nvPr/>
            </p:nvSpPr>
            <p:spPr bwMode="auto">
              <a:xfrm>
                <a:off x="759125" y="4309522"/>
                <a:ext cx="1858671" cy="304228"/>
              </a:xfrm>
              <a:prstGeom prst="rect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latin typeface="Helvetica Neue Medium" charset="0"/>
                    <a:ea typeface="Helvetica Neue Medium" charset="0"/>
                    <a:cs typeface="Helvetica Neue Medium" charset="0"/>
                  </a:rPr>
                  <a:t>Transport layer</a:t>
                </a:r>
              </a:p>
            </p:txBody>
          </p:sp>
          <p:sp>
            <p:nvSpPr>
              <p:cNvPr id="82" name="Rectangle 24"/>
              <p:cNvSpPr>
                <a:spLocks noChangeArrowheads="1"/>
              </p:cNvSpPr>
              <p:nvPr/>
            </p:nvSpPr>
            <p:spPr bwMode="auto">
              <a:xfrm>
                <a:off x="759125" y="4614036"/>
                <a:ext cx="1858671" cy="304228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latin typeface="Helvetica Neue Medium" charset="0"/>
                    <a:ea typeface="Helvetica Neue Medium" charset="0"/>
                    <a:cs typeface="Helvetica Neue Medium" charset="0"/>
                  </a:rPr>
                  <a:t>Network layer</a:t>
                </a:r>
              </a:p>
            </p:txBody>
          </p:sp>
          <p:sp>
            <p:nvSpPr>
              <p:cNvPr id="83" name="Rectangle 24"/>
              <p:cNvSpPr>
                <a:spLocks noChangeArrowheads="1"/>
              </p:cNvSpPr>
              <p:nvPr/>
            </p:nvSpPr>
            <p:spPr bwMode="auto">
              <a:xfrm>
                <a:off x="759125" y="4918264"/>
                <a:ext cx="1858671" cy="304228"/>
              </a:xfrm>
              <a:prstGeom prst="rect">
                <a:avLst/>
              </a:prstGeom>
              <a:solidFill>
                <a:srgbClr val="7F7F7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>
                    <a:solidFill>
                      <a:srgbClr val="000000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Link layer</a:t>
                </a:r>
              </a:p>
            </p:txBody>
          </p:sp>
          <p:sp>
            <p:nvSpPr>
              <p:cNvPr id="84" name="Rectangle 24"/>
              <p:cNvSpPr>
                <a:spLocks noChangeArrowheads="1"/>
              </p:cNvSpPr>
              <p:nvPr/>
            </p:nvSpPr>
            <p:spPr bwMode="auto">
              <a:xfrm>
                <a:off x="759125" y="5222492"/>
                <a:ext cx="1858671" cy="304228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>
                    <a:latin typeface="Helvetica Neue Medium" charset="0"/>
                    <a:ea typeface="Helvetica Neue Medium" charset="0"/>
                    <a:cs typeface="Helvetica Neue Medium" charset="0"/>
                  </a:rPr>
                  <a:t>Physical layer</a:t>
                </a:r>
                <a:endParaRPr lang="en-US" dirty="0"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  <p:sp>
            <p:nvSpPr>
              <p:cNvPr id="85" name="Rounded Rectangle 84"/>
              <p:cNvSpPr/>
              <p:nvPr/>
            </p:nvSpPr>
            <p:spPr>
              <a:xfrm>
                <a:off x="552092" y="3001992"/>
                <a:ext cx="2272860" cy="3057101"/>
              </a:xfrm>
              <a:prstGeom prst="roundRect">
                <a:avLst>
                  <a:gd name="adj" fmla="val 8317"/>
                </a:avLst>
              </a:prstGeom>
              <a:noFill/>
              <a:ln w="285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Host B</a:t>
                </a:r>
                <a:endParaRPr lang="en-US" sz="2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  <p:sp>
            <p:nvSpPr>
              <p:cNvPr id="86" name="Trapezoid 85"/>
              <p:cNvSpPr/>
              <p:nvPr/>
            </p:nvSpPr>
            <p:spPr>
              <a:xfrm>
                <a:off x="1095555" y="3963039"/>
                <a:ext cx="1181819" cy="346197"/>
              </a:xfrm>
              <a:prstGeom prst="trapezoid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Socket</a:t>
                </a:r>
                <a:endParaRPr lang="en-US" dirty="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  <p:sp>
            <p:nvSpPr>
              <p:cNvPr id="87" name="Alternate Process 86"/>
              <p:cNvSpPr/>
              <p:nvPr/>
            </p:nvSpPr>
            <p:spPr>
              <a:xfrm>
                <a:off x="1095555" y="3528616"/>
                <a:ext cx="1181819" cy="426938"/>
              </a:xfrm>
              <a:prstGeom prst="flowChartAlternateProcess">
                <a:avLst/>
              </a:prstGeom>
              <a:solidFill>
                <a:schemeClr val="bg2">
                  <a:lumMod val="75000"/>
                </a:schemeClr>
              </a:solidFill>
              <a:ln w="285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  <a:latin typeface="Helvetica Neue Medium" charset="0"/>
                    <a:ea typeface="Helvetica Neue Medium" charset="0"/>
                    <a:cs typeface="Helvetica Neue Medium" charset="0"/>
                  </a:rPr>
                  <a:t>Process</a:t>
                </a:r>
                <a:endParaRPr lang="en-US" dirty="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endParaRPr>
              </a:p>
            </p:txBody>
          </p:sp>
        </p:grpSp>
        <p:cxnSp>
          <p:nvCxnSpPr>
            <p:cNvPr id="28" name="Straight Arrow Connector 27"/>
            <p:cNvCxnSpPr>
              <a:stCxn id="87" idx="1"/>
              <a:endCxn id="69" idx="3"/>
            </p:cNvCxnSpPr>
            <p:nvPr/>
          </p:nvCxnSpPr>
          <p:spPr>
            <a:xfrm flipH="1">
              <a:off x="2277374" y="3742084"/>
              <a:ext cx="3139892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rapezoid 28"/>
          <p:cNvSpPr/>
          <p:nvPr/>
        </p:nvSpPr>
        <p:spPr>
          <a:xfrm>
            <a:off x="3319318" y="4457144"/>
            <a:ext cx="1181819" cy="346197"/>
          </a:xfrm>
          <a:prstGeom prst="trapezoid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Socket</a:t>
            </a:r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30" name="Slide Number Placeholder 10">
            <a:extLst>
              <a:ext uri="{FF2B5EF4-FFF2-40B4-BE49-F238E27FC236}">
                <a16:creationId xmlns:a16="http://schemas.microsoft.com/office/drawing/2014/main" id="{75A995FB-6733-C74D-97C7-07E57B64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020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39173" y="16529"/>
            <a:ext cx="10872839" cy="687097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Create a socket for the client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if ((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sockfd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 = socket (AF_INET, SOCK_STREAM, 0)) &lt; 0) {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 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perror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(”Socket creation");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  exit(2);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}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Set server address and port</a:t>
            </a:r>
            <a:br>
              <a:rPr lang="en-US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</a:b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memset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(&amp;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, 0,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sizeof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));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servaddr.sin_family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 = AF_INET;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servaddr.sin_addr.s_addr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 =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inet_addr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argv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[1]);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servaddr.sin_port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 =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htons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(SERV_PORT); // to big-endian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Establish TCP connection</a:t>
            </a:r>
            <a:br>
              <a:rPr lang="en-US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if (connect(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sockfd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, 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struct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sockaddr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 *) &amp;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,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	      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sizeof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servaddr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)) &lt; 0) {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 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perror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(”Connect to server");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  exit(3);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}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3"/>
                </a:solidFill>
                <a:latin typeface="Courier" charset="0"/>
                <a:ea typeface="Courier" charset="0"/>
                <a:cs typeface="Courier" charset="0"/>
              </a:rPr>
              <a:t>// Transmit the data over the TCP connection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>
                <a:latin typeface="Courier" charset="0"/>
                <a:ea typeface="Courier" charset="0"/>
                <a:cs typeface="Courier" charset="0"/>
              </a:rPr>
              <a:t>send(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sockfd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,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buf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, 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strlen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buf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), 0);</a:t>
            </a:r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518F6BA6-08C5-1748-8530-150CC0AE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131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programming: still not great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Lots for the programmer to deal with every time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How to separate different requests on the same connection?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How to write bytes to the network / read bytes from the network?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What if Host A’s process is written in Go and Host B’s process is in C++?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What to do with those bytes?</a:t>
            </a:r>
          </a:p>
          <a:p>
            <a:pPr lvl="1"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Still pretty painful</a:t>
            </a:r>
            <a:r>
              <a:rPr lang="mr-IN" dirty="0"/>
              <a:t>…</a:t>
            </a:r>
            <a:r>
              <a:rPr lang="en-US" dirty="0"/>
              <a:t> have to worry a lot about the network</a:t>
            </a:r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B78B9771-298F-A943-9CE4-5F1DF4C2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50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Another layer!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249544" y="5121649"/>
            <a:ext cx="2463040" cy="1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249544" y="4515999"/>
            <a:ext cx="2463040" cy="1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249544" y="4820227"/>
            <a:ext cx="2463040" cy="1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11" idx="3"/>
          </p:cNvCxnSpPr>
          <p:nvPr/>
        </p:nvCxnSpPr>
        <p:spPr>
          <a:xfrm flipH="1">
            <a:off x="4249544" y="4211485"/>
            <a:ext cx="2463040" cy="1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2390873" y="2391495"/>
            <a:ext cx="1858671" cy="935052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t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 layer</a:t>
            </a:r>
          </a:p>
        </p:txBody>
      </p: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2390873" y="4059372"/>
            <a:ext cx="1858671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 layer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390873" y="4363886"/>
            <a:ext cx="1858671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 layer</a:t>
            </a: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2390873" y="4668114"/>
            <a:ext cx="1858671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 layer</a:t>
            </a: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2390873" y="4972342"/>
            <a:ext cx="1858671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Physical layer</a:t>
            </a:r>
            <a:endParaRPr lang="en-US" dirty="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183840" y="2238094"/>
            <a:ext cx="2272860" cy="3570849"/>
          </a:xfrm>
          <a:prstGeom prst="roundRect">
            <a:avLst>
              <a:gd name="adj" fmla="val 8317"/>
            </a:avLst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Host A</a:t>
            </a:r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9" name="Alternate Process 28"/>
          <p:cNvSpPr/>
          <p:nvPr/>
        </p:nvSpPr>
        <p:spPr>
          <a:xfrm>
            <a:off x="2727303" y="2792694"/>
            <a:ext cx="1181819" cy="426938"/>
          </a:xfrm>
          <a:prstGeom prst="flowChartAlternateProcess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Process</a:t>
            </a:r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6712584" y="2391494"/>
            <a:ext cx="1858671" cy="935052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t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 layer</a:t>
            </a:r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6712584" y="4059371"/>
            <a:ext cx="1858671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 layer</a:t>
            </a:r>
          </a:p>
        </p:txBody>
      </p:sp>
      <p:sp>
        <p:nvSpPr>
          <p:cNvPr id="17" name="Rectangle 24"/>
          <p:cNvSpPr>
            <a:spLocks noChangeArrowheads="1"/>
          </p:cNvSpPr>
          <p:nvPr/>
        </p:nvSpPr>
        <p:spPr bwMode="auto">
          <a:xfrm>
            <a:off x="6712584" y="4363885"/>
            <a:ext cx="1858671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 layer</a:t>
            </a:r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6712584" y="4668113"/>
            <a:ext cx="1858671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 layer</a:t>
            </a: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6712584" y="4972341"/>
            <a:ext cx="1858671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Physical layer</a:t>
            </a:r>
            <a:endParaRPr lang="en-US" dirty="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505551" y="2238093"/>
            <a:ext cx="2272860" cy="3570849"/>
          </a:xfrm>
          <a:prstGeom prst="roundRect">
            <a:avLst>
              <a:gd name="adj" fmla="val 8317"/>
            </a:avLst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Host B</a:t>
            </a:r>
            <a:endParaRPr lang="en-US" sz="2000" dirty="0">
              <a:solidFill>
                <a:srgbClr val="000000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1" name="Trapezoid 20"/>
          <p:cNvSpPr/>
          <p:nvPr/>
        </p:nvSpPr>
        <p:spPr>
          <a:xfrm>
            <a:off x="7049014" y="3710368"/>
            <a:ext cx="1181819" cy="346197"/>
          </a:xfrm>
          <a:prstGeom prst="trapezoid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Socket</a:t>
            </a:r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2" name="Alternate Process 21"/>
          <p:cNvSpPr/>
          <p:nvPr/>
        </p:nvSpPr>
        <p:spPr>
          <a:xfrm>
            <a:off x="7049014" y="2792693"/>
            <a:ext cx="1181819" cy="426938"/>
          </a:xfrm>
          <a:prstGeom prst="flowChartAlternateProcess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Process</a:t>
            </a:r>
            <a:endParaRPr lang="en-US" dirty="0">
              <a:solidFill>
                <a:schemeClr val="tx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909122" y="3006162"/>
            <a:ext cx="3139892" cy="1"/>
          </a:xfrm>
          <a:prstGeom prst="straightConnector1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rapezoid 29"/>
          <p:cNvSpPr/>
          <p:nvPr/>
        </p:nvSpPr>
        <p:spPr>
          <a:xfrm>
            <a:off x="2742543" y="3710367"/>
            <a:ext cx="1181819" cy="346197"/>
          </a:xfrm>
          <a:prstGeom prst="trapezoid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Socket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90873" y="3344071"/>
            <a:ext cx="1858671" cy="373947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RPC Layer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710587" y="3344070"/>
            <a:ext cx="1858671" cy="373947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RPC Layer</a:t>
            </a:r>
            <a:endParaRPr lang="en-US" dirty="0">
              <a:solidFill>
                <a:schemeClr val="bg1"/>
              </a:solidFill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33" name="Slide Number Placeholder 10">
            <a:extLst>
              <a:ext uri="{FF2B5EF4-FFF2-40B4-BE49-F238E27FC236}">
                <a16:creationId xmlns:a16="http://schemas.microsoft.com/office/drawing/2014/main" id="{A64F66FE-6264-C141-9482-2F23B84C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370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  <a:p>
            <a:pPr marL="57150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Network Communication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dirty="0"/>
              <a:t>Remote Procedure Call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outline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A05A4A59-C821-DF4C-A3AE-820DF970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86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3600"/>
              </a:lnSpc>
              <a:spcBef>
                <a:spcPts val="3000"/>
              </a:spcBef>
            </a:pPr>
            <a:r>
              <a:rPr lang="en-US" dirty="0"/>
              <a:t>The typical programmer is trained to write single-threaded code that runs in one place</a:t>
            </a:r>
          </a:p>
          <a:p>
            <a:pPr>
              <a:lnSpc>
                <a:spcPts val="3600"/>
              </a:lnSpc>
              <a:spcBef>
                <a:spcPts val="3000"/>
              </a:spcBef>
            </a:pPr>
            <a:r>
              <a:rPr lang="en-US" dirty="0"/>
              <a:t>Goal: Easy-to-program network communication that makes client-server communication seem transparent</a:t>
            </a:r>
          </a:p>
          <a:p>
            <a:pPr lvl="1">
              <a:lnSpc>
                <a:spcPts val="3600"/>
              </a:lnSpc>
              <a:spcBef>
                <a:spcPts val="1800"/>
              </a:spcBef>
            </a:pPr>
            <a:r>
              <a:rPr lang="en-US" dirty="0"/>
              <a:t>Retains the “feel” of writing centralized code	</a:t>
            </a:r>
          </a:p>
          <a:p>
            <a:pPr lvl="1">
              <a:lnSpc>
                <a:spcPts val="3600"/>
              </a:lnSpc>
              <a:spcBef>
                <a:spcPts val="1800"/>
              </a:spcBef>
            </a:pPr>
            <a:r>
              <a:rPr lang="en-US" dirty="0"/>
              <a:t>Programmer needn’t think (much) about the network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RPC?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B4C4BCDF-D8F8-FC44-AEA4-903691E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028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Everyone uses RPCs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 418 programming assignments use RPC</a:t>
            </a:r>
          </a:p>
          <a:p>
            <a:endParaRPr lang="en-US" dirty="0"/>
          </a:p>
          <a:p>
            <a:r>
              <a:rPr lang="en-US" dirty="0"/>
              <a:t>Google </a:t>
            </a:r>
            <a:r>
              <a:rPr lang="en-US" dirty="0" err="1"/>
              <a:t>gRPC</a:t>
            </a:r>
            <a:endParaRPr lang="en-US" dirty="0"/>
          </a:p>
          <a:p>
            <a:r>
              <a:rPr lang="en-US" dirty="0"/>
              <a:t>Facebook/Apache Thrift</a:t>
            </a:r>
          </a:p>
          <a:p>
            <a:r>
              <a:rPr lang="en-US" dirty="0"/>
              <a:t>Apache Avro</a:t>
            </a:r>
          </a:p>
          <a:p>
            <a:r>
              <a:rPr lang="mr-IN" dirty="0"/>
              <a:t>…</a:t>
            </a:r>
            <a:endParaRPr lang="en-US" dirty="0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E1FCD9E8-1E04-7642-9F5E-BEEDD3D86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9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Systems, What?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95904" y="1120271"/>
            <a:ext cx="6585616" cy="3942955"/>
            <a:chOff x="1103727" y="1919518"/>
            <a:chExt cx="6585616" cy="394295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750" y="1919518"/>
              <a:ext cx="2432414" cy="182537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3727" y="4037101"/>
              <a:ext cx="2432414" cy="182537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56929" y="4037101"/>
              <a:ext cx="2432414" cy="1825372"/>
            </a:xfrm>
            <a:prstGeom prst="rect">
              <a:avLst/>
            </a:prstGeom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1922600" y="3157389"/>
              <a:ext cx="2050772" cy="1468011"/>
            </a:xfrm>
            <a:prstGeom prst="line">
              <a:avLst/>
            </a:prstGeom>
            <a:ln w="76200" cmpd="sng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151158" y="3157389"/>
              <a:ext cx="1257507" cy="1468011"/>
            </a:xfrm>
            <a:prstGeom prst="line">
              <a:avLst/>
            </a:prstGeom>
            <a:ln w="76200" cmpd="sng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3536141" y="5080723"/>
              <a:ext cx="1720788" cy="0"/>
            </a:xfrm>
            <a:prstGeom prst="line">
              <a:avLst/>
            </a:prstGeom>
            <a:ln w="76200" cmpd="sng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ontent Placeholder 10"/>
          <p:cNvSpPr txBox="1">
            <a:spLocks noGrp="1"/>
          </p:cNvSpPr>
          <p:nvPr>
            <p:ph idx="1"/>
          </p:nvPr>
        </p:nvSpPr>
        <p:spPr>
          <a:xfrm>
            <a:off x="1312193" y="4948285"/>
            <a:ext cx="4232249" cy="1544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3200"/>
              </a:lnSpc>
              <a:buAutoNum type="arabicParenR"/>
            </a:pPr>
            <a:r>
              <a:rPr lang="en-US" sz="2400" dirty="0">
                <a:latin typeface="Helvetica Neue Medium"/>
                <a:cs typeface="Helvetica Neue Medium"/>
              </a:rPr>
              <a:t>Multiple computers</a:t>
            </a:r>
          </a:p>
          <a:p>
            <a:pPr marL="342900" indent="-342900">
              <a:lnSpc>
                <a:spcPts val="3200"/>
              </a:lnSpc>
              <a:buAutoNum type="arabicParenR"/>
            </a:pPr>
            <a:r>
              <a:rPr lang="en-US" sz="2400" dirty="0">
                <a:latin typeface="Helvetica Neue Medium"/>
                <a:cs typeface="Helvetica Neue Medium"/>
              </a:rPr>
              <a:t>Connected by a network</a:t>
            </a:r>
          </a:p>
          <a:p>
            <a:pPr marL="342900" indent="-342900">
              <a:lnSpc>
                <a:spcPts val="3200"/>
              </a:lnSpc>
              <a:buAutoNum type="arabicParenR"/>
            </a:pPr>
            <a:r>
              <a:rPr lang="en-US" sz="2400" dirty="0">
                <a:latin typeface="Helvetica Neue Medium"/>
                <a:cs typeface="Helvetica Neue Medium"/>
              </a:rPr>
              <a:t>Doing something together</a:t>
            </a:r>
          </a:p>
        </p:txBody>
      </p:sp>
      <p:sp>
        <p:nvSpPr>
          <p:cNvPr id="3" name="Donut 2">
            <a:extLst>
              <a:ext uri="{FF2B5EF4-FFF2-40B4-BE49-F238E27FC236}">
                <a16:creationId xmlns:a16="http://schemas.microsoft.com/office/drawing/2014/main" id="{95F230F7-EFCD-DF3D-5519-815AFDB1EFB8}"/>
              </a:ext>
            </a:extLst>
          </p:cNvPr>
          <p:cNvSpPr/>
          <p:nvPr/>
        </p:nvSpPr>
        <p:spPr>
          <a:xfrm>
            <a:off x="2664967" y="3521961"/>
            <a:ext cx="3431033" cy="1406486"/>
          </a:xfrm>
          <a:prstGeom prst="donut">
            <a:avLst>
              <a:gd name="adj" fmla="val 873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74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itchFamily="-1" charset="-128"/>
                <a:cs typeface="ＭＳ Ｐゴシック" pitchFamily="-1" charset="-128"/>
              </a:rPr>
              <a:t>What’s the goal of RPC?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838200" y="1565783"/>
            <a:ext cx="10515600" cy="38457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Within a single program, running in a single process, recall the well-known notion of a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procedure call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Caller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/>
              <a:t>pushes arguments onto stack,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jumps to address of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callee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200" dirty="0"/>
              <a:t>function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Callee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/>
              <a:t>reads arguments from stack,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executes, puts return value in register,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returns to next instruction in caller</a:t>
            </a:r>
          </a:p>
        </p:txBody>
      </p:sp>
      <p:sp>
        <p:nvSpPr>
          <p:cNvPr id="2" name="Rectangle 1"/>
          <p:cNvSpPr/>
          <p:nvPr/>
        </p:nvSpPr>
        <p:spPr>
          <a:xfrm>
            <a:off x="823452" y="5486394"/>
            <a:ext cx="10415954" cy="8925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sz="2600" b="1" dirty="0">
                <a:latin typeface="Arial" charset="0"/>
                <a:ea typeface="Arial" charset="0"/>
                <a:cs typeface="Arial" charset="0"/>
              </a:rPr>
              <a:t>RPC’s Goal</a:t>
            </a:r>
            <a:r>
              <a:rPr lang="en-US" sz="2600" dirty="0">
                <a:latin typeface="Arial" charset="0"/>
                <a:ea typeface="Arial" charset="0"/>
                <a:cs typeface="Arial" charset="0"/>
              </a:rPr>
              <a:t>: make communication appear like a local procedure call: way less painful than sockets</a:t>
            </a:r>
            <a:r>
              <a:rPr lang="mr-IN" sz="2600" dirty="0">
                <a:latin typeface="Arial" charset="0"/>
                <a:ea typeface="Arial" charset="0"/>
                <a:cs typeface="Arial" charset="0"/>
              </a:rPr>
              <a:t>…</a:t>
            </a:r>
            <a:endParaRPr lang="en-US" sz="26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93448CCA-BC1A-A646-9F38-0CD60837B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0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1589651"/>
            <a:ext cx="10515600" cy="503237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Heterogeneity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Client needs to rendezvous with the server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Server must dispatch to the required function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What if server is different type of machine?</a:t>
            </a:r>
          </a:p>
          <a:p>
            <a:pPr marL="514350" indent="-514350">
              <a:lnSpc>
                <a:spcPct val="120000"/>
              </a:lnSpc>
              <a:spcBef>
                <a:spcPts val="2200"/>
              </a:spcBef>
              <a:buFont typeface="+mj-lt"/>
              <a:buAutoNum type="arabicPeriod" startAt="2"/>
            </a:pPr>
            <a:r>
              <a:rPr lang="en-US" dirty="0"/>
              <a:t>Failure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What if messages get </a:t>
            </a:r>
            <a:r>
              <a:rPr lang="en-US" dirty="0">
                <a:solidFill>
                  <a:srgbClr val="FF0000"/>
                </a:solidFill>
              </a:rPr>
              <a:t>dropped?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What if client, server, or network </a:t>
            </a:r>
            <a:r>
              <a:rPr lang="en-US" dirty="0">
                <a:solidFill>
                  <a:srgbClr val="FF0000"/>
                </a:solidFill>
              </a:rPr>
              <a:t>fails?</a:t>
            </a:r>
            <a:endParaRPr lang="en-US" dirty="0"/>
          </a:p>
          <a:p>
            <a:pPr marL="514350" indent="-514350">
              <a:lnSpc>
                <a:spcPct val="120000"/>
              </a:lnSpc>
              <a:spcBef>
                <a:spcPts val="2200"/>
              </a:spcBef>
              <a:buFont typeface="+mj-lt"/>
              <a:buAutoNum type="arabicPeriod" startAt="3"/>
            </a:pPr>
            <a:r>
              <a:rPr lang="en-US" dirty="0"/>
              <a:t>Performance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Procedure call takes ≈ 10 cycles ≈ 3 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RPC in a data center takes ≈ 10 </a:t>
            </a:r>
            <a:r>
              <a:rPr lang="en-US" dirty="0" err="1"/>
              <a:t>μs</a:t>
            </a:r>
            <a:r>
              <a:rPr lang="en-US" dirty="0"/>
              <a:t> (10</a:t>
            </a:r>
            <a:r>
              <a:rPr lang="en-US" baseline="30000" dirty="0"/>
              <a:t>3</a:t>
            </a:r>
            <a:r>
              <a:rPr lang="en-US" dirty="0"/>
              <a:t>× slower)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In the wide area, typically ≈ 10-100 </a:t>
            </a:r>
            <a:r>
              <a:rPr lang="en-US" dirty="0" err="1"/>
              <a:t>ms</a:t>
            </a:r>
            <a:r>
              <a:rPr lang="en-US" dirty="0"/>
              <a:t> (10</a:t>
            </a:r>
            <a:r>
              <a:rPr lang="en-US" baseline="30000" dirty="0"/>
              <a:t>6</a:t>
            </a:r>
            <a:r>
              <a:rPr lang="en-US" dirty="0"/>
              <a:t>× slower)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RPC issues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CE381975-A774-E74B-8D16-3F5650BA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83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15255"/>
            <a:ext cx="11166987" cy="4747777"/>
          </a:xfrm>
        </p:spPr>
        <p:txBody>
          <a:bodyPr wrap="square"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Not an issue for local procedure calls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For a remote procedure call, a remote machine may: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ea typeface="Helvetica Neue Medium" charset="0"/>
                <a:cs typeface="Helvetica Neue Medium" charset="0"/>
              </a:rPr>
              <a:t>Run process written in a </a:t>
            </a:r>
            <a:r>
              <a:rPr lang="en-US" dirty="0">
                <a:solidFill>
                  <a:srgbClr val="FF0000"/>
                </a:solidFill>
                <a:ea typeface="Helvetica Neue Medium" charset="0"/>
                <a:cs typeface="Helvetica Neue Medium" charset="0"/>
              </a:rPr>
              <a:t>different language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Represent data types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/>
              <a:t>using </a:t>
            </a:r>
            <a:r>
              <a:rPr lang="en-US" dirty="0">
                <a:solidFill>
                  <a:srgbClr val="FF0000"/>
                </a:solidFill>
              </a:rPr>
              <a:t>different sizes </a:t>
            </a:r>
            <a:r>
              <a:rPr lang="en-US" dirty="0"/>
              <a:t>(e.g., 32 bit vs. 64 bit integers)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Use a </a:t>
            </a:r>
            <a:r>
              <a:rPr lang="en-US" dirty="0">
                <a:solidFill>
                  <a:srgbClr val="FF0000"/>
                </a:solidFill>
              </a:rPr>
              <a:t>different byte ordering </a:t>
            </a:r>
            <a:r>
              <a:rPr lang="en-US" dirty="0"/>
              <a:t>(endianness)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dirty="0"/>
              <a:t>Represent floating point numbers </a:t>
            </a:r>
            <a:r>
              <a:rPr lang="en-US" dirty="0">
                <a:solidFill>
                  <a:srgbClr val="FF0000"/>
                </a:solidFill>
              </a:rPr>
              <a:t>differently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Have </a:t>
            </a:r>
            <a:r>
              <a:rPr lang="en-US" dirty="0">
                <a:solidFill>
                  <a:srgbClr val="FF0000"/>
                </a:solidFill>
              </a:rPr>
              <a:t>different data alignment </a:t>
            </a:r>
            <a:r>
              <a:rPr lang="en-US" dirty="0"/>
              <a:t>requirements</a:t>
            </a:r>
          </a:p>
          <a:p>
            <a:pPr lvl="2">
              <a:lnSpc>
                <a:spcPct val="110000"/>
              </a:lnSpc>
            </a:pPr>
            <a:r>
              <a:rPr lang="en-US" sz="2200" dirty="0"/>
              <a:t>e.g., 4-byte type begins only on 4-byte memory boundary</a:t>
            </a:r>
          </a:p>
          <a:p>
            <a:pPr lvl="1"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Problem: Differences in data representation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5EA499A2-B4C6-DC4B-96A4-AFCEAAE04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3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30661"/>
            <a:ext cx="10781714" cy="51651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Mechanism to pass procedure parameters and return values in a machine-independent way</a:t>
            </a:r>
          </a:p>
          <a:p>
            <a:pPr>
              <a:lnSpc>
                <a:spcPct val="120000"/>
              </a:lnSpc>
              <a:spcBef>
                <a:spcPts val="2200"/>
              </a:spcBef>
            </a:pPr>
            <a:r>
              <a:rPr lang="en-US" dirty="0"/>
              <a:t>Programmer may write an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interface description </a:t>
            </a:r>
            <a:r>
              <a:rPr lang="en-US" dirty="0"/>
              <a:t>in the IDL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Defines API for procedure calls: names, parameter/return types</a:t>
            </a:r>
          </a:p>
          <a:p>
            <a:pPr>
              <a:lnSpc>
                <a:spcPct val="120000"/>
              </a:lnSpc>
              <a:spcBef>
                <a:spcPts val="2200"/>
              </a:spcBef>
            </a:pPr>
            <a:r>
              <a:rPr lang="en-US" dirty="0"/>
              <a:t>Then runs an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IDL compiler </a:t>
            </a:r>
            <a:r>
              <a:rPr lang="en-US" dirty="0"/>
              <a:t>which generates: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Code to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marshal </a:t>
            </a:r>
            <a:r>
              <a:rPr lang="en-US" dirty="0"/>
              <a:t>(convert) native data types into machine-independent byte streams (and vice-versa, called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unmarshaling</a:t>
            </a:r>
            <a:r>
              <a:rPr lang="en-US" dirty="0"/>
              <a:t>)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Client stub: Forwards local procedure call as a request to server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Server stub: Dispatches RPC to its implementation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66987" cy="1325563"/>
          </a:xfrm>
        </p:spPr>
        <p:txBody>
          <a:bodyPr>
            <a:normAutofit/>
          </a:bodyPr>
          <a:lstStyle/>
          <a:p>
            <a:r>
              <a:rPr lang="en-US" sz="4000" dirty="0"/>
              <a:t>Solution: Interface Description Language (IDL)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E4763D9F-773E-8D42-A6B2-B5540E75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Client calls stub function (pushes parameters onto stack)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 day in the life of an RPC</a:t>
            </a:r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0" name="Bent Arrow 9"/>
          <p:cNvSpPr/>
          <p:nvPr/>
        </p:nvSpPr>
        <p:spPr>
          <a:xfrm rot="5400000">
            <a:off x="4585375" y="3896146"/>
            <a:ext cx="453154" cy="453154"/>
          </a:xfrm>
          <a:prstGeom prst="ben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10">
            <a:extLst>
              <a:ext uri="{FF2B5EF4-FFF2-40B4-BE49-F238E27FC236}">
                <a16:creationId xmlns:a16="http://schemas.microsoft.com/office/drawing/2014/main" id="{3ED1D487-CE0F-BC4C-B02D-A01873DC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813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Client calls stub function (pushes parameters onto stack)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Stub marshals parameters to a network message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 day in the life of an RPC</a:t>
            </a:r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2221583" y="4746405"/>
            <a:ext cx="2823521" cy="55506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proc: add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3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5</a:t>
            </a:r>
          </a:p>
        </p:txBody>
      </p:sp>
      <p:sp>
        <p:nvSpPr>
          <p:cNvPr id="16" name="Right Arrow 15"/>
          <p:cNvSpPr/>
          <p:nvPr/>
        </p:nvSpPr>
        <p:spPr>
          <a:xfrm rot="5400000">
            <a:off x="3851623" y="5321932"/>
            <a:ext cx="539842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Slide Number Placeholder 10">
            <a:extLst>
              <a:ext uri="{FF2B5EF4-FFF2-40B4-BE49-F238E27FC236}">
                <a16:creationId xmlns:a16="http://schemas.microsoft.com/office/drawing/2014/main" id="{84463E0B-D62F-254D-9347-80694EF9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2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Stub marshals parameters to a network message</a:t>
            </a:r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OS sends a network message to the server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 day in the life of an RPC</a:t>
            </a:r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2213061" y="5776530"/>
            <a:ext cx="2823521" cy="55506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proc: add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3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5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124957" y="5776529"/>
            <a:ext cx="1132885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753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OS sends a network message to the server</a:t>
            </a: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Server OS receives message, sends it up to stub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6720250" y="5800806"/>
            <a:ext cx="2823521" cy="55506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proc: add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3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5</a:t>
            </a:r>
          </a:p>
        </p:txBody>
      </p:sp>
      <p:sp>
        <p:nvSpPr>
          <p:cNvPr id="16" name="Right Arrow 15"/>
          <p:cNvSpPr/>
          <p:nvPr/>
        </p:nvSpPr>
        <p:spPr>
          <a:xfrm rot="16200000">
            <a:off x="8381284" y="5298586"/>
            <a:ext cx="527419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Slide Number Placeholder 10">
            <a:extLst>
              <a:ext uri="{FF2B5EF4-FFF2-40B4-BE49-F238E27FC236}">
                <a16:creationId xmlns:a16="http://schemas.microsoft.com/office/drawing/2014/main" id="{567C0F35-4FD3-5C44-AEDE-6DE443FA7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13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Server OS receives message, sends it up to stub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Server stub unmarshals params, calls server function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15238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Implementation of add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15" name="Folded Corner 14"/>
          <p:cNvSpPr/>
          <p:nvPr/>
        </p:nvSpPr>
        <p:spPr>
          <a:xfrm>
            <a:off x="6720250" y="4746406"/>
            <a:ext cx="2823521" cy="55506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proc: add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3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5</a:t>
            </a:r>
          </a:p>
        </p:txBody>
      </p:sp>
      <p:sp>
        <p:nvSpPr>
          <p:cNvPr id="18" name="Right Arrow 17"/>
          <p:cNvSpPr/>
          <p:nvPr/>
        </p:nvSpPr>
        <p:spPr>
          <a:xfrm rot="16200000">
            <a:off x="9020557" y="4202880"/>
            <a:ext cx="527419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Slide Number Placeholder 10">
            <a:extLst>
              <a:ext uri="{FF2B5EF4-FFF2-40B4-BE49-F238E27FC236}">
                <a16:creationId xmlns:a16="http://schemas.microsoft.com/office/drawing/2014/main" id="{C78B8248-36EE-A746-AC5F-0E5B8409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64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Server stub unmarshals params, calls server function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Server function runs, returns a value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15238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8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 </a:t>
            </a:r>
            <a:r>
              <a:rPr lang="en-US" dirty="0">
                <a:solidFill>
                  <a:schemeClr val="tx1"/>
                </a:solidFill>
              </a:rPr>
              <a:t>add(3, 5)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8" name="Up Arrow 7"/>
          <p:cNvSpPr/>
          <p:nvPr/>
        </p:nvSpPr>
        <p:spPr>
          <a:xfrm rot="13500000">
            <a:off x="9122423" y="3610571"/>
            <a:ext cx="267037" cy="299405"/>
          </a:xfrm>
          <a:prstGeom prst="upArrow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Slide Number Placeholder 10">
            <a:extLst>
              <a:ext uri="{FF2B5EF4-FFF2-40B4-BE49-F238E27FC236}">
                <a16:creationId xmlns:a16="http://schemas.microsoft.com/office/drawing/2014/main" id="{3D86E488-27A1-E74A-AC5D-EEF51665A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3509"/>
            <a:ext cx="12305210" cy="752420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08E3FDB-E250-214C-8EF6-6E3111E147BD}"/>
              </a:ext>
            </a:extLst>
          </p:cNvPr>
          <p:cNvSpPr txBox="1">
            <a:spLocks/>
          </p:cNvSpPr>
          <p:nvPr/>
        </p:nvSpPr>
        <p:spPr>
          <a:xfrm>
            <a:off x="278130" y="5768975"/>
            <a:ext cx="4476750" cy="952500"/>
          </a:xfrm>
          <a:prstGeom prst="rect">
            <a:avLst/>
          </a:prstGeom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" charset="-128"/>
                <a:cs typeface="ＭＳ Ｐゴシック" pitchFamily="-1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9pPr>
          </a:lstStyle>
          <a:p>
            <a:r>
              <a:rPr lang="en-US" sz="7000" dirty="0"/>
              <a:t>Facebook</a:t>
            </a:r>
          </a:p>
        </p:txBody>
      </p:sp>
    </p:spTree>
    <p:extLst>
      <p:ext uri="{BB962C8B-B14F-4D97-AF65-F5344CB8AC3E}">
        <p14:creationId xmlns:p14="http://schemas.microsoft.com/office/powerpoint/2010/main" val="556363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Server function runs, returns a value</a:t>
            </a: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Server stub marshals the return value, sends message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15238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8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 </a:t>
            </a:r>
            <a:r>
              <a:rPr lang="en-US" dirty="0">
                <a:solidFill>
                  <a:schemeClr val="tx1"/>
                </a:solidFill>
              </a:rPr>
              <a:t>add(3, 5)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15" name="Folded Corner 14"/>
          <p:cNvSpPr/>
          <p:nvPr/>
        </p:nvSpPr>
        <p:spPr>
          <a:xfrm>
            <a:off x="7427533" y="4746407"/>
            <a:ext cx="1756535" cy="43518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Result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8</a:t>
            </a:r>
          </a:p>
        </p:txBody>
      </p:sp>
      <p:sp>
        <p:nvSpPr>
          <p:cNvPr id="16" name="Right Arrow 15"/>
          <p:cNvSpPr/>
          <p:nvPr/>
        </p:nvSpPr>
        <p:spPr>
          <a:xfrm rot="5400000">
            <a:off x="8244138" y="5294174"/>
            <a:ext cx="527419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4127A4C2-1E53-7D40-BE9B-DADB9611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6458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Server stub marshals the return value, sends message</a:t>
            </a:r>
            <a:endParaRPr lang="en-US" dirty="0"/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Server OS sends the reply back across the network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>
                <a:solidFill>
                  <a:schemeClr val="tx1"/>
                </a:solidFill>
              </a:rPr>
              <a:t>Client process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15238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8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 </a:t>
            </a:r>
            <a:r>
              <a:rPr lang="en-US" dirty="0">
                <a:solidFill>
                  <a:schemeClr val="tx1"/>
                </a:solidFill>
              </a:rPr>
              <a:t>add(3, 5)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15" name="Folded Corner 14"/>
          <p:cNvSpPr/>
          <p:nvPr/>
        </p:nvSpPr>
        <p:spPr>
          <a:xfrm>
            <a:off x="6710852" y="5813542"/>
            <a:ext cx="1756535" cy="43518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Result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8</a:t>
            </a:r>
          </a:p>
        </p:txBody>
      </p:sp>
      <p:sp>
        <p:nvSpPr>
          <p:cNvPr id="16" name="Right Arrow 15"/>
          <p:cNvSpPr/>
          <p:nvPr/>
        </p:nvSpPr>
        <p:spPr>
          <a:xfrm rot="10800000">
            <a:off x="5212895" y="5829087"/>
            <a:ext cx="1442803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B91F2A69-A0DC-EB4E-AEF8-ED6AE53D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568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Server OS sends the reply back across the network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/>
              <a:t>Client OS receives the reply and passes up to stub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k = add(3, 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15238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8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 </a:t>
            </a:r>
            <a:r>
              <a:rPr lang="en-US" dirty="0">
                <a:solidFill>
                  <a:schemeClr val="tx1"/>
                </a:solidFill>
              </a:rPr>
              <a:t>add(3, 5)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15" name="Folded Corner 14"/>
          <p:cNvSpPr/>
          <p:nvPr/>
        </p:nvSpPr>
        <p:spPr>
          <a:xfrm>
            <a:off x="3595136" y="5626999"/>
            <a:ext cx="1756535" cy="43518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Result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8</a:t>
            </a:r>
          </a:p>
        </p:txBody>
      </p:sp>
      <p:sp>
        <p:nvSpPr>
          <p:cNvPr id="16" name="Right Arrow 15"/>
          <p:cNvSpPr/>
          <p:nvPr/>
        </p:nvSpPr>
        <p:spPr>
          <a:xfrm rot="16200000">
            <a:off x="4221500" y="5116150"/>
            <a:ext cx="503807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lide Number Placeholder 10">
            <a:extLst>
              <a:ext uri="{FF2B5EF4-FFF2-40B4-BE49-F238E27FC236}">
                <a16:creationId xmlns:a16="http://schemas.microsoft.com/office/drawing/2014/main" id="{F431FBE1-878C-FA48-8A35-2D3238D6A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372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127921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9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Client OS receives the reply and passes up to stub</a:t>
            </a:r>
            <a:endParaRPr lang="en-US" dirty="0"/>
          </a:p>
          <a:p>
            <a:pPr marL="514350" indent="-514350">
              <a:buFont typeface="+mj-lt"/>
              <a:buAutoNum type="arabicPeriod" startAt="9"/>
            </a:pPr>
            <a:r>
              <a:rPr lang="en-US" dirty="0"/>
              <a:t>Client stub unmarshals return value, returns to client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day in the life of an RPC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004127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machine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97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k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 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09999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stub (RPC library)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09997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Client 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9368" y="2955615"/>
            <a:ext cx="3602304" cy="335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machine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15238" y="3427821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process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8 </a:t>
            </a:r>
            <a:r>
              <a:rPr lang="en-US" dirty="0">
                <a:solidFill>
                  <a:schemeClr val="tx1"/>
                </a:solidFill>
                <a:sym typeface="Wingdings"/>
              </a:rPr>
              <a:t> </a:t>
            </a:r>
            <a:r>
              <a:rPr lang="en-US" dirty="0">
                <a:solidFill>
                  <a:schemeClr val="tx1"/>
                </a:solidFill>
              </a:rPr>
              <a:t>add(3, 5)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5240" y="4293668"/>
            <a:ext cx="3390563" cy="1013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stub (RPC library)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15238" y="5420987"/>
            <a:ext cx="3390564" cy="7596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Server OS</a:t>
            </a:r>
          </a:p>
        </p:txBody>
      </p:sp>
      <p:sp>
        <p:nvSpPr>
          <p:cNvPr id="15" name="Folded Corner 14"/>
          <p:cNvSpPr/>
          <p:nvPr/>
        </p:nvSpPr>
        <p:spPr>
          <a:xfrm>
            <a:off x="2259474" y="4721002"/>
            <a:ext cx="1756535" cy="435189"/>
          </a:xfrm>
          <a:prstGeom prst="foldedCorner">
            <a:avLst>
              <a:gd name="adj" fmla="val 33976"/>
            </a:avLst>
          </a:prstGeom>
          <a:solidFill>
            <a:srgbClr val="FFFF99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defTabSz="228600"/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Result |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: 8</a:t>
            </a:r>
          </a:p>
        </p:txBody>
      </p:sp>
      <p:sp>
        <p:nvSpPr>
          <p:cNvPr id="18" name="Right Arrow 17"/>
          <p:cNvSpPr/>
          <p:nvPr/>
        </p:nvSpPr>
        <p:spPr>
          <a:xfrm rot="16200000">
            <a:off x="3553377" y="4160841"/>
            <a:ext cx="503807" cy="40409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 rot="13500000">
            <a:off x="4145821" y="3567664"/>
            <a:ext cx="267037" cy="299405"/>
          </a:xfrm>
          <a:prstGeom prst="upArrow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Slide Number Placeholder 10">
            <a:extLst>
              <a:ext uri="{FF2B5EF4-FFF2-40B4-BE49-F238E27FC236}">
                <a16:creationId xmlns:a16="http://schemas.microsoft.com/office/drawing/2014/main" id="{16A837CC-7E9F-9E48-9974-AF2D535A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50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dirty="0"/>
          </a:p>
          <a:p>
            <a:pPr marL="57150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Network Communication</a:t>
            </a:r>
          </a:p>
          <a:p>
            <a:pPr marL="971550" lvl="1" indent="-51435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57150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Remote Procedure Call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Heterogeneity </a:t>
            </a:r>
            <a:r>
              <a:rPr lang="mr-I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use IDL w/ compiler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Failure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outline</a:t>
            </a:r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CAE5149C-C786-804D-A70E-6B5695CD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297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Client may </a:t>
            </a:r>
            <a:r>
              <a:rPr lang="en-US" dirty="0">
                <a:solidFill>
                  <a:srgbClr val="FF0000"/>
                </a:solidFill>
              </a:rPr>
              <a:t>crash and reboot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Packets may be </a:t>
            </a:r>
            <a:r>
              <a:rPr lang="en-US" dirty="0">
                <a:solidFill>
                  <a:srgbClr val="FF0000"/>
                </a:solidFill>
              </a:rPr>
              <a:t>dropped</a:t>
            </a:r>
          </a:p>
          <a:p>
            <a:pPr lvl="1"/>
            <a:r>
              <a:rPr lang="en-US" dirty="0"/>
              <a:t>Some individual </a:t>
            </a:r>
            <a:r>
              <a:rPr lang="en-US" dirty="0">
                <a:solidFill>
                  <a:srgbClr val="FF0000"/>
                </a:solidFill>
              </a:rPr>
              <a:t>packet loss </a:t>
            </a:r>
            <a:r>
              <a:rPr lang="en-US" dirty="0"/>
              <a:t>in the Internet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Broken routing </a:t>
            </a:r>
            <a:r>
              <a:rPr lang="en-US" dirty="0"/>
              <a:t>results in many lost packets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Server may </a:t>
            </a:r>
            <a:r>
              <a:rPr lang="en-US" dirty="0">
                <a:solidFill>
                  <a:srgbClr val="FF0000"/>
                </a:solidFill>
              </a:rPr>
              <a:t>crash and reboot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Network or server might just be </a:t>
            </a:r>
            <a:r>
              <a:rPr lang="en-US" dirty="0">
                <a:solidFill>
                  <a:srgbClr val="FF0000"/>
                </a:solidFill>
              </a:rPr>
              <a:t>very slow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could possibly go wrong?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8141110" y="1893806"/>
            <a:ext cx="3451122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Helvetica Neue Medium" charset="0"/>
                <a:ea typeface="Helvetica Neue Medium" charset="0"/>
                <a:cs typeface="Helvetica Neue Medium" charset="0"/>
              </a:rPr>
              <a:t>All of these may look the same to the client</a:t>
            </a:r>
            <a:r>
              <a:rPr lang="is-IS" sz="2800" dirty="0">
                <a:latin typeface="Helvetica Neue Medium" charset="0"/>
                <a:ea typeface="Helvetica Neue Medium" charset="0"/>
                <a:cs typeface="Helvetica Neue Medium" charset="0"/>
              </a:rPr>
              <a:t>…</a:t>
            </a:r>
            <a:endParaRPr lang="en-US" sz="2800" dirty="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4411A324-7DEA-0042-A313-55AD86B47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4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Summary: RPCs and Network Comm.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568418" y="1690688"/>
            <a:ext cx="3981327" cy="2768770"/>
            <a:chOff x="2240110" y="1535944"/>
            <a:chExt cx="6594571" cy="3570850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4305814" y="4419500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4305814" y="3813850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4305814" y="4118078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1" idx="3"/>
            </p:cNvCxnSpPr>
            <p:nvPr/>
          </p:nvCxnSpPr>
          <p:spPr>
            <a:xfrm flipH="1">
              <a:off x="4305814" y="3509336"/>
              <a:ext cx="2463040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2447143" y="1689346"/>
              <a:ext cx="1858671" cy="935052"/>
            </a:xfrm>
            <a:prstGeom prst="rect">
              <a:avLst/>
            </a:prstGeom>
            <a:solidFill>
              <a:srgbClr val="948A54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t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Application layer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2447143" y="3357223"/>
              <a:ext cx="1858671" cy="304228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Transport layer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447143" y="3661737"/>
              <a:ext cx="1858671" cy="30422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Network layer</a:t>
              </a:r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2447143" y="3965965"/>
              <a:ext cx="1858671" cy="304228"/>
            </a:xfrm>
            <a:prstGeom prst="rect">
              <a:avLst/>
            </a:prstGeom>
            <a:solidFill>
              <a:srgbClr val="7F7F7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Link layer</a:t>
              </a:r>
            </a:p>
          </p:txBody>
        </p:sp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>
              <a:off x="2447143" y="4270193"/>
              <a:ext cx="1858671" cy="304228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latin typeface="Helvetica Neue Medium" charset="0"/>
                  <a:ea typeface="Helvetica Neue Medium" charset="0"/>
                  <a:cs typeface="Helvetica Neue Medium" charset="0"/>
                </a:rPr>
                <a:t>Physical layer</a:t>
              </a:r>
              <a:endParaRPr lang="en-US" sz="1000" dirty="0"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40110" y="1535945"/>
              <a:ext cx="2272860" cy="3570849"/>
            </a:xfrm>
            <a:prstGeom prst="roundRect">
              <a:avLst>
                <a:gd name="adj" fmla="val 8317"/>
              </a:avLst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05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Host A</a:t>
              </a:r>
              <a:endParaRPr lang="en-US" sz="105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9" name="Alternate Process 28"/>
            <p:cNvSpPr/>
            <p:nvPr/>
          </p:nvSpPr>
          <p:spPr>
            <a:xfrm>
              <a:off x="2783573" y="2090545"/>
              <a:ext cx="1181819" cy="42693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Process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auto">
            <a:xfrm>
              <a:off x="6768854" y="1689345"/>
              <a:ext cx="1858671" cy="935052"/>
            </a:xfrm>
            <a:prstGeom prst="rect">
              <a:avLst/>
            </a:prstGeom>
            <a:solidFill>
              <a:srgbClr val="948A54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t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Application layer</a:t>
              </a:r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6768854" y="3357222"/>
              <a:ext cx="1858671" cy="304228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Transport layer</a:t>
              </a:r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6768854" y="3661736"/>
              <a:ext cx="1858671" cy="30422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latin typeface="Helvetica Neue Medium" charset="0"/>
                  <a:ea typeface="Helvetica Neue Medium" charset="0"/>
                  <a:cs typeface="Helvetica Neue Medium" charset="0"/>
                </a:rPr>
                <a:t>Network layer</a:t>
              </a:r>
            </a:p>
          </p:txBody>
        </p:sp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6768854" y="3965964"/>
              <a:ext cx="1858671" cy="304228"/>
            </a:xfrm>
            <a:prstGeom prst="rect">
              <a:avLst/>
            </a:prstGeom>
            <a:solidFill>
              <a:srgbClr val="7F7F7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Link layer</a:t>
              </a: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6768854" y="4270192"/>
              <a:ext cx="1858671" cy="304228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latin typeface="Helvetica Neue Medium" charset="0"/>
                  <a:ea typeface="Helvetica Neue Medium" charset="0"/>
                  <a:cs typeface="Helvetica Neue Medium" charset="0"/>
                </a:rPr>
                <a:t>Physical layer</a:t>
              </a:r>
              <a:endParaRPr lang="en-US" sz="1000" dirty="0"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561821" y="1535944"/>
              <a:ext cx="2272860" cy="3570849"/>
            </a:xfrm>
            <a:prstGeom prst="roundRect">
              <a:avLst>
                <a:gd name="adj" fmla="val 8317"/>
              </a:avLst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050">
                  <a:solidFill>
                    <a:srgbClr val="000000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Host B</a:t>
              </a:r>
              <a:endParaRPr lang="en-US" sz="105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1" name="Trapezoid 20"/>
            <p:cNvSpPr/>
            <p:nvPr/>
          </p:nvSpPr>
          <p:spPr>
            <a:xfrm>
              <a:off x="7105284" y="3008219"/>
              <a:ext cx="1181819" cy="346197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Socket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sp>
          <p:nvSpPr>
            <p:cNvPr id="22" name="Alternate Process 21"/>
            <p:cNvSpPr/>
            <p:nvPr/>
          </p:nvSpPr>
          <p:spPr>
            <a:xfrm>
              <a:off x="7105284" y="2090544"/>
              <a:ext cx="1181819" cy="426938"/>
            </a:xfrm>
            <a:prstGeom prst="flowChartAlternateProcess">
              <a:avLst/>
            </a:prstGeom>
            <a:solidFill>
              <a:schemeClr val="bg2">
                <a:lumMod val="7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Process</a:t>
              </a:r>
              <a:endParaRPr lang="en-US" sz="1000" dirty="0">
                <a:solidFill>
                  <a:schemeClr val="tx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>
              <a:off x="3965392" y="2304013"/>
              <a:ext cx="3139892" cy="1"/>
            </a:xfrm>
            <a:prstGeom prst="straightConnector1">
              <a:avLst/>
            </a:prstGeom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rapezoid 29"/>
            <p:cNvSpPr/>
            <p:nvPr/>
          </p:nvSpPr>
          <p:spPr>
            <a:xfrm>
              <a:off x="2798813" y="3008218"/>
              <a:ext cx="1181819" cy="346197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Socket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47143" y="2641922"/>
              <a:ext cx="1858671" cy="373947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RPC Layer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766857" y="2641921"/>
              <a:ext cx="1858671" cy="373947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Helvetica Neue Medium" charset="0"/>
                  <a:ea typeface="Helvetica Neue Medium" charset="0"/>
                  <a:cs typeface="Helvetica Neue Medium" charset="0"/>
                </a:rPr>
                <a:t>RPC Layer</a:t>
              </a:r>
              <a:endParaRPr lang="en-US" sz="1000" dirty="0">
                <a:solidFill>
                  <a:schemeClr val="bg1"/>
                </a:solidFill>
                <a:latin typeface="Helvetica Neue Medium" charset="0"/>
                <a:ea typeface="Helvetica Neue Medium" charset="0"/>
                <a:cs typeface="Helvetica Neue Medium" charset="0"/>
              </a:endParaRPr>
            </a:p>
          </p:txBody>
        </p:sp>
      </p:grpSp>
      <p:sp>
        <p:nvSpPr>
          <p:cNvPr id="33" name="Content Placeholder 1"/>
          <p:cNvSpPr>
            <a:spLocks noGrp="1"/>
          </p:cNvSpPr>
          <p:nvPr>
            <p:ph idx="1"/>
          </p:nvPr>
        </p:nvSpPr>
        <p:spPr>
          <a:xfrm>
            <a:off x="838200" y="1589649"/>
            <a:ext cx="6603947" cy="48873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dirty="0"/>
              <a:t>Layers are our friends!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dirty="0"/>
              <a:t>RPCs are everywhere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dirty="0"/>
              <a:t>Necessary issues surrounding machine heterogeneity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dirty="0"/>
              <a:t>Subtle issues around failures</a:t>
            </a:r>
          </a:p>
          <a:p>
            <a:pPr lvl="1">
              <a:lnSpc>
                <a:spcPct val="100000"/>
              </a:lnSpc>
              <a:spcBef>
                <a:spcPts val="2400"/>
              </a:spcBef>
            </a:pPr>
            <a:r>
              <a:rPr lang="mr-IN" dirty="0"/>
              <a:t>…</a:t>
            </a:r>
            <a:r>
              <a:rPr lang="en-US" dirty="0"/>
              <a:t> Next time!!!</a:t>
            </a:r>
          </a:p>
        </p:txBody>
      </p:sp>
      <p:sp>
        <p:nvSpPr>
          <p:cNvPr id="34" name="Slide Number Placeholder 10">
            <a:extLst>
              <a:ext uri="{FF2B5EF4-FFF2-40B4-BE49-F238E27FC236}">
                <a16:creationId xmlns:a16="http://schemas.microsoft.com/office/drawing/2014/main" id="{64C7F527-085C-2846-AF9E-081877FC5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03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19" r="7805"/>
          <a:stretch>
            <a:fillRect/>
          </a:stretch>
        </p:blipFill>
        <p:spPr>
          <a:xfrm>
            <a:off x="7816130" y="-2"/>
            <a:ext cx="4375870" cy="6858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12"/>
          <a:stretch>
            <a:fillRect/>
          </a:stretch>
        </p:blipFill>
        <p:spPr>
          <a:xfrm>
            <a:off x="3595404" y="33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324BC2D-0EDC-FA8D-99A1-BB3C97765B59}"/>
              </a:ext>
            </a:extLst>
          </p:cNvPr>
          <p:cNvSpPr txBox="1">
            <a:spLocks/>
          </p:cNvSpPr>
          <p:nvPr/>
        </p:nvSpPr>
        <p:spPr>
          <a:xfrm>
            <a:off x="438913" y="1511589"/>
            <a:ext cx="3430958" cy="28964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chemeClr val="bg1"/>
                </a:solidFill>
                <a:latin typeface="+mj-lt"/>
                <a:ea typeface="ＭＳ Ｐゴシック" pitchFamily="-1" charset="-128"/>
                <a:cs typeface="ＭＳ Ｐゴシック" pitchFamily="-1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0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" charset="0"/>
                <a:ea typeface="ＭＳ Ｐゴシック" pitchFamily="-1" charset="-128"/>
                <a:cs typeface="ＭＳ Ｐゴシック" pitchFamily="-1" charset="-128"/>
              </a:defRPr>
            </a:lvl9pPr>
          </a:lstStyle>
          <a:p>
            <a:pPr algn="l"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Facebook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87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How can processes on different cooperating computers communicate with each other over the network?</a:t>
            </a:r>
          </a:p>
          <a:p>
            <a:pPr>
              <a:lnSpc>
                <a:spcPct val="100000"/>
              </a:lnSpc>
            </a:pPr>
            <a:endParaRPr lang="en-US" b="1" dirty="0"/>
          </a:p>
          <a:p>
            <a:pPr marL="57150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Network Communication</a:t>
            </a:r>
          </a:p>
          <a:p>
            <a:pPr marL="571500" indent="-51435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57150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Remote Procedure Call (RPC)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outline</a:t>
            </a:r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3658A4B4-054F-EA4E-8D30-FBBBE0BE1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300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of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400"/>
              </a:spcBef>
            </a:pPr>
            <a:r>
              <a:rPr lang="en-US" dirty="0"/>
              <a:t>Process on Host A wants to talk to process on Host B</a:t>
            </a:r>
          </a:p>
          <a:p>
            <a:pPr>
              <a:lnSpc>
                <a:spcPct val="120000"/>
              </a:lnSpc>
              <a:spcBef>
                <a:spcPts val="2400"/>
              </a:spcBef>
            </a:pPr>
            <a:r>
              <a:rPr lang="en-US" dirty="0"/>
              <a:t>A and B must agree on the meaning of the bits being sent and received at many different levels, including:</a:t>
            </a:r>
            <a:endParaRPr lang="en-US" i="1" dirty="0"/>
          </a:p>
          <a:p>
            <a:pPr lvl="1">
              <a:lnSpc>
                <a:spcPct val="120000"/>
              </a:lnSpc>
              <a:spcBef>
                <a:spcPts val="2400"/>
              </a:spcBef>
            </a:pPr>
            <a:r>
              <a:rPr lang="en-US" dirty="0"/>
              <a:t>How many volts is a 0 bit, a 1 bit?</a:t>
            </a:r>
          </a:p>
          <a:p>
            <a:pPr lvl="1">
              <a:lnSpc>
                <a:spcPct val="120000"/>
              </a:lnSpc>
              <a:spcBef>
                <a:spcPts val="2400"/>
              </a:spcBef>
            </a:pPr>
            <a:r>
              <a:rPr lang="en-US" dirty="0"/>
              <a:t>How does receiver know which is the last bit?</a:t>
            </a:r>
          </a:p>
          <a:p>
            <a:pPr lvl="1">
              <a:lnSpc>
                <a:spcPct val="120000"/>
              </a:lnSpc>
              <a:spcBef>
                <a:spcPts val="2400"/>
              </a:spcBef>
            </a:pPr>
            <a:r>
              <a:rPr lang="en-US" dirty="0"/>
              <a:t>How many bits long is a number?</a:t>
            </a:r>
          </a:p>
          <a:p>
            <a:pPr>
              <a:lnSpc>
                <a:spcPct val="120000"/>
              </a:lnSpc>
              <a:spcBef>
                <a:spcPts val="2400"/>
              </a:spcBef>
            </a:pPr>
            <a:endParaRPr lang="en-US" dirty="0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15D90EDC-42F3-244C-BFA0-EDBD857F6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91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Helvetica Neue Medium" charset="0"/>
                <a:cs typeface="Helvetica Neue Medium" charset="0"/>
              </a:rPr>
              <a:t>The problem of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65" y="4095899"/>
            <a:ext cx="11772901" cy="279984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  <a:ea typeface="Helvetica Neue Medium" charset="0"/>
                <a:cs typeface="Helvetica Neue Medium" charset="0"/>
              </a:rPr>
              <a:t>Re-implement every application </a:t>
            </a:r>
            <a:r>
              <a:rPr lang="en-US" dirty="0">
                <a:ea typeface="Helvetica Neue Medium" charset="0"/>
                <a:cs typeface="Helvetica Neue Medium" charset="0"/>
              </a:rPr>
              <a:t>for every new underlying transmission medium?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  <a:ea typeface="Helvetica Neue Medium" charset="0"/>
                <a:cs typeface="Helvetica Neue Medium" charset="0"/>
              </a:rPr>
              <a:t>Change every application </a:t>
            </a:r>
            <a:r>
              <a:rPr lang="en-US" dirty="0">
                <a:ea typeface="Helvetica Neue Medium" charset="0"/>
                <a:cs typeface="Helvetica Neue Medium" charset="0"/>
              </a:rPr>
              <a:t>on any change to an underlying transmission medium?</a:t>
            </a:r>
          </a:p>
          <a:p>
            <a:pPr>
              <a:lnSpc>
                <a:spcPct val="120000"/>
              </a:lnSpc>
            </a:pPr>
            <a:endParaRPr lang="en-US" dirty="0">
              <a:ea typeface="Helvetica Neue Medium" charset="0"/>
              <a:cs typeface="Helvetica Neue Medium" charset="0"/>
            </a:endParaRPr>
          </a:p>
          <a:p>
            <a:pPr>
              <a:lnSpc>
                <a:spcPct val="120000"/>
              </a:lnSpc>
            </a:pPr>
            <a:r>
              <a:rPr lang="en-US" dirty="0">
                <a:ea typeface="Helvetica Neue Medium" charset="0"/>
                <a:cs typeface="Helvetica Neue Medium" charset="0"/>
              </a:rPr>
              <a:t>No! But how does the Internet design avoid this?</a:t>
            </a:r>
          </a:p>
          <a:p>
            <a:pPr>
              <a:lnSpc>
                <a:spcPct val="120000"/>
              </a:lnSpc>
            </a:pPr>
            <a:endParaRPr lang="en-US" dirty="0">
              <a:ea typeface="Helvetica Neue Medium" charset="0"/>
              <a:cs typeface="Helvetica Neue Medium" charset="0"/>
            </a:endParaRP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2009451" y="1808676"/>
            <a:ext cx="1951155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en-US" sz="2400" b="0" dirty="0">
                <a:latin typeface="Helvetica Neue Medium" charset="0"/>
                <a:ea typeface="Helvetica Neue Medium" charset="0"/>
                <a:cs typeface="Helvetica Neue Medium" charset="0"/>
              </a:rPr>
              <a:t>Applications</a:t>
            </a: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2009451" y="2911063"/>
            <a:ext cx="2136014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en-US" sz="2400" b="0" dirty="0">
                <a:latin typeface="Helvetica Neue Medium" charset="0"/>
                <a:ea typeface="Helvetica Neue Medium" charset="0"/>
                <a:cs typeface="Helvetica Neue Medium" charset="0"/>
              </a:rPr>
              <a:t>Transmission </a:t>
            </a:r>
          </a:p>
          <a:p>
            <a:pPr algn="l"/>
            <a:r>
              <a:rPr lang="en-US" sz="2400" b="0" dirty="0">
                <a:latin typeface="Helvetica Neue Medium" charset="0"/>
                <a:ea typeface="Helvetica Neue Medium" charset="0"/>
                <a:cs typeface="Helvetica Neue Medium" charset="0"/>
              </a:rPr>
              <a:t>media</a:t>
            </a:r>
          </a:p>
        </p:txBody>
      </p:sp>
      <p:sp>
        <p:nvSpPr>
          <p:cNvPr id="6" name="Rectangle 5"/>
          <p:cNvSpPr/>
          <p:nvPr/>
        </p:nvSpPr>
        <p:spPr>
          <a:xfrm>
            <a:off x="6130793" y="1808676"/>
            <a:ext cx="1127449" cy="453867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Skype</a:t>
            </a:r>
          </a:p>
        </p:txBody>
      </p:sp>
      <p:sp>
        <p:nvSpPr>
          <p:cNvPr id="7" name="Rectangle 6"/>
          <p:cNvSpPr/>
          <p:nvPr/>
        </p:nvSpPr>
        <p:spPr>
          <a:xfrm>
            <a:off x="4602601" y="1808675"/>
            <a:ext cx="1308577" cy="444657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HTTP</a:t>
            </a:r>
          </a:p>
        </p:txBody>
      </p:sp>
      <p:sp>
        <p:nvSpPr>
          <p:cNvPr id="8" name="Rectangle 7"/>
          <p:cNvSpPr/>
          <p:nvPr/>
        </p:nvSpPr>
        <p:spPr>
          <a:xfrm>
            <a:off x="7506028" y="1808674"/>
            <a:ext cx="983814" cy="453868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SSH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0250" y="1808675"/>
            <a:ext cx="911391" cy="444656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FTP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57841" y="3111496"/>
            <a:ext cx="1988524" cy="46165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Coaxial cable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50394" y="3111496"/>
            <a:ext cx="1685642" cy="46165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Fiber optic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11868" y="3111496"/>
            <a:ext cx="1419773" cy="46165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Wi-Fi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5252103" y="2253332"/>
            <a:ext cx="4786" cy="85816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56889" y="2253332"/>
            <a:ext cx="1936326" cy="85816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252103" y="2262542"/>
            <a:ext cx="1442414" cy="84895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56890" y="2253332"/>
            <a:ext cx="3664865" cy="85816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694517" y="2262542"/>
            <a:ext cx="498698" cy="84895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94518" y="2262542"/>
            <a:ext cx="2227237" cy="84895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997936" y="2262542"/>
            <a:ext cx="923819" cy="84895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193215" y="2262542"/>
            <a:ext cx="804720" cy="84895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252103" y="2262542"/>
            <a:ext cx="2745832" cy="84895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252103" y="2253332"/>
            <a:ext cx="3923842" cy="85816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193215" y="2253332"/>
            <a:ext cx="1982730" cy="85816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921755" y="2253332"/>
            <a:ext cx="254191" cy="85816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0">
            <a:extLst>
              <a:ext uri="{FF2B5EF4-FFF2-40B4-BE49-F238E27FC236}">
                <a16:creationId xmlns:a16="http://schemas.microsoft.com/office/drawing/2014/main" id="{6F6DAF93-9766-A641-92DA-08352DF4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1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Layering</a:t>
            </a:r>
            <a:endParaRPr lang="en-US" dirty="0">
              <a:ea typeface="Helvetica Neue Medium" charset="0"/>
              <a:cs typeface="Helvetica Neue Medium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65" y="4811143"/>
            <a:ext cx="11772901" cy="1649574"/>
          </a:xfrm>
        </p:spPr>
        <p:txBody>
          <a:bodyPr>
            <a:normAutofit/>
          </a:bodyPr>
          <a:lstStyle/>
          <a:p>
            <a:r>
              <a:rPr lang="en-US" sz="2600" dirty="0"/>
              <a:t>Intermediate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</a:rPr>
              <a:t>layers</a:t>
            </a:r>
            <a:r>
              <a:rPr lang="en-US" sz="2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600" dirty="0"/>
              <a:t>provide set of abstractions for applications and media</a:t>
            </a:r>
          </a:p>
          <a:p>
            <a:pPr lvl="8"/>
            <a:endParaRPr lang="en-US" sz="2600" dirty="0"/>
          </a:p>
          <a:p>
            <a:r>
              <a:rPr lang="en-US" sz="2600" dirty="0"/>
              <a:t>New apps or media need only implement for intermediate layer’s interface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2009451" y="1808676"/>
            <a:ext cx="1951155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en-US" sz="2400" b="0" dirty="0">
                <a:latin typeface="Helvetica Neue Medium" charset="0"/>
                <a:ea typeface="Helvetica Neue Medium" charset="0"/>
                <a:cs typeface="Helvetica Neue Medium" charset="0"/>
              </a:rPr>
              <a:t>Applications</a:t>
            </a: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2009451" y="3559991"/>
            <a:ext cx="2136014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en-US" sz="2400" b="0" dirty="0">
                <a:latin typeface="Helvetica Neue Medium" charset="0"/>
                <a:ea typeface="Helvetica Neue Medium" charset="0"/>
                <a:cs typeface="Helvetica Neue Medium" charset="0"/>
              </a:rPr>
              <a:t>Transmission </a:t>
            </a:r>
          </a:p>
          <a:p>
            <a:pPr algn="l"/>
            <a:r>
              <a:rPr lang="en-US" sz="2400" b="0" dirty="0">
                <a:latin typeface="Helvetica Neue Medium" charset="0"/>
                <a:ea typeface="Helvetica Neue Medium" charset="0"/>
                <a:cs typeface="Helvetica Neue Medium" charset="0"/>
              </a:rPr>
              <a:t>media</a:t>
            </a:r>
          </a:p>
        </p:txBody>
      </p:sp>
      <p:sp>
        <p:nvSpPr>
          <p:cNvPr id="6" name="Rectangle 5"/>
          <p:cNvSpPr/>
          <p:nvPr/>
        </p:nvSpPr>
        <p:spPr>
          <a:xfrm>
            <a:off x="6130793" y="1808676"/>
            <a:ext cx="1127449" cy="453867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Skype</a:t>
            </a:r>
          </a:p>
        </p:txBody>
      </p:sp>
      <p:sp>
        <p:nvSpPr>
          <p:cNvPr id="7" name="Rectangle 6"/>
          <p:cNvSpPr/>
          <p:nvPr/>
        </p:nvSpPr>
        <p:spPr>
          <a:xfrm>
            <a:off x="4602601" y="1808675"/>
            <a:ext cx="1308577" cy="444657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HTTP</a:t>
            </a:r>
          </a:p>
        </p:txBody>
      </p:sp>
      <p:sp>
        <p:nvSpPr>
          <p:cNvPr id="8" name="Rectangle 7"/>
          <p:cNvSpPr/>
          <p:nvPr/>
        </p:nvSpPr>
        <p:spPr>
          <a:xfrm>
            <a:off x="7506028" y="1808674"/>
            <a:ext cx="983814" cy="453868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SSH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0250" y="1808675"/>
            <a:ext cx="911391" cy="444656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FTP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57841" y="3760424"/>
            <a:ext cx="1988524" cy="46165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Coaxial cable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50394" y="3760424"/>
            <a:ext cx="1685642" cy="46165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Fiber optic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11868" y="3760424"/>
            <a:ext cx="1419773" cy="46165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Helvetica Neue Medium" charset="0"/>
                <a:ea typeface="Helvetica Neue Medium" charset="0"/>
                <a:cs typeface="Helvetica Neue Medium" charset="0"/>
              </a:rPr>
              <a:t>Wi-Fi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33C03E9-6A7B-0841-939F-8C59EF84D7F2}"/>
              </a:ext>
            </a:extLst>
          </p:cNvPr>
          <p:cNvCxnSpPr/>
          <p:nvPr/>
        </p:nvCxnSpPr>
        <p:spPr>
          <a:xfrm flipH="1">
            <a:off x="5001950" y="3093356"/>
            <a:ext cx="1865017" cy="64039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445A989-5008-4A47-8FD9-BFDFA7653F90}"/>
              </a:ext>
            </a:extLst>
          </p:cNvPr>
          <p:cNvCxnSpPr/>
          <p:nvPr/>
        </p:nvCxnSpPr>
        <p:spPr>
          <a:xfrm>
            <a:off x="5006734" y="2249684"/>
            <a:ext cx="1860232" cy="46972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5372E3-9D49-264E-A63C-7169825A5322}"/>
              </a:ext>
            </a:extLst>
          </p:cNvPr>
          <p:cNvCxnSpPr/>
          <p:nvPr/>
        </p:nvCxnSpPr>
        <p:spPr>
          <a:xfrm>
            <a:off x="6866966" y="3093356"/>
            <a:ext cx="1804634" cy="64039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36FC345-903A-7940-A7C3-77DD01EA29EF}"/>
              </a:ext>
            </a:extLst>
          </p:cNvPr>
          <p:cNvCxnSpPr/>
          <p:nvPr/>
        </p:nvCxnSpPr>
        <p:spPr>
          <a:xfrm>
            <a:off x="6444362" y="2257432"/>
            <a:ext cx="422604" cy="461978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A082C86-BA33-1F4D-AECF-E58FCCA727EA}"/>
              </a:ext>
            </a:extLst>
          </p:cNvPr>
          <p:cNvCxnSpPr/>
          <p:nvPr/>
        </p:nvCxnSpPr>
        <p:spPr>
          <a:xfrm>
            <a:off x="6866967" y="3093356"/>
            <a:ext cx="76095" cy="640395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1B40AA3-5C49-2D46-B3A7-8E34F5B5F3B5}"/>
              </a:ext>
            </a:extLst>
          </p:cNvPr>
          <p:cNvCxnSpPr/>
          <p:nvPr/>
        </p:nvCxnSpPr>
        <p:spPr>
          <a:xfrm flipH="1">
            <a:off x="6866966" y="2249684"/>
            <a:ext cx="2058824" cy="469724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35459687-CD58-0541-BC0C-CEC74BE29A69}"/>
              </a:ext>
            </a:extLst>
          </p:cNvPr>
          <p:cNvSpPr/>
          <p:nvPr/>
        </p:nvSpPr>
        <p:spPr>
          <a:xfrm>
            <a:off x="4352446" y="2719409"/>
            <a:ext cx="5029041" cy="373947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Intermediate layers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564CE6E-F0BC-4541-8B78-9559F5999CF1}"/>
              </a:ext>
            </a:extLst>
          </p:cNvPr>
          <p:cNvCxnSpPr/>
          <p:nvPr/>
        </p:nvCxnSpPr>
        <p:spPr>
          <a:xfrm flipH="1">
            <a:off x="6866966" y="2257432"/>
            <a:ext cx="880814" cy="461978"/>
          </a:xfrm>
          <a:prstGeom prst="line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10">
            <a:extLst>
              <a:ext uri="{FF2B5EF4-FFF2-40B4-BE49-F238E27FC236}">
                <a16:creationId xmlns:a16="http://schemas.microsoft.com/office/drawing/2014/main" id="{9D111406-0C5F-BF40-AAF2-1578FC7B1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3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65562" y="1521540"/>
            <a:ext cx="7495271" cy="48641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en-US" sz="2400" b="1" dirty="0">
                <a:solidFill>
                  <a:schemeClr val="accent3"/>
                </a:solidFill>
              </a:rPr>
              <a:t>Transport:</a:t>
            </a:r>
            <a:r>
              <a:rPr lang="en-US" sz="2400" dirty="0"/>
              <a:t> Provide end-to-end communication between processes on different hosts</a:t>
            </a:r>
          </a:p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en-US" sz="2400" b="1" dirty="0">
                <a:solidFill>
                  <a:schemeClr val="tx2"/>
                </a:solidFill>
              </a:rPr>
              <a:t>Network:</a:t>
            </a:r>
            <a:r>
              <a:rPr lang="en-US" sz="2400" dirty="0"/>
              <a:t> Deliver packets to destinations on other (heterogeneous) networks</a:t>
            </a:r>
          </a:p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Link: </a:t>
            </a:r>
            <a:r>
              <a:rPr lang="en-US" sz="2400" dirty="0"/>
              <a:t>Enables end hosts to exchange atomic messages with each other</a:t>
            </a:r>
          </a:p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en-US" sz="2400" b="1" dirty="0">
                <a:solidFill>
                  <a:schemeClr val="accent2"/>
                </a:solidFill>
              </a:rPr>
              <a:t>Physical:</a:t>
            </a:r>
            <a:r>
              <a:rPr lang="en-US" sz="2400" dirty="0"/>
              <a:t> Moves bits between two hosts connected by a physical link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91385"/>
            <a:ext cx="10515600" cy="1325563"/>
          </a:xfrm>
        </p:spPr>
        <p:txBody>
          <a:bodyPr/>
          <a:lstStyle/>
          <a:p>
            <a:r>
              <a:rPr lang="en-US" dirty="0"/>
              <a:t>Layering in the Internet</a:t>
            </a: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1288474" y="2236639"/>
            <a:ext cx="1858671" cy="935052"/>
          </a:xfrm>
          <a:prstGeom prst="rect">
            <a:avLst/>
          </a:prstGeom>
          <a:solidFill>
            <a:srgbClr val="948A54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t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Applications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1288474" y="3171834"/>
            <a:ext cx="1858671" cy="304228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Transport layer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1288474" y="3476348"/>
            <a:ext cx="1858671" cy="30422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latin typeface="Helvetica Neue Medium" charset="0"/>
                <a:ea typeface="Helvetica Neue Medium" charset="0"/>
                <a:cs typeface="Helvetica Neue Medium" charset="0"/>
              </a:rPr>
              <a:t>Network layer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1288474" y="3780576"/>
            <a:ext cx="1858671" cy="304228"/>
          </a:xfrm>
          <a:prstGeom prst="rect">
            <a:avLst/>
          </a:prstGeom>
          <a:solidFill>
            <a:srgbClr val="7F7F7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Link layer</a:t>
            </a: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1288474" y="4084804"/>
            <a:ext cx="1858671" cy="3042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Physical layer</a:t>
            </a:r>
            <a:endParaRPr lang="en-US" dirty="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081440" y="1864305"/>
            <a:ext cx="2272860" cy="3057101"/>
          </a:xfrm>
          <a:prstGeom prst="roundRect">
            <a:avLst>
              <a:gd name="adj" fmla="val 8317"/>
            </a:avLst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Helvetica Neue Medium" charset="0"/>
                <a:ea typeface="Helvetica Neue Medium" charset="0"/>
                <a:cs typeface="Helvetica Neue Medium" charset="0"/>
              </a:rPr>
              <a:t>Host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ED82C31-DA29-4E48-B042-15A75973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3706" y="6380081"/>
            <a:ext cx="2743200" cy="365125"/>
          </a:xfrm>
        </p:spPr>
        <p:txBody>
          <a:bodyPr/>
          <a:lstStyle/>
          <a:p>
            <a:pPr>
              <a:defRPr/>
            </a:pPr>
            <a:fld id="{729111C5-E04E-4942-8174-12BB645D56A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3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2015</Words>
  <Application>Microsoft Macintosh PowerPoint</Application>
  <PresentationFormat>Widescreen</PresentationFormat>
  <Paragraphs>426</Paragraphs>
  <Slides>36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ＭＳ Ｐゴシック</vt:lpstr>
      <vt:lpstr>Arial</vt:lpstr>
      <vt:lpstr>Avenir Next LT Pro</vt:lpstr>
      <vt:lpstr>Calibri</vt:lpstr>
      <vt:lpstr>Courier</vt:lpstr>
      <vt:lpstr>Helvetica Neue Medium</vt:lpstr>
      <vt:lpstr>Wingdings</vt:lpstr>
      <vt:lpstr>Office Theme</vt:lpstr>
      <vt:lpstr>Network Communication and Remote Procedure Calls (RPCs)</vt:lpstr>
      <vt:lpstr>Distributed Systems, What?</vt:lpstr>
      <vt:lpstr>PowerPoint Presentation</vt:lpstr>
      <vt:lpstr>PowerPoint Presentation</vt:lpstr>
      <vt:lpstr>Today’s outline</vt:lpstr>
      <vt:lpstr>The problem of communication</vt:lpstr>
      <vt:lpstr>The problem of communication</vt:lpstr>
      <vt:lpstr>Solution: Layering</vt:lpstr>
      <vt:lpstr>Layering in the Internet</vt:lpstr>
      <vt:lpstr>Logical communication between layers</vt:lpstr>
      <vt:lpstr>Physical communication</vt:lpstr>
      <vt:lpstr>Communication between peers</vt:lpstr>
      <vt:lpstr>Network socket-based communication</vt:lpstr>
      <vt:lpstr>PowerPoint Presentation</vt:lpstr>
      <vt:lpstr>Socket programming: still not great</vt:lpstr>
      <vt:lpstr>Solution: Another layer!</vt:lpstr>
      <vt:lpstr>Today’s outline</vt:lpstr>
      <vt:lpstr>Why RPC?</vt:lpstr>
      <vt:lpstr>Everyone uses RPCs</vt:lpstr>
      <vt:lpstr>What’s the goal of RPC?</vt:lpstr>
      <vt:lpstr>RPC issues</vt:lpstr>
      <vt:lpstr>Problem: Differences in data representation</vt:lpstr>
      <vt:lpstr>Solution: Interface Description Language (IDL)</vt:lpstr>
      <vt:lpstr>A day in the life of an RPC</vt:lpstr>
      <vt:lpstr>A day in the life of an RPC</vt:lpstr>
      <vt:lpstr>A day in the life of an RPC</vt:lpstr>
      <vt:lpstr>A day in the life of an RPC</vt:lpstr>
      <vt:lpstr>A day in the life of an RPC</vt:lpstr>
      <vt:lpstr>A day in the life of an RPC</vt:lpstr>
      <vt:lpstr>A day in the life of an RPC</vt:lpstr>
      <vt:lpstr>A day in the life of an RPC</vt:lpstr>
      <vt:lpstr>A day in the life of an RPC</vt:lpstr>
      <vt:lpstr>A day in the life of an RPC</vt:lpstr>
      <vt:lpstr>Today’s outline</vt:lpstr>
      <vt:lpstr>What could possibly go wrong?</vt:lpstr>
      <vt:lpstr>Summary: RPCs and Network Comm.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</dc:title>
  <dc:creator>Wyatt Andrew Lloyd</dc:creator>
  <cp:lastModifiedBy>Michael J. Freedman</cp:lastModifiedBy>
  <cp:revision>46</cp:revision>
  <cp:lastPrinted>2026-09-06T16:33:34Z</cp:lastPrinted>
  <dcterms:created xsi:type="dcterms:W3CDTF">2018-09-09T13:59:16Z</dcterms:created>
  <dcterms:modified xsi:type="dcterms:W3CDTF">2026-09-06T16:33:37Z</dcterms:modified>
</cp:coreProperties>
</file>