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6"/>
  </p:notesMasterIdLst>
  <p:handoutMasterIdLst>
    <p:handoutMasterId r:id="rId37"/>
  </p:handoutMasterIdLst>
  <p:sldIdLst>
    <p:sldId id="257" r:id="rId2"/>
    <p:sldId id="489" r:id="rId3"/>
    <p:sldId id="458" r:id="rId4"/>
    <p:sldId id="490" r:id="rId5"/>
    <p:sldId id="454" r:id="rId6"/>
    <p:sldId id="455" r:id="rId7"/>
    <p:sldId id="491" r:id="rId8"/>
    <p:sldId id="492" r:id="rId9"/>
    <p:sldId id="493" r:id="rId10"/>
    <p:sldId id="494" r:id="rId11"/>
    <p:sldId id="495" r:id="rId12"/>
    <p:sldId id="519" r:id="rId13"/>
    <p:sldId id="496" r:id="rId14"/>
    <p:sldId id="497" r:id="rId15"/>
    <p:sldId id="498" r:id="rId16"/>
    <p:sldId id="499" r:id="rId17"/>
    <p:sldId id="500" r:id="rId18"/>
    <p:sldId id="501" r:id="rId19"/>
    <p:sldId id="502" r:id="rId20"/>
    <p:sldId id="503" r:id="rId21"/>
    <p:sldId id="504" r:id="rId22"/>
    <p:sldId id="505" r:id="rId23"/>
    <p:sldId id="506" r:id="rId24"/>
    <p:sldId id="507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515" r:id="rId33"/>
    <p:sldId id="516" r:id="rId34"/>
    <p:sldId id="518" r:id="rId35"/>
  </p:sldIdLst>
  <p:sldSz cx="12192000" cy="6858000"/>
  <p:notesSz cx="9601200" cy="731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FFFF99"/>
    <a:srgbClr val="92D050"/>
    <a:srgbClr val="CCFFFF"/>
    <a:srgbClr val="FFCC99"/>
    <a:srgbClr val="FFCC00"/>
    <a:srgbClr val="00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7" autoAdjust="0"/>
    <p:restoredTop sz="90456" autoAdjust="0"/>
  </p:normalViewPr>
  <p:slideViewPr>
    <p:cSldViewPr snapToGrid="0">
      <p:cViewPr varScale="1">
        <p:scale>
          <a:sx n="113" d="100"/>
          <a:sy n="113" d="100"/>
        </p:scale>
        <p:origin x="1248" y="184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4528" y="200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265" y="0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9924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265" y="6949924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fld id="{227F3E45-4A14-2D47-8F04-4BB42089EFB5}" type="slidenum">
              <a:rPr lang="en-US" b="0">
                <a:latin typeface="Helvetica Neue Medium" charset="0"/>
              </a:rPr>
              <a:pPr>
                <a:defRPr/>
              </a:pPr>
              <a:t>‹#›</a:t>
            </a:fld>
            <a:endParaRPr lang="en-US" b="0" dirty="0"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70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9275"/>
            <a:ext cx="48768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fld id="{B069701C-02A1-CE43-ADB4-E98A80C28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50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0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9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94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3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7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Obsolete information includes </a:t>
            </a:r>
            <a:r>
              <a:rPr lang="en-US" dirty="0" err="1"/>
              <a:t>AppendEntries</a:t>
            </a:r>
            <a:r>
              <a:rPr lang="en-US" dirty="0"/>
              <a:t> RPCs from a lower term, stale votes from a lower term, log entries that must be deleted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69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Q. What term does RPC from valid </a:t>
            </a:r>
            <a:r>
              <a:rPr lang="en-US"/>
              <a:t>leader have?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74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what goes wrong if T &lt; network RTT?</a:t>
            </a:r>
          </a:p>
          <a:p>
            <a:r>
              <a:rPr lang="en-US" dirty="0"/>
              <a:t>Q: why have such a large range [T, 2T]?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68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33C5A0-49AD-4456-B170-B4454905C7F9}" type="slidenum">
              <a:rPr lang="en-US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0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Who</a:t>
            </a:r>
            <a:r>
              <a:rPr lang="en-US" baseline="0" dirty="0"/>
              <a:t> can be elected here?? S1 √, s5 √, s4 X, s2/s3 √</a:t>
            </a:r>
            <a:endParaRPr lang="en-US" dirty="0"/>
          </a:p>
          <a:p>
            <a:endParaRPr lang="en-US" dirty="0"/>
          </a:p>
          <a:p>
            <a:r>
              <a:rPr lang="en-US" dirty="0"/>
              <a:t>How</a:t>
            </a:r>
            <a:r>
              <a:rPr lang="en-US" baseline="0" dirty="0"/>
              <a:t> can s5 be elected?  S1 can fail, and then the rest of the system doesn’t know that epoch 4 ever existed.  S5 then has the highest epoch (3), so will get elected.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8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00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685800"/>
            <a:ext cx="11176000" cy="1905000"/>
          </a:xfrm>
          <a:prstGeom prst="rect">
            <a:avLst/>
          </a:prstGeom>
        </p:spPr>
        <p:txBody>
          <a:bodyPr anchor="b"/>
          <a:lstStyle>
            <a:lvl1pPr algn="ctr"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696830"/>
            <a:ext cx="8534400" cy="155157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39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76" y="1623848"/>
            <a:ext cx="11098924" cy="485315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8A91-97A8-1E4A-B7DA-F9D845201F58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46840" y="120868"/>
            <a:ext cx="1154035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65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solidFill>
                  <a:schemeClr val="bg1"/>
                </a:solidFill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5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78756"/>
            <a:ext cx="11684000" cy="629824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4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168DF-4358-664B-A04B-7A4BE79C5464}" type="datetime1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A169D-6F4E-B845-A46E-D9EF1006DEEC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9B53-AEC7-9D43-BD4D-FB123296C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8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234" y="1470346"/>
            <a:ext cx="5787167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0346"/>
            <a:ext cx="5684753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2CFD7-97C5-5045-B173-4D5413FF126D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00562-6296-9E41-94C7-4DAE5BF4E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7915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57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535113"/>
            <a:ext cx="57933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200" y="2174875"/>
            <a:ext cx="57933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6938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6938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6CB7C-5D96-A249-B040-C324F6CD9C3C}" type="datetime1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929D7-7AD0-024D-8F69-58F7A677F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EFEA4-4857-C447-BE3C-D6F415301E39}" type="datetime1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4AC4-E5A6-0446-ADDB-6CB25A5DD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2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07BD-F870-3947-B44E-E0FA9E0F08CD}" type="datetime1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DDBD9-92BA-EF41-ACBB-6E3908AD288C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DEDE-40D3-1C4C-B3CB-CF078D2D5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6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C9AF-7B9C-A049-91F7-F50B28F891E0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0B851-7313-6B4B-90F0-D21AC23BC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F54E-245A-F84E-9199-FE2DBC902D65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8A700-9ACA-CA49-8640-C2576E344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769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62E8-F47B-A84E-9BD3-5005B09C3C37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C1C3E-524C-584F-BE26-32C52DE4B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5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0" y="1447800"/>
            <a:ext cx="1168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53201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pPr>
              <a:defRPr/>
            </a:pPr>
            <a:fld id="{1FDAE6C9-274E-6947-97B4-79B28D53D9E0}" type="datetime1">
              <a:rPr lang="en-US" smtClean="0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1"/>
            <a:ext cx="2844800" cy="2127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400" b="0" i="0">
                <a:solidFill>
                  <a:srgbClr val="FF6600"/>
                </a:solidFill>
                <a:latin typeface="Helvetica Neue Medium" charset="0"/>
              </a:defRPr>
            </a:lvl1pPr>
          </a:lstStyle>
          <a:p>
            <a:pPr>
              <a:defRPr/>
            </a:pPr>
            <a:fld id="{62406363-7E77-DB4B-97E5-317AD9418D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21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85" r:id="rId3"/>
    <p:sldLayoutId id="2147483686" r:id="rId4"/>
    <p:sldLayoutId id="2147483687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ＭＳ Ｐゴシック" pitchFamily="-1" charset="-128"/>
        </a:defRPr>
      </a:lvl1pPr>
      <a:lvl2pPr marL="742950" indent="-28575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»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Raft: A Consensus Algorithm</a:t>
            </a:r>
            <a:br>
              <a:rPr lang="en-US" sz="4800" dirty="0"/>
            </a:br>
            <a:r>
              <a:rPr lang="en-US" sz="4800" dirty="0"/>
              <a:t>for Replicated Logs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2316" y="43171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25988" y="34027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665413" y="4137260"/>
            <a:ext cx="6858000" cy="2174330"/>
          </a:xfrm>
        </p:spPr>
        <p:txBody>
          <a:bodyPr>
            <a:noAutofit/>
          </a:bodyPr>
          <a:lstStyle/>
          <a:p>
            <a:r>
              <a:rPr lang="en-US" sz="2800" dirty="0"/>
              <a:t>COS 418: Distributed Systems</a:t>
            </a:r>
          </a:p>
          <a:p>
            <a:r>
              <a:rPr lang="en-US" sz="2800" dirty="0"/>
              <a:t>Lectures </a:t>
            </a:r>
            <a:r>
              <a:rPr lang="en-US" dirty="0"/>
              <a:t>12-13</a:t>
            </a:r>
            <a:endParaRPr lang="en-US" sz="2800" dirty="0"/>
          </a:p>
          <a:p>
            <a:endParaRPr lang="en-US" sz="2800" dirty="0"/>
          </a:p>
          <a:p>
            <a:r>
              <a:rPr lang="en-US" sz="2800" u="sng" dirty="0"/>
              <a:t>Jialin Ding</a:t>
            </a:r>
            <a:r>
              <a:rPr lang="en-US" sz="2800" dirty="0"/>
              <a:t>, Mike Freedman</a:t>
            </a:r>
            <a:endParaRPr lang="en-US" sz="2800" u="sn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631" y="2843509"/>
            <a:ext cx="867565" cy="10981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581001"/>
            <a:ext cx="8814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RAFT slides based on those from Diego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Ongaro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and John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Ousterhout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99017" y="4826620"/>
            <a:ext cx="8549470" cy="199133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Replicated log =&gt; replicated state machine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All servers execute same commands in same order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Group of 2</a:t>
            </a:r>
            <a:r>
              <a:rPr lang="en-US" sz="2400" i="1" dirty="0"/>
              <a:t>f </a:t>
            </a:r>
            <a:r>
              <a:rPr lang="en-US" sz="2400" dirty="0"/>
              <a:t>+ 1 replicas can tolerate f replica crashes</a:t>
            </a:r>
            <a:endParaRPr lang="en-US" sz="2400" dirty="0">
              <a:solidFill>
                <a:schemeClr val="accent4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Consensus module ensures proper log replication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Replicated Log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0752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2380074" y="4190394"/>
            <a:ext cx="1524000" cy="228600"/>
            <a:chOff x="1828800" y="3733800"/>
            <a:chExt cx="1524000" cy="228600"/>
          </a:xfrm>
        </p:grpSpPr>
        <p:sp>
          <p:nvSpPr>
            <p:cNvPr id="66" name="Rectangle 65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2978570" y="3961794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3474043" y="3199794"/>
            <a:ext cx="658633" cy="609600"/>
            <a:chOff x="3075167" y="2286000"/>
            <a:chExt cx="658633" cy="609600"/>
          </a:xfrm>
        </p:grpSpPr>
        <p:sp>
          <p:nvSpPr>
            <p:cNvPr id="72" name="Oval 71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Connector 80"/>
            <p:cNvCxnSpPr>
              <a:stCxn id="74" idx="0"/>
              <a:endCxn id="72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2443604" y="3199794"/>
            <a:ext cx="531549" cy="533400"/>
            <a:chOff x="2057400" y="2438400"/>
            <a:chExt cx="379678" cy="381000"/>
          </a:xfrm>
        </p:grpSpPr>
        <p:sp>
          <p:nvSpPr>
            <p:cNvPr id="84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2227676" y="2742596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468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96" name="Rounded Rectangle 195"/>
          <p:cNvSpPr/>
          <p:nvPr/>
        </p:nvSpPr>
        <p:spPr>
          <a:xfrm>
            <a:off x="45136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7" name="Group 196"/>
          <p:cNvGrpSpPr/>
          <p:nvPr/>
        </p:nvGrpSpPr>
        <p:grpSpPr>
          <a:xfrm>
            <a:off x="4818474" y="4190394"/>
            <a:ext cx="1524000" cy="228600"/>
            <a:chOff x="1828800" y="3733800"/>
            <a:chExt cx="1524000" cy="228600"/>
          </a:xfrm>
        </p:grpSpPr>
        <p:sp>
          <p:nvSpPr>
            <p:cNvPr id="216" name="Rectangle 215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5416970" y="3961794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99" name="Group 198"/>
          <p:cNvGrpSpPr/>
          <p:nvPr/>
        </p:nvGrpSpPr>
        <p:grpSpPr>
          <a:xfrm>
            <a:off x="5912443" y="3199794"/>
            <a:ext cx="658633" cy="609600"/>
            <a:chOff x="3075167" y="2286000"/>
            <a:chExt cx="658633" cy="609600"/>
          </a:xfrm>
        </p:grpSpPr>
        <p:sp>
          <p:nvSpPr>
            <p:cNvPr id="206" name="Oval 205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Oval 206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Oval 207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Oval 208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 210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Freeform 211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Freeform 212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/>
            <p:cNvCxnSpPr>
              <a:stCxn id="208" idx="0"/>
              <a:endCxn id="206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00" name="Group 199"/>
          <p:cNvGrpSpPr/>
          <p:nvPr/>
        </p:nvGrpSpPr>
        <p:grpSpPr>
          <a:xfrm>
            <a:off x="4882004" y="3199794"/>
            <a:ext cx="531549" cy="533400"/>
            <a:chOff x="2057400" y="2438400"/>
            <a:chExt cx="379678" cy="381000"/>
          </a:xfrm>
        </p:grpSpPr>
        <p:sp>
          <p:nvSpPr>
            <p:cNvPr id="203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1" name="TextBox 200"/>
          <p:cNvSpPr txBox="1"/>
          <p:nvPr/>
        </p:nvSpPr>
        <p:spPr>
          <a:xfrm>
            <a:off x="4666076" y="2742596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58852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221" name="Rounded Rectangle 220"/>
          <p:cNvSpPr/>
          <p:nvPr/>
        </p:nvSpPr>
        <p:spPr>
          <a:xfrm>
            <a:off x="69520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2" name="Group 221"/>
          <p:cNvGrpSpPr/>
          <p:nvPr/>
        </p:nvGrpSpPr>
        <p:grpSpPr>
          <a:xfrm>
            <a:off x="7256874" y="4190394"/>
            <a:ext cx="1524000" cy="228600"/>
            <a:chOff x="1828800" y="3733800"/>
            <a:chExt cx="1524000" cy="228600"/>
          </a:xfrm>
        </p:grpSpPr>
        <p:sp>
          <p:nvSpPr>
            <p:cNvPr id="241" name="Rectangle 24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223" name="TextBox 222"/>
          <p:cNvSpPr txBox="1"/>
          <p:nvPr/>
        </p:nvSpPr>
        <p:spPr>
          <a:xfrm>
            <a:off x="7855370" y="3961794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224" name="Group 223"/>
          <p:cNvGrpSpPr/>
          <p:nvPr/>
        </p:nvGrpSpPr>
        <p:grpSpPr>
          <a:xfrm>
            <a:off x="8350843" y="3199794"/>
            <a:ext cx="658633" cy="609600"/>
            <a:chOff x="3075167" y="2286000"/>
            <a:chExt cx="658633" cy="609600"/>
          </a:xfrm>
        </p:grpSpPr>
        <p:sp>
          <p:nvSpPr>
            <p:cNvPr id="231" name="Oval 23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Freeform 23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Freeform 23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Freeform 23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0" name="Straight Connector 239"/>
            <p:cNvCxnSpPr>
              <a:stCxn id="233" idx="0"/>
              <a:endCxn id="231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7320404" y="3199794"/>
            <a:ext cx="531549" cy="533400"/>
            <a:chOff x="2057400" y="2438400"/>
            <a:chExt cx="379678" cy="381000"/>
          </a:xfrm>
        </p:grpSpPr>
        <p:sp>
          <p:nvSpPr>
            <p:cNvPr id="22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104476" y="2742596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83236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9361062" y="3434228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Servers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9365870" y="1810527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Clients</a:t>
            </a:r>
          </a:p>
        </p:txBody>
      </p:sp>
      <p:pic>
        <p:nvPicPr>
          <p:cNvPr id="263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2" name="Straight Connector 271"/>
          <p:cNvCxnSpPr/>
          <p:nvPr/>
        </p:nvCxnSpPr>
        <p:spPr>
          <a:xfrm>
            <a:off x="7561674" y="236159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3" name="Freeform 272"/>
          <p:cNvSpPr/>
          <p:nvPr/>
        </p:nvSpPr>
        <p:spPr>
          <a:xfrm>
            <a:off x="5369957" y="2858218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Freeform 273"/>
          <p:cNvSpPr/>
          <p:nvPr/>
        </p:nvSpPr>
        <p:spPr>
          <a:xfrm>
            <a:off x="2913475" y="2614567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Freeform 274"/>
          <p:cNvSpPr/>
          <p:nvPr/>
        </p:nvSpPr>
        <p:spPr>
          <a:xfrm>
            <a:off x="5152981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7" name="Straight Connector 276"/>
          <p:cNvCxnSpPr/>
          <p:nvPr/>
        </p:nvCxnSpPr>
        <p:spPr>
          <a:xfrm flipV="1">
            <a:off x="623656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8" name="Freeform 277"/>
          <p:cNvSpPr/>
          <p:nvPr/>
        </p:nvSpPr>
        <p:spPr>
          <a:xfrm>
            <a:off x="7584924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Freeform 278"/>
          <p:cNvSpPr/>
          <p:nvPr/>
        </p:nvSpPr>
        <p:spPr>
          <a:xfrm>
            <a:off x="2708124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3" name="Straight Connector 282"/>
          <p:cNvCxnSpPr/>
          <p:nvPr/>
        </p:nvCxnSpPr>
        <p:spPr>
          <a:xfrm flipV="1">
            <a:off x="86736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4" name="Straight Connector 283"/>
          <p:cNvCxnSpPr/>
          <p:nvPr/>
        </p:nvCxnSpPr>
        <p:spPr>
          <a:xfrm flipV="1">
            <a:off x="37968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5" name="Freeform 284"/>
          <p:cNvSpPr/>
          <p:nvPr/>
        </p:nvSpPr>
        <p:spPr>
          <a:xfrm>
            <a:off x="7748947" y="2090374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78499" y="2333521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Consensus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23848"/>
            <a:ext cx="9769642" cy="48531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2800" dirty="0"/>
              <a:t>Definition:</a:t>
            </a:r>
          </a:p>
          <a:p>
            <a:pPr marL="895026" indent="-685629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A general agreement about something </a:t>
            </a:r>
          </a:p>
          <a:p>
            <a:pPr marL="895026" indent="-685629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An idea or opinion that is shared by all the people in a group</a:t>
            </a:r>
          </a:p>
          <a:p>
            <a:pPr marL="895026" indent="-685629">
              <a:lnSpc>
                <a:spcPct val="100000"/>
              </a:lnSpc>
              <a:spcBef>
                <a:spcPts val="900"/>
              </a:spcBef>
              <a:buFont typeface="+mj-lt"/>
              <a:buAutoNum type="arabicPeriod"/>
            </a:pPr>
            <a:endParaRPr lang="en-US" sz="2400" dirty="0"/>
          </a:p>
          <a:p>
            <a:pPr marL="209397" indent="0">
              <a:lnSpc>
                <a:spcPct val="100000"/>
              </a:lnSpc>
              <a:spcBef>
                <a:spcPts val="900"/>
              </a:spcBef>
              <a:buNone/>
            </a:pPr>
            <a:r>
              <a:rPr lang="en-US" sz="2800" dirty="0"/>
              <a:t>Where do we use consensus?</a:t>
            </a:r>
          </a:p>
          <a:p>
            <a:pPr marL="552297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What is the order of operations</a:t>
            </a:r>
          </a:p>
          <a:p>
            <a:pPr marL="552297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Which operations are fully executed (committed) and not</a:t>
            </a:r>
          </a:p>
          <a:p>
            <a:pPr marL="552297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Who are the members of the group</a:t>
            </a:r>
          </a:p>
          <a:p>
            <a:pPr marL="552297">
              <a:lnSpc>
                <a:spcPct val="100000"/>
              </a:lnSpc>
              <a:spcBef>
                <a:spcPts val="900"/>
              </a:spcBef>
            </a:pPr>
            <a:r>
              <a:rPr lang="en-US" sz="2400" dirty="0"/>
              <a:t>Who are the leaders of the group</a:t>
            </a:r>
          </a:p>
          <a:p>
            <a:pPr marL="209397" indent="0">
              <a:lnSpc>
                <a:spcPct val="100000"/>
              </a:lnSpc>
              <a:spcBef>
                <a:spcPts val="9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945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4291" y="1562015"/>
            <a:ext cx="9160510" cy="490696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Leader election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Normal operation (basic log replication)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Safety and consistency after leader changes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Neutralizing old leaders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Client interactions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/>
                </a:solidFill>
              </a:rPr>
              <a:t>Reconfiguration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Raft Overview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a Leader Election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518" y="1690689"/>
            <a:ext cx="10104468" cy="2146613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n-US" sz="2400" dirty="0"/>
              <a:t>Recall</a:t>
            </a:r>
            <a:r>
              <a:rPr lang="en-US" sz="2400" dirty="0">
                <a:solidFill>
                  <a:srgbClr val="009900"/>
                </a:solidFill>
              </a:rPr>
              <a:t> consensus-based replication easier </a:t>
            </a:r>
            <a:r>
              <a:rPr lang="en-US" sz="2400" dirty="0"/>
              <a:t>for </a:t>
            </a:r>
            <a:r>
              <a:rPr lang="en-US" sz="2400" i="1" dirty="0"/>
              <a:t>f</a:t>
            </a:r>
            <a:r>
              <a:rPr lang="en-US" sz="2400" dirty="0"/>
              <a:t> failed backup replicas</a:t>
            </a:r>
          </a:p>
          <a:p>
            <a:pPr>
              <a:spcBef>
                <a:spcPts val="1400"/>
              </a:spcBef>
            </a:pPr>
            <a:r>
              <a:rPr lang="en-US" sz="2400" dirty="0"/>
              <a:t>But what if the </a:t>
            </a:r>
            <a:r>
              <a:rPr lang="en-US" sz="2400" i="1" dirty="0"/>
              <a:t>f</a:t>
            </a:r>
            <a:r>
              <a:rPr lang="en-US" sz="2400" dirty="0"/>
              <a:t> failures include a </a:t>
            </a:r>
            <a:r>
              <a:rPr lang="en-US" sz="2400" dirty="0">
                <a:solidFill>
                  <a:srgbClr val="FF0000"/>
                </a:solidFill>
              </a:rPr>
              <a:t>failed primary?</a:t>
            </a:r>
          </a:p>
          <a:p>
            <a:pPr lvl="1">
              <a:spcBef>
                <a:spcPts val="1400"/>
              </a:spcBef>
            </a:pPr>
            <a:r>
              <a:rPr lang="en-US" sz="2400" dirty="0"/>
              <a:t>All clients’ requests go to the failed primary</a:t>
            </a:r>
          </a:p>
          <a:p>
            <a:pPr lvl="1">
              <a:spcBef>
                <a:spcPts val="1400"/>
              </a:spcBef>
            </a:pPr>
            <a:r>
              <a:rPr lang="en-US" sz="2400" dirty="0"/>
              <a:t>System</a:t>
            </a:r>
            <a:r>
              <a:rPr lang="en-US" sz="2400" dirty="0">
                <a:solidFill>
                  <a:srgbClr val="FF0000"/>
                </a:solidFill>
              </a:rPr>
              <a:t> halts </a:t>
            </a:r>
            <a:r>
              <a:rPr lang="en-US" sz="2400" dirty="0"/>
              <a:t>despite </a:t>
            </a:r>
            <a:r>
              <a:rPr lang="en-US" sz="2400" dirty="0">
                <a:solidFill>
                  <a:srgbClr val="FF0000"/>
                </a:solidFill>
              </a:rPr>
              <a:t>merely </a:t>
            </a:r>
            <a:r>
              <a:rPr lang="en-US" sz="2400" i="1" dirty="0">
                <a:solidFill>
                  <a:srgbClr val="FF0000"/>
                </a:solidFill>
              </a:rPr>
              <a:t>f</a:t>
            </a:r>
            <a:r>
              <a:rPr lang="en-US" sz="2400" dirty="0">
                <a:solidFill>
                  <a:srgbClr val="FF0000"/>
                </a:solidFill>
              </a:rPr>
              <a:t> failures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98" name="Group 97"/>
          <p:cNvGrpSpPr/>
          <p:nvPr/>
        </p:nvGrpSpPr>
        <p:grpSpPr>
          <a:xfrm>
            <a:off x="3050635" y="4095685"/>
            <a:ext cx="5431383" cy="2199132"/>
            <a:chOff x="337914" y="3576828"/>
            <a:chExt cx="7162800" cy="2900172"/>
          </a:xfrm>
        </p:grpSpPr>
        <p:sp>
          <p:nvSpPr>
            <p:cNvPr id="5" name="Rounded Rectangle 4"/>
            <p:cNvSpPr/>
            <p:nvPr/>
          </p:nvSpPr>
          <p:spPr>
            <a:xfrm>
              <a:off x="3379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24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2" name="Freeform 41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4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3" name="Rounded Rectangle 52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7" name="Freeform 6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72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78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5" name="Straight Connector 84"/>
            <p:cNvCxnSpPr/>
            <p:nvPr/>
          </p:nvCxnSpPr>
          <p:spPr>
            <a:xfrm>
              <a:off x="5824314" y="4267200"/>
              <a:ext cx="0" cy="7620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Freeform 85"/>
            <p:cNvSpPr/>
            <p:nvPr/>
          </p:nvSpPr>
          <p:spPr>
            <a:xfrm>
              <a:off x="3632595" y="4763822"/>
              <a:ext cx="2007031" cy="35578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87" name="Freeform 86"/>
            <p:cNvSpPr/>
            <p:nvPr/>
          </p:nvSpPr>
          <p:spPr>
            <a:xfrm>
              <a:off x="1176115" y="4520173"/>
              <a:ext cx="4463512" cy="599432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3415619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V="1">
              <a:off x="449920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Freeform 89"/>
            <p:cNvSpPr/>
            <p:nvPr/>
          </p:nvSpPr>
          <p:spPr>
            <a:xfrm>
              <a:off x="5847562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91" name="Freeform 90"/>
            <p:cNvSpPr/>
            <p:nvPr/>
          </p:nvSpPr>
          <p:spPr>
            <a:xfrm>
              <a:off x="970762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 flipV="1">
              <a:off x="693631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205951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Freeform 93"/>
            <p:cNvSpPr/>
            <p:nvPr/>
          </p:nvSpPr>
          <p:spPr>
            <a:xfrm>
              <a:off x="6011585" y="3995980"/>
              <a:ext cx="922149" cy="1022888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</p:grpSp>
      <p:sp>
        <p:nvSpPr>
          <p:cNvPr id="99" name="Cross 98"/>
          <p:cNvSpPr/>
          <p:nvPr/>
        </p:nvSpPr>
        <p:spPr>
          <a:xfrm rot="2700000">
            <a:off x="6679784" y="4637921"/>
            <a:ext cx="1899670" cy="1899670"/>
          </a:xfrm>
          <a:prstGeom prst="plus">
            <a:avLst>
              <a:gd name="adj" fmla="val 42089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0" dirty="0">
              <a:solidFill>
                <a:schemeClr val="tx1"/>
              </a:solidFill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4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Leaders and Views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518" y="1447800"/>
            <a:ext cx="10617913" cy="21864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800" dirty="0"/>
              <a:t>Let different replicas assume role of leader (primary) over time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800" dirty="0"/>
              <a:t>System moves through a sequence of views</a:t>
            </a:r>
            <a:endParaRPr lang="en-US" sz="2800" i="1" dirty="0"/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dirty="0"/>
              <a:t>View = { leader, { members }, settings }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endParaRPr lang="en-US" dirty="0"/>
          </a:p>
          <a:p>
            <a:pPr lvl="1">
              <a:lnSpc>
                <a:spcPct val="100000"/>
              </a:lnSpc>
              <a:spcBef>
                <a:spcPts val="1500"/>
              </a:spcBef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476046" y="3632253"/>
            <a:ext cx="2379322" cy="963372"/>
            <a:chOff x="337914" y="3576828"/>
            <a:chExt cx="7162800" cy="2900172"/>
          </a:xfrm>
        </p:grpSpPr>
        <p:sp>
          <p:nvSpPr>
            <p:cNvPr id="7" name="Rounded Rectangle 6"/>
            <p:cNvSpPr/>
            <p:nvPr/>
          </p:nvSpPr>
          <p:spPr>
            <a:xfrm>
              <a:off x="3379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7" name="Freeform 76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0" name="Freeform 79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1" name="Freeform 80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70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1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2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3" name="Freeform 62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53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4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5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5" name="Rounded Rectangle 14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36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37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38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5824314" y="4267200"/>
              <a:ext cx="0" cy="7620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/>
            <p:cNvSpPr/>
            <p:nvPr/>
          </p:nvSpPr>
          <p:spPr>
            <a:xfrm>
              <a:off x="3632595" y="4763822"/>
              <a:ext cx="2007031" cy="35578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1176115" y="4520173"/>
              <a:ext cx="4463512" cy="599432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6011585" y="3995980"/>
              <a:ext cx="922149" cy="1022888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789443" y="5219873"/>
            <a:ext cx="2379321" cy="963372"/>
            <a:chOff x="337914" y="3576828"/>
            <a:chExt cx="7162800" cy="2900172"/>
          </a:xfrm>
        </p:grpSpPr>
        <p:sp>
          <p:nvSpPr>
            <p:cNvPr id="88" name="Rounded Rectangle 87"/>
            <p:cNvSpPr/>
            <p:nvPr/>
          </p:nvSpPr>
          <p:spPr>
            <a:xfrm>
              <a:off x="337914" y="4572000"/>
              <a:ext cx="2285999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148" name="Oval 147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4" name="Freeform 153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5" name="Freeform 154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57" name="Straight Connector 156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145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6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7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92" name="Rounded Rectangle 91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131" name="Oval 13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5" name="Freeform 13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6" name="Freeform 13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7" name="Freeform 13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8" name="Freeform 13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9" name="Freeform 13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5" name="Group 94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12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96" name="Rounded Rectangle 95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6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124" name="Rectangle 123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114" name="Oval 113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0" name="Freeform 119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1" name="Freeform 120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23" name="Straight Connector 122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111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2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3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0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7" name="Straight Connector 106"/>
            <p:cNvCxnSpPr/>
            <p:nvPr/>
          </p:nvCxnSpPr>
          <p:spPr>
            <a:xfrm flipH="1">
              <a:off x="3538315" y="4267200"/>
              <a:ext cx="2285999" cy="674514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Freeform 107"/>
            <p:cNvSpPr/>
            <p:nvPr/>
          </p:nvSpPr>
          <p:spPr>
            <a:xfrm flipH="1" flipV="1">
              <a:off x="4376518" y="5823500"/>
              <a:ext cx="1926149" cy="291234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176115" y="4724397"/>
              <a:ext cx="1833986" cy="395206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10" name="Freeform 109"/>
            <p:cNvSpPr/>
            <p:nvPr/>
          </p:nvSpPr>
          <p:spPr>
            <a:xfrm rot="4899202">
              <a:off x="4692563" y="3881655"/>
              <a:ext cx="601896" cy="2072592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6993479" y="4342505"/>
            <a:ext cx="2379321" cy="963372"/>
            <a:chOff x="337914" y="3576828"/>
            <a:chExt cx="7162800" cy="2900172"/>
          </a:xfrm>
        </p:grpSpPr>
        <p:sp>
          <p:nvSpPr>
            <p:cNvPr id="165" name="Rounded Rectangle 164"/>
            <p:cNvSpPr/>
            <p:nvPr/>
          </p:nvSpPr>
          <p:spPr>
            <a:xfrm>
              <a:off x="337914" y="4572000"/>
              <a:ext cx="2285999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235" name="Rectangle 234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225" name="Oval 224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9" name="Freeform 228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0" name="Freeform 229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2" name="Freeform 231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3" name="Freeform 232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34" name="Straight Connector 233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68" name="Group 167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222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3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4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69" name="Rounded Rectangle 168"/>
            <p:cNvSpPr/>
            <p:nvPr/>
          </p:nvSpPr>
          <p:spPr>
            <a:xfrm>
              <a:off x="2776315" y="4572001"/>
              <a:ext cx="2286001" cy="1904999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208" name="Oval 207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2" name="Freeform 211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3" name="Freeform 212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4" name="Freeform 213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5" name="Freeform 214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6" name="Freeform 215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17" name="Straight Connector 216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72" name="Group 171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205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6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7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73" name="Rounded Rectangle 172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6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201" name="Rectangle 20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5" name="Group 174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191" name="Oval 19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6" name="Freeform 19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7" name="Freeform 19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8" name="Freeform 19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9" name="Freeform 19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00" name="Straight Connector 19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76" name="Group 175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18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8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77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4" name="Straight Connector 183"/>
            <p:cNvCxnSpPr/>
            <p:nvPr/>
          </p:nvCxnSpPr>
          <p:spPr>
            <a:xfrm flipH="1">
              <a:off x="1581237" y="4267200"/>
              <a:ext cx="4243078" cy="691594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5" name="Freeform 184"/>
            <p:cNvSpPr/>
            <p:nvPr/>
          </p:nvSpPr>
          <p:spPr>
            <a:xfrm flipH="1" flipV="1">
              <a:off x="1982270" y="5823497"/>
              <a:ext cx="4320392" cy="29123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6" name="Freeform 185"/>
            <p:cNvSpPr/>
            <p:nvPr/>
          </p:nvSpPr>
          <p:spPr>
            <a:xfrm rot="358164" flipH="1" flipV="1">
              <a:off x="1903399" y="6254258"/>
              <a:ext cx="1990330" cy="206570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7" name="Freeform 186"/>
            <p:cNvSpPr/>
            <p:nvPr/>
          </p:nvSpPr>
          <p:spPr>
            <a:xfrm rot="5105497">
              <a:off x="3743060" y="3053933"/>
              <a:ext cx="601895" cy="3717214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240" name="Curved Down Arrow 239"/>
          <p:cNvSpPr/>
          <p:nvPr/>
        </p:nvSpPr>
        <p:spPr>
          <a:xfrm rot="15179218">
            <a:off x="2605175" y="4776648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41" name="Curved Down Arrow 240"/>
          <p:cNvSpPr/>
          <p:nvPr/>
        </p:nvSpPr>
        <p:spPr>
          <a:xfrm rot="1613446">
            <a:off x="6247670" y="3784557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42" name="Curved Down Arrow 241"/>
          <p:cNvSpPr/>
          <p:nvPr/>
        </p:nvSpPr>
        <p:spPr>
          <a:xfrm rot="9371077">
            <a:off x="6453994" y="5702642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83138" y="5288037"/>
            <a:ext cx="1307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View #1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4992947" y="6210595"/>
            <a:ext cx="1307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View #2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4825477" y="4614740"/>
            <a:ext cx="1307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View #3</a:t>
            </a:r>
          </a:p>
        </p:txBody>
      </p:sp>
    </p:spTree>
    <p:extLst>
      <p:ext uri="{BB962C8B-B14F-4D97-AF65-F5344CB8AC3E}">
        <p14:creationId xmlns:p14="http://schemas.microsoft.com/office/powerpoint/2010/main" val="163156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52939" y="1334627"/>
            <a:ext cx="9978887" cy="32771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800" b="0" dirty="0"/>
              <a:t>At any given time, each server is either: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tx2"/>
                </a:solidFill>
              </a:rPr>
              <a:t>Leader</a:t>
            </a:r>
            <a:r>
              <a:rPr lang="en-US" sz="2400" dirty="0"/>
              <a:t>: handles all client interactions, log replication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tx2"/>
                </a:solidFill>
              </a:rPr>
              <a:t>Follower</a:t>
            </a:r>
            <a:r>
              <a:rPr lang="en-US" sz="2400" dirty="0"/>
              <a:t>: completely passive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400" dirty="0">
                <a:solidFill>
                  <a:schemeClr val="tx2"/>
                </a:solidFill>
              </a:rPr>
              <a:t>Candidate</a:t>
            </a:r>
            <a:r>
              <a:rPr lang="en-US" sz="2400" dirty="0"/>
              <a:t>: used to elect a new leader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800" b="0" dirty="0"/>
              <a:t>Normal operation: 1 leader, N-1 followers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96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Follower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542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Candidate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88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Leader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Server States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58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399" y="1287783"/>
            <a:ext cx="10250905" cy="24487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b="0" dirty="0"/>
              <a:t>Servers start as followers</a:t>
            </a:r>
          </a:p>
          <a:p>
            <a:pPr>
              <a:lnSpc>
                <a:spcPct val="100000"/>
              </a:lnSpc>
            </a:pPr>
            <a:r>
              <a:rPr lang="en-US" sz="2600" b="0" dirty="0"/>
              <a:t>Leaders send </a:t>
            </a:r>
            <a:r>
              <a:rPr lang="en-US" sz="2600" b="0" dirty="0">
                <a:solidFill>
                  <a:schemeClr val="accent4"/>
                </a:solidFill>
              </a:rPr>
              <a:t>heartbeats</a:t>
            </a:r>
            <a:r>
              <a:rPr lang="en-US" sz="2600" b="0" dirty="0"/>
              <a:t> (empty </a:t>
            </a:r>
            <a:r>
              <a:rPr lang="en-US" sz="2600" b="0" dirty="0" err="1"/>
              <a:t>AppendEntries</a:t>
            </a:r>
            <a:r>
              <a:rPr lang="en-US" sz="2600" b="0" dirty="0"/>
              <a:t> RPCs) to maintain authority over followers</a:t>
            </a:r>
          </a:p>
          <a:p>
            <a:pPr>
              <a:lnSpc>
                <a:spcPct val="100000"/>
              </a:lnSpc>
            </a:pPr>
            <a:r>
              <a:rPr lang="en-US" sz="2600" b="0" dirty="0"/>
              <a:t>If </a:t>
            </a:r>
            <a:r>
              <a:rPr lang="en-US" sz="2600" b="0" dirty="0" err="1">
                <a:solidFill>
                  <a:schemeClr val="accent4"/>
                </a:solidFill>
              </a:rPr>
              <a:t>electionTimeout</a:t>
            </a:r>
            <a:r>
              <a:rPr lang="en-US" sz="2600" b="0" dirty="0">
                <a:solidFill>
                  <a:schemeClr val="accent4"/>
                </a:solidFill>
              </a:rPr>
              <a:t> </a:t>
            </a:r>
            <a:r>
              <a:rPr lang="en-US" sz="2600" b="0" dirty="0"/>
              <a:t>elapses with no RPCs (100-500ms), follower assumes leader has crashed and starts new election</a:t>
            </a:r>
            <a:endParaRPr lang="en-US" sz="2600" dirty="0"/>
          </a:p>
        </p:txBody>
      </p:sp>
      <p:sp>
        <p:nvSpPr>
          <p:cNvPr id="7" name="Rounded Rectangle 6"/>
          <p:cNvSpPr/>
          <p:nvPr/>
        </p:nvSpPr>
        <p:spPr>
          <a:xfrm>
            <a:off x="28396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Follower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542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Candidate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8887" y="4900634"/>
            <a:ext cx="1752600" cy="533400"/>
          </a:xfrm>
          <a:prstGeom prst="roundRect">
            <a:avLst>
              <a:gd name="adj" fmla="val 50000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4974CB"/>
                </a:solidFill>
              </a:rPr>
              <a:t>Leader</a:t>
            </a:r>
          </a:p>
        </p:txBody>
      </p:sp>
      <p:sp>
        <p:nvSpPr>
          <p:cNvPr id="10" name="Freeform 9"/>
          <p:cNvSpPr/>
          <p:nvPr/>
        </p:nvSpPr>
        <p:spPr>
          <a:xfrm>
            <a:off x="2493980" y="4558937"/>
            <a:ext cx="365760" cy="606392"/>
          </a:xfrm>
          <a:custGeom>
            <a:avLst/>
            <a:gdLst>
              <a:gd name="connsiteX0" fmla="*/ 0 w 365760"/>
              <a:gd name="connsiteY0" fmla="*/ 0 h 606392"/>
              <a:gd name="connsiteX1" fmla="*/ 365760 w 365760"/>
              <a:gd name="connsiteY1" fmla="*/ 606392 h 606392"/>
              <a:gd name="connsiteX0" fmla="*/ 0 w 365760"/>
              <a:gd name="connsiteY0" fmla="*/ 0 h 606392"/>
              <a:gd name="connsiteX1" fmla="*/ 365760 w 365760"/>
              <a:gd name="connsiteY1" fmla="*/ 606392 h 606392"/>
              <a:gd name="connsiteX0" fmla="*/ 0 w 365760"/>
              <a:gd name="connsiteY0" fmla="*/ 0 h 606392"/>
              <a:gd name="connsiteX1" fmla="*/ 365760 w 365760"/>
              <a:gd name="connsiteY1" fmla="*/ 606392 h 60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 h="606392">
                <a:moveTo>
                  <a:pt x="0" y="0"/>
                </a:moveTo>
                <a:cubicBezTo>
                  <a:pt x="4812" y="521369"/>
                  <a:pt x="115504" y="599975"/>
                  <a:pt x="365760" y="606392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7934" y="421483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start</a:t>
            </a:r>
          </a:p>
        </p:txBody>
      </p:sp>
      <p:sp>
        <p:nvSpPr>
          <p:cNvPr id="13" name="Freeform 12"/>
          <p:cNvSpPr/>
          <p:nvPr/>
        </p:nvSpPr>
        <p:spPr>
          <a:xfrm>
            <a:off x="4168775" y="4598630"/>
            <a:ext cx="1655546" cy="306816"/>
          </a:xfrm>
          <a:custGeom>
            <a:avLst/>
            <a:gdLst>
              <a:gd name="connsiteX0" fmla="*/ 0 w 1655546"/>
              <a:gd name="connsiteY0" fmla="*/ 0 h 22228"/>
              <a:gd name="connsiteX1" fmla="*/ 1655546 w 1655546"/>
              <a:gd name="connsiteY1" fmla="*/ 0 h 22228"/>
              <a:gd name="connsiteX0" fmla="*/ 0 w 1655546"/>
              <a:gd name="connsiteY0" fmla="*/ 179958 h 182265"/>
              <a:gd name="connsiteX1" fmla="*/ 1655546 w 1655546"/>
              <a:gd name="connsiteY1" fmla="*/ 179958 h 182265"/>
              <a:gd name="connsiteX0" fmla="*/ 0 w 1655546"/>
              <a:gd name="connsiteY0" fmla="*/ 272714 h 272714"/>
              <a:gd name="connsiteX1" fmla="*/ 1655546 w 1655546"/>
              <a:gd name="connsiteY1" fmla="*/ 272714 h 272714"/>
              <a:gd name="connsiteX0" fmla="*/ 0 w 1655546"/>
              <a:gd name="connsiteY0" fmla="*/ 279333 h 279333"/>
              <a:gd name="connsiteX1" fmla="*/ 1655546 w 1655546"/>
              <a:gd name="connsiteY1" fmla="*/ 279333 h 279333"/>
              <a:gd name="connsiteX0" fmla="*/ 0 w 1655546"/>
              <a:gd name="connsiteY0" fmla="*/ 275498 h 275498"/>
              <a:gd name="connsiteX1" fmla="*/ 1655546 w 1655546"/>
              <a:gd name="connsiteY1" fmla="*/ 275498 h 275498"/>
              <a:gd name="connsiteX0" fmla="*/ 0 w 1655546"/>
              <a:gd name="connsiteY0" fmla="*/ 306816 h 306816"/>
              <a:gd name="connsiteX1" fmla="*/ 1655546 w 1655546"/>
              <a:gd name="connsiteY1" fmla="*/ 306816 h 30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5546" h="306816">
                <a:moveTo>
                  <a:pt x="0" y="306816"/>
                </a:moveTo>
                <a:cubicBezTo>
                  <a:pt x="321644" y="-107070"/>
                  <a:pt x="1432561" y="-97446"/>
                  <a:pt x="1655546" y="306816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06223" y="3974199"/>
            <a:ext cx="1492716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timeout,</a:t>
            </a:r>
            <a:br>
              <a:rPr lang="en-US" sz="1800" b="0" dirty="0">
                <a:solidFill>
                  <a:srgbClr val="A5001E"/>
                </a:solidFill>
                <a:latin typeface="Arial" charset="0"/>
              </a:rPr>
            </a:b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start election</a:t>
            </a:r>
          </a:p>
        </p:txBody>
      </p:sp>
      <p:sp>
        <p:nvSpPr>
          <p:cNvPr id="15" name="Freeform 14"/>
          <p:cNvSpPr/>
          <p:nvPr/>
        </p:nvSpPr>
        <p:spPr>
          <a:xfrm>
            <a:off x="6670541" y="4595834"/>
            <a:ext cx="1655546" cy="306816"/>
          </a:xfrm>
          <a:custGeom>
            <a:avLst/>
            <a:gdLst>
              <a:gd name="connsiteX0" fmla="*/ 0 w 1655546"/>
              <a:gd name="connsiteY0" fmla="*/ 0 h 22228"/>
              <a:gd name="connsiteX1" fmla="*/ 1655546 w 1655546"/>
              <a:gd name="connsiteY1" fmla="*/ 0 h 22228"/>
              <a:gd name="connsiteX0" fmla="*/ 0 w 1655546"/>
              <a:gd name="connsiteY0" fmla="*/ 179958 h 182265"/>
              <a:gd name="connsiteX1" fmla="*/ 1655546 w 1655546"/>
              <a:gd name="connsiteY1" fmla="*/ 179958 h 182265"/>
              <a:gd name="connsiteX0" fmla="*/ 0 w 1655546"/>
              <a:gd name="connsiteY0" fmla="*/ 272714 h 272714"/>
              <a:gd name="connsiteX1" fmla="*/ 1655546 w 1655546"/>
              <a:gd name="connsiteY1" fmla="*/ 272714 h 272714"/>
              <a:gd name="connsiteX0" fmla="*/ 0 w 1655546"/>
              <a:gd name="connsiteY0" fmla="*/ 279333 h 279333"/>
              <a:gd name="connsiteX1" fmla="*/ 1655546 w 1655546"/>
              <a:gd name="connsiteY1" fmla="*/ 279333 h 279333"/>
              <a:gd name="connsiteX0" fmla="*/ 0 w 1655546"/>
              <a:gd name="connsiteY0" fmla="*/ 275498 h 275498"/>
              <a:gd name="connsiteX1" fmla="*/ 1655546 w 1655546"/>
              <a:gd name="connsiteY1" fmla="*/ 275498 h 275498"/>
              <a:gd name="connsiteX0" fmla="*/ 0 w 1655546"/>
              <a:gd name="connsiteY0" fmla="*/ 306816 h 306816"/>
              <a:gd name="connsiteX1" fmla="*/ 1655546 w 1655546"/>
              <a:gd name="connsiteY1" fmla="*/ 306816 h 30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5546" h="306816">
                <a:moveTo>
                  <a:pt x="0" y="306816"/>
                </a:moveTo>
                <a:cubicBezTo>
                  <a:pt x="321644" y="-107070"/>
                  <a:pt x="1432561" y="-97446"/>
                  <a:pt x="1655546" y="306816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42884" y="3962167"/>
            <a:ext cx="2069797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receive votes from</a:t>
            </a:r>
            <a:br>
              <a:rPr lang="en-US" sz="1800" b="0" dirty="0">
                <a:solidFill>
                  <a:srgbClr val="A5001E"/>
                </a:solidFill>
                <a:latin typeface="Arial" charset="0"/>
              </a:rPr>
            </a:b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majority of servers</a:t>
            </a:r>
          </a:p>
        </p:txBody>
      </p:sp>
      <p:sp>
        <p:nvSpPr>
          <p:cNvPr id="17" name="Freeform 16"/>
          <p:cNvSpPr/>
          <p:nvPr/>
        </p:nvSpPr>
        <p:spPr>
          <a:xfrm>
            <a:off x="5982097" y="4434685"/>
            <a:ext cx="500310" cy="480386"/>
          </a:xfrm>
          <a:custGeom>
            <a:avLst/>
            <a:gdLst>
              <a:gd name="connsiteX0" fmla="*/ 0 w 413887"/>
              <a:gd name="connsiteY0" fmla="*/ 19661 h 29286"/>
              <a:gd name="connsiteX1" fmla="*/ 413887 w 413887"/>
              <a:gd name="connsiteY1" fmla="*/ 29286 h 29286"/>
              <a:gd name="connsiteX0" fmla="*/ 46492 w 460379"/>
              <a:gd name="connsiteY0" fmla="*/ 242950 h 252575"/>
              <a:gd name="connsiteX1" fmla="*/ 460379 w 460379"/>
              <a:gd name="connsiteY1" fmla="*/ 252575 h 252575"/>
              <a:gd name="connsiteX0" fmla="*/ 34625 w 483137"/>
              <a:gd name="connsiteY0" fmla="*/ 439122 h 448747"/>
              <a:gd name="connsiteX1" fmla="*/ 448512 w 483137"/>
              <a:gd name="connsiteY1" fmla="*/ 448747 h 448747"/>
              <a:gd name="connsiteX0" fmla="*/ 53980 w 500310"/>
              <a:gd name="connsiteY0" fmla="*/ 470761 h 480386"/>
              <a:gd name="connsiteX1" fmla="*/ 467867 w 500310"/>
              <a:gd name="connsiteY1" fmla="*/ 480386 h 48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0310" h="480386">
                <a:moveTo>
                  <a:pt x="53980" y="470761"/>
                </a:moveTo>
                <a:cubicBezTo>
                  <a:pt x="-225153" y="-144455"/>
                  <a:pt x="679624" y="-172527"/>
                  <a:pt x="467867" y="480386"/>
                </a:cubicBezTo>
              </a:path>
            </a:pathLst>
          </a:custGeom>
          <a:noFill/>
          <a:ln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1061" y="3797738"/>
            <a:ext cx="1467068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timeout,</a:t>
            </a:r>
            <a:br>
              <a:rPr lang="en-US" sz="1800" b="0" dirty="0">
                <a:solidFill>
                  <a:srgbClr val="A5001E"/>
                </a:solidFill>
                <a:latin typeface="Arial" charset="0"/>
              </a:rPr>
            </a:b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new election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381000" y="5434034"/>
            <a:ext cx="7710832" cy="1219200"/>
            <a:chOff x="857000" y="5434034"/>
            <a:chExt cx="7710832" cy="1219200"/>
          </a:xfrm>
        </p:grpSpPr>
        <p:sp>
          <p:nvSpPr>
            <p:cNvPr id="19" name="Freeform 18"/>
            <p:cNvSpPr/>
            <p:nvPr/>
          </p:nvSpPr>
          <p:spPr>
            <a:xfrm>
              <a:off x="1720702" y="5444462"/>
              <a:ext cx="2974253" cy="590137"/>
            </a:xfrm>
            <a:custGeom>
              <a:avLst/>
              <a:gdLst>
                <a:gd name="connsiteX0" fmla="*/ 2974206 w 2974206"/>
                <a:gd name="connsiteY0" fmla="*/ 64833 h 64833"/>
                <a:gd name="connsiteX1" fmla="*/ 0 w 2974206"/>
                <a:gd name="connsiteY1" fmla="*/ 64833 h 64833"/>
                <a:gd name="connsiteX0" fmla="*/ 2974206 w 2974206"/>
                <a:gd name="connsiteY0" fmla="*/ 2990 h 304592"/>
                <a:gd name="connsiteX1" fmla="*/ 0 w 2974206"/>
                <a:gd name="connsiteY1" fmla="*/ 2990 h 304592"/>
                <a:gd name="connsiteX0" fmla="*/ 2974206 w 2974206"/>
                <a:gd name="connsiteY0" fmla="*/ 0 h 358866"/>
                <a:gd name="connsiteX1" fmla="*/ 0 w 2974206"/>
                <a:gd name="connsiteY1" fmla="*/ 0 h 358866"/>
                <a:gd name="connsiteX0" fmla="*/ 2974206 w 2974206"/>
                <a:gd name="connsiteY0" fmla="*/ 0 h 342000"/>
                <a:gd name="connsiteX1" fmla="*/ 0 w 2974206"/>
                <a:gd name="connsiteY1" fmla="*/ 0 h 342000"/>
                <a:gd name="connsiteX0" fmla="*/ 2974206 w 2974206"/>
                <a:gd name="connsiteY0" fmla="*/ 0 h 386787"/>
                <a:gd name="connsiteX1" fmla="*/ 0 w 2974206"/>
                <a:gd name="connsiteY1" fmla="*/ 0 h 386787"/>
                <a:gd name="connsiteX0" fmla="*/ 2974253 w 2974253"/>
                <a:gd name="connsiteY0" fmla="*/ 0 h 590137"/>
                <a:gd name="connsiteX1" fmla="*/ 47 w 2974253"/>
                <a:gd name="connsiteY1" fmla="*/ 0 h 590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4253" h="590137">
                  <a:moveTo>
                    <a:pt x="2974253" y="0"/>
                  </a:moveTo>
                  <a:cubicBezTo>
                    <a:pt x="2563576" y="338488"/>
                    <a:pt x="-12787" y="1138990"/>
                    <a:pt x="47" y="0"/>
                  </a:cubicBezTo>
                </a:path>
              </a:pathLst>
            </a:custGeom>
            <a:noFill/>
            <a:ln>
              <a:solidFill>
                <a:schemeClr val="accent4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2519647" y="5444462"/>
              <a:ext cx="4677878" cy="391941"/>
            </a:xfrm>
            <a:custGeom>
              <a:avLst/>
              <a:gdLst>
                <a:gd name="connsiteX0" fmla="*/ 4677878 w 4677878"/>
                <a:gd name="connsiteY0" fmla="*/ 75947 h 75947"/>
                <a:gd name="connsiteX1" fmla="*/ 0 w 4677878"/>
                <a:gd name="connsiteY1" fmla="*/ 75947 h 75947"/>
                <a:gd name="connsiteX0" fmla="*/ 4677878 w 4677878"/>
                <a:gd name="connsiteY0" fmla="*/ 3074 h 413768"/>
                <a:gd name="connsiteX1" fmla="*/ 0 w 4677878"/>
                <a:gd name="connsiteY1" fmla="*/ 3074 h 413768"/>
                <a:gd name="connsiteX0" fmla="*/ 4677878 w 4677878"/>
                <a:gd name="connsiteY0" fmla="*/ 0 h 468982"/>
                <a:gd name="connsiteX1" fmla="*/ 0 w 4677878"/>
                <a:gd name="connsiteY1" fmla="*/ 0 h 468982"/>
                <a:gd name="connsiteX0" fmla="*/ 4677878 w 4677878"/>
                <a:gd name="connsiteY0" fmla="*/ 0 h 409604"/>
                <a:gd name="connsiteX1" fmla="*/ 0 w 4677878"/>
                <a:gd name="connsiteY1" fmla="*/ 0 h 409604"/>
                <a:gd name="connsiteX0" fmla="*/ 4677878 w 4677878"/>
                <a:gd name="connsiteY0" fmla="*/ 0 h 384212"/>
                <a:gd name="connsiteX1" fmla="*/ 0 w 4677878"/>
                <a:gd name="connsiteY1" fmla="*/ 0 h 384212"/>
                <a:gd name="connsiteX0" fmla="*/ 4677878 w 4677878"/>
                <a:gd name="connsiteY0" fmla="*/ 0 h 391941"/>
                <a:gd name="connsiteX1" fmla="*/ 0 w 4677878"/>
                <a:gd name="connsiteY1" fmla="*/ 0 h 39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77878" h="391941">
                  <a:moveTo>
                    <a:pt x="4677878" y="0"/>
                  </a:moveTo>
                  <a:cubicBezTo>
                    <a:pt x="4561573" y="213360"/>
                    <a:pt x="575911" y="763604"/>
                    <a:pt x="0" y="0"/>
                  </a:cubicBezTo>
                </a:path>
              </a:pathLst>
            </a:custGeom>
            <a:noFill/>
            <a:ln>
              <a:solidFill>
                <a:schemeClr val="accent4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44146" y="5738834"/>
              <a:ext cx="2223686" cy="60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discover server with</a:t>
              </a:r>
              <a:br>
                <a:rPr lang="en-US" sz="1800" b="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 higher term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57000" y="6047940"/>
              <a:ext cx="2531463" cy="60529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discover current leader</a:t>
              </a:r>
              <a:br>
                <a:rPr lang="en-US" sz="1800" b="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or higher term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25287" y="5434034"/>
              <a:ext cx="671979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en-US" sz="1400" b="0" dirty="0">
                  <a:solidFill>
                    <a:srgbClr val="A5001E"/>
                  </a:solidFill>
                  <a:latin typeface="Arial" charset="0"/>
                </a:rPr>
                <a:t>“step</a:t>
              </a:r>
              <a:br>
                <a:rPr lang="en-US" sz="1400" b="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400" b="0" dirty="0">
                  <a:solidFill>
                    <a:srgbClr val="A5001E"/>
                  </a:solidFill>
                  <a:latin typeface="Arial" charset="0"/>
                </a:rPr>
                <a:t>down”</a:t>
              </a:r>
            </a:p>
          </p:txBody>
        </p: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46840" y="36644"/>
            <a:ext cx="11540359" cy="1066800"/>
          </a:xfrm>
        </p:spPr>
        <p:txBody>
          <a:bodyPr/>
          <a:lstStyle/>
          <a:p>
            <a:r>
              <a:rPr lang="en-US" dirty="0"/>
              <a:t>Liveness Validation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31505" y="1940124"/>
            <a:ext cx="9144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31505" y="1940124"/>
            <a:ext cx="76200" cy="457200"/>
          </a:xfrm>
          <a:prstGeom prst="rect">
            <a:avLst/>
          </a:prstGeom>
          <a:solidFill>
            <a:srgbClr val="B3C7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6668" y="3657382"/>
            <a:ext cx="9011478" cy="28653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0" dirty="0"/>
              <a:t>Time divided into non-</a:t>
            </a:r>
            <a:r>
              <a:rPr lang="en-US" sz="2800" dirty="0"/>
              <a:t>fixed-time </a:t>
            </a:r>
            <a:r>
              <a:rPr lang="en-US" sz="2800" b="1" dirty="0">
                <a:solidFill>
                  <a:srgbClr val="FF3300"/>
                </a:solidFill>
              </a:rPr>
              <a:t>terms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Election (either failed or resulted in 1 leader)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Normal operation under a single leader</a:t>
            </a:r>
          </a:p>
          <a:p>
            <a:pPr>
              <a:lnSpc>
                <a:spcPct val="100000"/>
              </a:lnSpc>
              <a:spcBef>
                <a:spcPts val="1900"/>
              </a:spcBef>
            </a:pPr>
            <a:r>
              <a:rPr lang="en-US" sz="2800" b="0" dirty="0"/>
              <a:t>Each server maintains </a:t>
            </a:r>
            <a:r>
              <a:rPr lang="en-US" sz="2800" b="0" dirty="0">
                <a:solidFill>
                  <a:schemeClr val="accent4"/>
                </a:solidFill>
              </a:rPr>
              <a:t>current term </a:t>
            </a:r>
            <a:r>
              <a:rPr lang="en-US" sz="2800" b="0" dirty="0"/>
              <a:t>value</a:t>
            </a:r>
          </a:p>
          <a:p>
            <a:pPr>
              <a:lnSpc>
                <a:spcPct val="100000"/>
              </a:lnSpc>
              <a:spcBef>
                <a:spcPts val="1900"/>
              </a:spcBef>
            </a:pPr>
            <a:r>
              <a:rPr lang="en-US" sz="2800" b="0" dirty="0">
                <a:solidFill>
                  <a:schemeClr val="tx2"/>
                </a:solidFill>
              </a:rPr>
              <a:t>Key role of terms: identify obsolete information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011905" y="2549724"/>
            <a:ext cx="5943600" cy="0"/>
          </a:xfrm>
          <a:prstGeom prst="line">
            <a:avLst/>
          </a:prstGeom>
          <a:ln w="38100" cap="rnd"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392905" y="1940124"/>
            <a:ext cx="6858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92907" y="1940124"/>
            <a:ext cx="304799" cy="457200"/>
          </a:xfrm>
          <a:prstGeom prst="rect">
            <a:avLst/>
          </a:prstGeom>
          <a:solidFill>
            <a:srgbClr val="B3C7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0305" y="1940124"/>
            <a:ext cx="381000" cy="457200"/>
          </a:xfrm>
          <a:prstGeom prst="rect">
            <a:avLst/>
          </a:prstGeom>
          <a:solidFill>
            <a:srgbClr val="B3C7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07505" y="1940124"/>
            <a:ext cx="14478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07505" y="1940124"/>
            <a:ext cx="152400" cy="457200"/>
          </a:xfrm>
          <a:prstGeom prst="rect">
            <a:avLst/>
          </a:prstGeom>
          <a:solidFill>
            <a:srgbClr val="B3C7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54905" y="1940124"/>
            <a:ext cx="1219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154905" y="1940124"/>
            <a:ext cx="228600" cy="457200"/>
          </a:xfrm>
          <a:prstGeom prst="rect">
            <a:avLst/>
          </a:prstGeom>
          <a:solidFill>
            <a:srgbClr val="B3C7EF"/>
          </a:solidFill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06807" y="1633745"/>
            <a:ext cx="6580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Term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5507" y="1633745"/>
            <a:ext cx="6580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Term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97905" y="1633745"/>
            <a:ext cx="6858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Term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2407" y="1633745"/>
            <a:ext cx="6580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Term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59707" y="1633745"/>
            <a:ext cx="65800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Term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5905" y="2549726"/>
            <a:ext cx="38792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time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4221" y="2930726"/>
            <a:ext cx="10259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Elections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203" y="2930726"/>
            <a:ext cx="194925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Normal Operation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 flipV="1">
            <a:off x="3621505" y="2397324"/>
            <a:ext cx="152400" cy="5334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078705" y="2397324"/>
            <a:ext cx="152400" cy="5334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6821905" y="2397324"/>
            <a:ext cx="152400" cy="5334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736305" y="2397324"/>
            <a:ext cx="152400" cy="5334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125123" y="2930726"/>
            <a:ext cx="1047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Split Vote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5640805" y="2397324"/>
            <a:ext cx="0" cy="533400"/>
          </a:xfrm>
          <a:prstGeom prst="line">
            <a:avLst/>
          </a:prstGeom>
          <a:ln w="19050" cap="rnd">
            <a:solidFill>
              <a:schemeClr val="accent4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itle 6"/>
          <p:cNvSpPr>
            <a:spLocks noGrp="1"/>
          </p:cNvSpPr>
          <p:nvPr>
            <p:ph type="title"/>
          </p:nvPr>
        </p:nvSpPr>
        <p:spPr>
          <a:xfrm>
            <a:off x="449704" y="16215"/>
            <a:ext cx="9989695" cy="1066800"/>
          </a:xfrm>
        </p:spPr>
        <p:txBody>
          <a:bodyPr/>
          <a:lstStyle/>
          <a:p>
            <a:r>
              <a:rPr lang="en-US" dirty="0"/>
              <a:t>Terms (aka epochs)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1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294873"/>
            <a:ext cx="10493115" cy="53120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Start election: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Increment current term, change to candidate state, vote for self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dirty="0"/>
              <a:t>Send </a:t>
            </a:r>
            <a:r>
              <a:rPr lang="en-US" sz="2800" dirty="0" err="1"/>
              <a:t>RequestVote</a:t>
            </a:r>
            <a:r>
              <a:rPr lang="en-US" sz="2800" dirty="0"/>
              <a:t> to all other servers, retry until either: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Receive votes from majority of servers:</a:t>
            </a:r>
          </a:p>
          <a:p>
            <a:pPr marL="1314450" lvl="2" indent="-457200">
              <a:lnSpc>
                <a:spcPct val="100000"/>
              </a:lnSpc>
            </a:pPr>
            <a:r>
              <a:rPr lang="en-US" dirty="0"/>
              <a:t>Become </a:t>
            </a:r>
            <a:r>
              <a:rPr lang="en-US" dirty="0">
                <a:solidFill>
                  <a:srgbClr val="00B050"/>
                </a:solidFill>
              </a:rPr>
              <a:t>leader</a:t>
            </a:r>
          </a:p>
          <a:p>
            <a:pPr marL="1314450" lvl="2" indent="-457200">
              <a:lnSpc>
                <a:spcPct val="100000"/>
              </a:lnSpc>
            </a:pPr>
            <a:r>
              <a:rPr lang="en-US" dirty="0"/>
              <a:t>Send </a:t>
            </a:r>
            <a:r>
              <a:rPr lang="en-US" dirty="0" err="1"/>
              <a:t>AppendEntries</a:t>
            </a:r>
            <a:r>
              <a:rPr lang="en-US" dirty="0"/>
              <a:t> heartbeats to all other servers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dirty="0"/>
              <a:t>Receive RPC from valid leader:</a:t>
            </a:r>
          </a:p>
          <a:p>
            <a:pPr marL="1314450" lvl="2" indent="-457200">
              <a:lnSpc>
                <a:spcPct val="100000"/>
              </a:lnSpc>
            </a:pPr>
            <a:r>
              <a:rPr lang="en-US" dirty="0"/>
              <a:t>Return to </a:t>
            </a:r>
            <a:r>
              <a:rPr lang="en-US" dirty="0">
                <a:solidFill>
                  <a:srgbClr val="00B050"/>
                </a:solidFill>
              </a:rPr>
              <a:t>follower</a:t>
            </a:r>
            <a:r>
              <a:rPr lang="en-US" dirty="0"/>
              <a:t> state</a:t>
            </a:r>
          </a:p>
          <a:p>
            <a:pPr marL="914400" lvl="1" indent="-45720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dirty="0"/>
              <a:t>No-one wins election (election timeout elapses):</a:t>
            </a:r>
          </a:p>
          <a:p>
            <a:pPr marL="1314450" lvl="2" indent="-457200">
              <a:lnSpc>
                <a:spcPct val="100000"/>
              </a:lnSpc>
            </a:pPr>
            <a:r>
              <a:rPr lang="en-US" dirty="0"/>
              <a:t>Increment term, start new election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8056" y="16215"/>
            <a:ext cx="9914744" cy="1066800"/>
          </a:xfrm>
        </p:spPr>
        <p:txBody>
          <a:bodyPr/>
          <a:lstStyle/>
          <a:p>
            <a:r>
              <a:rPr lang="en-US" dirty="0"/>
              <a:t>Elections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70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453896"/>
            <a:ext cx="9828551" cy="52832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chemeClr val="accent4"/>
                </a:solidFill>
              </a:rPr>
              <a:t>Safety</a:t>
            </a:r>
            <a:r>
              <a:rPr lang="en-US" dirty="0"/>
              <a:t>:  allow at most one winner per term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Each server votes only once per term (persists on disk)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Two different candidates can’t get majorities in same term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dirty="0">
              <a:solidFill>
                <a:schemeClr val="accent4"/>
              </a:solidFill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dirty="0">
              <a:solidFill>
                <a:schemeClr val="accent4"/>
              </a:solidFill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dirty="0">
              <a:solidFill>
                <a:schemeClr val="accent4"/>
              </a:solidFill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chemeClr val="accent4"/>
                </a:solidFill>
              </a:rPr>
              <a:t>Liveness</a:t>
            </a:r>
            <a:r>
              <a:rPr lang="en-US" dirty="0"/>
              <a:t>: some candidate eventually wins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Each choose election timeouts randomly in [T, 2T]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One usually initiates and wins election before others start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Works well if T &gt;&gt; network RTT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67200" y="3384097"/>
            <a:ext cx="457200" cy="457200"/>
          </a:xfrm>
          <a:prstGeom prst="round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>
              <a:solidFill>
                <a:srgbClr val="0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29200" y="3384097"/>
            <a:ext cx="457200" cy="457200"/>
          </a:xfrm>
          <a:prstGeom prst="round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91200" y="3384097"/>
            <a:ext cx="457200" cy="457200"/>
          </a:xfrm>
          <a:prstGeom prst="round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53200" y="3384097"/>
            <a:ext cx="457200" cy="457200"/>
          </a:xfrm>
          <a:prstGeom prst="round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>
              <a:solidFill>
                <a:srgbClr val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15200" y="3384097"/>
            <a:ext cx="457200" cy="457200"/>
          </a:xfrm>
          <a:prstGeom prst="round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3938855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>
                <a:solidFill>
                  <a:srgbClr val="000000"/>
                </a:solidFill>
                <a:latin typeface="Arial" charset="0"/>
              </a:rPr>
              <a:t>Servers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8600" y="3307899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A5001E"/>
                </a:solidFill>
                <a:latin typeface="Arial" charset="0"/>
              </a:rPr>
              <a:t>Voted for candidate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09800" y="3307899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704316"/>
                </a:solidFill>
                <a:latin typeface="Arial" charset="0"/>
              </a:rPr>
              <a:t>B can’t also get majority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15000" y="3307897"/>
            <a:ext cx="2133600" cy="609600"/>
          </a:xfrm>
          <a:prstGeom prst="roundRect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91000" y="3307897"/>
            <a:ext cx="1371600" cy="609600"/>
          </a:xfrm>
          <a:prstGeom prst="roundRect">
            <a:avLst/>
          </a:prstGeom>
          <a:noFill/>
          <a:ln>
            <a:solidFill>
              <a:srgbClr val="704316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48056" y="18288"/>
            <a:ext cx="11540359" cy="1066800"/>
          </a:xfrm>
        </p:spPr>
        <p:txBody>
          <a:bodyPr/>
          <a:lstStyle/>
          <a:p>
            <a:r>
              <a:rPr lang="en-US" dirty="0"/>
              <a:t>Elections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4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D6E1F-28C5-55CA-485F-36007642E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CBA22FF4-A147-2975-0F43-0AFBD3C44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18288"/>
            <a:ext cx="11540359" cy="1066800"/>
          </a:xfrm>
        </p:spPr>
        <p:txBody>
          <a:bodyPr/>
          <a:lstStyle/>
          <a:p>
            <a:r>
              <a:rPr lang="en-US" dirty="0"/>
              <a:t>Elections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470A592-74F7-1370-AD85-61B4D6A3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8ED95800-925F-3DF4-C740-73B21A2BE882}"/>
              </a:ext>
            </a:extLst>
          </p:cNvPr>
          <p:cNvSpPr txBox="1">
            <a:spLocks/>
          </p:cNvSpPr>
          <p:nvPr/>
        </p:nvSpPr>
        <p:spPr bwMode="auto">
          <a:xfrm>
            <a:off x="914400" y="4498848"/>
            <a:ext cx="9828551" cy="226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3200" b="0" i="0" kern="1200" spc="-50">
                <a:solidFill>
                  <a:schemeClr val="tx1"/>
                </a:solidFill>
                <a:latin typeface="Helvetica Neue Medium" charset="0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800" b="0" i="0" kern="1200" spc="-50">
                <a:solidFill>
                  <a:schemeClr val="tx1"/>
                </a:solidFill>
                <a:latin typeface="Helvetica Neue Medium" charset="0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400" b="0" i="0" kern="1200" spc="-50">
                <a:solidFill>
                  <a:schemeClr val="tx1"/>
                </a:solidFill>
                <a:latin typeface="Helvetica Neue Medium" charset="0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400" b="0" i="0" kern="1200" spc="-50">
                <a:solidFill>
                  <a:schemeClr val="tx1"/>
                </a:solidFill>
                <a:latin typeface="Helvetica Neue Medium" charset="0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»"/>
              <a:defRPr sz="2400" b="0" i="0" kern="1200" spc="-50">
                <a:solidFill>
                  <a:schemeClr val="tx1"/>
                </a:solidFill>
                <a:latin typeface="Helvetica Neue Medium" charset="0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chemeClr val="accent4"/>
                </a:solidFill>
              </a:rPr>
              <a:t>Liveness</a:t>
            </a:r>
            <a:r>
              <a:rPr lang="en-US" dirty="0"/>
              <a:t>: some candidate eventually wins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Each choose election timeouts randomly in [T, 2T]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One usually initiates and wins election before others start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600" dirty="0"/>
              <a:t>Works well if T &gt;&gt; network RTT 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9E41DA2-1453-4F5F-BC0A-D728EA2587F7}"/>
              </a:ext>
            </a:extLst>
          </p:cNvPr>
          <p:cNvSpPr/>
          <p:nvPr/>
        </p:nvSpPr>
        <p:spPr>
          <a:xfrm>
            <a:off x="6096000" y="1320821"/>
            <a:ext cx="4108862" cy="24819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Technique used throughout distributed systems:</a:t>
            </a:r>
          </a:p>
          <a:p>
            <a:endParaRPr lang="en-US" sz="2200" b="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2200" b="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Desynchronizes behavior without centralized coordination!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C225719-B2F8-A203-A078-0A515E39FD8B}"/>
              </a:ext>
            </a:extLst>
          </p:cNvPr>
          <p:cNvSpPr/>
          <p:nvPr/>
        </p:nvSpPr>
        <p:spPr>
          <a:xfrm>
            <a:off x="6218235" y="5094514"/>
            <a:ext cx="1500726" cy="417548"/>
          </a:xfrm>
          <a:prstGeom prst="round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B30A348-2CC5-FF19-A00E-D6E0044999F6}"/>
              </a:ext>
            </a:extLst>
          </p:cNvPr>
          <p:cNvCxnSpPr>
            <a:stCxn id="23" idx="0"/>
            <a:endCxn id="22" idx="2"/>
          </p:cNvCxnSpPr>
          <p:nvPr/>
        </p:nvCxnSpPr>
        <p:spPr>
          <a:xfrm flipV="1">
            <a:off x="6968598" y="3802764"/>
            <a:ext cx="1181833" cy="1291750"/>
          </a:xfrm>
          <a:prstGeom prst="line">
            <a:avLst/>
          </a:prstGeom>
          <a:ln w="53975">
            <a:solidFill>
              <a:schemeClr val="tx2">
                <a:lumMod val="60000"/>
                <a:lumOff val="40000"/>
              </a:schemeClr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79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5111496"/>
            <a:ext cx="9694127" cy="17465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en-US" sz="2400" dirty="0"/>
              <a:t>Log entry = &lt; index, term, command &gt;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en-US" sz="2400" dirty="0"/>
              <a:t>Log stored on stable storage (disk); survives crashes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Entry </a:t>
            </a:r>
            <a:r>
              <a:rPr lang="en-US" sz="2400" dirty="0">
                <a:solidFill>
                  <a:schemeClr val="accent4"/>
                </a:solidFill>
              </a:rPr>
              <a:t>committed</a:t>
            </a:r>
            <a:r>
              <a:rPr lang="en-US" sz="2400" dirty="0"/>
              <a:t> if known to be stored on majority of servers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Durable / stable, will eventually be executed by state machines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78967" y="17376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8967" y="135668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6167" y="135668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3367" y="135668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0567" y="135668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7767" y="135668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41167" y="135668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4567" y="135668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7967" y="135668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07767" y="17376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jmp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136167" y="17376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593367" y="17376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50567" y="1737688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041167" y="17376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div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574567" y="17376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shl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107967" y="17376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sub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678967" y="23472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507767" y="23472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jmp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136167" y="23472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593367" y="23472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50567" y="2347288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678967" y="29568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507767" y="29568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jmp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136167" y="29568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593367" y="29568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50567" y="2956888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041167" y="29568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div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574567" y="29568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shl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107967" y="29568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sub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678967" y="35664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136167" y="35664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678967" y="41760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507767" y="41760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jmp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4136167" y="41760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593367" y="4176088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050567" y="4176088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041167" y="41760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div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574567" y="4176088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shl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403369" y="1812402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leader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403369" y="1375940"/>
            <a:ext cx="102752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log index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403369" y="3374502"/>
            <a:ext cx="101309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followers</a:t>
            </a:r>
          </a:p>
        </p:txBody>
      </p:sp>
      <p:sp>
        <p:nvSpPr>
          <p:cNvPr id="97" name="Right Brace 96"/>
          <p:cNvSpPr/>
          <p:nvPr/>
        </p:nvSpPr>
        <p:spPr>
          <a:xfrm>
            <a:off x="7946167" y="2347290"/>
            <a:ext cx="228600" cy="2283023"/>
          </a:xfrm>
          <a:prstGeom prst="rightBrace">
            <a:avLst>
              <a:gd name="adj1" fmla="val 37205"/>
              <a:gd name="adj2" fmla="val 50000"/>
            </a:avLst>
          </a:prstGeom>
          <a:ln w="19050" cap="rnd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78967" y="4709488"/>
            <a:ext cx="3429000" cy="228600"/>
            <a:chOff x="2154967" y="4709488"/>
            <a:chExt cx="3429000" cy="228600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2154967" y="4709488"/>
              <a:ext cx="0" cy="228600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583967" y="4709488"/>
              <a:ext cx="0" cy="228600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154967" y="4823788"/>
              <a:ext cx="3429000" cy="0"/>
            </a:xfrm>
            <a:prstGeom prst="line">
              <a:avLst/>
            </a:prstGeom>
            <a:ln w="28575" cap="rnd">
              <a:solidFill>
                <a:schemeClr val="accent4"/>
              </a:solidFill>
              <a:headEnd type="triangle" w="med" len="lg"/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3" name="TextBox 102"/>
          <p:cNvSpPr txBox="1"/>
          <p:nvPr/>
        </p:nvSpPr>
        <p:spPr>
          <a:xfrm>
            <a:off x="8154171" y="4574675"/>
            <a:ext cx="3118776" cy="707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b="0" dirty="0">
                <a:solidFill>
                  <a:srgbClr val="A5001E"/>
                </a:solidFill>
                <a:latin typeface="Arial" charset="0"/>
              </a:rPr>
              <a:t>committed entries</a:t>
            </a:r>
          </a:p>
          <a:p>
            <a:r>
              <a:rPr lang="en-US" sz="1600" b="0" dirty="0">
                <a:solidFill>
                  <a:srgbClr val="A5001E"/>
                </a:solidFill>
                <a:latin typeface="Arial" charset="0"/>
              </a:rPr>
              <a:t>(stored on ⌊N/2⌋+1 = 3 servers)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779082" y="1457645"/>
            <a:ext cx="5113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1F4899"/>
                </a:solidFill>
                <a:latin typeface="Arial" charset="0"/>
              </a:rPr>
              <a:t>term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165132" y="2195014"/>
            <a:ext cx="112530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1F4899"/>
                </a:solidFill>
                <a:latin typeface="Arial" charset="0"/>
              </a:rPr>
              <a:t>command</a:t>
            </a:r>
          </a:p>
        </p:txBody>
      </p:sp>
      <p:sp>
        <p:nvSpPr>
          <p:cNvPr id="109" name="Freeform 108"/>
          <p:cNvSpPr/>
          <p:nvPr/>
        </p:nvSpPr>
        <p:spPr>
          <a:xfrm>
            <a:off x="3338875" y="1621298"/>
            <a:ext cx="492490" cy="240640"/>
          </a:xfrm>
          <a:custGeom>
            <a:avLst/>
            <a:gdLst>
              <a:gd name="connsiteX0" fmla="*/ 0 w 375385"/>
              <a:gd name="connsiteY0" fmla="*/ 0 h 240632"/>
              <a:gd name="connsiteX1" fmla="*/ 375385 w 375385"/>
              <a:gd name="connsiteY1" fmla="*/ 240632 h 240632"/>
              <a:gd name="connsiteX0" fmla="*/ 0 w 375385"/>
              <a:gd name="connsiteY0" fmla="*/ 0 h 240632"/>
              <a:gd name="connsiteX1" fmla="*/ 375385 w 375385"/>
              <a:gd name="connsiteY1" fmla="*/ 240632 h 240632"/>
              <a:gd name="connsiteX0" fmla="*/ 0 w 375385"/>
              <a:gd name="connsiteY0" fmla="*/ 8 h 240640"/>
              <a:gd name="connsiteX1" fmla="*/ 375385 w 375385"/>
              <a:gd name="connsiteY1" fmla="*/ 240640 h 24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5385" h="240640">
                <a:moveTo>
                  <a:pt x="0" y="8"/>
                </a:moveTo>
                <a:cubicBezTo>
                  <a:pt x="363353" y="-1597"/>
                  <a:pt x="-33689" y="237432"/>
                  <a:pt x="375385" y="240640"/>
                </a:cubicBezTo>
              </a:path>
            </a:pathLst>
          </a:custGeom>
          <a:ln w="19050" cap="rnd">
            <a:solidFill>
              <a:schemeClr val="tx2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10" name="Freeform 109"/>
          <p:cNvSpPr/>
          <p:nvPr/>
        </p:nvSpPr>
        <p:spPr>
          <a:xfrm flipV="1">
            <a:off x="3338875" y="2084496"/>
            <a:ext cx="375385" cy="240640"/>
          </a:xfrm>
          <a:custGeom>
            <a:avLst/>
            <a:gdLst>
              <a:gd name="connsiteX0" fmla="*/ 0 w 375385"/>
              <a:gd name="connsiteY0" fmla="*/ 0 h 240632"/>
              <a:gd name="connsiteX1" fmla="*/ 375385 w 375385"/>
              <a:gd name="connsiteY1" fmla="*/ 240632 h 240632"/>
              <a:gd name="connsiteX0" fmla="*/ 0 w 375385"/>
              <a:gd name="connsiteY0" fmla="*/ 0 h 240632"/>
              <a:gd name="connsiteX1" fmla="*/ 375385 w 375385"/>
              <a:gd name="connsiteY1" fmla="*/ 240632 h 240632"/>
              <a:gd name="connsiteX0" fmla="*/ 0 w 375385"/>
              <a:gd name="connsiteY0" fmla="*/ 8 h 240640"/>
              <a:gd name="connsiteX1" fmla="*/ 375385 w 375385"/>
              <a:gd name="connsiteY1" fmla="*/ 240640 h 24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5385" h="240640">
                <a:moveTo>
                  <a:pt x="0" y="8"/>
                </a:moveTo>
                <a:cubicBezTo>
                  <a:pt x="363353" y="-1597"/>
                  <a:pt x="-33689" y="237432"/>
                  <a:pt x="375385" y="240640"/>
                </a:cubicBezTo>
              </a:path>
            </a:pathLst>
          </a:custGeom>
          <a:ln w="19050" cap="rnd">
            <a:solidFill>
              <a:schemeClr val="tx2"/>
            </a:solidFill>
            <a:tailEnd type="triangle" w="sm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48056" y="18288"/>
            <a:ext cx="11540359" cy="1066800"/>
          </a:xfrm>
        </p:spPr>
        <p:txBody>
          <a:bodyPr/>
          <a:lstStyle/>
          <a:p>
            <a:r>
              <a:rPr lang="en-US" dirty="0"/>
              <a:t>Log Structure</a:t>
            </a:r>
          </a:p>
        </p:txBody>
      </p:sp>
    </p:spTree>
    <p:extLst>
      <p:ext uri="{BB962C8B-B14F-4D97-AF65-F5344CB8AC3E}">
        <p14:creationId xmlns:p14="http://schemas.microsoft.com/office/powerpoint/2010/main" val="19097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6" grpId="0"/>
      <p:bldP spid="97" grpId="0" animBg="1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3793147"/>
            <a:ext cx="10792918" cy="30648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Client sends command to leader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Leader appends command to its log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Leader sends </a:t>
            </a:r>
            <a:r>
              <a:rPr lang="en-US" sz="2200" dirty="0" err="1"/>
              <a:t>AppendEntries</a:t>
            </a:r>
            <a:r>
              <a:rPr lang="en-US" sz="2200" dirty="0"/>
              <a:t> RPCs to followers</a:t>
            </a:r>
          </a:p>
          <a:p>
            <a:pPr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</a:pPr>
            <a:r>
              <a:rPr lang="en-US" sz="2200" dirty="0">
                <a:solidFill>
                  <a:srgbClr val="C00000"/>
                </a:solidFill>
              </a:rPr>
              <a:t>Once new entry committed: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Leader passes command to its state machine, sends result to client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Leader piggybacks commitment to followers in later </a:t>
            </a:r>
            <a:r>
              <a:rPr lang="en-US" sz="2200" dirty="0" err="1"/>
              <a:t>AppendEntries</a:t>
            </a:r>
            <a:endParaRPr lang="en-US" sz="22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Followers pass committed commands to their state machines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32984" y="14898"/>
            <a:ext cx="9719872" cy="1066800"/>
          </a:xfrm>
        </p:spPr>
        <p:txBody>
          <a:bodyPr/>
          <a:lstStyle/>
          <a:p>
            <a:r>
              <a:rPr lang="en-US" dirty="0"/>
              <a:t>Normal operation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25256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2830456" y="3207738"/>
            <a:ext cx="1524000" cy="228600"/>
            <a:chOff x="1828800" y="3733800"/>
            <a:chExt cx="1524000" cy="228600"/>
          </a:xfrm>
        </p:grpSpPr>
        <p:sp>
          <p:nvSpPr>
            <p:cNvPr id="107" name="Rectangle 106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34289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3924425" y="2217138"/>
            <a:ext cx="658633" cy="609600"/>
            <a:chOff x="3075167" y="2286000"/>
            <a:chExt cx="658633" cy="609600"/>
          </a:xfrm>
        </p:grpSpPr>
        <p:sp>
          <p:nvSpPr>
            <p:cNvPr id="113" name="Oval 112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 117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2893986" y="2217138"/>
            <a:ext cx="531549" cy="533400"/>
            <a:chOff x="2057400" y="2438400"/>
            <a:chExt cx="379678" cy="381000"/>
          </a:xfrm>
        </p:grpSpPr>
        <p:sp>
          <p:nvSpPr>
            <p:cNvPr id="124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26780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972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49640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/>
          <p:cNvGrpSpPr/>
          <p:nvPr/>
        </p:nvGrpSpPr>
        <p:grpSpPr>
          <a:xfrm>
            <a:off x="5268856" y="3207738"/>
            <a:ext cx="1524000" cy="228600"/>
            <a:chOff x="1828800" y="3733800"/>
            <a:chExt cx="1524000" cy="228600"/>
          </a:xfrm>
        </p:grpSpPr>
        <p:sp>
          <p:nvSpPr>
            <p:cNvPr id="131" name="Rectangle 13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58673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6362825" y="2217138"/>
            <a:ext cx="658633" cy="609600"/>
            <a:chOff x="3075167" y="2286000"/>
            <a:chExt cx="658633" cy="609600"/>
          </a:xfrm>
        </p:grpSpPr>
        <p:sp>
          <p:nvSpPr>
            <p:cNvPr id="137" name="Oval 136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 141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143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6" name="Straight Connector 145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5332386" y="2217138"/>
            <a:ext cx="531549" cy="533400"/>
            <a:chOff x="2057400" y="2438400"/>
            <a:chExt cx="379678" cy="381000"/>
          </a:xfrm>
        </p:grpSpPr>
        <p:sp>
          <p:nvSpPr>
            <p:cNvPr id="14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1" name="TextBox 150"/>
          <p:cNvSpPr txBox="1"/>
          <p:nvPr/>
        </p:nvSpPr>
        <p:spPr>
          <a:xfrm>
            <a:off x="51164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63356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74024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4" name="Group 153"/>
          <p:cNvGrpSpPr/>
          <p:nvPr/>
        </p:nvGrpSpPr>
        <p:grpSpPr>
          <a:xfrm>
            <a:off x="7707256" y="3207738"/>
            <a:ext cx="1524000" cy="228600"/>
            <a:chOff x="1828800" y="3733800"/>
            <a:chExt cx="1524000" cy="228600"/>
          </a:xfrm>
        </p:grpSpPr>
        <p:sp>
          <p:nvSpPr>
            <p:cNvPr id="155" name="Rectangle 154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83057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60" name="Group 159"/>
          <p:cNvGrpSpPr/>
          <p:nvPr/>
        </p:nvGrpSpPr>
        <p:grpSpPr>
          <a:xfrm>
            <a:off x="8801225" y="2217138"/>
            <a:ext cx="658633" cy="609600"/>
            <a:chOff x="3075167" y="2286000"/>
            <a:chExt cx="658633" cy="609600"/>
          </a:xfrm>
        </p:grpSpPr>
        <p:sp>
          <p:nvSpPr>
            <p:cNvPr id="161" name="Oval 16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 16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 16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 16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71" name="Group 170"/>
          <p:cNvGrpSpPr/>
          <p:nvPr/>
        </p:nvGrpSpPr>
        <p:grpSpPr>
          <a:xfrm>
            <a:off x="7770786" y="2217138"/>
            <a:ext cx="531549" cy="533400"/>
            <a:chOff x="2057400" y="2438400"/>
            <a:chExt cx="379678" cy="381000"/>
          </a:xfrm>
        </p:grpSpPr>
        <p:sp>
          <p:nvSpPr>
            <p:cNvPr id="172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75548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87740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cxnSp>
        <p:nvCxnSpPr>
          <p:cNvPr id="186" name="Straight Connector 185"/>
          <p:cNvCxnSpPr/>
          <p:nvPr/>
        </p:nvCxnSpPr>
        <p:spPr>
          <a:xfrm>
            <a:off x="8025704" y="140623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7" name="Freeform 186"/>
          <p:cNvSpPr/>
          <p:nvPr/>
        </p:nvSpPr>
        <p:spPr>
          <a:xfrm>
            <a:off x="5820339" y="187556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7"/>
          <p:cNvSpPr/>
          <p:nvPr/>
        </p:nvSpPr>
        <p:spPr>
          <a:xfrm>
            <a:off x="3363857" y="1631911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Freeform 188"/>
          <p:cNvSpPr/>
          <p:nvPr/>
        </p:nvSpPr>
        <p:spPr>
          <a:xfrm>
            <a:off x="5603363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0" name="Straight Connector 189"/>
          <p:cNvCxnSpPr/>
          <p:nvPr/>
        </p:nvCxnSpPr>
        <p:spPr>
          <a:xfrm flipV="1">
            <a:off x="668695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1" name="Freeform 190"/>
          <p:cNvSpPr/>
          <p:nvPr/>
        </p:nvSpPr>
        <p:spPr>
          <a:xfrm>
            <a:off x="8035306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/>
          <p:cNvSpPr/>
          <p:nvPr/>
        </p:nvSpPr>
        <p:spPr>
          <a:xfrm>
            <a:off x="3158506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3" name="Straight Connector 192"/>
          <p:cNvCxnSpPr/>
          <p:nvPr/>
        </p:nvCxnSpPr>
        <p:spPr>
          <a:xfrm flipV="1">
            <a:off x="912406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V="1">
            <a:off x="424726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5" name="Freeform 194"/>
          <p:cNvSpPr/>
          <p:nvPr/>
        </p:nvSpPr>
        <p:spPr>
          <a:xfrm>
            <a:off x="8214860" y="1325090"/>
            <a:ext cx="922149" cy="83399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" name="TextBox 195"/>
          <p:cNvSpPr txBox="1"/>
          <p:nvPr/>
        </p:nvSpPr>
        <p:spPr>
          <a:xfrm>
            <a:off x="7528881" y="1350865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pic>
        <p:nvPicPr>
          <p:cNvPr id="207" name="Picture 559" descr="j04315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363" y="758284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A2873F08-C31B-1917-2D8E-D6E31D4DB908}"/>
              </a:ext>
            </a:extLst>
          </p:cNvPr>
          <p:cNvSpPr/>
          <p:nvPr/>
        </p:nvSpPr>
        <p:spPr>
          <a:xfrm>
            <a:off x="5883531" y="202796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685643F-2C3B-A476-893E-14A0475664EB}"/>
              </a:ext>
            </a:extLst>
          </p:cNvPr>
          <p:cNvSpPr/>
          <p:nvPr/>
        </p:nvSpPr>
        <p:spPr>
          <a:xfrm>
            <a:off x="3427049" y="1784311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88" grpId="0" animBg="1"/>
      <p:bldP spid="189" grpId="0" animBg="1"/>
      <p:bldP spid="191" grpId="0" animBg="1"/>
      <p:bldP spid="192" grpId="0" animBg="1"/>
      <p:bldP spid="195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4161638"/>
            <a:ext cx="9923489" cy="214363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800" b="0" dirty="0"/>
              <a:t>Crashed / slow followers?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Leader retries RPCs until they succeed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800" b="0" dirty="0"/>
              <a:t>Performance is “optimal” in common case: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dirty="0"/>
              <a:t>One successful RPC to any majority of servers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34715" y="16215"/>
            <a:ext cx="10004685" cy="1066800"/>
          </a:xfrm>
        </p:spPr>
        <p:txBody>
          <a:bodyPr/>
          <a:lstStyle/>
          <a:p>
            <a:r>
              <a:rPr lang="en-US" dirty="0"/>
              <a:t>Normal operation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25256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2830456" y="3207738"/>
            <a:ext cx="1524000" cy="228600"/>
            <a:chOff x="1828800" y="3733800"/>
            <a:chExt cx="1524000" cy="228600"/>
          </a:xfrm>
        </p:grpSpPr>
        <p:sp>
          <p:nvSpPr>
            <p:cNvPr id="107" name="Rectangle 106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34289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12" name="Group 111"/>
          <p:cNvGrpSpPr/>
          <p:nvPr/>
        </p:nvGrpSpPr>
        <p:grpSpPr>
          <a:xfrm>
            <a:off x="3924425" y="2217138"/>
            <a:ext cx="658633" cy="609600"/>
            <a:chOff x="3075167" y="2286000"/>
            <a:chExt cx="658633" cy="609600"/>
          </a:xfrm>
        </p:grpSpPr>
        <p:sp>
          <p:nvSpPr>
            <p:cNvPr id="113" name="Oval 112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 117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Connector 121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2893986" y="2217138"/>
            <a:ext cx="531549" cy="533400"/>
            <a:chOff x="2057400" y="2438400"/>
            <a:chExt cx="379678" cy="381000"/>
          </a:xfrm>
        </p:grpSpPr>
        <p:sp>
          <p:nvSpPr>
            <p:cNvPr id="124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26780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972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49640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/>
          <p:cNvGrpSpPr/>
          <p:nvPr/>
        </p:nvGrpSpPr>
        <p:grpSpPr>
          <a:xfrm>
            <a:off x="5268856" y="3207738"/>
            <a:ext cx="1524000" cy="228600"/>
            <a:chOff x="1828800" y="3733800"/>
            <a:chExt cx="1524000" cy="228600"/>
          </a:xfrm>
        </p:grpSpPr>
        <p:sp>
          <p:nvSpPr>
            <p:cNvPr id="131" name="Rectangle 13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58673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6362825" y="2217138"/>
            <a:ext cx="658633" cy="609600"/>
            <a:chOff x="3075167" y="2286000"/>
            <a:chExt cx="658633" cy="609600"/>
          </a:xfrm>
        </p:grpSpPr>
        <p:sp>
          <p:nvSpPr>
            <p:cNvPr id="137" name="Oval 136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 141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143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6" name="Straight Connector 145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7" name="Group 146"/>
          <p:cNvGrpSpPr/>
          <p:nvPr/>
        </p:nvGrpSpPr>
        <p:grpSpPr>
          <a:xfrm>
            <a:off x="5332386" y="2217138"/>
            <a:ext cx="531549" cy="533400"/>
            <a:chOff x="2057400" y="2438400"/>
            <a:chExt cx="379678" cy="381000"/>
          </a:xfrm>
        </p:grpSpPr>
        <p:sp>
          <p:nvSpPr>
            <p:cNvPr id="14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1" name="TextBox 150"/>
          <p:cNvSpPr txBox="1"/>
          <p:nvPr/>
        </p:nvSpPr>
        <p:spPr>
          <a:xfrm>
            <a:off x="51164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63356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7402456" y="1683738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4" name="Group 153"/>
          <p:cNvGrpSpPr/>
          <p:nvPr/>
        </p:nvGrpSpPr>
        <p:grpSpPr>
          <a:xfrm>
            <a:off x="7707256" y="3207738"/>
            <a:ext cx="1524000" cy="228600"/>
            <a:chOff x="1828800" y="3733800"/>
            <a:chExt cx="1524000" cy="228600"/>
          </a:xfrm>
        </p:grpSpPr>
        <p:sp>
          <p:nvSpPr>
            <p:cNvPr id="155" name="Rectangle 154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>
                  <a:latin typeface="Arial" charset="0"/>
                </a:rPr>
                <a:t>add</a:t>
              </a: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jmp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mov</a:t>
              </a:r>
              <a:endParaRPr lang="en-US" sz="1400" dirty="0">
                <a:latin typeface="Arial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dirty="0" err="1">
                  <a:latin typeface="Arial" charset="0"/>
                </a:rPr>
                <a:t>shl</a:t>
              </a:r>
              <a:endParaRPr lang="en-US" sz="1400" dirty="0">
                <a:latin typeface="Arial" charset="0"/>
              </a:endParaRPr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8305752" y="2979138"/>
            <a:ext cx="32701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Log</a:t>
            </a:r>
          </a:p>
        </p:txBody>
      </p:sp>
      <p:grpSp>
        <p:nvGrpSpPr>
          <p:cNvPr id="160" name="Group 159"/>
          <p:cNvGrpSpPr/>
          <p:nvPr/>
        </p:nvGrpSpPr>
        <p:grpSpPr>
          <a:xfrm>
            <a:off x="8801225" y="2217138"/>
            <a:ext cx="658633" cy="609600"/>
            <a:chOff x="3075167" y="2286000"/>
            <a:chExt cx="658633" cy="609600"/>
          </a:xfrm>
        </p:grpSpPr>
        <p:sp>
          <p:nvSpPr>
            <p:cNvPr id="161" name="Oval 16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 16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 16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 16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Connector 169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71" name="Group 170"/>
          <p:cNvGrpSpPr/>
          <p:nvPr/>
        </p:nvGrpSpPr>
        <p:grpSpPr>
          <a:xfrm>
            <a:off x="7770786" y="2217138"/>
            <a:ext cx="531549" cy="533400"/>
            <a:chOff x="2057400" y="2438400"/>
            <a:chExt cx="379678" cy="381000"/>
          </a:xfrm>
        </p:grpSpPr>
        <p:sp>
          <p:nvSpPr>
            <p:cNvPr id="172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7554858" y="1759940"/>
            <a:ext cx="963405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Consensus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Module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8774058" y="1759940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State</a:t>
            </a:r>
            <a:br>
              <a:rPr lang="en-US" sz="1400" dirty="0">
                <a:latin typeface="Arial" charset="0"/>
                <a:ea typeface="Arial" charset="0"/>
                <a:cs typeface="Arial" charset="0"/>
              </a:rPr>
            </a:br>
            <a:r>
              <a:rPr lang="en-US" sz="1400" dirty="0">
                <a:latin typeface="Arial" charset="0"/>
                <a:ea typeface="Arial" charset="0"/>
                <a:cs typeface="Arial" charset="0"/>
              </a:rPr>
              <a:t>Machine</a:t>
            </a:r>
          </a:p>
        </p:txBody>
      </p:sp>
      <p:cxnSp>
        <p:nvCxnSpPr>
          <p:cNvPr id="186" name="Straight Connector 185"/>
          <p:cNvCxnSpPr/>
          <p:nvPr/>
        </p:nvCxnSpPr>
        <p:spPr>
          <a:xfrm>
            <a:off x="8025704" y="140623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7" name="Freeform 186"/>
          <p:cNvSpPr/>
          <p:nvPr/>
        </p:nvSpPr>
        <p:spPr>
          <a:xfrm>
            <a:off x="5820339" y="187556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7"/>
          <p:cNvSpPr/>
          <p:nvPr/>
        </p:nvSpPr>
        <p:spPr>
          <a:xfrm>
            <a:off x="3363857" y="1631911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Freeform 188"/>
          <p:cNvSpPr/>
          <p:nvPr/>
        </p:nvSpPr>
        <p:spPr>
          <a:xfrm>
            <a:off x="5603363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0" name="Straight Connector 189"/>
          <p:cNvCxnSpPr/>
          <p:nvPr/>
        </p:nvCxnSpPr>
        <p:spPr>
          <a:xfrm flipV="1">
            <a:off x="668695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1" name="Freeform 190"/>
          <p:cNvSpPr/>
          <p:nvPr/>
        </p:nvSpPr>
        <p:spPr>
          <a:xfrm>
            <a:off x="8035306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/>
          <p:cNvSpPr/>
          <p:nvPr/>
        </p:nvSpPr>
        <p:spPr>
          <a:xfrm>
            <a:off x="3158506" y="278928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3" name="Straight Connector 192"/>
          <p:cNvCxnSpPr/>
          <p:nvPr/>
        </p:nvCxnSpPr>
        <p:spPr>
          <a:xfrm flipV="1">
            <a:off x="912406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 flipV="1">
            <a:off x="4247260" y="2860387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5" name="Freeform 194"/>
          <p:cNvSpPr/>
          <p:nvPr/>
        </p:nvSpPr>
        <p:spPr>
          <a:xfrm>
            <a:off x="8214860" y="1325090"/>
            <a:ext cx="922149" cy="83399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" name="TextBox 195"/>
          <p:cNvSpPr txBox="1"/>
          <p:nvPr/>
        </p:nvSpPr>
        <p:spPr>
          <a:xfrm>
            <a:off x="7528881" y="1350865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pic>
        <p:nvPicPr>
          <p:cNvPr id="207" name="Picture 559" descr="j04315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363" y="758284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4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3556947"/>
            <a:ext cx="11289632" cy="30480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b="0" dirty="0"/>
              <a:t>If log entries on different server have same index and term: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Store the same command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400" dirty="0"/>
              <a:t>Logs are identical in all preceding entries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0" dirty="0"/>
              <a:t>If given entry is committed, all preceding also committed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8" name="Title 8"/>
          <p:cNvSpPr>
            <a:spLocks noGrp="1"/>
          </p:cNvSpPr>
          <p:nvPr>
            <p:ph type="title"/>
          </p:nvPr>
        </p:nvSpPr>
        <p:spPr>
          <a:xfrm>
            <a:off x="374904" y="18288"/>
            <a:ext cx="9910164" cy="1066800"/>
          </a:xfrm>
        </p:spPr>
        <p:txBody>
          <a:bodyPr/>
          <a:lstStyle/>
          <a:p>
            <a:r>
              <a:rPr lang="en-US" dirty="0"/>
              <a:t>Log Operation:  Highly Coherent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3384028" y="1510352"/>
            <a:ext cx="2895600" cy="1447800"/>
            <a:chOff x="1860028" y="1510352"/>
            <a:chExt cx="2895600" cy="1447800"/>
          </a:xfrm>
        </p:grpSpPr>
        <p:sp>
          <p:nvSpPr>
            <p:cNvPr id="120" name="Rectangle 119"/>
            <p:cNvSpPr/>
            <p:nvPr/>
          </p:nvSpPr>
          <p:spPr>
            <a:xfrm>
              <a:off x="1860028" y="18913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add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860028" y="1510352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317228" y="1510352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774428" y="1510352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231628" y="1510352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688828" y="1510352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222228" y="1510352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688828" y="1891352"/>
              <a:ext cx="533400" cy="4572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jmp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317228" y="18913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cmp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774428" y="18913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ret</a:t>
              </a: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231628" y="1891352"/>
              <a:ext cx="457200" cy="4572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mov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4222228" y="1891352"/>
              <a:ext cx="533400" cy="4572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div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4222228" y="2500952"/>
              <a:ext cx="533400" cy="4572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sub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860028" y="2500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add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688828" y="2500952"/>
              <a:ext cx="533400" cy="4572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jmp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317228" y="2500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cmp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774428" y="2500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ret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231628" y="2500952"/>
              <a:ext cx="457200" cy="4572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mov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2359600" y="1966066"/>
            <a:ext cx="8544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server1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359600" y="2575666"/>
            <a:ext cx="8544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server2</a:t>
            </a:r>
          </a:p>
        </p:txBody>
      </p:sp>
    </p:spTree>
    <p:extLst>
      <p:ext uri="{BB962C8B-B14F-4D97-AF65-F5344CB8AC3E}">
        <p14:creationId xmlns:p14="http://schemas.microsoft.com/office/powerpoint/2010/main" val="214009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4920060"/>
            <a:ext cx="8983579" cy="1459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 err="1"/>
              <a:t>AppendEntries</a:t>
            </a:r>
            <a:r>
              <a:rPr lang="en-US" sz="2400" dirty="0"/>
              <a:t> has &lt;</a:t>
            </a:r>
            <a:r>
              <a:rPr lang="en-US" sz="2400" dirty="0" err="1"/>
              <a:t>index,term</a:t>
            </a:r>
            <a:r>
              <a:rPr lang="en-US" sz="2400" dirty="0"/>
              <a:t>&gt; of entry preceding new ones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/>
              <a:t>Follower must contain matching entry; otherwise it rejects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/>
              <a:t>Implements an </a:t>
            </a:r>
            <a:r>
              <a:rPr lang="en-US" sz="2400" dirty="0">
                <a:solidFill>
                  <a:schemeClr val="tx2"/>
                </a:solidFill>
              </a:rPr>
              <a:t>induction step</a:t>
            </a:r>
            <a:r>
              <a:rPr lang="en-US" sz="2400" dirty="0"/>
              <a:t>, ensures coherency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6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Log Operation:  Consistency Check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76084" y="18913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204884" y="1891352"/>
            <a:ext cx="533400" cy="4572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jmp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833284" y="18913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290484" y="18913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747684" y="1891352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376084" y="25009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add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833284" y="25009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cmp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290484" y="2500952"/>
            <a:ext cx="457200" cy="4572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>
                <a:solidFill>
                  <a:srgbClr val="000000"/>
                </a:solidFill>
              </a:rPr>
              <a:t>ret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7684" y="2500952"/>
            <a:ext cx="457200" cy="4572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  <a:br>
              <a:rPr lang="en-US" sz="1600" b="0" dirty="0">
                <a:solidFill>
                  <a:srgbClr val="000000"/>
                </a:solidFill>
              </a:rPr>
            </a:br>
            <a:r>
              <a:rPr lang="en-US" sz="1600" b="0" dirty="0" err="1">
                <a:solidFill>
                  <a:srgbClr val="000000"/>
                </a:solidFill>
              </a:rPr>
              <a:t>mov</a:t>
            </a: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71074" y="1966066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leader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299551" y="2575666"/>
            <a:ext cx="8848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charset="0"/>
              </a:rPr>
              <a:t>follower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376084" y="1524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33284" y="1524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90484" y="1524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47684" y="1524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204884" y="1524000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006154" y="3106000"/>
            <a:ext cx="8229600" cy="1223752"/>
            <a:chOff x="482154" y="3106000"/>
            <a:chExt cx="8229600" cy="122375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82154" y="3106000"/>
              <a:ext cx="8229600" cy="0"/>
            </a:xfrm>
            <a:prstGeom prst="line">
              <a:avLst/>
            </a:prstGeom>
            <a:ln w="19050" cap="rnd">
              <a:prstDash val="sysDot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Rectangle 69"/>
            <p:cNvSpPr/>
            <p:nvPr/>
          </p:nvSpPr>
          <p:spPr>
            <a:xfrm>
              <a:off x="1852084" y="3262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add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80884" y="3262952"/>
              <a:ext cx="533400" cy="4572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jmp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309284" y="3262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cmp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766484" y="32629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ret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223684" y="3262952"/>
              <a:ext cx="457200" cy="4572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mov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52084" y="38725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add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309284" y="38725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cmp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766484" y="38725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>
                  <a:solidFill>
                    <a:srgbClr val="000000"/>
                  </a:solidFill>
                </a:rPr>
                <a:t>ret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223684" y="3872552"/>
              <a:ext cx="457200" cy="4572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  <a:br>
                <a:rPr lang="en-US" sz="1600" b="0" dirty="0">
                  <a:solidFill>
                    <a:srgbClr val="000000"/>
                  </a:solidFill>
                </a:rPr>
              </a:br>
              <a:r>
                <a:rPr lang="en-US" sz="1600" b="0" dirty="0" err="1">
                  <a:solidFill>
                    <a:srgbClr val="000000"/>
                  </a:solidFill>
                </a:rPr>
                <a:t>shl</a:t>
              </a:r>
              <a:endParaRPr lang="en-US" sz="1600" b="0" dirty="0">
                <a:solidFill>
                  <a:srgbClr val="000000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47072" y="3337664"/>
              <a:ext cx="713337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0" dirty="0">
                  <a:solidFill>
                    <a:srgbClr val="000000"/>
                  </a:solidFill>
                  <a:latin typeface="Arial" charset="0"/>
                </a:rPr>
                <a:t>leader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75551" y="3947264"/>
              <a:ext cx="884858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0" dirty="0">
                  <a:solidFill>
                    <a:srgbClr val="000000"/>
                  </a:solidFill>
                  <a:latin typeface="Arial" charset="0"/>
                </a:rPr>
                <a:t>follower</a:t>
              </a:r>
            </a:p>
          </p:txBody>
        </p:sp>
      </p:grpSp>
      <p:sp>
        <p:nvSpPr>
          <p:cNvPr id="81" name="Freeform 80"/>
          <p:cNvSpPr/>
          <p:nvPr/>
        </p:nvSpPr>
        <p:spPr>
          <a:xfrm>
            <a:off x="5509684" y="2095089"/>
            <a:ext cx="828688" cy="635267"/>
          </a:xfrm>
          <a:custGeom>
            <a:avLst/>
            <a:gdLst>
              <a:gd name="connsiteX0" fmla="*/ 434283 w 434283"/>
              <a:gd name="connsiteY0" fmla="*/ 0 h 635267"/>
              <a:gd name="connsiteX1" fmla="*/ 1147 w 434283"/>
              <a:gd name="connsiteY1" fmla="*/ 635267 h 635267"/>
              <a:gd name="connsiteX0" fmla="*/ 433309 w 849194"/>
              <a:gd name="connsiteY0" fmla="*/ 0 h 635267"/>
              <a:gd name="connsiteX1" fmla="*/ 173 w 849194"/>
              <a:gd name="connsiteY1" fmla="*/ 635267 h 635267"/>
              <a:gd name="connsiteX0" fmla="*/ 433136 w 1030014"/>
              <a:gd name="connsiteY0" fmla="*/ 0 h 635267"/>
              <a:gd name="connsiteX1" fmla="*/ 0 w 1030014"/>
              <a:gd name="connsiteY1" fmla="*/ 635267 h 63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30014" h="635267">
                <a:moveTo>
                  <a:pt x="433136" y="0"/>
                </a:moveTo>
                <a:cubicBezTo>
                  <a:pt x="1583355" y="206141"/>
                  <a:pt x="866274" y="614412"/>
                  <a:pt x="0" y="635267"/>
                </a:cubicBezTo>
              </a:path>
            </a:pathLst>
          </a:custGeom>
          <a:noFill/>
          <a:ln w="28575">
            <a:solidFill>
              <a:srgbClr val="006400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566974" y="2043754"/>
            <a:ext cx="2800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 err="1">
                <a:solidFill>
                  <a:srgbClr val="006400"/>
                </a:solidFill>
                <a:latin typeface="Arial" charset="0"/>
              </a:rPr>
              <a:t>AppendEntries</a:t>
            </a:r>
            <a:r>
              <a:rPr lang="en-US" sz="1800" b="0" dirty="0">
                <a:solidFill>
                  <a:srgbClr val="006400"/>
                </a:solidFill>
                <a:latin typeface="Arial" charset="0"/>
              </a:rPr>
              <a:t> succeeds:</a:t>
            </a:r>
          </a:p>
          <a:p>
            <a:pPr algn="l"/>
            <a:r>
              <a:rPr lang="en-US" sz="1800" b="0" dirty="0">
                <a:solidFill>
                  <a:srgbClr val="006400"/>
                </a:solidFill>
                <a:latin typeface="Arial" charset="0"/>
              </a:rPr>
              <a:t>matching entry</a:t>
            </a:r>
          </a:p>
        </p:txBody>
      </p:sp>
      <p:sp>
        <p:nvSpPr>
          <p:cNvPr id="83" name="Freeform 82"/>
          <p:cNvSpPr/>
          <p:nvPr/>
        </p:nvSpPr>
        <p:spPr>
          <a:xfrm>
            <a:off x="5509684" y="3465887"/>
            <a:ext cx="828688" cy="635267"/>
          </a:xfrm>
          <a:custGeom>
            <a:avLst/>
            <a:gdLst>
              <a:gd name="connsiteX0" fmla="*/ 434283 w 434283"/>
              <a:gd name="connsiteY0" fmla="*/ 0 h 635267"/>
              <a:gd name="connsiteX1" fmla="*/ 1147 w 434283"/>
              <a:gd name="connsiteY1" fmla="*/ 635267 h 635267"/>
              <a:gd name="connsiteX0" fmla="*/ 433309 w 849194"/>
              <a:gd name="connsiteY0" fmla="*/ 0 h 635267"/>
              <a:gd name="connsiteX1" fmla="*/ 173 w 849194"/>
              <a:gd name="connsiteY1" fmla="*/ 635267 h 635267"/>
              <a:gd name="connsiteX0" fmla="*/ 433136 w 1030014"/>
              <a:gd name="connsiteY0" fmla="*/ 0 h 635267"/>
              <a:gd name="connsiteX1" fmla="*/ 0 w 1030014"/>
              <a:gd name="connsiteY1" fmla="*/ 635267 h 63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30014" h="635267">
                <a:moveTo>
                  <a:pt x="433136" y="0"/>
                </a:moveTo>
                <a:cubicBezTo>
                  <a:pt x="1583355" y="206141"/>
                  <a:pt x="866274" y="614412"/>
                  <a:pt x="0" y="635267"/>
                </a:cubicBezTo>
              </a:path>
            </a:pathLst>
          </a:custGeom>
          <a:noFill/>
          <a:ln w="28575">
            <a:solidFill>
              <a:schemeClr val="accent4"/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566972" y="3454823"/>
            <a:ext cx="2236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dirty="0" err="1">
                <a:solidFill>
                  <a:srgbClr val="A5001E"/>
                </a:solidFill>
                <a:latin typeface="Arial" charset="0"/>
              </a:rPr>
              <a:t>AppendEntries</a:t>
            </a:r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 fails:</a:t>
            </a:r>
          </a:p>
          <a:p>
            <a:pPr algn="l"/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mismatch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5319184" y="3948752"/>
            <a:ext cx="304800" cy="304800"/>
            <a:chOff x="4038600" y="5715000"/>
            <a:chExt cx="304800" cy="304800"/>
          </a:xfrm>
        </p:grpSpPr>
        <p:cxnSp>
          <p:nvCxnSpPr>
            <p:cNvPr id="86" name="Straight Connector 85"/>
            <p:cNvCxnSpPr/>
            <p:nvPr/>
          </p:nvCxnSpPr>
          <p:spPr>
            <a:xfrm>
              <a:off x="4038600" y="5715000"/>
              <a:ext cx="304800" cy="304800"/>
            </a:xfrm>
            <a:prstGeom prst="line">
              <a:avLst/>
            </a:prstGeom>
            <a:ln w="57150" cap="rnd">
              <a:solidFill>
                <a:schemeClr val="accent4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4038600" y="5715000"/>
              <a:ext cx="304800" cy="304800"/>
            </a:xfrm>
            <a:prstGeom prst="line">
              <a:avLst/>
            </a:prstGeom>
            <a:ln w="57150" cap="rnd">
              <a:solidFill>
                <a:schemeClr val="accent4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8" name="Rectangle 87"/>
          <p:cNvSpPr/>
          <p:nvPr/>
        </p:nvSpPr>
        <p:spPr>
          <a:xfrm>
            <a:off x="4823884" y="1542640"/>
            <a:ext cx="304800" cy="5773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1" grpId="0" animBg="1"/>
      <p:bldP spid="82" grpId="0"/>
      <p:bldP spid="83" grpId="0" animBg="1"/>
      <p:bldP spid="84" grpId="0"/>
      <p:bldP spid="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444754"/>
            <a:ext cx="10972799" cy="49069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New leader’s log is truth, no special steps, start normal operation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Will eventually make follower’s logs identical to leader’s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Old leader may have left entries partially replicated</a:t>
            </a:r>
          </a:p>
          <a:p>
            <a:pPr>
              <a:spcBef>
                <a:spcPts val="3000"/>
              </a:spcBef>
              <a:spcAft>
                <a:spcPts val="600"/>
              </a:spcAft>
            </a:pPr>
            <a:r>
              <a:rPr lang="en-US" sz="2800" dirty="0"/>
              <a:t>Multiple crashes can leave many extraneous log entries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3723400" y="3909290"/>
            <a:ext cx="3965040" cy="2590800"/>
            <a:chOff x="2199400" y="3928054"/>
            <a:chExt cx="3965040" cy="2590800"/>
          </a:xfrm>
        </p:grpSpPr>
        <p:sp>
          <p:nvSpPr>
            <p:cNvPr id="7" name="TextBox 6"/>
            <p:cNvSpPr txBox="1"/>
            <p:nvPr/>
          </p:nvSpPr>
          <p:spPr>
            <a:xfrm>
              <a:off x="3497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78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59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0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21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02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83440" y="3928054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28000" y="3975921"/>
              <a:ext cx="114300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log index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97440" y="43090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878440" y="43090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97440" y="47662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78440" y="47662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59440" y="4309054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59440" y="4766254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640440" y="4309054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021440" y="4309054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02440" y="4309054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640440" y="4766254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497440" y="52234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878440" y="52234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59440" y="5223454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640440" y="5223454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497440" y="56806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40440" y="5680654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78440" y="56806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497440" y="61378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878440" y="6137854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21440" y="4766254"/>
              <a:ext cx="381000" cy="381000"/>
            </a:xfrm>
            <a:prstGeom prst="rect">
              <a:avLst/>
            </a:prstGeom>
            <a:solidFill>
              <a:srgbClr val="EECBA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02440" y="4766254"/>
              <a:ext cx="381000" cy="381000"/>
            </a:xfrm>
            <a:prstGeom prst="rect">
              <a:avLst/>
            </a:prstGeom>
            <a:solidFill>
              <a:srgbClr val="EECBA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59440" y="6137854"/>
              <a:ext cx="381000" cy="381000"/>
            </a:xfrm>
            <a:prstGeom prst="rect">
              <a:avLst/>
            </a:prstGeom>
            <a:solidFill>
              <a:srgbClr val="D1B2E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640440" y="6137854"/>
              <a:ext cx="381000" cy="381000"/>
            </a:xfrm>
            <a:prstGeom prst="rect">
              <a:avLst/>
            </a:prstGeom>
            <a:solidFill>
              <a:srgbClr val="D1B2E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021440" y="6137854"/>
              <a:ext cx="381000" cy="381000"/>
            </a:xfrm>
            <a:prstGeom prst="rect">
              <a:avLst/>
            </a:prstGeom>
            <a:solidFill>
              <a:srgbClr val="FFE181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402440" y="6137854"/>
              <a:ext cx="381000" cy="381000"/>
            </a:xfrm>
            <a:prstGeom prst="rect">
              <a:avLst/>
            </a:prstGeom>
            <a:solidFill>
              <a:srgbClr val="FFE181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783440" y="6137854"/>
              <a:ext cx="381000" cy="381000"/>
            </a:xfrm>
            <a:prstGeom prst="rect">
              <a:avLst/>
            </a:prstGeom>
            <a:solidFill>
              <a:srgbClr val="FFE181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259440" y="5680654"/>
              <a:ext cx="381000" cy="381000"/>
            </a:xfrm>
            <a:prstGeom prst="rect">
              <a:avLst/>
            </a:prstGeom>
            <a:solidFill>
              <a:srgbClr val="D1B2E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783440" y="4766254"/>
              <a:ext cx="381000" cy="381000"/>
            </a:xfrm>
            <a:prstGeom prst="rect">
              <a:avLst/>
            </a:prstGeom>
            <a:solidFill>
              <a:srgbClr val="EECBA8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7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99400" y="4375829"/>
              <a:ext cx="76200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term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16440" y="4361055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116440" y="4818255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116440" y="5275455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116440" y="5732655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16440" y="6189855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2677186" y="4318609"/>
              <a:ext cx="923961" cy="136388"/>
            </a:xfrm>
            <a:custGeom>
              <a:avLst/>
              <a:gdLst>
                <a:gd name="connsiteX0" fmla="*/ 0 w 960895"/>
                <a:gd name="connsiteY0" fmla="*/ 30997 h 35621"/>
                <a:gd name="connsiteX1" fmla="*/ 960895 w 960895"/>
                <a:gd name="connsiteY1" fmla="*/ 0 h 35621"/>
                <a:gd name="connsiteX0" fmla="*/ 0 w 960895"/>
                <a:gd name="connsiteY0" fmla="*/ 140060 h 140060"/>
                <a:gd name="connsiteX1" fmla="*/ 960895 w 960895"/>
                <a:gd name="connsiteY1" fmla="*/ 109063 h 140060"/>
                <a:gd name="connsiteX0" fmla="*/ 0 w 960895"/>
                <a:gd name="connsiteY0" fmla="*/ 234909 h 234909"/>
                <a:gd name="connsiteX1" fmla="*/ 960895 w 960895"/>
                <a:gd name="connsiteY1" fmla="*/ 203912 h 234909"/>
                <a:gd name="connsiteX0" fmla="*/ 0 w 960895"/>
                <a:gd name="connsiteY0" fmla="*/ 229092 h 229092"/>
                <a:gd name="connsiteX1" fmla="*/ 960895 w 960895"/>
                <a:gd name="connsiteY1" fmla="*/ 198095 h 229092"/>
                <a:gd name="connsiteX0" fmla="*/ 0 w 960895"/>
                <a:gd name="connsiteY0" fmla="*/ 232023 h 232023"/>
                <a:gd name="connsiteX1" fmla="*/ 960895 w 960895"/>
                <a:gd name="connsiteY1" fmla="*/ 201026 h 232023"/>
                <a:gd name="connsiteX0" fmla="*/ 0 w 960895"/>
                <a:gd name="connsiteY0" fmla="*/ 190489 h 190489"/>
                <a:gd name="connsiteX1" fmla="*/ 960895 w 960895"/>
                <a:gd name="connsiteY1" fmla="*/ 159492 h 190489"/>
                <a:gd name="connsiteX0" fmla="*/ 0 w 960895"/>
                <a:gd name="connsiteY0" fmla="*/ 165531 h 165531"/>
                <a:gd name="connsiteX1" fmla="*/ 960895 w 960895"/>
                <a:gd name="connsiteY1" fmla="*/ 134534 h 165531"/>
                <a:gd name="connsiteX0" fmla="*/ 0 w 960895"/>
                <a:gd name="connsiteY0" fmla="*/ 146110 h 153859"/>
                <a:gd name="connsiteX1" fmla="*/ 960895 w 960895"/>
                <a:gd name="connsiteY1" fmla="*/ 153859 h 153859"/>
                <a:gd name="connsiteX0" fmla="*/ 0 w 999641"/>
                <a:gd name="connsiteY0" fmla="*/ 132573 h 171318"/>
                <a:gd name="connsiteX1" fmla="*/ 999641 w 999641"/>
                <a:gd name="connsiteY1" fmla="*/ 171318 h 171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641" h="171318">
                  <a:moveTo>
                    <a:pt x="0" y="132573"/>
                  </a:moveTo>
                  <a:cubicBezTo>
                    <a:pt x="315779" y="-77946"/>
                    <a:pt x="670302" y="-17245"/>
                    <a:pt x="999641" y="171318"/>
                  </a:cubicBezTo>
                </a:path>
              </a:pathLst>
            </a:custGeom>
            <a:noFill/>
            <a:ln w="19050">
              <a:solidFill>
                <a:schemeClr val="tx2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</p:grpSp>
      <p:sp>
        <p:nvSpPr>
          <p:cNvPr id="51" name="Slide Number Placeholder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5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Leader Changes</a:t>
            </a:r>
          </a:p>
        </p:txBody>
      </p:sp>
    </p:spTree>
    <p:extLst>
      <p:ext uri="{BB962C8B-B14F-4D97-AF65-F5344CB8AC3E}">
        <p14:creationId xmlns:p14="http://schemas.microsoft.com/office/powerpoint/2010/main" val="43780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F310BBA-CCDA-D74C-828E-481855A3DA3F}"/>
              </a:ext>
            </a:extLst>
          </p:cNvPr>
          <p:cNvSpPr/>
          <p:nvPr/>
        </p:nvSpPr>
        <p:spPr>
          <a:xfrm>
            <a:off x="1623855" y="5440742"/>
            <a:ext cx="8540158" cy="1237936"/>
          </a:xfrm>
          <a:prstGeom prst="roundRect">
            <a:avLst/>
          </a:prstGeom>
          <a:solidFill>
            <a:srgbClr val="FFFF9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2488129"/>
            <a:ext cx="9342468" cy="29429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</a:rPr>
              <a:t>Raft safety property:  </a:t>
            </a:r>
            <a:r>
              <a:rPr lang="en-US" sz="2400" dirty="0"/>
              <a:t>If leader has decided log entry is committed, entry will be present in logs of all future leaders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400" dirty="0"/>
              <a:t>Why does this guarantee higher-level goal?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Leaders never overwrite entries in their logs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Only entries in leader’s log can be committed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Entries must be committed before applying to state machine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9031" y="5524964"/>
            <a:ext cx="5579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F4899"/>
                </a:solidFill>
                <a:latin typeface="Arial" charset="0"/>
              </a:rPr>
              <a:t>Committed → Present in future leaders’ logs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5643" y="5982763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  <a:t>Restrictions on</a:t>
            </a:r>
            <a:b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</a:br>
            <a: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  <a:t>commitment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84300" y="5991121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  <a:t>Restrictions on</a:t>
            </a:r>
            <a:b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</a:br>
            <a:r>
              <a:rPr lang="en-US" sz="1800" dirty="0">
                <a:solidFill>
                  <a:srgbClr val="E1FFE1">
                    <a:lumMod val="25000"/>
                  </a:srgbClr>
                </a:solidFill>
                <a:latin typeface="Arial" charset="0"/>
              </a:rPr>
              <a:t>leader election</a:t>
            </a:r>
          </a:p>
        </p:txBody>
      </p:sp>
      <p:sp>
        <p:nvSpPr>
          <p:cNvPr id="10" name="Freeform 9"/>
          <p:cNvSpPr/>
          <p:nvPr/>
        </p:nvSpPr>
        <p:spPr>
          <a:xfrm>
            <a:off x="4537062" y="5949136"/>
            <a:ext cx="658678" cy="305822"/>
          </a:xfrm>
          <a:custGeom>
            <a:avLst/>
            <a:gdLst>
              <a:gd name="connsiteX0" fmla="*/ 658678 w 658678"/>
              <a:gd name="connsiteY0" fmla="*/ 0 h 402956"/>
              <a:gd name="connsiteX1" fmla="*/ 0 w 658678"/>
              <a:gd name="connsiteY1" fmla="*/ 402956 h 402956"/>
              <a:gd name="connsiteX0" fmla="*/ 658678 w 658678"/>
              <a:gd name="connsiteY0" fmla="*/ 0 h 402956"/>
              <a:gd name="connsiteX1" fmla="*/ 0 w 658678"/>
              <a:gd name="connsiteY1" fmla="*/ 402956 h 402956"/>
              <a:gd name="connsiteX0" fmla="*/ 658678 w 658678"/>
              <a:gd name="connsiteY0" fmla="*/ 0 h 402956"/>
              <a:gd name="connsiteX1" fmla="*/ 0 w 658678"/>
              <a:gd name="connsiteY1" fmla="*/ 402956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8678" h="402956">
                <a:moveTo>
                  <a:pt x="658678" y="0"/>
                </a:moveTo>
                <a:cubicBezTo>
                  <a:pt x="648346" y="242808"/>
                  <a:pt x="537274" y="392624"/>
                  <a:pt x="0" y="402956"/>
                </a:cubicBezTo>
              </a:path>
            </a:pathLst>
          </a:custGeom>
          <a:noFill/>
          <a:ln w="34925"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 flipH="1">
            <a:off x="6670873" y="5949136"/>
            <a:ext cx="658678" cy="305822"/>
          </a:xfrm>
          <a:custGeom>
            <a:avLst/>
            <a:gdLst>
              <a:gd name="connsiteX0" fmla="*/ 658678 w 658678"/>
              <a:gd name="connsiteY0" fmla="*/ 0 h 402956"/>
              <a:gd name="connsiteX1" fmla="*/ 0 w 658678"/>
              <a:gd name="connsiteY1" fmla="*/ 402956 h 402956"/>
              <a:gd name="connsiteX0" fmla="*/ 658678 w 658678"/>
              <a:gd name="connsiteY0" fmla="*/ 0 h 402956"/>
              <a:gd name="connsiteX1" fmla="*/ 0 w 658678"/>
              <a:gd name="connsiteY1" fmla="*/ 402956 h 402956"/>
              <a:gd name="connsiteX0" fmla="*/ 658678 w 658678"/>
              <a:gd name="connsiteY0" fmla="*/ 0 h 402956"/>
              <a:gd name="connsiteX1" fmla="*/ 0 w 658678"/>
              <a:gd name="connsiteY1" fmla="*/ 402956 h 40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8678" h="402956">
                <a:moveTo>
                  <a:pt x="658678" y="0"/>
                </a:moveTo>
                <a:cubicBezTo>
                  <a:pt x="648346" y="242808"/>
                  <a:pt x="537274" y="392624"/>
                  <a:pt x="0" y="402956"/>
                </a:cubicBezTo>
              </a:path>
            </a:pathLst>
          </a:custGeom>
          <a:noFill/>
          <a:ln w="34925">
            <a:solidFill>
              <a:schemeClr val="accent2">
                <a:lumMod val="25000"/>
              </a:schemeClr>
            </a:solidFill>
            <a:tailEnd type="triangle" w="med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Safety Requirement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26527" y="1260059"/>
            <a:ext cx="8540157" cy="1074470"/>
          </a:xfrm>
          <a:prstGeom prst="round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Once log entry applied to a state machine, no other state machine must apply a different value for that log entry</a:t>
            </a:r>
          </a:p>
        </p:txBody>
      </p:sp>
    </p:spTree>
    <p:extLst>
      <p:ext uri="{BB962C8B-B14F-4D97-AF65-F5344CB8AC3E}">
        <p14:creationId xmlns:p14="http://schemas.microsoft.com/office/powerpoint/2010/main" val="48698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build="p"/>
      <p:bldP spid="7" grpId="0"/>
      <p:bldP spid="8" grpId="0"/>
      <p:bldP spid="9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3894332"/>
            <a:ext cx="10732168" cy="288125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800" b="0" dirty="0"/>
              <a:t>Elect candidate most likely to contain all committed entries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In </a:t>
            </a:r>
            <a:r>
              <a:rPr lang="en-US" sz="2400" dirty="0" err="1"/>
              <a:t>RequestVote</a:t>
            </a:r>
            <a:r>
              <a:rPr lang="en-US" sz="2400" dirty="0"/>
              <a:t>, candidates incl. index + term of last log entry</a:t>
            </a: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Voter V denies vote if its log is “more complete”:                                             (newer term) or (entry in higher index of same term)</a:t>
            </a:r>
            <a:endParaRPr lang="en-US" sz="24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dirty="0"/>
              <a:t>Leader will have “most complete” log among electing majority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4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Picking the Best Leader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263083" y="18535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406083" y="185351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644083" y="18535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25083" y="18535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787083" y="185351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263083" y="14972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1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644083" y="14972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025083" y="14972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06083" y="14972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4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787083" y="149722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5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263083" y="23869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406083" y="238691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644083" y="23869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025083" y="23869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263083" y="29203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406083" y="292031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644083" y="29203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025083" y="292031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787083" y="292031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86883" y="2844113"/>
            <a:ext cx="5410200" cy="533400"/>
            <a:chOff x="2662883" y="2844113"/>
            <a:chExt cx="5410200" cy="533400"/>
          </a:xfrm>
        </p:grpSpPr>
        <p:sp>
          <p:nvSpPr>
            <p:cNvPr id="111" name="Rounded Rectangle 110"/>
            <p:cNvSpPr/>
            <p:nvPr/>
          </p:nvSpPr>
          <p:spPr>
            <a:xfrm>
              <a:off x="2662883" y="2844113"/>
              <a:ext cx="2057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41621" y="2861325"/>
              <a:ext cx="2531462" cy="487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l">
                <a:lnSpc>
                  <a:spcPts val="1900"/>
                </a:lnSpc>
                <a:defRPr>
                  <a:solidFill>
                    <a:schemeClr val="accent4"/>
                  </a:solidFill>
                </a:defRPr>
              </a:lvl1pPr>
            </a:lstStyle>
            <a:p>
              <a:r>
                <a:rPr lang="en-US" sz="1800" dirty="0">
                  <a:solidFill>
                    <a:srgbClr val="A5001E"/>
                  </a:solidFill>
                  <a:latin typeface="Arial" charset="0"/>
                </a:rPr>
                <a:t>Unavailable during leader transition</a:t>
              </a:r>
            </a:p>
          </p:txBody>
        </p:sp>
        <p:cxnSp>
          <p:nvCxnSpPr>
            <p:cNvPr id="115" name="Straight Connector 114"/>
            <p:cNvCxnSpPr/>
            <p:nvPr/>
          </p:nvCxnSpPr>
          <p:spPr>
            <a:xfrm flipH="1">
              <a:off x="4796483" y="3110813"/>
              <a:ext cx="6096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710883" y="1777313"/>
            <a:ext cx="3183538" cy="533400"/>
            <a:chOff x="4186883" y="1777313"/>
            <a:chExt cx="3183538" cy="533400"/>
          </a:xfrm>
        </p:grpSpPr>
        <p:sp>
          <p:nvSpPr>
            <p:cNvPr id="113" name="TextBox 112"/>
            <p:cNvSpPr txBox="1"/>
            <p:nvPr/>
          </p:nvSpPr>
          <p:spPr>
            <a:xfrm>
              <a:off x="5541621" y="1922185"/>
              <a:ext cx="1828800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ts val="1900"/>
                </a:lnSpc>
              </a:pPr>
              <a:r>
                <a:rPr lang="en-US" sz="1800" dirty="0">
                  <a:solidFill>
                    <a:srgbClr val="A5001E"/>
                  </a:solidFill>
                  <a:latin typeface="Arial" charset="0"/>
                </a:rPr>
                <a:t>Committed?</a:t>
              </a:r>
            </a:p>
          </p:txBody>
        </p:sp>
        <p:cxnSp>
          <p:nvCxnSpPr>
            <p:cNvPr id="114" name="Straight Connector 113"/>
            <p:cNvCxnSpPr/>
            <p:nvPr/>
          </p:nvCxnSpPr>
          <p:spPr>
            <a:xfrm flipH="1">
              <a:off x="4796483" y="2044013"/>
              <a:ext cx="6096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Rounded Rectangle 115"/>
            <p:cNvSpPr/>
            <p:nvPr/>
          </p:nvSpPr>
          <p:spPr>
            <a:xfrm>
              <a:off x="4186883" y="1777313"/>
              <a:ext cx="533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</p:grpSp>
      <p:sp>
        <p:nvSpPr>
          <p:cNvPr id="117" name="Rectangle 116"/>
          <p:cNvSpPr/>
          <p:nvPr/>
        </p:nvSpPr>
        <p:spPr>
          <a:xfrm>
            <a:off x="1817334" y="2016922"/>
            <a:ext cx="196070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Can’t tell which entries committed!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882082" y="189934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882082" y="243274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2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914399" y="4663440"/>
            <a:ext cx="10082463" cy="169945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Case #1: </a:t>
            </a:r>
            <a:r>
              <a:rPr lang="en-US" sz="2800" b="0" dirty="0"/>
              <a:t>Leader decides entry in current term is committed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0" dirty="0">
                <a:solidFill>
                  <a:srgbClr val="C00000"/>
                </a:solidFill>
              </a:rPr>
              <a:t>Safe: </a:t>
            </a:r>
            <a:r>
              <a:rPr lang="en-US" sz="2800" b="0" dirty="0"/>
              <a:t>leader for term 3 must contain entry 4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1" name="Title 5"/>
          <p:cNvSpPr>
            <a:spLocks noGrp="1"/>
          </p:cNvSpPr>
          <p:nvPr>
            <p:ph type="title"/>
          </p:nvPr>
        </p:nvSpPr>
        <p:spPr>
          <a:xfrm>
            <a:off x="374904" y="16215"/>
            <a:ext cx="10233285" cy="1066800"/>
          </a:xfrm>
        </p:spPr>
        <p:txBody>
          <a:bodyPr/>
          <a:lstStyle/>
          <a:p>
            <a:r>
              <a:rPr lang="en-US" dirty="0"/>
              <a:t>Committing Entry from Current Term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265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646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2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027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408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4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789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5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4269258" y="18502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4650258" y="18502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4269258" y="23836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4650258" y="23836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4269258" y="29170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4650258" y="29170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4269258" y="34504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5031258" y="18502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4650258" y="34504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4269258" y="39838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4650258" y="3983814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888258" y="1902217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888258" y="2435617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3888258" y="2969017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888258" y="3502417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3888258" y="4035817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5031258" y="23836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5031258" y="29170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5412258" y="18502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5412258" y="23836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5793258" y="18502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5412258" y="29170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5031258" y="3450414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479058" y="3374214"/>
            <a:ext cx="2819400" cy="1066800"/>
            <a:chOff x="4955058" y="3374214"/>
            <a:chExt cx="2819400" cy="1066800"/>
          </a:xfrm>
        </p:grpSpPr>
        <p:sp>
          <p:nvSpPr>
            <p:cNvPr id="191" name="TextBox 190"/>
            <p:cNvSpPr txBox="1"/>
            <p:nvPr/>
          </p:nvSpPr>
          <p:spPr>
            <a:xfrm>
              <a:off x="5242996" y="3648901"/>
              <a:ext cx="2531462" cy="4873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l">
                <a:lnSpc>
                  <a:spcPts val="1900"/>
                </a:lnSpc>
                <a:defRPr>
                  <a:solidFill>
                    <a:schemeClr val="accent4"/>
                  </a:solidFill>
                </a:defRPr>
              </a:lvl1pPr>
            </a:lstStyle>
            <a:p>
              <a:r>
                <a:rPr lang="en-US" sz="1800" dirty="0">
                  <a:solidFill>
                    <a:srgbClr val="A5001E"/>
                  </a:solidFill>
                  <a:latin typeface="Arial" charset="0"/>
                </a:rPr>
                <a:t>Can’t be elected as</a:t>
              </a:r>
              <a:br>
                <a:rPr lang="en-US" sz="180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800" dirty="0">
                  <a:solidFill>
                    <a:srgbClr val="A5001E"/>
                  </a:solidFill>
                  <a:latin typeface="Arial" charset="0"/>
                </a:rPr>
                <a:t>leader for term 3</a:t>
              </a:r>
            </a:p>
          </p:txBody>
        </p:sp>
        <p:sp>
          <p:nvSpPr>
            <p:cNvPr id="193" name="Right Brace 192"/>
            <p:cNvSpPr/>
            <p:nvPr/>
          </p:nvSpPr>
          <p:spPr>
            <a:xfrm>
              <a:off x="4955058" y="3374214"/>
              <a:ext cx="152400" cy="1066800"/>
            </a:xfrm>
            <a:prstGeom prst="rightBrace">
              <a:avLst>
                <a:gd name="adj1" fmla="val 33757"/>
                <a:gd name="adj2" fmla="val 50000"/>
              </a:avLst>
            </a:prstGeom>
            <a:ln w="19050" cap="rnd">
              <a:solidFill>
                <a:schemeClr val="accent4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E1FFE1">
                    <a:lumMod val="25000"/>
                  </a:srgb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336058" y="1902217"/>
            <a:ext cx="5257800" cy="1471999"/>
            <a:chOff x="3812058" y="1902215"/>
            <a:chExt cx="5257800" cy="1471999"/>
          </a:xfrm>
        </p:grpSpPr>
        <p:sp>
          <p:nvSpPr>
            <p:cNvPr id="188" name="Rounded Rectangle 187"/>
            <p:cNvSpPr/>
            <p:nvPr/>
          </p:nvSpPr>
          <p:spPr>
            <a:xfrm>
              <a:off x="3812058" y="2840814"/>
              <a:ext cx="533400" cy="533400"/>
            </a:xfrm>
            <a:prstGeom prst="roundRect">
              <a:avLst/>
            </a:prstGeom>
            <a:noFill/>
            <a:ln>
              <a:solidFill>
                <a:schemeClr val="tx2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5242996" y="2985686"/>
              <a:ext cx="3826862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l">
                <a:lnSpc>
                  <a:spcPts val="1900"/>
                </a:lnSpc>
                <a:defRPr>
                  <a:solidFill>
                    <a:schemeClr val="accent4"/>
                  </a:solidFill>
                </a:defRPr>
              </a:lvl1pPr>
            </a:lstStyle>
            <a:p>
              <a:r>
                <a:rPr lang="en-US" sz="1800" dirty="0" err="1">
                  <a:solidFill>
                    <a:srgbClr val="1F4899"/>
                  </a:solidFill>
                  <a:latin typeface="Arial" charset="0"/>
                </a:rPr>
                <a:t>AppendEntries</a:t>
              </a:r>
              <a:r>
                <a:rPr lang="en-US" sz="1800" dirty="0">
                  <a:solidFill>
                    <a:srgbClr val="1F4899"/>
                  </a:solidFill>
                  <a:latin typeface="Arial" charset="0"/>
                </a:rPr>
                <a:t> just succeeded</a:t>
              </a:r>
            </a:p>
          </p:txBody>
        </p:sp>
        <p:cxnSp>
          <p:nvCxnSpPr>
            <p:cNvPr id="190" name="Straight Connector 189"/>
            <p:cNvCxnSpPr/>
            <p:nvPr/>
          </p:nvCxnSpPr>
          <p:spPr>
            <a:xfrm flipH="1">
              <a:off x="4497858" y="3107514"/>
              <a:ext cx="609600" cy="0"/>
            </a:xfrm>
            <a:prstGeom prst="line">
              <a:avLst/>
            </a:prstGeom>
            <a:ln w="19050" cap="rnd">
              <a:solidFill>
                <a:schemeClr val="tx2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Freeform 191"/>
            <p:cNvSpPr/>
            <p:nvPr/>
          </p:nvSpPr>
          <p:spPr>
            <a:xfrm>
              <a:off x="4168191" y="2166243"/>
              <a:ext cx="355881" cy="808523"/>
            </a:xfrm>
            <a:custGeom>
              <a:avLst/>
              <a:gdLst>
                <a:gd name="connsiteX0" fmla="*/ 9261 w 9261"/>
                <a:gd name="connsiteY0" fmla="*/ 0 h 808523"/>
                <a:gd name="connsiteX1" fmla="*/ 9261 w 9261"/>
                <a:gd name="connsiteY1" fmla="*/ 808523 h 808523"/>
                <a:gd name="connsiteX0" fmla="*/ 445 w 209903"/>
                <a:gd name="connsiteY0" fmla="*/ 0 h 10000"/>
                <a:gd name="connsiteX1" fmla="*/ 445 w 209903"/>
                <a:gd name="connsiteY1" fmla="*/ 10000 h 10000"/>
                <a:gd name="connsiteX0" fmla="*/ 0 w 384280"/>
                <a:gd name="connsiteY0" fmla="*/ 0 h 10000"/>
                <a:gd name="connsiteX1" fmla="*/ 0 w 384280"/>
                <a:gd name="connsiteY1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4280" h="10000">
                  <a:moveTo>
                    <a:pt x="0" y="0"/>
                  </a:moveTo>
                  <a:cubicBezTo>
                    <a:pt x="479825" y="3611"/>
                    <a:pt x="543919" y="6389"/>
                    <a:pt x="0" y="10000"/>
                  </a:cubicBezTo>
                </a:path>
              </a:pathLst>
            </a:custGeom>
            <a:noFill/>
            <a:ln>
              <a:solidFill>
                <a:schemeClr val="tx2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5242996" y="1902215"/>
              <a:ext cx="2531462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ts val="1900"/>
                </a:lnSpc>
              </a:pPr>
              <a:r>
                <a:rPr lang="en-US" sz="1800">
                  <a:solidFill>
                    <a:srgbClr val="1F4899"/>
                  </a:solidFill>
                  <a:latin typeface="Arial" charset="0"/>
                </a:rPr>
                <a:t>Leader for term </a:t>
              </a:r>
              <a:r>
                <a:rPr lang="en-US" sz="1800" dirty="0">
                  <a:solidFill>
                    <a:srgbClr val="1F4899"/>
                  </a:solidFill>
                  <a:latin typeface="Arial" charset="0"/>
                </a:rPr>
                <a:t>2</a:t>
              </a:r>
            </a:p>
          </p:txBody>
        </p:sp>
        <p:cxnSp>
          <p:nvCxnSpPr>
            <p:cNvPr id="195" name="Straight Connector 194"/>
            <p:cNvCxnSpPr/>
            <p:nvPr/>
          </p:nvCxnSpPr>
          <p:spPr>
            <a:xfrm flipH="1">
              <a:off x="4726458" y="2040714"/>
              <a:ext cx="381000" cy="0"/>
            </a:xfrm>
            <a:prstGeom prst="line">
              <a:avLst/>
            </a:prstGeom>
            <a:ln w="19050" cap="rnd">
              <a:solidFill>
                <a:schemeClr val="tx2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749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914400" y="4663440"/>
            <a:ext cx="10776350" cy="22787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Case #2: </a:t>
            </a:r>
            <a:r>
              <a:rPr lang="en-US" sz="2800" b="0" dirty="0"/>
              <a:t>Leader trying to finish committing entry from earlier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0" dirty="0"/>
              <a:t>Entry 3 </a:t>
            </a:r>
            <a:r>
              <a:rPr lang="en-US" sz="2800" b="0" dirty="0">
                <a:solidFill>
                  <a:schemeClr val="accent4"/>
                </a:solidFill>
              </a:rPr>
              <a:t>not safely committed</a:t>
            </a:r>
            <a:r>
              <a:rPr lang="en-US" sz="2800" b="0" dirty="0"/>
              <a:t>: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2400" dirty="0"/>
              <a:t>s</a:t>
            </a:r>
            <a:r>
              <a:rPr lang="en-US" sz="2400" baseline="-25000" dirty="0"/>
              <a:t>5</a:t>
            </a:r>
            <a:r>
              <a:rPr lang="en-US" sz="2400" dirty="0"/>
              <a:t> can be elected as leader for term 5 (how?)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2400" dirty="0"/>
              <a:t>If elected, it will overwrite entry 3 on s</a:t>
            </a:r>
            <a:r>
              <a:rPr lang="en-US" sz="2400" baseline="-25000" dirty="0"/>
              <a:t>1</a:t>
            </a:r>
            <a:r>
              <a:rPr lang="en-US" sz="2400" dirty="0"/>
              <a:t>, s</a:t>
            </a:r>
            <a:r>
              <a:rPr lang="en-US" sz="2400" baseline="-25000" dirty="0"/>
              <a:t>2</a:t>
            </a:r>
            <a:r>
              <a:rPr lang="en-US" sz="2400" dirty="0"/>
              <a:t>, and s</a:t>
            </a:r>
            <a:r>
              <a:rPr lang="en-US" sz="2400" baseline="-25000" dirty="0"/>
              <a:t>3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4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Problem: Committing Entry from Earlier Term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265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46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027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08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4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89719" y="147663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F4899"/>
                </a:solidFill>
                <a:latin typeface="Arial" charset="0"/>
              </a:rPr>
              <a:t>5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265719" y="18576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646719" y="18576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265719" y="23910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646719" y="23910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265719" y="29244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646719" y="29244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265719" y="34578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27719" y="185763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646719" y="34578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265719" y="39912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646719" y="399123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884719" y="19096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884719" y="24430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884719" y="29764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884719" y="35098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84719" y="404323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1800" b="0" baseline="-25000" dirty="0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27719" y="239103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27719" y="292443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027719" y="399123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408719" y="1857630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408719" y="399123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51519" y="1901588"/>
            <a:ext cx="5681472" cy="1480042"/>
            <a:chOff x="3427519" y="1901588"/>
            <a:chExt cx="5681472" cy="1480042"/>
          </a:xfrm>
        </p:grpSpPr>
        <p:sp>
          <p:nvSpPr>
            <p:cNvPr id="86" name="Rounded Rectangle 85"/>
            <p:cNvSpPr/>
            <p:nvPr/>
          </p:nvSpPr>
          <p:spPr>
            <a:xfrm>
              <a:off x="3427519" y="2848230"/>
              <a:ext cx="533400" cy="533400"/>
            </a:xfrm>
            <a:prstGeom prst="roundRect">
              <a:avLst/>
            </a:prstGeom>
            <a:noFill/>
            <a:ln>
              <a:solidFill>
                <a:schemeClr val="tx2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239457" y="2998014"/>
              <a:ext cx="3869534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algn="l">
                <a:lnSpc>
                  <a:spcPts val="1900"/>
                </a:lnSpc>
                <a:defRPr>
                  <a:solidFill>
                    <a:schemeClr val="accent4"/>
                  </a:solidFill>
                </a:defRPr>
              </a:lvl1pPr>
            </a:lstStyle>
            <a:p>
              <a:r>
                <a:rPr lang="en-US" sz="1800" dirty="0" err="1">
                  <a:solidFill>
                    <a:srgbClr val="1F4899"/>
                  </a:solidFill>
                  <a:latin typeface="Arial" charset="0"/>
                </a:rPr>
                <a:t>AppendEntries</a:t>
              </a:r>
              <a:r>
                <a:rPr lang="en-US" sz="1800" dirty="0">
                  <a:solidFill>
                    <a:srgbClr val="1F4899"/>
                  </a:solidFill>
                  <a:latin typeface="Arial" charset="0"/>
                </a:rPr>
                <a:t> just succeeded</a:t>
              </a:r>
            </a:p>
          </p:txBody>
        </p:sp>
        <p:cxnSp>
          <p:nvCxnSpPr>
            <p:cNvPr id="88" name="Straight Connector 87"/>
            <p:cNvCxnSpPr/>
            <p:nvPr/>
          </p:nvCxnSpPr>
          <p:spPr>
            <a:xfrm flipH="1">
              <a:off x="4113319" y="3114930"/>
              <a:ext cx="990600" cy="0"/>
            </a:xfrm>
            <a:prstGeom prst="line">
              <a:avLst/>
            </a:prstGeom>
            <a:ln w="19050" cap="rnd">
              <a:solidFill>
                <a:schemeClr val="tx2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Freeform 91"/>
            <p:cNvSpPr/>
            <p:nvPr/>
          </p:nvSpPr>
          <p:spPr>
            <a:xfrm>
              <a:off x="3808519" y="2173659"/>
              <a:ext cx="355881" cy="808523"/>
            </a:xfrm>
            <a:custGeom>
              <a:avLst/>
              <a:gdLst>
                <a:gd name="connsiteX0" fmla="*/ 9261 w 9261"/>
                <a:gd name="connsiteY0" fmla="*/ 0 h 808523"/>
                <a:gd name="connsiteX1" fmla="*/ 9261 w 9261"/>
                <a:gd name="connsiteY1" fmla="*/ 808523 h 808523"/>
                <a:gd name="connsiteX0" fmla="*/ 445 w 209903"/>
                <a:gd name="connsiteY0" fmla="*/ 0 h 10000"/>
                <a:gd name="connsiteX1" fmla="*/ 445 w 209903"/>
                <a:gd name="connsiteY1" fmla="*/ 10000 h 10000"/>
                <a:gd name="connsiteX0" fmla="*/ 0 w 384280"/>
                <a:gd name="connsiteY0" fmla="*/ 0 h 10000"/>
                <a:gd name="connsiteX1" fmla="*/ 0 w 384280"/>
                <a:gd name="connsiteY1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4280" h="10000">
                  <a:moveTo>
                    <a:pt x="0" y="0"/>
                  </a:moveTo>
                  <a:cubicBezTo>
                    <a:pt x="479825" y="3611"/>
                    <a:pt x="543919" y="6389"/>
                    <a:pt x="0" y="10000"/>
                  </a:cubicBezTo>
                </a:path>
              </a:pathLst>
            </a:custGeom>
            <a:noFill/>
            <a:ln>
              <a:solidFill>
                <a:schemeClr val="tx2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239457" y="1901588"/>
              <a:ext cx="1980118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ts val="1900"/>
                </a:lnSpc>
              </a:pPr>
              <a:r>
                <a:rPr lang="en-US" sz="1800">
                  <a:solidFill>
                    <a:srgbClr val="1F4899"/>
                  </a:solidFill>
                  <a:latin typeface="Arial" charset="0"/>
                </a:rPr>
                <a:t>Leader for term </a:t>
              </a:r>
              <a:r>
                <a:rPr lang="en-US" sz="1800" dirty="0">
                  <a:solidFill>
                    <a:srgbClr val="1F4899"/>
                  </a:solidFill>
                  <a:latin typeface="Arial" charset="0"/>
                </a:rPr>
                <a:t>4</a:t>
              </a:r>
            </a:p>
          </p:txBody>
        </p:sp>
        <p:cxnSp>
          <p:nvCxnSpPr>
            <p:cNvPr id="94" name="Straight Connector 93"/>
            <p:cNvCxnSpPr/>
            <p:nvPr/>
          </p:nvCxnSpPr>
          <p:spPr>
            <a:xfrm flipH="1">
              <a:off x="4494319" y="2048130"/>
              <a:ext cx="609600" cy="0"/>
            </a:xfrm>
            <a:prstGeom prst="line">
              <a:avLst/>
            </a:prstGeom>
            <a:ln w="19050" cap="rnd">
              <a:solidFill>
                <a:schemeClr val="tx2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5" name="Rectangle 94"/>
          <p:cNvSpPr/>
          <p:nvPr/>
        </p:nvSpPr>
        <p:spPr>
          <a:xfrm>
            <a:off x="5789719" y="399123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8670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914399" y="4663440"/>
            <a:ext cx="9962147" cy="221468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For leader to decide entry is committed: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Entry stored on a majority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/>
              <a:t>≥ 1 new entry from leader’s term also on majority 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Example;   Once e4 committed, s</a:t>
            </a:r>
            <a:r>
              <a:rPr lang="en-US" sz="2400" baseline="-25000" dirty="0"/>
              <a:t>5</a:t>
            </a:r>
            <a:r>
              <a:rPr lang="en-US" sz="2400" dirty="0"/>
              <a:t> cannot be elected leader for term 5, and e3 and e4 both safe</a:t>
            </a:r>
            <a:endParaRPr lang="en-US" sz="24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5599220" y="9011418"/>
            <a:ext cx="7874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1F4899"/>
                </a:solidFill>
                <a:latin typeface="Arial" charset="0"/>
              </a:rPr>
              <a:t>Combination of election rules and commitment rules</a:t>
            </a:r>
            <a:br>
              <a:rPr lang="en-US" sz="2400" dirty="0">
                <a:solidFill>
                  <a:srgbClr val="1F4899"/>
                </a:solidFill>
                <a:latin typeface="Arial" charset="0"/>
              </a:rPr>
            </a:br>
            <a:r>
              <a:rPr lang="en-US" sz="2400" dirty="0">
                <a:solidFill>
                  <a:srgbClr val="1F4899"/>
                </a:solidFill>
                <a:latin typeface="Arial" charset="0"/>
              </a:rPr>
              <a:t>makes Raft safe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4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Solution:  New Commitment Rules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3884718" y="1476630"/>
            <a:ext cx="2743200" cy="2895600"/>
            <a:chOff x="4953000" y="1828800"/>
            <a:chExt cx="2743200" cy="2895600"/>
          </a:xfrm>
        </p:grpSpPr>
        <p:sp>
          <p:nvSpPr>
            <p:cNvPr id="56" name="TextBox 55"/>
            <p:cNvSpPr txBox="1"/>
            <p:nvPr/>
          </p:nvSpPr>
          <p:spPr>
            <a:xfrm>
              <a:off x="5334000" y="182880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715000" y="182880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096000" y="182880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477000" y="182880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58000" y="1828800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F4899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334000" y="22098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5000" y="22098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334000" y="27432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15000" y="27432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334000" y="32766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715000" y="32766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334000" y="38100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096000" y="2209800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715000" y="38100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334000" y="43434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715000" y="434340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953000" y="2261801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953000" y="2795201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3000" y="3328601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953000" y="3862001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953000" y="4395401"/>
              <a:ext cx="3810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sz="1800" b="0" baseline="-25000" dirty="0">
                  <a:solidFill>
                    <a:srgbClr val="00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6096000" y="2743200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096000" y="3276600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096000" y="434340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477000" y="2209800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77000" y="434340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H="1">
              <a:off x="7086600" y="2400300"/>
              <a:ext cx="609600" cy="0"/>
            </a:xfrm>
            <a:prstGeom prst="line">
              <a:avLst/>
            </a:prstGeom>
            <a:ln w="19050" cap="rnd">
              <a:solidFill>
                <a:schemeClr val="tx2"/>
              </a:solidFill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6477000" y="2743200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6477000" y="3276600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858000" y="434340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3</a:t>
              </a: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6763457" y="1901588"/>
            <a:ext cx="1980118" cy="243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>
                <a:solidFill>
                  <a:srgbClr val="1F4899"/>
                </a:solidFill>
                <a:latin typeface="Arial" charset="0"/>
              </a:rPr>
              <a:t>Leader for term </a:t>
            </a:r>
            <a:r>
              <a:rPr lang="en-US" sz="1800" dirty="0">
                <a:solidFill>
                  <a:srgbClr val="1F4899"/>
                </a:solidFill>
                <a:latin typeface="Arial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1523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2219" y="6019744"/>
            <a:ext cx="82296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/>
              <a:t>Leader changes can result in log inconsistencies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29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Challenge:  Log Inconsistencies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277495" y="1863807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5420495" y="1863807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4658495" y="1863807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5039495" y="1863807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5801495" y="1863807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6182495" y="1863807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6563495" y="1863807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6944495" y="1863807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7325495" y="1863807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7706495" y="1863807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448895" y="1911506"/>
            <a:ext cx="2327099" cy="243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900"/>
              </a:lnSpc>
            </a:pPr>
            <a:r>
              <a:rPr lang="en-US" sz="1800" dirty="0">
                <a:solidFill>
                  <a:srgbClr val="1E4899"/>
                </a:solidFill>
                <a:latin typeface="Arial" charset="0"/>
              </a:rPr>
              <a:t>Leader for term 8</a:t>
            </a:r>
          </a:p>
        </p:txBody>
      </p:sp>
      <p:sp>
        <p:nvSpPr>
          <p:cNvPr id="238" name="Rectangle 237"/>
          <p:cNvSpPr/>
          <p:nvPr/>
        </p:nvSpPr>
        <p:spPr>
          <a:xfrm>
            <a:off x="4277495" y="2401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39" name="Rectangle 238"/>
          <p:cNvSpPr/>
          <p:nvPr/>
        </p:nvSpPr>
        <p:spPr>
          <a:xfrm>
            <a:off x="5420495" y="24013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0" name="Rectangle 239"/>
          <p:cNvSpPr/>
          <p:nvPr/>
        </p:nvSpPr>
        <p:spPr>
          <a:xfrm>
            <a:off x="4658495" y="2401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5039495" y="2401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2" name="Rectangle 241"/>
          <p:cNvSpPr/>
          <p:nvPr/>
        </p:nvSpPr>
        <p:spPr>
          <a:xfrm>
            <a:off x="5801495" y="24013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6182495" y="24013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6563495" y="24013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6944495" y="24013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46" name="Rectangle 245"/>
          <p:cNvSpPr/>
          <p:nvPr/>
        </p:nvSpPr>
        <p:spPr>
          <a:xfrm>
            <a:off x="7325495" y="24013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47" name="Rectangle 246"/>
          <p:cNvSpPr/>
          <p:nvPr/>
        </p:nvSpPr>
        <p:spPr>
          <a:xfrm>
            <a:off x="4277495" y="29347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5420495" y="29347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9" name="Rectangle 248"/>
          <p:cNvSpPr/>
          <p:nvPr/>
        </p:nvSpPr>
        <p:spPr>
          <a:xfrm>
            <a:off x="4658495" y="29347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0" name="Rectangle 249"/>
          <p:cNvSpPr/>
          <p:nvPr/>
        </p:nvSpPr>
        <p:spPr>
          <a:xfrm>
            <a:off x="5039495" y="29347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4277495" y="34681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2" name="Rectangle 251"/>
          <p:cNvSpPr/>
          <p:nvPr/>
        </p:nvSpPr>
        <p:spPr>
          <a:xfrm>
            <a:off x="5420495" y="34681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3" name="Rectangle 252"/>
          <p:cNvSpPr/>
          <p:nvPr/>
        </p:nvSpPr>
        <p:spPr>
          <a:xfrm>
            <a:off x="4658495" y="34681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4" name="Rectangle 253"/>
          <p:cNvSpPr/>
          <p:nvPr/>
        </p:nvSpPr>
        <p:spPr>
          <a:xfrm>
            <a:off x="5039495" y="34681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55" name="Rectangle 254"/>
          <p:cNvSpPr/>
          <p:nvPr/>
        </p:nvSpPr>
        <p:spPr>
          <a:xfrm>
            <a:off x="5801495" y="34681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56" name="Rectangle 255"/>
          <p:cNvSpPr/>
          <p:nvPr/>
        </p:nvSpPr>
        <p:spPr>
          <a:xfrm>
            <a:off x="6182495" y="34681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57" name="Rectangle 256"/>
          <p:cNvSpPr/>
          <p:nvPr/>
        </p:nvSpPr>
        <p:spPr>
          <a:xfrm>
            <a:off x="6563495" y="34681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58" name="Rectangle 257"/>
          <p:cNvSpPr/>
          <p:nvPr/>
        </p:nvSpPr>
        <p:spPr>
          <a:xfrm>
            <a:off x="6944495" y="34681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59" name="Rectangle 258"/>
          <p:cNvSpPr/>
          <p:nvPr/>
        </p:nvSpPr>
        <p:spPr>
          <a:xfrm>
            <a:off x="7325495" y="34681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60" name="Rectangle 259"/>
          <p:cNvSpPr/>
          <p:nvPr/>
        </p:nvSpPr>
        <p:spPr>
          <a:xfrm>
            <a:off x="7706495" y="34681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61" name="Rectangle 260"/>
          <p:cNvSpPr/>
          <p:nvPr/>
        </p:nvSpPr>
        <p:spPr>
          <a:xfrm>
            <a:off x="8087495" y="34681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62" name="Rectangle 261"/>
          <p:cNvSpPr/>
          <p:nvPr/>
        </p:nvSpPr>
        <p:spPr>
          <a:xfrm>
            <a:off x="4277495" y="40015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3" name="Rectangle 262"/>
          <p:cNvSpPr/>
          <p:nvPr/>
        </p:nvSpPr>
        <p:spPr>
          <a:xfrm>
            <a:off x="5420495" y="40015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4" name="Rectangle 263"/>
          <p:cNvSpPr/>
          <p:nvPr/>
        </p:nvSpPr>
        <p:spPr>
          <a:xfrm>
            <a:off x="4658495" y="40015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5" name="Rectangle 264"/>
          <p:cNvSpPr/>
          <p:nvPr/>
        </p:nvSpPr>
        <p:spPr>
          <a:xfrm>
            <a:off x="5039495" y="40015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6" name="Rectangle 265"/>
          <p:cNvSpPr/>
          <p:nvPr/>
        </p:nvSpPr>
        <p:spPr>
          <a:xfrm>
            <a:off x="5801495" y="40015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7" name="Rectangle 266"/>
          <p:cNvSpPr/>
          <p:nvPr/>
        </p:nvSpPr>
        <p:spPr>
          <a:xfrm>
            <a:off x="6182495" y="40015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68" name="Rectangle 267"/>
          <p:cNvSpPr/>
          <p:nvPr/>
        </p:nvSpPr>
        <p:spPr>
          <a:xfrm>
            <a:off x="6563495" y="4001523"/>
            <a:ext cx="381000" cy="381000"/>
          </a:xfrm>
          <a:prstGeom prst="rect">
            <a:avLst/>
          </a:prstGeom>
          <a:solidFill>
            <a:srgbClr val="FFC3CE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269" name="Rectangle 268"/>
          <p:cNvSpPr/>
          <p:nvPr/>
        </p:nvSpPr>
        <p:spPr>
          <a:xfrm>
            <a:off x="6944495" y="40015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70" name="Rectangle 269"/>
          <p:cNvSpPr/>
          <p:nvPr/>
        </p:nvSpPr>
        <p:spPr>
          <a:xfrm>
            <a:off x="7325495" y="40015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71" name="Rectangle 270"/>
          <p:cNvSpPr/>
          <p:nvPr/>
        </p:nvSpPr>
        <p:spPr>
          <a:xfrm>
            <a:off x="7706495" y="4001523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272" name="Rectangle 271"/>
          <p:cNvSpPr/>
          <p:nvPr/>
        </p:nvSpPr>
        <p:spPr>
          <a:xfrm>
            <a:off x="4277495" y="45349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3" name="Rectangle 272"/>
          <p:cNvSpPr/>
          <p:nvPr/>
        </p:nvSpPr>
        <p:spPr>
          <a:xfrm>
            <a:off x="5420495" y="45349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4" name="Rectangle 273"/>
          <p:cNvSpPr/>
          <p:nvPr/>
        </p:nvSpPr>
        <p:spPr>
          <a:xfrm>
            <a:off x="4658495" y="45349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5" name="Rectangle 274"/>
          <p:cNvSpPr/>
          <p:nvPr/>
        </p:nvSpPr>
        <p:spPr>
          <a:xfrm>
            <a:off x="5039495" y="45349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6" name="Rectangle 275"/>
          <p:cNvSpPr/>
          <p:nvPr/>
        </p:nvSpPr>
        <p:spPr>
          <a:xfrm>
            <a:off x="5801495" y="45349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77" name="Rectangle 276"/>
          <p:cNvSpPr/>
          <p:nvPr/>
        </p:nvSpPr>
        <p:spPr>
          <a:xfrm>
            <a:off x="4277495" y="5068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8" name="Rectangle 277"/>
          <p:cNvSpPr/>
          <p:nvPr/>
        </p:nvSpPr>
        <p:spPr>
          <a:xfrm>
            <a:off x="4658495" y="5068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79" name="Rectangle 278"/>
          <p:cNvSpPr/>
          <p:nvPr/>
        </p:nvSpPr>
        <p:spPr>
          <a:xfrm>
            <a:off x="5039495" y="5068323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80" name="Right Brace 279"/>
          <p:cNvSpPr/>
          <p:nvPr/>
        </p:nvSpPr>
        <p:spPr>
          <a:xfrm flipH="1">
            <a:off x="3566885" y="2325123"/>
            <a:ext cx="152400" cy="3200400"/>
          </a:xfrm>
          <a:prstGeom prst="rightBrace">
            <a:avLst>
              <a:gd name="adj1" fmla="val 33757"/>
              <a:gd name="adj2" fmla="val 50000"/>
            </a:avLst>
          </a:prstGeom>
          <a:ln w="19050" cap="rnd">
            <a:solidFill>
              <a:srgbClr val="1E4899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1628217" y="3681669"/>
            <a:ext cx="1828800" cy="487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900"/>
              </a:lnSpc>
            </a:pPr>
            <a:r>
              <a:rPr lang="en-US" sz="1800" dirty="0">
                <a:solidFill>
                  <a:srgbClr val="1E4899"/>
                </a:solidFill>
                <a:latin typeface="Arial" charset="0"/>
              </a:rPr>
              <a:t>Possible</a:t>
            </a:r>
            <a:br>
              <a:rPr lang="en-US" sz="1800" dirty="0">
                <a:solidFill>
                  <a:srgbClr val="1E4899"/>
                </a:solidFill>
                <a:latin typeface="Arial" charset="0"/>
              </a:rPr>
            </a:br>
            <a:r>
              <a:rPr lang="en-US" sz="1800" dirty="0">
                <a:solidFill>
                  <a:srgbClr val="1E4899"/>
                </a:solidFill>
                <a:latin typeface="Arial" charset="0"/>
              </a:rPr>
              <a:t>followers</a:t>
            </a:r>
          </a:p>
        </p:txBody>
      </p:sp>
      <p:sp>
        <p:nvSpPr>
          <p:cNvPr id="282" name="Rectangle 281"/>
          <p:cNvSpPr/>
          <p:nvPr/>
        </p:nvSpPr>
        <p:spPr>
          <a:xfrm>
            <a:off x="6182495" y="45349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83" name="Rectangle 282"/>
          <p:cNvSpPr/>
          <p:nvPr/>
        </p:nvSpPr>
        <p:spPr>
          <a:xfrm>
            <a:off x="6563495" y="4534923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8087495" y="4001523"/>
            <a:ext cx="381000" cy="381000"/>
          </a:xfrm>
          <a:prstGeom prst="rect">
            <a:avLst/>
          </a:prstGeom>
          <a:solidFill>
            <a:srgbClr val="EECBA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8468495" y="4001523"/>
            <a:ext cx="381000" cy="381000"/>
          </a:xfrm>
          <a:prstGeom prst="rect">
            <a:avLst/>
          </a:prstGeom>
          <a:solidFill>
            <a:srgbClr val="EECBA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286" name="Rectangle 285"/>
          <p:cNvSpPr/>
          <p:nvPr/>
        </p:nvSpPr>
        <p:spPr>
          <a:xfrm>
            <a:off x="5420495" y="5068323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87" name="Rectangle 286"/>
          <p:cNvSpPr/>
          <p:nvPr/>
        </p:nvSpPr>
        <p:spPr>
          <a:xfrm>
            <a:off x="5801495" y="5068323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88" name="Rectangle 287"/>
          <p:cNvSpPr/>
          <p:nvPr/>
        </p:nvSpPr>
        <p:spPr>
          <a:xfrm>
            <a:off x="8087495" y="5068323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89" name="Rectangle 288"/>
          <p:cNvSpPr/>
          <p:nvPr/>
        </p:nvSpPr>
        <p:spPr>
          <a:xfrm>
            <a:off x="6563495" y="5068323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90" name="Rectangle 289"/>
          <p:cNvSpPr/>
          <p:nvPr/>
        </p:nvSpPr>
        <p:spPr>
          <a:xfrm>
            <a:off x="6944495" y="5068323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91" name="Rectangle 290"/>
          <p:cNvSpPr/>
          <p:nvPr/>
        </p:nvSpPr>
        <p:spPr>
          <a:xfrm>
            <a:off x="7325495" y="5068323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92" name="Rectangle 291"/>
          <p:cNvSpPr/>
          <p:nvPr/>
        </p:nvSpPr>
        <p:spPr>
          <a:xfrm>
            <a:off x="7706495" y="5068323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93" name="Rectangle 292"/>
          <p:cNvSpPr/>
          <p:nvPr/>
        </p:nvSpPr>
        <p:spPr>
          <a:xfrm>
            <a:off x="6182495" y="5068323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3820295" y="24533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(a)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3820295" y="29867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(b)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3820295" y="35201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(c)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3820295" y="40535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(d)</a:t>
            </a:r>
          </a:p>
        </p:txBody>
      </p:sp>
      <p:sp>
        <p:nvSpPr>
          <p:cNvPr id="298" name="TextBox 297"/>
          <p:cNvSpPr txBox="1"/>
          <p:nvPr/>
        </p:nvSpPr>
        <p:spPr>
          <a:xfrm>
            <a:off x="3820295" y="45869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(e)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3820295" y="5120326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(f)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725297" y="2325123"/>
            <a:ext cx="4570949" cy="1066800"/>
            <a:chOff x="4201295" y="2325123"/>
            <a:chExt cx="4570949" cy="1066800"/>
          </a:xfrm>
        </p:grpSpPr>
        <p:sp>
          <p:nvSpPr>
            <p:cNvPr id="303" name="Rounded Rectangle 302"/>
            <p:cNvSpPr/>
            <p:nvPr/>
          </p:nvSpPr>
          <p:spPr>
            <a:xfrm>
              <a:off x="6106295" y="2325123"/>
              <a:ext cx="533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4" name="Rounded Rectangle 303"/>
            <p:cNvSpPr/>
            <p:nvPr/>
          </p:nvSpPr>
          <p:spPr>
            <a:xfrm>
              <a:off x="4201295" y="2858523"/>
              <a:ext cx="2438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7805313" y="2553723"/>
              <a:ext cx="9669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Missing</a:t>
              </a:r>
              <a:br>
                <a:rPr lang="en-US" sz="1800" b="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Entries</a:t>
              </a:r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6717187" y="2574388"/>
              <a:ext cx="1045596" cy="261265"/>
            </a:xfrm>
            <a:custGeom>
              <a:avLst/>
              <a:gdLst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4108" h="302217">
                  <a:moveTo>
                    <a:pt x="1294108" y="302217"/>
                  </a:moveTo>
                  <a:cubicBezTo>
                    <a:pt x="505681" y="295114"/>
                    <a:pt x="810535" y="16790"/>
                    <a:pt x="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9" name="Freeform 308"/>
            <p:cNvSpPr/>
            <p:nvPr/>
          </p:nvSpPr>
          <p:spPr>
            <a:xfrm flipV="1">
              <a:off x="6715895" y="2934722"/>
              <a:ext cx="1045596" cy="227900"/>
            </a:xfrm>
            <a:custGeom>
              <a:avLst/>
              <a:gdLst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  <a:gd name="connsiteX0" fmla="*/ 1294108 w 1294108"/>
                <a:gd name="connsiteY0" fmla="*/ 302217 h 302217"/>
                <a:gd name="connsiteX1" fmla="*/ 0 w 1294108"/>
                <a:gd name="connsiteY1" fmla="*/ 0 h 30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4108" h="302217">
                  <a:moveTo>
                    <a:pt x="1294108" y="302217"/>
                  </a:moveTo>
                  <a:cubicBezTo>
                    <a:pt x="505681" y="295114"/>
                    <a:pt x="810535" y="16790"/>
                    <a:pt x="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44295" y="3391923"/>
            <a:ext cx="5336670" cy="2133600"/>
            <a:chOff x="3820295" y="3391923"/>
            <a:chExt cx="5336670" cy="2133600"/>
          </a:xfrm>
        </p:grpSpPr>
        <p:sp>
          <p:nvSpPr>
            <p:cNvPr id="300" name="TextBox 299"/>
            <p:cNvSpPr txBox="1"/>
            <p:nvPr/>
          </p:nvSpPr>
          <p:spPr>
            <a:xfrm>
              <a:off x="7805313" y="4130676"/>
              <a:ext cx="13516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Extraneous</a:t>
              </a:r>
              <a:br>
                <a:rPr lang="en-US" sz="1800" b="0" dirty="0">
                  <a:solidFill>
                    <a:srgbClr val="A5001E"/>
                  </a:solidFill>
                  <a:latin typeface="Arial" charset="0"/>
                </a:rPr>
              </a:br>
              <a:r>
                <a:rPr lang="en-US" sz="1800" b="0" dirty="0">
                  <a:solidFill>
                    <a:srgbClr val="A5001E"/>
                  </a:solidFill>
                  <a:latin typeface="Arial" charset="0"/>
                </a:rPr>
                <a:t>Entries</a:t>
              </a:r>
            </a:p>
          </p:txBody>
        </p:sp>
        <p:sp>
          <p:nvSpPr>
            <p:cNvPr id="301" name="Rounded Rectangle 300"/>
            <p:cNvSpPr/>
            <p:nvPr/>
          </p:nvSpPr>
          <p:spPr>
            <a:xfrm>
              <a:off x="3820295" y="4992123"/>
              <a:ext cx="3200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2" name="Rounded Rectangle 301"/>
            <p:cNvSpPr/>
            <p:nvPr/>
          </p:nvSpPr>
          <p:spPr>
            <a:xfrm>
              <a:off x="6487295" y="3391923"/>
              <a:ext cx="533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7089146" y="3659269"/>
              <a:ext cx="693549" cy="723254"/>
            </a:xfrm>
            <a:custGeom>
              <a:avLst/>
              <a:gdLst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89"/>
                <a:gd name="connsiteX1" fmla="*/ 0 w 906651"/>
                <a:gd name="connsiteY1" fmla="*/ 0 h 1131389"/>
                <a:gd name="connsiteX0" fmla="*/ 906651 w 906651"/>
                <a:gd name="connsiteY0" fmla="*/ 1131376 h 1131389"/>
                <a:gd name="connsiteX1" fmla="*/ 0 w 906651"/>
                <a:gd name="connsiteY1" fmla="*/ 0 h 1131389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6651" h="1131376">
                  <a:moveTo>
                    <a:pt x="906651" y="1131376"/>
                  </a:moveTo>
                  <a:cubicBezTo>
                    <a:pt x="425557" y="1128147"/>
                    <a:pt x="680634" y="1291"/>
                    <a:pt x="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08" name="Freeform 307"/>
            <p:cNvSpPr/>
            <p:nvPr/>
          </p:nvSpPr>
          <p:spPr>
            <a:xfrm flipV="1">
              <a:off x="7096895" y="4534923"/>
              <a:ext cx="693549" cy="723254"/>
            </a:xfrm>
            <a:custGeom>
              <a:avLst/>
              <a:gdLst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89"/>
                <a:gd name="connsiteX1" fmla="*/ 0 w 906651"/>
                <a:gd name="connsiteY1" fmla="*/ 0 h 1131389"/>
                <a:gd name="connsiteX0" fmla="*/ 906651 w 906651"/>
                <a:gd name="connsiteY0" fmla="*/ 1131376 h 1131389"/>
                <a:gd name="connsiteX1" fmla="*/ 0 w 906651"/>
                <a:gd name="connsiteY1" fmla="*/ 0 h 1131389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  <a:gd name="connsiteX0" fmla="*/ 906651 w 906651"/>
                <a:gd name="connsiteY0" fmla="*/ 1131376 h 1131376"/>
                <a:gd name="connsiteX1" fmla="*/ 0 w 906651"/>
                <a:gd name="connsiteY1" fmla="*/ 0 h 113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6651" h="1131376">
                  <a:moveTo>
                    <a:pt x="906651" y="1131376"/>
                  </a:moveTo>
                  <a:cubicBezTo>
                    <a:pt x="425557" y="1128147"/>
                    <a:pt x="680634" y="1291"/>
                    <a:pt x="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10" name="Rounded Rectangle 309"/>
            <p:cNvSpPr/>
            <p:nvPr/>
          </p:nvSpPr>
          <p:spPr>
            <a:xfrm>
              <a:off x="5344295" y="4458723"/>
              <a:ext cx="1295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11" name="Rounded Rectangle 310"/>
            <p:cNvSpPr/>
            <p:nvPr/>
          </p:nvSpPr>
          <p:spPr>
            <a:xfrm>
              <a:off x="6487295" y="3925323"/>
              <a:ext cx="914400" cy="533400"/>
            </a:xfrm>
            <a:prstGeom prst="roundRect">
              <a:avLst/>
            </a:prstGeom>
            <a:noFill/>
            <a:ln>
              <a:solidFill>
                <a:schemeClr val="accent4"/>
              </a:solidFill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7422862" y="4340191"/>
              <a:ext cx="369168" cy="118589"/>
            </a:xfrm>
            <a:custGeom>
              <a:avLst/>
              <a:gdLst>
                <a:gd name="connsiteX0" fmla="*/ 482600 w 482600"/>
                <a:gd name="connsiteY0" fmla="*/ 132012 h 132012"/>
                <a:gd name="connsiteX1" fmla="*/ 0 w 482600"/>
                <a:gd name="connsiteY1" fmla="*/ 13479 h 132012"/>
                <a:gd name="connsiteX0" fmla="*/ 482600 w 482600"/>
                <a:gd name="connsiteY0" fmla="*/ 126727 h 126746"/>
                <a:gd name="connsiteX1" fmla="*/ 0 w 482600"/>
                <a:gd name="connsiteY1" fmla="*/ 8194 h 126746"/>
                <a:gd name="connsiteX0" fmla="*/ 482600 w 482600"/>
                <a:gd name="connsiteY0" fmla="*/ 118533 h 118589"/>
                <a:gd name="connsiteX1" fmla="*/ 0 w 482600"/>
                <a:gd name="connsiteY1" fmla="*/ 0 h 11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2600" h="118589">
                  <a:moveTo>
                    <a:pt x="482600" y="118533"/>
                  </a:moveTo>
                  <a:cubicBezTo>
                    <a:pt x="268111" y="120649"/>
                    <a:pt x="129823" y="63500"/>
                    <a:pt x="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tailEnd type="triangle" w="sm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</p:grpSp>
      <p:sp>
        <p:nvSpPr>
          <p:cNvPr id="313" name="TextBox 312"/>
          <p:cNvSpPr txBox="1"/>
          <p:nvPr/>
        </p:nvSpPr>
        <p:spPr>
          <a:xfrm>
            <a:off x="4277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1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4658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2</a:t>
            </a:r>
          </a:p>
        </p:txBody>
      </p:sp>
      <p:sp>
        <p:nvSpPr>
          <p:cNvPr id="315" name="TextBox 314"/>
          <p:cNvSpPr txBox="1"/>
          <p:nvPr/>
        </p:nvSpPr>
        <p:spPr>
          <a:xfrm>
            <a:off x="5039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3</a:t>
            </a:r>
          </a:p>
        </p:txBody>
      </p:sp>
      <p:sp>
        <p:nvSpPr>
          <p:cNvPr id="316" name="TextBox 315"/>
          <p:cNvSpPr txBox="1"/>
          <p:nvPr/>
        </p:nvSpPr>
        <p:spPr>
          <a:xfrm>
            <a:off x="5420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4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5801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5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6182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6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6563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7</a:t>
            </a:r>
          </a:p>
        </p:txBody>
      </p:sp>
      <p:sp>
        <p:nvSpPr>
          <p:cNvPr id="320" name="TextBox 319"/>
          <p:cNvSpPr txBox="1"/>
          <p:nvPr/>
        </p:nvSpPr>
        <p:spPr>
          <a:xfrm>
            <a:off x="6944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8</a:t>
            </a:r>
          </a:p>
        </p:txBody>
      </p:sp>
      <p:sp>
        <p:nvSpPr>
          <p:cNvPr id="321" name="TextBox 320"/>
          <p:cNvSpPr txBox="1"/>
          <p:nvPr/>
        </p:nvSpPr>
        <p:spPr>
          <a:xfrm>
            <a:off x="7325495" y="147040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9</a:t>
            </a:r>
          </a:p>
        </p:txBody>
      </p:sp>
      <p:sp>
        <p:nvSpPr>
          <p:cNvPr id="322" name="TextBox 321"/>
          <p:cNvSpPr txBox="1"/>
          <p:nvPr/>
        </p:nvSpPr>
        <p:spPr>
          <a:xfrm>
            <a:off x="7630295" y="147040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10</a:t>
            </a:r>
          </a:p>
        </p:txBody>
      </p:sp>
      <p:sp>
        <p:nvSpPr>
          <p:cNvPr id="323" name="TextBox 322"/>
          <p:cNvSpPr txBox="1"/>
          <p:nvPr/>
        </p:nvSpPr>
        <p:spPr>
          <a:xfrm>
            <a:off x="8011295" y="147040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11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8392295" y="147040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>
                <a:solidFill>
                  <a:srgbClr val="1E4899"/>
                </a:solidFill>
                <a:latin typeface="Arial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9829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Repairing Follower Logs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448893" y="1470404"/>
            <a:ext cx="7476802" cy="774405"/>
            <a:chOff x="-75107" y="1470402"/>
            <a:chExt cx="7476802" cy="774405"/>
          </a:xfrm>
        </p:grpSpPr>
        <p:sp>
          <p:nvSpPr>
            <p:cNvPr id="134" name="Rectangle 133"/>
            <p:cNvSpPr/>
            <p:nvPr/>
          </p:nvSpPr>
          <p:spPr>
            <a:xfrm>
              <a:off x="2753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896495" y="1863807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3134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515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277495" y="1863807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658495" y="1863807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039495" y="1863807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420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801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6182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-75107" y="1911506"/>
              <a:ext cx="2327099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1900"/>
                </a:lnSpc>
              </a:pPr>
              <a:r>
                <a:rPr lang="en-US" sz="1800" dirty="0">
                  <a:solidFill>
                    <a:srgbClr val="1E4899"/>
                  </a:solidFill>
                  <a:latin typeface="Arial" charset="0"/>
                </a:rPr>
                <a:t>Leader for term 7</a:t>
              </a: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753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3134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3515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3896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4277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4658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5039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5420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5801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6106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6487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11</a:t>
              </a: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6868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12</a:t>
              </a:r>
            </a:p>
          </p:txBody>
        </p:sp>
      </p:grpSp>
      <p:sp>
        <p:nvSpPr>
          <p:cNvPr id="168" name="Rectangle 167"/>
          <p:cNvSpPr/>
          <p:nvPr/>
        </p:nvSpPr>
        <p:spPr>
          <a:xfrm>
            <a:off x="4268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5411228" y="2547336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4649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5030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4268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4649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5030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5" name="Right Brace 174"/>
          <p:cNvSpPr/>
          <p:nvPr/>
        </p:nvSpPr>
        <p:spPr>
          <a:xfrm flipH="1">
            <a:off x="3430028" y="2471136"/>
            <a:ext cx="152400" cy="1219200"/>
          </a:xfrm>
          <a:prstGeom prst="rightBrace">
            <a:avLst>
              <a:gd name="adj1" fmla="val 33757"/>
              <a:gd name="adj2" fmla="val 50000"/>
            </a:avLst>
          </a:prstGeom>
          <a:ln w="19050" cap="rnd">
            <a:solidFill>
              <a:srgbClr val="1E4899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283716" y="2951843"/>
            <a:ext cx="1077218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 dirty="0">
                <a:solidFill>
                  <a:srgbClr val="1E4899"/>
                </a:solidFill>
                <a:latin typeface="Arial" charset="0"/>
              </a:rPr>
              <a:t>F</a:t>
            </a:r>
            <a:r>
              <a:rPr lang="en-US" sz="1800">
                <a:solidFill>
                  <a:srgbClr val="1E4899"/>
                </a:solidFill>
                <a:latin typeface="Arial" charset="0"/>
              </a:rPr>
              <a:t>ollowers</a:t>
            </a:r>
            <a:endParaRPr lang="en-US" sz="1800" dirty="0">
              <a:solidFill>
                <a:srgbClr val="1E4899"/>
              </a:solidFill>
              <a:latin typeface="Arial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5411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5792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8078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6554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935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7316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7697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6173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811028" y="259933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(a)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3811028" y="328513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(b)</a:t>
            </a:r>
          </a:p>
        </p:txBody>
      </p:sp>
      <p:sp>
        <p:nvSpPr>
          <p:cNvPr id="187" name="Freeform 186"/>
          <p:cNvSpPr/>
          <p:nvPr/>
        </p:nvSpPr>
        <p:spPr>
          <a:xfrm>
            <a:off x="7931905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88" name="Freeform 187"/>
          <p:cNvSpPr/>
          <p:nvPr/>
        </p:nvSpPr>
        <p:spPr>
          <a:xfrm>
            <a:off x="7544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89" name="Freeform 188"/>
          <p:cNvSpPr/>
          <p:nvPr/>
        </p:nvSpPr>
        <p:spPr>
          <a:xfrm>
            <a:off x="7163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0" name="Freeform 189"/>
          <p:cNvSpPr/>
          <p:nvPr/>
        </p:nvSpPr>
        <p:spPr>
          <a:xfrm>
            <a:off x="6782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6401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2" name="Freeform 191"/>
          <p:cNvSpPr/>
          <p:nvPr/>
        </p:nvSpPr>
        <p:spPr>
          <a:xfrm>
            <a:off x="6020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3" name="Freeform 192"/>
          <p:cNvSpPr/>
          <p:nvPr/>
        </p:nvSpPr>
        <p:spPr>
          <a:xfrm>
            <a:off x="5639828" y="30963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4" name="Freeform 193"/>
          <p:cNvSpPr/>
          <p:nvPr/>
        </p:nvSpPr>
        <p:spPr>
          <a:xfrm>
            <a:off x="7931905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5" name="Freeform 194"/>
          <p:cNvSpPr/>
          <p:nvPr/>
        </p:nvSpPr>
        <p:spPr>
          <a:xfrm>
            <a:off x="7544828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6" name="Freeform 195"/>
          <p:cNvSpPr/>
          <p:nvPr/>
        </p:nvSpPr>
        <p:spPr>
          <a:xfrm>
            <a:off x="7163828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7" name="Freeform 196"/>
          <p:cNvSpPr/>
          <p:nvPr/>
        </p:nvSpPr>
        <p:spPr>
          <a:xfrm>
            <a:off x="6782828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8" name="Freeform 197"/>
          <p:cNvSpPr/>
          <p:nvPr/>
        </p:nvSpPr>
        <p:spPr>
          <a:xfrm>
            <a:off x="6401828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199" name="Freeform 198"/>
          <p:cNvSpPr/>
          <p:nvPr/>
        </p:nvSpPr>
        <p:spPr>
          <a:xfrm>
            <a:off x="6020828" y="2410590"/>
            <a:ext cx="302930" cy="136746"/>
          </a:xfrm>
          <a:custGeom>
            <a:avLst/>
            <a:gdLst>
              <a:gd name="connsiteX0" fmla="*/ 302930 w 302930"/>
              <a:gd name="connsiteY0" fmla="*/ 0 h 32388"/>
              <a:gd name="connsiteX1" fmla="*/ 0 w 302930"/>
              <a:gd name="connsiteY1" fmla="*/ 0 h 32388"/>
              <a:gd name="connsiteX0" fmla="*/ 302930 w 302930"/>
              <a:gd name="connsiteY0" fmla="*/ 93782 h 95991"/>
              <a:gd name="connsiteX1" fmla="*/ 0 w 302930"/>
              <a:gd name="connsiteY1" fmla="*/ 93782 h 95991"/>
              <a:gd name="connsiteX0" fmla="*/ 302930 w 302930"/>
              <a:gd name="connsiteY0" fmla="*/ 166197 h 166197"/>
              <a:gd name="connsiteX1" fmla="*/ 0 w 302930"/>
              <a:gd name="connsiteY1" fmla="*/ 166197 h 166197"/>
              <a:gd name="connsiteX0" fmla="*/ 302930 w 302930"/>
              <a:gd name="connsiteY0" fmla="*/ 136678 h 136678"/>
              <a:gd name="connsiteX1" fmla="*/ 0 w 302930"/>
              <a:gd name="connsiteY1" fmla="*/ 136678 h 136678"/>
              <a:gd name="connsiteX0" fmla="*/ 302930 w 302930"/>
              <a:gd name="connsiteY0" fmla="*/ 105226 h 105226"/>
              <a:gd name="connsiteX1" fmla="*/ 0 w 302930"/>
              <a:gd name="connsiteY1" fmla="*/ 105226 h 105226"/>
              <a:gd name="connsiteX0" fmla="*/ 302930 w 302930"/>
              <a:gd name="connsiteY0" fmla="*/ 118400 h 118400"/>
              <a:gd name="connsiteX1" fmla="*/ 0 w 302930"/>
              <a:gd name="connsiteY1" fmla="*/ 118400 h 118400"/>
              <a:gd name="connsiteX0" fmla="*/ 302930 w 302930"/>
              <a:gd name="connsiteY0" fmla="*/ 136746 h 136746"/>
              <a:gd name="connsiteX1" fmla="*/ 0 w 302930"/>
              <a:gd name="connsiteY1" fmla="*/ 136746 h 13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2930" h="136746">
                <a:moveTo>
                  <a:pt x="302930" y="136746"/>
                </a:moveTo>
                <a:cubicBezTo>
                  <a:pt x="187461" y="-48377"/>
                  <a:pt x="111262" y="-42768"/>
                  <a:pt x="0" y="136746"/>
                </a:cubicBezTo>
              </a:path>
            </a:pathLst>
          </a:cu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cxnSp>
        <p:nvCxnSpPr>
          <p:cNvPr id="200" name="Straight Arrow Connector 199"/>
          <p:cNvCxnSpPr/>
          <p:nvPr/>
        </p:nvCxnSpPr>
        <p:spPr>
          <a:xfrm>
            <a:off x="8268328" y="1092910"/>
            <a:ext cx="0" cy="1454426"/>
          </a:xfrm>
          <a:prstGeom prst="straightConnector1">
            <a:avLst/>
          </a:pr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1" name="Straight Arrow Connector 200"/>
          <p:cNvCxnSpPr/>
          <p:nvPr/>
        </p:nvCxnSpPr>
        <p:spPr>
          <a:xfrm>
            <a:off x="8268328" y="2623536"/>
            <a:ext cx="0" cy="609600"/>
          </a:xfrm>
          <a:prstGeom prst="straightConnector1">
            <a:avLst/>
          </a:pr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02" name="TextBox 201"/>
          <p:cNvSpPr txBox="1"/>
          <p:nvPr/>
        </p:nvSpPr>
        <p:spPr>
          <a:xfrm>
            <a:off x="7998714" y="849254"/>
            <a:ext cx="1077218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 dirty="0" err="1">
                <a:solidFill>
                  <a:srgbClr val="A5001E"/>
                </a:solidFill>
                <a:latin typeface="Arial" charset="0"/>
              </a:rPr>
              <a:t>nextIndex</a:t>
            </a:r>
            <a:endParaRPr lang="en-US" sz="1800" dirty="0">
              <a:solidFill>
                <a:srgbClr val="A5001E"/>
              </a:solidFill>
              <a:latin typeface="Arial" charset="0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8087559" y="1870867"/>
            <a:ext cx="381000" cy="381000"/>
          </a:xfrm>
          <a:prstGeom prst="rect">
            <a:avLst/>
          </a:pr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7749929" y="1417588"/>
            <a:ext cx="275291" cy="762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05" name="Content Placeholder 1"/>
          <p:cNvSpPr txBox="1">
            <a:spLocks/>
          </p:cNvSpPr>
          <p:nvPr/>
        </p:nvSpPr>
        <p:spPr bwMode="auto">
          <a:xfrm>
            <a:off x="914399" y="3815003"/>
            <a:ext cx="10840453" cy="280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Arial" charset="0"/>
              <a:buChar char="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.HelveticaNeueDeskInterface-Regular" charset="-120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57350" indent="-2857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Font typeface=".HelveticaNeueDeskInterface-Regular" charset="-120"/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114550" indent="-28575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Arial" charset="0"/>
              <a:buChar char="●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New leader must make follower logs consistent with its own</a:t>
            </a:r>
          </a:p>
          <a:p>
            <a:pPr lvl="1">
              <a:spcBef>
                <a:spcPts val="300"/>
              </a:spcBef>
            </a:pPr>
            <a:r>
              <a:rPr lang="en-US" sz="2200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Delete extraneous entries</a:t>
            </a:r>
          </a:p>
          <a:p>
            <a:pPr lvl="1">
              <a:spcBef>
                <a:spcPts val="300"/>
              </a:spcBef>
            </a:pPr>
            <a:r>
              <a:rPr lang="en-US" sz="2200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Fill in missing entries</a:t>
            </a:r>
          </a:p>
          <a:p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Leader keeps </a:t>
            </a:r>
            <a:r>
              <a:rPr lang="en-US" b="0" kern="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nextIndex</a:t>
            </a:r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for each follower:</a:t>
            </a:r>
          </a:p>
          <a:p>
            <a:pPr lvl="1">
              <a:spcBef>
                <a:spcPts val="300"/>
              </a:spcBef>
            </a:pPr>
            <a:r>
              <a:rPr lang="en-US" sz="2200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Index of next log entry to send to that follower</a:t>
            </a:r>
          </a:p>
          <a:p>
            <a:pPr lvl="1">
              <a:spcBef>
                <a:spcPts val="300"/>
              </a:spcBef>
            </a:pPr>
            <a:r>
              <a:rPr lang="en-US" sz="2200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Initialized to (1 + leader’s last index)</a:t>
            </a:r>
          </a:p>
          <a:p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If </a:t>
            </a:r>
            <a:r>
              <a:rPr lang="en-US" b="0" kern="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AppendEntries</a:t>
            </a:r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consistency check fails, decrement </a:t>
            </a:r>
            <a:r>
              <a:rPr lang="en-US" b="0" kern="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nextIndex</a:t>
            </a:r>
            <a:r>
              <a:rPr lang="en-US" b="0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try again</a:t>
            </a:r>
          </a:p>
        </p:txBody>
      </p:sp>
    </p:spTree>
    <p:extLst>
      <p:ext uri="{BB962C8B-B14F-4D97-AF65-F5344CB8AC3E}">
        <p14:creationId xmlns:p14="http://schemas.microsoft.com/office/powerpoint/2010/main" val="180689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Repairing Follower Logs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448893" y="1470404"/>
            <a:ext cx="7476802" cy="774405"/>
            <a:chOff x="-75107" y="1470402"/>
            <a:chExt cx="7476802" cy="774405"/>
          </a:xfrm>
        </p:grpSpPr>
        <p:sp>
          <p:nvSpPr>
            <p:cNvPr id="134" name="Rectangle 133"/>
            <p:cNvSpPr/>
            <p:nvPr/>
          </p:nvSpPr>
          <p:spPr>
            <a:xfrm>
              <a:off x="2753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896495" y="1863807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3134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515495" y="1863807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277495" y="1863807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658495" y="1863807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039495" y="1863807"/>
              <a:ext cx="381000" cy="381000"/>
            </a:xfrm>
            <a:prstGeom prst="rect">
              <a:avLst/>
            </a:prstGeom>
            <a:solidFill>
              <a:srgbClr val="FFC3CE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5420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801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6182495" y="1863807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r>
                <a:rPr lang="en-US" sz="1600" b="0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-75107" y="1911506"/>
              <a:ext cx="2327099" cy="2436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1900"/>
                </a:lnSpc>
              </a:pPr>
              <a:r>
                <a:rPr lang="en-US" sz="1800" dirty="0">
                  <a:solidFill>
                    <a:srgbClr val="1E4899"/>
                  </a:solidFill>
                  <a:latin typeface="Arial" charset="0"/>
                </a:rPr>
                <a:t>Leader for term 7</a:t>
              </a: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753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3134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3515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3896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4277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4658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5039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5420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5801495" y="1470402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6106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6487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11</a:t>
              </a: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6868295" y="1470402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 dirty="0">
                  <a:solidFill>
                    <a:srgbClr val="1E4899"/>
                  </a:solidFill>
                  <a:latin typeface="Arial" charset="0"/>
                </a:rPr>
                <a:t>12</a:t>
              </a:r>
            </a:p>
          </p:txBody>
        </p:sp>
      </p:grpSp>
      <p:sp>
        <p:nvSpPr>
          <p:cNvPr id="168" name="Rectangle 167"/>
          <p:cNvSpPr/>
          <p:nvPr/>
        </p:nvSpPr>
        <p:spPr>
          <a:xfrm>
            <a:off x="4268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5411228" y="2547336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4649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5030228" y="25473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4268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4649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5030228" y="3233136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2347823" y="3301808"/>
            <a:ext cx="1333698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Before repair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5411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5792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8078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6554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935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7316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7697228" y="3233136"/>
            <a:ext cx="381000" cy="381000"/>
          </a:xfrm>
          <a:prstGeom prst="rect">
            <a:avLst/>
          </a:prstGeom>
          <a:solidFill>
            <a:srgbClr val="FFE181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6173228" y="3233136"/>
            <a:ext cx="381000" cy="381000"/>
          </a:xfrm>
          <a:prstGeom prst="rect">
            <a:avLst/>
          </a:prstGeom>
          <a:solidFill>
            <a:srgbClr val="D1B2E8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811028" y="259933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(a)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3811028" y="3285139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(f)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8087559" y="1870867"/>
            <a:ext cx="381000" cy="381000"/>
          </a:xfrm>
          <a:prstGeom prst="rect">
            <a:avLst/>
          </a:pr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endParaRPr lang="en-US" sz="1600" b="0" dirty="0">
              <a:solidFill>
                <a:srgbClr val="00000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268228" y="4224775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/>
              <a:t>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49228" y="4224775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/>
              <a:t>1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30228" y="4224775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/>
              <a:t>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411228" y="4224775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ts val="1700"/>
              </a:lnSpc>
            </a:pPr>
            <a:r>
              <a:rPr lang="en-US" sz="1600" b="0" dirty="0"/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04404" y="4232672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(f)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5984816" y="1536786"/>
            <a:ext cx="0" cy="1076934"/>
          </a:xfrm>
          <a:prstGeom prst="straightConnector1">
            <a:avLst/>
          </a:pr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604228" y="1536788"/>
            <a:ext cx="3116" cy="1758233"/>
          </a:xfrm>
          <a:prstGeom prst="straightConnector1">
            <a:avLst/>
          </a:prstGeom>
          <a:noFill/>
          <a:ln w="25400">
            <a:solidFill>
              <a:schemeClr val="accent4"/>
            </a:solidFill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2" name="TextBox 71"/>
          <p:cNvSpPr txBox="1"/>
          <p:nvPr/>
        </p:nvSpPr>
        <p:spPr>
          <a:xfrm>
            <a:off x="5321928" y="1293533"/>
            <a:ext cx="1077218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 dirty="0" err="1">
                <a:solidFill>
                  <a:srgbClr val="A5001E"/>
                </a:solidFill>
                <a:latin typeface="Arial" charset="0"/>
              </a:rPr>
              <a:t>nextIndex</a:t>
            </a:r>
            <a:endParaRPr lang="en-US" sz="1800" dirty="0">
              <a:solidFill>
                <a:srgbClr val="A5001E"/>
              </a:solidFill>
              <a:latin typeface="Arial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830145" y="3715188"/>
            <a:ext cx="411090" cy="420136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2540183" y="4276805"/>
            <a:ext cx="1141338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800" b="0" dirty="0">
                <a:solidFill>
                  <a:srgbClr val="1E4899"/>
                </a:solidFill>
                <a:latin typeface="Arial" charset="0"/>
              </a:rPr>
              <a:t>After repair</a:t>
            </a:r>
          </a:p>
        </p:txBody>
      </p:sp>
    </p:spTree>
    <p:extLst>
      <p:ext uri="{BB962C8B-B14F-4D97-AF65-F5344CB8AC3E}">
        <p14:creationId xmlns:p14="http://schemas.microsoft.com/office/powerpoint/2010/main" val="166740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453896"/>
            <a:ext cx="10092560" cy="531202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Leader temporarily disconnected 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400" dirty="0"/>
              <a:t>→ other servers elect new leader</a:t>
            </a:r>
          </a:p>
          <a:p>
            <a:pPr marL="857250" lvl="2" indent="0">
              <a:lnSpc>
                <a:spcPct val="100000"/>
              </a:lnSpc>
              <a:buNone/>
            </a:pPr>
            <a:r>
              <a:rPr lang="en-US" dirty="0"/>
              <a:t>→ old leader reconnected</a:t>
            </a:r>
          </a:p>
          <a:p>
            <a:pPr marL="1314450" lvl="3" indent="0">
              <a:lnSpc>
                <a:spcPct val="100000"/>
              </a:lnSpc>
              <a:buNone/>
            </a:pPr>
            <a:r>
              <a:rPr lang="en-US" dirty="0"/>
              <a:t>→ old leader attempts to commit log entries</a:t>
            </a:r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sz="2800" dirty="0"/>
              <a:t>Terms used to detect stale leaders (and candidates)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Every RPC contains term of sender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Sender’s term &lt; receiver: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Receiver: Rejects RPC (via ACK which sender processes…)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Receiver’s term &lt; sender: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Receiver reverts to follower, updates term, processes RPC</a:t>
            </a:r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sz="2800" dirty="0"/>
              <a:t>Election updates terms of majority of servers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Deposed server cannot commit new log entries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Neutralizing Old Leaders</a:t>
            </a:r>
          </a:p>
        </p:txBody>
      </p:sp>
    </p:spTree>
    <p:extLst>
      <p:ext uri="{BB962C8B-B14F-4D97-AF65-F5344CB8AC3E}">
        <p14:creationId xmlns:p14="http://schemas.microsoft.com/office/powerpoint/2010/main" val="72136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81706"/>
            <a:ext cx="9456821" cy="531202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Send commands to leader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If leader unknown, contact any server, which redirects client to leader</a:t>
            </a:r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sz="2600" dirty="0"/>
              <a:t>Leader only responds after command logged, committed, and executed by leader </a:t>
            </a:r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en-US" sz="2600" dirty="0"/>
              <a:t>If request times out (e.g., leader crashes):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Client reissues command to new leader (after possible redirect)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600" dirty="0"/>
              <a:t>Ensure </a:t>
            </a:r>
            <a:r>
              <a:rPr lang="en-US" sz="2600" dirty="0">
                <a:solidFill>
                  <a:srgbClr val="C00000"/>
                </a:solidFill>
              </a:rPr>
              <a:t>exactly-once semantics </a:t>
            </a:r>
            <a:r>
              <a:rPr lang="en-US" sz="2600" dirty="0"/>
              <a:t>even with leader failures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E.g., Leader can execute command then crash before responding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Client should embed unique request ID in each command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This unique request ID included in log entry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Before accepting request, leader checks log for entry with same id</a:t>
            </a:r>
          </a:p>
          <a:p>
            <a:pPr lvl="1"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374904" y="18288"/>
            <a:ext cx="11540359" cy="1066800"/>
          </a:xfrm>
        </p:spPr>
        <p:txBody>
          <a:bodyPr/>
          <a:lstStyle/>
          <a:p>
            <a:r>
              <a:rPr lang="en-US" dirty="0"/>
              <a:t>Client Protocol</a:t>
            </a:r>
          </a:p>
        </p:txBody>
      </p:sp>
    </p:spTree>
    <p:extLst>
      <p:ext uri="{BB962C8B-B14F-4D97-AF65-F5344CB8AC3E}">
        <p14:creationId xmlns:p14="http://schemas.microsoft.com/office/powerpoint/2010/main" val="79478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064" y="2653051"/>
            <a:ext cx="10363200" cy="1362075"/>
          </a:xfrm>
        </p:spPr>
        <p:txBody>
          <a:bodyPr/>
          <a:lstStyle/>
          <a:p>
            <a:r>
              <a:rPr lang="en-US" dirty="0"/>
              <a:t>Reconfiguration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59B53-AEC7-9D43-BD4D-FB123296CDE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83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21789"/>
            <a:ext cx="8301789" cy="30032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dirty="0"/>
              <a:t>View configuration:  { leader, { members }, settings }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dirty="0"/>
              <a:t>Consensus must support changes to configuration:  e.g., </a:t>
            </a:r>
            <a:r>
              <a:rPr lang="en-US" sz="2400" dirty="0"/>
              <a:t>replace failed machine, change degree of replication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dirty="0"/>
              <a:t>Cannot switch directly from one config to another: </a:t>
            </a:r>
            <a:r>
              <a:rPr lang="en-US" sz="2600" dirty="0">
                <a:solidFill>
                  <a:schemeClr val="accent4"/>
                </a:solidFill>
              </a:rPr>
              <a:t>conflicting majorities </a:t>
            </a:r>
            <a:r>
              <a:rPr lang="en-US" sz="2600" dirty="0"/>
              <a:t>could arise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346840" y="84772"/>
            <a:ext cx="11540359" cy="1066800"/>
          </a:xfrm>
        </p:spPr>
        <p:txBody>
          <a:bodyPr/>
          <a:lstStyle/>
          <a:p>
            <a:r>
              <a:rPr lang="en-US" dirty="0"/>
              <a:t>Configuration Changes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542251" y="4086926"/>
            <a:ext cx="5581836" cy="2466275"/>
            <a:chOff x="993712" y="4230585"/>
            <a:chExt cx="5581836" cy="2466275"/>
          </a:xfrm>
        </p:grpSpPr>
        <p:sp>
          <p:nvSpPr>
            <p:cNvPr id="10" name="Rectangle 9"/>
            <p:cNvSpPr/>
            <p:nvPr/>
          </p:nvSpPr>
          <p:spPr>
            <a:xfrm>
              <a:off x="2060512" y="4611585"/>
              <a:ext cx="4495800" cy="2286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08512" y="4611585"/>
              <a:ext cx="1447800" cy="2286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60512" y="4230585"/>
              <a:ext cx="44242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  <a:latin typeface="Arial" charset="0"/>
                </a:rPr>
                <a:t>C</a:t>
              </a:r>
              <a:r>
                <a:rPr lang="en-US" baseline="-25000" dirty="0">
                  <a:solidFill>
                    <a:srgbClr val="000000"/>
                  </a:solidFill>
                  <a:latin typeface="Arial" charset="0"/>
                </a:rPr>
                <a:t>old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57778" y="4230585"/>
              <a:ext cx="517770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dirty="0" err="1">
                  <a:solidFill>
                    <a:srgbClr val="000000"/>
                  </a:solidFill>
                  <a:latin typeface="Arial" charset="0"/>
                </a:rPr>
                <a:t>C</a:t>
              </a:r>
              <a:r>
                <a:rPr lang="en-US" baseline="-25000" dirty="0" err="1">
                  <a:solidFill>
                    <a:srgbClr val="000000"/>
                  </a:solidFill>
                  <a:latin typeface="Arial" charset="0"/>
                </a:rPr>
                <a:t>new</a:t>
              </a:r>
              <a:endParaRPr lang="en-US" baseline="-250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3712" y="4587386"/>
              <a:ext cx="8720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Server 1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60512" y="4969139"/>
              <a:ext cx="4495800" cy="2286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51312" y="4969139"/>
              <a:ext cx="1905000" cy="2286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060512" y="5326693"/>
              <a:ext cx="4495800" cy="2286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41712" y="5326693"/>
              <a:ext cx="2514600" cy="2286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584512" y="5684247"/>
              <a:ext cx="2971800" cy="2286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27312" y="6041801"/>
              <a:ext cx="3429000" cy="2286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>
                <a:lnSpc>
                  <a:spcPts val="1700"/>
                </a:lnSpc>
              </a:pPr>
              <a:endParaRPr lang="en-US" sz="1600" b="0">
                <a:solidFill>
                  <a:srgbClr val="0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93712" y="4944940"/>
              <a:ext cx="8720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Server 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3712" y="5302494"/>
              <a:ext cx="8720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Server 3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93712" y="5660048"/>
              <a:ext cx="8720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Server 4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93712" y="6017602"/>
              <a:ext cx="8720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800" b="0" dirty="0">
                  <a:solidFill>
                    <a:srgbClr val="000000"/>
                  </a:solidFill>
                  <a:latin typeface="Arial" charset="0"/>
                </a:rPr>
                <a:t>Server 5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060512" y="6434524"/>
              <a:ext cx="4495800" cy="0"/>
            </a:xfrm>
            <a:prstGeom prst="line">
              <a:avLst/>
            </a:prstGeom>
            <a:ln w="19050" cap="rnd">
              <a:tailEnd type="triangle" w="sm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060512" y="6481416"/>
              <a:ext cx="368691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000000"/>
                  </a:solidFill>
                  <a:latin typeface="Arial" charset="0"/>
                </a:rPr>
                <a:t>time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42653" y="4086925"/>
            <a:ext cx="4455113" cy="2403828"/>
            <a:chOff x="4194112" y="4230584"/>
            <a:chExt cx="4455113" cy="2403828"/>
          </a:xfrm>
        </p:grpSpPr>
        <p:sp>
          <p:nvSpPr>
            <p:cNvPr id="43" name="Rounded Rectangle 42"/>
            <p:cNvSpPr/>
            <p:nvPr/>
          </p:nvSpPr>
          <p:spPr>
            <a:xfrm>
              <a:off x="4194112" y="5288193"/>
              <a:ext cx="304800" cy="1042415"/>
            </a:xfrm>
            <a:prstGeom prst="roundRect">
              <a:avLst/>
            </a:prstGeom>
            <a:noFill/>
            <a:ln>
              <a:solidFill>
                <a:srgbClr val="3167D3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4194112" y="4561362"/>
              <a:ext cx="304800" cy="685800"/>
            </a:xfrm>
            <a:prstGeom prst="roundRect">
              <a:avLst/>
            </a:prstGeom>
            <a:noFill/>
            <a:ln>
              <a:solidFill>
                <a:srgbClr val="00B80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838634" y="4814462"/>
              <a:ext cx="1806584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solidFill>
                    <a:srgbClr val="008E00"/>
                  </a:solidFill>
                  <a:latin typeface="Arial" charset="0"/>
                </a:rPr>
                <a:t>Majority of C</a:t>
              </a:r>
              <a:r>
                <a:rPr lang="en-US" baseline="-25000" dirty="0">
                  <a:solidFill>
                    <a:srgbClr val="008E00"/>
                  </a:solidFill>
                  <a:latin typeface="Arial" charset="0"/>
                </a:rPr>
                <a:t>old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767300" y="5637355"/>
              <a:ext cx="188192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solidFill>
                    <a:srgbClr val="3167D3"/>
                  </a:solidFill>
                  <a:latin typeface="Arial" charset="0"/>
                </a:rPr>
                <a:t>Majority of </a:t>
              </a:r>
              <a:r>
                <a:rPr lang="en-US" dirty="0" err="1">
                  <a:solidFill>
                    <a:srgbClr val="3167D3"/>
                  </a:solidFill>
                  <a:latin typeface="Arial" charset="0"/>
                </a:rPr>
                <a:t>C</a:t>
              </a:r>
              <a:r>
                <a:rPr lang="en-US" baseline="-25000" dirty="0" err="1">
                  <a:solidFill>
                    <a:srgbClr val="3167D3"/>
                  </a:solidFill>
                  <a:latin typeface="Arial" charset="0"/>
                </a:rPr>
                <a:t>new</a:t>
              </a:r>
              <a:endParaRPr lang="en-US" baseline="-25000" dirty="0">
                <a:solidFill>
                  <a:srgbClr val="3167D3"/>
                </a:solidFill>
                <a:latin typeface="Arial" charset="0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 flipV="1">
              <a:off x="4422712" y="4230584"/>
              <a:ext cx="3581412" cy="569173"/>
            </a:xfrm>
            <a:custGeom>
              <a:avLst/>
              <a:gdLst>
                <a:gd name="connsiteX0" fmla="*/ 3667225 w 3667225"/>
                <a:gd name="connsiteY0" fmla="*/ 0 h 386974"/>
                <a:gd name="connsiteX1" fmla="*/ 1838425 w 3667225"/>
                <a:gd name="connsiteY1" fmla="*/ 385011 h 386974"/>
                <a:gd name="connsiteX2" fmla="*/ 0 w 3667225"/>
                <a:gd name="connsiteY2" fmla="*/ 192506 h 386974"/>
                <a:gd name="connsiteX0" fmla="*/ 3667239 w 3667239"/>
                <a:gd name="connsiteY0" fmla="*/ 0 h 396392"/>
                <a:gd name="connsiteX1" fmla="*/ 1838439 w 3667239"/>
                <a:gd name="connsiteY1" fmla="*/ 385011 h 396392"/>
                <a:gd name="connsiteX2" fmla="*/ 14 w 3667239"/>
                <a:gd name="connsiteY2" fmla="*/ 192506 h 396392"/>
                <a:gd name="connsiteX0" fmla="*/ 3667239 w 3667239"/>
                <a:gd name="connsiteY0" fmla="*/ 0 h 385151"/>
                <a:gd name="connsiteX1" fmla="*/ 1838439 w 3667239"/>
                <a:gd name="connsiteY1" fmla="*/ 385011 h 385151"/>
                <a:gd name="connsiteX2" fmla="*/ 14 w 3667239"/>
                <a:gd name="connsiteY2" fmla="*/ 192506 h 385151"/>
                <a:gd name="connsiteX0" fmla="*/ 3667239 w 3667270"/>
                <a:gd name="connsiteY0" fmla="*/ 0 h 387089"/>
                <a:gd name="connsiteX1" fmla="*/ 1838439 w 3667270"/>
                <a:gd name="connsiteY1" fmla="*/ 385011 h 387089"/>
                <a:gd name="connsiteX2" fmla="*/ 14 w 3667270"/>
                <a:gd name="connsiteY2" fmla="*/ 192506 h 387089"/>
                <a:gd name="connsiteX0" fmla="*/ 3676864 w 3676895"/>
                <a:gd name="connsiteY0" fmla="*/ 0 h 392010"/>
                <a:gd name="connsiteX1" fmla="*/ 1848064 w 3676895"/>
                <a:gd name="connsiteY1" fmla="*/ 385011 h 392010"/>
                <a:gd name="connsiteX2" fmla="*/ 13 w 3676895"/>
                <a:gd name="connsiteY2" fmla="*/ 165341 h 392010"/>
                <a:gd name="connsiteX0" fmla="*/ 3676864 w 3676895"/>
                <a:gd name="connsiteY0" fmla="*/ 0 h 385691"/>
                <a:gd name="connsiteX1" fmla="*/ 1848064 w 3676895"/>
                <a:gd name="connsiteY1" fmla="*/ 385011 h 385691"/>
                <a:gd name="connsiteX2" fmla="*/ 13 w 3676895"/>
                <a:gd name="connsiteY2" fmla="*/ 165341 h 385691"/>
                <a:gd name="connsiteX0" fmla="*/ 3667239 w 3667271"/>
                <a:gd name="connsiteY0" fmla="*/ 0 h 346132"/>
                <a:gd name="connsiteX1" fmla="*/ 1848064 w 3667271"/>
                <a:gd name="connsiteY1" fmla="*/ 341548 h 346132"/>
                <a:gd name="connsiteX2" fmla="*/ 13 w 3667271"/>
                <a:gd name="connsiteY2" fmla="*/ 121878 h 346132"/>
                <a:gd name="connsiteX0" fmla="*/ 3667239 w 3667239"/>
                <a:gd name="connsiteY0" fmla="*/ 0 h 346132"/>
                <a:gd name="connsiteX1" fmla="*/ 1848064 w 3667239"/>
                <a:gd name="connsiteY1" fmla="*/ 341548 h 346132"/>
                <a:gd name="connsiteX2" fmla="*/ 13 w 3667239"/>
                <a:gd name="connsiteY2" fmla="*/ 121878 h 346132"/>
                <a:gd name="connsiteX0" fmla="*/ 3667240 w 3667240"/>
                <a:gd name="connsiteY0" fmla="*/ 0 h 341912"/>
                <a:gd name="connsiteX1" fmla="*/ 1848065 w 3667240"/>
                <a:gd name="connsiteY1" fmla="*/ 341548 h 341912"/>
                <a:gd name="connsiteX2" fmla="*/ 14 w 3667240"/>
                <a:gd name="connsiteY2" fmla="*/ 121878 h 34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40" h="341912">
                  <a:moveTo>
                    <a:pt x="3667240" y="0"/>
                  </a:moveTo>
                  <a:cubicBezTo>
                    <a:pt x="3655208" y="315111"/>
                    <a:pt x="2478520" y="337533"/>
                    <a:pt x="1848065" y="341548"/>
                  </a:cubicBezTo>
                  <a:cubicBezTo>
                    <a:pt x="1217610" y="345563"/>
                    <a:pt x="-4799" y="319197"/>
                    <a:pt x="14" y="121878"/>
                  </a:cubicBezTo>
                </a:path>
              </a:pathLst>
            </a:custGeom>
            <a:noFill/>
            <a:ln>
              <a:solidFill>
                <a:srgbClr val="008E00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4422711" y="6001747"/>
              <a:ext cx="3591027" cy="632665"/>
            </a:xfrm>
            <a:custGeom>
              <a:avLst/>
              <a:gdLst>
                <a:gd name="connsiteX0" fmla="*/ 3667225 w 3667225"/>
                <a:gd name="connsiteY0" fmla="*/ 0 h 386974"/>
                <a:gd name="connsiteX1" fmla="*/ 1838425 w 3667225"/>
                <a:gd name="connsiteY1" fmla="*/ 385011 h 386974"/>
                <a:gd name="connsiteX2" fmla="*/ 0 w 3667225"/>
                <a:gd name="connsiteY2" fmla="*/ 192506 h 386974"/>
                <a:gd name="connsiteX0" fmla="*/ 3667239 w 3667239"/>
                <a:gd name="connsiteY0" fmla="*/ 0 h 396392"/>
                <a:gd name="connsiteX1" fmla="*/ 1838439 w 3667239"/>
                <a:gd name="connsiteY1" fmla="*/ 385011 h 396392"/>
                <a:gd name="connsiteX2" fmla="*/ 14 w 3667239"/>
                <a:gd name="connsiteY2" fmla="*/ 192506 h 396392"/>
                <a:gd name="connsiteX0" fmla="*/ 3667239 w 3667239"/>
                <a:gd name="connsiteY0" fmla="*/ 0 h 385151"/>
                <a:gd name="connsiteX1" fmla="*/ 1838439 w 3667239"/>
                <a:gd name="connsiteY1" fmla="*/ 385011 h 385151"/>
                <a:gd name="connsiteX2" fmla="*/ 14 w 3667239"/>
                <a:gd name="connsiteY2" fmla="*/ 192506 h 385151"/>
                <a:gd name="connsiteX0" fmla="*/ 3667239 w 3667270"/>
                <a:gd name="connsiteY0" fmla="*/ 0 h 387089"/>
                <a:gd name="connsiteX1" fmla="*/ 1838439 w 3667270"/>
                <a:gd name="connsiteY1" fmla="*/ 385011 h 387089"/>
                <a:gd name="connsiteX2" fmla="*/ 14 w 3667270"/>
                <a:gd name="connsiteY2" fmla="*/ 192506 h 387089"/>
                <a:gd name="connsiteX0" fmla="*/ 3676864 w 3676895"/>
                <a:gd name="connsiteY0" fmla="*/ 0 h 392010"/>
                <a:gd name="connsiteX1" fmla="*/ 1848064 w 3676895"/>
                <a:gd name="connsiteY1" fmla="*/ 385011 h 392010"/>
                <a:gd name="connsiteX2" fmla="*/ 13 w 3676895"/>
                <a:gd name="connsiteY2" fmla="*/ 165341 h 392010"/>
                <a:gd name="connsiteX0" fmla="*/ 3676864 w 3676895"/>
                <a:gd name="connsiteY0" fmla="*/ 0 h 385691"/>
                <a:gd name="connsiteX1" fmla="*/ 1848064 w 3676895"/>
                <a:gd name="connsiteY1" fmla="*/ 385011 h 385691"/>
                <a:gd name="connsiteX2" fmla="*/ 13 w 3676895"/>
                <a:gd name="connsiteY2" fmla="*/ 165341 h 385691"/>
                <a:gd name="connsiteX0" fmla="*/ 3686489 w 3686520"/>
                <a:gd name="connsiteY0" fmla="*/ 0 h 461109"/>
                <a:gd name="connsiteX1" fmla="*/ 1848064 w 3686520"/>
                <a:gd name="connsiteY1" fmla="*/ 450205 h 461109"/>
                <a:gd name="connsiteX2" fmla="*/ 13 w 3686520"/>
                <a:gd name="connsiteY2" fmla="*/ 230535 h 461109"/>
                <a:gd name="connsiteX0" fmla="*/ 3686489 w 3686520"/>
                <a:gd name="connsiteY0" fmla="*/ 0 h 461109"/>
                <a:gd name="connsiteX1" fmla="*/ 1848064 w 3686520"/>
                <a:gd name="connsiteY1" fmla="*/ 450205 h 461109"/>
                <a:gd name="connsiteX2" fmla="*/ 13 w 3686520"/>
                <a:gd name="connsiteY2" fmla="*/ 230535 h 461109"/>
                <a:gd name="connsiteX0" fmla="*/ 3686490 w 3686522"/>
                <a:gd name="connsiteY0" fmla="*/ 0 h 450884"/>
                <a:gd name="connsiteX1" fmla="*/ 1848065 w 3686522"/>
                <a:gd name="connsiteY1" fmla="*/ 450205 h 450884"/>
                <a:gd name="connsiteX2" fmla="*/ 14 w 3686522"/>
                <a:gd name="connsiteY2" fmla="*/ 230535 h 45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6522" h="450884">
                  <a:moveTo>
                    <a:pt x="3686490" y="0"/>
                  </a:moveTo>
                  <a:cubicBezTo>
                    <a:pt x="3693709" y="380305"/>
                    <a:pt x="2491354" y="444380"/>
                    <a:pt x="1848065" y="450205"/>
                  </a:cubicBezTo>
                  <a:cubicBezTo>
                    <a:pt x="1204776" y="456030"/>
                    <a:pt x="-4799" y="427854"/>
                    <a:pt x="14" y="230535"/>
                  </a:cubicBezTo>
                </a:path>
              </a:pathLst>
            </a:custGeom>
            <a:noFill/>
            <a:ln>
              <a:solidFill>
                <a:srgbClr val="3167D3"/>
              </a:solidFill>
              <a:tailEnd type="triangle" w="med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1800" b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925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828800" y="6113377"/>
            <a:ext cx="8534400" cy="609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25880"/>
            <a:ext cx="11165302" cy="259080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b="0" dirty="0">
                <a:solidFill>
                  <a:schemeClr val="accent4"/>
                </a:solidFill>
              </a:rPr>
              <a:t>Joint consensus </a:t>
            </a:r>
            <a:r>
              <a:rPr lang="en-US" sz="2600" b="0" dirty="0"/>
              <a:t>in intermediate phase: need majority of </a:t>
            </a:r>
            <a:r>
              <a:rPr lang="en-US" sz="2600" dirty="0"/>
              <a:t>both</a:t>
            </a:r>
            <a:r>
              <a:rPr lang="en-US" sz="2600" b="0" dirty="0"/>
              <a:t> old and new configurations for elections, commitment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b="0" dirty="0"/>
              <a:t>Configuration change just a log entry; applied immediately on receipt (committed or not)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b="0" dirty="0"/>
              <a:t>Once joint consensus is committed, begin replicating log entry for final config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696568" y="6147644"/>
            <a:ext cx="6934200" cy="0"/>
          </a:xfrm>
          <a:prstGeom prst="line">
            <a:avLst/>
          </a:prstGeom>
          <a:ln w="31750" cap="rnd">
            <a:tailEnd type="stealth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097370" y="6175447"/>
            <a:ext cx="47448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  <a:latin typeface="Arial" charset="0"/>
              </a:rPr>
              <a:t>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3968" y="6159810"/>
            <a:ext cx="141705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000000"/>
                </a:solidFill>
                <a:latin typeface="Arial" charset="0"/>
              </a:rPr>
              <a:t>old+new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entry</a:t>
            </a:r>
            <a:br>
              <a:rPr lang="en-US" sz="1800" dirty="0">
                <a:solidFill>
                  <a:srgbClr val="000000"/>
                </a:solidFill>
                <a:latin typeface="Arial" charset="0"/>
              </a:rPr>
            </a:br>
            <a:r>
              <a:rPr lang="en-US" sz="1800" dirty="0">
                <a:solidFill>
                  <a:srgbClr val="000000"/>
                </a:solidFill>
                <a:latin typeface="Arial" charset="0"/>
              </a:rPr>
              <a:t>committed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3774" y="6159810"/>
            <a:ext cx="116698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000000"/>
                </a:solidFill>
                <a:latin typeface="Arial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entry</a:t>
            </a:r>
            <a:br>
              <a:rPr lang="en-US" sz="1800" dirty="0">
                <a:solidFill>
                  <a:srgbClr val="000000"/>
                </a:solidFill>
                <a:latin typeface="Arial" charset="0"/>
              </a:rPr>
            </a:br>
            <a:r>
              <a:rPr lang="en-US" sz="1800" dirty="0">
                <a:solidFill>
                  <a:srgbClr val="000000"/>
                </a:solidFill>
                <a:latin typeface="Arial" charset="0"/>
              </a:rPr>
              <a:t>committed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63568" y="5447788"/>
            <a:ext cx="0" cy="699856"/>
          </a:xfrm>
          <a:prstGeom prst="line">
            <a:avLst/>
          </a:prstGeom>
          <a:ln w="31750" cap="rnd"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344768" y="5086396"/>
            <a:ext cx="0" cy="1061248"/>
          </a:xfrm>
          <a:prstGeom prst="line">
            <a:avLst/>
          </a:prstGeom>
          <a:ln w="31750" cap="rnd"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96568" y="5652395"/>
            <a:ext cx="37029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C</a:t>
            </a:r>
            <a:r>
              <a:rPr lang="en-US" sz="1800" b="0" baseline="-25000" dirty="0">
                <a:solidFill>
                  <a:srgbClr val="A5001E"/>
                </a:solidFill>
                <a:latin typeface="Arial" charset="0"/>
              </a:rPr>
              <a:t>old</a:t>
            </a:r>
            <a:endParaRPr lang="en-US" sz="1800" b="0" dirty="0">
              <a:solidFill>
                <a:srgbClr val="A5001E"/>
              </a:solidFill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10970" y="5309291"/>
            <a:ext cx="74058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 err="1">
                <a:solidFill>
                  <a:srgbClr val="3167D3"/>
                </a:solidFill>
                <a:latin typeface="Arial" charset="0"/>
              </a:rPr>
              <a:t>C</a:t>
            </a:r>
            <a:r>
              <a:rPr lang="en-US" sz="1800" b="0" baseline="-25000" dirty="0" err="1">
                <a:solidFill>
                  <a:srgbClr val="3167D3"/>
                </a:solidFill>
                <a:latin typeface="Arial" charset="0"/>
              </a:rPr>
              <a:t>old+new</a:t>
            </a:r>
            <a:endParaRPr lang="en-US" sz="1800" b="0" dirty="0">
              <a:solidFill>
                <a:srgbClr val="3167D3"/>
              </a:solidFill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6930" y="4947899"/>
            <a:ext cx="4472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 err="1">
                <a:solidFill>
                  <a:srgbClr val="008E00"/>
                </a:solidFill>
                <a:latin typeface="Arial" charset="0"/>
              </a:rPr>
              <a:t>C</a:t>
            </a:r>
            <a:r>
              <a:rPr lang="en-US" sz="1800" b="0" baseline="-25000" dirty="0" err="1">
                <a:solidFill>
                  <a:srgbClr val="008E00"/>
                </a:solidFill>
                <a:latin typeface="Arial" charset="0"/>
              </a:rPr>
              <a:t>new</a:t>
            </a:r>
            <a:endParaRPr lang="en-US" sz="1800" b="0" dirty="0">
              <a:solidFill>
                <a:srgbClr val="008E00"/>
              </a:solidFill>
              <a:latin typeface="Arial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153768" y="5790892"/>
            <a:ext cx="1295400" cy="0"/>
          </a:xfrm>
          <a:prstGeom prst="line">
            <a:avLst/>
          </a:prstGeom>
          <a:ln w="635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363568" y="5447788"/>
            <a:ext cx="1066800" cy="0"/>
          </a:xfrm>
          <a:prstGeom prst="line">
            <a:avLst/>
          </a:prstGeom>
          <a:ln w="63500" cap="rnd">
            <a:solidFill>
              <a:srgbClr val="3167D3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49168" y="5447788"/>
            <a:ext cx="914400" cy="0"/>
          </a:xfrm>
          <a:prstGeom prst="line">
            <a:avLst/>
          </a:prstGeom>
          <a:ln w="63500" cap="rnd">
            <a:solidFill>
              <a:srgbClr val="3167D3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30368" y="5086396"/>
            <a:ext cx="914400" cy="0"/>
          </a:xfrm>
          <a:prstGeom prst="line">
            <a:avLst/>
          </a:prstGeom>
          <a:ln w="63500" cap="rnd">
            <a:solidFill>
              <a:srgbClr val="008E00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344768" y="5086396"/>
            <a:ext cx="1981200" cy="0"/>
          </a:xfrm>
          <a:prstGeom prst="line">
            <a:avLst/>
          </a:prstGeom>
          <a:ln w="63500" cap="rnd">
            <a:solidFill>
              <a:srgbClr val="008E0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53768" y="4732036"/>
            <a:ext cx="2209800" cy="0"/>
          </a:xfrm>
          <a:prstGeom prst="line">
            <a:avLst/>
          </a:prstGeom>
          <a:ln w="317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33788" y="4125901"/>
            <a:ext cx="215443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C</a:t>
            </a:r>
            <a:r>
              <a:rPr lang="en-US" sz="1800" baseline="-25000" dirty="0">
                <a:solidFill>
                  <a:srgbClr val="A5001E"/>
                </a:solidFill>
                <a:latin typeface="Arial" charset="0"/>
              </a:rPr>
              <a:t>old</a:t>
            </a:r>
            <a:r>
              <a:rPr lang="en-US" sz="1800" dirty="0">
                <a:solidFill>
                  <a:srgbClr val="A5001E"/>
                </a:solidFill>
                <a:latin typeface="Arial" charset="0"/>
              </a:rPr>
              <a:t> can make</a:t>
            </a:r>
          </a:p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unilateral decisions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363568" y="4655836"/>
            <a:ext cx="0" cy="152400"/>
          </a:xfrm>
          <a:prstGeom prst="line">
            <a:avLst/>
          </a:prstGeom>
          <a:ln w="3175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30368" y="4732036"/>
            <a:ext cx="2971800" cy="0"/>
          </a:xfrm>
          <a:prstGeom prst="line">
            <a:avLst/>
          </a:prstGeom>
          <a:ln w="31750" cap="rnd">
            <a:solidFill>
              <a:srgbClr val="008E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886712" y="4125901"/>
            <a:ext cx="215443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 err="1">
                <a:solidFill>
                  <a:srgbClr val="008E00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008E00"/>
                </a:solidFill>
                <a:latin typeface="Arial" charset="0"/>
              </a:rPr>
              <a:t>new</a:t>
            </a:r>
            <a:r>
              <a:rPr lang="en-US" sz="1800" dirty="0">
                <a:solidFill>
                  <a:srgbClr val="008E00"/>
                </a:solidFill>
                <a:latin typeface="Arial" charset="0"/>
              </a:rPr>
              <a:t> can make</a:t>
            </a:r>
          </a:p>
          <a:p>
            <a:r>
              <a:rPr lang="en-US" sz="1800" dirty="0">
                <a:solidFill>
                  <a:srgbClr val="008E00"/>
                </a:solidFill>
                <a:latin typeface="Arial" charset="0"/>
              </a:rPr>
              <a:t>unilateral decisions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6430368" y="4655836"/>
            <a:ext cx="0" cy="152400"/>
          </a:xfrm>
          <a:prstGeom prst="line">
            <a:avLst/>
          </a:prstGeom>
          <a:ln w="31750" cap="rnd">
            <a:solidFill>
              <a:srgbClr val="008E0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49168" y="5790892"/>
            <a:ext cx="914400" cy="0"/>
          </a:xfrm>
          <a:prstGeom prst="line">
            <a:avLst/>
          </a:prstGeom>
          <a:ln w="63500" cap="rnd">
            <a:solidFill>
              <a:schemeClr val="accent4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430368" y="5447788"/>
            <a:ext cx="914400" cy="0"/>
          </a:xfrm>
          <a:prstGeom prst="line">
            <a:avLst/>
          </a:prstGeom>
          <a:ln w="63500" cap="rnd">
            <a:solidFill>
              <a:srgbClr val="3167D3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3" name="Title 5"/>
          <p:cNvSpPr>
            <a:spLocks noGrp="1"/>
          </p:cNvSpPr>
          <p:nvPr>
            <p:ph type="title"/>
          </p:nvPr>
        </p:nvSpPr>
        <p:spPr>
          <a:xfrm>
            <a:off x="374754" y="18288"/>
            <a:ext cx="10293246" cy="1066800"/>
          </a:xfrm>
        </p:spPr>
        <p:txBody>
          <a:bodyPr/>
          <a:lstStyle/>
          <a:p>
            <a:r>
              <a:rPr lang="en-US" sz="3700" dirty="0"/>
              <a:t>2-Phase Approach via Joint Consensus</a:t>
            </a:r>
          </a:p>
        </p:txBody>
      </p:sp>
    </p:spTree>
    <p:extLst>
      <p:ext uri="{BB962C8B-B14F-4D97-AF65-F5344CB8AC3E}">
        <p14:creationId xmlns:p14="http://schemas.microsoft.com/office/powerpoint/2010/main" val="140642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828800" y="6113377"/>
            <a:ext cx="8534400" cy="609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25880"/>
            <a:ext cx="10777928" cy="22958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b="0" dirty="0"/>
              <a:t>Any server from either configuration can serve as leader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600" b="0" dirty="0"/>
              <a:t>If leader not in </a:t>
            </a:r>
            <a:r>
              <a:rPr lang="en-US" sz="2600" b="0" dirty="0" err="1"/>
              <a:t>C</a:t>
            </a:r>
            <a:r>
              <a:rPr lang="en-US" sz="2600" b="0" baseline="-25000" dirty="0" err="1"/>
              <a:t>new</a:t>
            </a:r>
            <a:r>
              <a:rPr lang="en-US" sz="2600" b="0" dirty="0"/>
              <a:t>, must step down once </a:t>
            </a:r>
            <a:r>
              <a:rPr lang="en-US" sz="2600" b="0" dirty="0" err="1"/>
              <a:t>C</a:t>
            </a:r>
            <a:r>
              <a:rPr lang="en-US" sz="2600" b="0" baseline="-25000" dirty="0" err="1"/>
              <a:t>new</a:t>
            </a:r>
            <a:r>
              <a:rPr lang="en-US" sz="2600" b="0" dirty="0"/>
              <a:t> committed</a:t>
            </a:r>
            <a:endParaRPr lang="en-US" sz="2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696568" y="6147644"/>
            <a:ext cx="6934200" cy="0"/>
          </a:xfrm>
          <a:prstGeom prst="line">
            <a:avLst/>
          </a:prstGeom>
          <a:ln w="31750" cap="rnd">
            <a:tailEnd type="stealth" w="lg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097370" y="6175447"/>
            <a:ext cx="47448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>
                <a:solidFill>
                  <a:srgbClr val="000000"/>
                </a:solidFill>
                <a:latin typeface="Arial" charset="0"/>
              </a:rPr>
              <a:t>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3968" y="6159810"/>
            <a:ext cx="141705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000000"/>
                </a:solidFill>
                <a:latin typeface="Arial" charset="0"/>
              </a:rPr>
              <a:t>old+new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entry</a:t>
            </a:r>
            <a:br>
              <a:rPr lang="en-US" sz="1800" dirty="0">
                <a:solidFill>
                  <a:srgbClr val="000000"/>
                </a:solidFill>
                <a:latin typeface="Arial" charset="0"/>
              </a:rPr>
            </a:br>
            <a:r>
              <a:rPr lang="en-US" sz="1800" dirty="0">
                <a:solidFill>
                  <a:srgbClr val="000000"/>
                </a:solidFill>
                <a:latin typeface="Arial" charset="0"/>
              </a:rPr>
              <a:t>committed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3774" y="6159810"/>
            <a:ext cx="116698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000000"/>
                </a:solidFill>
                <a:latin typeface="Arial" charset="0"/>
              </a:rPr>
              <a:t>new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entry</a:t>
            </a:r>
            <a:br>
              <a:rPr lang="en-US" sz="1800" dirty="0">
                <a:solidFill>
                  <a:srgbClr val="000000"/>
                </a:solidFill>
                <a:latin typeface="Arial" charset="0"/>
              </a:rPr>
            </a:br>
            <a:r>
              <a:rPr lang="en-US" sz="1800" dirty="0">
                <a:solidFill>
                  <a:srgbClr val="000000"/>
                </a:solidFill>
                <a:latin typeface="Arial" charset="0"/>
              </a:rPr>
              <a:t>committed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63568" y="5447788"/>
            <a:ext cx="0" cy="699856"/>
          </a:xfrm>
          <a:prstGeom prst="line">
            <a:avLst/>
          </a:prstGeom>
          <a:ln w="31750" cap="rnd"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344768" y="5086396"/>
            <a:ext cx="0" cy="1061248"/>
          </a:xfrm>
          <a:prstGeom prst="line">
            <a:avLst/>
          </a:prstGeom>
          <a:ln w="31750" cap="rnd"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96568" y="5652395"/>
            <a:ext cx="37029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>
                <a:solidFill>
                  <a:srgbClr val="A5001E"/>
                </a:solidFill>
                <a:latin typeface="Arial" charset="0"/>
              </a:rPr>
              <a:t>C</a:t>
            </a:r>
            <a:r>
              <a:rPr lang="en-US" sz="1800" b="0" baseline="-25000" dirty="0">
                <a:solidFill>
                  <a:srgbClr val="A5001E"/>
                </a:solidFill>
                <a:latin typeface="Arial" charset="0"/>
              </a:rPr>
              <a:t>old</a:t>
            </a:r>
            <a:endParaRPr lang="en-US" sz="1800" b="0" dirty="0">
              <a:solidFill>
                <a:srgbClr val="A5001E"/>
              </a:solidFill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10970" y="5309291"/>
            <a:ext cx="74058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 err="1">
                <a:latin typeface="Arial" charset="0"/>
              </a:rPr>
              <a:t>C</a:t>
            </a:r>
            <a:r>
              <a:rPr lang="en-US" sz="1800" b="0" baseline="-25000" dirty="0" err="1">
                <a:latin typeface="Arial" charset="0"/>
              </a:rPr>
              <a:t>old+new</a:t>
            </a:r>
            <a:endParaRPr lang="en-US" sz="1800" b="0" dirty="0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6930" y="4947899"/>
            <a:ext cx="4472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b="0" dirty="0" err="1">
                <a:latin typeface="Arial" charset="0"/>
              </a:rPr>
              <a:t>C</a:t>
            </a:r>
            <a:r>
              <a:rPr lang="en-US" sz="1800" b="0" baseline="-25000" dirty="0" err="1">
                <a:latin typeface="Arial" charset="0"/>
              </a:rPr>
              <a:t>new</a:t>
            </a:r>
            <a:endParaRPr lang="en-US" sz="1800" b="0" dirty="0">
              <a:latin typeface="Arial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153768" y="5790892"/>
            <a:ext cx="1295400" cy="0"/>
          </a:xfrm>
          <a:prstGeom prst="line">
            <a:avLst/>
          </a:prstGeom>
          <a:ln w="6350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363568" y="5447788"/>
            <a:ext cx="1066800" cy="0"/>
          </a:xfrm>
          <a:prstGeom prst="line">
            <a:avLst/>
          </a:prstGeom>
          <a:ln w="63500" cap="rnd"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49168" y="5447788"/>
            <a:ext cx="914400" cy="0"/>
          </a:xfrm>
          <a:prstGeom prst="line">
            <a:avLst/>
          </a:prstGeom>
          <a:ln w="63500" cap="rnd">
            <a:solidFill>
              <a:schemeClr val="tx1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30368" y="5086396"/>
            <a:ext cx="914400" cy="0"/>
          </a:xfrm>
          <a:prstGeom prst="line">
            <a:avLst/>
          </a:prstGeom>
          <a:ln w="63500" cap="rnd">
            <a:solidFill>
              <a:schemeClr val="tx1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344768" y="5086396"/>
            <a:ext cx="1981200" cy="0"/>
          </a:xfrm>
          <a:prstGeom prst="line">
            <a:avLst/>
          </a:prstGeom>
          <a:ln w="63500" cap="rnd"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153768" y="4732036"/>
            <a:ext cx="2209800" cy="0"/>
          </a:xfrm>
          <a:prstGeom prst="line">
            <a:avLst/>
          </a:prstGeom>
          <a:ln w="317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33788" y="4125901"/>
            <a:ext cx="215443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C</a:t>
            </a:r>
            <a:r>
              <a:rPr lang="en-US" sz="1800" baseline="-25000" dirty="0">
                <a:solidFill>
                  <a:srgbClr val="A5001E"/>
                </a:solidFill>
                <a:latin typeface="Arial" charset="0"/>
              </a:rPr>
              <a:t>old</a:t>
            </a:r>
            <a:r>
              <a:rPr lang="en-US" sz="1800" dirty="0">
                <a:solidFill>
                  <a:srgbClr val="A5001E"/>
                </a:solidFill>
                <a:latin typeface="Arial" charset="0"/>
              </a:rPr>
              <a:t> can make</a:t>
            </a:r>
          </a:p>
          <a:p>
            <a:r>
              <a:rPr lang="en-US" sz="1800" dirty="0">
                <a:solidFill>
                  <a:srgbClr val="A5001E"/>
                </a:solidFill>
                <a:latin typeface="Arial" charset="0"/>
              </a:rPr>
              <a:t>unilateral decisions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363568" y="4655836"/>
            <a:ext cx="0" cy="152400"/>
          </a:xfrm>
          <a:prstGeom prst="line">
            <a:avLst/>
          </a:prstGeom>
          <a:ln w="31750" cap="rnd">
            <a:solidFill>
              <a:schemeClr val="accent4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30368" y="4732036"/>
            <a:ext cx="2971800" cy="0"/>
          </a:xfrm>
          <a:prstGeom prst="line">
            <a:avLst/>
          </a:prstGeom>
          <a:ln w="31750" cap="rnd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886712" y="4125901"/>
            <a:ext cx="215443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800" dirty="0" err="1">
                <a:latin typeface="Arial" charset="0"/>
              </a:rPr>
              <a:t>C</a:t>
            </a:r>
            <a:r>
              <a:rPr lang="en-US" sz="1800" baseline="-25000" dirty="0" err="1">
                <a:latin typeface="Arial" charset="0"/>
              </a:rPr>
              <a:t>new</a:t>
            </a:r>
            <a:r>
              <a:rPr lang="en-US" sz="1800" dirty="0">
                <a:latin typeface="Arial" charset="0"/>
              </a:rPr>
              <a:t> can make</a:t>
            </a:r>
          </a:p>
          <a:p>
            <a:r>
              <a:rPr lang="en-US" sz="1800" dirty="0">
                <a:latin typeface="Arial" charset="0"/>
              </a:rPr>
              <a:t>unilateral decisions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6430368" y="4655836"/>
            <a:ext cx="0" cy="152400"/>
          </a:xfrm>
          <a:prstGeom prst="line">
            <a:avLst/>
          </a:prstGeom>
          <a:ln w="31750" cap="rnd"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49168" y="5790892"/>
            <a:ext cx="914400" cy="0"/>
          </a:xfrm>
          <a:prstGeom prst="line">
            <a:avLst/>
          </a:prstGeom>
          <a:ln w="63500" cap="rnd">
            <a:solidFill>
              <a:schemeClr val="accent4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430368" y="5447788"/>
            <a:ext cx="914400" cy="0"/>
          </a:xfrm>
          <a:prstGeom prst="line">
            <a:avLst/>
          </a:prstGeom>
          <a:ln w="63500" cap="rnd">
            <a:solidFill>
              <a:schemeClr val="tx1"/>
            </a:solidFill>
            <a:prstDash val="sysDot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33" name="Title 5"/>
          <p:cNvSpPr>
            <a:spLocks noGrp="1"/>
          </p:cNvSpPr>
          <p:nvPr>
            <p:ph type="title"/>
          </p:nvPr>
        </p:nvSpPr>
        <p:spPr>
          <a:xfrm>
            <a:off x="374904" y="16215"/>
            <a:ext cx="10188315" cy="1066800"/>
          </a:xfrm>
        </p:spPr>
        <p:txBody>
          <a:bodyPr/>
          <a:lstStyle/>
          <a:p>
            <a:r>
              <a:rPr lang="en-US" sz="3700" dirty="0"/>
              <a:t>2-Phase Approach via Joint Consensus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5218" y="5329886"/>
            <a:ext cx="190276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800" dirty="0">
                <a:solidFill>
                  <a:srgbClr val="A5001E"/>
                </a:solidFill>
                <a:latin typeface="Arial" charset="0"/>
              </a:rPr>
              <a:t>leader not in </a:t>
            </a:r>
            <a:r>
              <a:rPr lang="en-US" sz="1800" dirty="0" err="1">
                <a:solidFill>
                  <a:srgbClr val="A5001E"/>
                </a:solidFill>
                <a:latin typeface="Arial" charset="0"/>
              </a:rPr>
              <a:t>C</a:t>
            </a:r>
            <a:r>
              <a:rPr lang="en-US" sz="1800" baseline="-25000" dirty="0" err="1">
                <a:solidFill>
                  <a:srgbClr val="A5001E"/>
                </a:solidFill>
                <a:latin typeface="Arial" charset="0"/>
              </a:rPr>
              <a:t>new</a:t>
            </a:r>
            <a:br>
              <a:rPr lang="en-US" sz="1800" dirty="0">
                <a:solidFill>
                  <a:srgbClr val="A5001E"/>
                </a:solidFill>
                <a:latin typeface="Arial" charset="0"/>
              </a:rPr>
            </a:br>
            <a:r>
              <a:rPr lang="en-US" sz="1800" dirty="0">
                <a:solidFill>
                  <a:srgbClr val="A5001E"/>
                </a:solidFill>
                <a:latin typeface="Arial" charset="0"/>
              </a:rPr>
              <a:t>steps down here</a:t>
            </a:r>
          </a:p>
        </p:txBody>
      </p:sp>
      <p:sp>
        <p:nvSpPr>
          <p:cNvPr id="34" name="Freeform 33"/>
          <p:cNvSpPr/>
          <p:nvPr/>
        </p:nvSpPr>
        <p:spPr>
          <a:xfrm>
            <a:off x="7420276" y="5165981"/>
            <a:ext cx="885524" cy="442192"/>
          </a:xfrm>
          <a:custGeom>
            <a:avLst/>
            <a:gdLst>
              <a:gd name="connsiteX0" fmla="*/ 885524 w 885524"/>
              <a:gd name="connsiteY0" fmla="*/ 789272 h 789272"/>
              <a:gd name="connsiteX1" fmla="*/ 0 w 885524"/>
              <a:gd name="connsiteY1" fmla="*/ 0 h 789272"/>
              <a:gd name="connsiteX0" fmla="*/ 885524 w 885524"/>
              <a:gd name="connsiteY0" fmla="*/ 789272 h 789272"/>
              <a:gd name="connsiteX1" fmla="*/ 0 w 885524"/>
              <a:gd name="connsiteY1" fmla="*/ 0 h 789272"/>
              <a:gd name="connsiteX0" fmla="*/ 885524 w 885524"/>
              <a:gd name="connsiteY0" fmla="*/ 789272 h 789340"/>
              <a:gd name="connsiteX1" fmla="*/ 0 w 885524"/>
              <a:gd name="connsiteY1" fmla="*/ 0 h 789340"/>
              <a:gd name="connsiteX0" fmla="*/ 885524 w 885524"/>
              <a:gd name="connsiteY0" fmla="*/ 789272 h 789348"/>
              <a:gd name="connsiteX1" fmla="*/ 0 w 885524"/>
              <a:gd name="connsiteY1" fmla="*/ 0 h 78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524" h="789348">
                <a:moveTo>
                  <a:pt x="885524" y="789272"/>
                </a:moveTo>
                <a:cubicBezTo>
                  <a:pt x="368968" y="794886"/>
                  <a:pt x="256673" y="492493"/>
                  <a:pt x="0" y="0"/>
                </a:cubicBezTo>
              </a:path>
            </a:pathLst>
          </a:custGeom>
          <a:ln w="317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8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42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B6B716-9A36-34D3-8211-62422C884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RAFT “looks like a single machine” that does not fail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Use majority (f+1) out of 2f+1 replicas to make progress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RAFT is similar to multi-</a:t>
            </a:r>
            <a:r>
              <a:rPr lang="en-US" dirty="0" err="1"/>
              <a:t>paxos</a:t>
            </a:r>
            <a:r>
              <a:rPr lang="en-US" dirty="0"/>
              <a:t> / </a:t>
            </a:r>
            <a:r>
              <a:rPr lang="en-US" dirty="0" err="1"/>
              <a:t>viewstamped</a:t>
            </a:r>
            <a:r>
              <a:rPr lang="en-US" dirty="0"/>
              <a:t> replication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</a:pPr>
            <a:r>
              <a:rPr lang="en-US" dirty="0"/>
              <a:t>Details make it easier to understand and implement</a:t>
            </a:r>
          </a:p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Strong leader add constraints, but makes things simple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Only vote for a leader with a log ≥ your log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US" dirty="0"/>
              <a:t>Leader’s log is canonical, gets others replica’s logs to match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3A2543-8DB8-065B-BD40-67386C6EE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0996D1-1DA3-9857-86BA-F15221F7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24072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C64AA-A8F7-9A29-6822-61131F12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022AFA-E194-00FE-48C8-69F70D1D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087A26-0AB9-EEE0-7024-93C104AAF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08" y="286311"/>
            <a:ext cx="6205953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90487-CC7C-AC5B-E486-874F357B1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685" y="1508166"/>
            <a:ext cx="5655952" cy="355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679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57150">
          <a:solidFill>
            <a:srgbClr val="00B050"/>
          </a:solidFill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prstDash val="solid"/>
          <a:headEnd type="none" w="med" len="med"/>
          <a:tailEnd type="arrow" w="med" len="med"/>
        </a:ln>
        <a:effectLst/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46791</TotalTime>
  <Words>2567</Words>
  <Application>Microsoft Macintosh PowerPoint</Application>
  <PresentationFormat>Widescreen</PresentationFormat>
  <Paragraphs>804</Paragraphs>
  <Slides>34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Courier New</vt:lpstr>
      <vt:lpstr>Helvetica Neue</vt:lpstr>
      <vt:lpstr>Helvetica Neue Medium</vt:lpstr>
      <vt:lpstr>Times New Roman</vt:lpstr>
      <vt:lpstr>1_Office Theme</vt:lpstr>
      <vt:lpstr>Raft: A Consensus Algorithm for Replicated Logs</vt:lpstr>
      <vt:lpstr>Goal: Replicated Log</vt:lpstr>
      <vt:lpstr>Consensus</vt:lpstr>
      <vt:lpstr>Raft Overview</vt:lpstr>
      <vt:lpstr>The Need For a Leader Election</vt:lpstr>
      <vt:lpstr>Leaders and Views</vt:lpstr>
      <vt:lpstr>Server States</vt:lpstr>
      <vt:lpstr>Liveness Validation</vt:lpstr>
      <vt:lpstr>Terms (aka epochs)</vt:lpstr>
      <vt:lpstr>Elections</vt:lpstr>
      <vt:lpstr>Elections</vt:lpstr>
      <vt:lpstr>Elections</vt:lpstr>
      <vt:lpstr>Log Structure</vt:lpstr>
      <vt:lpstr>Normal operation</vt:lpstr>
      <vt:lpstr>Normal operation</vt:lpstr>
      <vt:lpstr>Log Operation:  Highly Coherent</vt:lpstr>
      <vt:lpstr>Log Operation:  Consistency Check</vt:lpstr>
      <vt:lpstr>Leader Changes</vt:lpstr>
      <vt:lpstr>Safety Requirement</vt:lpstr>
      <vt:lpstr>Picking the Best Leader</vt:lpstr>
      <vt:lpstr>Committing Entry from Current Term</vt:lpstr>
      <vt:lpstr>Problem: Committing Entry from Earlier Term</vt:lpstr>
      <vt:lpstr>Solution:  New Commitment Rules</vt:lpstr>
      <vt:lpstr>Challenge:  Log Inconsistencies</vt:lpstr>
      <vt:lpstr>Repairing Follower Logs</vt:lpstr>
      <vt:lpstr>Repairing Follower Logs</vt:lpstr>
      <vt:lpstr>Neutralizing Old Leaders</vt:lpstr>
      <vt:lpstr>Client Protocol</vt:lpstr>
      <vt:lpstr>Reconfiguration</vt:lpstr>
      <vt:lpstr>Configuration Changes</vt:lpstr>
      <vt:lpstr>2-Phase Approach via Joint Consensus</vt:lpstr>
      <vt:lpstr>2-Phase Approach via Joint Consensus</vt:lpstr>
      <vt:lpstr>Summary</vt:lpstr>
      <vt:lpstr>PowerPoint Presentation</vt:lpstr>
    </vt:vector>
  </TitlesOfParts>
  <Company>Princeton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</dc:title>
  <dc:creator>Kai Li</dc:creator>
  <cp:lastModifiedBy>Ding, Jialin</cp:lastModifiedBy>
  <cp:revision>1846</cp:revision>
  <cp:lastPrinted>2024-03-17T14:13:09Z</cp:lastPrinted>
  <dcterms:created xsi:type="dcterms:W3CDTF">2013-10-08T01:49:25Z</dcterms:created>
  <dcterms:modified xsi:type="dcterms:W3CDTF">2026-10-13T04:32:35Z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2026-10-13T03:54:11Z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7866f4ed-0284-43da-8c94-ef5850ff1b0b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