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notesMasterIdLst>
    <p:notesMasterId r:id="rId33"/>
  </p:notesMasterIdLst>
  <p:handoutMasterIdLst>
    <p:handoutMasterId r:id="rId34"/>
  </p:handoutMasterIdLst>
  <p:sldIdLst>
    <p:sldId id="257" r:id="rId2"/>
    <p:sldId id="422" r:id="rId3"/>
    <p:sldId id="419" r:id="rId4"/>
    <p:sldId id="423" r:id="rId5"/>
    <p:sldId id="272" r:id="rId6"/>
    <p:sldId id="424" r:id="rId7"/>
    <p:sldId id="425" r:id="rId8"/>
    <p:sldId id="426" r:id="rId9"/>
    <p:sldId id="430" r:id="rId10"/>
    <p:sldId id="431" r:id="rId11"/>
    <p:sldId id="435" r:id="rId12"/>
    <p:sldId id="438" r:id="rId13"/>
    <p:sldId id="439" r:id="rId14"/>
    <p:sldId id="436" r:id="rId15"/>
    <p:sldId id="395" r:id="rId16"/>
    <p:sldId id="396" r:id="rId17"/>
    <p:sldId id="397" r:id="rId18"/>
    <p:sldId id="432" r:id="rId19"/>
    <p:sldId id="398" r:id="rId20"/>
    <p:sldId id="399" r:id="rId21"/>
    <p:sldId id="400" r:id="rId22"/>
    <p:sldId id="401" r:id="rId23"/>
    <p:sldId id="417" r:id="rId24"/>
    <p:sldId id="403" r:id="rId25"/>
    <p:sldId id="440" r:id="rId26"/>
    <p:sldId id="405" r:id="rId27"/>
    <p:sldId id="442" r:id="rId28"/>
    <p:sldId id="406" r:id="rId29"/>
    <p:sldId id="407" r:id="rId30"/>
    <p:sldId id="441" r:id="rId31"/>
    <p:sldId id="413" r:id="rId32"/>
  </p:sldIdLst>
  <p:sldSz cx="12192000" cy="6858000"/>
  <p:notesSz cx="9601200" cy="73152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5pPr>
    <a:lvl6pPr marL="22860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6pPr>
    <a:lvl7pPr marL="27432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7pPr>
    <a:lvl8pPr marL="32004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8pPr>
    <a:lvl9pPr marL="3657600" algn="l" defTabSz="457200" rtl="0" eaLnBrk="1" latinLnBrk="0" hangingPunct="1">
      <a:defRPr sz="2000" b="1" kern="1200">
        <a:solidFill>
          <a:schemeClr val="tx1"/>
        </a:solidFill>
        <a:latin typeface="Courier New" pitchFamily="-1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99"/>
    <a:srgbClr val="92D050"/>
    <a:srgbClr val="CCFFFF"/>
    <a:srgbClr val="FFCC99"/>
    <a:srgbClr val="FF3300"/>
    <a:srgbClr val="FFCC00"/>
    <a:srgbClr val="0099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08" autoAdjust="0"/>
    <p:restoredTop sz="80290" autoAdjust="0"/>
  </p:normalViewPr>
  <p:slideViewPr>
    <p:cSldViewPr snapToGrid="0">
      <p:cViewPr varScale="1">
        <p:scale>
          <a:sx n="100" d="100"/>
          <a:sy n="100" d="100"/>
        </p:scale>
        <p:origin x="560" y="160"/>
      </p:cViewPr>
      <p:guideLst>
        <p:guide orient="horz" pos="2160"/>
        <p:guide pos="384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18" d="100"/>
        <a:sy n="118" d="100"/>
      </p:scale>
      <p:origin x="0" y="0"/>
    </p:cViewPr>
  </p:sorterViewPr>
  <p:notesViewPr>
    <p:cSldViewPr snapToGrid="0">
      <p:cViewPr varScale="1">
        <p:scale>
          <a:sx n="152" d="100"/>
          <a:sy n="152" d="100"/>
        </p:scale>
        <p:origin x="4528" y="200"/>
      </p:cViewPr>
      <p:guideLst/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Arial Regular" charset="0"/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440265" y="0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Arial Regular" charset="0"/>
            </a:endParaRPr>
          </a:p>
        </p:txBody>
      </p:sp>
      <p:sp>
        <p:nvSpPr>
          <p:cNvPr id="106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949924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endParaRPr lang="en-US" b="0" dirty="0">
              <a:latin typeface="Arial Regular" charset="0"/>
            </a:endParaRPr>
          </a:p>
        </p:txBody>
      </p:sp>
      <p:sp>
        <p:nvSpPr>
          <p:cNvPr id="106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440265" y="6949924"/>
            <a:ext cx="4160936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45" tIns="48322" rIns="96645" bIns="48322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Courier New" pitchFamily="-107" charset="0"/>
              </a:defRPr>
            </a:lvl1pPr>
          </a:lstStyle>
          <a:p>
            <a:pPr>
              <a:defRPr/>
            </a:pPr>
            <a:fld id="{227F3E45-4A14-2D47-8F04-4BB42089EFB5}" type="slidenum">
              <a:rPr lang="en-US" b="0">
                <a:latin typeface="Arial Regular" charset="0"/>
              </a:rPr>
              <a:pPr>
                <a:defRPr/>
              </a:pPr>
              <a:t>‹#›</a:t>
            </a:fld>
            <a:endParaRPr lang="en-US" b="0" dirty="0">
              <a:latin typeface="Arial Regula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5706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38180" y="0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362200" y="549275"/>
            <a:ext cx="487680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61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60538" y="3474963"/>
            <a:ext cx="7680127" cy="3291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61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l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61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38180" y="6948715"/>
            <a:ext cx="4160937" cy="365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738" tIns="47869" rIns="95738" bIns="47869" numCol="1" anchor="b" anchorCtr="0" compatLnSpc="1">
            <a:prstTxWarp prst="textNoShape">
              <a:avLst/>
            </a:prstTxWarp>
          </a:bodyPr>
          <a:lstStyle>
            <a:lvl1pPr algn="r" defTabSz="957263">
              <a:defRPr sz="1300" b="0">
                <a:latin typeface="Times New Roman" pitchFamily="-107" charset="0"/>
              </a:defRPr>
            </a:lvl1pPr>
          </a:lstStyle>
          <a:p>
            <a:pPr>
              <a:defRPr/>
            </a:pPr>
            <a:fld id="{B069701C-02A1-CE43-ADB4-E98A80C283F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5055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pitchFamily="-107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305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Bayou and Chord are eventually consistent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139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8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VM-FT has a solution for shared disk. A general solution requires consensus, which is the focus of the next several lectures.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71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4569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137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Q: Class</a:t>
            </a:r>
            <a:r>
              <a:rPr lang="en-US" baseline="0" dirty="0"/>
              <a:t> what can go wrong w/ </a:t>
            </a:r>
            <a:r>
              <a:rPr lang="en-US" baseline="0" dirty="0" err="1"/>
              <a:t>async</a:t>
            </a:r>
            <a:r>
              <a:rPr lang="en-US" baseline="0" dirty="0"/>
              <a:t> replication?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675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937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2017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807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Ambitious system from VMware – want to give an entire Virtual Machine the benefits of primary-backup replication.</a:t>
            </a:r>
          </a:p>
          <a:p>
            <a:endParaRPr lang="en-US" sz="1600" dirty="0"/>
          </a:p>
          <a:p>
            <a:r>
              <a:rPr lang="en-US" sz="1600" dirty="0"/>
              <a:t>&gt;&gt;&gt; Actually run a virtual machine on top of primary-backup replication!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476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The backup executes identically to the primary</a:t>
            </a:r>
            <a:r>
              <a:rPr lang="en-US" sz="1600" b="1" baseline="0" dirty="0"/>
              <a:t>, except with a small time lag.</a:t>
            </a:r>
          </a:p>
          <a:p>
            <a:endParaRPr lang="en-US" sz="1600" b="1" baseline="0" dirty="0"/>
          </a:p>
          <a:p>
            <a:r>
              <a:rPr lang="en-US" sz="1600" b="0" baseline="0" dirty="0"/>
              <a:t>&gt;&gt;&gt; Wrinkle: Disk not replicated, instead shared</a:t>
            </a:r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8926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To replicate</a:t>
            </a:r>
            <a:r>
              <a:rPr lang="en-US" b="1" baseline="0" dirty="0"/>
              <a:t> the VM they need to look at the VM as a black box.</a:t>
            </a:r>
          </a:p>
          <a:p>
            <a:endParaRPr lang="en-US" dirty="0"/>
          </a:p>
          <a:p>
            <a:r>
              <a:rPr lang="en-US" dirty="0"/>
              <a:t>VM inputs: everything that flows into the VM.</a:t>
            </a:r>
          </a:p>
          <a:p>
            <a:r>
              <a:rPr lang="en-US" dirty="0"/>
              <a:t>VM</a:t>
            </a:r>
            <a:r>
              <a:rPr lang="en-US" baseline="0" dirty="0"/>
              <a:t> outputs: everything that flows out of the VM.</a:t>
            </a:r>
          </a:p>
          <a:p>
            <a:endParaRPr lang="en-US" baseline="0" dirty="0"/>
          </a:p>
          <a:p>
            <a:r>
              <a:rPr lang="en-US" b="0" baseline="0" dirty="0"/>
              <a:t>&gt;&gt;&gt; Disk writes are considered an output because they go to the shared disk attached to both VMs.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035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b="1" dirty="0"/>
              <a:t>The backup executes identically to the primary</a:t>
            </a:r>
            <a:r>
              <a:rPr lang="en-US" sz="1600" b="1" baseline="0" dirty="0"/>
              <a:t>, except with a small time lag.</a:t>
            </a:r>
          </a:p>
          <a:p>
            <a:endParaRPr lang="en-US" sz="1600" b="1" baseline="0" dirty="0"/>
          </a:p>
          <a:p>
            <a:r>
              <a:rPr lang="en-US" sz="1600" b="0" baseline="0" dirty="0"/>
              <a:t>&gt;&gt;&gt; Wrinkle: Disk not replicated, instead shared</a:t>
            </a:r>
            <a:endParaRPr lang="en-US" sz="16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29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(Outline slide)  So we have a general ide</a:t>
            </a:r>
            <a:r>
              <a:rPr lang="en-US" b="1" baseline="0" dirty="0"/>
              <a:t>a of how this works from the basic primary-backup design, but </a:t>
            </a:r>
            <a:r>
              <a:rPr lang="en-US" b="1" dirty="0"/>
              <a:t>here are the subtle points that the VM-FT paper addresses.</a:t>
            </a:r>
          </a:p>
          <a:p>
            <a:endParaRPr lang="en-US" b="1" dirty="0"/>
          </a:p>
          <a:p>
            <a:pPr marL="228600" indent="-228600">
              <a:buAutoNum type="arabicPeriod"/>
            </a:pPr>
            <a:r>
              <a:rPr lang="en-US" b="1" dirty="0"/>
              <a:t>(Exact</a:t>
            </a:r>
            <a:r>
              <a:rPr lang="en-US" b="1" baseline="0" dirty="0"/>
              <a:t> replica:) </a:t>
            </a:r>
            <a:r>
              <a:rPr lang="en-US" b="1" dirty="0"/>
              <a:t>How to cope with non-determinism</a:t>
            </a:r>
          </a:p>
          <a:p>
            <a:pPr marL="228600" indent="-228600">
              <a:buAutoNum type="arabicPeriod"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3356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Want to model VM as a deterministic state machine,</a:t>
            </a:r>
            <a:r>
              <a:rPr lang="en-US" sz="1200" b="1" baseline="0" dirty="0"/>
              <a:t> </a:t>
            </a:r>
            <a:r>
              <a:rPr lang="en-US" b="1" dirty="0"/>
              <a:t>so to do that we have to convert non-deterministic</a:t>
            </a:r>
            <a:r>
              <a:rPr lang="en-US" b="1" baseline="0" dirty="0"/>
              <a:t> operations to deterministic operations so that state machine replication holds.</a:t>
            </a:r>
            <a:endParaRPr lang="en-US" b="1" dirty="0"/>
          </a:p>
          <a:p>
            <a:endParaRPr lang="en-US" dirty="0"/>
          </a:p>
          <a:p>
            <a:r>
              <a:rPr lang="en-US" dirty="0"/>
              <a:t>Inputs: packet</a:t>
            </a:r>
            <a:r>
              <a:rPr lang="en-US" baseline="0" dirty="0"/>
              <a:t> with arbitrary data may arrive; arbitrary keystroke may arrive. </a:t>
            </a:r>
            <a:r>
              <a:rPr lang="en-US" dirty="0"/>
              <a:t>So once</a:t>
            </a:r>
            <a:r>
              <a:rPr lang="en-US" baseline="0" dirty="0"/>
              <a:t> the primary has logged both causes of non-determinism, the backup can use this 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96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r>
              <a:rPr lang="en-US" dirty="0"/>
              <a:t>Needs to know when the next input event occurs, so backup lags behind primary by one (actually many) input event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1664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So now we are</a:t>
            </a:r>
            <a:r>
              <a:rPr lang="en-US" b="1" baseline="0" dirty="0"/>
              <a:t> reasoning about the output events that the system generates, in particular when the primary fails.  And their solution to this problem is called the fault tolerant (FT) protocol.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4707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  <a:p>
            <a:r>
              <a:rPr lang="en-US" b="1" dirty="0"/>
              <a:t>&gt;&gt;&gt;</a:t>
            </a:r>
            <a:r>
              <a:rPr lang="en-US" b="1" baseline="0" dirty="0"/>
              <a:t> </a:t>
            </a:r>
            <a:r>
              <a:rPr lang="en-US" b="1" dirty="0"/>
              <a:t>Want to avoid contradictions</a:t>
            </a:r>
            <a:r>
              <a:rPr lang="en-US" b="1" baseline="0" dirty="0"/>
              <a:t> between the primary and backup when it fails over.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378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Suppose</a:t>
            </a:r>
            <a:r>
              <a:rPr lang="en-US" b="1" baseline="0" dirty="0"/>
              <a:t> primary fails just after an output event.  </a:t>
            </a:r>
            <a:r>
              <a:rPr lang="en-US" b="1" dirty="0"/>
              <a:t>Of </a:t>
            </a:r>
            <a:r>
              <a:rPr lang="en-US" b="1" baseline="0" dirty="0"/>
              <a:t>“in flight” events, backup doesn’t know whether they came before/after output event.</a:t>
            </a:r>
          </a:p>
          <a:p>
            <a:endParaRPr lang="en-US" b="1" baseline="0" dirty="0"/>
          </a:p>
          <a:p>
            <a:r>
              <a:rPr lang="en-US" b="0" baseline="0" dirty="0"/>
              <a:t>(e.g., event could be a timer interrupt)</a:t>
            </a:r>
          </a:p>
          <a:p>
            <a:endParaRPr lang="en-US" b="1" baseline="0" dirty="0"/>
          </a:p>
          <a:p>
            <a:r>
              <a:rPr lang="en-US" baseline="0" dirty="0"/>
              <a:t>Red event may have influenced </a:t>
            </a:r>
            <a:r>
              <a:rPr lang="en-US" b="1" baseline="0" dirty="0"/>
              <a:t>value</a:t>
            </a:r>
            <a:r>
              <a:rPr lang="en-US" baseline="0" dirty="0"/>
              <a:t> of output, backup doesn’t know where in its execution stream to place it: before or after the output.</a:t>
            </a:r>
          </a:p>
          <a:p>
            <a:endParaRPr lang="en-US" baseline="0" dirty="0"/>
          </a:p>
          <a:p>
            <a:r>
              <a:rPr lang="en-US" baseline="0" dirty="0"/>
              <a:t>Primary also doesn’t know what the value of the output event was, so can’t fix it that way.</a:t>
            </a:r>
          </a:p>
          <a:p>
            <a:endParaRPr lang="en-US" baseline="0" dirty="0"/>
          </a:p>
          <a:p>
            <a:r>
              <a:rPr lang="en-US" baseline="0" dirty="0"/>
              <a:t>Subtle: Arbitrarily many events may have happened at primary unbeknownst to backup, can’t speculate!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399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no other events in the backup’s log so it can reach the same state</a:t>
            </a:r>
            <a:r>
              <a:rPr lang="en-US" baseline="0" dirty="0"/>
              <a:t> as the primary was when it made the output.</a:t>
            </a:r>
          </a:p>
          <a:p>
            <a:r>
              <a:rPr lang="en-US" baseline="0" dirty="0"/>
              <a:t>Might output twice but that is okay – duplicate network packet or duplicate write to disk.</a:t>
            </a:r>
          </a:p>
          <a:p>
            <a:endParaRPr lang="en-US" baseline="0" dirty="0"/>
          </a:p>
          <a:p>
            <a:r>
              <a:rPr lang="en-US" baseline="0" dirty="0"/>
              <a:t>&gt;&gt;&gt; Primary doesn’t need to delay execution, just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230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no other events in the backup’s log so it can reach the same state</a:t>
            </a:r>
            <a:r>
              <a:rPr lang="en-US" baseline="0" dirty="0"/>
              <a:t> as the primary was when it made the output.</a:t>
            </a:r>
          </a:p>
          <a:p>
            <a:r>
              <a:rPr lang="en-US" baseline="0" dirty="0"/>
              <a:t>Might output twice but that is okay – duplicate network packet or duplicate write to disk.</a:t>
            </a:r>
          </a:p>
          <a:p>
            <a:endParaRPr lang="en-US" baseline="0" dirty="0"/>
          </a:p>
          <a:p>
            <a:r>
              <a:rPr lang="en-US" baseline="0" dirty="0"/>
              <a:t>&gt;&gt;&gt; Primary doesn’t need to delay execution, just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0773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avoiding</a:t>
            </a:r>
            <a:r>
              <a:rPr lang="en-US" baseline="0" dirty="0"/>
              <a:t> split brain gets difficult when the logging channel breaks.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373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62200" y="549275"/>
            <a:ext cx="4876800" cy="27432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method of avoiding split brain is possible because the VMs have a shared disk. In general, avoiding split brain requires a consensus protocol.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0558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[Reissue any pending operations to </a:t>
            </a:r>
            <a:r>
              <a:rPr lang="en-US"/>
              <a:t>the disk (</a:t>
            </a:r>
            <a:r>
              <a:rPr lang="en-US" dirty="0"/>
              <a:t>additional work is done to ensure they are idempotent)]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69701C-02A1-CE43-ADB4-E98A80C283F2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22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8000" y="685800"/>
            <a:ext cx="11176000" cy="1905000"/>
          </a:xfrm>
          <a:prstGeom prst="rect">
            <a:avLst/>
          </a:prstGeom>
        </p:spPr>
        <p:txBody>
          <a:bodyPr anchor="b"/>
          <a:lstStyle>
            <a:lvl1pPr algn="ctr"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696830"/>
            <a:ext cx="8534400" cy="1551570"/>
          </a:xfrm>
        </p:spPr>
        <p:txBody>
          <a:bodyPr/>
          <a:lstStyle>
            <a:lvl1pPr marL="0" indent="0" algn="ctr">
              <a:buNone/>
              <a:defRPr sz="28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394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8276" y="1623848"/>
            <a:ext cx="11098924" cy="4853152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748A91-97A8-1E4A-B7DA-F9D845201F58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346840" y="120868"/>
            <a:ext cx="11540359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6650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solidFill>
                  <a:schemeClr val="bg1"/>
                </a:solidFill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532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Only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78756"/>
            <a:ext cx="11684000" cy="6298245"/>
          </a:xfrm>
        </p:spPr>
        <p:txBody>
          <a:bodyPr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 sz="2600">
                <a:solidFill>
                  <a:schemeClr val="bg1"/>
                </a:solidFill>
              </a:defRPr>
            </a:lvl2pPr>
            <a:lvl3pPr>
              <a:defRPr sz="2600">
                <a:solidFill>
                  <a:schemeClr val="bg1"/>
                </a:solidFill>
              </a:defRPr>
            </a:lvl3pPr>
            <a:lvl4pPr>
              <a:defRPr sz="2600">
                <a:solidFill>
                  <a:schemeClr val="bg1"/>
                </a:solidFill>
              </a:defRPr>
            </a:lvl4pPr>
            <a:lvl5pPr>
              <a:defRPr sz="2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AB37-D57B-5349-8A73-F9D93383FA9F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111C5-E04E-4942-8174-12BB645D56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044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, Black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168DF-4358-664B-A04B-7A4BE79C5464}" type="datetime1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05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0" i="0" cap="all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A169D-6F4E-B845-A46E-D9EF1006DEEC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59B53-AEC7-9D43-BD4D-FB123296CD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87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7234" y="1470346"/>
            <a:ext cx="5787167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70346"/>
            <a:ext cx="5684753" cy="4877434"/>
          </a:xfrm>
        </p:spPr>
        <p:txBody>
          <a:bodyPr>
            <a:normAutofit/>
          </a:bodyPr>
          <a:lstStyle>
            <a:lvl1pPr>
              <a:defRPr sz="2600"/>
            </a:lvl1pPr>
            <a:lvl2pPr>
              <a:defRPr sz="2600"/>
            </a:lvl2pPr>
            <a:lvl3pPr>
              <a:defRPr sz="2600"/>
            </a:lvl3pPr>
            <a:lvl4pPr>
              <a:defRPr sz="2600"/>
            </a:lvl4pPr>
            <a:lvl5pPr>
              <a:defRPr sz="2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92CFD7-97C5-5045-B173-4D5413FF126D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00562-6296-9E41-94C7-4DAE5BF4E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7915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5731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535113"/>
            <a:ext cx="57933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200" y="2174875"/>
            <a:ext cx="57933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6938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6938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26CB7C-5D96-A249-B040-C324F6CD9C3C}" type="datetime1">
              <a:rPr lang="en-US" smtClean="0"/>
              <a:t>10/5/26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4929D7-7AD0-024D-8F69-58F7A677FF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13578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EFEA4-4857-C447-BE3C-D6F415301E39}" type="datetime1">
              <a:rPr lang="en-US" smtClean="0"/>
              <a:t>10/5/26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934AC4-E5A6-0446-ADDB-6CB25A5DDD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80000"/>
              </a:lnSpc>
              <a:defRPr sz="4400" b="0" i="0" spc="-10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3722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07BD-F870-3947-B44E-E0FA9E0F08CD}" type="datetime1">
              <a:rPr lang="en-US" smtClean="0"/>
              <a:t>10/5/26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025072-9793-DD45-A50B-C84D5FD44B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08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8DDBD9-92BA-EF41-ACBB-6E3908AD288C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DEDE-40D3-1C4C-B3CB-CF078D2D5C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0661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48C9AF-7B9C-A049-91F7-F50B28F891E0}" type="datetime1">
              <a:rPr lang="en-US" smtClean="0"/>
              <a:t>10/5/26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E0B851-7313-6B4B-90F0-D21AC23BC8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878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4F54E-245A-F84E-9199-FE2DBC902D65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8A700-9ACA-CA49-8640-C2576E344D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203200" y="152400"/>
            <a:ext cx="1168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b="0" i="0">
                <a:latin typeface="Helvetica Neue Medium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203200" y="1295400"/>
            <a:ext cx="11684000" cy="0"/>
          </a:xfrm>
          <a:prstGeom prst="line">
            <a:avLst/>
          </a:prstGeom>
          <a:ln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67694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latin typeface="Helvetica Neue Medium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3762E8-F47B-A84E-9BD3-5005B09C3C37}" type="datetime1">
              <a:rPr lang="en-US" smtClean="0"/>
              <a:t>10/5/26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C1C3E-524C-584F-BE26-32C52DE4BA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858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3200" y="1447800"/>
            <a:ext cx="1168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3200" y="6553201"/>
            <a:ext cx="2844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pPr>
              <a:defRPr/>
            </a:pPr>
            <a:fld id="{1FDAE6C9-274E-6947-97B4-79B28D53D9E0}" type="datetime1">
              <a:rPr lang="en-US" smtClean="0"/>
              <a:pPr>
                <a:defRPr/>
              </a:pPr>
              <a:t>10/5/26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553201"/>
            <a:ext cx="3860800" cy="2127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Arial Regular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2400" y="6553201"/>
            <a:ext cx="2844800" cy="212725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1400" b="0" i="0">
                <a:solidFill>
                  <a:srgbClr val="FF6600"/>
                </a:solidFill>
                <a:latin typeface="Helvetica Neue Medium" charset="0"/>
              </a:defRPr>
            </a:lvl1pPr>
          </a:lstStyle>
          <a:p>
            <a:pPr>
              <a:defRPr/>
            </a:pPr>
            <a:fld id="{62406363-7E77-DB4B-97E5-317AD9418D5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213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85" r:id="rId3"/>
    <p:sldLayoutId id="2147483686" r:id="rId4"/>
    <p:sldLayoutId id="2147483687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+mj-lt"/>
          <a:ea typeface="ＭＳ Ｐゴシック" pitchFamily="-1" charset="-128"/>
          <a:cs typeface="ＭＳ Ｐゴシック" pitchFamily="-1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000090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ＭＳ Ｐゴシック" pitchFamily="-1" charset="-128"/>
        </a:defRPr>
      </a:lvl1pPr>
      <a:lvl2pPr marL="742950" indent="-28575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2pPr>
      <a:lvl3pPr marL="11430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•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3pPr>
      <a:lvl4pPr marL="16002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–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4pPr>
      <a:lvl5pPr marL="2057400" indent="-228600" algn="l" defTabSz="457200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Font typeface="Arial" pitchFamily="-1" charset="0"/>
        <a:buChar char="»"/>
        <a:defRPr sz="2400" b="0" i="0" kern="1200" spc="-50">
          <a:solidFill>
            <a:schemeClr val="tx1"/>
          </a:solidFill>
          <a:latin typeface="Helvetica Neue Medium" charset="0"/>
          <a:ea typeface="ＭＳ Ｐゴシック" pitchFamily="-1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dl.acm.org/ft_gateway.cfm?id=1899932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dirty="0"/>
              <a:t>Replication State Machines via Primary-Backup Replication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02316" y="43171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225988" y="3402767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2665413" y="4137260"/>
            <a:ext cx="6858000" cy="2174330"/>
          </a:xfrm>
        </p:spPr>
        <p:txBody>
          <a:bodyPr>
            <a:noAutofit/>
          </a:bodyPr>
          <a:lstStyle/>
          <a:p>
            <a:r>
              <a:rPr lang="en-US" sz="2800" dirty="0"/>
              <a:t>COS 418/518: Distributed Systems</a:t>
            </a:r>
          </a:p>
          <a:p>
            <a:r>
              <a:rPr lang="en-US" sz="2800" dirty="0"/>
              <a:t>Lecture </a:t>
            </a:r>
            <a:r>
              <a:rPr lang="en-US" dirty="0"/>
              <a:t>10</a:t>
            </a:r>
            <a:endParaRPr lang="en-US" sz="2800" dirty="0"/>
          </a:p>
          <a:p>
            <a:endParaRPr lang="en-US" sz="2800" dirty="0"/>
          </a:p>
          <a:p>
            <a:r>
              <a:rPr lang="en-US" sz="2800" u="sng" dirty="0"/>
              <a:t>Jialin Ding</a:t>
            </a:r>
            <a:r>
              <a:rPr lang="en-US" sz="2800" dirty="0"/>
              <a:t>, Mike Freedman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631" y="2843509"/>
            <a:ext cx="867565" cy="10981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Eventual consistency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Multi-master:  Any node can accept operation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Asynchronously, nodes synchronize state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Eventual consistency inappropriate for many applications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Imagine bank ledger as eventually consistent</a:t>
            </a:r>
          </a:p>
          <a:p>
            <a:pPr lvl="1">
              <a:lnSpc>
                <a:spcPct val="100000"/>
              </a:lnSpc>
            </a:pP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Stronger consistency makes applications easier to write</a:t>
            </a:r>
          </a:p>
          <a:p>
            <a:pPr lvl="1">
              <a:lnSpc>
                <a:spcPct val="100000"/>
              </a:lnSpc>
            </a:pPr>
            <a:r>
              <a:rPr lang="en-US" sz="2400" dirty="0"/>
              <a:t>(More on downsides later)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eventual to strong consistency</a:t>
            </a:r>
          </a:p>
        </p:txBody>
      </p:sp>
    </p:spTree>
    <p:extLst>
      <p:ext uri="{BB962C8B-B14F-4D97-AF65-F5344CB8AC3E}">
        <p14:creationId xmlns:p14="http://schemas.microsoft.com/office/powerpoint/2010/main" val="569548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70120" y="2061954"/>
            <a:ext cx="6416040" cy="399901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1" dirty="0"/>
              <a:t>Mechanism:</a:t>
            </a:r>
            <a:r>
              <a:rPr lang="en-US" sz="2800" dirty="0"/>
              <a:t>  Replicate and separate servers</a:t>
            </a:r>
            <a:endParaRPr lang="en-US" sz="2800" b="1" dirty="0"/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1" dirty="0"/>
              <a:t>Goal #1:  </a:t>
            </a:r>
            <a:r>
              <a:rPr lang="en-US" sz="2800" dirty="0"/>
              <a:t>Provide a highly reliable service (despite failures)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en-US" sz="2800" b="1" dirty="0"/>
              <a:t>Goal #2:  </a:t>
            </a:r>
            <a:r>
              <a:rPr lang="en-US" sz="2800" dirty="0"/>
              <a:t>Servers should behave just like a single, more reliable server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Rectangle 5"/>
          <p:cNvSpPr>
            <a:spLocks/>
          </p:cNvSpPr>
          <p:nvPr/>
        </p:nvSpPr>
        <p:spPr bwMode="auto">
          <a:xfrm>
            <a:off x="2280866" y="2215575"/>
            <a:ext cx="968940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Client C</a:t>
            </a:r>
          </a:p>
        </p:txBody>
      </p:sp>
      <p:sp>
        <p:nvSpPr>
          <p:cNvPr id="7" name="Rectangle 6"/>
          <p:cNvSpPr>
            <a:spLocks/>
          </p:cNvSpPr>
          <p:nvPr/>
        </p:nvSpPr>
        <p:spPr bwMode="auto">
          <a:xfrm>
            <a:off x="1923987" y="3568999"/>
            <a:ext cx="1682701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spc="-150" dirty="0">
                <a:latin typeface="Helvetica Neue Medium" charset="0"/>
                <a:ea typeface="Gill Sans" pitchFamily="-84" charset="0"/>
                <a:cs typeface="Helvetica Neue Medium" charset="0"/>
              </a:rPr>
              <a:t>Primary P</a:t>
            </a:r>
          </a:p>
        </p:txBody>
      </p:sp>
      <p:sp>
        <p:nvSpPr>
          <p:cNvPr id="8" name="Rectangle 7"/>
          <p:cNvSpPr>
            <a:spLocks/>
          </p:cNvSpPr>
          <p:nvPr/>
        </p:nvSpPr>
        <p:spPr bwMode="auto">
          <a:xfrm>
            <a:off x="2155732" y="5113201"/>
            <a:ext cx="1219209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Backup B</a:t>
            </a:r>
          </a:p>
        </p:txBody>
      </p:sp>
      <p:pic>
        <p:nvPicPr>
          <p:cNvPr id="9" name="Picture 8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2061954"/>
            <a:ext cx="609600" cy="609600"/>
          </a:xfrm>
          <a:prstGeom prst="rect">
            <a:avLst/>
          </a:prstGeom>
        </p:spPr>
      </p:pic>
      <p:pic>
        <p:nvPicPr>
          <p:cNvPr id="10" name="Picture 9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3512121"/>
            <a:ext cx="609600" cy="609600"/>
          </a:xfrm>
          <a:prstGeom prst="rect">
            <a:avLst/>
          </a:prstGeom>
        </p:spPr>
      </p:pic>
      <p:pic>
        <p:nvPicPr>
          <p:cNvPr id="11" name="Picture 10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24" y="4962289"/>
            <a:ext cx="609600" cy="609600"/>
          </a:xfrm>
          <a:prstGeom prst="rect">
            <a:avLst/>
          </a:prstGeom>
        </p:spPr>
      </p:pic>
      <p:cxnSp>
        <p:nvCxnSpPr>
          <p:cNvPr id="12" name="Curved Connector 8"/>
          <p:cNvCxnSpPr/>
          <p:nvPr/>
        </p:nvCxnSpPr>
        <p:spPr>
          <a:xfrm>
            <a:off x="3876015" y="2686146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Curved Connector 8"/>
          <p:cNvCxnSpPr/>
          <p:nvPr/>
        </p:nvCxnSpPr>
        <p:spPr>
          <a:xfrm>
            <a:off x="3924324" y="4136313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0822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2280866" y="2215575"/>
            <a:ext cx="968940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Client C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1923987" y="3568999"/>
            <a:ext cx="1682701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spc="-150" dirty="0">
                <a:latin typeface="Helvetica Neue Medium" charset="0"/>
                <a:ea typeface="Gill Sans" pitchFamily="-84" charset="0"/>
                <a:cs typeface="Helvetica Neue Medium" charset="0"/>
              </a:rPr>
              <a:t>Primary P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2155732" y="5113201"/>
            <a:ext cx="1219209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Backup B</a:t>
            </a:r>
          </a:p>
        </p:txBody>
      </p:sp>
      <p:pic>
        <p:nvPicPr>
          <p:cNvPr id="23" name="Picture 22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2061954"/>
            <a:ext cx="609600" cy="609600"/>
          </a:xfrm>
          <a:prstGeom prst="rect">
            <a:avLst/>
          </a:prstGeom>
        </p:spPr>
      </p:pic>
      <p:pic>
        <p:nvPicPr>
          <p:cNvPr id="24" name="Picture 23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3512121"/>
            <a:ext cx="609600" cy="609600"/>
          </a:xfrm>
          <a:prstGeom prst="rect">
            <a:avLst/>
          </a:prstGeom>
        </p:spPr>
      </p:pic>
      <p:pic>
        <p:nvPicPr>
          <p:cNvPr id="25" name="Picture 24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24" y="4962289"/>
            <a:ext cx="609600" cy="609600"/>
          </a:xfrm>
          <a:prstGeom prst="rect">
            <a:avLst/>
          </a:prstGeom>
        </p:spPr>
      </p:pic>
      <p:cxnSp>
        <p:nvCxnSpPr>
          <p:cNvPr id="31" name="Curved Connector 8"/>
          <p:cNvCxnSpPr/>
          <p:nvPr/>
        </p:nvCxnSpPr>
        <p:spPr>
          <a:xfrm>
            <a:off x="3876015" y="2686146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ectangle 3"/>
          <p:cNvSpPr>
            <a:spLocks noGrp="1" noChangeArrowheads="1"/>
          </p:cNvSpPr>
          <p:nvPr>
            <p:ph idx="1"/>
          </p:nvPr>
        </p:nvSpPr>
        <p:spPr>
          <a:xfrm>
            <a:off x="4770120" y="2215575"/>
            <a:ext cx="7421880" cy="310631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800" spc="-100" dirty="0"/>
              <a:t>Nominate one replica </a:t>
            </a:r>
            <a:r>
              <a:rPr lang="en-US" sz="2800" b="1" i="1" spc="-100" dirty="0">
                <a:solidFill>
                  <a:srgbClr val="E46C0A"/>
                </a:solidFill>
              </a:rPr>
              <a:t>primary,</a:t>
            </a:r>
            <a:r>
              <a:rPr lang="en-US" sz="2800" spc="-100" dirty="0"/>
              <a:t> other </a:t>
            </a:r>
            <a:r>
              <a:rPr lang="en-US" sz="2800" b="1" i="1" spc="-100" dirty="0">
                <a:solidFill>
                  <a:srgbClr val="E46C0A"/>
                </a:solidFill>
              </a:rPr>
              <a:t>backup</a:t>
            </a:r>
            <a:endParaRPr lang="en-US" sz="2800" spc="-100" dirty="0"/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Clients send all ops to current </a:t>
            </a:r>
            <a:r>
              <a:rPr lang="en-US" b="1" dirty="0"/>
              <a:t>primary</a:t>
            </a:r>
          </a:p>
          <a:p>
            <a:pPr marL="746125" lvl="1" indent="-282575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Primary </a:t>
            </a:r>
            <a:r>
              <a:rPr lang="en-US" b="1" dirty="0"/>
              <a:t>orders</a:t>
            </a:r>
            <a:r>
              <a:rPr lang="en-US" dirty="0"/>
              <a:t> clients’ operations</a:t>
            </a:r>
          </a:p>
          <a:p>
            <a:pPr marL="746125" lvl="1" indent="-282575">
              <a:lnSpc>
                <a:spcPct val="100000"/>
              </a:lnSpc>
              <a:spcBef>
                <a:spcPts val="12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sz="2800" dirty="0"/>
              <a:t>Only </a:t>
            </a:r>
            <a:r>
              <a:rPr lang="en-US" sz="2800" b="1" dirty="0"/>
              <a:t>one primary at a time</a:t>
            </a:r>
          </a:p>
          <a:p>
            <a:pPr marL="346075" indent="-282575">
              <a:lnSpc>
                <a:spcPct val="100000"/>
              </a:lnSpc>
              <a:spcBef>
                <a:spcPts val="1200"/>
              </a:spcBef>
            </a:pPr>
            <a:endParaRPr lang="en-US" sz="28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sz="2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cxnSp>
        <p:nvCxnSpPr>
          <p:cNvPr id="14" name="Curved Connector 8"/>
          <p:cNvCxnSpPr/>
          <p:nvPr/>
        </p:nvCxnSpPr>
        <p:spPr>
          <a:xfrm>
            <a:off x="3924324" y="4136313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1923986" y="5742279"/>
            <a:ext cx="8403336" cy="95410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0" dirty="0">
                <a:latin typeface="Helvetica Neue Medium" charset="0"/>
              </a:rPr>
              <a:t>Need to keep clients, primary, and backup in sync: who is primary and who is backup</a:t>
            </a:r>
          </a:p>
        </p:txBody>
      </p:sp>
    </p:spTree>
    <p:extLst>
      <p:ext uri="{BB962C8B-B14F-4D97-AF65-F5344CB8AC3E}">
        <p14:creationId xmlns:p14="http://schemas.microsoft.com/office/powerpoint/2010/main" val="157609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9" name="Rectangle 3"/>
          <p:cNvSpPr>
            <a:spLocks noGrp="1" noChangeArrowheads="1"/>
          </p:cNvSpPr>
          <p:nvPr>
            <p:ph idx="1"/>
          </p:nvPr>
        </p:nvSpPr>
        <p:spPr>
          <a:xfrm>
            <a:off x="1066800" y="1645920"/>
            <a:ext cx="10820400" cy="5410200"/>
          </a:xfrm>
        </p:spPr>
        <p:txBody>
          <a:bodyPr>
            <a:normAutofit/>
          </a:bodyPr>
          <a:lstStyle/>
          <a:p>
            <a:pPr>
              <a:spcBef>
                <a:spcPts val="1200"/>
              </a:spcBef>
            </a:pPr>
            <a:r>
              <a:rPr lang="en-US" sz="2800" b="1" dirty="0"/>
              <a:t>Idea: A replica </a:t>
            </a:r>
            <a:r>
              <a:rPr lang="en-US" sz="2800" dirty="0"/>
              <a:t>is essentially a </a:t>
            </a:r>
            <a:r>
              <a:rPr lang="en-US" sz="2800" b="1" i="1" dirty="0">
                <a:solidFill>
                  <a:srgbClr val="E46C0A"/>
                </a:solidFill>
              </a:rPr>
              <a:t>state machine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Set of (key, value) pairs is </a:t>
            </a:r>
            <a:r>
              <a:rPr lang="en-US" b="1" dirty="0">
                <a:solidFill>
                  <a:srgbClr val="E46C0A"/>
                </a:solidFill>
              </a:rPr>
              <a:t>state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Operations </a:t>
            </a:r>
            <a:r>
              <a:rPr lang="en-US" b="1" dirty="0"/>
              <a:t>transition</a:t>
            </a:r>
            <a:r>
              <a:rPr lang="en-US" dirty="0"/>
              <a:t> between states</a:t>
            </a:r>
          </a:p>
          <a:p>
            <a:pPr>
              <a:spcBef>
                <a:spcPts val="1200"/>
              </a:spcBef>
            </a:pP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spc="-150" dirty="0"/>
              <a:t>Need an op to be executed on all replicas, or none at all</a:t>
            </a:r>
          </a:p>
          <a:p>
            <a:pPr lvl="1">
              <a:spcBef>
                <a:spcPts val="1200"/>
              </a:spcBef>
            </a:pPr>
            <a:r>
              <a:rPr lang="en-US" i="1" dirty="0"/>
              <a:t>i.e.,</a:t>
            </a:r>
            <a:r>
              <a:rPr lang="en-US" dirty="0"/>
              <a:t> we need </a:t>
            </a:r>
            <a:r>
              <a:rPr lang="en-US" b="1" dirty="0"/>
              <a:t>distributed</a:t>
            </a:r>
            <a:r>
              <a:rPr lang="en-US" dirty="0"/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all-or-nothing atomicity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If op is deterministic, replicas will end in same state</a:t>
            </a:r>
          </a:p>
          <a:p>
            <a:pPr>
              <a:spcBef>
                <a:spcPts val="1200"/>
              </a:spcBef>
            </a:pPr>
            <a:endParaRPr lang="en-US" sz="2800" dirty="0"/>
          </a:p>
          <a:p>
            <a:pPr>
              <a:spcBef>
                <a:spcPts val="1200"/>
              </a:spcBef>
            </a:pPr>
            <a:r>
              <a:rPr lang="en-US" sz="2800" b="1" dirty="0"/>
              <a:t>Key assumption: </a:t>
            </a:r>
            <a:r>
              <a:rPr lang="en-US" sz="2800" dirty="0"/>
              <a:t>Operations are </a:t>
            </a:r>
            <a:r>
              <a:rPr lang="en-US" sz="2800" b="1" dirty="0"/>
              <a:t>deterministic</a:t>
            </a:r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machine replication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2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2280866" y="2215575"/>
            <a:ext cx="968940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Client C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1923987" y="3568999"/>
            <a:ext cx="1682701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spc="-150" dirty="0">
                <a:latin typeface="Helvetica Neue Medium" charset="0"/>
                <a:ea typeface="Gill Sans" pitchFamily="-84" charset="0"/>
                <a:cs typeface="Helvetica Neue Medium" charset="0"/>
              </a:rPr>
              <a:t>Primary P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2155732" y="5113201"/>
            <a:ext cx="1219209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Backup B</a:t>
            </a:r>
          </a:p>
        </p:txBody>
      </p:sp>
      <p:pic>
        <p:nvPicPr>
          <p:cNvPr id="23" name="Picture 22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2061954"/>
            <a:ext cx="609600" cy="609600"/>
          </a:xfrm>
          <a:prstGeom prst="rect">
            <a:avLst/>
          </a:prstGeom>
        </p:spPr>
      </p:pic>
      <p:pic>
        <p:nvPicPr>
          <p:cNvPr id="24" name="Picture 23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3512121"/>
            <a:ext cx="609600" cy="609600"/>
          </a:xfrm>
          <a:prstGeom prst="rect">
            <a:avLst/>
          </a:prstGeom>
        </p:spPr>
      </p:pic>
      <p:pic>
        <p:nvPicPr>
          <p:cNvPr id="25" name="Picture 24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24" y="4962289"/>
            <a:ext cx="609600" cy="609600"/>
          </a:xfrm>
          <a:prstGeom prst="rect">
            <a:avLst/>
          </a:prstGeom>
        </p:spPr>
      </p:pic>
      <p:cxnSp>
        <p:nvCxnSpPr>
          <p:cNvPr id="31" name="Curved Connector 8"/>
          <p:cNvCxnSpPr/>
          <p:nvPr/>
        </p:nvCxnSpPr>
        <p:spPr>
          <a:xfrm>
            <a:off x="3801371" y="2686146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ectangle 3"/>
          <p:cNvSpPr>
            <a:spLocks noGrp="1" noChangeArrowheads="1"/>
          </p:cNvSpPr>
          <p:nvPr>
            <p:ph idx="1"/>
          </p:nvPr>
        </p:nvSpPr>
        <p:spPr>
          <a:xfrm>
            <a:off x="5085837" y="2215575"/>
            <a:ext cx="6801363" cy="4238817"/>
          </a:xfrm>
        </p:spPr>
        <p:txBody>
          <a:bodyPr>
            <a:noAutofit/>
          </a:bodyPr>
          <a:lstStyle/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gets operations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orders ops into log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Replicates log of ops to backup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Backup exec’s ops or writes to log</a:t>
            </a:r>
          </a:p>
          <a:p>
            <a:pPr marL="514350" indent="-514350">
              <a:lnSpc>
                <a:spcPct val="100000"/>
              </a:lnSpc>
              <a:spcBef>
                <a:spcPts val="2400"/>
              </a:spcBef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cxnSp>
        <p:nvCxnSpPr>
          <p:cNvPr id="14" name="Curved Connector 8"/>
          <p:cNvCxnSpPr/>
          <p:nvPr/>
        </p:nvCxnSpPr>
        <p:spPr>
          <a:xfrm>
            <a:off x="3812358" y="4136313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98461" y="283485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741" y="431281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</p:spTree>
    <p:extLst>
      <p:ext uri="{BB962C8B-B14F-4D97-AF65-F5344CB8AC3E}">
        <p14:creationId xmlns:p14="http://schemas.microsoft.com/office/powerpoint/2010/main" val="48387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2280866" y="2215575"/>
            <a:ext cx="968940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Client C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1923987" y="3568999"/>
            <a:ext cx="1682701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spc="-150" dirty="0">
                <a:latin typeface="Helvetica Neue Medium" charset="0"/>
                <a:ea typeface="Gill Sans" pitchFamily="-84" charset="0"/>
                <a:cs typeface="Helvetica Neue Medium" charset="0"/>
              </a:rPr>
              <a:t>Primary P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2155732" y="5113201"/>
            <a:ext cx="1219209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Backup B</a:t>
            </a:r>
          </a:p>
        </p:txBody>
      </p:sp>
      <p:pic>
        <p:nvPicPr>
          <p:cNvPr id="23" name="Picture 22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2061954"/>
            <a:ext cx="609600" cy="609600"/>
          </a:xfrm>
          <a:prstGeom prst="rect">
            <a:avLst/>
          </a:prstGeom>
        </p:spPr>
      </p:pic>
      <p:pic>
        <p:nvPicPr>
          <p:cNvPr id="24" name="Picture 23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3512121"/>
            <a:ext cx="609600" cy="609600"/>
          </a:xfrm>
          <a:prstGeom prst="rect">
            <a:avLst/>
          </a:prstGeom>
        </p:spPr>
      </p:pic>
      <p:pic>
        <p:nvPicPr>
          <p:cNvPr id="25" name="Picture 24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24" y="4962289"/>
            <a:ext cx="609600" cy="609600"/>
          </a:xfrm>
          <a:prstGeom prst="rect">
            <a:avLst/>
          </a:prstGeom>
        </p:spPr>
      </p:pic>
      <p:cxnSp>
        <p:nvCxnSpPr>
          <p:cNvPr id="31" name="Curved Connector 8"/>
          <p:cNvCxnSpPr/>
          <p:nvPr/>
        </p:nvCxnSpPr>
        <p:spPr>
          <a:xfrm>
            <a:off x="3801371" y="2686146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ectangle 3"/>
          <p:cNvSpPr>
            <a:spLocks noGrp="1" noChangeArrowheads="1"/>
          </p:cNvSpPr>
          <p:nvPr>
            <p:ph idx="1"/>
          </p:nvPr>
        </p:nvSpPr>
        <p:spPr>
          <a:xfrm>
            <a:off x="5085836" y="2834857"/>
            <a:ext cx="6801364" cy="3619535"/>
          </a:xfrm>
        </p:spPr>
        <p:txBody>
          <a:bodyPr>
            <a:noAutofit/>
          </a:bodyPr>
          <a:lstStyle/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gets operations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Primary exec’s ops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orders ops into log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Replicates log of ops to backup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Backup exec’s ops or writes to log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cxnSp>
        <p:nvCxnSpPr>
          <p:cNvPr id="14" name="Curved Connector 8"/>
          <p:cNvCxnSpPr/>
          <p:nvPr/>
        </p:nvCxnSpPr>
        <p:spPr>
          <a:xfrm>
            <a:off x="3812358" y="4136313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98461" y="283485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741" y="431281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7714" y="2912936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Helvetica Neue Medium" charset="0"/>
                <a:ea typeface="Helvetica Neue Medium" charset="0"/>
                <a:cs typeface="Helvetica Neue Medium" charset="0"/>
              </a:rPr>
              <a:t>ack</a:t>
            </a:r>
            <a:endParaRPr lang="en-US" b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19" name="Curved Connector 8"/>
          <p:cNvCxnSpPr/>
          <p:nvPr/>
        </p:nvCxnSpPr>
        <p:spPr>
          <a:xfrm>
            <a:off x="4017889" y="2671555"/>
            <a:ext cx="0" cy="811385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83451" y="2000131"/>
            <a:ext cx="45287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solidFill>
                  <a:srgbClr val="C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Asynchronous Replication</a:t>
            </a:r>
          </a:p>
        </p:txBody>
      </p:sp>
    </p:spTree>
    <p:extLst>
      <p:ext uri="{BB962C8B-B14F-4D97-AF65-F5344CB8AC3E}">
        <p14:creationId xmlns:p14="http://schemas.microsoft.com/office/powerpoint/2010/main" val="222190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  <p:sp>
        <p:nvSpPr>
          <p:cNvPr id="20" name="Rectangle 19"/>
          <p:cNvSpPr>
            <a:spLocks/>
          </p:cNvSpPr>
          <p:nvPr/>
        </p:nvSpPr>
        <p:spPr bwMode="auto">
          <a:xfrm>
            <a:off x="2280866" y="2215575"/>
            <a:ext cx="968940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Client C</a:t>
            </a:r>
          </a:p>
        </p:txBody>
      </p:sp>
      <p:sp>
        <p:nvSpPr>
          <p:cNvPr id="21" name="Rectangle 20"/>
          <p:cNvSpPr>
            <a:spLocks/>
          </p:cNvSpPr>
          <p:nvPr/>
        </p:nvSpPr>
        <p:spPr bwMode="auto">
          <a:xfrm>
            <a:off x="1923987" y="3568999"/>
            <a:ext cx="1682701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spc="-150" dirty="0">
                <a:latin typeface="Helvetica Neue Medium" charset="0"/>
                <a:ea typeface="Gill Sans" pitchFamily="-84" charset="0"/>
                <a:cs typeface="Helvetica Neue Medium" charset="0"/>
              </a:rPr>
              <a:t>Primary P</a:t>
            </a:r>
          </a:p>
        </p:txBody>
      </p:sp>
      <p:sp>
        <p:nvSpPr>
          <p:cNvPr id="22" name="Rectangle 21"/>
          <p:cNvSpPr>
            <a:spLocks/>
          </p:cNvSpPr>
          <p:nvPr/>
        </p:nvSpPr>
        <p:spPr bwMode="auto">
          <a:xfrm>
            <a:off x="2155732" y="5113201"/>
            <a:ext cx="1219209" cy="307777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square" lIns="0" tIns="0" rIns="0" bIns="0" anchor="ctr">
            <a:prstTxWarp prst="textNoShape">
              <a:avLst/>
            </a:prstTxWarp>
            <a:spAutoFit/>
          </a:bodyPr>
          <a:lstStyle/>
          <a:p>
            <a:r>
              <a:rPr lang="en-US" b="0" dirty="0">
                <a:latin typeface="Helvetica Neue Medium" charset="0"/>
                <a:ea typeface="Gill Sans" pitchFamily="-84" charset="0"/>
                <a:cs typeface="Helvetica Neue Medium" charset="0"/>
              </a:rPr>
              <a:t>Backup B</a:t>
            </a:r>
          </a:p>
        </p:txBody>
      </p:sp>
      <p:pic>
        <p:nvPicPr>
          <p:cNvPr id="23" name="Picture 22" descr="Mac-Book-Black-On-48x48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2061954"/>
            <a:ext cx="609600" cy="609600"/>
          </a:xfrm>
          <a:prstGeom prst="rect">
            <a:avLst/>
          </a:prstGeom>
        </p:spPr>
      </p:pic>
      <p:pic>
        <p:nvPicPr>
          <p:cNvPr id="24" name="Picture 23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1088" y="3512121"/>
            <a:ext cx="609600" cy="609600"/>
          </a:xfrm>
          <a:prstGeom prst="rect">
            <a:avLst/>
          </a:prstGeom>
        </p:spPr>
      </p:pic>
      <p:pic>
        <p:nvPicPr>
          <p:cNvPr id="25" name="Picture 24" descr="server-48x4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524" y="4962289"/>
            <a:ext cx="609600" cy="609600"/>
          </a:xfrm>
          <a:prstGeom prst="rect">
            <a:avLst/>
          </a:prstGeom>
        </p:spPr>
      </p:pic>
      <p:cxnSp>
        <p:nvCxnSpPr>
          <p:cNvPr id="31" name="Curved Connector 8"/>
          <p:cNvCxnSpPr/>
          <p:nvPr/>
        </p:nvCxnSpPr>
        <p:spPr>
          <a:xfrm>
            <a:off x="3801371" y="2686146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8" name="Rectangle 3"/>
          <p:cNvSpPr>
            <a:spLocks noGrp="1" noChangeArrowheads="1"/>
          </p:cNvSpPr>
          <p:nvPr>
            <p:ph idx="1"/>
          </p:nvPr>
        </p:nvSpPr>
        <p:spPr>
          <a:xfrm>
            <a:off x="5085836" y="2834857"/>
            <a:ext cx="6801364" cy="3619535"/>
          </a:xfrm>
        </p:spPr>
        <p:txBody>
          <a:bodyPr>
            <a:noAutofit/>
          </a:bodyPr>
          <a:lstStyle/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gets operations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Primary orders ops into log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Replicates log of ops to backup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dirty="0"/>
              <a:t>Backup exec’s op or writes to log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r>
              <a:rPr lang="en-US" b="1" dirty="0">
                <a:solidFill>
                  <a:srgbClr val="0000FF"/>
                </a:solidFill>
              </a:rPr>
              <a:t>Primary gets </a:t>
            </a:r>
            <a:r>
              <a:rPr lang="en-US" b="1" dirty="0" err="1">
                <a:solidFill>
                  <a:srgbClr val="0000FF"/>
                </a:solidFill>
              </a:rPr>
              <a:t>ack</a:t>
            </a:r>
            <a:r>
              <a:rPr lang="en-US" b="1" dirty="0">
                <a:solidFill>
                  <a:srgbClr val="0000FF"/>
                </a:solidFill>
              </a:rPr>
              <a:t>, execs ops</a:t>
            </a:r>
          </a:p>
          <a:p>
            <a:pPr marL="514350" indent="-514350">
              <a:spcBef>
                <a:spcPts val="2400"/>
              </a:spcBef>
              <a:buFont typeface="+mj-lt"/>
              <a:buAutoNum type="arabicPeriod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cxnSp>
        <p:nvCxnSpPr>
          <p:cNvPr id="14" name="Curved Connector 8"/>
          <p:cNvCxnSpPr/>
          <p:nvPr/>
        </p:nvCxnSpPr>
        <p:spPr>
          <a:xfrm>
            <a:off x="3812358" y="4136313"/>
            <a:ext cx="0" cy="811385"/>
          </a:xfrm>
          <a:prstGeom prst="straightConnector1">
            <a:avLst/>
          </a:prstGeom>
          <a:ln>
            <a:prstDash val="solid"/>
            <a:tailEnd type="arrow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698461" y="283485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705741" y="4312816"/>
            <a:ext cx="10663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put(x,1)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7714" y="2912936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Helvetica Neue Medium" charset="0"/>
                <a:ea typeface="Helvetica Neue Medium" charset="0"/>
                <a:cs typeface="Helvetica Neue Medium" charset="0"/>
              </a:rPr>
              <a:t>ack</a:t>
            </a:r>
            <a:endParaRPr lang="en-US" b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50833" y="4312816"/>
            <a:ext cx="6126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 err="1">
                <a:latin typeface="Helvetica Neue Medium" charset="0"/>
                <a:ea typeface="Helvetica Neue Medium" charset="0"/>
                <a:cs typeface="Helvetica Neue Medium" charset="0"/>
              </a:rPr>
              <a:t>ack</a:t>
            </a:r>
            <a:endParaRPr lang="en-US" b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19" name="Curved Connector 8"/>
          <p:cNvCxnSpPr/>
          <p:nvPr/>
        </p:nvCxnSpPr>
        <p:spPr>
          <a:xfrm>
            <a:off x="4017889" y="2671555"/>
            <a:ext cx="0" cy="811385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Curved Connector 8"/>
          <p:cNvCxnSpPr/>
          <p:nvPr/>
        </p:nvCxnSpPr>
        <p:spPr>
          <a:xfrm>
            <a:off x="4051400" y="4121722"/>
            <a:ext cx="0" cy="811385"/>
          </a:xfrm>
          <a:prstGeom prst="straightConnector1">
            <a:avLst/>
          </a:prstGeom>
          <a:ln>
            <a:prstDash val="solid"/>
            <a:headEnd type="arrow"/>
            <a:tailEnd type="none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5380244" y="2000131"/>
            <a:ext cx="4535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solidFill>
                  <a:srgbClr val="C0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  Synchronous Replication</a:t>
            </a:r>
          </a:p>
        </p:txBody>
      </p:sp>
    </p:spTree>
    <p:extLst>
      <p:ext uri="{BB962C8B-B14F-4D97-AF65-F5344CB8AC3E}">
        <p14:creationId xmlns:p14="http://schemas.microsoft.com/office/powerpoint/2010/main" val="337585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000" b="0" dirty="0"/>
              <a:t>Why does this work?   </a:t>
            </a:r>
            <a:r>
              <a:rPr lang="en-US" sz="4000" dirty="0"/>
              <a:t>Synchronous Replication</a:t>
            </a:r>
          </a:p>
        </p:txBody>
      </p:sp>
      <p:sp>
        <p:nvSpPr>
          <p:cNvPr id="196" name="Rounded Rectangle 195"/>
          <p:cNvSpPr/>
          <p:nvPr/>
        </p:nvSpPr>
        <p:spPr>
          <a:xfrm>
            <a:off x="45136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grpSp>
        <p:nvGrpSpPr>
          <p:cNvPr id="197" name="Group 196"/>
          <p:cNvGrpSpPr/>
          <p:nvPr/>
        </p:nvGrpSpPr>
        <p:grpSpPr>
          <a:xfrm>
            <a:off x="4818474" y="4190394"/>
            <a:ext cx="1524000" cy="228600"/>
            <a:chOff x="1828800" y="3733800"/>
            <a:chExt cx="1524000" cy="228600"/>
          </a:xfrm>
        </p:grpSpPr>
        <p:sp>
          <p:nvSpPr>
            <p:cNvPr id="216" name="Rectangle 215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>
                  <a:latin typeface="Helvetica Neue Medium" charset="0"/>
                </a:rPr>
                <a:t>add</a:t>
              </a: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jmp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mov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shl</a:t>
              </a:r>
              <a:endParaRPr lang="en-US" sz="1400" b="0" dirty="0">
                <a:latin typeface="Helvetica Neue Medium" charset="0"/>
              </a:endParaRPr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5423381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199" name="Group 198"/>
          <p:cNvGrpSpPr/>
          <p:nvPr/>
        </p:nvGrpSpPr>
        <p:grpSpPr>
          <a:xfrm>
            <a:off x="5912442" y="3199794"/>
            <a:ext cx="658633" cy="609600"/>
            <a:chOff x="3075167" y="2286000"/>
            <a:chExt cx="658633" cy="609600"/>
          </a:xfrm>
        </p:grpSpPr>
        <p:sp>
          <p:nvSpPr>
            <p:cNvPr id="206" name="Oval 205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1" name="Freeform 210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2" name="Freeform 211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3" name="Freeform 212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215" name="Straight Connector 214"/>
            <p:cNvCxnSpPr>
              <a:stCxn id="208" idx="0"/>
              <a:endCxn id="206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00" name="Group 199"/>
          <p:cNvGrpSpPr/>
          <p:nvPr/>
        </p:nvGrpSpPr>
        <p:grpSpPr>
          <a:xfrm>
            <a:off x="4882003" y="3199794"/>
            <a:ext cx="531549" cy="533400"/>
            <a:chOff x="2057400" y="2438400"/>
            <a:chExt cx="379678" cy="381000"/>
          </a:xfrm>
        </p:grpSpPr>
        <p:sp>
          <p:nvSpPr>
            <p:cNvPr id="203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1" name="TextBox 200"/>
          <p:cNvSpPr txBox="1"/>
          <p:nvPr/>
        </p:nvSpPr>
        <p:spPr>
          <a:xfrm>
            <a:off x="4811948" y="2742595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5885275" y="2742595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221" name="Rounded Rectangle 220"/>
          <p:cNvSpPr/>
          <p:nvPr/>
        </p:nvSpPr>
        <p:spPr>
          <a:xfrm>
            <a:off x="69520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grpSp>
        <p:nvGrpSpPr>
          <p:cNvPr id="222" name="Group 221"/>
          <p:cNvGrpSpPr/>
          <p:nvPr/>
        </p:nvGrpSpPr>
        <p:grpSpPr>
          <a:xfrm>
            <a:off x="7256874" y="4190394"/>
            <a:ext cx="1524000" cy="228600"/>
            <a:chOff x="1828800" y="3733800"/>
            <a:chExt cx="1524000" cy="228600"/>
          </a:xfrm>
        </p:grpSpPr>
        <p:sp>
          <p:nvSpPr>
            <p:cNvPr id="241" name="Rectangle 24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>
                  <a:latin typeface="Helvetica Neue Medium" charset="0"/>
                </a:rPr>
                <a:t>add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jmp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mov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shl</a:t>
              </a:r>
              <a:endParaRPr lang="en-US" sz="1400" b="0" dirty="0">
                <a:latin typeface="Helvetica Neue Medium" charset="0"/>
              </a:endParaRPr>
            </a:p>
          </p:txBody>
        </p:sp>
      </p:grpSp>
      <p:sp>
        <p:nvSpPr>
          <p:cNvPr id="223" name="TextBox 222"/>
          <p:cNvSpPr txBox="1"/>
          <p:nvPr/>
        </p:nvSpPr>
        <p:spPr>
          <a:xfrm>
            <a:off x="7861781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224" name="Group 223"/>
          <p:cNvGrpSpPr/>
          <p:nvPr/>
        </p:nvGrpSpPr>
        <p:grpSpPr>
          <a:xfrm>
            <a:off x="8350842" y="3199794"/>
            <a:ext cx="658633" cy="609600"/>
            <a:chOff x="3075167" y="2286000"/>
            <a:chExt cx="658633" cy="609600"/>
          </a:xfrm>
        </p:grpSpPr>
        <p:sp>
          <p:nvSpPr>
            <p:cNvPr id="231" name="Oval 23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6" name="Freeform 23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7" name="Freeform 23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8" name="Freeform 23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240" name="Straight Connector 239"/>
            <p:cNvCxnSpPr>
              <a:stCxn id="233" idx="0"/>
              <a:endCxn id="231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7320403" y="3199794"/>
            <a:ext cx="531549" cy="533400"/>
            <a:chOff x="2057400" y="2438400"/>
            <a:chExt cx="379678" cy="381000"/>
          </a:xfrm>
        </p:grpSpPr>
        <p:sp>
          <p:nvSpPr>
            <p:cNvPr id="22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250348" y="2742595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8323675" y="2742595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7525848" y="4612093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Primary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9365869" y="1810527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Clients</a:t>
            </a:r>
          </a:p>
        </p:txBody>
      </p:sp>
      <p:pic>
        <p:nvPicPr>
          <p:cNvPr id="263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2" name="Straight Connector 271"/>
          <p:cNvCxnSpPr/>
          <p:nvPr/>
        </p:nvCxnSpPr>
        <p:spPr>
          <a:xfrm>
            <a:off x="7561674" y="236159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3" name="Freeform 272"/>
          <p:cNvSpPr/>
          <p:nvPr/>
        </p:nvSpPr>
        <p:spPr>
          <a:xfrm>
            <a:off x="5369956" y="2858217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75" name="Freeform 274"/>
          <p:cNvSpPr/>
          <p:nvPr/>
        </p:nvSpPr>
        <p:spPr>
          <a:xfrm>
            <a:off x="5152980" y="3771941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277" name="Straight Connector 276"/>
          <p:cNvCxnSpPr/>
          <p:nvPr/>
        </p:nvCxnSpPr>
        <p:spPr>
          <a:xfrm flipV="1">
            <a:off x="623656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8" name="Freeform 277"/>
          <p:cNvSpPr/>
          <p:nvPr/>
        </p:nvSpPr>
        <p:spPr>
          <a:xfrm>
            <a:off x="7584923" y="3771941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283" name="Straight Connector 282"/>
          <p:cNvCxnSpPr/>
          <p:nvPr/>
        </p:nvCxnSpPr>
        <p:spPr>
          <a:xfrm flipV="1">
            <a:off x="86736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5" name="Freeform 284"/>
          <p:cNvSpPr/>
          <p:nvPr/>
        </p:nvSpPr>
        <p:spPr>
          <a:xfrm>
            <a:off x="7748946" y="2090374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78499" y="2333520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9385935" y="3374138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Servers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062172" y="4612093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sp>
        <p:nvSpPr>
          <p:cNvPr id="101" name="Content Placeholder 1"/>
          <p:cNvSpPr txBox="1">
            <a:spLocks/>
          </p:cNvSpPr>
          <p:nvPr/>
        </p:nvSpPr>
        <p:spPr bwMode="auto">
          <a:xfrm>
            <a:off x="1980071" y="5482072"/>
            <a:ext cx="9232805" cy="105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6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6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6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6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»"/>
              <a:defRPr sz="26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200" b="0" dirty="0">
                <a:latin typeface="Helvetica Neue Medium" charset="0"/>
              </a:rPr>
              <a:t>Replicated log =&gt; replicated state machine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800" b="0" dirty="0">
                <a:latin typeface="Helvetica Neue Medium" charset="0"/>
              </a:rPr>
              <a:t>All servers execute same commands in same order</a:t>
            </a:r>
            <a:endParaRPr lang="en-US" sz="2800" b="0" dirty="0">
              <a:solidFill>
                <a:schemeClr val="accent4"/>
              </a:solidFill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2922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75" grpId="0" animBg="1"/>
      <p:bldP spid="278" grpId="0" animBg="1"/>
      <p:bldP spid="28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sz="4000" b="0" dirty="0"/>
              <a:t>Why does this work?   </a:t>
            </a:r>
            <a:r>
              <a:rPr lang="en-US" sz="4000" dirty="0"/>
              <a:t>Synchronous Replication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20752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2380074" y="4190394"/>
            <a:ext cx="1524000" cy="228600"/>
            <a:chOff x="1828800" y="3733800"/>
            <a:chExt cx="1524000" cy="228600"/>
          </a:xfrm>
        </p:grpSpPr>
        <p:sp>
          <p:nvSpPr>
            <p:cNvPr id="66" name="Rectangle 65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>
                  <a:latin typeface="Helvetica Neue Medium" charset="0"/>
                </a:rPr>
                <a:t>add</a:t>
              </a: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jmp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68" name="Rectangle 67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mov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shl</a:t>
              </a:r>
              <a:endParaRPr lang="en-US" sz="1400" b="0" dirty="0">
                <a:latin typeface="Helvetica Neue Medium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2984981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90" name="Group 89"/>
          <p:cNvGrpSpPr/>
          <p:nvPr/>
        </p:nvGrpSpPr>
        <p:grpSpPr>
          <a:xfrm>
            <a:off x="3474042" y="3199794"/>
            <a:ext cx="658633" cy="609600"/>
            <a:chOff x="3075167" y="2286000"/>
            <a:chExt cx="658633" cy="609600"/>
          </a:xfrm>
        </p:grpSpPr>
        <p:sp>
          <p:nvSpPr>
            <p:cNvPr id="72" name="Oval 71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4" name="Oval 73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5" name="Oval 74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6" name="Freeform 75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7" name="Freeform 76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8" name="Freeform 77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79" name="Freeform 78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80" name="Freeform 79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81" name="Straight Connector 80"/>
            <p:cNvCxnSpPr>
              <a:stCxn id="74" idx="0"/>
              <a:endCxn id="72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89" name="Group 88"/>
          <p:cNvGrpSpPr/>
          <p:nvPr/>
        </p:nvGrpSpPr>
        <p:grpSpPr>
          <a:xfrm>
            <a:off x="2443603" y="3199794"/>
            <a:ext cx="531549" cy="533400"/>
            <a:chOff x="2057400" y="2438400"/>
            <a:chExt cx="379678" cy="381000"/>
          </a:xfrm>
        </p:grpSpPr>
        <p:sp>
          <p:nvSpPr>
            <p:cNvPr id="84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7" name="TextBox 86"/>
          <p:cNvSpPr txBox="1"/>
          <p:nvPr/>
        </p:nvSpPr>
        <p:spPr>
          <a:xfrm>
            <a:off x="2373548" y="2742595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446875" y="2742595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196" name="Rounded Rectangle 195"/>
          <p:cNvSpPr/>
          <p:nvPr/>
        </p:nvSpPr>
        <p:spPr>
          <a:xfrm>
            <a:off x="45136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grpSp>
        <p:nvGrpSpPr>
          <p:cNvPr id="197" name="Group 196"/>
          <p:cNvGrpSpPr/>
          <p:nvPr/>
        </p:nvGrpSpPr>
        <p:grpSpPr>
          <a:xfrm>
            <a:off x="4818474" y="4190394"/>
            <a:ext cx="1524000" cy="228600"/>
            <a:chOff x="1828800" y="3733800"/>
            <a:chExt cx="1524000" cy="228600"/>
          </a:xfrm>
        </p:grpSpPr>
        <p:sp>
          <p:nvSpPr>
            <p:cNvPr id="216" name="Rectangle 215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>
                  <a:latin typeface="Helvetica Neue Medium" charset="0"/>
                </a:rPr>
                <a:t>add</a:t>
              </a:r>
            </a:p>
          </p:txBody>
        </p:sp>
        <p:sp>
          <p:nvSpPr>
            <p:cNvPr id="217" name="Rectangle 216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jmp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18" name="Rectangle 217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mov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19" name="Rectangle 218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shl</a:t>
              </a:r>
              <a:endParaRPr lang="en-US" sz="1400" b="0" dirty="0">
                <a:latin typeface="Helvetica Neue Medium" charset="0"/>
              </a:endParaRPr>
            </a:p>
          </p:txBody>
        </p:sp>
      </p:grpSp>
      <p:sp>
        <p:nvSpPr>
          <p:cNvPr id="198" name="TextBox 197"/>
          <p:cNvSpPr txBox="1"/>
          <p:nvPr/>
        </p:nvSpPr>
        <p:spPr>
          <a:xfrm>
            <a:off x="5423381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199" name="Group 198"/>
          <p:cNvGrpSpPr/>
          <p:nvPr/>
        </p:nvGrpSpPr>
        <p:grpSpPr>
          <a:xfrm>
            <a:off x="5912442" y="3199794"/>
            <a:ext cx="658633" cy="609600"/>
            <a:chOff x="3075167" y="2286000"/>
            <a:chExt cx="658633" cy="609600"/>
          </a:xfrm>
        </p:grpSpPr>
        <p:sp>
          <p:nvSpPr>
            <p:cNvPr id="206" name="Oval 205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1" name="Freeform 210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2" name="Freeform 211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3" name="Freeform 212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215" name="Straight Connector 214"/>
            <p:cNvCxnSpPr>
              <a:stCxn id="208" idx="0"/>
              <a:endCxn id="206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00" name="Group 199"/>
          <p:cNvGrpSpPr/>
          <p:nvPr/>
        </p:nvGrpSpPr>
        <p:grpSpPr>
          <a:xfrm>
            <a:off x="4882003" y="3199794"/>
            <a:ext cx="531549" cy="533400"/>
            <a:chOff x="2057400" y="2438400"/>
            <a:chExt cx="379678" cy="381000"/>
          </a:xfrm>
        </p:grpSpPr>
        <p:sp>
          <p:nvSpPr>
            <p:cNvPr id="203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4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01" name="TextBox 200"/>
          <p:cNvSpPr txBox="1"/>
          <p:nvPr/>
        </p:nvSpPr>
        <p:spPr>
          <a:xfrm>
            <a:off x="4811948" y="2742595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202" name="TextBox 201"/>
          <p:cNvSpPr txBox="1"/>
          <p:nvPr/>
        </p:nvSpPr>
        <p:spPr>
          <a:xfrm>
            <a:off x="5885275" y="2742595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221" name="Rounded Rectangle 220"/>
          <p:cNvSpPr/>
          <p:nvPr/>
        </p:nvSpPr>
        <p:spPr>
          <a:xfrm>
            <a:off x="6952074" y="2666394"/>
            <a:ext cx="2286000" cy="1905000"/>
          </a:xfrm>
          <a:prstGeom prst="roundRect">
            <a:avLst>
              <a:gd name="adj" fmla="val 11074"/>
            </a:avLst>
          </a:prstGeom>
          <a:solidFill>
            <a:srgbClr val="E3EAF9"/>
          </a:solidFill>
          <a:ln>
            <a:solidFill>
              <a:srgbClr val="4974CB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grpSp>
        <p:nvGrpSpPr>
          <p:cNvPr id="222" name="Group 221"/>
          <p:cNvGrpSpPr/>
          <p:nvPr/>
        </p:nvGrpSpPr>
        <p:grpSpPr>
          <a:xfrm>
            <a:off x="7256874" y="4190394"/>
            <a:ext cx="1524000" cy="228600"/>
            <a:chOff x="1828800" y="3733800"/>
            <a:chExt cx="1524000" cy="228600"/>
          </a:xfrm>
        </p:grpSpPr>
        <p:sp>
          <p:nvSpPr>
            <p:cNvPr id="241" name="Rectangle 240"/>
            <p:cNvSpPr/>
            <p:nvPr/>
          </p:nvSpPr>
          <p:spPr>
            <a:xfrm>
              <a:off x="1828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>
                  <a:latin typeface="Helvetica Neue Medium" charset="0"/>
                </a:rPr>
                <a:t>add</a:t>
              </a:r>
            </a:p>
          </p:txBody>
        </p:sp>
        <p:sp>
          <p:nvSpPr>
            <p:cNvPr id="242" name="Rectangle 241"/>
            <p:cNvSpPr/>
            <p:nvPr/>
          </p:nvSpPr>
          <p:spPr>
            <a:xfrm>
              <a:off x="2209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jmp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43" name="Rectangle 242"/>
            <p:cNvSpPr/>
            <p:nvPr/>
          </p:nvSpPr>
          <p:spPr>
            <a:xfrm>
              <a:off x="2590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mov</a:t>
              </a:r>
              <a:endParaRPr lang="en-US" sz="1400" b="0" dirty="0">
                <a:latin typeface="Helvetica Neue Medium" charset="0"/>
              </a:endParaRP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2971800" y="3733800"/>
              <a:ext cx="381000" cy="228600"/>
            </a:xfrm>
            <a:prstGeom prst="rect">
              <a:avLst/>
            </a:prstGeom>
            <a:solidFill>
              <a:srgbClr val="EDFFED"/>
            </a:solidFill>
            <a:ln w="12700" algn="ctr">
              <a:solidFill>
                <a:srgbClr val="43A343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sz="1400" b="0" dirty="0" err="1">
                  <a:latin typeface="Helvetica Neue Medium" charset="0"/>
                </a:rPr>
                <a:t>shl</a:t>
              </a:r>
              <a:endParaRPr lang="en-US" sz="1400" b="0" dirty="0">
                <a:latin typeface="Helvetica Neue Medium" charset="0"/>
              </a:endParaRPr>
            </a:p>
          </p:txBody>
        </p:sp>
      </p:grpSp>
      <p:sp>
        <p:nvSpPr>
          <p:cNvPr id="223" name="TextBox 222"/>
          <p:cNvSpPr txBox="1"/>
          <p:nvPr/>
        </p:nvSpPr>
        <p:spPr>
          <a:xfrm>
            <a:off x="7861781" y="3961794"/>
            <a:ext cx="31418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</a:t>
            </a:r>
          </a:p>
        </p:txBody>
      </p:sp>
      <p:grpSp>
        <p:nvGrpSpPr>
          <p:cNvPr id="224" name="Group 223"/>
          <p:cNvGrpSpPr/>
          <p:nvPr/>
        </p:nvGrpSpPr>
        <p:grpSpPr>
          <a:xfrm>
            <a:off x="8350842" y="3199794"/>
            <a:ext cx="658633" cy="609600"/>
            <a:chOff x="3075167" y="2286000"/>
            <a:chExt cx="658633" cy="609600"/>
          </a:xfrm>
        </p:grpSpPr>
        <p:sp>
          <p:nvSpPr>
            <p:cNvPr id="231" name="Oval 230"/>
            <p:cNvSpPr/>
            <p:nvPr/>
          </p:nvSpPr>
          <p:spPr>
            <a:xfrm>
              <a:off x="3322154" y="2401625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3569142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3322154" y="2730942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3075167" y="2566284"/>
              <a:ext cx="164658" cy="164658"/>
            </a:xfrm>
            <a:prstGeom prst="ellipse">
              <a:avLst/>
            </a:prstGeom>
            <a:solidFill>
              <a:srgbClr val="F3DCC4"/>
            </a:solidFill>
            <a:ln w="19050">
              <a:solidFill>
                <a:srgbClr val="B26B24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3492394" y="2479551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6" name="Freeform 235"/>
            <p:cNvSpPr/>
            <p:nvPr/>
          </p:nvSpPr>
          <p:spPr>
            <a:xfrm rot="10800000">
              <a:off x="3157496" y="2725143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7" name="Freeform 236"/>
            <p:cNvSpPr/>
            <p:nvPr/>
          </p:nvSpPr>
          <p:spPr>
            <a:xfrm flipH="1">
              <a:off x="3158892" y="248395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8" name="Freeform 237"/>
            <p:cNvSpPr/>
            <p:nvPr/>
          </p:nvSpPr>
          <p:spPr>
            <a:xfrm rot="10800000" flipH="1">
              <a:off x="3488208" y="2725144"/>
              <a:ext cx="163263" cy="88127"/>
            </a:xfrm>
            <a:custGeom>
              <a:avLst/>
              <a:gdLst>
                <a:gd name="connsiteX0" fmla="*/ 0 w 302217"/>
                <a:gd name="connsiteY0" fmla="*/ 0 h 162791"/>
                <a:gd name="connsiteX1" fmla="*/ 302217 w 302217"/>
                <a:gd name="connsiteY1" fmla="*/ 162732 h 162791"/>
                <a:gd name="connsiteX0" fmla="*/ 0 w 302217"/>
                <a:gd name="connsiteY0" fmla="*/ 23898 h 186630"/>
                <a:gd name="connsiteX1" fmla="*/ 302217 w 302217"/>
                <a:gd name="connsiteY1" fmla="*/ 186630 h 186630"/>
                <a:gd name="connsiteX0" fmla="*/ 0 w 321571"/>
                <a:gd name="connsiteY0" fmla="*/ 44231 h 206963"/>
                <a:gd name="connsiteX1" fmla="*/ 302217 w 321571"/>
                <a:gd name="connsiteY1" fmla="*/ 206963 h 206963"/>
                <a:gd name="connsiteX0" fmla="*/ 0 w 321571"/>
                <a:gd name="connsiteY0" fmla="*/ 0 h 162732"/>
                <a:gd name="connsiteX1" fmla="*/ 302217 w 321571"/>
                <a:gd name="connsiteY1" fmla="*/ 162732 h 162732"/>
                <a:gd name="connsiteX0" fmla="*/ 0 w 302217"/>
                <a:gd name="connsiteY0" fmla="*/ 2667 h 165399"/>
                <a:gd name="connsiteX1" fmla="*/ 302217 w 302217"/>
                <a:gd name="connsiteY1" fmla="*/ 165399 h 165399"/>
                <a:gd name="connsiteX0" fmla="*/ 0 w 302217"/>
                <a:gd name="connsiteY0" fmla="*/ 0 h 162732"/>
                <a:gd name="connsiteX1" fmla="*/ 302217 w 302217"/>
                <a:gd name="connsiteY1" fmla="*/ 162732 h 162732"/>
                <a:gd name="connsiteX0" fmla="*/ 0 w 302217"/>
                <a:gd name="connsiteY0" fmla="*/ 401 h 163133"/>
                <a:gd name="connsiteX1" fmla="*/ 302217 w 302217"/>
                <a:gd name="connsiteY1" fmla="*/ 163133 h 163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2217" h="163133">
                  <a:moveTo>
                    <a:pt x="0" y="401"/>
                  </a:moveTo>
                  <a:cubicBezTo>
                    <a:pt x="190500" y="-2182"/>
                    <a:pt x="295760" y="2984"/>
                    <a:pt x="302217" y="163133"/>
                  </a:cubicBezTo>
                </a:path>
              </a:pathLst>
            </a:custGeom>
            <a:noFill/>
            <a:ln w="19050">
              <a:headEnd type="triangle" w="sm" len="med"/>
              <a:tailEnd type="non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3334455" y="2286000"/>
              <a:ext cx="136991" cy="126788"/>
            </a:xfrm>
            <a:custGeom>
              <a:avLst/>
              <a:gdLst>
                <a:gd name="connsiteX0" fmla="*/ 0 w 185980"/>
                <a:gd name="connsiteY0" fmla="*/ 0 h 6711"/>
                <a:gd name="connsiteX1" fmla="*/ 185980 w 185980"/>
                <a:gd name="connsiteY1" fmla="*/ 0 h 6711"/>
                <a:gd name="connsiteX0" fmla="*/ 2160 w 12160"/>
                <a:gd name="connsiteY0" fmla="*/ 223289 h 223707"/>
                <a:gd name="connsiteX1" fmla="*/ 12160 w 12160"/>
                <a:gd name="connsiteY1" fmla="*/ 223289 h 223707"/>
                <a:gd name="connsiteX0" fmla="*/ 1366 w 13800"/>
                <a:gd name="connsiteY0" fmla="*/ 342290 h 342290"/>
                <a:gd name="connsiteX1" fmla="*/ 11366 w 13800"/>
                <a:gd name="connsiteY1" fmla="*/ 342290 h 342290"/>
                <a:gd name="connsiteX0" fmla="*/ 1989 w 14293"/>
                <a:gd name="connsiteY0" fmla="*/ 324153 h 324153"/>
                <a:gd name="connsiteX1" fmla="*/ 11989 w 14293"/>
                <a:gd name="connsiteY1" fmla="*/ 324153 h 324153"/>
                <a:gd name="connsiteX0" fmla="*/ 2255 w 14511"/>
                <a:gd name="connsiteY0" fmla="*/ 370090 h 370090"/>
                <a:gd name="connsiteX1" fmla="*/ 12255 w 14511"/>
                <a:gd name="connsiteY1" fmla="*/ 370090 h 370090"/>
                <a:gd name="connsiteX0" fmla="*/ 2329 w 14189"/>
                <a:gd name="connsiteY0" fmla="*/ 440603 h 440603"/>
                <a:gd name="connsiteX1" fmla="*/ 12329 w 14189"/>
                <a:gd name="connsiteY1" fmla="*/ 440603 h 440603"/>
                <a:gd name="connsiteX0" fmla="*/ 2751 w 14550"/>
                <a:gd name="connsiteY0" fmla="*/ 444918 h 444918"/>
                <a:gd name="connsiteX1" fmla="*/ 12751 w 14550"/>
                <a:gd name="connsiteY1" fmla="*/ 444918 h 444918"/>
                <a:gd name="connsiteX0" fmla="*/ 2670 w 14857"/>
                <a:gd name="connsiteY0" fmla="*/ 449265 h 449265"/>
                <a:gd name="connsiteX1" fmla="*/ 12670 w 14857"/>
                <a:gd name="connsiteY1" fmla="*/ 449265 h 449265"/>
                <a:gd name="connsiteX0" fmla="*/ 2810 w 14974"/>
                <a:gd name="connsiteY0" fmla="*/ 403354 h 403354"/>
                <a:gd name="connsiteX1" fmla="*/ 12810 w 14974"/>
                <a:gd name="connsiteY1" fmla="*/ 403354 h 403354"/>
                <a:gd name="connsiteX0" fmla="*/ 2954 w 14489"/>
                <a:gd name="connsiteY0" fmla="*/ 354005 h 354005"/>
                <a:gd name="connsiteX1" fmla="*/ 12954 w 14489"/>
                <a:gd name="connsiteY1" fmla="*/ 354005 h 354005"/>
                <a:gd name="connsiteX0" fmla="*/ 1970 w 13635"/>
                <a:gd name="connsiteY0" fmla="*/ 349722 h 349722"/>
                <a:gd name="connsiteX1" fmla="*/ 11970 w 13635"/>
                <a:gd name="connsiteY1" fmla="*/ 349722 h 349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3635" h="349722">
                  <a:moveTo>
                    <a:pt x="1970" y="349722"/>
                  </a:moveTo>
                  <a:cubicBezTo>
                    <a:pt x="-7474" y="-103494"/>
                    <a:pt x="20582" y="-129473"/>
                    <a:pt x="11970" y="349722"/>
                  </a:cubicBezTo>
                </a:path>
              </a:pathLst>
            </a:cu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b="0" dirty="0">
                <a:latin typeface="Helvetica Neue Medium" charset="0"/>
              </a:endParaRPr>
            </a:p>
          </p:txBody>
        </p:sp>
        <p:cxnSp>
          <p:nvCxnSpPr>
            <p:cNvPr id="240" name="Straight Connector 239"/>
            <p:cNvCxnSpPr>
              <a:stCxn id="233" idx="0"/>
              <a:endCxn id="231" idx="4"/>
            </p:cNvCxnSpPr>
            <p:nvPr/>
          </p:nvCxnSpPr>
          <p:spPr>
            <a:xfrm flipV="1">
              <a:off x="3404484" y="2566284"/>
              <a:ext cx="0" cy="164658"/>
            </a:xfrm>
            <a:prstGeom prst="line">
              <a:avLst/>
            </a:prstGeom>
            <a:noFill/>
            <a:ln w="19050">
              <a:tailEnd type="triangle" w="sm" len="med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</p:grpSp>
      <p:grpSp>
        <p:nvGrpSpPr>
          <p:cNvPr id="225" name="Group 224"/>
          <p:cNvGrpSpPr/>
          <p:nvPr/>
        </p:nvGrpSpPr>
        <p:grpSpPr>
          <a:xfrm>
            <a:off x="7320403" y="3199794"/>
            <a:ext cx="531549" cy="533400"/>
            <a:chOff x="2057400" y="2438400"/>
            <a:chExt cx="379678" cy="381000"/>
          </a:xfrm>
        </p:grpSpPr>
        <p:sp>
          <p:nvSpPr>
            <p:cNvPr id="228" name="AutoShape 568"/>
            <p:cNvSpPr>
              <a:spLocks noChangeArrowheads="1"/>
            </p:cNvSpPr>
            <p:nvPr/>
          </p:nvSpPr>
          <p:spPr bwMode="auto">
            <a:xfrm>
              <a:off x="2057400" y="2438400"/>
              <a:ext cx="379678" cy="379204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9" name="AutoShape 569"/>
            <p:cNvSpPr>
              <a:spLocks noChangeArrowheads="1"/>
            </p:cNvSpPr>
            <p:nvPr/>
          </p:nvSpPr>
          <p:spPr bwMode="auto">
            <a:xfrm rot="7281778">
              <a:off x="2057637" y="2439959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0" name="AutoShape 570"/>
            <p:cNvSpPr>
              <a:spLocks noChangeArrowheads="1"/>
            </p:cNvSpPr>
            <p:nvPr/>
          </p:nvSpPr>
          <p:spPr bwMode="auto">
            <a:xfrm rot="14395787">
              <a:off x="2057637" y="2438163"/>
              <a:ext cx="379204" cy="379678"/>
            </a:xfrm>
            <a:custGeom>
              <a:avLst/>
              <a:gdLst>
                <a:gd name="T0" fmla="*/ 101 w 21600"/>
                <a:gd name="T1" fmla="*/ 217 h 21600"/>
                <a:gd name="T2" fmla="*/ 134 w 21600"/>
                <a:gd name="T3" fmla="*/ 528 h 21600"/>
                <a:gd name="T4" fmla="*/ 317 w 21600"/>
                <a:gd name="T5" fmla="*/ 375 h 21600"/>
                <a:gd name="T6" fmla="*/ 325 w 21600"/>
                <a:gd name="T7" fmla="*/ -100 h 21600"/>
                <a:gd name="T8" fmla="*/ 660 w 21600"/>
                <a:gd name="T9" fmla="*/ 71 h 21600"/>
                <a:gd name="T10" fmla="*/ 488 w 21600"/>
                <a:gd name="T11" fmla="*/ 406 h 216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3170 w 21600"/>
                <a:gd name="T19" fmla="*/ 3170 h 21600"/>
                <a:gd name="T20" fmla="*/ 18430 w 21600"/>
                <a:gd name="T21" fmla="*/ 1843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9164" y="5727"/>
                  </a:moveTo>
                  <a:cubicBezTo>
                    <a:pt x="6962" y="6437"/>
                    <a:pt x="5470" y="8486"/>
                    <a:pt x="5470" y="10799"/>
                  </a:cubicBezTo>
                  <a:lnTo>
                    <a:pt x="0" y="10800"/>
                  </a:lnTo>
                  <a:cubicBezTo>
                    <a:pt x="0" y="6112"/>
                    <a:pt x="3023" y="1960"/>
                    <a:pt x="7485" y="521"/>
                  </a:cubicBezTo>
                  <a:lnTo>
                    <a:pt x="6656" y="-2049"/>
                  </a:lnTo>
                  <a:lnTo>
                    <a:pt x="13496" y="1456"/>
                  </a:lnTo>
                  <a:lnTo>
                    <a:pt x="9992" y="8296"/>
                  </a:lnTo>
                  <a:lnTo>
                    <a:pt x="9164" y="5727"/>
                  </a:lnTo>
                  <a:close/>
                </a:path>
              </a:pathLst>
            </a:custGeom>
            <a:solidFill>
              <a:srgbClr val="7171E5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6" name="TextBox 225"/>
          <p:cNvSpPr txBox="1"/>
          <p:nvPr/>
        </p:nvSpPr>
        <p:spPr>
          <a:xfrm>
            <a:off x="7250348" y="2742595"/>
            <a:ext cx="67165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Logging</a:t>
            </a:r>
          </a:p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Module</a:t>
            </a:r>
          </a:p>
        </p:txBody>
      </p:sp>
      <p:sp>
        <p:nvSpPr>
          <p:cNvPr id="227" name="TextBox 226"/>
          <p:cNvSpPr txBox="1"/>
          <p:nvPr/>
        </p:nvSpPr>
        <p:spPr>
          <a:xfrm>
            <a:off x="8323675" y="2742595"/>
            <a:ext cx="714939" cy="3847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ts val="1500"/>
              </a:lnSpc>
            </a:pP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State</a:t>
            </a:r>
            <a:b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1400" b="0" dirty="0">
                <a:latin typeface="Helvetica Neue Medium" charset="0"/>
                <a:ea typeface="Helvetica Neue Medium" charset="0"/>
                <a:cs typeface="Helvetica Neue Medium" charset="0"/>
              </a:rPr>
              <a:t>Machine</a:t>
            </a:r>
          </a:p>
        </p:txBody>
      </p:sp>
      <p:sp>
        <p:nvSpPr>
          <p:cNvPr id="245" name="TextBox 244"/>
          <p:cNvSpPr txBox="1"/>
          <p:nvPr/>
        </p:nvSpPr>
        <p:spPr>
          <a:xfrm>
            <a:off x="7525848" y="4612093"/>
            <a:ext cx="1138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Primary</a:t>
            </a:r>
          </a:p>
        </p:txBody>
      </p:sp>
      <p:sp>
        <p:nvSpPr>
          <p:cNvPr id="262" name="TextBox 261"/>
          <p:cNvSpPr txBox="1"/>
          <p:nvPr/>
        </p:nvSpPr>
        <p:spPr>
          <a:xfrm>
            <a:off x="9365869" y="1810527"/>
            <a:ext cx="10390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Clients</a:t>
            </a:r>
          </a:p>
        </p:txBody>
      </p:sp>
      <p:pic>
        <p:nvPicPr>
          <p:cNvPr id="263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4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5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7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8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0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9" name="Picture 559" descr="j043156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674" y="1671222"/>
            <a:ext cx="685800" cy="690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2" name="Straight Connector 271"/>
          <p:cNvCxnSpPr/>
          <p:nvPr/>
        </p:nvCxnSpPr>
        <p:spPr>
          <a:xfrm>
            <a:off x="7561674" y="2361594"/>
            <a:ext cx="0" cy="7620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3" name="Freeform 272"/>
          <p:cNvSpPr/>
          <p:nvPr/>
        </p:nvSpPr>
        <p:spPr>
          <a:xfrm>
            <a:off x="5369956" y="2858217"/>
            <a:ext cx="2007031" cy="355783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355783">
                <a:moveTo>
                  <a:pt x="2007031" y="324786"/>
                </a:moveTo>
                <a:cubicBezTo>
                  <a:pt x="1444571" y="-30384"/>
                  <a:pt x="796872" y="-191824"/>
                  <a:pt x="0" y="355783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74" name="Freeform 273"/>
          <p:cNvSpPr/>
          <p:nvPr/>
        </p:nvSpPr>
        <p:spPr>
          <a:xfrm>
            <a:off x="2913475" y="2614567"/>
            <a:ext cx="4463512" cy="599432"/>
          </a:xfrm>
          <a:custGeom>
            <a:avLst/>
            <a:gdLst>
              <a:gd name="connsiteX0" fmla="*/ 1983783 w 1983783"/>
              <a:gd name="connsiteY0" fmla="*/ 25352 h 25352"/>
              <a:gd name="connsiteX1" fmla="*/ 0 w 1983783"/>
              <a:gd name="connsiteY1" fmla="*/ 25352 h 25352"/>
              <a:gd name="connsiteX0" fmla="*/ 1983783 w 1983783"/>
              <a:gd name="connsiteY0" fmla="*/ 203577 h 203577"/>
              <a:gd name="connsiteX1" fmla="*/ 0 w 1983783"/>
              <a:gd name="connsiteY1" fmla="*/ 203577 h 203577"/>
              <a:gd name="connsiteX0" fmla="*/ 1983783 w 1983783"/>
              <a:gd name="connsiteY0" fmla="*/ 283044 h 283044"/>
              <a:gd name="connsiteX1" fmla="*/ 0 w 1983783"/>
              <a:gd name="connsiteY1" fmla="*/ 283044 h 283044"/>
              <a:gd name="connsiteX0" fmla="*/ 2007031 w 2007031"/>
              <a:gd name="connsiteY0" fmla="*/ 265800 h 296797"/>
              <a:gd name="connsiteX1" fmla="*/ 0 w 2007031"/>
              <a:gd name="connsiteY1" fmla="*/ 296797 h 296797"/>
              <a:gd name="connsiteX0" fmla="*/ 2007031 w 2007031"/>
              <a:gd name="connsiteY0" fmla="*/ 306367 h 337364"/>
              <a:gd name="connsiteX1" fmla="*/ 0 w 2007031"/>
              <a:gd name="connsiteY1" fmla="*/ 337364 h 337364"/>
              <a:gd name="connsiteX0" fmla="*/ 2007031 w 2007031"/>
              <a:gd name="connsiteY0" fmla="*/ 324786 h 355783"/>
              <a:gd name="connsiteX1" fmla="*/ 0 w 2007031"/>
              <a:gd name="connsiteY1" fmla="*/ 355783 h 355783"/>
              <a:gd name="connsiteX0" fmla="*/ 2007031 w 2007031"/>
              <a:gd name="connsiteY0" fmla="*/ 375253 h 406250"/>
              <a:gd name="connsiteX1" fmla="*/ 0 w 2007031"/>
              <a:gd name="connsiteY1" fmla="*/ 406250 h 406250"/>
              <a:gd name="connsiteX0" fmla="*/ 2007031 w 2007031"/>
              <a:gd name="connsiteY0" fmla="*/ 568435 h 599432"/>
              <a:gd name="connsiteX1" fmla="*/ 0 w 2007031"/>
              <a:gd name="connsiteY1" fmla="*/ 599432 h 599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07031" h="599432">
                <a:moveTo>
                  <a:pt x="2007031" y="568435"/>
                </a:moveTo>
                <a:cubicBezTo>
                  <a:pt x="1570010" y="-305928"/>
                  <a:pt x="605228" y="-72162"/>
                  <a:pt x="0" y="599432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75" name="Freeform 274"/>
          <p:cNvSpPr/>
          <p:nvPr/>
        </p:nvSpPr>
        <p:spPr>
          <a:xfrm>
            <a:off x="5152980" y="3771941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277" name="Straight Connector 276"/>
          <p:cNvCxnSpPr/>
          <p:nvPr/>
        </p:nvCxnSpPr>
        <p:spPr>
          <a:xfrm flipV="1">
            <a:off x="623656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8" name="Freeform 277"/>
          <p:cNvSpPr/>
          <p:nvPr/>
        </p:nvSpPr>
        <p:spPr>
          <a:xfrm>
            <a:off x="7584923" y="3771941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79" name="Freeform 278"/>
          <p:cNvSpPr/>
          <p:nvPr/>
        </p:nvSpPr>
        <p:spPr>
          <a:xfrm>
            <a:off x="2708123" y="3771941"/>
            <a:ext cx="867905" cy="371959"/>
          </a:xfrm>
          <a:custGeom>
            <a:avLst/>
            <a:gdLst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  <a:gd name="connsiteX0" fmla="*/ 0 w 867905"/>
              <a:gd name="connsiteY0" fmla="*/ 0 h 371959"/>
              <a:gd name="connsiteX1" fmla="*/ 867905 w 867905"/>
              <a:gd name="connsiteY1" fmla="*/ 371959 h 371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67905" h="371959">
                <a:moveTo>
                  <a:pt x="0" y="0"/>
                </a:moveTo>
                <a:cubicBezTo>
                  <a:pt x="12916" y="335796"/>
                  <a:pt x="552773" y="-41330"/>
                  <a:pt x="867905" y="371959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283" name="Straight Connector 282"/>
          <p:cNvCxnSpPr/>
          <p:nvPr/>
        </p:nvCxnSpPr>
        <p:spPr>
          <a:xfrm flipV="1">
            <a:off x="86736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4" name="Straight Connector 283"/>
          <p:cNvCxnSpPr/>
          <p:nvPr/>
        </p:nvCxnSpPr>
        <p:spPr>
          <a:xfrm flipV="1">
            <a:off x="3796878" y="3843043"/>
            <a:ext cx="0" cy="457200"/>
          </a:xfrm>
          <a:prstGeom prst="line">
            <a:avLst/>
          </a:pr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5" name="Freeform 284"/>
          <p:cNvSpPr/>
          <p:nvPr/>
        </p:nvSpPr>
        <p:spPr>
          <a:xfrm>
            <a:off x="7748946" y="2090374"/>
            <a:ext cx="922149" cy="1022888"/>
          </a:xfrm>
          <a:custGeom>
            <a:avLst/>
            <a:gdLst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68644 w 968644"/>
              <a:gd name="connsiteY0" fmla="*/ 759417 h 759417"/>
              <a:gd name="connsiteX1" fmla="*/ 0 w 968644"/>
              <a:gd name="connsiteY1" fmla="*/ 0 h 759417"/>
              <a:gd name="connsiteX0" fmla="*/ 922149 w 922149"/>
              <a:gd name="connsiteY0" fmla="*/ 1022888 h 1022888"/>
              <a:gd name="connsiteX1" fmla="*/ 0 w 922149"/>
              <a:gd name="connsiteY1" fmla="*/ 0 h 102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2149" h="1022888">
                <a:moveTo>
                  <a:pt x="922149" y="1022888"/>
                </a:moveTo>
                <a:cubicBezTo>
                  <a:pt x="876945" y="548898"/>
                  <a:pt x="669011" y="198894"/>
                  <a:pt x="0" y="0"/>
                </a:cubicBezTo>
              </a:path>
            </a:pathLst>
          </a:custGeom>
          <a:ln w="57150" cap="rnd">
            <a:solidFill>
              <a:srgbClr val="C00000"/>
            </a:solidFill>
            <a:tailEnd type="triangle" w="med" len="lg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78499" y="2333520"/>
            <a:ext cx="5068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shl</a:t>
            </a:r>
            <a:endParaRPr lang="en-US" sz="14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97" name="TextBox 96"/>
          <p:cNvSpPr txBox="1"/>
          <p:nvPr/>
        </p:nvSpPr>
        <p:spPr>
          <a:xfrm>
            <a:off x="9385935" y="3374138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Servers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5062172" y="4612093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2791270" y="4612093"/>
            <a:ext cx="11128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sp>
        <p:nvSpPr>
          <p:cNvPr id="101" name="Content Placeholder 1">
            <a:extLst>
              <a:ext uri="{FF2B5EF4-FFF2-40B4-BE49-F238E27FC236}">
                <a16:creationId xmlns:a16="http://schemas.microsoft.com/office/drawing/2014/main" id="{7AA1C729-F05C-5C47-B1A4-440379104FFB}"/>
              </a:ext>
            </a:extLst>
          </p:cNvPr>
          <p:cNvSpPr txBox="1">
            <a:spLocks/>
          </p:cNvSpPr>
          <p:nvPr/>
        </p:nvSpPr>
        <p:spPr bwMode="auto">
          <a:xfrm>
            <a:off x="1981878" y="5476987"/>
            <a:ext cx="8958485" cy="105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t" anchorCtr="0" compatLnSpc="1">
            <a:prstTxWarp prst="textNoShape">
              <a:avLst/>
            </a:prstTxWarp>
            <a:noAutofit/>
          </a:bodyPr>
          <a:lstStyle>
            <a:lvl1pPr marL="342900" indent="-3429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32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ＭＳ Ｐゴシック" pitchFamily="-1" charset="-128"/>
              </a:defRPr>
            </a:lvl1pPr>
            <a:lvl2pPr marL="742950" indent="-28575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8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2pPr>
            <a:lvl3pPr marL="11430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•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3pPr>
            <a:lvl4pPr marL="16002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–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4pPr>
            <a:lvl5pPr marL="2057400" indent="-228600" algn="l" defTabSz="457200" rtl="0" eaLnBrk="0" fontAlgn="base" hangingPunct="0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Font typeface="Arial" pitchFamily="-1" charset="0"/>
              <a:buChar char="»"/>
              <a:defRPr sz="2400" kern="1200" spc="-50">
                <a:solidFill>
                  <a:schemeClr val="tx1"/>
                </a:solidFill>
                <a:latin typeface="+mn-lt"/>
                <a:ea typeface="ＭＳ Ｐゴシック" pitchFamily="-1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b="0" dirty="0">
                <a:latin typeface="Helvetica Neue Medium" charset="0"/>
              </a:rPr>
              <a:t>Replicated log =&gt; replicated state machine</a:t>
            </a:r>
          </a:p>
          <a:p>
            <a:pPr lvl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sz="2600" b="0" dirty="0">
                <a:latin typeface="Helvetica Neue Medium" charset="0"/>
              </a:rPr>
              <a:t>All servers execute same commands in same order</a:t>
            </a:r>
            <a:endParaRPr lang="en-US" sz="2600" b="0" dirty="0">
              <a:solidFill>
                <a:schemeClr val="accent4"/>
              </a:solidFill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00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" grpId="0" animBg="1"/>
      <p:bldP spid="274" grpId="0" animBg="1"/>
      <p:bldP spid="275" grpId="0" animBg="1"/>
      <p:bldP spid="278" grpId="0" animBg="1"/>
      <p:bldP spid="279" grpId="0" animBg="1"/>
      <p:bldP spid="28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Operations are deterministic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No events with ordering based on local clock</a:t>
            </a:r>
          </a:p>
          <a:p>
            <a:pPr lvl="2">
              <a:lnSpc>
                <a:spcPct val="100000"/>
              </a:lnSpc>
              <a:spcBef>
                <a:spcPts val="1800"/>
              </a:spcBef>
            </a:pPr>
            <a:r>
              <a:rPr lang="en-US" sz="2800" dirty="0"/>
              <a:t>Convert timer, network, user into logged events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Nothing using random inputs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Execution order of ops is identical</a:t>
            </a:r>
          </a:p>
          <a:p>
            <a:pPr lvl="1">
              <a:lnSpc>
                <a:spcPct val="100000"/>
              </a:lnSpc>
              <a:spcBef>
                <a:spcPts val="1800"/>
              </a:spcBef>
            </a:pPr>
            <a:r>
              <a:rPr lang="en-US" dirty="0"/>
              <a:t>Most RSMs are single threaded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determinism?  Make it so!</a:t>
            </a:r>
          </a:p>
        </p:txBody>
      </p:sp>
    </p:spTree>
    <p:extLst>
      <p:ext uri="{BB962C8B-B14F-4D97-AF65-F5344CB8AC3E}">
        <p14:creationId xmlns:p14="http://schemas.microsoft.com/office/powerpoint/2010/main" val="1634815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Make random() deterministic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250" y="1563967"/>
            <a:ext cx="8369300" cy="2006600"/>
          </a:xfrm>
          <a:prstGeom prst="rect">
            <a:avLst/>
          </a:prstGeom>
          <a:noFill/>
          <a:ln>
            <a:noFill/>
          </a:ln>
          <a:effectLst>
            <a:glow rad="101600">
              <a:schemeClr val="bg1">
                <a:lumMod val="50000"/>
                <a:alpha val="50000"/>
              </a:schemeClr>
            </a:glow>
          </a:effectLst>
        </p:spPr>
        <p:style>
          <a:lnRef idx="2">
            <a:schemeClr val="dk1"/>
          </a:lnRef>
          <a:fillRef idx="1002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grpSp>
        <p:nvGrpSpPr>
          <p:cNvPr id="9" name="Group 8"/>
          <p:cNvGrpSpPr/>
          <p:nvPr/>
        </p:nvGrpSpPr>
        <p:grpSpPr>
          <a:xfrm>
            <a:off x="1873250" y="3866597"/>
            <a:ext cx="8369300" cy="2775340"/>
            <a:chOff x="292100" y="3983652"/>
            <a:chExt cx="8369300" cy="2775340"/>
          </a:xfrm>
          <a:effectLst>
            <a:glow rad="101600">
              <a:schemeClr val="bg1">
                <a:lumMod val="50000"/>
                <a:alpha val="50000"/>
              </a:schemeClr>
            </a:glo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100" y="3983652"/>
              <a:ext cx="8369300" cy="17399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2100" y="5666792"/>
              <a:ext cx="8369300" cy="10922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6983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 Make random() deterministic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873250" y="3866597"/>
            <a:ext cx="8369300" cy="2775340"/>
            <a:chOff x="292100" y="3983652"/>
            <a:chExt cx="8369300" cy="2775340"/>
          </a:xfrm>
          <a:effectLst>
            <a:glow rad="101600">
              <a:schemeClr val="bg1">
                <a:lumMod val="50000"/>
                <a:alpha val="50000"/>
              </a:schemeClr>
            </a:glow>
          </a:effectLst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92100" y="3983652"/>
              <a:ext cx="8369300" cy="1739900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2100" y="5666792"/>
              <a:ext cx="8369300" cy="1092200"/>
            </a:xfrm>
            <a:prstGeom prst="rect">
              <a:avLst/>
            </a:prstGeom>
          </p:spPr>
        </p:pic>
      </p:grp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1676400" y="1447800"/>
            <a:ext cx="8763000" cy="502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/>
              <a:t>Primary: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200" dirty="0"/>
              <a:t>Initiates PRNG with OS-supplied randomness, gets initial seed 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200" dirty="0"/>
              <a:t>Sends initial seed to to backup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z="2400" dirty="0"/>
              <a:t>Backup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z="2200" dirty="0"/>
              <a:t>Initiates PRNG with seed from primary</a:t>
            </a:r>
          </a:p>
        </p:txBody>
      </p:sp>
    </p:spTree>
    <p:extLst>
      <p:ext uri="{BB962C8B-B14F-4D97-AF65-F5344CB8AC3E}">
        <p14:creationId xmlns:p14="http://schemas.microsoft.com/office/powerpoint/2010/main" val="66291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229193" y="1101012"/>
            <a:ext cx="9773587" cy="466530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spc="-100" dirty="0"/>
              <a:t>Case study</a:t>
            </a:r>
          </a:p>
          <a:p>
            <a:pPr marL="0" indent="0" algn="ctr">
              <a:lnSpc>
                <a:spcPct val="100000"/>
              </a:lnSpc>
              <a:buNone/>
            </a:pPr>
            <a:endParaRPr lang="en-US" sz="3200" b="1" spc="-100" dirty="0"/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800" spc="-100" dirty="0"/>
              <a:t>The design of a practical system for 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en-US" sz="4800" spc="-100" dirty="0"/>
              <a:t>fault-tolerant virtual machines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3200" spc="-100" dirty="0"/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spc="-100" dirty="0"/>
              <a:t>D. Scales, M. Nelson, G. </a:t>
            </a:r>
            <a:r>
              <a:rPr lang="en-US" sz="2400" spc="-100" dirty="0" err="1"/>
              <a:t>Venkitachalam</a:t>
            </a:r>
            <a:r>
              <a:rPr lang="en-US" sz="2400" spc="-100" dirty="0"/>
              <a:t>, VMWare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2400" dirty="0"/>
              <a:t>SIGOPS </a:t>
            </a:r>
            <a:r>
              <a:rPr lang="en-US" sz="2400" u="sng" dirty="0"/>
              <a:t>Operating Systems Review</a:t>
            </a:r>
            <a:r>
              <a:rPr lang="en-US" sz="2400" dirty="0"/>
              <a:t> 44(4), Dec. 2010 (</a:t>
            </a:r>
            <a:r>
              <a:rPr lang="en-US" sz="2400" dirty="0">
                <a:hlinkClick r:id="rId2"/>
              </a:rPr>
              <a:t>pdf</a:t>
            </a:r>
            <a:r>
              <a:rPr lang="en-US" sz="2400" dirty="0"/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592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233127" y="1940767"/>
            <a:ext cx="8206273" cy="45362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Goals:</a:t>
            </a:r>
          </a:p>
          <a:p>
            <a:pPr marL="571500" indent="-514350">
              <a:buFont typeface="+mj-lt"/>
              <a:buAutoNum type="arabicPeriod"/>
            </a:pPr>
            <a:endParaRPr lang="en-US" sz="2800" dirty="0"/>
          </a:p>
          <a:p>
            <a:pPr marL="571500" indent="-514350">
              <a:buFont typeface="+mj-lt"/>
              <a:buAutoNum type="arabicPeriod"/>
            </a:pPr>
            <a:r>
              <a:rPr lang="en-US" sz="2800" dirty="0"/>
              <a:t>Replication of the </a:t>
            </a:r>
            <a:r>
              <a:rPr lang="en-US" sz="2800" b="1" dirty="0"/>
              <a:t>whole virtual machine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r>
              <a:rPr lang="en-US" sz="2800" b="1" dirty="0"/>
              <a:t>Completely transparent </a:t>
            </a:r>
            <a:r>
              <a:rPr lang="en-US" sz="2800" dirty="0"/>
              <a:t>to apps and clients</a:t>
            </a:r>
          </a:p>
          <a:p>
            <a:pPr marL="971550" lvl="1" indent="-514350">
              <a:buFont typeface="+mj-lt"/>
              <a:buAutoNum type="arabicPeriod"/>
            </a:pPr>
            <a:endParaRPr lang="en-US" dirty="0"/>
          </a:p>
          <a:p>
            <a:pPr marL="571500" indent="-514350">
              <a:buFont typeface="+mj-lt"/>
              <a:buAutoNum type="arabicPeriod"/>
            </a:pPr>
            <a:r>
              <a:rPr lang="en-US" sz="2800" b="1" dirty="0"/>
              <a:t>High availability </a:t>
            </a:r>
            <a:r>
              <a:rPr lang="en-US" sz="2800" dirty="0"/>
              <a:t>for any existing software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VMware vSphere Fault Tolerance (VM-FT)</a:t>
            </a:r>
          </a:p>
        </p:txBody>
      </p:sp>
    </p:spTree>
    <p:extLst>
      <p:ext uri="{BB962C8B-B14F-4D97-AF65-F5344CB8AC3E}">
        <p14:creationId xmlns:p14="http://schemas.microsoft.com/office/powerpoint/2010/main" val="1286143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vSphere Overview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half" idx="1"/>
          </p:nvPr>
        </p:nvSpPr>
        <p:spPr>
          <a:xfrm>
            <a:off x="883920" y="2407299"/>
            <a:ext cx="6489734" cy="394048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en-US" sz="3200" dirty="0"/>
              <a:t>Two virtual machines (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primary</a:t>
            </a:r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backup</a:t>
            </a:r>
            <a:r>
              <a:rPr lang="en-US" sz="3200" dirty="0"/>
              <a:t>) on different bare metal</a:t>
            </a:r>
          </a:p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en-US" sz="3200" b="1" spc="-150" dirty="0">
                <a:solidFill>
                  <a:schemeClr val="accent6">
                    <a:lumMod val="75000"/>
                  </a:schemeClr>
                </a:solidFill>
              </a:rPr>
              <a:t>Logging channel  </a:t>
            </a:r>
            <a:r>
              <a:rPr lang="en-US" sz="3200" spc="-150" dirty="0"/>
              <a:t>runs over network</a:t>
            </a:r>
          </a:p>
          <a:p>
            <a:pPr>
              <a:lnSpc>
                <a:spcPct val="100000"/>
              </a:lnSpc>
              <a:spcBef>
                <a:spcPts val="3600"/>
              </a:spcBef>
            </a:pPr>
            <a:r>
              <a:rPr lang="en-US" sz="3200" b="1" spc="-100" dirty="0">
                <a:solidFill>
                  <a:schemeClr val="accent6">
                    <a:lumMod val="75000"/>
                  </a:schemeClr>
                </a:solidFill>
              </a:rPr>
              <a:t>Shared disk  </a:t>
            </a:r>
            <a:r>
              <a:rPr lang="en-US" sz="3200" spc="-100" dirty="0"/>
              <a:t>via fiber channel</a:t>
            </a:r>
            <a:endParaRPr lang="en-US" sz="3200" spc="-150" dirty="0"/>
          </a:p>
          <a:p>
            <a:pPr>
              <a:lnSpc>
                <a:spcPct val="100000"/>
              </a:lnSpc>
              <a:spcBef>
                <a:spcPts val="3600"/>
              </a:spcBef>
            </a:pPr>
            <a:endParaRPr lang="en-US" sz="3200" dirty="0"/>
          </a:p>
        </p:txBody>
      </p:sp>
      <p:pic>
        <p:nvPicPr>
          <p:cNvPr id="8" name="Content Placeholder 14">
            <a:extLst>
              <a:ext uri="{FF2B5EF4-FFF2-40B4-BE49-F238E27FC236}">
                <a16:creationId xmlns:a16="http://schemas.microsoft.com/office/drawing/2014/main" id="{AF51373A-E85E-3744-B9CD-D2382A5BDA6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37120" y="1467524"/>
            <a:ext cx="3538187" cy="4880257"/>
          </a:xfrm>
        </p:spPr>
      </p:pic>
    </p:spTree>
    <p:extLst>
      <p:ext uri="{BB962C8B-B14F-4D97-AF65-F5344CB8AC3E}">
        <p14:creationId xmlns:p14="http://schemas.microsoft.com/office/powerpoint/2010/main" val="272138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2855791" y="1574379"/>
            <a:ext cx="6501569" cy="5085184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/>
              <a:t>VM inputs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Incoming network packets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Disk reads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Keyboard and mouse events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Clock timer interrupt events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/>
              <a:t>VM outputs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Outgoing network packets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Disk writes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00562-6296-9E41-94C7-4DAE5BF4E447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0" dirty="0"/>
              <a:t>Virtual Machine I/O</a:t>
            </a:r>
          </a:p>
        </p:txBody>
      </p:sp>
    </p:spTree>
    <p:extLst>
      <p:ext uri="{BB962C8B-B14F-4D97-AF65-F5344CB8AC3E}">
        <p14:creationId xmlns:p14="http://schemas.microsoft.com/office/powerpoint/2010/main" val="1153868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Content Placeholder 1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437120" y="1467524"/>
            <a:ext cx="3538187" cy="4880257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9111C5-E04E-4942-8174-12BB645D56A6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23" name="Content Placeholder 22"/>
          <p:cNvSpPr>
            <a:spLocks noGrp="1"/>
          </p:cNvSpPr>
          <p:nvPr>
            <p:ph sz="half" idx="1"/>
          </p:nvPr>
        </p:nvSpPr>
        <p:spPr>
          <a:xfrm>
            <a:off x="978384" y="2407299"/>
            <a:ext cx="6854976" cy="3940482"/>
          </a:xfrm>
        </p:spPr>
        <p:txBody>
          <a:bodyPr>
            <a:normAutofit/>
          </a:bodyPr>
          <a:lstStyle/>
          <a:p>
            <a:r>
              <a:rPr lang="en-US" sz="3200" spc="-100" dirty="0">
                <a:ea typeface="Helvetica Neue Medium" charset="0"/>
                <a:cs typeface="Helvetica Neue Medium" charset="0"/>
              </a:rPr>
              <a:t>Primary sends inputs to backup</a:t>
            </a:r>
          </a:p>
          <a:p>
            <a:endParaRPr lang="en-US" sz="3200" spc="-100" dirty="0">
              <a:ea typeface="Helvetica Neue Medium" charset="0"/>
              <a:cs typeface="Helvetica Neue Medium" charset="0"/>
            </a:endParaRPr>
          </a:p>
          <a:p>
            <a:r>
              <a:rPr lang="en-US" sz="3200" spc="-100" dirty="0">
                <a:ea typeface="Helvetica Neue Medium" charset="0"/>
                <a:cs typeface="Helvetica Neue Medium" charset="0"/>
              </a:rPr>
              <a:t>Backup outputs dropped</a:t>
            </a:r>
          </a:p>
          <a:p>
            <a:endParaRPr lang="en-US" sz="3200" spc="-100" dirty="0">
              <a:ea typeface="Helvetica Neue Medium" charset="0"/>
              <a:cs typeface="Helvetica Neue Medium" charset="0"/>
            </a:endParaRPr>
          </a:p>
          <a:p>
            <a:r>
              <a:rPr lang="en-US" sz="3200" spc="-100" dirty="0"/>
              <a:t>Primary-backup </a:t>
            </a:r>
            <a:r>
              <a:rPr lang="en-US" sz="3200" b="1" spc="-100" dirty="0"/>
              <a:t>heartbeats </a:t>
            </a:r>
          </a:p>
          <a:p>
            <a:pPr lvl="1"/>
            <a:r>
              <a:rPr lang="en-US" sz="3200" spc="-100" dirty="0"/>
              <a:t>If primary fails, backup takes over</a:t>
            </a:r>
          </a:p>
          <a:p>
            <a:endParaRPr lang="en-US" sz="3200" spc="-100" dirty="0"/>
          </a:p>
          <a:p>
            <a:endParaRPr lang="en-US" sz="3200" spc="-100" dirty="0"/>
          </a:p>
        </p:txBody>
      </p:sp>
    </p:spTree>
    <p:extLst>
      <p:ext uri="{BB962C8B-B14F-4D97-AF65-F5344CB8AC3E}">
        <p14:creationId xmlns:p14="http://schemas.microsoft.com/office/powerpoint/2010/main" val="14965287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2055535"/>
            <a:ext cx="9668070" cy="44976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Making the backup an exact replica of primary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Making the system behave like a single server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Avoiding two primaries (Split Brain)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VM-FT: Challenges</a:t>
            </a:r>
          </a:p>
        </p:txBody>
      </p:sp>
    </p:spTree>
    <p:extLst>
      <p:ext uri="{BB962C8B-B14F-4D97-AF65-F5344CB8AC3E}">
        <p14:creationId xmlns:p14="http://schemas.microsoft.com/office/powerpoint/2010/main" val="17917581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74557" y="1828800"/>
            <a:ext cx="11517443" cy="5262466"/>
          </a:xfrm>
        </p:spPr>
        <p:txBody>
          <a:bodyPr vert="horz" wrap="square" lIns="36576" tIns="36000" rIns="36000" bIns="3600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b="1" spc="-100" dirty="0"/>
              <a:t>Step 1: </a:t>
            </a:r>
            <a:r>
              <a:rPr lang="en-US" spc="-100" dirty="0"/>
              <a:t>Hypervisor at primary logs causes of non-determinism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lang="en-US" dirty="0"/>
          </a:p>
          <a:p>
            <a:pPr marL="914400" lvl="1" indent="-514350">
              <a:lnSpc>
                <a:spcPct val="100000"/>
              </a:lnSpc>
              <a:spcBef>
                <a:spcPts val="800"/>
              </a:spcBef>
              <a:buFont typeface="+mj-lt"/>
              <a:buAutoNum type="arabicPeriod"/>
            </a:pPr>
            <a:r>
              <a:rPr lang="en-US" sz="3200" dirty="0"/>
              <a:t>Log results of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input events</a:t>
            </a:r>
          </a:p>
          <a:p>
            <a:pPr marL="1257300" lvl="2" indent="-457200">
              <a:lnSpc>
                <a:spcPct val="100000"/>
              </a:lnSpc>
              <a:spcBef>
                <a:spcPts val="800"/>
              </a:spcBef>
            </a:pPr>
            <a:r>
              <a:rPr lang="en-US" sz="2800" dirty="0"/>
              <a:t>Including current program counter value for each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endParaRPr lang="en-US" sz="3200" dirty="0"/>
          </a:p>
          <a:p>
            <a:pPr marL="914400" lvl="1" indent="-514350">
              <a:lnSpc>
                <a:spcPct val="100000"/>
              </a:lnSpc>
              <a:spcBef>
                <a:spcPts val="800"/>
              </a:spcBef>
              <a:buFont typeface="+mj-lt"/>
              <a:buAutoNum type="arabicPeriod" startAt="2"/>
            </a:pPr>
            <a:r>
              <a:rPr lang="en-US" sz="3200" dirty="0"/>
              <a:t>Log results of </a:t>
            </a: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non-deterministic instructions </a:t>
            </a:r>
          </a:p>
          <a:p>
            <a:pPr lvl="2">
              <a:lnSpc>
                <a:spcPct val="100000"/>
              </a:lnSpc>
              <a:spcBef>
                <a:spcPts val="800"/>
              </a:spcBef>
            </a:pPr>
            <a:r>
              <a:rPr lang="en-US" sz="2800" i="1" dirty="0"/>
              <a:t>e.g.</a:t>
            </a:r>
            <a:r>
              <a:rPr lang="en-US" sz="2800" dirty="0"/>
              <a:t> log </a:t>
            </a:r>
            <a:r>
              <a:rPr lang="en-US" sz="2800" b="1" dirty="0">
                <a:solidFill>
                  <a:schemeClr val="accent3">
                    <a:lumMod val="50000"/>
                  </a:schemeClr>
                </a:solidFill>
              </a:rPr>
              <a:t>result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/>
              <a:t>of timestamp counter read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Log-based VM replication</a:t>
            </a:r>
          </a:p>
        </p:txBody>
      </p:sp>
    </p:spTree>
    <p:extLst>
      <p:ext uri="{BB962C8B-B14F-4D97-AF65-F5344CB8AC3E}">
        <p14:creationId xmlns:p14="http://schemas.microsoft.com/office/powerpoint/2010/main" val="1164438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828800"/>
            <a:ext cx="10881360" cy="502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spc="-100" dirty="0"/>
              <a:t>Step 2: </a:t>
            </a:r>
            <a:r>
              <a:rPr lang="en-US" spc="-100" dirty="0"/>
              <a:t>Primary hypervisor sends log entries to backup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Backup hypervisor </a:t>
            </a:r>
            <a:r>
              <a:rPr lang="en-US" b="1" dirty="0">
                <a:solidFill>
                  <a:schemeClr val="accent3">
                    <a:lumMod val="50000"/>
                  </a:schemeClr>
                </a:solidFill>
              </a:rPr>
              <a:t>replays</a:t>
            </a:r>
            <a:r>
              <a:rPr lang="en-US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dirty="0"/>
              <a:t>the log entries</a:t>
            </a:r>
            <a:endParaRPr lang="en-US" spc="-150" dirty="0"/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200" b="1" spc="-100" dirty="0"/>
              <a:t>Stops</a:t>
            </a:r>
            <a:r>
              <a:rPr lang="en-US" sz="3200" spc="-100" dirty="0"/>
              <a:t> </a:t>
            </a:r>
            <a:r>
              <a:rPr lang="en-US" sz="3200" b="1" spc="-100" dirty="0"/>
              <a:t>backup VM</a:t>
            </a:r>
            <a:r>
              <a:rPr lang="en-US" sz="3200" spc="-100" dirty="0"/>
              <a:t> at next input event or non-deterministic instruction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sz="2800" spc="-100" dirty="0"/>
              <a:t>Delivers </a:t>
            </a:r>
            <a:r>
              <a:rPr lang="en-US" sz="2800" b="1" spc="-100" dirty="0">
                <a:solidFill>
                  <a:schemeClr val="accent3">
                    <a:lumMod val="50000"/>
                  </a:schemeClr>
                </a:solidFill>
              </a:rPr>
              <a:t>same input </a:t>
            </a:r>
            <a:r>
              <a:rPr lang="en-US" sz="2800" spc="-100" dirty="0"/>
              <a:t>as primary</a:t>
            </a:r>
          </a:p>
          <a:p>
            <a:pPr lvl="2">
              <a:lnSpc>
                <a:spcPct val="100000"/>
              </a:lnSpc>
              <a:spcBef>
                <a:spcPts val="1200"/>
              </a:spcBef>
            </a:pPr>
            <a:r>
              <a:rPr lang="en-US" sz="2800" spc="-100" dirty="0"/>
              <a:t>Delivers </a:t>
            </a:r>
            <a:r>
              <a:rPr lang="en-US" sz="2800" b="1" spc="-100" dirty="0">
                <a:solidFill>
                  <a:schemeClr val="accent3">
                    <a:lumMod val="50000"/>
                  </a:schemeClr>
                </a:solidFill>
              </a:rPr>
              <a:t>same non-deterministic instruction result </a:t>
            </a:r>
            <a:r>
              <a:rPr lang="en-US" sz="2800" spc="-100" dirty="0"/>
              <a:t>as primary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Log-based VM replication</a:t>
            </a:r>
          </a:p>
        </p:txBody>
      </p:sp>
    </p:spTree>
    <p:extLst>
      <p:ext uri="{BB962C8B-B14F-4D97-AF65-F5344CB8AC3E}">
        <p14:creationId xmlns:p14="http://schemas.microsoft.com/office/powerpoint/2010/main" val="259327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828800"/>
            <a:ext cx="10210800" cy="5029200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backup an exact replica of primary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b="1" dirty="0"/>
              <a:t>Making the system behave like a single server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200" b="1" dirty="0">
                <a:solidFill>
                  <a:schemeClr val="accent6">
                    <a:lumMod val="75000"/>
                  </a:schemeClr>
                </a:solidFill>
              </a:rPr>
              <a:t>Fault Tolerance Protocol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sz="3200" dirty="0"/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/>
              <a:t>Avoiding two primaries (Split Brain)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 Challenges</a:t>
            </a:r>
          </a:p>
        </p:txBody>
      </p:sp>
    </p:spTree>
    <p:extLst>
      <p:ext uri="{BB962C8B-B14F-4D97-AF65-F5344CB8AC3E}">
        <p14:creationId xmlns:p14="http://schemas.microsoft.com/office/powerpoint/2010/main" val="1415677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828800"/>
            <a:ext cx="10881359" cy="502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When backup takes over, non-determinism makes it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execute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differently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dirty="0"/>
              <a:t>than primary would have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200" b="1" dirty="0"/>
              <a:t>This is okay!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endParaRPr lang="en-US" sz="3200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b="1" dirty="0"/>
              <a:t>Output requirement</a:t>
            </a:r>
          </a:p>
          <a:p>
            <a:pPr lvl="1">
              <a:lnSpc>
                <a:spcPct val="100000"/>
              </a:lnSpc>
              <a:spcBef>
                <a:spcPts val="1200"/>
              </a:spcBef>
            </a:pPr>
            <a:r>
              <a:rPr lang="en-US" sz="3200" dirty="0"/>
              <a:t>When backup takes over, execution is </a:t>
            </a:r>
            <a:r>
              <a:rPr lang="en-US" sz="3200" b="1" dirty="0"/>
              <a:t>consistent</a:t>
            </a:r>
            <a:r>
              <a:rPr lang="en-US" sz="3200" dirty="0"/>
              <a:t> with </a:t>
            </a:r>
            <a:r>
              <a:rPr lang="en-US" sz="3200" b="1" dirty="0"/>
              <a:t>outputs</a:t>
            </a:r>
            <a:r>
              <a:rPr lang="en-US" sz="3200" dirty="0"/>
              <a:t> the primary has already sent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 to backup failover</a:t>
            </a:r>
          </a:p>
        </p:txBody>
      </p:sp>
    </p:spTree>
    <p:extLst>
      <p:ext uri="{BB962C8B-B14F-4D97-AF65-F5344CB8AC3E}">
        <p14:creationId xmlns:p14="http://schemas.microsoft.com/office/powerpoint/2010/main" val="13274556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of inconsistency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859678" y="3608956"/>
            <a:ext cx="1281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63687" y="4920368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cxnSp>
        <p:nvCxnSpPr>
          <p:cNvPr id="44" name="Straight Connector 43"/>
          <p:cNvCxnSpPr/>
          <p:nvPr/>
        </p:nvCxnSpPr>
        <p:spPr>
          <a:xfrm>
            <a:off x="4123166" y="3839788"/>
            <a:ext cx="2964429" cy="0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 flipV="1">
            <a:off x="4106334" y="5151198"/>
            <a:ext cx="4834166" cy="2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4735234" y="3654049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47" name="Straight Arrow Connector 46"/>
          <p:cNvCxnSpPr/>
          <p:nvPr/>
        </p:nvCxnSpPr>
        <p:spPr>
          <a:xfrm>
            <a:off x="4279478" y="3383927"/>
            <a:ext cx="455756" cy="455860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3520362" y="2929247"/>
            <a:ext cx="912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Input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5787446" y="3368853"/>
            <a:ext cx="455756" cy="459172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6010506" y="3839788"/>
            <a:ext cx="1887" cy="1497149"/>
          </a:xfrm>
          <a:prstGeom prst="straightConnector1">
            <a:avLst/>
          </a:prstGeom>
          <a:ln w="57150">
            <a:prstDash val="sysDot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>
            <a:off x="4812879" y="3839788"/>
            <a:ext cx="601529" cy="1311411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5709802" y="3654049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6139598" y="2932113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Output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48625" y="5427606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 fails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313366" y="3653259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 rot="18900000">
            <a:off x="5071525" y="2927056"/>
            <a:ext cx="11608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solidFill>
                  <a:srgbClr val="FF0000"/>
                </a:solidFill>
                <a:latin typeface="Helvetica Neue Medium" charset="0"/>
                <a:ea typeface="Helvetica Neue Medium" charset="0"/>
                <a:cs typeface="Helvetica Neue Medium" charset="0"/>
              </a:rPr>
              <a:t>Event?</a:t>
            </a:r>
          </a:p>
        </p:txBody>
      </p:sp>
      <p:sp>
        <p:nvSpPr>
          <p:cNvPr id="59" name="Cross 58"/>
          <p:cNvSpPr/>
          <p:nvPr/>
        </p:nvSpPr>
        <p:spPr>
          <a:xfrm rot="2700000">
            <a:off x="5913246" y="3725921"/>
            <a:ext cx="244127" cy="244127"/>
          </a:xfrm>
          <a:prstGeom prst="plus">
            <a:avLst>
              <a:gd name="adj" fmla="val 31504"/>
            </a:avLst>
          </a:prstGeom>
          <a:solidFill>
            <a:srgbClr val="FF0000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222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396661" y="1433404"/>
            <a:ext cx="9699349" cy="166294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Primary logs each output operation</a:t>
            </a:r>
          </a:p>
          <a:p>
            <a:pPr>
              <a:lnSpc>
                <a:spcPct val="90000"/>
              </a:lnSpc>
            </a:pPr>
            <a:r>
              <a:rPr lang="en-US" dirty="0"/>
              <a:t>Delays sending output until Backup acknowledges it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But does not need to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delay execution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05800" y="6217301"/>
            <a:ext cx="2133600" cy="212725"/>
          </a:xfrm>
        </p:spPr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 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9678" y="3606767"/>
            <a:ext cx="1281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63687" y="4918179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cxnSp>
        <p:nvCxnSpPr>
          <p:cNvPr id="8" name="Straight Connector 7"/>
          <p:cNvCxnSpPr>
            <a:stCxn id="5" idx="3"/>
          </p:cNvCxnSpPr>
          <p:nvPr/>
        </p:nvCxnSpPr>
        <p:spPr>
          <a:xfrm flipV="1">
            <a:off x="4140799" y="3837599"/>
            <a:ext cx="3620234" cy="1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3"/>
          </p:cNvCxnSpPr>
          <p:nvPr/>
        </p:nvCxnSpPr>
        <p:spPr>
          <a:xfrm flipV="1">
            <a:off x="4136792" y="5149009"/>
            <a:ext cx="4803708" cy="3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35234" y="3651860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13" name="Straight Arrow Connector 12"/>
          <p:cNvCxnSpPr>
            <a:endCxn id="11" idx="1"/>
          </p:cNvCxnSpPr>
          <p:nvPr/>
        </p:nvCxnSpPr>
        <p:spPr>
          <a:xfrm>
            <a:off x="4279478" y="3381738"/>
            <a:ext cx="455756" cy="455860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20362" y="2927058"/>
            <a:ext cx="912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Input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988092" y="3366966"/>
            <a:ext cx="455756" cy="459172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362206" y="3826139"/>
            <a:ext cx="1887" cy="1497149"/>
          </a:xfrm>
          <a:prstGeom prst="straightConnector1">
            <a:avLst/>
          </a:prstGeom>
          <a:ln w="57150">
            <a:prstDash val="sysDot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3"/>
          </p:cNvCxnSpPr>
          <p:nvPr/>
        </p:nvCxnSpPr>
        <p:spPr>
          <a:xfrm>
            <a:off x="4812879" y="3837599"/>
            <a:ext cx="601529" cy="1311411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09802" y="3651860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20323531">
            <a:off x="5664286" y="307093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Output</a:t>
            </a:r>
          </a:p>
        </p:txBody>
      </p:sp>
      <p:sp>
        <p:nvSpPr>
          <p:cNvPr id="30" name="TextBox 29"/>
          <p:cNvSpPr txBox="1"/>
          <p:nvPr/>
        </p:nvSpPr>
        <p:spPr>
          <a:xfrm rot="20316056">
            <a:off x="7350402" y="3016173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 fails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83121" y="3826627"/>
            <a:ext cx="601529" cy="1311411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403722" y="3826139"/>
            <a:ext cx="598144" cy="1302019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 rot="17749395">
            <a:off x="6177008" y="413662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err="1">
                <a:latin typeface="Helvetica Neue Medium" charset="0"/>
                <a:ea typeface="Helvetica Neue Medium" charset="0"/>
                <a:cs typeface="Helvetica Neue Medium" charset="0"/>
              </a:rPr>
              <a:t>ack</a:t>
            </a:r>
            <a:endParaRPr lang="en-US" sz="2400" b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5" name="Cross 24"/>
          <p:cNvSpPr/>
          <p:nvPr/>
        </p:nvSpPr>
        <p:spPr>
          <a:xfrm rot="2700000">
            <a:off x="7243401" y="3713940"/>
            <a:ext cx="244127" cy="244127"/>
          </a:xfrm>
          <a:prstGeom prst="plus">
            <a:avLst>
              <a:gd name="adj" fmla="val 31504"/>
            </a:avLst>
          </a:prstGeom>
          <a:solidFill>
            <a:srgbClr val="FF0000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60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305800" y="6217301"/>
            <a:ext cx="2133600" cy="212725"/>
          </a:xfrm>
        </p:spPr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 protocol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859678" y="3606767"/>
            <a:ext cx="12811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63687" y="4918179"/>
            <a:ext cx="1273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Backup</a:t>
            </a:r>
          </a:p>
        </p:txBody>
      </p:sp>
      <p:cxnSp>
        <p:nvCxnSpPr>
          <p:cNvPr id="8" name="Straight Connector 7"/>
          <p:cNvCxnSpPr>
            <a:stCxn id="5" idx="3"/>
          </p:cNvCxnSpPr>
          <p:nvPr/>
        </p:nvCxnSpPr>
        <p:spPr>
          <a:xfrm flipV="1">
            <a:off x="4140799" y="3837599"/>
            <a:ext cx="3620234" cy="1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>
            <a:stCxn id="6" idx="3"/>
          </p:cNvCxnSpPr>
          <p:nvPr/>
        </p:nvCxnSpPr>
        <p:spPr>
          <a:xfrm flipV="1">
            <a:off x="4136792" y="5149009"/>
            <a:ext cx="4803708" cy="3"/>
          </a:xfrm>
          <a:prstGeom prst="line">
            <a:avLst/>
          </a:prstGeom>
          <a:ln>
            <a:solidFill>
              <a:srgbClr val="C00000"/>
            </a:solidFill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4735234" y="3651860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cxnSp>
        <p:nvCxnSpPr>
          <p:cNvPr id="13" name="Straight Arrow Connector 12"/>
          <p:cNvCxnSpPr>
            <a:endCxn id="11" idx="1"/>
          </p:cNvCxnSpPr>
          <p:nvPr/>
        </p:nvCxnSpPr>
        <p:spPr>
          <a:xfrm>
            <a:off x="4279478" y="3381738"/>
            <a:ext cx="455756" cy="455860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3520362" y="2927058"/>
            <a:ext cx="9124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Input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6988092" y="3366966"/>
            <a:ext cx="455756" cy="459172"/>
          </a:xfrm>
          <a:prstGeom prst="straightConnector1">
            <a:avLst/>
          </a:prstGeom>
          <a:ln>
            <a:prstDash val="sysDash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7362206" y="3826139"/>
            <a:ext cx="1887" cy="1497149"/>
          </a:xfrm>
          <a:prstGeom prst="straightConnector1">
            <a:avLst/>
          </a:prstGeom>
          <a:ln w="57150">
            <a:prstDash val="sysDot"/>
            <a:headEnd type="none" w="med" len="med"/>
            <a:tailEnd type="none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3"/>
          </p:cNvCxnSpPr>
          <p:nvPr/>
        </p:nvCxnSpPr>
        <p:spPr>
          <a:xfrm>
            <a:off x="4812879" y="3837599"/>
            <a:ext cx="601529" cy="1311411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09802" y="3651860"/>
            <a:ext cx="77644" cy="371476"/>
          </a:xfrm>
          <a:prstGeom prst="rect">
            <a:avLst/>
          </a:prstGeom>
          <a:solidFill>
            <a:schemeClr val="tx1"/>
          </a:solidFill>
          <a:ln w="57150">
            <a:noFill/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 rot="20323531">
            <a:off x="5664286" y="3070935"/>
            <a:ext cx="11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Output</a:t>
            </a:r>
          </a:p>
        </p:txBody>
      </p:sp>
      <p:sp>
        <p:nvSpPr>
          <p:cNvPr id="30" name="TextBox 29"/>
          <p:cNvSpPr txBox="1"/>
          <p:nvPr/>
        </p:nvSpPr>
        <p:spPr>
          <a:xfrm rot="20316056">
            <a:off x="7350402" y="3016173"/>
            <a:ext cx="1941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400" b="0" dirty="0">
                <a:latin typeface="Helvetica Neue Medium" charset="0"/>
                <a:ea typeface="Helvetica Neue Medium" charset="0"/>
                <a:cs typeface="Helvetica Neue Medium" charset="0"/>
              </a:rPr>
              <a:t>Primary fails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783121" y="3826627"/>
            <a:ext cx="601529" cy="1311411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6403722" y="3826139"/>
            <a:ext cx="598144" cy="1302019"/>
          </a:xfrm>
          <a:prstGeom prst="straightConnector1">
            <a:avLst/>
          </a:prstGeom>
          <a:ln>
            <a:prstDash val="solid"/>
            <a:headEnd type="none" w="med" len="med"/>
            <a:tailEnd type="arrow" w="med" len="med"/>
          </a:ln>
          <a:effectLst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184698" y="5972304"/>
            <a:ext cx="7746404" cy="66706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0" dirty="0">
                <a:solidFill>
                  <a:schemeClr val="tx1"/>
                </a:solidFill>
                <a:latin typeface="Helvetica Neue Medium" charset="0"/>
              </a:rPr>
              <a:t>Restart execution at last output event</a:t>
            </a:r>
          </a:p>
        </p:txBody>
      </p:sp>
      <p:sp>
        <p:nvSpPr>
          <p:cNvPr id="34" name="TextBox 33"/>
          <p:cNvSpPr txBox="1"/>
          <p:nvPr/>
        </p:nvSpPr>
        <p:spPr>
          <a:xfrm rot="17749395">
            <a:off x="6177008" y="413662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0" dirty="0" err="1">
                <a:latin typeface="Helvetica Neue Medium" charset="0"/>
                <a:ea typeface="Helvetica Neue Medium" charset="0"/>
                <a:cs typeface="Helvetica Neue Medium" charset="0"/>
              </a:rPr>
              <a:t>ack</a:t>
            </a:r>
            <a:endParaRPr lang="en-US" sz="2400" b="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sp>
        <p:nvSpPr>
          <p:cNvPr id="25" name="Cross 24"/>
          <p:cNvSpPr/>
          <p:nvPr/>
        </p:nvSpPr>
        <p:spPr>
          <a:xfrm rot="2700000">
            <a:off x="7243401" y="3713940"/>
            <a:ext cx="244127" cy="244127"/>
          </a:xfrm>
          <a:prstGeom prst="plus">
            <a:avLst>
              <a:gd name="adj" fmla="val 31504"/>
            </a:avLst>
          </a:prstGeom>
          <a:solidFill>
            <a:srgbClr val="FF0000"/>
          </a:solidFill>
          <a:ln w="28575">
            <a:solidFill>
              <a:schemeClr val="tx1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dirty="0">
              <a:latin typeface="Helvetica Neue Medium" charset="0"/>
            </a:endParaRPr>
          </a:p>
        </p:txBody>
      </p:sp>
      <p:sp>
        <p:nvSpPr>
          <p:cNvPr id="29" name="Content Placeholder 1">
            <a:extLst>
              <a:ext uri="{FF2B5EF4-FFF2-40B4-BE49-F238E27FC236}">
                <a16:creationId xmlns:a16="http://schemas.microsoft.com/office/drawing/2014/main" id="{9DB39CC0-2A7A-BC4F-88BE-F30228DEB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6661" y="1433404"/>
            <a:ext cx="9699349" cy="1662947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Primary logs each output operation</a:t>
            </a:r>
          </a:p>
          <a:p>
            <a:pPr>
              <a:lnSpc>
                <a:spcPct val="90000"/>
              </a:lnSpc>
            </a:pPr>
            <a:r>
              <a:rPr lang="en-US" dirty="0"/>
              <a:t>Delays sending output until Backup acknowledges it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But does not need to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delay execution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0438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Backup switches from backup mode to primary mode at the last output event in the log </a:t>
            </a:r>
          </a:p>
          <a:p>
            <a:endParaRPr lang="en-US" dirty="0"/>
          </a:p>
          <a:p>
            <a:r>
              <a:rPr lang="en-US" dirty="0"/>
              <a:t>Should it resend the last output event (packet)?</a:t>
            </a:r>
          </a:p>
          <a:p>
            <a:pPr lvl="1"/>
            <a:r>
              <a:rPr lang="en-US" dirty="0"/>
              <a:t>Not sending same as the network dropping it</a:t>
            </a:r>
          </a:p>
          <a:p>
            <a:pPr lvl="2"/>
            <a:r>
              <a:rPr lang="en-US" dirty="0"/>
              <a:t>Okay to not send</a:t>
            </a:r>
          </a:p>
          <a:p>
            <a:pPr lvl="1"/>
            <a:r>
              <a:rPr lang="en-US" dirty="0"/>
              <a:t>Resending same as sending a duplicate packet, which TCP does</a:t>
            </a:r>
          </a:p>
          <a:p>
            <a:pPr lvl="2"/>
            <a:r>
              <a:rPr lang="en-US" dirty="0"/>
              <a:t>Okay to send</a:t>
            </a:r>
          </a:p>
          <a:p>
            <a:pPr lvl="1"/>
            <a:r>
              <a:rPr lang="en-US" dirty="0"/>
              <a:t>Paper doesn’t specify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 Backup Promotion Process #1</a:t>
            </a:r>
          </a:p>
        </p:txBody>
      </p:sp>
    </p:spTree>
    <p:extLst>
      <p:ext uri="{BB962C8B-B14F-4D97-AF65-F5344CB8AC3E}">
        <p14:creationId xmlns:p14="http://schemas.microsoft.com/office/powerpoint/2010/main" val="592501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828800"/>
            <a:ext cx="10363200" cy="4872134"/>
          </a:xfrm>
        </p:spPr>
        <p:txBody>
          <a:bodyPr>
            <a:normAutofit/>
          </a:bodyPr>
          <a:lstStyle/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backup an exact replica of primary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Making the system behave like a single server</a:t>
            </a:r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endParaRPr lang="en-US" dirty="0"/>
          </a:p>
          <a:p>
            <a:pPr marL="514350" indent="-514350">
              <a:lnSpc>
                <a:spcPct val="100000"/>
              </a:lnSpc>
              <a:spcBef>
                <a:spcPts val="1200"/>
              </a:spcBef>
              <a:buFont typeface="+mj-lt"/>
              <a:buAutoNum type="arabicPeriod"/>
            </a:pPr>
            <a:r>
              <a:rPr lang="en-US" b="1" dirty="0"/>
              <a:t>Avoiding two primaries (Split Brain)</a:t>
            </a:r>
          </a:p>
          <a:p>
            <a:pPr marL="914400" lvl="1" indent="-514350">
              <a:lnSpc>
                <a:spcPct val="100000"/>
              </a:lnSpc>
              <a:spcBef>
                <a:spcPts val="1200"/>
              </a:spcBef>
            </a:pPr>
            <a:r>
              <a:rPr lang="en-US" sz="3200" dirty="0"/>
              <a:t>Logging channel may </a:t>
            </a:r>
            <a:r>
              <a:rPr lang="en-US" sz="3200" b="1" dirty="0">
                <a:solidFill>
                  <a:srgbClr val="FF0000"/>
                </a:solidFill>
              </a:rPr>
              <a:t>break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VM-FT: Challenges</a:t>
            </a:r>
          </a:p>
        </p:txBody>
      </p:sp>
    </p:spTree>
    <p:extLst>
      <p:ext uri="{BB962C8B-B14F-4D97-AF65-F5344CB8AC3E}">
        <p14:creationId xmlns:p14="http://schemas.microsoft.com/office/powerpoint/2010/main" val="20821137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46841" y="1828800"/>
            <a:ext cx="11113640" cy="502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Primary and backup each run UDP heartbeats, monitor logging traffic from their peer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Before “going live” execute </a:t>
            </a:r>
            <a:r>
              <a:rPr lang="en-US" b="1" dirty="0"/>
              <a:t>atomic test-and-set </a:t>
            </a:r>
            <a:r>
              <a:rPr lang="en-US" dirty="0"/>
              <a:t>on variable in shared storage</a:t>
            </a:r>
          </a:p>
          <a:p>
            <a:pPr>
              <a:lnSpc>
                <a:spcPct val="100000"/>
              </a:lnSpc>
              <a:spcBef>
                <a:spcPts val="12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1200"/>
              </a:spcBef>
            </a:pPr>
            <a:r>
              <a:rPr lang="en-US" dirty="0"/>
              <a:t>If the replica finds variable already set, it </a:t>
            </a:r>
            <a:r>
              <a:rPr lang="en-US" b="1" dirty="0"/>
              <a:t>fails itself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Detecting and responding to failures</a:t>
            </a:r>
          </a:p>
        </p:txBody>
      </p:sp>
    </p:spTree>
    <p:extLst>
      <p:ext uri="{BB962C8B-B14F-4D97-AF65-F5344CB8AC3E}">
        <p14:creationId xmlns:p14="http://schemas.microsoft.com/office/powerpoint/2010/main" val="17620396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Advertise same MAC address as primary was using</a:t>
            </a:r>
          </a:p>
          <a:p>
            <a:r>
              <a:rPr lang="en-US" dirty="0"/>
              <a:t>Startup a new backup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If the primary detects the backup failed</a:t>
            </a:r>
          </a:p>
          <a:p>
            <a:pPr lvl="1"/>
            <a:r>
              <a:rPr lang="en-US" dirty="0"/>
              <a:t>It starts a new backup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Backup Promotion Additional Work</a:t>
            </a:r>
          </a:p>
        </p:txBody>
      </p:sp>
    </p:spTree>
    <p:extLst>
      <p:ext uri="{BB962C8B-B14F-4D97-AF65-F5344CB8AC3E}">
        <p14:creationId xmlns:p14="http://schemas.microsoft.com/office/powerpoint/2010/main" val="1743958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5840" y="1828800"/>
            <a:ext cx="10302240" cy="502920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pc="-100" dirty="0"/>
              <a:t>State-machine replication: same input, deterministic processing =&gt; identical replicas</a:t>
            </a:r>
          </a:p>
          <a:p>
            <a:pPr>
              <a:lnSpc>
                <a:spcPct val="100000"/>
              </a:lnSpc>
              <a:spcBef>
                <a:spcPts val="800"/>
              </a:spcBef>
            </a:pPr>
            <a:endParaRPr lang="en-US" spc="-100" dirty="0"/>
          </a:p>
          <a:p>
            <a:pPr>
              <a:lnSpc>
                <a:spcPct val="100000"/>
              </a:lnSpc>
              <a:spcBef>
                <a:spcPts val="800"/>
              </a:spcBef>
            </a:pPr>
            <a:r>
              <a:rPr lang="en-US" spc="-100" dirty="0"/>
              <a:t>VM-FT: we can do this with whole machines!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pc="-100" dirty="0"/>
              <a:t>Determinism tricky, but doable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pc="-100" dirty="0"/>
              <a:t>Primary delays output until </a:t>
            </a:r>
            <a:r>
              <a:rPr lang="en-US" spc="-100" dirty="0" err="1"/>
              <a:t>acked</a:t>
            </a:r>
            <a:r>
              <a:rPr lang="en-US" spc="-100" dirty="0"/>
              <a:t> by backup</a:t>
            </a:r>
          </a:p>
          <a:p>
            <a:pPr lvl="1">
              <a:lnSpc>
                <a:spcPct val="100000"/>
              </a:lnSpc>
              <a:spcBef>
                <a:spcPts val="800"/>
              </a:spcBef>
            </a:pPr>
            <a:r>
              <a:rPr lang="en-US" spc="-100" dirty="0"/>
              <a:t>Use atomic test-and-set on shared disk to avoid split brain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9111C5-E04E-4942-8174-12BB645D56A6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Primary-Backup Replication</a:t>
            </a:r>
          </a:p>
        </p:txBody>
      </p:sp>
    </p:spTree>
    <p:extLst>
      <p:ext uri="{BB962C8B-B14F-4D97-AF65-F5344CB8AC3E}">
        <p14:creationId xmlns:p14="http://schemas.microsoft.com/office/powerpoint/2010/main" val="90791272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57150">
          <a:solidFill>
            <a:srgbClr val="00B050"/>
          </a:solidFill>
          <a:prstDash val="solid"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prstDash val="solid"/>
          <a:headEnd type="none" w="med" len="med"/>
          <a:tailEnd type="arrow" w="med" len="med"/>
        </a:ln>
        <a:effectLst/>
      </a:spPr>
      <a:bodyPr/>
      <a:lstStyle/>
      <a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38969</TotalTime>
  <Words>1813</Words>
  <Application>Microsoft Macintosh PowerPoint</Application>
  <PresentationFormat>Widescreen</PresentationFormat>
  <Paragraphs>389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Arial Regular</vt:lpstr>
      <vt:lpstr>Calibri</vt:lpstr>
      <vt:lpstr>Courier New</vt:lpstr>
      <vt:lpstr>Helvetica Neue Medium</vt:lpstr>
      <vt:lpstr>Times New Roman</vt:lpstr>
      <vt:lpstr>1_Office Theme</vt:lpstr>
      <vt:lpstr>Replication State Machines via Primary-Backup Replication</vt:lpstr>
      <vt:lpstr>From eventual to strong consistency</vt:lpstr>
      <vt:lpstr>Primary-Backup Replication</vt:lpstr>
      <vt:lpstr>Primary-Backup Replication</vt:lpstr>
      <vt:lpstr>State machine replication</vt:lpstr>
      <vt:lpstr>Primary-Backup Replication</vt:lpstr>
      <vt:lpstr>Primary-Backup Replication</vt:lpstr>
      <vt:lpstr>Primary-Backup Replication</vt:lpstr>
      <vt:lpstr>Why does this work?   Synchronous Replication</vt:lpstr>
      <vt:lpstr>Why does this work?   Synchronous Replication</vt:lpstr>
      <vt:lpstr>Need determinism?  Make it so!</vt:lpstr>
      <vt:lpstr>Example:  Make random() deterministic</vt:lpstr>
      <vt:lpstr>Example:  Make random() deterministic</vt:lpstr>
      <vt:lpstr>PowerPoint Presentation</vt:lpstr>
      <vt:lpstr>VMware vSphere Fault Tolerance (VM-FT)</vt:lpstr>
      <vt:lpstr>vSphere Overview</vt:lpstr>
      <vt:lpstr>Virtual Machine I/O</vt:lpstr>
      <vt:lpstr>Overview</vt:lpstr>
      <vt:lpstr>VM-FT: Challenges</vt:lpstr>
      <vt:lpstr>Log-based VM replication</vt:lpstr>
      <vt:lpstr>Log-based VM replication</vt:lpstr>
      <vt:lpstr>VM-FT Challenges</vt:lpstr>
      <vt:lpstr>Primary to backup failover</vt:lpstr>
      <vt:lpstr>The problem of inconsistency</vt:lpstr>
      <vt:lpstr>VM-FT protocol</vt:lpstr>
      <vt:lpstr>VM-FT protocol</vt:lpstr>
      <vt:lpstr>VM-FT Backup Promotion Process #1</vt:lpstr>
      <vt:lpstr>VM-FT: Challenges</vt:lpstr>
      <vt:lpstr>Detecting and responding to failures</vt:lpstr>
      <vt:lpstr>Backup Promotion Additional Work</vt:lpstr>
      <vt:lpstr>Primary-Backup Replication</vt:lpstr>
    </vt:vector>
  </TitlesOfParts>
  <Company>Princeton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</dc:title>
  <dc:creator>Kai Li</dc:creator>
  <cp:lastModifiedBy>Ding, Jialin</cp:lastModifiedBy>
  <cp:revision>1838</cp:revision>
  <cp:lastPrinted>2022-10-24T13:03:58Z</cp:lastPrinted>
  <dcterms:created xsi:type="dcterms:W3CDTF">2013-10-08T01:49:25Z</dcterms:created>
  <dcterms:modified xsi:type="dcterms:W3CDTF">2026-10-06T03:29:40Z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9e68092-05df-4271-8e3e-b2a4c82ba797_Enabled">
    <vt:lpwstr>true</vt:lpwstr>
  </property>
  <property fmtid="{D5CDD505-2E9C-101B-9397-08002B2CF9AE}" pid="3" name="MSIP_Label_19e68092-05df-4271-8e3e-b2a4c82ba797_SetDate">
    <vt:lpwstr>2025-10-08T01:28:07Z</vt:lpwstr>
  </property>
  <property fmtid="{D5CDD505-2E9C-101B-9397-08002B2CF9AE}" pid="4" name="MSIP_Label_19e68092-05df-4271-8e3e-b2a4c82ba797_Method">
    <vt:lpwstr>Standard</vt:lpwstr>
  </property>
  <property fmtid="{D5CDD505-2E9C-101B-9397-08002B2CF9AE}" pid="5" name="MSIP_Label_19e68092-05df-4271-8e3e-b2a4c82ba797_Name">
    <vt:lpwstr>Amazon Confidential</vt:lpwstr>
  </property>
  <property fmtid="{D5CDD505-2E9C-101B-9397-08002B2CF9AE}" pid="6" name="MSIP_Label_19e68092-05df-4271-8e3e-b2a4c82ba797_SiteId">
    <vt:lpwstr>5280104a-472d-4538-9ccf-1e1d0efe8b1b</vt:lpwstr>
  </property>
  <property fmtid="{D5CDD505-2E9C-101B-9397-08002B2CF9AE}" pid="7" name="MSIP_Label_19e68092-05df-4271-8e3e-b2a4c82ba797_ActionId">
    <vt:lpwstr>2188caa0-9284-4018-917d-9a59e880a3fb</vt:lpwstr>
  </property>
  <property fmtid="{D5CDD505-2E9C-101B-9397-08002B2CF9AE}" pid="8" name="MSIP_Label_19e68092-05df-4271-8e3e-b2a4c82ba797_ContentBits">
    <vt:lpwstr>0</vt:lpwstr>
  </property>
  <property fmtid="{D5CDD505-2E9C-101B-9397-08002B2CF9AE}" pid="9" name="MSIP_Label_19e68092-05df-4271-8e3e-b2a4c82ba797_Tag">
    <vt:lpwstr>50, 3, 0, 1</vt:lpwstr>
  </property>
</Properties>
</file>