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jpg" ContentType="image/jp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tags/tag1.xml" ContentType="application/vnd.openxmlformats-officedocument.presentationml.tags+xml"/>
  <Override PartName="/ppt/notesSlides/notesSlide10.xml" ContentType="application/vnd.openxmlformats-officedocument.presentationml.notesSlide+xml"/>
  <Override PartName="/ppt/tags/tag2.xml" ContentType="application/vnd.openxmlformats-officedocument.presentationml.tags+xml"/>
  <Override PartName="/ppt/notesSlides/notesSlide11.xml" ContentType="application/vnd.openxmlformats-officedocument.presentationml.notesSlide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tags/tag5.xml" ContentType="application/vnd.openxmlformats-officedocument.presentationml.tags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tags/tag6.xml" ContentType="application/vnd.openxmlformats-officedocument.presentationml.tags+xml"/>
  <Override PartName="/ppt/notesSlides/notesSlide19.xml" ContentType="application/vnd.openxmlformats-officedocument.presentationml.notesSlide+xml"/>
  <Override PartName="/ppt/tags/tag7.xml" ContentType="application/vnd.openxmlformats-officedocument.presentationml.tags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tags/tag8.xml" ContentType="application/vnd.openxmlformats-officedocument.presentationml.tags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tags/tag9.xml" ContentType="application/vnd.openxmlformats-officedocument.presentationml.tags+xml"/>
  <Override PartName="/ppt/notesSlides/notesSlide24.xml" ContentType="application/vnd.openxmlformats-officedocument.presentationml.notesSlide+xml"/>
  <Override PartName="/ppt/tags/tag10.xml" ContentType="application/vnd.openxmlformats-officedocument.presentationml.tags+xml"/>
  <Override PartName="/ppt/notesSlides/notesSlide25.xml" ContentType="application/vnd.openxmlformats-officedocument.presentationml.notesSlide+xml"/>
  <Override PartName="/ppt/charts/chart1.xml" ContentType="application/vnd.openxmlformats-officedocument.drawingml.chart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notesMasterIdLst>
    <p:notesMasterId r:id="rId62"/>
  </p:notesMasterIdLst>
  <p:sldIdLst>
    <p:sldId id="288" r:id="rId2"/>
    <p:sldId id="257" r:id="rId3"/>
    <p:sldId id="258" r:id="rId4"/>
    <p:sldId id="259" r:id="rId5"/>
    <p:sldId id="373" r:id="rId6"/>
    <p:sldId id="374" r:id="rId7"/>
    <p:sldId id="260" r:id="rId8"/>
    <p:sldId id="262" r:id="rId9"/>
    <p:sldId id="378" r:id="rId10"/>
    <p:sldId id="263" r:id="rId11"/>
    <p:sldId id="376" r:id="rId12"/>
    <p:sldId id="264" r:id="rId13"/>
    <p:sldId id="267" r:id="rId14"/>
    <p:sldId id="335" r:id="rId15"/>
    <p:sldId id="336" r:id="rId16"/>
    <p:sldId id="337" r:id="rId17"/>
    <p:sldId id="359" r:id="rId18"/>
    <p:sldId id="360" r:id="rId19"/>
    <p:sldId id="361" r:id="rId20"/>
    <p:sldId id="362" r:id="rId21"/>
    <p:sldId id="370" r:id="rId22"/>
    <p:sldId id="364" r:id="rId23"/>
    <p:sldId id="365" r:id="rId24"/>
    <p:sldId id="366" r:id="rId25"/>
    <p:sldId id="367" r:id="rId26"/>
    <p:sldId id="368" r:id="rId27"/>
    <p:sldId id="369" r:id="rId28"/>
    <p:sldId id="281" r:id="rId29"/>
    <p:sldId id="282" r:id="rId30"/>
    <p:sldId id="284" r:id="rId31"/>
    <p:sldId id="377" r:id="rId32"/>
    <p:sldId id="285" r:id="rId33"/>
    <p:sldId id="286" r:id="rId34"/>
    <p:sldId id="287" r:id="rId35"/>
    <p:sldId id="375" r:id="rId36"/>
    <p:sldId id="289" r:id="rId37"/>
    <p:sldId id="290" r:id="rId38"/>
    <p:sldId id="291" r:id="rId39"/>
    <p:sldId id="292" r:id="rId40"/>
    <p:sldId id="293" r:id="rId41"/>
    <p:sldId id="338" r:id="rId42"/>
    <p:sldId id="339" r:id="rId43"/>
    <p:sldId id="340" r:id="rId44"/>
    <p:sldId id="341" r:id="rId45"/>
    <p:sldId id="342" r:id="rId46"/>
    <p:sldId id="343" r:id="rId47"/>
    <p:sldId id="344" r:id="rId48"/>
    <p:sldId id="345" r:id="rId49"/>
    <p:sldId id="346" r:id="rId50"/>
    <p:sldId id="347" r:id="rId51"/>
    <p:sldId id="349" r:id="rId52"/>
    <p:sldId id="296" r:id="rId53"/>
    <p:sldId id="322" r:id="rId54"/>
    <p:sldId id="371" r:id="rId55"/>
    <p:sldId id="323" r:id="rId56"/>
    <p:sldId id="324" r:id="rId57"/>
    <p:sldId id="325" r:id="rId58"/>
    <p:sldId id="326" r:id="rId59"/>
    <p:sldId id="327" r:id="rId60"/>
    <p:sldId id="334" r:id="rId6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E775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31348"/>
    <p:restoredTop sz="67671"/>
  </p:normalViewPr>
  <p:slideViewPr>
    <p:cSldViewPr snapToGrid="0" snapToObjects="1">
      <p:cViewPr varScale="1">
        <p:scale>
          <a:sx n="84" d="100"/>
          <a:sy n="84" d="100"/>
        </p:scale>
        <p:origin x="824" y="1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tableStyles" Target="tableStyle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Workbook1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18"/>
    </mc:Choice>
    <mc:Fallback>
      <c:style val="18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0"/>
          <c:w val="1"/>
          <c:h val="1"/>
        </c:manualLayout>
      </c:layout>
      <c:barChart>
        <c:barDir val="bar"/>
        <c:grouping val="percentStacked"/>
        <c:varyColors val="0"/>
        <c:ser>
          <c:idx val="0"/>
          <c:order val="0"/>
          <c:tx>
            <c:strRef>
              <c:f>Sheet1!$A$2</c:f>
              <c:strCache>
                <c:ptCount val="1"/>
                <c:pt idx="0">
                  <c:v>Browser</c:v>
                </c:pt>
              </c:strCache>
            </c:strRef>
          </c:tx>
          <c:spPr>
            <a:solidFill>
              <a:srgbClr val="800000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C88-E847-8613-388A4A81849E}"/>
              </c:ext>
            </c:extLst>
          </c:dPt>
          <c:cat>
            <c:strRef>
              <c:f>Sheet1!$B$1</c:f>
              <c:strCache>
                <c:ptCount val="1"/>
                <c:pt idx="0">
                  <c:v>Number of Requests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50.6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C88-E847-8613-388A4A81849E}"/>
            </c:ext>
          </c:extLst>
        </c:ser>
        <c:ser>
          <c:idx val="1"/>
          <c:order val="1"/>
          <c:tx>
            <c:strRef>
              <c:f>Sheet1!$A$3</c:f>
              <c:strCache>
                <c:ptCount val="1"/>
                <c:pt idx="0">
                  <c:v>Edge</c:v>
                </c:pt>
              </c:strCache>
            </c:strRef>
          </c:tx>
          <c:spPr>
            <a:solidFill>
              <a:srgbClr val="008000"/>
            </a:solidFill>
          </c:spPr>
          <c:invertIfNegative val="0"/>
          <c:cat>
            <c:strRef>
              <c:f>Sheet1!$B$1</c:f>
              <c:strCache>
                <c:ptCount val="1"/>
                <c:pt idx="0">
                  <c:v>Number of Requests</c:v>
                </c:pt>
              </c:strCache>
            </c:strRef>
          </c:cat>
          <c:val>
            <c:numRef>
              <c:f>Sheet1!$B$3</c:f>
              <c:numCache>
                <c:formatCode>General</c:formatCode>
                <c:ptCount val="1"/>
                <c:pt idx="0">
                  <c:v>15.4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C88-E847-8613-388A4A81849E}"/>
            </c:ext>
          </c:extLst>
        </c:ser>
        <c:ser>
          <c:idx val="2"/>
          <c:order val="2"/>
          <c:tx>
            <c:strRef>
              <c:f>Sheet1!$A$4</c:f>
              <c:strCache>
                <c:ptCount val="1"/>
                <c:pt idx="0">
                  <c:v>Origin</c:v>
                </c:pt>
              </c:strCache>
            </c:strRef>
          </c:tx>
          <c:spPr>
            <a:solidFill>
              <a:srgbClr val="0000FF"/>
            </a:solidFill>
          </c:spPr>
          <c:invertIfNegative val="0"/>
          <c:cat>
            <c:strRef>
              <c:f>Sheet1!$B$1</c:f>
              <c:strCache>
                <c:ptCount val="1"/>
                <c:pt idx="0">
                  <c:v>Number of Requests</c:v>
                </c:pt>
              </c:strCache>
            </c:strRef>
          </c:cat>
          <c:val>
            <c:numRef>
              <c:f>Sheet1!$B$4</c:f>
              <c:numCache>
                <c:formatCode>General</c:formatCode>
                <c:ptCount val="1"/>
                <c:pt idx="0">
                  <c:v>3.6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C88-E847-8613-388A4A81849E}"/>
            </c:ext>
          </c:extLst>
        </c:ser>
        <c:ser>
          <c:idx val="3"/>
          <c:order val="3"/>
          <c:tx>
            <c:strRef>
              <c:f>Sheet1!$A$5</c:f>
              <c:strCache>
                <c:ptCount val="1"/>
                <c:pt idx="0">
                  <c:v>Backend</c:v>
                </c:pt>
              </c:strCache>
            </c:strRef>
          </c:tx>
          <c:spPr>
            <a:solidFill>
              <a:schemeClr val="accent6">
                <a:lumMod val="75000"/>
              </a:schemeClr>
            </a:solidFill>
          </c:spPr>
          <c:invertIfNegative val="0"/>
          <c:cat>
            <c:strRef>
              <c:f>Sheet1!$B$1</c:f>
              <c:strCache>
                <c:ptCount val="1"/>
                <c:pt idx="0">
                  <c:v>Number of Requests</c:v>
                </c:pt>
              </c:strCache>
            </c:strRef>
          </c:cat>
          <c:val>
            <c:numRef>
              <c:f>Sheet1!$B$5</c:f>
              <c:numCache>
                <c:formatCode>General</c:formatCode>
                <c:ptCount val="1"/>
                <c:pt idx="0">
                  <c:v>7.6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C88-E847-8613-388A4A81849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42919808"/>
        <c:axId val="442922640"/>
      </c:barChart>
      <c:catAx>
        <c:axId val="442919808"/>
        <c:scaling>
          <c:orientation val="minMax"/>
        </c:scaling>
        <c:delete val="1"/>
        <c:axPos val="l"/>
        <c:numFmt formatCode="General" sourceLinked="0"/>
        <c:majorTickMark val="out"/>
        <c:minorTickMark val="none"/>
        <c:tickLblPos val="nextTo"/>
        <c:crossAx val="442922640"/>
        <c:crosses val="autoZero"/>
        <c:auto val="1"/>
        <c:lblAlgn val="ctr"/>
        <c:lblOffset val="100"/>
        <c:noMultiLvlLbl val="0"/>
      </c:catAx>
      <c:valAx>
        <c:axId val="442922640"/>
        <c:scaling>
          <c:orientation val="minMax"/>
        </c:scaling>
        <c:delete val="1"/>
        <c:axPos val="b"/>
        <c:numFmt formatCode="0%" sourceLinked="1"/>
        <c:majorTickMark val="out"/>
        <c:minorTickMark val="none"/>
        <c:tickLblPos val="nextTo"/>
        <c:crossAx val="442919808"/>
        <c:crosses val="autoZero"/>
        <c:crossBetween val="between"/>
      </c:valAx>
    </c:plotArea>
    <c:plotVisOnly val="1"/>
    <c:dispBlanksAs val="gap"/>
    <c:showDLblsOverMax val="0"/>
  </c:chart>
  <c:externalData r:id="rId1">
    <c:autoUpdate val="0"/>
  </c:externalData>
</c:chartSpac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1E2B5B95-98CA-D746-BAC7-F8C15C6FCBF1}" type="datetimeFigureOut">
              <a:rPr lang="en-US" smtClean="0"/>
              <a:pPr/>
              <a:t>10/13/26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Helvetica Neue Medium" panose="02000503000000020004" pitchFamily="2" charset="0"/>
              </a:defRPr>
            </a:lvl1pPr>
          </a:lstStyle>
          <a:p>
            <a:fld id="{511F164F-55BC-E34C-BA70-4579787DC010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623989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Helvetica Neue Medium" panose="0200050300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78519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987932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95B3900-1A5A-5ED5-C8D4-531EF3A321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75F9F65-2C8B-1EA8-D664-EC2788B506F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20127153-594A-8A76-DD15-BBC8F8C7836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06554ED-67D0-F699-541B-D3521F07A77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9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2532532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10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910847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12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62884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Discuss cache state, hit or miss: DRAW ON BOARD</a:t>
            </a:r>
            <a:endParaRPr lang="en-US" baseline="0" dirty="0"/>
          </a:p>
          <a:p>
            <a:endParaRPr lang="en-US" baseline="0" dirty="0"/>
          </a:p>
          <a:p>
            <a:r>
              <a:rPr lang="en-US" baseline="0" dirty="0"/>
              <a:t>Is FIFO making any bad choices?</a:t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5548793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Discuss cache state, hit or miss,</a:t>
            </a:r>
            <a:r>
              <a:rPr lang="en-US" baseline="0" dirty="0"/>
              <a:t> </a:t>
            </a:r>
            <a:r>
              <a:rPr lang="en-US" dirty="0"/>
              <a:t>DRAW ON BOARD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076739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Discuss cache state, hit or miss,</a:t>
            </a:r>
            <a:r>
              <a:rPr lang="en-US" baseline="0" dirty="0"/>
              <a:t> </a:t>
            </a:r>
            <a:r>
              <a:rPr lang="en-US" dirty="0"/>
              <a:t>DRAW ON BOARD</a:t>
            </a:r>
            <a:endParaRPr lang="en-US" baseline="0" dirty="0"/>
          </a:p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260493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DRAW ON BOARD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20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104453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0958350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09568504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8895456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73519661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34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0161167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pPr/>
              <a:t>40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56328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535856928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4584407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38028127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582484415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239025318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68170127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9656436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00756367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496256767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110710031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="1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098305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11F164F-55BC-E34C-BA70-4579787DC010}" type="slidenum">
              <a:rPr lang="en-US" smtClean="0"/>
              <a:t>56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8793584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599068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888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643987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34020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538383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376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884139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095695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8036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01782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18A88C-26E7-424E-A5AB-FE8334E59880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230415B-9F55-D441-A23C-69BEFA1EAEF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5526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older 2"/>
          <p:cNvSpPr>
            <a:spLocks noGrp="1"/>
          </p:cNvSpPr>
          <p:nvPr>
            <p:ph type="title"/>
          </p:nvPr>
        </p:nvSpPr>
        <p:spPr/>
        <p:txBody>
          <a:bodyPr lIns="0" tIns="0" rIns="0" bIns="0"/>
          <a:lstStyle>
            <a:lvl1pPr>
              <a:defRPr sz="4400" b="0" i="0">
                <a:solidFill>
                  <a:schemeClr val="tx1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defRPr>
            </a:lvl1pPr>
          </a:lstStyle>
          <a:p>
            <a:endParaRPr dirty="0"/>
          </a:p>
        </p:txBody>
      </p:sp>
      <p:sp>
        <p:nvSpPr>
          <p:cNvPr id="3" name="Holder 3"/>
          <p:cNvSpPr>
            <a:spLocks noGrp="1"/>
          </p:cNvSpPr>
          <p:nvPr>
            <p:ph sz="half" idx="2"/>
          </p:nvPr>
        </p:nvSpPr>
        <p:spPr>
          <a:xfrm>
            <a:off x="60960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4" name="Holder 4"/>
          <p:cNvSpPr>
            <a:spLocks noGrp="1"/>
          </p:cNvSpPr>
          <p:nvPr>
            <p:ph sz="half" idx="3"/>
          </p:nvPr>
        </p:nvSpPr>
        <p:spPr>
          <a:xfrm>
            <a:off x="6278880" y="1577340"/>
            <a:ext cx="5303520" cy="4526280"/>
          </a:xfrm>
          <a:prstGeom prst="rect">
            <a:avLst/>
          </a:prstGeom>
        </p:spPr>
        <p:txBody>
          <a:bodyPr wrap="square" lIns="0" tIns="0" rIns="0" bIns="0">
            <a:spAutoFit/>
          </a:bodyPr>
          <a:lstStyle>
            <a:lvl1pPr>
              <a:defRPr/>
            </a:lvl1pPr>
          </a:lstStyle>
          <a:p>
            <a:endParaRPr/>
          </a:p>
        </p:txBody>
      </p:sp>
      <p:sp>
        <p:nvSpPr>
          <p:cNvPr id="5" name="Holder 5"/>
          <p:cNvSpPr>
            <a:spLocks noGrp="1"/>
          </p:cNvSpPr>
          <p:nvPr>
            <p:ph type="ftr" sz="quarter" idx="5"/>
          </p:nvPr>
        </p:nvSpPr>
        <p:spPr/>
        <p:txBody>
          <a:bodyPr lIns="0" tIns="0" rIns="0" bIns="0"/>
          <a:lstStyle>
            <a:lvl1pPr algn="ct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/>
          </a:p>
        </p:txBody>
      </p:sp>
      <p:sp>
        <p:nvSpPr>
          <p:cNvPr id="6" name="Holder 6"/>
          <p:cNvSpPr>
            <a:spLocks noGrp="1"/>
          </p:cNvSpPr>
          <p:nvPr>
            <p:ph type="dt" sz="half" idx="6"/>
          </p:nvPr>
        </p:nvSpPr>
        <p:spPr/>
        <p:txBody>
          <a:bodyPr lIns="0" tIns="0" rIns="0" bIns="0"/>
          <a:lstStyle>
            <a:lvl1pPr algn="l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/>
              <a:t>10/13/26</a:t>
            </a:fld>
            <a:endParaRPr lang="en-US"/>
          </a:p>
        </p:txBody>
      </p:sp>
      <p:sp>
        <p:nvSpPr>
          <p:cNvPr id="7" name="Holder 7"/>
          <p:cNvSpPr>
            <a:spLocks noGrp="1"/>
          </p:cNvSpPr>
          <p:nvPr>
            <p:ph type="sldNum" sz="quarter" idx="7"/>
          </p:nvPr>
        </p:nvSpPr>
        <p:spPr/>
        <p:txBody>
          <a:bodyPr lIns="0" tIns="0" rIns="0" bIns="0"/>
          <a:lstStyle>
            <a:lvl1pPr algn="r">
              <a:defRPr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t>‹#›</a:t>
            </a:fld>
            <a:endParaRPr/>
          </a:p>
        </p:txBody>
      </p:sp>
    </p:spTree>
    <p:extLst>
      <p:ext uri="{BB962C8B-B14F-4D97-AF65-F5344CB8AC3E}">
        <p14:creationId xmlns:p14="http://schemas.microsoft.com/office/powerpoint/2010/main" val="130413631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CA18A88C-26E7-424E-A5AB-FE8334E59880}" type="datetimeFigureOut">
              <a:rPr lang="en-US" smtClean="0"/>
              <a:pPr/>
              <a:t>10/13/26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Helvetica Neue Medium" panose="02000503000000020004" pitchFamily="2" charset="0"/>
              </a:defRPr>
            </a:lvl1pPr>
          </a:lstStyle>
          <a:p>
            <a:fld id="{8230415B-9F55-D441-A23C-69BEFA1EAEF1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00397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0" i="0" kern="1200">
          <a:solidFill>
            <a:schemeClr val="tx1"/>
          </a:solidFill>
          <a:latin typeface="Helvetica Neue Medium" panose="02000503000000020004" pitchFamily="2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/>
        <a:buChar char="•"/>
        <a:defRPr sz="2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4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20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b="0" i="0" kern="1200">
          <a:solidFill>
            <a:schemeClr val="tx1"/>
          </a:solidFill>
          <a:latin typeface="Helvetica Neue Medium" panose="02000503000000020004" pitchFamily="2" charset="0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tiff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hyperlink" Target="http://www.youtube.com/" TargetMode="External"/><Relationship Id="rId4" Type="http://schemas.openxmlformats.org/officeDocument/2006/relationships/image" Target="../media/image4.jp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6" Type="http://schemas.openxmlformats.org/officeDocument/2006/relationships/hyperlink" Target="http://www.youtube.com/" TargetMode="External"/><Relationship Id="rId5" Type="http://schemas.openxmlformats.org/officeDocument/2006/relationships/image" Target="../media/image4.jpg"/><Relationship Id="rId4" Type="http://schemas.openxmlformats.org/officeDocument/2006/relationships/image" Target="../media/image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hyperlink" Target="http://www.youtube.com/" TargetMode="Externa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youtube.com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1.xml"/><Relationship Id="rId4" Type="http://schemas.openxmlformats.org/officeDocument/2006/relationships/image" Target="../media/image10.emf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1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2.xml"/><Relationship Id="rId4" Type="http://schemas.openxmlformats.org/officeDocument/2006/relationships/image" Target="../media/image11.emf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emf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4.xml"/><Relationship Id="rId4" Type="http://schemas.openxmlformats.org/officeDocument/2006/relationships/image" Target="../media/image14.emf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emf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jpg"/><Relationship Id="rId4" Type="http://schemas.openxmlformats.org/officeDocument/2006/relationships/hyperlink" Target="http://www.google.com/search?q=php%2Bscript%2Burl" TargetMode="Externa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g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1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20.png"/><Relationship Id="rId4" Type="http://schemas.openxmlformats.org/officeDocument/2006/relationships/image" Target="../media/image3.jp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2.xml"/><Relationship Id="rId5" Type="http://schemas.openxmlformats.org/officeDocument/2006/relationships/image" Target="../media/image3.jpg"/><Relationship Id="rId4" Type="http://schemas.openxmlformats.org/officeDocument/2006/relationships/image" Target="../media/image4.jpg"/></Relationships>
</file>

<file path=ppt/slides/_rels/slide3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7.png"/><Relationship Id="rId3" Type="http://schemas.openxmlformats.org/officeDocument/2006/relationships/image" Target="../media/image22.png"/><Relationship Id="rId7" Type="http://schemas.openxmlformats.org/officeDocument/2006/relationships/image" Target="../media/image26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Relationship Id="rId9" Type="http://schemas.openxmlformats.org/officeDocument/2006/relationships/image" Target="../media/image28.png"/></Relationships>
</file>

<file path=ppt/slides/_rels/slide4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4.png"/><Relationship Id="rId3" Type="http://schemas.openxmlformats.org/officeDocument/2006/relationships/image" Target="../media/image29.png"/><Relationship Id="rId7" Type="http://schemas.openxmlformats.org/officeDocument/2006/relationships/image" Target="../media/image33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30.png"/><Relationship Id="rId9" Type="http://schemas.openxmlformats.org/officeDocument/2006/relationships/image" Target="../media/image35.png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6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5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19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6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0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7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2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8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0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4.xml"/><Relationship Id="rId2" Type="http://schemas.openxmlformats.org/officeDocument/2006/relationships/slideLayout" Target="../slideLayouts/slideLayout2.xml"/><Relationship Id="rId1" Type="http://schemas.openxmlformats.org/officeDocument/2006/relationships/tags" Target="../tags/tag9.xml"/><Relationship Id="rId5" Type="http://schemas.openxmlformats.org/officeDocument/2006/relationships/image" Target="../media/image37.png"/><Relationship Id="rId4" Type="http://schemas.openxmlformats.org/officeDocument/2006/relationships/image" Target="../media/image36.png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5.xml"/><Relationship Id="rId2" Type="http://schemas.openxmlformats.org/officeDocument/2006/relationships/slideLayout" Target="../slideLayouts/slideLayout4.xml"/><Relationship Id="rId1" Type="http://schemas.openxmlformats.org/officeDocument/2006/relationships/tags" Target="../tags/tag10.xml"/><Relationship Id="rId5" Type="http://schemas.openxmlformats.org/officeDocument/2006/relationships/image" Target="../media/image37.png"/><Relationship Id="rId4" Type="http://schemas.openxmlformats.org/officeDocument/2006/relationships/chart" Target="../charts/chart1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png"/></Relationships>
</file>

<file path=ppt/slides/_rels/slide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7.png"/></Relationships>
</file>

<file path=ppt/slides/_rels/slide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/>
          <p:cNvSpPr txBox="1">
            <a:spLocks/>
          </p:cNvSpPr>
          <p:nvPr/>
        </p:nvSpPr>
        <p:spPr>
          <a:xfrm>
            <a:off x="2801317" y="857250"/>
            <a:ext cx="6858000" cy="17907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en-US" dirty="0">
                <a:latin typeface="Helvetica Neue Medium" panose="02000503000000020004" pitchFamily="2" charset="0"/>
              </a:rPr>
              <a:t>Web Caching</a:t>
            </a:r>
          </a:p>
        </p:txBody>
      </p:sp>
      <p:sp>
        <p:nvSpPr>
          <p:cNvPr id="5" name="Subtitle 2"/>
          <p:cNvSpPr txBox="1">
            <a:spLocks/>
          </p:cNvSpPr>
          <p:nvPr/>
        </p:nvSpPr>
        <p:spPr>
          <a:xfrm>
            <a:off x="2107768" y="4137260"/>
            <a:ext cx="8245099" cy="220812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COS 316: Principles of Computer System Design</a:t>
            </a:r>
          </a:p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Lecture 10</a:t>
            </a:r>
          </a:p>
          <a:p>
            <a:pPr marL="0" indent="0" algn="ctr">
              <a:buNone/>
            </a:pPr>
            <a:endParaRPr lang="en-US" dirty="0">
              <a:latin typeface="Helvetica Neue Medium" panose="02000503000000020004" pitchFamily="2" charset="0"/>
            </a:endParaRPr>
          </a:p>
          <a:p>
            <a:pPr marL="0" indent="0" algn="ctr">
              <a:buNone/>
            </a:pPr>
            <a:r>
              <a:rPr lang="en-US" dirty="0">
                <a:latin typeface="Helvetica Neue Medium" panose="02000503000000020004" pitchFamily="2" charset="0"/>
              </a:rPr>
              <a:t>Wyatt Lloyd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96535" y="2843509"/>
            <a:ext cx="867565" cy="1098192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ADB11137-0AB0-A2F8-0B84-5BF263E9D801}"/>
              </a:ext>
            </a:extLst>
          </p:cNvPr>
          <p:cNvSpPr txBox="1"/>
          <p:nvPr/>
        </p:nvSpPr>
        <p:spPr>
          <a:xfrm>
            <a:off x="172845" y="6465196"/>
            <a:ext cx="6099716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80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 for final exam, not this Thursday’s midterm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07035205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1384" y="3001690"/>
            <a:ext cx="9850755" cy="3856354"/>
            <a:chOff x="1261384" y="3001690"/>
            <a:chExt cx="9850755" cy="3856354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2142" y="3001690"/>
              <a:ext cx="5591457" cy="38563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261384" y="4031056"/>
              <a:ext cx="895709" cy="1728839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2117766" y="4899553"/>
              <a:ext cx="1050290" cy="0"/>
            </a:xfrm>
            <a:custGeom>
              <a:avLst/>
              <a:gdLst/>
              <a:ahLst/>
              <a:cxnLst/>
              <a:rect l="l" t="t" r="r" b="b"/>
              <a:pathLst>
                <a:path w="1050289">
                  <a:moveTo>
                    <a:pt x="0" y="0"/>
                  </a:moveTo>
                  <a:lnTo>
                    <a:pt x="1049867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6" name="object 6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8863898" y="3101593"/>
              <a:ext cx="2247900" cy="2873054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814031" y="4755070"/>
              <a:ext cx="1050290" cy="0"/>
            </a:xfrm>
            <a:custGeom>
              <a:avLst/>
              <a:gdLst/>
              <a:ahLst/>
              <a:cxnLst/>
              <a:rect l="l" t="t" r="r" b="b"/>
              <a:pathLst>
                <a:path w="1050290">
                  <a:moveTo>
                    <a:pt x="0" y="0"/>
                  </a:moveTo>
                  <a:lnTo>
                    <a:pt x="1049867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8" name="object 8"/>
          <p:cNvSpPr txBox="1">
            <a:spLocks noGrp="1"/>
          </p:cNvSpPr>
          <p:nvPr>
            <p:ph type="title"/>
          </p:nvPr>
        </p:nvSpPr>
        <p:spPr>
          <a:xfrm>
            <a:off x="535940" y="611124"/>
            <a:ext cx="827090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Downloading</a:t>
            </a:r>
            <a:r>
              <a:rPr spc="-20" dirty="0"/>
              <a:t> </a:t>
            </a:r>
            <a:r>
              <a:rPr dirty="0"/>
              <a:t>a</a:t>
            </a:r>
            <a:r>
              <a:rPr spc="-10" dirty="0"/>
              <a:t> </a:t>
            </a:r>
            <a:r>
              <a:rPr spc="-60" dirty="0"/>
              <a:t>Web</a:t>
            </a:r>
            <a:r>
              <a:rPr spc="-15" dirty="0"/>
              <a:t> </a:t>
            </a:r>
            <a:r>
              <a:rPr spc="-35" dirty="0"/>
              <a:t>Page</a:t>
            </a:r>
          </a:p>
        </p:txBody>
      </p:sp>
      <p:sp>
        <p:nvSpPr>
          <p:cNvPr id="9" name="object 9"/>
          <p:cNvSpPr txBox="1"/>
          <p:nvPr/>
        </p:nvSpPr>
        <p:spPr>
          <a:xfrm>
            <a:off x="4519787" y="4765548"/>
            <a:ext cx="7062613" cy="164404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32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Internet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>
              <a:lnSpc>
                <a:spcPct val="100000"/>
              </a:lnSpc>
              <a:spcBef>
                <a:spcPts val="15"/>
              </a:spcBef>
            </a:pPr>
            <a:endParaRPr sz="46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3910329">
              <a:lnSpc>
                <a:spcPct val="100000"/>
              </a:lnSpc>
            </a:pP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5"/>
              </a:rPr>
              <a:t>www.youtube.com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0" name="object 10"/>
          <p:cNvSpPr txBox="1"/>
          <p:nvPr/>
        </p:nvSpPr>
        <p:spPr>
          <a:xfrm>
            <a:off x="2416841" y="2217420"/>
            <a:ext cx="7275799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User</a:t>
            </a:r>
            <a:r>
              <a:rPr sz="3200" spc="1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visits</a:t>
            </a:r>
            <a:r>
              <a:rPr sz="3200" spc="1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2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https://</a:t>
            </a:r>
            <a:r>
              <a:rPr sz="3200" spc="-2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  <a:hlinkClick r:id="rId5"/>
              </a:rPr>
              <a:t>www.youtube.com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261384" y="1487492"/>
            <a:ext cx="9850755" cy="5370830"/>
            <a:chOff x="1261384" y="1487492"/>
            <a:chExt cx="9850755" cy="5370830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2892142" y="3001690"/>
              <a:ext cx="5591457" cy="3856309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4691075" y="1487492"/>
              <a:ext cx="1587940" cy="156686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261384" y="4031056"/>
              <a:ext cx="895709" cy="17288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117766" y="4899553"/>
              <a:ext cx="1050290" cy="0"/>
            </a:xfrm>
            <a:custGeom>
              <a:avLst/>
              <a:gdLst/>
              <a:ahLst/>
              <a:cxnLst/>
              <a:rect l="l" t="t" r="r" b="b"/>
              <a:pathLst>
                <a:path w="1050289">
                  <a:moveTo>
                    <a:pt x="0" y="0"/>
                  </a:moveTo>
                  <a:lnTo>
                    <a:pt x="1049867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863898" y="3101593"/>
              <a:ext cx="2247900" cy="2873054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7814031" y="4755070"/>
              <a:ext cx="1050290" cy="0"/>
            </a:xfrm>
            <a:custGeom>
              <a:avLst/>
              <a:gdLst/>
              <a:ahLst/>
              <a:cxnLst/>
              <a:rect l="l" t="t" r="r" b="b"/>
              <a:pathLst>
                <a:path w="1050290">
                  <a:moveTo>
                    <a:pt x="0" y="0"/>
                  </a:moveTo>
                  <a:lnTo>
                    <a:pt x="1049867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5485046" y="2991265"/>
              <a:ext cx="0" cy="641350"/>
            </a:xfrm>
            <a:custGeom>
              <a:avLst/>
              <a:gdLst/>
              <a:ahLst/>
              <a:cxnLst/>
              <a:rect l="l" t="t" r="r" b="b"/>
              <a:pathLst>
                <a:path h="641350">
                  <a:moveTo>
                    <a:pt x="0" y="641268"/>
                  </a:moveTo>
                  <a:lnTo>
                    <a:pt x="1" y="0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031999" y="2579049"/>
              <a:ext cx="2534920" cy="1549400"/>
            </a:xfrm>
            <a:custGeom>
              <a:avLst/>
              <a:gdLst/>
              <a:ahLst/>
              <a:cxnLst/>
              <a:rect l="l" t="t" r="r" b="b"/>
              <a:pathLst>
                <a:path w="2534920" h="1549400">
                  <a:moveTo>
                    <a:pt x="539179" y="1447800"/>
                  </a:moveTo>
                  <a:lnTo>
                    <a:pt x="440267" y="1524000"/>
                  </a:lnTo>
                  <a:lnTo>
                    <a:pt x="564344" y="1549400"/>
                  </a:lnTo>
                  <a:lnTo>
                    <a:pt x="558053" y="1524000"/>
                  </a:lnTo>
                  <a:lnTo>
                    <a:pt x="537373" y="1524000"/>
                  </a:lnTo>
                  <a:lnTo>
                    <a:pt x="528985" y="1485900"/>
                  </a:lnTo>
                  <a:lnTo>
                    <a:pt x="547611" y="1481843"/>
                  </a:lnTo>
                  <a:lnTo>
                    <a:pt x="539179" y="1447800"/>
                  </a:lnTo>
                  <a:close/>
                </a:path>
                <a:path w="2534920" h="1549400">
                  <a:moveTo>
                    <a:pt x="547611" y="1481843"/>
                  </a:moveTo>
                  <a:lnTo>
                    <a:pt x="528985" y="1485900"/>
                  </a:lnTo>
                  <a:lnTo>
                    <a:pt x="537373" y="1524000"/>
                  </a:lnTo>
                  <a:lnTo>
                    <a:pt x="556996" y="1519733"/>
                  </a:lnTo>
                  <a:lnTo>
                    <a:pt x="547611" y="1481843"/>
                  </a:lnTo>
                  <a:close/>
                </a:path>
                <a:path w="2534920" h="1549400">
                  <a:moveTo>
                    <a:pt x="556996" y="1519733"/>
                  </a:moveTo>
                  <a:lnTo>
                    <a:pt x="537373" y="1524000"/>
                  </a:lnTo>
                  <a:lnTo>
                    <a:pt x="558053" y="1524000"/>
                  </a:lnTo>
                  <a:lnTo>
                    <a:pt x="556996" y="1519733"/>
                  </a:lnTo>
                  <a:close/>
                </a:path>
                <a:path w="2534920" h="1549400">
                  <a:moveTo>
                    <a:pt x="2415364" y="368300"/>
                  </a:moveTo>
                  <a:lnTo>
                    <a:pt x="2390907" y="406400"/>
                  </a:lnTo>
                  <a:lnTo>
                    <a:pt x="2391291" y="406400"/>
                  </a:lnTo>
                  <a:lnTo>
                    <a:pt x="2364353" y="431800"/>
                  </a:lnTo>
                  <a:lnTo>
                    <a:pt x="2364693" y="431800"/>
                  </a:lnTo>
                  <a:lnTo>
                    <a:pt x="2335472" y="469900"/>
                  </a:lnTo>
                  <a:lnTo>
                    <a:pt x="2335775" y="469900"/>
                  </a:lnTo>
                  <a:lnTo>
                    <a:pt x="2304472" y="508000"/>
                  </a:lnTo>
                  <a:lnTo>
                    <a:pt x="2304742" y="508000"/>
                  </a:lnTo>
                  <a:lnTo>
                    <a:pt x="2271553" y="533400"/>
                  </a:lnTo>
                  <a:lnTo>
                    <a:pt x="2271797" y="533400"/>
                  </a:lnTo>
                  <a:lnTo>
                    <a:pt x="2236922" y="571500"/>
                  </a:lnTo>
                  <a:lnTo>
                    <a:pt x="2237145" y="571500"/>
                  </a:lnTo>
                  <a:lnTo>
                    <a:pt x="2200781" y="609600"/>
                  </a:lnTo>
                  <a:lnTo>
                    <a:pt x="2200986" y="609600"/>
                  </a:lnTo>
                  <a:lnTo>
                    <a:pt x="2163331" y="647700"/>
                  </a:lnTo>
                  <a:lnTo>
                    <a:pt x="2163522" y="647700"/>
                  </a:lnTo>
                  <a:lnTo>
                    <a:pt x="2124777" y="673100"/>
                  </a:lnTo>
                  <a:lnTo>
                    <a:pt x="2125037" y="673100"/>
                  </a:lnTo>
                  <a:lnTo>
                    <a:pt x="2045067" y="749300"/>
                  </a:lnTo>
                  <a:lnTo>
                    <a:pt x="2045385" y="749300"/>
                  </a:lnTo>
                  <a:lnTo>
                    <a:pt x="1963431" y="812800"/>
                  </a:lnTo>
                  <a:lnTo>
                    <a:pt x="1963728" y="812800"/>
                  </a:lnTo>
                  <a:lnTo>
                    <a:pt x="1881376" y="889000"/>
                  </a:lnTo>
                  <a:lnTo>
                    <a:pt x="1881596" y="889000"/>
                  </a:lnTo>
                  <a:lnTo>
                    <a:pt x="1840767" y="914400"/>
                  </a:lnTo>
                  <a:lnTo>
                    <a:pt x="1840913" y="914400"/>
                  </a:lnTo>
                  <a:lnTo>
                    <a:pt x="1800580" y="952500"/>
                  </a:lnTo>
                  <a:lnTo>
                    <a:pt x="1800730" y="952500"/>
                  </a:lnTo>
                  <a:lnTo>
                    <a:pt x="1761092" y="977900"/>
                  </a:lnTo>
                  <a:lnTo>
                    <a:pt x="1761247" y="977900"/>
                  </a:lnTo>
                  <a:lnTo>
                    <a:pt x="1722502" y="1003300"/>
                  </a:lnTo>
                  <a:lnTo>
                    <a:pt x="1722666" y="1003300"/>
                  </a:lnTo>
                  <a:lnTo>
                    <a:pt x="1685013" y="1028700"/>
                  </a:lnTo>
                  <a:lnTo>
                    <a:pt x="1685188" y="1028700"/>
                  </a:lnTo>
                  <a:lnTo>
                    <a:pt x="1648824" y="1054100"/>
                  </a:lnTo>
                  <a:lnTo>
                    <a:pt x="1649016" y="1054100"/>
                  </a:lnTo>
                  <a:lnTo>
                    <a:pt x="1614140" y="1079500"/>
                  </a:lnTo>
                  <a:lnTo>
                    <a:pt x="1614356" y="1079500"/>
                  </a:lnTo>
                  <a:lnTo>
                    <a:pt x="1581167" y="1104900"/>
                  </a:lnTo>
                  <a:lnTo>
                    <a:pt x="1581635" y="1104900"/>
                  </a:lnTo>
                  <a:lnTo>
                    <a:pt x="1516397" y="1143000"/>
                  </a:lnTo>
                  <a:lnTo>
                    <a:pt x="1517084" y="1143000"/>
                  </a:lnTo>
                  <a:lnTo>
                    <a:pt x="1450544" y="1181100"/>
                  </a:lnTo>
                  <a:lnTo>
                    <a:pt x="1451206" y="1181100"/>
                  </a:lnTo>
                  <a:lnTo>
                    <a:pt x="1383450" y="1219200"/>
                  </a:lnTo>
                  <a:lnTo>
                    <a:pt x="1384080" y="1219200"/>
                  </a:lnTo>
                  <a:lnTo>
                    <a:pt x="1315195" y="1244600"/>
                  </a:lnTo>
                  <a:lnTo>
                    <a:pt x="1315788" y="1244600"/>
                  </a:lnTo>
                  <a:lnTo>
                    <a:pt x="1245862" y="1282700"/>
                  </a:lnTo>
                  <a:lnTo>
                    <a:pt x="1246413" y="1282700"/>
                  </a:lnTo>
                  <a:lnTo>
                    <a:pt x="1175532" y="1308100"/>
                  </a:lnTo>
                  <a:lnTo>
                    <a:pt x="1176037" y="1308100"/>
                  </a:lnTo>
                  <a:lnTo>
                    <a:pt x="1104287" y="1333500"/>
                  </a:lnTo>
                  <a:lnTo>
                    <a:pt x="1104746" y="1333500"/>
                  </a:lnTo>
                  <a:lnTo>
                    <a:pt x="1032215" y="1358900"/>
                  </a:lnTo>
                  <a:lnTo>
                    <a:pt x="1032624" y="1358900"/>
                  </a:lnTo>
                  <a:lnTo>
                    <a:pt x="959398" y="1371600"/>
                  </a:lnTo>
                  <a:lnTo>
                    <a:pt x="959756" y="1371600"/>
                  </a:lnTo>
                  <a:lnTo>
                    <a:pt x="885924" y="1397000"/>
                  </a:lnTo>
                  <a:lnTo>
                    <a:pt x="886231" y="1397000"/>
                  </a:lnTo>
                  <a:lnTo>
                    <a:pt x="811876" y="1422400"/>
                  </a:lnTo>
                  <a:lnTo>
                    <a:pt x="812133" y="1422400"/>
                  </a:lnTo>
                  <a:lnTo>
                    <a:pt x="737344" y="1435100"/>
                  </a:lnTo>
                  <a:lnTo>
                    <a:pt x="737626" y="1435100"/>
                  </a:lnTo>
                  <a:lnTo>
                    <a:pt x="587094" y="1473200"/>
                  </a:lnTo>
                  <a:lnTo>
                    <a:pt x="587298" y="1473200"/>
                  </a:lnTo>
                  <a:lnTo>
                    <a:pt x="547611" y="1481843"/>
                  </a:lnTo>
                  <a:lnTo>
                    <a:pt x="556996" y="1519733"/>
                  </a:lnTo>
                  <a:lnTo>
                    <a:pt x="595788" y="1511300"/>
                  </a:lnTo>
                  <a:lnTo>
                    <a:pt x="746563" y="1473200"/>
                  </a:lnTo>
                  <a:lnTo>
                    <a:pt x="821618" y="1460500"/>
                  </a:lnTo>
                  <a:lnTo>
                    <a:pt x="970420" y="1409700"/>
                  </a:lnTo>
                  <a:lnTo>
                    <a:pt x="1044030" y="1397000"/>
                  </a:lnTo>
                  <a:lnTo>
                    <a:pt x="1189226" y="1346200"/>
                  </a:lnTo>
                  <a:lnTo>
                    <a:pt x="1260637" y="1308100"/>
                  </a:lnTo>
                  <a:lnTo>
                    <a:pt x="1331136" y="1282700"/>
                  </a:lnTo>
                  <a:lnTo>
                    <a:pt x="1400633" y="1244600"/>
                  </a:lnTo>
                  <a:lnTo>
                    <a:pt x="1469036" y="1219200"/>
                  </a:lnTo>
                  <a:lnTo>
                    <a:pt x="1536252" y="1181100"/>
                  </a:lnTo>
                  <a:lnTo>
                    <a:pt x="1602066" y="1130300"/>
                  </a:lnTo>
                  <a:lnTo>
                    <a:pt x="1635594" y="1117600"/>
                  </a:lnTo>
                  <a:lnTo>
                    <a:pt x="1670673" y="1092200"/>
                  </a:lnTo>
                  <a:lnTo>
                    <a:pt x="1707221" y="1066800"/>
                  </a:lnTo>
                  <a:lnTo>
                    <a:pt x="1745044" y="1041400"/>
                  </a:lnTo>
                  <a:lnTo>
                    <a:pt x="1783948" y="1003300"/>
                  </a:lnTo>
                  <a:lnTo>
                    <a:pt x="1823737" y="977900"/>
                  </a:lnTo>
                  <a:lnTo>
                    <a:pt x="1864219" y="939800"/>
                  </a:lnTo>
                  <a:lnTo>
                    <a:pt x="1905229" y="914400"/>
                  </a:lnTo>
                  <a:lnTo>
                    <a:pt x="1987839" y="850900"/>
                  </a:lnTo>
                  <a:lnTo>
                    <a:pt x="2070102" y="774700"/>
                  </a:lnTo>
                  <a:lnTo>
                    <a:pt x="2150362" y="711200"/>
                  </a:lnTo>
                  <a:lnTo>
                    <a:pt x="2189331" y="673100"/>
                  </a:lnTo>
                  <a:lnTo>
                    <a:pt x="2227182" y="635000"/>
                  </a:lnTo>
                  <a:lnTo>
                    <a:pt x="2263759" y="596900"/>
                  </a:lnTo>
                  <a:lnTo>
                    <a:pt x="2298868" y="558800"/>
                  </a:lnTo>
                  <a:lnTo>
                    <a:pt x="2332315" y="533400"/>
                  </a:lnTo>
                  <a:lnTo>
                    <a:pt x="2363905" y="495300"/>
                  </a:lnTo>
                  <a:lnTo>
                    <a:pt x="2393447" y="457200"/>
                  </a:lnTo>
                  <a:lnTo>
                    <a:pt x="2420747" y="431800"/>
                  </a:lnTo>
                  <a:lnTo>
                    <a:pt x="2445617" y="393700"/>
                  </a:lnTo>
                  <a:lnTo>
                    <a:pt x="2456742" y="381000"/>
                  </a:lnTo>
                  <a:lnTo>
                    <a:pt x="2414927" y="381000"/>
                  </a:lnTo>
                  <a:lnTo>
                    <a:pt x="2415364" y="368300"/>
                  </a:lnTo>
                  <a:close/>
                </a:path>
                <a:path w="2534920" h="1549400">
                  <a:moveTo>
                    <a:pt x="11946" y="1155700"/>
                  </a:moveTo>
                  <a:lnTo>
                    <a:pt x="0" y="1282700"/>
                  </a:lnTo>
                  <a:lnTo>
                    <a:pt x="108953" y="1219200"/>
                  </a:lnTo>
                  <a:lnTo>
                    <a:pt x="66542" y="1219200"/>
                  </a:lnTo>
                  <a:lnTo>
                    <a:pt x="34207" y="1193800"/>
                  </a:lnTo>
                  <a:lnTo>
                    <a:pt x="44476" y="1176994"/>
                  </a:lnTo>
                  <a:lnTo>
                    <a:pt x="11946" y="1155700"/>
                  </a:lnTo>
                  <a:close/>
                </a:path>
                <a:path w="2534920" h="1549400">
                  <a:moveTo>
                    <a:pt x="44476" y="1176994"/>
                  </a:moveTo>
                  <a:lnTo>
                    <a:pt x="34207" y="1193800"/>
                  </a:lnTo>
                  <a:lnTo>
                    <a:pt x="66542" y="1219200"/>
                  </a:lnTo>
                  <a:lnTo>
                    <a:pt x="78653" y="1199366"/>
                  </a:lnTo>
                  <a:lnTo>
                    <a:pt x="44476" y="1176994"/>
                  </a:lnTo>
                  <a:close/>
                </a:path>
                <a:path w="2534920" h="1549400">
                  <a:moveTo>
                    <a:pt x="78653" y="1199366"/>
                  </a:moveTo>
                  <a:lnTo>
                    <a:pt x="66542" y="1219200"/>
                  </a:lnTo>
                  <a:lnTo>
                    <a:pt x="108953" y="1219200"/>
                  </a:lnTo>
                  <a:lnTo>
                    <a:pt x="78653" y="1199366"/>
                  </a:lnTo>
                  <a:close/>
                </a:path>
                <a:path w="2534920" h="1549400">
                  <a:moveTo>
                    <a:pt x="2156133" y="25400"/>
                  </a:moveTo>
                  <a:lnTo>
                    <a:pt x="1352504" y="25400"/>
                  </a:lnTo>
                  <a:lnTo>
                    <a:pt x="1297134" y="38100"/>
                  </a:lnTo>
                  <a:lnTo>
                    <a:pt x="1191580" y="63500"/>
                  </a:lnTo>
                  <a:lnTo>
                    <a:pt x="1141898" y="76200"/>
                  </a:lnTo>
                  <a:lnTo>
                    <a:pt x="1094613" y="88900"/>
                  </a:lnTo>
                  <a:lnTo>
                    <a:pt x="1049969" y="101600"/>
                  </a:lnTo>
                  <a:lnTo>
                    <a:pt x="1008307" y="114300"/>
                  </a:lnTo>
                  <a:lnTo>
                    <a:pt x="968691" y="139700"/>
                  </a:lnTo>
                  <a:lnTo>
                    <a:pt x="929855" y="152400"/>
                  </a:lnTo>
                  <a:lnTo>
                    <a:pt x="891713" y="177800"/>
                  </a:lnTo>
                  <a:lnTo>
                    <a:pt x="854246" y="203200"/>
                  </a:lnTo>
                  <a:lnTo>
                    <a:pt x="817430" y="228600"/>
                  </a:lnTo>
                  <a:lnTo>
                    <a:pt x="781241" y="254000"/>
                  </a:lnTo>
                  <a:lnTo>
                    <a:pt x="745658" y="279400"/>
                  </a:lnTo>
                  <a:lnTo>
                    <a:pt x="710657" y="317500"/>
                  </a:lnTo>
                  <a:lnTo>
                    <a:pt x="676214" y="342900"/>
                  </a:lnTo>
                  <a:lnTo>
                    <a:pt x="642303" y="381000"/>
                  </a:lnTo>
                  <a:lnTo>
                    <a:pt x="608904" y="406400"/>
                  </a:lnTo>
                  <a:lnTo>
                    <a:pt x="575919" y="444500"/>
                  </a:lnTo>
                  <a:lnTo>
                    <a:pt x="511528" y="508000"/>
                  </a:lnTo>
                  <a:lnTo>
                    <a:pt x="448717" y="584200"/>
                  </a:lnTo>
                  <a:lnTo>
                    <a:pt x="387376" y="673100"/>
                  </a:lnTo>
                  <a:lnTo>
                    <a:pt x="327320" y="749300"/>
                  </a:lnTo>
                  <a:lnTo>
                    <a:pt x="268364" y="838200"/>
                  </a:lnTo>
                  <a:lnTo>
                    <a:pt x="210329" y="914400"/>
                  </a:lnTo>
                  <a:lnTo>
                    <a:pt x="153035" y="1003300"/>
                  </a:lnTo>
                  <a:lnTo>
                    <a:pt x="96291" y="1092200"/>
                  </a:lnTo>
                  <a:lnTo>
                    <a:pt x="44476" y="1176994"/>
                  </a:lnTo>
                  <a:lnTo>
                    <a:pt x="78653" y="1199366"/>
                  </a:lnTo>
                  <a:lnTo>
                    <a:pt x="128582" y="1117600"/>
                  </a:lnTo>
                  <a:lnTo>
                    <a:pt x="185132" y="1028700"/>
                  </a:lnTo>
                  <a:lnTo>
                    <a:pt x="242183" y="939800"/>
                  </a:lnTo>
                  <a:lnTo>
                    <a:pt x="242028" y="939800"/>
                  </a:lnTo>
                  <a:lnTo>
                    <a:pt x="299885" y="850900"/>
                  </a:lnTo>
                  <a:lnTo>
                    <a:pt x="299681" y="850900"/>
                  </a:lnTo>
                  <a:lnTo>
                    <a:pt x="358407" y="774700"/>
                  </a:lnTo>
                  <a:lnTo>
                    <a:pt x="358148" y="774700"/>
                  </a:lnTo>
                  <a:lnTo>
                    <a:pt x="417916" y="685800"/>
                  </a:lnTo>
                  <a:lnTo>
                    <a:pt x="417593" y="685800"/>
                  </a:lnTo>
                  <a:lnTo>
                    <a:pt x="478576" y="609600"/>
                  </a:lnTo>
                  <a:lnTo>
                    <a:pt x="478179" y="609600"/>
                  </a:lnTo>
                  <a:lnTo>
                    <a:pt x="540551" y="533400"/>
                  </a:lnTo>
                  <a:lnTo>
                    <a:pt x="540067" y="533400"/>
                  </a:lnTo>
                  <a:lnTo>
                    <a:pt x="604000" y="469900"/>
                  </a:lnTo>
                  <a:lnTo>
                    <a:pt x="603572" y="469900"/>
                  </a:lnTo>
                  <a:lnTo>
                    <a:pt x="636181" y="431800"/>
                  </a:lnTo>
                  <a:lnTo>
                    <a:pt x="635858" y="431800"/>
                  </a:lnTo>
                  <a:lnTo>
                    <a:pt x="668921" y="406400"/>
                  </a:lnTo>
                  <a:lnTo>
                    <a:pt x="668568" y="406400"/>
                  </a:lnTo>
                  <a:lnTo>
                    <a:pt x="702109" y="368300"/>
                  </a:lnTo>
                  <a:lnTo>
                    <a:pt x="701723" y="368300"/>
                  </a:lnTo>
                  <a:lnTo>
                    <a:pt x="735763" y="342900"/>
                  </a:lnTo>
                  <a:lnTo>
                    <a:pt x="735340" y="342900"/>
                  </a:lnTo>
                  <a:lnTo>
                    <a:pt x="769900" y="317500"/>
                  </a:lnTo>
                  <a:lnTo>
                    <a:pt x="769440" y="317500"/>
                  </a:lnTo>
                  <a:lnTo>
                    <a:pt x="804544" y="279400"/>
                  </a:lnTo>
                  <a:lnTo>
                    <a:pt x="815933" y="279400"/>
                  </a:lnTo>
                  <a:lnTo>
                    <a:pt x="839712" y="254000"/>
                  </a:lnTo>
                  <a:lnTo>
                    <a:pt x="839171" y="254000"/>
                  </a:lnTo>
                  <a:lnTo>
                    <a:pt x="875424" y="241300"/>
                  </a:lnTo>
                  <a:lnTo>
                    <a:pt x="874840" y="241300"/>
                  </a:lnTo>
                  <a:lnTo>
                    <a:pt x="911701" y="215900"/>
                  </a:lnTo>
                  <a:lnTo>
                    <a:pt x="911072" y="215900"/>
                  </a:lnTo>
                  <a:lnTo>
                    <a:pt x="948564" y="190500"/>
                  </a:lnTo>
                  <a:lnTo>
                    <a:pt x="947891" y="190500"/>
                  </a:lnTo>
                  <a:lnTo>
                    <a:pt x="986033" y="177800"/>
                  </a:lnTo>
                  <a:lnTo>
                    <a:pt x="985316" y="177800"/>
                  </a:lnTo>
                  <a:lnTo>
                    <a:pt x="1024131" y="152400"/>
                  </a:lnTo>
                  <a:lnTo>
                    <a:pt x="1023244" y="152400"/>
                  </a:lnTo>
                  <a:lnTo>
                    <a:pt x="1063995" y="139700"/>
                  </a:lnTo>
                  <a:lnTo>
                    <a:pt x="1063059" y="139700"/>
                  </a:lnTo>
                  <a:lnTo>
                    <a:pt x="1106821" y="127000"/>
                  </a:lnTo>
                  <a:lnTo>
                    <a:pt x="1105999" y="127000"/>
                  </a:lnTo>
                  <a:lnTo>
                    <a:pt x="1152508" y="114300"/>
                  </a:lnTo>
                  <a:lnTo>
                    <a:pt x="1151780" y="114300"/>
                  </a:lnTo>
                  <a:lnTo>
                    <a:pt x="1200773" y="101600"/>
                  </a:lnTo>
                  <a:lnTo>
                    <a:pt x="1200125" y="101600"/>
                  </a:lnTo>
                  <a:lnTo>
                    <a:pt x="1251338" y="88900"/>
                  </a:lnTo>
                  <a:lnTo>
                    <a:pt x="1250755" y="88900"/>
                  </a:lnTo>
                  <a:lnTo>
                    <a:pt x="1303925" y="76200"/>
                  </a:lnTo>
                  <a:lnTo>
                    <a:pt x="1303395" y="76200"/>
                  </a:lnTo>
                  <a:lnTo>
                    <a:pt x="1358258" y="63500"/>
                  </a:lnTo>
                  <a:lnTo>
                    <a:pt x="1413619" y="63500"/>
                  </a:lnTo>
                  <a:lnTo>
                    <a:pt x="1471076" y="50800"/>
                  </a:lnTo>
                  <a:lnTo>
                    <a:pt x="1528625" y="50800"/>
                  </a:lnTo>
                  <a:lnTo>
                    <a:pt x="1587624" y="38100"/>
                  </a:lnTo>
                  <a:lnTo>
                    <a:pt x="2205239" y="38100"/>
                  </a:lnTo>
                  <a:lnTo>
                    <a:pt x="2156133" y="25400"/>
                  </a:lnTo>
                  <a:close/>
                </a:path>
                <a:path w="2534920" h="1549400">
                  <a:moveTo>
                    <a:pt x="2495393" y="215900"/>
                  </a:moveTo>
                  <a:lnTo>
                    <a:pt x="2489986" y="241300"/>
                  </a:lnTo>
                  <a:lnTo>
                    <a:pt x="2490659" y="241300"/>
                  </a:lnTo>
                  <a:lnTo>
                    <a:pt x="2481579" y="266700"/>
                  </a:lnTo>
                  <a:lnTo>
                    <a:pt x="2482272" y="266700"/>
                  </a:lnTo>
                  <a:lnTo>
                    <a:pt x="2469722" y="292100"/>
                  </a:lnTo>
                  <a:lnTo>
                    <a:pt x="2470362" y="292100"/>
                  </a:lnTo>
                  <a:lnTo>
                    <a:pt x="2454536" y="317500"/>
                  </a:lnTo>
                  <a:lnTo>
                    <a:pt x="2455106" y="317500"/>
                  </a:lnTo>
                  <a:lnTo>
                    <a:pt x="2436205" y="342900"/>
                  </a:lnTo>
                  <a:lnTo>
                    <a:pt x="2436705" y="342900"/>
                  </a:lnTo>
                  <a:lnTo>
                    <a:pt x="2414927" y="381000"/>
                  </a:lnTo>
                  <a:lnTo>
                    <a:pt x="2456742" y="381000"/>
                  </a:lnTo>
                  <a:lnTo>
                    <a:pt x="2467867" y="368300"/>
                  </a:lnTo>
                  <a:lnTo>
                    <a:pt x="2487308" y="342900"/>
                  </a:lnTo>
                  <a:lnTo>
                    <a:pt x="2503747" y="304800"/>
                  </a:lnTo>
                  <a:lnTo>
                    <a:pt x="2516982" y="279400"/>
                  </a:lnTo>
                  <a:lnTo>
                    <a:pt x="2526772" y="254000"/>
                  </a:lnTo>
                  <a:lnTo>
                    <a:pt x="2532805" y="228600"/>
                  </a:lnTo>
                  <a:lnTo>
                    <a:pt x="2494923" y="228600"/>
                  </a:lnTo>
                  <a:lnTo>
                    <a:pt x="2495393" y="215900"/>
                  </a:lnTo>
                  <a:close/>
                </a:path>
                <a:path w="2534920" h="1549400">
                  <a:moveTo>
                    <a:pt x="815933" y="279400"/>
                  </a:moveTo>
                  <a:lnTo>
                    <a:pt x="804544" y="279400"/>
                  </a:lnTo>
                  <a:lnTo>
                    <a:pt x="804044" y="292100"/>
                  </a:lnTo>
                  <a:lnTo>
                    <a:pt x="815933" y="279400"/>
                  </a:lnTo>
                  <a:close/>
                </a:path>
                <a:path w="2534920" h="1549400">
                  <a:moveTo>
                    <a:pt x="2508431" y="139700"/>
                  </a:moveTo>
                  <a:lnTo>
                    <a:pt x="2447198" y="139700"/>
                  </a:lnTo>
                  <a:lnTo>
                    <a:pt x="2458290" y="152400"/>
                  </a:lnTo>
                  <a:lnTo>
                    <a:pt x="2466215" y="152400"/>
                  </a:lnTo>
                  <a:lnTo>
                    <a:pt x="2475024" y="165100"/>
                  </a:lnTo>
                  <a:lnTo>
                    <a:pt x="2480158" y="165100"/>
                  </a:lnTo>
                  <a:lnTo>
                    <a:pt x="2486553" y="177800"/>
                  </a:lnTo>
                  <a:lnTo>
                    <a:pt x="2488521" y="177800"/>
                  </a:lnTo>
                  <a:lnTo>
                    <a:pt x="2495317" y="190500"/>
                  </a:lnTo>
                  <a:lnTo>
                    <a:pt x="2494052" y="190500"/>
                  </a:lnTo>
                  <a:lnTo>
                    <a:pt x="2496582" y="203200"/>
                  </a:lnTo>
                  <a:lnTo>
                    <a:pt x="2494923" y="228600"/>
                  </a:lnTo>
                  <a:lnTo>
                    <a:pt x="2532805" y="228600"/>
                  </a:lnTo>
                  <a:lnTo>
                    <a:pt x="2534605" y="203200"/>
                  </a:lnTo>
                  <a:lnTo>
                    <a:pt x="2531477" y="177800"/>
                  </a:lnTo>
                  <a:lnTo>
                    <a:pt x="2523002" y="165100"/>
                  </a:lnTo>
                  <a:lnTo>
                    <a:pt x="2516157" y="152400"/>
                  </a:lnTo>
                  <a:lnTo>
                    <a:pt x="2508431" y="139700"/>
                  </a:lnTo>
                  <a:close/>
                </a:path>
                <a:path w="2534920" h="1549400">
                  <a:moveTo>
                    <a:pt x="2478614" y="114300"/>
                  </a:moveTo>
                  <a:lnTo>
                    <a:pt x="2394845" y="114300"/>
                  </a:lnTo>
                  <a:lnTo>
                    <a:pt x="2424379" y="127000"/>
                  </a:lnTo>
                  <a:lnTo>
                    <a:pt x="2423017" y="127000"/>
                  </a:lnTo>
                  <a:lnTo>
                    <a:pt x="2448445" y="139700"/>
                  </a:lnTo>
                  <a:lnTo>
                    <a:pt x="2499560" y="139700"/>
                  </a:lnTo>
                  <a:lnTo>
                    <a:pt x="2489607" y="127000"/>
                  </a:lnTo>
                  <a:lnTo>
                    <a:pt x="2478614" y="114300"/>
                  </a:lnTo>
                  <a:close/>
                </a:path>
                <a:path w="2534920" h="1549400">
                  <a:moveTo>
                    <a:pt x="2251876" y="38100"/>
                  </a:moveTo>
                  <a:lnTo>
                    <a:pt x="1937783" y="38100"/>
                  </a:lnTo>
                  <a:lnTo>
                    <a:pt x="1993874" y="50800"/>
                  </a:lnTo>
                  <a:lnTo>
                    <a:pt x="2047734" y="50800"/>
                  </a:lnTo>
                  <a:lnTo>
                    <a:pt x="2100621" y="63500"/>
                  </a:lnTo>
                  <a:lnTo>
                    <a:pt x="2150643" y="63500"/>
                  </a:lnTo>
                  <a:lnTo>
                    <a:pt x="2199272" y="76200"/>
                  </a:lnTo>
                  <a:lnTo>
                    <a:pt x="2244317" y="76200"/>
                  </a:lnTo>
                  <a:lnTo>
                    <a:pt x="2287637" y="88900"/>
                  </a:lnTo>
                  <a:lnTo>
                    <a:pt x="2286993" y="88900"/>
                  </a:lnTo>
                  <a:lnTo>
                    <a:pt x="2327261" y="101600"/>
                  </a:lnTo>
                  <a:lnTo>
                    <a:pt x="2326509" y="101600"/>
                  </a:lnTo>
                  <a:lnTo>
                    <a:pt x="2363462" y="114300"/>
                  </a:lnTo>
                  <a:lnTo>
                    <a:pt x="2466420" y="114300"/>
                  </a:lnTo>
                  <a:lnTo>
                    <a:pt x="2408918" y="88900"/>
                  </a:lnTo>
                  <a:lnTo>
                    <a:pt x="2336764" y="63500"/>
                  </a:lnTo>
                  <a:lnTo>
                    <a:pt x="2295799" y="50800"/>
                  </a:lnTo>
                  <a:lnTo>
                    <a:pt x="2251876" y="38100"/>
                  </a:lnTo>
                  <a:close/>
                </a:path>
                <a:path w="2534920" h="1549400">
                  <a:moveTo>
                    <a:pt x="2051517" y="12700"/>
                  </a:moveTo>
                  <a:lnTo>
                    <a:pt x="1467150" y="12700"/>
                  </a:lnTo>
                  <a:lnTo>
                    <a:pt x="1409260" y="25400"/>
                  </a:lnTo>
                  <a:lnTo>
                    <a:pt x="2104807" y="25400"/>
                  </a:lnTo>
                  <a:lnTo>
                    <a:pt x="2051517" y="12700"/>
                  </a:lnTo>
                  <a:close/>
                </a:path>
                <a:path w="2534920" h="1549400">
                  <a:moveTo>
                    <a:pt x="1940063" y="0"/>
                  </a:moveTo>
                  <a:lnTo>
                    <a:pt x="1585299" y="0"/>
                  </a:lnTo>
                  <a:lnTo>
                    <a:pt x="1525916" y="12700"/>
                  </a:lnTo>
                  <a:lnTo>
                    <a:pt x="1996517" y="12700"/>
                  </a:lnTo>
                  <a:lnTo>
                    <a:pt x="1940063" y="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11" name="object 11"/>
          <p:cNvSpPr txBox="1">
            <a:spLocks noGrp="1"/>
          </p:cNvSpPr>
          <p:nvPr>
            <p:ph type="title"/>
          </p:nvPr>
        </p:nvSpPr>
        <p:spPr>
          <a:xfrm>
            <a:off x="535941" y="611124"/>
            <a:ext cx="10972165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Downloading</a:t>
            </a:r>
            <a:r>
              <a:rPr spc="15" dirty="0"/>
              <a:t> </a:t>
            </a:r>
            <a:r>
              <a:rPr dirty="0"/>
              <a:t>a</a:t>
            </a:r>
            <a:r>
              <a:rPr spc="20" dirty="0"/>
              <a:t> </a:t>
            </a:r>
            <a:r>
              <a:rPr spc="-60" dirty="0"/>
              <a:t>Web</a:t>
            </a:r>
            <a:r>
              <a:rPr spc="15" dirty="0"/>
              <a:t> </a:t>
            </a:r>
            <a:r>
              <a:rPr spc="-35" dirty="0"/>
              <a:t>Page</a:t>
            </a:r>
            <a:r>
              <a:rPr dirty="0"/>
              <a:t> </a:t>
            </a:r>
            <a:r>
              <a:rPr sz="3600" spc="-30" dirty="0"/>
              <a:t>(https://www.youtube.com)</a:t>
            </a:r>
            <a:endParaRPr sz="3600"/>
          </a:p>
        </p:txBody>
      </p:sp>
      <p:sp>
        <p:nvSpPr>
          <p:cNvPr id="12" name="object 12"/>
          <p:cNvSpPr txBox="1"/>
          <p:nvPr/>
        </p:nvSpPr>
        <p:spPr>
          <a:xfrm rot="19500000">
            <a:off x="1324761" y="2301987"/>
            <a:ext cx="3137058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sz="2400" spc="-3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www.y</a:t>
            </a:r>
            <a:r>
              <a:rPr sz="3600" spc="-52" baseline="1157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outube.com?</a:t>
            </a:r>
            <a:endParaRPr sz="3600" baseline="1157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 rot="19680000">
            <a:off x="2529685" y="3183168"/>
            <a:ext cx="2001705" cy="307777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>
              <a:lnSpc>
                <a:spcPts val="2400"/>
              </a:lnSpc>
            </a:pPr>
            <a:r>
              <a:rPr sz="24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142.251.41.14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4" name="object 14"/>
          <p:cNvSpPr/>
          <p:nvPr/>
        </p:nvSpPr>
        <p:spPr>
          <a:xfrm>
            <a:off x="2391194" y="4529670"/>
            <a:ext cx="6092825" cy="1304290"/>
          </a:xfrm>
          <a:custGeom>
            <a:avLst/>
            <a:gdLst/>
            <a:ahLst/>
            <a:cxnLst/>
            <a:rect l="l" t="t" r="r" b="b"/>
            <a:pathLst>
              <a:path w="6092825" h="1304289">
                <a:moveTo>
                  <a:pt x="6092406" y="1227658"/>
                </a:moveTo>
                <a:lnTo>
                  <a:pt x="5940006" y="1151458"/>
                </a:lnTo>
                <a:lnTo>
                  <a:pt x="5940006" y="1202258"/>
                </a:lnTo>
                <a:lnTo>
                  <a:pt x="152400" y="1202258"/>
                </a:lnTo>
                <a:lnTo>
                  <a:pt x="152400" y="1151458"/>
                </a:lnTo>
                <a:lnTo>
                  <a:pt x="0" y="1227658"/>
                </a:lnTo>
                <a:lnTo>
                  <a:pt x="152400" y="1303858"/>
                </a:lnTo>
                <a:lnTo>
                  <a:pt x="152400" y="1253058"/>
                </a:lnTo>
                <a:lnTo>
                  <a:pt x="5940006" y="1253058"/>
                </a:lnTo>
                <a:lnTo>
                  <a:pt x="5940006" y="1303858"/>
                </a:lnTo>
                <a:lnTo>
                  <a:pt x="6041606" y="1253058"/>
                </a:lnTo>
                <a:lnTo>
                  <a:pt x="6092406" y="1227658"/>
                </a:lnTo>
                <a:close/>
              </a:path>
              <a:path w="6092825" h="1304289">
                <a:moveTo>
                  <a:pt x="6092406" y="702729"/>
                </a:moveTo>
                <a:lnTo>
                  <a:pt x="5940006" y="626529"/>
                </a:lnTo>
                <a:lnTo>
                  <a:pt x="5940006" y="677329"/>
                </a:lnTo>
                <a:lnTo>
                  <a:pt x="152400" y="677329"/>
                </a:lnTo>
                <a:lnTo>
                  <a:pt x="152400" y="626529"/>
                </a:lnTo>
                <a:lnTo>
                  <a:pt x="0" y="702729"/>
                </a:lnTo>
                <a:lnTo>
                  <a:pt x="152400" y="778929"/>
                </a:lnTo>
                <a:lnTo>
                  <a:pt x="152400" y="728129"/>
                </a:lnTo>
                <a:lnTo>
                  <a:pt x="5940006" y="728129"/>
                </a:lnTo>
                <a:lnTo>
                  <a:pt x="5940006" y="778929"/>
                </a:lnTo>
                <a:lnTo>
                  <a:pt x="6041606" y="728129"/>
                </a:lnTo>
                <a:lnTo>
                  <a:pt x="6092406" y="702729"/>
                </a:lnTo>
                <a:close/>
              </a:path>
              <a:path w="6092825" h="1304289">
                <a:moveTo>
                  <a:pt x="6092406" y="76200"/>
                </a:moveTo>
                <a:lnTo>
                  <a:pt x="5940006" y="0"/>
                </a:lnTo>
                <a:lnTo>
                  <a:pt x="5940006" y="50800"/>
                </a:lnTo>
                <a:lnTo>
                  <a:pt x="152400" y="50800"/>
                </a:lnTo>
                <a:lnTo>
                  <a:pt x="152400" y="0"/>
                </a:lnTo>
                <a:lnTo>
                  <a:pt x="0" y="76200"/>
                </a:lnTo>
                <a:lnTo>
                  <a:pt x="152400" y="152400"/>
                </a:lnTo>
                <a:lnTo>
                  <a:pt x="152400" y="101600"/>
                </a:lnTo>
                <a:lnTo>
                  <a:pt x="5940006" y="101600"/>
                </a:lnTo>
                <a:lnTo>
                  <a:pt x="5940006" y="152400"/>
                </a:lnTo>
                <a:lnTo>
                  <a:pt x="6041606" y="101600"/>
                </a:lnTo>
                <a:lnTo>
                  <a:pt x="6092406" y="762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>
              <a:latin typeface="Helvetica Neue Medium" panose="02000503000000020004" pitchFamily="2" charset="0"/>
            </a:endParaRPr>
          </a:p>
        </p:txBody>
      </p:sp>
      <p:sp>
        <p:nvSpPr>
          <p:cNvPr id="15" name="object 15"/>
          <p:cNvSpPr txBox="1"/>
          <p:nvPr/>
        </p:nvSpPr>
        <p:spPr>
          <a:xfrm>
            <a:off x="3861262" y="4123435"/>
            <a:ext cx="7873538" cy="274947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424815">
              <a:lnSpc>
                <a:spcPct val="100000"/>
              </a:lnSpc>
              <a:spcBef>
                <a:spcPts val="100"/>
              </a:spcBef>
            </a:pPr>
            <a:r>
              <a:rPr sz="2400" spc="-3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2400" spc="-3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messages</a:t>
            </a:r>
            <a:r>
              <a:rPr sz="2400" spc="-3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(HTTP)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485775">
              <a:lnSpc>
                <a:spcPct val="100000"/>
              </a:lnSpc>
              <a:spcBef>
                <a:spcPts val="2160"/>
              </a:spcBef>
            </a:pPr>
            <a:r>
              <a:rPr sz="2400" spc="-1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Secure</a:t>
            </a:r>
            <a:r>
              <a:rPr sz="2400" spc="-1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session</a:t>
            </a:r>
            <a:r>
              <a:rPr sz="2400" spc="-2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(TLS)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12700">
              <a:lnSpc>
                <a:spcPct val="100000"/>
              </a:lnSpc>
              <a:spcBef>
                <a:spcPts val="1680"/>
              </a:spcBef>
            </a:pPr>
            <a:r>
              <a:rPr sz="24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End-to-end</a:t>
            </a:r>
            <a:r>
              <a:rPr sz="2400" spc="-2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connection</a:t>
            </a:r>
            <a:r>
              <a:rPr sz="2400" spc="-2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(TCP)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5010150" marR="5080" indent="-441325">
              <a:lnSpc>
                <a:spcPts val="3310"/>
              </a:lnSpc>
              <a:spcBef>
                <a:spcPts val="2200"/>
              </a:spcBef>
            </a:pP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ww</a:t>
            </a:r>
            <a:r>
              <a:rPr sz="2800" spc="-18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w</a:t>
            </a:r>
            <a:r>
              <a:rPr sz="2800" spc="-10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.</a:t>
            </a:r>
            <a:r>
              <a:rPr sz="2800" spc="-4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y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o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u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t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ub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e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.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c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o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6"/>
              </a:rPr>
              <a:t>m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142.251.41.14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611124"/>
            <a:ext cx="517906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Multiple</a:t>
            </a:r>
            <a:r>
              <a:rPr spc="-70" dirty="0"/>
              <a:t> </a:t>
            </a:r>
            <a:r>
              <a:rPr spc="-20" dirty="0"/>
              <a:t>Problems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8" y="1781556"/>
            <a:ext cx="8013701" cy="480131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User</a:t>
            </a:r>
            <a:r>
              <a:rPr sz="3200" spc="-4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latency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6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Round-trips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query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multiple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Multiple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round-trips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with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Delivery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(possibly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large)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2800" spc="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32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overhead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54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Handling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many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requests</a:t>
            </a:r>
            <a:r>
              <a:rPr sz="2800" spc="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from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many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clients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Financial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costs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deploy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enough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Network</a:t>
            </a:r>
            <a:r>
              <a:rPr sz="32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bandwidth</a:t>
            </a:r>
          </a:p>
          <a:p>
            <a:pPr marL="698500" lvl="1" indent="-228600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5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Traffic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on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many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links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multiple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networks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Financial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costs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for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 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affected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networks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9578213" y="1798256"/>
            <a:ext cx="1685882" cy="2085170"/>
          </a:xfrm>
          <a:prstGeom prst="rect">
            <a:avLst/>
          </a:prstGeom>
        </p:spPr>
      </p:pic>
      <p:pic>
        <p:nvPicPr>
          <p:cNvPr id="5" name="object 5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499600" y="4332813"/>
            <a:ext cx="1854200" cy="1854200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67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A</a:t>
            </a:r>
            <a:r>
              <a:rPr spc="-60" dirty="0"/>
              <a:t> </a:t>
            </a:r>
            <a:r>
              <a:rPr dirty="0"/>
              <a:t>Solution:</a:t>
            </a:r>
            <a:r>
              <a:rPr spc="-60" dirty="0"/>
              <a:t> </a:t>
            </a:r>
            <a:r>
              <a:rPr spc="-10" dirty="0"/>
              <a:t>Caching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429258" y="1728628"/>
            <a:ext cx="11549381" cy="1031051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Keep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all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bigger,</a:t>
            </a:r>
            <a:r>
              <a:rPr sz="28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cheaper,</a:t>
            </a:r>
            <a:r>
              <a:rPr sz="28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slower</a:t>
            </a:r>
            <a:r>
              <a:rPr sz="2800" spc="-7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storage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0665" indent="-227965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Keep</a:t>
            </a:r>
            <a:r>
              <a:rPr sz="28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copies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active</a:t>
            </a:r>
            <a:r>
              <a:rPr sz="2800" spc="-7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</a:t>
            </a:r>
            <a:r>
              <a:rPr sz="28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smaller,</a:t>
            </a:r>
            <a:r>
              <a:rPr sz="28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more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expensive,</a:t>
            </a:r>
            <a:r>
              <a:rPr sz="28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faster</a:t>
            </a:r>
            <a:r>
              <a:rPr sz="2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storage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1416458" y="3032805"/>
            <a:ext cx="9359265" cy="3279140"/>
            <a:chOff x="1416458" y="3032805"/>
            <a:chExt cx="9359265" cy="3279140"/>
          </a:xfrm>
        </p:grpSpPr>
        <p:sp>
          <p:nvSpPr>
            <p:cNvPr id="5" name="object 5"/>
            <p:cNvSpPr/>
            <p:nvPr/>
          </p:nvSpPr>
          <p:spPr>
            <a:xfrm>
              <a:off x="1416458" y="3032805"/>
              <a:ext cx="9359265" cy="3279140"/>
            </a:xfrm>
            <a:custGeom>
              <a:avLst/>
              <a:gdLst/>
              <a:ahLst/>
              <a:cxnLst/>
              <a:rect l="l" t="t" r="r" b="b"/>
              <a:pathLst>
                <a:path w="9359265" h="3279140">
                  <a:moveTo>
                    <a:pt x="9359080" y="0"/>
                  </a:moveTo>
                  <a:lnTo>
                    <a:pt x="0" y="0"/>
                  </a:lnTo>
                  <a:lnTo>
                    <a:pt x="0" y="3279094"/>
                  </a:lnTo>
                  <a:lnTo>
                    <a:pt x="9359080" y="3279094"/>
                  </a:lnTo>
                  <a:lnTo>
                    <a:pt x="9359080" y="0"/>
                  </a:lnTo>
                  <a:close/>
                </a:path>
              </a:pathLst>
            </a:custGeom>
            <a:solidFill>
              <a:srgbClr val="FAFAFA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1548391" y="3687518"/>
              <a:ext cx="2245360" cy="2134870"/>
            </a:xfrm>
            <a:custGeom>
              <a:avLst/>
              <a:gdLst/>
              <a:ahLst/>
              <a:cxnLst/>
              <a:rect l="l" t="t" r="r" b="b"/>
              <a:pathLst>
                <a:path w="2245360" h="2134870">
                  <a:moveTo>
                    <a:pt x="1122567" y="2134612"/>
                  </a:moveTo>
                  <a:lnTo>
                    <a:pt x="1072563" y="2133572"/>
                  </a:lnTo>
                  <a:lnTo>
                    <a:pt x="1023119" y="2130481"/>
                  </a:lnTo>
                  <a:lnTo>
                    <a:pt x="974281" y="2125382"/>
                  </a:lnTo>
                  <a:lnTo>
                    <a:pt x="926094" y="2118319"/>
                  </a:lnTo>
                  <a:lnTo>
                    <a:pt x="878605" y="2109335"/>
                  </a:lnTo>
                  <a:lnTo>
                    <a:pt x="831858" y="2098474"/>
                  </a:lnTo>
                  <a:lnTo>
                    <a:pt x="785899" y="2085779"/>
                  </a:lnTo>
                  <a:lnTo>
                    <a:pt x="740774" y="2071293"/>
                  </a:lnTo>
                  <a:lnTo>
                    <a:pt x="696529" y="2055060"/>
                  </a:lnTo>
                  <a:lnTo>
                    <a:pt x="653209" y="2037123"/>
                  </a:lnTo>
                  <a:lnTo>
                    <a:pt x="610860" y="2017525"/>
                  </a:lnTo>
                  <a:lnTo>
                    <a:pt x="569527" y="1996310"/>
                  </a:lnTo>
                  <a:lnTo>
                    <a:pt x="529256" y="1973522"/>
                  </a:lnTo>
                  <a:lnTo>
                    <a:pt x="490093" y="1949203"/>
                  </a:lnTo>
                  <a:lnTo>
                    <a:pt x="452083" y="1923398"/>
                  </a:lnTo>
                  <a:lnTo>
                    <a:pt x="415272" y="1896148"/>
                  </a:lnTo>
                  <a:lnTo>
                    <a:pt x="379706" y="1867499"/>
                  </a:lnTo>
                  <a:lnTo>
                    <a:pt x="345430" y="1837493"/>
                  </a:lnTo>
                  <a:lnTo>
                    <a:pt x="312489" y="1806174"/>
                  </a:lnTo>
                  <a:lnTo>
                    <a:pt x="280930" y="1773584"/>
                  </a:lnTo>
                  <a:lnTo>
                    <a:pt x="250799" y="1739768"/>
                  </a:lnTo>
                  <a:lnTo>
                    <a:pt x="222139" y="1704769"/>
                  </a:lnTo>
                  <a:lnTo>
                    <a:pt x="194999" y="1668630"/>
                  </a:lnTo>
                  <a:lnTo>
                    <a:pt x="169422" y="1631395"/>
                  </a:lnTo>
                  <a:lnTo>
                    <a:pt x="145454" y="1593106"/>
                  </a:lnTo>
                  <a:lnTo>
                    <a:pt x="123142" y="1553808"/>
                  </a:lnTo>
                  <a:lnTo>
                    <a:pt x="102531" y="1513544"/>
                  </a:lnTo>
                  <a:lnTo>
                    <a:pt x="83666" y="1472357"/>
                  </a:lnTo>
                  <a:lnTo>
                    <a:pt x="66593" y="1430290"/>
                  </a:lnTo>
                  <a:lnTo>
                    <a:pt x="51358" y="1387388"/>
                  </a:lnTo>
                  <a:lnTo>
                    <a:pt x="38006" y="1343693"/>
                  </a:lnTo>
                  <a:lnTo>
                    <a:pt x="26583" y="1299248"/>
                  </a:lnTo>
                  <a:lnTo>
                    <a:pt x="17134" y="1254098"/>
                  </a:lnTo>
                  <a:lnTo>
                    <a:pt x="9706" y="1208285"/>
                  </a:lnTo>
                  <a:lnTo>
                    <a:pt x="4344" y="1161853"/>
                  </a:lnTo>
                  <a:lnTo>
                    <a:pt x="1093" y="1114845"/>
                  </a:lnTo>
                  <a:lnTo>
                    <a:pt x="0" y="1067306"/>
                  </a:lnTo>
                  <a:lnTo>
                    <a:pt x="1093" y="1019766"/>
                  </a:lnTo>
                  <a:lnTo>
                    <a:pt x="4344" y="972758"/>
                  </a:lnTo>
                  <a:lnTo>
                    <a:pt x="9706" y="926326"/>
                  </a:lnTo>
                  <a:lnTo>
                    <a:pt x="17134" y="880513"/>
                  </a:lnTo>
                  <a:lnTo>
                    <a:pt x="26583" y="835363"/>
                  </a:lnTo>
                  <a:lnTo>
                    <a:pt x="38006" y="790918"/>
                  </a:lnTo>
                  <a:lnTo>
                    <a:pt x="51358" y="747223"/>
                  </a:lnTo>
                  <a:lnTo>
                    <a:pt x="66593" y="704321"/>
                  </a:lnTo>
                  <a:lnTo>
                    <a:pt x="83666" y="662254"/>
                  </a:lnTo>
                  <a:lnTo>
                    <a:pt x="102531" y="621067"/>
                  </a:lnTo>
                  <a:lnTo>
                    <a:pt x="123142" y="580803"/>
                  </a:lnTo>
                  <a:lnTo>
                    <a:pt x="145454" y="541505"/>
                  </a:lnTo>
                  <a:lnTo>
                    <a:pt x="169422" y="503217"/>
                  </a:lnTo>
                  <a:lnTo>
                    <a:pt x="194999" y="465981"/>
                  </a:lnTo>
                  <a:lnTo>
                    <a:pt x="222139" y="429842"/>
                  </a:lnTo>
                  <a:lnTo>
                    <a:pt x="250799" y="394843"/>
                  </a:lnTo>
                  <a:lnTo>
                    <a:pt x="280930" y="361027"/>
                  </a:lnTo>
                  <a:lnTo>
                    <a:pt x="312489" y="328438"/>
                  </a:lnTo>
                  <a:lnTo>
                    <a:pt x="345430" y="297118"/>
                  </a:lnTo>
                  <a:lnTo>
                    <a:pt x="379706" y="267112"/>
                  </a:lnTo>
                  <a:lnTo>
                    <a:pt x="415272" y="238463"/>
                  </a:lnTo>
                  <a:lnTo>
                    <a:pt x="452083" y="211213"/>
                  </a:lnTo>
                  <a:lnTo>
                    <a:pt x="490093" y="185408"/>
                  </a:lnTo>
                  <a:lnTo>
                    <a:pt x="529256" y="161089"/>
                  </a:lnTo>
                  <a:lnTo>
                    <a:pt x="569527" y="138301"/>
                  </a:lnTo>
                  <a:lnTo>
                    <a:pt x="610860" y="117086"/>
                  </a:lnTo>
                  <a:lnTo>
                    <a:pt x="653209" y="97488"/>
                  </a:lnTo>
                  <a:lnTo>
                    <a:pt x="696529" y="79551"/>
                  </a:lnTo>
                  <a:lnTo>
                    <a:pt x="740774" y="63318"/>
                  </a:lnTo>
                  <a:lnTo>
                    <a:pt x="785899" y="48832"/>
                  </a:lnTo>
                  <a:lnTo>
                    <a:pt x="831858" y="36137"/>
                  </a:lnTo>
                  <a:lnTo>
                    <a:pt x="878605" y="25276"/>
                  </a:lnTo>
                  <a:lnTo>
                    <a:pt x="926094" y="16292"/>
                  </a:lnTo>
                  <a:lnTo>
                    <a:pt x="974281" y="9229"/>
                  </a:lnTo>
                  <a:lnTo>
                    <a:pt x="1023126" y="4130"/>
                  </a:lnTo>
                  <a:lnTo>
                    <a:pt x="1072563" y="1039"/>
                  </a:lnTo>
                  <a:lnTo>
                    <a:pt x="1122567" y="0"/>
                  </a:lnTo>
                  <a:lnTo>
                    <a:pt x="1172120" y="1039"/>
                  </a:lnTo>
                  <a:lnTo>
                    <a:pt x="1221287" y="4130"/>
                  </a:lnTo>
                  <a:lnTo>
                    <a:pt x="1270139" y="9255"/>
                  </a:lnTo>
                  <a:lnTo>
                    <a:pt x="1318576" y="16386"/>
                  </a:lnTo>
                  <a:lnTo>
                    <a:pt x="1366528" y="25497"/>
                  </a:lnTo>
                  <a:lnTo>
                    <a:pt x="1413930" y="36564"/>
                  </a:lnTo>
                  <a:lnTo>
                    <a:pt x="1460718" y="49560"/>
                  </a:lnTo>
                  <a:lnTo>
                    <a:pt x="1506827" y="64460"/>
                  </a:lnTo>
                  <a:lnTo>
                    <a:pt x="1552193" y="81239"/>
                  </a:lnTo>
                  <a:lnTo>
                    <a:pt x="1596751" y="99872"/>
                  </a:lnTo>
                  <a:lnTo>
                    <a:pt x="1640437" y="120332"/>
                  </a:lnTo>
                  <a:lnTo>
                    <a:pt x="1683185" y="142594"/>
                  </a:lnTo>
                  <a:lnTo>
                    <a:pt x="1724931" y="166634"/>
                  </a:lnTo>
                  <a:lnTo>
                    <a:pt x="1765611" y="192425"/>
                  </a:lnTo>
                  <a:lnTo>
                    <a:pt x="1805160" y="219942"/>
                  </a:lnTo>
                  <a:lnTo>
                    <a:pt x="1843513" y="249160"/>
                  </a:lnTo>
                  <a:lnTo>
                    <a:pt x="1880605" y="280053"/>
                  </a:lnTo>
                  <a:lnTo>
                    <a:pt x="1916373" y="312596"/>
                  </a:lnTo>
                  <a:lnTo>
                    <a:pt x="1952560" y="348646"/>
                  </a:lnTo>
                  <a:lnTo>
                    <a:pt x="1986800" y="386103"/>
                  </a:lnTo>
                  <a:lnTo>
                    <a:pt x="2019062" y="424896"/>
                  </a:lnTo>
                  <a:lnTo>
                    <a:pt x="2049314" y="464949"/>
                  </a:lnTo>
                  <a:lnTo>
                    <a:pt x="2077523" y="506192"/>
                  </a:lnTo>
                  <a:lnTo>
                    <a:pt x="2103659" y="548551"/>
                  </a:lnTo>
                  <a:lnTo>
                    <a:pt x="2127689" y="591953"/>
                  </a:lnTo>
                  <a:lnTo>
                    <a:pt x="2149582" y="636325"/>
                  </a:lnTo>
                  <a:lnTo>
                    <a:pt x="2169305" y="681595"/>
                  </a:lnTo>
                  <a:lnTo>
                    <a:pt x="2186827" y="727689"/>
                  </a:lnTo>
                  <a:lnTo>
                    <a:pt x="2202116" y="774534"/>
                  </a:lnTo>
                  <a:lnTo>
                    <a:pt x="2215140" y="822058"/>
                  </a:lnTo>
                  <a:lnTo>
                    <a:pt x="2225868" y="870188"/>
                  </a:lnTo>
                  <a:lnTo>
                    <a:pt x="2234267" y="918850"/>
                  </a:lnTo>
                  <a:lnTo>
                    <a:pt x="2240306" y="967973"/>
                  </a:lnTo>
                  <a:lnTo>
                    <a:pt x="2243952" y="1017482"/>
                  </a:lnTo>
                  <a:lnTo>
                    <a:pt x="2245175" y="1067306"/>
                  </a:lnTo>
                  <a:lnTo>
                    <a:pt x="2244081" y="1114845"/>
                  </a:lnTo>
                  <a:lnTo>
                    <a:pt x="2240830" y="1161853"/>
                  </a:lnTo>
                  <a:lnTo>
                    <a:pt x="2235468" y="1208285"/>
                  </a:lnTo>
                  <a:lnTo>
                    <a:pt x="2228040" y="1254098"/>
                  </a:lnTo>
                  <a:lnTo>
                    <a:pt x="2218592" y="1299248"/>
                  </a:lnTo>
                  <a:lnTo>
                    <a:pt x="2207169" y="1343693"/>
                  </a:lnTo>
                  <a:lnTo>
                    <a:pt x="2193818" y="1387388"/>
                  </a:lnTo>
                  <a:lnTo>
                    <a:pt x="2178583" y="1430290"/>
                  </a:lnTo>
                  <a:lnTo>
                    <a:pt x="2161510" y="1472357"/>
                  </a:lnTo>
                  <a:lnTo>
                    <a:pt x="2142645" y="1513544"/>
                  </a:lnTo>
                  <a:lnTo>
                    <a:pt x="2122034" y="1553808"/>
                  </a:lnTo>
                  <a:lnTo>
                    <a:pt x="2099722" y="1593106"/>
                  </a:lnTo>
                  <a:lnTo>
                    <a:pt x="2075754" y="1631395"/>
                  </a:lnTo>
                  <a:lnTo>
                    <a:pt x="2050177" y="1668630"/>
                  </a:lnTo>
                  <a:lnTo>
                    <a:pt x="2023036" y="1704769"/>
                  </a:lnTo>
                  <a:lnTo>
                    <a:pt x="1994377" y="1739768"/>
                  </a:lnTo>
                  <a:lnTo>
                    <a:pt x="1964245" y="1773584"/>
                  </a:lnTo>
                  <a:lnTo>
                    <a:pt x="1932685" y="1806174"/>
                  </a:lnTo>
                  <a:lnTo>
                    <a:pt x="1899744" y="1837493"/>
                  </a:lnTo>
                  <a:lnTo>
                    <a:pt x="1865467" y="1867499"/>
                  </a:lnTo>
                  <a:lnTo>
                    <a:pt x="1829900" y="1896148"/>
                  </a:lnTo>
                  <a:lnTo>
                    <a:pt x="1793088" y="1923398"/>
                  </a:lnTo>
                  <a:lnTo>
                    <a:pt x="1755078" y="1949203"/>
                  </a:lnTo>
                  <a:lnTo>
                    <a:pt x="1715913" y="1973522"/>
                  </a:lnTo>
                  <a:lnTo>
                    <a:pt x="1675641" y="1996310"/>
                  </a:lnTo>
                  <a:lnTo>
                    <a:pt x="1634306" y="2017525"/>
                  </a:lnTo>
                  <a:lnTo>
                    <a:pt x="1591955" y="2037123"/>
                  </a:lnTo>
                  <a:lnTo>
                    <a:pt x="1548633" y="2055060"/>
                  </a:lnTo>
                  <a:lnTo>
                    <a:pt x="1504386" y="2071293"/>
                  </a:lnTo>
                  <a:lnTo>
                    <a:pt x="1459259" y="2085779"/>
                  </a:lnTo>
                  <a:lnTo>
                    <a:pt x="1413297" y="2098474"/>
                  </a:lnTo>
                  <a:lnTo>
                    <a:pt x="1366548" y="2109335"/>
                  </a:lnTo>
                  <a:lnTo>
                    <a:pt x="1319055" y="2118319"/>
                  </a:lnTo>
                  <a:lnTo>
                    <a:pt x="1270865" y="2125382"/>
                  </a:lnTo>
                  <a:lnTo>
                    <a:pt x="1222023" y="2130481"/>
                  </a:lnTo>
                  <a:lnTo>
                    <a:pt x="1172575" y="2133572"/>
                  </a:lnTo>
                  <a:lnTo>
                    <a:pt x="1122567" y="2134612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1548391" y="3687518"/>
              <a:ext cx="2245360" cy="2134870"/>
            </a:xfrm>
            <a:custGeom>
              <a:avLst/>
              <a:gdLst/>
              <a:ahLst/>
              <a:cxnLst/>
              <a:rect l="l" t="t" r="r" b="b"/>
              <a:pathLst>
                <a:path w="2245360" h="2134870">
                  <a:moveTo>
                    <a:pt x="0" y="1067306"/>
                  </a:moveTo>
                  <a:lnTo>
                    <a:pt x="1093" y="1019766"/>
                  </a:lnTo>
                  <a:lnTo>
                    <a:pt x="4344" y="972758"/>
                  </a:lnTo>
                  <a:lnTo>
                    <a:pt x="9706" y="926326"/>
                  </a:lnTo>
                  <a:lnTo>
                    <a:pt x="17134" y="880513"/>
                  </a:lnTo>
                  <a:lnTo>
                    <a:pt x="26583" y="835363"/>
                  </a:lnTo>
                  <a:lnTo>
                    <a:pt x="38006" y="790918"/>
                  </a:lnTo>
                  <a:lnTo>
                    <a:pt x="51358" y="747223"/>
                  </a:lnTo>
                  <a:lnTo>
                    <a:pt x="66593" y="704321"/>
                  </a:lnTo>
                  <a:lnTo>
                    <a:pt x="83666" y="662254"/>
                  </a:lnTo>
                  <a:lnTo>
                    <a:pt x="102531" y="621067"/>
                  </a:lnTo>
                  <a:lnTo>
                    <a:pt x="123142" y="580803"/>
                  </a:lnTo>
                  <a:lnTo>
                    <a:pt x="145454" y="541505"/>
                  </a:lnTo>
                  <a:lnTo>
                    <a:pt x="169422" y="503217"/>
                  </a:lnTo>
                  <a:lnTo>
                    <a:pt x="194999" y="465981"/>
                  </a:lnTo>
                  <a:lnTo>
                    <a:pt x="222139" y="429842"/>
                  </a:lnTo>
                  <a:lnTo>
                    <a:pt x="250799" y="394843"/>
                  </a:lnTo>
                  <a:lnTo>
                    <a:pt x="280930" y="361027"/>
                  </a:lnTo>
                  <a:lnTo>
                    <a:pt x="312489" y="328438"/>
                  </a:lnTo>
                  <a:lnTo>
                    <a:pt x="345430" y="297118"/>
                  </a:lnTo>
                  <a:lnTo>
                    <a:pt x="379706" y="267112"/>
                  </a:lnTo>
                  <a:lnTo>
                    <a:pt x="415272" y="238463"/>
                  </a:lnTo>
                  <a:lnTo>
                    <a:pt x="452083" y="211213"/>
                  </a:lnTo>
                  <a:lnTo>
                    <a:pt x="490093" y="185408"/>
                  </a:lnTo>
                  <a:lnTo>
                    <a:pt x="529256" y="161089"/>
                  </a:lnTo>
                  <a:lnTo>
                    <a:pt x="569527" y="138301"/>
                  </a:lnTo>
                  <a:lnTo>
                    <a:pt x="610860" y="117086"/>
                  </a:lnTo>
                  <a:lnTo>
                    <a:pt x="653209" y="97488"/>
                  </a:lnTo>
                  <a:lnTo>
                    <a:pt x="696529" y="79551"/>
                  </a:lnTo>
                  <a:lnTo>
                    <a:pt x="740774" y="63318"/>
                  </a:lnTo>
                  <a:lnTo>
                    <a:pt x="785899" y="48832"/>
                  </a:lnTo>
                  <a:lnTo>
                    <a:pt x="831858" y="36137"/>
                  </a:lnTo>
                  <a:lnTo>
                    <a:pt x="878605" y="25276"/>
                  </a:lnTo>
                  <a:lnTo>
                    <a:pt x="926094" y="16292"/>
                  </a:lnTo>
                  <a:lnTo>
                    <a:pt x="974281" y="9229"/>
                  </a:lnTo>
                  <a:lnTo>
                    <a:pt x="1023119" y="4130"/>
                  </a:lnTo>
                  <a:lnTo>
                    <a:pt x="1072563" y="1039"/>
                  </a:lnTo>
                  <a:lnTo>
                    <a:pt x="1122567" y="0"/>
                  </a:lnTo>
                  <a:lnTo>
                    <a:pt x="1172070" y="1036"/>
                  </a:lnTo>
                  <a:lnTo>
                    <a:pt x="1221283" y="4130"/>
                  </a:lnTo>
                  <a:lnTo>
                    <a:pt x="1270139" y="9255"/>
                  </a:lnTo>
                  <a:lnTo>
                    <a:pt x="1318576" y="16386"/>
                  </a:lnTo>
                  <a:lnTo>
                    <a:pt x="1366528" y="25497"/>
                  </a:lnTo>
                  <a:lnTo>
                    <a:pt x="1413930" y="36564"/>
                  </a:lnTo>
                  <a:lnTo>
                    <a:pt x="1460718" y="49560"/>
                  </a:lnTo>
                  <a:lnTo>
                    <a:pt x="1506827" y="64460"/>
                  </a:lnTo>
                  <a:lnTo>
                    <a:pt x="1552193" y="81239"/>
                  </a:lnTo>
                  <a:lnTo>
                    <a:pt x="1596751" y="99872"/>
                  </a:lnTo>
                  <a:lnTo>
                    <a:pt x="1640437" y="120332"/>
                  </a:lnTo>
                  <a:lnTo>
                    <a:pt x="1683185" y="142594"/>
                  </a:lnTo>
                  <a:lnTo>
                    <a:pt x="1724931" y="166634"/>
                  </a:lnTo>
                  <a:lnTo>
                    <a:pt x="1765611" y="192425"/>
                  </a:lnTo>
                  <a:lnTo>
                    <a:pt x="1805160" y="219942"/>
                  </a:lnTo>
                  <a:lnTo>
                    <a:pt x="1843513" y="249160"/>
                  </a:lnTo>
                  <a:lnTo>
                    <a:pt x="1880605" y="280053"/>
                  </a:lnTo>
                  <a:lnTo>
                    <a:pt x="1916373" y="312596"/>
                  </a:lnTo>
                  <a:lnTo>
                    <a:pt x="1952560" y="348646"/>
                  </a:lnTo>
                  <a:lnTo>
                    <a:pt x="1986800" y="386103"/>
                  </a:lnTo>
                  <a:lnTo>
                    <a:pt x="2019062" y="424896"/>
                  </a:lnTo>
                  <a:lnTo>
                    <a:pt x="2049314" y="464949"/>
                  </a:lnTo>
                  <a:lnTo>
                    <a:pt x="2077523" y="506192"/>
                  </a:lnTo>
                  <a:lnTo>
                    <a:pt x="2103659" y="548551"/>
                  </a:lnTo>
                  <a:lnTo>
                    <a:pt x="2127689" y="591953"/>
                  </a:lnTo>
                  <a:lnTo>
                    <a:pt x="2149582" y="636325"/>
                  </a:lnTo>
                  <a:lnTo>
                    <a:pt x="2169305" y="681595"/>
                  </a:lnTo>
                  <a:lnTo>
                    <a:pt x="2186827" y="727689"/>
                  </a:lnTo>
                  <a:lnTo>
                    <a:pt x="2202116" y="774534"/>
                  </a:lnTo>
                  <a:lnTo>
                    <a:pt x="2215140" y="822058"/>
                  </a:lnTo>
                  <a:lnTo>
                    <a:pt x="2225868" y="870188"/>
                  </a:lnTo>
                  <a:lnTo>
                    <a:pt x="2234267" y="918850"/>
                  </a:lnTo>
                  <a:lnTo>
                    <a:pt x="2240306" y="967973"/>
                  </a:lnTo>
                  <a:lnTo>
                    <a:pt x="2243952" y="1017482"/>
                  </a:lnTo>
                  <a:lnTo>
                    <a:pt x="2245175" y="1067306"/>
                  </a:lnTo>
                  <a:lnTo>
                    <a:pt x="2244081" y="1114845"/>
                  </a:lnTo>
                  <a:lnTo>
                    <a:pt x="2240830" y="1161853"/>
                  </a:lnTo>
                  <a:lnTo>
                    <a:pt x="2235468" y="1208285"/>
                  </a:lnTo>
                  <a:lnTo>
                    <a:pt x="2228040" y="1254098"/>
                  </a:lnTo>
                  <a:lnTo>
                    <a:pt x="2218592" y="1299248"/>
                  </a:lnTo>
                  <a:lnTo>
                    <a:pt x="2207169" y="1343693"/>
                  </a:lnTo>
                  <a:lnTo>
                    <a:pt x="2193818" y="1387388"/>
                  </a:lnTo>
                  <a:lnTo>
                    <a:pt x="2178583" y="1430290"/>
                  </a:lnTo>
                  <a:lnTo>
                    <a:pt x="2161510" y="1472357"/>
                  </a:lnTo>
                  <a:lnTo>
                    <a:pt x="2142645" y="1513544"/>
                  </a:lnTo>
                  <a:lnTo>
                    <a:pt x="2122034" y="1553808"/>
                  </a:lnTo>
                  <a:lnTo>
                    <a:pt x="2099722" y="1593106"/>
                  </a:lnTo>
                  <a:lnTo>
                    <a:pt x="2075754" y="1631395"/>
                  </a:lnTo>
                  <a:lnTo>
                    <a:pt x="2050177" y="1668630"/>
                  </a:lnTo>
                  <a:lnTo>
                    <a:pt x="2023036" y="1704769"/>
                  </a:lnTo>
                  <a:lnTo>
                    <a:pt x="1994377" y="1739768"/>
                  </a:lnTo>
                  <a:lnTo>
                    <a:pt x="1964245" y="1773584"/>
                  </a:lnTo>
                  <a:lnTo>
                    <a:pt x="1932685" y="1806174"/>
                  </a:lnTo>
                  <a:lnTo>
                    <a:pt x="1899744" y="1837493"/>
                  </a:lnTo>
                  <a:lnTo>
                    <a:pt x="1865467" y="1867499"/>
                  </a:lnTo>
                  <a:lnTo>
                    <a:pt x="1829900" y="1896148"/>
                  </a:lnTo>
                  <a:lnTo>
                    <a:pt x="1793088" y="1923398"/>
                  </a:lnTo>
                  <a:lnTo>
                    <a:pt x="1755078" y="1949203"/>
                  </a:lnTo>
                  <a:lnTo>
                    <a:pt x="1715913" y="1973522"/>
                  </a:lnTo>
                  <a:lnTo>
                    <a:pt x="1675641" y="1996310"/>
                  </a:lnTo>
                  <a:lnTo>
                    <a:pt x="1634306" y="2017525"/>
                  </a:lnTo>
                  <a:lnTo>
                    <a:pt x="1591955" y="2037123"/>
                  </a:lnTo>
                  <a:lnTo>
                    <a:pt x="1548633" y="2055060"/>
                  </a:lnTo>
                  <a:lnTo>
                    <a:pt x="1504386" y="2071293"/>
                  </a:lnTo>
                  <a:lnTo>
                    <a:pt x="1459259" y="2085779"/>
                  </a:lnTo>
                  <a:lnTo>
                    <a:pt x="1413297" y="2098474"/>
                  </a:lnTo>
                  <a:lnTo>
                    <a:pt x="1366547" y="2109335"/>
                  </a:lnTo>
                  <a:lnTo>
                    <a:pt x="1319055" y="2118319"/>
                  </a:lnTo>
                  <a:lnTo>
                    <a:pt x="1270865" y="2125382"/>
                  </a:lnTo>
                  <a:lnTo>
                    <a:pt x="1222023" y="2130481"/>
                  </a:lnTo>
                  <a:lnTo>
                    <a:pt x="1172575" y="2133572"/>
                  </a:lnTo>
                  <a:lnTo>
                    <a:pt x="1122567" y="2134612"/>
                  </a:lnTo>
                  <a:lnTo>
                    <a:pt x="1072563" y="2133572"/>
                  </a:lnTo>
                  <a:lnTo>
                    <a:pt x="1023119" y="2130481"/>
                  </a:lnTo>
                  <a:lnTo>
                    <a:pt x="974281" y="2125382"/>
                  </a:lnTo>
                  <a:lnTo>
                    <a:pt x="926094" y="2118319"/>
                  </a:lnTo>
                  <a:lnTo>
                    <a:pt x="878605" y="2109335"/>
                  </a:lnTo>
                  <a:lnTo>
                    <a:pt x="831858" y="2098474"/>
                  </a:lnTo>
                  <a:lnTo>
                    <a:pt x="785899" y="2085779"/>
                  </a:lnTo>
                  <a:lnTo>
                    <a:pt x="740774" y="2071293"/>
                  </a:lnTo>
                  <a:lnTo>
                    <a:pt x="696529" y="2055060"/>
                  </a:lnTo>
                  <a:lnTo>
                    <a:pt x="653209" y="2037123"/>
                  </a:lnTo>
                  <a:lnTo>
                    <a:pt x="610860" y="2017525"/>
                  </a:lnTo>
                  <a:lnTo>
                    <a:pt x="569527" y="1996310"/>
                  </a:lnTo>
                  <a:lnTo>
                    <a:pt x="529256" y="1973522"/>
                  </a:lnTo>
                  <a:lnTo>
                    <a:pt x="490093" y="1949203"/>
                  </a:lnTo>
                  <a:lnTo>
                    <a:pt x="452083" y="1923398"/>
                  </a:lnTo>
                  <a:lnTo>
                    <a:pt x="415272" y="1896148"/>
                  </a:lnTo>
                  <a:lnTo>
                    <a:pt x="379706" y="1867499"/>
                  </a:lnTo>
                  <a:lnTo>
                    <a:pt x="345430" y="1837493"/>
                  </a:lnTo>
                  <a:lnTo>
                    <a:pt x="312489" y="1806174"/>
                  </a:lnTo>
                  <a:lnTo>
                    <a:pt x="280930" y="1773584"/>
                  </a:lnTo>
                  <a:lnTo>
                    <a:pt x="250799" y="1739768"/>
                  </a:lnTo>
                  <a:lnTo>
                    <a:pt x="222139" y="1704769"/>
                  </a:lnTo>
                  <a:lnTo>
                    <a:pt x="194999" y="1668630"/>
                  </a:lnTo>
                  <a:lnTo>
                    <a:pt x="169422" y="1631395"/>
                  </a:lnTo>
                  <a:lnTo>
                    <a:pt x="145454" y="1593106"/>
                  </a:lnTo>
                  <a:lnTo>
                    <a:pt x="123142" y="1553808"/>
                  </a:lnTo>
                  <a:lnTo>
                    <a:pt x="102531" y="1513544"/>
                  </a:lnTo>
                  <a:lnTo>
                    <a:pt x="83666" y="1472357"/>
                  </a:lnTo>
                  <a:lnTo>
                    <a:pt x="66593" y="1430290"/>
                  </a:lnTo>
                  <a:lnTo>
                    <a:pt x="51358" y="1387388"/>
                  </a:lnTo>
                  <a:lnTo>
                    <a:pt x="38006" y="1343693"/>
                  </a:lnTo>
                  <a:lnTo>
                    <a:pt x="26583" y="1299248"/>
                  </a:lnTo>
                  <a:lnTo>
                    <a:pt x="17134" y="1254098"/>
                  </a:lnTo>
                  <a:lnTo>
                    <a:pt x="9706" y="1208285"/>
                  </a:lnTo>
                  <a:lnTo>
                    <a:pt x="4344" y="1161853"/>
                  </a:lnTo>
                  <a:lnTo>
                    <a:pt x="1093" y="1114845"/>
                  </a:lnTo>
                  <a:lnTo>
                    <a:pt x="0" y="1067306"/>
                  </a:lnTo>
                  <a:close/>
                </a:path>
              </a:pathLst>
            </a:custGeom>
            <a:ln w="10099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2399270" y="4657455"/>
              <a:ext cx="532130" cy="219710"/>
            </a:xfrm>
            <a:custGeom>
              <a:avLst/>
              <a:gdLst/>
              <a:ahLst/>
              <a:cxnLst/>
              <a:rect l="l" t="t" r="r" b="b"/>
              <a:pathLst>
                <a:path w="532130" h="219710">
                  <a:moveTo>
                    <a:pt x="94222" y="0"/>
                  </a:moveTo>
                  <a:lnTo>
                    <a:pt x="56587" y="7555"/>
                  </a:lnTo>
                  <a:lnTo>
                    <a:pt x="20954" y="36771"/>
                  </a:lnTo>
                  <a:lnTo>
                    <a:pt x="4001" y="74291"/>
                  </a:lnTo>
                  <a:lnTo>
                    <a:pt x="0" y="109656"/>
                  </a:lnTo>
                  <a:lnTo>
                    <a:pt x="435" y="122239"/>
                  </a:lnTo>
                  <a:lnTo>
                    <a:pt x="10840" y="165814"/>
                  </a:lnTo>
                  <a:lnTo>
                    <a:pt x="32908" y="197088"/>
                  </a:lnTo>
                  <a:lnTo>
                    <a:pt x="73347" y="217622"/>
                  </a:lnTo>
                  <a:lnTo>
                    <a:pt x="92631" y="219476"/>
                  </a:lnTo>
                  <a:lnTo>
                    <a:pt x="102682" y="218974"/>
                  </a:lnTo>
                  <a:lnTo>
                    <a:pt x="144281" y="201668"/>
                  </a:lnTo>
                  <a:lnTo>
                    <a:pt x="150956" y="195840"/>
                  </a:lnTo>
                  <a:lnTo>
                    <a:pt x="93588" y="195840"/>
                  </a:lnTo>
                  <a:lnTo>
                    <a:pt x="86127" y="195446"/>
                  </a:lnTo>
                  <a:lnTo>
                    <a:pt x="50174" y="177644"/>
                  </a:lnTo>
                  <a:lnTo>
                    <a:pt x="30560" y="136828"/>
                  </a:lnTo>
                  <a:lnTo>
                    <a:pt x="27976" y="109025"/>
                  </a:lnTo>
                  <a:lnTo>
                    <a:pt x="28264" y="99420"/>
                  </a:lnTo>
                  <a:lnTo>
                    <a:pt x="38299" y="58959"/>
                  </a:lnTo>
                  <a:lnTo>
                    <a:pt x="67028" y="29457"/>
                  </a:lnTo>
                  <a:lnTo>
                    <a:pt x="94695" y="23474"/>
                  </a:lnTo>
                  <a:lnTo>
                    <a:pt x="149893" y="23474"/>
                  </a:lnTo>
                  <a:lnTo>
                    <a:pt x="147540" y="21105"/>
                  </a:lnTo>
                  <a:lnTo>
                    <a:pt x="112472" y="1966"/>
                  </a:lnTo>
                  <a:lnTo>
                    <a:pt x="103641" y="491"/>
                  </a:lnTo>
                  <a:lnTo>
                    <a:pt x="94222" y="0"/>
                  </a:lnTo>
                  <a:close/>
                </a:path>
                <a:path w="532130" h="219710">
                  <a:moveTo>
                    <a:pt x="142905" y="172041"/>
                  </a:moveTo>
                  <a:lnTo>
                    <a:pt x="108206" y="194265"/>
                  </a:lnTo>
                  <a:lnTo>
                    <a:pt x="93588" y="195840"/>
                  </a:lnTo>
                  <a:lnTo>
                    <a:pt x="150956" y="195840"/>
                  </a:lnTo>
                  <a:lnTo>
                    <a:pt x="151376" y="195446"/>
                  </a:lnTo>
                  <a:lnTo>
                    <a:pt x="157758" y="188755"/>
                  </a:lnTo>
                  <a:lnTo>
                    <a:pt x="142905" y="172041"/>
                  </a:lnTo>
                  <a:close/>
                </a:path>
                <a:path w="532130" h="219710">
                  <a:moveTo>
                    <a:pt x="149893" y="23474"/>
                  </a:moveTo>
                  <a:lnTo>
                    <a:pt x="103760" y="23474"/>
                  </a:lnTo>
                  <a:lnTo>
                    <a:pt x="111813" y="25303"/>
                  </a:lnTo>
                  <a:lnTo>
                    <a:pt x="126043" y="32658"/>
                  </a:lnTo>
                  <a:lnTo>
                    <a:pt x="132425" y="37498"/>
                  </a:lnTo>
                  <a:lnTo>
                    <a:pt x="138009" y="43480"/>
                  </a:lnTo>
                  <a:lnTo>
                    <a:pt x="152551" y="26150"/>
                  </a:lnTo>
                  <a:lnTo>
                    <a:pt x="149893" y="23474"/>
                  </a:lnTo>
                  <a:close/>
                </a:path>
                <a:path w="532130" h="219710">
                  <a:moveTo>
                    <a:pt x="257727" y="3939"/>
                  </a:moveTo>
                  <a:lnTo>
                    <a:pt x="197173" y="3939"/>
                  </a:lnTo>
                  <a:lnTo>
                    <a:pt x="197173" y="215536"/>
                  </a:lnTo>
                  <a:lnTo>
                    <a:pt x="224044" y="215536"/>
                  </a:lnTo>
                  <a:lnTo>
                    <a:pt x="224044" y="131706"/>
                  </a:lnTo>
                  <a:lnTo>
                    <a:pt x="258982" y="131706"/>
                  </a:lnTo>
                  <a:lnTo>
                    <a:pt x="297854" y="125325"/>
                  </a:lnTo>
                  <a:lnTo>
                    <a:pt x="321884" y="109656"/>
                  </a:lnTo>
                  <a:lnTo>
                    <a:pt x="224044" y="109656"/>
                  </a:lnTo>
                  <a:lnTo>
                    <a:pt x="224044" y="25518"/>
                  </a:lnTo>
                  <a:lnTo>
                    <a:pt x="324799" y="25518"/>
                  </a:lnTo>
                  <a:lnTo>
                    <a:pt x="322219" y="22466"/>
                  </a:lnTo>
                  <a:lnTo>
                    <a:pt x="282738" y="5708"/>
                  </a:lnTo>
                  <a:lnTo>
                    <a:pt x="266455" y="4136"/>
                  </a:lnTo>
                  <a:lnTo>
                    <a:pt x="257727" y="3939"/>
                  </a:lnTo>
                  <a:close/>
                </a:path>
                <a:path w="532130" h="219710">
                  <a:moveTo>
                    <a:pt x="324799" y="25518"/>
                  </a:moveTo>
                  <a:lnTo>
                    <a:pt x="254557" y="25518"/>
                  </a:lnTo>
                  <a:lnTo>
                    <a:pt x="267608" y="26070"/>
                  </a:lnTo>
                  <a:lnTo>
                    <a:pt x="278940" y="27725"/>
                  </a:lnTo>
                  <a:lnTo>
                    <a:pt x="309643" y="55552"/>
                  </a:lnTo>
                  <a:lnTo>
                    <a:pt x="310523" y="66163"/>
                  </a:lnTo>
                  <a:lnTo>
                    <a:pt x="309684" y="76685"/>
                  </a:lnTo>
                  <a:lnTo>
                    <a:pt x="280048" y="107055"/>
                  </a:lnTo>
                  <a:lnTo>
                    <a:pt x="255824" y="109656"/>
                  </a:lnTo>
                  <a:lnTo>
                    <a:pt x="321884" y="109656"/>
                  </a:lnTo>
                  <a:lnTo>
                    <a:pt x="337038" y="74243"/>
                  </a:lnTo>
                  <a:lnTo>
                    <a:pt x="337394" y="66163"/>
                  </a:lnTo>
                  <a:lnTo>
                    <a:pt x="337028" y="57775"/>
                  </a:lnTo>
                  <a:lnTo>
                    <a:pt x="335929" y="50097"/>
                  </a:lnTo>
                  <a:lnTo>
                    <a:pt x="334100" y="43127"/>
                  </a:lnTo>
                  <a:lnTo>
                    <a:pt x="331541" y="36865"/>
                  </a:lnTo>
                  <a:lnTo>
                    <a:pt x="327642" y="28879"/>
                  </a:lnTo>
                  <a:lnTo>
                    <a:pt x="324799" y="25518"/>
                  </a:lnTo>
                  <a:close/>
                </a:path>
                <a:path w="532130" h="219710">
                  <a:moveTo>
                    <a:pt x="406365" y="3939"/>
                  </a:moveTo>
                  <a:lnTo>
                    <a:pt x="379495" y="3939"/>
                  </a:lnTo>
                  <a:lnTo>
                    <a:pt x="379513" y="128722"/>
                  </a:lnTo>
                  <a:lnTo>
                    <a:pt x="385349" y="171100"/>
                  </a:lnTo>
                  <a:lnTo>
                    <a:pt x="406682" y="204290"/>
                  </a:lnTo>
                  <a:lnTo>
                    <a:pt x="448001" y="219181"/>
                  </a:lnTo>
                  <a:lnTo>
                    <a:pt x="456006" y="219476"/>
                  </a:lnTo>
                  <a:lnTo>
                    <a:pt x="463930" y="219181"/>
                  </a:lnTo>
                  <a:lnTo>
                    <a:pt x="504774" y="204290"/>
                  </a:lnTo>
                  <a:lnTo>
                    <a:pt x="512954" y="195840"/>
                  </a:lnTo>
                  <a:lnTo>
                    <a:pt x="449046" y="195840"/>
                  </a:lnTo>
                  <a:lnTo>
                    <a:pt x="442517" y="194736"/>
                  </a:lnTo>
                  <a:lnTo>
                    <a:pt x="412800" y="169312"/>
                  </a:lnTo>
                  <a:lnTo>
                    <a:pt x="406365" y="128722"/>
                  </a:lnTo>
                  <a:lnTo>
                    <a:pt x="406365" y="3939"/>
                  </a:lnTo>
                  <a:close/>
                </a:path>
                <a:path w="532130" h="219710">
                  <a:moveTo>
                    <a:pt x="532046" y="3939"/>
                  </a:moveTo>
                  <a:lnTo>
                    <a:pt x="506119" y="3939"/>
                  </a:lnTo>
                  <a:lnTo>
                    <a:pt x="506119" y="128722"/>
                  </a:lnTo>
                  <a:lnTo>
                    <a:pt x="505871" y="137868"/>
                  </a:lnTo>
                  <a:lnTo>
                    <a:pt x="496096" y="176197"/>
                  </a:lnTo>
                  <a:lnTo>
                    <a:pt x="463061" y="195840"/>
                  </a:lnTo>
                  <a:lnTo>
                    <a:pt x="512954" y="195840"/>
                  </a:lnTo>
                  <a:lnTo>
                    <a:pt x="530580" y="151607"/>
                  </a:lnTo>
                  <a:lnTo>
                    <a:pt x="532027" y="128722"/>
                  </a:lnTo>
                  <a:lnTo>
                    <a:pt x="532046" y="3939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8045602" y="3687518"/>
              <a:ext cx="2162810" cy="2134870"/>
            </a:xfrm>
            <a:custGeom>
              <a:avLst/>
              <a:gdLst/>
              <a:ahLst/>
              <a:cxnLst/>
              <a:rect l="l" t="t" r="r" b="b"/>
              <a:pathLst>
                <a:path w="2162809" h="2134870">
                  <a:moveTo>
                    <a:pt x="1805410" y="2134612"/>
                  </a:moveTo>
                  <a:lnTo>
                    <a:pt x="356940" y="2134612"/>
                  </a:lnTo>
                  <a:lnTo>
                    <a:pt x="308508" y="2131364"/>
                  </a:lnTo>
                  <a:lnTo>
                    <a:pt x="262056" y="2121902"/>
                  </a:lnTo>
                  <a:lnTo>
                    <a:pt x="218009" y="2106652"/>
                  </a:lnTo>
                  <a:lnTo>
                    <a:pt x="176791" y="2086036"/>
                  </a:lnTo>
                  <a:lnTo>
                    <a:pt x="138830" y="2060479"/>
                  </a:lnTo>
                  <a:lnTo>
                    <a:pt x="104550" y="2030404"/>
                  </a:lnTo>
                  <a:lnTo>
                    <a:pt x="74377" y="1996237"/>
                  </a:lnTo>
                  <a:lnTo>
                    <a:pt x="48735" y="1958400"/>
                  </a:lnTo>
                  <a:lnTo>
                    <a:pt x="28052" y="1917318"/>
                  </a:lnTo>
                  <a:lnTo>
                    <a:pt x="12751" y="1873416"/>
                  </a:lnTo>
                  <a:lnTo>
                    <a:pt x="3258" y="1827116"/>
                  </a:lnTo>
                  <a:lnTo>
                    <a:pt x="0" y="1778843"/>
                  </a:lnTo>
                  <a:lnTo>
                    <a:pt x="0" y="355768"/>
                  </a:lnTo>
                  <a:lnTo>
                    <a:pt x="3258" y="307495"/>
                  </a:lnTo>
                  <a:lnTo>
                    <a:pt x="12751" y="261195"/>
                  </a:lnTo>
                  <a:lnTo>
                    <a:pt x="28052" y="217293"/>
                  </a:lnTo>
                  <a:lnTo>
                    <a:pt x="48735" y="176211"/>
                  </a:lnTo>
                  <a:lnTo>
                    <a:pt x="74377" y="138374"/>
                  </a:lnTo>
                  <a:lnTo>
                    <a:pt x="104560" y="104198"/>
                  </a:lnTo>
                  <a:lnTo>
                    <a:pt x="138830" y="74132"/>
                  </a:lnTo>
                  <a:lnTo>
                    <a:pt x="176791" y="48575"/>
                  </a:lnTo>
                  <a:lnTo>
                    <a:pt x="218009" y="27959"/>
                  </a:lnTo>
                  <a:lnTo>
                    <a:pt x="262056" y="12709"/>
                  </a:lnTo>
                  <a:lnTo>
                    <a:pt x="308508" y="3248"/>
                  </a:lnTo>
                  <a:lnTo>
                    <a:pt x="356940" y="0"/>
                  </a:lnTo>
                  <a:lnTo>
                    <a:pt x="1805410" y="0"/>
                  </a:lnTo>
                  <a:lnTo>
                    <a:pt x="1852316" y="3086"/>
                  </a:lnTo>
                  <a:lnTo>
                    <a:pt x="1898026" y="12192"/>
                  </a:lnTo>
                  <a:lnTo>
                    <a:pt x="1941984" y="27086"/>
                  </a:lnTo>
                  <a:lnTo>
                    <a:pt x="1983637" y="47539"/>
                  </a:lnTo>
                  <a:lnTo>
                    <a:pt x="2022429" y="73320"/>
                  </a:lnTo>
                  <a:lnTo>
                    <a:pt x="2057816" y="104207"/>
                  </a:lnTo>
                  <a:lnTo>
                    <a:pt x="2088788" y="139461"/>
                  </a:lnTo>
                  <a:lnTo>
                    <a:pt x="2114654" y="178127"/>
                  </a:lnTo>
                  <a:lnTo>
                    <a:pt x="2135175" y="219642"/>
                  </a:lnTo>
                  <a:lnTo>
                    <a:pt x="2150118" y="263456"/>
                  </a:lnTo>
                  <a:lnTo>
                    <a:pt x="2159254" y="309016"/>
                  </a:lnTo>
                  <a:lnTo>
                    <a:pt x="2162351" y="355768"/>
                  </a:lnTo>
                  <a:lnTo>
                    <a:pt x="2162351" y="1778843"/>
                  </a:lnTo>
                  <a:lnTo>
                    <a:pt x="2159092" y="1827116"/>
                  </a:lnTo>
                  <a:lnTo>
                    <a:pt x="2149599" y="1873416"/>
                  </a:lnTo>
                  <a:lnTo>
                    <a:pt x="2134298" y="1917318"/>
                  </a:lnTo>
                  <a:lnTo>
                    <a:pt x="2113615" y="1958400"/>
                  </a:lnTo>
                  <a:lnTo>
                    <a:pt x="2087973" y="1996237"/>
                  </a:lnTo>
                  <a:lnTo>
                    <a:pt x="2057800" y="2030404"/>
                  </a:lnTo>
                  <a:lnTo>
                    <a:pt x="2023520" y="2060479"/>
                  </a:lnTo>
                  <a:lnTo>
                    <a:pt x="1985559" y="2086036"/>
                  </a:lnTo>
                  <a:lnTo>
                    <a:pt x="1944341" y="2106652"/>
                  </a:lnTo>
                  <a:lnTo>
                    <a:pt x="1900294" y="2121902"/>
                  </a:lnTo>
                  <a:lnTo>
                    <a:pt x="1853842" y="2131364"/>
                  </a:lnTo>
                  <a:lnTo>
                    <a:pt x="1805410" y="2134612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045602" y="3687518"/>
              <a:ext cx="2162810" cy="2134870"/>
            </a:xfrm>
            <a:custGeom>
              <a:avLst/>
              <a:gdLst/>
              <a:ahLst/>
              <a:cxnLst/>
              <a:rect l="l" t="t" r="r" b="b"/>
              <a:pathLst>
                <a:path w="2162809" h="2134870">
                  <a:moveTo>
                    <a:pt x="0" y="355768"/>
                  </a:moveTo>
                  <a:lnTo>
                    <a:pt x="3258" y="307495"/>
                  </a:lnTo>
                  <a:lnTo>
                    <a:pt x="12751" y="261195"/>
                  </a:lnTo>
                  <a:lnTo>
                    <a:pt x="28052" y="217293"/>
                  </a:lnTo>
                  <a:lnTo>
                    <a:pt x="48735" y="176211"/>
                  </a:lnTo>
                  <a:lnTo>
                    <a:pt x="74377" y="138374"/>
                  </a:lnTo>
                  <a:lnTo>
                    <a:pt x="104550" y="104207"/>
                  </a:lnTo>
                  <a:lnTo>
                    <a:pt x="138830" y="74132"/>
                  </a:lnTo>
                  <a:lnTo>
                    <a:pt x="176791" y="48575"/>
                  </a:lnTo>
                  <a:lnTo>
                    <a:pt x="218009" y="27959"/>
                  </a:lnTo>
                  <a:lnTo>
                    <a:pt x="262056" y="12709"/>
                  </a:lnTo>
                  <a:lnTo>
                    <a:pt x="308508" y="3248"/>
                  </a:lnTo>
                  <a:lnTo>
                    <a:pt x="356940" y="0"/>
                  </a:lnTo>
                  <a:lnTo>
                    <a:pt x="1805410" y="0"/>
                  </a:lnTo>
                  <a:lnTo>
                    <a:pt x="1852316" y="3086"/>
                  </a:lnTo>
                  <a:lnTo>
                    <a:pt x="1898026" y="12192"/>
                  </a:lnTo>
                  <a:lnTo>
                    <a:pt x="1941984" y="27086"/>
                  </a:lnTo>
                  <a:lnTo>
                    <a:pt x="1983637" y="47539"/>
                  </a:lnTo>
                  <a:lnTo>
                    <a:pt x="2022429" y="73320"/>
                  </a:lnTo>
                  <a:lnTo>
                    <a:pt x="2057808" y="104198"/>
                  </a:lnTo>
                  <a:lnTo>
                    <a:pt x="2088788" y="139461"/>
                  </a:lnTo>
                  <a:lnTo>
                    <a:pt x="2114654" y="178127"/>
                  </a:lnTo>
                  <a:lnTo>
                    <a:pt x="2135175" y="219642"/>
                  </a:lnTo>
                  <a:lnTo>
                    <a:pt x="2150118" y="263456"/>
                  </a:lnTo>
                  <a:lnTo>
                    <a:pt x="2159254" y="309016"/>
                  </a:lnTo>
                  <a:lnTo>
                    <a:pt x="2162351" y="355768"/>
                  </a:lnTo>
                  <a:lnTo>
                    <a:pt x="2162351" y="1778843"/>
                  </a:lnTo>
                  <a:lnTo>
                    <a:pt x="2159092" y="1827116"/>
                  </a:lnTo>
                  <a:lnTo>
                    <a:pt x="2149599" y="1873416"/>
                  </a:lnTo>
                  <a:lnTo>
                    <a:pt x="2134298" y="1917318"/>
                  </a:lnTo>
                  <a:lnTo>
                    <a:pt x="2113615" y="1958400"/>
                  </a:lnTo>
                  <a:lnTo>
                    <a:pt x="2087973" y="1996237"/>
                  </a:lnTo>
                  <a:lnTo>
                    <a:pt x="2057800" y="2030404"/>
                  </a:lnTo>
                  <a:lnTo>
                    <a:pt x="2023520" y="2060479"/>
                  </a:lnTo>
                  <a:lnTo>
                    <a:pt x="1985559" y="2086036"/>
                  </a:lnTo>
                  <a:lnTo>
                    <a:pt x="1944341" y="2106652"/>
                  </a:lnTo>
                  <a:lnTo>
                    <a:pt x="1900294" y="2121902"/>
                  </a:lnTo>
                  <a:lnTo>
                    <a:pt x="1853842" y="2131364"/>
                  </a:lnTo>
                  <a:lnTo>
                    <a:pt x="1805410" y="2134612"/>
                  </a:lnTo>
                  <a:lnTo>
                    <a:pt x="356940" y="2134612"/>
                  </a:lnTo>
                  <a:lnTo>
                    <a:pt x="308508" y="2131364"/>
                  </a:lnTo>
                  <a:lnTo>
                    <a:pt x="262056" y="2121902"/>
                  </a:lnTo>
                  <a:lnTo>
                    <a:pt x="218009" y="2106652"/>
                  </a:lnTo>
                  <a:lnTo>
                    <a:pt x="176791" y="2086036"/>
                  </a:lnTo>
                  <a:lnTo>
                    <a:pt x="138830" y="2060479"/>
                  </a:lnTo>
                  <a:lnTo>
                    <a:pt x="104550" y="2030404"/>
                  </a:lnTo>
                  <a:lnTo>
                    <a:pt x="74377" y="1996237"/>
                  </a:lnTo>
                  <a:lnTo>
                    <a:pt x="48735" y="1958400"/>
                  </a:lnTo>
                  <a:lnTo>
                    <a:pt x="28052" y="1917318"/>
                  </a:lnTo>
                  <a:lnTo>
                    <a:pt x="12751" y="1873416"/>
                  </a:lnTo>
                  <a:lnTo>
                    <a:pt x="3258" y="1827116"/>
                  </a:lnTo>
                  <a:lnTo>
                    <a:pt x="0" y="1778843"/>
                  </a:lnTo>
                  <a:lnTo>
                    <a:pt x="0" y="355768"/>
                  </a:lnTo>
                  <a:close/>
                </a:path>
              </a:pathLst>
            </a:custGeom>
            <a:ln w="1010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600146" y="4661395"/>
              <a:ext cx="1078865" cy="279400"/>
            </a:xfrm>
            <a:custGeom>
              <a:avLst/>
              <a:gdLst/>
              <a:ahLst/>
              <a:cxnLst/>
              <a:rect l="l" t="t" r="r" b="b"/>
              <a:pathLst>
                <a:path w="1078865" h="279400">
                  <a:moveTo>
                    <a:pt x="32402" y="0"/>
                  </a:moveTo>
                  <a:lnTo>
                    <a:pt x="0" y="0"/>
                  </a:lnTo>
                  <a:lnTo>
                    <a:pt x="0" y="211597"/>
                  </a:lnTo>
                  <a:lnTo>
                    <a:pt x="24334" y="211597"/>
                  </a:lnTo>
                  <a:lnTo>
                    <a:pt x="24265" y="87880"/>
                  </a:lnTo>
                  <a:lnTo>
                    <a:pt x="22127" y="47381"/>
                  </a:lnTo>
                  <a:lnTo>
                    <a:pt x="21017" y="32456"/>
                  </a:lnTo>
                  <a:lnTo>
                    <a:pt x="44135" y="32456"/>
                  </a:lnTo>
                  <a:lnTo>
                    <a:pt x="32402" y="0"/>
                  </a:lnTo>
                  <a:close/>
                </a:path>
                <a:path w="1078865" h="279400">
                  <a:moveTo>
                    <a:pt x="177195" y="32456"/>
                  </a:moveTo>
                  <a:lnTo>
                    <a:pt x="155383" y="32456"/>
                  </a:lnTo>
                  <a:lnTo>
                    <a:pt x="154358" y="47381"/>
                  </a:lnTo>
                  <a:lnTo>
                    <a:pt x="153170" y="63809"/>
                  </a:lnTo>
                  <a:lnTo>
                    <a:pt x="152620" y="72204"/>
                  </a:lnTo>
                  <a:lnTo>
                    <a:pt x="152209" y="80669"/>
                  </a:lnTo>
                  <a:lnTo>
                    <a:pt x="151982" y="87880"/>
                  </a:lnTo>
                  <a:lnTo>
                    <a:pt x="151902" y="211597"/>
                  </a:lnTo>
                  <a:lnTo>
                    <a:pt x="177195" y="211597"/>
                  </a:lnTo>
                  <a:lnTo>
                    <a:pt x="177195" y="32456"/>
                  </a:lnTo>
                  <a:close/>
                </a:path>
                <a:path w="1078865" h="279400">
                  <a:moveTo>
                    <a:pt x="44135" y="32456"/>
                  </a:moveTo>
                  <a:lnTo>
                    <a:pt x="22445" y="32456"/>
                  </a:lnTo>
                  <a:lnTo>
                    <a:pt x="39201" y="80669"/>
                  </a:lnTo>
                  <a:lnTo>
                    <a:pt x="79345" y="190327"/>
                  </a:lnTo>
                  <a:lnTo>
                    <a:pt x="97217" y="190327"/>
                  </a:lnTo>
                  <a:lnTo>
                    <a:pt x="109389" y="157077"/>
                  </a:lnTo>
                  <a:lnTo>
                    <a:pt x="88353" y="157077"/>
                  </a:lnTo>
                  <a:lnTo>
                    <a:pt x="80773" y="135014"/>
                  </a:lnTo>
                  <a:lnTo>
                    <a:pt x="78347" y="127566"/>
                  </a:lnTo>
                  <a:lnTo>
                    <a:pt x="75822" y="120157"/>
                  </a:lnTo>
                  <a:lnTo>
                    <a:pt x="73179" y="112802"/>
                  </a:lnTo>
                  <a:lnTo>
                    <a:pt x="44135" y="32456"/>
                  </a:lnTo>
                  <a:close/>
                </a:path>
                <a:path w="1078865" h="279400">
                  <a:moveTo>
                    <a:pt x="177195" y="0"/>
                  </a:moveTo>
                  <a:lnTo>
                    <a:pt x="144484" y="0"/>
                  </a:lnTo>
                  <a:lnTo>
                    <a:pt x="101696" y="120157"/>
                  </a:lnTo>
                  <a:lnTo>
                    <a:pt x="99213" y="127566"/>
                  </a:lnTo>
                  <a:lnTo>
                    <a:pt x="96893" y="135014"/>
                  </a:lnTo>
                  <a:lnTo>
                    <a:pt x="94681" y="142369"/>
                  </a:lnTo>
                  <a:lnTo>
                    <a:pt x="92307" y="149722"/>
                  </a:lnTo>
                  <a:lnTo>
                    <a:pt x="89785" y="157077"/>
                  </a:lnTo>
                  <a:lnTo>
                    <a:pt x="109389" y="157077"/>
                  </a:lnTo>
                  <a:lnTo>
                    <a:pt x="137360" y="80669"/>
                  </a:lnTo>
                  <a:lnTo>
                    <a:pt x="154114" y="32456"/>
                  </a:lnTo>
                  <a:lnTo>
                    <a:pt x="177195" y="32456"/>
                  </a:lnTo>
                  <a:lnTo>
                    <a:pt x="177195" y="0"/>
                  </a:lnTo>
                  <a:close/>
                </a:path>
                <a:path w="1078865" h="279400">
                  <a:moveTo>
                    <a:pt x="291801" y="50888"/>
                  </a:moveTo>
                  <a:lnTo>
                    <a:pt x="253592" y="63490"/>
                  </a:lnTo>
                  <a:lnTo>
                    <a:pt x="227145" y="98941"/>
                  </a:lnTo>
                  <a:lnTo>
                    <a:pt x="221221" y="135444"/>
                  </a:lnTo>
                  <a:lnTo>
                    <a:pt x="221510" y="142876"/>
                  </a:lnTo>
                  <a:lnTo>
                    <a:pt x="233909" y="182088"/>
                  </a:lnTo>
                  <a:lnTo>
                    <a:pt x="266993" y="209862"/>
                  </a:lnTo>
                  <a:lnTo>
                    <a:pt x="296550" y="215536"/>
                  </a:lnTo>
                  <a:lnTo>
                    <a:pt x="304466" y="215231"/>
                  </a:lnTo>
                  <a:lnTo>
                    <a:pt x="343115" y="202437"/>
                  </a:lnTo>
                  <a:lnTo>
                    <a:pt x="348402" y="199308"/>
                  </a:lnTo>
                  <a:lnTo>
                    <a:pt x="345599" y="194105"/>
                  </a:lnTo>
                  <a:lnTo>
                    <a:pt x="299867" y="194105"/>
                  </a:lnTo>
                  <a:lnTo>
                    <a:pt x="289090" y="193190"/>
                  </a:lnTo>
                  <a:lnTo>
                    <a:pt x="256784" y="171466"/>
                  </a:lnTo>
                  <a:lnTo>
                    <a:pt x="247380" y="139585"/>
                  </a:lnTo>
                  <a:lnTo>
                    <a:pt x="353608" y="139585"/>
                  </a:lnTo>
                  <a:lnTo>
                    <a:pt x="354041" y="137703"/>
                  </a:lnTo>
                  <a:lnTo>
                    <a:pt x="354296" y="135444"/>
                  </a:lnTo>
                  <a:lnTo>
                    <a:pt x="354512" y="130079"/>
                  </a:lnTo>
                  <a:lnTo>
                    <a:pt x="354438" y="120520"/>
                  </a:lnTo>
                  <a:lnTo>
                    <a:pt x="247070" y="120520"/>
                  </a:lnTo>
                  <a:lnTo>
                    <a:pt x="247920" y="112857"/>
                  </a:lnTo>
                  <a:lnTo>
                    <a:pt x="271256" y="77255"/>
                  </a:lnTo>
                  <a:lnTo>
                    <a:pt x="286849" y="71836"/>
                  </a:lnTo>
                  <a:lnTo>
                    <a:pt x="338708" y="71836"/>
                  </a:lnTo>
                  <a:lnTo>
                    <a:pt x="338124" y="71056"/>
                  </a:lnTo>
                  <a:lnTo>
                    <a:pt x="299037" y="51213"/>
                  </a:lnTo>
                  <a:lnTo>
                    <a:pt x="291801" y="50888"/>
                  </a:lnTo>
                  <a:close/>
                </a:path>
                <a:path w="1078865" h="279400">
                  <a:moveTo>
                    <a:pt x="339067" y="181978"/>
                  </a:moveTo>
                  <a:lnTo>
                    <a:pt x="307463" y="194105"/>
                  </a:lnTo>
                  <a:lnTo>
                    <a:pt x="345599" y="194105"/>
                  </a:lnTo>
                  <a:lnTo>
                    <a:pt x="339067" y="181978"/>
                  </a:lnTo>
                  <a:close/>
                </a:path>
                <a:path w="1078865" h="279400">
                  <a:moveTo>
                    <a:pt x="338708" y="71836"/>
                  </a:moveTo>
                  <a:lnTo>
                    <a:pt x="292434" y="71836"/>
                  </a:lnTo>
                  <a:lnTo>
                    <a:pt x="301157" y="72614"/>
                  </a:lnTo>
                  <a:lnTo>
                    <a:pt x="308833" y="74950"/>
                  </a:lnTo>
                  <a:lnTo>
                    <a:pt x="330682" y="109338"/>
                  </a:lnTo>
                  <a:lnTo>
                    <a:pt x="331325" y="120520"/>
                  </a:lnTo>
                  <a:lnTo>
                    <a:pt x="354438" y="120520"/>
                  </a:lnTo>
                  <a:lnTo>
                    <a:pt x="345193" y="81644"/>
                  </a:lnTo>
                  <a:lnTo>
                    <a:pt x="341904" y="76103"/>
                  </a:lnTo>
                  <a:lnTo>
                    <a:pt x="338708" y="71836"/>
                  </a:lnTo>
                  <a:close/>
                </a:path>
                <a:path w="1078865" h="279400">
                  <a:moveTo>
                    <a:pt x="415429" y="54828"/>
                  </a:moveTo>
                  <a:lnTo>
                    <a:pt x="393456" y="54828"/>
                  </a:lnTo>
                  <a:lnTo>
                    <a:pt x="393456" y="211597"/>
                  </a:lnTo>
                  <a:lnTo>
                    <a:pt x="420002" y="211597"/>
                  </a:lnTo>
                  <a:lnTo>
                    <a:pt x="420032" y="97971"/>
                  </a:lnTo>
                  <a:lnTo>
                    <a:pt x="430598" y="87450"/>
                  </a:lnTo>
                  <a:lnTo>
                    <a:pt x="440715" y="79916"/>
                  </a:lnTo>
                  <a:lnTo>
                    <a:pt x="446195" y="77349"/>
                  </a:lnTo>
                  <a:lnTo>
                    <a:pt x="417790" y="77349"/>
                  </a:lnTo>
                  <a:lnTo>
                    <a:pt x="415429" y="54828"/>
                  </a:lnTo>
                  <a:close/>
                </a:path>
                <a:path w="1078865" h="279400">
                  <a:moveTo>
                    <a:pt x="508003" y="73893"/>
                  </a:moveTo>
                  <a:lnTo>
                    <a:pt x="469643" y="73893"/>
                  </a:lnTo>
                  <a:lnTo>
                    <a:pt x="477078" y="77147"/>
                  </a:lnTo>
                  <a:lnTo>
                    <a:pt x="481812" y="83654"/>
                  </a:lnTo>
                  <a:lnTo>
                    <a:pt x="484928" y="89329"/>
                  </a:lnTo>
                  <a:lnTo>
                    <a:pt x="487154" y="96576"/>
                  </a:lnTo>
                  <a:lnTo>
                    <a:pt x="488489" y="105399"/>
                  </a:lnTo>
                  <a:lnTo>
                    <a:pt x="488934" y="115801"/>
                  </a:lnTo>
                  <a:lnTo>
                    <a:pt x="488934" y="211597"/>
                  </a:lnTo>
                  <a:lnTo>
                    <a:pt x="515480" y="211597"/>
                  </a:lnTo>
                  <a:lnTo>
                    <a:pt x="515510" y="97971"/>
                  </a:lnTo>
                  <a:lnTo>
                    <a:pt x="526076" y="87450"/>
                  </a:lnTo>
                  <a:lnTo>
                    <a:pt x="534767" y="80979"/>
                  </a:lnTo>
                  <a:lnTo>
                    <a:pt x="510908" y="80979"/>
                  </a:lnTo>
                  <a:lnTo>
                    <a:pt x="508186" y="74213"/>
                  </a:lnTo>
                  <a:lnTo>
                    <a:pt x="508003" y="73893"/>
                  </a:lnTo>
                  <a:close/>
                </a:path>
                <a:path w="1078865" h="279400">
                  <a:moveTo>
                    <a:pt x="603237" y="73893"/>
                  </a:moveTo>
                  <a:lnTo>
                    <a:pt x="564918" y="73893"/>
                  </a:lnTo>
                  <a:lnTo>
                    <a:pt x="572230" y="77147"/>
                  </a:lnTo>
                  <a:lnTo>
                    <a:pt x="576978" y="83654"/>
                  </a:lnTo>
                  <a:lnTo>
                    <a:pt x="580092" y="89329"/>
                  </a:lnTo>
                  <a:lnTo>
                    <a:pt x="582313" y="96576"/>
                  </a:lnTo>
                  <a:lnTo>
                    <a:pt x="583644" y="105399"/>
                  </a:lnTo>
                  <a:lnTo>
                    <a:pt x="584086" y="115801"/>
                  </a:lnTo>
                  <a:lnTo>
                    <a:pt x="584086" y="211597"/>
                  </a:lnTo>
                  <a:lnTo>
                    <a:pt x="610646" y="211597"/>
                  </a:lnTo>
                  <a:lnTo>
                    <a:pt x="610646" y="112171"/>
                  </a:lnTo>
                  <a:lnTo>
                    <a:pt x="609905" y="97971"/>
                  </a:lnTo>
                  <a:lnTo>
                    <a:pt x="607683" y="85622"/>
                  </a:lnTo>
                  <a:lnTo>
                    <a:pt x="603978" y="75126"/>
                  </a:lnTo>
                  <a:lnTo>
                    <a:pt x="603237" y="73893"/>
                  </a:lnTo>
                  <a:close/>
                </a:path>
                <a:path w="1078865" h="279400">
                  <a:moveTo>
                    <a:pt x="562747" y="50888"/>
                  </a:moveTo>
                  <a:lnTo>
                    <a:pt x="523271" y="68767"/>
                  </a:lnTo>
                  <a:lnTo>
                    <a:pt x="510908" y="80979"/>
                  </a:lnTo>
                  <a:lnTo>
                    <a:pt x="534767" y="80979"/>
                  </a:lnTo>
                  <a:lnTo>
                    <a:pt x="536194" y="79916"/>
                  </a:lnTo>
                  <a:lnTo>
                    <a:pt x="545836" y="75399"/>
                  </a:lnTo>
                  <a:lnTo>
                    <a:pt x="555005" y="73893"/>
                  </a:lnTo>
                  <a:lnTo>
                    <a:pt x="603237" y="73893"/>
                  </a:lnTo>
                  <a:lnTo>
                    <a:pt x="598789" y="66485"/>
                  </a:lnTo>
                  <a:lnTo>
                    <a:pt x="592150" y="59658"/>
                  </a:lnTo>
                  <a:lnTo>
                    <a:pt x="583929" y="54784"/>
                  </a:lnTo>
                  <a:lnTo>
                    <a:pt x="574128" y="51862"/>
                  </a:lnTo>
                  <a:lnTo>
                    <a:pt x="562747" y="50888"/>
                  </a:lnTo>
                  <a:close/>
                </a:path>
                <a:path w="1078865" h="279400">
                  <a:moveTo>
                    <a:pt x="467594" y="50888"/>
                  </a:moveTo>
                  <a:lnTo>
                    <a:pt x="429490" y="66954"/>
                  </a:lnTo>
                  <a:lnTo>
                    <a:pt x="418749" y="77349"/>
                  </a:lnTo>
                  <a:lnTo>
                    <a:pt x="446195" y="77349"/>
                  </a:lnTo>
                  <a:lnTo>
                    <a:pt x="450357" y="75399"/>
                  </a:lnTo>
                  <a:lnTo>
                    <a:pt x="459526" y="73893"/>
                  </a:lnTo>
                  <a:lnTo>
                    <a:pt x="508003" y="73893"/>
                  </a:lnTo>
                  <a:lnTo>
                    <a:pt x="504775" y="68255"/>
                  </a:lnTo>
                  <a:lnTo>
                    <a:pt x="476175" y="51380"/>
                  </a:lnTo>
                  <a:lnTo>
                    <a:pt x="467594" y="50888"/>
                  </a:lnTo>
                  <a:close/>
                </a:path>
                <a:path w="1078865" h="279400">
                  <a:moveTo>
                    <a:pt x="722988" y="50888"/>
                  </a:moveTo>
                  <a:lnTo>
                    <a:pt x="682959" y="63214"/>
                  </a:lnTo>
                  <a:lnTo>
                    <a:pt x="656120" y="98470"/>
                  </a:lnTo>
                  <a:lnTo>
                    <a:pt x="650119" y="133441"/>
                  </a:lnTo>
                  <a:lnTo>
                    <a:pt x="650493" y="142887"/>
                  </a:lnTo>
                  <a:lnTo>
                    <a:pt x="663119" y="182369"/>
                  </a:lnTo>
                  <a:lnTo>
                    <a:pt x="695335" y="210023"/>
                  </a:lnTo>
                  <a:lnTo>
                    <a:pt x="722988" y="215536"/>
                  </a:lnTo>
                  <a:lnTo>
                    <a:pt x="730172" y="215191"/>
                  </a:lnTo>
                  <a:lnTo>
                    <a:pt x="768558" y="199001"/>
                  </a:lnTo>
                  <a:lnTo>
                    <a:pt x="774278" y="193473"/>
                  </a:lnTo>
                  <a:lnTo>
                    <a:pt x="716351" y="193473"/>
                  </a:lnTo>
                  <a:lnTo>
                    <a:pt x="710185" y="192062"/>
                  </a:lnTo>
                  <a:lnTo>
                    <a:pt x="682992" y="165373"/>
                  </a:lnTo>
                  <a:lnTo>
                    <a:pt x="677675" y="142887"/>
                  </a:lnTo>
                  <a:lnTo>
                    <a:pt x="677690" y="123874"/>
                  </a:lnTo>
                  <a:lnTo>
                    <a:pt x="694119" y="84286"/>
                  </a:lnTo>
                  <a:lnTo>
                    <a:pt x="716351" y="72791"/>
                  </a:lnTo>
                  <a:lnTo>
                    <a:pt x="773872" y="72791"/>
                  </a:lnTo>
                  <a:lnTo>
                    <a:pt x="773733" y="72630"/>
                  </a:lnTo>
                  <a:lnTo>
                    <a:pt x="737178" y="52263"/>
                  </a:lnTo>
                  <a:lnTo>
                    <a:pt x="730172" y="51232"/>
                  </a:lnTo>
                  <a:lnTo>
                    <a:pt x="722988" y="50888"/>
                  </a:lnTo>
                  <a:close/>
                </a:path>
                <a:path w="1078865" h="279400">
                  <a:moveTo>
                    <a:pt x="773872" y="72791"/>
                  </a:moveTo>
                  <a:lnTo>
                    <a:pt x="729622" y="72791"/>
                  </a:lnTo>
                  <a:lnTo>
                    <a:pt x="735747" y="74256"/>
                  </a:lnTo>
                  <a:lnTo>
                    <a:pt x="741332" y="77200"/>
                  </a:lnTo>
                  <a:lnTo>
                    <a:pt x="765032" y="108864"/>
                  </a:lnTo>
                  <a:lnTo>
                    <a:pt x="767257" y="116218"/>
                  </a:lnTo>
                  <a:lnTo>
                    <a:pt x="768293" y="123874"/>
                  </a:lnTo>
                  <a:lnTo>
                    <a:pt x="768309" y="142887"/>
                  </a:lnTo>
                  <a:lnTo>
                    <a:pt x="767257" y="150677"/>
                  </a:lnTo>
                  <a:lnTo>
                    <a:pt x="765032" y="158018"/>
                  </a:lnTo>
                  <a:lnTo>
                    <a:pt x="762929" y="165373"/>
                  </a:lnTo>
                  <a:lnTo>
                    <a:pt x="729622" y="193473"/>
                  </a:lnTo>
                  <a:lnTo>
                    <a:pt x="774278" y="193473"/>
                  </a:lnTo>
                  <a:lnTo>
                    <a:pt x="794363" y="151841"/>
                  </a:lnTo>
                  <a:lnTo>
                    <a:pt x="795868" y="133441"/>
                  </a:lnTo>
                  <a:lnTo>
                    <a:pt x="795491" y="123874"/>
                  </a:lnTo>
                  <a:lnTo>
                    <a:pt x="782765" y="84286"/>
                  </a:lnTo>
                  <a:lnTo>
                    <a:pt x="778534" y="78200"/>
                  </a:lnTo>
                  <a:lnTo>
                    <a:pt x="773872" y="72791"/>
                  </a:lnTo>
                  <a:close/>
                </a:path>
                <a:path w="1078865" h="279400">
                  <a:moveTo>
                    <a:pt x="859255" y="54828"/>
                  </a:moveTo>
                  <a:lnTo>
                    <a:pt x="837281" y="54828"/>
                  </a:lnTo>
                  <a:lnTo>
                    <a:pt x="837281" y="211597"/>
                  </a:lnTo>
                  <a:lnTo>
                    <a:pt x="863841" y="211597"/>
                  </a:lnTo>
                  <a:lnTo>
                    <a:pt x="863841" y="110920"/>
                  </a:lnTo>
                  <a:lnTo>
                    <a:pt x="868038" y="101658"/>
                  </a:lnTo>
                  <a:lnTo>
                    <a:pt x="872572" y="93897"/>
                  </a:lnTo>
                  <a:lnTo>
                    <a:pt x="877441" y="87637"/>
                  </a:lnTo>
                  <a:lnTo>
                    <a:pt x="882308" y="83183"/>
                  </a:lnTo>
                  <a:lnTo>
                    <a:pt x="861628" y="83183"/>
                  </a:lnTo>
                  <a:lnTo>
                    <a:pt x="859255" y="54828"/>
                  </a:lnTo>
                  <a:close/>
                </a:path>
                <a:path w="1078865" h="279400">
                  <a:moveTo>
                    <a:pt x="913469" y="50888"/>
                  </a:moveTo>
                  <a:lnTo>
                    <a:pt x="907157" y="50888"/>
                  </a:lnTo>
                  <a:lnTo>
                    <a:pt x="900487" y="51438"/>
                  </a:lnTo>
                  <a:lnTo>
                    <a:pt x="866810" y="76165"/>
                  </a:lnTo>
                  <a:lnTo>
                    <a:pt x="862575" y="83183"/>
                  </a:lnTo>
                  <a:lnTo>
                    <a:pt x="882308" y="83183"/>
                  </a:lnTo>
                  <a:lnTo>
                    <a:pt x="882646" y="82875"/>
                  </a:lnTo>
                  <a:lnTo>
                    <a:pt x="889915" y="77510"/>
                  </a:lnTo>
                  <a:lnTo>
                    <a:pt x="896931" y="74834"/>
                  </a:lnTo>
                  <a:lnTo>
                    <a:pt x="919419" y="74834"/>
                  </a:lnTo>
                  <a:lnTo>
                    <a:pt x="924072" y="54195"/>
                  </a:lnTo>
                  <a:lnTo>
                    <a:pt x="919107" y="51991"/>
                  </a:lnTo>
                  <a:lnTo>
                    <a:pt x="913469" y="50888"/>
                  </a:lnTo>
                  <a:close/>
                </a:path>
                <a:path w="1078865" h="279400">
                  <a:moveTo>
                    <a:pt x="919419" y="74834"/>
                  </a:moveTo>
                  <a:lnTo>
                    <a:pt x="906833" y="74834"/>
                  </a:lnTo>
                  <a:lnTo>
                    <a:pt x="909463" y="75049"/>
                  </a:lnTo>
                  <a:lnTo>
                    <a:pt x="913794" y="75883"/>
                  </a:lnTo>
                  <a:lnTo>
                    <a:pt x="916207" y="76514"/>
                  </a:lnTo>
                  <a:lnTo>
                    <a:pt x="918852" y="77349"/>
                  </a:lnTo>
                  <a:lnTo>
                    <a:pt x="919419" y="74834"/>
                  </a:lnTo>
                  <a:close/>
                </a:path>
                <a:path w="1078865" h="279400">
                  <a:moveTo>
                    <a:pt x="946990" y="254769"/>
                  </a:moveTo>
                  <a:lnTo>
                    <a:pt x="941933" y="275878"/>
                  </a:lnTo>
                  <a:lnTo>
                    <a:pt x="944455" y="276926"/>
                  </a:lnTo>
                  <a:lnTo>
                    <a:pt x="947246" y="277719"/>
                  </a:lnTo>
                  <a:lnTo>
                    <a:pt x="953357" y="278768"/>
                  </a:lnTo>
                  <a:lnTo>
                    <a:pt x="956677" y="279024"/>
                  </a:lnTo>
                  <a:lnTo>
                    <a:pt x="968277" y="279024"/>
                  </a:lnTo>
                  <a:lnTo>
                    <a:pt x="975278" y="277613"/>
                  </a:lnTo>
                  <a:lnTo>
                    <a:pt x="981293" y="274775"/>
                  </a:lnTo>
                  <a:lnTo>
                    <a:pt x="987404" y="272046"/>
                  </a:lnTo>
                  <a:lnTo>
                    <a:pt x="992826" y="268268"/>
                  </a:lnTo>
                  <a:lnTo>
                    <a:pt x="1002309" y="258601"/>
                  </a:lnTo>
                  <a:lnTo>
                    <a:pt x="1003348" y="257121"/>
                  </a:lnTo>
                  <a:lnTo>
                    <a:pt x="957107" y="257121"/>
                  </a:lnTo>
                  <a:lnTo>
                    <a:pt x="955043" y="256866"/>
                  </a:lnTo>
                  <a:lnTo>
                    <a:pt x="950728" y="255818"/>
                  </a:lnTo>
                  <a:lnTo>
                    <a:pt x="948783" y="255294"/>
                  </a:lnTo>
                  <a:lnTo>
                    <a:pt x="946990" y="254769"/>
                  </a:lnTo>
                  <a:close/>
                </a:path>
                <a:path w="1078865" h="279400">
                  <a:moveTo>
                    <a:pt x="962637" y="54828"/>
                  </a:moveTo>
                  <a:lnTo>
                    <a:pt x="935134" y="54828"/>
                  </a:lnTo>
                  <a:lnTo>
                    <a:pt x="998208" y="211907"/>
                  </a:lnTo>
                  <a:lnTo>
                    <a:pt x="994567" y="223563"/>
                  </a:lnTo>
                  <a:lnTo>
                    <a:pt x="968060" y="257121"/>
                  </a:lnTo>
                  <a:lnTo>
                    <a:pt x="1003348" y="257121"/>
                  </a:lnTo>
                  <a:lnTo>
                    <a:pt x="1006369" y="252820"/>
                  </a:lnTo>
                  <a:lnTo>
                    <a:pt x="1009741" y="246096"/>
                  </a:lnTo>
                  <a:lnTo>
                    <a:pt x="1013223" y="239482"/>
                  </a:lnTo>
                  <a:lnTo>
                    <a:pt x="1016379" y="232289"/>
                  </a:lnTo>
                  <a:lnTo>
                    <a:pt x="1019224" y="224518"/>
                  </a:lnTo>
                  <a:lnTo>
                    <a:pt x="1032767" y="185756"/>
                  </a:lnTo>
                  <a:lnTo>
                    <a:pt x="1009903" y="185756"/>
                  </a:lnTo>
                  <a:lnTo>
                    <a:pt x="1007477" y="178508"/>
                  </a:lnTo>
                  <a:lnTo>
                    <a:pt x="1004900" y="171047"/>
                  </a:lnTo>
                  <a:lnTo>
                    <a:pt x="1002162" y="163384"/>
                  </a:lnTo>
                  <a:lnTo>
                    <a:pt x="996996" y="148459"/>
                  </a:lnTo>
                  <a:lnTo>
                    <a:pt x="994567" y="141643"/>
                  </a:lnTo>
                  <a:lnTo>
                    <a:pt x="962637" y="54828"/>
                  </a:lnTo>
                  <a:close/>
                </a:path>
                <a:path w="1078865" h="279400">
                  <a:moveTo>
                    <a:pt x="1078511" y="54828"/>
                  </a:moveTo>
                  <a:lnTo>
                    <a:pt x="1052586" y="54828"/>
                  </a:lnTo>
                  <a:lnTo>
                    <a:pt x="1022234" y="148459"/>
                  </a:lnTo>
                  <a:lnTo>
                    <a:pt x="1020022" y="155760"/>
                  </a:lnTo>
                  <a:lnTo>
                    <a:pt x="1017809" y="163544"/>
                  </a:lnTo>
                  <a:lnTo>
                    <a:pt x="1015705" y="171316"/>
                  </a:lnTo>
                  <a:lnTo>
                    <a:pt x="1013479" y="178710"/>
                  </a:lnTo>
                  <a:lnTo>
                    <a:pt x="1011172" y="185756"/>
                  </a:lnTo>
                  <a:lnTo>
                    <a:pt x="1032767" y="185756"/>
                  </a:lnTo>
                  <a:lnTo>
                    <a:pt x="1078511" y="54828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327191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8327191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8675283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675283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9023375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9023375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9371454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9" name="object 19"/>
            <p:cNvSpPr/>
            <p:nvPr/>
          </p:nvSpPr>
          <p:spPr>
            <a:xfrm>
              <a:off x="9371454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0" name="object 20"/>
            <p:cNvSpPr/>
            <p:nvPr/>
          </p:nvSpPr>
          <p:spPr>
            <a:xfrm>
              <a:off x="9719545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9719545" y="3305962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8327191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8327191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4" name="object 24"/>
            <p:cNvSpPr/>
            <p:nvPr/>
          </p:nvSpPr>
          <p:spPr>
            <a:xfrm>
              <a:off x="8675283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5" name="object 25"/>
            <p:cNvSpPr/>
            <p:nvPr/>
          </p:nvSpPr>
          <p:spPr>
            <a:xfrm>
              <a:off x="8675283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6" name="object 26"/>
            <p:cNvSpPr/>
            <p:nvPr/>
          </p:nvSpPr>
          <p:spPr>
            <a:xfrm>
              <a:off x="9023375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7" name="object 27"/>
            <p:cNvSpPr/>
            <p:nvPr/>
          </p:nvSpPr>
          <p:spPr>
            <a:xfrm>
              <a:off x="9023375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9371454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9371454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9719545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206818" y="319843"/>
                  </a:moveTo>
                  <a:lnTo>
                    <a:pt x="0" y="319843"/>
                  </a:lnTo>
                  <a:lnTo>
                    <a:pt x="0" y="0"/>
                  </a:lnTo>
                  <a:lnTo>
                    <a:pt x="206818" y="0"/>
                  </a:lnTo>
                  <a:lnTo>
                    <a:pt x="206818" y="319843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9719545" y="5883829"/>
              <a:ext cx="207010" cy="320040"/>
            </a:xfrm>
            <a:custGeom>
              <a:avLst/>
              <a:gdLst/>
              <a:ahLst/>
              <a:cxnLst/>
              <a:rect l="l" t="t" r="r" b="b"/>
              <a:pathLst>
                <a:path w="207009" h="320039">
                  <a:moveTo>
                    <a:pt x="0" y="0"/>
                  </a:moveTo>
                  <a:lnTo>
                    <a:pt x="206818" y="0"/>
                  </a:lnTo>
                  <a:lnTo>
                    <a:pt x="206818" y="319843"/>
                  </a:lnTo>
                  <a:lnTo>
                    <a:pt x="0" y="319843"/>
                  </a:lnTo>
                  <a:lnTo>
                    <a:pt x="0" y="0"/>
                  </a:lnTo>
                  <a:close/>
                </a:path>
              </a:pathLst>
            </a:custGeom>
            <a:ln w="10107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0259536" y="3957830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97" y="206139"/>
                  </a:moveTo>
                  <a:lnTo>
                    <a:pt x="0" y="206139"/>
                  </a:lnTo>
                  <a:lnTo>
                    <a:pt x="0" y="0"/>
                  </a:lnTo>
                  <a:lnTo>
                    <a:pt x="320897" y="0"/>
                  </a:lnTo>
                  <a:lnTo>
                    <a:pt x="320897" y="206139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10259536" y="3957830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97" y="0"/>
                  </a:lnTo>
                  <a:lnTo>
                    <a:pt x="320897" y="206139"/>
                  </a:lnTo>
                  <a:lnTo>
                    <a:pt x="0" y="206139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10259536" y="4304833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97" y="206085"/>
                  </a:moveTo>
                  <a:lnTo>
                    <a:pt x="0" y="206085"/>
                  </a:lnTo>
                  <a:lnTo>
                    <a:pt x="0" y="0"/>
                  </a:lnTo>
                  <a:lnTo>
                    <a:pt x="320897" y="0"/>
                  </a:lnTo>
                  <a:lnTo>
                    <a:pt x="320897" y="206085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10259536" y="4304833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97" y="0"/>
                  </a:lnTo>
                  <a:lnTo>
                    <a:pt x="320897" y="206085"/>
                  </a:lnTo>
                  <a:lnTo>
                    <a:pt x="0" y="206085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10259536" y="4651781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97" y="206085"/>
                  </a:moveTo>
                  <a:lnTo>
                    <a:pt x="0" y="206085"/>
                  </a:lnTo>
                  <a:lnTo>
                    <a:pt x="0" y="0"/>
                  </a:lnTo>
                  <a:lnTo>
                    <a:pt x="320897" y="0"/>
                  </a:lnTo>
                  <a:lnTo>
                    <a:pt x="320897" y="206085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0259536" y="4651781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97" y="0"/>
                  </a:lnTo>
                  <a:lnTo>
                    <a:pt x="320897" y="206085"/>
                  </a:lnTo>
                  <a:lnTo>
                    <a:pt x="0" y="206085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0259536" y="4998717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97" y="206085"/>
                  </a:moveTo>
                  <a:lnTo>
                    <a:pt x="0" y="206085"/>
                  </a:lnTo>
                  <a:lnTo>
                    <a:pt x="0" y="0"/>
                  </a:lnTo>
                  <a:lnTo>
                    <a:pt x="320897" y="0"/>
                  </a:lnTo>
                  <a:lnTo>
                    <a:pt x="320897" y="206085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10259536" y="4998717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97" y="0"/>
                  </a:lnTo>
                  <a:lnTo>
                    <a:pt x="320897" y="206085"/>
                  </a:lnTo>
                  <a:lnTo>
                    <a:pt x="0" y="206085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10259536" y="5345665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97" y="206139"/>
                  </a:moveTo>
                  <a:lnTo>
                    <a:pt x="0" y="206139"/>
                  </a:lnTo>
                  <a:lnTo>
                    <a:pt x="0" y="0"/>
                  </a:lnTo>
                  <a:lnTo>
                    <a:pt x="320897" y="0"/>
                  </a:lnTo>
                  <a:lnTo>
                    <a:pt x="320897" y="206139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10259536" y="5345665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97" y="0"/>
                  </a:lnTo>
                  <a:lnTo>
                    <a:pt x="320897" y="206139"/>
                  </a:lnTo>
                  <a:lnTo>
                    <a:pt x="0" y="206139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7673175" y="3957830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43" y="206139"/>
                  </a:moveTo>
                  <a:lnTo>
                    <a:pt x="0" y="206139"/>
                  </a:lnTo>
                  <a:lnTo>
                    <a:pt x="0" y="0"/>
                  </a:lnTo>
                  <a:lnTo>
                    <a:pt x="320843" y="0"/>
                  </a:lnTo>
                  <a:lnTo>
                    <a:pt x="320843" y="206139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7673175" y="3957830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43" y="0"/>
                  </a:lnTo>
                  <a:lnTo>
                    <a:pt x="320843" y="206139"/>
                  </a:lnTo>
                  <a:lnTo>
                    <a:pt x="0" y="206139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7673175" y="4304833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43" y="206085"/>
                  </a:moveTo>
                  <a:lnTo>
                    <a:pt x="0" y="206085"/>
                  </a:lnTo>
                  <a:lnTo>
                    <a:pt x="0" y="0"/>
                  </a:lnTo>
                  <a:lnTo>
                    <a:pt x="320843" y="0"/>
                  </a:lnTo>
                  <a:lnTo>
                    <a:pt x="320843" y="206085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7673175" y="4304833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43" y="0"/>
                  </a:lnTo>
                  <a:lnTo>
                    <a:pt x="320843" y="206085"/>
                  </a:lnTo>
                  <a:lnTo>
                    <a:pt x="0" y="206085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7673175" y="4651781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43" y="206085"/>
                  </a:moveTo>
                  <a:lnTo>
                    <a:pt x="0" y="206085"/>
                  </a:lnTo>
                  <a:lnTo>
                    <a:pt x="0" y="0"/>
                  </a:lnTo>
                  <a:lnTo>
                    <a:pt x="320843" y="0"/>
                  </a:lnTo>
                  <a:lnTo>
                    <a:pt x="320843" y="206085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7673175" y="4651781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43" y="0"/>
                  </a:lnTo>
                  <a:lnTo>
                    <a:pt x="320843" y="206085"/>
                  </a:lnTo>
                  <a:lnTo>
                    <a:pt x="0" y="206085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7673175" y="4998717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43" y="206085"/>
                  </a:moveTo>
                  <a:lnTo>
                    <a:pt x="0" y="206085"/>
                  </a:lnTo>
                  <a:lnTo>
                    <a:pt x="0" y="0"/>
                  </a:lnTo>
                  <a:lnTo>
                    <a:pt x="320843" y="0"/>
                  </a:lnTo>
                  <a:lnTo>
                    <a:pt x="320843" y="206085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7673175" y="4998717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43" y="0"/>
                  </a:lnTo>
                  <a:lnTo>
                    <a:pt x="320843" y="206085"/>
                  </a:lnTo>
                  <a:lnTo>
                    <a:pt x="0" y="206085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7673175" y="5345665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320843" y="206139"/>
                  </a:moveTo>
                  <a:lnTo>
                    <a:pt x="0" y="206139"/>
                  </a:lnTo>
                  <a:lnTo>
                    <a:pt x="0" y="0"/>
                  </a:lnTo>
                  <a:lnTo>
                    <a:pt x="320843" y="0"/>
                  </a:lnTo>
                  <a:lnTo>
                    <a:pt x="320843" y="206139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7673175" y="5345665"/>
              <a:ext cx="321310" cy="206375"/>
            </a:xfrm>
            <a:custGeom>
              <a:avLst/>
              <a:gdLst/>
              <a:ahLst/>
              <a:cxnLst/>
              <a:rect l="l" t="t" r="r" b="b"/>
              <a:pathLst>
                <a:path w="321309" h="206375">
                  <a:moveTo>
                    <a:pt x="0" y="0"/>
                  </a:moveTo>
                  <a:lnTo>
                    <a:pt x="320843" y="0"/>
                  </a:lnTo>
                  <a:lnTo>
                    <a:pt x="320843" y="206139"/>
                  </a:lnTo>
                  <a:lnTo>
                    <a:pt x="0" y="206139"/>
                  </a:lnTo>
                  <a:lnTo>
                    <a:pt x="0" y="0"/>
                  </a:lnTo>
                  <a:close/>
                </a:path>
              </a:pathLst>
            </a:custGeom>
            <a:ln w="10093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5128065" y="4141234"/>
              <a:ext cx="2545080" cy="1227455"/>
            </a:xfrm>
            <a:custGeom>
              <a:avLst/>
              <a:gdLst/>
              <a:ahLst/>
              <a:cxnLst/>
              <a:rect l="l" t="t" r="r" b="b"/>
              <a:pathLst>
                <a:path w="2545079" h="1227454">
                  <a:moveTo>
                    <a:pt x="615665" y="1227167"/>
                  </a:moveTo>
                  <a:lnTo>
                    <a:pt x="0" y="613590"/>
                  </a:lnTo>
                  <a:lnTo>
                    <a:pt x="615665" y="0"/>
                  </a:lnTo>
                  <a:lnTo>
                    <a:pt x="615665" y="306761"/>
                  </a:lnTo>
                  <a:lnTo>
                    <a:pt x="2237189" y="306761"/>
                  </a:lnTo>
                  <a:lnTo>
                    <a:pt x="2545056" y="613590"/>
                  </a:lnTo>
                  <a:lnTo>
                    <a:pt x="2237196" y="920405"/>
                  </a:lnTo>
                  <a:lnTo>
                    <a:pt x="615665" y="920405"/>
                  </a:lnTo>
                  <a:lnTo>
                    <a:pt x="615665" y="1227167"/>
                  </a:lnTo>
                  <a:close/>
                </a:path>
                <a:path w="2545079" h="1227454">
                  <a:moveTo>
                    <a:pt x="2237189" y="306761"/>
                  </a:moveTo>
                  <a:lnTo>
                    <a:pt x="1929390" y="306761"/>
                  </a:lnTo>
                  <a:lnTo>
                    <a:pt x="1929390" y="0"/>
                  </a:lnTo>
                  <a:lnTo>
                    <a:pt x="2237189" y="306761"/>
                  </a:lnTo>
                  <a:close/>
                </a:path>
                <a:path w="2545079" h="1227454">
                  <a:moveTo>
                    <a:pt x="1929390" y="1227167"/>
                  </a:moveTo>
                  <a:lnTo>
                    <a:pt x="1929390" y="920405"/>
                  </a:lnTo>
                  <a:lnTo>
                    <a:pt x="2237196" y="920405"/>
                  </a:lnTo>
                  <a:lnTo>
                    <a:pt x="1929390" y="1227167"/>
                  </a:lnTo>
                  <a:close/>
                </a:path>
              </a:pathLst>
            </a:custGeom>
            <a:solidFill>
              <a:srgbClr val="D9D2E9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5128065" y="4141234"/>
              <a:ext cx="2545080" cy="1227455"/>
            </a:xfrm>
            <a:custGeom>
              <a:avLst/>
              <a:gdLst/>
              <a:ahLst/>
              <a:cxnLst/>
              <a:rect l="l" t="t" r="r" b="b"/>
              <a:pathLst>
                <a:path w="2545079" h="1227454">
                  <a:moveTo>
                    <a:pt x="0" y="613590"/>
                  </a:moveTo>
                  <a:lnTo>
                    <a:pt x="615665" y="0"/>
                  </a:lnTo>
                  <a:lnTo>
                    <a:pt x="615665" y="306761"/>
                  </a:lnTo>
                  <a:lnTo>
                    <a:pt x="1929390" y="306761"/>
                  </a:lnTo>
                  <a:lnTo>
                    <a:pt x="1929390" y="0"/>
                  </a:lnTo>
                  <a:lnTo>
                    <a:pt x="2545056" y="613590"/>
                  </a:lnTo>
                  <a:lnTo>
                    <a:pt x="1929390" y="1227167"/>
                  </a:lnTo>
                  <a:lnTo>
                    <a:pt x="1929390" y="920405"/>
                  </a:lnTo>
                  <a:lnTo>
                    <a:pt x="615665" y="920405"/>
                  </a:lnTo>
                  <a:lnTo>
                    <a:pt x="615665" y="1227167"/>
                  </a:lnTo>
                  <a:lnTo>
                    <a:pt x="0" y="613590"/>
                  </a:lnTo>
                  <a:close/>
                </a:path>
              </a:pathLst>
            </a:custGeom>
            <a:ln w="10090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54" name="object 54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590545" y="4661395"/>
              <a:ext cx="1638898" cy="279024"/>
            </a:xfrm>
            <a:prstGeom prst="rect">
              <a:avLst/>
            </a:prstGeom>
          </p:spPr>
        </p:pic>
        <p:sp>
          <p:nvSpPr>
            <p:cNvPr id="55" name="object 55"/>
            <p:cNvSpPr/>
            <p:nvPr/>
          </p:nvSpPr>
          <p:spPr>
            <a:xfrm>
              <a:off x="3402120" y="4198590"/>
              <a:ext cx="1790064" cy="1227455"/>
            </a:xfrm>
            <a:custGeom>
              <a:avLst/>
              <a:gdLst/>
              <a:ahLst/>
              <a:cxnLst/>
              <a:rect l="l" t="t" r="r" b="b"/>
              <a:pathLst>
                <a:path w="1790064" h="1227454">
                  <a:moveTo>
                    <a:pt x="1431917" y="1227167"/>
                  </a:moveTo>
                  <a:lnTo>
                    <a:pt x="0" y="1227167"/>
                  </a:lnTo>
                  <a:lnTo>
                    <a:pt x="357992" y="0"/>
                  </a:lnTo>
                  <a:lnTo>
                    <a:pt x="1789857" y="0"/>
                  </a:lnTo>
                  <a:lnTo>
                    <a:pt x="1431917" y="1227167"/>
                  </a:lnTo>
                  <a:close/>
                </a:path>
              </a:pathLst>
            </a:custGeom>
            <a:solidFill>
              <a:srgbClr val="CFE2F3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6" name="object 56"/>
            <p:cNvSpPr/>
            <p:nvPr/>
          </p:nvSpPr>
          <p:spPr>
            <a:xfrm>
              <a:off x="3402120" y="4198590"/>
              <a:ext cx="1790064" cy="1227455"/>
            </a:xfrm>
            <a:custGeom>
              <a:avLst/>
              <a:gdLst/>
              <a:ahLst/>
              <a:cxnLst/>
              <a:rect l="l" t="t" r="r" b="b"/>
              <a:pathLst>
                <a:path w="1790064" h="1227454">
                  <a:moveTo>
                    <a:pt x="0" y="1227167"/>
                  </a:moveTo>
                  <a:lnTo>
                    <a:pt x="357992" y="0"/>
                  </a:lnTo>
                  <a:lnTo>
                    <a:pt x="1789857" y="0"/>
                  </a:lnTo>
                  <a:lnTo>
                    <a:pt x="1431917" y="1227167"/>
                  </a:lnTo>
                  <a:lnTo>
                    <a:pt x="0" y="1227167"/>
                  </a:lnTo>
                  <a:close/>
                </a:path>
              </a:pathLst>
            </a:custGeom>
            <a:ln w="10094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7" name="object 57"/>
            <p:cNvSpPr/>
            <p:nvPr/>
          </p:nvSpPr>
          <p:spPr>
            <a:xfrm>
              <a:off x="3867920" y="4700614"/>
              <a:ext cx="803275" cy="233679"/>
            </a:xfrm>
            <a:custGeom>
              <a:avLst/>
              <a:gdLst/>
              <a:ahLst/>
              <a:cxnLst/>
              <a:rect l="l" t="t" r="r" b="b"/>
              <a:pathLst>
                <a:path w="803275" h="233679">
                  <a:moveTo>
                    <a:pt x="94208" y="14184"/>
                  </a:moveTo>
                  <a:lnTo>
                    <a:pt x="56587" y="21753"/>
                  </a:lnTo>
                  <a:lnTo>
                    <a:pt x="20952" y="50967"/>
                  </a:lnTo>
                  <a:lnTo>
                    <a:pt x="4000" y="88483"/>
                  </a:lnTo>
                  <a:lnTo>
                    <a:pt x="0" y="123841"/>
                  </a:lnTo>
                  <a:lnTo>
                    <a:pt x="434" y="136431"/>
                  </a:lnTo>
                  <a:lnTo>
                    <a:pt x="10838" y="180007"/>
                  </a:lnTo>
                  <a:lnTo>
                    <a:pt x="32907" y="211280"/>
                  </a:lnTo>
                  <a:lnTo>
                    <a:pt x="73346" y="231814"/>
                  </a:lnTo>
                  <a:lnTo>
                    <a:pt x="92629" y="233660"/>
                  </a:lnTo>
                  <a:lnTo>
                    <a:pt x="102680" y="233159"/>
                  </a:lnTo>
                  <a:lnTo>
                    <a:pt x="144279" y="215859"/>
                  </a:lnTo>
                  <a:lnTo>
                    <a:pt x="150946" y="210037"/>
                  </a:lnTo>
                  <a:lnTo>
                    <a:pt x="93586" y="210037"/>
                  </a:lnTo>
                  <a:lnTo>
                    <a:pt x="86125" y="209642"/>
                  </a:lnTo>
                  <a:lnTo>
                    <a:pt x="50173" y="191830"/>
                  </a:lnTo>
                  <a:lnTo>
                    <a:pt x="30557" y="151014"/>
                  </a:lnTo>
                  <a:lnTo>
                    <a:pt x="27974" y="123223"/>
                  </a:lnTo>
                  <a:lnTo>
                    <a:pt x="28262" y="113618"/>
                  </a:lnTo>
                  <a:lnTo>
                    <a:pt x="38297" y="73157"/>
                  </a:lnTo>
                  <a:lnTo>
                    <a:pt x="67026" y="43656"/>
                  </a:lnTo>
                  <a:lnTo>
                    <a:pt x="94693" y="37659"/>
                  </a:lnTo>
                  <a:lnTo>
                    <a:pt x="149887" y="37659"/>
                  </a:lnTo>
                  <a:lnTo>
                    <a:pt x="147538" y="35298"/>
                  </a:lnTo>
                  <a:lnTo>
                    <a:pt x="112469" y="16152"/>
                  </a:lnTo>
                  <a:lnTo>
                    <a:pt x="103634" y="14676"/>
                  </a:lnTo>
                  <a:lnTo>
                    <a:pt x="94208" y="14184"/>
                  </a:lnTo>
                  <a:close/>
                </a:path>
                <a:path w="803275" h="233679">
                  <a:moveTo>
                    <a:pt x="142904" y="186240"/>
                  </a:moveTo>
                  <a:lnTo>
                    <a:pt x="108204" y="208457"/>
                  </a:lnTo>
                  <a:lnTo>
                    <a:pt x="93586" y="210037"/>
                  </a:lnTo>
                  <a:lnTo>
                    <a:pt x="150946" y="210037"/>
                  </a:lnTo>
                  <a:lnTo>
                    <a:pt x="151369" y="209642"/>
                  </a:lnTo>
                  <a:lnTo>
                    <a:pt x="157756" y="202939"/>
                  </a:lnTo>
                  <a:lnTo>
                    <a:pt x="142904" y="186240"/>
                  </a:lnTo>
                  <a:close/>
                </a:path>
                <a:path w="803275" h="233679">
                  <a:moveTo>
                    <a:pt x="149887" y="37659"/>
                  </a:moveTo>
                  <a:lnTo>
                    <a:pt x="103757" y="37659"/>
                  </a:lnTo>
                  <a:lnTo>
                    <a:pt x="111812" y="39500"/>
                  </a:lnTo>
                  <a:lnTo>
                    <a:pt x="126043" y="46855"/>
                  </a:lnTo>
                  <a:lnTo>
                    <a:pt x="132422" y="51682"/>
                  </a:lnTo>
                  <a:lnTo>
                    <a:pt x="138007" y="57679"/>
                  </a:lnTo>
                  <a:lnTo>
                    <a:pt x="152548" y="40335"/>
                  </a:lnTo>
                  <a:lnTo>
                    <a:pt x="149887" y="37659"/>
                  </a:lnTo>
                  <a:close/>
                </a:path>
                <a:path w="803275" h="233679">
                  <a:moveTo>
                    <a:pt x="297884" y="90915"/>
                  </a:moveTo>
                  <a:lnTo>
                    <a:pt x="255459" y="90915"/>
                  </a:lnTo>
                  <a:lnTo>
                    <a:pt x="260774" y="92071"/>
                  </a:lnTo>
                  <a:lnTo>
                    <a:pt x="264996" y="94383"/>
                  </a:lnTo>
                  <a:lnTo>
                    <a:pt x="269204" y="96588"/>
                  </a:lnTo>
                  <a:lnTo>
                    <a:pt x="272469" y="99533"/>
                  </a:lnTo>
                  <a:lnTo>
                    <a:pt x="274789" y="103204"/>
                  </a:lnTo>
                  <a:lnTo>
                    <a:pt x="277218" y="106888"/>
                  </a:lnTo>
                  <a:lnTo>
                    <a:pt x="278904" y="111083"/>
                  </a:lnTo>
                  <a:lnTo>
                    <a:pt x="279847" y="115815"/>
                  </a:lnTo>
                  <a:lnTo>
                    <a:pt x="280899" y="120534"/>
                  </a:lnTo>
                  <a:lnTo>
                    <a:pt x="281426" y="125374"/>
                  </a:lnTo>
                  <a:lnTo>
                    <a:pt x="281426" y="130309"/>
                  </a:lnTo>
                  <a:lnTo>
                    <a:pt x="257853" y="133576"/>
                  </a:lnTo>
                  <a:lnTo>
                    <a:pt x="237719" y="137870"/>
                  </a:lnTo>
                  <a:lnTo>
                    <a:pt x="197738" y="157143"/>
                  </a:lnTo>
                  <a:lnTo>
                    <a:pt x="184843" y="189077"/>
                  </a:lnTo>
                  <a:lnTo>
                    <a:pt x="185663" y="199113"/>
                  </a:lnTo>
                  <a:lnTo>
                    <a:pt x="212745" y="230746"/>
                  </a:lnTo>
                  <a:lnTo>
                    <a:pt x="230840" y="233660"/>
                  </a:lnTo>
                  <a:lnTo>
                    <a:pt x="238216" y="233247"/>
                  </a:lnTo>
                  <a:lnTo>
                    <a:pt x="277224" y="215529"/>
                  </a:lnTo>
                  <a:lnTo>
                    <a:pt x="281408" y="212242"/>
                  </a:lnTo>
                  <a:lnTo>
                    <a:pt x="230894" y="212242"/>
                  </a:lnTo>
                  <a:lnTo>
                    <a:pt x="224312" y="210347"/>
                  </a:lnTo>
                  <a:lnTo>
                    <a:pt x="218834" y="206569"/>
                  </a:lnTo>
                  <a:lnTo>
                    <a:pt x="213453" y="202683"/>
                  </a:lnTo>
                  <a:lnTo>
                    <a:pt x="210769" y="196216"/>
                  </a:lnTo>
                  <a:lnTo>
                    <a:pt x="210769" y="182247"/>
                  </a:lnTo>
                  <a:lnTo>
                    <a:pt x="239273" y="156258"/>
                  </a:lnTo>
                  <a:lnTo>
                    <a:pt x="281426" y="147801"/>
                  </a:lnTo>
                  <a:lnTo>
                    <a:pt x="308310" y="147801"/>
                  </a:lnTo>
                  <a:lnTo>
                    <a:pt x="308307" y="133576"/>
                  </a:lnTo>
                  <a:lnTo>
                    <a:pt x="307498" y="119633"/>
                  </a:lnTo>
                  <a:lnTo>
                    <a:pt x="305066" y="107146"/>
                  </a:lnTo>
                  <a:lnTo>
                    <a:pt x="300991" y="96118"/>
                  </a:lnTo>
                  <a:lnTo>
                    <a:pt x="297884" y="90915"/>
                  </a:lnTo>
                  <a:close/>
                </a:path>
                <a:path w="803275" h="233679">
                  <a:moveTo>
                    <a:pt x="308310" y="210978"/>
                  </a:moveTo>
                  <a:lnTo>
                    <a:pt x="283961" y="210978"/>
                  </a:lnTo>
                  <a:lnTo>
                    <a:pt x="286336" y="229721"/>
                  </a:lnTo>
                  <a:lnTo>
                    <a:pt x="308310" y="229721"/>
                  </a:lnTo>
                  <a:lnTo>
                    <a:pt x="308310" y="210978"/>
                  </a:lnTo>
                  <a:close/>
                </a:path>
                <a:path w="803275" h="233679">
                  <a:moveTo>
                    <a:pt x="308310" y="147801"/>
                  </a:moveTo>
                  <a:lnTo>
                    <a:pt x="281426" y="147801"/>
                  </a:lnTo>
                  <a:lnTo>
                    <a:pt x="281426" y="191282"/>
                  </a:lnTo>
                  <a:lnTo>
                    <a:pt x="275758" y="196216"/>
                  </a:lnTo>
                  <a:lnTo>
                    <a:pt x="246179" y="212242"/>
                  </a:lnTo>
                  <a:lnTo>
                    <a:pt x="281408" y="212242"/>
                  </a:lnTo>
                  <a:lnTo>
                    <a:pt x="283016" y="210978"/>
                  </a:lnTo>
                  <a:lnTo>
                    <a:pt x="308310" y="210978"/>
                  </a:lnTo>
                  <a:lnTo>
                    <a:pt x="308310" y="147801"/>
                  </a:lnTo>
                  <a:close/>
                </a:path>
                <a:path w="803275" h="233679">
                  <a:moveTo>
                    <a:pt x="253611" y="69013"/>
                  </a:moveTo>
                  <a:lnTo>
                    <a:pt x="210916" y="78971"/>
                  </a:lnTo>
                  <a:lnTo>
                    <a:pt x="191804" y="89341"/>
                  </a:lnTo>
                  <a:lnTo>
                    <a:pt x="202082" y="107774"/>
                  </a:lnTo>
                  <a:lnTo>
                    <a:pt x="208300" y="103473"/>
                  </a:lnTo>
                  <a:lnTo>
                    <a:pt x="215531" y="99533"/>
                  </a:lnTo>
                  <a:lnTo>
                    <a:pt x="249024" y="90915"/>
                  </a:lnTo>
                  <a:lnTo>
                    <a:pt x="297884" y="90915"/>
                  </a:lnTo>
                  <a:lnTo>
                    <a:pt x="295347" y="86666"/>
                  </a:lnTo>
                  <a:lnTo>
                    <a:pt x="287876" y="78944"/>
                  </a:lnTo>
                  <a:lnTo>
                    <a:pt x="278430" y="73428"/>
                  </a:lnTo>
                  <a:lnTo>
                    <a:pt x="267009" y="70117"/>
                  </a:lnTo>
                  <a:lnTo>
                    <a:pt x="253611" y="69013"/>
                  </a:lnTo>
                  <a:close/>
                </a:path>
                <a:path w="803275" h="233679">
                  <a:moveTo>
                    <a:pt x="421863" y="69013"/>
                  </a:moveTo>
                  <a:lnTo>
                    <a:pt x="380006" y="81343"/>
                  </a:lnTo>
                  <a:lnTo>
                    <a:pt x="352299" y="116594"/>
                  </a:lnTo>
                  <a:lnTo>
                    <a:pt x="346134" y="151578"/>
                  </a:lnTo>
                  <a:lnTo>
                    <a:pt x="346491" y="161022"/>
                  </a:lnTo>
                  <a:lnTo>
                    <a:pt x="358544" y="200502"/>
                  </a:lnTo>
                  <a:lnTo>
                    <a:pt x="390878" y="228147"/>
                  </a:lnTo>
                  <a:lnTo>
                    <a:pt x="419961" y="233660"/>
                  </a:lnTo>
                  <a:lnTo>
                    <a:pt x="427064" y="233317"/>
                  </a:lnTo>
                  <a:lnTo>
                    <a:pt x="465345" y="218056"/>
                  </a:lnTo>
                  <a:lnTo>
                    <a:pt x="470856" y="213654"/>
                  </a:lnTo>
                  <a:lnTo>
                    <a:pt x="469513" y="211611"/>
                  </a:lnTo>
                  <a:lnTo>
                    <a:pt x="415118" y="211611"/>
                  </a:lnTo>
                  <a:lnTo>
                    <a:pt x="408522" y="210186"/>
                  </a:lnTo>
                  <a:lnTo>
                    <a:pt x="379548" y="183511"/>
                  </a:lnTo>
                  <a:lnTo>
                    <a:pt x="373698" y="161022"/>
                  </a:lnTo>
                  <a:lnTo>
                    <a:pt x="373720" y="142003"/>
                  </a:lnTo>
                  <a:lnTo>
                    <a:pt x="391876" y="102424"/>
                  </a:lnTo>
                  <a:lnTo>
                    <a:pt x="415792" y="90915"/>
                  </a:lnTo>
                  <a:lnTo>
                    <a:pt x="465140" y="90915"/>
                  </a:lnTo>
                  <a:lnTo>
                    <a:pt x="467862" y="87445"/>
                  </a:lnTo>
                  <a:lnTo>
                    <a:pt x="429388" y="69358"/>
                  </a:lnTo>
                  <a:lnTo>
                    <a:pt x="421863" y="69013"/>
                  </a:lnTo>
                  <a:close/>
                </a:path>
                <a:path w="803275" h="233679">
                  <a:moveTo>
                    <a:pt x="459160" y="195853"/>
                  </a:moveTo>
                  <a:lnTo>
                    <a:pt x="454210" y="200155"/>
                  </a:lnTo>
                  <a:lnTo>
                    <a:pt x="448626" y="203893"/>
                  </a:lnTo>
                  <a:lnTo>
                    <a:pt x="436297" y="210078"/>
                  </a:lnTo>
                  <a:lnTo>
                    <a:pt x="429553" y="211611"/>
                  </a:lnTo>
                  <a:lnTo>
                    <a:pt x="469513" y="211611"/>
                  </a:lnTo>
                  <a:lnTo>
                    <a:pt x="459160" y="195853"/>
                  </a:lnTo>
                  <a:close/>
                </a:path>
                <a:path w="803275" h="233679">
                  <a:moveTo>
                    <a:pt x="465140" y="90915"/>
                  </a:moveTo>
                  <a:lnTo>
                    <a:pt x="429188" y="90915"/>
                  </a:lnTo>
                  <a:lnTo>
                    <a:pt x="434813" y="92232"/>
                  </a:lnTo>
                  <a:lnTo>
                    <a:pt x="444930" y="97476"/>
                  </a:lnTo>
                  <a:lnTo>
                    <a:pt x="449733" y="100797"/>
                  </a:lnTo>
                  <a:lnTo>
                    <a:pt x="454265" y="104776"/>
                  </a:lnTo>
                  <a:lnTo>
                    <a:pt x="465140" y="90915"/>
                  </a:lnTo>
                  <a:close/>
                </a:path>
                <a:path w="803275" h="233679">
                  <a:moveTo>
                    <a:pt x="531989" y="0"/>
                  </a:moveTo>
                  <a:lnTo>
                    <a:pt x="505429" y="0"/>
                  </a:lnTo>
                  <a:lnTo>
                    <a:pt x="505429" y="229721"/>
                  </a:lnTo>
                  <a:lnTo>
                    <a:pt x="531989" y="229721"/>
                  </a:lnTo>
                  <a:lnTo>
                    <a:pt x="532005" y="116109"/>
                  </a:lnTo>
                  <a:lnTo>
                    <a:pt x="537824" y="110510"/>
                  </a:lnTo>
                  <a:lnTo>
                    <a:pt x="543327" y="105645"/>
                  </a:lnTo>
                  <a:lnTo>
                    <a:pt x="548496" y="101530"/>
                  </a:lnTo>
                  <a:lnTo>
                    <a:pt x="553328" y="98162"/>
                  </a:lnTo>
                  <a:lnTo>
                    <a:pt x="558362" y="94855"/>
                  </a:lnTo>
                  <a:lnTo>
                    <a:pt x="531032" y="94855"/>
                  </a:lnTo>
                  <a:lnTo>
                    <a:pt x="531989" y="62560"/>
                  </a:lnTo>
                  <a:lnTo>
                    <a:pt x="531989" y="0"/>
                  </a:lnTo>
                  <a:close/>
                </a:path>
                <a:path w="803275" h="233679">
                  <a:moveTo>
                    <a:pt x="624202" y="92017"/>
                  </a:moveTo>
                  <a:lnTo>
                    <a:pt x="585421" y="92017"/>
                  </a:lnTo>
                  <a:lnTo>
                    <a:pt x="593002" y="95271"/>
                  </a:lnTo>
                  <a:lnTo>
                    <a:pt x="597749" y="101791"/>
                  </a:lnTo>
                  <a:lnTo>
                    <a:pt x="600857" y="107461"/>
                  </a:lnTo>
                  <a:lnTo>
                    <a:pt x="603079" y="114707"/>
                  </a:lnTo>
                  <a:lnTo>
                    <a:pt x="604414" y="123529"/>
                  </a:lnTo>
                  <a:lnTo>
                    <a:pt x="604859" y="133925"/>
                  </a:lnTo>
                  <a:lnTo>
                    <a:pt x="604859" y="229721"/>
                  </a:lnTo>
                  <a:lnTo>
                    <a:pt x="631421" y="229721"/>
                  </a:lnTo>
                  <a:lnTo>
                    <a:pt x="631421" y="130309"/>
                  </a:lnTo>
                  <a:lnTo>
                    <a:pt x="630699" y="116109"/>
                  </a:lnTo>
                  <a:lnTo>
                    <a:pt x="628535" y="103758"/>
                  </a:lnTo>
                  <a:lnTo>
                    <a:pt x="624926" y="93258"/>
                  </a:lnTo>
                  <a:lnTo>
                    <a:pt x="624202" y="92017"/>
                  </a:lnTo>
                  <a:close/>
                </a:path>
                <a:path w="803275" h="233679">
                  <a:moveTo>
                    <a:pt x="583519" y="69013"/>
                  </a:moveTo>
                  <a:lnTo>
                    <a:pt x="542535" y="84931"/>
                  </a:lnTo>
                  <a:lnTo>
                    <a:pt x="531032" y="94855"/>
                  </a:lnTo>
                  <a:lnTo>
                    <a:pt x="558362" y="94855"/>
                  </a:lnTo>
                  <a:lnTo>
                    <a:pt x="559549" y="94075"/>
                  </a:lnTo>
                  <a:lnTo>
                    <a:pt x="566765" y="92017"/>
                  </a:lnTo>
                  <a:lnTo>
                    <a:pt x="624202" y="92017"/>
                  </a:lnTo>
                  <a:lnTo>
                    <a:pt x="619874" y="84608"/>
                  </a:lnTo>
                  <a:lnTo>
                    <a:pt x="613275" y="77787"/>
                  </a:lnTo>
                  <a:lnTo>
                    <a:pt x="605015" y="72913"/>
                  </a:lnTo>
                  <a:lnTo>
                    <a:pt x="595095" y="69988"/>
                  </a:lnTo>
                  <a:lnTo>
                    <a:pt x="583519" y="69013"/>
                  </a:lnTo>
                  <a:close/>
                </a:path>
                <a:path w="803275" h="233679">
                  <a:moveTo>
                    <a:pt x="740549" y="69013"/>
                  </a:moveTo>
                  <a:lnTo>
                    <a:pt x="702326" y="81620"/>
                  </a:lnTo>
                  <a:lnTo>
                    <a:pt x="675894" y="117066"/>
                  </a:lnTo>
                  <a:lnTo>
                    <a:pt x="669956" y="153568"/>
                  </a:lnTo>
                  <a:lnTo>
                    <a:pt x="670245" y="161012"/>
                  </a:lnTo>
                  <a:lnTo>
                    <a:pt x="682644" y="200225"/>
                  </a:lnTo>
                  <a:lnTo>
                    <a:pt x="715727" y="227986"/>
                  </a:lnTo>
                  <a:lnTo>
                    <a:pt x="745284" y="233660"/>
                  </a:lnTo>
                  <a:lnTo>
                    <a:pt x="753200" y="233355"/>
                  </a:lnTo>
                  <a:lnTo>
                    <a:pt x="791849" y="220568"/>
                  </a:lnTo>
                  <a:lnTo>
                    <a:pt x="797137" y="217432"/>
                  </a:lnTo>
                  <a:lnTo>
                    <a:pt x="794341" y="212242"/>
                  </a:lnTo>
                  <a:lnTo>
                    <a:pt x="748601" y="212242"/>
                  </a:lnTo>
                  <a:lnTo>
                    <a:pt x="737824" y="211325"/>
                  </a:lnTo>
                  <a:lnTo>
                    <a:pt x="705518" y="189599"/>
                  </a:lnTo>
                  <a:lnTo>
                    <a:pt x="696128" y="157723"/>
                  </a:lnTo>
                  <a:lnTo>
                    <a:pt x="802356" y="157723"/>
                  </a:lnTo>
                  <a:lnTo>
                    <a:pt x="802773" y="155827"/>
                  </a:lnTo>
                  <a:lnTo>
                    <a:pt x="803031" y="153568"/>
                  </a:lnTo>
                  <a:lnTo>
                    <a:pt x="803248" y="148217"/>
                  </a:lnTo>
                  <a:lnTo>
                    <a:pt x="803171" y="138658"/>
                  </a:lnTo>
                  <a:lnTo>
                    <a:pt x="695805" y="138658"/>
                  </a:lnTo>
                  <a:lnTo>
                    <a:pt x="696654" y="130994"/>
                  </a:lnTo>
                  <a:lnTo>
                    <a:pt x="719990" y="95378"/>
                  </a:lnTo>
                  <a:lnTo>
                    <a:pt x="725049" y="93281"/>
                  </a:lnTo>
                  <a:lnTo>
                    <a:pt x="730216" y="91076"/>
                  </a:lnTo>
                  <a:lnTo>
                    <a:pt x="735585" y="89974"/>
                  </a:lnTo>
                  <a:lnTo>
                    <a:pt x="787451" y="89974"/>
                  </a:lnTo>
                  <a:lnTo>
                    <a:pt x="786856" y="89180"/>
                  </a:lnTo>
                  <a:lnTo>
                    <a:pt x="747777" y="69338"/>
                  </a:lnTo>
                  <a:lnTo>
                    <a:pt x="740549" y="69013"/>
                  </a:lnTo>
                  <a:close/>
                </a:path>
                <a:path w="803275" h="233679">
                  <a:moveTo>
                    <a:pt x="787802" y="200102"/>
                  </a:moveTo>
                  <a:lnTo>
                    <a:pt x="756196" y="212242"/>
                  </a:lnTo>
                  <a:lnTo>
                    <a:pt x="794341" y="212242"/>
                  </a:lnTo>
                  <a:lnTo>
                    <a:pt x="787802" y="200102"/>
                  </a:lnTo>
                  <a:close/>
                </a:path>
                <a:path w="803275" h="233679">
                  <a:moveTo>
                    <a:pt x="787451" y="89974"/>
                  </a:moveTo>
                  <a:lnTo>
                    <a:pt x="741169" y="89974"/>
                  </a:lnTo>
                  <a:lnTo>
                    <a:pt x="749900" y="90751"/>
                  </a:lnTo>
                  <a:lnTo>
                    <a:pt x="757580" y="93083"/>
                  </a:lnTo>
                  <a:lnTo>
                    <a:pt x="779416" y="127470"/>
                  </a:lnTo>
                  <a:lnTo>
                    <a:pt x="780058" y="138658"/>
                  </a:lnTo>
                  <a:lnTo>
                    <a:pt x="803171" y="138658"/>
                  </a:lnTo>
                  <a:lnTo>
                    <a:pt x="793933" y="99780"/>
                  </a:lnTo>
                  <a:lnTo>
                    <a:pt x="790643" y="94235"/>
                  </a:lnTo>
                  <a:lnTo>
                    <a:pt x="787451" y="89974"/>
                  </a:lnTo>
                  <a:close/>
                </a:path>
              </a:pathLst>
            </a:custGeom>
            <a:solidFill>
              <a:srgbClr val="000000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vert="horz" wrap="square" lIns="0" tIns="201676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What</a:t>
            </a:r>
            <a:r>
              <a:rPr spc="-90" dirty="0"/>
              <a:t> </a:t>
            </a:r>
            <a:r>
              <a:rPr dirty="0"/>
              <a:t>do</a:t>
            </a:r>
            <a:r>
              <a:rPr spc="-85" dirty="0"/>
              <a:t> </a:t>
            </a:r>
            <a:r>
              <a:rPr dirty="0"/>
              <a:t>we</a:t>
            </a:r>
            <a:r>
              <a:rPr spc="-90" dirty="0"/>
              <a:t> </a:t>
            </a:r>
            <a:r>
              <a:rPr spc="-10" dirty="0"/>
              <a:t>cache?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16532"/>
            <a:ext cx="10135235" cy="3860031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240665" indent="-227965">
              <a:lnSpc>
                <a:spcPct val="100000"/>
              </a:lnSpc>
              <a:spcBef>
                <a:spcPts val="72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</a:t>
            </a:r>
            <a:r>
              <a:rPr sz="2800" spc="-8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stored</a:t>
            </a:r>
            <a:r>
              <a:rPr sz="2800" spc="-7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verbatim</a:t>
            </a:r>
            <a:r>
              <a:rPr sz="2800" spc="-8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</a:t>
            </a:r>
            <a:r>
              <a:rPr sz="2800" spc="-7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slower</a:t>
            </a:r>
            <a:r>
              <a:rPr sz="2800" spc="-8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storage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0665" indent="-227965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0665" algn="l"/>
              </a:tabLst>
            </a:pP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Previous</a:t>
            </a:r>
            <a:r>
              <a:rPr sz="2400" spc="-4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computations</a:t>
            </a:r>
            <a:r>
              <a:rPr sz="2400" spc="-45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–</a:t>
            </a:r>
            <a:r>
              <a:rPr sz="2400" spc="-4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recomputations</a:t>
            </a:r>
            <a:r>
              <a:rPr sz="24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are</a:t>
            </a:r>
            <a:r>
              <a:rPr sz="24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24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kind</a:t>
            </a:r>
            <a:r>
              <a:rPr sz="2400" spc="-4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sz="24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`slow</a:t>
            </a:r>
            <a:r>
              <a:rPr sz="2400" spc="-5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solidFill>
                  <a:schemeClr val="tx1">
                    <a:lumMod val="50000"/>
                    <a:lumOff val="50000"/>
                  </a:schemeClr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storage’</a:t>
            </a:r>
            <a:endParaRPr sz="2400" dirty="0">
              <a:solidFill>
                <a:schemeClr val="tx1">
                  <a:lumMod val="50000"/>
                  <a:lumOff val="50000"/>
                </a:schemeClr>
              </a:solidFill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0665" indent="-227965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0665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Examples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7230" lvl="1" indent="-227329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CPU</a:t>
            </a:r>
            <a:r>
              <a:rPr sz="2400" spc="-4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memory</a:t>
            </a:r>
            <a:r>
              <a:rPr sz="24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hierarchy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7230" lvl="1" indent="-227329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File</a:t>
            </a:r>
            <a:r>
              <a:rPr sz="24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system</a:t>
            </a:r>
            <a:r>
              <a:rPr sz="24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page</a:t>
            </a:r>
            <a:r>
              <a:rPr sz="24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buffer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7230" lvl="1" indent="-227329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Domain</a:t>
            </a:r>
            <a:r>
              <a:rPr sz="2400" spc="-7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Name</a:t>
            </a:r>
            <a:r>
              <a:rPr sz="2400" spc="-6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System</a:t>
            </a:r>
            <a:r>
              <a:rPr sz="2400" spc="-7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(DNS)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7230" lvl="1" indent="-227329">
              <a:lnSpc>
                <a:spcPct val="100000"/>
              </a:lnSpc>
              <a:spcBef>
                <a:spcPts val="220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</a:t>
            </a:r>
            <a:r>
              <a:rPr sz="2400" spc="-1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Distribution</a:t>
            </a:r>
            <a:r>
              <a:rPr sz="2400" spc="-1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Networks</a:t>
            </a:r>
            <a:r>
              <a:rPr sz="2400" spc="-1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(CDN)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7230" lvl="1" indent="-227329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2400" spc="-1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browser</a:t>
            </a:r>
            <a:r>
              <a:rPr sz="2400" spc="-114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7230" lvl="1" indent="-227329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723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Database</a:t>
            </a:r>
            <a:r>
              <a:rPr sz="2400" spc="-1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644915"/>
            <a:ext cx="11107421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Caching</a:t>
            </a:r>
            <a:r>
              <a:rPr sz="4000" spc="-10" dirty="0"/>
              <a:t> </a:t>
            </a:r>
            <a:r>
              <a:rPr sz="4000" spc="-20" dirty="0"/>
              <a:t>to</a:t>
            </a:r>
            <a:r>
              <a:rPr sz="4000" dirty="0"/>
              <a:t> the</a:t>
            </a:r>
            <a:r>
              <a:rPr sz="4000" spc="-10" dirty="0"/>
              <a:t> </a:t>
            </a:r>
            <a:r>
              <a:rPr sz="4000" spc="-15" dirty="0"/>
              <a:t>Rescue:</a:t>
            </a:r>
            <a:r>
              <a:rPr sz="4000" spc="-20" dirty="0"/>
              <a:t> </a:t>
            </a:r>
            <a:r>
              <a:rPr sz="4000" dirty="0"/>
              <a:t>Domain</a:t>
            </a:r>
            <a:r>
              <a:rPr sz="4000" spc="-5" dirty="0"/>
              <a:t> </a:t>
            </a:r>
            <a:r>
              <a:rPr sz="4000" dirty="0"/>
              <a:t>Name</a:t>
            </a:r>
            <a:r>
              <a:rPr sz="4000" spc="-10" dirty="0"/>
              <a:t> </a:t>
            </a:r>
            <a:r>
              <a:rPr sz="4000" spc="-40" dirty="0"/>
              <a:t>System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810262" y="1669965"/>
            <a:ext cx="8821418" cy="194796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What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Mapping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 popular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names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IP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addresses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1155700" lvl="2" indent="-228600">
              <a:lnSpc>
                <a:spcPct val="100000"/>
              </a:lnSpc>
              <a:spcBef>
                <a:spcPts val="330"/>
              </a:spcBef>
              <a:buFont typeface="Arial MT"/>
              <a:buChar char="•"/>
              <a:tabLst>
                <a:tab pos="1155065" algn="l"/>
                <a:tab pos="1155700" algn="l"/>
              </a:tabLst>
            </a:pPr>
            <a:r>
              <a:rPr sz="20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0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spc="-2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2"/>
              </a:rPr>
              <a:t>www.youtube.com</a:t>
            </a:r>
            <a:r>
              <a:rPr sz="2000" spc="-2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2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142.251.41.14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Mapping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parts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names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IPs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1155700" lvl="2" indent="-22860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155065" algn="l"/>
                <a:tab pos="1155700" algn="l"/>
              </a:tabLst>
            </a:pPr>
            <a:r>
              <a:rPr sz="20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0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.com top-level</a:t>
            </a:r>
            <a:r>
              <a:rPr sz="20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domain</a:t>
            </a:r>
            <a:r>
              <a:rPr sz="20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5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192.26.92.30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644915"/>
            <a:ext cx="1109544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Domain</a:t>
            </a:r>
            <a:r>
              <a:rPr sz="4000" spc="-5" dirty="0"/>
              <a:t> </a:t>
            </a:r>
            <a:r>
              <a:rPr sz="4000" dirty="0"/>
              <a:t>Name</a:t>
            </a:r>
            <a:r>
              <a:rPr sz="4000" spc="-10" dirty="0"/>
              <a:t> </a:t>
            </a:r>
            <a:r>
              <a:rPr sz="4000" spc="-40" dirty="0"/>
              <a:t>System</a:t>
            </a:r>
            <a:r>
              <a:rPr lang="en-US" sz="4000" spc="-40" dirty="0"/>
              <a:t> (DNS) 101</a:t>
            </a:r>
            <a:endParaRPr sz="4000" spc="-40" dirty="0"/>
          </a:p>
        </p:txBody>
      </p:sp>
      <p:sp>
        <p:nvSpPr>
          <p:cNvPr id="3" name="object 3"/>
          <p:cNvSpPr txBox="1"/>
          <p:nvPr/>
        </p:nvSpPr>
        <p:spPr>
          <a:xfrm>
            <a:off x="810262" y="1669965"/>
            <a:ext cx="7644543" cy="909223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1300" algn="l"/>
              </a:tabLst>
            </a:pPr>
            <a:r>
              <a:rPr lang="en-US"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What is the IP address for </a:t>
            </a:r>
            <a:r>
              <a:rPr lang="en-US" sz="2800" spc="-10" dirty="0" err="1">
                <a:latin typeface="Helvetica Neue Medium" panose="02000503000000020004" pitchFamily="2" charset="0"/>
                <a:cs typeface="Helvetica Neue Medium" panose="02000503000000020004" pitchFamily="2" charset="0"/>
              </a:rPr>
              <a:t>www.youtube.com</a:t>
            </a:r>
            <a:r>
              <a:rPr lang="en-US"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?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6" name="object 6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536715" y="5643097"/>
            <a:ext cx="820769" cy="632919"/>
          </a:xfrm>
          <a:prstGeom prst="rect">
            <a:avLst/>
          </a:prstGeom>
        </p:spPr>
      </p:pic>
      <p:sp>
        <p:nvSpPr>
          <p:cNvPr id="7" name="object 7"/>
          <p:cNvSpPr txBox="1"/>
          <p:nvPr/>
        </p:nvSpPr>
        <p:spPr>
          <a:xfrm>
            <a:off x="7783606" y="6235700"/>
            <a:ext cx="1685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requesting</a:t>
            </a:r>
            <a:r>
              <a:rPr sz="1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host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8" name="object 8"/>
          <p:cNvGrpSpPr/>
          <p:nvPr/>
        </p:nvGrpSpPr>
        <p:grpSpPr>
          <a:xfrm>
            <a:off x="8779602" y="2554514"/>
            <a:ext cx="1939925" cy="3048000"/>
            <a:chOff x="8779602" y="2554514"/>
            <a:chExt cx="1939925" cy="3048000"/>
          </a:xfrm>
        </p:grpSpPr>
        <p:sp>
          <p:nvSpPr>
            <p:cNvPr id="9" name="object 9"/>
            <p:cNvSpPr/>
            <p:nvPr/>
          </p:nvSpPr>
          <p:spPr>
            <a:xfrm>
              <a:off x="8784361" y="3566871"/>
              <a:ext cx="370205" cy="653415"/>
            </a:xfrm>
            <a:custGeom>
              <a:avLst/>
              <a:gdLst/>
              <a:ahLst/>
              <a:cxnLst/>
              <a:rect l="l" t="t" r="r" b="b"/>
              <a:pathLst>
                <a:path w="370204" h="653414">
                  <a:moveTo>
                    <a:pt x="369887" y="500938"/>
                  </a:moveTo>
                  <a:lnTo>
                    <a:pt x="357555" y="500938"/>
                  </a:lnTo>
                  <a:lnTo>
                    <a:pt x="357555" y="0"/>
                  </a:lnTo>
                  <a:lnTo>
                    <a:pt x="187413" y="0"/>
                  </a:lnTo>
                  <a:lnTo>
                    <a:pt x="187413" y="143421"/>
                  </a:lnTo>
                  <a:lnTo>
                    <a:pt x="2463" y="143421"/>
                  </a:lnTo>
                  <a:lnTo>
                    <a:pt x="2463" y="648652"/>
                  </a:lnTo>
                  <a:lnTo>
                    <a:pt x="3479" y="648652"/>
                  </a:lnTo>
                  <a:lnTo>
                    <a:pt x="0" y="652932"/>
                  </a:lnTo>
                  <a:lnTo>
                    <a:pt x="246176" y="652932"/>
                  </a:lnTo>
                  <a:lnTo>
                    <a:pt x="369887" y="500938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8786831" y="3710292"/>
              <a:ext cx="234315" cy="505459"/>
            </a:xfrm>
            <a:custGeom>
              <a:avLst/>
              <a:gdLst/>
              <a:ahLst/>
              <a:cxnLst/>
              <a:rect l="l" t="t" r="r" b="b"/>
              <a:pathLst>
                <a:path w="234315" h="505460">
                  <a:moveTo>
                    <a:pt x="0" y="0"/>
                  </a:moveTo>
                  <a:lnTo>
                    <a:pt x="234262" y="0"/>
                  </a:lnTo>
                  <a:lnTo>
                    <a:pt x="234262" y="505228"/>
                  </a:lnTo>
                  <a:lnTo>
                    <a:pt x="0" y="5052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784365" y="3562578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369887" y="0"/>
                  </a:moveTo>
                  <a:lnTo>
                    <a:pt x="123705" y="0"/>
                  </a:lnTo>
                  <a:lnTo>
                    <a:pt x="0" y="151996"/>
                  </a:lnTo>
                  <a:lnTo>
                    <a:pt x="246181" y="151996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8784365" y="3562578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0" y="151997"/>
                  </a:moveTo>
                  <a:lnTo>
                    <a:pt x="123705" y="0"/>
                  </a:lnTo>
                  <a:lnTo>
                    <a:pt x="369887" y="0"/>
                  </a:lnTo>
                  <a:lnTo>
                    <a:pt x="246181" y="151997"/>
                  </a:lnTo>
                  <a:lnTo>
                    <a:pt x="0" y="1519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9154252" y="3573282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1" y="494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9021093" y="4067806"/>
              <a:ext cx="133350" cy="147955"/>
            </a:xfrm>
            <a:custGeom>
              <a:avLst/>
              <a:gdLst/>
              <a:ahLst/>
              <a:cxnLst/>
              <a:rect l="l" t="t" r="r" b="b"/>
              <a:pathLst>
                <a:path w="133350" h="147954">
                  <a:moveTo>
                    <a:pt x="133159" y="0"/>
                  </a:moveTo>
                  <a:lnTo>
                    <a:pt x="0" y="1477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8816422" y="3776657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155354" y="0"/>
                  </a:moveTo>
                  <a:lnTo>
                    <a:pt x="0" y="0"/>
                  </a:lnTo>
                  <a:lnTo>
                    <a:pt x="0" y="291150"/>
                  </a:lnTo>
                  <a:lnTo>
                    <a:pt x="155354" y="291150"/>
                  </a:lnTo>
                  <a:lnTo>
                    <a:pt x="155354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8816422" y="3776657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0" y="0"/>
                  </a:moveTo>
                  <a:lnTo>
                    <a:pt x="155353" y="0"/>
                  </a:lnTo>
                  <a:lnTo>
                    <a:pt x="155353" y="291149"/>
                  </a:lnTo>
                  <a:lnTo>
                    <a:pt x="0" y="291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8838615" y="3864430"/>
              <a:ext cx="118745" cy="102870"/>
            </a:xfrm>
            <a:custGeom>
              <a:avLst/>
              <a:gdLst/>
              <a:ahLst/>
              <a:cxnLst/>
              <a:rect l="l" t="t" r="r" b="b"/>
              <a:pathLst>
                <a:path w="118745" h="102870">
                  <a:moveTo>
                    <a:pt x="118364" y="0"/>
                  </a:moveTo>
                  <a:lnTo>
                    <a:pt x="0" y="0"/>
                  </a:lnTo>
                  <a:lnTo>
                    <a:pt x="0" y="102758"/>
                  </a:lnTo>
                  <a:lnTo>
                    <a:pt x="118364" y="102758"/>
                  </a:lnTo>
                  <a:lnTo>
                    <a:pt x="118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8" name="object 18"/>
            <p:cNvSpPr/>
            <p:nvPr/>
          </p:nvSpPr>
          <p:spPr>
            <a:xfrm>
              <a:off x="8790711" y="2554515"/>
              <a:ext cx="1929130" cy="3048000"/>
            </a:xfrm>
            <a:custGeom>
              <a:avLst/>
              <a:gdLst/>
              <a:ahLst/>
              <a:cxnLst/>
              <a:rect l="l" t="t" r="r" b="b"/>
              <a:pathLst>
                <a:path w="1929129" h="3048000">
                  <a:moveTo>
                    <a:pt x="85725" y="1781175"/>
                  </a:moveTo>
                  <a:lnTo>
                    <a:pt x="78574" y="1766887"/>
                  </a:lnTo>
                  <a:lnTo>
                    <a:pt x="42862" y="1695450"/>
                  </a:lnTo>
                  <a:lnTo>
                    <a:pt x="0" y="1781175"/>
                  </a:lnTo>
                  <a:lnTo>
                    <a:pt x="28575" y="1781175"/>
                  </a:lnTo>
                  <a:lnTo>
                    <a:pt x="28575" y="3009900"/>
                  </a:lnTo>
                  <a:lnTo>
                    <a:pt x="57150" y="3009900"/>
                  </a:lnTo>
                  <a:lnTo>
                    <a:pt x="57150" y="1781175"/>
                  </a:lnTo>
                  <a:lnTo>
                    <a:pt x="85725" y="1781175"/>
                  </a:lnTo>
                  <a:close/>
                </a:path>
                <a:path w="1929129" h="3048000">
                  <a:moveTo>
                    <a:pt x="285127" y="2961970"/>
                  </a:moveTo>
                  <a:lnTo>
                    <a:pt x="256552" y="2962186"/>
                  </a:lnTo>
                  <a:lnTo>
                    <a:pt x="247650" y="1723923"/>
                  </a:lnTo>
                  <a:lnTo>
                    <a:pt x="219075" y="1724126"/>
                  </a:lnTo>
                  <a:lnTo>
                    <a:pt x="227977" y="2962389"/>
                  </a:lnTo>
                  <a:lnTo>
                    <a:pt x="199402" y="2962592"/>
                  </a:lnTo>
                  <a:lnTo>
                    <a:pt x="242887" y="3048000"/>
                  </a:lnTo>
                  <a:lnTo>
                    <a:pt x="277914" y="2976676"/>
                  </a:lnTo>
                  <a:lnTo>
                    <a:pt x="285127" y="2961970"/>
                  </a:lnTo>
                  <a:close/>
                </a:path>
                <a:path w="1929129" h="3048000">
                  <a:moveTo>
                    <a:pt x="1071562" y="0"/>
                  </a:moveTo>
                  <a:lnTo>
                    <a:pt x="981595" y="33058"/>
                  </a:lnTo>
                  <a:lnTo>
                    <a:pt x="1002398" y="52641"/>
                  </a:lnTo>
                  <a:lnTo>
                    <a:pt x="146761" y="961758"/>
                  </a:lnTo>
                  <a:lnTo>
                    <a:pt x="167563" y="981341"/>
                  </a:lnTo>
                  <a:lnTo>
                    <a:pt x="1023213" y="72224"/>
                  </a:lnTo>
                  <a:lnTo>
                    <a:pt x="1044016" y="91808"/>
                  </a:lnTo>
                  <a:lnTo>
                    <a:pt x="1058887" y="42227"/>
                  </a:lnTo>
                  <a:lnTo>
                    <a:pt x="1071562" y="0"/>
                  </a:lnTo>
                  <a:close/>
                </a:path>
                <a:path w="1929129" h="3048000">
                  <a:moveTo>
                    <a:pt x="1110424" y="238518"/>
                  </a:moveTo>
                  <a:lnTo>
                    <a:pt x="1089837" y="218694"/>
                  </a:lnTo>
                  <a:lnTo>
                    <a:pt x="415861" y="918933"/>
                  </a:lnTo>
                  <a:lnTo>
                    <a:pt x="395274" y="899121"/>
                  </a:lnTo>
                  <a:lnTo>
                    <a:pt x="366712" y="990600"/>
                  </a:lnTo>
                  <a:lnTo>
                    <a:pt x="457034" y="958570"/>
                  </a:lnTo>
                  <a:lnTo>
                    <a:pt x="447141" y="949045"/>
                  </a:lnTo>
                  <a:lnTo>
                    <a:pt x="436448" y="938745"/>
                  </a:lnTo>
                  <a:lnTo>
                    <a:pt x="1110424" y="238518"/>
                  </a:lnTo>
                  <a:close/>
                </a:path>
                <a:path w="1929129" h="3048000">
                  <a:moveTo>
                    <a:pt x="1862137" y="1319212"/>
                  </a:moveTo>
                  <a:lnTo>
                    <a:pt x="528637" y="1319212"/>
                  </a:lnTo>
                  <a:lnTo>
                    <a:pt x="528637" y="1290637"/>
                  </a:lnTo>
                  <a:lnTo>
                    <a:pt x="442912" y="1333500"/>
                  </a:lnTo>
                  <a:lnTo>
                    <a:pt x="528637" y="1376362"/>
                  </a:lnTo>
                  <a:lnTo>
                    <a:pt x="528637" y="1347787"/>
                  </a:lnTo>
                  <a:lnTo>
                    <a:pt x="1862137" y="1347787"/>
                  </a:lnTo>
                  <a:lnTo>
                    <a:pt x="1862137" y="1319212"/>
                  </a:lnTo>
                  <a:close/>
                </a:path>
                <a:path w="1929129" h="3048000">
                  <a:moveTo>
                    <a:pt x="1928812" y="1162050"/>
                  </a:moveTo>
                  <a:lnTo>
                    <a:pt x="1900707" y="1148219"/>
                  </a:lnTo>
                  <a:lnTo>
                    <a:pt x="1842808" y="1119746"/>
                  </a:lnTo>
                  <a:lnTo>
                    <a:pt x="1842998" y="1148321"/>
                  </a:lnTo>
                  <a:lnTo>
                    <a:pt x="442823" y="1157287"/>
                  </a:lnTo>
                  <a:lnTo>
                    <a:pt x="443001" y="1185862"/>
                  </a:lnTo>
                  <a:lnTo>
                    <a:pt x="1843176" y="1176896"/>
                  </a:lnTo>
                  <a:lnTo>
                    <a:pt x="1843366" y="1205471"/>
                  </a:lnTo>
                  <a:lnTo>
                    <a:pt x="1928812" y="11620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19" name="object 19"/>
          <p:cNvSpPr txBox="1"/>
          <p:nvPr/>
        </p:nvSpPr>
        <p:spPr>
          <a:xfrm>
            <a:off x="9417143" y="1834388"/>
            <a:ext cx="1819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root</a:t>
            </a:r>
            <a:r>
              <a:rPr sz="18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18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7546306" y="3647947"/>
            <a:ext cx="1079500" cy="55720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93675" marR="5080" indent="-180975">
              <a:lnSpc>
                <a:spcPct val="102200"/>
              </a:lnSpc>
              <a:spcBef>
                <a:spcPts val="50"/>
              </a:spcBef>
            </a:pP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local</a:t>
            </a:r>
            <a:r>
              <a:rPr sz="1800" spc="-9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 </a:t>
            </a:r>
            <a:r>
              <a:rPr sz="1800" spc="-5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object 21"/>
          <p:cNvSpPr txBox="1"/>
          <p:nvPr/>
        </p:nvSpPr>
        <p:spPr>
          <a:xfrm>
            <a:off x="8623393" y="512622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object 22"/>
          <p:cNvSpPr txBox="1"/>
          <p:nvPr/>
        </p:nvSpPr>
        <p:spPr>
          <a:xfrm>
            <a:off x="9166318" y="27914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2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9604468" y="302920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3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" name="object 24"/>
          <p:cNvSpPr txBox="1"/>
          <p:nvPr/>
        </p:nvSpPr>
        <p:spPr>
          <a:xfrm>
            <a:off x="9948955" y="3928364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5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10545856" y="496773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6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26" name="object 26"/>
          <p:cNvGrpSpPr/>
          <p:nvPr/>
        </p:nvGrpSpPr>
        <p:grpSpPr>
          <a:xfrm>
            <a:off x="9894027" y="2138591"/>
            <a:ext cx="1208405" cy="3710940"/>
            <a:chOff x="9894027" y="2138591"/>
            <a:chExt cx="1208405" cy="3710940"/>
          </a:xfrm>
        </p:grpSpPr>
        <p:sp>
          <p:nvSpPr>
            <p:cNvPr id="27" name="object 27"/>
            <p:cNvSpPr/>
            <p:nvPr/>
          </p:nvSpPr>
          <p:spPr>
            <a:xfrm>
              <a:off x="9898787" y="2147646"/>
              <a:ext cx="370205" cy="653415"/>
            </a:xfrm>
            <a:custGeom>
              <a:avLst/>
              <a:gdLst/>
              <a:ahLst/>
              <a:cxnLst/>
              <a:rect l="l" t="t" r="r" b="b"/>
              <a:pathLst>
                <a:path w="370204" h="653414">
                  <a:moveTo>
                    <a:pt x="369887" y="500938"/>
                  </a:moveTo>
                  <a:lnTo>
                    <a:pt x="357555" y="500938"/>
                  </a:lnTo>
                  <a:lnTo>
                    <a:pt x="357555" y="0"/>
                  </a:lnTo>
                  <a:lnTo>
                    <a:pt x="187413" y="0"/>
                  </a:lnTo>
                  <a:lnTo>
                    <a:pt x="187413" y="143421"/>
                  </a:lnTo>
                  <a:lnTo>
                    <a:pt x="2463" y="143421"/>
                  </a:lnTo>
                  <a:lnTo>
                    <a:pt x="2463" y="648652"/>
                  </a:lnTo>
                  <a:lnTo>
                    <a:pt x="3479" y="648652"/>
                  </a:lnTo>
                  <a:lnTo>
                    <a:pt x="0" y="652932"/>
                  </a:lnTo>
                  <a:lnTo>
                    <a:pt x="246176" y="652932"/>
                  </a:lnTo>
                  <a:lnTo>
                    <a:pt x="369887" y="500938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8" name="object 28"/>
            <p:cNvSpPr/>
            <p:nvPr/>
          </p:nvSpPr>
          <p:spPr>
            <a:xfrm>
              <a:off x="9901256" y="2291067"/>
              <a:ext cx="234315" cy="505459"/>
            </a:xfrm>
            <a:custGeom>
              <a:avLst/>
              <a:gdLst/>
              <a:ahLst/>
              <a:cxnLst/>
              <a:rect l="l" t="t" r="r" b="b"/>
              <a:pathLst>
                <a:path w="234315" h="505460">
                  <a:moveTo>
                    <a:pt x="0" y="0"/>
                  </a:moveTo>
                  <a:lnTo>
                    <a:pt x="234262" y="0"/>
                  </a:lnTo>
                  <a:lnTo>
                    <a:pt x="234262" y="505228"/>
                  </a:lnTo>
                  <a:lnTo>
                    <a:pt x="0" y="5052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9" name="object 29"/>
            <p:cNvSpPr/>
            <p:nvPr/>
          </p:nvSpPr>
          <p:spPr>
            <a:xfrm>
              <a:off x="9898790" y="2143353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369887" y="0"/>
                  </a:moveTo>
                  <a:lnTo>
                    <a:pt x="123705" y="0"/>
                  </a:lnTo>
                  <a:lnTo>
                    <a:pt x="0" y="151996"/>
                  </a:lnTo>
                  <a:lnTo>
                    <a:pt x="246181" y="151996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0" name="object 30"/>
            <p:cNvSpPr/>
            <p:nvPr/>
          </p:nvSpPr>
          <p:spPr>
            <a:xfrm>
              <a:off x="9898790" y="2143353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0" y="151997"/>
                  </a:moveTo>
                  <a:lnTo>
                    <a:pt x="123705" y="0"/>
                  </a:lnTo>
                  <a:lnTo>
                    <a:pt x="369887" y="0"/>
                  </a:lnTo>
                  <a:lnTo>
                    <a:pt x="246181" y="151997"/>
                  </a:lnTo>
                  <a:lnTo>
                    <a:pt x="0" y="1519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1" name="object 31"/>
            <p:cNvSpPr/>
            <p:nvPr/>
          </p:nvSpPr>
          <p:spPr>
            <a:xfrm>
              <a:off x="10268677" y="2154057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1" y="494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2" name="object 32"/>
            <p:cNvSpPr/>
            <p:nvPr/>
          </p:nvSpPr>
          <p:spPr>
            <a:xfrm>
              <a:off x="10135518" y="2648581"/>
              <a:ext cx="133350" cy="147955"/>
            </a:xfrm>
            <a:custGeom>
              <a:avLst/>
              <a:gdLst/>
              <a:ahLst/>
              <a:cxnLst/>
              <a:rect l="l" t="t" r="r" b="b"/>
              <a:pathLst>
                <a:path w="133350" h="147955">
                  <a:moveTo>
                    <a:pt x="133159" y="0"/>
                  </a:moveTo>
                  <a:lnTo>
                    <a:pt x="0" y="1477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3" name="object 33"/>
            <p:cNvSpPr/>
            <p:nvPr/>
          </p:nvSpPr>
          <p:spPr>
            <a:xfrm>
              <a:off x="9930847" y="235743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155354" y="0"/>
                  </a:moveTo>
                  <a:lnTo>
                    <a:pt x="0" y="0"/>
                  </a:lnTo>
                  <a:lnTo>
                    <a:pt x="0" y="291150"/>
                  </a:lnTo>
                  <a:lnTo>
                    <a:pt x="155354" y="291150"/>
                  </a:lnTo>
                  <a:lnTo>
                    <a:pt x="155354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4" name="object 34"/>
            <p:cNvSpPr/>
            <p:nvPr/>
          </p:nvSpPr>
          <p:spPr>
            <a:xfrm>
              <a:off x="9930847" y="235743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0" y="0"/>
                  </a:moveTo>
                  <a:lnTo>
                    <a:pt x="155353" y="0"/>
                  </a:lnTo>
                  <a:lnTo>
                    <a:pt x="155353" y="291149"/>
                  </a:lnTo>
                  <a:lnTo>
                    <a:pt x="0" y="291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5" name="object 35"/>
            <p:cNvSpPr/>
            <p:nvPr/>
          </p:nvSpPr>
          <p:spPr>
            <a:xfrm>
              <a:off x="9953040" y="2445206"/>
              <a:ext cx="118745" cy="102870"/>
            </a:xfrm>
            <a:custGeom>
              <a:avLst/>
              <a:gdLst/>
              <a:ahLst/>
              <a:cxnLst/>
              <a:rect l="l" t="t" r="r" b="b"/>
              <a:pathLst>
                <a:path w="118745" h="102869">
                  <a:moveTo>
                    <a:pt x="118364" y="0"/>
                  </a:moveTo>
                  <a:lnTo>
                    <a:pt x="0" y="0"/>
                  </a:lnTo>
                  <a:lnTo>
                    <a:pt x="0" y="102758"/>
                  </a:lnTo>
                  <a:lnTo>
                    <a:pt x="118364" y="102758"/>
                  </a:lnTo>
                  <a:lnTo>
                    <a:pt x="118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6" name="object 36"/>
            <p:cNvSpPr/>
            <p:nvPr/>
          </p:nvSpPr>
          <p:spPr>
            <a:xfrm>
              <a:off x="10727462" y="3576396"/>
              <a:ext cx="370205" cy="653415"/>
            </a:xfrm>
            <a:custGeom>
              <a:avLst/>
              <a:gdLst/>
              <a:ahLst/>
              <a:cxnLst/>
              <a:rect l="l" t="t" r="r" b="b"/>
              <a:pathLst>
                <a:path w="370204" h="653414">
                  <a:moveTo>
                    <a:pt x="369887" y="500938"/>
                  </a:moveTo>
                  <a:lnTo>
                    <a:pt x="357555" y="500938"/>
                  </a:lnTo>
                  <a:lnTo>
                    <a:pt x="357555" y="0"/>
                  </a:lnTo>
                  <a:lnTo>
                    <a:pt x="187413" y="0"/>
                  </a:lnTo>
                  <a:lnTo>
                    <a:pt x="187413" y="143421"/>
                  </a:lnTo>
                  <a:lnTo>
                    <a:pt x="2463" y="143421"/>
                  </a:lnTo>
                  <a:lnTo>
                    <a:pt x="2463" y="648652"/>
                  </a:lnTo>
                  <a:lnTo>
                    <a:pt x="3479" y="648652"/>
                  </a:lnTo>
                  <a:lnTo>
                    <a:pt x="0" y="652932"/>
                  </a:lnTo>
                  <a:lnTo>
                    <a:pt x="246176" y="652932"/>
                  </a:lnTo>
                  <a:lnTo>
                    <a:pt x="369887" y="500938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7" name="object 37"/>
            <p:cNvSpPr/>
            <p:nvPr/>
          </p:nvSpPr>
          <p:spPr>
            <a:xfrm>
              <a:off x="10729931" y="3719817"/>
              <a:ext cx="234315" cy="505459"/>
            </a:xfrm>
            <a:custGeom>
              <a:avLst/>
              <a:gdLst/>
              <a:ahLst/>
              <a:cxnLst/>
              <a:rect l="l" t="t" r="r" b="b"/>
              <a:pathLst>
                <a:path w="234315" h="505460">
                  <a:moveTo>
                    <a:pt x="0" y="0"/>
                  </a:moveTo>
                  <a:lnTo>
                    <a:pt x="234262" y="0"/>
                  </a:lnTo>
                  <a:lnTo>
                    <a:pt x="234262" y="505228"/>
                  </a:lnTo>
                  <a:lnTo>
                    <a:pt x="0" y="5052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8" name="object 38"/>
            <p:cNvSpPr/>
            <p:nvPr/>
          </p:nvSpPr>
          <p:spPr>
            <a:xfrm>
              <a:off x="10727465" y="3572103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369887" y="0"/>
                  </a:moveTo>
                  <a:lnTo>
                    <a:pt x="123705" y="0"/>
                  </a:lnTo>
                  <a:lnTo>
                    <a:pt x="0" y="151996"/>
                  </a:lnTo>
                  <a:lnTo>
                    <a:pt x="246181" y="151996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9" name="object 39"/>
            <p:cNvSpPr/>
            <p:nvPr/>
          </p:nvSpPr>
          <p:spPr>
            <a:xfrm>
              <a:off x="10727465" y="3572103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0" y="151997"/>
                  </a:moveTo>
                  <a:lnTo>
                    <a:pt x="123705" y="0"/>
                  </a:lnTo>
                  <a:lnTo>
                    <a:pt x="369887" y="0"/>
                  </a:lnTo>
                  <a:lnTo>
                    <a:pt x="246181" y="151997"/>
                  </a:lnTo>
                  <a:lnTo>
                    <a:pt x="0" y="1519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0" name="object 40"/>
            <p:cNvSpPr/>
            <p:nvPr/>
          </p:nvSpPr>
          <p:spPr>
            <a:xfrm>
              <a:off x="11097352" y="3582807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1" y="494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1" name="object 41"/>
            <p:cNvSpPr/>
            <p:nvPr/>
          </p:nvSpPr>
          <p:spPr>
            <a:xfrm>
              <a:off x="10964193" y="4077331"/>
              <a:ext cx="133350" cy="147955"/>
            </a:xfrm>
            <a:custGeom>
              <a:avLst/>
              <a:gdLst/>
              <a:ahLst/>
              <a:cxnLst/>
              <a:rect l="l" t="t" r="r" b="b"/>
              <a:pathLst>
                <a:path w="133350" h="147954">
                  <a:moveTo>
                    <a:pt x="133159" y="0"/>
                  </a:moveTo>
                  <a:lnTo>
                    <a:pt x="0" y="1477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2" name="object 42"/>
            <p:cNvSpPr/>
            <p:nvPr/>
          </p:nvSpPr>
          <p:spPr>
            <a:xfrm>
              <a:off x="10759522" y="378618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155354" y="0"/>
                  </a:moveTo>
                  <a:lnTo>
                    <a:pt x="0" y="0"/>
                  </a:lnTo>
                  <a:lnTo>
                    <a:pt x="0" y="291150"/>
                  </a:lnTo>
                  <a:lnTo>
                    <a:pt x="155354" y="291150"/>
                  </a:lnTo>
                  <a:lnTo>
                    <a:pt x="155354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3" name="object 43"/>
            <p:cNvSpPr/>
            <p:nvPr/>
          </p:nvSpPr>
          <p:spPr>
            <a:xfrm>
              <a:off x="10759522" y="378618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0" y="0"/>
                  </a:moveTo>
                  <a:lnTo>
                    <a:pt x="155353" y="0"/>
                  </a:lnTo>
                  <a:lnTo>
                    <a:pt x="155353" y="291149"/>
                  </a:lnTo>
                  <a:lnTo>
                    <a:pt x="0" y="291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4" name="object 44"/>
            <p:cNvSpPr/>
            <p:nvPr/>
          </p:nvSpPr>
          <p:spPr>
            <a:xfrm>
              <a:off x="10781715" y="3873955"/>
              <a:ext cx="118745" cy="102870"/>
            </a:xfrm>
            <a:custGeom>
              <a:avLst/>
              <a:gdLst/>
              <a:ahLst/>
              <a:cxnLst/>
              <a:rect l="l" t="t" r="r" b="b"/>
              <a:pathLst>
                <a:path w="118745" h="102870">
                  <a:moveTo>
                    <a:pt x="118364" y="0"/>
                  </a:moveTo>
                  <a:lnTo>
                    <a:pt x="0" y="0"/>
                  </a:lnTo>
                  <a:lnTo>
                    <a:pt x="0" y="102758"/>
                  </a:lnTo>
                  <a:lnTo>
                    <a:pt x="118364" y="102758"/>
                  </a:lnTo>
                  <a:lnTo>
                    <a:pt x="118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5" name="object 45"/>
            <p:cNvSpPr/>
            <p:nvPr/>
          </p:nvSpPr>
          <p:spPr>
            <a:xfrm>
              <a:off x="10708412" y="5195646"/>
              <a:ext cx="370205" cy="653415"/>
            </a:xfrm>
            <a:custGeom>
              <a:avLst/>
              <a:gdLst/>
              <a:ahLst/>
              <a:cxnLst/>
              <a:rect l="l" t="t" r="r" b="b"/>
              <a:pathLst>
                <a:path w="370204" h="653414">
                  <a:moveTo>
                    <a:pt x="369887" y="500938"/>
                  </a:moveTo>
                  <a:lnTo>
                    <a:pt x="357555" y="500938"/>
                  </a:lnTo>
                  <a:lnTo>
                    <a:pt x="357555" y="0"/>
                  </a:lnTo>
                  <a:lnTo>
                    <a:pt x="187413" y="0"/>
                  </a:lnTo>
                  <a:lnTo>
                    <a:pt x="187413" y="143421"/>
                  </a:lnTo>
                  <a:lnTo>
                    <a:pt x="2463" y="143421"/>
                  </a:lnTo>
                  <a:lnTo>
                    <a:pt x="2463" y="648652"/>
                  </a:lnTo>
                  <a:lnTo>
                    <a:pt x="3479" y="648652"/>
                  </a:lnTo>
                  <a:lnTo>
                    <a:pt x="0" y="652932"/>
                  </a:lnTo>
                  <a:lnTo>
                    <a:pt x="246176" y="652932"/>
                  </a:lnTo>
                  <a:lnTo>
                    <a:pt x="369887" y="500938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6" name="object 46"/>
            <p:cNvSpPr/>
            <p:nvPr/>
          </p:nvSpPr>
          <p:spPr>
            <a:xfrm>
              <a:off x="10710881" y="5339067"/>
              <a:ext cx="234315" cy="505459"/>
            </a:xfrm>
            <a:custGeom>
              <a:avLst/>
              <a:gdLst/>
              <a:ahLst/>
              <a:cxnLst/>
              <a:rect l="l" t="t" r="r" b="b"/>
              <a:pathLst>
                <a:path w="234315" h="505460">
                  <a:moveTo>
                    <a:pt x="0" y="0"/>
                  </a:moveTo>
                  <a:lnTo>
                    <a:pt x="234262" y="0"/>
                  </a:lnTo>
                  <a:lnTo>
                    <a:pt x="234262" y="505228"/>
                  </a:lnTo>
                  <a:lnTo>
                    <a:pt x="0" y="5052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7" name="object 47"/>
            <p:cNvSpPr/>
            <p:nvPr/>
          </p:nvSpPr>
          <p:spPr>
            <a:xfrm>
              <a:off x="10708415" y="5191352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369887" y="0"/>
                  </a:moveTo>
                  <a:lnTo>
                    <a:pt x="123705" y="0"/>
                  </a:lnTo>
                  <a:lnTo>
                    <a:pt x="0" y="151997"/>
                  </a:lnTo>
                  <a:lnTo>
                    <a:pt x="246181" y="151997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8" name="object 48"/>
            <p:cNvSpPr/>
            <p:nvPr/>
          </p:nvSpPr>
          <p:spPr>
            <a:xfrm>
              <a:off x="10708415" y="5191352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0" y="151997"/>
                  </a:moveTo>
                  <a:lnTo>
                    <a:pt x="123705" y="0"/>
                  </a:lnTo>
                  <a:lnTo>
                    <a:pt x="369887" y="0"/>
                  </a:lnTo>
                  <a:lnTo>
                    <a:pt x="246181" y="151997"/>
                  </a:lnTo>
                  <a:lnTo>
                    <a:pt x="0" y="1519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9" name="object 49"/>
            <p:cNvSpPr/>
            <p:nvPr/>
          </p:nvSpPr>
          <p:spPr>
            <a:xfrm>
              <a:off x="11078302" y="5202057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1" y="494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0" name="object 50"/>
            <p:cNvSpPr/>
            <p:nvPr/>
          </p:nvSpPr>
          <p:spPr>
            <a:xfrm>
              <a:off x="10945143" y="5696580"/>
              <a:ext cx="133350" cy="147955"/>
            </a:xfrm>
            <a:custGeom>
              <a:avLst/>
              <a:gdLst/>
              <a:ahLst/>
              <a:cxnLst/>
              <a:rect l="l" t="t" r="r" b="b"/>
              <a:pathLst>
                <a:path w="133350" h="147954">
                  <a:moveTo>
                    <a:pt x="133159" y="0"/>
                  </a:moveTo>
                  <a:lnTo>
                    <a:pt x="0" y="1477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1" name="object 51"/>
            <p:cNvSpPr/>
            <p:nvPr/>
          </p:nvSpPr>
          <p:spPr>
            <a:xfrm>
              <a:off x="10740472" y="540543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155354" y="0"/>
                  </a:moveTo>
                  <a:lnTo>
                    <a:pt x="0" y="0"/>
                  </a:lnTo>
                  <a:lnTo>
                    <a:pt x="0" y="291149"/>
                  </a:lnTo>
                  <a:lnTo>
                    <a:pt x="155354" y="291149"/>
                  </a:lnTo>
                  <a:lnTo>
                    <a:pt x="155354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2" name="object 52"/>
            <p:cNvSpPr/>
            <p:nvPr/>
          </p:nvSpPr>
          <p:spPr>
            <a:xfrm>
              <a:off x="10740472" y="540543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0" y="0"/>
                  </a:moveTo>
                  <a:lnTo>
                    <a:pt x="155353" y="0"/>
                  </a:lnTo>
                  <a:lnTo>
                    <a:pt x="155353" y="291149"/>
                  </a:lnTo>
                  <a:lnTo>
                    <a:pt x="0" y="291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3" name="object 53"/>
            <p:cNvSpPr/>
            <p:nvPr/>
          </p:nvSpPr>
          <p:spPr>
            <a:xfrm>
              <a:off x="10762665" y="5493206"/>
              <a:ext cx="118745" cy="102870"/>
            </a:xfrm>
            <a:custGeom>
              <a:avLst/>
              <a:gdLst/>
              <a:ahLst/>
              <a:cxnLst/>
              <a:rect l="l" t="t" r="r" b="b"/>
              <a:pathLst>
                <a:path w="118745" h="102870">
                  <a:moveTo>
                    <a:pt x="118364" y="0"/>
                  </a:moveTo>
                  <a:lnTo>
                    <a:pt x="0" y="0"/>
                  </a:lnTo>
                  <a:lnTo>
                    <a:pt x="0" y="102757"/>
                  </a:lnTo>
                  <a:lnTo>
                    <a:pt x="118364" y="102757"/>
                  </a:lnTo>
                  <a:lnTo>
                    <a:pt x="118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54" name="object 54"/>
          <p:cNvSpPr txBox="1"/>
          <p:nvPr/>
        </p:nvSpPr>
        <p:spPr>
          <a:xfrm>
            <a:off x="10325919" y="5910579"/>
            <a:ext cx="1273810" cy="51039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sz="16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au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tho</a:t>
            </a:r>
            <a:r>
              <a:rPr sz="16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</a:t>
            </a:r>
            <a:r>
              <a:rPr sz="1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</a:t>
            </a:r>
            <a:r>
              <a:rPr sz="16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</a:t>
            </a:r>
            <a:r>
              <a:rPr sz="1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v</a:t>
            </a:r>
            <a:r>
              <a:rPr sz="1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  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16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16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55" name="object 55"/>
          <p:cNvSpPr txBox="1"/>
          <p:nvPr/>
        </p:nvSpPr>
        <p:spPr>
          <a:xfrm>
            <a:off x="9918793" y="499821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7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56" name="object 56"/>
          <p:cNvSpPr txBox="1"/>
          <p:nvPr/>
        </p:nvSpPr>
        <p:spPr>
          <a:xfrm>
            <a:off x="9175843" y="514451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8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57" name="object 57"/>
          <p:cNvSpPr/>
          <p:nvPr/>
        </p:nvSpPr>
        <p:spPr>
          <a:xfrm>
            <a:off x="9127261" y="4038828"/>
            <a:ext cx="1533525" cy="1437005"/>
          </a:xfrm>
          <a:custGeom>
            <a:avLst/>
            <a:gdLst/>
            <a:ahLst/>
            <a:cxnLst/>
            <a:rect l="l" t="t" r="r" b="b"/>
            <a:pathLst>
              <a:path w="1533525" h="1437004">
                <a:moveTo>
                  <a:pt x="1502181" y="1417586"/>
                </a:moveTo>
                <a:lnTo>
                  <a:pt x="65786" y="165900"/>
                </a:lnTo>
                <a:lnTo>
                  <a:pt x="73063" y="157556"/>
                </a:lnTo>
                <a:lnTo>
                  <a:pt x="82473" y="146748"/>
                </a:lnTo>
                <a:lnTo>
                  <a:pt x="0" y="125412"/>
                </a:lnTo>
                <a:lnTo>
                  <a:pt x="32410" y="204203"/>
                </a:lnTo>
                <a:lnTo>
                  <a:pt x="49098" y="185051"/>
                </a:lnTo>
                <a:lnTo>
                  <a:pt x="1485493" y="1436738"/>
                </a:lnTo>
                <a:lnTo>
                  <a:pt x="1502181" y="1417586"/>
                </a:lnTo>
                <a:close/>
              </a:path>
              <a:path w="1533525" h="1437004">
                <a:moveTo>
                  <a:pt x="1533525" y="1323975"/>
                </a:moveTo>
                <a:lnTo>
                  <a:pt x="1520367" y="1291564"/>
                </a:lnTo>
                <a:lnTo>
                  <a:pt x="1501482" y="1245044"/>
                </a:lnTo>
                <a:lnTo>
                  <a:pt x="1484706" y="1264107"/>
                </a:lnTo>
                <a:lnTo>
                  <a:pt x="48069" y="0"/>
                </a:lnTo>
                <a:lnTo>
                  <a:pt x="31292" y="19062"/>
                </a:lnTo>
                <a:lnTo>
                  <a:pt x="1467929" y="1283182"/>
                </a:lnTo>
                <a:lnTo>
                  <a:pt x="1451152" y="1302245"/>
                </a:lnTo>
                <a:lnTo>
                  <a:pt x="1533525" y="13239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>
              <a:latin typeface="Helvetica Neue Medium" panose="02000503000000020004" pitchFamily="2" charset="0"/>
            </a:endParaRPr>
          </a:p>
        </p:txBody>
      </p:sp>
      <p:sp>
        <p:nvSpPr>
          <p:cNvPr id="58" name="object 58"/>
          <p:cNvSpPr txBox="1"/>
          <p:nvPr/>
        </p:nvSpPr>
        <p:spPr>
          <a:xfrm>
            <a:off x="9918793" y="3205988"/>
            <a:ext cx="2093595" cy="52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145">
              <a:lnSpc>
                <a:spcPts val="2005"/>
              </a:lnSpc>
              <a:spcBef>
                <a:spcPts val="100"/>
              </a:spcBef>
            </a:pPr>
            <a:r>
              <a:rPr sz="1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.com</a:t>
            </a:r>
            <a:r>
              <a:rPr sz="1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1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12700">
              <a:lnSpc>
                <a:spcPts val="2005"/>
              </a:lnSpc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4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7C322E9-322D-5C76-D149-6AF09D846C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>
            <a:extLst>
              <a:ext uri="{FF2B5EF4-FFF2-40B4-BE49-F238E27FC236}">
                <a16:creationId xmlns:a16="http://schemas.microsoft.com/office/drawing/2014/main" id="{CA81324F-30E2-C728-C917-7A15FEDE783D}"/>
              </a:ext>
            </a:extLst>
          </p:cNvPr>
          <p:cNvSpPr txBox="1">
            <a:spLocks noGrp="1"/>
          </p:cNvSpPr>
          <p:nvPr>
            <p:ph type="title"/>
          </p:nvPr>
        </p:nvSpPr>
        <p:spPr>
          <a:xfrm>
            <a:off x="916938" y="644915"/>
            <a:ext cx="11095449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Caching</a:t>
            </a:r>
            <a:r>
              <a:rPr sz="4000" spc="-10" dirty="0"/>
              <a:t> </a:t>
            </a:r>
            <a:r>
              <a:rPr sz="4000" spc="-20" dirty="0"/>
              <a:t>to</a:t>
            </a:r>
            <a:r>
              <a:rPr sz="4000" dirty="0"/>
              <a:t> the</a:t>
            </a:r>
            <a:r>
              <a:rPr sz="4000" spc="-10" dirty="0"/>
              <a:t> </a:t>
            </a:r>
            <a:r>
              <a:rPr sz="4000" spc="-15" dirty="0"/>
              <a:t>Rescue:</a:t>
            </a:r>
            <a:r>
              <a:rPr sz="4000" spc="-20" dirty="0"/>
              <a:t> </a:t>
            </a:r>
            <a:r>
              <a:rPr sz="4000" dirty="0"/>
              <a:t>Domain</a:t>
            </a:r>
            <a:r>
              <a:rPr sz="4000" spc="-5" dirty="0"/>
              <a:t> </a:t>
            </a:r>
            <a:r>
              <a:rPr sz="4000" dirty="0"/>
              <a:t>Name</a:t>
            </a:r>
            <a:r>
              <a:rPr sz="4000" spc="-10" dirty="0"/>
              <a:t> </a:t>
            </a:r>
            <a:r>
              <a:rPr sz="4000" spc="-40" dirty="0"/>
              <a:t>System</a:t>
            </a:r>
          </a:p>
        </p:txBody>
      </p:sp>
      <p:sp>
        <p:nvSpPr>
          <p:cNvPr id="3" name="object 3">
            <a:extLst>
              <a:ext uri="{FF2B5EF4-FFF2-40B4-BE49-F238E27FC236}">
                <a16:creationId xmlns:a16="http://schemas.microsoft.com/office/drawing/2014/main" id="{06551764-9FD1-5A16-9BA0-5425EED87970}"/>
              </a:ext>
            </a:extLst>
          </p:cNvPr>
          <p:cNvSpPr txBox="1"/>
          <p:nvPr/>
        </p:nvSpPr>
        <p:spPr>
          <a:xfrm>
            <a:off x="810262" y="1669965"/>
            <a:ext cx="7644543" cy="194796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What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Mapping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 popular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names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IP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addresses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1155700" lvl="2" indent="-228600">
              <a:lnSpc>
                <a:spcPct val="100000"/>
              </a:lnSpc>
              <a:spcBef>
                <a:spcPts val="330"/>
              </a:spcBef>
              <a:buFont typeface="Arial MT"/>
              <a:buChar char="•"/>
              <a:tabLst>
                <a:tab pos="1155065" algn="l"/>
                <a:tab pos="1155700" algn="l"/>
              </a:tabLst>
            </a:pPr>
            <a:r>
              <a:rPr sz="20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0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spc="-2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3"/>
              </a:rPr>
              <a:t>www.youtube.com</a:t>
            </a:r>
            <a:r>
              <a:rPr sz="2000" spc="-25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3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142.251.41.14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05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Mapping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parts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names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IPs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1155700" lvl="2" indent="-228600">
              <a:lnSpc>
                <a:spcPct val="100000"/>
              </a:lnSpc>
              <a:spcBef>
                <a:spcPts val="300"/>
              </a:spcBef>
              <a:buFont typeface="Arial MT"/>
              <a:buChar char="•"/>
              <a:tabLst>
                <a:tab pos="1155065" algn="l"/>
                <a:tab pos="1155700" algn="l"/>
              </a:tabLst>
            </a:pPr>
            <a:r>
              <a:rPr sz="20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0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.com top-level</a:t>
            </a:r>
            <a:r>
              <a:rPr sz="20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domain</a:t>
            </a:r>
            <a:r>
              <a:rPr sz="20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dirty="0">
                <a:latin typeface="Wingdings"/>
                <a:cs typeface="Wingdings"/>
              </a:rPr>
              <a:t></a:t>
            </a:r>
            <a:r>
              <a:rPr sz="2000" spc="-5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0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192.26.92.30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4" name="object 4">
            <a:extLst>
              <a:ext uri="{FF2B5EF4-FFF2-40B4-BE49-F238E27FC236}">
                <a16:creationId xmlns:a16="http://schemas.microsoft.com/office/drawing/2014/main" id="{603F5C26-519C-5AAC-A6F7-FEC9DB7721E1}"/>
              </a:ext>
            </a:extLst>
          </p:cNvPr>
          <p:cNvSpPr txBox="1"/>
          <p:nvPr/>
        </p:nvSpPr>
        <p:spPr>
          <a:xfrm>
            <a:off x="810262" y="3980349"/>
            <a:ext cx="6729192" cy="1268296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Where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Local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(e.g.,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for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campus)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Client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machine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(e.g.,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user’s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browser)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5" name="object 5">
            <a:extLst>
              <a:ext uri="{FF2B5EF4-FFF2-40B4-BE49-F238E27FC236}">
                <a16:creationId xmlns:a16="http://schemas.microsoft.com/office/drawing/2014/main" id="{B9D0D2B9-FA26-37C8-B1D7-CE6B84C74DCE}"/>
              </a:ext>
            </a:extLst>
          </p:cNvPr>
          <p:cNvSpPr txBox="1"/>
          <p:nvPr/>
        </p:nvSpPr>
        <p:spPr>
          <a:xfrm>
            <a:off x="810262" y="5665385"/>
            <a:ext cx="7439660" cy="889346"/>
          </a:xfrm>
          <a:prstGeom prst="rect">
            <a:avLst/>
          </a:prstGeom>
        </p:spPr>
        <p:txBody>
          <a:bodyPr vert="horz" wrap="square" lIns="0" tIns="50165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9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How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avoid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stale information?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5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Cached entries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have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a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limited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“time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live”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6" name="object 6">
            <a:extLst>
              <a:ext uri="{FF2B5EF4-FFF2-40B4-BE49-F238E27FC236}">
                <a16:creationId xmlns:a16="http://schemas.microsoft.com/office/drawing/2014/main" id="{F1B4DC36-4B33-FA2F-319E-282241FFE725}"/>
              </a:ext>
            </a:extLst>
          </p:cNvPr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8536715" y="5643097"/>
            <a:ext cx="820769" cy="632919"/>
          </a:xfrm>
          <a:prstGeom prst="rect">
            <a:avLst/>
          </a:prstGeom>
        </p:spPr>
      </p:pic>
      <p:sp>
        <p:nvSpPr>
          <p:cNvPr id="7" name="object 7">
            <a:extLst>
              <a:ext uri="{FF2B5EF4-FFF2-40B4-BE49-F238E27FC236}">
                <a16:creationId xmlns:a16="http://schemas.microsoft.com/office/drawing/2014/main" id="{716602EF-A0B7-8E61-18FA-74232133B93D}"/>
              </a:ext>
            </a:extLst>
          </p:cNvPr>
          <p:cNvSpPr txBox="1"/>
          <p:nvPr/>
        </p:nvSpPr>
        <p:spPr>
          <a:xfrm>
            <a:off x="7783606" y="6235700"/>
            <a:ext cx="168592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requesting</a:t>
            </a:r>
            <a:r>
              <a:rPr sz="18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host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8" name="object 8">
            <a:extLst>
              <a:ext uri="{FF2B5EF4-FFF2-40B4-BE49-F238E27FC236}">
                <a16:creationId xmlns:a16="http://schemas.microsoft.com/office/drawing/2014/main" id="{B018F193-227B-F2E3-2322-8ECF90605DD7}"/>
              </a:ext>
            </a:extLst>
          </p:cNvPr>
          <p:cNvGrpSpPr/>
          <p:nvPr/>
        </p:nvGrpSpPr>
        <p:grpSpPr>
          <a:xfrm>
            <a:off x="8779602" y="2554514"/>
            <a:ext cx="1939925" cy="3048000"/>
            <a:chOff x="8779602" y="2554514"/>
            <a:chExt cx="1939925" cy="3048000"/>
          </a:xfrm>
        </p:grpSpPr>
        <p:sp>
          <p:nvSpPr>
            <p:cNvPr id="9" name="object 9">
              <a:extLst>
                <a:ext uri="{FF2B5EF4-FFF2-40B4-BE49-F238E27FC236}">
                  <a16:creationId xmlns:a16="http://schemas.microsoft.com/office/drawing/2014/main" id="{4F023F22-740E-FEB2-49C0-15D80F0106C2}"/>
                </a:ext>
              </a:extLst>
            </p:cNvPr>
            <p:cNvSpPr/>
            <p:nvPr/>
          </p:nvSpPr>
          <p:spPr>
            <a:xfrm>
              <a:off x="8784361" y="3566871"/>
              <a:ext cx="370205" cy="653415"/>
            </a:xfrm>
            <a:custGeom>
              <a:avLst/>
              <a:gdLst/>
              <a:ahLst/>
              <a:cxnLst/>
              <a:rect l="l" t="t" r="r" b="b"/>
              <a:pathLst>
                <a:path w="370204" h="653414">
                  <a:moveTo>
                    <a:pt x="369887" y="500938"/>
                  </a:moveTo>
                  <a:lnTo>
                    <a:pt x="357555" y="500938"/>
                  </a:lnTo>
                  <a:lnTo>
                    <a:pt x="357555" y="0"/>
                  </a:lnTo>
                  <a:lnTo>
                    <a:pt x="187413" y="0"/>
                  </a:lnTo>
                  <a:lnTo>
                    <a:pt x="187413" y="143421"/>
                  </a:lnTo>
                  <a:lnTo>
                    <a:pt x="2463" y="143421"/>
                  </a:lnTo>
                  <a:lnTo>
                    <a:pt x="2463" y="648652"/>
                  </a:lnTo>
                  <a:lnTo>
                    <a:pt x="3479" y="648652"/>
                  </a:lnTo>
                  <a:lnTo>
                    <a:pt x="0" y="652932"/>
                  </a:lnTo>
                  <a:lnTo>
                    <a:pt x="246176" y="652932"/>
                  </a:lnTo>
                  <a:lnTo>
                    <a:pt x="369887" y="500938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0" name="object 10">
              <a:extLst>
                <a:ext uri="{FF2B5EF4-FFF2-40B4-BE49-F238E27FC236}">
                  <a16:creationId xmlns:a16="http://schemas.microsoft.com/office/drawing/2014/main" id="{AAD1F1A7-65BC-790F-528C-2BBDA45CBD2E}"/>
                </a:ext>
              </a:extLst>
            </p:cNvPr>
            <p:cNvSpPr/>
            <p:nvPr/>
          </p:nvSpPr>
          <p:spPr>
            <a:xfrm>
              <a:off x="8786831" y="3710292"/>
              <a:ext cx="234315" cy="505459"/>
            </a:xfrm>
            <a:custGeom>
              <a:avLst/>
              <a:gdLst/>
              <a:ahLst/>
              <a:cxnLst/>
              <a:rect l="l" t="t" r="r" b="b"/>
              <a:pathLst>
                <a:path w="234315" h="505460">
                  <a:moveTo>
                    <a:pt x="0" y="0"/>
                  </a:moveTo>
                  <a:lnTo>
                    <a:pt x="234262" y="0"/>
                  </a:lnTo>
                  <a:lnTo>
                    <a:pt x="234262" y="505228"/>
                  </a:lnTo>
                  <a:lnTo>
                    <a:pt x="0" y="5052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1" name="object 11">
              <a:extLst>
                <a:ext uri="{FF2B5EF4-FFF2-40B4-BE49-F238E27FC236}">
                  <a16:creationId xmlns:a16="http://schemas.microsoft.com/office/drawing/2014/main" id="{BC170E7C-132F-D55A-D299-485CA04C0FBD}"/>
                </a:ext>
              </a:extLst>
            </p:cNvPr>
            <p:cNvSpPr/>
            <p:nvPr/>
          </p:nvSpPr>
          <p:spPr>
            <a:xfrm>
              <a:off x="8784365" y="3562578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369887" y="0"/>
                  </a:moveTo>
                  <a:lnTo>
                    <a:pt x="123705" y="0"/>
                  </a:lnTo>
                  <a:lnTo>
                    <a:pt x="0" y="151996"/>
                  </a:lnTo>
                  <a:lnTo>
                    <a:pt x="246181" y="151996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2" name="object 12">
              <a:extLst>
                <a:ext uri="{FF2B5EF4-FFF2-40B4-BE49-F238E27FC236}">
                  <a16:creationId xmlns:a16="http://schemas.microsoft.com/office/drawing/2014/main" id="{53B3FBD3-FBEE-A1D9-EC81-9F5BD6213057}"/>
                </a:ext>
              </a:extLst>
            </p:cNvPr>
            <p:cNvSpPr/>
            <p:nvPr/>
          </p:nvSpPr>
          <p:spPr>
            <a:xfrm>
              <a:off x="8784365" y="3562578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0" y="151997"/>
                  </a:moveTo>
                  <a:lnTo>
                    <a:pt x="123705" y="0"/>
                  </a:lnTo>
                  <a:lnTo>
                    <a:pt x="369887" y="0"/>
                  </a:lnTo>
                  <a:lnTo>
                    <a:pt x="246181" y="151997"/>
                  </a:lnTo>
                  <a:lnTo>
                    <a:pt x="0" y="1519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3" name="object 13">
              <a:extLst>
                <a:ext uri="{FF2B5EF4-FFF2-40B4-BE49-F238E27FC236}">
                  <a16:creationId xmlns:a16="http://schemas.microsoft.com/office/drawing/2014/main" id="{6DCD4D59-BC9F-3570-F0E0-30E393D16B01}"/>
                </a:ext>
              </a:extLst>
            </p:cNvPr>
            <p:cNvSpPr/>
            <p:nvPr/>
          </p:nvSpPr>
          <p:spPr>
            <a:xfrm>
              <a:off x="9154252" y="3573282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1" y="494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4" name="object 14">
              <a:extLst>
                <a:ext uri="{FF2B5EF4-FFF2-40B4-BE49-F238E27FC236}">
                  <a16:creationId xmlns:a16="http://schemas.microsoft.com/office/drawing/2014/main" id="{6E994BCE-B30A-C6DF-6884-7B9DFBA91876}"/>
                </a:ext>
              </a:extLst>
            </p:cNvPr>
            <p:cNvSpPr/>
            <p:nvPr/>
          </p:nvSpPr>
          <p:spPr>
            <a:xfrm>
              <a:off x="9021093" y="4067806"/>
              <a:ext cx="133350" cy="147955"/>
            </a:xfrm>
            <a:custGeom>
              <a:avLst/>
              <a:gdLst/>
              <a:ahLst/>
              <a:cxnLst/>
              <a:rect l="l" t="t" r="r" b="b"/>
              <a:pathLst>
                <a:path w="133350" h="147954">
                  <a:moveTo>
                    <a:pt x="133159" y="0"/>
                  </a:moveTo>
                  <a:lnTo>
                    <a:pt x="0" y="1477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5" name="object 15">
              <a:extLst>
                <a:ext uri="{FF2B5EF4-FFF2-40B4-BE49-F238E27FC236}">
                  <a16:creationId xmlns:a16="http://schemas.microsoft.com/office/drawing/2014/main" id="{0417EEF1-4194-0CF9-3C7D-C2B884D7F113}"/>
                </a:ext>
              </a:extLst>
            </p:cNvPr>
            <p:cNvSpPr/>
            <p:nvPr/>
          </p:nvSpPr>
          <p:spPr>
            <a:xfrm>
              <a:off x="8816422" y="3776657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155354" y="0"/>
                  </a:moveTo>
                  <a:lnTo>
                    <a:pt x="0" y="0"/>
                  </a:lnTo>
                  <a:lnTo>
                    <a:pt x="0" y="291150"/>
                  </a:lnTo>
                  <a:lnTo>
                    <a:pt x="155354" y="291150"/>
                  </a:lnTo>
                  <a:lnTo>
                    <a:pt x="155354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6" name="object 16">
              <a:extLst>
                <a:ext uri="{FF2B5EF4-FFF2-40B4-BE49-F238E27FC236}">
                  <a16:creationId xmlns:a16="http://schemas.microsoft.com/office/drawing/2014/main" id="{878079DF-E3FD-BD05-91B8-9540C1F7695C}"/>
                </a:ext>
              </a:extLst>
            </p:cNvPr>
            <p:cNvSpPr/>
            <p:nvPr/>
          </p:nvSpPr>
          <p:spPr>
            <a:xfrm>
              <a:off x="8816422" y="3776657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0" y="0"/>
                  </a:moveTo>
                  <a:lnTo>
                    <a:pt x="155353" y="0"/>
                  </a:lnTo>
                  <a:lnTo>
                    <a:pt x="155353" y="291149"/>
                  </a:lnTo>
                  <a:lnTo>
                    <a:pt x="0" y="291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7" name="object 17">
              <a:extLst>
                <a:ext uri="{FF2B5EF4-FFF2-40B4-BE49-F238E27FC236}">
                  <a16:creationId xmlns:a16="http://schemas.microsoft.com/office/drawing/2014/main" id="{8F80C0CE-649B-4BE3-C0E0-3CFBE72E9FB1}"/>
                </a:ext>
              </a:extLst>
            </p:cNvPr>
            <p:cNvSpPr/>
            <p:nvPr/>
          </p:nvSpPr>
          <p:spPr>
            <a:xfrm>
              <a:off x="8838615" y="3864430"/>
              <a:ext cx="118745" cy="102870"/>
            </a:xfrm>
            <a:custGeom>
              <a:avLst/>
              <a:gdLst/>
              <a:ahLst/>
              <a:cxnLst/>
              <a:rect l="l" t="t" r="r" b="b"/>
              <a:pathLst>
                <a:path w="118745" h="102870">
                  <a:moveTo>
                    <a:pt x="118364" y="0"/>
                  </a:moveTo>
                  <a:lnTo>
                    <a:pt x="0" y="0"/>
                  </a:lnTo>
                  <a:lnTo>
                    <a:pt x="0" y="102758"/>
                  </a:lnTo>
                  <a:lnTo>
                    <a:pt x="118364" y="102758"/>
                  </a:lnTo>
                  <a:lnTo>
                    <a:pt x="118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8" name="object 18">
              <a:extLst>
                <a:ext uri="{FF2B5EF4-FFF2-40B4-BE49-F238E27FC236}">
                  <a16:creationId xmlns:a16="http://schemas.microsoft.com/office/drawing/2014/main" id="{DF998461-1D78-5548-F4C7-4C03555588E0}"/>
                </a:ext>
              </a:extLst>
            </p:cNvPr>
            <p:cNvSpPr/>
            <p:nvPr/>
          </p:nvSpPr>
          <p:spPr>
            <a:xfrm>
              <a:off x="8790711" y="2554515"/>
              <a:ext cx="1929130" cy="3048000"/>
            </a:xfrm>
            <a:custGeom>
              <a:avLst/>
              <a:gdLst/>
              <a:ahLst/>
              <a:cxnLst/>
              <a:rect l="l" t="t" r="r" b="b"/>
              <a:pathLst>
                <a:path w="1929129" h="3048000">
                  <a:moveTo>
                    <a:pt x="85725" y="1781175"/>
                  </a:moveTo>
                  <a:lnTo>
                    <a:pt x="78574" y="1766887"/>
                  </a:lnTo>
                  <a:lnTo>
                    <a:pt x="42862" y="1695450"/>
                  </a:lnTo>
                  <a:lnTo>
                    <a:pt x="0" y="1781175"/>
                  </a:lnTo>
                  <a:lnTo>
                    <a:pt x="28575" y="1781175"/>
                  </a:lnTo>
                  <a:lnTo>
                    <a:pt x="28575" y="3009900"/>
                  </a:lnTo>
                  <a:lnTo>
                    <a:pt x="57150" y="3009900"/>
                  </a:lnTo>
                  <a:lnTo>
                    <a:pt x="57150" y="1781175"/>
                  </a:lnTo>
                  <a:lnTo>
                    <a:pt x="85725" y="1781175"/>
                  </a:lnTo>
                  <a:close/>
                </a:path>
                <a:path w="1929129" h="3048000">
                  <a:moveTo>
                    <a:pt x="285127" y="2961970"/>
                  </a:moveTo>
                  <a:lnTo>
                    <a:pt x="256552" y="2962186"/>
                  </a:lnTo>
                  <a:lnTo>
                    <a:pt x="247650" y="1723923"/>
                  </a:lnTo>
                  <a:lnTo>
                    <a:pt x="219075" y="1724126"/>
                  </a:lnTo>
                  <a:lnTo>
                    <a:pt x="227977" y="2962389"/>
                  </a:lnTo>
                  <a:lnTo>
                    <a:pt x="199402" y="2962592"/>
                  </a:lnTo>
                  <a:lnTo>
                    <a:pt x="242887" y="3048000"/>
                  </a:lnTo>
                  <a:lnTo>
                    <a:pt x="277914" y="2976676"/>
                  </a:lnTo>
                  <a:lnTo>
                    <a:pt x="285127" y="2961970"/>
                  </a:lnTo>
                  <a:close/>
                </a:path>
                <a:path w="1929129" h="3048000">
                  <a:moveTo>
                    <a:pt x="1071562" y="0"/>
                  </a:moveTo>
                  <a:lnTo>
                    <a:pt x="981595" y="33058"/>
                  </a:lnTo>
                  <a:lnTo>
                    <a:pt x="1002398" y="52641"/>
                  </a:lnTo>
                  <a:lnTo>
                    <a:pt x="146761" y="961758"/>
                  </a:lnTo>
                  <a:lnTo>
                    <a:pt x="167563" y="981341"/>
                  </a:lnTo>
                  <a:lnTo>
                    <a:pt x="1023213" y="72224"/>
                  </a:lnTo>
                  <a:lnTo>
                    <a:pt x="1044016" y="91808"/>
                  </a:lnTo>
                  <a:lnTo>
                    <a:pt x="1058887" y="42227"/>
                  </a:lnTo>
                  <a:lnTo>
                    <a:pt x="1071562" y="0"/>
                  </a:lnTo>
                  <a:close/>
                </a:path>
                <a:path w="1929129" h="3048000">
                  <a:moveTo>
                    <a:pt x="1110424" y="238518"/>
                  </a:moveTo>
                  <a:lnTo>
                    <a:pt x="1089837" y="218694"/>
                  </a:lnTo>
                  <a:lnTo>
                    <a:pt x="415861" y="918933"/>
                  </a:lnTo>
                  <a:lnTo>
                    <a:pt x="395274" y="899121"/>
                  </a:lnTo>
                  <a:lnTo>
                    <a:pt x="366712" y="990600"/>
                  </a:lnTo>
                  <a:lnTo>
                    <a:pt x="457034" y="958570"/>
                  </a:lnTo>
                  <a:lnTo>
                    <a:pt x="447141" y="949045"/>
                  </a:lnTo>
                  <a:lnTo>
                    <a:pt x="436448" y="938745"/>
                  </a:lnTo>
                  <a:lnTo>
                    <a:pt x="1110424" y="238518"/>
                  </a:lnTo>
                  <a:close/>
                </a:path>
                <a:path w="1929129" h="3048000">
                  <a:moveTo>
                    <a:pt x="1862137" y="1319212"/>
                  </a:moveTo>
                  <a:lnTo>
                    <a:pt x="528637" y="1319212"/>
                  </a:lnTo>
                  <a:lnTo>
                    <a:pt x="528637" y="1290637"/>
                  </a:lnTo>
                  <a:lnTo>
                    <a:pt x="442912" y="1333500"/>
                  </a:lnTo>
                  <a:lnTo>
                    <a:pt x="528637" y="1376362"/>
                  </a:lnTo>
                  <a:lnTo>
                    <a:pt x="528637" y="1347787"/>
                  </a:lnTo>
                  <a:lnTo>
                    <a:pt x="1862137" y="1347787"/>
                  </a:lnTo>
                  <a:lnTo>
                    <a:pt x="1862137" y="1319212"/>
                  </a:lnTo>
                  <a:close/>
                </a:path>
                <a:path w="1929129" h="3048000">
                  <a:moveTo>
                    <a:pt x="1928812" y="1162050"/>
                  </a:moveTo>
                  <a:lnTo>
                    <a:pt x="1900707" y="1148219"/>
                  </a:lnTo>
                  <a:lnTo>
                    <a:pt x="1842808" y="1119746"/>
                  </a:lnTo>
                  <a:lnTo>
                    <a:pt x="1842998" y="1148321"/>
                  </a:lnTo>
                  <a:lnTo>
                    <a:pt x="442823" y="1157287"/>
                  </a:lnTo>
                  <a:lnTo>
                    <a:pt x="443001" y="1185862"/>
                  </a:lnTo>
                  <a:lnTo>
                    <a:pt x="1843176" y="1176896"/>
                  </a:lnTo>
                  <a:lnTo>
                    <a:pt x="1843366" y="1205471"/>
                  </a:lnTo>
                  <a:lnTo>
                    <a:pt x="1928812" y="1162050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19" name="object 19">
            <a:extLst>
              <a:ext uri="{FF2B5EF4-FFF2-40B4-BE49-F238E27FC236}">
                <a16:creationId xmlns:a16="http://schemas.microsoft.com/office/drawing/2014/main" id="{51C7DE7B-C515-2078-59FE-64A967190386}"/>
              </a:ext>
            </a:extLst>
          </p:cNvPr>
          <p:cNvSpPr txBox="1"/>
          <p:nvPr/>
        </p:nvSpPr>
        <p:spPr>
          <a:xfrm>
            <a:off x="9417143" y="1834388"/>
            <a:ext cx="181927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root</a:t>
            </a:r>
            <a:r>
              <a:rPr sz="18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18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" name="object 20">
            <a:extLst>
              <a:ext uri="{FF2B5EF4-FFF2-40B4-BE49-F238E27FC236}">
                <a16:creationId xmlns:a16="http://schemas.microsoft.com/office/drawing/2014/main" id="{04030098-827B-E452-CB02-636C8E919967}"/>
              </a:ext>
            </a:extLst>
          </p:cNvPr>
          <p:cNvSpPr txBox="1"/>
          <p:nvPr/>
        </p:nvSpPr>
        <p:spPr>
          <a:xfrm>
            <a:off x="7546306" y="3647947"/>
            <a:ext cx="1079500" cy="557204"/>
          </a:xfrm>
          <a:prstGeom prst="rect">
            <a:avLst/>
          </a:prstGeom>
        </p:spPr>
        <p:txBody>
          <a:bodyPr vert="horz" wrap="square" lIns="0" tIns="6350" rIns="0" bIns="0" rtlCol="0">
            <a:spAutoFit/>
          </a:bodyPr>
          <a:lstStyle/>
          <a:p>
            <a:pPr marL="193675" marR="5080" indent="-180975">
              <a:lnSpc>
                <a:spcPct val="102200"/>
              </a:lnSpc>
              <a:spcBef>
                <a:spcPts val="50"/>
              </a:spcBef>
            </a:pP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local</a:t>
            </a:r>
            <a:r>
              <a:rPr sz="1800" spc="-9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 </a:t>
            </a:r>
            <a:r>
              <a:rPr sz="1800" spc="-5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1" name="object 21">
            <a:extLst>
              <a:ext uri="{FF2B5EF4-FFF2-40B4-BE49-F238E27FC236}">
                <a16:creationId xmlns:a16="http://schemas.microsoft.com/office/drawing/2014/main" id="{7E7631BA-9C01-91E2-778E-7DD077562DFF}"/>
              </a:ext>
            </a:extLst>
          </p:cNvPr>
          <p:cNvSpPr txBox="1"/>
          <p:nvPr/>
        </p:nvSpPr>
        <p:spPr>
          <a:xfrm>
            <a:off x="8623393" y="5126228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2" name="object 22">
            <a:extLst>
              <a:ext uri="{FF2B5EF4-FFF2-40B4-BE49-F238E27FC236}">
                <a16:creationId xmlns:a16="http://schemas.microsoft.com/office/drawing/2014/main" id="{BC471FA0-7726-7BF2-83F0-64C3F0F40DC1}"/>
              </a:ext>
            </a:extLst>
          </p:cNvPr>
          <p:cNvSpPr txBox="1"/>
          <p:nvPr/>
        </p:nvSpPr>
        <p:spPr>
          <a:xfrm>
            <a:off x="9166318" y="2791459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2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3" name="object 23">
            <a:extLst>
              <a:ext uri="{FF2B5EF4-FFF2-40B4-BE49-F238E27FC236}">
                <a16:creationId xmlns:a16="http://schemas.microsoft.com/office/drawing/2014/main" id="{11D4C7C3-05F9-759B-D291-057C81649EB0}"/>
              </a:ext>
            </a:extLst>
          </p:cNvPr>
          <p:cNvSpPr txBox="1"/>
          <p:nvPr/>
        </p:nvSpPr>
        <p:spPr>
          <a:xfrm>
            <a:off x="9604468" y="3029203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3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" name="object 24">
            <a:extLst>
              <a:ext uri="{FF2B5EF4-FFF2-40B4-BE49-F238E27FC236}">
                <a16:creationId xmlns:a16="http://schemas.microsoft.com/office/drawing/2014/main" id="{384F9E8D-831D-C3BD-E914-3B8B8762DDD0}"/>
              </a:ext>
            </a:extLst>
          </p:cNvPr>
          <p:cNvSpPr txBox="1"/>
          <p:nvPr/>
        </p:nvSpPr>
        <p:spPr>
          <a:xfrm>
            <a:off x="9948955" y="3928364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5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5" name="object 25">
            <a:extLst>
              <a:ext uri="{FF2B5EF4-FFF2-40B4-BE49-F238E27FC236}">
                <a16:creationId xmlns:a16="http://schemas.microsoft.com/office/drawing/2014/main" id="{265D5F0D-75FC-E100-A948-15F35F71D3CC}"/>
              </a:ext>
            </a:extLst>
          </p:cNvPr>
          <p:cNvSpPr txBox="1"/>
          <p:nvPr/>
        </p:nvSpPr>
        <p:spPr>
          <a:xfrm>
            <a:off x="10545856" y="4967732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6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26" name="object 26">
            <a:extLst>
              <a:ext uri="{FF2B5EF4-FFF2-40B4-BE49-F238E27FC236}">
                <a16:creationId xmlns:a16="http://schemas.microsoft.com/office/drawing/2014/main" id="{6B30931B-FAD9-151F-C9C5-053F3163978C}"/>
              </a:ext>
            </a:extLst>
          </p:cNvPr>
          <p:cNvGrpSpPr/>
          <p:nvPr/>
        </p:nvGrpSpPr>
        <p:grpSpPr>
          <a:xfrm>
            <a:off x="9894027" y="2138591"/>
            <a:ext cx="1208405" cy="3710940"/>
            <a:chOff x="9894027" y="2138591"/>
            <a:chExt cx="1208405" cy="3710940"/>
          </a:xfrm>
        </p:grpSpPr>
        <p:sp>
          <p:nvSpPr>
            <p:cNvPr id="27" name="object 27">
              <a:extLst>
                <a:ext uri="{FF2B5EF4-FFF2-40B4-BE49-F238E27FC236}">
                  <a16:creationId xmlns:a16="http://schemas.microsoft.com/office/drawing/2014/main" id="{E9AD10CD-718A-E046-A7EC-E2FC89C22686}"/>
                </a:ext>
              </a:extLst>
            </p:cNvPr>
            <p:cNvSpPr/>
            <p:nvPr/>
          </p:nvSpPr>
          <p:spPr>
            <a:xfrm>
              <a:off x="9898787" y="2147646"/>
              <a:ext cx="370205" cy="653415"/>
            </a:xfrm>
            <a:custGeom>
              <a:avLst/>
              <a:gdLst/>
              <a:ahLst/>
              <a:cxnLst/>
              <a:rect l="l" t="t" r="r" b="b"/>
              <a:pathLst>
                <a:path w="370204" h="653414">
                  <a:moveTo>
                    <a:pt x="369887" y="500938"/>
                  </a:moveTo>
                  <a:lnTo>
                    <a:pt x="357555" y="500938"/>
                  </a:lnTo>
                  <a:lnTo>
                    <a:pt x="357555" y="0"/>
                  </a:lnTo>
                  <a:lnTo>
                    <a:pt x="187413" y="0"/>
                  </a:lnTo>
                  <a:lnTo>
                    <a:pt x="187413" y="143421"/>
                  </a:lnTo>
                  <a:lnTo>
                    <a:pt x="2463" y="143421"/>
                  </a:lnTo>
                  <a:lnTo>
                    <a:pt x="2463" y="648652"/>
                  </a:lnTo>
                  <a:lnTo>
                    <a:pt x="3479" y="648652"/>
                  </a:lnTo>
                  <a:lnTo>
                    <a:pt x="0" y="652932"/>
                  </a:lnTo>
                  <a:lnTo>
                    <a:pt x="246176" y="652932"/>
                  </a:lnTo>
                  <a:lnTo>
                    <a:pt x="369887" y="500938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8" name="object 28">
              <a:extLst>
                <a:ext uri="{FF2B5EF4-FFF2-40B4-BE49-F238E27FC236}">
                  <a16:creationId xmlns:a16="http://schemas.microsoft.com/office/drawing/2014/main" id="{B3984513-A1E0-E76A-B36F-37859A0CD4FB}"/>
                </a:ext>
              </a:extLst>
            </p:cNvPr>
            <p:cNvSpPr/>
            <p:nvPr/>
          </p:nvSpPr>
          <p:spPr>
            <a:xfrm>
              <a:off x="9901256" y="2291067"/>
              <a:ext cx="234315" cy="505459"/>
            </a:xfrm>
            <a:custGeom>
              <a:avLst/>
              <a:gdLst/>
              <a:ahLst/>
              <a:cxnLst/>
              <a:rect l="l" t="t" r="r" b="b"/>
              <a:pathLst>
                <a:path w="234315" h="505460">
                  <a:moveTo>
                    <a:pt x="0" y="0"/>
                  </a:moveTo>
                  <a:lnTo>
                    <a:pt x="234262" y="0"/>
                  </a:lnTo>
                  <a:lnTo>
                    <a:pt x="234262" y="505228"/>
                  </a:lnTo>
                  <a:lnTo>
                    <a:pt x="0" y="5052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9" name="object 29">
              <a:extLst>
                <a:ext uri="{FF2B5EF4-FFF2-40B4-BE49-F238E27FC236}">
                  <a16:creationId xmlns:a16="http://schemas.microsoft.com/office/drawing/2014/main" id="{FC0E9C73-3DE8-4819-5F7A-267B479A1318}"/>
                </a:ext>
              </a:extLst>
            </p:cNvPr>
            <p:cNvSpPr/>
            <p:nvPr/>
          </p:nvSpPr>
          <p:spPr>
            <a:xfrm>
              <a:off x="9898790" y="2143353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369887" y="0"/>
                  </a:moveTo>
                  <a:lnTo>
                    <a:pt x="123705" y="0"/>
                  </a:lnTo>
                  <a:lnTo>
                    <a:pt x="0" y="151996"/>
                  </a:lnTo>
                  <a:lnTo>
                    <a:pt x="246181" y="151996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0" name="object 30">
              <a:extLst>
                <a:ext uri="{FF2B5EF4-FFF2-40B4-BE49-F238E27FC236}">
                  <a16:creationId xmlns:a16="http://schemas.microsoft.com/office/drawing/2014/main" id="{388FEA72-89AC-8406-02C1-AEAB2DFF6E61}"/>
                </a:ext>
              </a:extLst>
            </p:cNvPr>
            <p:cNvSpPr/>
            <p:nvPr/>
          </p:nvSpPr>
          <p:spPr>
            <a:xfrm>
              <a:off x="9898790" y="2143353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0" y="151997"/>
                  </a:moveTo>
                  <a:lnTo>
                    <a:pt x="123705" y="0"/>
                  </a:lnTo>
                  <a:lnTo>
                    <a:pt x="369887" y="0"/>
                  </a:lnTo>
                  <a:lnTo>
                    <a:pt x="246181" y="151997"/>
                  </a:lnTo>
                  <a:lnTo>
                    <a:pt x="0" y="1519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1" name="object 31">
              <a:extLst>
                <a:ext uri="{FF2B5EF4-FFF2-40B4-BE49-F238E27FC236}">
                  <a16:creationId xmlns:a16="http://schemas.microsoft.com/office/drawing/2014/main" id="{79990A6C-0ACD-477F-9843-94E3CF579BE8}"/>
                </a:ext>
              </a:extLst>
            </p:cNvPr>
            <p:cNvSpPr/>
            <p:nvPr/>
          </p:nvSpPr>
          <p:spPr>
            <a:xfrm>
              <a:off x="10268677" y="2154057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1" y="494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2" name="object 32">
              <a:extLst>
                <a:ext uri="{FF2B5EF4-FFF2-40B4-BE49-F238E27FC236}">
                  <a16:creationId xmlns:a16="http://schemas.microsoft.com/office/drawing/2014/main" id="{2040ECB1-2191-1BDD-E0F1-57D6BE9CC269}"/>
                </a:ext>
              </a:extLst>
            </p:cNvPr>
            <p:cNvSpPr/>
            <p:nvPr/>
          </p:nvSpPr>
          <p:spPr>
            <a:xfrm>
              <a:off x="10135518" y="2648581"/>
              <a:ext cx="133350" cy="147955"/>
            </a:xfrm>
            <a:custGeom>
              <a:avLst/>
              <a:gdLst/>
              <a:ahLst/>
              <a:cxnLst/>
              <a:rect l="l" t="t" r="r" b="b"/>
              <a:pathLst>
                <a:path w="133350" h="147955">
                  <a:moveTo>
                    <a:pt x="133159" y="0"/>
                  </a:moveTo>
                  <a:lnTo>
                    <a:pt x="0" y="1477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3" name="object 33">
              <a:extLst>
                <a:ext uri="{FF2B5EF4-FFF2-40B4-BE49-F238E27FC236}">
                  <a16:creationId xmlns:a16="http://schemas.microsoft.com/office/drawing/2014/main" id="{0725B3EB-8E1A-046A-567C-DE672580D9C8}"/>
                </a:ext>
              </a:extLst>
            </p:cNvPr>
            <p:cNvSpPr/>
            <p:nvPr/>
          </p:nvSpPr>
          <p:spPr>
            <a:xfrm>
              <a:off x="9930847" y="235743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155354" y="0"/>
                  </a:moveTo>
                  <a:lnTo>
                    <a:pt x="0" y="0"/>
                  </a:lnTo>
                  <a:lnTo>
                    <a:pt x="0" y="291150"/>
                  </a:lnTo>
                  <a:lnTo>
                    <a:pt x="155354" y="291150"/>
                  </a:lnTo>
                  <a:lnTo>
                    <a:pt x="155354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4" name="object 34">
              <a:extLst>
                <a:ext uri="{FF2B5EF4-FFF2-40B4-BE49-F238E27FC236}">
                  <a16:creationId xmlns:a16="http://schemas.microsoft.com/office/drawing/2014/main" id="{F6C86987-B9E8-937C-B8CC-6875F0AD63C6}"/>
                </a:ext>
              </a:extLst>
            </p:cNvPr>
            <p:cNvSpPr/>
            <p:nvPr/>
          </p:nvSpPr>
          <p:spPr>
            <a:xfrm>
              <a:off x="9930847" y="235743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0" y="0"/>
                  </a:moveTo>
                  <a:lnTo>
                    <a:pt x="155353" y="0"/>
                  </a:lnTo>
                  <a:lnTo>
                    <a:pt x="155353" y="291149"/>
                  </a:lnTo>
                  <a:lnTo>
                    <a:pt x="0" y="291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5" name="object 35">
              <a:extLst>
                <a:ext uri="{FF2B5EF4-FFF2-40B4-BE49-F238E27FC236}">
                  <a16:creationId xmlns:a16="http://schemas.microsoft.com/office/drawing/2014/main" id="{809FD292-8278-2196-5C96-6BF1B17B0456}"/>
                </a:ext>
              </a:extLst>
            </p:cNvPr>
            <p:cNvSpPr/>
            <p:nvPr/>
          </p:nvSpPr>
          <p:spPr>
            <a:xfrm>
              <a:off x="9953040" y="2445206"/>
              <a:ext cx="118745" cy="102870"/>
            </a:xfrm>
            <a:custGeom>
              <a:avLst/>
              <a:gdLst/>
              <a:ahLst/>
              <a:cxnLst/>
              <a:rect l="l" t="t" r="r" b="b"/>
              <a:pathLst>
                <a:path w="118745" h="102869">
                  <a:moveTo>
                    <a:pt x="118364" y="0"/>
                  </a:moveTo>
                  <a:lnTo>
                    <a:pt x="0" y="0"/>
                  </a:lnTo>
                  <a:lnTo>
                    <a:pt x="0" y="102758"/>
                  </a:lnTo>
                  <a:lnTo>
                    <a:pt x="118364" y="102758"/>
                  </a:lnTo>
                  <a:lnTo>
                    <a:pt x="118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6" name="object 36">
              <a:extLst>
                <a:ext uri="{FF2B5EF4-FFF2-40B4-BE49-F238E27FC236}">
                  <a16:creationId xmlns:a16="http://schemas.microsoft.com/office/drawing/2014/main" id="{B2F0BF5A-3DDD-C63F-57EE-BAFDFB3C9E8E}"/>
                </a:ext>
              </a:extLst>
            </p:cNvPr>
            <p:cNvSpPr/>
            <p:nvPr/>
          </p:nvSpPr>
          <p:spPr>
            <a:xfrm>
              <a:off x="10727462" y="3576396"/>
              <a:ext cx="370205" cy="653415"/>
            </a:xfrm>
            <a:custGeom>
              <a:avLst/>
              <a:gdLst/>
              <a:ahLst/>
              <a:cxnLst/>
              <a:rect l="l" t="t" r="r" b="b"/>
              <a:pathLst>
                <a:path w="370204" h="653414">
                  <a:moveTo>
                    <a:pt x="369887" y="500938"/>
                  </a:moveTo>
                  <a:lnTo>
                    <a:pt x="357555" y="500938"/>
                  </a:lnTo>
                  <a:lnTo>
                    <a:pt x="357555" y="0"/>
                  </a:lnTo>
                  <a:lnTo>
                    <a:pt x="187413" y="0"/>
                  </a:lnTo>
                  <a:lnTo>
                    <a:pt x="187413" y="143421"/>
                  </a:lnTo>
                  <a:lnTo>
                    <a:pt x="2463" y="143421"/>
                  </a:lnTo>
                  <a:lnTo>
                    <a:pt x="2463" y="648652"/>
                  </a:lnTo>
                  <a:lnTo>
                    <a:pt x="3479" y="648652"/>
                  </a:lnTo>
                  <a:lnTo>
                    <a:pt x="0" y="652932"/>
                  </a:lnTo>
                  <a:lnTo>
                    <a:pt x="246176" y="652932"/>
                  </a:lnTo>
                  <a:lnTo>
                    <a:pt x="369887" y="500938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7" name="object 37">
              <a:extLst>
                <a:ext uri="{FF2B5EF4-FFF2-40B4-BE49-F238E27FC236}">
                  <a16:creationId xmlns:a16="http://schemas.microsoft.com/office/drawing/2014/main" id="{FF56CBDA-7C82-BBCD-26F5-9D51E07834E2}"/>
                </a:ext>
              </a:extLst>
            </p:cNvPr>
            <p:cNvSpPr/>
            <p:nvPr/>
          </p:nvSpPr>
          <p:spPr>
            <a:xfrm>
              <a:off x="10729931" y="3719817"/>
              <a:ext cx="234315" cy="505459"/>
            </a:xfrm>
            <a:custGeom>
              <a:avLst/>
              <a:gdLst/>
              <a:ahLst/>
              <a:cxnLst/>
              <a:rect l="l" t="t" r="r" b="b"/>
              <a:pathLst>
                <a:path w="234315" h="505460">
                  <a:moveTo>
                    <a:pt x="0" y="0"/>
                  </a:moveTo>
                  <a:lnTo>
                    <a:pt x="234262" y="0"/>
                  </a:lnTo>
                  <a:lnTo>
                    <a:pt x="234262" y="505228"/>
                  </a:lnTo>
                  <a:lnTo>
                    <a:pt x="0" y="5052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8" name="object 38">
              <a:extLst>
                <a:ext uri="{FF2B5EF4-FFF2-40B4-BE49-F238E27FC236}">
                  <a16:creationId xmlns:a16="http://schemas.microsoft.com/office/drawing/2014/main" id="{07316FEB-6677-DB2B-EACC-521DA345C440}"/>
                </a:ext>
              </a:extLst>
            </p:cNvPr>
            <p:cNvSpPr/>
            <p:nvPr/>
          </p:nvSpPr>
          <p:spPr>
            <a:xfrm>
              <a:off x="10727465" y="3572103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369887" y="0"/>
                  </a:moveTo>
                  <a:lnTo>
                    <a:pt x="123705" y="0"/>
                  </a:lnTo>
                  <a:lnTo>
                    <a:pt x="0" y="151996"/>
                  </a:lnTo>
                  <a:lnTo>
                    <a:pt x="246181" y="151996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39" name="object 39">
              <a:extLst>
                <a:ext uri="{FF2B5EF4-FFF2-40B4-BE49-F238E27FC236}">
                  <a16:creationId xmlns:a16="http://schemas.microsoft.com/office/drawing/2014/main" id="{4E6291CB-D9E4-E07A-722F-56E4B674DE1C}"/>
                </a:ext>
              </a:extLst>
            </p:cNvPr>
            <p:cNvSpPr/>
            <p:nvPr/>
          </p:nvSpPr>
          <p:spPr>
            <a:xfrm>
              <a:off x="10727465" y="3572103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0" y="151997"/>
                  </a:moveTo>
                  <a:lnTo>
                    <a:pt x="123705" y="0"/>
                  </a:lnTo>
                  <a:lnTo>
                    <a:pt x="369887" y="0"/>
                  </a:lnTo>
                  <a:lnTo>
                    <a:pt x="246181" y="151997"/>
                  </a:lnTo>
                  <a:lnTo>
                    <a:pt x="0" y="1519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0" name="object 40">
              <a:extLst>
                <a:ext uri="{FF2B5EF4-FFF2-40B4-BE49-F238E27FC236}">
                  <a16:creationId xmlns:a16="http://schemas.microsoft.com/office/drawing/2014/main" id="{32ED8171-44E7-8D59-08F0-F12E107FE232}"/>
                </a:ext>
              </a:extLst>
            </p:cNvPr>
            <p:cNvSpPr/>
            <p:nvPr/>
          </p:nvSpPr>
          <p:spPr>
            <a:xfrm>
              <a:off x="11097352" y="3582807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1" y="494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1" name="object 41">
              <a:extLst>
                <a:ext uri="{FF2B5EF4-FFF2-40B4-BE49-F238E27FC236}">
                  <a16:creationId xmlns:a16="http://schemas.microsoft.com/office/drawing/2014/main" id="{E2231414-069A-86D7-C61A-AB144511089B}"/>
                </a:ext>
              </a:extLst>
            </p:cNvPr>
            <p:cNvSpPr/>
            <p:nvPr/>
          </p:nvSpPr>
          <p:spPr>
            <a:xfrm>
              <a:off x="10964193" y="4077331"/>
              <a:ext cx="133350" cy="147955"/>
            </a:xfrm>
            <a:custGeom>
              <a:avLst/>
              <a:gdLst/>
              <a:ahLst/>
              <a:cxnLst/>
              <a:rect l="l" t="t" r="r" b="b"/>
              <a:pathLst>
                <a:path w="133350" h="147954">
                  <a:moveTo>
                    <a:pt x="133159" y="0"/>
                  </a:moveTo>
                  <a:lnTo>
                    <a:pt x="0" y="1477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2" name="object 42">
              <a:extLst>
                <a:ext uri="{FF2B5EF4-FFF2-40B4-BE49-F238E27FC236}">
                  <a16:creationId xmlns:a16="http://schemas.microsoft.com/office/drawing/2014/main" id="{148D8EDF-DF9F-BC21-01BD-40F4854CE423}"/>
                </a:ext>
              </a:extLst>
            </p:cNvPr>
            <p:cNvSpPr/>
            <p:nvPr/>
          </p:nvSpPr>
          <p:spPr>
            <a:xfrm>
              <a:off x="10759522" y="378618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155354" y="0"/>
                  </a:moveTo>
                  <a:lnTo>
                    <a:pt x="0" y="0"/>
                  </a:lnTo>
                  <a:lnTo>
                    <a:pt x="0" y="291150"/>
                  </a:lnTo>
                  <a:lnTo>
                    <a:pt x="155354" y="291150"/>
                  </a:lnTo>
                  <a:lnTo>
                    <a:pt x="155354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3" name="object 43">
              <a:extLst>
                <a:ext uri="{FF2B5EF4-FFF2-40B4-BE49-F238E27FC236}">
                  <a16:creationId xmlns:a16="http://schemas.microsoft.com/office/drawing/2014/main" id="{611AA3BB-CCB6-FD09-3566-A5F77D81DE42}"/>
                </a:ext>
              </a:extLst>
            </p:cNvPr>
            <p:cNvSpPr/>
            <p:nvPr/>
          </p:nvSpPr>
          <p:spPr>
            <a:xfrm>
              <a:off x="10759522" y="378618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0" y="0"/>
                  </a:moveTo>
                  <a:lnTo>
                    <a:pt x="155353" y="0"/>
                  </a:lnTo>
                  <a:lnTo>
                    <a:pt x="155353" y="291149"/>
                  </a:lnTo>
                  <a:lnTo>
                    <a:pt x="0" y="291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4" name="object 44">
              <a:extLst>
                <a:ext uri="{FF2B5EF4-FFF2-40B4-BE49-F238E27FC236}">
                  <a16:creationId xmlns:a16="http://schemas.microsoft.com/office/drawing/2014/main" id="{C425BB1D-01A6-3D1E-58DB-7FCCBCCEE195}"/>
                </a:ext>
              </a:extLst>
            </p:cNvPr>
            <p:cNvSpPr/>
            <p:nvPr/>
          </p:nvSpPr>
          <p:spPr>
            <a:xfrm>
              <a:off x="10781715" y="3873955"/>
              <a:ext cx="118745" cy="102870"/>
            </a:xfrm>
            <a:custGeom>
              <a:avLst/>
              <a:gdLst/>
              <a:ahLst/>
              <a:cxnLst/>
              <a:rect l="l" t="t" r="r" b="b"/>
              <a:pathLst>
                <a:path w="118745" h="102870">
                  <a:moveTo>
                    <a:pt x="118364" y="0"/>
                  </a:moveTo>
                  <a:lnTo>
                    <a:pt x="0" y="0"/>
                  </a:lnTo>
                  <a:lnTo>
                    <a:pt x="0" y="102758"/>
                  </a:lnTo>
                  <a:lnTo>
                    <a:pt x="118364" y="102758"/>
                  </a:lnTo>
                  <a:lnTo>
                    <a:pt x="118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5" name="object 45">
              <a:extLst>
                <a:ext uri="{FF2B5EF4-FFF2-40B4-BE49-F238E27FC236}">
                  <a16:creationId xmlns:a16="http://schemas.microsoft.com/office/drawing/2014/main" id="{99FC7DD7-8B89-E1E6-BBC4-3CA1B576B0DE}"/>
                </a:ext>
              </a:extLst>
            </p:cNvPr>
            <p:cNvSpPr/>
            <p:nvPr/>
          </p:nvSpPr>
          <p:spPr>
            <a:xfrm>
              <a:off x="10708412" y="5195646"/>
              <a:ext cx="370205" cy="653415"/>
            </a:xfrm>
            <a:custGeom>
              <a:avLst/>
              <a:gdLst/>
              <a:ahLst/>
              <a:cxnLst/>
              <a:rect l="l" t="t" r="r" b="b"/>
              <a:pathLst>
                <a:path w="370204" h="653414">
                  <a:moveTo>
                    <a:pt x="369887" y="500938"/>
                  </a:moveTo>
                  <a:lnTo>
                    <a:pt x="357555" y="500938"/>
                  </a:lnTo>
                  <a:lnTo>
                    <a:pt x="357555" y="0"/>
                  </a:lnTo>
                  <a:lnTo>
                    <a:pt x="187413" y="0"/>
                  </a:lnTo>
                  <a:lnTo>
                    <a:pt x="187413" y="143421"/>
                  </a:lnTo>
                  <a:lnTo>
                    <a:pt x="2463" y="143421"/>
                  </a:lnTo>
                  <a:lnTo>
                    <a:pt x="2463" y="648652"/>
                  </a:lnTo>
                  <a:lnTo>
                    <a:pt x="3479" y="648652"/>
                  </a:lnTo>
                  <a:lnTo>
                    <a:pt x="0" y="652932"/>
                  </a:lnTo>
                  <a:lnTo>
                    <a:pt x="246176" y="652932"/>
                  </a:lnTo>
                  <a:lnTo>
                    <a:pt x="369887" y="500938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6" name="object 46">
              <a:extLst>
                <a:ext uri="{FF2B5EF4-FFF2-40B4-BE49-F238E27FC236}">
                  <a16:creationId xmlns:a16="http://schemas.microsoft.com/office/drawing/2014/main" id="{3B2EE7E1-921A-61DE-247F-CFDD378BB456}"/>
                </a:ext>
              </a:extLst>
            </p:cNvPr>
            <p:cNvSpPr/>
            <p:nvPr/>
          </p:nvSpPr>
          <p:spPr>
            <a:xfrm>
              <a:off x="10710881" y="5339067"/>
              <a:ext cx="234315" cy="505459"/>
            </a:xfrm>
            <a:custGeom>
              <a:avLst/>
              <a:gdLst/>
              <a:ahLst/>
              <a:cxnLst/>
              <a:rect l="l" t="t" r="r" b="b"/>
              <a:pathLst>
                <a:path w="234315" h="505460">
                  <a:moveTo>
                    <a:pt x="0" y="0"/>
                  </a:moveTo>
                  <a:lnTo>
                    <a:pt x="234262" y="0"/>
                  </a:lnTo>
                  <a:lnTo>
                    <a:pt x="234262" y="505228"/>
                  </a:lnTo>
                  <a:lnTo>
                    <a:pt x="0" y="505228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7" name="object 47">
              <a:extLst>
                <a:ext uri="{FF2B5EF4-FFF2-40B4-BE49-F238E27FC236}">
                  <a16:creationId xmlns:a16="http://schemas.microsoft.com/office/drawing/2014/main" id="{A5A7191B-9DAE-41B6-11DD-13802FAAE997}"/>
                </a:ext>
              </a:extLst>
            </p:cNvPr>
            <p:cNvSpPr/>
            <p:nvPr/>
          </p:nvSpPr>
          <p:spPr>
            <a:xfrm>
              <a:off x="10708415" y="5191352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369887" y="0"/>
                  </a:moveTo>
                  <a:lnTo>
                    <a:pt x="123705" y="0"/>
                  </a:lnTo>
                  <a:lnTo>
                    <a:pt x="0" y="151997"/>
                  </a:lnTo>
                  <a:lnTo>
                    <a:pt x="246181" y="151997"/>
                  </a:lnTo>
                  <a:lnTo>
                    <a:pt x="369887" y="0"/>
                  </a:lnTo>
                  <a:close/>
                </a:path>
              </a:pathLst>
            </a:custGeom>
            <a:solidFill>
              <a:srgbClr val="33CCCC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8" name="object 48">
              <a:extLst>
                <a:ext uri="{FF2B5EF4-FFF2-40B4-BE49-F238E27FC236}">
                  <a16:creationId xmlns:a16="http://schemas.microsoft.com/office/drawing/2014/main" id="{5BC2AE0A-7842-53A5-5E25-1714C17A72BF}"/>
                </a:ext>
              </a:extLst>
            </p:cNvPr>
            <p:cNvSpPr/>
            <p:nvPr/>
          </p:nvSpPr>
          <p:spPr>
            <a:xfrm>
              <a:off x="10708415" y="5191352"/>
              <a:ext cx="370205" cy="152400"/>
            </a:xfrm>
            <a:custGeom>
              <a:avLst/>
              <a:gdLst/>
              <a:ahLst/>
              <a:cxnLst/>
              <a:rect l="l" t="t" r="r" b="b"/>
              <a:pathLst>
                <a:path w="370204" h="152400">
                  <a:moveTo>
                    <a:pt x="0" y="151997"/>
                  </a:moveTo>
                  <a:lnTo>
                    <a:pt x="123705" y="0"/>
                  </a:lnTo>
                  <a:lnTo>
                    <a:pt x="369887" y="0"/>
                  </a:lnTo>
                  <a:lnTo>
                    <a:pt x="246181" y="151997"/>
                  </a:lnTo>
                  <a:lnTo>
                    <a:pt x="0" y="151997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49" name="object 49">
              <a:extLst>
                <a:ext uri="{FF2B5EF4-FFF2-40B4-BE49-F238E27FC236}">
                  <a16:creationId xmlns:a16="http://schemas.microsoft.com/office/drawing/2014/main" id="{A891F46F-6231-F4F8-051D-6B193A94CEC6}"/>
                </a:ext>
              </a:extLst>
            </p:cNvPr>
            <p:cNvSpPr/>
            <p:nvPr/>
          </p:nvSpPr>
          <p:spPr>
            <a:xfrm>
              <a:off x="11078302" y="5202057"/>
              <a:ext cx="0" cy="494665"/>
            </a:xfrm>
            <a:custGeom>
              <a:avLst/>
              <a:gdLst/>
              <a:ahLst/>
              <a:cxnLst/>
              <a:rect l="l" t="t" r="r" b="b"/>
              <a:pathLst>
                <a:path h="494664">
                  <a:moveTo>
                    <a:pt x="0" y="0"/>
                  </a:moveTo>
                  <a:lnTo>
                    <a:pt x="1" y="494524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0" name="object 50">
              <a:extLst>
                <a:ext uri="{FF2B5EF4-FFF2-40B4-BE49-F238E27FC236}">
                  <a16:creationId xmlns:a16="http://schemas.microsoft.com/office/drawing/2014/main" id="{B1396133-36F0-0CF2-575F-337EAF5EA3B7}"/>
                </a:ext>
              </a:extLst>
            </p:cNvPr>
            <p:cNvSpPr/>
            <p:nvPr/>
          </p:nvSpPr>
          <p:spPr>
            <a:xfrm>
              <a:off x="10945143" y="5696580"/>
              <a:ext cx="133350" cy="147955"/>
            </a:xfrm>
            <a:custGeom>
              <a:avLst/>
              <a:gdLst/>
              <a:ahLst/>
              <a:cxnLst/>
              <a:rect l="l" t="t" r="r" b="b"/>
              <a:pathLst>
                <a:path w="133350" h="147954">
                  <a:moveTo>
                    <a:pt x="133159" y="0"/>
                  </a:moveTo>
                  <a:lnTo>
                    <a:pt x="0" y="147715"/>
                  </a:lnTo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1" name="object 51">
              <a:extLst>
                <a:ext uri="{FF2B5EF4-FFF2-40B4-BE49-F238E27FC236}">
                  <a16:creationId xmlns:a16="http://schemas.microsoft.com/office/drawing/2014/main" id="{5B0959C3-4087-B370-BF5D-1E67D4D046C2}"/>
                </a:ext>
              </a:extLst>
            </p:cNvPr>
            <p:cNvSpPr/>
            <p:nvPr/>
          </p:nvSpPr>
          <p:spPr>
            <a:xfrm>
              <a:off x="10740472" y="540543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155354" y="0"/>
                  </a:moveTo>
                  <a:lnTo>
                    <a:pt x="0" y="0"/>
                  </a:lnTo>
                  <a:lnTo>
                    <a:pt x="0" y="291149"/>
                  </a:lnTo>
                  <a:lnTo>
                    <a:pt x="155354" y="291149"/>
                  </a:lnTo>
                  <a:lnTo>
                    <a:pt x="155354" y="0"/>
                  </a:lnTo>
                  <a:close/>
                </a:path>
              </a:pathLst>
            </a:custGeom>
            <a:solidFill>
              <a:srgbClr val="ED7D31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2" name="object 52">
              <a:extLst>
                <a:ext uri="{FF2B5EF4-FFF2-40B4-BE49-F238E27FC236}">
                  <a16:creationId xmlns:a16="http://schemas.microsoft.com/office/drawing/2014/main" id="{3256C928-6669-917B-39A4-537162CAD8D9}"/>
                </a:ext>
              </a:extLst>
            </p:cNvPr>
            <p:cNvSpPr/>
            <p:nvPr/>
          </p:nvSpPr>
          <p:spPr>
            <a:xfrm>
              <a:off x="10740472" y="5405432"/>
              <a:ext cx="155575" cy="291465"/>
            </a:xfrm>
            <a:custGeom>
              <a:avLst/>
              <a:gdLst/>
              <a:ahLst/>
              <a:cxnLst/>
              <a:rect l="l" t="t" r="r" b="b"/>
              <a:pathLst>
                <a:path w="155575" h="291464">
                  <a:moveTo>
                    <a:pt x="0" y="0"/>
                  </a:moveTo>
                  <a:lnTo>
                    <a:pt x="155353" y="0"/>
                  </a:lnTo>
                  <a:lnTo>
                    <a:pt x="155353" y="291149"/>
                  </a:lnTo>
                  <a:lnTo>
                    <a:pt x="0" y="291149"/>
                  </a:lnTo>
                  <a:lnTo>
                    <a:pt x="0" y="0"/>
                  </a:lnTo>
                  <a:close/>
                </a:path>
              </a:pathLst>
            </a:custGeom>
            <a:ln w="9525">
              <a:solidFill>
                <a:srgbClr val="000000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3" name="object 53">
              <a:extLst>
                <a:ext uri="{FF2B5EF4-FFF2-40B4-BE49-F238E27FC236}">
                  <a16:creationId xmlns:a16="http://schemas.microsoft.com/office/drawing/2014/main" id="{29D460F7-B5DA-C1CC-A44A-D86E89E8C7F4}"/>
                </a:ext>
              </a:extLst>
            </p:cNvPr>
            <p:cNvSpPr/>
            <p:nvPr/>
          </p:nvSpPr>
          <p:spPr>
            <a:xfrm>
              <a:off x="10762665" y="5493206"/>
              <a:ext cx="118745" cy="102870"/>
            </a:xfrm>
            <a:custGeom>
              <a:avLst/>
              <a:gdLst/>
              <a:ahLst/>
              <a:cxnLst/>
              <a:rect l="l" t="t" r="r" b="b"/>
              <a:pathLst>
                <a:path w="118745" h="102870">
                  <a:moveTo>
                    <a:pt x="118364" y="0"/>
                  </a:moveTo>
                  <a:lnTo>
                    <a:pt x="0" y="0"/>
                  </a:lnTo>
                  <a:lnTo>
                    <a:pt x="0" y="102757"/>
                  </a:lnTo>
                  <a:lnTo>
                    <a:pt x="118364" y="102757"/>
                  </a:lnTo>
                  <a:lnTo>
                    <a:pt x="118364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54" name="object 54">
            <a:extLst>
              <a:ext uri="{FF2B5EF4-FFF2-40B4-BE49-F238E27FC236}">
                <a16:creationId xmlns:a16="http://schemas.microsoft.com/office/drawing/2014/main" id="{2FB9FC49-0E4F-8469-70CD-EDEBBB90D172}"/>
              </a:ext>
            </a:extLst>
          </p:cNvPr>
          <p:cNvSpPr txBox="1"/>
          <p:nvPr/>
        </p:nvSpPr>
        <p:spPr>
          <a:xfrm>
            <a:off x="10325919" y="5910579"/>
            <a:ext cx="1273810" cy="510396"/>
          </a:xfrm>
          <a:prstGeom prst="rect">
            <a:avLst/>
          </a:prstGeom>
        </p:spPr>
        <p:txBody>
          <a:bodyPr vert="horz" wrap="square" lIns="0" tIns="22860" rIns="0" bIns="0" rtlCol="0">
            <a:spAutoFit/>
          </a:bodyPr>
          <a:lstStyle/>
          <a:p>
            <a:pPr marL="12700" marR="5080">
              <a:lnSpc>
                <a:spcPts val="1900"/>
              </a:lnSpc>
              <a:spcBef>
                <a:spcPts val="180"/>
              </a:spcBef>
            </a:pPr>
            <a:r>
              <a:rPr sz="16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au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tho</a:t>
            </a:r>
            <a:r>
              <a:rPr sz="16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</a:t>
            </a:r>
            <a:r>
              <a:rPr sz="1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</a:t>
            </a:r>
            <a:r>
              <a:rPr sz="16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</a:t>
            </a:r>
            <a:r>
              <a:rPr sz="1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v</a:t>
            </a:r>
            <a:r>
              <a:rPr sz="1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  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16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16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55" name="object 55">
            <a:extLst>
              <a:ext uri="{FF2B5EF4-FFF2-40B4-BE49-F238E27FC236}">
                <a16:creationId xmlns:a16="http://schemas.microsoft.com/office/drawing/2014/main" id="{7E810B3C-35BF-2A67-B44D-E213A1516575}"/>
              </a:ext>
            </a:extLst>
          </p:cNvPr>
          <p:cNvSpPr txBox="1"/>
          <p:nvPr/>
        </p:nvSpPr>
        <p:spPr>
          <a:xfrm>
            <a:off x="9918793" y="4998211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7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56" name="object 56">
            <a:extLst>
              <a:ext uri="{FF2B5EF4-FFF2-40B4-BE49-F238E27FC236}">
                <a16:creationId xmlns:a16="http://schemas.microsoft.com/office/drawing/2014/main" id="{F9102294-AD24-02AC-90C1-2FD0C55B906E}"/>
              </a:ext>
            </a:extLst>
          </p:cNvPr>
          <p:cNvSpPr txBox="1"/>
          <p:nvPr/>
        </p:nvSpPr>
        <p:spPr>
          <a:xfrm>
            <a:off x="9175843" y="5144516"/>
            <a:ext cx="153035" cy="2997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8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57" name="object 57">
            <a:extLst>
              <a:ext uri="{FF2B5EF4-FFF2-40B4-BE49-F238E27FC236}">
                <a16:creationId xmlns:a16="http://schemas.microsoft.com/office/drawing/2014/main" id="{B9C4A353-4092-7CAB-25C8-2C96CC750EC9}"/>
              </a:ext>
            </a:extLst>
          </p:cNvPr>
          <p:cNvSpPr/>
          <p:nvPr/>
        </p:nvSpPr>
        <p:spPr>
          <a:xfrm>
            <a:off x="9127261" y="4038828"/>
            <a:ext cx="1533525" cy="1437005"/>
          </a:xfrm>
          <a:custGeom>
            <a:avLst/>
            <a:gdLst/>
            <a:ahLst/>
            <a:cxnLst/>
            <a:rect l="l" t="t" r="r" b="b"/>
            <a:pathLst>
              <a:path w="1533525" h="1437004">
                <a:moveTo>
                  <a:pt x="1502181" y="1417586"/>
                </a:moveTo>
                <a:lnTo>
                  <a:pt x="65786" y="165900"/>
                </a:lnTo>
                <a:lnTo>
                  <a:pt x="73063" y="157556"/>
                </a:lnTo>
                <a:lnTo>
                  <a:pt x="82473" y="146748"/>
                </a:lnTo>
                <a:lnTo>
                  <a:pt x="0" y="125412"/>
                </a:lnTo>
                <a:lnTo>
                  <a:pt x="32410" y="204203"/>
                </a:lnTo>
                <a:lnTo>
                  <a:pt x="49098" y="185051"/>
                </a:lnTo>
                <a:lnTo>
                  <a:pt x="1485493" y="1436738"/>
                </a:lnTo>
                <a:lnTo>
                  <a:pt x="1502181" y="1417586"/>
                </a:lnTo>
                <a:close/>
              </a:path>
              <a:path w="1533525" h="1437004">
                <a:moveTo>
                  <a:pt x="1533525" y="1323975"/>
                </a:moveTo>
                <a:lnTo>
                  <a:pt x="1520367" y="1291564"/>
                </a:lnTo>
                <a:lnTo>
                  <a:pt x="1501482" y="1245044"/>
                </a:lnTo>
                <a:lnTo>
                  <a:pt x="1484706" y="1264107"/>
                </a:lnTo>
                <a:lnTo>
                  <a:pt x="48069" y="0"/>
                </a:lnTo>
                <a:lnTo>
                  <a:pt x="31292" y="19062"/>
                </a:lnTo>
                <a:lnTo>
                  <a:pt x="1467929" y="1283182"/>
                </a:lnTo>
                <a:lnTo>
                  <a:pt x="1451152" y="1302245"/>
                </a:lnTo>
                <a:lnTo>
                  <a:pt x="1533525" y="1323975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>
              <a:latin typeface="Helvetica Neue Medium" panose="02000503000000020004" pitchFamily="2" charset="0"/>
            </a:endParaRPr>
          </a:p>
        </p:txBody>
      </p:sp>
      <p:sp>
        <p:nvSpPr>
          <p:cNvPr id="58" name="object 58">
            <a:extLst>
              <a:ext uri="{FF2B5EF4-FFF2-40B4-BE49-F238E27FC236}">
                <a16:creationId xmlns:a16="http://schemas.microsoft.com/office/drawing/2014/main" id="{90225FF8-C375-3917-045B-02C3CA736ED4}"/>
              </a:ext>
            </a:extLst>
          </p:cNvPr>
          <p:cNvSpPr txBox="1"/>
          <p:nvPr/>
        </p:nvSpPr>
        <p:spPr>
          <a:xfrm>
            <a:off x="9918793" y="3205988"/>
            <a:ext cx="2093595" cy="525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71145">
              <a:lnSpc>
                <a:spcPts val="2005"/>
              </a:lnSpc>
              <a:spcBef>
                <a:spcPts val="100"/>
              </a:spcBef>
            </a:pPr>
            <a:r>
              <a:rPr sz="1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.com</a:t>
            </a:r>
            <a:r>
              <a:rPr sz="1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DNS</a:t>
            </a:r>
            <a:r>
              <a:rPr sz="1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1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12700">
              <a:lnSpc>
                <a:spcPts val="2005"/>
              </a:lnSpc>
            </a:pPr>
            <a:r>
              <a:rPr sz="18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4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1218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509814" y="644915"/>
            <a:ext cx="12063186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dirty="0"/>
              <a:t>Caching </a:t>
            </a:r>
            <a:r>
              <a:rPr sz="4000" spc="-20" dirty="0"/>
              <a:t>to</a:t>
            </a:r>
            <a:r>
              <a:rPr sz="4000" spc="5" dirty="0"/>
              <a:t> </a:t>
            </a:r>
            <a:r>
              <a:rPr sz="4000" dirty="0"/>
              <a:t>the</a:t>
            </a:r>
            <a:r>
              <a:rPr sz="4000" spc="-5" dirty="0"/>
              <a:t> </a:t>
            </a:r>
            <a:r>
              <a:rPr sz="4000" spc="-15" dirty="0"/>
              <a:t>Rescue:</a:t>
            </a:r>
            <a:r>
              <a:rPr sz="4000" spc="-10" dirty="0"/>
              <a:t> Communication</a:t>
            </a:r>
            <a:r>
              <a:rPr sz="4000" spc="5" dirty="0"/>
              <a:t> </a:t>
            </a:r>
            <a:r>
              <a:rPr sz="4000" spc="-5" dirty="0"/>
              <a:t>Channel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23987" y="4471918"/>
            <a:ext cx="9344025" cy="2225675"/>
            <a:chOff x="1444265" y="4593838"/>
            <a:chExt cx="9344025" cy="22256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265" y="4958524"/>
              <a:ext cx="895710" cy="17288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6780" y="4593838"/>
              <a:ext cx="1741335" cy="22256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00648" y="6259893"/>
              <a:ext cx="6746240" cy="0"/>
            </a:xfrm>
            <a:custGeom>
              <a:avLst/>
              <a:gdLst/>
              <a:ahLst/>
              <a:cxnLst/>
              <a:rect l="l" t="t" r="r" b="b"/>
              <a:pathLst>
                <a:path w="6746240">
                  <a:moveTo>
                    <a:pt x="0" y="0"/>
                  </a:moveTo>
                  <a:lnTo>
                    <a:pt x="6746132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2574074" y="5279910"/>
              <a:ext cx="6092825" cy="677545"/>
            </a:xfrm>
            <a:custGeom>
              <a:avLst/>
              <a:gdLst/>
              <a:ahLst/>
              <a:cxnLst/>
              <a:rect l="l" t="t" r="r" b="b"/>
              <a:pathLst>
                <a:path w="6092825" h="677545">
                  <a:moveTo>
                    <a:pt x="6092406" y="601141"/>
                  </a:moveTo>
                  <a:lnTo>
                    <a:pt x="5940006" y="524941"/>
                  </a:lnTo>
                  <a:lnTo>
                    <a:pt x="5940006" y="575741"/>
                  </a:lnTo>
                  <a:lnTo>
                    <a:pt x="152400" y="575741"/>
                  </a:lnTo>
                  <a:lnTo>
                    <a:pt x="152400" y="524941"/>
                  </a:lnTo>
                  <a:lnTo>
                    <a:pt x="0" y="601141"/>
                  </a:lnTo>
                  <a:lnTo>
                    <a:pt x="152400" y="677341"/>
                  </a:lnTo>
                  <a:lnTo>
                    <a:pt x="152400" y="626541"/>
                  </a:lnTo>
                  <a:lnTo>
                    <a:pt x="5940006" y="626541"/>
                  </a:lnTo>
                  <a:lnTo>
                    <a:pt x="5940006" y="677341"/>
                  </a:lnTo>
                  <a:lnTo>
                    <a:pt x="6041606" y="626541"/>
                  </a:lnTo>
                  <a:lnTo>
                    <a:pt x="6092406" y="601141"/>
                  </a:lnTo>
                  <a:close/>
                </a:path>
                <a:path w="6092825" h="677545">
                  <a:moveTo>
                    <a:pt x="6092406" y="76212"/>
                  </a:moveTo>
                  <a:lnTo>
                    <a:pt x="5940006" y="12"/>
                  </a:lnTo>
                  <a:lnTo>
                    <a:pt x="5940006" y="50812"/>
                  </a:lnTo>
                  <a:lnTo>
                    <a:pt x="152400" y="50812"/>
                  </a:lnTo>
                  <a:lnTo>
                    <a:pt x="152400" y="0"/>
                  </a:lnTo>
                  <a:lnTo>
                    <a:pt x="0" y="76200"/>
                  </a:lnTo>
                  <a:lnTo>
                    <a:pt x="152400" y="152400"/>
                  </a:lnTo>
                  <a:lnTo>
                    <a:pt x="152400" y="101612"/>
                  </a:lnTo>
                  <a:lnTo>
                    <a:pt x="5940006" y="101612"/>
                  </a:lnTo>
                  <a:lnTo>
                    <a:pt x="5940006" y="152412"/>
                  </a:lnTo>
                  <a:lnTo>
                    <a:pt x="6041606" y="101612"/>
                  </a:lnTo>
                  <a:lnTo>
                    <a:pt x="5965406" y="101612"/>
                  </a:lnTo>
                  <a:lnTo>
                    <a:pt x="6041606" y="101600"/>
                  </a:lnTo>
                  <a:lnTo>
                    <a:pt x="6092406" y="76212"/>
                  </a:lnTo>
                  <a:close/>
                </a:path>
              </a:pathLst>
            </a:custGeom>
            <a:solidFill>
              <a:srgbClr val="FF0000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16939" y="1761404"/>
            <a:ext cx="10878821" cy="3997697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End-to-end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communication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TLS: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confidentiality,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integrity,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and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authenticity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TCP: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ordered,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reliable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delivery of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byte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stream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Establishing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the channel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is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expensive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Communication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delays,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creating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structures,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and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computing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keys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Exploit </a:t>
            </a:r>
            <a:r>
              <a:rPr sz="2800" spc="-15" dirty="0">
                <a:solidFill>
                  <a:srgbClr val="E775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temporal</a:t>
            </a:r>
            <a:r>
              <a:rPr sz="2800" spc="-5" dirty="0">
                <a:solidFill>
                  <a:srgbClr val="E775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solidFill>
                  <a:srgbClr val="E775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locality</a:t>
            </a:r>
            <a:r>
              <a:rPr sz="2800" spc="-5" dirty="0">
                <a:solidFill>
                  <a:srgbClr val="E775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by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reusing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the channels</a:t>
            </a:r>
            <a:endParaRPr lang="en-US"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82850" marR="2312035" indent="235585">
              <a:lnSpc>
                <a:spcPct val="148300"/>
              </a:lnSpc>
              <a:spcBef>
                <a:spcPts val="2270"/>
              </a:spcBef>
            </a:pPr>
            <a:r>
              <a:rPr lang="en-US" sz="2400" spc="-2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Transport</a:t>
            </a:r>
            <a:r>
              <a:rPr lang="en-US" sz="2400" spc="-1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Layer</a:t>
            </a:r>
            <a:r>
              <a:rPr lang="en-US" sz="24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Security</a:t>
            </a:r>
            <a:r>
              <a:rPr lang="en-US" sz="2400" spc="-1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4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(TLS) </a:t>
            </a:r>
            <a:r>
              <a:rPr lang="en-US" sz="24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400" spc="-2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Transmission </a:t>
            </a:r>
            <a:r>
              <a:rPr lang="en-US" sz="2400" spc="-1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Control</a:t>
            </a:r>
            <a:r>
              <a:rPr lang="en-US" sz="2400" spc="-2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400" spc="-1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Protocol</a:t>
            </a:r>
            <a:r>
              <a:rPr lang="en-US" sz="2400" spc="-2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400" spc="-1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(TCP)</a:t>
            </a:r>
            <a:endParaRPr lang="en-US"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B0D99E4-8069-C94F-A563-A5D10AD269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Temporal Locality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0DB18F5E-53AE-B44B-AA0A-B35568427F8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Temporal locality: nearness in time</a:t>
            </a:r>
          </a:p>
          <a:p>
            <a:endParaRPr lang="en-US" dirty="0"/>
          </a:p>
          <a:p>
            <a:r>
              <a:rPr lang="en-US" dirty="0"/>
              <a:t>Data accessed now was probably accessed recently</a:t>
            </a:r>
          </a:p>
          <a:p>
            <a:endParaRPr lang="en-US" dirty="0"/>
          </a:p>
          <a:p>
            <a:r>
              <a:rPr lang="en-US" dirty="0"/>
              <a:t>Useful data tends to continue to be useful</a:t>
            </a:r>
          </a:p>
        </p:txBody>
      </p:sp>
    </p:spTree>
    <p:extLst>
      <p:ext uri="{BB962C8B-B14F-4D97-AF65-F5344CB8AC3E}">
        <p14:creationId xmlns:p14="http://schemas.microsoft.com/office/powerpoint/2010/main" val="13862280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614138"/>
            <a:ext cx="9751062" cy="68993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dirty="0"/>
              <a:t>Caching</a:t>
            </a:r>
            <a:r>
              <a:rPr spc="-10" dirty="0"/>
              <a:t> </a:t>
            </a:r>
            <a:r>
              <a:rPr spc="-20" dirty="0"/>
              <a:t>to</a:t>
            </a:r>
            <a:r>
              <a:rPr spc="-5" dirty="0"/>
              <a:t> </a:t>
            </a:r>
            <a:r>
              <a:rPr dirty="0"/>
              <a:t>the</a:t>
            </a:r>
            <a:r>
              <a:rPr spc="-15" dirty="0"/>
              <a:t> Rescue: </a:t>
            </a:r>
            <a:r>
              <a:rPr spc="-60" dirty="0"/>
              <a:t>Web</a:t>
            </a:r>
            <a:r>
              <a:rPr spc="-10" dirty="0"/>
              <a:t> </a:t>
            </a:r>
            <a:r>
              <a:rPr spc="-15" dirty="0"/>
              <a:t>Items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1444265" y="4414548"/>
            <a:ext cx="9343850" cy="2225611"/>
            <a:chOff x="1444265" y="4414548"/>
            <a:chExt cx="9343850" cy="2225611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444265" y="4779234"/>
              <a:ext cx="895710" cy="1728838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6780" y="4414548"/>
              <a:ext cx="1741335" cy="2225611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2300648" y="6080602"/>
              <a:ext cx="6746240" cy="0"/>
            </a:xfrm>
            <a:custGeom>
              <a:avLst/>
              <a:gdLst/>
              <a:ahLst/>
              <a:cxnLst/>
              <a:rect l="l" t="t" r="r" b="b"/>
              <a:pathLst>
                <a:path w="6746240">
                  <a:moveTo>
                    <a:pt x="0" y="0"/>
                  </a:moveTo>
                  <a:lnTo>
                    <a:pt x="6746132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588983" y="4794589"/>
              <a:ext cx="2414763" cy="1706880"/>
            </a:xfrm>
            <a:custGeom>
              <a:avLst/>
              <a:gdLst/>
              <a:ahLst/>
              <a:cxnLst/>
              <a:rect l="l" t="t" r="r" b="b"/>
              <a:pathLst>
                <a:path w="2169795" h="1706879">
                  <a:moveTo>
                    <a:pt x="2169458" y="0"/>
                  </a:moveTo>
                  <a:lnTo>
                    <a:pt x="0" y="0"/>
                  </a:lnTo>
                  <a:lnTo>
                    <a:pt x="0" y="1706282"/>
                  </a:lnTo>
                  <a:lnTo>
                    <a:pt x="2169458" y="1706282"/>
                  </a:lnTo>
                  <a:lnTo>
                    <a:pt x="2169458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4588983" y="4794589"/>
              <a:ext cx="2169795" cy="1706880"/>
            </a:xfrm>
            <a:custGeom>
              <a:avLst/>
              <a:gdLst/>
              <a:ahLst/>
              <a:cxnLst/>
              <a:rect l="l" t="t" r="r" b="b"/>
              <a:pathLst>
                <a:path w="2169795" h="1706879">
                  <a:moveTo>
                    <a:pt x="0" y="0"/>
                  </a:moveTo>
                  <a:lnTo>
                    <a:pt x="2169459" y="0"/>
                  </a:lnTo>
                  <a:lnTo>
                    <a:pt x="2169459" y="1706283"/>
                  </a:lnTo>
                  <a:lnTo>
                    <a:pt x="0" y="170628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9" name="object 9"/>
          <p:cNvSpPr txBox="1"/>
          <p:nvPr/>
        </p:nvSpPr>
        <p:spPr>
          <a:xfrm>
            <a:off x="4595333" y="4800939"/>
            <a:ext cx="2369419" cy="1325812"/>
          </a:xfrm>
          <a:prstGeom prst="rect">
            <a:avLst/>
          </a:prstGeom>
          <a:solidFill>
            <a:srgbClr val="4472C4"/>
          </a:solidFill>
        </p:spPr>
        <p:txBody>
          <a:bodyPr vert="horz" wrap="square" lIns="0" tIns="268605" rIns="0" bIns="0" rtlCol="0">
            <a:spAutoFit/>
          </a:bodyPr>
          <a:lstStyle/>
          <a:p>
            <a:pPr marL="516255" marR="508000" indent="133350">
              <a:lnSpc>
                <a:spcPts val="4300"/>
              </a:lnSpc>
              <a:spcBef>
                <a:spcPts val="2115"/>
              </a:spcBef>
            </a:pPr>
            <a:r>
              <a:rPr sz="3200" spc="-5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 </a:t>
            </a:r>
            <a:r>
              <a:rPr sz="3200" spc="-4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</a:t>
            </a:r>
            <a:r>
              <a:rPr sz="32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320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</a:t>
            </a:r>
            <a:r>
              <a:rPr sz="32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h</a:t>
            </a:r>
            <a:r>
              <a:rPr sz="320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0" name="object 10"/>
          <p:cNvSpPr/>
          <p:nvPr/>
        </p:nvSpPr>
        <p:spPr>
          <a:xfrm>
            <a:off x="2585959" y="4777713"/>
            <a:ext cx="1797050" cy="1076960"/>
          </a:xfrm>
          <a:custGeom>
            <a:avLst/>
            <a:gdLst/>
            <a:ahLst/>
            <a:cxnLst/>
            <a:rect l="l" t="t" r="r" b="b"/>
            <a:pathLst>
              <a:path w="1797050" h="1076960">
                <a:moveTo>
                  <a:pt x="165425" y="918017"/>
                </a:moveTo>
                <a:lnTo>
                  <a:pt x="148073" y="964936"/>
                </a:lnTo>
                <a:lnTo>
                  <a:pt x="211984" y="988060"/>
                </a:lnTo>
                <a:lnTo>
                  <a:pt x="264410" y="1005840"/>
                </a:lnTo>
                <a:lnTo>
                  <a:pt x="369794" y="1036319"/>
                </a:lnTo>
                <a:lnTo>
                  <a:pt x="422937" y="1049020"/>
                </a:lnTo>
                <a:lnTo>
                  <a:pt x="476422" y="1059180"/>
                </a:lnTo>
                <a:lnTo>
                  <a:pt x="530274" y="1068070"/>
                </a:lnTo>
                <a:lnTo>
                  <a:pt x="584516" y="1074420"/>
                </a:lnTo>
                <a:lnTo>
                  <a:pt x="639169" y="1076960"/>
                </a:lnTo>
                <a:lnTo>
                  <a:pt x="694245" y="1076960"/>
                </a:lnTo>
                <a:lnTo>
                  <a:pt x="749753" y="1074420"/>
                </a:lnTo>
                <a:lnTo>
                  <a:pt x="805693" y="1068070"/>
                </a:lnTo>
                <a:lnTo>
                  <a:pt x="861834" y="1056640"/>
                </a:lnTo>
                <a:lnTo>
                  <a:pt x="921995" y="1041400"/>
                </a:lnTo>
                <a:lnTo>
                  <a:pt x="954305" y="1031240"/>
                </a:lnTo>
                <a:lnTo>
                  <a:pt x="966928" y="1027429"/>
                </a:lnTo>
                <a:lnTo>
                  <a:pt x="692058" y="1027429"/>
                </a:lnTo>
                <a:lnTo>
                  <a:pt x="693583" y="1026160"/>
                </a:lnTo>
                <a:lnTo>
                  <a:pt x="641409" y="1026160"/>
                </a:lnTo>
                <a:lnTo>
                  <a:pt x="588124" y="1023619"/>
                </a:lnTo>
                <a:lnTo>
                  <a:pt x="589433" y="1023619"/>
                </a:lnTo>
                <a:lnTo>
                  <a:pt x="547037" y="1018540"/>
                </a:lnTo>
                <a:lnTo>
                  <a:pt x="537620" y="1018540"/>
                </a:lnTo>
                <a:lnTo>
                  <a:pt x="484887" y="1009650"/>
                </a:lnTo>
                <a:lnTo>
                  <a:pt x="485940" y="1009650"/>
                </a:lnTo>
                <a:lnTo>
                  <a:pt x="433443" y="999490"/>
                </a:lnTo>
                <a:lnTo>
                  <a:pt x="434365" y="999490"/>
                </a:lnTo>
                <a:lnTo>
                  <a:pt x="382078" y="986790"/>
                </a:lnTo>
                <a:lnTo>
                  <a:pt x="382870" y="986790"/>
                </a:lnTo>
                <a:lnTo>
                  <a:pt x="330767" y="972819"/>
                </a:lnTo>
                <a:lnTo>
                  <a:pt x="331434" y="972819"/>
                </a:lnTo>
                <a:lnTo>
                  <a:pt x="279490" y="957579"/>
                </a:lnTo>
                <a:lnTo>
                  <a:pt x="280036" y="957579"/>
                </a:lnTo>
                <a:lnTo>
                  <a:pt x="231923" y="941069"/>
                </a:lnTo>
                <a:lnTo>
                  <a:pt x="228895" y="941069"/>
                </a:lnTo>
                <a:lnTo>
                  <a:pt x="165425" y="918017"/>
                </a:lnTo>
                <a:close/>
              </a:path>
              <a:path w="1797050" h="1076960">
                <a:moveTo>
                  <a:pt x="1264761" y="853439"/>
                </a:moveTo>
                <a:lnTo>
                  <a:pt x="1188405" y="889000"/>
                </a:lnTo>
                <a:lnTo>
                  <a:pt x="1189051" y="889000"/>
                </a:lnTo>
                <a:lnTo>
                  <a:pt x="1113444" y="920750"/>
                </a:lnTo>
                <a:lnTo>
                  <a:pt x="1114129" y="920750"/>
                </a:lnTo>
                <a:lnTo>
                  <a:pt x="1040676" y="948690"/>
                </a:lnTo>
                <a:lnTo>
                  <a:pt x="1041241" y="948690"/>
                </a:lnTo>
                <a:lnTo>
                  <a:pt x="1005761" y="961390"/>
                </a:lnTo>
                <a:lnTo>
                  <a:pt x="1006176" y="961390"/>
                </a:lnTo>
                <a:lnTo>
                  <a:pt x="971762" y="972819"/>
                </a:lnTo>
                <a:lnTo>
                  <a:pt x="972221" y="972819"/>
                </a:lnTo>
                <a:lnTo>
                  <a:pt x="939048" y="982979"/>
                </a:lnTo>
                <a:lnTo>
                  <a:pt x="939563" y="982979"/>
                </a:lnTo>
                <a:lnTo>
                  <a:pt x="907806" y="993140"/>
                </a:lnTo>
                <a:lnTo>
                  <a:pt x="908397" y="993140"/>
                </a:lnTo>
                <a:lnTo>
                  <a:pt x="878232" y="1000760"/>
                </a:lnTo>
                <a:lnTo>
                  <a:pt x="878926" y="1000760"/>
                </a:lnTo>
                <a:lnTo>
                  <a:pt x="850529" y="1007110"/>
                </a:lnTo>
                <a:lnTo>
                  <a:pt x="851754" y="1007110"/>
                </a:lnTo>
                <a:lnTo>
                  <a:pt x="797051" y="1017269"/>
                </a:lnTo>
                <a:lnTo>
                  <a:pt x="798706" y="1017269"/>
                </a:lnTo>
                <a:lnTo>
                  <a:pt x="744396" y="1023619"/>
                </a:lnTo>
                <a:lnTo>
                  <a:pt x="746000" y="1023619"/>
                </a:lnTo>
                <a:lnTo>
                  <a:pt x="692058" y="1027429"/>
                </a:lnTo>
                <a:lnTo>
                  <a:pt x="966928" y="1027429"/>
                </a:lnTo>
                <a:lnTo>
                  <a:pt x="987967" y="1021079"/>
                </a:lnTo>
                <a:lnTo>
                  <a:pt x="1022818" y="1009650"/>
                </a:lnTo>
                <a:lnTo>
                  <a:pt x="1058790" y="995679"/>
                </a:lnTo>
                <a:lnTo>
                  <a:pt x="1132869" y="967740"/>
                </a:lnTo>
                <a:lnTo>
                  <a:pt x="1209141" y="934719"/>
                </a:lnTo>
                <a:lnTo>
                  <a:pt x="1286140" y="900429"/>
                </a:lnTo>
                <a:lnTo>
                  <a:pt x="1362497" y="862330"/>
                </a:lnTo>
                <a:lnTo>
                  <a:pt x="1376867" y="854710"/>
                </a:lnTo>
                <a:lnTo>
                  <a:pt x="1264117" y="854710"/>
                </a:lnTo>
                <a:lnTo>
                  <a:pt x="1264761" y="853439"/>
                </a:lnTo>
                <a:close/>
              </a:path>
              <a:path w="1797050" h="1076960">
                <a:moveTo>
                  <a:pt x="536437" y="1017269"/>
                </a:moveTo>
                <a:lnTo>
                  <a:pt x="537620" y="1018540"/>
                </a:lnTo>
                <a:lnTo>
                  <a:pt x="547037" y="1018540"/>
                </a:lnTo>
                <a:lnTo>
                  <a:pt x="536437" y="1017269"/>
                </a:lnTo>
                <a:close/>
              </a:path>
              <a:path w="1797050" h="1076960">
                <a:moveTo>
                  <a:pt x="183201" y="869950"/>
                </a:moveTo>
                <a:lnTo>
                  <a:pt x="13804" y="889000"/>
                </a:lnTo>
                <a:lnTo>
                  <a:pt x="130129" y="1013460"/>
                </a:lnTo>
                <a:lnTo>
                  <a:pt x="148073" y="964936"/>
                </a:lnTo>
                <a:lnTo>
                  <a:pt x="124231" y="956310"/>
                </a:lnTo>
                <a:lnTo>
                  <a:pt x="141479" y="909319"/>
                </a:lnTo>
                <a:lnTo>
                  <a:pt x="168641" y="909319"/>
                </a:lnTo>
                <a:lnTo>
                  <a:pt x="183201" y="869950"/>
                </a:lnTo>
                <a:close/>
              </a:path>
              <a:path w="1797050" h="1076960">
                <a:moveTo>
                  <a:pt x="141479" y="909319"/>
                </a:moveTo>
                <a:lnTo>
                  <a:pt x="124231" y="956310"/>
                </a:lnTo>
                <a:lnTo>
                  <a:pt x="148073" y="964936"/>
                </a:lnTo>
                <a:lnTo>
                  <a:pt x="165425" y="918017"/>
                </a:lnTo>
                <a:lnTo>
                  <a:pt x="141479" y="909319"/>
                </a:lnTo>
                <a:close/>
              </a:path>
              <a:path w="1797050" h="1076960">
                <a:moveTo>
                  <a:pt x="228222" y="939800"/>
                </a:moveTo>
                <a:lnTo>
                  <a:pt x="228895" y="941069"/>
                </a:lnTo>
                <a:lnTo>
                  <a:pt x="231923" y="941069"/>
                </a:lnTo>
                <a:lnTo>
                  <a:pt x="228222" y="939800"/>
                </a:lnTo>
                <a:close/>
              </a:path>
              <a:path w="1797050" h="1076960">
                <a:moveTo>
                  <a:pt x="168641" y="909319"/>
                </a:moveTo>
                <a:lnTo>
                  <a:pt x="141479" y="909319"/>
                </a:lnTo>
                <a:lnTo>
                  <a:pt x="165425" y="918017"/>
                </a:lnTo>
                <a:lnTo>
                  <a:pt x="168641" y="909319"/>
                </a:lnTo>
                <a:close/>
              </a:path>
              <a:path w="1797050" h="1076960">
                <a:moveTo>
                  <a:pt x="1339816" y="816610"/>
                </a:moveTo>
                <a:lnTo>
                  <a:pt x="1264117" y="854710"/>
                </a:lnTo>
                <a:lnTo>
                  <a:pt x="1376867" y="854710"/>
                </a:lnTo>
                <a:lnTo>
                  <a:pt x="1446361" y="817880"/>
                </a:lnTo>
                <a:lnTo>
                  <a:pt x="1339143" y="817880"/>
                </a:lnTo>
                <a:lnTo>
                  <a:pt x="1339816" y="816610"/>
                </a:lnTo>
                <a:close/>
              </a:path>
              <a:path w="1797050" h="1076960">
                <a:moveTo>
                  <a:pt x="1514944" y="718819"/>
                </a:moveTo>
                <a:lnTo>
                  <a:pt x="1481598" y="739139"/>
                </a:lnTo>
                <a:lnTo>
                  <a:pt x="1482018" y="739139"/>
                </a:lnTo>
                <a:lnTo>
                  <a:pt x="1447454" y="759460"/>
                </a:lnTo>
                <a:lnTo>
                  <a:pt x="1447845" y="759460"/>
                </a:lnTo>
                <a:lnTo>
                  <a:pt x="1412238" y="778510"/>
                </a:lnTo>
                <a:lnTo>
                  <a:pt x="1412781" y="778510"/>
                </a:lnTo>
                <a:lnTo>
                  <a:pt x="1339143" y="817880"/>
                </a:lnTo>
                <a:lnTo>
                  <a:pt x="1446361" y="817880"/>
                </a:lnTo>
                <a:lnTo>
                  <a:pt x="1472813" y="803910"/>
                </a:lnTo>
                <a:lnTo>
                  <a:pt x="1507783" y="783589"/>
                </a:lnTo>
                <a:lnTo>
                  <a:pt x="1541567" y="762000"/>
                </a:lnTo>
                <a:lnTo>
                  <a:pt x="1573998" y="741680"/>
                </a:lnTo>
                <a:lnTo>
                  <a:pt x="1604910" y="721360"/>
                </a:lnTo>
                <a:lnTo>
                  <a:pt x="1606629" y="720089"/>
                </a:lnTo>
                <a:lnTo>
                  <a:pt x="1514488" y="720089"/>
                </a:lnTo>
                <a:lnTo>
                  <a:pt x="1514944" y="718819"/>
                </a:lnTo>
                <a:close/>
              </a:path>
              <a:path w="1797050" h="1076960">
                <a:moveTo>
                  <a:pt x="1630502" y="638810"/>
                </a:moveTo>
                <a:lnTo>
                  <a:pt x="1603783" y="659130"/>
                </a:lnTo>
                <a:lnTo>
                  <a:pt x="1604406" y="659130"/>
                </a:lnTo>
                <a:lnTo>
                  <a:pt x="1575767" y="679450"/>
                </a:lnTo>
                <a:lnTo>
                  <a:pt x="1576322" y="679450"/>
                </a:lnTo>
                <a:lnTo>
                  <a:pt x="1545940" y="699769"/>
                </a:lnTo>
                <a:lnTo>
                  <a:pt x="1546440" y="699769"/>
                </a:lnTo>
                <a:lnTo>
                  <a:pt x="1514488" y="720089"/>
                </a:lnTo>
                <a:lnTo>
                  <a:pt x="1606629" y="720089"/>
                </a:lnTo>
                <a:lnTo>
                  <a:pt x="1661519" y="679450"/>
                </a:lnTo>
                <a:lnTo>
                  <a:pt x="1686896" y="659130"/>
                </a:lnTo>
                <a:lnTo>
                  <a:pt x="1708661" y="640080"/>
                </a:lnTo>
                <a:lnTo>
                  <a:pt x="1629798" y="640080"/>
                </a:lnTo>
                <a:lnTo>
                  <a:pt x="1630502" y="638810"/>
                </a:lnTo>
                <a:close/>
              </a:path>
              <a:path w="1797050" h="1076960">
                <a:moveTo>
                  <a:pt x="1654420" y="619760"/>
                </a:moveTo>
                <a:lnTo>
                  <a:pt x="1629798" y="640080"/>
                </a:lnTo>
                <a:lnTo>
                  <a:pt x="1708661" y="640080"/>
                </a:lnTo>
                <a:lnTo>
                  <a:pt x="1710112" y="638810"/>
                </a:lnTo>
                <a:lnTo>
                  <a:pt x="1728401" y="621030"/>
                </a:lnTo>
                <a:lnTo>
                  <a:pt x="1653617" y="621030"/>
                </a:lnTo>
                <a:lnTo>
                  <a:pt x="1654420" y="619760"/>
                </a:lnTo>
                <a:close/>
              </a:path>
              <a:path w="1797050" h="1076960">
                <a:moveTo>
                  <a:pt x="1675966" y="600710"/>
                </a:moveTo>
                <a:lnTo>
                  <a:pt x="1653617" y="621030"/>
                </a:lnTo>
                <a:lnTo>
                  <a:pt x="1728401" y="621030"/>
                </a:lnTo>
                <a:lnTo>
                  <a:pt x="1731013" y="618489"/>
                </a:lnTo>
                <a:lnTo>
                  <a:pt x="1745991" y="601980"/>
                </a:lnTo>
                <a:lnTo>
                  <a:pt x="1675043" y="601980"/>
                </a:lnTo>
                <a:lnTo>
                  <a:pt x="1675966" y="600710"/>
                </a:lnTo>
                <a:close/>
              </a:path>
              <a:path w="1797050" h="1076960">
                <a:moveTo>
                  <a:pt x="1694945" y="581660"/>
                </a:moveTo>
                <a:lnTo>
                  <a:pt x="1675043" y="601980"/>
                </a:lnTo>
                <a:lnTo>
                  <a:pt x="1745991" y="601980"/>
                </a:lnTo>
                <a:lnTo>
                  <a:pt x="1749447" y="598169"/>
                </a:lnTo>
                <a:lnTo>
                  <a:pt x="1761299" y="582930"/>
                </a:lnTo>
                <a:lnTo>
                  <a:pt x="1693882" y="582930"/>
                </a:lnTo>
                <a:lnTo>
                  <a:pt x="1694945" y="581660"/>
                </a:lnTo>
                <a:close/>
              </a:path>
              <a:path w="1797050" h="1076960">
                <a:moveTo>
                  <a:pt x="1773646" y="563880"/>
                </a:moveTo>
                <a:lnTo>
                  <a:pt x="1711161" y="563880"/>
                </a:lnTo>
                <a:lnTo>
                  <a:pt x="1693882" y="582930"/>
                </a:lnTo>
                <a:lnTo>
                  <a:pt x="1761299" y="582930"/>
                </a:lnTo>
                <a:lnTo>
                  <a:pt x="1765250" y="577850"/>
                </a:lnTo>
                <a:lnTo>
                  <a:pt x="1773646" y="563880"/>
                </a:lnTo>
                <a:close/>
              </a:path>
              <a:path w="1797050" h="1076960">
                <a:moveTo>
                  <a:pt x="1782544" y="547369"/>
                </a:moveTo>
                <a:lnTo>
                  <a:pt x="1724418" y="547369"/>
                </a:lnTo>
                <a:lnTo>
                  <a:pt x="1709938" y="565150"/>
                </a:lnTo>
                <a:lnTo>
                  <a:pt x="1711161" y="563880"/>
                </a:lnTo>
                <a:lnTo>
                  <a:pt x="1773646" y="563880"/>
                </a:lnTo>
                <a:lnTo>
                  <a:pt x="1778226" y="556260"/>
                </a:lnTo>
                <a:lnTo>
                  <a:pt x="1782544" y="547369"/>
                </a:lnTo>
                <a:close/>
              </a:path>
              <a:path w="1797050" h="1076960">
                <a:moveTo>
                  <a:pt x="1733469" y="532516"/>
                </a:moveTo>
                <a:lnTo>
                  <a:pt x="1723035" y="548639"/>
                </a:lnTo>
                <a:lnTo>
                  <a:pt x="1724418" y="547369"/>
                </a:lnTo>
                <a:lnTo>
                  <a:pt x="1782544" y="547369"/>
                </a:lnTo>
                <a:lnTo>
                  <a:pt x="1788096" y="535939"/>
                </a:lnTo>
                <a:lnTo>
                  <a:pt x="1788885" y="533400"/>
                </a:lnTo>
                <a:lnTo>
                  <a:pt x="1733054" y="533400"/>
                </a:lnTo>
                <a:lnTo>
                  <a:pt x="1733469" y="532516"/>
                </a:lnTo>
                <a:close/>
              </a:path>
              <a:path w="1797050" h="1076960">
                <a:moveTo>
                  <a:pt x="1734541" y="530860"/>
                </a:moveTo>
                <a:lnTo>
                  <a:pt x="1733469" y="532516"/>
                </a:lnTo>
                <a:lnTo>
                  <a:pt x="1733054" y="533400"/>
                </a:lnTo>
                <a:lnTo>
                  <a:pt x="1734541" y="530860"/>
                </a:lnTo>
                <a:close/>
              </a:path>
              <a:path w="1797050" h="1076960">
                <a:moveTo>
                  <a:pt x="1789674" y="530860"/>
                </a:moveTo>
                <a:lnTo>
                  <a:pt x="1734541" y="530860"/>
                </a:lnTo>
                <a:lnTo>
                  <a:pt x="1733054" y="533400"/>
                </a:lnTo>
                <a:lnTo>
                  <a:pt x="1788885" y="533400"/>
                </a:lnTo>
                <a:lnTo>
                  <a:pt x="1789674" y="530860"/>
                </a:lnTo>
                <a:close/>
              </a:path>
              <a:path w="1797050" h="1076960">
                <a:moveTo>
                  <a:pt x="1740680" y="517171"/>
                </a:moveTo>
                <a:lnTo>
                  <a:pt x="1733469" y="532516"/>
                </a:lnTo>
                <a:lnTo>
                  <a:pt x="1734541" y="530860"/>
                </a:lnTo>
                <a:lnTo>
                  <a:pt x="1789674" y="530860"/>
                </a:lnTo>
                <a:lnTo>
                  <a:pt x="1793223" y="519430"/>
                </a:lnTo>
                <a:lnTo>
                  <a:pt x="1739992" y="519430"/>
                </a:lnTo>
                <a:lnTo>
                  <a:pt x="1740680" y="517171"/>
                </a:lnTo>
                <a:close/>
              </a:path>
              <a:path w="1797050" h="1076960">
                <a:moveTo>
                  <a:pt x="1741410" y="515619"/>
                </a:moveTo>
                <a:lnTo>
                  <a:pt x="1740680" y="517171"/>
                </a:lnTo>
                <a:lnTo>
                  <a:pt x="1739992" y="519430"/>
                </a:lnTo>
                <a:lnTo>
                  <a:pt x="1741410" y="515619"/>
                </a:lnTo>
                <a:close/>
              </a:path>
              <a:path w="1797050" h="1076960">
                <a:moveTo>
                  <a:pt x="1794407" y="515619"/>
                </a:moveTo>
                <a:lnTo>
                  <a:pt x="1741410" y="515619"/>
                </a:lnTo>
                <a:lnTo>
                  <a:pt x="1739992" y="519430"/>
                </a:lnTo>
                <a:lnTo>
                  <a:pt x="1793223" y="519430"/>
                </a:lnTo>
                <a:lnTo>
                  <a:pt x="1794407" y="515619"/>
                </a:lnTo>
                <a:close/>
              </a:path>
              <a:path w="1797050" h="1076960">
                <a:moveTo>
                  <a:pt x="1744332" y="505186"/>
                </a:moveTo>
                <a:lnTo>
                  <a:pt x="1740680" y="517171"/>
                </a:lnTo>
                <a:lnTo>
                  <a:pt x="1741410" y="515619"/>
                </a:lnTo>
                <a:lnTo>
                  <a:pt x="1794407" y="515619"/>
                </a:lnTo>
                <a:lnTo>
                  <a:pt x="1795126" y="508000"/>
                </a:lnTo>
                <a:lnTo>
                  <a:pt x="1744071" y="508000"/>
                </a:lnTo>
                <a:lnTo>
                  <a:pt x="1744332" y="505186"/>
                </a:lnTo>
                <a:close/>
              </a:path>
              <a:path w="1797050" h="1076960">
                <a:moveTo>
                  <a:pt x="1745023" y="502919"/>
                </a:moveTo>
                <a:lnTo>
                  <a:pt x="1744332" y="505186"/>
                </a:lnTo>
                <a:lnTo>
                  <a:pt x="1744071" y="508000"/>
                </a:lnTo>
                <a:lnTo>
                  <a:pt x="1745023" y="502919"/>
                </a:lnTo>
                <a:close/>
              </a:path>
              <a:path w="1797050" h="1076960">
                <a:moveTo>
                  <a:pt x="1795606" y="502919"/>
                </a:moveTo>
                <a:lnTo>
                  <a:pt x="1745023" y="502919"/>
                </a:lnTo>
                <a:lnTo>
                  <a:pt x="1744071" y="508000"/>
                </a:lnTo>
                <a:lnTo>
                  <a:pt x="1795126" y="508000"/>
                </a:lnTo>
                <a:lnTo>
                  <a:pt x="1795606" y="502919"/>
                </a:lnTo>
                <a:close/>
              </a:path>
              <a:path w="1797050" h="1076960">
                <a:moveTo>
                  <a:pt x="1745303" y="494701"/>
                </a:moveTo>
                <a:lnTo>
                  <a:pt x="1744332" y="505186"/>
                </a:lnTo>
                <a:lnTo>
                  <a:pt x="1745023" y="502919"/>
                </a:lnTo>
                <a:lnTo>
                  <a:pt x="1795606" y="502919"/>
                </a:lnTo>
                <a:lnTo>
                  <a:pt x="1796085" y="497839"/>
                </a:lnTo>
                <a:lnTo>
                  <a:pt x="1745703" y="497839"/>
                </a:lnTo>
                <a:lnTo>
                  <a:pt x="1745303" y="494701"/>
                </a:lnTo>
                <a:close/>
              </a:path>
              <a:path w="1797050" h="1076960">
                <a:moveTo>
                  <a:pt x="1745601" y="491489"/>
                </a:moveTo>
                <a:lnTo>
                  <a:pt x="1745303" y="494701"/>
                </a:lnTo>
                <a:lnTo>
                  <a:pt x="1745703" y="497839"/>
                </a:lnTo>
                <a:lnTo>
                  <a:pt x="1745601" y="491489"/>
                </a:lnTo>
                <a:close/>
              </a:path>
              <a:path w="1797050" h="1076960">
                <a:moveTo>
                  <a:pt x="1796114" y="491489"/>
                </a:moveTo>
                <a:lnTo>
                  <a:pt x="1745601" y="491489"/>
                </a:lnTo>
                <a:lnTo>
                  <a:pt x="1745703" y="497839"/>
                </a:lnTo>
                <a:lnTo>
                  <a:pt x="1796085" y="497839"/>
                </a:lnTo>
                <a:lnTo>
                  <a:pt x="1796445" y="494030"/>
                </a:lnTo>
                <a:lnTo>
                  <a:pt x="1796114" y="491489"/>
                </a:lnTo>
                <a:close/>
              </a:path>
              <a:path w="1797050" h="1076960">
                <a:moveTo>
                  <a:pt x="1743953" y="484115"/>
                </a:moveTo>
                <a:lnTo>
                  <a:pt x="1745303" y="494701"/>
                </a:lnTo>
                <a:lnTo>
                  <a:pt x="1745601" y="491489"/>
                </a:lnTo>
                <a:lnTo>
                  <a:pt x="1796114" y="491489"/>
                </a:lnTo>
                <a:lnTo>
                  <a:pt x="1795453" y="486409"/>
                </a:lnTo>
                <a:lnTo>
                  <a:pt x="1744737" y="486409"/>
                </a:lnTo>
                <a:lnTo>
                  <a:pt x="1743953" y="484115"/>
                </a:lnTo>
                <a:close/>
              </a:path>
              <a:path w="1797050" h="1076960">
                <a:moveTo>
                  <a:pt x="1743598" y="481330"/>
                </a:moveTo>
                <a:lnTo>
                  <a:pt x="1743953" y="484115"/>
                </a:lnTo>
                <a:lnTo>
                  <a:pt x="1744737" y="486409"/>
                </a:lnTo>
                <a:lnTo>
                  <a:pt x="1743598" y="481330"/>
                </a:lnTo>
                <a:close/>
              </a:path>
              <a:path w="1797050" h="1076960">
                <a:moveTo>
                  <a:pt x="1794792" y="481330"/>
                </a:moveTo>
                <a:lnTo>
                  <a:pt x="1743598" y="481330"/>
                </a:lnTo>
                <a:lnTo>
                  <a:pt x="1744737" y="486409"/>
                </a:lnTo>
                <a:lnTo>
                  <a:pt x="1795453" y="486409"/>
                </a:lnTo>
                <a:lnTo>
                  <a:pt x="1794792" y="481330"/>
                </a:lnTo>
                <a:close/>
              </a:path>
              <a:path w="1797050" h="1076960">
                <a:moveTo>
                  <a:pt x="1739827" y="472038"/>
                </a:moveTo>
                <a:lnTo>
                  <a:pt x="1743953" y="484115"/>
                </a:lnTo>
                <a:lnTo>
                  <a:pt x="1743598" y="481330"/>
                </a:lnTo>
                <a:lnTo>
                  <a:pt x="1794792" y="481330"/>
                </a:lnTo>
                <a:lnTo>
                  <a:pt x="1793800" y="473709"/>
                </a:lnTo>
                <a:lnTo>
                  <a:pt x="1740673" y="473709"/>
                </a:lnTo>
                <a:lnTo>
                  <a:pt x="1739827" y="472038"/>
                </a:lnTo>
                <a:close/>
              </a:path>
              <a:path w="1797050" h="1076960">
                <a:moveTo>
                  <a:pt x="1739097" y="469900"/>
                </a:moveTo>
                <a:lnTo>
                  <a:pt x="1739827" y="472038"/>
                </a:lnTo>
                <a:lnTo>
                  <a:pt x="1740673" y="473709"/>
                </a:lnTo>
                <a:lnTo>
                  <a:pt x="1739097" y="469900"/>
                </a:lnTo>
                <a:close/>
              </a:path>
              <a:path w="1797050" h="1076960">
                <a:moveTo>
                  <a:pt x="1792748" y="469900"/>
                </a:moveTo>
                <a:lnTo>
                  <a:pt x="1739097" y="469900"/>
                </a:lnTo>
                <a:lnTo>
                  <a:pt x="1740673" y="473709"/>
                </a:lnTo>
                <a:lnTo>
                  <a:pt x="1793800" y="473709"/>
                </a:lnTo>
                <a:lnTo>
                  <a:pt x="1793634" y="472439"/>
                </a:lnTo>
                <a:lnTo>
                  <a:pt x="1792748" y="469900"/>
                </a:lnTo>
                <a:close/>
              </a:path>
              <a:path w="1797050" h="1076960">
                <a:moveTo>
                  <a:pt x="1732232" y="457023"/>
                </a:moveTo>
                <a:lnTo>
                  <a:pt x="1739827" y="472038"/>
                </a:lnTo>
                <a:lnTo>
                  <a:pt x="1739097" y="469900"/>
                </a:lnTo>
                <a:lnTo>
                  <a:pt x="1792748" y="469900"/>
                </a:lnTo>
                <a:lnTo>
                  <a:pt x="1788757" y="458469"/>
                </a:lnTo>
                <a:lnTo>
                  <a:pt x="1733298" y="458469"/>
                </a:lnTo>
                <a:lnTo>
                  <a:pt x="1732232" y="457023"/>
                </a:lnTo>
                <a:close/>
              </a:path>
              <a:path w="1797050" h="1076960">
                <a:moveTo>
                  <a:pt x="1731679" y="455930"/>
                </a:moveTo>
                <a:lnTo>
                  <a:pt x="1732232" y="457023"/>
                </a:lnTo>
                <a:lnTo>
                  <a:pt x="1733298" y="458469"/>
                </a:lnTo>
                <a:lnTo>
                  <a:pt x="1731679" y="455930"/>
                </a:lnTo>
                <a:close/>
              </a:path>
              <a:path w="1797050" h="1076960">
                <a:moveTo>
                  <a:pt x="1787870" y="455930"/>
                </a:moveTo>
                <a:lnTo>
                  <a:pt x="1731679" y="455930"/>
                </a:lnTo>
                <a:lnTo>
                  <a:pt x="1733298" y="458469"/>
                </a:lnTo>
                <a:lnTo>
                  <a:pt x="1788757" y="458469"/>
                </a:lnTo>
                <a:lnTo>
                  <a:pt x="1787870" y="455930"/>
                </a:lnTo>
                <a:close/>
              </a:path>
              <a:path w="1797050" h="1076960">
                <a:moveTo>
                  <a:pt x="1721129" y="441960"/>
                </a:moveTo>
                <a:lnTo>
                  <a:pt x="1732232" y="457023"/>
                </a:lnTo>
                <a:lnTo>
                  <a:pt x="1731679" y="455930"/>
                </a:lnTo>
                <a:lnTo>
                  <a:pt x="1787870" y="455930"/>
                </a:lnTo>
                <a:lnTo>
                  <a:pt x="1786540" y="452119"/>
                </a:lnTo>
                <a:lnTo>
                  <a:pt x="1781880" y="443230"/>
                </a:lnTo>
                <a:lnTo>
                  <a:pt x="1722619" y="443230"/>
                </a:lnTo>
                <a:lnTo>
                  <a:pt x="1721129" y="441960"/>
                </a:lnTo>
                <a:close/>
              </a:path>
              <a:path w="1797050" h="1076960">
                <a:moveTo>
                  <a:pt x="1707454" y="425450"/>
                </a:moveTo>
                <a:lnTo>
                  <a:pt x="1722619" y="443230"/>
                </a:lnTo>
                <a:lnTo>
                  <a:pt x="1781880" y="443230"/>
                </a:lnTo>
                <a:lnTo>
                  <a:pt x="1775887" y="431800"/>
                </a:lnTo>
                <a:lnTo>
                  <a:pt x="1772448" y="426719"/>
                </a:lnTo>
                <a:lnTo>
                  <a:pt x="1708765" y="426719"/>
                </a:lnTo>
                <a:lnTo>
                  <a:pt x="1707454" y="425450"/>
                </a:lnTo>
                <a:close/>
              </a:path>
              <a:path w="1797050" h="1076960">
                <a:moveTo>
                  <a:pt x="1759920" y="408939"/>
                </a:moveTo>
                <a:lnTo>
                  <a:pt x="1690784" y="408939"/>
                </a:lnTo>
                <a:lnTo>
                  <a:pt x="1708765" y="426719"/>
                </a:lnTo>
                <a:lnTo>
                  <a:pt x="1772448" y="426719"/>
                </a:lnTo>
                <a:lnTo>
                  <a:pt x="1762131" y="411480"/>
                </a:lnTo>
                <a:lnTo>
                  <a:pt x="1759920" y="408939"/>
                </a:lnTo>
                <a:close/>
              </a:path>
              <a:path w="1797050" h="1076960">
                <a:moveTo>
                  <a:pt x="1744345" y="391160"/>
                </a:moveTo>
                <a:lnTo>
                  <a:pt x="1671303" y="391160"/>
                </a:lnTo>
                <a:lnTo>
                  <a:pt x="1691923" y="410210"/>
                </a:lnTo>
                <a:lnTo>
                  <a:pt x="1690784" y="408939"/>
                </a:lnTo>
                <a:lnTo>
                  <a:pt x="1759920" y="408939"/>
                </a:lnTo>
                <a:lnTo>
                  <a:pt x="1745546" y="392430"/>
                </a:lnTo>
                <a:lnTo>
                  <a:pt x="1744345" y="391160"/>
                </a:lnTo>
                <a:close/>
              </a:path>
              <a:path w="1797050" h="1076960">
                <a:moveTo>
                  <a:pt x="1727528" y="373380"/>
                </a:moveTo>
                <a:lnTo>
                  <a:pt x="1649210" y="373380"/>
                </a:lnTo>
                <a:lnTo>
                  <a:pt x="1672291" y="392430"/>
                </a:lnTo>
                <a:lnTo>
                  <a:pt x="1671303" y="391160"/>
                </a:lnTo>
                <a:lnTo>
                  <a:pt x="1744345" y="391160"/>
                </a:lnTo>
                <a:lnTo>
                  <a:pt x="1727528" y="373380"/>
                </a:lnTo>
                <a:close/>
              </a:path>
              <a:path w="1797050" h="1076960">
                <a:moveTo>
                  <a:pt x="1707529" y="355600"/>
                </a:moveTo>
                <a:lnTo>
                  <a:pt x="1624712" y="355600"/>
                </a:lnTo>
                <a:lnTo>
                  <a:pt x="1650072" y="374650"/>
                </a:lnTo>
                <a:lnTo>
                  <a:pt x="1649210" y="373380"/>
                </a:lnTo>
                <a:lnTo>
                  <a:pt x="1727528" y="373380"/>
                </a:lnTo>
                <a:lnTo>
                  <a:pt x="1726327" y="372110"/>
                </a:lnTo>
                <a:lnTo>
                  <a:pt x="1707529" y="355600"/>
                </a:lnTo>
                <a:close/>
              </a:path>
              <a:path w="1797050" h="1076960">
                <a:moveTo>
                  <a:pt x="783716" y="0"/>
                </a:moveTo>
                <a:lnTo>
                  <a:pt x="727995" y="2539"/>
                </a:lnTo>
                <a:lnTo>
                  <a:pt x="672694" y="8889"/>
                </a:lnTo>
                <a:lnTo>
                  <a:pt x="618063" y="19050"/>
                </a:lnTo>
                <a:lnTo>
                  <a:pt x="564076" y="33019"/>
                </a:lnTo>
                <a:lnTo>
                  <a:pt x="510700" y="49529"/>
                </a:lnTo>
                <a:lnTo>
                  <a:pt x="457890" y="69850"/>
                </a:lnTo>
                <a:lnTo>
                  <a:pt x="405601" y="92710"/>
                </a:lnTo>
                <a:lnTo>
                  <a:pt x="353778" y="116839"/>
                </a:lnTo>
                <a:lnTo>
                  <a:pt x="302374" y="143510"/>
                </a:lnTo>
                <a:lnTo>
                  <a:pt x="200614" y="201929"/>
                </a:lnTo>
                <a:lnTo>
                  <a:pt x="150159" y="232410"/>
                </a:lnTo>
                <a:lnTo>
                  <a:pt x="99903" y="264160"/>
                </a:lnTo>
                <a:lnTo>
                  <a:pt x="0" y="328930"/>
                </a:lnTo>
                <a:lnTo>
                  <a:pt x="27609" y="372110"/>
                </a:lnTo>
                <a:lnTo>
                  <a:pt x="127394" y="307339"/>
                </a:lnTo>
                <a:lnTo>
                  <a:pt x="127156" y="307339"/>
                </a:lnTo>
                <a:lnTo>
                  <a:pt x="177147" y="275589"/>
                </a:lnTo>
                <a:lnTo>
                  <a:pt x="176855" y="275589"/>
                </a:lnTo>
                <a:lnTo>
                  <a:pt x="226964" y="245110"/>
                </a:lnTo>
                <a:lnTo>
                  <a:pt x="226565" y="245110"/>
                </a:lnTo>
                <a:lnTo>
                  <a:pt x="276832" y="215900"/>
                </a:lnTo>
                <a:lnTo>
                  <a:pt x="276318" y="215900"/>
                </a:lnTo>
                <a:lnTo>
                  <a:pt x="326782" y="187960"/>
                </a:lnTo>
                <a:lnTo>
                  <a:pt x="328559" y="187960"/>
                </a:lnTo>
                <a:lnTo>
                  <a:pt x="376844" y="162560"/>
                </a:lnTo>
                <a:lnTo>
                  <a:pt x="376072" y="162560"/>
                </a:lnTo>
                <a:lnTo>
                  <a:pt x="427047" y="138429"/>
                </a:lnTo>
                <a:lnTo>
                  <a:pt x="426126" y="138429"/>
                </a:lnTo>
                <a:lnTo>
                  <a:pt x="477418" y="116839"/>
                </a:lnTo>
                <a:lnTo>
                  <a:pt x="476338" y="116839"/>
                </a:lnTo>
                <a:lnTo>
                  <a:pt x="527983" y="97789"/>
                </a:lnTo>
                <a:lnTo>
                  <a:pt x="526735" y="97789"/>
                </a:lnTo>
                <a:lnTo>
                  <a:pt x="578774" y="81279"/>
                </a:lnTo>
                <a:lnTo>
                  <a:pt x="582118" y="81279"/>
                </a:lnTo>
                <a:lnTo>
                  <a:pt x="629822" y="68579"/>
                </a:lnTo>
                <a:lnTo>
                  <a:pt x="628220" y="68579"/>
                </a:lnTo>
                <a:lnTo>
                  <a:pt x="681165" y="58419"/>
                </a:lnTo>
                <a:lnTo>
                  <a:pt x="690089" y="58419"/>
                </a:lnTo>
                <a:lnTo>
                  <a:pt x="732856" y="53339"/>
                </a:lnTo>
                <a:lnTo>
                  <a:pt x="730942" y="53339"/>
                </a:lnTo>
                <a:lnTo>
                  <a:pt x="784201" y="50835"/>
                </a:lnTo>
                <a:lnTo>
                  <a:pt x="783445" y="50800"/>
                </a:lnTo>
                <a:lnTo>
                  <a:pt x="1073250" y="50800"/>
                </a:lnTo>
                <a:lnTo>
                  <a:pt x="1039873" y="40639"/>
                </a:lnTo>
                <a:lnTo>
                  <a:pt x="968094" y="22860"/>
                </a:lnTo>
                <a:lnTo>
                  <a:pt x="901307" y="10160"/>
                </a:lnTo>
                <a:lnTo>
                  <a:pt x="840649" y="2539"/>
                </a:lnTo>
                <a:lnTo>
                  <a:pt x="783716" y="0"/>
                </a:lnTo>
                <a:close/>
              </a:path>
              <a:path w="1797050" h="1076960">
                <a:moveTo>
                  <a:pt x="1073250" y="50800"/>
                </a:moveTo>
                <a:lnTo>
                  <a:pt x="784951" y="50800"/>
                </a:lnTo>
                <a:lnTo>
                  <a:pt x="784201" y="50835"/>
                </a:lnTo>
                <a:lnTo>
                  <a:pt x="810668" y="52069"/>
                </a:lnTo>
                <a:lnTo>
                  <a:pt x="809635" y="52069"/>
                </a:lnTo>
                <a:lnTo>
                  <a:pt x="837012" y="53339"/>
                </a:lnTo>
                <a:lnTo>
                  <a:pt x="835922" y="53339"/>
                </a:lnTo>
                <a:lnTo>
                  <a:pt x="864354" y="55879"/>
                </a:lnTo>
                <a:lnTo>
                  <a:pt x="863358" y="55879"/>
                </a:lnTo>
                <a:lnTo>
                  <a:pt x="893625" y="60960"/>
                </a:lnTo>
                <a:lnTo>
                  <a:pt x="892782" y="60960"/>
                </a:lnTo>
                <a:lnTo>
                  <a:pt x="924704" y="66039"/>
                </a:lnTo>
                <a:lnTo>
                  <a:pt x="923978" y="66039"/>
                </a:lnTo>
                <a:lnTo>
                  <a:pt x="957376" y="72389"/>
                </a:lnTo>
                <a:lnTo>
                  <a:pt x="956739" y="72389"/>
                </a:lnTo>
                <a:lnTo>
                  <a:pt x="991435" y="81279"/>
                </a:lnTo>
                <a:lnTo>
                  <a:pt x="990865" y="81279"/>
                </a:lnTo>
                <a:lnTo>
                  <a:pt x="1026680" y="90169"/>
                </a:lnTo>
                <a:lnTo>
                  <a:pt x="1025923" y="90169"/>
                </a:lnTo>
                <a:lnTo>
                  <a:pt x="1100194" y="111760"/>
                </a:lnTo>
                <a:lnTo>
                  <a:pt x="1099303" y="111760"/>
                </a:lnTo>
                <a:lnTo>
                  <a:pt x="1175904" y="137160"/>
                </a:lnTo>
                <a:lnTo>
                  <a:pt x="1175091" y="137160"/>
                </a:lnTo>
                <a:lnTo>
                  <a:pt x="1252589" y="165100"/>
                </a:lnTo>
                <a:lnTo>
                  <a:pt x="1251808" y="165100"/>
                </a:lnTo>
                <a:lnTo>
                  <a:pt x="1328773" y="196850"/>
                </a:lnTo>
                <a:lnTo>
                  <a:pt x="1327981" y="196850"/>
                </a:lnTo>
                <a:lnTo>
                  <a:pt x="1402980" y="229869"/>
                </a:lnTo>
                <a:lnTo>
                  <a:pt x="1402358" y="229869"/>
                </a:lnTo>
                <a:lnTo>
                  <a:pt x="1438672" y="247650"/>
                </a:lnTo>
                <a:lnTo>
                  <a:pt x="1438231" y="247650"/>
                </a:lnTo>
                <a:lnTo>
                  <a:pt x="1473518" y="265430"/>
                </a:lnTo>
                <a:lnTo>
                  <a:pt x="1473050" y="265430"/>
                </a:lnTo>
                <a:lnTo>
                  <a:pt x="1507129" y="283210"/>
                </a:lnTo>
                <a:lnTo>
                  <a:pt x="1506625" y="283210"/>
                </a:lnTo>
                <a:lnTo>
                  <a:pt x="1539318" y="300989"/>
                </a:lnTo>
                <a:lnTo>
                  <a:pt x="1538770" y="300989"/>
                </a:lnTo>
                <a:lnTo>
                  <a:pt x="1569899" y="320039"/>
                </a:lnTo>
                <a:lnTo>
                  <a:pt x="1569294" y="320039"/>
                </a:lnTo>
                <a:lnTo>
                  <a:pt x="1598679" y="337819"/>
                </a:lnTo>
                <a:lnTo>
                  <a:pt x="1598006" y="337819"/>
                </a:lnTo>
                <a:lnTo>
                  <a:pt x="1625469" y="356869"/>
                </a:lnTo>
                <a:lnTo>
                  <a:pt x="1624712" y="355600"/>
                </a:lnTo>
                <a:lnTo>
                  <a:pt x="1707529" y="355600"/>
                </a:lnTo>
                <a:lnTo>
                  <a:pt x="1654455" y="314960"/>
                </a:lnTo>
                <a:lnTo>
                  <a:pt x="1596252" y="276860"/>
                </a:lnTo>
                <a:lnTo>
                  <a:pt x="1531326" y="238760"/>
                </a:lnTo>
                <a:lnTo>
                  <a:pt x="1496759" y="219710"/>
                </a:lnTo>
                <a:lnTo>
                  <a:pt x="1461018" y="201929"/>
                </a:lnTo>
                <a:lnTo>
                  <a:pt x="1424171" y="184150"/>
                </a:lnTo>
                <a:lnTo>
                  <a:pt x="1348468" y="149860"/>
                </a:lnTo>
                <a:lnTo>
                  <a:pt x="1270717" y="118110"/>
                </a:lnTo>
                <a:lnTo>
                  <a:pt x="1192423" y="88900"/>
                </a:lnTo>
                <a:lnTo>
                  <a:pt x="1114971" y="63500"/>
                </a:lnTo>
                <a:lnTo>
                  <a:pt x="1073250" y="50800"/>
                </a:lnTo>
                <a:close/>
              </a:path>
              <a:path w="1797050" h="1076960">
                <a:moveTo>
                  <a:pt x="328559" y="187960"/>
                </a:moveTo>
                <a:lnTo>
                  <a:pt x="326782" y="187960"/>
                </a:lnTo>
                <a:lnTo>
                  <a:pt x="326144" y="189229"/>
                </a:lnTo>
                <a:lnTo>
                  <a:pt x="328559" y="187960"/>
                </a:lnTo>
                <a:close/>
              </a:path>
              <a:path w="1797050" h="1076960">
                <a:moveTo>
                  <a:pt x="582118" y="81279"/>
                </a:moveTo>
                <a:lnTo>
                  <a:pt x="578774" y="81279"/>
                </a:lnTo>
                <a:lnTo>
                  <a:pt x="577348" y="82550"/>
                </a:lnTo>
                <a:lnTo>
                  <a:pt x="582118" y="81279"/>
                </a:lnTo>
                <a:close/>
              </a:path>
              <a:path w="1797050" h="1076960">
                <a:moveTo>
                  <a:pt x="690089" y="58419"/>
                </a:moveTo>
                <a:lnTo>
                  <a:pt x="681165" y="58419"/>
                </a:lnTo>
                <a:lnTo>
                  <a:pt x="679397" y="59689"/>
                </a:lnTo>
                <a:lnTo>
                  <a:pt x="690089" y="58419"/>
                </a:lnTo>
                <a:close/>
              </a:path>
              <a:path w="1797050" h="1076960">
                <a:moveTo>
                  <a:pt x="784951" y="50800"/>
                </a:moveTo>
                <a:lnTo>
                  <a:pt x="783445" y="50800"/>
                </a:lnTo>
                <a:lnTo>
                  <a:pt x="784201" y="50835"/>
                </a:lnTo>
                <a:lnTo>
                  <a:pt x="784951" y="50800"/>
                </a:lnTo>
                <a:close/>
              </a:path>
            </a:pathLst>
          </a:custGeom>
          <a:solidFill>
            <a:srgbClr val="FF0000"/>
          </a:solidFill>
        </p:spPr>
        <p:txBody>
          <a:bodyPr wrap="square" lIns="0" tIns="0" rIns="0" bIns="0" rtlCol="0"/>
          <a:lstStyle/>
          <a:p>
            <a:endParaRPr dirty="0">
              <a:latin typeface="Helvetica Neue Medium" panose="02000503000000020004" pitchFamily="2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916938" y="1770379"/>
            <a:ext cx="9126221" cy="2959785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3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r>
              <a:rPr sz="36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spc="-5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36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items</a:t>
            </a:r>
            <a:r>
              <a:rPr sz="3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closer</a:t>
            </a:r>
            <a:r>
              <a:rPr sz="36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3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the </a:t>
            </a:r>
            <a:r>
              <a:rPr sz="36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client</a:t>
            </a:r>
            <a:endParaRPr sz="36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85"/>
              </a:spcBef>
              <a:buFont typeface="Arial MT"/>
              <a:buChar char="•"/>
              <a:tabLst>
                <a:tab pos="698500" algn="l"/>
              </a:tabLst>
            </a:pP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Reduce</a:t>
            </a:r>
            <a:r>
              <a:rPr sz="32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latency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40"/>
              </a:spcBef>
              <a:buFont typeface="Arial MT"/>
              <a:buChar char="•"/>
              <a:tabLst>
                <a:tab pos="698500" algn="l"/>
              </a:tabLst>
            </a:pP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Reduce</a:t>
            </a:r>
            <a:r>
              <a:rPr sz="32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overhead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75"/>
              </a:spcBef>
              <a:buFont typeface="Arial MT"/>
              <a:buChar char="•"/>
              <a:tabLst>
                <a:tab pos="698500" algn="l"/>
              </a:tabLst>
            </a:pP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Reduce </a:t>
            </a: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use</a:t>
            </a: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network </a:t>
            </a: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bandwidth</a:t>
            </a:r>
          </a:p>
          <a:p>
            <a:pPr marL="1709420">
              <a:lnSpc>
                <a:spcPct val="100000"/>
              </a:lnSpc>
              <a:spcBef>
                <a:spcPts val="2855"/>
              </a:spcBef>
            </a:pPr>
            <a:r>
              <a:rPr sz="3200" spc="-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r>
              <a:rPr sz="3200" spc="-45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dirty="0">
                <a:solidFill>
                  <a:srgbClr val="FF000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hit!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8540814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5" dirty="0"/>
              <a:t>Web</a:t>
            </a:r>
            <a:r>
              <a:rPr spc="-15" dirty="0"/>
              <a:t> </a:t>
            </a:r>
            <a:r>
              <a:rPr dirty="0"/>
              <a:t>Caching</a:t>
            </a:r>
            <a:r>
              <a:rPr spc="-10" dirty="0"/>
              <a:t> </a:t>
            </a:r>
            <a:r>
              <a:rPr dirty="0"/>
              <a:t>Should</a:t>
            </a:r>
            <a:r>
              <a:rPr spc="-10" dirty="0"/>
              <a:t> </a:t>
            </a:r>
            <a:r>
              <a:rPr spc="-50" dirty="0"/>
              <a:t>Work</a:t>
            </a:r>
            <a:r>
              <a:rPr spc="-15" dirty="0"/>
              <a:t> </a:t>
            </a:r>
            <a:r>
              <a:rPr spc="-35" dirty="0"/>
              <a:t>Well!</a:t>
            </a:r>
          </a:p>
        </p:txBody>
      </p:sp>
      <p:grpSp>
        <p:nvGrpSpPr>
          <p:cNvPr id="3" name="object 3"/>
          <p:cNvGrpSpPr/>
          <p:nvPr/>
        </p:nvGrpSpPr>
        <p:grpSpPr>
          <a:xfrm>
            <a:off x="3370821" y="1772587"/>
            <a:ext cx="6532245" cy="3970020"/>
            <a:chOff x="3370821" y="1772587"/>
            <a:chExt cx="6532245" cy="3970020"/>
          </a:xfrm>
        </p:grpSpPr>
        <p:sp>
          <p:nvSpPr>
            <p:cNvPr id="4" name="object 4"/>
            <p:cNvSpPr/>
            <p:nvPr/>
          </p:nvSpPr>
          <p:spPr>
            <a:xfrm>
              <a:off x="3567950" y="1796399"/>
              <a:ext cx="0" cy="3747770"/>
            </a:xfrm>
            <a:custGeom>
              <a:avLst/>
              <a:gdLst/>
              <a:ahLst/>
              <a:cxnLst/>
              <a:rect l="l" t="t" r="r" b="b"/>
              <a:pathLst>
                <a:path h="3747770">
                  <a:moveTo>
                    <a:pt x="0" y="0"/>
                  </a:moveTo>
                  <a:lnTo>
                    <a:pt x="1" y="3747247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5" name="object 5"/>
            <p:cNvSpPr/>
            <p:nvPr/>
          </p:nvSpPr>
          <p:spPr>
            <a:xfrm>
              <a:off x="3567950" y="5543646"/>
              <a:ext cx="6311265" cy="0"/>
            </a:xfrm>
            <a:custGeom>
              <a:avLst/>
              <a:gdLst/>
              <a:ahLst/>
              <a:cxnLst/>
              <a:rect l="l" t="t" r="r" b="b"/>
              <a:pathLst>
                <a:path w="6311265">
                  <a:moveTo>
                    <a:pt x="6311153" y="0"/>
                  </a:moveTo>
                  <a:lnTo>
                    <a:pt x="0" y="1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774139" y="5368834"/>
              <a:ext cx="0" cy="349885"/>
            </a:xfrm>
            <a:custGeom>
              <a:avLst/>
              <a:gdLst/>
              <a:ahLst/>
              <a:cxnLst/>
              <a:rect l="l" t="t" r="r" b="b"/>
              <a:pathLst>
                <a:path h="349885">
                  <a:moveTo>
                    <a:pt x="0" y="0"/>
                  </a:moveTo>
                  <a:lnTo>
                    <a:pt x="1" y="349624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4721409" y="5368834"/>
              <a:ext cx="0" cy="349885"/>
            </a:xfrm>
            <a:custGeom>
              <a:avLst/>
              <a:gdLst/>
              <a:ahLst/>
              <a:cxnLst/>
              <a:rect l="l" t="t" r="r" b="b"/>
              <a:pathLst>
                <a:path h="349885">
                  <a:moveTo>
                    <a:pt x="0" y="0"/>
                  </a:moveTo>
                  <a:lnTo>
                    <a:pt x="1" y="349624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5668679" y="5368834"/>
              <a:ext cx="0" cy="349885"/>
            </a:xfrm>
            <a:custGeom>
              <a:avLst/>
              <a:gdLst/>
              <a:ahLst/>
              <a:cxnLst/>
              <a:rect l="l" t="t" r="r" b="b"/>
              <a:pathLst>
                <a:path h="349885">
                  <a:moveTo>
                    <a:pt x="0" y="0"/>
                  </a:moveTo>
                  <a:lnTo>
                    <a:pt x="1" y="349624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6615948" y="5368834"/>
              <a:ext cx="0" cy="349885"/>
            </a:xfrm>
            <a:custGeom>
              <a:avLst/>
              <a:gdLst/>
              <a:ahLst/>
              <a:cxnLst/>
              <a:rect l="l" t="t" r="r" b="b"/>
              <a:pathLst>
                <a:path h="349885">
                  <a:moveTo>
                    <a:pt x="0" y="0"/>
                  </a:moveTo>
                  <a:lnTo>
                    <a:pt x="1" y="349624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7563218" y="5368834"/>
              <a:ext cx="0" cy="349885"/>
            </a:xfrm>
            <a:custGeom>
              <a:avLst/>
              <a:gdLst/>
              <a:ahLst/>
              <a:cxnLst/>
              <a:rect l="l" t="t" r="r" b="b"/>
              <a:pathLst>
                <a:path h="349885">
                  <a:moveTo>
                    <a:pt x="0" y="0"/>
                  </a:moveTo>
                  <a:lnTo>
                    <a:pt x="1" y="349624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1" name="object 11"/>
            <p:cNvSpPr/>
            <p:nvPr/>
          </p:nvSpPr>
          <p:spPr>
            <a:xfrm>
              <a:off x="8510489" y="5368834"/>
              <a:ext cx="0" cy="349885"/>
            </a:xfrm>
            <a:custGeom>
              <a:avLst/>
              <a:gdLst/>
              <a:ahLst/>
              <a:cxnLst/>
              <a:rect l="l" t="t" r="r" b="b"/>
              <a:pathLst>
                <a:path h="349885">
                  <a:moveTo>
                    <a:pt x="0" y="0"/>
                  </a:moveTo>
                  <a:lnTo>
                    <a:pt x="1" y="349624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2" name="object 12"/>
            <p:cNvSpPr/>
            <p:nvPr/>
          </p:nvSpPr>
          <p:spPr>
            <a:xfrm>
              <a:off x="9457761" y="5368834"/>
              <a:ext cx="0" cy="349885"/>
            </a:xfrm>
            <a:custGeom>
              <a:avLst/>
              <a:gdLst/>
              <a:ahLst/>
              <a:cxnLst/>
              <a:rect l="l" t="t" r="r" b="b"/>
              <a:pathLst>
                <a:path h="349885">
                  <a:moveTo>
                    <a:pt x="0" y="0"/>
                  </a:moveTo>
                  <a:lnTo>
                    <a:pt x="1" y="349624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3" name="object 13"/>
            <p:cNvSpPr/>
            <p:nvPr/>
          </p:nvSpPr>
          <p:spPr>
            <a:xfrm>
              <a:off x="3394633" y="5220917"/>
              <a:ext cx="349885" cy="0"/>
            </a:xfrm>
            <a:custGeom>
              <a:avLst/>
              <a:gdLst/>
              <a:ahLst/>
              <a:cxnLst/>
              <a:rect l="l" t="t" r="r" b="b"/>
              <a:pathLst>
                <a:path w="349885">
                  <a:moveTo>
                    <a:pt x="0" y="1"/>
                  </a:moveTo>
                  <a:lnTo>
                    <a:pt x="349624" y="0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4" name="object 14"/>
            <p:cNvSpPr/>
            <p:nvPr/>
          </p:nvSpPr>
          <p:spPr>
            <a:xfrm>
              <a:off x="3394633" y="4447711"/>
              <a:ext cx="349885" cy="0"/>
            </a:xfrm>
            <a:custGeom>
              <a:avLst/>
              <a:gdLst/>
              <a:ahLst/>
              <a:cxnLst/>
              <a:rect l="l" t="t" r="r" b="b"/>
              <a:pathLst>
                <a:path w="349885">
                  <a:moveTo>
                    <a:pt x="0" y="1"/>
                  </a:moveTo>
                  <a:lnTo>
                    <a:pt x="349624" y="0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5" name="object 15"/>
            <p:cNvSpPr/>
            <p:nvPr/>
          </p:nvSpPr>
          <p:spPr>
            <a:xfrm>
              <a:off x="3394633" y="3674506"/>
              <a:ext cx="349885" cy="0"/>
            </a:xfrm>
            <a:custGeom>
              <a:avLst/>
              <a:gdLst/>
              <a:ahLst/>
              <a:cxnLst/>
              <a:rect l="l" t="t" r="r" b="b"/>
              <a:pathLst>
                <a:path w="349885">
                  <a:moveTo>
                    <a:pt x="0" y="1"/>
                  </a:moveTo>
                  <a:lnTo>
                    <a:pt x="349624" y="0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6" name="object 16"/>
            <p:cNvSpPr/>
            <p:nvPr/>
          </p:nvSpPr>
          <p:spPr>
            <a:xfrm>
              <a:off x="3394633" y="2901301"/>
              <a:ext cx="349885" cy="0"/>
            </a:xfrm>
            <a:custGeom>
              <a:avLst/>
              <a:gdLst/>
              <a:ahLst/>
              <a:cxnLst/>
              <a:rect l="l" t="t" r="r" b="b"/>
              <a:pathLst>
                <a:path w="349885">
                  <a:moveTo>
                    <a:pt x="0" y="1"/>
                  </a:moveTo>
                  <a:lnTo>
                    <a:pt x="349624" y="0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3394633" y="2128097"/>
              <a:ext cx="349885" cy="0"/>
            </a:xfrm>
            <a:custGeom>
              <a:avLst/>
              <a:gdLst/>
              <a:ahLst/>
              <a:cxnLst/>
              <a:rect l="l" t="t" r="r" b="b"/>
              <a:pathLst>
                <a:path w="349885">
                  <a:moveTo>
                    <a:pt x="0" y="1"/>
                  </a:moveTo>
                  <a:lnTo>
                    <a:pt x="349624" y="0"/>
                  </a:lnTo>
                </a:path>
              </a:pathLst>
            </a:custGeom>
            <a:ln w="47625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18" name="object 18"/>
          <p:cNvSpPr txBox="1"/>
          <p:nvPr/>
        </p:nvSpPr>
        <p:spPr>
          <a:xfrm>
            <a:off x="3626469" y="5756148"/>
            <a:ext cx="231775" cy="51308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</a:p>
        </p:txBody>
      </p:sp>
      <p:sp>
        <p:nvSpPr>
          <p:cNvPr id="19" name="object 19"/>
          <p:cNvSpPr txBox="1"/>
          <p:nvPr/>
        </p:nvSpPr>
        <p:spPr>
          <a:xfrm>
            <a:off x="4294906" y="5723014"/>
            <a:ext cx="4415971" cy="1047723"/>
          </a:xfrm>
          <a:prstGeom prst="rect">
            <a:avLst/>
          </a:prstGeom>
        </p:spPr>
        <p:txBody>
          <a:bodyPr vert="horz" wrap="square" lIns="0" tIns="36830" rIns="0" bIns="0" rtlCol="0">
            <a:spAutoFit/>
          </a:bodyPr>
          <a:lstStyle/>
          <a:p>
            <a:pPr algn="ctr">
              <a:lnSpc>
                <a:spcPct val="100000"/>
              </a:lnSpc>
              <a:spcBef>
                <a:spcPts val="290"/>
              </a:spcBef>
              <a:tabLst>
                <a:tab pos="842644" algn="l"/>
                <a:tab pos="1685925" algn="l"/>
                <a:tab pos="2703830" algn="l"/>
              </a:tabLst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10	100	</a:t>
            </a:r>
            <a:r>
              <a:rPr sz="4800" baseline="1736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1000	10,000</a:t>
            </a:r>
          </a:p>
          <a:p>
            <a:pPr marL="39370" algn="ctr">
              <a:lnSpc>
                <a:spcPct val="100000"/>
              </a:lnSpc>
              <a:spcBef>
                <a:spcPts val="195"/>
              </a:spcBef>
            </a:pPr>
            <a:r>
              <a:rPr sz="32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Popularity</a:t>
            </a:r>
            <a:r>
              <a:rPr sz="3200" spc="-3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Rank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" name="object 20"/>
          <p:cNvSpPr txBox="1"/>
          <p:nvPr/>
        </p:nvSpPr>
        <p:spPr>
          <a:xfrm>
            <a:off x="8710877" y="5470652"/>
            <a:ext cx="446405" cy="7569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…</a:t>
            </a:r>
          </a:p>
        </p:txBody>
      </p:sp>
      <p:sp>
        <p:nvSpPr>
          <p:cNvPr id="21" name="object 21"/>
          <p:cNvSpPr txBox="1"/>
          <p:nvPr/>
        </p:nvSpPr>
        <p:spPr>
          <a:xfrm>
            <a:off x="2115173" y="3167457"/>
            <a:ext cx="1176366" cy="2303195"/>
          </a:xfrm>
          <a:prstGeom prst="rect">
            <a:avLst/>
          </a:prstGeom>
        </p:spPr>
        <p:txBody>
          <a:bodyPr vert="horz" wrap="square" lIns="0" tIns="271780" rIns="0" bIns="0" rtlCol="0">
            <a:spAutoFit/>
          </a:bodyPr>
          <a:lstStyle/>
          <a:p>
            <a:pPr marR="8255" algn="r">
              <a:lnSpc>
                <a:spcPct val="100000"/>
              </a:lnSpc>
              <a:spcBef>
                <a:spcPts val="2140"/>
              </a:spcBef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100</a:t>
            </a:r>
          </a:p>
          <a:p>
            <a:pPr marR="6350" algn="r">
              <a:lnSpc>
                <a:spcPct val="100000"/>
              </a:lnSpc>
              <a:spcBef>
                <a:spcPts val="2039"/>
              </a:spcBef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10</a:t>
            </a:r>
          </a:p>
          <a:p>
            <a:pPr marR="5080" algn="r">
              <a:lnSpc>
                <a:spcPct val="100000"/>
              </a:lnSpc>
              <a:spcBef>
                <a:spcPts val="2255"/>
              </a:spcBef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</a:t>
            </a:r>
          </a:p>
        </p:txBody>
      </p:sp>
      <p:sp>
        <p:nvSpPr>
          <p:cNvPr id="22" name="object 22"/>
          <p:cNvSpPr txBox="1"/>
          <p:nvPr/>
        </p:nvSpPr>
        <p:spPr>
          <a:xfrm>
            <a:off x="346637" y="1610867"/>
            <a:ext cx="3537246" cy="1946687"/>
          </a:xfrm>
          <a:prstGeom prst="rect">
            <a:avLst/>
          </a:prstGeom>
        </p:spPr>
        <p:txBody>
          <a:bodyPr vert="horz" wrap="square" lIns="0" tIns="271780" rIns="0" bIns="0" rtlCol="0">
            <a:spAutoFit/>
          </a:bodyPr>
          <a:lstStyle/>
          <a:p>
            <a:pPr marL="1674495">
              <a:lnSpc>
                <a:spcPct val="100000"/>
              </a:lnSpc>
              <a:spcBef>
                <a:spcPts val="2140"/>
              </a:spcBef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10,000</a:t>
            </a:r>
          </a:p>
          <a:p>
            <a:pPr marL="1985645">
              <a:lnSpc>
                <a:spcPts val="3550"/>
              </a:lnSpc>
              <a:spcBef>
                <a:spcPts val="2039"/>
              </a:spcBef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1000</a:t>
            </a:r>
          </a:p>
          <a:p>
            <a:pPr marL="12700">
              <a:lnSpc>
                <a:spcPts val="3550"/>
              </a:lnSpc>
            </a:pPr>
            <a:r>
              <a:rPr sz="32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Number</a:t>
            </a:r>
            <a:r>
              <a:rPr sz="3200" spc="-4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3" name="object 23"/>
          <p:cNvSpPr txBox="1"/>
          <p:nvPr/>
        </p:nvSpPr>
        <p:spPr>
          <a:xfrm>
            <a:off x="346636" y="3512820"/>
            <a:ext cx="1850700" cy="50526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3200" spc="-5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</a:t>
            </a:r>
            <a:r>
              <a:rPr sz="32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</a:t>
            </a:r>
            <a:r>
              <a:rPr sz="32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qu</a:t>
            </a:r>
            <a:r>
              <a:rPr sz="32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</a:t>
            </a:r>
            <a:r>
              <a:rPr sz="3200" spc="-4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</a:t>
            </a:r>
            <a:r>
              <a:rPr sz="32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ts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4" name="object 24"/>
          <p:cNvSpPr/>
          <p:nvPr/>
        </p:nvSpPr>
        <p:spPr>
          <a:xfrm>
            <a:off x="3854891" y="2056397"/>
            <a:ext cx="5603240" cy="3049905"/>
          </a:xfrm>
          <a:custGeom>
            <a:avLst/>
            <a:gdLst/>
            <a:ahLst/>
            <a:cxnLst/>
            <a:rect l="l" t="t" r="r" b="b"/>
            <a:pathLst>
              <a:path w="5603240" h="3049904">
                <a:moveTo>
                  <a:pt x="0" y="0"/>
                </a:moveTo>
                <a:lnTo>
                  <a:pt x="5602869" y="3049839"/>
                </a:lnTo>
              </a:path>
            </a:pathLst>
          </a:custGeom>
          <a:ln w="66675">
            <a:solidFill>
              <a:srgbClr val="4472C4"/>
            </a:solidFill>
          </a:ln>
        </p:spPr>
        <p:txBody>
          <a:bodyPr wrap="square" lIns="0" tIns="0" rIns="0" bIns="0" rtlCol="0"/>
          <a:lstStyle/>
          <a:p>
            <a:endParaRPr dirty="0">
              <a:latin typeface="Helvetica Neue Medium" panose="02000503000000020004" pitchFamily="2" charset="0"/>
            </a:endParaRPr>
          </a:p>
        </p:txBody>
      </p:sp>
      <p:sp>
        <p:nvSpPr>
          <p:cNvPr id="25" name="object 25"/>
          <p:cNvSpPr txBox="1"/>
          <p:nvPr/>
        </p:nvSpPr>
        <p:spPr>
          <a:xfrm>
            <a:off x="7753902" y="1739900"/>
            <a:ext cx="4091457" cy="1681229"/>
          </a:xfrm>
          <a:prstGeom prst="rect">
            <a:avLst/>
          </a:prstGeom>
        </p:spPr>
        <p:txBody>
          <a:bodyPr vert="horz" wrap="square" lIns="0" tIns="26670" rIns="0" bIns="0" rtlCol="0">
            <a:spAutoFit/>
          </a:bodyPr>
          <a:lstStyle/>
          <a:p>
            <a:pPr marL="38100" marR="30480">
              <a:lnSpc>
                <a:spcPts val="4300"/>
              </a:lnSpc>
              <a:spcBef>
                <a:spcPts val="210"/>
              </a:spcBef>
            </a:pPr>
            <a:r>
              <a:rPr sz="3600" u="heavy" spc="-1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Zipf Distribution </a:t>
            </a:r>
            <a:r>
              <a:rPr sz="3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r>
              <a:rPr sz="36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sz="36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rank</a:t>
            </a:r>
            <a:r>
              <a:rPr sz="36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k</a:t>
            </a:r>
            <a:r>
              <a:rPr sz="36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has </a:t>
            </a:r>
            <a:r>
              <a:rPr sz="3600" spc="-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frequency</a:t>
            </a:r>
            <a:r>
              <a:rPr sz="36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6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~</a:t>
            </a:r>
            <a:r>
              <a:rPr sz="36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1/k</a:t>
            </a:r>
            <a:r>
              <a:rPr sz="3600" spc="-44" baseline="25462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endParaRPr sz="3600" baseline="25462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CDN Cache Hit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6240" y="1828800"/>
            <a:ext cx="3210560" cy="321056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981200" y="2180828"/>
            <a:ext cx="2174240" cy="369332"/>
            <a:chOff x="457200" y="2180828"/>
            <a:chExt cx="2174240" cy="369332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457200" y="2550160"/>
              <a:ext cx="217424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185774" y="2180828"/>
              <a:ext cx="4876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G?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551873" y="2787750"/>
            <a:ext cx="235673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	B	C</a:t>
            </a:r>
          </a:p>
          <a:p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D	 E	 F</a:t>
            </a:r>
          </a:p>
          <a:p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 G	  H	  I</a:t>
            </a:r>
          </a:p>
          <a:p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  J	   K	   L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006600" y="3434080"/>
            <a:ext cx="2174240" cy="369332"/>
            <a:chOff x="457200" y="2180828"/>
            <a:chExt cx="2174240" cy="369332"/>
          </a:xfrm>
        </p:grpSpPr>
        <p:cxnSp>
          <p:nvCxnSpPr>
            <p:cNvPr id="13" name="Straight Arrow Connector 12"/>
            <p:cNvCxnSpPr/>
            <p:nvPr/>
          </p:nvCxnSpPr>
          <p:spPr>
            <a:xfrm>
              <a:off x="457200" y="2550160"/>
              <a:ext cx="217424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255165" y="2180828"/>
              <a:ext cx="35939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G</a:t>
              </a:r>
            </a:p>
          </p:txBody>
        </p:sp>
      </p:grpSp>
      <p:sp>
        <p:nvSpPr>
          <p:cNvPr id="15" name="TextBox 14">
            <a:extLst>
              <a:ext uri="{FF2B5EF4-FFF2-40B4-BE49-F238E27FC236}">
                <a16:creationId xmlns:a16="http://schemas.microsoft.com/office/drawing/2014/main" id="{1AF78B31-9654-054A-995B-2D49B4AA08C9}"/>
              </a:ext>
            </a:extLst>
          </p:cNvPr>
          <p:cNvSpPr txBox="1"/>
          <p:nvPr/>
        </p:nvSpPr>
        <p:spPr>
          <a:xfrm>
            <a:off x="2006600" y="5723653"/>
            <a:ext cx="826516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8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On cache hit, retrieve the object from the cache!</a:t>
            </a:r>
          </a:p>
          <a:p>
            <a:endParaRPr lang="en-US" sz="2800" dirty="0"/>
          </a:p>
        </p:txBody>
      </p:sp>
    </p:spTree>
    <p:extLst>
      <p:ext uri="{BB962C8B-B14F-4D97-AF65-F5344CB8AC3E}">
        <p14:creationId xmlns:p14="http://schemas.microsoft.com/office/powerpoint/2010/main" val="7202378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CDN Cache Miss</a:t>
            </a:r>
          </a:p>
        </p:txBody>
      </p:sp>
      <p:sp>
        <p:nvSpPr>
          <p:cNvPr id="4" name="Rectangle 3"/>
          <p:cNvSpPr/>
          <p:nvPr/>
        </p:nvSpPr>
        <p:spPr>
          <a:xfrm>
            <a:off x="4206240" y="1828800"/>
            <a:ext cx="3210560" cy="3210560"/>
          </a:xfrm>
          <a:prstGeom prst="rect">
            <a:avLst/>
          </a:prstGeom>
          <a:solidFill>
            <a:schemeClr val="bg1"/>
          </a:solidFill>
          <a:ln w="57150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grpSp>
        <p:nvGrpSpPr>
          <p:cNvPr id="11" name="Group 10"/>
          <p:cNvGrpSpPr/>
          <p:nvPr/>
        </p:nvGrpSpPr>
        <p:grpSpPr>
          <a:xfrm>
            <a:off x="1981200" y="2180828"/>
            <a:ext cx="2174240" cy="369332"/>
            <a:chOff x="457200" y="2180828"/>
            <a:chExt cx="2174240" cy="369332"/>
          </a:xfrm>
        </p:grpSpPr>
        <p:cxnSp>
          <p:nvCxnSpPr>
            <p:cNvPr id="6" name="Straight Arrow Connector 5"/>
            <p:cNvCxnSpPr/>
            <p:nvPr/>
          </p:nvCxnSpPr>
          <p:spPr>
            <a:xfrm>
              <a:off x="457200" y="2550160"/>
              <a:ext cx="217424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" name="TextBox 6"/>
            <p:cNvSpPr txBox="1"/>
            <p:nvPr/>
          </p:nvSpPr>
          <p:spPr>
            <a:xfrm>
              <a:off x="1185774" y="2180828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X?</a:t>
              </a:r>
            </a:p>
          </p:txBody>
        </p:sp>
      </p:grpSp>
      <p:sp>
        <p:nvSpPr>
          <p:cNvPr id="8" name="TextBox 7"/>
          <p:cNvSpPr txBox="1"/>
          <p:nvPr/>
        </p:nvSpPr>
        <p:spPr>
          <a:xfrm>
            <a:off x="4633153" y="2700775"/>
            <a:ext cx="235673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A	B	C</a:t>
            </a:r>
          </a:p>
          <a:p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D	 E	 F</a:t>
            </a:r>
          </a:p>
          <a:p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 G	  H	  I</a:t>
            </a:r>
          </a:p>
          <a:p>
            <a:endParaRPr lang="en-US" dirty="0">
              <a:latin typeface="Helvetica Neue Medium" charset="0"/>
              <a:ea typeface="Helvetica Neue Medium" charset="0"/>
              <a:cs typeface="Helvetica Neue Medium" charset="0"/>
            </a:endParaRPr>
          </a:p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   J	   K	   L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2006600" y="3434080"/>
            <a:ext cx="2174240" cy="369332"/>
            <a:chOff x="457200" y="2180828"/>
            <a:chExt cx="2174240" cy="369332"/>
          </a:xfrm>
        </p:grpSpPr>
        <p:cxnSp>
          <p:nvCxnSpPr>
            <p:cNvPr id="13" name="Straight Arrow Connector 12"/>
            <p:cNvCxnSpPr/>
            <p:nvPr/>
          </p:nvCxnSpPr>
          <p:spPr>
            <a:xfrm>
              <a:off x="457200" y="2550160"/>
              <a:ext cx="217424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4" name="TextBox 13"/>
            <p:cNvSpPr txBox="1"/>
            <p:nvPr/>
          </p:nvSpPr>
          <p:spPr>
            <a:xfrm>
              <a:off x="1255165" y="2180828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X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442200" y="2116296"/>
            <a:ext cx="2174240" cy="369332"/>
            <a:chOff x="457200" y="2180828"/>
            <a:chExt cx="2174240" cy="369332"/>
          </a:xfrm>
        </p:grpSpPr>
        <p:cxnSp>
          <p:nvCxnSpPr>
            <p:cNvPr id="16" name="Straight Arrow Connector 15"/>
            <p:cNvCxnSpPr/>
            <p:nvPr/>
          </p:nvCxnSpPr>
          <p:spPr>
            <a:xfrm>
              <a:off x="457200" y="2550160"/>
              <a:ext cx="217424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7" name="TextBox 16"/>
            <p:cNvSpPr txBox="1"/>
            <p:nvPr/>
          </p:nvSpPr>
          <p:spPr>
            <a:xfrm>
              <a:off x="1185774" y="2180828"/>
              <a:ext cx="46198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X?</a:t>
              </a:r>
            </a:p>
          </p:txBody>
        </p:sp>
      </p:grpSp>
      <p:grpSp>
        <p:nvGrpSpPr>
          <p:cNvPr id="18" name="Group 17"/>
          <p:cNvGrpSpPr/>
          <p:nvPr/>
        </p:nvGrpSpPr>
        <p:grpSpPr>
          <a:xfrm>
            <a:off x="7442200" y="3434080"/>
            <a:ext cx="2174240" cy="369332"/>
            <a:chOff x="457200" y="2180828"/>
            <a:chExt cx="2174240" cy="369332"/>
          </a:xfrm>
        </p:grpSpPr>
        <p:cxnSp>
          <p:nvCxnSpPr>
            <p:cNvPr id="19" name="Straight Arrow Connector 18"/>
            <p:cNvCxnSpPr/>
            <p:nvPr/>
          </p:nvCxnSpPr>
          <p:spPr>
            <a:xfrm>
              <a:off x="457200" y="2550160"/>
              <a:ext cx="2174240" cy="0"/>
            </a:xfrm>
            <a:prstGeom prst="straightConnector1">
              <a:avLst/>
            </a:prstGeom>
            <a:ln w="57150">
              <a:solidFill>
                <a:schemeClr val="tx1"/>
              </a:solidFill>
              <a:headEnd type="triangl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0" name="TextBox 19"/>
            <p:cNvSpPr txBox="1"/>
            <p:nvPr/>
          </p:nvSpPr>
          <p:spPr>
            <a:xfrm>
              <a:off x="1255165" y="2180828"/>
              <a:ext cx="33374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X</a:t>
              </a: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477773" y="2063075"/>
            <a:ext cx="333746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latin typeface="Helvetica Neue Medium" charset="0"/>
                <a:ea typeface="Helvetica Neue Medium" charset="0"/>
                <a:cs typeface="Helvetica Neue Medium" charset="0"/>
              </a:rPr>
              <a:t>X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981200" y="5637222"/>
            <a:ext cx="927843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8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If I want to store X, what do I get rid of to make space?</a:t>
            </a:r>
          </a:p>
        </p:txBody>
      </p:sp>
    </p:spTree>
    <p:extLst>
      <p:ext uri="{BB962C8B-B14F-4D97-AF65-F5344CB8AC3E}">
        <p14:creationId xmlns:p14="http://schemas.microsoft.com/office/powerpoint/2010/main" val="181898775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Cache Algorithms 101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First In First Out (FIFO)</a:t>
            </a:r>
          </a:p>
          <a:p>
            <a:r>
              <a:rPr lang="en-US" dirty="0"/>
              <a:t>Least recently used (LRU)</a:t>
            </a:r>
          </a:p>
          <a:p>
            <a:r>
              <a:rPr lang="en-US" dirty="0"/>
              <a:t>Least frequently used (LFU)</a:t>
            </a:r>
          </a:p>
          <a:p>
            <a:r>
              <a:rPr lang="en-US" dirty="0" err="1"/>
              <a:t>Belady</a:t>
            </a:r>
            <a:r>
              <a:rPr lang="en-US" dirty="0"/>
              <a:t> (Offline optimal)</a:t>
            </a:r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(Note: all fully associative today)</a:t>
            </a:r>
          </a:p>
        </p:txBody>
      </p:sp>
    </p:spTree>
    <p:extLst>
      <p:ext uri="{BB962C8B-B14F-4D97-AF65-F5344CB8AC3E}">
        <p14:creationId xmlns:p14="http://schemas.microsoft.com/office/powerpoint/2010/main" val="15003320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First-In-First-Out (FIFO)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Evict objects added to cache longest ago</a:t>
            </a:r>
          </a:p>
          <a:p>
            <a:r>
              <a:rPr lang="en-US" dirty="0"/>
              <a:t>Very simple!</a:t>
            </a:r>
          </a:p>
          <a:p>
            <a:endParaRPr lang="en-US" dirty="0"/>
          </a:p>
          <a:p>
            <a:r>
              <a:rPr lang="en-US" dirty="0"/>
              <a:t>3 item cache example:</a:t>
            </a:r>
          </a:p>
          <a:p>
            <a:pPr lvl="1"/>
            <a:r>
              <a:rPr lang="en-US" dirty="0"/>
              <a:t>Request stream: a, b, a, c, a, d, a, e, a, f, g</a:t>
            </a:r>
          </a:p>
          <a:p>
            <a:endParaRPr lang="en-US" dirty="0"/>
          </a:p>
          <a:p>
            <a:r>
              <a:rPr lang="en-US" dirty="0"/>
              <a:t>Can we do better?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5876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Recently Used (LRU)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Evict object used longest ago</a:t>
            </a:r>
          </a:p>
          <a:p>
            <a:pPr lvl="1"/>
            <a:r>
              <a:rPr lang="en-US" dirty="0"/>
              <a:t>“Objects used more recently are more likely to be accessed again”</a:t>
            </a:r>
          </a:p>
          <a:p>
            <a:pPr lvl="1"/>
            <a:r>
              <a:rPr lang="en-US" dirty="0"/>
              <a:t>Exploits temporal locality</a:t>
            </a:r>
          </a:p>
          <a:p>
            <a:endParaRPr lang="en-US" dirty="0"/>
          </a:p>
          <a:p>
            <a:r>
              <a:rPr lang="en-US" dirty="0"/>
              <a:t>Implementation: Update access time for every hit</a:t>
            </a:r>
          </a:p>
          <a:p>
            <a:endParaRPr lang="en-US" dirty="0"/>
          </a:p>
          <a:p>
            <a:r>
              <a:rPr lang="en-US" dirty="0"/>
              <a:t>3 item cache example:</a:t>
            </a:r>
          </a:p>
          <a:p>
            <a:pPr lvl="1"/>
            <a:r>
              <a:rPr lang="en-US" dirty="0"/>
              <a:t>Request stream: a, b, a, c, a, d, a, e, a, f, g</a:t>
            </a:r>
          </a:p>
          <a:p>
            <a:pPr lvl="1"/>
            <a:r>
              <a:rPr lang="en-US" dirty="0"/>
              <a:t>Request stream: h, h, h, </a:t>
            </a:r>
            <a:r>
              <a:rPr lang="en-US" dirty="0" err="1"/>
              <a:t>i</a:t>
            </a:r>
            <a:r>
              <a:rPr lang="en-US" dirty="0"/>
              <a:t>, j, k, h </a:t>
            </a:r>
          </a:p>
          <a:p>
            <a:pPr lvl="1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43084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Least Frequently Used (LFU)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Evict object with fewest hits</a:t>
            </a:r>
          </a:p>
          <a:p>
            <a:pPr lvl="1"/>
            <a:r>
              <a:rPr lang="en-US" dirty="0"/>
              <a:t>“Objects used more often are more likely to be accessed again”</a:t>
            </a:r>
          </a:p>
          <a:p>
            <a:pPr lvl="1"/>
            <a:r>
              <a:rPr lang="en-US" dirty="0"/>
              <a:t>If tie, use LRU</a:t>
            </a:r>
          </a:p>
          <a:p>
            <a:pPr lvl="1"/>
            <a:endParaRPr lang="en-US" dirty="0"/>
          </a:p>
          <a:p>
            <a:r>
              <a:rPr lang="en-US" dirty="0"/>
              <a:t>Implementation: Update access count for every hit</a:t>
            </a:r>
          </a:p>
          <a:p>
            <a:endParaRPr lang="en-US" dirty="0"/>
          </a:p>
          <a:p>
            <a:r>
              <a:rPr lang="en-US" dirty="0"/>
              <a:t>3 item cache example:</a:t>
            </a:r>
          </a:p>
          <a:p>
            <a:pPr lvl="1"/>
            <a:r>
              <a:rPr lang="en-US" dirty="0"/>
              <a:t>Request stream: a, b, a, c, a, d, a, e, a, f, g</a:t>
            </a:r>
          </a:p>
          <a:p>
            <a:pPr lvl="1"/>
            <a:r>
              <a:rPr lang="en-US" dirty="0"/>
              <a:t>Request stream: h, h, h, </a:t>
            </a:r>
            <a:r>
              <a:rPr lang="en-US" dirty="0" err="1"/>
              <a:t>i</a:t>
            </a:r>
            <a:r>
              <a:rPr lang="en-US" dirty="0"/>
              <a:t>, j, k, h</a:t>
            </a:r>
          </a:p>
          <a:p>
            <a:pPr lvl="1"/>
            <a:r>
              <a:rPr lang="en-US" dirty="0"/>
              <a:t>Request stream: l, l, m, n, o, m</a:t>
            </a:r>
          </a:p>
        </p:txBody>
      </p:sp>
    </p:spTree>
    <p:extLst>
      <p:ext uri="{BB962C8B-B14F-4D97-AF65-F5344CB8AC3E}">
        <p14:creationId xmlns:p14="http://schemas.microsoft.com/office/powerpoint/2010/main" val="878920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9" end="9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Belady</a:t>
            </a:r>
            <a:r>
              <a:rPr lang="en-US" dirty="0"/>
              <a:t> (Offline Optimal Caching)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What is the best a caching algorithm could do?</a:t>
            </a:r>
          </a:p>
          <a:p>
            <a:r>
              <a:rPr lang="en-US" dirty="0"/>
              <a:t>Offline: uses knowledge of the future</a:t>
            </a:r>
          </a:p>
          <a:p>
            <a:pPr lvl="1"/>
            <a:r>
              <a:rPr lang="en-US" dirty="0"/>
              <a:t>(Can’t use in practice)</a:t>
            </a:r>
          </a:p>
          <a:p>
            <a:pPr lvl="1"/>
            <a:endParaRPr lang="en-US" dirty="0"/>
          </a:p>
          <a:p>
            <a:r>
              <a:rPr lang="en-US" dirty="0"/>
              <a:t>Evict the object with the furthest </a:t>
            </a:r>
            <a:r>
              <a:rPr lang="en-US" b="1" dirty="0"/>
              <a:t>next</a:t>
            </a:r>
            <a:r>
              <a:rPr lang="en-US" dirty="0"/>
              <a:t> access time</a:t>
            </a:r>
          </a:p>
          <a:p>
            <a:pPr lvl="1"/>
            <a:r>
              <a:rPr lang="en-US" dirty="0"/>
              <a:t>Worst object to keep in the cache</a:t>
            </a:r>
          </a:p>
          <a:p>
            <a:endParaRPr lang="en-US" dirty="0"/>
          </a:p>
          <a:p>
            <a:r>
              <a:rPr lang="en-US" dirty="0"/>
              <a:t>3 item cache example:</a:t>
            </a:r>
          </a:p>
          <a:p>
            <a:pPr lvl="1"/>
            <a:r>
              <a:rPr lang="en-US" dirty="0"/>
              <a:t>Request stream: h, h, h, </a:t>
            </a:r>
            <a:r>
              <a:rPr lang="en-US" dirty="0" err="1"/>
              <a:t>i</a:t>
            </a:r>
            <a:r>
              <a:rPr lang="en-US" dirty="0"/>
              <a:t>, j, k, h</a:t>
            </a:r>
          </a:p>
          <a:p>
            <a:pPr lvl="1"/>
            <a:r>
              <a:rPr lang="en-US" dirty="0"/>
              <a:t>Request stream: l, l, m, n, o, m</a:t>
            </a:r>
          </a:p>
          <a:p>
            <a:endParaRPr lang="en-US" dirty="0"/>
          </a:p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4636536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" y="365125"/>
            <a:ext cx="12070080" cy="1325563"/>
          </a:xfrm>
        </p:spPr>
        <p:txBody>
          <a:bodyPr/>
          <a:lstStyle/>
          <a:p>
            <a:r>
              <a:rPr lang="en-US" dirty="0"/>
              <a:t>Effectiveness of Algorithms for CDN Caching?</a:t>
            </a:r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0" y="6224806"/>
            <a:ext cx="12070080" cy="633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6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[Figures from From “An Analysis of Facebook Photo Caching” at Symposium on Operating System Principles, 2013.]</a:t>
            </a:r>
          </a:p>
        </p:txBody>
      </p:sp>
    </p:spTree>
    <p:extLst>
      <p:ext uri="{BB962C8B-B14F-4D97-AF65-F5344CB8AC3E}">
        <p14:creationId xmlns:p14="http://schemas.microsoft.com/office/powerpoint/2010/main" val="191682087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Cache with Different Sizes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209800" y="5815584"/>
            <a:ext cx="8133644" cy="633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Facebook’s San Jose CDN edge cache circa 2013</a:t>
            </a:r>
          </a:p>
        </p:txBody>
      </p:sp>
      <p:pic>
        <p:nvPicPr>
          <p:cNvPr id="3" name="Picture 2" descr="edge_trace_month_sjc1.2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585" y="1225296"/>
            <a:ext cx="6787299" cy="4572000"/>
          </a:xfrm>
          <a:prstGeom prst="rect">
            <a:avLst/>
          </a:prstGeom>
        </p:spPr>
      </p:pic>
      <p:grpSp>
        <p:nvGrpSpPr>
          <p:cNvPr id="9" name="Group 8"/>
          <p:cNvGrpSpPr/>
          <p:nvPr/>
        </p:nvGrpSpPr>
        <p:grpSpPr>
          <a:xfrm>
            <a:off x="4242835" y="2558749"/>
            <a:ext cx="1330042" cy="726322"/>
            <a:chOff x="3991646" y="1968908"/>
            <a:chExt cx="1330042" cy="72632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656667" y="2413007"/>
              <a:ext cx="366889" cy="28222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>
              <a:spLocks noChangeAspect="1"/>
            </p:cNvSpPr>
            <p:nvPr/>
          </p:nvSpPr>
          <p:spPr>
            <a:xfrm>
              <a:off x="3991646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E46C0A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59%</a:t>
              </a: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22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2061335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4249"/>
    </mc:Choice>
    <mc:Fallback xmlns="">
      <p:transition xmlns:p14="http://schemas.microsoft.com/office/powerpoint/2010/main" spd="slow" advTm="34249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 descr="edge_trace_month_sjc1.3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585" y="1225296"/>
            <a:ext cx="6787299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Cache with Different Sizes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209800" y="5815584"/>
            <a:ext cx="8133644" cy="661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“</a:t>
            </a:r>
            <a:r>
              <a:rPr lang="en-US" sz="2400" dirty="0">
                <a:solidFill>
                  <a:srgbClr val="800000"/>
                </a:solidFill>
              </a:rPr>
              <a:t>x</a:t>
            </a:r>
            <a:r>
              <a:rPr lang="en-US" sz="2400" dirty="0"/>
              <a:t>” estimates deployment size (</a:t>
            </a:r>
            <a:r>
              <a:rPr lang="en-US" sz="2400" dirty="0">
                <a:solidFill>
                  <a:srgbClr val="800000"/>
                </a:solidFill>
              </a:rPr>
              <a:t>59%</a:t>
            </a:r>
            <a:r>
              <a:rPr lang="en-US" sz="2400" dirty="0"/>
              <a:t> hit ratio)</a:t>
            </a:r>
          </a:p>
        </p:txBody>
      </p:sp>
      <p:grpSp>
        <p:nvGrpSpPr>
          <p:cNvPr id="12" name="Group 11"/>
          <p:cNvGrpSpPr/>
          <p:nvPr/>
        </p:nvGrpSpPr>
        <p:grpSpPr>
          <a:xfrm>
            <a:off x="5882532" y="2237017"/>
            <a:ext cx="1330042" cy="726322"/>
            <a:chOff x="3991646" y="1968908"/>
            <a:chExt cx="1330042" cy="72632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656667" y="2413007"/>
              <a:ext cx="366889" cy="28222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1" name="Rectangle 10"/>
            <p:cNvSpPr>
              <a:spLocks noChangeAspect="1"/>
            </p:cNvSpPr>
            <p:nvPr/>
          </p:nvSpPr>
          <p:spPr>
            <a:xfrm>
              <a:off x="3991646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E46C0A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65%</a:t>
              </a:r>
            </a:p>
          </p:txBody>
        </p:sp>
      </p:grpSp>
      <p:grpSp>
        <p:nvGrpSpPr>
          <p:cNvPr id="15" name="Group 14"/>
          <p:cNvGrpSpPr/>
          <p:nvPr/>
        </p:nvGrpSpPr>
        <p:grpSpPr>
          <a:xfrm>
            <a:off x="7502476" y="2036642"/>
            <a:ext cx="1330042" cy="726322"/>
            <a:chOff x="3991646" y="1968908"/>
            <a:chExt cx="1330042" cy="726322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4656667" y="2413007"/>
              <a:ext cx="366889" cy="28222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3991646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E46C0A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68%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4242835" y="2558749"/>
            <a:ext cx="1330042" cy="726322"/>
            <a:chOff x="3991646" y="1968908"/>
            <a:chExt cx="1330042" cy="726322"/>
          </a:xfrm>
        </p:grpSpPr>
        <p:cxnSp>
          <p:nvCxnSpPr>
            <p:cNvPr id="14" name="Straight Connector 13"/>
            <p:cNvCxnSpPr/>
            <p:nvPr/>
          </p:nvCxnSpPr>
          <p:spPr>
            <a:xfrm>
              <a:off x="4656667" y="2413007"/>
              <a:ext cx="366889" cy="28222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Rectangle 15"/>
            <p:cNvSpPr>
              <a:spLocks noChangeAspect="1"/>
            </p:cNvSpPr>
            <p:nvPr/>
          </p:nvSpPr>
          <p:spPr>
            <a:xfrm>
              <a:off x="3991646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E46C0A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59%</a:t>
              </a: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23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5953850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5332"/>
    </mc:Choice>
    <mc:Fallback xmlns="">
      <p:transition xmlns:p14="http://schemas.microsoft.com/office/powerpoint/2010/main" spd="slow" advTm="2533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Cache with Different Sizes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209800" y="5815584"/>
            <a:ext cx="8133644" cy="6614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“</a:t>
            </a:r>
            <a:r>
              <a:rPr lang="en-US" sz="2400" dirty="0">
                <a:solidFill>
                  <a:srgbClr val="800000"/>
                </a:solidFill>
              </a:rPr>
              <a:t>Infinite</a:t>
            </a:r>
            <a:r>
              <a:rPr lang="en-US" sz="2400" dirty="0"/>
              <a:t>” size ratio needs </a:t>
            </a:r>
            <a:r>
              <a:rPr lang="en-US" sz="2400" dirty="0">
                <a:solidFill>
                  <a:srgbClr val="800000"/>
                </a:solidFill>
              </a:rPr>
              <a:t>45x </a:t>
            </a:r>
            <a:r>
              <a:rPr lang="en-US" sz="2400" dirty="0"/>
              <a:t>of capacity</a:t>
            </a:r>
          </a:p>
        </p:txBody>
      </p:sp>
      <p:pic>
        <p:nvPicPr>
          <p:cNvPr id="4" name="Picture 3" descr="edge_trace_month_sjc1.4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585" y="1225296"/>
            <a:ext cx="6787299" cy="4572000"/>
          </a:xfrm>
          <a:prstGeom prst="rect">
            <a:avLst/>
          </a:prstGeom>
        </p:spPr>
      </p:pic>
      <p:sp>
        <p:nvSpPr>
          <p:cNvPr id="13" name="Rectangle 12"/>
          <p:cNvSpPr>
            <a:spLocks noChangeAspect="1"/>
          </p:cNvSpPr>
          <p:nvPr/>
        </p:nvSpPr>
        <p:spPr>
          <a:xfrm>
            <a:off x="7333171" y="1417639"/>
            <a:ext cx="251074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rPr>
              <a:t>Infinite Cache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5882532" y="2237017"/>
            <a:ext cx="1330042" cy="726322"/>
            <a:chOff x="3991646" y="1968908"/>
            <a:chExt cx="1330042" cy="726322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4656667" y="2413007"/>
              <a:ext cx="366889" cy="28222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3991646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E46C0A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65%</a:t>
              </a:r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7502476" y="2036642"/>
            <a:ext cx="1330042" cy="726322"/>
            <a:chOff x="3991646" y="1968908"/>
            <a:chExt cx="1330042" cy="726322"/>
          </a:xfrm>
        </p:grpSpPr>
        <p:cxnSp>
          <p:nvCxnSpPr>
            <p:cNvPr id="20" name="Straight Connector 19"/>
            <p:cNvCxnSpPr/>
            <p:nvPr/>
          </p:nvCxnSpPr>
          <p:spPr>
            <a:xfrm>
              <a:off x="4656667" y="2413007"/>
              <a:ext cx="366889" cy="28222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1" name="Rectangle 20"/>
            <p:cNvSpPr>
              <a:spLocks noChangeAspect="1"/>
            </p:cNvSpPr>
            <p:nvPr/>
          </p:nvSpPr>
          <p:spPr>
            <a:xfrm>
              <a:off x="3991646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E46C0A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68%</a:t>
              </a:r>
            </a:p>
          </p:txBody>
        </p:sp>
      </p:grpSp>
      <p:grpSp>
        <p:nvGrpSpPr>
          <p:cNvPr id="22" name="Group 21"/>
          <p:cNvGrpSpPr/>
          <p:nvPr/>
        </p:nvGrpSpPr>
        <p:grpSpPr>
          <a:xfrm>
            <a:off x="4242835" y="2558749"/>
            <a:ext cx="1330042" cy="726322"/>
            <a:chOff x="3991646" y="1968908"/>
            <a:chExt cx="1330042" cy="726322"/>
          </a:xfrm>
        </p:grpSpPr>
        <p:cxnSp>
          <p:nvCxnSpPr>
            <p:cNvPr id="23" name="Straight Connector 22"/>
            <p:cNvCxnSpPr/>
            <p:nvPr/>
          </p:nvCxnSpPr>
          <p:spPr>
            <a:xfrm>
              <a:off x="4656667" y="2413007"/>
              <a:ext cx="366889" cy="282223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24" name="Rectangle 23"/>
            <p:cNvSpPr>
              <a:spLocks noChangeAspect="1"/>
            </p:cNvSpPr>
            <p:nvPr/>
          </p:nvSpPr>
          <p:spPr>
            <a:xfrm>
              <a:off x="3991646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E46C0A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59%</a:t>
              </a:r>
            </a:p>
          </p:txBody>
        </p:sp>
      </p:grp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24</a:t>
            </a:fld>
            <a:endParaRPr lang="en-US" dirty="0"/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9460410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9833"/>
    </mc:Choice>
    <mc:Fallback xmlns="">
      <p:transition xmlns:p14="http://schemas.microsoft.com/office/powerpoint/2010/main" spd="slow" advTm="198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Cache with Different Algos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209800" y="5815585"/>
            <a:ext cx="8133644" cy="6357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/>
              <a:t> </a:t>
            </a:r>
            <a:r>
              <a:rPr lang="en-US" sz="2400" dirty="0">
                <a:solidFill>
                  <a:srgbClr val="0000FF"/>
                </a:solidFill>
              </a:rPr>
              <a:t>LRU </a:t>
            </a:r>
            <a:r>
              <a:rPr lang="en-US" sz="2400" dirty="0"/>
              <a:t>&gt; </a:t>
            </a:r>
            <a:r>
              <a:rPr lang="en-US" sz="2400" dirty="0">
                <a:solidFill>
                  <a:srgbClr val="008000"/>
                </a:solidFill>
              </a:rPr>
              <a:t>LFU</a:t>
            </a:r>
            <a:r>
              <a:rPr lang="en-US" sz="2400" dirty="0"/>
              <a:t> &gt; </a:t>
            </a:r>
            <a:r>
              <a:rPr lang="en-US" sz="2400" dirty="0">
                <a:solidFill>
                  <a:schemeClr val="accent6">
                    <a:lumMod val="50000"/>
                  </a:schemeClr>
                </a:solidFill>
              </a:rPr>
              <a:t>FIFO</a:t>
            </a:r>
            <a:endParaRPr lang="en-US" sz="2400" dirty="0"/>
          </a:p>
        </p:txBody>
      </p:sp>
      <p:pic>
        <p:nvPicPr>
          <p:cNvPr id="3" name="Picture 2" descr="edge_trace_month_sjc1.5.pdf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585" y="1225296"/>
            <a:ext cx="6787299" cy="4572000"/>
          </a:xfrm>
          <a:prstGeom prst="rect">
            <a:avLst/>
          </a:prstGeom>
        </p:spPr>
      </p:pic>
      <p:sp>
        <p:nvSpPr>
          <p:cNvPr id="6" name="Rectangle 5"/>
          <p:cNvSpPr>
            <a:spLocks noChangeAspect="1"/>
          </p:cNvSpPr>
          <p:nvPr/>
        </p:nvSpPr>
        <p:spPr>
          <a:xfrm>
            <a:off x="7333171" y="1417639"/>
            <a:ext cx="251074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rPr>
              <a:t>Infinite Cache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25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3411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421"/>
    </mc:Choice>
    <mc:Fallback xmlns="">
      <p:transition xmlns:p14="http://schemas.microsoft.com/office/powerpoint/2010/main" spd="slow" advTm="16421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edge_trace_month_sjc1.6.pdf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585" y="1225296"/>
            <a:ext cx="6787299" cy="4572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Cache with Different Algos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838199" y="5815585"/>
            <a:ext cx="10676861" cy="61908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52024D"/>
                </a:solidFill>
              </a:rPr>
              <a:t>S4LRU </a:t>
            </a:r>
            <a:r>
              <a:rPr lang="en-US" sz="2400" dirty="0"/>
              <a:t>is a more complex algorithm, uses </a:t>
            </a:r>
            <a:r>
              <a:rPr lang="en-US" sz="2400" dirty="0" err="1"/>
              <a:t>recency</a:t>
            </a:r>
            <a:r>
              <a:rPr lang="en-US" sz="2400" dirty="0"/>
              <a:t> and frequency</a:t>
            </a:r>
          </a:p>
        </p:txBody>
      </p:sp>
      <p:grpSp>
        <p:nvGrpSpPr>
          <p:cNvPr id="9" name="Group 8"/>
          <p:cNvGrpSpPr/>
          <p:nvPr/>
        </p:nvGrpSpPr>
        <p:grpSpPr>
          <a:xfrm>
            <a:off x="4245656" y="1997130"/>
            <a:ext cx="1330042" cy="726322"/>
            <a:chOff x="3991646" y="1968908"/>
            <a:chExt cx="1330042" cy="726322"/>
          </a:xfrm>
        </p:grpSpPr>
        <p:cxnSp>
          <p:nvCxnSpPr>
            <p:cNvPr id="10" name="Straight Connector 9"/>
            <p:cNvCxnSpPr/>
            <p:nvPr/>
          </p:nvCxnSpPr>
          <p:spPr>
            <a:xfrm>
              <a:off x="4656667" y="2413007"/>
              <a:ext cx="366889" cy="282223"/>
            </a:xfrm>
            <a:prstGeom prst="line">
              <a:avLst/>
            </a:prstGeom>
            <a:ln>
              <a:solidFill>
                <a:srgbClr val="660066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2" name="Rectangle 11"/>
            <p:cNvSpPr>
              <a:spLocks noChangeAspect="1"/>
            </p:cNvSpPr>
            <p:nvPr/>
          </p:nvSpPr>
          <p:spPr>
            <a:xfrm>
              <a:off x="3991646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8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68%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3707637" y="3358443"/>
            <a:ext cx="1330042" cy="2148098"/>
            <a:chOff x="3892869" y="849488"/>
            <a:chExt cx="1330042" cy="1318020"/>
          </a:xfrm>
        </p:grpSpPr>
        <p:cxnSp>
          <p:nvCxnSpPr>
            <p:cNvPr id="14" name="Straight Connector 13"/>
            <p:cNvCxnSpPr/>
            <p:nvPr/>
          </p:nvCxnSpPr>
          <p:spPr>
            <a:xfrm flipV="1">
              <a:off x="4503233" y="849488"/>
              <a:ext cx="0" cy="1034754"/>
            </a:xfrm>
            <a:prstGeom prst="line">
              <a:avLst/>
            </a:prstGeom>
            <a:ln>
              <a:solidFill>
                <a:srgbClr val="660066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5" name="Rectangle 14"/>
            <p:cNvSpPr>
              <a:spLocks noChangeAspect="1"/>
            </p:cNvSpPr>
            <p:nvPr/>
          </p:nvSpPr>
          <p:spPr>
            <a:xfrm>
              <a:off x="3892869" y="1884242"/>
              <a:ext cx="1330042" cy="283266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8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1/3x</a:t>
              </a:r>
            </a:p>
          </p:txBody>
        </p:sp>
      </p:grpSp>
      <p:sp>
        <p:nvSpPr>
          <p:cNvPr id="11" name="Rectangle 10"/>
          <p:cNvSpPr>
            <a:spLocks noChangeAspect="1"/>
          </p:cNvSpPr>
          <p:nvPr/>
        </p:nvSpPr>
        <p:spPr>
          <a:xfrm>
            <a:off x="7333171" y="1417639"/>
            <a:ext cx="251074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rPr>
              <a:t>Infinite Cache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26</a:t>
            </a:fld>
            <a:endParaRPr lang="en-US" dirty="0"/>
          </a:p>
        </p:txBody>
      </p:sp>
      <p:grpSp>
        <p:nvGrpSpPr>
          <p:cNvPr id="16" name="Group 15"/>
          <p:cNvGrpSpPr/>
          <p:nvPr/>
        </p:nvGrpSpPr>
        <p:grpSpPr>
          <a:xfrm>
            <a:off x="3565498" y="2593630"/>
            <a:ext cx="1330042" cy="627545"/>
            <a:chOff x="4287977" y="1968908"/>
            <a:chExt cx="1330042" cy="627545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4954024" y="2314230"/>
              <a:ext cx="55421" cy="282223"/>
            </a:xfrm>
            <a:prstGeom prst="line">
              <a:avLst/>
            </a:prstGeom>
            <a:ln>
              <a:solidFill>
                <a:srgbClr val="660066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8" name="Rectangle 17"/>
            <p:cNvSpPr>
              <a:spLocks noChangeAspect="1"/>
            </p:cNvSpPr>
            <p:nvPr/>
          </p:nvSpPr>
          <p:spPr>
            <a:xfrm>
              <a:off x="4287977" y="1968908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8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59%</a:t>
              </a: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8047330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9333"/>
    </mc:Choice>
    <mc:Fallback xmlns="">
      <p:transition xmlns:p14="http://schemas.microsoft.com/office/powerpoint/2010/main" spd="slow" advTm="29333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Edge Cache with Different Algos</a:t>
            </a:r>
          </a:p>
        </p:txBody>
      </p:sp>
      <p:sp>
        <p:nvSpPr>
          <p:cNvPr id="7" name="Content Placeholder 3"/>
          <p:cNvSpPr txBox="1">
            <a:spLocks/>
          </p:cNvSpPr>
          <p:nvPr/>
        </p:nvSpPr>
        <p:spPr>
          <a:xfrm>
            <a:off x="2209800" y="5815585"/>
            <a:ext cx="8133644" cy="60757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sz="2400" dirty="0">
                <a:solidFill>
                  <a:srgbClr val="800000"/>
                </a:solidFill>
              </a:rPr>
              <a:t>Clairvoyant (</a:t>
            </a:r>
            <a:r>
              <a:rPr lang="en-US" sz="2400" dirty="0" err="1">
                <a:solidFill>
                  <a:srgbClr val="800000"/>
                </a:solidFill>
              </a:rPr>
              <a:t>Bélády</a:t>
            </a:r>
            <a:r>
              <a:rPr lang="en-US" sz="2400" dirty="0">
                <a:solidFill>
                  <a:srgbClr val="800000"/>
                </a:solidFill>
              </a:rPr>
              <a:t>)</a:t>
            </a:r>
            <a:r>
              <a:rPr lang="en-US" sz="2400" dirty="0">
                <a:solidFill>
                  <a:srgbClr val="52024D"/>
                </a:solidFill>
              </a:rPr>
              <a:t> </a:t>
            </a:r>
            <a:r>
              <a:rPr lang="en-US" sz="2400" dirty="0"/>
              <a:t>shows we can do much better!</a:t>
            </a:r>
          </a:p>
        </p:txBody>
      </p:sp>
      <p:pic>
        <p:nvPicPr>
          <p:cNvPr id="6" name="Picture 5" descr="edge_trace_month_sjc1.7.pdf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67585" y="1225296"/>
            <a:ext cx="6787299" cy="4572000"/>
          </a:xfrm>
          <a:prstGeom prst="rect">
            <a:avLst/>
          </a:prstGeom>
        </p:spPr>
      </p:pic>
      <p:sp>
        <p:nvSpPr>
          <p:cNvPr id="9" name="Rectangle 8"/>
          <p:cNvSpPr>
            <a:spLocks noChangeAspect="1"/>
          </p:cNvSpPr>
          <p:nvPr/>
        </p:nvSpPr>
        <p:spPr>
          <a:xfrm>
            <a:off x="7333171" y="1417639"/>
            <a:ext cx="2510743" cy="461665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2400" dirty="0">
                <a:ln w="1905"/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rPr>
              <a:t>Infinite Cache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27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366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1565"/>
    </mc:Choice>
    <mc:Fallback xmlns="">
      <p:transition xmlns:p14="http://schemas.microsoft.com/office/powerpoint/2010/main" spd="slow" advTm="21565"/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253200" y="2489708"/>
            <a:ext cx="7186200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/>
              <a:t>Cache</a:t>
            </a:r>
            <a:r>
              <a:rPr sz="6000" spc="-80" dirty="0"/>
              <a:t> </a:t>
            </a:r>
            <a:r>
              <a:rPr sz="6000" spc="-15" dirty="0"/>
              <a:t>Consistency</a:t>
            </a:r>
            <a:endParaRPr sz="60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8637127" y="4355506"/>
            <a:ext cx="3518535" cy="2404745"/>
            <a:chOff x="8637127" y="4355506"/>
            <a:chExt cx="3518535" cy="240474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8637127" y="4355506"/>
              <a:ext cx="1712189" cy="1735326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10151389" y="4756203"/>
              <a:ext cx="2003963" cy="2003962"/>
            </a:xfrm>
            <a:prstGeom prst="rect">
              <a:avLst/>
            </a:prstGeom>
          </p:spPr>
        </p:pic>
      </p:grpSp>
      <p:sp>
        <p:nvSpPr>
          <p:cNvPr id="5" name="object 5"/>
          <p:cNvSpPr txBox="1">
            <a:spLocks noGrp="1"/>
          </p:cNvSpPr>
          <p:nvPr>
            <p:ph type="title"/>
          </p:nvPr>
        </p:nvSpPr>
        <p:spPr>
          <a:xfrm>
            <a:off x="441704" y="679568"/>
            <a:ext cx="9234450" cy="62837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4000" spc="-5" dirty="0"/>
              <a:t>Some</a:t>
            </a:r>
            <a:r>
              <a:rPr sz="4000" dirty="0"/>
              <a:t> </a:t>
            </a:r>
            <a:r>
              <a:rPr sz="4000" spc="-55" dirty="0"/>
              <a:t>Web</a:t>
            </a:r>
            <a:r>
              <a:rPr sz="4000" spc="-5" dirty="0"/>
              <a:t> </a:t>
            </a:r>
            <a:r>
              <a:rPr sz="4000" spc="-20" dirty="0"/>
              <a:t>Content</a:t>
            </a:r>
            <a:r>
              <a:rPr sz="4000" spc="5" dirty="0"/>
              <a:t> </a:t>
            </a:r>
            <a:r>
              <a:rPr sz="4000" dirty="0"/>
              <a:t>is</a:t>
            </a:r>
            <a:r>
              <a:rPr sz="4000" spc="-5" dirty="0"/>
              <a:t> </a:t>
            </a:r>
            <a:r>
              <a:rPr sz="4000" dirty="0"/>
              <a:t>Not</a:t>
            </a:r>
            <a:r>
              <a:rPr sz="4000" spc="5" dirty="0"/>
              <a:t> </a:t>
            </a:r>
            <a:r>
              <a:rPr sz="4000" spc="-5" dirty="0"/>
              <a:t>Cacheable</a:t>
            </a:r>
          </a:p>
        </p:txBody>
      </p:sp>
      <p:sp>
        <p:nvSpPr>
          <p:cNvPr id="6" name="object 6"/>
          <p:cNvSpPr txBox="1"/>
          <p:nvPr/>
        </p:nvSpPr>
        <p:spPr>
          <a:xfrm>
            <a:off x="916939" y="1730755"/>
            <a:ext cx="10955021" cy="4565352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421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Dynamic</a:t>
            </a:r>
            <a:r>
              <a:rPr sz="32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3729"/>
              </a:lnSpc>
              <a:buFont typeface="Arial MT"/>
              <a:buChar char="•"/>
              <a:tabLst>
                <a:tab pos="698500" algn="l"/>
              </a:tabLst>
            </a:pP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stock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prices,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scores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ts val="4210"/>
              </a:lnSpc>
              <a:spcBef>
                <a:spcPts val="8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 </a:t>
            </a:r>
            <a:r>
              <a:rPr sz="32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generated</a:t>
            </a: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by</a:t>
            </a: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scripts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3610"/>
              </a:lnSpc>
              <a:buFont typeface="Arial MT"/>
              <a:buChar char="•"/>
              <a:tabLst>
                <a:tab pos="6985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Results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depend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on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the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specific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parameters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3720"/>
              </a:lnSpc>
              <a:buFont typeface="Arial MT"/>
              <a:buChar char="•"/>
              <a:tabLst>
                <a:tab pos="698500" algn="l"/>
              </a:tabLst>
            </a:pP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https://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  <a:hlinkClick r:id="rId4"/>
              </a:rPr>
              <a:t>www.google.com/search?q=php+script+url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ts val="4210"/>
              </a:lnSpc>
              <a:spcBef>
                <a:spcPts val="55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Personalized content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3729"/>
              </a:lnSpc>
              <a:buFont typeface="Arial MT"/>
              <a:buChar char="•"/>
              <a:tabLst>
                <a:tab pos="698500" algn="l"/>
              </a:tabLst>
            </a:pP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based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on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cookie sent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by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the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browser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ts val="4210"/>
              </a:lnSpc>
              <a:spcBef>
                <a:spcPts val="55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Encrypted</a:t>
            </a:r>
            <a:r>
              <a:rPr sz="32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3729"/>
              </a:lnSpc>
              <a:buFont typeface="Arial MT"/>
              <a:buChar char="•"/>
              <a:tabLst>
                <a:tab pos="698500" algn="l"/>
              </a:tabLst>
            </a:pP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Cannot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decrypt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without the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appropriate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key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7" name="object 7"/>
          <p:cNvPicPr/>
          <p:nvPr/>
        </p:nvPicPr>
        <p:blipFill>
          <a:blip r:embed="rId5" cstate="print"/>
          <a:stretch>
            <a:fillRect/>
          </a:stretch>
        </p:blipFill>
        <p:spPr>
          <a:xfrm>
            <a:off x="9537268" y="532394"/>
            <a:ext cx="2213028" cy="2850112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860806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Cache</a:t>
            </a:r>
            <a:r>
              <a:rPr spc="-30" dirty="0"/>
              <a:t> </a:t>
            </a:r>
            <a:r>
              <a:rPr spc="-10" dirty="0"/>
              <a:t>Consistency</a:t>
            </a:r>
            <a:r>
              <a:rPr spc="-30" dirty="0"/>
              <a:t> </a:t>
            </a:r>
            <a:r>
              <a:rPr spc="-5" dirty="0"/>
              <a:t>Challenges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702" y="3800347"/>
            <a:ext cx="5966378" cy="2305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3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needs</a:t>
            </a:r>
            <a:r>
              <a:rPr sz="2400" u="heavy" spc="-2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know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How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long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check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item’s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freshness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okay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return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stale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item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has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sensitive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1043" y="1643076"/>
            <a:ext cx="1727835" cy="1729105"/>
            <a:chOff x="491043" y="1643076"/>
            <a:chExt cx="1727835" cy="17291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043" y="1643076"/>
              <a:ext cx="895710" cy="17288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8201" y="2433233"/>
              <a:ext cx="1374140" cy="788035"/>
            </a:xfrm>
            <a:custGeom>
              <a:avLst/>
              <a:gdLst/>
              <a:ahLst/>
              <a:cxnLst/>
              <a:rect l="l" t="t" r="r" b="b"/>
              <a:pathLst>
                <a:path w="1374139" h="788035">
                  <a:moveTo>
                    <a:pt x="1374102" y="0"/>
                  </a:moveTo>
                  <a:lnTo>
                    <a:pt x="0" y="0"/>
                  </a:lnTo>
                  <a:lnTo>
                    <a:pt x="0" y="787693"/>
                  </a:lnTo>
                  <a:lnTo>
                    <a:pt x="1374102" y="787693"/>
                  </a:lnTo>
                  <a:lnTo>
                    <a:pt x="1374102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38201" y="2433233"/>
              <a:ext cx="1374140" cy="788035"/>
            </a:xfrm>
            <a:custGeom>
              <a:avLst/>
              <a:gdLst/>
              <a:ahLst/>
              <a:cxnLst/>
              <a:rect l="l" t="t" r="r" b="b"/>
              <a:pathLst>
                <a:path w="1374139" h="788035">
                  <a:moveTo>
                    <a:pt x="0" y="0"/>
                  </a:moveTo>
                  <a:lnTo>
                    <a:pt x="1374102" y="0"/>
                  </a:lnTo>
                  <a:lnTo>
                    <a:pt x="1374102" y="787693"/>
                  </a:lnTo>
                  <a:lnTo>
                    <a:pt x="0" y="78769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9802" y="1463180"/>
            <a:ext cx="1741336" cy="222561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218068" y="1726591"/>
            <a:ext cx="2435972" cy="1356590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vert="horz" wrap="square" lIns="0" tIns="299085" rIns="0" bIns="0" rtlCol="0">
            <a:spAutoFit/>
          </a:bodyPr>
          <a:lstStyle/>
          <a:p>
            <a:pPr marL="522605" marR="432434" indent="-81915">
              <a:lnSpc>
                <a:spcPts val="4300"/>
              </a:lnSpc>
              <a:spcBef>
                <a:spcPts val="2355"/>
              </a:spcBef>
            </a:pPr>
            <a:r>
              <a:rPr sz="32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Sha</a:t>
            </a:r>
            <a:r>
              <a:rPr sz="3200" spc="-5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</a:t>
            </a:r>
            <a:r>
              <a:rPr lang="en-US" sz="32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</a:t>
            </a:r>
            <a:r>
              <a:rPr sz="320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d  </a:t>
            </a:r>
            <a:r>
              <a:rPr sz="32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4550" y="2422652"/>
            <a:ext cx="13614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Personal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0" y="2791459"/>
            <a:ext cx="13614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860806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Cache</a:t>
            </a:r>
            <a:r>
              <a:rPr spc="-30" dirty="0"/>
              <a:t> </a:t>
            </a:r>
            <a:r>
              <a:rPr spc="-10" dirty="0"/>
              <a:t>Consistency</a:t>
            </a:r>
            <a:r>
              <a:rPr spc="-30" dirty="0"/>
              <a:t> </a:t>
            </a:r>
            <a:r>
              <a:rPr spc="-5" dirty="0"/>
              <a:t>Challenges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388702" y="3800347"/>
            <a:ext cx="5966378" cy="2305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spc="-3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 </a:t>
            </a:r>
            <a:r>
              <a:rPr sz="2400" u="heavy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needs</a:t>
            </a:r>
            <a:r>
              <a:rPr sz="2400" u="heavy" spc="-2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know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How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long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check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item’s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freshness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okay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return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stale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item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has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sensitive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996142" y="3800347"/>
            <a:ext cx="5531115" cy="2305759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u="heavy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2400" u="heavy" spc="-2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1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knows</a:t>
            </a:r>
            <a:r>
              <a:rPr sz="2400" u="heavy" spc="-3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400" u="heavy" spc="-2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dynamic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How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often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item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changes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215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item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has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changed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stale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information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is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useful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2413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contains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sensitive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491043" y="1643076"/>
            <a:ext cx="1727835" cy="1729105"/>
            <a:chOff x="491043" y="1643076"/>
            <a:chExt cx="1727835" cy="172910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491043" y="1643076"/>
              <a:ext cx="895710" cy="1728839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838201" y="2433233"/>
              <a:ext cx="1374140" cy="788035"/>
            </a:xfrm>
            <a:custGeom>
              <a:avLst/>
              <a:gdLst/>
              <a:ahLst/>
              <a:cxnLst/>
              <a:rect l="l" t="t" r="r" b="b"/>
              <a:pathLst>
                <a:path w="1374139" h="788035">
                  <a:moveTo>
                    <a:pt x="1374102" y="0"/>
                  </a:moveTo>
                  <a:lnTo>
                    <a:pt x="0" y="0"/>
                  </a:lnTo>
                  <a:lnTo>
                    <a:pt x="0" y="787693"/>
                  </a:lnTo>
                  <a:lnTo>
                    <a:pt x="1374102" y="787693"/>
                  </a:lnTo>
                  <a:lnTo>
                    <a:pt x="1374102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838201" y="2433233"/>
              <a:ext cx="1374140" cy="788035"/>
            </a:xfrm>
            <a:custGeom>
              <a:avLst/>
              <a:gdLst/>
              <a:ahLst/>
              <a:cxnLst/>
              <a:rect l="l" t="t" r="r" b="b"/>
              <a:pathLst>
                <a:path w="1374139" h="788035">
                  <a:moveTo>
                    <a:pt x="0" y="0"/>
                  </a:moveTo>
                  <a:lnTo>
                    <a:pt x="1374102" y="0"/>
                  </a:lnTo>
                  <a:lnTo>
                    <a:pt x="1374102" y="787693"/>
                  </a:lnTo>
                  <a:lnTo>
                    <a:pt x="0" y="78769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8829802" y="1463180"/>
            <a:ext cx="1741336" cy="2225611"/>
          </a:xfrm>
          <a:prstGeom prst="rect">
            <a:avLst/>
          </a:prstGeom>
        </p:spPr>
      </p:pic>
      <p:sp>
        <p:nvSpPr>
          <p:cNvPr id="10" name="object 10"/>
          <p:cNvSpPr txBox="1"/>
          <p:nvPr/>
        </p:nvSpPr>
        <p:spPr>
          <a:xfrm>
            <a:off x="3218068" y="1726591"/>
            <a:ext cx="2435972" cy="1356590"/>
          </a:xfrm>
          <a:prstGeom prst="rect">
            <a:avLst/>
          </a:prstGeom>
          <a:solidFill>
            <a:srgbClr val="4472C4"/>
          </a:solidFill>
          <a:ln w="12700">
            <a:solidFill>
              <a:srgbClr val="2F528F"/>
            </a:solidFill>
          </a:ln>
        </p:spPr>
        <p:txBody>
          <a:bodyPr vert="horz" wrap="square" lIns="0" tIns="299085" rIns="0" bIns="0" rtlCol="0">
            <a:spAutoFit/>
          </a:bodyPr>
          <a:lstStyle/>
          <a:p>
            <a:pPr marL="522605" marR="432434" indent="-81915">
              <a:lnSpc>
                <a:spcPts val="4300"/>
              </a:lnSpc>
              <a:spcBef>
                <a:spcPts val="2355"/>
              </a:spcBef>
            </a:pPr>
            <a:r>
              <a:rPr sz="32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Sha</a:t>
            </a:r>
            <a:r>
              <a:rPr sz="3200" spc="-5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</a:t>
            </a:r>
            <a:r>
              <a:rPr lang="en-US" sz="32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</a:t>
            </a:r>
            <a:r>
              <a:rPr sz="320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d  </a:t>
            </a:r>
            <a:r>
              <a:rPr sz="32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844550" y="2422652"/>
            <a:ext cx="13614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100"/>
              </a:spcBef>
            </a:pPr>
            <a:r>
              <a:rPr sz="2000" spc="-1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Personal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844550" y="2791459"/>
            <a:ext cx="1361440" cy="32060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00"/>
              </a:spcBef>
            </a:pPr>
            <a:r>
              <a:rPr sz="20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0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9103" y="6308085"/>
            <a:ext cx="12245258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Scalability</a:t>
            </a:r>
            <a:r>
              <a:rPr sz="24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challenge:</a:t>
            </a:r>
            <a:r>
              <a:rPr sz="2400" spc="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 </a:t>
            </a:r>
            <a:r>
              <a:rPr sz="24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24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cannot</a:t>
            </a:r>
            <a:r>
              <a:rPr sz="2400" spc="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remember</a:t>
            </a:r>
            <a:r>
              <a:rPr sz="24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every</a:t>
            </a:r>
            <a:r>
              <a:rPr sz="2400" spc="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client</a:t>
            </a:r>
            <a:r>
              <a:rPr sz="2400" spc="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that</a:t>
            </a:r>
            <a:r>
              <a:rPr sz="2400" spc="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has</a:t>
            </a:r>
            <a:r>
              <a:rPr sz="2400" spc="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cached</a:t>
            </a:r>
            <a:r>
              <a:rPr sz="24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an </a:t>
            </a:r>
            <a:r>
              <a:rPr sz="24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6211593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1101598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10" dirty="0"/>
              <a:t>HTTP</a:t>
            </a:r>
            <a:r>
              <a:rPr spc="-5" dirty="0"/>
              <a:t> </a:t>
            </a:r>
            <a:r>
              <a:rPr spc="-15" dirty="0"/>
              <a:t>Response</a:t>
            </a:r>
            <a:r>
              <a:rPr spc="-5" dirty="0"/>
              <a:t> </a:t>
            </a:r>
            <a:r>
              <a:rPr dirty="0"/>
              <a:t>Header</a:t>
            </a:r>
            <a:r>
              <a:rPr spc="-5" dirty="0"/>
              <a:t> </a:t>
            </a:r>
            <a:r>
              <a:rPr spc="-35" dirty="0"/>
              <a:t>for</a:t>
            </a:r>
            <a:r>
              <a:rPr spc="-10" dirty="0"/>
              <a:t> </a:t>
            </a:r>
            <a:r>
              <a:rPr spc="-5" dirty="0"/>
              <a:t>Cache</a:t>
            </a:r>
            <a:r>
              <a:rPr dirty="0"/>
              <a:t> </a:t>
            </a:r>
            <a:r>
              <a:rPr spc="-20" dirty="0"/>
              <a:t>Control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81556"/>
            <a:ext cx="10909301" cy="4742324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Whether</a:t>
            </a:r>
            <a:r>
              <a:rPr sz="32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32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6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no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store: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no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cache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should 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store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55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Who</a:t>
            </a:r>
            <a:r>
              <a:rPr sz="32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should</a:t>
            </a:r>
            <a:r>
              <a:rPr sz="32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6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private: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only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private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cache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(e.g.,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browser)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2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public: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any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cache,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including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shared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ones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55"/>
              </a:spcBef>
              <a:buFont typeface="Arial MT"/>
              <a:buChar char="•"/>
              <a:tabLst>
                <a:tab pos="241300" algn="l"/>
              </a:tabLst>
            </a:pP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How</a:t>
            </a:r>
            <a:r>
              <a:rPr sz="32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long</a:t>
            </a:r>
            <a:r>
              <a:rPr sz="32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 </a:t>
            </a:r>
            <a:r>
              <a:rPr sz="32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32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6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max-age=N: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for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seconds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must-revalidate: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check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with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 server (don’t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return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stale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item)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832485">
              <a:lnSpc>
                <a:spcPct val="100000"/>
              </a:lnSpc>
              <a:spcBef>
                <a:spcPts val="3025"/>
              </a:spcBef>
            </a:pPr>
            <a:r>
              <a:rPr sz="28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Cache-Control:</a:t>
            </a:r>
            <a:r>
              <a:rPr sz="28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public,</a:t>
            </a:r>
            <a:r>
              <a:rPr sz="28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max-age=86400,</a:t>
            </a:r>
            <a:r>
              <a:rPr sz="28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must-revalidate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93484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Cache</a:t>
            </a:r>
            <a:r>
              <a:rPr dirty="0"/>
              <a:t> </a:t>
            </a:r>
            <a:r>
              <a:rPr spc="-25" dirty="0"/>
              <a:t>Validation:</a:t>
            </a:r>
            <a:r>
              <a:rPr spc="-5" dirty="0"/>
              <a:t> </a:t>
            </a:r>
            <a:r>
              <a:rPr spc="-10" dirty="0"/>
              <a:t>Client</a:t>
            </a:r>
            <a:r>
              <a:rPr spc="5" dirty="0"/>
              <a:t> </a:t>
            </a:r>
            <a:r>
              <a:rPr spc="-15" dirty="0"/>
              <a:t>Checks</a:t>
            </a:r>
            <a:r>
              <a:rPr dirty="0"/>
              <a:t> </a:t>
            </a:r>
            <a:r>
              <a:rPr spc="-15" dirty="0"/>
              <a:t>Freshness</a:t>
            </a:r>
          </a:p>
        </p:txBody>
      </p:sp>
      <p:pic>
        <p:nvPicPr>
          <p:cNvPr id="4" name="object 4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568536" y="1705067"/>
            <a:ext cx="895710" cy="1728839"/>
          </a:xfrm>
          <a:prstGeom prst="rect">
            <a:avLst/>
          </a:prstGeom>
        </p:spPr>
      </p:pic>
      <p:pic>
        <p:nvPicPr>
          <p:cNvPr id="9" name="object 9"/>
          <p:cNvPicPr/>
          <p:nvPr/>
        </p:nvPicPr>
        <p:blipFill>
          <a:blip r:embed="rId3" cstate="print"/>
          <a:stretch>
            <a:fillRect/>
          </a:stretch>
        </p:blipFill>
        <p:spPr>
          <a:xfrm>
            <a:off x="9612463" y="1398767"/>
            <a:ext cx="1741335" cy="2225611"/>
          </a:xfrm>
          <a:prstGeom prst="rect">
            <a:avLst/>
          </a:prstGeom>
        </p:spPr>
      </p:pic>
      <p:sp>
        <p:nvSpPr>
          <p:cNvPr id="10" name="object 10"/>
          <p:cNvSpPr/>
          <p:nvPr/>
        </p:nvSpPr>
        <p:spPr>
          <a:xfrm>
            <a:off x="2287917" y="1570926"/>
            <a:ext cx="7204709" cy="2118995"/>
          </a:xfrm>
          <a:custGeom>
            <a:avLst/>
            <a:gdLst/>
            <a:ahLst/>
            <a:cxnLst/>
            <a:rect l="l" t="t" r="r" b="b"/>
            <a:pathLst>
              <a:path w="7204709" h="2118995">
                <a:moveTo>
                  <a:pt x="1615630" y="1867992"/>
                </a:moveTo>
                <a:lnTo>
                  <a:pt x="1615427" y="1867954"/>
                </a:lnTo>
                <a:lnTo>
                  <a:pt x="1615630" y="1867992"/>
                </a:lnTo>
                <a:close/>
              </a:path>
              <a:path w="7204709" h="2118995">
                <a:moveTo>
                  <a:pt x="1828177" y="1906612"/>
                </a:moveTo>
                <a:lnTo>
                  <a:pt x="1827974" y="1906587"/>
                </a:lnTo>
                <a:lnTo>
                  <a:pt x="1828177" y="1906612"/>
                </a:lnTo>
                <a:close/>
              </a:path>
              <a:path w="7204709" h="2118995">
                <a:moveTo>
                  <a:pt x="4491317" y="2063927"/>
                </a:moveTo>
                <a:lnTo>
                  <a:pt x="3777310" y="2063940"/>
                </a:lnTo>
                <a:lnTo>
                  <a:pt x="3777183" y="2063940"/>
                </a:lnTo>
                <a:lnTo>
                  <a:pt x="3666985" y="2066734"/>
                </a:lnTo>
                <a:lnTo>
                  <a:pt x="3666794" y="2066734"/>
                </a:lnTo>
                <a:lnTo>
                  <a:pt x="3556558" y="2068004"/>
                </a:lnTo>
                <a:lnTo>
                  <a:pt x="3556431" y="2068004"/>
                </a:lnTo>
                <a:lnTo>
                  <a:pt x="3446500" y="2067699"/>
                </a:lnTo>
                <a:lnTo>
                  <a:pt x="3337344" y="2065870"/>
                </a:lnTo>
                <a:lnTo>
                  <a:pt x="3337102" y="2065870"/>
                </a:lnTo>
                <a:lnTo>
                  <a:pt x="3336887" y="2065858"/>
                </a:lnTo>
                <a:lnTo>
                  <a:pt x="3227997" y="2062556"/>
                </a:lnTo>
                <a:lnTo>
                  <a:pt x="3227794" y="2062556"/>
                </a:lnTo>
                <a:lnTo>
                  <a:pt x="3227616" y="2062543"/>
                </a:lnTo>
                <a:lnTo>
                  <a:pt x="3118815" y="2057793"/>
                </a:lnTo>
                <a:lnTo>
                  <a:pt x="3118675" y="2057793"/>
                </a:lnTo>
                <a:lnTo>
                  <a:pt x="3118535" y="2057781"/>
                </a:lnTo>
                <a:lnTo>
                  <a:pt x="3009785" y="2051634"/>
                </a:lnTo>
                <a:lnTo>
                  <a:pt x="2901251" y="2044153"/>
                </a:lnTo>
                <a:lnTo>
                  <a:pt x="2793288" y="2035403"/>
                </a:lnTo>
                <a:lnTo>
                  <a:pt x="2793136" y="2035390"/>
                </a:lnTo>
                <a:lnTo>
                  <a:pt x="2793009" y="2035378"/>
                </a:lnTo>
                <a:lnTo>
                  <a:pt x="2685237" y="2025396"/>
                </a:lnTo>
                <a:lnTo>
                  <a:pt x="2685072" y="2025383"/>
                </a:lnTo>
                <a:lnTo>
                  <a:pt x="2577160" y="2014169"/>
                </a:lnTo>
                <a:lnTo>
                  <a:pt x="2469972" y="2001875"/>
                </a:lnTo>
                <a:lnTo>
                  <a:pt x="2469832" y="2001862"/>
                </a:lnTo>
                <a:lnTo>
                  <a:pt x="2469680" y="2001850"/>
                </a:lnTo>
                <a:lnTo>
                  <a:pt x="2255367" y="1973973"/>
                </a:lnTo>
                <a:lnTo>
                  <a:pt x="2255164" y="1973948"/>
                </a:lnTo>
                <a:lnTo>
                  <a:pt x="2254923" y="1973910"/>
                </a:lnTo>
                <a:lnTo>
                  <a:pt x="2041512" y="1942096"/>
                </a:lnTo>
                <a:lnTo>
                  <a:pt x="2041321" y="1942071"/>
                </a:lnTo>
                <a:lnTo>
                  <a:pt x="2041118" y="1942033"/>
                </a:lnTo>
                <a:lnTo>
                  <a:pt x="1828342" y="1906651"/>
                </a:lnTo>
                <a:lnTo>
                  <a:pt x="1827961" y="1906587"/>
                </a:lnTo>
                <a:lnTo>
                  <a:pt x="1615744" y="1868017"/>
                </a:lnTo>
                <a:lnTo>
                  <a:pt x="1615414" y="1867954"/>
                </a:lnTo>
                <a:lnTo>
                  <a:pt x="1403451" y="1826564"/>
                </a:lnTo>
                <a:lnTo>
                  <a:pt x="1192009" y="1782787"/>
                </a:lnTo>
                <a:lnTo>
                  <a:pt x="1191780" y="1782737"/>
                </a:lnTo>
                <a:lnTo>
                  <a:pt x="980516" y="1736940"/>
                </a:lnTo>
                <a:lnTo>
                  <a:pt x="769531" y="1689544"/>
                </a:lnTo>
                <a:lnTo>
                  <a:pt x="558736" y="1640954"/>
                </a:lnTo>
                <a:lnTo>
                  <a:pt x="285737" y="1576666"/>
                </a:lnTo>
                <a:lnTo>
                  <a:pt x="287108" y="1570837"/>
                </a:lnTo>
                <a:lnTo>
                  <a:pt x="297370" y="1527213"/>
                </a:lnTo>
                <a:lnTo>
                  <a:pt x="131572" y="1566456"/>
                </a:lnTo>
                <a:lnTo>
                  <a:pt x="262445" y="1675561"/>
                </a:lnTo>
                <a:lnTo>
                  <a:pt x="274091" y="1626108"/>
                </a:lnTo>
                <a:lnTo>
                  <a:pt x="543610" y="1689569"/>
                </a:lnTo>
                <a:lnTo>
                  <a:pt x="749160" y="1736979"/>
                </a:lnTo>
                <a:lnTo>
                  <a:pt x="1064641" y="1807159"/>
                </a:lnTo>
                <a:lnTo>
                  <a:pt x="1154112" y="1826552"/>
                </a:lnTo>
                <a:lnTo>
                  <a:pt x="1268641" y="1850517"/>
                </a:lnTo>
                <a:lnTo>
                  <a:pt x="1393494" y="1876374"/>
                </a:lnTo>
                <a:lnTo>
                  <a:pt x="1606169" y="1917903"/>
                </a:lnTo>
                <a:lnTo>
                  <a:pt x="1819440" y="1956663"/>
                </a:lnTo>
                <a:lnTo>
                  <a:pt x="2033384" y="1992249"/>
                </a:lnTo>
                <a:lnTo>
                  <a:pt x="2248103" y="2024253"/>
                </a:lnTo>
                <a:lnTo>
                  <a:pt x="2463596" y="2052269"/>
                </a:lnTo>
                <a:lnTo>
                  <a:pt x="2571775" y="2064677"/>
                </a:lnTo>
                <a:lnTo>
                  <a:pt x="2680131" y="2075942"/>
                </a:lnTo>
                <a:lnTo>
                  <a:pt x="2788742" y="2086000"/>
                </a:lnTo>
                <a:lnTo>
                  <a:pt x="2897606" y="2094814"/>
                </a:lnTo>
                <a:lnTo>
                  <a:pt x="3006737" y="2102345"/>
                </a:lnTo>
                <a:lnTo>
                  <a:pt x="3116161" y="2108517"/>
                </a:lnTo>
                <a:lnTo>
                  <a:pt x="3225863" y="2113305"/>
                </a:lnTo>
                <a:lnTo>
                  <a:pt x="3335871" y="2116645"/>
                </a:lnTo>
                <a:lnTo>
                  <a:pt x="3446183" y="2118499"/>
                </a:lnTo>
                <a:lnTo>
                  <a:pt x="3556800" y="2118804"/>
                </a:lnTo>
                <a:lnTo>
                  <a:pt x="3667747" y="2117521"/>
                </a:lnTo>
                <a:lnTo>
                  <a:pt x="3778974" y="2114702"/>
                </a:lnTo>
                <a:lnTo>
                  <a:pt x="3890505" y="2110397"/>
                </a:lnTo>
                <a:lnTo>
                  <a:pt x="4002290" y="2104644"/>
                </a:lnTo>
                <a:lnTo>
                  <a:pt x="4114355" y="2097493"/>
                </a:lnTo>
                <a:lnTo>
                  <a:pt x="4226674" y="2088997"/>
                </a:lnTo>
                <a:lnTo>
                  <a:pt x="4339221" y="2079205"/>
                </a:lnTo>
                <a:lnTo>
                  <a:pt x="4452023" y="2068182"/>
                </a:lnTo>
                <a:lnTo>
                  <a:pt x="4453636" y="2068004"/>
                </a:lnTo>
                <a:lnTo>
                  <a:pt x="4465320" y="2066734"/>
                </a:lnTo>
                <a:lnTo>
                  <a:pt x="4491317" y="2063927"/>
                </a:lnTo>
                <a:close/>
              </a:path>
              <a:path w="7204709" h="2118995">
                <a:moveTo>
                  <a:pt x="4642574" y="2046795"/>
                </a:moveTo>
                <a:lnTo>
                  <a:pt x="4110672" y="2046820"/>
                </a:lnTo>
                <a:lnTo>
                  <a:pt x="3999547" y="2053907"/>
                </a:lnTo>
                <a:lnTo>
                  <a:pt x="3999357" y="2053920"/>
                </a:lnTo>
                <a:lnTo>
                  <a:pt x="3888397" y="2059635"/>
                </a:lnTo>
                <a:lnTo>
                  <a:pt x="3888155" y="2059647"/>
                </a:lnTo>
                <a:lnTo>
                  <a:pt x="3777627" y="2063927"/>
                </a:lnTo>
                <a:lnTo>
                  <a:pt x="4491317" y="2063927"/>
                </a:lnTo>
                <a:lnTo>
                  <a:pt x="4530966" y="2059635"/>
                </a:lnTo>
                <a:lnTo>
                  <a:pt x="4548162" y="2057781"/>
                </a:lnTo>
                <a:lnTo>
                  <a:pt x="4582325" y="2053907"/>
                </a:lnTo>
                <a:lnTo>
                  <a:pt x="4642574" y="2046795"/>
                </a:lnTo>
                <a:close/>
              </a:path>
              <a:path w="7204709" h="2118995">
                <a:moveTo>
                  <a:pt x="4953444" y="2005457"/>
                </a:moveTo>
                <a:lnTo>
                  <a:pt x="4559351" y="2005469"/>
                </a:lnTo>
                <a:lnTo>
                  <a:pt x="4446943" y="2017636"/>
                </a:lnTo>
                <a:lnTo>
                  <a:pt x="4446816" y="2017649"/>
                </a:lnTo>
                <a:lnTo>
                  <a:pt x="4334713" y="2028609"/>
                </a:lnTo>
                <a:lnTo>
                  <a:pt x="4334459" y="2028634"/>
                </a:lnTo>
                <a:lnTo>
                  <a:pt x="4222699" y="2038350"/>
                </a:lnTo>
                <a:lnTo>
                  <a:pt x="4222547" y="2038362"/>
                </a:lnTo>
                <a:lnTo>
                  <a:pt x="4110964" y="2046795"/>
                </a:lnTo>
                <a:lnTo>
                  <a:pt x="4642574" y="2046795"/>
                </a:lnTo>
                <a:lnTo>
                  <a:pt x="4678337" y="2042579"/>
                </a:lnTo>
                <a:lnTo>
                  <a:pt x="4710379" y="2038350"/>
                </a:lnTo>
                <a:lnTo>
                  <a:pt x="4784191" y="2028609"/>
                </a:lnTo>
                <a:lnTo>
                  <a:pt x="4867414" y="2017636"/>
                </a:lnTo>
                <a:lnTo>
                  <a:pt x="4905349" y="2012619"/>
                </a:lnTo>
                <a:lnTo>
                  <a:pt x="4953444" y="2005457"/>
                </a:lnTo>
                <a:close/>
              </a:path>
              <a:path w="7204709" h="2118995">
                <a:moveTo>
                  <a:pt x="7073049" y="583349"/>
                </a:moveTo>
                <a:lnTo>
                  <a:pt x="7069518" y="580466"/>
                </a:lnTo>
                <a:lnTo>
                  <a:pt x="6940918" y="475767"/>
                </a:lnTo>
                <a:lnTo>
                  <a:pt x="6929844" y="525348"/>
                </a:lnTo>
                <a:lnTo>
                  <a:pt x="6838759" y="505015"/>
                </a:lnTo>
                <a:lnTo>
                  <a:pt x="6612255" y="454469"/>
                </a:lnTo>
                <a:lnTo>
                  <a:pt x="6387033" y="405130"/>
                </a:lnTo>
                <a:lnTo>
                  <a:pt x="6164110" y="357378"/>
                </a:lnTo>
                <a:lnTo>
                  <a:pt x="6061659" y="336054"/>
                </a:lnTo>
                <a:lnTo>
                  <a:pt x="5943943" y="311619"/>
                </a:lnTo>
                <a:lnTo>
                  <a:pt x="5847346" y="292214"/>
                </a:lnTo>
                <a:lnTo>
                  <a:pt x="5727141" y="268249"/>
                </a:lnTo>
                <a:lnTo>
                  <a:pt x="5636793" y="250825"/>
                </a:lnTo>
                <a:lnTo>
                  <a:pt x="5514479" y="227672"/>
                </a:lnTo>
                <a:lnTo>
                  <a:pt x="5465026" y="218313"/>
                </a:lnTo>
                <a:lnTo>
                  <a:pt x="5307165" y="190271"/>
                </a:lnTo>
                <a:lnTo>
                  <a:pt x="5235943" y="177622"/>
                </a:lnTo>
                <a:lnTo>
                  <a:pt x="5106975" y="156451"/>
                </a:lnTo>
                <a:lnTo>
                  <a:pt x="5007445" y="140119"/>
                </a:lnTo>
                <a:lnTo>
                  <a:pt x="4916767" y="126606"/>
                </a:lnTo>
                <a:lnTo>
                  <a:pt x="4827524" y="113322"/>
                </a:lnTo>
                <a:lnTo>
                  <a:pt x="4779607" y="106184"/>
                </a:lnTo>
                <a:lnTo>
                  <a:pt x="4741469" y="101142"/>
                </a:lnTo>
                <a:lnTo>
                  <a:pt x="4658271" y="90170"/>
                </a:lnTo>
                <a:lnTo>
                  <a:pt x="4584484" y="80429"/>
                </a:lnTo>
                <a:lnTo>
                  <a:pt x="4552594" y="76225"/>
                </a:lnTo>
                <a:lnTo>
                  <a:pt x="4516653" y="71983"/>
                </a:lnTo>
                <a:lnTo>
                  <a:pt x="4456430" y="64871"/>
                </a:lnTo>
                <a:lnTo>
                  <a:pt x="4422267" y="61010"/>
                </a:lnTo>
                <a:lnTo>
                  <a:pt x="4405084" y="59156"/>
                </a:lnTo>
                <a:lnTo>
                  <a:pt x="4365460" y="54864"/>
                </a:lnTo>
                <a:lnTo>
                  <a:pt x="4339577" y="52070"/>
                </a:lnTo>
                <a:lnTo>
                  <a:pt x="4327893" y="50800"/>
                </a:lnTo>
                <a:lnTo>
                  <a:pt x="4326280" y="50622"/>
                </a:lnTo>
                <a:lnTo>
                  <a:pt x="4213479" y="39598"/>
                </a:lnTo>
                <a:lnTo>
                  <a:pt x="4100919" y="29806"/>
                </a:lnTo>
                <a:lnTo>
                  <a:pt x="3988612" y="21323"/>
                </a:lnTo>
                <a:lnTo>
                  <a:pt x="3876548" y="14160"/>
                </a:lnTo>
                <a:lnTo>
                  <a:pt x="3764762" y="8407"/>
                </a:lnTo>
                <a:lnTo>
                  <a:pt x="3653231" y="4102"/>
                </a:lnTo>
                <a:lnTo>
                  <a:pt x="3542004" y="1282"/>
                </a:lnTo>
                <a:lnTo>
                  <a:pt x="3431057" y="0"/>
                </a:lnTo>
                <a:lnTo>
                  <a:pt x="3320440" y="304"/>
                </a:lnTo>
                <a:lnTo>
                  <a:pt x="3210128" y="2159"/>
                </a:lnTo>
                <a:lnTo>
                  <a:pt x="3100120" y="5499"/>
                </a:lnTo>
                <a:lnTo>
                  <a:pt x="2990418" y="10287"/>
                </a:lnTo>
                <a:lnTo>
                  <a:pt x="2880995" y="16459"/>
                </a:lnTo>
                <a:lnTo>
                  <a:pt x="2771864" y="23990"/>
                </a:lnTo>
                <a:lnTo>
                  <a:pt x="2662999" y="32804"/>
                </a:lnTo>
                <a:lnTo>
                  <a:pt x="2554389" y="42862"/>
                </a:lnTo>
                <a:lnTo>
                  <a:pt x="2446032" y="54127"/>
                </a:lnTo>
                <a:lnTo>
                  <a:pt x="2337854" y="66535"/>
                </a:lnTo>
                <a:lnTo>
                  <a:pt x="2122360" y="94551"/>
                </a:lnTo>
                <a:lnTo>
                  <a:pt x="1907082" y="126657"/>
                </a:lnTo>
                <a:lnTo>
                  <a:pt x="1693697" y="162140"/>
                </a:lnTo>
                <a:lnTo>
                  <a:pt x="1480426" y="200901"/>
                </a:lnTo>
                <a:lnTo>
                  <a:pt x="1267752" y="242443"/>
                </a:lnTo>
                <a:lnTo>
                  <a:pt x="1142974" y="268262"/>
                </a:lnTo>
                <a:lnTo>
                  <a:pt x="1028471" y="292239"/>
                </a:lnTo>
                <a:lnTo>
                  <a:pt x="938822" y="311670"/>
                </a:lnTo>
                <a:lnTo>
                  <a:pt x="826871" y="336067"/>
                </a:lnTo>
                <a:lnTo>
                  <a:pt x="731837" y="357416"/>
                </a:lnTo>
                <a:lnTo>
                  <a:pt x="623392" y="381825"/>
                </a:lnTo>
                <a:lnTo>
                  <a:pt x="417741" y="429260"/>
                </a:lnTo>
                <a:lnTo>
                  <a:pt x="0" y="527621"/>
                </a:lnTo>
                <a:lnTo>
                  <a:pt x="11645" y="577075"/>
                </a:lnTo>
                <a:lnTo>
                  <a:pt x="432993" y="477862"/>
                </a:lnTo>
                <a:lnTo>
                  <a:pt x="643788" y="429260"/>
                </a:lnTo>
                <a:lnTo>
                  <a:pt x="854773" y="381863"/>
                </a:lnTo>
                <a:lnTo>
                  <a:pt x="1066038" y="336067"/>
                </a:lnTo>
                <a:lnTo>
                  <a:pt x="1277645" y="292265"/>
                </a:lnTo>
                <a:lnTo>
                  <a:pt x="1489684" y="250850"/>
                </a:lnTo>
                <a:lnTo>
                  <a:pt x="1702219" y="212229"/>
                </a:lnTo>
                <a:lnTo>
                  <a:pt x="1915363" y="176771"/>
                </a:lnTo>
                <a:lnTo>
                  <a:pt x="2129167" y="144894"/>
                </a:lnTo>
                <a:lnTo>
                  <a:pt x="2343848" y="116979"/>
                </a:lnTo>
                <a:lnTo>
                  <a:pt x="2451430" y="104635"/>
                </a:lnTo>
                <a:lnTo>
                  <a:pt x="2559227" y="93433"/>
                </a:lnTo>
                <a:lnTo>
                  <a:pt x="2667266" y="83426"/>
                </a:lnTo>
                <a:lnTo>
                  <a:pt x="2775547" y="74650"/>
                </a:lnTo>
                <a:lnTo>
                  <a:pt x="2884055" y="67170"/>
                </a:lnTo>
                <a:lnTo>
                  <a:pt x="2992831" y="61023"/>
                </a:lnTo>
                <a:lnTo>
                  <a:pt x="3101873" y="56273"/>
                </a:lnTo>
                <a:lnTo>
                  <a:pt x="3211195" y="52946"/>
                </a:lnTo>
                <a:lnTo>
                  <a:pt x="3320885" y="51104"/>
                </a:lnTo>
                <a:lnTo>
                  <a:pt x="3430905" y="50800"/>
                </a:lnTo>
                <a:lnTo>
                  <a:pt x="3540887" y="52070"/>
                </a:lnTo>
                <a:lnTo>
                  <a:pt x="3541052" y="52070"/>
                </a:lnTo>
                <a:lnTo>
                  <a:pt x="3651656" y="54876"/>
                </a:lnTo>
                <a:lnTo>
                  <a:pt x="3762311" y="59156"/>
                </a:lnTo>
                <a:lnTo>
                  <a:pt x="3762591" y="59169"/>
                </a:lnTo>
                <a:lnTo>
                  <a:pt x="3873614" y="64884"/>
                </a:lnTo>
                <a:lnTo>
                  <a:pt x="3873754" y="64897"/>
                </a:lnTo>
                <a:lnTo>
                  <a:pt x="3984929" y="71983"/>
                </a:lnTo>
                <a:lnTo>
                  <a:pt x="3985145" y="71996"/>
                </a:lnTo>
                <a:lnTo>
                  <a:pt x="3984929" y="71983"/>
                </a:lnTo>
                <a:lnTo>
                  <a:pt x="3985196" y="72009"/>
                </a:lnTo>
                <a:lnTo>
                  <a:pt x="4096791" y="80441"/>
                </a:lnTo>
                <a:lnTo>
                  <a:pt x="4096931" y="80454"/>
                </a:lnTo>
                <a:lnTo>
                  <a:pt x="4208678" y="90170"/>
                </a:lnTo>
                <a:lnTo>
                  <a:pt x="4208843" y="90182"/>
                </a:lnTo>
                <a:lnTo>
                  <a:pt x="4208678" y="90170"/>
                </a:lnTo>
                <a:lnTo>
                  <a:pt x="4208907" y="90195"/>
                </a:lnTo>
                <a:lnTo>
                  <a:pt x="4321073" y="101155"/>
                </a:lnTo>
                <a:lnTo>
                  <a:pt x="4433468" y="113322"/>
                </a:lnTo>
                <a:lnTo>
                  <a:pt x="4433697" y="113347"/>
                </a:lnTo>
                <a:lnTo>
                  <a:pt x="4546257" y="126631"/>
                </a:lnTo>
                <a:lnTo>
                  <a:pt x="4546447" y="126657"/>
                </a:lnTo>
                <a:lnTo>
                  <a:pt x="4772520" y="156489"/>
                </a:lnTo>
                <a:lnTo>
                  <a:pt x="4772723" y="156514"/>
                </a:lnTo>
                <a:lnTo>
                  <a:pt x="4999583" y="190309"/>
                </a:lnTo>
                <a:lnTo>
                  <a:pt x="5227383" y="227711"/>
                </a:lnTo>
                <a:lnTo>
                  <a:pt x="5455780" y="268262"/>
                </a:lnTo>
                <a:lnTo>
                  <a:pt x="5684977" y="311658"/>
                </a:lnTo>
                <a:lnTo>
                  <a:pt x="5914441" y="357378"/>
                </a:lnTo>
                <a:lnTo>
                  <a:pt x="5914631" y="357416"/>
                </a:lnTo>
                <a:lnTo>
                  <a:pt x="6144539" y="405142"/>
                </a:lnTo>
                <a:lnTo>
                  <a:pt x="6374981" y="454494"/>
                </a:lnTo>
                <a:lnTo>
                  <a:pt x="6605676" y="505040"/>
                </a:lnTo>
                <a:lnTo>
                  <a:pt x="6918782" y="574929"/>
                </a:lnTo>
                <a:lnTo>
                  <a:pt x="6907708" y="624509"/>
                </a:lnTo>
                <a:lnTo>
                  <a:pt x="7073049" y="583349"/>
                </a:lnTo>
                <a:close/>
              </a:path>
              <a:path w="7204709" h="2118995">
                <a:moveTo>
                  <a:pt x="7204329" y="1560245"/>
                </a:moveTo>
                <a:lnTo>
                  <a:pt x="7193267" y="1510677"/>
                </a:lnTo>
                <a:lnTo>
                  <a:pt x="6731419" y="1613763"/>
                </a:lnTo>
                <a:lnTo>
                  <a:pt x="6500774" y="1664309"/>
                </a:lnTo>
                <a:lnTo>
                  <a:pt x="6270396" y="1713649"/>
                </a:lnTo>
                <a:lnTo>
                  <a:pt x="6040374" y="1761388"/>
                </a:lnTo>
                <a:lnTo>
                  <a:pt x="6040196" y="1761426"/>
                </a:lnTo>
                <a:lnTo>
                  <a:pt x="5810847" y="1807133"/>
                </a:lnTo>
                <a:lnTo>
                  <a:pt x="5810720" y="1807159"/>
                </a:lnTo>
                <a:lnTo>
                  <a:pt x="5581612" y="1850517"/>
                </a:lnTo>
                <a:lnTo>
                  <a:pt x="5581751" y="1850504"/>
                </a:lnTo>
                <a:lnTo>
                  <a:pt x="5353291" y="1891080"/>
                </a:lnTo>
                <a:lnTo>
                  <a:pt x="5125517" y="1928469"/>
                </a:lnTo>
                <a:lnTo>
                  <a:pt x="4898504" y="1962289"/>
                </a:lnTo>
                <a:lnTo>
                  <a:pt x="4672228" y="1992147"/>
                </a:lnTo>
                <a:lnTo>
                  <a:pt x="4672038" y="1992172"/>
                </a:lnTo>
                <a:lnTo>
                  <a:pt x="4559452" y="2005457"/>
                </a:lnTo>
                <a:lnTo>
                  <a:pt x="4953444" y="2005457"/>
                </a:lnTo>
                <a:lnTo>
                  <a:pt x="5042801" y="1992147"/>
                </a:lnTo>
                <a:lnTo>
                  <a:pt x="5133187" y="1978685"/>
                </a:lnTo>
                <a:lnTo>
                  <a:pt x="5233073" y="1962289"/>
                </a:lnTo>
                <a:lnTo>
                  <a:pt x="5361686" y="1941182"/>
                </a:lnTo>
                <a:lnTo>
                  <a:pt x="5433225" y="1928469"/>
                </a:lnTo>
                <a:lnTo>
                  <a:pt x="5590768" y="1900491"/>
                </a:lnTo>
                <a:lnTo>
                  <a:pt x="5640514" y="1891080"/>
                </a:lnTo>
                <a:lnTo>
                  <a:pt x="5762447" y="1867992"/>
                </a:lnTo>
                <a:lnTo>
                  <a:pt x="5853138" y="1850504"/>
                </a:lnTo>
                <a:lnTo>
                  <a:pt x="5973381" y="1826539"/>
                </a:lnTo>
                <a:lnTo>
                  <a:pt x="6069927" y="1807133"/>
                </a:lnTo>
                <a:lnTo>
                  <a:pt x="6290043" y="1761388"/>
                </a:lnTo>
                <a:lnTo>
                  <a:pt x="6512928" y="1713649"/>
                </a:lnTo>
                <a:lnTo>
                  <a:pt x="6738112" y="1664309"/>
                </a:lnTo>
                <a:lnTo>
                  <a:pt x="6964591" y="1613763"/>
                </a:lnTo>
                <a:lnTo>
                  <a:pt x="7204329" y="1560245"/>
                </a:lnTo>
                <a:close/>
              </a:path>
            </a:pathLst>
          </a:custGeom>
          <a:solidFill>
            <a:srgbClr val="2F528F"/>
          </a:solidFill>
        </p:spPr>
        <p:txBody>
          <a:bodyPr wrap="square" lIns="0" tIns="0" rIns="0" bIns="0" rtlCol="0"/>
          <a:lstStyle/>
          <a:p>
            <a:endParaRPr dirty="0">
              <a:latin typeface="Helvetica Neue Medium" panose="02000503000000020004" pitchFamily="2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4085118" y="1697228"/>
            <a:ext cx="368728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0960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GET</a:t>
            </a:r>
            <a:r>
              <a:rPr sz="24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/index.html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“if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&lt;this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version&gt;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is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stale”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672011" y="3059684"/>
            <a:ext cx="270414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304</a:t>
            </a:r>
            <a:r>
              <a:rPr sz="24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Not</a:t>
            </a:r>
            <a:r>
              <a:rPr sz="24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Modified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15" name="object 4">
            <a:extLst>
              <a:ext uri="{FF2B5EF4-FFF2-40B4-BE49-F238E27FC236}">
                <a16:creationId xmlns:a16="http://schemas.microsoft.com/office/drawing/2014/main" id="{DC55F0A0-B3B0-4EB1-0FF6-982E5C3CF416}"/>
              </a:ext>
            </a:extLst>
          </p:cNvPr>
          <p:cNvGrpSpPr/>
          <p:nvPr/>
        </p:nvGrpSpPr>
        <p:grpSpPr>
          <a:xfrm>
            <a:off x="568536" y="1705067"/>
            <a:ext cx="1841134" cy="1728839"/>
            <a:chOff x="568536" y="1705067"/>
            <a:chExt cx="1841134" cy="1728839"/>
          </a:xfrm>
        </p:grpSpPr>
        <p:pic>
          <p:nvPicPr>
            <p:cNvPr id="16" name="object 5">
              <a:extLst>
                <a:ext uri="{FF2B5EF4-FFF2-40B4-BE49-F238E27FC236}">
                  <a16:creationId xmlns:a16="http://schemas.microsoft.com/office/drawing/2014/main" id="{064E2C49-B8D1-7673-6706-189A8E2EF845}"/>
                </a:ext>
              </a:extLst>
            </p:cNvPr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68536" y="1705067"/>
              <a:ext cx="895710" cy="1728839"/>
            </a:xfrm>
            <a:prstGeom prst="rect">
              <a:avLst/>
            </a:prstGeom>
          </p:spPr>
        </p:pic>
        <p:sp>
          <p:nvSpPr>
            <p:cNvPr id="17" name="object 6">
              <a:extLst>
                <a:ext uri="{FF2B5EF4-FFF2-40B4-BE49-F238E27FC236}">
                  <a16:creationId xmlns:a16="http://schemas.microsoft.com/office/drawing/2014/main" id="{918F6465-677B-93FC-D043-3BF20D868AF7}"/>
                </a:ext>
              </a:extLst>
            </p:cNvPr>
            <p:cNvSpPr/>
            <p:nvPr/>
          </p:nvSpPr>
          <p:spPr>
            <a:xfrm>
              <a:off x="915694" y="2495226"/>
              <a:ext cx="1487626" cy="788035"/>
            </a:xfrm>
            <a:custGeom>
              <a:avLst/>
              <a:gdLst/>
              <a:ahLst/>
              <a:cxnLst/>
              <a:rect l="l" t="t" r="r" b="b"/>
              <a:pathLst>
                <a:path w="1374139" h="788035">
                  <a:moveTo>
                    <a:pt x="1374102" y="0"/>
                  </a:moveTo>
                  <a:lnTo>
                    <a:pt x="0" y="0"/>
                  </a:lnTo>
                  <a:lnTo>
                    <a:pt x="0" y="787692"/>
                  </a:lnTo>
                  <a:lnTo>
                    <a:pt x="1374102" y="787692"/>
                  </a:lnTo>
                  <a:lnTo>
                    <a:pt x="1374102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8" name="object 7">
              <a:extLst>
                <a:ext uri="{FF2B5EF4-FFF2-40B4-BE49-F238E27FC236}">
                  <a16:creationId xmlns:a16="http://schemas.microsoft.com/office/drawing/2014/main" id="{5BB963C3-CDD7-EFC4-46AA-D3E0353F5047}"/>
                </a:ext>
              </a:extLst>
            </p:cNvPr>
            <p:cNvSpPr/>
            <p:nvPr/>
          </p:nvSpPr>
          <p:spPr>
            <a:xfrm>
              <a:off x="915693" y="2495226"/>
              <a:ext cx="1493977" cy="788035"/>
            </a:xfrm>
            <a:custGeom>
              <a:avLst/>
              <a:gdLst/>
              <a:ahLst/>
              <a:cxnLst/>
              <a:rect l="l" t="t" r="r" b="b"/>
              <a:pathLst>
                <a:path w="1374139" h="788035">
                  <a:moveTo>
                    <a:pt x="0" y="0"/>
                  </a:moveTo>
                  <a:lnTo>
                    <a:pt x="1374102" y="0"/>
                  </a:lnTo>
                  <a:lnTo>
                    <a:pt x="1374102" y="787693"/>
                  </a:lnTo>
                  <a:lnTo>
                    <a:pt x="0" y="78769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19" name="object 8">
            <a:extLst>
              <a:ext uri="{FF2B5EF4-FFF2-40B4-BE49-F238E27FC236}">
                <a16:creationId xmlns:a16="http://schemas.microsoft.com/office/drawing/2014/main" id="{7F7C6C3A-2442-F77A-31B9-6A97E265D159}"/>
              </a:ext>
            </a:extLst>
          </p:cNvPr>
          <p:cNvSpPr txBox="1"/>
          <p:nvPr/>
        </p:nvSpPr>
        <p:spPr>
          <a:xfrm>
            <a:off x="922044" y="2486659"/>
            <a:ext cx="14876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Personal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20" name="object 9">
            <a:extLst>
              <a:ext uri="{FF2B5EF4-FFF2-40B4-BE49-F238E27FC236}">
                <a16:creationId xmlns:a16="http://schemas.microsoft.com/office/drawing/2014/main" id="{BBE1C453-442E-F8B9-5A48-9E89E6421006}"/>
              </a:ext>
            </a:extLst>
          </p:cNvPr>
          <p:cNvSpPr txBox="1"/>
          <p:nvPr/>
        </p:nvSpPr>
        <p:spPr>
          <a:xfrm>
            <a:off x="922044" y="2852420"/>
            <a:ext cx="1361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9348470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Cache</a:t>
            </a:r>
            <a:r>
              <a:rPr dirty="0"/>
              <a:t> </a:t>
            </a:r>
            <a:r>
              <a:rPr spc="-25" dirty="0"/>
              <a:t>Validation:</a:t>
            </a:r>
            <a:r>
              <a:rPr spc="-5" dirty="0"/>
              <a:t> </a:t>
            </a:r>
            <a:r>
              <a:rPr spc="-10" dirty="0"/>
              <a:t>Client</a:t>
            </a:r>
            <a:r>
              <a:rPr spc="5" dirty="0"/>
              <a:t> </a:t>
            </a:r>
            <a:r>
              <a:rPr spc="-15" dirty="0"/>
              <a:t>Checks</a:t>
            </a:r>
            <a:r>
              <a:rPr dirty="0"/>
              <a:t> </a:t>
            </a:r>
            <a:r>
              <a:rPr spc="-15" dirty="0"/>
              <a:t>Freshness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8" y="3950715"/>
            <a:ext cx="10543542" cy="259045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ts val="3325"/>
              </a:lnSpc>
              <a:spcBef>
                <a:spcPts val="100"/>
              </a:spcBef>
            </a:pP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How</a:t>
            </a: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do</a:t>
            </a: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they </a:t>
            </a:r>
            <a:r>
              <a:rPr sz="2800" u="heavy" spc="-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identify</a:t>
            </a: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u="heavy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800" u="heavy" spc="-2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u="heavy" spc="-10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“version”?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ts val="3150"/>
              </a:lnSpc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Timestamp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515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When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item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was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modified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by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690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Last-Modified: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Tue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,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03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lang="en-US"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Mar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20</a:t>
            </a:r>
            <a:r>
              <a:rPr lang="en-US"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26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07:28:00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GMT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ts val="3190"/>
              </a:lnSpc>
              <a:spcBef>
                <a:spcPts val="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Version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number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515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Entity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tag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provided by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</a:p>
          <a:p>
            <a:pPr marL="698500" lvl="1" indent="-228600">
              <a:lnSpc>
                <a:spcPts val="2690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E.g.,</a:t>
            </a:r>
            <a:r>
              <a:rPr sz="24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ETag:</a:t>
            </a:r>
            <a:r>
              <a:rPr sz="24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"33a64df551425fcc55e4d42a148795d9f25f89d4"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568536" y="1705067"/>
            <a:ext cx="1841134" cy="1728839"/>
            <a:chOff x="568536" y="1705067"/>
            <a:chExt cx="1841134" cy="1728839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568536" y="1705067"/>
              <a:ext cx="895710" cy="172883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915694" y="2495226"/>
              <a:ext cx="1487626" cy="788035"/>
            </a:xfrm>
            <a:custGeom>
              <a:avLst/>
              <a:gdLst/>
              <a:ahLst/>
              <a:cxnLst/>
              <a:rect l="l" t="t" r="r" b="b"/>
              <a:pathLst>
                <a:path w="1374139" h="788035">
                  <a:moveTo>
                    <a:pt x="1374102" y="0"/>
                  </a:moveTo>
                  <a:lnTo>
                    <a:pt x="0" y="0"/>
                  </a:lnTo>
                  <a:lnTo>
                    <a:pt x="0" y="787692"/>
                  </a:lnTo>
                  <a:lnTo>
                    <a:pt x="1374102" y="787692"/>
                  </a:lnTo>
                  <a:lnTo>
                    <a:pt x="1374102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915693" y="2495226"/>
              <a:ext cx="1493977" cy="788035"/>
            </a:xfrm>
            <a:custGeom>
              <a:avLst/>
              <a:gdLst/>
              <a:ahLst/>
              <a:cxnLst/>
              <a:rect l="l" t="t" r="r" b="b"/>
              <a:pathLst>
                <a:path w="1374139" h="788035">
                  <a:moveTo>
                    <a:pt x="0" y="0"/>
                  </a:moveTo>
                  <a:lnTo>
                    <a:pt x="1374102" y="0"/>
                  </a:lnTo>
                  <a:lnTo>
                    <a:pt x="1374102" y="787693"/>
                  </a:lnTo>
                  <a:lnTo>
                    <a:pt x="0" y="78769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8" name="object 8"/>
          <p:cNvSpPr txBox="1"/>
          <p:nvPr/>
        </p:nvSpPr>
        <p:spPr>
          <a:xfrm>
            <a:off x="922044" y="2486659"/>
            <a:ext cx="1487626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50495">
              <a:lnSpc>
                <a:spcPct val="100000"/>
              </a:lnSpc>
              <a:spcBef>
                <a:spcPts val="100"/>
              </a:spcBef>
            </a:pPr>
            <a:r>
              <a:rPr sz="2400" spc="-1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Personal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9" name="object 9"/>
          <p:cNvSpPr txBox="1"/>
          <p:nvPr/>
        </p:nvSpPr>
        <p:spPr>
          <a:xfrm>
            <a:off x="922044" y="2852420"/>
            <a:ext cx="1361440" cy="3911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0607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10" name="object 10"/>
          <p:cNvPicPr/>
          <p:nvPr/>
        </p:nvPicPr>
        <p:blipFill>
          <a:blip r:embed="rId4" cstate="print"/>
          <a:stretch>
            <a:fillRect/>
          </a:stretch>
        </p:blipFill>
        <p:spPr>
          <a:xfrm>
            <a:off x="9612463" y="1398767"/>
            <a:ext cx="1741335" cy="2225611"/>
          </a:xfrm>
          <a:prstGeom prst="rect">
            <a:avLst/>
          </a:prstGeom>
        </p:spPr>
      </p:pic>
      <p:sp>
        <p:nvSpPr>
          <p:cNvPr id="11" name="object 11"/>
          <p:cNvSpPr/>
          <p:nvPr/>
        </p:nvSpPr>
        <p:spPr>
          <a:xfrm>
            <a:off x="2287917" y="1570926"/>
            <a:ext cx="7204709" cy="2118995"/>
          </a:xfrm>
          <a:custGeom>
            <a:avLst/>
            <a:gdLst/>
            <a:ahLst/>
            <a:cxnLst/>
            <a:rect l="l" t="t" r="r" b="b"/>
            <a:pathLst>
              <a:path w="7204709" h="2118995">
                <a:moveTo>
                  <a:pt x="1615630" y="1867992"/>
                </a:moveTo>
                <a:lnTo>
                  <a:pt x="1615427" y="1867954"/>
                </a:lnTo>
                <a:lnTo>
                  <a:pt x="1615630" y="1867992"/>
                </a:lnTo>
                <a:close/>
              </a:path>
              <a:path w="7204709" h="2118995">
                <a:moveTo>
                  <a:pt x="1828177" y="1906612"/>
                </a:moveTo>
                <a:lnTo>
                  <a:pt x="1827974" y="1906587"/>
                </a:lnTo>
                <a:lnTo>
                  <a:pt x="1828177" y="1906612"/>
                </a:lnTo>
                <a:close/>
              </a:path>
              <a:path w="7204709" h="2118995">
                <a:moveTo>
                  <a:pt x="4491317" y="2063927"/>
                </a:moveTo>
                <a:lnTo>
                  <a:pt x="3777310" y="2063940"/>
                </a:lnTo>
                <a:lnTo>
                  <a:pt x="3777183" y="2063940"/>
                </a:lnTo>
                <a:lnTo>
                  <a:pt x="3666985" y="2066734"/>
                </a:lnTo>
                <a:lnTo>
                  <a:pt x="3666794" y="2066734"/>
                </a:lnTo>
                <a:lnTo>
                  <a:pt x="3556558" y="2068004"/>
                </a:lnTo>
                <a:lnTo>
                  <a:pt x="3556431" y="2068004"/>
                </a:lnTo>
                <a:lnTo>
                  <a:pt x="3446500" y="2067699"/>
                </a:lnTo>
                <a:lnTo>
                  <a:pt x="3337344" y="2065870"/>
                </a:lnTo>
                <a:lnTo>
                  <a:pt x="3337102" y="2065870"/>
                </a:lnTo>
                <a:lnTo>
                  <a:pt x="3336887" y="2065858"/>
                </a:lnTo>
                <a:lnTo>
                  <a:pt x="3227997" y="2062556"/>
                </a:lnTo>
                <a:lnTo>
                  <a:pt x="3227794" y="2062556"/>
                </a:lnTo>
                <a:lnTo>
                  <a:pt x="3227616" y="2062543"/>
                </a:lnTo>
                <a:lnTo>
                  <a:pt x="3118815" y="2057793"/>
                </a:lnTo>
                <a:lnTo>
                  <a:pt x="3118675" y="2057793"/>
                </a:lnTo>
                <a:lnTo>
                  <a:pt x="3118535" y="2057781"/>
                </a:lnTo>
                <a:lnTo>
                  <a:pt x="3009785" y="2051634"/>
                </a:lnTo>
                <a:lnTo>
                  <a:pt x="2901251" y="2044153"/>
                </a:lnTo>
                <a:lnTo>
                  <a:pt x="2793288" y="2035403"/>
                </a:lnTo>
                <a:lnTo>
                  <a:pt x="2793136" y="2035390"/>
                </a:lnTo>
                <a:lnTo>
                  <a:pt x="2793009" y="2035378"/>
                </a:lnTo>
                <a:lnTo>
                  <a:pt x="2685237" y="2025396"/>
                </a:lnTo>
                <a:lnTo>
                  <a:pt x="2685072" y="2025383"/>
                </a:lnTo>
                <a:lnTo>
                  <a:pt x="2577160" y="2014169"/>
                </a:lnTo>
                <a:lnTo>
                  <a:pt x="2469972" y="2001875"/>
                </a:lnTo>
                <a:lnTo>
                  <a:pt x="2469832" y="2001862"/>
                </a:lnTo>
                <a:lnTo>
                  <a:pt x="2469680" y="2001850"/>
                </a:lnTo>
                <a:lnTo>
                  <a:pt x="2255367" y="1973973"/>
                </a:lnTo>
                <a:lnTo>
                  <a:pt x="2255164" y="1973948"/>
                </a:lnTo>
                <a:lnTo>
                  <a:pt x="2254923" y="1973910"/>
                </a:lnTo>
                <a:lnTo>
                  <a:pt x="2041512" y="1942096"/>
                </a:lnTo>
                <a:lnTo>
                  <a:pt x="2041321" y="1942071"/>
                </a:lnTo>
                <a:lnTo>
                  <a:pt x="2041118" y="1942033"/>
                </a:lnTo>
                <a:lnTo>
                  <a:pt x="1828342" y="1906651"/>
                </a:lnTo>
                <a:lnTo>
                  <a:pt x="1827961" y="1906587"/>
                </a:lnTo>
                <a:lnTo>
                  <a:pt x="1615744" y="1868017"/>
                </a:lnTo>
                <a:lnTo>
                  <a:pt x="1615414" y="1867954"/>
                </a:lnTo>
                <a:lnTo>
                  <a:pt x="1403451" y="1826564"/>
                </a:lnTo>
                <a:lnTo>
                  <a:pt x="1192009" y="1782787"/>
                </a:lnTo>
                <a:lnTo>
                  <a:pt x="1191780" y="1782737"/>
                </a:lnTo>
                <a:lnTo>
                  <a:pt x="980516" y="1736940"/>
                </a:lnTo>
                <a:lnTo>
                  <a:pt x="769531" y="1689544"/>
                </a:lnTo>
                <a:lnTo>
                  <a:pt x="558736" y="1640954"/>
                </a:lnTo>
                <a:lnTo>
                  <a:pt x="285737" y="1576666"/>
                </a:lnTo>
                <a:lnTo>
                  <a:pt x="287108" y="1570837"/>
                </a:lnTo>
                <a:lnTo>
                  <a:pt x="297370" y="1527213"/>
                </a:lnTo>
                <a:lnTo>
                  <a:pt x="131572" y="1566456"/>
                </a:lnTo>
                <a:lnTo>
                  <a:pt x="262445" y="1675561"/>
                </a:lnTo>
                <a:lnTo>
                  <a:pt x="274091" y="1626108"/>
                </a:lnTo>
                <a:lnTo>
                  <a:pt x="543610" y="1689569"/>
                </a:lnTo>
                <a:lnTo>
                  <a:pt x="749160" y="1736979"/>
                </a:lnTo>
                <a:lnTo>
                  <a:pt x="1064641" y="1807159"/>
                </a:lnTo>
                <a:lnTo>
                  <a:pt x="1154112" y="1826552"/>
                </a:lnTo>
                <a:lnTo>
                  <a:pt x="1268641" y="1850517"/>
                </a:lnTo>
                <a:lnTo>
                  <a:pt x="1393494" y="1876374"/>
                </a:lnTo>
                <a:lnTo>
                  <a:pt x="1606169" y="1917903"/>
                </a:lnTo>
                <a:lnTo>
                  <a:pt x="1819440" y="1956663"/>
                </a:lnTo>
                <a:lnTo>
                  <a:pt x="2033384" y="1992249"/>
                </a:lnTo>
                <a:lnTo>
                  <a:pt x="2248103" y="2024253"/>
                </a:lnTo>
                <a:lnTo>
                  <a:pt x="2463596" y="2052269"/>
                </a:lnTo>
                <a:lnTo>
                  <a:pt x="2571775" y="2064677"/>
                </a:lnTo>
                <a:lnTo>
                  <a:pt x="2680131" y="2075942"/>
                </a:lnTo>
                <a:lnTo>
                  <a:pt x="2788742" y="2086000"/>
                </a:lnTo>
                <a:lnTo>
                  <a:pt x="2897606" y="2094814"/>
                </a:lnTo>
                <a:lnTo>
                  <a:pt x="3006737" y="2102345"/>
                </a:lnTo>
                <a:lnTo>
                  <a:pt x="3116161" y="2108517"/>
                </a:lnTo>
                <a:lnTo>
                  <a:pt x="3225863" y="2113305"/>
                </a:lnTo>
                <a:lnTo>
                  <a:pt x="3335871" y="2116645"/>
                </a:lnTo>
                <a:lnTo>
                  <a:pt x="3446183" y="2118499"/>
                </a:lnTo>
                <a:lnTo>
                  <a:pt x="3556800" y="2118804"/>
                </a:lnTo>
                <a:lnTo>
                  <a:pt x="3667747" y="2117521"/>
                </a:lnTo>
                <a:lnTo>
                  <a:pt x="3778974" y="2114702"/>
                </a:lnTo>
                <a:lnTo>
                  <a:pt x="3890505" y="2110397"/>
                </a:lnTo>
                <a:lnTo>
                  <a:pt x="4002290" y="2104644"/>
                </a:lnTo>
                <a:lnTo>
                  <a:pt x="4114355" y="2097493"/>
                </a:lnTo>
                <a:lnTo>
                  <a:pt x="4226674" y="2088997"/>
                </a:lnTo>
                <a:lnTo>
                  <a:pt x="4339221" y="2079205"/>
                </a:lnTo>
                <a:lnTo>
                  <a:pt x="4452023" y="2068182"/>
                </a:lnTo>
                <a:lnTo>
                  <a:pt x="4453636" y="2068004"/>
                </a:lnTo>
                <a:lnTo>
                  <a:pt x="4465320" y="2066734"/>
                </a:lnTo>
                <a:lnTo>
                  <a:pt x="4491317" y="2063927"/>
                </a:lnTo>
                <a:close/>
              </a:path>
              <a:path w="7204709" h="2118995">
                <a:moveTo>
                  <a:pt x="4642574" y="2046795"/>
                </a:moveTo>
                <a:lnTo>
                  <a:pt x="4110672" y="2046820"/>
                </a:lnTo>
                <a:lnTo>
                  <a:pt x="3999547" y="2053907"/>
                </a:lnTo>
                <a:lnTo>
                  <a:pt x="3999357" y="2053920"/>
                </a:lnTo>
                <a:lnTo>
                  <a:pt x="3888397" y="2059635"/>
                </a:lnTo>
                <a:lnTo>
                  <a:pt x="3888155" y="2059647"/>
                </a:lnTo>
                <a:lnTo>
                  <a:pt x="3777627" y="2063927"/>
                </a:lnTo>
                <a:lnTo>
                  <a:pt x="4491317" y="2063927"/>
                </a:lnTo>
                <a:lnTo>
                  <a:pt x="4530966" y="2059635"/>
                </a:lnTo>
                <a:lnTo>
                  <a:pt x="4548162" y="2057781"/>
                </a:lnTo>
                <a:lnTo>
                  <a:pt x="4582325" y="2053907"/>
                </a:lnTo>
                <a:lnTo>
                  <a:pt x="4642574" y="2046795"/>
                </a:lnTo>
                <a:close/>
              </a:path>
              <a:path w="7204709" h="2118995">
                <a:moveTo>
                  <a:pt x="4953444" y="2005457"/>
                </a:moveTo>
                <a:lnTo>
                  <a:pt x="4559351" y="2005469"/>
                </a:lnTo>
                <a:lnTo>
                  <a:pt x="4446943" y="2017636"/>
                </a:lnTo>
                <a:lnTo>
                  <a:pt x="4446816" y="2017649"/>
                </a:lnTo>
                <a:lnTo>
                  <a:pt x="4334713" y="2028609"/>
                </a:lnTo>
                <a:lnTo>
                  <a:pt x="4334459" y="2028634"/>
                </a:lnTo>
                <a:lnTo>
                  <a:pt x="4222699" y="2038350"/>
                </a:lnTo>
                <a:lnTo>
                  <a:pt x="4222547" y="2038362"/>
                </a:lnTo>
                <a:lnTo>
                  <a:pt x="4110964" y="2046795"/>
                </a:lnTo>
                <a:lnTo>
                  <a:pt x="4642574" y="2046795"/>
                </a:lnTo>
                <a:lnTo>
                  <a:pt x="4678337" y="2042579"/>
                </a:lnTo>
                <a:lnTo>
                  <a:pt x="4710379" y="2038350"/>
                </a:lnTo>
                <a:lnTo>
                  <a:pt x="4784191" y="2028609"/>
                </a:lnTo>
                <a:lnTo>
                  <a:pt x="4867414" y="2017636"/>
                </a:lnTo>
                <a:lnTo>
                  <a:pt x="4905349" y="2012619"/>
                </a:lnTo>
                <a:lnTo>
                  <a:pt x="4953444" y="2005457"/>
                </a:lnTo>
                <a:close/>
              </a:path>
              <a:path w="7204709" h="2118995">
                <a:moveTo>
                  <a:pt x="7073049" y="583349"/>
                </a:moveTo>
                <a:lnTo>
                  <a:pt x="7069518" y="580466"/>
                </a:lnTo>
                <a:lnTo>
                  <a:pt x="6940918" y="475767"/>
                </a:lnTo>
                <a:lnTo>
                  <a:pt x="6929844" y="525348"/>
                </a:lnTo>
                <a:lnTo>
                  <a:pt x="6838759" y="505015"/>
                </a:lnTo>
                <a:lnTo>
                  <a:pt x="6612255" y="454469"/>
                </a:lnTo>
                <a:lnTo>
                  <a:pt x="6387033" y="405130"/>
                </a:lnTo>
                <a:lnTo>
                  <a:pt x="6164110" y="357378"/>
                </a:lnTo>
                <a:lnTo>
                  <a:pt x="6061659" y="336054"/>
                </a:lnTo>
                <a:lnTo>
                  <a:pt x="5943943" y="311619"/>
                </a:lnTo>
                <a:lnTo>
                  <a:pt x="5847346" y="292214"/>
                </a:lnTo>
                <a:lnTo>
                  <a:pt x="5727141" y="268249"/>
                </a:lnTo>
                <a:lnTo>
                  <a:pt x="5636793" y="250825"/>
                </a:lnTo>
                <a:lnTo>
                  <a:pt x="5514479" y="227672"/>
                </a:lnTo>
                <a:lnTo>
                  <a:pt x="5465026" y="218313"/>
                </a:lnTo>
                <a:lnTo>
                  <a:pt x="5307165" y="190271"/>
                </a:lnTo>
                <a:lnTo>
                  <a:pt x="5235943" y="177622"/>
                </a:lnTo>
                <a:lnTo>
                  <a:pt x="5106975" y="156451"/>
                </a:lnTo>
                <a:lnTo>
                  <a:pt x="5007445" y="140119"/>
                </a:lnTo>
                <a:lnTo>
                  <a:pt x="4916767" y="126606"/>
                </a:lnTo>
                <a:lnTo>
                  <a:pt x="4827524" y="113322"/>
                </a:lnTo>
                <a:lnTo>
                  <a:pt x="4779607" y="106184"/>
                </a:lnTo>
                <a:lnTo>
                  <a:pt x="4741469" y="101142"/>
                </a:lnTo>
                <a:lnTo>
                  <a:pt x="4658271" y="90170"/>
                </a:lnTo>
                <a:lnTo>
                  <a:pt x="4584484" y="80429"/>
                </a:lnTo>
                <a:lnTo>
                  <a:pt x="4552594" y="76225"/>
                </a:lnTo>
                <a:lnTo>
                  <a:pt x="4516653" y="71983"/>
                </a:lnTo>
                <a:lnTo>
                  <a:pt x="4456430" y="64871"/>
                </a:lnTo>
                <a:lnTo>
                  <a:pt x="4422267" y="61010"/>
                </a:lnTo>
                <a:lnTo>
                  <a:pt x="4405084" y="59156"/>
                </a:lnTo>
                <a:lnTo>
                  <a:pt x="4365460" y="54864"/>
                </a:lnTo>
                <a:lnTo>
                  <a:pt x="4339577" y="52070"/>
                </a:lnTo>
                <a:lnTo>
                  <a:pt x="4327893" y="50800"/>
                </a:lnTo>
                <a:lnTo>
                  <a:pt x="4326280" y="50622"/>
                </a:lnTo>
                <a:lnTo>
                  <a:pt x="4213479" y="39598"/>
                </a:lnTo>
                <a:lnTo>
                  <a:pt x="4100919" y="29806"/>
                </a:lnTo>
                <a:lnTo>
                  <a:pt x="3988612" y="21323"/>
                </a:lnTo>
                <a:lnTo>
                  <a:pt x="3876548" y="14160"/>
                </a:lnTo>
                <a:lnTo>
                  <a:pt x="3764762" y="8407"/>
                </a:lnTo>
                <a:lnTo>
                  <a:pt x="3653231" y="4102"/>
                </a:lnTo>
                <a:lnTo>
                  <a:pt x="3542004" y="1282"/>
                </a:lnTo>
                <a:lnTo>
                  <a:pt x="3431057" y="0"/>
                </a:lnTo>
                <a:lnTo>
                  <a:pt x="3320440" y="304"/>
                </a:lnTo>
                <a:lnTo>
                  <a:pt x="3210128" y="2159"/>
                </a:lnTo>
                <a:lnTo>
                  <a:pt x="3100120" y="5499"/>
                </a:lnTo>
                <a:lnTo>
                  <a:pt x="2990418" y="10287"/>
                </a:lnTo>
                <a:lnTo>
                  <a:pt x="2880995" y="16459"/>
                </a:lnTo>
                <a:lnTo>
                  <a:pt x="2771864" y="23990"/>
                </a:lnTo>
                <a:lnTo>
                  <a:pt x="2662999" y="32804"/>
                </a:lnTo>
                <a:lnTo>
                  <a:pt x="2554389" y="42862"/>
                </a:lnTo>
                <a:lnTo>
                  <a:pt x="2446032" y="54127"/>
                </a:lnTo>
                <a:lnTo>
                  <a:pt x="2337854" y="66535"/>
                </a:lnTo>
                <a:lnTo>
                  <a:pt x="2122360" y="94551"/>
                </a:lnTo>
                <a:lnTo>
                  <a:pt x="1907082" y="126657"/>
                </a:lnTo>
                <a:lnTo>
                  <a:pt x="1693697" y="162140"/>
                </a:lnTo>
                <a:lnTo>
                  <a:pt x="1480426" y="200901"/>
                </a:lnTo>
                <a:lnTo>
                  <a:pt x="1267752" y="242443"/>
                </a:lnTo>
                <a:lnTo>
                  <a:pt x="1142974" y="268262"/>
                </a:lnTo>
                <a:lnTo>
                  <a:pt x="1028471" y="292239"/>
                </a:lnTo>
                <a:lnTo>
                  <a:pt x="938822" y="311670"/>
                </a:lnTo>
                <a:lnTo>
                  <a:pt x="826871" y="336067"/>
                </a:lnTo>
                <a:lnTo>
                  <a:pt x="731837" y="357416"/>
                </a:lnTo>
                <a:lnTo>
                  <a:pt x="623392" y="381825"/>
                </a:lnTo>
                <a:lnTo>
                  <a:pt x="417741" y="429260"/>
                </a:lnTo>
                <a:lnTo>
                  <a:pt x="0" y="527621"/>
                </a:lnTo>
                <a:lnTo>
                  <a:pt x="11645" y="577075"/>
                </a:lnTo>
                <a:lnTo>
                  <a:pt x="432993" y="477862"/>
                </a:lnTo>
                <a:lnTo>
                  <a:pt x="643788" y="429260"/>
                </a:lnTo>
                <a:lnTo>
                  <a:pt x="854773" y="381863"/>
                </a:lnTo>
                <a:lnTo>
                  <a:pt x="1066038" y="336067"/>
                </a:lnTo>
                <a:lnTo>
                  <a:pt x="1277645" y="292265"/>
                </a:lnTo>
                <a:lnTo>
                  <a:pt x="1489684" y="250850"/>
                </a:lnTo>
                <a:lnTo>
                  <a:pt x="1702219" y="212229"/>
                </a:lnTo>
                <a:lnTo>
                  <a:pt x="1915363" y="176771"/>
                </a:lnTo>
                <a:lnTo>
                  <a:pt x="2129167" y="144894"/>
                </a:lnTo>
                <a:lnTo>
                  <a:pt x="2343848" y="116979"/>
                </a:lnTo>
                <a:lnTo>
                  <a:pt x="2451430" y="104635"/>
                </a:lnTo>
                <a:lnTo>
                  <a:pt x="2559227" y="93433"/>
                </a:lnTo>
                <a:lnTo>
                  <a:pt x="2667266" y="83426"/>
                </a:lnTo>
                <a:lnTo>
                  <a:pt x="2775547" y="74650"/>
                </a:lnTo>
                <a:lnTo>
                  <a:pt x="2884055" y="67170"/>
                </a:lnTo>
                <a:lnTo>
                  <a:pt x="2992831" y="61023"/>
                </a:lnTo>
                <a:lnTo>
                  <a:pt x="3101873" y="56273"/>
                </a:lnTo>
                <a:lnTo>
                  <a:pt x="3211195" y="52946"/>
                </a:lnTo>
                <a:lnTo>
                  <a:pt x="3320885" y="51104"/>
                </a:lnTo>
                <a:lnTo>
                  <a:pt x="3430905" y="50800"/>
                </a:lnTo>
                <a:lnTo>
                  <a:pt x="3540887" y="52070"/>
                </a:lnTo>
                <a:lnTo>
                  <a:pt x="3541052" y="52070"/>
                </a:lnTo>
                <a:lnTo>
                  <a:pt x="3651656" y="54876"/>
                </a:lnTo>
                <a:lnTo>
                  <a:pt x="3762311" y="59156"/>
                </a:lnTo>
                <a:lnTo>
                  <a:pt x="3762591" y="59169"/>
                </a:lnTo>
                <a:lnTo>
                  <a:pt x="3873614" y="64884"/>
                </a:lnTo>
                <a:lnTo>
                  <a:pt x="3873754" y="64897"/>
                </a:lnTo>
                <a:lnTo>
                  <a:pt x="3984929" y="71983"/>
                </a:lnTo>
                <a:lnTo>
                  <a:pt x="3985145" y="71996"/>
                </a:lnTo>
                <a:lnTo>
                  <a:pt x="3984929" y="71983"/>
                </a:lnTo>
                <a:lnTo>
                  <a:pt x="3985196" y="72009"/>
                </a:lnTo>
                <a:lnTo>
                  <a:pt x="4096791" y="80441"/>
                </a:lnTo>
                <a:lnTo>
                  <a:pt x="4096931" y="80454"/>
                </a:lnTo>
                <a:lnTo>
                  <a:pt x="4208678" y="90170"/>
                </a:lnTo>
                <a:lnTo>
                  <a:pt x="4208843" y="90182"/>
                </a:lnTo>
                <a:lnTo>
                  <a:pt x="4208678" y="90170"/>
                </a:lnTo>
                <a:lnTo>
                  <a:pt x="4208907" y="90195"/>
                </a:lnTo>
                <a:lnTo>
                  <a:pt x="4321073" y="101155"/>
                </a:lnTo>
                <a:lnTo>
                  <a:pt x="4433468" y="113322"/>
                </a:lnTo>
                <a:lnTo>
                  <a:pt x="4433697" y="113347"/>
                </a:lnTo>
                <a:lnTo>
                  <a:pt x="4546257" y="126631"/>
                </a:lnTo>
                <a:lnTo>
                  <a:pt x="4546447" y="126657"/>
                </a:lnTo>
                <a:lnTo>
                  <a:pt x="4772520" y="156489"/>
                </a:lnTo>
                <a:lnTo>
                  <a:pt x="4772723" y="156514"/>
                </a:lnTo>
                <a:lnTo>
                  <a:pt x="4999583" y="190309"/>
                </a:lnTo>
                <a:lnTo>
                  <a:pt x="5227383" y="227711"/>
                </a:lnTo>
                <a:lnTo>
                  <a:pt x="5455780" y="268262"/>
                </a:lnTo>
                <a:lnTo>
                  <a:pt x="5684977" y="311658"/>
                </a:lnTo>
                <a:lnTo>
                  <a:pt x="5914441" y="357378"/>
                </a:lnTo>
                <a:lnTo>
                  <a:pt x="5914631" y="357416"/>
                </a:lnTo>
                <a:lnTo>
                  <a:pt x="6144539" y="405142"/>
                </a:lnTo>
                <a:lnTo>
                  <a:pt x="6374981" y="454494"/>
                </a:lnTo>
                <a:lnTo>
                  <a:pt x="6605676" y="505040"/>
                </a:lnTo>
                <a:lnTo>
                  <a:pt x="6918782" y="574929"/>
                </a:lnTo>
                <a:lnTo>
                  <a:pt x="6907708" y="624509"/>
                </a:lnTo>
                <a:lnTo>
                  <a:pt x="7073049" y="583349"/>
                </a:lnTo>
                <a:close/>
              </a:path>
              <a:path w="7204709" h="2118995">
                <a:moveTo>
                  <a:pt x="7204329" y="1560245"/>
                </a:moveTo>
                <a:lnTo>
                  <a:pt x="7193267" y="1510677"/>
                </a:lnTo>
                <a:lnTo>
                  <a:pt x="6731419" y="1613763"/>
                </a:lnTo>
                <a:lnTo>
                  <a:pt x="6500774" y="1664309"/>
                </a:lnTo>
                <a:lnTo>
                  <a:pt x="6270396" y="1713649"/>
                </a:lnTo>
                <a:lnTo>
                  <a:pt x="6040374" y="1761388"/>
                </a:lnTo>
                <a:lnTo>
                  <a:pt x="6040196" y="1761426"/>
                </a:lnTo>
                <a:lnTo>
                  <a:pt x="5810847" y="1807133"/>
                </a:lnTo>
                <a:lnTo>
                  <a:pt x="5810720" y="1807159"/>
                </a:lnTo>
                <a:lnTo>
                  <a:pt x="5581612" y="1850517"/>
                </a:lnTo>
                <a:lnTo>
                  <a:pt x="5581751" y="1850504"/>
                </a:lnTo>
                <a:lnTo>
                  <a:pt x="5353291" y="1891080"/>
                </a:lnTo>
                <a:lnTo>
                  <a:pt x="5125517" y="1928469"/>
                </a:lnTo>
                <a:lnTo>
                  <a:pt x="4898504" y="1962289"/>
                </a:lnTo>
                <a:lnTo>
                  <a:pt x="4672228" y="1992147"/>
                </a:lnTo>
                <a:lnTo>
                  <a:pt x="4672038" y="1992172"/>
                </a:lnTo>
                <a:lnTo>
                  <a:pt x="4559452" y="2005457"/>
                </a:lnTo>
                <a:lnTo>
                  <a:pt x="4953444" y="2005457"/>
                </a:lnTo>
                <a:lnTo>
                  <a:pt x="5042801" y="1992147"/>
                </a:lnTo>
                <a:lnTo>
                  <a:pt x="5133187" y="1978685"/>
                </a:lnTo>
                <a:lnTo>
                  <a:pt x="5233073" y="1962289"/>
                </a:lnTo>
                <a:lnTo>
                  <a:pt x="5361686" y="1941182"/>
                </a:lnTo>
                <a:lnTo>
                  <a:pt x="5433225" y="1928469"/>
                </a:lnTo>
                <a:lnTo>
                  <a:pt x="5590768" y="1900491"/>
                </a:lnTo>
                <a:lnTo>
                  <a:pt x="5640514" y="1891080"/>
                </a:lnTo>
                <a:lnTo>
                  <a:pt x="5762447" y="1867992"/>
                </a:lnTo>
                <a:lnTo>
                  <a:pt x="5853138" y="1850504"/>
                </a:lnTo>
                <a:lnTo>
                  <a:pt x="5973381" y="1826539"/>
                </a:lnTo>
                <a:lnTo>
                  <a:pt x="6069927" y="1807133"/>
                </a:lnTo>
                <a:lnTo>
                  <a:pt x="6290043" y="1761388"/>
                </a:lnTo>
                <a:lnTo>
                  <a:pt x="6512928" y="1713649"/>
                </a:lnTo>
                <a:lnTo>
                  <a:pt x="6738112" y="1664309"/>
                </a:lnTo>
                <a:lnTo>
                  <a:pt x="6964591" y="1613763"/>
                </a:lnTo>
                <a:lnTo>
                  <a:pt x="7204329" y="1560245"/>
                </a:lnTo>
                <a:close/>
              </a:path>
            </a:pathLst>
          </a:custGeom>
          <a:solidFill>
            <a:srgbClr val="2F528F"/>
          </a:solidFill>
        </p:spPr>
        <p:txBody>
          <a:bodyPr wrap="square" lIns="0" tIns="0" rIns="0" bIns="0" rtlCol="0"/>
          <a:lstStyle/>
          <a:p>
            <a:endParaRPr dirty="0">
              <a:latin typeface="Helvetica Neue Medium" panose="02000503000000020004" pitchFamily="2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4085118" y="1697228"/>
            <a:ext cx="3931122" cy="75148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R="60960" algn="ctr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GET</a:t>
            </a:r>
            <a:r>
              <a:rPr sz="24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/index.html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algn="ctr">
              <a:lnSpc>
                <a:spcPct val="100000"/>
              </a:lnSpc>
              <a:spcBef>
                <a:spcPts val="20"/>
              </a:spcBef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“if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&lt;this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version&gt;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is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stale”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4672011" y="3059684"/>
            <a:ext cx="2719389" cy="382156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304</a:t>
            </a:r>
            <a:r>
              <a:rPr sz="24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Not</a:t>
            </a:r>
            <a:r>
              <a:rPr sz="24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Modified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3449383" y="2489708"/>
            <a:ext cx="6563297" cy="93980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6000" spc="-5" dirty="0"/>
              <a:t>Cache</a:t>
            </a:r>
            <a:r>
              <a:rPr sz="6000" spc="-75" dirty="0"/>
              <a:t> </a:t>
            </a:r>
            <a:r>
              <a:rPr sz="6000" spc="-10" dirty="0"/>
              <a:t>Placement</a:t>
            </a:r>
            <a:endParaRPr sz="600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611124"/>
            <a:ext cx="828802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Client</a:t>
            </a:r>
            <a:r>
              <a:rPr spc="-15" dirty="0"/>
              <a:t> </a:t>
            </a:r>
            <a:r>
              <a:rPr dirty="0"/>
              <a:t>Machine</a:t>
            </a:r>
            <a:r>
              <a:rPr spc="-20" dirty="0"/>
              <a:t> </a:t>
            </a:r>
            <a:r>
              <a:rPr spc="5" dirty="0"/>
              <a:t>(e.g.,</a:t>
            </a:r>
            <a:r>
              <a:rPr spc="-20" dirty="0"/>
              <a:t> </a:t>
            </a:r>
            <a:r>
              <a:rPr spc="-25" dirty="0"/>
              <a:t>Browser)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07060" y="1716532"/>
            <a:ext cx="5334001" cy="2072362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Advantages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Very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low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latency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Preserves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access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bandwidth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Available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when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disconnected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250940" y="1716532"/>
            <a:ext cx="5941060" cy="2072362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Disadvantages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Low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hit </a:t>
            </a:r>
            <a:r>
              <a:rPr sz="28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rate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due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“cold”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misses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Many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consistency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checks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Incomplete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logs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at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1444265" y="4414548"/>
            <a:ext cx="9344025" cy="2225675"/>
            <a:chOff x="1444265" y="4414548"/>
            <a:chExt cx="9344025" cy="2225675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1444265" y="4779234"/>
              <a:ext cx="895710" cy="1728838"/>
            </a:xfrm>
            <a:prstGeom prst="rect">
              <a:avLst/>
            </a:prstGeom>
          </p:spPr>
        </p:pic>
        <p:pic>
          <p:nvPicPr>
            <p:cNvPr id="7" name="object 7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6780" y="4414548"/>
              <a:ext cx="1741335" cy="2225611"/>
            </a:xfrm>
            <a:prstGeom prst="rect">
              <a:avLst/>
            </a:prstGeom>
          </p:spPr>
        </p:pic>
        <p:sp>
          <p:nvSpPr>
            <p:cNvPr id="8" name="object 8"/>
            <p:cNvSpPr/>
            <p:nvPr/>
          </p:nvSpPr>
          <p:spPr>
            <a:xfrm>
              <a:off x="2300648" y="6080602"/>
              <a:ext cx="6746240" cy="0"/>
            </a:xfrm>
            <a:custGeom>
              <a:avLst/>
              <a:gdLst/>
              <a:ahLst/>
              <a:cxnLst/>
              <a:rect l="l" t="t" r="r" b="b"/>
              <a:pathLst>
                <a:path w="6746240">
                  <a:moveTo>
                    <a:pt x="0" y="0"/>
                  </a:moveTo>
                  <a:lnTo>
                    <a:pt x="6746132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9" name="object 9"/>
            <p:cNvSpPr/>
            <p:nvPr/>
          </p:nvSpPr>
          <p:spPr>
            <a:xfrm>
              <a:off x="2070648" y="5494444"/>
              <a:ext cx="1604645" cy="998855"/>
            </a:xfrm>
            <a:custGeom>
              <a:avLst/>
              <a:gdLst/>
              <a:ahLst/>
              <a:cxnLst/>
              <a:rect l="l" t="t" r="r" b="b"/>
              <a:pathLst>
                <a:path w="1604645" h="998854">
                  <a:moveTo>
                    <a:pt x="1604098" y="0"/>
                  </a:moveTo>
                  <a:lnTo>
                    <a:pt x="0" y="0"/>
                  </a:lnTo>
                  <a:lnTo>
                    <a:pt x="0" y="998430"/>
                  </a:lnTo>
                  <a:lnTo>
                    <a:pt x="1604098" y="998430"/>
                  </a:lnTo>
                  <a:lnTo>
                    <a:pt x="1604098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0" name="object 10"/>
            <p:cNvSpPr/>
            <p:nvPr/>
          </p:nvSpPr>
          <p:spPr>
            <a:xfrm>
              <a:off x="2070648" y="5494444"/>
              <a:ext cx="1604645" cy="998855"/>
            </a:xfrm>
            <a:custGeom>
              <a:avLst/>
              <a:gdLst/>
              <a:ahLst/>
              <a:cxnLst/>
              <a:rect l="l" t="t" r="r" b="b"/>
              <a:pathLst>
                <a:path w="1604645" h="998854">
                  <a:moveTo>
                    <a:pt x="0" y="0"/>
                  </a:moveTo>
                  <a:lnTo>
                    <a:pt x="1604099" y="0"/>
                  </a:lnTo>
                  <a:lnTo>
                    <a:pt x="1604099" y="998430"/>
                  </a:lnTo>
                  <a:lnTo>
                    <a:pt x="0" y="998430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11" name="object 11"/>
          <p:cNvSpPr txBox="1"/>
          <p:nvPr/>
        </p:nvSpPr>
        <p:spPr>
          <a:xfrm>
            <a:off x="2147470" y="5527353"/>
            <a:ext cx="1527823" cy="849656"/>
          </a:xfrm>
          <a:prstGeom prst="rect">
            <a:avLst/>
          </a:prstGeom>
        </p:spPr>
        <p:txBody>
          <a:bodyPr vert="horz" wrap="square" lIns="0" tIns="9525" rIns="0" bIns="0" rtlCol="0">
            <a:spAutoFit/>
          </a:bodyPr>
          <a:lstStyle/>
          <a:p>
            <a:pPr marL="193675" marR="5080" indent="-181610">
              <a:lnSpc>
                <a:spcPct val="100699"/>
              </a:lnSpc>
              <a:spcBef>
                <a:spcPts val="75"/>
              </a:spcBef>
            </a:pPr>
            <a:r>
              <a:rPr sz="2800" spc="-5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P</a:t>
            </a: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</a:t>
            </a:r>
            <a:r>
              <a:rPr sz="2800" spc="-5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</a:t>
            </a:r>
            <a:r>
              <a:rPr sz="2800" spc="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</a:t>
            </a: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o</a:t>
            </a:r>
            <a:r>
              <a:rPr sz="280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n</a:t>
            </a: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280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l  </a:t>
            </a: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object 2"/>
          <p:cNvGrpSpPr/>
          <p:nvPr/>
        </p:nvGrpSpPr>
        <p:grpSpPr>
          <a:xfrm>
            <a:off x="1339532" y="4414548"/>
            <a:ext cx="9448800" cy="2381885"/>
            <a:chOff x="1339532" y="4414548"/>
            <a:chExt cx="9448800" cy="2381885"/>
          </a:xfrm>
        </p:grpSpPr>
        <p:pic>
          <p:nvPicPr>
            <p:cNvPr id="3" name="object 3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5812025" y="4570759"/>
              <a:ext cx="3100773" cy="2225611"/>
            </a:xfrm>
            <a:prstGeom prst="rect">
              <a:avLst/>
            </a:prstGeom>
          </p:spPr>
        </p:pic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9046780" y="4414548"/>
              <a:ext cx="1741335" cy="2225611"/>
            </a:xfrm>
            <a:prstGeom prst="rect">
              <a:avLst/>
            </a:prstGeom>
          </p:spPr>
        </p:pic>
        <p:sp>
          <p:nvSpPr>
            <p:cNvPr id="5" name="object 5"/>
            <p:cNvSpPr/>
            <p:nvPr/>
          </p:nvSpPr>
          <p:spPr>
            <a:xfrm>
              <a:off x="5331417" y="5673333"/>
              <a:ext cx="3715385" cy="0"/>
            </a:xfrm>
            <a:custGeom>
              <a:avLst/>
              <a:gdLst/>
              <a:ahLst/>
              <a:cxnLst/>
              <a:rect l="l" t="t" r="r" b="b"/>
              <a:pathLst>
                <a:path w="3715384">
                  <a:moveTo>
                    <a:pt x="0" y="0"/>
                  </a:moveTo>
                  <a:lnTo>
                    <a:pt x="3715363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6" name="object 6"/>
            <p:cNvSpPr/>
            <p:nvPr/>
          </p:nvSpPr>
          <p:spPr>
            <a:xfrm>
              <a:off x="3279203" y="4794589"/>
              <a:ext cx="2169795" cy="1706880"/>
            </a:xfrm>
            <a:custGeom>
              <a:avLst/>
              <a:gdLst/>
              <a:ahLst/>
              <a:cxnLst/>
              <a:rect l="l" t="t" r="r" b="b"/>
              <a:pathLst>
                <a:path w="2169795" h="1706879">
                  <a:moveTo>
                    <a:pt x="2169458" y="0"/>
                  </a:moveTo>
                  <a:lnTo>
                    <a:pt x="0" y="0"/>
                  </a:lnTo>
                  <a:lnTo>
                    <a:pt x="0" y="1706282"/>
                  </a:lnTo>
                  <a:lnTo>
                    <a:pt x="2169458" y="1706282"/>
                  </a:lnTo>
                  <a:lnTo>
                    <a:pt x="2169458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3279203" y="4794589"/>
              <a:ext cx="2169795" cy="1706880"/>
            </a:xfrm>
            <a:custGeom>
              <a:avLst/>
              <a:gdLst/>
              <a:ahLst/>
              <a:cxnLst/>
              <a:rect l="l" t="t" r="r" b="b"/>
              <a:pathLst>
                <a:path w="2169795" h="1706879">
                  <a:moveTo>
                    <a:pt x="0" y="0"/>
                  </a:moveTo>
                  <a:lnTo>
                    <a:pt x="2169459" y="0"/>
                  </a:lnTo>
                  <a:lnTo>
                    <a:pt x="2169459" y="1706283"/>
                  </a:lnTo>
                  <a:lnTo>
                    <a:pt x="0" y="170628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1339532" y="5845886"/>
              <a:ext cx="480614" cy="927650"/>
            </a:xfrm>
            <a:prstGeom prst="rect">
              <a:avLst/>
            </a:prstGeom>
          </p:spPr>
        </p:pic>
      </p:grpSp>
      <p:sp>
        <p:nvSpPr>
          <p:cNvPr id="9" name="object 9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1007110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10" dirty="0"/>
              <a:t>Client</a:t>
            </a:r>
            <a:r>
              <a:rPr spc="-5" dirty="0"/>
              <a:t> </a:t>
            </a:r>
            <a:r>
              <a:rPr spc="-10" dirty="0"/>
              <a:t>Network </a:t>
            </a:r>
            <a:r>
              <a:rPr spc="-25" dirty="0"/>
              <a:t>(Forward</a:t>
            </a:r>
            <a:r>
              <a:rPr spc="-5" dirty="0"/>
              <a:t> </a:t>
            </a:r>
            <a:r>
              <a:rPr spc="-45" dirty="0"/>
              <a:t>Proxy</a:t>
            </a:r>
            <a:r>
              <a:rPr spc="-10" dirty="0"/>
              <a:t> </a:t>
            </a:r>
            <a:r>
              <a:rPr spc="-5" dirty="0"/>
              <a:t>Cache)</a:t>
            </a:r>
          </a:p>
        </p:txBody>
      </p:sp>
      <p:sp>
        <p:nvSpPr>
          <p:cNvPr id="10" name="object 10"/>
          <p:cNvSpPr txBox="1"/>
          <p:nvPr/>
        </p:nvSpPr>
        <p:spPr>
          <a:xfrm>
            <a:off x="533400" y="1716532"/>
            <a:ext cx="6062981" cy="2072362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Advantages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Low</a:t>
            </a:r>
            <a:r>
              <a:rPr sz="28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latency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Preserves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enterprise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bandwidth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Hits 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for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locally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popular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1" name="object 11"/>
          <p:cNvSpPr txBox="1"/>
          <p:nvPr/>
        </p:nvSpPr>
        <p:spPr>
          <a:xfrm>
            <a:off x="6250940" y="1716532"/>
            <a:ext cx="5407660" cy="2072362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Disadvantages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Cost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deploy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Many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consistency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checks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Incomplete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logs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at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3707341" y="5062220"/>
            <a:ext cx="1313815" cy="1070999"/>
          </a:xfrm>
          <a:prstGeom prst="rect">
            <a:avLst/>
          </a:prstGeom>
        </p:spPr>
        <p:txBody>
          <a:bodyPr vert="horz" wrap="square" lIns="0" tIns="27305" rIns="0" bIns="0" rtlCol="0">
            <a:spAutoFit/>
          </a:bodyPr>
          <a:lstStyle/>
          <a:p>
            <a:pPr marL="93980" marR="5080" indent="-81915">
              <a:lnSpc>
                <a:spcPts val="4300"/>
              </a:lnSpc>
              <a:spcBef>
                <a:spcPts val="215"/>
              </a:spcBef>
            </a:pP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Sha</a:t>
            </a:r>
            <a:r>
              <a:rPr sz="2800" spc="-5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</a:t>
            </a:r>
            <a:r>
              <a:rPr sz="280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d  </a:t>
            </a: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13" name="object 13"/>
          <p:cNvGrpSpPr/>
          <p:nvPr/>
        </p:nvGrpSpPr>
        <p:grpSpPr>
          <a:xfrm>
            <a:off x="860083" y="4524775"/>
            <a:ext cx="2444750" cy="2001520"/>
            <a:chOff x="860083" y="4524775"/>
            <a:chExt cx="2444750" cy="2001520"/>
          </a:xfrm>
        </p:grpSpPr>
        <p:sp>
          <p:nvSpPr>
            <p:cNvPr id="14" name="object 14"/>
            <p:cNvSpPr/>
            <p:nvPr/>
          </p:nvSpPr>
          <p:spPr>
            <a:xfrm>
              <a:off x="1733298" y="6080602"/>
              <a:ext cx="1546225" cy="420370"/>
            </a:xfrm>
            <a:custGeom>
              <a:avLst/>
              <a:gdLst/>
              <a:ahLst/>
              <a:cxnLst/>
              <a:rect l="l" t="t" r="r" b="b"/>
              <a:pathLst>
                <a:path w="1546225" h="420370">
                  <a:moveTo>
                    <a:pt x="0" y="420269"/>
                  </a:moveTo>
                  <a:lnTo>
                    <a:pt x="1545904" y="0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60083" y="4524775"/>
              <a:ext cx="1316276" cy="926268"/>
            </a:xfrm>
            <a:prstGeom prst="rect">
              <a:avLst/>
            </a:prstGeom>
          </p:spPr>
        </p:pic>
        <p:sp>
          <p:nvSpPr>
            <p:cNvPr id="16" name="object 16"/>
            <p:cNvSpPr/>
            <p:nvPr/>
          </p:nvSpPr>
          <p:spPr>
            <a:xfrm>
              <a:off x="1945763" y="4966491"/>
              <a:ext cx="1333500" cy="409575"/>
            </a:xfrm>
            <a:custGeom>
              <a:avLst/>
              <a:gdLst/>
              <a:ahLst/>
              <a:cxnLst/>
              <a:rect l="l" t="t" r="r" b="b"/>
              <a:pathLst>
                <a:path w="1333500" h="409575">
                  <a:moveTo>
                    <a:pt x="0" y="0"/>
                  </a:moveTo>
                  <a:lnTo>
                    <a:pt x="1333440" y="40926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object 2"/>
          <p:cNvPicPr/>
          <p:nvPr/>
        </p:nvPicPr>
        <p:blipFill>
          <a:blip r:embed="rId2" cstate="print"/>
          <a:stretch>
            <a:fillRect/>
          </a:stretch>
        </p:blipFill>
        <p:spPr>
          <a:xfrm>
            <a:off x="875581" y="4819238"/>
            <a:ext cx="1316276" cy="926268"/>
          </a:xfrm>
          <a:prstGeom prst="rect">
            <a:avLst/>
          </a:prstGeom>
        </p:spPr>
      </p:pic>
      <p:grpSp>
        <p:nvGrpSpPr>
          <p:cNvPr id="3" name="object 3"/>
          <p:cNvGrpSpPr/>
          <p:nvPr/>
        </p:nvGrpSpPr>
        <p:grpSpPr>
          <a:xfrm>
            <a:off x="1339532" y="4601821"/>
            <a:ext cx="8907145" cy="2225675"/>
            <a:chOff x="1339532" y="4601821"/>
            <a:chExt cx="8907145" cy="2225675"/>
          </a:xfrm>
        </p:grpSpPr>
        <p:pic>
          <p:nvPicPr>
            <p:cNvPr id="4" name="object 4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2730742" y="4601821"/>
              <a:ext cx="3100773" cy="2225611"/>
            </a:xfrm>
            <a:prstGeom prst="rect">
              <a:avLst/>
            </a:prstGeom>
          </p:spPr>
        </p:pic>
        <p:pic>
          <p:nvPicPr>
            <p:cNvPr id="5" name="object 5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046780" y="5280375"/>
              <a:ext cx="1199456" cy="1533033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5579389" y="5841051"/>
              <a:ext cx="3467735" cy="0"/>
            </a:xfrm>
            <a:custGeom>
              <a:avLst/>
              <a:gdLst/>
              <a:ahLst/>
              <a:cxnLst/>
              <a:rect l="l" t="t" r="r" b="b"/>
              <a:pathLst>
                <a:path w="3467734">
                  <a:moveTo>
                    <a:pt x="0" y="0"/>
                  </a:moveTo>
                  <a:lnTo>
                    <a:pt x="3467390" y="1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7" name="object 7"/>
            <p:cNvSpPr/>
            <p:nvPr/>
          </p:nvSpPr>
          <p:spPr>
            <a:xfrm>
              <a:off x="6220713" y="4794589"/>
              <a:ext cx="2169795" cy="1706880"/>
            </a:xfrm>
            <a:custGeom>
              <a:avLst/>
              <a:gdLst/>
              <a:ahLst/>
              <a:cxnLst/>
              <a:rect l="l" t="t" r="r" b="b"/>
              <a:pathLst>
                <a:path w="2169795" h="1706879">
                  <a:moveTo>
                    <a:pt x="2169458" y="0"/>
                  </a:moveTo>
                  <a:lnTo>
                    <a:pt x="0" y="0"/>
                  </a:lnTo>
                  <a:lnTo>
                    <a:pt x="0" y="1706282"/>
                  </a:lnTo>
                  <a:lnTo>
                    <a:pt x="2169458" y="1706282"/>
                  </a:lnTo>
                  <a:lnTo>
                    <a:pt x="2169458" y="0"/>
                  </a:lnTo>
                  <a:close/>
                </a:path>
              </a:pathLst>
            </a:custGeom>
            <a:solidFill>
              <a:srgbClr val="4472C4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8" name="object 8"/>
            <p:cNvSpPr/>
            <p:nvPr/>
          </p:nvSpPr>
          <p:spPr>
            <a:xfrm>
              <a:off x="6220713" y="4794589"/>
              <a:ext cx="2169795" cy="1706880"/>
            </a:xfrm>
            <a:custGeom>
              <a:avLst/>
              <a:gdLst/>
              <a:ahLst/>
              <a:cxnLst/>
              <a:rect l="l" t="t" r="r" b="b"/>
              <a:pathLst>
                <a:path w="2169795" h="1706879">
                  <a:moveTo>
                    <a:pt x="0" y="0"/>
                  </a:moveTo>
                  <a:lnTo>
                    <a:pt x="2169459" y="0"/>
                  </a:lnTo>
                  <a:lnTo>
                    <a:pt x="2169459" y="1706283"/>
                  </a:lnTo>
                  <a:lnTo>
                    <a:pt x="0" y="1706283"/>
                  </a:lnTo>
                  <a:lnTo>
                    <a:pt x="0" y="0"/>
                  </a:lnTo>
                  <a:close/>
                </a:path>
              </a:pathLst>
            </a:custGeom>
            <a:ln w="12700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339532" y="5845886"/>
              <a:ext cx="480614" cy="927650"/>
            </a:xfrm>
            <a:prstGeom prst="rect">
              <a:avLst/>
            </a:prstGeom>
          </p:spPr>
        </p:pic>
      </p:grpSp>
      <p:sp>
        <p:nvSpPr>
          <p:cNvPr id="10" name="object 10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1013206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Server </a:t>
            </a:r>
            <a:r>
              <a:rPr spc="-10" dirty="0"/>
              <a:t>Network</a:t>
            </a:r>
            <a:r>
              <a:rPr dirty="0"/>
              <a:t> </a:t>
            </a:r>
            <a:r>
              <a:rPr spc="-35" dirty="0"/>
              <a:t>(Reverse</a:t>
            </a:r>
            <a:r>
              <a:rPr dirty="0"/>
              <a:t> </a:t>
            </a:r>
            <a:r>
              <a:rPr spc="-50" dirty="0"/>
              <a:t>Proxy</a:t>
            </a:r>
            <a:r>
              <a:rPr dirty="0"/>
              <a:t> </a:t>
            </a:r>
            <a:r>
              <a:rPr spc="-5" dirty="0"/>
              <a:t>Cache)</a:t>
            </a:r>
          </a:p>
        </p:txBody>
      </p:sp>
      <p:sp>
        <p:nvSpPr>
          <p:cNvPr id="11" name="object 11"/>
          <p:cNvSpPr txBox="1"/>
          <p:nvPr/>
        </p:nvSpPr>
        <p:spPr>
          <a:xfrm>
            <a:off x="459738" y="1594780"/>
            <a:ext cx="6062981" cy="2580194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Advantages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High hit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rate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across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global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users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Greater</a:t>
            </a:r>
            <a:r>
              <a:rPr sz="28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cooperation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with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Complete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request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logs </a:t>
            </a:r>
            <a:r>
              <a:rPr sz="28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for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Preserves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bandwidth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2" name="object 12"/>
          <p:cNvSpPr txBox="1"/>
          <p:nvPr/>
        </p:nvSpPr>
        <p:spPr>
          <a:xfrm>
            <a:off x="6585948" y="1594780"/>
            <a:ext cx="5788660" cy="2072362"/>
          </a:xfrm>
          <a:prstGeom prst="rect">
            <a:avLst/>
          </a:prstGeom>
        </p:spPr>
        <p:txBody>
          <a:bodyPr vert="horz" wrap="square" lIns="0" tIns="9144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720"/>
              </a:spcBef>
            </a:pPr>
            <a:r>
              <a:rPr sz="2800" u="heavy" spc="-15" dirty="0">
                <a:uFill>
                  <a:solidFill>
                    <a:srgbClr val="000000"/>
                  </a:solidFill>
                </a:u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Disadvantages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2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Costs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deploy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5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Does not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reduce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latency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much</a:t>
            </a:r>
          </a:p>
          <a:p>
            <a:pPr marL="241300" indent="-228600">
              <a:lnSpc>
                <a:spcPct val="100000"/>
              </a:lnSpc>
              <a:spcBef>
                <a:spcPts val="74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Consumes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wide-area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bandwidth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3" name="object 13"/>
          <p:cNvSpPr txBox="1"/>
          <p:nvPr/>
        </p:nvSpPr>
        <p:spPr>
          <a:xfrm>
            <a:off x="6648852" y="5062220"/>
            <a:ext cx="131381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Sha</a:t>
            </a:r>
            <a:r>
              <a:rPr sz="2800" spc="-5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r</a:t>
            </a: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e</a:t>
            </a:r>
            <a:r>
              <a:rPr sz="2800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d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sp>
        <p:nvSpPr>
          <p:cNvPr id="14" name="object 14"/>
          <p:cNvSpPr txBox="1"/>
          <p:nvPr/>
        </p:nvSpPr>
        <p:spPr>
          <a:xfrm>
            <a:off x="6227064" y="5866452"/>
            <a:ext cx="2157095" cy="309252"/>
          </a:xfrm>
          <a:prstGeom prst="rect">
            <a:avLst/>
          </a:prstGeom>
          <a:solidFill>
            <a:srgbClr val="4472C4"/>
          </a:solidFill>
        </p:spPr>
        <p:txBody>
          <a:bodyPr vert="horz" wrap="square" lIns="0" tIns="0" rIns="0" bIns="0" rtlCol="0">
            <a:spAutoFit/>
          </a:bodyPr>
          <a:lstStyle/>
          <a:p>
            <a:pPr marL="516255">
              <a:lnSpc>
                <a:spcPts val="2385"/>
              </a:lnSpc>
            </a:pPr>
            <a:r>
              <a:rPr sz="2800" spc="-5" dirty="0">
                <a:solidFill>
                  <a:srgbClr val="FFFFFF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15" name="object 15"/>
          <p:cNvGrpSpPr/>
          <p:nvPr/>
        </p:nvGrpSpPr>
        <p:grpSpPr>
          <a:xfrm>
            <a:off x="1707898" y="4967608"/>
            <a:ext cx="9203055" cy="1686560"/>
            <a:chOff x="1707898" y="4967608"/>
            <a:chExt cx="9203055" cy="1686560"/>
          </a:xfrm>
        </p:grpSpPr>
        <p:sp>
          <p:nvSpPr>
            <p:cNvPr id="16" name="object 16"/>
            <p:cNvSpPr/>
            <p:nvPr/>
          </p:nvSpPr>
          <p:spPr>
            <a:xfrm>
              <a:off x="1733298" y="6080602"/>
              <a:ext cx="1546225" cy="420370"/>
            </a:xfrm>
            <a:custGeom>
              <a:avLst/>
              <a:gdLst/>
              <a:ahLst/>
              <a:cxnLst/>
              <a:rect l="l" t="t" r="r" b="b"/>
              <a:pathLst>
                <a:path w="1546225" h="420370">
                  <a:moveTo>
                    <a:pt x="0" y="420269"/>
                  </a:moveTo>
                  <a:lnTo>
                    <a:pt x="1545904" y="0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17" name="object 17"/>
            <p:cNvSpPr/>
            <p:nvPr/>
          </p:nvSpPr>
          <p:spPr>
            <a:xfrm>
              <a:off x="1945763" y="5280375"/>
              <a:ext cx="1333500" cy="95885"/>
            </a:xfrm>
            <a:custGeom>
              <a:avLst/>
              <a:gdLst/>
              <a:ahLst/>
              <a:cxnLst/>
              <a:rect l="l" t="t" r="r" b="b"/>
              <a:pathLst>
                <a:path w="1333500" h="95885">
                  <a:moveTo>
                    <a:pt x="0" y="0"/>
                  </a:moveTo>
                  <a:lnTo>
                    <a:pt x="1333440" y="95376"/>
                  </a:lnTo>
                </a:path>
              </a:pathLst>
            </a:custGeom>
            <a:ln w="5080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18" name="object 1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359698" y="5121028"/>
              <a:ext cx="1199456" cy="1533033"/>
            </a:xfrm>
            <a:prstGeom prst="rect">
              <a:avLst/>
            </a:prstGeom>
          </p:spPr>
        </p:pic>
        <p:pic>
          <p:nvPicPr>
            <p:cNvPr id="19" name="object 1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711074" y="4967608"/>
              <a:ext cx="1199456" cy="1533033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9338022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20" dirty="0"/>
              <a:t>Content</a:t>
            </a:r>
            <a:r>
              <a:rPr spc="-15" dirty="0"/>
              <a:t> </a:t>
            </a:r>
            <a:r>
              <a:rPr spc="-5" dirty="0"/>
              <a:t>Distribution</a:t>
            </a:r>
            <a:r>
              <a:rPr spc="-10" dirty="0"/>
              <a:t> Network</a:t>
            </a:r>
            <a:r>
              <a:rPr spc="-20" dirty="0"/>
              <a:t> </a:t>
            </a:r>
            <a:r>
              <a:rPr spc="-5" dirty="0"/>
              <a:t>(CDN)</a:t>
            </a:r>
          </a:p>
        </p:txBody>
      </p:sp>
      <p:sp>
        <p:nvSpPr>
          <p:cNvPr id="3" name="object 3"/>
          <p:cNvSpPr txBox="1">
            <a:spLocks noGrp="1"/>
          </p:cNvSpPr>
          <p:nvPr>
            <p:ph type="body" idx="1"/>
          </p:nvPr>
        </p:nvSpPr>
        <p:spPr>
          <a:xfrm>
            <a:off x="228600" y="1825625"/>
            <a:ext cx="11125200" cy="417293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pc="-10" dirty="0"/>
              <a:t>Outsourced </a:t>
            </a:r>
            <a:r>
              <a:rPr spc="-5" dirty="0"/>
              <a:t>caching</a:t>
            </a:r>
            <a:r>
              <a:rPr spc="-10" dirty="0"/>
              <a:t> </a:t>
            </a:r>
            <a:r>
              <a:rPr spc="-15" dirty="0"/>
              <a:t>infrastructure</a:t>
            </a:r>
          </a:p>
          <a:p>
            <a:pPr marL="698500" lvl="1" indent="-228600">
              <a:lnSpc>
                <a:spcPct val="100000"/>
              </a:lnSpc>
              <a:spcBef>
                <a:spcPts val="16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5" dirty="0">
                <a:cs typeface="Helvetica Neue Medium" panose="02000503000000020004" pitchFamily="2" charset="0"/>
              </a:rPr>
              <a:t>Caching </a:t>
            </a:r>
            <a:r>
              <a:rPr sz="2800" spc="-25" dirty="0">
                <a:cs typeface="Helvetica Neue Medium" panose="02000503000000020004" pitchFamily="2" charset="0"/>
              </a:rPr>
              <a:t>for</a:t>
            </a:r>
            <a:r>
              <a:rPr sz="2800" spc="-5" dirty="0">
                <a:cs typeface="Helvetica Neue Medium" panose="02000503000000020004" pitchFamily="2" charset="0"/>
              </a:rPr>
              <a:t> </a:t>
            </a:r>
            <a:r>
              <a:rPr sz="2800" spc="-10" dirty="0">
                <a:cs typeface="Helvetica Neue Medium" panose="02000503000000020004" pitchFamily="2" charset="0"/>
              </a:rPr>
              <a:t>clients</a:t>
            </a:r>
            <a:r>
              <a:rPr sz="2800" spc="10" dirty="0">
                <a:cs typeface="Helvetica Neue Medium" panose="02000503000000020004" pitchFamily="2" charset="0"/>
              </a:rPr>
              <a:t> </a:t>
            </a:r>
            <a:r>
              <a:rPr sz="2800" dirty="0">
                <a:cs typeface="Helvetica Neue Medium" panose="02000503000000020004" pitchFamily="2" charset="0"/>
              </a:rPr>
              <a:t>and</a:t>
            </a:r>
            <a:r>
              <a:rPr sz="2800" spc="5" dirty="0">
                <a:cs typeface="Helvetica Neue Medium" panose="02000503000000020004" pitchFamily="2" charset="0"/>
              </a:rPr>
              <a:t> </a:t>
            </a:r>
            <a:r>
              <a:rPr sz="2800" spc="-15" dirty="0">
                <a:cs typeface="Helvetica Neue Medium" panose="02000503000000020004" pitchFamily="2" charset="0"/>
              </a:rPr>
              <a:t>servers</a:t>
            </a:r>
            <a:endParaRPr sz="2800" dirty="0"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4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15" dirty="0">
                <a:cs typeface="Helvetica Neue Medium" panose="02000503000000020004" pitchFamily="2" charset="0"/>
              </a:rPr>
              <a:t>Dedicated</a:t>
            </a:r>
            <a:r>
              <a:rPr sz="2800" spc="10" dirty="0">
                <a:cs typeface="Helvetica Neue Medium" panose="02000503000000020004" pitchFamily="2" charset="0"/>
              </a:rPr>
              <a:t> </a:t>
            </a:r>
            <a:r>
              <a:rPr sz="2800" spc="-10" dirty="0">
                <a:cs typeface="Helvetica Neue Medium" panose="02000503000000020004" pitchFamily="2" charset="0"/>
              </a:rPr>
              <a:t>equipment</a:t>
            </a:r>
            <a:r>
              <a:rPr sz="2800" spc="5" dirty="0">
                <a:cs typeface="Helvetica Neue Medium" panose="02000503000000020004" pitchFamily="2" charset="0"/>
              </a:rPr>
              <a:t> </a:t>
            </a:r>
            <a:r>
              <a:rPr sz="2800" spc="-5" dirty="0">
                <a:cs typeface="Helvetica Neue Medium" panose="02000503000000020004" pitchFamily="2" charset="0"/>
              </a:rPr>
              <a:t>and</a:t>
            </a:r>
            <a:r>
              <a:rPr sz="2800" spc="10" dirty="0">
                <a:cs typeface="Helvetica Neue Medium" panose="02000503000000020004" pitchFamily="2" charset="0"/>
              </a:rPr>
              <a:t> </a:t>
            </a:r>
            <a:r>
              <a:rPr sz="2800" spc="-15" dirty="0">
                <a:cs typeface="Helvetica Neue Medium" panose="02000503000000020004" pitchFamily="2" charset="0"/>
              </a:rPr>
              <a:t>software</a:t>
            </a:r>
            <a:endParaRPr sz="2800" dirty="0"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40" dirty="0">
                <a:cs typeface="Helvetica Neue Medium" panose="02000503000000020004" pitchFamily="2" charset="0"/>
              </a:rPr>
              <a:t>Trained</a:t>
            </a:r>
            <a:r>
              <a:rPr sz="2800" spc="-5" dirty="0">
                <a:cs typeface="Helvetica Neue Medium" panose="02000503000000020004" pitchFamily="2" charset="0"/>
              </a:rPr>
              <a:t> </a:t>
            </a:r>
            <a:r>
              <a:rPr sz="2800" spc="-55" dirty="0">
                <a:cs typeface="Helvetica Neue Medium" panose="02000503000000020004" pitchFamily="2" charset="0"/>
              </a:rPr>
              <a:t>staff,</a:t>
            </a:r>
            <a:r>
              <a:rPr sz="2800" dirty="0">
                <a:cs typeface="Helvetica Neue Medium" panose="02000503000000020004" pitchFamily="2" charset="0"/>
              </a:rPr>
              <a:t> </a:t>
            </a:r>
            <a:r>
              <a:rPr sz="2800" spc="-10" dirty="0">
                <a:cs typeface="Helvetica Neue Medium" panose="02000503000000020004" pitchFamily="2" charset="0"/>
              </a:rPr>
              <a:t>best</a:t>
            </a:r>
            <a:r>
              <a:rPr sz="2800" spc="-5" dirty="0">
                <a:cs typeface="Helvetica Neue Medium" panose="02000503000000020004" pitchFamily="2" charset="0"/>
              </a:rPr>
              <a:t> </a:t>
            </a:r>
            <a:r>
              <a:rPr sz="2800" spc="-10" dirty="0">
                <a:cs typeface="Helvetica Neue Medium" panose="02000503000000020004" pitchFamily="2" charset="0"/>
              </a:rPr>
              <a:t>practices,</a:t>
            </a:r>
            <a:r>
              <a:rPr sz="2800" spc="-5" dirty="0">
                <a:cs typeface="Helvetica Neue Medium" panose="02000503000000020004" pitchFamily="2" charset="0"/>
              </a:rPr>
              <a:t> </a:t>
            </a:r>
            <a:r>
              <a:rPr sz="2800" spc="-15" dirty="0">
                <a:cs typeface="Helvetica Neue Medium" panose="02000503000000020004" pitchFamily="2" charset="0"/>
              </a:rPr>
              <a:t>etc.</a:t>
            </a:r>
            <a:endParaRPr sz="2800" dirty="0"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241300" algn="l"/>
              </a:tabLst>
            </a:pPr>
            <a:r>
              <a:rPr spc="-10" dirty="0"/>
              <a:t>Coordination </a:t>
            </a:r>
            <a:r>
              <a:rPr dirty="0"/>
              <a:t>with</a:t>
            </a:r>
            <a:r>
              <a:rPr spc="-10" dirty="0"/>
              <a:t> </a:t>
            </a:r>
            <a:r>
              <a:rPr dirty="0"/>
              <a:t>the</a:t>
            </a:r>
            <a:r>
              <a:rPr spc="-20" dirty="0"/>
              <a:t> </a:t>
            </a:r>
            <a:r>
              <a:rPr spc="-5" dirty="0"/>
              <a:t>server</a:t>
            </a:r>
          </a:p>
          <a:p>
            <a:pPr marL="698500" lvl="1" indent="-228600">
              <a:lnSpc>
                <a:spcPct val="100000"/>
              </a:lnSpc>
              <a:spcBef>
                <a:spcPts val="254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15" dirty="0">
                <a:cs typeface="Helvetica Neue Medium" panose="02000503000000020004" pitchFamily="2" charset="0"/>
              </a:rPr>
              <a:t>Generating</a:t>
            </a:r>
            <a:r>
              <a:rPr sz="2800" spc="-20" dirty="0">
                <a:cs typeface="Helvetica Neue Medium" panose="02000503000000020004" pitchFamily="2" charset="0"/>
              </a:rPr>
              <a:t> </a:t>
            </a:r>
            <a:r>
              <a:rPr sz="2800" spc="-5" dirty="0">
                <a:cs typeface="Helvetica Neue Medium" panose="02000503000000020004" pitchFamily="2" charset="0"/>
              </a:rPr>
              <a:t>non-cacheable</a:t>
            </a:r>
            <a:r>
              <a:rPr sz="2800" spc="-10" dirty="0">
                <a:cs typeface="Helvetica Neue Medium" panose="02000503000000020004" pitchFamily="2" charset="0"/>
              </a:rPr>
              <a:t> </a:t>
            </a:r>
            <a:r>
              <a:rPr sz="2800" spc="-20" dirty="0">
                <a:cs typeface="Helvetica Neue Medium" panose="02000503000000020004" pitchFamily="2" charset="0"/>
              </a:rPr>
              <a:t>content</a:t>
            </a:r>
            <a:endParaRPr sz="2800" dirty="0"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145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10" dirty="0">
                <a:cs typeface="Helvetica Neue Medium" panose="02000503000000020004" pitchFamily="2" charset="0"/>
              </a:rPr>
              <a:t>Providing</a:t>
            </a:r>
            <a:r>
              <a:rPr sz="2800" spc="-15" dirty="0">
                <a:cs typeface="Helvetica Neue Medium" panose="02000503000000020004" pitchFamily="2" charset="0"/>
              </a:rPr>
              <a:t> </a:t>
            </a:r>
            <a:r>
              <a:rPr sz="2800" spc="-10" dirty="0">
                <a:cs typeface="Helvetica Neue Medium" panose="02000503000000020004" pitchFamily="2" charset="0"/>
              </a:rPr>
              <a:t>detailed</a:t>
            </a:r>
            <a:r>
              <a:rPr sz="2800" spc="-5" dirty="0">
                <a:cs typeface="Helvetica Neue Medium" panose="02000503000000020004" pitchFamily="2" charset="0"/>
              </a:rPr>
              <a:t> </a:t>
            </a:r>
            <a:r>
              <a:rPr sz="2800" spc="-10" dirty="0">
                <a:cs typeface="Helvetica Neue Medium" panose="02000503000000020004" pitchFamily="2" charset="0"/>
              </a:rPr>
              <a:t>measurement</a:t>
            </a:r>
            <a:r>
              <a:rPr sz="2800" spc="-15" dirty="0">
                <a:cs typeface="Helvetica Neue Medium" panose="02000503000000020004" pitchFamily="2" charset="0"/>
              </a:rPr>
              <a:t> </a:t>
            </a:r>
            <a:r>
              <a:rPr sz="2800" spc="-20" dirty="0">
                <a:cs typeface="Helvetica Neue Medium" panose="02000503000000020004" pitchFamily="2" charset="0"/>
              </a:rPr>
              <a:t>data</a:t>
            </a:r>
            <a:endParaRPr sz="2800" dirty="0"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535"/>
              </a:spcBef>
              <a:buFont typeface="Arial MT"/>
              <a:buChar char="•"/>
              <a:tabLst>
                <a:tab pos="241300" algn="l"/>
              </a:tabLst>
            </a:pPr>
            <a:r>
              <a:rPr spc="-5" dirty="0"/>
              <a:t>Smart</a:t>
            </a:r>
            <a:r>
              <a:rPr spc="-15" dirty="0"/>
              <a:t> </a:t>
            </a:r>
            <a:r>
              <a:rPr spc="-10" dirty="0"/>
              <a:t>cache</a:t>
            </a:r>
            <a:r>
              <a:rPr spc="-25" dirty="0"/>
              <a:t> </a:t>
            </a:r>
            <a:r>
              <a:rPr spc="-5" dirty="0"/>
              <a:t>placement</a:t>
            </a:r>
          </a:p>
          <a:p>
            <a:pPr marL="698500" lvl="1" indent="-228600">
              <a:lnSpc>
                <a:spcPct val="100000"/>
              </a:lnSpc>
              <a:spcBef>
                <a:spcPts val="280"/>
              </a:spcBef>
              <a:buFont typeface="Arial MT"/>
              <a:buChar char="•"/>
              <a:tabLst>
                <a:tab pos="698500" algn="l"/>
              </a:tabLst>
            </a:pPr>
            <a:r>
              <a:rPr sz="2800" spc="-15" dirty="0">
                <a:cs typeface="Helvetica Neue Medium" panose="02000503000000020004" pitchFamily="2" charset="0"/>
              </a:rPr>
              <a:t>Many</a:t>
            </a:r>
            <a:r>
              <a:rPr sz="2800" spc="-10" dirty="0">
                <a:cs typeface="Helvetica Neue Medium" panose="02000503000000020004" pitchFamily="2" charset="0"/>
              </a:rPr>
              <a:t> </a:t>
            </a:r>
            <a:r>
              <a:rPr sz="2800" spc="-5" dirty="0">
                <a:cs typeface="Helvetica Neue Medium" panose="02000503000000020004" pitchFamily="2" charset="0"/>
              </a:rPr>
              <a:t>caches:</a:t>
            </a:r>
            <a:r>
              <a:rPr sz="2800" dirty="0">
                <a:cs typeface="Helvetica Neue Medium" panose="02000503000000020004" pitchFamily="2" charset="0"/>
              </a:rPr>
              <a:t> </a:t>
            </a:r>
            <a:r>
              <a:rPr sz="2800" spc="-5" dirty="0">
                <a:cs typeface="Helvetica Neue Medium" panose="02000503000000020004" pitchFamily="2" charset="0"/>
              </a:rPr>
              <a:t>handle</a:t>
            </a:r>
            <a:r>
              <a:rPr sz="2800" spc="-10" dirty="0">
                <a:cs typeface="Helvetica Neue Medium" panose="02000503000000020004" pitchFamily="2" charset="0"/>
              </a:rPr>
              <a:t> </a:t>
            </a:r>
            <a:r>
              <a:rPr sz="2800" spc="-20" dirty="0">
                <a:cs typeface="Helvetica Neue Medium" panose="02000503000000020004" pitchFamily="2" charset="0"/>
              </a:rPr>
              <a:t>large</a:t>
            </a:r>
            <a:r>
              <a:rPr sz="2800" spc="-10" dirty="0">
                <a:cs typeface="Helvetica Neue Medium" panose="02000503000000020004" pitchFamily="2" charset="0"/>
              </a:rPr>
              <a:t> </a:t>
            </a:r>
            <a:r>
              <a:rPr sz="2800" spc="-15" dirty="0">
                <a:cs typeface="Helvetica Neue Medium" panose="02000503000000020004" pitchFamily="2" charset="0"/>
              </a:rPr>
              <a:t>request</a:t>
            </a:r>
            <a:r>
              <a:rPr sz="2800" dirty="0">
                <a:cs typeface="Helvetica Neue Medium" panose="02000503000000020004" pitchFamily="2" charset="0"/>
              </a:rPr>
              <a:t> </a:t>
            </a:r>
            <a:r>
              <a:rPr sz="2800" spc="-5" dirty="0">
                <a:cs typeface="Helvetica Neue Medium" panose="02000503000000020004" pitchFamily="2" charset="0"/>
              </a:rPr>
              <a:t>load</a:t>
            </a:r>
            <a:endParaRPr sz="2800" dirty="0">
              <a:cs typeface="Helvetica Neue Medium" panose="02000503000000020004" pitchFamily="2" charset="0"/>
            </a:endParaRPr>
          </a:p>
        </p:txBody>
      </p:sp>
      <p:sp>
        <p:nvSpPr>
          <p:cNvPr id="4" name="object 4"/>
          <p:cNvSpPr txBox="1"/>
          <p:nvPr/>
        </p:nvSpPr>
        <p:spPr>
          <a:xfrm>
            <a:off x="657780" y="5998562"/>
            <a:ext cx="6685217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Close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many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clients: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reduce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latency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5" name="object 5"/>
          <p:cNvGrpSpPr/>
          <p:nvPr/>
        </p:nvGrpSpPr>
        <p:grpSpPr>
          <a:xfrm>
            <a:off x="7315200" y="2365248"/>
            <a:ext cx="4459605" cy="2954020"/>
            <a:chOff x="7315200" y="2365248"/>
            <a:chExt cx="4459605" cy="2954020"/>
          </a:xfrm>
        </p:grpSpPr>
        <p:pic>
          <p:nvPicPr>
            <p:cNvPr id="6" name="object 6"/>
            <p:cNvPicPr/>
            <p:nvPr/>
          </p:nvPicPr>
          <p:blipFill>
            <a:blip r:embed="rId2" cstate="print"/>
            <a:stretch>
              <a:fillRect/>
            </a:stretch>
          </p:blipFill>
          <p:spPr>
            <a:xfrm>
              <a:off x="7315200" y="2365248"/>
              <a:ext cx="4459224" cy="2953512"/>
            </a:xfrm>
            <a:prstGeom prst="rect">
              <a:avLst/>
            </a:prstGeom>
          </p:spPr>
        </p:pic>
        <p:sp>
          <p:nvSpPr>
            <p:cNvPr id="7" name="object 7"/>
            <p:cNvSpPr/>
            <p:nvPr/>
          </p:nvSpPr>
          <p:spPr>
            <a:xfrm>
              <a:off x="7384336" y="4532035"/>
              <a:ext cx="1675764" cy="784225"/>
            </a:xfrm>
            <a:custGeom>
              <a:avLst/>
              <a:gdLst/>
              <a:ahLst/>
              <a:cxnLst/>
              <a:rect l="l" t="t" r="r" b="b"/>
              <a:pathLst>
                <a:path w="1675765" h="784225">
                  <a:moveTo>
                    <a:pt x="578351" y="0"/>
                  </a:moveTo>
                  <a:lnTo>
                    <a:pt x="51902" y="0"/>
                  </a:lnTo>
                  <a:lnTo>
                    <a:pt x="22244" y="0"/>
                  </a:lnTo>
                  <a:lnTo>
                    <a:pt x="0" y="756378"/>
                  </a:lnTo>
                  <a:lnTo>
                    <a:pt x="578351" y="770130"/>
                  </a:lnTo>
                  <a:lnTo>
                    <a:pt x="1275341" y="783883"/>
                  </a:lnTo>
                  <a:lnTo>
                    <a:pt x="1646080" y="763254"/>
                  </a:lnTo>
                  <a:lnTo>
                    <a:pt x="1675739" y="570721"/>
                  </a:lnTo>
                  <a:lnTo>
                    <a:pt x="1445881" y="405693"/>
                  </a:lnTo>
                  <a:lnTo>
                    <a:pt x="1127046" y="275046"/>
                  </a:lnTo>
                  <a:lnTo>
                    <a:pt x="912017" y="213160"/>
                  </a:lnTo>
                  <a:lnTo>
                    <a:pt x="578351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8" name="object 8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634278" y="2618491"/>
              <a:ext cx="241300" cy="241300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73485" y="3314528"/>
              <a:ext cx="241300" cy="241300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328077" y="3085928"/>
              <a:ext cx="241300" cy="241300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85177" y="3530771"/>
              <a:ext cx="241300" cy="241300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9277135" y="4492661"/>
              <a:ext cx="241300" cy="241300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228126" y="4038600"/>
              <a:ext cx="241300" cy="241300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117342" y="3065893"/>
              <a:ext cx="241300" cy="241300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0013661" y="3897544"/>
              <a:ext cx="241300" cy="241300"/>
            </a:xfrm>
            <a:prstGeom prst="rect">
              <a:avLst/>
            </a:prstGeom>
          </p:spPr>
        </p:pic>
        <p:pic>
          <p:nvPicPr>
            <p:cNvPr id="16" name="object 16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10828614" y="4726965"/>
              <a:ext cx="241300" cy="241300"/>
            </a:xfrm>
            <a:prstGeom prst="rect">
              <a:avLst/>
            </a:prstGeom>
          </p:spPr>
        </p:pic>
      </p:grpSp>
      <p:pic>
        <p:nvPicPr>
          <p:cNvPr id="17" name="object 17"/>
          <p:cNvPicPr/>
          <p:nvPr/>
        </p:nvPicPr>
        <p:blipFill>
          <a:blip r:embed="rId9" cstate="print"/>
          <a:stretch>
            <a:fillRect/>
          </a:stretch>
        </p:blipFill>
        <p:spPr>
          <a:xfrm>
            <a:off x="8546726" y="5587325"/>
            <a:ext cx="1141232" cy="491479"/>
          </a:xfrm>
          <a:prstGeom prst="rect">
            <a:avLst/>
          </a:prstGeom>
        </p:spPr>
      </p:pic>
      <p:sp>
        <p:nvSpPr>
          <p:cNvPr id="18" name="object 18"/>
          <p:cNvSpPr txBox="1"/>
          <p:nvPr/>
        </p:nvSpPr>
        <p:spPr>
          <a:xfrm>
            <a:off x="7558574" y="6119876"/>
            <a:ext cx="4459223" cy="289823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18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More </a:t>
            </a:r>
            <a:r>
              <a:rPr sz="18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than </a:t>
            </a:r>
            <a:r>
              <a:rPr sz="18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4200 </a:t>
            </a:r>
            <a:r>
              <a:rPr sz="18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locations</a:t>
            </a:r>
            <a:r>
              <a:rPr sz="1800" spc="-5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in</a:t>
            </a:r>
            <a:r>
              <a:rPr sz="180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 135 </a:t>
            </a:r>
            <a:r>
              <a:rPr sz="1800" spc="-10" dirty="0">
                <a:solidFill>
                  <a:srgbClr val="0070C0"/>
                </a:solidFill>
                <a:latin typeface="Helvetica Neue Medium" panose="02000503000000020004" pitchFamily="2" charset="0"/>
                <a:cs typeface="Helvetica Neue Medium" panose="02000503000000020004" pitchFamily="2" charset="0"/>
              </a:rPr>
              <a:t>countries</a:t>
            </a:r>
            <a:endParaRPr sz="1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9" y="611124"/>
            <a:ext cx="504190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CDN</a:t>
            </a:r>
            <a:r>
              <a:rPr spc="-70" dirty="0"/>
              <a:t> </a:t>
            </a:r>
            <a:r>
              <a:rPr spc="-5" dirty="0"/>
              <a:t>Challenges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610703" y="1748870"/>
            <a:ext cx="7235846" cy="4706417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241300" indent="-228600">
              <a:lnSpc>
                <a:spcPts val="3329"/>
              </a:lnSpc>
              <a:spcBef>
                <a:spcPts val="10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Where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place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edge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sites?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850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Close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 many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clients,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with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reasonable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cost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ts val="3329"/>
              </a:lnSpc>
              <a:spcBef>
                <a:spcPts val="32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Where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replicate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server’s</a:t>
            </a:r>
            <a:r>
              <a:rPr sz="28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815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Many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edge sites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spc="-7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duplicated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data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845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Few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edge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sites </a:t>
            </a:r>
            <a:r>
              <a:rPr sz="2400" dirty="0">
                <a:latin typeface="Wingdings"/>
                <a:cs typeface="Wingdings"/>
              </a:rPr>
              <a:t></a:t>
            </a:r>
            <a:r>
              <a:rPr sz="2400" spc="-7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larger client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latency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ts val="3320"/>
              </a:lnSpc>
              <a:spcBef>
                <a:spcPts val="32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How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direct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a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client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an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edge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site?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805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Proximity: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for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low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latency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845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Light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load: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reduce congestion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ts val="3329"/>
              </a:lnSpc>
              <a:spcBef>
                <a:spcPts val="32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How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manage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each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cache?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815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Maximize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hit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rate?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795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Minimize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miss</a:t>
            </a:r>
            <a:r>
              <a:rPr sz="2400" spc="-2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penalty?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ts val="2830"/>
              </a:lnSpc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Fairness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across</a:t>
            </a:r>
            <a:r>
              <a:rPr sz="24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origin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servers?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grpSp>
        <p:nvGrpSpPr>
          <p:cNvPr id="4" name="object 4"/>
          <p:cNvGrpSpPr/>
          <p:nvPr/>
        </p:nvGrpSpPr>
        <p:grpSpPr>
          <a:xfrm>
            <a:off x="7284719" y="3279647"/>
            <a:ext cx="4410710" cy="2956560"/>
            <a:chOff x="7284719" y="3279647"/>
            <a:chExt cx="4410710" cy="2956560"/>
          </a:xfrm>
        </p:grpSpPr>
        <p:pic>
          <p:nvPicPr>
            <p:cNvPr id="5" name="object 5"/>
            <p:cNvPicPr/>
            <p:nvPr/>
          </p:nvPicPr>
          <p:blipFill>
            <a:blip r:embed="rId3" cstate="print"/>
            <a:stretch>
              <a:fillRect/>
            </a:stretch>
          </p:blipFill>
          <p:spPr>
            <a:xfrm>
              <a:off x="7284719" y="3279647"/>
              <a:ext cx="4410456" cy="2956559"/>
            </a:xfrm>
            <a:prstGeom prst="rect">
              <a:avLst/>
            </a:prstGeom>
          </p:spPr>
        </p:pic>
        <p:sp>
          <p:nvSpPr>
            <p:cNvPr id="6" name="object 6"/>
            <p:cNvSpPr/>
            <p:nvPr/>
          </p:nvSpPr>
          <p:spPr>
            <a:xfrm>
              <a:off x="7355306" y="5449203"/>
              <a:ext cx="1675764" cy="784860"/>
            </a:xfrm>
            <a:custGeom>
              <a:avLst/>
              <a:gdLst/>
              <a:ahLst/>
              <a:cxnLst/>
              <a:rect l="l" t="t" r="r" b="b"/>
              <a:pathLst>
                <a:path w="1675765" h="784860">
                  <a:moveTo>
                    <a:pt x="578352" y="0"/>
                  </a:moveTo>
                  <a:lnTo>
                    <a:pt x="51903" y="0"/>
                  </a:lnTo>
                  <a:lnTo>
                    <a:pt x="22244" y="0"/>
                  </a:lnTo>
                  <a:lnTo>
                    <a:pt x="0" y="757294"/>
                  </a:lnTo>
                  <a:lnTo>
                    <a:pt x="578352" y="771063"/>
                  </a:lnTo>
                  <a:lnTo>
                    <a:pt x="1275341" y="784832"/>
                  </a:lnTo>
                  <a:lnTo>
                    <a:pt x="1646080" y="764179"/>
                  </a:lnTo>
                  <a:lnTo>
                    <a:pt x="1675739" y="571413"/>
                  </a:lnTo>
                  <a:lnTo>
                    <a:pt x="1445882" y="406185"/>
                  </a:lnTo>
                  <a:lnTo>
                    <a:pt x="1127046" y="275379"/>
                  </a:lnTo>
                  <a:lnTo>
                    <a:pt x="912017" y="213419"/>
                  </a:lnTo>
                  <a:lnTo>
                    <a:pt x="578352" y="0"/>
                  </a:lnTo>
                  <a:close/>
                </a:path>
              </a:pathLst>
            </a:custGeom>
            <a:solidFill>
              <a:srgbClr val="FFFFFF"/>
            </a:solidFill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pic>
          <p:nvPicPr>
            <p:cNvPr id="7" name="object 7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605249" y="3533347"/>
              <a:ext cx="241300" cy="241577"/>
            </a:xfrm>
            <a:prstGeom prst="rect">
              <a:avLst/>
            </a:prstGeom>
          </p:spPr>
        </p:pic>
        <p:pic>
          <p:nvPicPr>
            <p:cNvPr id="8" name="object 8"/>
            <p:cNvPicPr/>
            <p:nvPr/>
          </p:nvPicPr>
          <p:blipFill>
            <a:blip r:embed="rId4" cstate="print"/>
            <a:stretch>
              <a:fillRect/>
            </a:stretch>
          </p:blipFill>
          <p:spPr>
            <a:xfrm>
              <a:off x="7444455" y="4230227"/>
              <a:ext cx="241300" cy="241577"/>
            </a:xfrm>
            <a:prstGeom prst="rect">
              <a:avLst/>
            </a:prstGeom>
          </p:spPr>
        </p:pic>
        <p:pic>
          <p:nvPicPr>
            <p:cNvPr id="9" name="object 9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11299047" y="4001350"/>
              <a:ext cx="241300" cy="241577"/>
            </a:xfrm>
            <a:prstGeom prst="rect">
              <a:avLst/>
            </a:prstGeom>
          </p:spPr>
        </p:pic>
        <p:pic>
          <p:nvPicPr>
            <p:cNvPr id="10" name="object 10"/>
            <p:cNvPicPr/>
            <p:nvPr/>
          </p:nvPicPr>
          <p:blipFill>
            <a:blip r:embed="rId6" cstate="print"/>
            <a:stretch>
              <a:fillRect/>
            </a:stretch>
          </p:blipFill>
          <p:spPr>
            <a:xfrm>
              <a:off x="10956147" y="4446732"/>
              <a:ext cx="241300" cy="241577"/>
            </a:xfrm>
            <a:prstGeom prst="rect">
              <a:avLst/>
            </a:prstGeom>
          </p:spPr>
        </p:pic>
        <p:pic>
          <p:nvPicPr>
            <p:cNvPr id="11" name="object 11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248106" y="5409788"/>
              <a:ext cx="241300" cy="241577"/>
            </a:xfrm>
            <a:prstGeom prst="rect">
              <a:avLst/>
            </a:prstGeom>
          </p:spPr>
        </p:pic>
        <p:pic>
          <p:nvPicPr>
            <p:cNvPr id="12" name="object 12"/>
            <p:cNvPicPr/>
            <p:nvPr/>
          </p:nvPicPr>
          <p:blipFill>
            <a:blip r:embed="rId5" cstate="print"/>
            <a:stretch>
              <a:fillRect/>
            </a:stretch>
          </p:blipFill>
          <p:spPr>
            <a:xfrm>
              <a:off x="8199095" y="4955176"/>
              <a:ext cx="241300" cy="241577"/>
            </a:xfrm>
            <a:prstGeom prst="rect">
              <a:avLst/>
            </a:prstGeom>
          </p:spPr>
        </p:pic>
        <p:pic>
          <p:nvPicPr>
            <p:cNvPr id="13" name="object 13"/>
            <p:cNvPicPr/>
            <p:nvPr/>
          </p:nvPicPr>
          <p:blipFill>
            <a:blip r:embed="rId7" cstate="print"/>
            <a:stretch>
              <a:fillRect/>
            </a:stretch>
          </p:blipFill>
          <p:spPr>
            <a:xfrm>
              <a:off x="9088314" y="3981291"/>
              <a:ext cx="241300" cy="241577"/>
            </a:xfrm>
            <a:prstGeom prst="rect">
              <a:avLst/>
            </a:prstGeom>
          </p:spPr>
        </p:pic>
        <p:pic>
          <p:nvPicPr>
            <p:cNvPr id="14" name="object 14"/>
            <p:cNvPicPr/>
            <p:nvPr/>
          </p:nvPicPr>
          <p:blipFill>
            <a:blip r:embed="rId8" cstate="print"/>
            <a:stretch>
              <a:fillRect/>
            </a:stretch>
          </p:blipFill>
          <p:spPr>
            <a:xfrm>
              <a:off x="9984632" y="4813951"/>
              <a:ext cx="241300" cy="241577"/>
            </a:xfrm>
            <a:prstGeom prst="rect">
              <a:avLst/>
            </a:prstGeom>
          </p:spPr>
        </p:pic>
        <p:pic>
          <p:nvPicPr>
            <p:cNvPr id="15" name="object 15"/>
            <p:cNvPicPr/>
            <p:nvPr/>
          </p:nvPicPr>
          <p:blipFill>
            <a:blip r:embed="rId9" cstate="print"/>
            <a:stretch>
              <a:fillRect/>
            </a:stretch>
          </p:blipFill>
          <p:spPr>
            <a:xfrm>
              <a:off x="10799584" y="5644376"/>
              <a:ext cx="241300" cy="241577"/>
            </a:xfrm>
            <a:prstGeom prst="rect">
              <a:avLst/>
            </a:prstGeom>
          </p:spPr>
        </p:pic>
      </p:grpSp>
      <p:sp>
        <p:nvSpPr>
          <p:cNvPr id="16" name="object 16"/>
          <p:cNvSpPr txBox="1"/>
          <p:nvPr/>
        </p:nvSpPr>
        <p:spPr>
          <a:xfrm>
            <a:off x="7989521" y="3301491"/>
            <a:ext cx="1746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</a:t>
            </a:r>
          </a:p>
        </p:txBody>
      </p:sp>
      <p:sp>
        <p:nvSpPr>
          <p:cNvPr id="17" name="object 17"/>
          <p:cNvSpPr txBox="1"/>
          <p:nvPr/>
        </p:nvSpPr>
        <p:spPr>
          <a:xfrm>
            <a:off x="7828728" y="3719067"/>
            <a:ext cx="174625" cy="45212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</a:t>
            </a:r>
          </a:p>
        </p:txBody>
      </p:sp>
      <p:sp>
        <p:nvSpPr>
          <p:cNvPr id="18" name="object 18"/>
          <p:cNvSpPr txBox="1"/>
          <p:nvPr/>
        </p:nvSpPr>
        <p:spPr>
          <a:xfrm>
            <a:off x="10378912" y="5011419"/>
            <a:ext cx="474980" cy="874598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38100">
              <a:lnSpc>
                <a:spcPct val="100000"/>
              </a:lnSpc>
              <a:spcBef>
                <a:spcPts val="100"/>
              </a:spcBef>
            </a:pPr>
            <a:r>
              <a:rPr sz="4200" baseline="-17857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</a:t>
            </a:r>
            <a:r>
              <a:rPr sz="4200" spc="127" baseline="-17857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</a:t>
            </a:r>
          </a:p>
        </p:txBody>
      </p:sp>
      <p:grpSp>
        <p:nvGrpSpPr>
          <p:cNvPr id="19" name="object 19"/>
          <p:cNvGrpSpPr/>
          <p:nvPr/>
        </p:nvGrpSpPr>
        <p:grpSpPr>
          <a:xfrm>
            <a:off x="7430168" y="2914195"/>
            <a:ext cx="3810635" cy="3128645"/>
            <a:chOff x="7430168" y="2914195"/>
            <a:chExt cx="3810635" cy="3128645"/>
          </a:xfrm>
        </p:grpSpPr>
        <p:sp>
          <p:nvSpPr>
            <p:cNvPr id="20" name="object 20"/>
            <p:cNvSpPr/>
            <p:nvPr/>
          </p:nvSpPr>
          <p:spPr>
            <a:xfrm>
              <a:off x="7450805" y="3293737"/>
              <a:ext cx="869315" cy="828675"/>
            </a:xfrm>
            <a:custGeom>
              <a:avLst/>
              <a:gdLst/>
              <a:ahLst/>
              <a:cxnLst/>
              <a:rect l="l" t="t" r="r" b="b"/>
              <a:pathLst>
                <a:path w="869315" h="828675">
                  <a:moveTo>
                    <a:pt x="0" y="414200"/>
                  </a:moveTo>
                  <a:lnTo>
                    <a:pt x="2549" y="369068"/>
                  </a:lnTo>
                  <a:lnTo>
                    <a:pt x="10020" y="325344"/>
                  </a:lnTo>
                  <a:lnTo>
                    <a:pt x="22149" y="283281"/>
                  </a:lnTo>
                  <a:lnTo>
                    <a:pt x="38670" y="243130"/>
                  </a:lnTo>
                  <a:lnTo>
                    <a:pt x="59317" y="205145"/>
                  </a:lnTo>
                  <a:lnTo>
                    <a:pt x="83827" y="169579"/>
                  </a:lnTo>
                  <a:lnTo>
                    <a:pt x="111934" y="136683"/>
                  </a:lnTo>
                  <a:lnTo>
                    <a:pt x="143372" y="106711"/>
                  </a:lnTo>
                  <a:lnTo>
                    <a:pt x="177877" y="79916"/>
                  </a:lnTo>
                  <a:lnTo>
                    <a:pt x="215184" y="56550"/>
                  </a:lnTo>
                  <a:lnTo>
                    <a:pt x="255028" y="36866"/>
                  </a:lnTo>
                  <a:lnTo>
                    <a:pt x="297144" y="21116"/>
                  </a:lnTo>
                  <a:lnTo>
                    <a:pt x="341266" y="9553"/>
                  </a:lnTo>
                  <a:lnTo>
                    <a:pt x="387130" y="2430"/>
                  </a:lnTo>
                  <a:lnTo>
                    <a:pt x="434470" y="0"/>
                  </a:lnTo>
                  <a:lnTo>
                    <a:pt x="481810" y="2430"/>
                  </a:lnTo>
                  <a:lnTo>
                    <a:pt x="527674" y="9553"/>
                  </a:lnTo>
                  <a:lnTo>
                    <a:pt x="571796" y="21116"/>
                  </a:lnTo>
                  <a:lnTo>
                    <a:pt x="613912" y="36866"/>
                  </a:lnTo>
                  <a:lnTo>
                    <a:pt x="653756" y="56550"/>
                  </a:lnTo>
                  <a:lnTo>
                    <a:pt x="691063" y="79916"/>
                  </a:lnTo>
                  <a:lnTo>
                    <a:pt x="725568" y="106711"/>
                  </a:lnTo>
                  <a:lnTo>
                    <a:pt x="757006" y="136683"/>
                  </a:lnTo>
                  <a:lnTo>
                    <a:pt x="785113" y="169579"/>
                  </a:lnTo>
                  <a:lnTo>
                    <a:pt x="809623" y="205145"/>
                  </a:lnTo>
                  <a:lnTo>
                    <a:pt x="830270" y="243130"/>
                  </a:lnTo>
                  <a:lnTo>
                    <a:pt x="846791" y="283281"/>
                  </a:lnTo>
                  <a:lnTo>
                    <a:pt x="858920" y="325344"/>
                  </a:lnTo>
                  <a:lnTo>
                    <a:pt x="866391" y="369068"/>
                  </a:lnTo>
                  <a:lnTo>
                    <a:pt x="868941" y="414200"/>
                  </a:lnTo>
                  <a:lnTo>
                    <a:pt x="866391" y="459332"/>
                  </a:lnTo>
                  <a:lnTo>
                    <a:pt x="858920" y="503056"/>
                  </a:lnTo>
                  <a:lnTo>
                    <a:pt x="846791" y="545119"/>
                  </a:lnTo>
                  <a:lnTo>
                    <a:pt x="830270" y="585270"/>
                  </a:lnTo>
                  <a:lnTo>
                    <a:pt x="809623" y="623255"/>
                  </a:lnTo>
                  <a:lnTo>
                    <a:pt x="785113" y="658821"/>
                  </a:lnTo>
                  <a:lnTo>
                    <a:pt x="757006" y="691717"/>
                  </a:lnTo>
                  <a:lnTo>
                    <a:pt x="725568" y="721689"/>
                  </a:lnTo>
                  <a:lnTo>
                    <a:pt x="691063" y="748484"/>
                  </a:lnTo>
                  <a:lnTo>
                    <a:pt x="653756" y="771850"/>
                  </a:lnTo>
                  <a:lnTo>
                    <a:pt x="613912" y="791534"/>
                  </a:lnTo>
                  <a:lnTo>
                    <a:pt x="571796" y="807284"/>
                  </a:lnTo>
                  <a:lnTo>
                    <a:pt x="527674" y="818847"/>
                  </a:lnTo>
                  <a:lnTo>
                    <a:pt x="481810" y="825970"/>
                  </a:lnTo>
                  <a:lnTo>
                    <a:pt x="434470" y="828401"/>
                  </a:lnTo>
                  <a:lnTo>
                    <a:pt x="387130" y="825970"/>
                  </a:lnTo>
                  <a:lnTo>
                    <a:pt x="341266" y="818847"/>
                  </a:lnTo>
                  <a:lnTo>
                    <a:pt x="297144" y="807284"/>
                  </a:lnTo>
                  <a:lnTo>
                    <a:pt x="255028" y="791534"/>
                  </a:lnTo>
                  <a:lnTo>
                    <a:pt x="215184" y="771850"/>
                  </a:lnTo>
                  <a:lnTo>
                    <a:pt x="177877" y="748484"/>
                  </a:lnTo>
                  <a:lnTo>
                    <a:pt x="143372" y="721689"/>
                  </a:lnTo>
                  <a:lnTo>
                    <a:pt x="111934" y="691717"/>
                  </a:lnTo>
                  <a:lnTo>
                    <a:pt x="83827" y="658821"/>
                  </a:lnTo>
                  <a:lnTo>
                    <a:pt x="59317" y="623255"/>
                  </a:lnTo>
                  <a:lnTo>
                    <a:pt x="38670" y="585270"/>
                  </a:lnTo>
                  <a:lnTo>
                    <a:pt x="22149" y="545119"/>
                  </a:lnTo>
                  <a:lnTo>
                    <a:pt x="10020" y="503056"/>
                  </a:lnTo>
                  <a:lnTo>
                    <a:pt x="2549" y="459332"/>
                  </a:lnTo>
                  <a:lnTo>
                    <a:pt x="0" y="414200"/>
                  </a:lnTo>
                  <a:close/>
                </a:path>
              </a:pathLst>
            </a:custGeom>
            <a:ln w="41275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1" name="object 21"/>
            <p:cNvSpPr/>
            <p:nvPr/>
          </p:nvSpPr>
          <p:spPr>
            <a:xfrm>
              <a:off x="10337704" y="5087837"/>
              <a:ext cx="882650" cy="934085"/>
            </a:xfrm>
            <a:custGeom>
              <a:avLst/>
              <a:gdLst/>
              <a:ahLst/>
              <a:cxnLst/>
              <a:rect l="l" t="t" r="r" b="b"/>
              <a:pathLst>
                <a:path w="882650" h="934085">
                  <a:moveTo>
                    <a:pt x="0" y="467036"/>
                  </a:moveTo>
                  <a:lnTo>
                    <a:pt x="2277" y="419284"/>
                  </a:lnTo>
                  <a:lnTo>
                    <a:pt x="8963" y="372912"/>
                  </a:lnTo>
                  <a:lnTo>
                    <a:pt x="19835" y="328154"/>
                  </a:lnTo>
                  <a:lnTo>
                    <a:pt x="34672" y="285244"/>
                  </a:lnTo>
                  <a:lnTo>
                    <a:pt x="53251" y="244419"/>
                  </a:lnTo>
                  <a:lnTo>
                    <a:pt x="75351" y="205911"/>
                  </a:lnTo>
                  <a:lnTo>
                    <a:pt x="100751" y="169957"/>
                  </a:lnTo>
                  <a:lnTo>
                    <a:pt x="129227" y="136791"/>
                  </a:lnTo>
                  <a:lnTo>
                    <a:pt x="160559" y="106648"/>
                  </a:lnTo>
                  <a:lnTo>
                    <a:pt x="194525" y="79762"/>
                  </a:lnTo>
                  <a:lnTo>
                    <a:pt x="230903" y="56368"/>
                  </a:lnTo>
                  <a:lnTo>
                    <a:pt x="269471" y="36702"/>
                  </a:lnTo>
                  <a:lnTo>
                    <a:pt x="310008" y="20997"/>
                  </a:lnTo>
                  <a:lnTo>
                    <a:pt x="352291" y="9488"/>
                  </a:lnTo>
                  <a:lnTo>
                    <a:pt x="396099" y="2411"/>
                  </a:lnTo>
                  <a:lnTo>
                    <a:pt x="441210" y="0"/>
                  </a:lnTo>
                  <a:lnTo>
                    <a:pt x="486321" y="2411"/>
                  </a:lnTo>
                  <a:lnTo>
                    <a:pt x="530129" y="9488"/>
                  </a:lnTo>
                  <a:lnTo>
                    <a:pt x="572413" y="20997"/>
                  </a:lnTo>
                  <a:lnTo>
                    <a:pt x="612949" y="36702"/>
                  </a:lnTo>
                  <a:lnTo>
                    <a:pt x="651517" y="56368"/>
                  </a:lnTo>
                  <a:lnTo>
                    <a:pt x="687895" y="79762"/>
                  </a:lnTo>
                  <a:lnTo>
                    <a:pt x="721861" y="106648"/>
                  </a:lnTo>
                  <a:lnTo>
                    <a:pt x="753193" y="136791"/>
                  </a:lnTo>
                  <a:lnTo>
                    <a:pt x="781669" y="169957"/>
                  </a:lnTo>
                  <a:lnTo>
                    <a:pt x="807069" y="205911"/>
                  </a:lnTo>
                  <a:lnTo>
                    <a:pt x="829169" y="244419"/>
                  </a:lnTo>
                  <a:lnTo>
                    <a:pt x="847748" y="285244"/>
                  </a:lnTo>
                  <a:lnTo>
                    <a:pt x="862585" y="328154"/>
                  </a:lnTo>
                  <a:lnTo>
                    <a:pt x="873457" y="372912"/>
                  </a:lnTo>
                  <a:lnTo>
                    <a:pt x="880143" y="419284"/>
                  </a:lnTo>
                  <a:lnTo>
                    <a:pt x="882421" y="467036"/>
                  </a:lnTo>
                  <a:lnTo>
                    <a:pt x="880143" y="514788"/>
                  </a:lnTo>
                  <a:lnTo>
                    <a:pt x="873457" y="561160"/>
                  </a:lnTo>
                  <a:lnTo>
                    <a:pt x="862585" y="605918"/>
                  </a:lnTo>
                  <a:lnTo>
                    <a:pt x="847748" y="648828"/>
                  </a:lnTo>
                  <a:lnTo>
                    <a:pt x="829169" y="689653"/>
                  </a:lnTo>
                  <a:lnTo>
                    <a:pt x="807069" y="728161"/>
                  </a:lnTo>
                  <a:lnTo>
                    <a:pt x="781669" y="764115"/>
                  </a:lnTo>
                  <a:lnTo>
                    <a:pt x="753193" y="797281"/>
                  </a:lnTo>
                  <a:lnTo>
                    <a:pt x="721861" y="827424"/>
                  </a:lnTo>
                  <a:lnTo>
                    <a:pt x="687895" y="854310"/>
                  </a:lnTo>
                  <a:lnTo>
                    <a:pt x="651517" y="877704"/>
                  </a:lnTo>
                  <a:lnTo>
                    <a:pt x="612949" y="897370"/>
                  </a:lnTo>
                  <a:lnTo>
                    <a:pt x="572413" y="913075"/>
                  </a:lnTo>
                  <a:lnTo>
                    <a:pt x="530129" y="924584"/>
                  </a:lnTo>
                  <a:lnTo>
                    <a:pt x="486321" y="931661"/>
                  </a:lnTo>
                  <a:lnTo>
                    <a:pt x="441210" y="934073"/>
                  </a:lnTo>
                  <a:lnTo>
                    <a:pt x="396099" y="931661"/>
                  </a:lnTo>
                  <a:lnTo>
                    <a:pt x="352291" y="924584"/>
                  </a:lnTo>
                  <a:lnTo>
                    <a:pt x="310008" y="913075"/>
                  </a:lnTo>
                  <a:lnTo>
                    <a:pt x="269471" y="897370"/>
                  </a:lnTo>
                  <a:lnTo>
                    <a:pt x="230903" y="877704"/>
                  </a:lnTo>
                  <a:lnTo>
                    <a:pt x="194525" y="854310"/>
                  </a:lnTo>
                  <a:lnTo>
                    <a:pt x="160559" y="827424"/>
                  </a:lnTo>
                  <a:lnTo>
                    <a:pt x="129227" y="797281"/>
                  </a:lnTo>
                  <a:lnTo>
                    <a:pt x="100751" y="764115"/>
                  </a:lnTo>
                  <a:lnTo>
                    <a:pt x="75351" y="728161"/>
                  </a:lnTo>
                  <a:lnTo>
                    <a:pt x="53251" y="689653"/>
                  </a:lnTo>
                  <a:lnTo>
                    <a:pt x="34672" y="648828"/>
                  </a:lnTo>
                  <a:lnTo>
                    <a:pt x="19835" y="605918"/>
                  </a:lnTo>
                  <a:lnTo>
                    <a:pt x="8963" y="561160"/>
                  </a:lnTo>
                  <a:lnTo>
                    <a:pt x="2277" y="514788"/>
                  </a:lnTo>
                  <a:lnTo>
                    <a:pt x="0" y="467036"/>
                  </a:lnTo>
                  <a:close/>
                </a:path>
              </a:pathLst>
            </a:custGeom>
            <a:ln w="41275">
              <a:solidFill>
                <a:srgbClr val="2F528F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2" name="object 22"/>
            <p:cNvSpPr/>
            <p:nvPr/>
          </p:nvSpPr>
          <p:spPr>
            <a:xfrm>
              <a:off x="8650513" y="2917370"/>
              <a:ext cx="478155" cy="1104265"/>
            </a:xfrm>
            <a:custGeom>
              <a:avLst/>
              <a:gdLst/>
              <a:ahLst/>
              <a:cxnLst/>
              <a:rect l="l" t="t" r="r" b="b"/>
              <a:pathLst>
                <a:path w="478154" h="1104264">
                  <a:moveTo>
                    <a:pt x="0" y="0"/>
                  </a:moveTo>
                  <a:lnTo>
                    <a:pt x="477628" y="1103788"/>
                  </a:lnTo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  <p:sp>
          <p:nvSpPr>
            <p:cNvPr id="23" name="object 23"/>
            <p:cNvSpPr/>
            <p:nvPr/>
          </p:nvSpPr>
          <p:spPr>
            <a:xfrm>
              <a:off x="9323263" y="2917370"/>
              <a:ext cx="1639570" cy="1205230"/>
            </a:xfrm>
            <a:custGeom>
              <a:avLst/>
              <a:gdLst/>
              <a:ahLst/>
              <a:cxnLst/>
              <a:rect l="l" t="t" r="r" b="b"/>
              <a:pathLst>
                <a:path w="1639570" h="1205229">
                  <a:moveTo>
                    <a:pt x="1639234" y="0"/>
                  </a:moveTo>
                  <a:lnTo>
                    <a:pt x="0" y="1204768"/>
                  </a:lnTo>
                </a:path>
              </a:pathLst>
            </a:custGeom>
            <a:ln w="6350">
              <a:solidFill>
                <a:srgbClr val="4472C4"/>
              </a:solidFill>
            </a:ln>
          </p:spPr>
          <p:txBody>
            <a:bodyPr wrap="square" lIns="0" tIns="0" rIns="0" bIns="0" rtlCol="0"/>
            <a:lstStyle/>
            <a:p>
              <a:endParaRPr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24" name="object 24"/>
          <p:cNvSpPr txBox="1"/>
          <p:nvPr/>
        </p:nvSpPr>
        <p:spPr>
          <a:xfrm>
            <a:off x="9217380" y="2893059"/>
            <a:ext cx="1237835" cy="443711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che</a:t>
            </a:r>
          </a:p>
        </p:txBody>
      </p:sp>
      <p:graphicFrame>
        <p:nvGraphicFramePr>
          <p:cNvPr id="25" name="object 25"/>
          <p:cNvGraphicFramePr>
            <a:graphicFrameLocks noGrp="1"/>
          </p:cNvGraphicFramePr>
          <p:nvPr/>
        </p:nvGraphicFramePr>
        <p:xfrm>
          <a:off x="8644163" y="1227363"/>
          <a:ext cx="2312669" cy="1683657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82931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82486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658494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1683657">
                <a:tc>
                  <a:txBody>
                    <a:bodyPr/>
                    <a:lstStyle/>
                    <a:p>
                      <a:pPr marL="421005">
                        <a:lnSpc>
                          <a:spcPct val="100000"/>
                        </a:lnSpc>
                        <a:spcBef>
                          <a:spcPts val="965"/>
                        </a:spcBef>
                      </a:pPr>
                      <a:r>
                        <a:rPr sz="2800" b="0" i="0" spc="-5" dirty="0">
                          <a:latin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a.com</a:t>
                      </a:r>
                      <a:endParaRPr sz="2800" b="0" i="0" dirty="0">
                        <a:latin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0" marR="0" marT="122555" marB="0" vert="vert270">
                    <a:lnL w="19050">
                      <a:solidFill>
                        <a:srgbClr val="2F528F"/>
                      </a:solidFill>
                      <a:prstDash val="solid"/>
                    </a:lnL>
                    <a:lnR w="28575">
                      <a:solidFill>
                        <a:srgbClr val="2F528F"/>
                      </a:solidFill>
                      <a:prstDash val="solid"/>
                    </a:lnR>
                    <a:lnT w="19050">
                      <a:solidFill>
                        <a:srgbClr val="2F528F"/>
                      </a:solidFill>
                      <a:prstDash val="solid"/>
                    </a:lnT>
                    <a:lnB w="19050">
                      <a:solidFill>
                        <a:srgbClr val="2F528F"/>
                      </a:solidFill>
                      <a:prstDash val="solid"/>
                    </a:lnB>
                    <a:solidFill>
                      <a:srgbClr val="E2F0D9"/>
                    </a:solidFill>
                  </a:tcPr>
                </a:tc>
                <a:tc>
                  <a:txBody>
                    <a:bodyPr/>
                    <a:lstStyle/>
                    <a:p>
                      <a:pPr marL="411480">
                        <a:lnSpc>
                          <a:spcPct val="100000"/>
                        </a:lnSpc>
                        <a:spcBef>
                          <a:spcPts val="1215"/>
                        </a:spcBef>
                      </a:pPr>
                      <a:r>
                        <a:rPr sz="2800" b="0" i="0" spc="-5" dirty="0">
                          <a:latin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b.com</a:t>
                      </a:r>
                      <a:endParaRPr sz="2800" b="0" i="0" dirty="0">
                        <a:latin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0" marR="0" marT="154305" marB="0" vert="vert270">
                    <a:lnL w="28575">
                      <a:solidFill>
                        <a:srgbClr val="2F528F"/>
                      </a:solidFill>
                      <a:prstDash val="solid"/>
                    </a:lnL>
                    <a:lnR w="28575">
                      <a:solidFill>
                        <a:srgbClr val="2F528F"/>
                      </a:solidFill>
                      <a:prstDash val="solid"/>
                    </a:lnR>
                    <a:lnT w="19050">
                      <a:solidFill>
                        <a:srgbClr val="2F528F"/>
                      </a:solidFill>
                      <a:prstDash val="solid"/>
                    </a:lnT>
                    <a:lnB w="19050">
                      <a:solidFill>
                        <a:srgbClr val="2F528F"/>
                      </a:solidFill>
                      <a:prstDash val="solid"/>
                    </a:lnB>
                    <a:solidFill>
                      <a:srgbClr val="FFE699"/>
                    </a:solidFill>
                  </a:tcPr>
                </a:tc>
                <a:tc>
                  <a:txBody>
                    <a:bodyPr/>
                    <a:lstStyle/>
                    <a:p>
                      <a:pPr marL="411480">
                        <a:lnSpc>
                          <a:spcPct val="100000"/>
                        </a:lnSpc>
                        <a:spcBef>
                          <a:spcPts val="660"/>
                        </a:spcBef>
                      </a:pPr>
                      <a:r>
                        <a:rPr sz="2800" b="0" i="0" spc="-5" dirty="0">
                          <a:latin typeface="Helvetica Neue Medium" panose="02000503000000020004" pitchFamily="2" charset="0"/>
                          <a:cs typeface="Helvetica Neue Medium" panose="02000503000000020004" pitchFamily="2" charset="0"/>
                        </a:rPr>
                        <a:t>c.com</a:t>
                      </a:r>
                      <a:endParaRPr sz="2800" b="0" i="0" dirty="0">
                        <a:latin typeface="Helvetica Neue Medium" panose="02000503000000020004" pitchFamily="2" charset="0"/>
                        <a:cs typeface="Helvetica Neue Medium" panose="02000503000000020004" pitchFamily="2" charset="0"/>
                      </a:endParaRPr>
                    </a:p>
                  </a:txBody>
                  <a:tcPr marL="0" marR="0" marT="83820" marB="0" vert="vert270">
                    <a:lnL w="28575">
                      <a:solidFill>
                        <a:srgbClr val="2F528F"/>
                      </a:solidFill>
                      <a:prstDash val="solid"/>
                    </a:lnL>
                    <a:lnR w="19050">
                      <a:solidFill>
                        <a:srgbClr val="2F528F"/>
                      </a:solidFill>
                      <a:prstDash val="solid"/>
                    </a:lnR>
                    <a:lnT w="19050">
                      <a:solidFill>
                        <a:srgbClr val="2F528F"/>
                      </a:solidFill>
                      <a:prstDash val="solid"/>
                    </a:lnT>
                    <a:lnB w="19050">
                      <a:solidFill>
                        <a:srgbClr val="2F528F"/>
                      </a:solidFill>
                      <a:prstDash val="solid"/>
                    </a:lnB>
                    <a:solidFill>
                      <a:srgbClr val="BDD7EE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</a:tbl>
          </a:graphicData>
        </a:graphic>
      </p:graphicFrame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A Hierarchy of CDN Caches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Content Placeholder 3"/>
          <p:cNvSpPr txBox="1">
            <a:spLocks/>
          </p:cNvSpPr>
          <p:nvPr/>
        </p:nvSpPr>
        <p:spPr>
          <a:xfrm>
            <a:off x="2126310" y="6224806"/>
            <a:ext cx="8133644" cy="63319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342900" indent="-3429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1pPr>
            <a:lvl2pPr marL="742950" indent="-28575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24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2pPr>
            <a:lvl3pPr marL="1143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3pPr>
            <a:lvl4pPr marL="1600200" indent="-228600" algn="l" defTabSz="457200" rtl="0" eaLnBrk="1" latinLnBrk="0" hangingPunct="1">
              <a:spcBef>
                <a:spcPct val="20000"/>
              </a:spcBef>
              <a:buFont typeface="Arial"/>
              <a:buChar char="–"/>
              <a:defRPr sz="18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4pPr>
            <a:lvl5pPr marL="2057400" indent="-228600" algn="l" defTabSz="457200" rtl="0" eaLnBrk="1" latinLnBrk="0" hangingPunct="1">
              <a:spcBef>
                <a:spcPct val="20000"/>
              </a:spcBef>
              <a:buFont typeface="Arial"/>
              <a:buChar char="»"/>
              <a:defRPr sz="1600" b="0" i="0" kern="1200">
                <a:solidFill>
                  <a:schemeClr val="tx1"/>
                </a:solidFill>
                <a:latin typeface="Helvetica Neue Medium"/>
                <a:ea typeface="+mn-ea"/>
                <a:cs typeface="Helvetica Neue Medium"/>
              </a:defRPr>
            </a:lvl5pPr>
            <a:lvl6pPr marL="25146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ct val="20000"/>
              </a:spcBef>
              <a:buFont typeface="Arial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800" dirty="0">
                <a:solidFill>
                  <a:schemeClr val="tx1">
                    <a:lumMod val="50000"/>
                    <a:lumOff val="50000"/>
                  </a:schemeClr>
                </a:solidFill>
              </a:rPr>
              <a:t>[Figures from Qi Huang’s 2013 </a:t>
            </a:r>
            <a:r>
              <a:rPr lang="en-US" sz="1800">
                <a:solidFill>
                  <a:schemeClr val="tx1">
                    <a:lumMod val="50000"/>
                    <a:lumOff val="50000"/>
                  </a:schemeClr>
                </a:solidFill>
              </a:rPr>
              <a:t>SOSP Talk]</a:t>
            </a:r>
            <a:endParaRPr lang="en-US" sz="1800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6230847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3425952" y="3116946"/>
            <a:ext cx="5331364" cy="3239404"/>
            <a:chOff x="273550" y="3116946"/>
            <a:chExt cx="5331364" cy="3239404"/>
          </a:xfrm>
        </p:grpSpPr>
        <p:pic>
          <p:nvPicPr>
            <p:cNvPr id="48" name="Picture 18" descr="BlankMap-USA-states.PNG"/>
            <p:cNvPicPr>
              <a:picLocks noChangeAspect="1"/>
            </p:cNvPicPr>
            <p:nvPr/>
          </p:nvPicPr>
          <p:blipFill>
            <a:blip r:embed="rId4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550" y="3116946"/>
              <a:ext cx="5331364" cy="3239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Freeform 48"/>
            <p:cNvSpPr/>
            <p:nvPr/>
          </p:nvSpPr>
          <p:spPr>
            <a:xfrm>
              <a:off x="356247" y="5528852"/>
              <a:ext cx="2004459" cy="827498"/>
            </a:xfrm>
            <a:custGeom>
              <a:avLst/>
              <a:gdLst>
                <a:gd name="connsiteX0" fmla="*/ 107104 w 3457928"/>
                <a:gd name="connsiteY0" fmla="*/ 0 h 1744143"/>
                <a:gd name="connsiteX1" fmla="*/ 1193444 w 3457928"/>
                <a:gd name="connsiteY1" fmla="*/ 0 h 1744143"/>
                <a:gd name="connsiteX2" fmla="*/ 1881969 w 3457928"/>
                <a:gd name="connsiteY2" fmla="*/ 474284 h 1744143"/>
                <a:gd name="connsiteX3" fmla="*/ 2325686 w 3457928"/>
                <a:gd name="connsiteY3" fmla="*/ 611980 h 1744143"/>
                <a:gd name="connsiteX4" fmla="*/ 2983610 w 3457928"/>
                <a:gd name="connsiteY4" fmla="*/ 902670 h 1744143"/>
                <a:gd name="connsiteX5" fmla="*/ 3457928 w 3457928"/>
                <a:gd name="connsiteY5" fmla="*/ 1269858 h 1744143"/>
                <a:gd name="connsiteX6" fmla="*/ 3396725 w 3457928"/>
                <a:gd name="connsiteY6" fmla="*/ 1698244 h 1744143"/>
                <a:gd name="connsiteX7" fmla="*/ 2631697 w 3457928"/>
                <a:gd name="connsiteY7" fmla="*/ 1744143 h 1744143"/>
                <a:gd name="connsiteX8" fmla="*/ 1193444 w 3457928"/>
                <a:gd name="connsiteY8" fmla="*/ 1713544 h 1744143"/>
                <a:gd name="connsiteX9" fmla="*/ 0 w 3457928"/>
                <a:gd name="connsiteY9" fmla="*/ 1682945 h 1744143"/>
                <a:gd name="connsiteX10" fmla="*/ 45902 w 3457928"/>
                <a:gd name="connsiteY10" fmla="*/ 0 h 1744143"/>
                <a:gd name="connsiteX11" fmla="*/ 107104 w 3457928"/>
                <a:gd name="connsiteY11" fmla="*/ 0 h 174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57928" h="1744143">
                  <a:moveTo>
                    <a:pt x="107104" y="0"/>
                  </a:moveTo>
                  <a:lnTo>
                    <a:pt x="1193444" y="0"/>
                  </a:lnTo>
                  <a:lnTo>
                    <a:pt x="1881969" y="474284"/>
                  </a:lnTo>
                  <a:lnTo>
                    <a:pt x="2325686" y="611980"/>
                  </a:lnTo>
                  <a:lnTo>
                    <a:pt x="2983610" y="902670"/>
                  </a:lnTo>
                  <a:lnTo>
                    <a:pt x="3457928" y="1269858"/>
                  </a:lnTo>
                  <a:lnTo>
                    <a:pt x="3396725" y="1698244"/>
                  </a:lnTo>
                  <a:lnTo>
                    <a:pt x="2631697" y="1744143"/>
                  </a:lnTo>
                  <a:lnTo>
                    <a:pt x="1193444" y="1713544"/>
                  </a:lnTo>
                  <a:lnTo>
                    <a:pt x="0" y="1682945"/>
                  </a:lnTo>
                  <a:lnTo>
                    <a:pt x="45902" y="0"/>
                  </a:lnTo>
                  <a:lnTo>
                    <a:pt x="10710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Geo-distributed </a:t>
            </a:r>
            <a:r>
              <a:rPr lang="en-US" sz="4000" dirty="0">
                <a:solidFill>
                  <a:srgbClr val="008000"/>
                </a:solidFill>
              </a:rPr>
              <a:t>Edge Cache (FIFO)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404695" y="2088444"/>
              <a:ext cx="333235" cy="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ounded Rectangle 40"/>
            <p:cNvSpPr/>
            <p:nvPr/>
          </p:nvSpPr>
          <p:spPr>
            <a:xfrm>
              <a:off x="1917993" y="1783925"/>
              <a:ext cx="1203754" cy="744241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/>
                  <a:cs typeface="Helvetica Neue Medium"/>
                </a:rPr>
                <a:t>Browser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/>
                  <a:cs typeface="Helvetica Neue Medium"/>
                </a:rPr>
                <a:t>Cache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>
              <a:off x="1404696" y="2240018"/>
              <a:ext cx="333234" cy="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50" name="Rounded Rectangle 49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sp>
        <p:nvSpPr>
          <p:cNvPr id="52" name="Oval 51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7295133" y="517106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7747777" y="5904780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7826842" y="456534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6045232" y="5349958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6745709" y="4301215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3667065" y="4386450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889377" y="489771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3719167" y="463958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3845959" y="3393322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5920237" y="576984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3889377" y="3765163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42</a:t>
            </a:fld>
            <a:endParaRPr lang="en-US" dirty="0"/>
          </a:p>
        </p:txBody>
      </p:sp>
      <p:pic>
        <p:nvPicPr>
          <p:cNvPr id="45" name="Picture 4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26372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224"/>
    </mc:Choice>
    <mc:Fallback xmlns="">
      <p:transition xmlns:p14="http://schemas.microsoft.com/office/powerpoint/2010/main" spd="slow" advTm="16224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8" grpId="0" animBg="1"/>
      <p:bldP spid="29" grpId="0" animBg="1"/>
      <p:bldP spid="30" grpId="0" animBg="1"/>
      <p:bldP spid="31" grpId="0" animBg="1"/>
      <p:bldP spid="34" grpId="0" animBg="1"/>
      <p:bldP spid="32" grpId="0" animBg="1"/>
      <p:bldP spid="33" grpId="0" animBg="1"/>
      <p:bldP spid="38" grpId="0" animBg="1"/>
      <p:bldP spid="9" grpId="0" animBg="1"/>
      <p:bldP spid="54" grpId="0" animBg="1"/>
      <p:bldP spid="55" grpId="0" animBg="1"/>
      <p:bldP spid="57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7" name="Group 46"/>
          <p:cNvGrpSpPr/>
          <p:nvPr/>
        </p:nvGrpSpPr>
        <p:grpSpPr>
          <a:xfrm>
            <a:off x="3425952" y="3116946"/>
            <a:ext cx="5331364" cy="3239404"/>
            <a:chOff x="273550" y="3116946"/>
            <a:chExt cx="5331364" cy="3239404"/>
          </a:xfrm>
        </p:grpSpPr>
        <p:pic>
          <p:nvPicPr>
            <p:cNvPr id="48" name="Picture 18" descr="BlankMap-USA-states.PNG"/>
            <p:cNvPicPr>
              <a:picLocks noChangeAspect="1"/>
            </p:cNvPicPr>
            <p:nvPr/>
          </p:nvPicPr>
          <p:blipFill>
            <a:blip r:embed="rId3" cstate="screen">
              <a:alphaModFix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73550" y="3116946"/>
              <a:ext cx="5331364" cy="3239404"/>
            </a:xfrm>
            <a:prstGeom prst="rect">
              <a:avLst/>
            </a:prstGeom>
            <a:noFill/>
            <a:ln w="9525">
              <a:noFill/>
              <a:miter lim="800000"/>
              <a:headEnd/>
              <a:tailEnd/>
            </a:ln>
          </p:spPr>
        </p:pic>
        <p:sp>
          <p:nvSpPr>
            <p:cNvPr id="49" name="Freeform 48"/>
            <p:cNvSpPr/>
            <p:nvPr/>
          </p:nvSpPr>
          <p:spPr>
            <a:xfrm>
              <a:off x="356247" y="5528852"/>
              <a:ext cx="2004459" cy="827498"/>
            </a:xfrm>
            <a:custGeom>
              <a:avLst/>
              <a:gdLst>
                <a:gd name="connsiteX0" fmla="*/ 107104 w 3457928"/>
                <a:gd name="connsiteY0" fmla="*/ 0 h 1744143"/>
                <a:gd name="connsiteX1" fmla="*/ 1193444 w 3457928"/>
                <a:gd name="connsiteY1" fmla="*/ 0 h 1744143"/>
                <a:gd name="connsiteX2" fmla="*/ 1881969 w 3457928"/>
                <a:gd name="connsiteY2" fmla="*/ 474284 h 1744143"/>
                <a:gd name="connsiteX3" fmla="*/ 2325686 w 3457928"/>
                <a:gd name="connsiteY3" fmla="*/ 611980 h 1744143"/>
                <a:gd name="connsiteX4" fmla="*/ 2983610 w 3457928"/>
                <a:gd name="connsiteY4" fmla="*/ 902670 h 1744143"/>
                <a:gd name="connsiteX5" fmla="*/ 3457928 w 3457928"/>
                <a:gd name="connsiteY5" fmla="*/ 1269858 h 1744143"/>
                <a:gd name="connsiteX6" fmla="*/ 3396725 w 3457928"/>
                <a:gd name="connsiteY6" fmla="*/ 1698244 h 1744143"/>
                <a:gd name="connsiteX7" fmla="*/ 2631697 w 3457928"/>
                <a:gd name="connsiteY7" fmla="*/ 1744143 h 1744143"/>
                <a:gd name="connsiteX8" fmla="*/ 1193444 w 3457928"/>
                <a:gd name="connsiteY8" fmla="*/ 1713544 h 1744143"/>
                <a:gd name="connsiteX9" fmla="*/ 0 w 3457928"/>
                <a:gd name="connsiteY9" fmla="*/ 1682945 h 1744143"/>
                <a:gd name="connsiteX10" fmla="*/ 45902 w 3457928"/>
                <a:gd name="connsiteY10" fmla="*/ 0 h 1744143"/>
                <a:gd name="connsiteX11" fmla="*/ 107104 w 3457928"/>
                <a:gd name="connsiteY11" fmla="*/ 0 h 17441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</a:cxnLst>
              <a:rect l="l" t="t" r="r" b="b"/>
              <a:pathLst>
                <a:path w="3457928" h="1744143">
                  <a:moveTo>
                    <a:pt x="107104" y="0"/>
                  </a:moveTo>
                  <a:lnTo>
                    <a:pt x="1193444" y="0"/>
                  </a:lnTo>
                  <a:lnTo>
                    <a:pt x="1881969" y="474284"/>
                  </a:lnTo>
                  <a:lnTo>
                    <a:pt x="2325686" y="611980"/>
                  </a:lnTo>
                  <a:lnTo>
                    <a:pt x="2983610" y="902670"/>
                  </a:lnTo>
                  <a:lnTo>
                    <a:pt x="3457928" y="1269858"/>
                  </a:lnTo>
                  <a:lnTo>
                    <a:pt x="3396725" y="1698244"/>
                  </a:lnTo>
                  <a:lnTo>
                    <a:pt x="2631697" y="1744143"/>
                  </a:lnTo>
                  <a:lnTo>
                    <a:pt x="1193444" y="1713544"/>
                  </a:lnTo>
                  <a:lnTo>
                    <a:pt x="0" y="1682945"/>
                  </a:lnTo>
                  <a:lnTo>
                    <a:pt x="45902" y="0"/>
                  </a:lnTo>
                  <a:lnTo>
                    <a:pt x="107104" y="0"/>
                  </a:ln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Geo-distributed </a:t>
            </a:r>
            <a:r>
              <a:rPr lang="en-US" sz="4000" dirty="0">
                <a:solidFill>
                  <a:srgbClr val="008000"/>
                </a:solidFill>
              </a:rPr>
              <a:t>Edge Cache (FIFO)</a:t>
            </a:r>
          </a:p>
        </p:txBody>
      </p:sp>
      <p:cxnSp>
        <p:nvCxnSpPr>
          <p:cNvPr id="22" name="Straight Connector 2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404695" y="2088444"/>
              <a:ext cx="333235" cy="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ounded Rectangle 40"/>
            <p:cNvSpPr/>
            <p:nvPr/>
          </p:nvSpPr>
          <p:spPr>
            <a:xfrm>
              <a:off x="1917993" y="1783925"/>
              <a:ext cx="1203754" cy="744241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/>
                  <a:cs typeface="Helvetica Neue Medium"/>
                </a:rPr>
                <a:t>Browser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/>
                  <a:cs typeface="Helvetica Neue Medium"/>
                </a:rPr>
                <a:t>Cache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>
              <a:off x="1404696" y="2240018"/>
              <a:ext cx="333234" cy="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50" name="Rounded Rectangle 49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sp>
        <p:nvSpPr>
          <p:cNvPr id="52" name="Oval 51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sp>
        <p:nvSpPr>
          <p:cNvPr id="28" name="Oval 27"/>
          <p:cNvSpPr>
            <a:spLocks noChangeAspect="1"/>
          </p:cNvSpPr>
          <p:nvPr/>
        </p:nvSpPr>
        <p:spPr>
          <a:xfrm>
            <a:off x="7295133" y="517106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29" name="Oval 28"/>
          <p:cNvSpPr>
            <a:spLocks noChangeAspect="1"/>
          </p:cNvSpPr>
          <p:nvPr/>
        </p:nvSpPr>
        <p:spPr>
          <a:xfrm>
            <a:off x="7747777" y="5904780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0" name="Oval 29"/>
          <p:cNvSpPr>
            <a:spLocks noChangeAspect="1"/>
          </p:cNvSpPr>
          <p:nvPr/>
        </p:nvSpPr>
        <p:spPr>
          <a:xfrm>
            <a:off x="7826842" y="456534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1" name="Oval 30"/>
          <p:cNvSpPr>
            <a:spLocks noChangeAspect="1"/>
          </p:cNvSpPr>
          <p:nvPr/>
        </p:nvSpPr>
        <p:spPr>
          <a:xfrm>
            <a:off x="6045232" y="5349958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4" name="Oval 33"/>
          <p:cNvSpPr>
            <a:spLocks noChangeAspect="1"/>
          </p:cNvSpPr>
          <p:nvPr/>
        </p:nvSpPr>
        <p:spPr>
          <a:xfrm>
            <a:off x="6745709" y="4301215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2" name="Oval 31"/>
          <p:cNvSpPr>
            <a:spLocks noChangeAspect="1"/>
          </p:cNvSpPr>
          <p:nvPr/>
        </p:nvSpPr>
        <p:spPr>
          <a:xfrm>
            <a:off x="3667065" y="4386450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3" name="Oval 32"/>
          <p:cNvSpPr>
            <a:spLocks noChangeAspect="1"/>
          </p:cNvSpPr>
          <p:nvPr/>
        </p:nvSpPr>
        <p:spPr>
          <a:xfrm>
            <a:off x="3889377" y="489771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38" name="Oval 37"/>
          <p:cNvSpPr>
            <a:spLocks noChangeAspect="1"/>
          </p:cNvSpPr>
          <p:nvPr/>
        </p:nvSpPr>
        <p:spPr>
          <a:xfrm>
            <a:off x="3719167" y="463958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" name="Oval 8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3845959" y="3393322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5920237" y="576984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7" name="Oval 56"/>
          <p:cNvSpPr>
            <a:spLocks noChangeAspect="1"/>
          </p:cNvSpPr>
          <p:nvPr/>
        </p:nvSpPr>
        <p:spPr>
          <a:xfrm>
            <a:off x="3889377" y="3765163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43</a:t>
            </a:fld>
            <a:endParaRPr lang="en-US" dirty="0"/>
          </a:p>
        </p:txBody>
      </p:sp>
      <p:sp>
        <p:nvSpPr>
          <p:cNvPr id="37" name="Rounded Rectangle 36"/>
          <p:cNvSpPr/>
          <p:nvPr/>
        </p:nvSpPr>
        <p:spPr>
          <a:xfrm>
            <a:off x="2285997" y="3229188"/>
            <a:ext cx="7876258" cy="3127163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800" b="1" dirty="0">
                <a:solidFill>
                  <a:srgbClr val="008000"/>
                </a:solidFill>
                <a:latin typeface="Helvetica Neue Medium"/>
                <a:cs typeface="Helvetica Neue Medium"/>
              </a:rPr>
              <a:t>Purpose</a:t>
            </a:r>
            <a:endParaRPr lang="en-US" sz="2800" b="1" dirty="0">
              <a:solidFill>
                <a:schemeClr val="tx1"/>
              </a:solidFill>
              <a:latin typeface="Helvetica Neue Medium"/>
              <a:cs typeface="Helvetica Neue Medium"/>
            </a:endParaRPr>
          </a:p>
          <a:p>
            <a:pPr algn="ctr"/>
            <a:endParaRPr lang="en-US" sz="2800" b="1" dirty="0">
              <a:solidFill>
                <a:schemeClr val="tx1"/>
              </a:solidFill>
              <a:latin typeface="Helvetica Neue Medium"/>
              <a:cs typeface="Helvetica Neue Medium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  <a:latin typeface="Helvetica Neue Medium"/>
                <a:cs typeface="Helvetica Neue Medium"/>
              </a:rPr>
              <a:t>Reduce cross-country latency</a:t>
            </a:r>
          </a:p>
          <a:p>
            <a:pPr marL="514350" indent="-514350">
              <a:buAutoNum type="arabicPeriod"/>
            </a:pPr>
            <a:endParaRPr lang="en-US" sz="2800" b="1" dirty="0">
              <a:solidFill>
                <a:schemeClr val="tx1"/>
              </a:solidFill>
              <a:latin typeface="Helvetica Neue Medium"/>
              <a:cs typeface="Helvetica Neue Medium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  <a:latin typeface="Helvetica Neue Medium"/>
                <a:cs typeface="Helvetica Neue Medium"/>
              </a:rPr>
              <a:t>Reduce Data Center bandwidth</a:t>
            </a:r>
          </a:p>
        </p:txBody>
      </p:sp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39519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4482"/>
    </mc:Choice>
    <mc:Fallback xmlns="">
      <p:transition xmlns:p14="http://schemas.microsoft.com/office/powerpoint/2010/main" spd="slow" advTm="14482"/>
    </mc:Fallback>
  </mc:AlternateContent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Geo-distributed </a:t>
            </a:r>
            <a:r>
              <a:rPr lang="en-US" sz="4000" dirty="0">
                <a:solidFill>
                  <a:srgbClr val="008000"/>
                </a:solidFill>
              </a:rPr>
              <a:t>Edge Cache (FIFO)</a:t>
            </a:r>
            <a:endParaRPr lang="en-US" sz="40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404695" y="2088444"/>
              <a:ext cx="333235" cy="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ounded Rectangle 40"/>
            <p:cNvSpPr/>
            <p:nvPr/>
          </p:nvSpPr>
          <p:spPr>
            <a:xfrm>
              <a:off x="1917993" y="1783925"/>
              <a:ext cx="1203754" cy="744241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/>
                  <a:cs typeface="Helvetica Neue Medium"/>
                </a:rPr>
                <a:t>Browser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/>
                  <a:cs typeface="Helvetica Neue Medium"/>
                </a:rPr>
                <a:t>Cache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>
              <a:off x="1404696" y="2240018"/>
              <a:ext cx="333234" cy="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50" name="Rounded Rectangle 49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pic>
        <p:nvPicPr>
          <p:cNvPr id="57" name="Picture 18" descr="BlankMap-USA-states.PNG"/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5952" y="3116946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Freeform 63"/>
          <p:cNvSpPr/>
          <p:nvPr/>
        </p:nvSpPr>
        <p:spPr>
          <a:xfrm>
            <a:off x="3508650" y="5528852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44</a:t>
            </a:fld>
            <a:endParaRPr lang="en-US" dirty="0"/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6475917" y="4026476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5803181" y="4812700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3845960" y="3550534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3" name="Oval 82"/>
          <p:cNvSpPr>
            <a:spLocks noChangeAspect="1"/>
          </p:cNvSpPr>
          <p:nvPr/>
        </p:nvSpPr>
        <p:spPr>
          <a:xfrm>
            <a:off x="7031625" y="4897718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7577134" y="3797295"/>
            <a:ext cx="777240" cy="777240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7548873" y="4422618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6" name="Oval 85"/>
          <p:cNvSpPr>
            <a:spLocks noChangeAspect="1"/>
          </p:cNvSpPr>
          <p:nvPr/>
        </p:nvSpPr>
        <p:spPr>
          <a:xfrm>
            <a:off x="7487168" y="5613871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7" name="Oval 86"/>
          <p:cNvSpPr>
            <a:spLocks noChangeAspect="1"/>
          </p:cNvSpPr>
          <p:nvPr/>
        </p:nvSpPr>
        <p:spPr>
          <a:xfrm>
            <a:off x="5644596" y="5483548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8" name="Oval 87"/>
          <p:cNvSpPr>
            <a:spLocks noChangeAspect="1"/>
          </p:cNvSpPr>
          <p:nvPr/>
        </p:nvSpPr>
        <p:spPr>
          <a:xfrm>
            <a:off x="3889378" y="4639585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9" name="Oval 88"/>
          <p:cNvSpPr>
            <a:spLocks noChangeAspect="1"/>
          </p:cNvSpPr>
          <p:nvPr/>
        </p:nvSpPr>
        <p:spPr>
          <a:xfrm>
            <a:off x="3547031" y="3908611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0" name="Oval 89"/>
          <p:cNvSpPr>
            <a:spLocks noChangeAspect="1"/>
          </p:cNvSpPr>
          <p:nvPr/>
        </p:nvSpPr>
        <p:spPr>
          <a:xfrm>
            <a:off x="3547031" y="3116947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3845959" y="3393322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3889377" y="3765163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7826842" y="456534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6745709" y="4301215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7295133" y="517106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7747777" y="5904780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6045232" y="5349958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5920237" y="576984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pic>
        <p:nvPicPr>
          <p:cNvPr id="91" name="Picture 9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  <p:sp>
        <p:nvSpPr>
          <p:cNvPr id="45" name="Oval 44"/>
          <p:cNvSpPr>
            <a:spLocks noChangeAspect="1"/>
          </p:cNvSpPr>
          <p:nvPr/>
        </p:nvSpPr>
        <p:spPr>
          <a:xfrm>
            <a:off x="3689003" y="4326322"/>
            <a:ext cx="716153" cy="716153"/>
          </a:xfrm>
          <a:prstGeom prst="ellipse">
            <a:avLst/>
          </a:prstGeom>
          <a:solidFill>
            <a:schemeClr val="accent3">
              <a:lumMod val="40000"/>
              <a:lumOff val="60000"/>
              <a:alpha val="63000"/>
            </a:schemeClr>
          </a:solidFill>
          <a:ln>
            <a:solidFill>
              <a:schemeClr val="accent3">
                <a:lumMod val="75000"/>
              </a:schemeClr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3667065" y="4386450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3889377" y="489771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3719167" y="463958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19905325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6940"/>
    </mc:Choice>
    <mc:Fallback xmlns="">
      <p:transition xmlns:p14="http://schemas.microsoft.com/office/powerpoint/2010/main" spd="slow" advTm="6940"/>
    </mc:Fallback>
  </mc:AlternateContent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Geo-distributed </a:t>
            </a:r>
            <a:r>
              <a:rPr lang="en-US" sz="4000" dirty="0">
                <a:solidFill>
                  <a:srgbClr val="008000"/>
                </a:solidFill>
              </a:rPr>
              <a:t>Edge Cache (FIFO)</a:t>
            </a:r>
            <a:endParaRPr lang="en-US" sz="4000" dirty="0"/>
          </a:p>
        </p:txBody>
      </p:sp>
      <p:cxnSp>
        <p:nvCxnSpPr>
          <p:cNvPr id="22" name="Straight Connector 2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TextBox 35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grpSp>
        <p:nvGrpSpPr>
          <p:cNvPr id="39" name="Group 38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cxnSp>
          <p:nvCxnSpPr>
            <p:cNvPr id="40" name="Straight Connector 39"/>
            <p:cNvCxnSpPr/>
            <p:nvPr/>
          </p:nvCxnSpPr>
          <p:spPr>
            <a:xfrm>
              <a:off x="1404695" y="2088444"/>
              <a:ext cx="333235" cy="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1" name="Rounded Rectangle 40"/>
            <p:cNvSpPr/>
            <p:nvPr/>
          </p:nvSpPr>
          <p:spPr>
            <a:xfrm>
              <a:off x="1917993" y="1783925"/>
              <a:ext cx="1203754" cy="744241"/>
            </a:xfrm>
            <a:prstGeom prst="roundRect">
              <a:avLst/>
            </a:prstGeom>
            <a:ln/>
          </p:spPr>
          <p:style>
            <a:lnRef idx="1">
              <a:schemeClr val="accent2"/>
            </a:lnRef>
            <a:fillRef idx="3">
              <a:schemeClr val="accent2"/>
            </a:fillRef>
            <a:effectRef idx="2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/>
                  <a:cs typeface="Helvetica Neue Medium"/>
                </a:rPr>
                <a:t>Browser </a:t>
              </a:r>
            </a:p>
            <a:p>
              <a:pPr algn="ctr"/>
              <a:r>
                <a:rPr lang="en-US" dirty="0">
                  <a:solidFill>
                    <a:schemeClr val="tx1"/>
                  </a:solidFill>
                  <a:latin typeface="Helvetica Neue Medium"/>
                  <a:cs typeface="Helvetica Neue Medium"/>
                </a:rPr>
                <a:t>Cache</a:t>
              </a:r>
            </a:p>
          </p:txBody>
        </p:sp>
        <p:cxnSp>
          <p:nvCxnSpPr>
            <p:cNvPr id="42" name="Straight Connector 41"/>
            <p:cNvCxnSpPr/>
            <p:nvPr/>
          </p:nvCxnSpPr>
          <p:spPr>
            <a:xfrm flipH="1">
              <a:off x="1404696" y="2240018"/>
              <a:ext cx="333234" cy="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43" name="Rounded Rectangle 42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4" name="TextBox 43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13" name="Group 12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50" name="Rounded Rectangle 49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1" name="TextBox 50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sp>
        <p:nvSpPr>
          <p:cNvPr id="53" name="TextBox 52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pic>
        <p:nvPicPr>
          <p:cNvPr id="57" name="Picture 18" descr="BlankMap-USA-states.PNG"/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5952" y="3116946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4" name="Freeform 63"/>
          <p:cNvSpPr/>
          <p:nvPr/>
        </p:nvSpPr>
        <p:spPr>
          <a:xfrm>
            <a:off x="3508650" y="5528852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66" name="Oval 65"/>
          <p:cNvSpPr>
            <a:spLocks noChangeAspect="1"/>
          </p:cNvSpPr>
          <p:nvPr/>
        </p:nvSpPr>
        <p:spPr>
          <a:xfrm>
            <a:off x="7295133" y="517106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67" name="Oval 66"/>
          <p:cNvSpPr>
            <a:spLocks noChangeAspect="1"/>
          </p:cNvSpPr>
          <p:nvPr/>
        </p:nvSpPr>
        <p:spPr>
          <a:xfrm>
            <a:off x="7747777" y="5904780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68" name="Oval 67"/>
          <p:cNvSpPr>
            <a:spLocks noChangeAspect="1"/>
          </p:cNvSpPr>
          <p:nvPr/>
        </p:nvSpPr>
        <p:spPr>
          <a:xfrm>
            <a:off x="7826842" y="456534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69" name="Oval 68"/>
          <p:cNvSpPr>
            <a:spLocks noChangeAspect="1"/>
          </p:cNvSpPr>
          <p:nvPr/>
        </p:nvSpPr>
        <p:spPr>
          <a:xfrm>
            <a:off x="6045232" y="5349958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0" name="Oval 69"/>
          <p:cNvSpPr>
            <a:spLocks noChangeAspect="1"/>
          </p:cNvSpPr>
          <p:nvPr/>
        </p:nvSpPr>
        <p:spPr>
          <a:xfrm>
            <a:off x="6745709" y="4301215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1" name="Oval 70"/>
          <p:cNvSpPr>
            <a:spLocks noChangeAspect="1"/>
          </p:cNvSpPr>
          <p:nvPr/>
        </p:nvSpPr>
        <p:spPr>
          <a:xfrm>
            <a:off x="3667065" y="4386450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2" name="Oval 71"/>
          <p:cNvSpPr>
            <a:spLocks noChangeAspect="1"/>
          </p:cNvSpPr>
          <p:nvPr/>
        </p:nvSpPr>
        <p:spPr>
          <a:xfrm>
            <a:off x="3889377" y="489771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3" name="Oval 72"/>
          <p:cNvSpPr>
            <a:spLocks noChangeAspect="1"/>
          </p:cNvSpPr>
          <p:nvPr/>
        </p:nvSpPr>
        <p:spPr>
          <a:xfrm>
            <a:off x="3719167" y="463958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4" name="Oval 73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5" name="Oval 74"/>
          <p:cNvSpPr>
            <a:spLocks noChangeAspect="1"/>
          </p:cNvSpPr>
          <p:nvPr/>
        </p:nvSpPr>
        <p:spPr>
          <a:xfrm>
            <a:off x="3845959" y="3393322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6" name="Oval 75"/>
          <p:cNvSpPr>
            <a:spLocks noChangeAspect="1"/>
          </p:cNvSpPr>
          <p:nvPr/>
        </p:nvSpPr>
        <p:spPr>
          <a:xfrm>
            <a:off x="5920237" y="576984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3889377" y="3765163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cxnSp>
        <p:nvCxnSpPr>
          <p:cNvPr id="45" name="Straight Connector 44"/>
          <p:cNvCxnSpPr/>
          <p:nvPr/>
        </p:nvCxnSpPr>
        <p:spPr>
          <a:xfrm flipH="1">
            <a:off x="6924603" y="4362646"/>
            <a:ext cx="731734" cy="36599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46" name="Straight Connector 45"/>
          <p:cNvCxnSpPr/>
          <p:nvPr/>
        </p:nvCxnSpPr>
        <p:spPr>
          <a:xfrm flipH="1">
            <a:off x="7384581" y="4408365"/>
            <a:ext cx="317477" cy="759546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/>
          <p:cNvCxnSpPr/>
          <p:nvPr/>
        </p:nvCxnSpPr>
        <p:spPr>
          <a:xfrm flipV="1">
            <a:off x="7734387" y="4155572"/>
            <a:ext cx="346487" cy="174745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/>
          <p:cNvCxnSpPr/>
          <p:nvPr/>
        </p:nvCxnSpPr>
        <p:spPr>
          <a:xfrm>
            <a:off x="7702058" y="4408365"/>
            <a:ext cx="150983" cy="180024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 flipH="1">
            <a:off x="6404762" y="4394974"/>
            <a:ext cx="1264966" cy="954984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/>
          <p:cNvCxnSpPr/>
          <p:nvPr/>
        </p:nvCxnSpPr>
        <p:spPr>
          <a:xfrm flipH="1" flipV="1">
            <a:off x="4573140" y="3722831"/>
            <a:ext cx="3096589" cy="607487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45</a:t>
            </a:fld>
            <a:endParaRPr lang="en-US" dirty="0"/>
          </a:p>
        </p:txBody>
      </p:sp>
      <p:sp>
        <p:nvSpPr>
          <p:cNvPr id="65" name="Oval 64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2689499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30912"/>
    </mc:Choice>
    <mc:Fallback xmlns="">
      <p:transition xmlns:p14="http://schemas.microsoft.com/office/powerpoint/2010/main" spd="slow" advTm="3091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9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2" dur="10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5" dur="10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9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18" dur="10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Picture 18" descr="BlankMap-USA-states.PNG"/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3355" y="3116946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2" name="Freeform 41"/>
          <p:cNvSpPr/>
          <p:nvPr/>
        </p:nvSpPr>
        <p:spPr>
          <a:xfrm>
            <a:off x="3573568" y="5528852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Single Global </a:t>
            </a:r>
            <a:r>
              <a:rPr lang="en-US" sz="4000" dirty="0">
                <a:solidFill>
                  <a:srgbClr val="0000FF"/>
                </a:solidFill>
              </a:rPr>
              <a:t>Origin Cache (FIFO)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2928696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441993" y="1783926"/>
            <a:ext cx="1203754" cy="7442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Browser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2928696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592501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7105798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Origin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592501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59" name="Rounded Rectangle 58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sp>
          <p:nvSpPr>
            <p:cNvPr id="65" name="Rounded Rectangle 64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999275" y="1241779"/>
            <a:ext cx="3499393" cy="1378609"/>
            <a:chOff x="3624062" y="1241778"/>
            <a:chExt cx="3499393" cy="1378609"/>
          </a:xfrm>
        </p:grpSpPr>
        <p:sp>
          <p:nvSpPr>
            <p:cNvPr id="68" name="Rounded Rectangle 67"/>
            <p:cNvSpPr/>
            <p:nvPr/>
          </p:nvSpPr>
          <p:spPr>
            <a:xfrm>
              <a:off x="3624062" y="1319887"/>
              <a:ext cx="3499393" cy="1300500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536622" y="1241778"/>
              <a:ext cx="1599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Data Center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sp>
        <p:nvSpPr>
          <p:cNvPr id="43" name="Oval 42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cxnSp>
        <p:nvCxnSpPr>
          <p:cNvPr id="62" name="Straight Connector 61"/>
          <p:cNvCxnSpPr>
            <a:stCxn id="43" idx="7"/>
            <a:endCxn id="52" idx="2"/>
          </p:cNvCxnSpPr>
          <p:nvPr/>
        </p:nvCxnSpPr>
        <p:spPr>
          <a:xfrm flipV="1">
            <a:off x="7734387" y="4158725"/>
            <a:ext cx="346487" cy="174745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2" name="TextBox 71"/>
          <p:cNvSpPr txBox="1"/>
          <p:nvPr/>
        </p:nvSpPr>
        <p:spPr>
          <a:xfrm>
            <a:off x="8077201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660066"/>
                </a:solidFill>
                <a:latin typeface="Helvetica Neue Medium"/>
                <a:cs typeface="Helvetica Neue Medium"/>
              </a:rPr>
              <a:t>(Four)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46</a:t>
            </a:fld>
            <a:endParaRPr lang="en-US" dirty="0"/>
          </a:p>
        </p:txBody>
      </p:sp>
      <p:pic>
        <p:nvPicPr>
          <p:cNvPr id="44" name="Picture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  <p:grpSp>
        <p:nvGrpSpPr>
          <p:cNvPr id="4" name="Group 3"/>
          <p:cNvGrpSpPr/>
          <p:nvPr/>
        </p:nvGrpSpPr>
        <p:grpSpPr>
          <a:xfrm>
            <a:off x="2032010" y="3116946"/>
            <a:ext cx="2027994" cy="877834"/>
            <a:chOff x="508010" y="3116946"/>
            <a:chExt cx="2027994" cy="877834"/>
          </a:xfrm>
        </p:grpSpPr>
        <p:sp>
          <p:nvSpPr>
            <p:cNvPr id="32" name="Oval 31"/>
            <p:cNvSpPr>
              <a:spLocks noChangeAspect="1"/>
            </p:cNvSpPr>
            <p:nvPr/>
          </p:nvSpPr>
          <p:spPr>
            <a:xfrm>
              <a:off x="2307404" y="3766180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40" name="Rectangular Callout 39"/>
            <p:cNvSpPr/>
            <p:nvPr/>
          </p:nvSpPr>
          <p:spPr>
            <a:xfrm>
              <a:off x="508010" y="3116946"/>
              <a:ext cx="1229919" cy="877834"/>
            </a:xfrm>
            <a:prstGeom prst="wedgeRectCallout">
              <a:avLst>
                <a:gd name="adj1" fmla="val 105196"/>
                <a:gd name="adj2" fmla="val 37552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8" name="Rounded Rectangle 47"/>
            <p:cNvSpPr/>
            <p:nvPr/>
          </p:nvSpPr>
          <p:spPr>
            <a:xfrm>
              <a:off x="1330971" y="3259667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5" name="Group 4"/>
          <p:cNvGrpSpPr/>
          <p:nvPr/>
        </p:nvGrpSpPr>
        <p:grpSpPr>
          <a:xfrm>
            <a:off x="2032011" y="4600888"/>
            <a:ext cx="1938546" cy="954838"/>
            <a:chOff x="508011" y="4600888"/>
            <a:chExt cx="1938546" cy="954838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2217957" y="4600888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45" name="Rectangular Callout 44"/>
            <p:cNvSpPr/>
            <p:nvPr/>
          </p:nvSpPr>
          <p:spPr>
            <a:xfrm>
              <a:off x="508011" y="4677892"/>
              <a:ext cx="1229919" cy="877834"/>
            </a:xfrm>
            <a:prstGeom prst="wedgeRectCallout">
              <a:avLst>
                <a:gd name="adj1" fmla="val 99459"/>
                <a:gd name="adj2" fmla="val -46038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9" name="Rounded Rectangle 48"/>
            <p:cNvSpPr/>
            <p:nvPr/>
          </p:nvSpPr>
          <p:spPr>
            <a:xfrm>
              <a:off x="1330971" y="4829488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7822683" y="3809254"/>
            <a:ext cx="2012203" cy="1042358"/>
            <a:chOff x="6298682" y="3809254"/>
            <a:chExt cx="2012203" cy="1042358"/>
          </a:xfrm>
        </p:grpSpPr>
        <p:sp>
          <p:nvSpPr>
            <p:cNvPr id="30" name="Oval 29"/>
            <p:cNvSpPr>
              <a:spLocks noChangeAspect="1"/>
            </p:cNvSpPr>
            <p:nvPr/>
          </p:nvSpPr>
          <p:spPr>
            <a:xfrm>
              <a:off x="6298682" y="4623012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46" name="Rectangular Callout 45"/>
            <p:cNvSpPr/>
            <p:nvPr/>
          </p:nvSpPr>
          <p:spPr>
            <a:xfrm>
              <a:off x="7080966" y="3809254"/>
              <a:ext cx="1229919" cy="877834"/>
            </a:xfrm>
            <a:prstGeom prst="wedgeRectCallout">
              <a:avLst>
                <a:gd name="adj1" fmla="val -104764"/>
                <a:gd name="adj2" fmla="val 56842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0" name="Rounded Rectangle 49"/>
            <p:cNvSpPr/>
            <p:nvPr/>
          </p:nvSpPr>
          <p:spPr>
            <a:xfrm>
              <a:off x="7232213" y="3937863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7" name="Group 6"/>
          <p:cNvGrpSpPr/>
          <p:nvPr/>
        </p:nvGrpSpPr>
        <p:grpSpPr>
          <a:xfrm>
            <a:off x="7848730" y="4888209"/>
            <a:ext cx="1845044" cy="1106434"/>
            <a:chOff x="6324730" y="4888209"/>
            <a:chExt cx="1845044" cy="1106434"/>
          </a:xfrm>
        </p:grpSpPr>
        <p:sp>
          <p:nvSpPr>
            <p:cNvPr id="28" name="Oval 27"/>
            <p:cNvSpPr>
              <a:spLocks noChangeAspect="1"/>
            </p:cNvSpPr>
            <p:nvPr/>
          </p:nvSpPr>
          <p:spPr>
            <a:xfrm>
              <a:off x="6324730" y="4888209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47" name="Rectangular Callout 46"/>
            <p:cNvSpPr/>
            <p:nvPr/>
          </p:nvSpPr>
          <p:spPr>
            <a:xfrm>
              <a:off x="6939855" y="5116809"/>
              <a:ext cx="1229919" cy="877834"/>
            </a:xfrm>
            <a:prstGeom prst="wedgeRectCallout">
              <a:avLst>
                <a:gd name="adj1" fmla="val -89848"/>
                <a:gd name="adj2" fmla="val -58898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080966" y="5245418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5850998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557"/>
    </mc:Choice>
    <mc:Fallback xmlns="">
      <p:transition xmlns:p14="http://schemas.microsoft.com/office/powerpoint/2010/main" spd="slow" advTm="9557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2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Single Global </a:t>
            </a:r>
            <a:r>
              <a:rPr lang="en-US" sz="4000" dirty="0">
                <a:solidFill>
                  <a:srgbClr val="0000FF"/>
                </a:solidFill>
              </a:rPr>
              <a:t>Origin Cache (FIFO)</a:t>
            </a:r>
            <a:endParaRPr lang="en-US" sz="40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928696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441993" y="1783926"/>
            <a:ext cx="1203754" cy="7442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Browser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2928696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592501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7105798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Origin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592501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59" name="Rounded Rectangle 58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sp>
          <p:nvSpPr>
            <p:cNvPr id="65" name="Rounded Rectangle 64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999275" y="1241779"/>
            <a:ext cx="3499393" cy="1378609"/>
            <a:chOff x="3624062" y="1241778"/>
            <a:chExt cx="3499393" cy="1378609"/>
          </a:xfrm>
        </p:grpSpPr>
        <p:sp>
          <p:nvSpPr>
            <p:cNvPr id="68" name="Rounded Rectangle 67"/>
            <p:cNvSpPr/>
            <p:nvPr/>
          </p:nvSpPr>
          <p:spPr>
            <a:xfrm>
              <a:off x="3624062" y="1319887"/>
              <a:ext cx="3499393" cy="1300500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536622" y="1241778"/>
              <a:ext cx="1599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Data Center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077201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660066"/>
                </a:solidFill>
                <a:latin typeface="Helvetica Neue Medium"/>
                <a:cs typeface="Helvetica Neue Medium"/>
              </a:rPr>
              <a:t>(Four)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47</a:t>
            </a:fld>
            <a:endParaRPr lang="en-US" dirty="0"/>
          </a:p>
        </p:txBody>
      </p:sp>
      <p:pic>
        <p:nvPicPr>
          <p:cNvPr id="44" name="Picture 18" descr="BlankMap-USA-states.PNG"/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3355" y="3116946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Freeform 75"/>
          <p:cNvSpPr/>
          <p:nvPr/>
        </p:nvSpPr>
        <p:spPr>
          <a:xfrm>
            <a:off x="3573568" y="5528852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77" name="Oval 76"/>
          <p:cNvSpPr>
            <a:spLocks noChangeAspect="1"/>
          </p:cNvSpPr>
          <p:nvPr/>
        </p:nvSpPr>
        <p:spPr>
          <a:xfrm>
            <a:off x="7848730" y="4888209"/>
            <a:ext cx="228600" cy="228600"/>
          </a:xfrm>
          <a:prstGeom prst="ellipse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8" name="Oval 77"/>
          <p:cNvSpPr>
            <a:spLocks noChangeAspect="1"/>
          </p:cNvSpPr>
          <p:nvPr/>
        </p:nvSpPr>
        <p:spPr>
          <a:xfrm>
            <a:off x="7822682" y="4623012"/>
            <a:ext cx="228600" cy="228600"/>
          </a:xfrm>
          <a:prstGeom prst="ellipse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79" name="Oval 78"/>
          <p:cNvSpPr>
            <a:spLocks noChangeAspect="1"/>
          </p:cNvSpPr>
          <p:nvPr/>
        </p:nvSpPr>
        <p:spPr>
          <a:xfrm>
            <a:off x="3831404" y="3766180"/>
            <a:ext cx="228600" cy="228600"/>
          </a:xfrm>
          <a:prstGeom prst="ellipse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0" name="Oval 79"/>
          <p:cNvSpPr>
            <a:spLocks noChangeAspect="1"/>
          </p:cNvSpPr>
          <p:nvPr/>
        </p:nvSpPr>
        <p:spPr>
          <a:xfrm>
            <a:off x="3741957" y="4600888"/>
            <a:ext cx="228600" cy="228600"/>
          </a:xfrm>
          <a:prstGeom prst="ellipse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cxnSp>
        <p:nvCxnSpPr>
          <p:cNvPr id="83" name="Straight Connector 82"/>
          <p:cNvCxnSpPr>
            <a:stCxn id="81" idx="7"/>
            <a:endCxn id="82" idx="2"/>
          </p:cNvCxnSpPr>
          <p:nvPr/>
        </p:nvCxnSpPr>
        <p:spPr>
          <a:xfrm flipV="1">
            <a:off x="7734387" y="4158725"/>
            <a:ext cx="346487" cy="174745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4074116" y="3880480"/>
            <a:ext cx="4020869" cy="278244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8" name="Rounded Rectangle 37"/>
          <p:cNvSpPr/>
          <p:nvPr/>
        </p:nvSpPr>
        <p:spPr>
          <a:xfrm>
            <a:off x="2285997" y="3229188"/>
            <a:ext cx="7876258" cy="3127163"/>
          </a:xfrm>
          <a:prstGeom prst="roundRect">
            <a:avLst/>
          </a:prstGeom>
          <a:solidFill>
            <a:schemeClr val="bg1">
              <a:alpha val="91000"/>
            </a:schemeClr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sz="2800" b="1" dirty="0">
                <a:solidFill>
                  <a:srgbClr val="0000FF"/>
                </a:solidFill>
                <a:latin typeface="Helvetica Neue Medium"/>
                <a:cs typeface="Helvetica Neue Medium"/>
              </a:rPr>
              <a:t>Purpose</a:t>
            </a:r>
          </a:p>
          <a:p>
            <a:pPr algn="ctr"/>
            <a:endParaRPr lang="en-US" sz="2800" b="1" dirty="0">
              <a:solidFill>
                <a:schemeClr val="tx1"/>
              </a:solidFill>
              <a:latin typeface="Helvetica Neue Medium"/>
              <a:cs typeface="Helvetica Neue Medium"/>
            </a:endParaRPr>
          </a:p>
          <a:p>
            <a:pPr marL="514350" indent="-514350">
              <a:buFont typeface="+mj-lt"/>
              <a:buAutoNum type="arabicPeriod"/>
            </a:pPr>
            <a:r>
              <a:rPr lang="en-US" sz="2800" b="1" dirty="0">
                <a:solidFill>
                  <a:schemeClr val="tx1"/>
                </a:solidFill>
                <a:latin typeface="Helvetica Neue Medium"/>
                <a:cs typeface="Helvetica Neue Medium"/>
              </a:rPr>
              <a:t>Minimize I/O-bound operations</a:t>
            </a:r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5946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6998"/>
    </mc:Choice>
    <mc:Fallback xmlns="">
      <p:transition xmlns:p14="http://schemas.microsoft.com/office/powerpoint/2010/main" spd="slow" advTm="16998"/>
    </mc:Fallback>
  </mc:AlternateContent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7" name="Picture 18" descr="BlankMap-USA-states.PNG"/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3355" y="3116946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Single Global </a:t>
            </a:r>
            <a:r>
              <a:rPr lang="en-US" sz="4000" dirty="0">
                <a:solidFill>
                  <a:srgbClr val="0000FF"/>
                </a:solidFill>
              </a:rPr>
              <a:t>Origin Cache (FIFO)</a:t>
            </a:r>
            <a:endParaRPr lang="en-US" sz="40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928696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441993" y="1783926"/>
            <a:ext cx="1244786" cy="7442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Browser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2928696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592501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7105798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Origin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592501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59" name="Rounded Rectangle 58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sp>
          <p:nvSpPr>
            <p:cNvPr id="65" name="Rounded Rectangle 64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999275" y="1241779"/>
            <a:ext cx="3499393" cy="1378609"/>
            <a:chOff x="3624062" y="1241778"/>
            <a:chExt cx="3499393" cy="1378609"/>
          </a:xfrm>
        </p:grpSpPr>
        <p:sp>
          <p:nvSpPr>
            <p:cNvPr id="68" name="Rounded Rectangle 67"/>
            <p:cNvSpPr/>
            <p:nvPr/>
          </p:nvSpPr>
          <p:spPr>
            <a:xfrm>
              <a:off x="3624062" y="1319887"/>
              <a:ext cx="3499393" cy="1300500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536622" y="1241778"/>
              <a:ext cx="1599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Data Center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077201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660066"/>
                </a:solidFill>
                <a:latin typeface="Helvetica Neue Medium"/>
                <a:cs typeface="Helvetica Neue Medium"/>
              </a:rPr>
              <a:t>(Four)</a:t>
            </a:r>
          </a:p>
        </p:txBody>
      </p:sp>
      <p:grpSp>
        <p:nvGrpSpPr>
          <p:cNvPr id="16" name="Group 15"/>
          <p:cNvGrpSpPr/>
          <p:nvPr/>
        </p:nvGrpSpPr>
        <p:grpSpPr>
          <a:xfrm>
            <a:off x="4005109" y="3609824"/>
            <a:ext cx="1678702" cy="903970"/>
            <a:chOff x="858344" y="3609824"/>
            <a:chExt cx="1678702" cy="903970"/>
          </a:xfrm>
        </p:grpSpPr>
        <p:sp>
          <p:nvSpPr>
            <p:cNvPr id="63" name="Extract 62"/>
            <p:cNvSpPr/>
            <p:nvPr/>
          </p:nvSpPr>
          <p:spPr>
            <a:xfrm rot="17805570">
              <a:off x="879594" y="3588574"/>
              <a:ext cx="903970" cy="946469"/>
            </a:xfrm>
            <a:prstGeom prst="flowChartExtract">
              <a:avLst/>
            </a:prstGeom>
            <a:solidFill>
              <a:srgbClr val="0000FF"/>
            </a:solidFill>
            <a:ln/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4" name="Extract 63"/>
            <p:cNvSpPr/>
            <p:nvPr/>
          </p:nvSpPr>
          <p:spPr>
            <a:xfrm rot="10173811">
              <a:off x="948459" y="3706701"/>
              <a:ext cx="1588587" cy="247728"/>
            </a:xfrm>
            <a:prstGeom prst="flowChartExtract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</p:grpSp>
      <p:grpSp>
        <p:nvGrpSpPr>
          <p:cNvPr id="17" name="Group 16"/>
          <p:cNvGrpSpPr/>
          <p:nvPr/>
        </p:nvGrpSpPr>
        <p:grpSpPr>
          <a:xfrm>
            <a:off x="3928197" y="4643367"/>
            <a:ext cx="1482719" cy="607848"/>
            <a:chOff x="781431" y="4643367"/>
            <a:chExt cx="1482719" cy="607848"/>
          </a:xfrm>
        </p:grpSpPr>
        <p:sp>
          <p:nvSpPr>
            <p:cNvPr id="70" name="Extract 69"/>
            <p:cNvSpPr/>
            <p:nvPr/>
          </p:nvSpPr>
          <p:spPr>
            <a:xfrm rot="16803332">
              <a:off x="997496" y="4465442"/>
              <a:ext cx="410339" cy="766189"/>
            </a:xfrm>
            <a:prstGeom prst="flowChartExtra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71" name="Extract 70"/>
            <p:cNvSpPr/>
            <p:nvPr/>
          </p:nvSpPr>
          <p:spPr>
            <a:xfrm rot="2109232">
              <a:off x="781431" y="5026583"/>
              <a:ext cx="1482719" cy="224632"/>
            </a:xfrm>
            <a:prstGeom prst="flowChartExtract">
              <a:avLst/>
            </a:prstGeom>
            <a:solidFill>
              <a:srgbClr val="FFFF00"/>
            </a:solidFill>
            <a:ln>
              <a:solidFill>
                <a:srgbClr val="FFFF00"/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atin typeface="Helvetica Neue Medium" panose="02000503000000020004" pitchFamily="2" charset="0"/>
              </a:endParaRPr>
            </a:p>
          </p:txBody>
        </p:sp>
      </p:grpSp>
      <p:sp>
        <p:nvSpPr>
          <p:cNvPr id="75" name="Extract 74"/>
          <p:cNvSpPr/>
          <p:nvPr/>
        </p:nvSpPr>
        <p:spPr>
          <a:xfrm rot="6368430">
            <a:off x="7151554" y="4090415"/>
            <a:ext cx="410339" cy="913863"/>
          </a:xfrm>
          <a:prstGeom prst="flowChartExtract">
            <a:avLst/>
          </a:prstGeom>
          <a:solidFill>
            <a:srgbClr val="008000"/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76" name="Extract 75"/>
          <p:cNvSpPr/>
          <p:nvPr/>
        </p:nvSpPr>
        <p:spPr>
          <a:xfrm rot="12928348">
            <a:off x="6231270" y="4158561"/>
            <a:ext cx="1579479" cy="352035"/>
          </a:xfrm>
          <a:prstGeom prst="flowChartExtract">
            <a:avLst/>
          </a:prstGeom>
          <a:solidFill>
            <a:srgbClr val="008000"/>
          </a:solidFill>
          <a:ln>
            <a:solidFill>
              <a:srgbClr val="008000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78" name="Extract 77"/>
          <p:cNvSpPr/>
          <p:nvPr/>
        </p:nvSpPr>
        <p:spPr>
          <a:xfrm rot="5714751">
            <a:off x="7066789" y="4501630"/>
            <a:ext cx="554884" cy="997415"/>
          </a:xfrm>
          <a:prstGeom prst="flowChartExtract">
            <a:avLst/>
          </a:prstGeom>
          <a:solidFill>
            <a:srgbClr val="660066"/>
          </a:solidFill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79" name="Extract 78"/>
          <p:cNvSpPr/>
          <p:nvPr/>
        </p:nvSpPr>
        <p:spPr>
          <a:xfrm rot="20115061">
            <a:off x="6093263" y="5186845"/>
            <a:ext cx="1758600" cy="234190"/>
          </a:xfrm>
          <a:prstGeom prst="flowChartExtract">
            <a:avLst/>
          </a:prstGeom>
          <a:solidFill>
            <a:srgbClr val="660066"/>
          </a:solidFill>
          <a:ln>
            <a:solidFill>
              <a:srgbClr val="660066"/>
            </a:solidFill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46" name="Donut 45"/>
          <p:cNvSpPr>
            <a:spLocks noChangeAspect="1"/>
          </p:cNvSpPr>
          <p:nvPr/>
        </p:nvSpPr>
        <p:spPr>
          <a:xfrm>
            <a:off x="4699745" y="3556587"/>
            <a:ext cx="2286000" cy="2286000"/>
          </a:xfrm>
          <a:prstGeom prst="donut">
            <a:avLst>
              <a:gd name="adj" fmla="val 5426"/>
            </a:avLst>
          </a:prstGeom>
          <a:solidFill>
            <a:srgbClr val="0000FF"/>
          </a:solidFill>
          <a:ln>
            <a:solidFill>
              <a:schemeClr val="tx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48" name="Block Arc 47"/>
          <p:cNvSpPr>
            <a:spLocks noChangeAspect="1"/>
          </p:cNvSpPr>
          <p:nvPr/>
        </p:nvSpPr>
        <p:spPr>
          <a:xfrm>
            <a:off x="4687415" y="3568916"/>
            <a:ext cx="2286000" cy="2286000"/>
          </a:xfrm>
          <a:prstGeom prst="blockArc">
            <a:avLst>
              <a:gd name="adj1" fmla="val 16190706"/>
              <a:gd name="adj2" fmla="val 21477795"/>
              <a:gd name="adj3" fmla="val 4476"/>
            </a:avLst>
          </a:prstGeom>
          <a:solidFill>
            <a:srgbClr val="008000"/>
          </a:solidFill>
          <a:ln>
            <a:solidFill>
              <a:srgbClr val="0080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50" name="Block Arc 49"/>
          <p:cNvSpPr>
            <a:spLocks noChangeAspect="1"/>
          </p:cNvSpPr>
          <p:nvPr/>
        </p:nvSpPr>
        <p:spPr>
          <a:xfrm rot="10800000">
            <a:off x="4704185" y="3561039"/>
            <a:ext cx="2286000" cy="2286000"/>
          </a:xfrm>
          <a:prstGeom prst="blockArc">
            <a:avLst>
              <a:gd name="adj1" fmla="val 16190706"/>
              <a:gd name="adj2" fmla="val 33"/>
              <a:gd name="adj3" fmla="val 4505"/>
            </a:avLst>
          </a:prstGeom>
          <a:solidFill>
            <a:srgbClr val="FFFF00"/>
          </a:solidFill>
          <a:ln>
            <a:solidFill>
              <a:srgbClr val="FFFF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49" name="Block Arc 48"/>
          <p:cNvSpPr>
            <a:spLocks noChangeAspect="1"/>
          </p:cNvSpPr>
          <p:nvPr/>
        </p:nvSpPr>
        <p:spPr>
          <a:xfrm rot="5400000">
            <a:off x="4687415" y="3556587"/>
            <a:ext cx="2286000" cy="2286000"/>
          </a:xfrm>
          <a:prstGeom prst="blockArc">
            <a:avLst>
              <a:gd name="adj1" fmla="val 16190706"/>
              <a:gd name="adj2" fmla="val 33"/>
              <a:gd name="adj3" fmla="val 4505"/>
            </a:avLst>
          </a:prstGeom>
          <a:solidFill>
            <a:srgbClr val="660066"/>
          </a:solidFill>
          <a:ln>
            <a:solidFill>
              <a:srgbClr val="660066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latin typeface="Helvetica Neue Medium" panose="02000503000000020004" pitchFamily="2" charset="0"/>
            </a:endParaRPr>
          </a:p>
        </p:txBody>
      </p:sp>
      <p:grpSp>
        <p:nvGrpSpPr>
          <p:cNvPr id="21" name="Group 20"/>
          <p:cNvGrpSpPr/>
          <p:nvPr/>
        </p:nvGrpSpPr>
        <p:grpSpPr>
          <a:xfrm>
            <a:off x="5064759" y="4096265"/>
            <a:ext cx="1534316" cy="990631"/>
            <a:chOff x="1917994" y="4096264"/>
            <a:chExt cx="1534316" cy="990631"/>
          </a:xfrm>
        </p:grpSpPr>
        <p:cxnSp>
          <p:nvCxnSpPr>
            <p:cNvPr id="80" name="Straight Connector 79"/>
            <p:cNvCxnSpPr/>
            <p:nvPr/>
          </p:nvCxnSpPr>
          <p:spPr>
            <a:xfrm flipH="1" flipV="1">
              <a:off x="1917994" y="4096264"/>
              <a:ext cx="745217" cy="548374"/>
            </a:xfrm>
            <a:prstGeom prst="line">
              <a:avLst/>
            </a:prstGeom>
            <a:ln>
              <a:solidFill>
                <a:schemeClr val="tx1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81" name="TextBox 80"/>
            <p:cNvSpPr txBox="1"/>
            <p:nvPr/>
          </p:nvSpPr>
          <p:spPr>
            <a:xfrm>
              <a:off x="2046727" y="4656008"/>
              <a:ext cx="1405583" cy="43088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2200" dirty="0">
                  <a:latin typeface="Helvetica Neue Medium"/>
                  <a:cs typeface="Helvetica Neue Medium"/>
                </a:rPr>
                <a:t>Hash(</a:t>
              </a:r>
              <a:r>
                <a:rPr lang="en-US" sz="2200" dirty="0" err="1">
                  <a:latin typeface="Helvetica Neue Medium"/>
                  <a:cs typeface="Helvetica Neue Medium"/>
                </a:rPr>
                <a:t>url</a:t>
              </a:r>
              <a:r>
                <a:rPr lang="en-US" sz="2200" dirty="0">
                  <a:latin typeface="Helvetica Neue Medium"/>
                  <a:cs typeface="Helvetica Neue Medium"/>
                </a:rPr>
                <a:t>)</a:t>
              </a:r>
            </a:p>
          </p:txBody>
        </p:sp>
      </p:grp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48</a:t>
            </a:fld>
            <a:endParaRPr lang="en-US" dirty="0"/>
          </a:p>
        </p:txBody>
      </p:sp>
      <p:sp>
        <p:nvSpPr>
          <p:cNvPr id="73" name="Freeform 72"/>
          <p:cNvSpPr/>
          <p:nvPr/>
        </p:nvSpPr>
        <p:spPr>
          <a:xfrm>
            <a:off x="3573568" y="5528852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84" name="Oval 83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5" name="Oval 84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cxnSp>
        <p:nvCxnSpPr>
          <p:cNvPr id="86" name="Straight Connector 85"/>
          <p:cNvCxnSpPr>
            <a:stCxn id="84" idx="7"/>
            <a:endCxn id="85" idx="2"/>
          </p:cNvCxnSpPr>
          <p:nvPr/>
        </p:nvCxnSpPr>
        <p:spPr>
          <a:xfrm flipV="1">
            <a:off x="7734387" y="4158725"/>
            <a:ext cx="346487" cy="174745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  <p:grpSp>
        <p:nvGrpSpPr>
          <p:cNvPr id="52" name="Group 51"/>
          <p:cNvGrpSpPr/>
          <p:nvPr/>
        </p:nvGrpSpPr>
        <p:grpSpPr>
          <a:xfrm>
            <a:off x="2032010" y="3116946"/>
            <a:ext cx="2027994" cy="877834"/>
            <a:chOff x="508010" y="3116946"/>
            <a:chExt cx="2027994" cy="877834"/>
          </a:xfrm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2307404" y="3766180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54" name="Rectangular Callout 53"/>
            <p:cNvSpPr/>
            <p:nvPr/>
          </p:nvSpPr>
          <p:spPr>
            <a:xfrm>
              <a:off x="508010" y="3116946"/>
              <a:ext cx="1229919" cy="877834"/>
            </a:xfrm>
            <a:prstGeom prst="wedgeRectCallout">
              <a:avLst>
                <a:gd name="adj1" fmla="val 105196"/>
                <a:gd name="adj2" fmla="val 37552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6" name="Rounded Rectangle 55"/>
            <p:cNvSpPr/>
            <p:nvPr/>
          </p:nvSpPr>
          <p:spPr>
            <a:xfrm>
              <a:off x="1330971" y="3259667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62" name="Group 61"/>
          <p:cNvGrpSpPr/>
          <p:nvPr/>
        </p:nvGrpSpPr>
        <p:grpSpPr>
          <a:xfrm>
            <a:off x="2032011" y="4600888"/>
            <a:ext cx="1938546" cy="954838"/>
            <a:chOff x="508011" y="4600888"/>
            <a:chExt cx="1938546" cy="954838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2217957" y="4600888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88" name="Rectangular Callout 87"/>
            <p:cNvSpPr/>
            <p:nvPr/>
          </p:nvSpPr>
          <p:spPr>
            <a:xfrm>
              <a:off x="508011" y="4677892"/>
              <a:ext cx="1229919" cy="877834"/>
            </a:xfrm>
            <a:prstGeom prst="wedgeRectCallout">
              <a:avLst>
                <a:gd name="adj1" fmla="val 99459"/>
                <a:gd name="adj2" fmla="val -46038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1330971" y="4829488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90" name="Group 89"/>
          <p:cNvGrpSpPr/>
          <p:nvPr/>
        </p:nvGrpSpPr>
        <p:grpSpPr>
          <a:xfrm>
            <a:off x="7822683" y="3809254"/>
            <a:ext cx="2012203" cy="1042358"/>
            <a:chOff x="6298682" y="3809254"/>
            <a:chExt cx="2012203" cy="1042358"/>
          </a:xfrm>
        </p:grpSpPr>
        <p:sp>
          <p:nvSpPr>
            <p:cNvPr id="91" name="Oval 90"/>
            <p:cNvSpPr>
              <a:spLocks noChangeAspect="1"/>
            </p:cNvSpPr>
            <p:nvPr/>
          </p:nvSpPr>
          <p:spPr>
            <a:xfrm>
              <a:off x="6298682" y="4623012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92" name="Rectangular Callout 91"/>
            <p:cNvSpPr/>
            <p:nvPr/>
          </p:nvSpPr>
          <p:spPr>
            <a:xfrm>
              <a:off x="7080966" y="3809254"/>
              <a:ext cx="1229919" cy="877834"/>
            </a:xfrm>
            <a:prstGeom prst="wedgeRectCallout">
              <a:avLst>
                <a:gd name="adj1" fmla="val -104764"/>
                <a:gd name="adj2" fmla="val 56842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93" name="Rounded Rectangle 92"/>
            <p:cNvSpPr/>
            <p:nvPr/>
          </p:nvSpPr>
          <p:spPr>
            <a:xfrm>
              <a:off x="7232213" y="3937863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7848730" y="4888209"/>
            <a:ext cx="1845044" cy="1106434"/>
            <a:chOff x="6324730" y="4888209"/>
            <a:chExt cx="1845044" cy="1106434"/>
          </a:xfrm>
        </p:grpSpPr>
        <p:sp>
          <p:nvSpPr>
            <p:cNvPr id="95" name="Oval 94"/>
            <p:cNvSpPr>
              <a:spLocks noChangeAspect="1"/>
            </p:cNvSpPr>
            <p:nvPr/>
          </p:nvSpPr>
          <p:spPr>
            <a:xfrm>
              <a:off x="6324730" y="4888209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96" name="Rectangular Callout 95"/>
            <p:cNvSpPr/>
            <p:nvPr/>
          </p:nvSpPr>
          <p:spPr>
            <a:xfrm>
              <a:off x="6939855" y="5116809"/>
              <a:ext cx="1229919" cy="877834"/>
            </a:xfrm>
            <a:prstGeom prst="wedgeRectCallout">
              <a:avLst>
                <a:gd name="adj1" fmla="val -89848"/>
                <a:gd name="adj2" fmla="val -58898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97" name="Rounded Rectangle 96"/>
            <p:cNvSpPr/>
            <p:nvPr/>
          </p:nvSpPr>
          <p:spPr>
            <a:xfrm>
              <a:off x="7080966" y="5245418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</p:spTree>
    <p:custDataLst>
      <p:tags r:id="rId1"/>
    </p:custDataLst>
    <p:extLst>
      <p:ext uri="{BB962C8B-B14F-4D97-AF65-F5344CB8AC3E}">
        <p14:creationId xmlns:p14="http://schemas.microsoft.com/office/powerpoint/2010/main" val="132111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3336"/>
    </mc:Choice>
    <mc:Fallback xmlns="">
      <p:transition xmlns:p14="http://schemas.microsoft.com/office/powerpoint/2010/main" spd="slow" advTm="13336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4000" dirty="0"/>
              <a:t>Single Global </a:t>
            </a:r>
            <a:r>
              <a:rPr lang="en-US" sz="4000" dirty="0">
                <a:solidFill>
                  <a:srgbClr val="0000FF"/>
                </a:solidFill>
              </a:rPr>
              <a:t>Origin Cache (FIFO)</a:t>
            </a:r>
            <a:endParaRPr lang="en-US" sz="4000" dirty="0"/>
          </a:p>
        </p:txBody>
      </p:sp>
      <p:cxnSp>
        <p:nvCxnSpPr>
          <p:cNvPr id="19" name="Straight Connector 18"/>
          <p:cNvCxnSpPr/>
          <p:nvPr/>
        </p:nvCxnSpPr>
        <p:spPr>
          <a:xfrm>
            <a:off x="2928696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6" name="Rounded Rectangle 25"/>
          <p:cNvSpPr/>
          <p:nvPr/>
        </p:nvSpPr>
        <p:spPr>
          <a:xfrm>
            <a:off x="3441993" y="1783926"/>
            <a:ext cx="1203754" cy="7442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Browser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7" name="Straight Connector 26"/>
          <p:cNvCxnSpPr/>
          <p:nvPr/>
        </p:nvCxnSpPr>
        <p:spPr>
          <a:xfrm flipH="1">
            <a:off x="2928696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3" name="Rounded Rectangle 2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24" name="Straight Connector 2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592501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7" name="Rounded Rectangle 36"/>
          <p:cNvSpPr/>
          <p:nvPr/>
        </p:nvSpPr>
        <p:spPr>
          <a:xfrm>
            <a:off x="7105798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Origin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39" name="Straight Connector 38"/>
          <p:cNvCxnSpPr/>
          <p:nvPr/>
        </p:nvCxnSpPr>
        <p:spPr>
          <a:xfrm flipH="1">
            <a:off x="6592501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58" name="Group 57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59" name="Rounded Rectangle 58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0" name="TextBox 59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grpSp>
        <p:nvGrpSpPr>
          <p:cNvPr id="61" name="Group 60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sp>
          <p:nvSpPr>
            <p:cNvPr id="65" name="Rounded Rectangle 64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6" name="TextBox 65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67" name="Group 66"/>
          <p:cNvGrpSpPr/>
          <p:nvPr/>
        </p:nvGrpSpPr>
        <p:grpSpPr>
          <a:xfrm>
            <a:off x="6999275" y="1241779"/>
            <a:ext cx="3499393" cy="1378609"/>
            <a:chOff x="3624062" y="1241778"/>
            <a:chExt cx="3499393" cy="1378609"/>
          </a:xfrm>
        </p:grpSpPr>
        <p:sp>
          <p:nvSpPr>
            <p:cNvPr id="68" name="Rounded Rectangle 67"/>
            <p:cNvSpPr/>
            <p:nvPr/>
          </p:nvSpPr>
          <p:spPr>
            <a:xfrm>
              <a:off x="3624062" y="1319887"/>
              <a:ext cx="3499393" cy="1300500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4536622" y="1241778"/>
              <a:ext cx="1599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Data Center</a:t>
              </a:r>
            </a:p>
          </p:txBody>
        </p:sp>
      </p:grpSp>
      <p:sp>
        <p:nvSpPr>
          <p:cNvPr id="33" name="TextBox 32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sp>
        <p:nvSpPr>
          <p:cNvPr id="72" name="TextBox 71"/>
          <p:cNvSpPr txBox="1"/>
          <p:nvPr/>
        </p:nvSpPr>
        <p:spPr>
          <a:xfrm>
            <a:off x="8077201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660066"/>
                </a:solidFill>
                <a:latin typeface="Helvetica Neue Medium"/>
                <a:cs typeface="Helvetica Neue Medium"/>
              </a:rPr>
              <a:t>(Four)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49</a:t>
            </a:fld>
            <a:endParaRPr lang="en-US" dirty="0"/>
          </a:p>
        </p:txBody>
      </p:sp>
      <p:pic>
        <p:nvPicPr>
          <p:cNvPr id="44" name="Picture 18" descr="BlankMap-USA-states.PNG"/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3355" y="3116946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6" name="Freeform 75"/>
          <p:cNvSpPr/>
          <p:nvPr/>
        </p:nvSpPr>
        <p:spPr>
          <a:xfrm>
            <a:off x="3573568" y="5528852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81" name="Oval 80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82" name="Oval 81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cxnSp>
        <p:nvCxnSpPr>
          <p:cNvPr id="83" name="Straight Connector 82"/>
          <p:cNvCxnSpPr>
            <a:stCxn id="81" idx="7"/>
            <a:endCxn id="82" idx="2"/>
          </p:cNvCxnSpPr>
          <p:nvPr/>
        </p:nvCxnSpPr>
        <p:spPr>
          <a:xfrm flipV="1">
            <a:off x="7734387" y="4158725"/>
            <a:ext cx="346487" cy="174745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6" name="Straight Connector 55"/>
          <p:cNvCxnSpPr/>
          <p:nvPr/>
        </p:nvCxnSpPr>
        <p:spPr>
          <a:xfrm flipH="1" flipV="1">
            <a:off x="4074116" y="3880480"/>
            <a:ext cx="4020869" cy="278244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  <p:grpSp>
        <p:nvGrpSpPr>
          <p:cNvPr id="36" name="Group 35"/>
          <p:cNvGrpSpPr/>
          <p:nvPr/>
        </p:nvGrpSpPr>
        <p:grpSpPr>
          <a:xfrm>
            <a:off x="2032010" y="3116946"/>
            <a:ext cx="2027994" cy="877834"/>
            <a:chOff x="508010" y="3116946"/>
            <a:chExt cx="2027994" cy="877834"/>
          </a:xfrm>
        </p:grpSpPr>
        <p:sp>
          <p:nvSpPr>
            <p:cNvPr id="38" name="Oval 37"/>
            <p:cNvSpPr>
              <a:spLocks noChangeAspect="1"/>
            </p:cNvSpPr>
            <p:nvPr/>
          </p:nvSpPr>
          <p:spPr>
            <a:xfrm>
              <a:off x="2307404" y="3766180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41" name="Rectangular Callout 40"/>
            <p:cNvSpPr/>
            <p:nvPr/>
          </p:nvSpPr>
          <p:spPr>
            <a:xfrm>
              <a:off x="508010" y="3116946"/>
              <a:ext cx="1229919" cy="877834"/>
            </a:xfrm>
            <a:prstGeom prst="wedgeRectCallout">
              <a:avLst>
                <a:gd name="adj1" fmla="val 105196"/>
                <a:gd name="adj2" fmla="val 37552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2" name="Rounded Rectangle 41"/>
            <p:cNvSpPr/>
            <p:nvPr/>
          </p:nvSpPr>
          <p:spPr>
            <a:xfrm>
              <a:off x="1330971" y="3259667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43" name="Group 42"/>
          <p:cNvGrpSpPr/>
          <p:nvPr/>
        </p:nvGrpSpPr>
        <p:grpSpPr>
          <a:xfrm>
            <a:off x="2032011" y="4600888"/>
            <a:ext cx="1938546" cy="954838"/>
            <a:chOff x="508011" y="4600888"/>
            <a:chExt cx="1938546" cy="954838"/>
          </a:xfrm>
        </p:grpSpPr>
        <p:sp>
          <p:nvSpPr>
            <p:cNvPr id="45" name="Oval 44"/>
            <p:cNvSpPr>
              <a:spLocks noChangeAspect="1"/>
            </p:cNvSpPr>
            <p:nvPr/>
          </p:nvSpPr>
          <p:spPr>
            <a:xfrm>
              <a:off x="2217957" y="4600888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46" name="Rectangular Callout 45"/>
            <p:cNvSpPr/>
            <p:nvPr/>
          </p:nvSpPr>
          <p:spPr>
            <a:xfrm>
              <a:off x="508011" y="4677892"/>
              <a:ext cx="1229919" cy="877834"/>
            </a:xfrm>
            <a:prstGeom prst="wedgeRectCallout">
              <a:avLst>
                <a:gd name="adj1" fmla="val 99459"/>
                <a:gd name="adj2" fmla="val -46038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7" name="Rounded Rectangle 46"/>
            <p:cNvSpPr/>
            <p:nvPr/>
          </p:nvSpPr>
          <p:spPr>
            <a:xfrm>
              <a:off x="1330971" y="4829488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48" name="Group 47"/>
          <p:cNvGrpSpPr/>
          <p:nvPr/>
        </p:nvGrpSpPr>
        <p:grpSpPr>
          <a:xfrm>
            <a:off x="7822683" y="3809254"/>
            <a:ext cx="2012203" cy="1042358"/>
            <a:chOff x="6298682" y="3809254"/>
            <a:chExt cx="2012203" cy="1042358"/>
          </a:xfrm>
        </p:grpSpPr>
        <p:sp>
          <p:nvSpPr>
            <p:cNvPr id="49" name="Oval 48"/>
            <p:cNvSpPr>
              <a:spLocks noChangeAspect="1"/>
            </p:cNvSpPr>
            <p:nvPr/>
          </p:nvSpPr>
          <p:spPr>
            <a:xfrm>
              <a:off x="6298682" y="4623012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50" name="Rectangular Callout 49"/>
            <p:cNvSpPr/>
            <p:nvPr/>
          </p:nvSpPr>
          <p:spPr>
            <a:xfrm>
              <a:off x="7080966" y="3809254"/>
              <a:ext cx="1229919" cy="877834"/>
            </a:xfrm>
            <a:prstGeom prst="wedgeRectCallout">
              <a:avLst>
                <a:gd name="adj1" fmla="val -104764"/>
                <a:gd name="adj2" fmla="val 56842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1" name="Rounded Rectangle 50"/>
            <p:cNvSpPr/>
            <p:nvPr/>
          </p:nvSpPr>
          <p:spPr>
            <a:xfrm>
              <a:off x="7232213" y="3937863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52" name="Group 51"/>
          <p:cNvGrpSpPr/>
          <p:nvPr/>
        </p:nvGrpSpPr>
        <p:grpSpPr>
          <a:xfrm>
            <a:off x="7848730" y="4888209"/>
            <a:ext cx="1845044" cy="1106434"/>
            <a:chOff x="6324730" y="4888209"/>
            <a:chExt cx="1845044" cy="1106434"/>
          </a:xfrm>
        </p:grpSpPr>
        <p:sp>
          <p:nvSpPr>
            <p:cNvPr id="53" name="Oval 52"/>
            <p:cNvSpPr>
              <a:spLocks noChangeAspect="1"/>
            </p:cNvSpPr>
            <p:nvPr/>
          </p:nvSpPr>
          <p:spPr>
            <a:xfrm>
              <a:off x="6324730" y="4888209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54" name="Rectangular Callout 53"/>
            <p:cNvSpPr/>
            <p:nvPr/>
          </p:nvSpPr>
          <p:spPr>
            <a:xfrm>
              <a:off x="6939855" y="5116809"/>
              <a:ext cx="1229919" cy="877834"/>
            </a:xfrm>
            <a:prstGeom prst="wedgeRectCallout">
              <a:avLst>
                <a:gd name="adj1" fmla="val -89848"/>
                <a:gd name="adj2" fmla="val -58898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55" name="Rounded Rectangle 54"/>
            <p:cNvSpPr/>
            <p:nvPr/>
          </p:nvSpPr>
          <p:spPr>
            <a:xfrm>
              <a:off x="7080966" y="5245418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16204792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9362"/>
    </mc:Choice>
    <mc:Fallback xmlns="">
      <p:transition xmlns:p14="http://schemas.microsoft.com/office/powerpoint/2010/main" spd="slow" advTm="9362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accent6">
                    <a:lumMod val="75000"/>
                  </a:schemeClr>
                </a:solidFill>
              </a:rPr>
              <a:t>Backend</a:t>
            </a:r>
          </a:p>
        </p:txBody>
      </p:sp>
      <p:cxnSp>
        <p:nvCxnSpPr>
          <p:cNvPr id="25" name="Straight Connector 24"/>
          <p:cNvCxnSpPr/>
          <p:nvPr/>
        </p:nvCxnSpPr>
        <p:spPr>
          <a:xfrm>
            <a:off x="8553753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9" name="Rounded Rectangle 28"/>
          <p:cNvSpPr/>
          <p:nvPr/>
        </p:nvSpPr>
        <p:spPr>
          <a:xfrm>
            <a:off x="8988781" y="1783926"/>
            <a:ext cx="1409985" cy="74424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Backend</a:t>
            </a:r>
          </a:p>
        </p:txBody>
      </p:sp>
      <p:cxnSp>
        <p:nvCxnSpPr>
          <p:cNvPr id="31" name="Straight Connector 30"/>
          <p:cNvCxnSpPr/>
          <p:nvPr/>
        </p:nvCxnSpPr>
        <p:spPr>
          <a:xfrm flipH="1">
            <a:off x="8553753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39" name="Straight Connector 38"/>
          <p:cNvCxnSpPr/>
          <p:nvPr/>
        </p:nvCxnSpPr>
        <p:spPr>
          <a:xfrm>
            <a:off x="2928696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9" name="Rounded Rectangle 58"/>
          <p:cNvSpPr/>
          <p:nvPr/>
        </p:nvSpPr>
        <p:spPr>
          <a:xfrm>
            <a:off x="3441993" y="1783926"/>
            <a:ext cx="1215407" cy="7442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Browser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60" name="Straight Connector 59"/>
          <p:cNvCxnSpPr/>
          <p:nvPr/>
        </p:nvCxnSpPr>
        <p:spPr>
          <a:xfrm flipH="1">
            <a:off x="2928696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2" name="Rounded Rectangle 61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63" name="Straight Connector 62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/>
          <p:cNvCxnSpPr/>
          <p:nvPr/>
        </p:nvCxnSpPr>
        <p:spPr>
          <a:xfrm>
            <a:off x="6592501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5" name="Rounded Rectangle 64"/>
          <p:cNvSpPr/>
          <p:nvPr/>
        </p:nvSpPr>
        <p:spPr>
          <a:xfrm>
            <a:off x="7105798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Origin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66" name="Straight Connector 65"/>
          <p:cNvCxnSpPr/>
          <p:nvPr/>
        </p:nvCxnSpPr>
        <p:spPr>
          <a:xfrm flipH="1">
            <a:off x="6592501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67" name="Group 66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68" name="Rounded Rectangle 67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69" name="TextBox 68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grpSp>
        <p:nvGrpSpPr>
          <p:cNvPr id="70" name="Group 69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sp>
          <p:nvSpPr>
            <p:cNvPr id="71" name="Rounded Rectangle 70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72" name="TextBox 71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73" name="Group 72"/>
          <p:cNvGrpSpPr/>
          <p:nvPr/>
        </p:nvGrpSpPr>
        <p:grpSpPr>
          <a:xfrm>
            <a:off x="6999275" y="1241779"/>
            <a:ext cx="3499393" cy="1378609"/>
            <a:chOff x="3624062" y="1241778"/>
            <a:chExt cx="3499393" cy="1378609"/>
          </a:xfrm>
        </p:grpSpPr>
        <p:sp>
          <p:nvSpPr>
            <p:cNvPr id="74" name="Rounded Rectangle 73"/>
            <p:cNvSpPr/>
            <p:nvPr/>
          </p:nvSpPr>
          <p:spPr>
            <a:xfrm>
              <a:off x="3624062" y="1319887"/>
              <a:ext cx="3499393" cy="1300500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75" name="TextBox 74"/>
            <p:cNvSpPr txBox="1"/>
            <p:nvPr/>
          </p:nvSpPr>
          <p:spPr>
            <a:xfrm>
              <a:off x="4536622" y="1241778"/>
              <a:ext cx="1599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Data Center</a:t>
              </a:r>
            </a:p>
          </p:txBody>
        </p:sp>
      </p:grpSp>
      <p:sp>
        <p:nvSpPr>
          <p:cNvPr id="76" name="TextBox 75"/>
          <p:cNvSpPr txBox="1"/>
          <p:nvPr/>
        </p:nvSpPr>
        <p:spPr>
          <a:xfrm>
            <a:off x="5246783" y="2573206"/>
            <a:ext cx="1103807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008000"/>
                </a:solidFill>
                <a:latin typeface="Helvetica Neue Medium"/>
                <a:cs typeface="Helvetica Neue Medium"/>
              </a:rPr>
              <a:t>(Tens)</a:t>
            </a:r>
            <a:endParaRPr lang="en-US" sz="2200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77" name="TextBox 76"/>
          <p:cNvSpPr txBox="1"/>
          <p:nvPr/>
        </p:nvSpPr>
        <p:spPr>
          <a:xfrm>
            <a:off x="2570112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800000"/>
                </a:solidFill>
                <a:latin typeface="Helvetica Neue Medium"/>
                <a:cs typeface="Helvetica Neue Medium"/>
              </a:rPr>
              <a:t>(Millions)</a:t>
            </a:r>
          </a:p>
        </p:txBody>
      </p:sp>
      <p:sp>
        <p:nvSpPr>
          <p:cNvPr id="78" name="TextBox 77"/>
          <p:cNvSpPr txBox="1"/>
          <p:nvPr/>
        </p:nvSpPr>
        <p:spPr>
          <a:xfrm>
            <a:off x="8077201" y="2573206"/>
            <a:ext cx="1449065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200" dirty="0">
                <a:solidFill>
                  <a:srgbClr val="660066"/>
                </a:solidFill>
                <a:latin typeface="Helvetica Neue Medium"/>
                <a:cs typeface="Helvetica Neue Medium"/>
              </a:rPr>
              <a:t>(Four)</a:t>
            </a:r>
          </a:p>
        </p:txBody>
      </p:sp>
      <p:sp>
        <p:nvSpPr>
          <p:cNvPr id="3" name="Slide Number Placeholder 2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50</a:t>
            </a:fld>
            <a:endParaRPr lang="en-US" dirty="0"/>
          </a:p>
        </p:txBody>
      </p:sp>
      <p:pic>
        <p:nvPicPr>
          <p:cNvPr id="48" name="Picture 18" descr="BlankMap-USA-states.PNG"/>
          <p:cNvPicPr>
            <a:picLocks noChangeAspect="1"/>
          </p:cNvPicPr>
          <p:nvPr/>
        </p:nvPicPr>
        <p:blipFill>
          <a:blip r:embed="rId4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423355" y="3116946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9" name="Freeform 48"/>
          <p:cNvSpPr/>
          <p:nvPr/>
        </p:nvSpPr>
        <p:spPr>
          <a:xfrm>
            <a:off x="3573568" y="5528852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52" name="Oval 51"/>
          <p:cNvSpPr>
            <a:spLocks noChangeAspect="1"/>
          </p:cNvSpPr>
          <p:nvPr/>
        </p:nvSpPr>
        <p:spPr>
          <a:xfrm>
            <a:off x="3831404" y="3766180"/>
            <a:ext cx="228600" cy="228600"/>
          </a:xfrm>
          <a:prstGeom prst="ellipse">
            <a:avLst/>
          </a:prstGeom>
          <a:solidFill>
            <a:srgbClr val="0000FF"/>
          </a:solidFill>
          <a:ln>
            <a:solidFill>
              <a:srgbClr val="FF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4" name="Oval 53"/>
          <p:cNvSpPr>
            <a:spLocks noChangeAspect="1"/>
          </p:cNvSpPr>
          <p:nvPr/>
        </p:nvSpPr>
        <p:spPr>
          <a:xfrm>
            <a:off x="7656337" y="4320078"/>
            <a:ext cx="91440" cy="91440"/>
          </a:xfrm>
          <a:prstGeom prst="ellipse">
            <a:avLst/>
          </a:prstGeom>
          <a:solidFill>
            <a:srgbClr val="800000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55" name="Oval 54"/>
          <p:cNvSpPr>
            <a:spLocks noChangeAspect="1"/>
          </p:cNvSpPr>
          <p:nvPr/>
        </p:nvSpPr>
        <p:spPr>
          <a:xfrm>
            <a:off x="8080873" y="4069277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cxnSp>
        <p:nvCxnSpPr>
          <p:cNvPr id="56" name="Straight Connector 55"/>
          <p:cNvCxnSpPr>
            <a:stCxn id="54" idx="7"/>
            <a:endCxn id="55" idx="2"/>
          </p:cNvCxnSpPr>
          <p:nvPr/>
        </p:nvCxnSpPr>
        <p:spPr>
          <a:xfrm flipV="1">
            <a:off x="7734387" y="4158725"/>
            <a:ext cx="346487" cy="174745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57" name="Straight Connector 56"/>
          <p:cNvCxnSpPr/>
          <p:nvPr/>
        </p:nvCxnSpPr>
        <p:spPr>
          <a:xfrm flipH="1" flipV="1">
            <a:off x="4074116" y="3880480"/>
            <a:ext cx="4020869" cy="278244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2" name="Curved Connector 91"/>
          <p:cNvCxnSpPr>
            <a:stCxn id="46" idx="1"/>
            <a:endCxn id="90" idx="4"/>
          </p:cNvCxnSpPr>
          <p:nvPr/>
        </p:nvCxnSpPr>
        <p:spPr>
          <a:xfrm flipH="1">
            <a:off x="2451239" y="3569975"/>
            <a:ext cx="403732" cy="9402"/>
          </a:xfrm>
          <a:prstGeom prst="straightConnector1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2" name="Picture 4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  <p:grpSp>
        <p:nvGrpSpPr>
          <p:cNvPr id="43" name="Group 42"/>
          <p:cNvGrpSpPr/>
          <p:nvPr/>
        </p:nvGrpSpPr>
        <p:grpSpPr>
          <a:xfrm>
            <a:off x="2032010" y="3116946"/>
            <a:ext cx="2027994" cy="877834"/>
            <a:chOff x="508010" y="3116946"/>
            <a:chExt cx="2027994" cy="877834"/>
          </a:xfrm>
        </p:grpSpPr>
        <p:sp>
          <p:nvSpPr>
            <p:cNvPr id="44" name="Oval 43"/>
            <p:cNvSpPr>
              <a:spLocks noChangeAspect="1"/>
            </p:cNvSpPr>
            <p:nvPr/>
          </p:nvSpPr>
          <p:spPr>
            <a:xfrm>
              <a:off x="2307404" y="3766180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45" name="Rectangular Callout 44"/>
            <p:cNvSpPr/>
            <p:nvPr/>
          </p:nvSpPr>
          <p:spPr>
            <a:xfrm>
              <a:off x="508010" y="3116946"/>
              <a:ext cx="1229919" cy="877834"/>
            </a:xfrm>
            <a:prstGeom prst="wedgeRectCallout">
              <a:avLst>
                <a:gd name="adj1" fmla="val 105196"/>
                <a:gd name="adj2" fmla="val 37552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46" name="Rounded Rectangle 45"/>
            <p:cNvSpPr/>
            <p:nvPr/>
          </p:nvSpPr>
          <p:spPr>
            <a:xfrm>
              <a:off x="1330971" y="3259667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47" name="Group 46"/>
          <p:cNvGrpSpPr/>
          <p:nvPr/>
        </p:nvGrpSpPr>
        <p:grpSpPr>
          <a:xfrm>
            <a:off x="2032011" y="4600888"/>
            <a:ext cx="1938546" cy="954838"/>
            <a:chOff x="508011" y="4600888"/>
            <a:chExt cx="1938546" cy="954838"/>
          </a:xfrm>
        </p:grpSpPr>
        <p:sp>
          <p:nvSpPr>
            <p:cNvPr id="79" name="Oval 78"/>
            <p:cNvSpPr>
              <a:spLocks noChangeAspect="1"/>
            </p:cNvSpPr>
            <p:nvPr/>
          </p:nvSpPr>
          <p:spPr>
            <a:xfrm>
              <a:off x="2217957" y="4600888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80" name="Rectangular Callout 79"/>
            <p:cNvSpPr/>
            <p:nvPr/>
          </p:nvSpPr>
          <p:spPr>
            <a:xfrm>
              <a:off x="508011" y="4677892"/>
              <a:ext cx="1229919" cy="877834"/>
            </a:xfrm>
            <a:prstGeom prst="wedgeRectCallout">
              <a:avLst>
                <a:gd name="adj1" fmla="val 99459"/>
                <a:gd name="adj2" fmla="val -46038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81" name="Rounded Rectangle 80"/>
            <p:cNvSpPr/>
            <p:nvPr/>
          </p:nvSpPr>
          <p:spPr>
            <a:xfrm>
              <a:off x="1330971" y="4829488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82" name="Group 81"/>
          <p:cNvGrpSpPr/>
          <p:nvPr/>
        </p:nvGrpSpPr>
        <p:grpSpPr>
          <a:xfrm>
            <a:off x="7822683" y="3809254"/>
            <a:ext cx="2012203" cy="1042358"/>
            <a:chOff x="6298682" y="3809254"/>
            <a:chExt cx="2012203" cy="1042358"/>
          </a:xfrm>
        </p:grpSpPr>
        <p:sp>
          <p:nvSpPr>
            <p:cNvPr id="83" name="Oval 82"/>
            <p:cNvSpPr>
              <a:spLocks noChangeAspect="1"/>
            </p:cNvSpPr>
            <p:nvPr/>
          </p:nvSpPr>
          <p:spPr>
            <a:xfrm>
              <a:off x="6298682" y="4623012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rgbClr val="000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84" name="Rectangular Callout 83"/>
            <p:cNvSpPr/>
            <p:nvPr/>
          </p:nvSpPr>
          <p:spPr>
            <a:xfrm>
              <a:off x="7080966" y="3809254"/>
              <a:ext cx="1229919" cy="877834"/>
            </a:xfrm>
            <a:prstGeom prst="wedgeRectCallout">
              <a:avLst>
                <a:gd name="adj1" fmla="val -104764"/>
                <a:gd name="adj2" fmla="val 56842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85" name="Rounded Rectangle 84"/>
            <p:cNvSpPr/>
            <p:nvPr/>
          </p:nvSpPr>
          <p:spPr>
            <a:xfrm>
              <a:off x="7232213" y="3937863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7848730" y="4888209"/>
            <a:ext cx="1845044" cy="1106434"/>
            <a:chOff x="6324730" y="4888209"/>
            <a:chExt cx="1845044" cy="1106434"/>
          </a:xfrm>
        </p:grpSpPr>
        <p:sp>
          <p:nvSpPr>
            <p:cNvPr id="87" name="Oval 86"/>
            <p:cNvSpPr>
              <a:spLocks noChangeAspect="1"/>
            </p:cNvSpPr>
            <p:nvPr/>
          </p:nvSpPr>
          <p:spPr>
            <a:xfrm>
              <a:off x="6324730" y="4888209"/>
              <a:ext cx="228600" cy="228600"/>
            </a:xfrm>
            <a:prstGeom prst="ellipse">
              <a:avLst/>
            </a:prstGeom>
            <a:solidFill>
              <a:srgbClr val="660066"/>
            </a:solidFill>
            <a:ln>
              <a:solidFill>
                <a:schemeClr val="tx1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/>
                <a:cs typeface="Helvetica Neue Medium"/>
              </a:endParaRPr>
            </a:p>
          </p:txBody>
        </p:sp>
        <p:sp>
          <p:nvSpPr>
            <p:cNvPr id="88" name="Rectangular Callout 87"/>
            <p:cNvSpPr/>
            <p:nvPr/>
          </p:nvSpPr>
          <p:spPr>
            <a:xfrm>
              <a:off x="6939855" y="5116809"/>
              <a:ext cx="1229919" cy="877834"/>
            </a:xfrm>
            <a:prstGeom prst="wedgeRectCallout">
              <a:avLst>
                <a:gd name="adj1" fmla="val -89848"/>
                <a:gd name="adj2" fmla="val -58898"/>
              </a:avLst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89" name="Rounded Rectangle 88"/>
            <p:cNvSpPr/>
            <p:nvPr/>
          </p:nvSpPr>
          <p:spPr>
            <a:xfrm>
              <a:off x="7080966" y="5245418"/>
              <a:ext cx="293301" cy="620615"/>
            </a:xfrm>
            <a:prstGeom prst="roundRect">
              <a:avLst/>
            </a:prstGeom>
            <a:ln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pPr algn="ctr"/>
              <a:endParaRPr lang="en-US" sz="14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</p:grpSp>
      <p:sp>
        <p:nvSpPr>
          <p:cNvPr id="90" name="Can 89"/>
          <p:cNvSpPr/>
          <p:nvPr/>
        </p:nvSpPr>
        <p:spPr>
          <a:xfrm>
            <a:off x="2158631" y="3264162"/>
            <a:ext cx="292608" cy="630431"/>
          </a:xfrm>
          <a:prstGeom prst="can">
            <a:avLst>
              <a:gd name="adj" fmla="val 39728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91" name="Can 90"/>
          <p:cNvSpPr/>
          <p:nvPr/>
        </p:nvSpPr>
        <p:spPr>
          <a:xfrm>
            <a:off x="2164727" y="4829489"/>
            <a:ext cx="292608" cy="630431"/>
          </a:xfrm>
          <a:prstGeom prst="can">
            <a:avLst>
              <a:gd name="adj" fmla="val 39728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94" name="Can 93"/>
          <p:cNvSpPr/>
          <p:nvPr/>
        </p:nvSpPr>
        <p:spPr>
          <a:xfrm>
            <a:off x="9364585" y="3937864"/>
            <a:ext cx="292608" cy="630431"/>
          </a:xfrm>
          <a:prstGeom prst="can">
            <a:avLst>
              <a:gd name="adj" fmla="val 39728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95" name="Can 94"/>
          <p:cNvSpPr/>
          <p:nvPr/>
        </p:nvSpPr>
        <p:spPr>
          <a:xfrm>
            <a:off x="9220283" y="5245419"/>
            <a:ext cx="292608" cy="630431"/>
          </a:xfrm>
          <a:prstGeom prst="can">
            <a:avLst>
              <a:gd name="adj" fmla="val 39728"/>
            </a:avLst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endParaRPr lang="en-US">
              <a:solidFill>
                <a:schemeClr val="tx1"/>
              </a:solidFill>
              <a:latin typeface="Helvetica Neue Medium"/>
              <a:cs typeface="Helvetica Neue Medium"/>
            </a:endParaRP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21406190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28195"/>
    </mc:Choice>
    <mc:Fallback xmlns="">
      <p:transition xmlns:p14="http://schemas.microsoft.com/office/powerpoint/2010/main" spd="slow" advTm="28195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CDN Effectiveness</a:t>
            </a:r>
            <a:endParaRPr lang="en-US" dirty="0"/>
          </a:p>
        </p:txBody>
      </p:sp>
      <p:grpSp>
        <p:nvGrpSpPr>
          <p:cNvPr id="3" name="Group 2"/>
          <p:cNvGrpSpPr/>
          <p:nvPr/>
        </p:nvGrpSpPr>
        <p:grpSpPr>
          <a:xfrm>
            <a:off x="2214831" y="2701724"/>
            <a:ext cx="1723813" cy="944748"/>
            <a:chOff x="690830" y="2701724"/>
            <a:chExt cx="1723813" cy="944748"/>
          </a:xfrm>
        </p:grpSpPr>
        <p:sp>
          <p:nvSpPr>
            <p:cNvPr id="33" name="Right Arrow 32"/>
            <p:cNvSpPr/>
            <p:nvPr/>
          </p:nvSpPr>
          <p:spPr>
            <a:xfrm>
              <a:off x="690830" y="2942384"/>
              <a:ext cx="1723813" cy="704088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endParaRPr>
            </a:p>
          </p:txBody>
        </p:sp>
        <p:sp>
          <p:nvSpPr>
            <p:cNvPr id="34" name="Rectangle 33"/>
            <p:cNvSpPr>
              <a:spLocks noChangeAspect="1"/>
            </p:cNvSpPr>
            <p:nvPr/>
          </p:nvSpPr>
          <p:spPr>
            <a:xfrm>
              <a:off x="739675" y="2701724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8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77.2M</a:t>
              </a:r>
            </a:p>
          </p:txBody>
        </p:sp>
      </p:grpSp>
      <p:grpSp>
        <p:nvGrpSpPr>
          <p:cNvPr id="56" name="Group 55"/>
          <p:cNvGrpSpPr/>
          <p:nvPr/>
        </p:nvGrpSpPr>
        <p:grpSpPr>
          <a:xfrm>
            <a:off x="4007567" y="2784857"/>
            <a:ext cx="5511801" cy="2478588"/>
            <a:chOff x="2483566" y="2784856"/>
            <a:chExt cx="5511801" cy="2287534"/>
          </a:xfrm>
        </p:grpSpPr>
        <p:cxnSp>
          <p:nvCxnSpPr>
            <p:cNvPr id="36" name="Straight Connector 35"/>
            <p:cNvCxnSpPr/>
            <p:nvPr/>
          </p:nvCxnSpPr>
          <p:spPr>
            <a:xfrm>
              <a:off x="2483566" y="2786390"/>
              <a:ext cx="0" cy="2286000"/>
            </a:xfrm>
            <a:prstGeom prst="line">
              <a:avLst/>
            </a:prstGeom>
            <a:ln>
              <a:solidFill>
                <a:srgbClr val="800000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Straight Connector 38"/>
            <p:cNvCxnSpPr/>
            <p:nvPr/>
          </p:nvCxnSpPr>
          <p:spPr>
            <a:xfrm>
              <a:off x="4315189" y="2786390"/>
              <a:ext cx="0" cy="2286000"/>
            </a:xfrm>
            <a:prstGeom prst="line">
              <a:avLst/>
            </a:prstGeom>
            <a:ln>
              <a:solidFill>
                <a:srgbClr val="008000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4" name="Straight Connector 43"/>
            <p:cNvCxnSpPr/>
            <p:nvPr/>
          </p:nvCxnSpPr>
          <p:spPr>
            <a:xfrm>
              <a:off x="6189145" y="2784856"/>
              <a:ext cx="0" cy="2286000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5" name="Straight Connector 44"/>
            <p:cNvCxnSpPr/>
            <p:nvPr/>
          </p:nvCxnSpPr>
          <p:spPr>
            <a:xfrm>
              <a:off x="7995367" y="2786390"/>
              <a:ext cx="0" cy="2286000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5" name="Group 4"/>
          <p:cNvGrpSpPr/>
          <p:nvPr/>
        </p:nvGrpSpPr>
        <p:grpSpPr>
          <a:xfrm>
            <a:off x="4057309" y="3578893"/>
            <a:ext cx="1723813" cy="625594"/>
            <a:chOff x="2533308" y="3578893"/>
            <a:chExt cx="1723813" cy="625594"/>
          </a:xfrm>
        </p:grpSpPr>
        <p:sp>
          <p:nvSpPr>
            <p:cNvPr id="46" name="Right Arrow 45"/>
            <p:cNvSpPr/>
            <p:nvPr/>
          </p:nvSpPr>
          <p:spPr>
            <a:xfrm>
              <a:off x="2533308" y="3957599"/>
              <a:ext cx="1723813" cy="246888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endParaRPr>
            </a:p>
          </p:txBody>
        </p:sp>
        <p:sp>
          <p:nvSpPr>
            <p:cNvPr id="47" name="Rectangle 46"/>
            <p:cNvSpPr>
              <a:spLocks noChangeAspect="1"/>
            </p:cNvSpPr>
            <p:nvPr/>
          </p:nvSpPr>
          <p:spPr>
            <a:xfrm>
              <a:off x="2668463" y="3578893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008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26.6M</a:t>
              </a:r>
            </a:p>
          </p:txBody>
        </p:sp>
      </p:grpSp>
      <p:grpSp>
        <p:nvGrpSpPr>
          <p:cNvPr id="8" name="Group 7"/>
          <p:cNvGrpSpPr/>
          <p:nvPr/>
        </p:nvGrpSpPr>
        <p:grpSpPr>
          <a:xfrm>
            <a:off x="5923838" y="3977640"/>
            <a:ext cx="1723813" cy="523625"/>
            <a:chOff x="4399837" y="3977639"/>
            <a:chExt cx="1723813" cy="523625"/>
          </a:xfrm>
        </p:grpSpPr>
        <p:sp>
          <p:nvSpPr>
            <p:cNvPr id="48" name="Right Arrow 47"/>
            <p:cNvSpPr/>
            <p:nvPr/>
          </p:nvSpPr>
          <p:spPr>
            <a:xfrm>
              <a:off x="4399837" y="4400680"/>
              <a:ext cx="1723813" cy="100584"/>
            </a:xfrm>
            <a:prstGeom prst="right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endParaRPr>
            </a:p>
          </p:txBody>
        </p:sp>
        <p:sp>
          <p:nvSpPr>
            <p:cNvPr id="49" name="Rectangle 48"/>
            <p:cNvSpPr>
              <a:spLocks noChangeAspect="1"/>
            </p:cNvSpPr>
            <p:nvPr/>
          </p:nvSpPr>
          <p:spPr>
            <a:xfrm>
              <a:off x="4534992" y="3977639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0000FF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11.2M</a:t>
              </a:r>
            </a:p>
          </p:txBody>
        </p:sp>
      </p:grpSp>
      <p:grpSp>
        <p:nvGrpSpPr>
          <p:cNvPr id="35" name="Group 34"/>
          <p:cNvGrpSpPr/>
          <p:nvPr/>
        </p:nvGrpSpPr>
        <p:grpSpPr>
          <a:xfrm>
            <a:off x="7776680" y="4408585"/>
            <a:ext cx="1723813" cy="502547"/>
            <a:chOff x="6252679" y="4408584"/>
            <a:chExt cx="1723813" cy="502547"/>
          </a:xfrm>
        </p:grpSpPr>
        <p:sp>
          <p:nvSpPr>
            <p:cNvPr id="50" name="Right Arrow 49"/>
            <p:cNvSpPr/>
            <p:nvPr/>
          </p:nvSpPr>
          <p:spPr>
            <a:xfrm>
              <a:off x="6252679" y="4837979"/>
              <a:ext cx="1723813" cy="73152"/>
            </a:xfrm>
            <a:prstGeom prst="rightArrow">
              <a:avLst/>
            </a:prstGeom>
            <a:solidFill>
              <a:schemeClr val="accent6">
                <a:lumMod val="75000"/>
              </a:schemeClr>
            </a:solidFill>
            <a:ln>
              <a:solidFill>
                <a:schemeClr val="accent6">
                  <a:lumMod val="75000"/>
                </a:schemeClr>
              </a:solidFill>
            </a:ln>
          </p:spPr>
          <p:style>
            <a:lnRef idx="2">
              <a:schemeClr val="accent6">
                <a:shade val="50000"/>
              </a:schemeClr>
            </a:lnRef>
            <a:fillRef idx="1">
              <a:schemeClr val="accent6"/>
            </a:fillRef>
            <a:effectRef idx="0">
              <a:schemeClr val="accent6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endParaRPr>
            </a:p>
          </p:txBody>
        </p:sp>
        <p:sp>
          <p:nvSpPr>
            <p:cNvPr id="51" name="Rectangle 50"/>
            <p:cNvSpPr>
              <a:spLocks noChangeAspect="1"/>
            </p:cNvSpPr>
            <p:nvPr/>
          </p:nvSpPr>
          <p:spPr>
            <a:xfrm>
              <a:off x="6387834" y="4408584"/>
              <a:ext cx="133004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chemeClr val="accent6">
                      <a:lumMod val="75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7.6M</a:t>
              </a:r>
            </a:p>
          </p:txBody>
        </p:sp>
      </p:grpSp>
      <p:cxnSp>
        <p:nvCxnSpPr>
          <p:cNvPr id="64" name="Straight Connector 63"/>
          <p:cNvCxnSpPr/>
          <p:nvPr/>
        </p:nvCxnSpPr>
        <p:spPr>
          <a:xfrm>
            <a:off x="8553753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6" name="Rounded Rectangle 65"/>
          <p:cNvSpPr/>
          <p:nvPr/>
        </p:nvSpPr>
        <p:spPr>
          <a:xfrm>
            <a:off x="8985765" y="1783926"/>
            <a:ext cx="1409985" cy="744241"/>
          </a:xfrm>
          <a:prstGeom prst="roundRect">
            <a:avLst/>
          </a:prstGeom>
          <a:ln/>
        </p:spPr>
        <p:style>
          <a:lnRef idx="1">
            <a:schemeClr val="accent6"/>
          </a:lnRef>
          <a:fillRef idx="3">
            <a:schemeClr val="accent6"/>
          </a:fillRef>
          <a:effectRef idx="2">
            <a:schemeClr val="accent6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Backend</a:t>
            </a:r>
          </a:p>
        </p:txBody>
      </p:sp>
      <p:cxnSp>
        <p:nvCxnSpPr>
          <p:cNvPr id="68" name="Straight Connector 67"/>
          <p:cNvCxnSpPr/>
          <p:nvPr/>
        </p:nvCxnSpPr>
        <p:spPr>
          <a:xfrm flipH="1">
            <a:off x="8553753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8" name="Straight Connector 77"/>
          <p:cNvCxnSpPr/>
          <p:nvPr/>
        </p:nvCxnSpPr>
        <p:spPr>
          <a:xfrm>
            <a:off x="2928696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9" name="Rounded Rectangle 78"/>
          <p:cNvSpPr/>
          <p:nvPr/>
        </p:nvSpPr>
        <p:spPr>
          <a:xfrm>
            <a:off x="3441993" y="1783926"/>
            <a:ext cx="1203754" cy="744241"/>
          </a:xfrm>
          <a:prstGeom prst="roundRect">
            <a:avLst/>
          </a:prstGeom>
          <a:ln/>
        </p:spPr>
        <p:style>
          <a:lnRef idx="1">
            <a:schemeClr val="accent2"/>
          </a:lnRef>
          <a:fillRef idx="3">
            <a:schemeClr val="accent2"/>
          </a:fillRef>
          <a:effectRef idx="2">
            <a:schemeClr val="accent2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Browser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80" name="Straight Connector 79"/>
          <p:cNvCxnSpPr/>
          <p:nvPr/>
        </p:nvCxnSpPr>
        <p:spPr>
          <a:xfrm flipH="1">
            <a:off x="2928696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2" name="Straight Connector 81"/>
          <p:cNvCxnSpPr/>
          <p:nvPr/>
        </p:nvCxnSpPr>
        <p:spPr>
          <a:xfrm>
            <a:off x="4760319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3" name="Rounded Rectangle 82"/>
          <p:cNvSpPr/>
          <p:nvPr/>
        </p:nvSpPr>
        <p:spPr>
          <a:xfrm>
            <a:off x="5273616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Edge 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84" name="Straight Connector 83"/>
          <p:cNvCxnSpPr/>
          <p:nvPr/>
        </p:nvCxnSpPr>
        <p:spPr>
          <a:xfrm flipH="1">
            <a:off x="4760319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5" name="Straight Connector 84"/>
          <p:cNvCxnSpPr/>
          <p:nvPr/>
        </p:nvCxnSpPr>
        <p:spPr>
          <a:xfrm>
            <a:off x="6592501" y="2088444"/>
            <a:ext cx="333235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6" name="Rounded Rectangle 85"/>
          <p:cNvSpPr/>
          <p:nvPr/>
        </p:nvSpPr>
        <p:spPr>
          <a:xfrm>
            <a:off x="7105798" y="1783926"/>
            <a:ext cx="1131146" cy="744241"/>
          </a:xfrm>
          <a:prstGeom prst="roundRect">
            <a:avLst/>
          </a:prstGeom>
          <a:ln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Origin</a:t>
            </a:r>
          </a:p>
          <a:p>
            <a:pPr algn="ctr"/>
            <a:r>
              <a:rPr lang="en-US" dirty="0">
                <a:solidFill>
                  <a:schemeClr val="tx1"/>
                </a:solidFill>
                <a:latin typeface="Helvetica Neue Medium"/>
                <a:cs typeface="Helvetica Neue Medium"/>
              </a:rPr>
              <a:t>Cache</a:t>
            </a:r>
          </a:p>
        </p:txBody>
      </p:sp>
      <p:cxnSp>
        <p:nvCxnSpPr>
          <p:cNvPr id="87" name="Straight Connector 86"/>
          <p:cNvCxnSpPr/>
          <p:nvPr/>
        </p:nvCxnSpPr>
        <p:spPr>
          <a:xfrm flipH="1">
            <a:off x="6592501" y="2240018"/>
            <a:ext cx="333234" cy="0"/>
          </a:xfrm>
          <a:prstGeom prst="line">
            <a:avLst/>
          </a:prstGeom>
          <a:ln>
            <a:solidFill>
              <a:srgbClr val="0000FF"/>
            </a:solidFill>
            <a:tailEnd type="triangle" w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8" name="Group 87"/>
          <p:cNvGrpSpPr/>
          <p:nvPr/>
        </p:nvGrpSpPr>
        <p:grpSpPr>
          <a:xfrm>
            <a:off x="5148063" y="1249333"/>
            <a:ext cx="1371271" cy="1371055"/>
            <a:chOff x="3624062" y="1249332"/>
            <a:chExt cx="1371271" cy="1371055"/>
          </a:xfrm>
        </p:grpSpPr>
        <p:sp>
          <p:nvSpPr>
            <p:cNvPr id="89" name="Rounded Rectangle 88"/>
            <p:cNvSpPr/>
            <p:nvPr/>
          </p:nvSpPr>
          <p:spPr>
            <a:xfrm>
              <a:off x="3624062" y="1319887"/>
              <a:ext cx="1371271" cy="1300500"/>
            </a:xfrm>
            <a:prstGeom prst="roundRect">
              <a:avLst/>
            </a:prstGeom>
            <a:noFill/>
            <a:ln>
              <a:solidFill>
                <a:srgbClr val="008000"/>
              </a:solidFill>
            </a:ln>
          </p:spPr>
          <p:style>
            <a:lnRef idx="2">
              <a:schemeClr val="accent3"/>
            </a:lnRef>
            <a:fillRef idx="1">
              <a:schemeClr val="lt1"/>
            </a:fillRef>
            <a:effectRef idx="0">
              <a:schemeClr val="accent3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90" name="TextBox 89"/>
            <p:cNvSpPr txBox="1"/>
            <p:nvPr/>
          </p:nvSpPr>
          <p:spPr>
            <a:xfrm>
              <a:off x="3998505" y="1249332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PoP</a:t>
              </a:r>
            </a:p>
          </p:txBody>
        </p:sp>
      </p:grpSp>
      <p:grpSp>
        <p:nvGrpSpPr>
          <p:cNvPr id="91" name="Group 90"/>
          <p:cNvGrpSpPr/>
          <p:nvPr/>
        </p:nvGrpSpPr>
        <p:grpSpPr>
          <a:xfrm>
            <a:off x="1797550" y="1241779"/>
            <a:ext cx="2972006" cy="1371055"/>
            <a:chOff x="273550" y="1241778"/>
            <a:chExt cx="2972006" cy="1371055"/>
          </a:xfrm>
        </p:grpSpPr>
        <p:sp>
          <p:nvSpPr>
            <p:cNvPr id="92" name="Rounded Rectangle 91"/>
            <p:cNvSpPr/>
            <p:nvPr/>
          </p:nvSpPr>
          <p:spPr>
            <a:xfrm>
              <a:off x="273550" y="1312333"/>
              <a:ext cx="2972006" cy="1300500"/>
            </a:xfrm>
            <a:prstGeom prst="roundRect">
              <a:avLst/>
            </a:prstGeom>
            <a:noFill/>
            <a:ln>
              <a:solidFill>
                <a:srgbClr val="800000"/>
              </a:solidFill>
            </a:ln>
          </p:spPr>
          <p:style>
            <a:lnRef idx="2">
              <a:schemeClr val="accent2"/>
            </a:lnRef>
            <a:fillRef idx="1">
              <a:schemeClr val="lt1"/>
            </a:fillRef>
            <a:effectRef idx="0">
              <a:schemeClr val="accent2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93" name="TextBox 92"/>
            <p:cNvSpPr txBox="1"/>
            <p:nvPr/>
          </p:nvSpPr>
          <p:spPr>
            <a:xfrm>
              <a:off x="1330971" y="1241778"/>
              <a:ext cx="872626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Client</a:t>
              </a:r>
            </a:p>
          </p:txBody>
        </p:sp>
      </p:grpSp>
      <p:grpSp>
        <p:nvGrpSpPr>
          <p:cNvPr id="94" name="Group 93"/>
          <p:cNvGrpSpPr/>
          <p:nvPr/>
        </p:nvGrpSpPr>
        <p:grpSpPr>
          <a:xfrm>
            <a:off x="6999275" y="1241779"/>
            <a:ext cx="3499393" cy="1378609"/>
            <a:chOff x="3624062" y="1241778"/>
            <a:chExt cx="3499393" cy="1378609"/>
          </a:xfrm>
        </p:grpSpPr>
        <p:sp>
          <p:nvSpPr>
            <p:cNvPr id="95" name="Rounded Rectangle 94"/>
            <p:cNvSpPr/>
            <p:nvPr/>
          </p:nvSpPr>
          <p:spPr>
            <a:xfrm>
              <a:off x="3624062" y="1319887"/>
              <a:ext cx="3499393" cy="1300500"/>
            </a:xfrm>
            <a:prstGeom prst="roundRect">
              <a:avLst/>
            </a:prstGeom>
            <a:noFill/>
            <a:ln>
              <a:solidFill>
                <a:srgbClr val="660066"/>
              </a:solidFill>
            </a:ln>
          </p:spPr>
          <p:style>
            <a:lnRef idx="2">
              <a:schemeClr val="accent1"/>
            </a:lnRef>
            <a:fillRef idx="1">
              <a:schemeClr val="lt1"/>
            </a:fillRef>
            <a:effectRef idx="0">
              <a:schemeClr val="accent1"/>
            </a:effectRef>
            <a:fontRef idx="minor">
              <a:schemeClr val="dk1"/>
            </a:fontRef>
          </p:style>
          <p:txBody>
            <a:bodyPr/>
            <a:lstStyle/>
            <a:p>
              <a:pPr algn="ctr"/>
              <a:endParaRPr lang="en-US" sz="2000" dirty="0">
                <a:solidFill>
                  <a:schemeClr val="tx1"/>
                </a:solidFill>
                <a:latin typeface="Helvetica Neue Medium"/>
                <a:cs typeface="Helvetica Neue Medium"/>
              </a:endParaRPr>
            </a:p>
          </p:txBody>
        </p:sp>
        <p:sp>
          <p:nvSpPr>
            <p:cNvPr id="96" name="TextBox 95"/>
            <p:cNvSpPr txBox="1"/>
            <p:nvPr/>
          </p:nvSpPr>
          <p:spPr>
            <a:xfrm>
              <a:off x="4536622" y="1241778"/>
              <a:ext cx="1599055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000" dirty="0">
                  <a:latin typeface="Helvetica Neue Medium"/>
                  <a:cs typeface="Helvetica Neue Medium"/>
                </a:rPr>
                <a:t>Data Center</a:t>
              </a:r>
            </a:p>
          </p:txBody>
        </p:sp>
      </p:grpSp>
      <p:grpSp>
        <p:nvGrpSpPr>
          <p:cNvPr id="4" name="Group 3"/>
          <p:cNvGrpSpPr/>
          <p:nvPr/>
        </p:nvGrpSpPr>
        <p:grpSpPr>
          <a:xfrm>
            <a:off x="2544262" y="3850212"/>
            <a:ext cx="1394381" cy="461665"/>
            <a:chOff x="1020261" y="3850211"/>
            <a:chExt cx="1394381" cy="461665"/>
          </a:xfrm>
        </p:grpSpPr>
        <p:sp>
          <p:nvSpPr>
            <p:cNvPr id="97" name="Right Arrow 96"/>
            <p:cNvSpPr/>
            <p:nvPr/>
          </p:nvSpPr>
          <p:spPr>
            <a:xfrm flipH="1">
              <a:off x="2069716" y="3852445"/>
              <a:ext cx="344926" cy="457197"/>
            </a:xfrm>
            <a:prstGeom prst="rightArrow">
              <a:avLst/>
            </a:prstGeom>
            <a:solidFill>
              <a:srgbClr val="800000"/>
            </a:solidFill>
            <a:ln>
              <a:solidFill>
                <a:srgbClr val="800000"/>
              </a:solidFill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endParaRPr>
            </a:p>
          </p:txBody>
        </p:sp>
        <p:sp>
          <p:nvSpPr>
            <p:cNvPr id="98" name="Rectangle 97"/>
            <p:cNvSpPr>
              <a:spLocks noChangeAspect="1"/>
            </p:cNvSpPr>
            <p:nvPr/>
          </p:nvSpPr>
          <p:spPr>
            <a:xfrm>
              <a:off x="1020261" y="3850211"/>
              <a:ext cx="1184282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8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65.5%</a:t>
              </a:r>
            </a:p>
          </p:txBody>
        </p:sp>
      </p:grpSp>
      <p:grpSp>
        <p:nvGrpSpPr>
          <p:cNvPr id="6" name="Group 5"/>
          <p:cNvGrpSpPr/>
          <p:nvPr/>
        </p:nvGrpSpPr>
        <p:grpSpPr>
          <a:xfrm>
            <a:off x="4261719" y="4220141"/>
            <a:ext cx="1519403" cy="461665"/>
            <a:chOff x="2737718" y="4220140"/>
            <a:chExt cx="1519403" cy="461665"/>
          </a:xfrm>
        </p:grpSpPr>
        <p:sp>
          <p:nvSpPr>
            <p:cNvPr id="99" name="Right Arrow 98"/>
            <p:cNvSpPr/>
            <p:nvPr/>
          </p:nvSpPr>
          <p:spPr>
            <a:xfrm flipH="1">
              <a:off x="3840635" y="4377820"/>
              <a:ext cx="416486" cy="146304"/>
            </a:xfrm>
            <a:prstGeom prst="rightArrow">
              <a:avLst/>
            </a:prstGeom>
            <a:solidFill>
              <a:srgbClr val="008000"/>
            </a:solidFill>
            <a:ln>
              <a:solidFill>
                <a:srgbClr val="008000"/>
              </a:solidFill>
            </a:ln>
          </p:spPr>
          <p:style>
            <a:lnRef idx="2">
              <a:schemeClr val="accent3">
                <a:shade val="50000"/>
              </a:schemeClr>
            </a:lnRef>
            <a:fillRef idx="1">
              <a:schemeClr val="accent3"/>
            </a:fillRef>
            <a:effectRef idx="0">
              <a:schemeClr val="accent3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endParaRPr>
            </a:p>
          </p:txBody>
        </p:sp>
        <p:sp>
          <p:nvSpPr>
            <p:cNvPr id="100" name="Rectangle 99"/>
            <p:cNvSpPr>
              <a:spLocks noChangeAspect="1"/>
            </p:cNvSpPr>
            <p:nvPr/>
          </p:nvSpPr>
          <p:spPr>
            <a:xfrm>
              <a:off x="2737718" y="4220140"/>
              <a:ext cx="1322437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008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58.0%</a:t>
              </a:r>
            </a:p>
          </p:txBody>
        </p:sp>
      </p:grpSp>
      <p:grpSp>
        <p:nvGrpSpPr>
          <p:cNvPr id="37" name="Group 36"/>
          <p:cNvGrpSpPr/>
          <p:nvPr/>
        </p:nvGrpSpPr>
        <p:grpSpPr>
          <a:xfrm>
            <a:off x="6160951" y="4643724"/>
            <a:ext cx="1476026" cy="461665"/>
            <a:chOff x="4636951" y="4643723"/>
            <a:chExt cx="1476026" cy="461665"/>
          </a:xfrm>
        </p:grpSpPr>
        <p:sp>
          <p:nvSpPr>
            <p:cNvPr id="101" name="Right Arrow 100"/>
            <p:cNvSpPr/>
            <p:nvPr/>
          </p:nvSpPr>
          <p:spPr>
            <a:xfrm flipH="1">
              <a:off x="5655777" y="4851696"/>
              <a:ext cx="457200" cy="45719"/>
            </a:xfrm>
            <a:prstGeom prst="rightArrow">
              <a:avLst/>
            </a:prstGeom>
            <a:solidFill>
              <a:srgbClr val="0000FF"/>
            </a:solidFill>
            <a:ln>
              <a:solidFill>
                <a:srgbClr val="0000FF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/>
            <a:lstStyle/>
            <a:p>
              <a:endParaRPr lang="en-US" dirty="0">
                <a:ln w="1905"/>
                <a:gradFill>
                  <a:gsLst>
                    <a:gs pos="0">
                      <a:schemeClr val="accent6">
                        <a:shade val="20000"/>
                        <a:satMod val="200000"/>
                      </a:schemeClr>
                    </a:gs>
                    <a:gs pos="78000">
                      <a:schemeClr val="accent6">
                        <a:tint val="90000"/>
                        <a:shade val="89000"/>
                        <a:satMod val="220000"/>
                      </a:schemeClr>
                    </a:gs>
                    <a:gs pos="100000">
                      <a:schemeClr val="accent6">
                        <a:tint val="12000"/>
                        <a:satMod val="255000"/>
                      </a:schemeClr>
                    </a:gs>
                  </a:gsLst>
                  <a:lin ang="5400000"/>
                </a:gradFill>
                <a:effectLst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Helvetica Neue Medium"/>
                <a:cs typeface="Helvetica Neue Medium"/>
              </a:endParaRPr>
            </a:p>
          </p:txBody>
        </p:sp>
        <p:sp>
          <p:nvSpPr>
            <p:cNvPr id="102" name="Rectangle 101"/>
            <p:cNvSpPr>
              <a:spLocks noChangeAspect="1"/>
            </p:cNvSpPr>
            <p:nvPr/>
          </p:nvSpPr>
          <p:spPr>
            <a:xfrm>
              <a:off x="4636951" y="4643723"/>
              <a:ext cx="1138700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0000FF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31.8%</a:t>
              </a:r>
            </a:p>
          </p:txBody>
        </p:sp>
      </p:grpSp>
      <p:sp>
        <p:nvSpPr>
          <p:cNvPr id="104" name="Alternate Process 103"/>
          <p:cNvSpPr/>
          <p:nvPr/>
        </p:nvSpPr>
        <p:spPr>
          <a:xfrm>
            <a:off x="8264732" y="1783926"/>
            <a:ext cx="276690" cy="744241"/>
          </a:xfrm>
          <a:prstGeom prst="flowChartAlternateProcess">
            <a:avLst/>
          </a:prstGeom>
          <a:ln/>
        </p:spPr>
        <p:style>
          <a:lnRef idx="1">
            <a:schemeClr val="accent4"/>
          </a:lnRef>
          <a:fillRef idx="3">
            <a:schemeClr val="accent4"/>
          </a:fillRef>
          <a:effectRef idx="2">
            <a:schemeClr val="accent4"/>
          </a:effectRef>
          <a:fontRef idx="minor">
            <a:schemeClr val="lt1"/>
          </a:fontRef>
        </p:style>
        <p:txBody>
          <a:bodyPr/>
          <a:lstStyle/>
          <a:p>
            <a:endParaRPr lang="en-US" dirty="0">
              <a:solidFill>
                <a:srgbClr val="000000"/>
              </a:solidFill>
              <a:latin typeface="Helvetica Neue Medium"/>
              <a:cs typeface="Helvetica Neue Medium"/>
            </a:endParaRPr>
          </a:p>
        </p:txBody>
      </p:sp>
      <p:sp>
        <p:nvSpPr>
          <p:cNvPr id="105" name="TextBox 104"/>
          <p:cNvSpPr txBox="1"/>
          <p:nvPr/>
        </p:nvSpPr>
        <p:spPr>
          <a:xfrm>
            <a:off x="8235765" y="1949668"/>
            <a:ext cx="3777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>
                <a:latin typeface="Helvetica Neue Medium"/>
                <a:cs typeface="Helvetica Neue Medium"/>
              </a:rPr>
              <a:t>R</a:t>
            </a:r>
          </a:p>
        </p:txBody>
      </p:sp>
      <p:grpSp>
        <p:nvGrpSpPr>
          <p:cNvPr id="115" name="Group 114"/>
          <p:cNvGrpSpPr/>
          <p:nvPr/>
        </p:nvGrpSpPr>
        <p:grpSpPr>
          <a:xfrm>
            <a:off x="1622779" y="5161721"/>
            <a:ext cx="8929161" cy="1392421"/>
            <a:chOff x="98778" y="5161720"/>
            <a:chExt cx="8929161" cy="1392421"/>
          </a:xfrm>
        </p:grpSpPr>
        <p:sp>
          <p:nvSpPr>
            <p:cNvPr id="57" name="Rectangle 56"/>
            <p:cNvSpPr>
              <a:spLocks noChangeAspect="1"/>
            </p:cNvSpPr>
            <p:nvPr/>
          </p:nvSpPr>
          <p:spPr>
            <a:xfrm>
              <a:off x="98778" y="5177779"/>
              <a:ext cx="2005356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Traffic Share</a:t>
              </a:r>
            </a:p>
          </p:txBody>
        </p:sp>
        <p:graphicFrame>
          <p:nvGraphicFramePr>
            <p:cNvPr id="59" name="Chart 58"/>
            <p:cNvGraphicFramePr>
              <a:graphicFrameLocks/>
            </p:cNvGraphicFramePr>
            <p:nvPr/>
          </p:nvGraphicFramePr>
          <p:xfrm>
            <a:off x="1723534" y="5814715"/>
            <a:ext cx="6551731" cy="739426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60" name="Rectangle 59"/>
            <p:cNvSpPr>
              <a:spLocks noChangeAspect="1"/>
            </p:cNvSpPr>
            <p:nvPr/>
          </p:nvSpPr>
          <p:spPr>
            <a:xfrm>
              <a:off x="1628696" y="5165911"/>
              <a:ext cx="1895988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800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65.5%</a:t>
              </a:r>
            </a:p>
          </p:txBody>
        </p:sp>
        <p:sp>
          <p:nvSpPr>
            <p:cNvPr id="61" name="Rectangle 60"/>
            <p:cNvSpPr>
              <a:spLocks noChangeAspect="1"/>
            </p:cNvSpPr>
            <p:nvPr/>
          </p:nvSpPr>
          <p:spPr>
            <a:xfrm>
              <a:off x="3451843" y="5165911"/>
              <a:ext cx="1895988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008000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20.0%</a:t>
              </a:r>
            </a:p>
          </p:txBody>
        </p:sp>
        <p:sp>
          <p:nvSpPr>
            <p:cNvPr id="62" name="Rectangle 61"/>
            <p:cNvSpPr>
              <a:spLocks noChangeAspect="1"/>
            </p:cNvSpPr>
            <p:nvPr/>
          </p:nvSpPr>
          <p:spPr>
            <a:xfrm>
              <a:off x="5235963" y="5165911"/>
              <a:ext cx="1895988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rgbClr val="0000FF"/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4.6%</a:t>
              </a:r>
            </a:p>
          </p:txBody>
        </p:sp>
        <p:sp>
          <p:nvSpPr>
            <p:cNvPr id="63" name="Rectangle 62"/>
            <p:cNvSpPr>
              <a:spLocks noChangeAspect="1"/>
            </p:cNvSpPr>
            <p:nvPr/>
          </p:nvSpPr>
          <p:spPr>
            <a:xfrm>
              <a:off x="7131951" y="5161720"/>
              <a:ext cx="1895988" cy="461665"/>
            </a:xfrm>
            <a:prstGeom prst="rect">
              <a:avLst/>
            </a:prstGeom>
            <a:noFill/>
          </p:spPr>
          <p:txBody>
            <a:bodyPr wrap="square" lIns="91440" tIns="45720" rIns="91440" bIns="45720">
              <a:spAutoFit/>
            </a:bodyPr>
            <a:lstStyle/>
            <a:p>
              <a:pPr algn="ctr"/>
              <a:r>
                <a:rPr lang="en-US" sz="2400" dirty="0">
                  <a:ln w="1905"/>
                  <a:solidFill>
                    <a:schemeClr val="accent6">
                      <a:lumMod val="75000"/>
                    </a:schemeClr>
                  </a:solidFill>
                  <a:effectLst>
                    <a:innerShdw blurRad="69850" dist="43180" dir="5400000">
                      <a:srgbClr val="000000">
                        <a:alpha val="65000"/>
                      </a:srgbClr>
                    </a:innerShdw>
                  </a:effectLst>
                  <a:latin typeface="Helvetica Neue Medium"/>
                  <a:cs typeface="Helvetica Neue Medium"/>
                </a:rPr>
                <a:t>9.9%</a:t>
              </a:r>
            </a:p>
          </p:txBody>
        </p:sp>
        <p:cxnSp>
          <p:nvCxnSpPr>
            <p:cNvPr id="111" name="Straight Connector 110"/>
            <p:cNvCxnSpPr/>
            <p:nvPr/>
          </p:nvCxnSpPr>
          <p:spPr>
            <a:xfrm>
              <a:off x="2483566" y="5639445"/>
              <a:ext cx="968277" cy="358714"/>
            </a:xfrm>
            <a:prstGeom prst="line">
              <a:avLst/>
            </a:prstGeom>
            <a:ln>
              <a:solidFill>
                <a:srgbClr val="800000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Straight Connector 111"/>
            <p:cNvCxnSpPr/>
            <p:nvPr/>
          </p:nvCxnSpPr>
          <p:spPr>
            <a:xfrm>
              <a:off x="4304173" y="5639445"/>
              <a:ext cx="2083661" cy="358714"/>
            </a:xfrm>
            <a:prstGeom prst="line">
              <a:avLst/>
            </a:prstGeom>
            <a:ln>
              <a:solidFill>
                <a:srgbClr val="008000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Straight Connector 112"/>
            <p:cNvCxnSpPr/>
            <p:nvPr/>
          </p:nvCxnSpPr>
          <p:spPr>
            <a:xfrm>
              <a:off x="6252679" y="5639444"/>
              <a:ext cx="1110308" cy="358715"/>
            </a:xfrm>
            <a:prstGeom prst="line">
              <a:avLst/>
            </a:prstGeom>
            <a:ln>
              <a:solidFill>
                <a:srgbClr val="0000FF"/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004714" y="5583937"/>
              <a:ext cx="0" cy="414222"/>
            </a:xfrm>
            <a:prstGeom prst="line">
              <a:avLst/>
            </a:prstGeom>
            <a:ln>
              <a:solidFill>
                <a:schemeClr val="accent6">
                  <a:lumMod val="75000"/>
                </a:schemeClr>
              </a:solidFill>
              <a:tailEnd type="triangle" w="lg"/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087D90-88CA-CA47-B335-453170371FED}" type="slidenum">
              <a:rPr lang="en-US" smtClean="0"/>
              <a:t>51</a:t>
            </a:fld>
            <a:endParaRPr lang="en-US" dirty="0"/>
          </a:p>
        </p:txBody>
      </p:sp>
      <p:pic>
        <p:nvPicPr>
          <p:cNvPr id="71" name="Picture 70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39884" y="1622692"/>
            <a:ext cx="948267" cy="948267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430896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 advTm="134580"/>
    </mc:Choice>
    <mc:Fallback xmlns="">
      <p:transition xmlns:p14="http://schemas.microsoft.com/office/powerpoint/2010/main" advTm="13458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2" dur="500"/>
                                        <p:tgtEl>
                                          <p:spTgt spid="1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bject 2"/>
          <p:cNvSpPr txBox="1">
            <a:spLocks noGrp="1"/>
          </p:cNvSpPr>
          <p:nvPr>
            <p:ph type="title"/>
          </p:nvPr>
        </p:nvSpPr>
        <p:spPr>
          <a:xfrm>
            <a:off x="916938" y="611124"/>
            <a:ext cx="4218941" cy="695960"/>
          </a:xfrm>
          <a:prstGeom prst="rect">
            <a:avLst/>
          </a:prstGeom>
        </p:spPr>
        <p:txBody>
          <a:bodyPr vert="horz" wrap="square" lIns="0" tIns="12700" rIns="0" bIns="0" rtlCol="0">
            <a:spAutoFit/>
          </a:bodyPr>
          <a:lstStyle/>
          <a:p>
            <a:pPr marL="12700">
              <a:lnSpc>
                <a:spcPct val="100000"/>
              </a:lnSpc>
              <a:spcBef>
                <a:spcPts val="100"/>
              </a:spcBef>
            </a:pPr>
            <a:r>
              <a:rPr spc="-5" dirty="0"/>
              <a:t>C</a:t>
            </a:r>
            <a:r>
              <a:rPr spc="5" dirty="0"/>
              <a:t>o</a:t>
            </a:r>
            <a:r>
              <a:rPr dirty="0"/>
              <a:t>nc</a:t>
            </a:r>
            <a:r>
              <a:rPr spc="5" dirty="0"/>
              <a:t>l</a:t>
            </a:r>
            <a:r>
              <a:rPr dirty="0"/>
              <a:t>u</a:t>
            </a:r>
            <a:r>
              <a:rPr spc="-5" dirty="0"/>
              <a:t>s</a:t>
            </a:r>
            <a:r>
              <a:rPr spc="5" dirty="0"/>
              <a:t>io</a:t>
            </a:r>
            <a:r>
              <a:rPr dirty="0"/>
              <a:t>ns</a:t>
            </a:r>
          </a:p>
        </p:txBody>
      </p:sp>
      <p:sp>
        <p:nvSpPr>
          <p:cNvPr id="3" name="object 3"/>
          <p:cNvSpPr txBox="1"/>
          <p:nvPr/>
        </p:nvSpPr>
        <p:spPr>
          <a:xfrm>
            <a:off x="916939" y="1761404"/>
            <a:ext cx="11168381" cy="4510209"/>
          </a:xfrm>
          <a:prstGeom prst="rect">
            <a:avLst/>
          </a:prstGeom>
        </p:spPr>
        <p:txBody>
          <a:bodyPr vert="horz" wrap="square" lIns="0" tIns="46990" rIns="0" bIns="0" rtlCol="0">
            <a:spAutoFit/>
          </a:bodyPr>
          <a:lstStyle/>
          <a:p>
            <a:pPr marL="241300" indent="-228600">
              <a:lnSpc>
                <a:spcPct val="100000"/>
              </a:lnSpc>
              <a:spcBef>
                <a:spcPts val="37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Downloading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page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Name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resolution,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transport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connection,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secure</a:t>
            </a:r>
            <a:r>
              <a:rPr sz="2400" spc="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session,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web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messages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3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Benefits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sz="2800" spc="-2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caching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2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Reduces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user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latency,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load,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and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network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bandwidth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10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r>
              <a:rPr sz="2800" spc="-4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replacement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54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Maximize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hit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rate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by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trying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to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predict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future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Cache</a:t>
            </a:r>
            <a:r>
              <a:rPr sz="2800" spc="-3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consistency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59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Efficient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3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ways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avoid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returning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unnecessarily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stale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responses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241300" indent="-228600">
              <a:lnSpc>
                <a:spcPct val="100000"/>
              </a:lnSpc>
              <a:spcBef>
                <a:spcPts val="605"/>
              </a:spcBef>
              <a:buFont typeface="Arial MT"/>
              <a:buChar char="•"/>
              <a:tabLst>
                <a:tab pos="241300" algn="l"/>
              </a:tabLst>
            </a:pP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Content</a:t>
            </a:r>
            <a:r>
              <a:rPr sz="28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8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distribution </a:t>
            </a:r>
            <a:r>
              <a:rPr sz="28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networks</a:t>
            </a:r>
            <a:endParaRPr sz="28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pPr marL="698500" lvl="1" indent="-228600">
              <a:lnSpc>
                <a:spcPct val="100000"/>
              </a:lnSpc>
              <a:spcBef>
                <a:spcPts val="234"/>
              </a:spcBef>
              <a:buFont typeface="Arial MT"/>
              <a:buChar char="•"/>
              <a:tabLst>
                <a:tab pos="698500" algn="l"/>
              </a:tabLst>
            </a:pP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Caching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close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to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clients,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while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working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on 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behalf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of</a:t>
            </a:r>
            <a:r>
              <a:rPr sz="2400" spc="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5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the</a:t>
            </a:r>
            <a:r>
              <a:rPr sz="240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 </a:t>
            </a:r>
            <a:r>
              <a:rPr sz="2400" spc="-10" dirty="0">
                <a:latin typeface="Helvetica Neue Medium" panose="02000503000000020004" pitchFamily="2" charset="0"/>
                <a:cs typeface="Helvetica Neue Medium" panose="02000503000000020004" pitchFamily="2" charset="0"/>
              </a:rPr>
              <a:t>servers</a:t>
            </a:r>
            <a:endParaRPr sz="2400" dirty="0">
              <a:latin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945506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892CF0-C92A-2047-AECE-3BD73B6115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C4AD0C-55A9-1444-A12B-126ABF52816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986788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676401" y="1493806"/>
            <a:ext cx="4554281" cy="5117306"/>
          </a:xfrm>
        </p:spPr>
        <p:txBody>
          <a:bodyPr>
            <a:normAutofit/>
          </a:bodyPr>
          <a:lstStyle/>
          <a:p>
            <a:r>
              <a:rPr lang="en-US" dirty="0">
                <a:cs typeface="Helvetica Neue Medium" panose="02000503000000020004" pitchFamily="2" charset="0"/>
              </a:rPr>
              <a:t>Web page = </a:t>
            </a:r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HTML file + embedded images/objects</a:t>
            </a:r>
          </a:p>
          <a:p>
            <a:endParaRPr lang="en-US" dirty="0"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HTML page does not embed objects in it</a:t>
            </a:r>
          </a:p>
          <a:p>
            <a:pPr lvl="1"/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Q: Why not?</a:t>
            </a:r>
            <a:endParaRPr lang="en-US" i="1" dirty="0"/>
          </a:p>
        </p:txBody>
      </p:sp>
      <p:sp>
        <p:nvSpPr>
          <p:cNvPr id="49154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dirty="0"/>
              <a:t>Anatomy of a Web Page Fetch</a:t>
            </a:r>
          </a:p>
        </p:txBody>
      </p:sp>
      <p:cxnSp>
        <p:nvCxnSpPr>
          <p:cNvPr id="9" name="Straight Connector 8"/>
          <p:cNvCxnSpPr/>
          <p:nvPr/>
        </p:nvCxnSpPr>
        <p:spPr>
          <a:xfrm>
            <a:off x="7103638" y="1931453"/>
            <a:ext cx="0" cy="4476439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Straight Connector 9"/>
          <p:cNvCxnSpPr/>
          <p:nvPr/>
        </p:nvCxnSpPr>
        <p:spPr>
          <a:xfrm>
            <a:off x="10019354" y="1931452"/>
            <a:ext cx="0" cy="4365974"/>
          </a:xfrm>
          <a:prstGeom prst="line">
            <a:avLst/>
          </a:prstGeom>
          <a:ln>
            <a:solidFill>
              <a:schemeClr val="tx1"/>
            </a:solidFill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grpSp>
        <p:nvGrpSpPr>
          <p:cNvPr id="8" name="Group 7"/>
          <p:cNvGrpSpPr/>
          <p:nvPr/>
        </p:nvGrpSpPr>
        <p:grpSpPr>
          <a:xfrm>
            <a:off x="7122539" y="1879692"/>
            <a:ext cx="2895227" cy="369332"/>
            <a:chOff x="5598538" y="1879692"/>
            <a:chExt cx="2895227" cy="369332"/>
          </a:xfrm>
        </p:grpSpPr>
        <p:cxnSp>
          <p:nvCxnSpPr>
            <p:cNvPr id="11" name="Straight Arrow Connector 10"/>
            <p:cNvCxnSpPr/>
            <p:nvPr/>
          </p:nvCxnSpPr>
          <p:spPr>
            <a:xfrm rot="120000" flipV="1">
              <a:off x="5598538" y="2198586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TextBox 18"/>
            <p:cNvSpPr txBox="1"/>
            <p:nvPr/>
          </p:nvSpPr>
          <p:spPr>
            <a:xfrm rot="120000">
              <a:off x="7150661" y="1879692"/>
              <a:ext cx="118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TCP SYN</a:t>
              </a:r>
            </a:p>
          </p:txBody>
        </p:sp>
      </p:grpSp>
      <p:pic>
        <p:nvPicPr>
          <p:cNvPr id="25" name="Picture 24" descr="web-server-32x32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811387" y="1493807"/>
            <a:ext cx="406400" cy="406400"/>
          </a:xfrm>
          <a:prstGeom prst="rect">
            <a:avLst/>
          </a:prstGeom>
        </p:spPr>
      </p:pic>
      <p:pic>
        <p:nvPicPr>
          <p:cNvPr id="26" name="Picture 25" descr="monitor-1-32x32.png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98849" y="1493807"/>
            <a:ext cx="406400" cy="406400"/>
          </a:xfrm>
          <a:prstGeom prst="rect">
            <a:avLst/>
          </a:prstGeom>
        </p:spPr>
      </p:pic>
      <p:sp>
        <p:nvSpPr>
          <p:cNvPr id="27" name="TextBox 26"/>
          <p:cNvSpPr txBox="1"/>
          <p:nvPr/>
        </p:nvSpPr>
        <p:spPr>
          <a:xfrm>
            <a:off x="7257160" y="1504117"/>
            <a:ext cx="896399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Client</a:t>
            </a:r>
          </a:p>
        </p:txBody>
      </p:sp>
      <p:sp>
        <p:nvSpPr>
          <p:cNvPr id="28" name="TextBox 27"/>
          <p:cNvSpPr txBox="1"/>
          <p:nvPr/>
        </p:nvSpPr>
        <p:spPr>
          <a:xfrm>
            <a:off x="8893315" y="1493807"/>
            <a:ext cx="982962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dirty="0">
                <a:latin typeface="Helvetica Neue Medium" panose="02000503000000020004" pitchFamily="2" charset="0"/>
                <a:ea typeface="Helvetica Neue Medium" panose="02000503000000020004" pitchFamily="2" charset="0"/>
                <a:cs typeface="Helvetica Neue Medium" panose="02000503000000020004" pitchFamily="2" charset="0"/>
              </a:rPr>
              <a:t>Server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>
              <a:defRPr/>
            </a:pPr>
            <a:fld id="{6E200562-6296-9E41-94C7-4DAE5BF4E447}" type="slidenum">
              <a:rPr lang="en-US" smtClean="0"/>
              <a:pPr>
                <a:defRPr/>
              </a:pPr>
              <a:t>55</a:t>
            </a:fld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7101203" y="2231187"/>
            <a:ext cx="2895227" cy="369332"/>
            <a:chOff x="5577202" y="2231187"/>
            <a:chExt cx="2895227" cy="369332"/>
          </a:xfrm>
        </p:grpSpPr>
        <p:sp>
          <p:nvSpPr>
            <p:cNvPr id="22" name="TextBox 21"/>
            <p:cNvSpPr txBox="1"/>
            <p:nvPr/>
          </p:nvSpPr>
          <p:spPr>
            <a:xfrm rot="21480000">
              <a:off x="5771328" y="2231187"/>
              <a:ext cx="18155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TCP SYN+ACK</a:t>
              </a:r>
            </a:p>
          </p:txBody>
        </p:sp>
        <p:cxnSp>
          <p:nvCxnSpPr>
            <p:cNvPr id="36" name="Straight Arrow Connector 35"/>
            <p:cNvCxnSpPr/>
            <p:nvPr/>
          </p:nvCxnSpPr>
          <p:spPr>
            <a:xfrm rot="-120000" flipV="1">
              <a:off x="5577202" y="2562637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" name="Group 13"/>
          <p:cNvGrpSpPr/>
          <p:nvPr/>
        </p:nvGrpSpPr>
        <p:grpSpPr>
          <a:xfrm>
            <a:off x="7120062" y="2698721"/>
            <a:ext cx="2895227" cy="369332"/>
            <a:chOff x="5596061" y="2698721"/>
            <a:chExt cx="2895227" cy="369332"/>
          </a:xfrm>
        </p:grpSpPr>
        <p:sp>
          <p:nvSpPr>
            <p:cNvPr id="31" name="TextBox 30"/>
            <p:cNvSpPr txBox="1"/>
            <p:nvPr/>
          </p:nvSpPr>
          <p:spPr>
            <a:xfrm rot="120000">
              <a:off x="5765951" y="2698721"/>
              <a:ext cx="255711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984807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HTTP GET /index.html</a:t>
              </a:r>
            </a:p>
          </p:txBody>
        </p:sp>
        <p:cxnSp>
          <p:nvCxnSpPr>
            <p:cNvPr id="37" name="Straight Arrow Connector 36"/>
            <p:cNvCxnSpPr/>
            <p:nvPr/>
          </p:nvCxnSpPr>
          <p:spPr>
            <a:xfrm rot="120000" flipV="1">
              <a:off x="5596061" y="3055377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5" name="Group 14"/>
          <p:cNvGrpSpPr/>
          <p:nvPr/>
        </p:nvGrpSpPr>
        <p:grpSpPr>
          <a:xfrm>
            <a:off x="7107874" y="3099143"/>
            <a:ext cx="2895227" cy="369332"/>
            <a:chOff x="5583873" y="3099143"/>
            <a:chExt cx="2895227" cy="369332"/>
          </a:xfrm>
        </p:grpSpPr>
        <p:sp>
          <p:nvSpPr>
            <p:cNvPr id="32" name="TextBox 31"/>
            <p:cNvSpPr txBox="1"/>
            <p:nvPr/>
          </p:nvSpPr>
          <p:spPr>
            <a:xfrm rot="21480000">
              <a:off x="5889955" y="3099143"/>
              <a:ext cx="1578317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984807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(HTML page)</a:t>
              </a:r>
            </a:p>
          </p:txBody>
        </p:sp>
        <p:cxnSp>
          <p:nvCxnSpPr>
            <p:cNvPr id="39" name="Straight Arrow Connector 38"/>
            <p:cNvCxnSpPr/>
            <p:nvPr/>
          </p:nvCxnSpPr>
          <p:spPr>
            <a:xfrm rot="-120000" flipV="1">
              <a:off x="5583873" y="3438103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6" name="Group 15"/>
          <p:cNvGrpSpPr/>
          <p:nvPr/>
        </p:nvGrpSpPr>
        <p:grpSpPr>
          <a:xfrm>
            <a:off x="7114244" y="3458597"/>
            <a:ext cx="2895227" cy="369332"/>
            <a:chOff x="5599387" y="3458597"/>
            <a:chExt cx="2895227" cy="369332"/>
          </a:xfrm>
        </p:grpSpPr>
        <p:sp>
          <p:nvSpPr>
            <p:cNvPr id="34" name="TextBox 33"/>
            <p:cNvSpPr txBox="1"/>
            <p:nvPr/>
          </p:nvSpPr>
          <p:spPr>
            <a:xfrm rot="120000">
              <a:off x="7306898" y="3458597"/>
              <a:ext cx="1078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TCP FIN</a:t>
              </a:r>
            </a:p>
          </p:txBody>
        </p:sp>
        <p:cxnSp>
          <p:nvCxnSpPr>
            <p:cNvPr id="50" name="Straight Arrow Connector 49"/>
            <p:cNvCxnSpPr/>
            <p:nvPr/>
          </p:nvCxnSpPr>
          <p:spPr>
            <a:xfrm rot="120000" flipV="1">
              <a:off x="5599387" y="3758254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0" name="Group 19"/>
          <p:cNvGrpSpPr/>
          <p:nvPr/>
        </p:nvGrpSpPr>
        <p:grpSpPr>
          <a:xfrm>
            <a:off x="6295488" y="2060683"/>
            <a:ext cx="722850" cy="2227782"/>
            <a:chOff x="4771488" y="2060683"/>
            <a:chExt cx="722850" cy="2227782"/>
          </a:xfrm>
        </p:grpSpPr>
        <p:sp>
          <p:nvSpPr>
            <p:cNvPr id="17" name="Left Brace 16"/>
            <p:cNvSpPr/>
            <p:nvPr/>
          </p:nvSpPr>
          <p:spPr>
            <a:xfrm>
              <a:off x="5265738" y="2060683"/>
              <a:ext cx="228600" cy="2227782"/>
            </a:xfrm>
            <a:prstGeom prst="leftBrace">
              <a:avLst>
                <a:gd name="adj1" fmla="val 35239"/>
                <a:gd name="adj2" fmla="val 50000"/>
              </a:avLst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18" name="TextBox 17"/>
            <p:cNvSpPr txBox="1"/>
            <p:nvPr/>
          </p:nvSpPr>
          <p:spPr>
            <a:xfrm rot="16200000">
              <a:off x="4186584" y="2825513"/>
              <a:ext cx="163147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Web page</a:t>
              </a:r>
            </a:p>
          </p:txBody>
        </p:sp>
      </p:grpSp>
      <p:grpSp>
        <p:nvGrpSpPr>
          <p:cNvPr id="21" name="Group 20"/>
          <p:cNvGrpSpPr/>
          <p:nvPr/>
        </p:nvGrpSpPr>
        <p:grpSpPr>
          <a:xfrm>
            <a:off x="6292518" y="4460574"/>
            <a:ext cx="727302" cy="1926045"/>
            <a:chOff x="4768518" y="4212485"/>
            <a:chExt cx="727302" cy="1926045"/>
          </a:xfrm>
        </p:grpSpPr>
        <p:sp>
          <p:nvSpPr>
            <p:cNvPr id="60" name="Left Brace 59"/>
            <p:cNvSpPr/>
            <p:nvPr/>
          </p:nvSpPr>
          <p:spPr>
            <a:xfrm>
              <a:off x="5267220" y="4212485"/>
              <a:ext cx="228600" cy="1926045"/>
            </a:xfrm>
            <a:prstGeom prst="leftBrace">
              <a:avLst>
                <a:gd name="adj1" fmla="val 35239"/>
                <a:gd name="adj2" fmla="val 50000"/>
              </a:avLst>
            </a:prstGeom>
            <a:ln>
              <a:prstDash val="solid"/>
            </a:ln>
            <a:effectLst/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  <p:txBody>
            <a:bodyPr rtlCol="0" anchor="ctr"/>
            <a:lstStyle/>
            <a:p>
              <a:pPr algn="ctr"/>
              <a:endParaRPr lang="en-US" dirty="0">
                <a:latin typeface="Helvetica Neue Medium" panose="02000503000000020004" pitchFamily="2" charset="0"/>
              </a:endParaRPr>
            </a:p>
          </p:txBody>
        </p:sp>
        <p:sp>
          <p:nvSpPr>
            <p:cNvPr id="61" name="TextBox 60"/>
            <p:cNvSpPr txBox="1"/>
            <p:nvPr/>
          </p:nvSpPr>
          <p:spPr>
            <a:xfrm rot="16200000">
              <a:off x="4356386" y="4965819"/>
              <a:ext cx="1285929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400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Objects</a:t>
              </a:r>
            </a:p>
          </p:txBody>
        </p:sp>
      </p:grpSp>
      <p:grpSp>
        <p:nvGrpSpPr>
          <p:cNvPr id="44" name="Group 43"/>
          <p:cNvGrpSpPr/>
          <p:nvPr/>
        </p:nvGrpSpPr>
        <p:grpSpPr>
          <a:xfrm>
            <a:off x="7107515" y="3786435"/>
            <a:ext cx="2895227" cy="369332"/>
            <a:chOff x="5577202" y="2231187"/>
            <a:chExt cx="2895227" cy="369332"/>
          </a:xfrm>
        </p:grpSpPr>
        <p:sp>
          <p:nvSpPr>
            <p:cNvPr id="45" name="TextBox 44"/>
            <p:cNvSpPr txBox="1"/>
            <p:nvPr/>
          </p:nvSpPr>
          <p:spPr>
            <a:xfrm rot="21480000">
              <a:off x="5822624" y="2231187"/>
              <a:ext cx="1712969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TCP FIN+ACK</a:t>
              </a:r>
            </a:p>
          </p:txBody>
        </p:sp>
        <p:cxnSp>
          <p:nvCxnSpPr>
            <p:cNvPr id="46" name="Straight Arrow Connector 45"/>
            <p:cNvCxnSpPr/>
            <p:nvPr/>
          </p:nvCxnSpPr>
          <p:spPr>
            <a:xfrm rot="-120000" flipV="1">
              <a:off x="5577202" y="2562637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2" name="Group 11"/>
          <p:cNvGrpSpPr/>
          <p:nvPr/>
        </p:nvGrpSpPr>
        <p:grpSpPr>
          <a:xfrm>
            <a:off x="7107874" y="4226382"/>
            <a:ext cx="2906497" cy="2572569"/>
            <a:chOff x="5583873" y="4226381"/>
            <a:chExt cx="2906497" cy="2572569"/>
          </a:xfrm>
        </p:grpSpPr>
        <p:sp>
          <p:nvSpPr>
            <p:cNvPr id="42" name="TextBox 41"/>
            <p:cNvSpPr txBox="1"/>
            <p:nvPr/>
          </p:nvSpPr>
          <p:spPr>
            <a:xfrm rot="120000">
              <a:off x="7148997" y="4226381"/>
              <a:ext cx="118077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TCP SYN</a:t>
              </a:r>
            </a:p>
          </p:txBody>
        </p:sp>
        <p:sp>
          <p:nvSpPr>
            <p:cNvPr id="2" name="TextBox 1"/>
            <p:cNvSpPr txBox="1"/>
            <p:nvPr/>
          </p:nvSpPr>
          <p:spPr>
            <a:xfrm rot="5400000">
              <a:off x="6940757" y="6265471"/>
              <a:ext cx="543739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800" dirty="0"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…</a:t>
              </a:r>
            </a:p>
          </p:txBody>
        </p:sp>
        <p:cxnSp>
          <p:nvCxnSpPr>
            <p:cNvPr id="51" name="Straight Arrow Connector 50"/>
            <p:cNvCxnSpPr/>
            <p:nvPr/>
          </p:nvCxnSpPr>
          <p:spPr>
            <a:xfrm rot="120000" flipV="1">
              <a:off x="5595143" y="4535200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2" name="TextBox 51"/>
            <p:cNvSpPr txBox="1"/>
            <p:nvPr/>
          </p:nvSpPr>
          <p:spPr>
            <a:xfrm rot="21480000">
              <a:off x="5777999" y="4567800"/>
              <a:ext cx="1815562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TCP SYN+ACK</a:t>
              </a:r>
            </a:p>
          </p:txBody>
        </p:sp>
        <p:cxnSp>
          <p:nvCxnSpPr>
            <p:cNvPr id="53" name="Straight Arrow Connector 52"/>
            <p:cNvCxnSpPr/>
            <p:nvPr/>
          </p:nvCxnSpPr>
          <p:spPr>
            <a:xfrm rot="21480000" flipV="1">
              <a:off x="5583873" y="4899250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4" name="TextBox 53"/>
            <p:cNvSpPr txBox="1"/>
            <p:nvPr/>
          </p:nvSpPr>
          <p:spPr>
            <a:xfrm rot="120000">
              <a:off x="5807663" y="4950743"/>
              <a:ext cx="259141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984807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HTTP GET image1.jpg</a:t>
              </a:r>
            </a:p>
          </p:txBody>
        </p:sp>
        <p:cxnSp>
          <p:nvCxnSpPr>
            <p:cNvPr id="55" name="Straight Arrow Connector 54"/>
            <p:cNvCxnSpPr/>
            <p:nvPr/>
          </p:nvCxnSpPr>
          <p:spPr>
            <a:xfrm rot="120000" flipV="1">
              <a:off x="5595143" y="5316451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6" name="TextBox 55"/>
            <p:cNvSpPr txBox="1"/>
            <p:nvPr/>
          </p:nvSpPr>
          <p:spPr>
            <a:xfrm rot="21480000">
              <a:off x="5718908" y="5337742"/>
              <a:ext cx="1685078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984807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(JPEG image)</a:t>
              </a:r>
            </a:p>
          </p:txBody>
        </p:sp>
        <p:cxnSp>
          <p:nvCxnSpPr>
            <p:cNvPr id="57" name="Straight Arrow Connector 56"/>
            <p:cNvCxnSpPr/>
            <p:nvPr/>
          </p:nvCxnSpPr>
          <p:spPr>
            <a:xfrm rot="21480000" flipV="1">
              <a:off x="5592644" y="5667821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chemeClr val="accent6">
                  <a:lumMod val="50000"/>
                </a:schemeClr>
              </a:solidFill>
              <a:prstDash val="solid"/>
              <a:round/>
              <a:headEnd type="arrow" w="med" len="med"/>
              <a:tailEnd type="none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58" name="TextBox 57"/>
            <p:cNvSpPr txBox="1"/>
            <p:nvPr/>
          </p:nvSpPr>
          <p:spPr>
            <a:xfrm rot="120000">
              <a:off x="7300155" y="5649504"/>
              <a:ext cx="1078180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solidFill>
                    <a:srgbClr val="008000"/>
                  </a:solidFill>
                  <a:latin typeface="Helvetica Neue Medium" panose="02000503000000020004" pitchFamily="2" charset="0"/>
                  <a:ea typeface="Helvetica Neue Medium" panose="02000503000000020004" pitchFamily="2" charset="0"/>
                  <a:cs typeface="Helvetica Neue Medium" panose="02000503000000020004" pitchFamily="2" charset="0"/>
                </a:rPr>
                <a:t>TCP FIN</a:t>
              </a:r>
            </a:p>
          </p:txBody>
        </p:sp>
        <p:cxnSp>
          <p:nvCxnSpPr>
            <p:cNvPr id="59" name="Straight Arrow Connector 58"/>
            <p:cNvCxnSpPr/>
            <p:nvPr/>
          </p:nvCxnSpPr>
          <p:spPr>
            <a:xfrm rot="120000" flipV="1">
              <a:off x="5592644" y="5949161"/>
              <a:ext cx="2895227" cy="1939"/>
            </a:xfrm>
            <a:prstGeom prst="straightConnector1">
              <a:avLst/>
            </a:prstGeom>
            <a:ln w="38100" cap="flat" cmpd="sng" algn="ctr">
              <a:solidFill>
                <a:srgbClr val="008000"/>
              </a:solidFill>
              <a:prstDash val="solid"/>
              <a:round/>
              <a:headEnd type="none" w="med" len="med"/>
              <a:tailEnd type="arrow" w="med" len="med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47" name="Group 46"/>
            <p:cNvGrpSpPr/>
            <p:nvPr/>
          </p:nvGrpSpPr>
          <p:grpSpPr>
            <a:xfrm>
              <a:off x="5586875" y="5964812"/>
              <a:ext cx="2895227" cy="369332"/>
              <a:chOff x="5577202" y="2231187"/>
              <a:chExt cx="2895227" cy="369332"/>
            </a:xfrm>
          </p:grpSpPr>
          <p:sp>
            <p:nvSpPr>
              <p:cNvPr id="48" name="TextBox 47"/>
              <p:cNvSpPr txBox="1"/>
              <p:nvPr/>
            </p:nvSpPr>
            <p:spPr>
              <a:xfrm rot="21480000">
                <a:off x="5822624" y="2231187"/>
                <a:ext cx="1712969" cy="369332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dirty="0">
                    <a:solidFill>
                      <a:srgbClr val="008000"/>
                    </a:solidFill>
                    <a:latin typeface="Helvetica Neue Medium" panose="02000503000000020004" pitchFamily="2" charset="0"/>
                    <a:ea typeface="Helvetica Neue Medium" panose="02000503000000020004" pitchFamily="2" charset="0"/>
                    <a:cs typeface="Helvetica Neue Medium" panose="02000503000000020004" pitchFamily="2" charset="0"/>
                  </a:rPr>
                  <a:t>TCP FIN+ACK</a:t>
                </a:r>
              </a:p>
            </p:txBody>
          </p:sp>
          <p:cxnSp>
            <p:nvCxnSpPr>
              <p:cNvPr id="49" name="Straight Arrow Connector 48"/>
              <p:cNvCxnSpPr/>
              <p:nvPr/>
            </p:nvCxnSpPr>
            <p:spPr>
              <a:xfrm rot="-120000" flipV="1">
                <a:off x="5577202" y="2562637"/>
                <a:ext cx="2895227" cy="1939"/>
              </a:xfrm>
              <a:prstGeom prst="straightConnector1">
                <a:avLst/>
              </a:prstGeom>
              <a:ln w="38100" cap="flat" cmpd="sng" algn="ctr">
                <a:solidFill>
                  <a:srgbClr val="008000"/>
                </a:solidFill>
                <a:prstDash val="solid"/>
                <a:round/>
                <a:headEnd type="arrow" w="med" len="med"/>
                <a:tailEnd type="none" w="med" len="med"/>
              </a:ln>
              <a:effectLst/>
            </p:spPr>
            <p:style>
              <a:lnRef idx="2">
                <a:schemeClr val="accent1"/>
              </a:lnRef>
              <a:fillRef idx="0">
                <a:schemeClr val="accent1"/>
              </a:fillRef>
              <a:effectRef idx="1">
                <a:schemeClr val="accent1"/>
              </a:effectRef>
              <a:fontRef idx="minor">
                <a:schemeClr val="tx1"/>
              </a:fontRef>
            </p:style>
          </p:cxnSp>
        </p:grpSp>
      </p:grpSp>
    </p:spTree>
    <p:extLst>
      <p:ext uri="{BB962C8B-B14F-4D97-AF65-F5344CB8AC3E}">
        <p14:creationId xmlns:p14="http://schemas.microsoft.com/office/powerpoint/2010/main" val="20044270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 It All From Datacenters?</a:t>
            </a:r>
          </a:p>
        </p:txBody>
      </p:sp>
      <p:pic>
        <p:nvPicPr>
          <p:cNvPr id="4" name="Picture 18" descr="BlankMap-USA-states.PNG"/>
          <p:cNvPicPr>
            <a:picLocks noChangeAspect="1"/>
          </p:cNvPicPr>
          <p:nvPr/>
        </p:nvPicPr>
        <p:blipFill>
          <a:blip r:embed="rId3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7101" y="1662218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>
            <a:spLocks noChangeAspect="1"/>
          </p:cNvSpPr>
          <p:nvPr/>
        </p:nvSpPr>
        <p:spPr>
          <a:xfrm>
            <a:off x="3665150" y="2311452"/>
            <a:ext cx="228600" cy="228600"/>
          </a:xfrm>
          <a:prstGeom prst="ellipse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575703" y="3146160"/>
            <a:ext cx="228600" cy="228600"/>
          </a:xfrm>
          <a:prstGeom prst="ellipse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7656428" y="3168284"/>
            <a:ext cx="228600" cy="228600"/>
          </a:xfrm>
          <a:prstGeom prst="ellipse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7682476" y="3433481"/>
            <a:ext cx="228600" cy="228600"/>
          </a:xfrm>
          <a:prstGeom prst="ellipse">
            <a:avLst/>
          </a:prstGeom>
          <a:solidFill>
            <a:srgbClr val="660066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3407314" y="4074124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0003" y="1931671"/>
            <a:ext cx="279340" cy="2793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7293" y="3981676"/>
            <a:ext cx="279340" cy="27934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9498757" y="2400383"/>
            <a:ext cx="946734" cy="680085"/>
            <a:chOff x="7974757" y="2400382"/>
            <a:chExt cx="946734" cy="680085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08454" y="2400382"/>
              <a:ext cx="279340" cy="27934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7974757" y="2711135"/>
              <a:ext cx="946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Europe</a:t>
              </a:r>
              <a:endParaRPr lang="en-US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691550" y="2211011"/>
            <a:ext cx="643125" cy="684790"/>
            <a:chOff x="8126561" y="2400382"/>
            <a:chExt cx="643125" cy="68479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08454" y="2400382"/>
              <a:ext cx="279340" cy="27934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8126561" y="2715840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Asia</a:t>
              </a: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111" y="1662218"/>
            <a:ext cx="279340" cy="279340"/>
          </a:xfrm>
          <a:prstGeom prst="rect">
            <a:avLst/>
          </a:prstGeom>
        </p:spPr>
      </p:pic>
      <p:sp>
        <p:nvSpPr>
          <p:cNvPr id="32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4930956"/>
            <a:ext cx="5704936" cy="1680156"/>
          </a:xfrm>
        </p:spPr>
        <p:txBody>
          <a:bodyPr>
            <a:normAutofit fontScale="92500" lnSpcReduction="10000"/>
          </a:bodyPr>
          <a:lstStyle/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High latency for many clients </a:t>
            </a:r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  <a:sym typeface="Wingdings"/>
              </a:rPr>
              <a:t></a:t>
            </a:r>
          </a:p>
          <a:p>
            <a:endParaRPr lang="en-US" dirty="0">
              <a:ea typeface="Helvetica Neue Medium" panose="02000503000000020004" pitchFamily="2" charset="0"/>
              <a:cs typeface="Helvetica Neue Medium" panose="02000503000000020004" pitchFamily="2" charset="0"/>
              <a:sym typeface="Wingdings"/>
            </a:endParaRPr>
          </a:p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  <a:sym typeface="Wingdings"/>
              </a:rPr>
              <a:t>Use a ton of bandwidth to send the same objects over and over </a:t>
            </a:r>
            <a:endParaRPr lang="en-US" dirty="0"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5511" y="1814618"/>
            <a:ext cx="279340" cy="27934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2685" y="1878473"/>
            <a:ext cx="279340" cy="27934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764" y="2033215"/>
            <a:ext cx="267773" cy="26777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5164" y="2185615"/>
            <a:ext cx="267773" cy="26777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2338" y="2249470"/>
            <a:ext cx="267773" cy="26777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9629" y="1715001"/>
            <a:ext cx="267773" cy="26777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2029" y="1867401"/>
            <a:ext cx="267773" cy="26777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9203" y="1931256"/>
            <a:ext cx="267773" cy="26777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3349" y="1330591"/>
            <a:ext cx="267773" cy="26777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5749" y="1482991"/>
            <a:ext cx="267773" cy="2677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2923" y="1546846"/>
            <a:ext cx="267773" cy="26777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502" y="1222994"/>
            <a:ext cx="267773" cy="26777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902" y="1375394"/>
            <a:ext cx="267773" cy="26777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76" y="1439249"/>
            <a:ext cx="267773" cy="26777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756" y="1546900"/>
            <a:ext cx="267773" cy="26777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2156" y="1699300"/>
            <a:ext cx="267773" cy="267773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330" y="1763155"/>
            <a:ext cx="267773" cy="26777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97" y="1948727"/>
            <a:ext cx="267773" cy="267773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861" y="1252528"/>
            <a:ext cx="267773" cy="26777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4671" y="2164982"/>
            <a:ext cx="267773" cy="26777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1724" y="3411602"/>
            <a:ext cx="279340" cy="27934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124" y="3564002"/>
            <a:ext cx="279340" cy="27934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298" y="3627857"/>
            <a:ext cx="279340" cy="27934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1377" y="3782599"/>
            <a:ext cx="267773" cy="26777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3777" y="3934999"/>
            <a:ext cx="267773" cy="26777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951" y="3998854"/>
            <a:ext cx="267773" cy="26777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242" y="3464385"/>
            <a:ext cx="267773" cy="26777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642" y="3616785"/>
            <a:ext cx="267773" cy="267773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7816" y="3680640"/>
            <a:ext cx="267773" cy="26777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1962" y="3079975"/>
            <a:ext cx="267773" cy="26777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4362" y="3232375"/>
            <a:ext cx="267773" cy="26777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536" y="3296230"/>
            <a:ext cx="267773" cy="26777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3115" y="2972378"/>
            <a:ext cx="267773" cy="26777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515" y="3124778"/>
            <a:ext cx="267773" cy="267773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2689" y="3188633"/>
            <a:ext cx="267773" cy="267773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369" y="3296284"/>
            <a:ext cx="267773" cy="267773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769" y="3448684"/>
            <a:ext cx="267773" cy="267773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3710" y="3698111"/>
            <a:ext cx="267773" cy="267773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474" y="3001912"/>
            <a:ext cx="267773" cy="267773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3284" y="3914366"/>
            <a:ext cx="267773" cy="267773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8801" y="1859959"/>
            <a:ext cx="279340" cy="27934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201" y="2012359"/>
            <a:ext cx="279340" cy="27934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375" y="2076214"/>
            <a:ext cx="279340" cy="27934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8454" y="2230956"/>
            <a:ext cx="267773" cy="26777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6386" y="2372010"/>
            <a:ext cx="267773" cy="267773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8028" y="2447211"/>
            <a:ext cx="267773" cy="267773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5319" y="1912742"/>
            <a:ext cx="267773" cy="267773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719" y="2065142"/>
            <a:ext cx="267773" cy="26777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4893" y="2128997"/>
            <a:ext cx="267773" cy="267773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9039" y="1528332"/>
            <a:ext cx="267773" cy="267773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1439" y="1680732"/>
            <a:ext cx="267773" cy="267773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8613" y="1744587"/>
            <a:ext cx="267773" cy="267773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0192" y="1420735"/>
            <a:ext cx="267773" cy="267773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2592" y="1573135"/>
            <a:ext cx="267773" cy="267773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9766" y="1636990"/>
            <a:ext cx="267773" cy="267773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5446" y="1744641"/>
            <a:ext cx="267773" cy="267773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846" y="1897041"/>
            <a:ext cx="267773" cy="267773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0787" y="2146468"/>
            <a:ext cx="267773" cy="267773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7551" y="1450269"/>
            <a:ext cx="267773" cy="267773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0361" y="2362723"/>
            <a:ext cx="267773" cy="2677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469417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0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500"/>
                            </p:stCondLst>
                            <p:childTnLst>
                              <p:par>
                                <p:cTn id="92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4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6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9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2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8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1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4" dur="50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7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0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3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6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39" dur="50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2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5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8" dur="50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1" dur="50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2" fill="hold">
                            <p:stCondLst>
                              <p:cond delay="1000"/>
                            </p:stCondLst>
                            <p:childTnLst>
                              <p:par>
                                <p:cTn id="15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5" dur="50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8" dur="50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1" dur="50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4" dur="50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67" dur="50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0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3" dur="50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6" dur="50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9" dur="50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2" dur="50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5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8" dur="50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1" dur="50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4" dur="50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7" dur="50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0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3" dur="50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09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2" dur="50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3" fill="hold">
                      <p:stCondLst>
                        <p:cond delay="indefinite"/>
                      </p:stCondLst>
                      <p:childTnLst>
                        <p:par>
                          <p:cTn id="214" fill="hold">
                            <p:stCondLst>
                              <p:cond delay="0"/>
                            </p:stCondLst>
                            <p:childTnLst>
                              <p:par>
                                <p:cTn id="21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Serve Objects From CDN</a:t>
            </a:r>
          </a:p>
        </p:txBody>
      </p:sp>
      <p:pic>
        <p:nvPicPr>
          <p:cNvPr id="4" name="Picture 18" descr="BlankMap-USA-states.PNG"/>
          <p:cNvPicPr>
            <a:picLocks noChangeAspect="1"/>
          </p:cNvPicPr>
          <p:nvPr/>
        </p:nvPicPr>
        <p:blipFill>
          <a:blip r:embed="rId2" cstate="screen">
            <a:alphaModFix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257101" y="1662218"/>
            <a:ext cx="5331364" cy="32394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Oval 5"/>
          <p:cNvSpPr>
            <a:spLocks noChangeAspect="1"/>
          </p:cNvSpPr>
          <p:nvPr/>
        </p:nvSpPr>
        <p:spPr>
          <a:xfrm>
            <a:off x="3665150" y="2311452"/>
            <a:ext cx="228600" cy="228600"/>
          </a:xfrm>
          <a:prstGeom prst="ellipse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0" name="Oval 9"/>
          <p:cNvSpPr>
            <a:spLocks noChangeAspect="1"/>
          </p:cNvSpPr>
          <p:nvPr/>
        </p:nvSpPr>
        <p:spPr>
          <a:xfrm>
            <a:off x="3575703" y="3146160"/>
            <a:ext cx="228600" cy="228600"/>
          </a:xfrm>
          <a:prstGeom prst="ellipse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4" name="Oval 13"/>
          <p:cNvSpPr>
            <a:spLocks noChangeAspect="1"/>
          </p:cNvSpPr>
          <p:nvPr/>
        </p:nvSpPr>
        <p:spPr>
          <a:xfrm>
            <a:off x="7656428" y="3168284"/>
            <a:ext cx="228600" cy="228600"/>
          </a:xfrm>
          <a:prstGeom prst="ellipse">
            <a:avLst/>
          </a:prstGeom>
          <a:solidFill>
            <a:srgbClr val="660066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8" name="Oval 17"/>
          <p:cNvSpPr>
            <a:spLocks noChangeAspect="1"/>
          </p:cNvSpPr>
          <p:nvPr/>
        </p:nvSpPr>
        <p:spPr>
          <a:xfrm>
            <a:off x="7682476" y="3433481"/>
            <a:ext cx="228600" cy="228600"/>
          </a:xfrm>
          <a:prstGeom prst="ellipse">
            <a:avLst/>
          </a:prstGeom>
          <a:solidFill>
            <a:srgbClr val="660066"/>
          </a:solidFill>
          <a:ln>
            <a:solidFill>
              <a:schemeClr val="tx1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21" name="Freeform 20"/>
          <p:cNvSpPr/>
          <p:nvPr/>
        </p:nvSpPr>
        <p:spPr>
          <a:xfrm>
            <a:off x="3407314" y="4074124"/>
            <a:ext cx="2004459" cy="827498"/>
          </a:xfrm>
          <a:custGeom>
            <a:avLst/>
            <a:gdLst>
              <a:gd name="connsiteX0" fmla="*/ 107104 w 3457928"/>
              <a:gd name="connsiteY0" fmla="*/ 0 h 1744143"/>
              <a:gd name="connsiteX1" fmla="*/ 1193444 w 3457928"/>
              <a:gd name="connsiteY1" fmla="*/ 0 h 1744143"/>
              <a:gd name="connsiteX2" fmla="*/ 1881969 w 3457928"/>
              <a:gd name="connsiteY2" fmla="*/ 474284 h 1744143"/>
              <a:gd name="connsiteX3" fmla="*/ 2325686 w 3457928"/>
              <a:gd name="connsiteY3" fmla="*/ 611980 h 1744143"/>
              <a:gd name="connsiteX4" fmla="*/ 2983610 w 3457928"/>
              <a:gd name="connsiteY4" fmla="*/ 902670 h 1744143"/>
              <a:gd name="connsiteX5" fmla="*/ 3457928 w 3457928"/>
              <a:gd name="connsiteY5" fmla="*/ 1269858 h 1744143"/>
              <a:gd name="connsiteX6" fmla="*/ 3396725 w 3457928"/>
              <a:gd name="connsiteY6" fmla="*/ 1698244 h 1744143"/>
              <a:gd name="connsiteX7" fmla="*/ 2631697 w 3457928"/>
              <a:gd name="connsiteY7" fmla="*/ 1744143 h 1744143"/>
              <a:gd name="connsiteX8" fmla="*/ 1193444 w 3457928"/>
              <a:gd name="connsiteY8" fmla="*/ 1713544 h 1744143"/>
              <a:gd name="connsiteX9" fmla="*/ 0 w 3457928"/>
              <a:gd name="connsiteY9" fmla="*/ 1682945 h 1744143"/>
              <a:gd name="connsiteX10" fmla="*/ 45902 w 3457928"/>
              <a:gd name="connsiteY10" fmla="*/ 0 h 1744143"/>
              <a:gd name="connsiteX11" fmla="*/ 107104 w 3457928"/>
              <a:gd name="connsiteY11" fmla="*/ 0 h 17441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3457928" h="1744143">
                <a:moveTo>
                  <a:pt x="107104" y="0"/>
                </a:moveTo>
                <a:lnTo>
                  <a:pt x="1193444" y="0"/>
                </a:lnTo>
                <a:lnTo>
                  <a:pt x="1881969" y="474284"/>
                </a:lnTo>
                <a:lnTo>
                  <a:pt x="2325686" y="611980"/>
                </a:lnTo>
                <a:lnTo>
                  <a:pt x="2983610" y="902670"/>
                </a:lnTo>
                <a:lnTo>
                  <a:pt x="3457928" y="1269858"/>
                </a:lnTo>
                <a:lnTo>
                  <a:pt x="3396725" y="1698244"/>
                </a:lnTo>
                <a:lnTo>
                  <a:pt x="2631697" y="1744143"/>
                </a:lnTo>
                <a:lnTo>
                  <a:pt x="1193444" y="1713544"/>
                </a:lnTo>
                <a:lnTo>
                  <a:pt x="0" y="1682945"/>
                </a:lnTo>
                <a:lnTo>
                  <a:pt x="45902" y="0"/>
                </a:lnTo>
                <a:lnTo>
                  <a:pt x="107104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pic>
        <p:nvPicPr>
          <p:cNvPr id="23" name="Picture 2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690003" y="1931671"/>
            <a:ext cx="279340" cy="279340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7293" y="3981676"/>
            <a:ext cx="279340" cy="279340"/>
          </a:xfrm>
          <a:prstGeom prst="rect">
            <a:avLst/>
          </a:prstGeom>
        </p:spPr>
      </p:pic>
      <p:grpSp>
        <p:nvGrpSpPr>
          <p:cNvPr id="27" name="Group 26"/>
          <p:cNvGrpSpPr/>
          <p:nvPr/>
        </p:nvGrpSpPr>
        <p:grpSpPr>
          <a:xfrm>
            <a:off x="9498757" y="2400383"/>
            <a:ext cx="946734" cy="680085"/>
            <a:chOff x="7974757" y="2400382"/>
            <a:chExt cx="946734" cy="680085"/>
          </a:xfrm>
        </p:grpSpPr>
        <p:pic>
          <p:nvPicPr>
            <p:cNvPr id="25" name="Picture 24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08454" y="2400382"/>
              <a:ext cx="279340" cy="279340"/>
            </a:xfrm>
            <a:prstGeom prst="rect">
              <a:avLst/>
            </a:prstGeom>
          </p:spPr>
        </p:pic>
        <p:sp>
          <p:nvSpPr>
            <p:cNvPr id="26" name="TextBox 25"/>
            <p:cNvSpPr txBox="1"/>
            <p:nvPr/>
          </p:nvSpPr>
          <p:spPr>
            <a:xfrm>
              <a:off x="7974757" y="2711135"/>
              <a:ext cx="946734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>
                  <a:latin typeface="Helvetica Neue Medium" charset="0"/>
                  <a:ea typeface="Helvetica Neue Medium" charset="0"/>
                  <a:cs typeface="Helvetica Neue Medium" charset="0"/>
                </a:rPr>
                <a:t>Europe</a:t>
              </a:r>
              <a:endParaRPr lang="en-US" dirty="0">
                <a:latin typeface="Helvetica Neue Medium" charset="0"/>
                <a:ea typeface="Helvetica Neue Medium" charset="0"/>
                <a:cs typeface="Helvetica Neue Medium" charset="0"/>
              </a:endParaRPr>
            </a:p>
          </p:txBody>
        </p:sp>
      </p:grpSp>
      <p:grpSp>
        <p:nvGrpSpPr>
          <p:cNvPr id="28" name="Group 27"/>
          <p:cNvGrpSpPr/>
          <p:nvPr/>
        </p:nvGrpSpPr>
        <p:grpSpPr>
          <a:xfrm>
            <a:off x="1691550" y="2211011"/>
            <a:ext cx="643125" cy="684790"/>
            <a:chOff x="8126561" y="2400382"/>
            <a:chExt cx="643125" cy="684790"/>
          </a:xfrm>
        </p:grpSpPr>
        <p:pic>
          <p:nvPicPr>
            <p:cNvPr id="29" name="Picture 28"/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8308454" y="2400382"/>
              <a:ext cx="279340" cy="279340"/>
            </a:xfrm>
            <a:prstGeom prst="rect">
              <a:avLst/>
            </a:prstGeom>
          </p:spPr>
        </p:pic>
        <p:sp>
          <p:nvSpPr>
            <p:cNvPr id="30" name="TextBox 29"/>
            <p:cNvSpPr txBox="1"/>
            <p:nvPr/>
          </p:nvSpPr>
          <p:spPr>
            <a:xfrm>
              <a:off x="8126561" y="2715840"/>
              <a:ext cx="643125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>
                  <a:latin typeface="Helvetica Neue Medium" charset="0"/>
                  <a:ea typeface="Helvetica Neue Medium" charset="0"/>
                  <a:cs typeface="Helvetica Neue Medium" charset="0"/>
                </a:rPr>
                <a:t>Asia</a:t>
              </a:r>
            </a:p>
          </p:txBody>
        </p:sp>
      </p:grpSp>
      <p:pic>
        <p:nvPicPr>
          <p:cNvPr id="31" name="Picture 3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13111" y="1662218"/>
            <a:ext cx="279340" cy="279340"/>
          </a:xfrm>
          <a:prstGeom prst="rect">
            <a:avLst/>
          </a:prstGeom>
        </p:spPr>
      </p:pic>
      <p:sp>
        <p:nvSpPr>
          <p:cNvPr id="32" name="Content Placeholder 2"/>
          <p:cNvSpPr>
            <a:spLocks noGrp="1"/>
          </p:cNvSpPr>
          <p:nvPr>
            <p:ph sz="half" idx="1"/>
          </p:nvPr>
        </p:nvSpPr>
        <p:spPr>
          <a:xfrm>
            <a:off x="1676400" y="4930956"/>
            <a:ext cx="7150515" cy="1680156"/>
          </a:xfrm>
        </p:spPr>
        <p:txBody>
          <a:bodyPr>
            <a:normAutofit fontScale="92500"/>
          </a:bodyPr>
          <a:lstStyle/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</a:rPr>
              <a:t>Lower latency because content is closer </a:t>
            </a:r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  <a:sym typeface="Wingdings"/>
              </a:rPr>
              <a:t> </a:t>
            </a:r>
          </a:p>
          <a:p>
            <a:endParaRPr lang="en-US" dirty="0">
              <a:ea typeface="Helvetica Neue Medium" panose="02000503000000020004" pitchFamily="2" charset="0"/>
              <a:cs typeface="Helvetica Neue Medium" panose="02000503000000020004" pitchFamily="2" charset="0"/>
              <a:sym typeface="Wingdings"/>
            </a:endParaRPr>
          </a:p>
          <a:p>
            <a:r>
              <a:rPr lang="en-US" dirty="0">
                <a:ea typeface="Helvetica Neue Medium" panose="02000503000000020004" pitchFamily="2" charset="0"/>
                <a:cs typeface="Helvetica Neue Medium" panose="02000503000000020004" pitchFamily="2" charset="0"/>
                <a:sym typeface="Wingdings"/>
              </a:rPr>
              <a:t>Less global bandwidth </a:t>
            </a:r>
            <a:endParaRPr lang="en-US" dirty="0">
              <a:ea typeface="Helvetica Neue Medium" panose="02000503000000020004" pitchFamily="2" charset="0"/>
              <a:cs typeface="Helvetica Neue Medium" panose="02000503000000020004" pitchFamily="2" charset="0"/>
            </a:endParaRPr>
          </a:p>
        </p:txBody>
      </p:sp>
      <p:pic>
        <p:nvPicPr>
          <p:cNvPr id="33" name="Picture 3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65511" y="1814618"/>
            <a:ext cx="279340" cy="279340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2685" y="1878473"/>
            <a:ext cx="279340" cy="279340"/>
          </a:xfrm>
          <a:prstGeom prst="rect">
            <a:avLst/>
          </a:prstGeom>
        </p:spPr>
      </p:pic>
      <p:pic>
        <p:nvPicPr>
          <p:cNvPr id="35" name="Picture 3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82764" y="2033215"/>
            <a:ext cx="267773" cy="267773"/>
          </a:xfrm>
          <a:prstGeom prst="rect">
            <a:avLst/>
          </a:prstGeom>
        </p:spPr>
      </p:pic>
      <p:pic>
        <p:nvPicPr>
          <p:cNvPr id="36" name="Picture 3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35164" y="2185615"/>
            <a:ext cx="267773" cy="267773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82338" y="2249470"/>
            <a:ext cx="267773" cy="267773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9629" y="1715001"/>
            <a:ext cx="267773" cy="26777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642029" y="1867401"/>
            <a:ext cx="267773" cy="267773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89203" y="1931256"/>
            <a:ext cx="267773" cy="267773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393349" y="1330591"/>
            <a:ext cx="267773" cy="26777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45749" y="1482991"/>
            <a:ext cx="267773" cy="26777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292923" y="1546846"/>
            <a:ext cx="267773" cy="26777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14502" y="1222994"/>
            <a:ext cx="267773" cy="267773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6902" y="1375394"/>
            <a:ext cx="267773" cy="26777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14076" y="1439249"/>
            <a:ext cx="267773" cy="26777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69756" y="1546900"/>
            <a:ext cx="267773" cy="267773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2156" y="1699300"/>
            <a:ext cx="267773" cy="267773"/>
          </a:xfrm>
          <a:prstGeom prst="rect">
            <a:avLst/>
          </a:prstGeom>
        </p:spPr>
      </p:pic>
      <p:pic>
        <p:nvPicPr>
          <p:cNvPr id="49" name="Picture 4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9330" y="1763155"/>
            <a:ext cx="267773" cy="267773"/>
          </a:xfrm>
          <a:prstGeom prst="rect">
            <a:avLst/>
          </a:prstGeom>
        </p:spPr>
      </p:pic>
      <p:pic>
        <p:nvPicPr>
          <p:cNvPr id="50" name="Picture 4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35097" y="1948727"/>
            <a:ext cx="267773" cy="267773"/>
          </a:xfrm>
          <a:prstGeom prst="rect">
            <a:avLst/>
          </a:prstGeom>
        </p:spPr>
      </p:pic>
      <p:pic>
        <p:nvPicPr>
          <p:cNvPr id="51" name="Picture 5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21861" y="1252528"/>
            <a:ext cx="267773" cy="267773"/>
          </a:xfrm>
          <a:prstGeom prst="rect">
            <a:avLst/>
          </a:prstGeom>
        </p:spPr>
      </p:pic>
      <p:pic>
        <p:nvPicPr>
          <p:cNvPr id="52" name="Picture 5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34671" y="2164982"/>
            <a:ext cx="267773" cy="267773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21724" y="3411602"/>
            <a:ext cx="279340" cy="279340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74124" y="3564002"/>
            <a:ext cx="279340" cy="279340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1298" y="3627857"/>
            <a:ext cx="279340" cy="279340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1377" y="3782599"/>
            <a:ext cx="267773" cy="267773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43777" y="3934999"/>
            <a:ext cx="267773" cy="267773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90951" y="3998854"/>
            <a:ext cx="267773" cy="267773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98242" y="3464385"/>
            <a:ext cx="267773" cy="267773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350642" y="3616785"/>
            <a:ext cx="267773" cy="267773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97816" y="3680640"/>
            <a:ext cx="267773" cy="267773"/>
          </a:xfrm>
          <a:prstGeom prst="rect">
            <a:avLst/>
          </a:prstGeom>
        </p:spPr>
      </p:pic>
      <p:pic>
        <p:nvPicPr>
          <p:cNvPr id="62" name="Picture 6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101962" y="3079975"/>
            <a:ext cx="267773" cy="267773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54362" y="3232375"/>
            <a:ext cx="267773" cy="267773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001536" y="3296230"/>
            <a:ext cx="267773" cy="26777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623115" y="2972378"/>
            <a:ext cx="267773" cy="26777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775515" y="3124778"/>
            <a:ext cx="267773" cy="267773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522689" y="3188633"/>
            <a:ext cx="267773" cy="267773"/>
          </a:xfrm>
          <a:prstGeom prst="rect">
            <a:avLst/>
          </a:prstGeom>
        </p:spPr>
      </p:pic>
      <p:pic>
        <p:nvPicPr>
          <p:cNvPr id="68" name="Picture 6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78369" y="3296284"/>
            <a:ext cx="267773" cy="267773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30769" y="3448684"/>
            <a:ext cx="267773" cy="267773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43710" y="3698111"/>
            <a:ext cx="267773" cy="267773"/>
          </a:xfrm>
          <a:prstGeom prst="rect">
            <a:avLst/>
          </a:prstGeom>
        </p:spPr>
      </p:pic>
      <p:pic>
        <p:nvPicPr>
          <p:cNvPr id="71" name="Picture 7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30474" y="3001912"/>
            <a:ext cx="267773" cy="267773"/>
          </a:xfrm>
          <a:prstGeom prst="rect">
            <a:avLst/>
          </a:prstGeom>
        </p:spPr>
      </p:pic>
      <p:pic>
        <p:nvPicPr>
          <p:cNvPr id="72" name="Picture 7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243284" y="3914366"/>
            <a:ext cx="267773" cy="267773"/>
          </a:xfrm>
          <a:prstGeom prst="rect">
            <a:avLst/>
          </a:prstGeom>
        </p:spPr>
      </p:pic>
      <p:pic>
        <p:nvPicPr>
          <p:cNvPr id="73" name="Picture 7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48801" y="1859959"/>
            <a:ext cx="279340" cy="279340"/>
          </a:xfrm>
          <a:prstGeom prst="rect">
            <a:avLst/>
          </a:prstGeom>
        </p:spPr>
      </p:pic>
      <p:pic>
        <p:nvPicPr>
          <p:cNvPr id="74" name="Picture 7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01201" y="2012359"/>
            <a:ext cx="279340" cy="279340"/>
          </a:xfrm>
          <a:prstGeom prst="rect">
            <a:avLst/>
          </a:prstGeom>
        </p:spPr>
      </p:pic>
      <p:pic>
        <p:nvPicPr>
          <p:cNvPr id="75" name="Picture 7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48375" y="2076214"/>
            <a:ext cx="279340" cy="279340"/>
          </a:xfrm>
          <a:prstGeom prst="rect">
            <a:avLst/>
          </a:prstGeom>
        </p:spPr>
      </p:pic>
      <p:pic>
        <p:nvPicPr>
          <p:cNvPr id="76" name="Picture 7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18454" y="2230956"/>
            <a:ext cx="267773" cy="267773"/>
          </a:xfrm>
          <a:prstGeom prst="rect">
            <a:avLst/>
          </a:prstGeom>
        </p:spPr>
      </p:pic>
      <p:pic>
        <p:nvPicPr>
          <p:cNvPr id="77" name="Picture 7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06386" y="2372010"/>
            <a:ext cx="267773" cy="267773"/>
          </a:xfrm>
          <a:prstGeom prst="rect">
            <a:avLst/>
          </a:prstGeom>
        </p:spPr>
      </p:pic>
      <p:pic>
        <p:nvPicPr>
          <p:cNvPr id="78" name="Picture 7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18028" y="2447211"/>
            <a:ext cx="267773" cy="267773"/>
          </a:xfrm>
          <a:prstGeom prst="rect">
            <a:avLst/>
          </a:prstGeom>
        </p:spPr>
      </p:pic>
      <p:pic>
        <p:nvPicPr>
          <p:cNvPr id="79" name="Picture 7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25319" y="1912742"/>
            <a:ext cx="267773" cy="267773"/>
          </a:xfrm>
          <a:prstGeom prst="rect">
            <a:avLst/>
          </a:prstGeom>
        </p:spPr>
      </p:pic>
      <p:pic>
        <p:nvPicPr>
          <p:cNvPr id="80" name="Picture 7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77719" y="2065142"/>
            <a:ext cx="267773" cy="267773"/>
          </a:xfrm>
          <a:prstGeom prst="rect">
            <a:avLst/>
          </a:prstGeom>
        </p:spPr>
      </p:pic>
      <p:pic>
        <p:nvPicPr>
          <p:cNvPr id="81" name="Picture 8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4893" y="2128997"/>
            <a:ext cx="267773" cy="267773"/>
          </a:xfrm>
          <a:prstGeom prst="rect">
            <a:avLst/>
          </a:prstGeom>
        </p:spPr>
      </p:pic>
      <p:pic>
        <p:nvPicPr>
          <p:cNvPr id="82" name="Picture 8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9039" y="1528332"/>
            <a:ext cx="267773" cy="267773"/>
          </a:xfrm>
          <a:prstGeom prst="rect">
            <a:avLst/>
          </a:prstGeom>
        </p:spPr>
      </p:pic>
      <p:pic>
        <p:nvPicPr>
          <p:cNvPr id="83" name="Picture 8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81439" y="1680732"/>
            <a:ext cx="267773" cy="267773"/>
          </a:xfrm>
          <a:prstGeom prst="rect">
            <a:avLst/>
          </a:prstGeom>
        </p:spPr>
      </p:pic>
      <p:pic>
        <p:nvPicPr>
          <p:cNvPr id="84" name="Picture 8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28613" y="1744587"/>
            <a:ext cx="267773" cy="267773"/>
          </a:xfrm>
          <a:prstGeom prst="rect">
            <a:avLst/>
          </a:prstGeom>
        </p:spPr>
      </p:pic>
      <p:pic>
        <p:nvPicPr>
          <p:cNvPr id="85" name="Picture 8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450192" y="1420735"/>
            <a:ext cx="267773" cy="267773"/>
          </a:xfrm>
          <a:prstGeom prst="rect">
            <a:avLst/>
          </a:prstGeom>
        </p:spPr>
      </p:pic>
      <p:pic>
        <p:nvPicPr>
          <p:cNvPr id="86" name="Picture 8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02592" y="1573135"/>
            <a:ext cx="267773" cy="267773"/>
          </a:xfrm>
          <a:prstGeom prst="rect">
            <a:avLst/>
          </a:prstGeom>
        </p:spPr>
      </p:pic>
      <p:pic>
        <p:nvPicPr>
          <p:cNvPr id="87" name="Picture 8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49766" y="1636990"/>
            <a:ext cx="267773" cy="267773"/>
          </a:xfrm>
          <a:prstGeom prst="rect">
            <a:avLst/>
          </a:prstGeom>
        </p:spPr>
      </p:pic>
      <p:pic>
        <p:nvPicPr>
          <p:cNvPr id="88" name="Picture 8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05446" y="1744641"/>
            <a:ext cx="267773" cy="267773"/>
          </a:xfrm>
          <a:prstGeom prst="rect">
            <a:avLst/>
          </a:prstGeom>
        </p:spPr>
      </p:pic>
      <p:pic>
        <p:nvPicPr>
          <p:cNvPr id="89" name="Picture 88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7846" y="1897041"/>
            <a:ext cx="267773" cy="267773"/>
          </a:xfrm>
          <a:prstGeom prst="rect">
            <a:avLst/>
          </a:prstGeom>
        </p:spPr>
      </p:pic>
      <p:pic>
        <p:nvPicPr>
          <p:cNvPr id="90" name="Picture 89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70787" y="2146468"/>
            <a:ext cx="267773" cy="267773"/>
          </a:xfrm>
          <a:prstGeom prst="rect">
            <a:avLst/>
          </a:prstGeom>
        </p:spPr>
      </p:pic>
      <p:pic>
        <p:nvPicPr>
          <p:cNvPr id="91" name="Picture 90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7551" y="1450269"/>
            <a:ext cx="267773" cy="267773"/>
          </a:xfrm>
          <a:prstGeom prst="rect">
            <a:avLst/>
          </a:prstGeom>
        </p:spPr>
      </p:pic>
      <p:pic>
        <p:nvPicPr>
          <p:cNvPr id="92" name="Picture 91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70361" y="2362723"/>
            <a:ext cx="267773" cy="267773"/>
          </a:xfrm>
          <a:prstGeom prst="rect">
            <a:avLst/>
          </a:prstGeom>
        </p:spPr>
      </p:pic>
      <p:sp>
        <p:nvSpPr>
          <p:cNvPr id="93" name="Oval 92"/>
          <p:cNvSpPr>
            <a:spLocks noChangeAspect="1"/>
          </p:cNvSpPr>
          <p:nvPr/>
        </p:nvSpPr>
        <p:spPr>
          <a:xfrm>
            <a:off x="7393259" y="3998853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4" name="Oval 93"/>
          <p:cNvSpPr>
            <a:spLocks noChangeAspect="1"/>
          </p:cNvSpPr>
          <p:nvPr/>
        </p:nvSpPr>
        <p:spPr>
          <a:xfrm>
            <a:off x="8826915" y="212156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5" name="Oval 94"/>
          <p:cNvSpPr>
            <a:spLocks noChangeAspect="1"/>
          </p:cNvSpPr>
          <p:nvPr/>
        </p:nvSpPr>
        <p:spPr>
          <a:xfrm>
            <a:off x="9212837" y="2749915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6" name="Oval 95"/>
          <p:cNvSpPr>
            <a:spLocks noChangeAspect="1"/>
          </p:cNvSpPr>
          <p:nvPr/>
        </p:nvSpPr>
        <p:spPr>
          <a:xfrm>
            <a:off x="4809290" y="3574186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7" name="Oval 96"/>
          <p:cNvSpPr>
            <a:spLocks noChangeAspect="1"/>
          </p:cNvSpPr>
          <p:nvPr/>
        </p:nvSpPr>
        <p:spPr>
          <a:xfrm>
            <a:off x="5874124" y="279127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8" name="Oval 97"/>
          <p:cNvSpPr>
            <a:spLocks noChangeAspect="1"/>
          </p:cNvSpPr>
          <p:nvPr/>
        </p:nvSpPr>
        <p:spPr>
          <a:xfrm>
            <a:off x="2937714" y="1438884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99" name="Oval 98"/>
          <p:cNvSpPr>
            <a:spLocks noChangeAspect="1"/>
          </p:cNvSpPr>
          <p:nvPr/>
        </p:nvSpPr>
        <p:spPr>
          <a:xfrm>
            <a:off x="2694474" y="2322189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00" name="Oval 99"/>
          <p:cNvSpPr>
            <a:spLocks noChangeAspect="1"/>
          </p:cNvSpPr>
          <p:nvPr/>
        </p:nvSpPr>
        <p:spPr>
          <a:xfrm>
            <a:off x="2935337" y="1877625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01" name="Oval 100"/>
          <p:cNvSpPr>
            <a:spLocks noChangeAspect="1"/>
          </p:cNvSpPr>
          <p:nvPr/>
        </p:nvSpPr>
        <p:spPr>
          <a:xfrm>
            <a:off x="8105752" y="2498728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02" name="Oval 101"/>
          <p:cNvSpPr>
            <a:spLocks noChangeAspect="1"/>
          </p:cNvSpPr>
          <p:nvPr/>
        </p:nvSpPr>
        <p:spPr>
          <a:xfrm>
            <a:off x="3945975" y="1850258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03" name="Oval 102"/>
          <p:cNvSpPr>
            <a:spLocks noChangeAspect="1"/>
          </p:cNvSpPr>
          <p:nvPr/>
        </p:nvSpPr>
        <p:spPr>
          <a:xfrm>
            <a:off x="6470832" y="4051099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  <p:sp>
        <p:nvSpPr>
          <p:cNvPr id="104" name="Oval 103"/>
          <p:cNvSpPr>
            <a:spLocks noChangeAspect="1"/>
          </p:cNvSpPr>
          <p:nvPr/>
        </p:nvSpPr>
        <p:spPr>
          <a:xfrm>
            <a:off x="3989393" y="2222099"/>
            <a:ext cx="178894" cy="178894"/>
          </a:xfrm>
          <a:prstGeom prst="ellipse">
            <a:avLst/>
          </a:prstGeom>
          <a:solidFill>
            <a:srgbClr val="008000"/>
          </a:solidFill>
          <a:ln>
            <a:solidFill>
              <a:srgbClr val="000000"/>
            </a:solidFill>
          </a:ln>
        </p:spPr>
        <p:style>
          <a:lnRef idx="2">
            <a:schemeClr val="accent3">
              <a:shade val="50000"/>
            </a:schemeClr>
          </a:lnRef>
          <a:fillRef idx="1">
            <a:schemeClr val="accent3"/>
          </a:fillRef>
          <a:effectRef idx="0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/>
              <a:cs typeface="Helvetica Neue Medium"/>
            </a:endParaRPr>
          </a:p>
        </p:txBody>
      </p:sp>
    </p:spTree>
    <p:extLst>
      <p:ext uri="{BB962C8B-B14F-4D97-AF65-F5344CB8AC3E}">
        <p14:creationId xmlns:p14="http://schemas.microsoft.com/office/powerpoint/2010/main" val="268578276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9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9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9" dur="500"/>
                                        <p:tgtEl>
                                          <p:spTgt spid="9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2" dur="500"/>
                                        <p:tgtEl>
                                          <p:spTgt spid="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5" dur="500"/>
                                        <p:tgtEl>
                                          <p:spTgt spid="9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8" dur="500"/>
                                        <p:tgtEl>
                                          <p:spTgt spid="10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1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0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3" grpId="0" animBg="1"/>
      <p:bldP spid="94" grpId="0" animBg="1"/>
      <p:bldP spid="95" grpId="0" animBg="1"/>
      <p:bldP spid="96" grpId="0" animBg="1"/>
      <p:bldP spid="97" grpId="0" animBg="1"/>
      <p:bldP spid="98" grpId="0" animBg="1"/>
      <p:bldP spid="99" grpId="0" animBg="1"/>
      <p:bldP spid="100" grpId="0" animBg="1"/>
      <p:bldP spid="101" grpId="0" animBg="1"/>
      <p:bldP spid="102" grpId="0" animBg="1"/>
      <p:bldP spid="103" grpId="0" animBg="1"/>
      <p:bldP spid="104" grpId="0" animBg="1"/>
    </p:bldLst>
  </p:timing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CDN Locations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/>
              <a:t>Where can we stick machines?</a:t>
            </a:r>
          </a:p>
          <a:p>
            <a:endParaRPr lang="en-US" dirty="0"/>
          </a:p>
          <a:p>
            <a:r>
              <a:rPr lang="en-US" dirty="0"/>
              <a:t>Inside our datacenters</a:t>
            </a:r>
          </a:p>
          <a:p>
            <a:endParaRPr lang="en-US" dirty="0"/>
          </a:p>
          <a:p>
            <a:r>
              <a:rPr lang="en-US" dirty="0"/>
              <a:t>At colocation facilities</a:t>
            </a:r>
            <a:br>
              <a:rPr lang="en-US" dirty="0"/>
            </a:br>
            <a:r>
              <a:rPr lang="en-US" dirty="0"/>
              <a:t>(other people’s DCs)</a:t>
            </a:r>
          </a:p>
          <a:p>
            <a:endParaRPr lang="en-US" dirty="0"/>
          </a:p>
          <a:p>
            <a:r>
              <a:rPr lang="en-US" dirty="0"/>
              <a:t>At Internet Exchange Points</a:t>
            </a:r>
          </a:p>
          <a:p>
            <a:endParaRPr lang="en-US" dirty="0"/>
          </a:p>
          <a:p>
            <a:r>
              <a:rPr lang="en-US" dirty="0"/>
              <a:t>Inside others’ networks</a:t>
            </a:r>
          </a:p>
        </p:txBody>
      </p:sp>
      <p:sp>
        <p:nvSpPr>
          <p:cNvPr id="4" name="Right Brace 3"/>
          <p:cNvSpPr/>
          <p:nvPr/>
        </p:nvSpPr>
        <p:spPr>
          <a:xfrm>
            <a:off x="7106372" y="3539097"/>
            <a:ext cx="477520" cy="2428240"/>
          </a:xfrm>
          <a:prstGeom prst="rightBrace">
            <a:avLst>
              <a:gd name="adj1" fmla="val 39912"/>
              <a:gd name="adj2" fmla="val 50000"/>
            </a:avLst>
          </a:prstGeom>
          <a:ln w="571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 dirty="0">
              <a:latin typeface="Helvetica Neue Medium" panose="02000503000000020004" pitchFamily="2" charset="0"/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7723796" y="3968387"/>
            <a:ext cx="2680592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Not </a:t>
            </a:r>
            <a:r>
              <a:rPr lang="en-US" sz="2400" i="1" dirty="0">
                <a:latin typeface="Helvetica Neue Medium" charset="0"/>
                <a:ea typeface="Helvetica Neue Medium" charset="0"/>
                <a:cs typeface="Helvetica Neue Medium" charset="0"/>
              </a:rPr>
              <a:t>that</a:t>
            </a:r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 many </a:t>
            </a:r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machines </a:t>
            </a:r>
            <a:b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</a:br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(</a:t>
            </a:r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limited space </a:t>
            </a:r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and/or high cost</a:t>
            </a:r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)</a:t>
            </a:r>
          </a:p>
        </p:txBody>
      </p:sp>
    </p:spTree>
    <p:extLst>
      <p:ext uri="{BB962C8B-B14F-4D97-AF65-F5344CB8AC3E}">
        <p14:creationId xmlns:p14="http://schemas.microsoft.com/office/powerpoint/2010/main" val="2678730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8" end="8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5" grpId="0"/>
    </p:bldLst>
  </p:timing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CDN Locations vs Datacenters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dirty="0"/>
              <a:t>There are many more CDN locations</a:t>
            </a:r>
          </a:p>
          <a:p>
            <a:pPr lvl="1"/>
            <a:r>
              <a:rPr lang="en-US" dirty="0"/>
              <a:t>e.g., Akamai has 1000+</a:t>
            </a:r>
          </a:p>
          <a:p>
            <a:pPr lvl="1"/>
            <a:endParaRPr lang="en-US" dirty="0"/>
          </a:p>
          <a:p>
            <a:r>
              <a:rPr lang="en-US" dirty="0"/>
              <a:t>CDNs are closer to people</a:t>
            </a:r>
          </a:p>
          <a:p>
            <a:pPr lvl="1"/>
            <a:r>
              <a:rPr lang="en-US" dirty="0"/>
              <a:t>Because there are more of them</a:t>
            </a:r>
          </a:p>
          <a:p>
            <a:pPr lvl="1"/>
            <a:r>
              <a:rPr lang="en-US" dirty="0"/>
              <a:t>Placed for locality</a:t>
            </a:r>
          </a:p>
          <a:p>
            <a:pPr lvl="1"/>
            <a:endParaRPr lang="en-US" dirty="0"/>
          </a:p>
          <a:p>
            <a:r>
              <a:rPr lang="en-US" dirty="0"/>
              <a:t>CDN locations are much wimpier</a:t>
            </a:r>
          </a:p>
          <a:p>
            <a:pPr lvl="1"/>
            <a:r>
              <a:rPr lang="en-US" dirty="0"/>
              <a:t>Maybe 1 rack (~40 machines)</a:t>
            </a:r>
          </a:p>
          <a:p>
            <a:pPr lvl="1"/>
            <a:r>
              <a:rPr lang="mr-IN" dirty="0"/>
              <a:t>…</a:t>
            </a:r>
            <a:endParaRPr lang="en-US" dirty="0"/>
          </a:p>
          <a:p>
            <a:pPr lvl="1"/>
            <a:r>
              <a:rPr lang="en-US" dirty="0"/>
              <a:t>Maybe 8 racks (~320 machines)</a:t>
            </a:r>
          </a:p>
          <a:p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8199668" y="1973009"/>
            <a:ext cx="2112732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>
                <a:latin typeface="Helvetica Neue Medium" charset="0"/>
                <a:ea typeface="Helvetica Neue Medium" charset="0"/>
                <a:cs typeface="Helvetica Neue Medium" charset="0"/>
              </a:rPr>
              <a:t>Which ones do clients connect to?</a:t>
            </a:r>
            <a:endParaRPr lang="en-US" sz="2400" dirty="0">
              <a:latin typeface="Helvetica Neue Medium" charset="0"/>
              <a:ea typeface="Helvetica Neue Medium" charset="0"/>
              <a:cs typeface="Helvetica Neue Medium" charset="0"/>
            </a:endParaRPr>
          </a:p>
        </p:txBody>
      </p:sp>
      <p:cxnSp>
        <p:nvCxnSpPr>
          <p:cNvPr id="10" name="Straight Arrow Connector 9"/>
          <p:cNvCxnSpPr/>
          <p:nvPr/>
        </p:nvCxnSpPr>
        <p:spPr>
          <a:xfrm flipH="1" flipV="1">
            <a:off x="7345132" y="2052320"/>
            <a:ext cx="792480" cy="599440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Rectangle 12"/>
          <p:cNvSpPr/>
          <p:nvPr/>
        </p:nvSpPr>
        <p:spPr>
          <a:xfrm>
            <a:off x="8279300" y="3474821"/>
            <a:ext cx="1809580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latin typeface="Helvetica Neue Medium" charset="0"/>
                <a:ea typeface="Helvetica Neue Medium" charset="0"/>
                <a:cs typeface="Helvetica Neue Medium" charset="0"/>
              </a:rPr>
              <a:t>What do we store on them?</a:t>
            </a:r>
          </a:p>
        </p:txBody>
      </p:sp>
      <p:cxnSp>
        <p:nvCxnSpPr>
          <p:cNvPr id="14" name="Straight Arrow Connector 13"/>
          <p:cNvCxnSpPr/>
          <p:nvPr/>
        </p:nvCxnSpPr>
        <p:spPr>
          <a:xfrm flipH="1">
            <a:off x="7579360" y="4153572"/>
            <a:ext cx="637884" cy="418428"/>
          </a:xfrm>
          <a:prstGeom prst="straightConnector1">
            <a:avLst/>
          </a:prstGeom>
          <a:ln w="76200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04353202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13" grpId="0"/>
    </p:bldLst>
  </p:timing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CDN Locations Store What?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Store everything?</a:t>
            </a:r>
          </a:p>
          <a:p>
            <a:pPr lvl="1"/>
            <a:r>
              <a:rPr lang="en-US" dirty="0" err="1"/>
              <a:t>Exabytes</a:t>
            </a:r>
            <a:r>
              <a:rPr lang="en-US" dirty="0"/>
              <a:t> of data for some services</a:t>
            </a:r>
            <a:endParaRPr lang="en-US" sz="1400" dirty="0"/>
          </a:p>
          <a:p>
            <a:pPr lvl="1"/>
            <a:r>
              <a:rPr lang="en-US" dirty="0"/>
              <a:t>1 rack (40 machines):</a:t>
            </a:r>
          </a:p>
          <a:p>
            <a:pPr lvl="2"/>
            <a:r>
              <a:rPr lang="en-US" dirty="0"/>
              <a:t>144 GB memory? * 40 -&gt; 5.8TB memory </a:t>
            </a:r>
            <a:r>
              <a:rPr lang="mr-IN" dirty="0"/>
              <a:t>…</a:t>
            </a:r>
            <a:r>
              <a:rPr lang="en-US" dirty="0"/>
              <a:t> not even close</a:t>
            </a:r>
            <a:r>
              <a:rPr lang="mr-IN" dirty="0"/>
              <a:t>…</a:t>
            </a:r>
            <a:endParaRPr lang="en-US" dirty="0"/>
          </a:p>
          <a:p>
            <a:pPr lvl="2"/>
            <a:r>
              <a:rPr lang="en-US" dirty="0"/>
              <a:t>10x4 TB HDD? * 40 -&gt; 1.6 PB </a:t>
            </a:r>
            <a:r>
              <a:rPr lang="mr-IN" dirty="0"/>
              <a:t>…</a:t>
            </a:r>
            <a:r>
              <a:rPr lang="en-US" dirty="0"/>
              <a:t> not even close</a:t>
            </a:r>
            <a:r>
              <a:rPr lang="mr-IN" dirty="0"/>
              <a:t>…</a:t>
            </a:r>
            <a:endParaRPr lang="en-US" dirty="0"/>
          </a:p>
          <a:p>
            <a:pPr lvl="2"/>
            <a:endParaRPr lang="en-US" dirty="0"/>
          </a:p>
          <a:p>
            <a:r>
              <a:rPr lang="en-US" dirty="0"/>
              <a:t>Need to store a subset of objects!</a:t>
            </a:r>
          </a:p>
          <a:p>
            <a:pPr lvl="1"/>
            <a:r>
              <a:rPr lang="en-US" i="1" dirty="0"/>
              <a:t>Q: But which objects to store?</a:t>
            </a:r>
          </a:p>
        </p:txBody>
      </p:sp>
    </p:spTree>
    <p:extLst>
      <p:ext uri="{BB962C8B-B14F-4D97-AF65-F5344CB8AC3E}">
        <p14:creationId xmlns:p14="http://schemas.microsoft.com/office/powerpoint/2010/main" val="64379281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2.4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3.8|4.1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2.4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1|9.1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7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.2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8.5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6.7|5.1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0.1|5.7|24.5|6.4|31.2|7.6|10.6|12"/>
</p:tagLst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10649</TotalTime>
  <Words>2491</Words>
  <Application>Microsoft Macintosh PowerPoint</Application>
  <PresentationFormat>Widescreen</PresentationFormat>
  <Paragraphs>606</Paragraphs>
  <Slides>60</Slides>
  <Notes>27</Notes>
  <HiddenSlides>6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60</vt:i4>
      </vt:variant>
    </vt:vector>
  </HeadingPairs>
  <TitlesOfParts>
    <vt:vector size="65" baseType="lpstr">
      <vt:lpstr>Arial</vt:lpstr>
      <vt:lpstr>Arial MT</vt:lpstr>
      <vt:lpstr>Helvetica Neue Medium</vt:lpstr>
      <vt:lpstr>Wingdings</vt:lpstr>
      <vt:lpstr>Office Theme</vt:lpstr>
      <vt:lpstr>PowerPoint Presentation</vt:lpstr>
      <vt:lpstr>Downloading a Web Page</vt:lpstr>
      <vt:lpstr>Downloading a Web Page (https://www.youtube.com)</vt:lpstr>
      <vt:lpstr>Multiple Problems</vt:lpstr>
      <vt:lpstr>A Solution: Caching</vt:lpstr>
      <vt:lpstr>What do we cache?</vt:lpstr>
      <vt:lpstr>Caching to the Rescue: Domain Name System</vt:lpstr>
      <vt:lpstr>Domain Name System (DNS) 101</vt:lpstr>
      <vt:lpstr>Caching to the Rescue: Domain Name System</vt:lpstr>
      <vt:lpstr>Caching to the Rescue: Communication Channel</vt:lpstr>
      <vt:lpstr>Temporal Locality</vt:lpstr>
      <vt:lpstr>Caching to the Rescue: Web Items</vt:lpstr>
      <vt:lpstr>Web Caching Should Work Well!</vt:lpstr>
      <vt:lpstr>CDN Cache Hit</vt:lpstr>
      <vt:lpstr>CDN Cache Miss</vt:lpstr>
      <vt:lpstr>Cache Algorithms 101</vt:lpstr>
      <vt:lpstr>First-In-First-Out (FIFO)</vt:lpstr>
      <vt:lpstr>Least Recently Used (LRU)</vt:lpstr>
      <vt:lpstr>Least Frequently Used (LFU)</vt:lpstr>
      <vt:lpstr>Belady (Offline Optimal Caching)</vt:lpstr>
      <vt:lpstr>Effectiveness of Algorithms for CDN Caching?</vt:lpstr>
      <vt:lpstr>Edge Cache with Different Sizes</vt:lpstr>
      <vt:lpstr>Edge Cache with Different Sizes</vt:lpstr>
      <vt:lpstr>Edge Cache with Different Sizes</vt:lpstr>
      <vt:lpstr>Edge Cache with Different Algos</vt:lpstr>
      <vt:lpstr>Edge Cache with Different Algos</vt:lpstr>
      <vt:lpstr>Edge Cache with Different Algos</vt:lpstr>
      <vt:lpstr>Cache Consistency</vt:lpstr>
      <vt:lpstr>Some Web Content is Not Cacheable</vt:lpstr>
      <vt:lpstr>Cache Consistency Challenges</vt:lpstr>
      <vt:lpstr>Cache Consistency Challenges</vt:lpstr>
      <vt:lpstr>HTTP Response Header for Cache Control</vt:lpstr>
      <vt:lpstr>Cache Validation: Client Checks Freshness</vt:lpstr>
      <vt:lpstr>Cache Validation: Client Checks Freshness</vt:lpstr>
      <vt:lpstr>Cache Placement</vt:lpstr>
      <vt:lpstr>Client Machine (e.g., Browser)</vt:lpstr>
      <vt:lpstr>Client Network (Forward Proxy Cache)</vt:lpstr>
      <vt:lpstr>Server Network (Reverse Proxy Cache)</vt:lpstr>
      <vt:lpstr>Content Distribution Network (CDN)</vt:lpstr>
      <vt:lpstr>CDN Challenges</vt:lpstr>
      <vt:lpstr>A Hierarchy of CDN Caches</vt:lpstr>
      <vt:lpstr>Geo-distributed Edge Cache (FIFO)</vt:lpstr>
      <vt:lpstr>Geo-distributed Edge Cache (FIFO)</vt:lpstr>
      <vt:lpstr>Geo-distributed Edge Cache (FIFO)</vt:lpstr>
      <vt:lpstr>Geo-distributed Edge Cache (FIFO)</vt:lpstr>
      <vt:lpstr>Single Global Origin Cache (FIFO)</vt:lpstr>
      <vt:lpstr>Single Global Origin Cache (FIFO)</vt:lpstr>
      <vt:lpstr>Single Global Origin Cache (FIFO)</vt:lpstr>
      <vt:lpstr>Single Global Origin Cache (FIFO)</vt:lpstr>
      <vt:lpstr>Backend</vt:lpstr>
      <vt:lpstr>CDN Effectiveness</vt:lpstr>
      <vt:lpstr>Conclusions</vt:lpstr>
      <vt:lpstr>PowerPoint Presentation</vt:lpstr>
      <vt:lpstr>PowerPoint Presentation</vt:lpstr>
      <vt:lpstr>Anatomy of a Web Page Fetch</vt:lpstr>
      <vt:lpstr>Serve It All From Datacenters?</vt:lpstr>
      <vt:lpstr>Serve Objects From CDN</vt:lpstr>
      <vt:lpstr>CDN Locations</vt:lpstr>
      <vt:lpstr>CDN Locations vs Datacenters</vt:lpstr>
      <vt:lpstr>CDN Locations Store What?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Wyatt Andrew Lloyd</dc:creator>
  <cp:lastModifiedBy>Wyatt A. Lloyd</cp:lastModifiedBy>
  <cp:revision>70</cp:revision>
  <cp:lastPrinted>2020-09-28T04:17:14Z</cp:lastPrinted>
  <dcterms:created xsi:type="dcterms:W3CDTF">2020-09-14T18:00:01Z</dcterms:created>
  <dcterms:modified xsi:type="dcterms:W3CDTF">2026-10-13T13:09:14Z</dcterms:modified>
</cp:coreProperties>
</file>