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88" r:id="rId2"/>
    <p:sldId id="347" r:id="rId3"/>
    <p:sldId id="348" r:id="rId4"/>
    <p:sldId id="323" r:id="rId5"/>
    <p:sldId id="324" r:id="rId6"/>
    <p:sldId id="326" r:id="rId7"/>
    <p:sldId id="327" r:id="rId8"/>
    <p:sldId id="333" r:id="rId9"/>
    <p:sldId id="328" r:id="rId10"/>
    <p:sldId id="329" r:id="rId11"/>
    <p:sldId id="330" r:id="rId12"/>
    <p:sldId id="331" r:id="rId13"/>
    <p:sldId id="259" r:id="rId14"/>
    <p:sldId id="334" r:id="rId15"/>
    <p:sldId id="337" r:id="rId16"/>
    <p:sldId id="336" r:id="rId17"/>
    <p:sldId id="338" r:id="rId18"/>
    <p:sldId id="340" r:id="rId19"/>
    <p:sldId id="339" r:id="rId20"/>
    <p:sldId id="335" r:id="rId21"/>
    <p:sldId id="341" r:id="rId22"/>
    <p:sldId id="342" r:id="rId23"/>
    <p:sldId id="343" r:id="rId24"/>
    <p:sldId id="346" r:id="rId25"/>
    <p:sldId id="349" r:id="rId26"/>
    <p:sldId id="350" r:id="rId27"/>
    <p:sldId id="351" r:id="rId28"/>
    <p:sldId id="352" r:id="rId29"/>
    <p:sldId id="353" r:id="rId30"/>
    <p:sldId id="345" r:id="rId31"/>
    <p:sldId id="321" r:id="rId32"/>
    <p:sldId id="32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C30"/>
    <a:srgbClr val="7F7F7F"/>
    <a:srgbClr val="4372C4"/>
    <a:srgbClr val="949494"/>
    <a:srgbClr val="948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97"/>
    <p:restoredTop sz="67671"/>
  </p:normalViewPr>
  <p:slideViewPr>
    <p:cSldViewPr snapToGrid="0" snapToObjects="1">
      <p:cViewPr varScale="1">
        <p:scale>
          <a:sx n="84" d="100"/>
          <a:sy n="84" d="100"/>
        </p:scale>
        <p:origin x="11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37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1E2B5B95-98CA-D746-BAC7-F8C15C6FCBF1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511F164F-55BC-E34C-BA70-4579787DC0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3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Venus Operating System (1970):</a:t>
            </a:r>
            <a:r>
              <a:rPr lang="en-US" baseline="0" dirty="0"/>
              <a:t> Virtual Machines</a:t>
            </a:r>
          </a:p>
          <a:p>
            <a:r>
              <a:rPr lang="en-US" baseline="0" dirty="0"/>
              <a:t>CLU programming language </a:t>
            </a:r>
            <a:r>
              <a:rPr lang="mr-IN" baseline="0" dirty="0"/>
              <a:t>–</a:t>
            </a:r>
            <a:r>
              <a:rPr lang="en-US" baseline="0" dirty="0"/>
              <a:t> modular programming, data abstraction (data types, function, abstract classes with inheritance)</a:t>
            </a:r>
          </a:p>
          <a:p>
            <a:r>
              <a:rPr lang="en-US" dirty="0" err="1"/>
              <a:t>Viewstamped</a:t>
            </a:r>
            <a:r>
              <a:rPr lang="en-US" dirty="0"/>
              <a:t> Replication</a:t>
            </a:r>
            <a:r>
              <a:rPr lang="en-US" baseline="0" dirty="0"/>
              <a:t> </a:t>
            </a:r>
            <a:r>
              <a:rPr lang="mr-IN" baseline="0" dirty="0"/>
              <a:t>–</a:t>
            </a:r>
            <a:r>
              <a:rPr lang="en-US" baseline="0" dirty="0"/>
              <a:t> Collection of machines that fail as single non-failing machine -&gt; datacenter systems </a:t>
            </a:r>
            <a:r>
              <a:rPr lang="mr-IN" baseline="0" dirty="0"/>
              <a:t>–</a:t>
            </a:r>
            <a:r>
              <a:rPr lang="en-US" baseline="0" dirty="0"/>
              <a:t> 418!</a:t>
            </a:r>
          </a:p>
          <a:p>
            <a:r>
              <a:rPr lang="en-US" baseline="0" dirty="0"/>
              <a:t>Practical Byzantine Fault Tolerance – Collection of machines that fail and some are evil as single non-failing machine -&gt; </a:t>
            </a:r>
            <a:r>
              <a:rPr lang="en-US" baseline="0" dirty="0" err="1"/>
              <a:t>blockchain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08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8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Discuss, why not too</a:t>
            </a:r>
            <a:r>
              <a:rPr lang="en-US" baseline="0" dirty="0"/>
              <a:t> many layers? Often some loss of efficiency with each layer, either implementation or fundamental.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90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8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6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78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96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Physical layer underneath this too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6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RFC 1149: A Standard for the Transmission of IP Datagrams on Avian Carriers </a:t>
            </a:r>
            <a:r>
              <a:rPr lang="en-US" b="0" dirty="0"/>
              <a:t>(released April 1, 1990)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49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big reasons:</a:t>
            </a:r>
            <a:br>
              <a:rPr lang="en-US" dirty="0"/>
            </a:br>
            <a:r>
              <a:rPr lang="en-US" dirty="0"/>
              <a:t>1) keep network layer simple</a:t>
            </a:r>
          </a:p>
          <a:p>
            <a:r>
              <a:rPr lang="en-US" dirty="0"/>
              <a:t>2) ports are end-host identifiers ... irrelevant</a:t>
            </a:r>
            <a:r>
              <a:rPr lang="en-US" baseline="0" dirty="0"/>
              <a:t> to routers in between the end hosts!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74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Errors are rare... (tell them this)</a:t>
            </a:r>
          </a:p>
          <a:p>
            <a:endParaRPr lang="en-US" dirty="0"/>
          </a:p>
          <a:p>
            <a:r>
              <a:rPr lang="en-US" dirty="0"/>
              <a:t>Transport layer: only</a:t>
            </a:r>
            <a:r>
              <a:rPr lang="en-US" baseline="0" dirty="0"/>
              <a:t> do once for each global packet delivery</a:t>
            </a:r>
          </a:p>
          <a:p>
            <a:r>
              <a:rPr lang="en-US" baseline="0" dirty="0"/>
              <a:t>Network layer: would have to do many times for each global packet delivery</a:t>
            </a:r>
          </a:p>
          <a:p>
            <a:endParaRPr lang="en-US" baseline="0" dirty="0"/>
          </a:p>
          <a:p>
            <a:r>
              <a:rPr lang="en-US" baseline="0" dirty="0"/>
              <a:t>Also transport is closer to application, can do fancier error correction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18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87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on board:</a:t>
            </a:r>
            <a:br>
              <a:rPr lang="en-US" dirty="0"/>
            </a:br>
            <a:r>
              <a:rPr lang="en-US" dirty="0"/>
              <a:t>get </a:t>
            </a:r>
            <a:r>
              <a:rPr lang="en-US" dirty="0" err="1"/>
              <a:t>index.html</a:t>
            </a:r>
            <a:r>
              <a:rPr lang="en-US" dirty="0"/>
              <a:t> --</a:t>
            </a:r>
            <a:r>
              <a:rPr lang="en-US" dirty="0">
                <a:sym typeface="Wingdings" pitchFamily="2" charset="2"/>
              </a:rPr>
              <a:t> get </a:t>
            </a:r>
            <a:r>
              <a:rPr lang="en-US" dirty="0" err="1">
                <a:sym typeface="Wingdings" pitchFamily="2" charset="2"/>
              </a:rPr>
              <a:t>indeY.html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53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Sequence numbers are based on the actual bytes in the byte stream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80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(This is a simplified description of what really happens)</a:t>
            </a:r>
          </a:p>
          <a:p>
            <a:endParaRPr lang="en-US" dirty="0"/>
          </a:p>
          <a:p>
            <a:r>
              <a:rPr lang="en-US" dirty="0"/>
              <a:t>Animation of: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App sends IP packets: 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is lost (erase)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is corrupted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packet is received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resent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resent</a:t>
            </a:r>
          </a:p>
          <a:p>
            <a:r>
              <a:rPr lang="en-US" dirty="0"/>
              <a:t>Deliver in order 3-&gt;2</a:t>
            </a:r>
          </a:p>
          <a:p>
            <a:endParaRPr lang="en-US" dirty="0"/>
          </a:p>
          <a:p>
            <a:r>
              <a:rPr lang="en-US" dirty="0"/>
              <a:t>Draw them showing up and filling into the contiguous byte stream on the receiver!</a:t>
            </a:r>
          </a:p>
          <a:p>
            <a:r>
              <a:rPr lang="en-US" dirty="0"/>
              <a:t>App 1 on left</a:t>
            </a:r>
          </a:p>
          <a:p>
            <a:r>
              <a:rPr lang="en-US" dirty="0"/>
              <a:t>Network in between</a:t>
            </a:r>
          </a:p>
          <a:p>
            <a:r>
              <a:rPr lang="en-US" dirty="0"/>
              <a:t>App 2 on 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92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4D01-E913-54F8-64E0-81C936A29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696F54-7AE4-7025-AC9D-AFD2C382E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9B17C-0762-C62B-EA56-224AB6BA6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D4276-8E8E-EB85-3647-8F1CC6057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04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62B68-10DF-F062-2442-0AEF8713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6FA1B-4E6B-D43C-8612-D1364656C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0F0CAE-8395-694E-731A-8D6C4D2E9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42EC8-A47D-634C-119D-F41CB5B5F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74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3E6BC-6A27-FE3D-C2A7-398FBB16F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3A9C0-9396-16D6-49D2-2E66BB777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270C4-B38A-47D3-A40B-3BE85DAD4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(This is a simplified description of what really happens)</a:t>
            </a:r>
          </a:p>
          <a:p>
            <a:endParaRPr lang="en-US" dirty="0"/>
          </a:p>
          <a:p>
            <a:r>
              <a:rPr lang="en-US" dirty="0"/>
              <a:t>Draw on board: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App sends IP packets: [_____] [______] [__X____] [_________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is lost (erase)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is corrupted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packet is received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resent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resent</a:t>
            </a:r>
          </a:p>
          <a:p>
            <a:r>
              <a:rPr lang="en-US" dirty="0"/>
              <a:t>Deliver in order 3-&gt;2</a:t>
            </a:r>
          </a:p>
          <a:p>
            <a:endParaRPr lang="en-US" dirty="0"/>
          </a:p>
          <a:p>
            <a:r>
              <a:rPr lang="en-US" dirty="0"/>
              <a:t>Draw them showing up and filling into the contiguous byte stream on the receiver!</a:t>
            </a:r>
          </a:p>
          <a:p>
            <a:r>
              <a:rPr lang="en-US" dirty="0"/>
              <a:t>App 1 on left</a:t>
            </a:r>
          </a:p>
          <a:p>
            <a:r>
              <a:rPr lang="en-US" dirty="0"/>
              <a:t>Network in between</a:t>
            </a:r>
          </a:p>
          <a:p>
            <a:r>
              <a:rPr lang="en-US" dirty="0"/>
              <a:t>App 2 on 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97ECE-CA50-049D-A764-963A7AB18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177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57C8C-38B2-FC35-AF3F-95ED6DC6A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57EC9-80EB-81DB-782D-B395194D5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27F713-5396-671D-3282-E6D5BFDC8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(This is a simplified description of what really happens)</a:t>
            </a:r>
          </a:p>
          <a:p>
            <a:br>
              <a:rPr lang="en-US" dirty="0"/>
            </a:br>
            <a:r>
              <a:rPr lang="en-US" dirty="0"/>
              <a:t>App sends IP packets: [_____] [______] [__X____] [_________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is lost (erase)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is corrupted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packet is received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resent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resent</a:t>
            </a:r>
          </a:p>
          <a:p>
            <a:r>
              <a:rPr lang="en-US" dirty="0"/>
              <a:t>Deliver in order 3-&gt;2</a:t>
            </a:r>
          </a:p>
          <a:p>
            <a:endParaRPr lang="en-US" dirty="0"/>
          </a:p>
          <a:p>
            <a:r>
              <a:rPr lang="en-US" dirty="0"/>
              <a:t>Draw them showing up and filling into the contiguous byte stream on the receiver!</a:t>
            </a:r>
          </a:p>
          <a:p>
            <a:r>
              <a:rPr lang="en-US" dirty="0"/>
              <a:t>App 1 on left</a:t>
            </a:r>
          </a:p>
          <a:p>
            <a:r>
              <a:rPr lang="en-US" dirty="0"/>
              <a:t>Network in between</a:t>
            </a:r>
          </a:p>
          <a:p>
            <a:r>
              <a:rPr lang="en-US" dirty="0"/>
              <a:t>App 2 on 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5513D-576A-52A3-1A3A-2AF02D391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54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50F2D-45E3-5D8F-1F83-DD1C5BDFB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956FA-FA9B-0638-D75E-B684ABCF3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09C4E6-E3A4-5354-3667-435B432CB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(This is a simplified description of what really happens)</a:t>
            </a:r>
          </a:p>
          <a:p>
            <a:br>
              <a:rPr lang="en-US" dirty="0"/>
            </a:br>
            <a:r>
              <a:rPr lang="en-US" dirty="0"/>
              <a:t>App sends IP packets: [_____] [______] [__X____] [_________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is lost (erase)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is corrupted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packet is received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packet resent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packet resent</a:t>
            </a:r>
          </a:p>
          <a:p>
            <a:r>
              <a:rPr lang="en-US" dirty="0"/>
              <a:t>Deliver in order 3-&gt;2</a:t>
            </a:r>
          </a:p>
          <a:p>
            <a:endParaRPr lang="en-US" dirty="0"/>
          </a:p>
          <a:p>
            <a:r>
              <a:rPr lang="en-US" dirty="0"/>
              <a:t>Draw them showing up and filling into the contiguous byte stream on the receiver!</a:t>
            </a:r>
          </a:p>
          <a:p>
            <a:r>
              <a:rPr lang="en-US" dirty="0"/>
              <a:t>App 1 on left</a:t>
            </a:r>
          </a:p>
          <a:p>
            <a:r>
              <a:rPr lang="en-US" dirty="0"/>
              <a:t>Network in between</a:t>
            </a:r>
          </a:p>
          <a:p>
            <a:r>
              <a:rPr lang="en-US" dirty="0"/>
              <a:t>App 2 on 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838AD-FAC3-0AF8-631B-5C2A54116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7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 layer: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1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9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8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9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0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4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5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3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7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CA18A88C-26E7-424E-A5AB-FE8334E59880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8230415B-9F55-D441-A23C-69BEFA1EAE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9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01317" y="857250"/>
            <a:ext cx="68580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Helvetica Neue Medium" panose="02000503000000020004" pitchFamily="2" charset="0"/>
              </a:rPr>
              <a:t>Intro to Networking</a:t>
            </a:r>
          </a:p>
          <a:p>
            <a:pPr algn="ctr"/>
            <a:r>
              <a:rPr lang="en-US" dirty="0">
                <a:latin typeface="Helvetica Neue Medium" panose="02000503000000020004" pitchFamily="2" charset="0"/>
              </a:rPr>
              <a:t>Intro to Layering</a:t>
            </a:r>
          </a:p>
          <a:p>
            <a:pPr algn="ctr"/>
            <a:r>
              <a:rPr lang="en-US" dirty="0">
                <a:latin typeface="Helvetica Neue Medium" panose="02000503000000020004" pitchFamily="2" charset="0"/>
              </a:rPr>
              <a:t>Network Layering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07768" y="4137260"/>
            <a:ext cx="8245099" cy="2208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COS 316: Principles of Computer System Design</a:t>
            </a: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Lecture 6</a:t>
            </a:r>
          </a:p>
          <a:p>
            <a:pPr marL="0" indent="0" algn="ctr">
              <a:buNone/>
            </a:pPr>
            <a:endParaRPr lang="en-US" dirty="0">
              <a:latin typeface="Helvetica Neue Medium" panose="02000503000000020004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28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Wyatt Lloyd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535" y="2843509"/>
            <a:ext cx="867565" cy="109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5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226CD-46C3-32E9-3057-E84D0A00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Networking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C4059-60D8-62E0-D0C3-D8B955043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I let two computers talk to each other?</a:t>
            </a:r>
          </a:p>
          <a:p>
            <a:pPr lvl="1"/>
            <a:r>
              <a:rPr lang="en-US" dirty="0"/>
              <a:t>If they are connected via a physical wire?</a:t>
            </a:r>
          </a:p>
          <a:p>
            <a:pPr lvl="1"/>
            <a:r>
              <a:rPr lang="en-US" dirty="0"/>
              <a:t>If they are in the same room?</a:t>
            </a:r>
          </a:p>
          <a:p>
            <a:pPr lvl="1"/>
            <a:r>
              <a:rPr lang="en-US" dirty="0"/>
              <a:t>If they are both on Princeton’s campus?</a:t>
            </a:r>
          </a:p>
          <a:p>
            <a:pPr lvl="1"/>
            <a:r>
              <a:rPr lang="en-US" dirty="0"/>
              <a:t>If one is in Princeton and the other in Tokyo?</a:t>
            </a:r>
          </a:p>
          <a:p>
            <a:pPr lvl="1"/>
            <a:r>
              <a:rPr lang="en-US" dirty="0"/>
              <a:t>If one is in Princeton and the other is in Space?</a:t>
            </a:r>
          </a:p>
        </p:txBody>
      </p:sp>
    </p:spTree>
    <p:extLst>
      <p:ext uri="{BB962C8B-B14F-4D97-AF65-F5344CB8AC3E}">
        <p14:creationId xmlns:p14="http://schemas.microsoft.com/office/powerpoint/2010/main" val="299084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7DF4-27B5-BCD4-8388-CA3A2890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1D3D2-11AE-A515-839A-27954FF1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series of layers and protocols and systems that allow machines to communicate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58877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4317" y="1690688"/>
            <a:ext cx="5999967" cy="435133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“Modularity based on abstraction is the way things get done”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2009 Turing Award Lecture</a:t>
            </a:r>
          </a:p>
        </p:txBody>
      </p:sp>
      <p:pic>
        <p:nvPicPr>
          <p:cNvPr id="1030" name="Picture 6" descr="iskov_small.jpg (12888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99" y="1426465"/>
            <a:ext cx="1875981" cy="23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65967" y="3884743"/>
            <a:ext cx="2941530" cy="6524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200" dirty="0">
                <a:latin typeface="Helvetica Neue Medium" panose="02000503000000020004" pitchFamily="2" charset="0"/>
              </a:rPr>
              <a:t>Barbara </a:t>
            </a:r>
            <a:r>
              <a:rPr lang="en-US" sz="3200" dirty="0" err="1">
                <a:latin typeface="Helvetica Neue Medium" panose="02000503000000020004" pitchFamily="2" charset="0"/>
              </a:rPr>
              <a:t>Liskov</a:t>
            </a:r>
            <a:r>
              <a:rPr lang="en-US" sz="3200" dirty="0">
                <a:latin typeface="Helvetica Neue Medium" panose="02000503000000020004" pitchFamily="2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B8701-30CA-1D3B-A143-8FE1DA35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Intro to Layering</a:t>
            </a:r>
          </a:p>
        </p:txBody>
      </p:sp>
    </p:spTree>
    <p:extLst>
      <p:ext uri="{BB962C8B-B14F-4D97-AF65-F5344CB8AC3E}">
        <p14:creationId xmlns:p14="http://schemas.microsoft.com/office/powerpoint/2010/main" val="1290212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 Through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Systems on systems on systems though layering</a:t>
            </a:r>
          </a:p>
          <a:p>
            <a:endParaRPr lang="en-US" dirty="0"/>
          </a:p>
          <a:p>
            <a:r>
              <a:rPr lang="en-US" dirty="0"/>
              <a:t>Each layer hides complexity with abstraction</a:t>
            </a:r>
          </a:p>
          <a:p>
            <a:endParaRPr lang="en-US" dirty="0"/>
          </a:p>
          <a:p>
            <a:r>
              <a:rPr lang="en-US" dirty="0"/>
              <a:t>Network layers today!</a:t>
            </a:r>
          </a:p>
        </p:txBody>
      </p:sp>
    </p:spTree>
    <p:extLst>
      <p:ext uri="{BB962C8B-B14F-4D97-AF65-F5344CB8AC3E}">
        <p14:creationId xmlns:p14="http://schemas.microsoft.com/office/powerpoint/2010/main" val="187058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Helvetica Neue Medium" charset="0"/>
                <a:cs typeface="Helvetica Neue Medium" charset="0"/>
              </a:rPr>
              <a:t>The Problem of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52" y="4095899"/>
            <a:ext cx="10515600" cy="232528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Re-implement every application </a:t>
            </a:r>
            <a:r>
              <a:rPr lang="en-US" dirty="0">
                <a:ea typeface="Helvetica Neue Medium" charset="0"/>
                <a:cs typeface="Helvetica Neue Medium" charset="0"/>
              </a:rPr>
              <a:t>for every new underlying transmission medium?</a:t>
            </a:r>
          </a:p>
          <a:p>
            <a:r>
              <a:rPr lang="en-US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Change every application </a:t>
            </a:r>
            <a:r>
              <a:rPr lang="en-US" dirty="0">
                <a:ea typeface="Helvetica Neue Medium" charset="0"/>
                <a:cs typeface="Helvetica Neue Medium" charset="0"/>
              </a:rPr>
              <a:t>on any change to an underlying transmission medium?</a:t>
            </a:r>
          </a:p>
          <a:p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dirty="0">
                <a:ea typeface="Helvetica Neue Medium" charset="0"/>
                <a:cs typeface="Helvetica Neue Medium" charset="0"/>
              </a:rPr>
              <a:t>No! But how does the Internet design avoid this?</a:t>
            </a:r>
          </a:p>
          <a:p>
            <a:endParaRPr lang="en-US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1390018" y="1690690"/>
            <a:ext cx="195115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Applications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1390018" y="2793077"/>
            <a:ext cx="2136014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6" rIns="91430" bIns="45716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charset="0"/>
                <a:ea typeface="Arial" charset="0"/>
                <a:cs typeface="Arial" charset="0"/>
              </a:defRPr>
            </a:lvl9pPr>
          </a:lstStyle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Transmission </a:t>
            </a:r>
          </a:p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media</a:t>
            </a:r>
          </a:p>
        </p:txBody>
      </p:sp>
      <p:sp>
        <p:nvSpPr>
          <p:cNvPr id="6" name="Rectangle 5"/>
          <p:cNvSpPr/>
          <p:nvPr/>
        </p:nvSpPr>
        <p:spPr>
          <a:xfrm>
            <a:off x="5275387" y="1690690"/>
            <a:ext cx="1127449" cy="453867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Helvetica Neue Medium" charset="0"/>
                <a:ea typeface="Helvetica Neue Medium" charset="0"/>
                <a:cs typeface="Helvetica Neue Medium" charset="0"/>
              </a:rPr>
              <a:t>Facetime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7195" y="1690689"/>
            <a:ext cx="1308577" cy="444657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HTTP</a:t>
            </a:r>
          </a:p>
        </p:txBody>
      </p:sp>
      <p:sp>
        <p:nvSpPr>
          <p:cNvPr id="8" name="Rectangle 7"/>
          <p:cNvSpPr/>
          <p:nvPr/>
        </p:nvSpPr>
        <p:spPr>
          <a:xfrm>
            <a:off x="6650622" y="1690688"/>
            <a:ext cx="983814" cy="453868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SSH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4844" y="1690689"/>
            <a:ext cx="911391" cy="444656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FTP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02435" y="2993510"/>
            <a:ext cx="1988524" cy="46165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Coaxial cable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94988" y="2993510"/>
            <a:ext cx="1685642" cy="46165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Fiber optic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56462" y="2993510"/>
            <a:ext cx="1419773" cy="46165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Wi-Fi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396697" y="2135346"/>
            <a:ext cx="4786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01483" y="2135346"/>
            <a:ext cx="1936326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396697" y="2144556"/>
            <a:ext cx="1442414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401484" y="2135346"/>
            <a:ext cx="3664865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39111" y="2144556"/>
            <a:ext cx="498698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39112" y="2144556"/>
            <a:ext cx="2227237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142530" y="2144556"/>
            <a:ext cx="923819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337809" y="2144556"/>
            <a:ext cx="804720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96697" y="2144556"/>
            <a:ext cx="2745832" cy="848954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396697" y="2135346"/>
            <a:ext cx="3923842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337809" y="2135346"/>
            <a:ext cx="1982730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066349" y="2135346"/>
            <a:ext cx="254191" cy="85816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91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4546486"/>
            <a:ext cx="8087589" cy="17095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Intermediate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layers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provide a set of abstractions for applications and media</a:t>
            </a:r>
          </a:p>
          <a:p>
            <a:pPr lvl="8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/>
              <a:t>New applications or media need only implement for intermediate layer’s interface</a:t>
            </a:r>
          </a:p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995269" y="1568498"/>
            <a:ext cx="7386218" cy="2558873"/>
            <a:chOff x="1981201" y="1779512"/>
            <a:chExt cx="7386218" cy="3042731"/>
          </a:xfrm>
        </p:grpSpPr>
        <p:sp>
          <p:nvSpPr>
            <p:cNvPr id="4" name="Text Box 18"/>
            <p:cNvSpPr txBox="1">
              <a:spLocks noChangeArrowheads="1"/>
            </p:cNvSpPr>
            <p:nvPr/>
          </p:nvSpPr>
          <p:spPr bwMode="auto">
            <a:xfrm>
              <a:off x="1981201" y="1779512"/>
              <a:ext cx="1951155" cy="548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9pPr>
            </a:lstStyle>
            <a:p>
              <a:pPr algn="l"/>
              <a:r>
                <a:rPr lang="en-US" sz="2400" b="0" dirty="0">
                  <a:latin typeface="Helvetica Neue Medium" charset="0"/>
                  <a:ea typeface="Helvetica Neue Medium" charset="0"/>
                  <a:cs typeface="Helvetica Neue Medium" charset="0"/>
                </a:rPr>
                <a:t>Applications</a:t>
              </a:r>
            </a:p>
          </p:txBody>
        </p:sp>
        <p:sp>
          <p:nvSpPr>
            <p:cNvPr id="5" name="Text Box 19"/>
            <p:cNvSpPr txBox="1">
              <a:spLocks noChangeArrowheads="1"/>
            </p:cNvSpPr>
            <p:nvPr/>
          </p:nvSpPr>
          <p:spPr bwMode="auto">
            <a:xfrm>
              <a:off x="1981202" y="3834122"/>
              <a:ext cx="2051054" cy="988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2400" b="0" dirty="0">
                  <a:latin typeface="Helvetica Neue Medium" charset="0"/>
                  <a:ea typeface="Helvetica Neue Medium" charset="0"/>
                  <a:cs typeface="Helvetica Neue Medium" charset="0"/>
                </a:rPr>
                <a:t>Transmission</a:t>
              </a:r>
            </a:p>
            <a:p>
              <a:r>
                <a:rPr lang="en-US" sz="2400" b="0" dirty="0">
                  <a:latin typeface="Helvetica Neue Medium" charset="0"/>
                  <a:ea typeface="Helvetica Neue Medium" charset="0"/>
                  <a:cs typeface="Helvetica Neue Medium" charset="0"/>
                </a:rPr>
                <a:t>media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5866570" y="1794108"/>
              <a:ext cx="1127449" cy="453867"/>
            </a:xfrm>
            <a:prstGeom prst="rect">
              <a:avLst/>
            </a:prstGeom>
            <a:solidFill>
              <a:srgbClr val="948A5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latin typeface="Helvetica Neue Medium" charset="0"/>
                  <a:ea typeface="Helvetica Neue Medium" charset="0"/>
                  <a:cs typeface="Helvetica Neue Medium" charset="0"/>
                </a:rPr>
                <a:t>Facetime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338378" y="1794107"/>
              <a:ext cx="1308577" cy="444657"/>
            </a:xfrm>
            <a:prstGeom prst="rect">
              <a:avLst/>
            </a:prstGeom>
            <a:solidFill>
              <a:srgbClr val="948A5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HTTP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241805" y="1794106"/>
              <a:ext cx="983814" cy="453868"/>
            </a:xfrm>
            <a:prstGeom prst="rect">
              <a:avLst/>
            </a:prstGeom>
            <a:solidFill>
              <a:srgbClr val="948A5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SSH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8456027" y="1794107"/>
              <a:ext cx="911391" cy="444656"/>
            </a:xfrm>
            <a:prstGeom prst="rect">
              <a:avLst/>
            </a:prstGeom>
            <a:solidFill>
              <a:srgbClr val="948A54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FTP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93619" y="4003451"/>
              <a:ext cx="1988524" cy="46165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Coaxial cable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86172" y="4003451"/>
              <a:ext cx="1685642" cy="46165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Fiber optic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47646" y="4003451"/>
              <a:ext cx="1419773" cy="46165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Wi-Fi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4987882" y="3241965"/>
              <a:ext cx="1865017" cy="761487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992666" y="2238763"/>
              <a:ext cx="1860232" cy="558544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852898" y="3241965"/>
              <a:ext cx="1804634" cy="761487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30294" y="2247975"/>
              <a:ext cx="422604" cy="549333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852899" y="3241965"/>
              <a:ext cx="76095" cy="761487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852898" y="2238763"/>
              <a:ext cx="2058824" cy="558544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338378" y="2797308"/>
              <a:ext cx="5029041" cy="444657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prstDash val="sys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Intermediate layers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>
              <a:off x="6852898" y="2247975"/>
              <a:ext cx="880814" cy="549333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960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Art of 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layers?</a:t>
            </a:r>
          </a:p>
          <a:p>
            <a:endParaRPr lang="en-US" dirty="0"/>
          </a:p>
          <a:p>
            <a:r>
              <a:rPr lang="en-US" dirty="0"/>
              <a:t>What goes in each layer?</a:t>
            </a:r>
          </a:p>
          <a:p>
            <a:endParaRPr lang="en-US" dirty="0"/>
          </a:p>
          <a:p>
            <a:r>
              <a:rPr lang="en-US" dirty="0"/>
              <a:t>What abstraction (interface) does each layer provide?</a:t>
            </a:r>
          </a:p>
        </p:txBody>
      </p:sp>
    </p:spTree>
    <p:extLst>
      <p:ext uri="{BB962C8B-B14F-4D97-AF65-F5344CB8AC3E}">
        <p14:creationId xmlns:p14="http://schemas.microsoft.com/office/powerpoint/2010/main" val="1395207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5563" y="1447800"/>
            <a:ext cx="6682154" cy="48641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b="1" dirty="0">
                <a:solidFill>
                  <a:schemeClr val="accent3"/>
                </a:solidFill>
              </a:rPr>
              <a:t>Transport:</a:t>
            </a:r>
            <a:r>
              <a:rPr lang="en-US" dirty="0"/>
              <a:t> Provide end-to-end communication between processes on different hosts</a:t>
            </a:r>
          </a:p>
          <a:p>
            <a:endParaRPr lang="en-US" dirty="0"/>
          </a:p>
          <a:p>
            <a:r>
              <a:rPr lang="en-US" b="1" dirty="0">
                <a:solidFill>
                  <a:schemeClr val="tx2"/>
                </a:solidFill>
              </a:rPr>
              <a:t>Network:</a:t>
            </a:r>
            <a:r>
              <a:rPr lang="en-US" dirty="0"/>
              <a:t> Deliver packets to destinations on other (heterogeneous) networks</a:t>
            </a:r>
          </a:p>
          <a:p>
            <a:endParaRPr lang="en-US" dirty="0"/>
          </a:p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Link: </a:t>
            </a:r>
            <a:r>
              <a:rPr lang="en-US" dirty="0"/>
              <a:t>Enables end hosts to exchange atomic messages with each other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Physical:</a:t>
            </a:r>
            <a:r>
              <a:rPr lang="en-US" dirty="0"/>
              <a:t> Moves bits between two hosts connected by a physical link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 in the Internet</a:t>
            </a: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1288474" y="2236639"/>
            <a:ext cx="1858671" cy="935052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t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Applications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1288474" y="3171834"/>
            <a:ext cx="1858671" cy="30422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 layer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1288474" y="3476348"/>
            <a:ext cx="1858671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 layer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288474" y="3780576"/>
            <a:ext cx="1858671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 layer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288474" y="4084804"/>
            <a:ext cx="1858671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Physical layer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81440" y="1864305"/>
            <a:ext cx="2272860" cy="3057101"/>
          </a:xfrm>
          <a:prstGeom prst="roundRect">
            <a:avLst>
              <a:gd name="adj" fmla="val 8317"/>
            </a:avLst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Host</a:t>
            </a:r>
          </a:p>
        </p:txBody>
      </p:sp>
    </p:spTree>
    <p:extLst>
      <p:ext uri="{BB962C8B-B14F-4D97-AF65-F5344CB8AC3E}">
        <p14:creationId xmlns:p14="http://schemas.microsoft.com/office/powerpoint/2010/main" val="159571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7120" cy="1325563"/>
          </a:xfrm>
        </p:spPr>
        <p:txBody>
          <a:bodyPr>
            <a:normAutofit/>
          </a:bodyPr>
          <a:lstStyle/>
          <a:p>
            <a:r>
              <a:rPr lang="en-US" dirty="0"/>
              <a:t>Logical Communication Between Layers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60000"/>
            <a:ext cx="9192065" cy="25549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to forge agreement on the meaning of the bits exchanged between two hosts?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Protocol: </a:t>
            </a:r>
            <a:r>
              <a:rPr lang="en-US" dirty="0"/>
              <a:t>Rules that govern the format, contents, and meaning of messages</a:t>
            </a:r>
          </a:p>
          <a:p>
            <a:pPr lvl="1"/>
            <a:r>
              <a:rPr lang="en-US" dirty="0"/>
              <a:t>Each layer on a host interacts with its peer host’s corresponding layer via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protocol interface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68622" y="4548498"/>
            <a:ext cx="1273175" cy="304228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868622" y="4852726"/>
            <a:ext cx="1273175" cy="30422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2868622" y="5157240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868622" y="5461468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2868622" y="5765696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5466149" y="5157526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5466149" y="5461754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5466149" y="5765982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8160531" y="4548498"/>
            <a:ext cx="1273175" cy="304228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</a:t>
            </a: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8160531" y="4852726"/>
            <a:ext cx="1273175" cy="30422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</a:t>
            </a: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8160531" y="5157240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8160531" y="5461468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8160531" y="5765696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25419" y="614063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Host 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124" y="614063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Host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14884" y="614063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Router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675347" y="4294183"/>
            <a:ext cx="1673605" cy="230811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96612" y="4970783"/>
            <a:ext cx="1673605" cy="1645502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55386" y="4307697"/>
            <a:ext cx="1673605" cy="230811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41796" y="4700612"/>
            <a:ext cx="4018734" cy="1217484"/>
            <a:chOff x="2617796" y="4700612"/>
            <a:chExt cx="4018734" cy="1217484"/>
          </a:xfrm>
        </p:grpSpPr>
        <p:cxnSp>
          <p:nvCxnSpPr>
            <p:cNvPr id="4" name="Straight Arrow Connector 3"/>
            <p:cNvCxnSpPr>
              <a:stCxn id="6" idx="3"/>
              <a:endCxn id="16" idx="1"/>
            </p:cNvCxnSpPr>
            <p:nvPr/>
          </p:nvCxnSpPr>
          <p:spPr>
            <a:xfrm>
              <a:off x="2617796" y="4700612"/>
              <a:ext cx="4018734" cy="0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3"/>
              <a:endCxn id="17" idx="1"/>
            </p:cNvCxnSpPr>
            <p:nvPr/>
          </p:nvCxnSpPr>
          <p:spPr>
            <a:xfrm>
              <a:off x="2617796" y="5004840"/>
              <a:ext cx="4018734" cy="0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8" idx="3"/>
              <a:endCxn id="13" idx="1"/>
            </p:cNvCxnSpPr>
            <p:nvPr/>
          </p:nvCxnSpPr>
          <p:spPr>
            <a:xfrm>
              <a:off x="2617796" y="5309354"/>
              <a:ext cx="1324352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9" idx="3"/>
              <a:endCxn id="14" idx="1"/>
            </p:cNvCxnSpPr>
            <p:nvPr/>
          </p:nvCxnSpPr>
          <p:spPr>
            <a:xfrm>
              <a:off x="2617796" y="5613582"/>
              <a:ext cx="1324352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0" idx="3"/>
              <a:endCxn id="15" idx="1"/>
            </p:cNvCxnSpPr>
            <p:nvPr/>
          </p:nvCxnSpPr>
          <p:spPr>
            <a:xfrm>
              <a:off x="2617796" y="5917810"/>
              <a:ext cx="1324352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5" idx="3"/>
              <a:endCxn id="20" idx="1"/>
            </p:cNvCxnSpPr>
            <p:nvPr/>
          </p:nvCxnSpPr>
          <p:spPr>
            <a:xfrm flipV="1">
              <a:off x="5215323" y="5917810"/>
              <a:ext cx="1421207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14" idx="3"/>
              <a:endCxn id="19" idx="1"/>
            </p:cNvCxnSpPr>
            <p:nvPr/>
          </p:nvCxnSpPr>
          <p:spPr>
            <a:xfrm flipV="1">
              <a:off x="5215323" y="5613582"/>
              <a:ext cx="1421207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13" idx="3"/>
              <a:endCxn id="18" idx="1"/>
            </p:cNvCxnSpPr>
            <p:nvPr/>
          </p:nvCxnSpPr>
          <p:spPr>
            <a:xfrm flipV="1">
              <a:off x="5215323" y="5309354"/>
              <a:ext cx="1421207" cy="286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communication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89371"/>
            <a:ext cx="10515600" cy="23024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Communication goes down to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physical network</a:t>
            </a:r>
          </a:p>
          <a:p>
            <a:endParaRPr lang="en-US" dirty="0"/>
          </a:p>
          <a:p>
            <a:r>
              <a:rPr lang="en-US" dirty="0"/>
              <a:t>Then from </a:t>
            </a:r>
            <a:r>
              <a:rPr lang="en-US" b="1" dirty="0">
                <a:solidFill>
                  <a:schemeClr val="accent1"/>
                </a:solidFill>
              </a:rPr>
              <a:t>network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peer to peer</a:t>
            </a:r>
          </a:p>
          <a:p>
            <a:endParaRPr lang="en-US" dirty="0"/>
          </a:p>
          <a:p>
            <a:r>
              <a:rPr lang="en-US" dirty="0"/>
              <a:t>Then up to the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relevant application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68622" y="4476068"/>
            <a:ext cx="1273175" cy="304228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868622" y="4780296"/>
            <a:ext cx="1273175" cy="30422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2868622" y="5084810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868622" y="5389038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2868622" y="5693266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5466149" y="5085096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5466149" y="5389324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5466149" y="5693552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8160531" y="4476068"/>
            <a:ext cx="1273175" cy="304228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</a:t>
            </a: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8160531" y="4780296"/>
            <a:ext cx="1273175" cy="30422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</a:t>
            </a: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8160531" y="5084810"/>
            <a:ext cx="1273175" cy="30422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8160531" y="5389038"/>
            <a:ext cx="1273175" cy="304228"/>
          </a:xfrm>
          <a:prstGeom prst="rect">
            <a:avLst/>
          </a:prstGeom>
          <a:solidFill>
            <a:srgbClr val="7F7F7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Link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8160531" y="5693266"/>
            <a:ext cx="1273175" cy="30422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25419" y="606820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Host 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125" y="606820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Host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14884" y="606820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Router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675347" y="4221753"/>
            <a:ext cx="1673605" cy="230811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96612" y="4898353"/>
            <a:ext cx="1673605" cy="1645502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55386" y="4235267"/>
            <a:ext cx="1673605" cy="230811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000000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4" name="Straight Arrow Connector 3"/>
          <p:cNvCxnSpPr>
            <a:stCxn id="6" idx="3"/>
            <a:endCxn id="16" idx="1"/>
          </p:cNvCxnSpPr>
          <p:nvPr/>
        </p:nvCxnSpPr>
        <p:spPr>
          <a:xfrm>
            <a:off x="4141796" y="4628182"/>
            <a:ext cx="4018734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3"/>
            <a:endCxn id="17" idx="1"/>
          </p:cNvCxnSpPr>
          <p:nvPr/>
        </p:nvCxnSpPr>
        <p:spPr>
          <a:xfrm>
            <a:off x="4141796" y="4932410"/>
            <a:ext cx="4018734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3"/>
            <a:endCxn id="13" idx="1"/>
          </p:cNvCxnSpPr>
          <p:nvPr/>
        </p:nvCxnSpPr>
        <p:spPr>
          <a:xfrm>
            <a:off x="4141796" y="5236924"/>
            <a:ext cx="1324352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3"/>
            <a:endCxn id="14" idx="1"/>
          </p:cNvCxnSpPr>
          <p:nvPr/>
        </p:nvCxnSpPr>
        <p:spPr>
          <a:xfrm>
            <a:off x="4141796" y="5541152"/>
            <a:ext cx="1324352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3"/>
            <a:endCxn id="15" idx="1"/>
          </p:cNvCxnSpPr>
          <p:nvPr/>
        </p:nvCxnSpPr>
        <p:spPr>
          <a:xfrm>
            <a:off x="4141796" y="5845380"/>
            <a:ext cx="1324352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739324" y="5845380"/>
            <a:ext cx="1421207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4" idx="3"/>
            <a:endCxn id="19" idx="1"/>
          </p:cNvCxnSpPr>
          <p:nvPr/>
        </p:nvCxnSpPr>
        <p:spPr>
          <a:xfrm flipV="1">
            <a:off x="6739324" y="5541152"/>
            <a:ext cx="1421207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3" idx="3"/>
            <a:endCxn id="18" idx="1"/>
          </p:cNvCxnSpPr>
          <p:nvPr/>
        </p:nvCxnSpPr>
        <p:spPr>
          <a:xfrm flipV="1">
            <a:off x="6739324" y="5236924"/>
            <a:ext cx="1421207" cy="286"/>
          </a:xfrm>
          <a:prstGeom prst="straightConnector1">
            <a:avLst/>
          </a:prstGeom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42"/>
          <p:cNvSpPr>
            <a:spLocks/>
          </p:cNvSpPr>
          <p:nvPr/>
        </p:nvSpPr>
        <p:spPr bwMode="auto">
          <a:xfrm>
            <a:off x="3494699" y="4628182"/>
            <a:ext cx="5303029" cy="1217484"/>
          </a:xfrm>
          <a:custGeom>
            <a:avLst/>
            <a:gdLst>
              <a:gd name="T0" fmla="*/ 0 w 2352"/>
              <a:gd name="T1" fmla="*/ 0 h 1968"/>
              <a:gd name="T2" fmla="*/ 0 w 2352"/>
              <a:gd name="T3" fmla="*/ 1824 h 1968"/>
              <a:gd name="T4" fmla="*/ 96 w 2352"/>
              <a:gd name="T5" fmla="*/ 1968 h 1968"/>
              <a:gd name="T6" fmla="*/ 864 w 2352"/>
              <a:gd name="T7" fmla="*/ 1968 h 1968"/>
              <a:gd name="T8" fmla="*/ 864 w 2352"/>
              <a:gd name="T9" fmla="*/ 1200 h 1968"/>
              <a:gd name="T10" fmla="*/ 1488 w 2352"/>
              <a:gd name="T11" fmla="*/ 1200 h 1968"/>
              <a:gd name="T12" fmla="*/ 1488 w 2352"/>
              <a:gd name="T13" fmla="*/ 1968 h 1968"/>
              <a:gd name="T14" fmla="*/ 2256 w 2352"/>
              <a:gd name="T15" fmla="*/ 1968 h 1968"/>
              <a:gd name="T16" fmla="*/ 2352 w 2352"/>
              <a:gd name="T17" fmla="*/ 1824 h 1968"/>
              <a:gd name="T18" fmla="*/ 2352 w 2352"/>
              <a:gd name="T19" fmla="*/ 0 h 19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352"/>
              <a:gd name="T31" fmla="*/ 0 h 1968"/>
              <a:gd name="T32" fmla="*/ 2352 w 2352"/>
              <a:gd name="T33" fmla="*/ 1968 h 1968"/>
              <a:gd name="connsiteX0" fmla="*/ 0 w 10000"/>
              <a:gd name="connsiteY0" fmla="*/ 0 h 10000"/>
              <a:gd name="connsiteX1" fmla="*/ 0 w 10000"/>
              <a:gd name="connsiteY1" fmla="*/ 9268 h 10000"/>
              <a:gd name="connsiteX2" fmla="*/ 408 w 10000"/>
              <a:gd name="connsiteY2" fmla="*/ 10000 h 10000"/>
              <a:gd name="connsiteX3" fmla="*/ 3673 w 10000"/>
              <a:gd name="connsiteY3" fmla="*/ 10000 h 10000"/>
              <a:gd name="connsiteX4" fmla="*/ 3673 w 10000"/>
              <a:gd name="connsiteY4" fmla="*/ 6098 h 10000"/>
              <a:gd name="connsiteX5" fmla="*/ 6327 w 10000"/>
              <a:gd name="connsiteY5" fmla="*/ 6098 h 10000"/>
              <a:gd name="connsiteX6" fmla="*/ 5482 w 10000"/>
              <a:gd name="connsiteY6" fmla="*/ 10000 h 10000"/>
              <a:gd name="connsiteX7" fmla="*/ 9592 w 10000"/>
              <a:gd name="connsiteY7" fmla="*/ 10000 h 10000"/>
              <a:gd name="connsiteX8" fmla="*/ 10000 w 10000"/>
              <a:gd name="connsiteY8" fmla="*/ 9268 h 10000"/>
              <a:gd name="connsiteX9" fmla="*/ 10000 w 10000"/>
              <a:gd name="connsiteY9" fmla="*/ 0 h 10000"/>
              <a:gd name="connsiteX0" fmla="*/ 0 w 10000"/>
              <a:gd name="connsiteY0" fmla="*/ 0 h 10000"/>
              <a:gd name="connsiteX1" fmla="*/ 0 w 10000"/>
              <a:gd name="connsiteY1" fmla="*/ 9268 h 10000"/>
              <a:gd name="connsiteX2" fmla="*/ 408 w 10000"/>
              <a:gd name="connsiteY2" fmla="*/ 10000 h 10000"/>
              <a:gd name="connsiteX3" fmla="*/ 3673 w 10000"/>
              <a:gd name="connsiteY3" fmla="*/ 10000 h 10000"/>
              <a:gd name="connsiteX4" fmla="*/ 3673 w 10000"/>
              <a:gd name="connsiteY4" fmla="*/ 6098 h 10000"/>
              <a:gd name="connsiteX5" fmla="*/ 5492 w 10000"/>
              <a:gd name="connsiteY5" fmla="*/ 6098 h 10000"/>
              <a:gd name="connsiteX6" fmla="*/ 5482 w 10000"/>
              <a:gd name="connsiteY6" fmla="*/ 10000 h 10000"/>
              <a:gd name="connsiteX7" fmla="*/ 9592 w 10000"/>
              <a:gd name="connsiteY7" fmla="*/ 10000 h 10000"/>
              <a:gd name="connsiteX8" fmla="*/ 10000 w 10000"/>
              <a:gd name="connsiteY8" fmla="*/ 9268 h 10000"/>
              <a:gd name="connsiteX9" fmla="*/ 10000 w 10000"/>
              <a:gd name="connsiteY9" fmla="*/ 0 h 10000"/>
              <a:gd name="connsiteX0" fmla="*/ 0 w 10000"/>
              <a:gd name="connsiteY0" fmla="*/ 0 h 10000"/>
              <a:gd name="connsiteX1" fmla="*/ 0 w 10000"/>
              <a:gd name="connsiteY1" fmla="*/ 9268 h 10000"/>
              <a:gd name="connsiteX2" fmla="*/ 408 w 10000"/>
              <a:gd name="connsiteY2" fmla="*/ 10000 h 10000"/>
              <a:gd name="connsiteX3" fmla="*/ 4443 w 10000"/>
              <a:gd name="connsiteY3" fmla="*/ 9919 h 10000"/>
              <a:gd name="connsiteX4" fmla="*/ 3673 w 10000"/>
              <a:gd name="connsiteY4" fmla="*/ 6098 h 10000"/>
              <a:gd name="connsiteX5" fmla="*/ 5492 w 10000"/>
              <a:gd name="connsiteY5" fmla="*/ 6098 h 10000"/>
              <a:gd name="connsiteX6" fmla="*/ 5482 w 10000"/>
              <a:gd name="connsiteY6" fmla="*/ 10000 h 10000"/>
              <a:gd name="connsiteX7" fmla="*/ 9592 w 10000"/>
              <a:gd name="connsiteY7" fmla="*/ 10000 h 10000"/>
              <a:gd name="connsiteX8" fmla="*/ 10000 w 10000"/>
              <a:gd name="connsiteY8" fmla="*/ 9268 h 10000"/>
              <a:gd name="connsiteX9" fmla="*/ 10000 w 10000"/>
              <a:gd name="connsiteY9" fmla="*/ 0 h 10000"/>
              <a:gd name="connsiteX0" fmla="*/ 0 w 10000"/>
              <a:gd name="connsiteY0" fmla="*/ 0 h 10000"/>
              <a:gd name="connsiteX1" fmla="*/ 0 w 10000"/>
              <a:gd name="connsiteY1" fmla="*/ 9268 h 10000"/>
              <a:gd name="connsiteX2" fmla="*/ 408 w 10000"/>
              <a:gd name="connsiteY2" fmla="*/ 10000 h 10000"/>
              <a:gd name="connsiteX3" fmla="*/ 4443 w 10000"/>
              <a:gd name="connsiteY3" fmla="*/ 9919 h 10000"/>
              <a:gd name="connsiteX4" fmla="*/ 4453 w 10000"/>
              <a:gd name="connsiteY4" fmla="*/ 6098 h 10000"/>
              <a:gd name="connsiteX5" fmla="*/ 5492 w 10000"/>
              <a:gd name="connsiteY5" fmla="*/ 6098 h 10000"/>
              <a:gd name="connsiteX6" fmla="*/ 5482 w 10000"/>
              <a:gd name="connsiteY6" fmla="*/ 10000 h 10000"/>
              <a:gd name="connsiteX7" fmla="*/ 9592 w 10000"/>
              <a:gd name="connsiteY7" fmla="*/ 10000 h 10000"/>
              <a:gd name="connsiteX8" fmla="*/ 10000 w 10000"/>
              <a:gd name="connsiteY8" fmla="*/ 9268 h 10000"/>
              <a:gd name="connsiteX9" fmla="*/ 10000 w 10000"/>
              <a:gd name="connsiteY9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0" y="9268"/>
                </a:lnTo>
                <a:lnTo>
                  <a:pt x="408" y="10000"/>
                </a:lnTo>
                <a:lnTo>
                  <a:pt x="4443" y="9919"/>
                </a:lnTo>
                <a:cubicBezTo>
                  <a:pt x="4446" y="8645"/>
                  <a:pt x="4450" y="7372"/>
                  <a:pt x="4453" y="6098"/>
                </a:cubicBezTo>
                <a:lnTo>
                  <a:pt x="5492" y="6098"/>
                </a:lnTo>
                <a:cubicBezTo>
                  <a:pt x="5489" y="7399"/>
                  <a:pt x="5485" y="8699"/>
                  <a:pt x="5482" y="10000"/>
                </a:cubicBezTo>
                <a:lnTo>
                  <a:pt x="9592" y="10000"/>
                </a:lnTo>
                <a:lnTo>
                  <a:pt x="10000" y="9268"/>
                </a:lnTo>
                <a:lnTo>
                  <a:pt x="10000" y="0"/>
                </a:lnTo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round/>
            <a:headEnd type="none"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7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Between Peers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60001"/>
            <a:ext cx="10515600" cy="2698429"/>
          </a:xfrm>
        </p:spPr>
        <p:txBody>
          <a:bodyPr>
            <a:normAutofit/>
          </a:bodyPr>
          <a:lstStyle/>
          <a:p>
            <a:pPr>
              <a:spcBef>
                <a:spcPts val="1080"/>
              </a:spcBef>
            </a:pPr>
            <a:r>
              <a:rPr lang="en-US" dirty="0"/>
              <a:t>How do peer protocols coordinate with each other?</a:t>
            </a:r>
          </a:p>
          <a:p>
            <a:pPr>
              <a:spcBef>
                <a:spcPts val="1080"/>
              </a:spcBef>
            </a:pPr>
            <a:endParaRPr lang="en-US" dirty="0"/>
          </a:p>
          <a:p>
            <a:pPr>
              <a:spcBef>
                <a:spcPts val="1080"/>
              </a:spcBef>
            </a:pPr>
            <a:r>
              <a:rPr lang="en-US" dirty="0"/>
              <a:t>Layer attaches its own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header </a:t>
            </a:r>
            <a:r>
              <a:rPr lang="en-US" dirty="0"/>
              <a:t>(H) to communicate with peer</a:t>
            </a:r>
          </a:p>
          <a:p>
            <a:pPr lvl="1">
              <a:spcBef>
                <a:spcPts val="1080"/>
              </a:spcBef>
            </a:pPr>
            <a:r>
              <a:rPr lang="en-US" dirty="0"/>
              <a:t>Higher layers’ headers, data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encapsulated </a:t>
            </a:r>
            <a:r>
              <a:rPr lang="en-US" dirty="0"/>
              <a:t>inside message </a:t>
            </a:r>
          </a:p>
          <a:p>
            <a:pPr lvl="2">
              <a:spcBef>
                <a:spcPts val="1080"/>
              </a:spcBef>
            </a:pPr>
            <a:r>
              <a:rPr lang="en-US" dirty="0"/>
              <a:t>Lower layers don’t generally inspect higher layers’ headers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53359" y="5101910"/>
            <a:ext cx="926353" cy="436112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203345" y="4422895"/>
            <a:ext cx="1393779" cy="401012"/>
          </a:xfrm>
          <a:prstGeom prst="rect">
            <a:avLst/>
          </a:prstGeom>
          <a:solidFill>
            <a:srgbClr val="948A54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Application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203345" y="5101911"/>
            <a:ext cx="1393779" cy="433845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Transport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2203345" y="5811725"/>
            <a:ext cx="1393779" cy="43611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Network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9813" y="4422896"/>
            <a:ext cx="2194063" cy="412283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pc="-15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Application message</a:t>
            </a:r>
            <a:endParaRPr lang="en-US" spc="-15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636230" y="5165750"/>
            <a:ext cx="753835" cy="303901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259814" y="5099644"/>
            <a:ext cx="293545" cy="436112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H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259812" y="5811725"/>
            <a:ext cx="293546" cy="436112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H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53357" y="5811725"/>
            <a:ext cx="1057836" cy="436112"/>
          </a:xfrm>
          <a:prstGeom prst="round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923901" y="5863611"/>
            <a:ext cx="612589" cy="333782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4986653" y="5905606"/>
            <a:ext cx="493058" cy="249793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630356" y="5863611"/>
            <a:ext cx="293545" cy="333783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54401" y="4912222"/>
            <a:ext cx="3431965" cy="369332"/>
          </a:xfrm>
          <a:prstGeom prst="callout2">
            <a:avLst>
              <a:gd name="adj1" fmla="val 51611"/>
              <a:gd name="adj2" fmla="val 1924"/>
              <a:gd name="adj3" fmla="val 53105"/>
              <a:gd name="adj4" fmla="val -5798"/>
              <a:gd name="adj5" fmla="val 96069"/>
              <a:gd name="adj6" fmla="val -16968"/>
            </a:avLst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Transport-layer message body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270138" y="5605342"/>
            <a:ext cx="3369833" cy="369332"/>
          </a:xfrm>
          <a:prstGeom prst="callout2">
            <a:avLst>
              <a:gd name="adj1" fmla="val 51611"/>
              <a:gd name="adj2" fmla="val 1924"/>
              <a:gd name="adj3" fmla="val 53105"/>
              <a:gd name="adj4" fmla="val -5798"/>
              <a:gd name="adj5" fmla="val 96069"/>
              <a:gd name="adj6" fmla="val -16968"/>
            </a:avLst>
          </a:prstGeom>
          <a:noFill/>
          <a:ln w="381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2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Network-layer datagram body</a:t>
            </a:r>
            <a:endParaRPr lang="en-US" dirty="0">
              <a:solidFill>
                <a:schemeClr val="tx2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1" name="Trapezoid 30"/>
          <p:cNvSpPr/>
          <p:nvPr/>
        </p:nvSpPr>
        <p:spPr>
          <a:xfrm flipV="1">
            <a:off x="4301997" y="4846131"/>
            <a:ext cx="2065244" cy="229846"/>
          </a:xfrm>
          <a:custGeom>
            <a:avLst/>
            <a:gdLst>
              <a:gd name="connsiteX0" fmla="*/ 0 w 2160494"/>
              <a:gd name="connsiteY0" fmla="*/ 264199 h 264199"/>
              <a:gd name="connsiteX1" fmla="*/ 214458 w 2160494"/>
              <a:gd name="connsiteY1" fmla="*/ 0 h 264199"/>
              <a:gd name="connsiteX2" fmla="*/ 1946036 w 2160494"/>
              <a:gd name="connsiteY2" fmla="*/ 0 h 264199"/>
              <a:gd name="connsiteX3" fmla="*/ 2160494 w 2160494"/>
              <a:gd name="connsiteY3" fmla="*/ 264199 h 264199"/>
              <a:gd name="connsiteX4" fmla="*/ 0 w 2160494"/>
              <a:gd name="connsiteY4" fmla="*/ 264199 h 264199"/>
              <a:gd name="connsiteX0" fmla="*/ 0 w 2160494"/>
              <a:gd name="connsiteY0" fmla="*/ 270175 h 270175"/>
              <a:gd name="connsiteX1" fmla="*/ 214458 w 2160494"/>
              <a:gd name="connsiteY1" fmla="*/ 5976 h 270175"/>
              <a:gd name="connsiteX2" fmla="*/ 1181048 w 2160494"/>
              <a:gd name="connsiteY2" fmla="*/ 0 h 270175"/>
              <a:gd name="connsiteX3" fmla="*/ 2160494 w 2160494"/>
              <a:gd name="connsiteY3" fmla="*/ 270175 h 270175"/>
              <a:gd name="connsiteX4" fmla="*/ 0 w 2160494"/>
              <a:gd name="connsiteY4" fmla="*/ 270175 h 270175"/>
              <a:gd name="connsiteX0" fmla="*/ 0 w 2160494"/>
              <a:gd name="connsiteY0" fmla="*/ 280074 h 280074"/>
              <a:gd name="connsiteX1" fmla="*/ 344633 w 2160494"/>
              <a:gd name="connsiteY1" fmla="*/ 0 h 280074"/>
              <a:gd name="connsiteX2" fmla="*/ 1181048 w 2160494"/>
              <a:gd name="connsiteY2" fmla="*/ 9899 h 280074"/>
              <a:gd name="connsiteX3" fmla="*/ 2160494 w 2160494"/>
              <a:gd name="connsiteY3" fmla="*/ 280074 h 280074"/>
              <a:gd name="connsiteX4" fmla="*/ 0 w 2160494"/>
              <a:gd name="connsiteY4" fmla="*/ 280074 h 280074"/>
              <a:gd name="connsiteX0" fmla="*/ 0 w 2160494"/>
              <a:gd name="connsiteY0" fmla="*/ 282875 h 282875"/>
              <a:gd name="connsiteX1" fmla="*/ 344633 w 2160494"/>
              <a:gd name="connsiteY1" fmla="*/ 2801 h 282875"/>
              <a:gd name="connsiteX2" fmla="*/ 1152473 w 2160494"/>
              <a:gd name="connsiteY2" fmla="*/ 0 h 282875"/>
              <a:gd name="connsiteX3" fmla="*/ 2160494 w 2160494"/>
              <a:gd name="connsiteY3" fmla="*/ 282875 h 282875"/>
              <a:gd name="connsiteX4" fmla="*/ 0 w 2160494"/>
              <a:gd name="connsiteY4" fmla="*/ 282875 h 282875"/>
              <a:gd name="connsiteX0" fmla="*/ 0 w 2138269"/>
              <a:gd name="connsiteY0" fmla="*/ 279700 h 282875"/>
              <a:gd name="connsiteX1" fmla="*/ 322408 w 2138269"/>
              <a:gd name="connsiteY1" fmla="*/ 2801 h 282875"/>
              <a:gd name="connsiteX2" fmla="*/ 1130248 w 2138269"/>
              <a:gd name="connsiteY2" fmla="*/ 0 h 282875"/>
              <a:gd name="connsiteX3" fmla="*/ 2138269 w 2138269"/>
              <a:gd name="connsiteY3" fmla="*/ 282875 h 282875"/>
              <a:gd name="connsiteX4" fmla="*/ 0 w 2138269"/>
              <a:gd name="connsiteY4" fmla="*/ 279700 h 282875"/>
              <a:gd name="connsiteX0" fmla="*/ 0 w 2093819"/>
              <a:gd name="connsiteY0" fmla="*/ 279700 h 279700"/>
              <a:gd name="connsiteX1" fmla="*/ 322408 w 2093819"/>
              <a:gd name="connsiteY1" fmla="*/ 2801 h 279700"/>
              <a:gd name="connsiteX2" fmla="*/ 1130248 w 2093819"/>
              <a:gd name="connsiteY2" fmla="*/ 0 h 279700"/>
              <a:gd name="connsiteX3" fmla="*/ 2093819 w 2093819"/>
              <a:gd name="connsiteY3" fmla="*/ 276525 h 279700"/>
              <a:gd name="connsiteX4" fmla="*/ 0 w 2093819"/>
              <a:gd name="connsiteY4" fmla="*/ 279700 h 279700"/>
              <a:gd name="connsiteX0" fmla="*/ 0 w 2090644"/>
              <a:gd name="connsiteY0" fmla="*/ 263825 h 276525"/>
              <a:gd name="connsiteX1" fmla="*/ 319233 w 2090644"/>
              <a:gd name="connsiteY1" fmla="*/ 2801 h 276525"/>
              <a:gd name="connsiteX2" fmla="*/ 1127073 w 2090644"/>
              <a:gd name="connsiteY2" fmla="*/ 0 h 276525"/>
              <a:gd name="connsiteX3" fmla="*/ 2090644 w 2090644"/>
              <a:gd name="connsiteY3" fmla="*/ 276525 h 276525"/>
              <a:gd name="connsiteX4" fmla="*/ 0 w 2090644"/>
              <a:gd name="connsiteY4" fmla="*/ 263825 h 276525"/>
              <a:gd name="connsiteX0" fmla="*/ 0 w 2071594"/>
              <a:gd name="connsiteY0" fmla="*/ 263825 h 263825"/>
              <a:gd name="connsiteX1" fmla="*/ 319233 w 2071594"/>
              <a:gd name="connsiteY1" fmla="*/ 2801 h 263825"/>
              <a:gd name="connsiteX2" fmla="*/ 1127073 w 2071594"/>
              <a:gd name="connsiteY2" fmla="*/ 0 h 263825"/>
              <a:gd name="connsiteX3" fmla="*/ 2071594 w 2071594"/>
              <a:gd name="connsiteY3" fmla="*/ 254300 h 263825"/>
              <a:gd name="connsiteX4" fmla="*/ 0 w 2071594"/>
              <a:gd name="connsiteY4" fmla="*/ 263825 h 263825"/>
              <a:gd name="connsiteX0" fmla="*/ 0 w 2065244"/>
              <a:gd name="connsiteY0" fmla="*/ 263825 h 263825"/>
              <a:gd name="connsiteX1" fmla="*/ 319233 w 2065244"/>
              <a:gd name="connsiteY1" fmla="*/ 2801 h 263825"/>
              <a:gd name="connsiteX2" fmla="*/ 1127073 w 2065244"/>
              <a:gd name="connsiteY2" fmla="*/ 0 h 263825"/>
              <a:gd name="connsiteX3" fmla="*/ 2065244 w 2065244"/>
              <a:gd name="connsiteY3" fmla="*/ 261489 h 263825"/>
              <a:gd name="connsiteX4" fmla="*/ 0 w 2065244"/>
              <a:gd name="connsiteY4" fmla="*/ 263825 h 26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244" h="263825">
                <a:moveTo>
                  <a:pt x="0" y="263825"/>
                </a:moveTo>
                <a:lnTo>
                  <a:pt x="319233" y="2801"/>
                </a:lnTo>
                <a:lnTo>
                  <a:pt x="1127073" y="0"/>
                </a:lnTo>
                <a:lnTo>
                  <a:pt x="2065244" y="261489"/>
                </a:lnTo>
                <a:lnTo>
                  <a:pt x="0" y="263825"/>
                </a:lnTo>
                <a:close/>
              </a:path>
            </a:pathLst>
          </a:custGeom>
          <a:gradFill flip="none" rotWithShape="1">
            <a:gsLst>
              <a:gs pos="72000">
                <a:schemeClr val="bg2">
                  <a:lumMod val="50000"/>
                </a:schemeClr>
              </a:gs>
              <a:gs pos="0">
                <a:schemeClr val="accent3"/>
              </a:gs>
            </a:gsLst>
            <a:lin ang="5400000" scaled="1"/>
            <a:tileRect/>
          </a:gradFill>
          <a:ln w="28575">
            <a:noFill/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3" name="Trapezoid 30"/>
          <p:cNvSpPr/>
          <p:nvPr/>
        </p:nvSpPr>
        <p:spPr>
          <a:xfrm flipV="1">
            <a:off x="4291551" y="5550298"/>
            <a:ext cx="1273894" cy="245721"/>
          </a:xfrm>
          <a:custGeom>
            <a:avLst/>
            <a:gdLst>
              <a:gd name="connsiteX0" fmla="*/ 0 w 2160494"/>
              <a:gd name="connsiteY0" fmla="*/ 264199 h 264199"/>
              <a:gd name="connsiteX1" fmla="*/ 214458 w 2160494"/>
              <a:gd name="connsiteY1" fmla="*/ 0 h 264199"/>
              <a:gd name="connsiteX2" fmla="*/ 1946036 w 2160494"/>
              <a:gd name="connsiteY2" fmla="*/ 0 h 264199"/>
              <a:gd name="connsiteX3" fmla="*/ 2160494 w 2160494"/>
              <a:gd name="connsiteY3" fmla="*/ 264199 h 264199"/>
              <a:gd name="connsiteX4" fmla="*/ 0 w 2160494"/>
              <a:gd name="connsiteY4" fmla="*/ 264199 h 264199"/>
              <a:gd name="connsiteX0" fmla="*/ 0 w 2160494"/>
              <a:gd name="connsiteY0" fmla="*/ 270175 h 270175"/>
              <a:gd name="connsiteX1" fmla="*/ 214458 w 2160494"/>
              <a:gd name="connsiteY1" fmla="*/ 5976 h 270175"/>
              <a:gd name="connsiteX2" fmla="*/ 1181048 w 2160494"/>
              <a:gd name="connsiteY2" fmla="*/ 0 h 270175"/>
              <a:gd name="connsiteX3" fmla="*/ 2160494 w 2160494"/>
              <a:gd name="connsiteY3" fmla="*/ 270175 h 270175"/>
              <a:gd name="connsiteX4" fmla="*/ 0 w 2160494"/>
              <a:gd name="connsiteY4" fmla="*/ 270175 h 270175"/>
              <a:gd name="connsiteX0" fmla="*/ 0 w 2160494"/>
              <a:gd name="connsiteY0" fmla="*/ 280074 h 280074"/>
              <a:gd name="connsiteX1" fmla="*/ 344633 w 2160494"/>
              <a:gd name="connsiteY1" fmla="*/ 0 h 280074"/>
              <a:gd name="connsiteX2" fmla="*/ 1181048 w 2160494"/>
              <a:gd name="connsiteY2" fmla="*/ 9899 h 280074"/>
              <a:gd name="connsiteX3" fmla="*/ 2160494 w 2160494"/>
              <a:gd name="connsiteY3" fmla="*/ 280074 h 280074"/>
              <a:gd name="connsiteX4" fmla="*/ 0 w 2160494"/>
              <a:gd name="connsiteY4" fmla="*/ 280074 h 280074"/>
              <a:gd name="connsiteX0" fmla="*/ 0 w 2160494"/>
              <a:gd name="connsiteY0" fmla="*/ 282875 h 282875"/>
              <a:gd name="connsiteX1" fmla="*/ 344633 w 2160494"/>
              <a:gd name="connsiteY1" fmla="*/ 2801 h 282875"/>
              <a:gd name="connsiteX2" fmla="*/ 1152473 w 2160494"/>
              <a:gd name="connsiteY2" fmla="*/ 0 h 282875"/>
              <a:gd name="connsiteX3" fmla="*/ 2160494 w 2160494"/>
              <a:gd name="connsiteY3" fmla="*/ 282875 h 282875"/>
              <a:gd name="connsiteX4" fmla="*/ 0 w 2160494"/>
              <a:gd name="connsiteY4" fmla="*/ 282875 h 282875"/>
              <a:gd name="connsiteX0" fmla="*/ 0 w 2138269"/>
              <a:gd name="connsiteY0" fmla="*/ 279700 h 282875"/>
              <a:gd name="connsiteX1" fmla="*/ 322408 w 2138269"/>
              <a:gd name="connsiteY1" fmla="*/ 2801 h 282875"/>
              <a:gd name="connsiteX2" fmla="*/ 1130248 w 2138269"/>
              <a:gd name="connsiteY2" fmla="*/ 0 h 282875"/>
              <a:gd name="connsiteX3" fmla="*/ 2138269 w 2138269"/>
              <a:gd name="connsiteY3" fmla="*/ 282875 h 282875"/>
              <a:gd name="connsiteX4" fmla="*/ 0 w 2138269"/>
              <a:gd name="connsiteY4" fmla="*/ 279700 h 282875"/>
              <a:gd name="connsiteX0" fmla="*/ 0 w 2093819"/>
              <a:gd name="connsiteY0" fmla="*/ 279700 h 279700"/>
              <a:gd name="connsiteX1" fmla="*/ 322408 w 2093819"/>
              <a:gd name="connsiteY1" fmla="*/ 2801 h 279700"/>
              <a:gd name="connsiteX2" fmla="*/ 1130248 w 2093819"/>
              <a:gd name="connsiteY2" fmla="*/ 0 h 279700"/>
              <a:gd name="connsiteX3" fmla="*/ 2093819 w 2093819"/>
              <a:gd name="connsiteY3" fmla="*/ 276525 h 279700"/>
              <a:gd name="connsiteX4" fmla="*/ 0 w 2093819"/>
              <a:gd name="connsiteY4" fmla="*/ 279700 h 279700"/>
              <a:gd name="connsiteX0" fmla="*/ 0 w 2090644"/>
              <a:gd name="connsiteY0" fmla="*/ 263825 h 276525"/>
              <a:gd name="connsiteX1" fmla="*/ 319233 w 2090644"/>
              <a:gd name="connsiteY1" fmla="*/ 2801 h 276525"/>
              <a:gd name="connsiteX2" fmla="*/ 1127073 w 2090644"/>
              <a:gd name="connsiteY2" fmla="*/ 0 h 276525"/>
              <a:gd name="connsiteX3" fmla="*/ 2090644 w 2090644"/>
              <a:gd name="connsiteY3" fmla="*/ 276525 h 276525"/>
              <a:gd name="connsiteX4" fmla="*/ 0 w 2090644"/>
              <a:gd name="connsiteY4" fmla="*/ 263825 h 276525"/>
              <a:gd name="connsiteX0" fmla="*/ 0 w 2071594"/>
              <a:gd name="connsiteY0" fmla="*/ 263825 h 263825"/>
              <a:gd name="connsiteX1" fmla="*/ 319233 w 2071594"/>
              <a:gd name="connsiteY1" fmla="*/ 2801 h 263825"/>
              <a:gd name="connsiteX2" fmla="*/ 1127073 w 2071594"/>
              <a:gd name="connsiteY2" fmla="*/ 0 h 263825"/>
              <a:gd name="connsiteX3" fmla="*/ 2071594 w 2071594"/>
              <a:gd name="connsiteY3" fmla="*/ 254300 h 263825"/>
              <a:gd name="connsiteX4" fmla="*/ 0 w 2071594"/>
              <a:gd name="connsiteY4" fmla="*/ 263825 h 263825"/>
              <a:gd name="connsiteX0" fmla="*/ 0 w 2065244"/>
              <a:gd name="connsiteY0" fmla="*/ 263825 h 263825"/>
              <a:gd name="connsiteX1" fmla="*/ 319233 w 2065244"/>
              <a:gd name="connsiteY1" fmla="*/ 2801 h 263825"/>
              <a:gd name="connsiteX2" fmla="*/ 1127073 w 2065244"/>
              <a:gd name="connsiteY2" fmla="*/ 0 h 263825"/>
              <a:gd name="connsiteX3" fmla="*/ 2065244 w 2065244"/>
              <a:gd name="connsiteY3" fmla="*/ 261489 h 263825"/>
              <a:gd name="connsiteX4" fmla="*/ 0 w 2065244"/>
              <a:gd name="connsiteY4" fmla="*/ 263825 h 263825"/>
              <a:gd name="connsiteX0" fmla="*/ 0 w 2214264"/>
              <a:gd name="connsiteY0" fmla="*/ 282047 h 282047"/>
              <a:gd name="connsiteX1" fmla="*/ 319233 w 2214264"/>
              <a:gd name="connsiteY1" fmla="*/ 21023 h 282047"/>
              <a:gd name="connsiteX2" fmla="*/ 2214264 w 2214264"/>
              <a:gd name="connsiteY2" fmla="*/ 0 h 282047"/>
              <a:gd name="connsiteX3" fmla="*/ 2065244 w 2214264"/>
              <a:gd name="connsiteY3" fmla="*/ 279711 h 282047"/>
              <a:gd name="connsiteX4" fmla="*/ 0 w 2214264"/>
              <a:gd name="connsiteY4" fmla="*/ 282047 h 282047"/>
              <a:gd name="connsiteX0" fmla="*/ 0 w 2214264"/>
              <a:gd name="connsiteY0" fmla="*/ 282047 h 282047"/>
              <a:gd name="connsiteX1" fmla="*/ 517908 w 2214264"/>
              <a:gd name="connsiteY1" fmla="*/ 2801 h 282047"/>
              <a:gd name="connsiteX2" fmla="*/ 2214264 w 2214264"/>
              <a:gd name="connsiteY2" fmla="*/ 0 h 282047"/>
              <a:gd name="connsiteX3" fmla="*/ 2065244 w 2214264"/>
              <a:gd name="connsiteY3" fmla="*/ 279711 h 282047"/>
              <a:gd name="connsiteX4" fmla="*/ 0 w 2214264"/>
              <a:gd name="connsiteY4" fmla="*/ 282047 h 282047"/>
              <a:gd name="connsiteX0" fmla="*/ 0 w 2214264"/>
              <a:gd name="connsiteY0" fmla="*/ 282047 h 282047"/>
              <a:gd name="connsiteX1" fmla="*/ 517908 w 2214264"/>
              <a:gd name="connsiteY1" fmla="*/ 2801 h 282047"/>
              <a:gd name="connsiteX2" fmla="*/ 2214264 w 2214264"/>
              <a:gd name="connsiteY2" fmla="*/ 0 h 282047"/>
              <a:gd name="connsiteX3" fmla="*/ 1999019 w 2214264"/>
              <a:gd name="connsiteY3" fmla="*/ 279711 h 282047"/>
              <a:gd name="connsiteX4" fmla="*/ 0 w 2214264"/>
              <a:gd name="connsiteY4" fmla="*/ 282047 h 28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4264" h="282047">
                <a:moveTo>
                  <a:pt x="0" y="282047"/>
                </a:moveTo>
                <a:lnTo>
                  <a:pt x="517908" y="2801"/>
                </a:lnTo>
                <a:lnTo>
                  <a:pt x="2214264" y="0"/>
                </a:lnTo>
                <a:lnTo>
                  <a:pt x="1999019" y="279711"/>
                </a:lnTo>
                <a:lnTo>
                  <a:pt x="0" y="282047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0">
                <a:schemeClr val="accent1"/>
              </a:gs>
            </a:gsLst>
            <a:lin ang="5400000" scaled="1"/>
            <a:tileRect/>
          </a:gradFill>
          <a:ln w="28575">
            <a:noFill/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3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2" grpId="0" animBg="1"/>
      <p:bldP spid="42" grpId="1" animBg="1"/>
      <p:bldP spid="43" grpId="0" animBg="1"/>
      <p:bldP spid="46" grpId="0" animBg="1"/>
      <p:bldP spid="50" grpId="0" animBg="1"/>
      <p:bldP spid="55" grpId="0" animBg="1"/>
      <p:bldP spid="55" grpId="1" animBg="1"/>
      <p:bldP spid="61" grpId="0" animBg="1"/>
      <p:bldP spid="61" grpId="1" animBg="1"/>
      <p:bldP spid="77" grpId="0" animBg="1"/>
      <p:bldP spid="77" grpId="1" animBg="1"/>
      <p:bldP spid="78" grpId="0" animBg="1"/>
      <p:bldP spid="79" grpId="0" animBg="1"/>
      <p:bldP spid="31" grpId="0" animBg="1"/>
      <p:bldP spid="8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25C85861-D56A-CE4E-9D24-BA9BB198A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Internet Protocol Layers</a:t>
            </a:r>
          </a:p>
        </p:txBody>
      </p:sp>
      <p:sp>
        <p:nvSpPr>
          <p:cNvPr id="58370" name="Slide Number Placeholder 3">
            <a:extLst>
              <a:ext uri="{FF2B5EF4-FFF2-40B4-BE49-F238E27FC236}">
                <a16:creationId xmlns:a16="http://schemas.microsoft.com/office/drawing/2014/main" id="{8AB82433-4152-4943-8604-007D12EC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84B45C-D285-D643-A664-A1494BD7A59E}" type="slidenum">
              <a:rPr lang="en-US" altLang="en-US" sz="140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>
              <a:solidFill>
                <a:schemeClr val="tx1"/>
              </a:solidFill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8376" name="Rectangle 4">
            <a:extLst>
              <a:ext uri="{FF2B5EF4-FFF2-40B4-BE49-F238E27FC236}">
                <a16:creationId xmlns:a16="http://schemas.microsoft.com/office/drawing/2014/main" id="{DC85AFCF-1D06-0C44-87A3-1CCF91E73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68" y="4157346"/>
            <a:ext cx="4800600" cy="609600"/>
          </a:xfrm>
          <a:prstGeom prst="rect">
            <a:avLst/>
          </a:prstGeom>
          <a:solidFill>
            <a:srgbClr val="7F7F7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lIns="91420" tIns="45712" rIns="91420" bIns="45712" anchor="ctr"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 packet delivery</a:t>
            </a:r>
          </a:p>
        </p:txBody>
      </p:sp>
      <p:sp>
        <p:nvSpPr>
          <p:cNvPr id="58377" name="Rectangle 5">
            <a:extLst>
              <a:ext uri="{FF2B5EF4-FFF2-40B4-BE49-F238E27FC236}">
                <a16:creationId xmlns:a16="http://schemas.microsoft.com/office/drawing/2014/main" id="{BD9F1E72-D750-2C48-B44C-F8AB5D628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68" y="3549334"/>
            <a:ext cx="4800600" cy="608012"/>
          </a:xfrm>
          <a:prstGeom prst="rect">
            <a:avLst/>
          </a:prstGeom>
          <a:solidFill>
            <a:srgbClr val="4372C4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lIns="91420" tIns="45712" rIns="91420" bIns="45712" anchor="ctr"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Global packet delivery</a:t>
            </a:r>
          </a:p>
        </p:txBody>
      </p:sp>
      <p:sp>
        <p:nvSpPr>
          <p:cNvPr id="58378" name="Rectangle 6">
            <a:extLst>
              <a:ext uri="{FF2B5EF4-FFF2-40B4-BE49-F238E27FC236}">
                <a16:creationId xmlns:a16="http://schemas.microsoft.com/office/drawing/2014/main" id="{B5F29C4C-F1C5-A440-A84A-FB4D94AA6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68" y="2939734"/>
            <a:ext cx="2743200" cy="609600"/>
          </a:xfrm>
          <a:prstGeom prst="rect">
            <a:avLst/>
          </a:prstGeom>
          <a:solidFill>
            <a:srgbClr val="949494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lIns="91420" tIns="45712" rIns="91420" bIns="45712" anchor="ctr"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Reliable streams</a:t>
            </a:r>
          </a:p>
        </p:txBody>
      </p:sp>
      <p:sp>
        <p:nvSpPr>
          <p:cNvPr id="58379" name="Rectangle 7">
            <a:extLst>
              <a:ext uri="{FF2B5EF4-FFF2-40B4-BE49-F238E27FC236}">
                <a16:creationId xmlns:a16="http://schemas.microsoft.com/office/drawing/2014/main" id="{F486B194-31CF-5B44-8E37-15545EB17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68" y="2328546"/>
            <a:ext cx="4800600" cy="611188"/>
          </a:xfrm>
          <a:prstGeom prst="rect">
            <a:avLst/>
          </a:prstGeom>
          <a:solidFill>
            <a:srgbClr val="948A54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lIns="91420" tIns="45712" rIns="91420" bIns="45712" anchor="ctr"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Applications</a:t>
            </a:r>
          </a:p>
        </p:txBody>
      </p:sp>
      <p:sp>
        <p:nvSpPr>
          <p:cNvPr id="58380" name="Rectangle 6">
            <a:extLst>
              <a:ext uri="{FF2B5EF4-FFF2-40B4-BE49-F238E27FC236}">
                <a16:creationId xmlns:a16="http://schemas.microsoft.com/office/drawing/2014/main" id="{3868E69F-22B4-514A-AB39-41F90EC68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068" y="2938146"/>
            <a:ext cx="2057400" cy="609600"/>
          </a:xfrm>
          <a:prstGeom prst="rect">
            <a:avLst/>
          </a:prstGeom>
          <a:solidFill>
            <a:srgbClr val="949494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lIns="91420" tIns="45712" rIns="91420" bIns="45712" anchor="ctr"/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Messages</a:t>
            </a:r>
          </a:p>
        </p:txBody>
      </p:sp>
      <p:sp>
        <p:nvSpPr>
          <p:cNvPr id="58372" name="TextBox 11">
            <a:extLst>
              <a:ext uri="{FF2B5EF4-FFF2-40B4-BE49-F238E27FC236}">
                <a16:creationId xmlns:a16="http://schemas.microsoft.com/office/drawing/2014/main" id="{C7BD9115-0184-AC4F-BB81-919A5A8B8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068" y="4309747"/>
            <a:ext cx="776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Link</a:t>
            </a:r>
          </a:p>
        </p:txBody>
      </p:sp>
      <p:sp>
        <p:nvSpPr>
          <p:cNvPr id="58373" name="TextBox 12">
            <a:extLst>
              <a:ext uri="{FF2B5EF4-FFF2-40B4-BE49-F238E27FC236}">
                <a16:creationId xmlns:a16="http://schemas.microsoft.com/office/drawing/2014/main" id="{2E5249A0-E011-6641-8DC4-31FDBAC79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124" y="3649347"/>
            <a:ext cx="1377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</a:t>
            </a:r>
          </a:p>
        </p:txBody>
      </p:sp>
      <p:sp>
        <p:nvSpPr>
          <p:cNvPr id="58374" name="TextBox 13">
            <a:extLst>
              <a:ext uri="{FF2B5EF4-FFF2-40B4-BE49-F238E27FC236}">
                <a16:creationId xmlns:a16="http://schemas.microsoft.com/office/drawing/2014/main" id="{E3E678D4-7330-CA41-9081-F50DC37EC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230" y="2988947"/>
            <a:ext cx="1538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Transport</a:t>
            </a:r>
          </a:p>
        </p:txBody>
      </p:sp>
      <p:sp>
        <p:nvSpPr>
          <p:cNvPr id="58375" name="TextBox 14">
            <a:extLst>
              <a:ext uri="{FF2B5EF4-FFF2-40B4-BE49-F238E27FC236}">
                <a16:creationId xmlns:a16="http://schemas.microsoft.com/office/drawing/2014/main" id="{6EEBC447-37BF-4644-BA3F-3F99FC4B2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55" y="2328547"/>
            <a:ext cx="1790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Application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38DF24F-AAA2-6642-AE2A-D0C5D3098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2636" y="2336460"/>
            <a:ext cx="1370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HTTP </a:t>
            </a:r>
            <a:r>
              <a:rPr lang="mr-IN" altLang="en-US" sz="2400" dirty="0">
                <a:solidFill>
                  <a:schemeClr val="tx1"/>
                </a:solidFill>
                <a:latin typeface="Helvetica Neue Medium" panose="02000503000000020004" pitchFamily="2" charset="0"/>
              </a:rPr>
              <a:t>…</a:t>
            </a:r>
            <a:endParaRPr lang="en-US" altLang="en-US" sz="2400" dirty="0">
              <a:solidFill>
                <a:schemeClr val="tx1"/>
              </a:solidFill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4ABCE8-B291-9E45-836D-E24BB1FD3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415" y="3649347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IP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6E368-249D-F842-A9E3-F65DA90F7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391" y="4231313"/>
            <a:ext cx="38466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Ethernet, Optical, </a:t>
            </a:r>
            <a:r>
              <a:rPr lang="en-US" altLang="en-US" sz="2400" dirty="0" err="1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WiFi</a:t>
            </a: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, </a:t>
            </a:r>
            <a:r>
              <a:rPr lang="mr-IN" altLang="en-US" sz="2400" dirty="0">
                <a:solidFill>
                  <a:schemeClr val="tx1"/>
                </a:solidFill>
                <a:latin typeface="Helvetica Neue Medium" panose="02000503000000020004" pitchFamily="2" charset="0"/>
              </a:rPr>
              <a:t>…</a:t>
            </a:r>
            <a:endParaRPr lang="en-US" altLang="en-US" sz="2400" dirty="0">
              <a:solidFill>
                <a:schemeClr val="tx1"/>
              </a:solidFill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4ABCE8-B291-9E45-836D-E24BB1FD3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7663" y="2984173"/>
            <a:ext cx="1564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har char="•"/>
              <a:defRPr sz="280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buFont typeface="Helvetica" pitchFamily="2" charset="0"/>
              <a:buChar char="–"/>
              <a:defRPr sz="2400">
                <a:solidFill>
                  <a:schemeClr val="accent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•"/>
              <a:defRPr sz="2000">
                <a:solidFill>
                  <a:schemeClr val="accent2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10000"/>
              </a:spcBef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2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TCP, UDP</a:t>
            </a:r>
          </a:p>
        </p:txBody>
      </p:sp>
    </p:spTree>
    <p:extLst>
      <p:ext uri="{BB962C8B-B14F-4D97-AF65-F5344CB8AC3E}">
        <p14:creationId xmlns:p14="http://schemas.microsoft.com/office/powerpoint/2010/main" val="10103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 animBg="1"/>
      <p:bldP spid="58377" grpId="0" animBg="1"/>
      <p:bldP spid="58378" grpId="0" animBg="1"/>
      <p:bldP spid="58380" grpId="0" animBg="1"/>
      <p:bldP spid="58372" grpId="0"/>
      <p:bldP spid="58373" grpId="0"/>
      <p:bldP spid="5837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is the “Narrow Waist” of the Internet 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8CBAD101-C80B-6649-85AA-C4C92FE63BCD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690688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Helvetica Neue Medium" panose="02000503000000020004" pitchFamily="2" charset="0"/>
                <a:ea typeface="ＭＳ Ｐゴシック" panose="020B0600070205080204" pitchFamily="34" charset="-128"/>
              </a:rPr>
              <a:t>The network layer protocol</a:t>
            </a:r>
          </a:p>
          <a:p>
            <a:pPr lvl="1"/>
            <a:r>
              <a:rPr lang="en-US" altLang="en-US" dirty="0">
                <a:latin typeface="Helvetica Neue Medium" panose="02000503000000020004" pitchFamily="2" charset="0"/>
                <a:ea typeface="ＭＳ Ｐゴシック" panose="020B0600070205080204" pitchFamily="34" charset="-128"/>
              </a:rPr>
              <a:t>Enables portability above and below</a:t>
            </a:r>
          </a:p>
          <a:p>
            <a:endParaRPr lang="en-US" altLang="en-US" dirty="0">
              <a:latin typeface="Helvetica Neue Medium" panose="02000503000000020004" pitchFamily="2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Helvetica Neue Medium" panose="02000503000000020004" pitchFamily="2" charset="0"/>
                <a:ea typeface="ＭＳ Ｐゴシック" panose="020B0600070205080204" pitchFamily="34" charset="-128"/>
              </a:rPr>
              <a:t>Lots of link layer protocols underneath</a:t>
            </a:r>
          </a:p>
          <a:p>
            <a:endParaRPr lang="en-US" altLang="en-US" dirty="0">
              <a:latin typeface="Helvetica Neue Medium" panose="02000503000000020004" pitchFamily="2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Helvetica Neue Medium" panose="02000503000000020004" pitchFamily="2" charset="0"/>
                <a:ea typeface="ＭＳ Ｐゴシック" panose="020B0600070205080204" pitchFamily="34" charset="-128"/>
              </a:rPr>
              <a:t>Several transport protocols on top</a:t>
            </a:r>
          </a:p>
          <a:p>
            <a:pPr lvl="1"/>
            <a:r>
              <a:rPr lang="en-US" altLang="en-US" dirty="0">
                <a:latin typeface="Helvetica Neue Medium" panose="02000503000000020004" pitchFamily="2" charset="0"/>
                <a:ea typeface="ＭＳ Ｐゴシック" panose="020B0600070205080204" pitchFamily="34" charset="-128"/>
              </a:rPr>
              <a:t>TCP, UDP, QUIC</a:t>
            </a:r>
          </a:p>
          <a:p>
            <a:pPr lvl="1"/>
            <a:endParaRPr lang="en-US" altLang="en-US" dirty="0">
              <a:latin typeface="Helvetica Neue Medium" panose="02000503000000020004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1025" name="Picture 1" descr="page14image20115856">
            <a:extLst>
              <a:ext uri="{FF2B5EF4-FFF2-40B4-BE49-F238E27FC236}">
                <a16:creationId xmlns:a16="http://schemas.microsoft.com/office/drawing/2014/main" id="{D5F67F94-66E1-7241-A788-5C5C4AE81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7"/>
          <a:stretch/>
        </p:blipFill>
        <p:spPr bwMode="auto">
          <a:xfrm>
            <a:off x="7569200" y="1952626"/>
            <a:ext cx="3784600" cy="377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57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A74A5EA-88F1-154A-9E34-D6145BC253FD}"/>
              </a:ext>
            </a:extLst>
          </p:cNvPr>
          <p:cNvGrpSpPr/>
          <p:nvPr/>
        </p:nvGrpSpPr>
        <p:grpSpPr>
          <a:xfrm>
            <a:off x="8166100" y="3429000"/>
            <a:ext cx="3873500" cy="3378200"/>
            <a:chOff x="8166100" y="3429000"/>
            <a:chExt cx="3873500" cy="3378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18C6A4-1949-8648-9B7B-09041B5FA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6100" y="3429000"/>
              <a:ext cx="3873500" cy="33782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F3E4A55-1F9D-5341-BA58-5ADE87B50D06}"/>
                </a:ext>
              </a:extLst>
            </p:cNvPr>
            <p:cNvSpPr txBox="1"/>
            <p:nvPr/>
          </p:nvSpPr>
          <p:spPr>
            <a:xfrm>
              <a:off x="11226996" y="6081067"/>
              <a:ext cx="76469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Data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IP: </a:t>
            </a:r>
            <a:r>
              <a:rPr lang="en-US" b="1" dirty="0"/>
              <a:t>Best-Effort</a:t>
            </a:r>
            <a:r>
              <a:rPr lang="en-US" dirty="0"/>
              <a:t> Global Packet Delivery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Never having to say you’re sorry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Don’t have to reserve bandwidth and memory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Don’t have to do error detection and correction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Don’t have to remember anything from one packet to the next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Easier to survive failures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Transient disruptions are okay during failure recovery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Can run on nearly any link technology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Greater interoperability and evolution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RFC 1149</a:t>
            </a:r>
            <a:r>
              <a:rPr lang="mr-IN" dirty="0">
                <a:latin typeface="Helvetica Neue Medium" panose="02000503000000020004" pitchFamily="2" charset="0"/>
              </a:rPr>
              <a:t>…</a:t>
            </a:r>
            <a:endParaRPr lang="en-US" dirty="0">
              <a:latin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8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Transport: Application to Application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Network layer is host-to-host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Transport layer is port-on-host-to-port-on-host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think application to application</a:t>
            </a:r>
          </a:p>
          <a:p>
            <a:pPr lvl="1"/>
            <a:r>
              <a:rPr lang="en-US" dirty="0" err="1">
                <a:latin typeface="Helvetica Neue Medium" panose="02000503000000020004" pitchFamily="2" charset="0"/>
              </a:rPr>
              <a:t>demultiplexing</a:t>
            </a:r>
            <a:endParaRPr lang="en-US" dirty="0">
              <a:latin typeface="Helvetica Neue Medium" panose="02000503000000020004" pitchFamily="2" charset="0"/>
            </a:endParaRP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e.g., port 80 is HTTP, port 443 is HTTPS, port 22 is SSH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i="1" dirty="0">
                <a:latin typeface="Helvetica Neue Medium" panose="02000503000000020004" pitchFamily="2" charset="0"/>
              </a:rPr>
              <a:t>Why transport and not network layer?</a:t>
            </a:r>
          </a:p>
        </p:txBody>
      </p:sp>
    </p:spTree>
    <p:extLst>
      <p:ext uri="{BB962C8B-B14F-4D97-AF65-F5344CB8AC3E}">
        <p14:creationId xmlns:p14="http://schemas.microsoft.com/office/powerpoint/2010/main" val="663257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Transport: Application to Application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Network doesn’t have error detection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Transport layer does have error detection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i="1" dirty="0">
                <a:latin typeface="Helvetica Neue Medium" panose="02000503000000020004" pitchFamily="2" charset="0"/>
              </a:rPr>
              <a:t>Why transport and not network layer?</a:t>
            </a:r>
          </a:p>
          <a:p>
            <a:endParaRPr lang="en-US" i="1" dirty="0">
              <a:latin typeface="Helvetica Neue Medium" panose="02000503000000020004" pitchFamily="2" charset="0"/>
            </a:endParaRPr>
          </a:p>
          <a:p>
            <a:r>
              <a:rPr lang="en-US" i="1" dirty="0">
                <a:latin typeface="Helvetica Neue Medium" panose="02000503000000020004" pitchFamily="2" charset="0"/>
              </a:rPr>
              <a:t>Why not both?</a:t>
            </a:r>
          </a:p>
        </p:txBody>
      </p:sp>
    </p:spTree>
    <p:extLst>
      <p:ext uri="{BB962C8B-B14F-4D97-AF65-F5344CB8AC3E}">
        <p14:creationId xmlns:p14="http://schemas.microsoft.com/office/powerpoint/2010/main" val="10586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365125"/>
            <a:ext cx="11353801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Transport: Transmission Control Protocol (TCP)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Ordered, reliable stream of bytes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Built on top of best-effort packet delivery at the network layer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Challenges with IP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Lost or delayed packets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Corrupted packets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Out-of-order packet arrivals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Receiver runs out of space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Network cannot handle current load</a:t>
            </a:r>
          </a:p>
        </p:txBody>
      </p:sp>
      <p:pic>
        <p:nvPicPr>
          <p:cNvPr id="2049" name="Picture 1" descr="page21image19932928">
            <a:extLst>
              <a:ext uri="{FF2B5EF4-FFF2-40B4-BE49-F238E27FC236}">
                <a16:creationId xmlns:a16="http://schemas.microsoft.com/office/drawing/2014/main" id="{4073021A-C0FD-7D48-A877-0A7D075E4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3429000"/>
            <a:ext cx="4140200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4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TCP: Lost or Delayed Packets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Problem: Lost or delayed data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Solution: Timeout and retransmit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Receiver sends acknowledgement of data</a:t>
            </a:r>
          </a:p>
        </p:txBody>
      </p:sp>
    </p:spTree>
    <p:extLst>
      <p:ext uri="{BB962C8B-B14F-4D97-AF65-F5344CB8AC3E}">
        <p14:creationId xmlns:p14="http://schemas.microsoft.com/office/powerpoint/2010/main" val="20037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TCP: Corrupted Data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Problem: Data corrupted during transmission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Solution: checksums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Sender computes a checksum			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  134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Sender sums up all bytes in the payload		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+ 212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And sends the sum to the receiver		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= 346</a:t>
            </a:r>
          </a:p>
          <a:p>
            <a:r>
              <a:rPr lang="en-US" dirty="0">
                <a:latin typeface="Helvetica Neue Medium" panose="02000503000000020004" pitchFamily="2" charset="0"/>
              </a:rPr>
              <a:t>Receiver checks a checksum			</a:t>
            </a:r>
            <a:r>
              <a:rPr lang="en-US" sz="2400" dirty="0">
                <a:latin typeface="Consolas" charset="0"/>
                <a:ea typeface="Consolas" charset="0"/>
                <a:cs typeface="Consolas" charset="0"/>
              </a:rPr>
              <a:t>  134</a:t>
            </a:r>
          </a:p>
          <a:p>
            <a:pPr lvl="1"/>
            <a:r>
              <a:rPr lang="en-US" dirty="0" err="1">
                <a:latin typeface="Helvetica Neue Medium" panose="02000503000000020004" pitchFamily="2" charset="0"/>
              </a:rPr>
              <a:t>Recevier</a:t>
            </a:r>
            <a:r>
              <a:rPr lang="en-US" dirty="0">
                <a:latin typeface="Helvetica Neue Medium" panose="02000503000000020004" pitchFamily="2" charset="0"/>
              </a:rPr>
              <a:t> sums up all bytes in the payload	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+ 21</a:t>
            </a:r>
            <a:r>
              <a:rPr lang="en-US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6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And compares against the checksum		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= 350</a:t>
            </a:r>
          </a:p>
          <a:p>
            <a:endParaRPr lang="en-US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16438" y="6311900"/>
            <a:ext cx="1837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</a:rPr>
              <a:t>Then what?</a:t>
            </a:r>
          </a:p>
        </p:txBody>
      </p:sp>
    </p:spTree>
    <p:extLst>
      <p:ext uri="{BB962C8B-B14F-4D97-AF65-F5344CB8AC3E}">
        <p14:creationId xmlns:p14="http://schemas.microsoft.com/office/powerpoint/2010/main" val="141896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TCP: Out-of-Order Packet Arrivals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Problem: Our of order packets: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Application:	   GET </a:t>
            </a:r>
            <a:r>
              <a:rPr lang="en-US" dirty="0" err="1">
                <a:latin typeface="Helvetica Neue Medium" panose="02000503000000020004" pitchFamily="2" charset="0"/>
              </a:rPr>
              <a:t>index.html</a:t>
            </a:r>
            <a:endParaRPr lang="en-US" dirty="0">
              <a:latin typeface="Helvetica Neue Medium" panose="02000503000000020004" pitchFamily="2" charset="0"/>
            </a:endParaRP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Sent packets:	   |GET|     |</a:t>
            </a:r>
            <a:r>
              <a:rPr lang="en-US" dirty="0" err="1">
                <a:latin typeface="Helvetica Neue Medium" panose="02000503000000020004" pitchFamily="2" charset="0"/>
              </a:rPr>
              <a:t>inde</a:t>
            </a:r>
            <a:r>
              <a:rPr lang="en-US" dirty="0">
                <a:latin typeface="Helvetica Neue Medium" panose="02000503000000020004" pitchFamily="2" charset="0"/>
              </a:rPr>
              <a:t>|     |</a:t>
            </a:r>
            <a:r>
              <a:rPr lang="en-US" dirty="0" err="1">
                <a:latin typeface="Helvetica Neue Medium" panose="02000503000000020004" pitchFamily="2" charset="0"/>
              </a:rPr>
              <a:t>x.ht</a:t>
            </a:r>
            <a:r>
              <a:rPr lang="en-US" dirty="0">
                <a:latin typeface="Helvetica Neue Medium" panose="02000503000000020004" pitchFamily="2" charset="0"/>
              </a:rPr>
              <a:t>|     |ml|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Received packets: |ml|       |</a:t>
            </a:r>
            <a:r>
              <a:rPr lang="en-US" dirty="0" err="1">
                <a:latin typeface="Helvetica Neue Medium" panose="02000503000000020004" pitchFamily="2" charset="0"/>
              </a:rPr>
              <a:t>inde</a:t>
            </a:r>
            <a:r>
              <a:rPr lang="en-US" dirty="0">
                <a:latin typeface="Helvetica Neue Medium" panose="02000503000000020004" pitchFamily="2" charset="0"/>
              </a:rPr>
              <a:t>|     |</a:t>
            </a:r>
            <a:r>
              <a:rPr lang="en-US" dirty="0" err="1">
                <a:latin typeface="Helvetica Neue Medium" panose="02000503000000020004" pitchFamily="2" charset="0"/>
              </a:rPr>
              <a:t>x.ht</a:t>
            </a:r>
            <a:r>
              <a:rPr lang="en-US" dirty="0">
                <a:latin typeface="Helvetica Neue Medium" panose="02000503000000020004" pitchFamily="2" charset="0"/>
              </a:rPr>
              <a:t>|     |GET|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Solution: Add sequence numbers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Received packets at a high level:</a:t>
            </a:r>
          </a:p>
          <a:p>
            <a:pPr lvl="2"/>
            <a:r>
              <a:rPr lang="en-US" dirty="0">
                <a:latin typeface="Helvetica Neue Medium" panose="02000503000000020004" pitchFamily="2" charset="0"/>
              </a:rPr>
              <a:t>|4|ml|     |2|inde|      |3|x.ht|      |1|GET|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Received packets a bit more precisely (based on bytes):</a:t>
            </a:r>
          </a:p>
          <a:p>
            <a:pPr lvl="2"/>
            <a:r>
              <a:rPr lang="en-US" dirty="0">
                <a:latin typeface="Helvetica Neue Medium" panose="02000503000000020004" pitchFamily="2" charset="0"/>
              </a:rPr>
              <a:t>|12|ml|     |3|inde|      |7|x.ht|      |0|GET|</a:t>
            </a:r>
          </a:p>
          <a:p>
            <a:pPr lvl="1"/>
            <a:endParaRPr lang="en-US" dirty="0">
              <a:latin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7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TCP: Receiver Runs Out of Space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Problem: No more space to receive packets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Solution: Flow control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Receiver maintains a window size</a:t>
            </a:r>
          </a:p>
          <a:p>
            <a:pPr lvl="2"/>
            <a:r>
              <a:rPr lang="en-US" dirty="0">
                <a:latin typeface="Helvetica Neue Medium" panose="02000503000000020004" pitchFamily="2" charset="0"/>
              </a:rPr>
              <a:t>Amount of data it can buffer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Advertises window to the sender</a:t>
            </a:r>
          </a:p>
          <a:p>
            <a:pPr lvl="2"/>
            <a:r>
              <a:rPr lang="en-US" dirty="0">
                <a:latin typeface="Helvetica Neue Medium" panose="02000503000000020004" pitchFamily="2" charset="0"/>
              </a:rPr>
              <a:t>Amount sender can send without acknowledgement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Ensures that sender does not send too much</a:t>
            </a:r>
          </a:p>
        </p:txBody>
      </p:sp>
    </p:spTree>
    <p:extLst>
      <p:ext uri="{BB962C8B-B14F-4D97-AF65-F5344CB8AC3E}">
        <p14:creationId xmlns:p14="http://schemas.microsoft.com/office/powerpoint/2010/main" val="211496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TCP: Network that Cannot Handle the Load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Problem: Too many packets at once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Solution: Congestion control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Future lectures!</a:t>
            </a:r>
          </a:p>
        </p:txBody>
      </p:sp>
    </p:spTree>
    <p:extLst>
      <p:ext uri="{BB962C8B-B14F-4D97-AF65-F5344CB8AC3E}">
        <p14:creationId xmlns:p14="http://schemas.microsoft.com/office/powerpoint/2010/main" val="604860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ADC8-CE0B-0940-BCC6-3430946B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3DC4CD-76F6-2F63-BD48-FA7BA8331C13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C38889-3FEB-0D6C-3A8F-480B52EBD10C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D743E-6E50-BA5B-E24D-C5BD76BD3F22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4EBE7-71D7-7C04-1DC5-A8DDF57A836C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59BD5-C689-8BB0-5259-157D36C9D81E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427726-37CB-310C-72EC-7912120D6F03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5A117E-ED35-4902-0105-A9B3BB891D26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B1E3CEB-B0F4-38D2-4ACF-287CE3DD3484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22ADBD-25B6-0FE6-B63B-4F149910BACB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1653F1-E501-81F5-D934-9C24550620DA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DC42146-56A9-2A28-8A2A-9840713242F2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503F87-2587-96A3-F32C-65A0BBCAE831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D2D23B-C7DB-E5B6-A80F-CE955831DE64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5AA88D-0EA6-983E-151B-53259E3A9120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the best dining hall?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1D123C-537A-0E23-3B75-489C3C0CDD99}"/>
              </a:ext>
            </a:extLst>
          </p:cNvPr>
          <p:cNvSpPr txBox="1"/>
          <p:nvPr/>
        </p:nvSpPr>
        <p:spPr>
          <a:xfrm>
            <a:off x="669758" y="53079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0:What 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568C88-CD8D-EEDF-7CEC-EADD88200DA0}"/>
              </a:ext>
            </a:extLst>
          </p:cNvPr>
          <p:cNvSpPr txBox="1"/>
          <p:nvPr/>
        </p:nvSpPr>
        <p:spPr>
          <a:xfrm>
            <a:off x="669758" y="56916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7: the be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BDC51A-A9E8-7472-7CBB-4CD39E0E4310}"/>
              </a:ext>
            </a:extLst>
          </p:cNvPr>
          <p:cNvSpPr txBox="1"/>
          <p:nvPr/>
        </p:nvSpPr>
        <p:spPr>
          <a:xfrm>
            <a:off x="669758" y="60753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CB2FF5-78AA-10E2-4C09-4A34CFCA86CB}"/>
              </a:ext>
            </a:extLst>
          </p:cNvPr>
          <p:cNvSpPr txBox="1"/>
          <p:nvPr/>
        </p:nvSpPr>
        <p:spPr>
          <a:xfrm>
            <a:off x="669758" y="64588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21:ng hall?</a:t>
            </a:r>
          </a:p>
        </p:txBody>
      </p:sp>
    </p:spTree>
    <p:extLst>
      <p:ext uri="{BB962C8B-B14F-4D97-AF65-F5344CB8AC3E}">
        <p14:creationId xmlns:p14="http://schemas.microsoft.com/office/powerpoint/2010/main" val="1824616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4ACC-FF0A-216D-7FEE-B6A37125E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07FD9-E489-EE79-ED24-C1FA2F6D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314FC-17F5-ADC2-EFD7-0E8044872A7C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F1109-0D84-B07D-E9CF-5DEE65CFA71E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54FCBB-1F4F-3C10-6A92-8E331037D6E9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895F6C-6386-86FE-467E-7A4AC379F1B4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384CF5-0234-4039-9703-6C451B58EF2A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E64E7-FB0D-13B7-99CD-5AA8B56485C5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70718F-9826-52D4-8EDE-0D2A8041CA51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A1B6BD7-B7FA-786E-3225-9974703863EF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42BCE0-C126-AF4A-8569-B66CE2B29FF4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804B81-11AD-7A88-F4FC-3AC03EFCFC92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A077E89-7FFC-B8C5-E5C4-F3C150AE76A8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21761B-2BC9-B851-D7F3-E8A519AE610B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E1DEC9-DE8E-B1C5-BEA6-1145242A3D5E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B65261-1C05-D538-A9D4-4F9E76C04308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the best dining hall?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B3FACD-C988-F640-8E1B-928F20B365A4}"/>
              </a:ext>
            </a:extLst>
          </p:cNvPr>
          <p:cNvSpPr txBox="1"/>
          <p:nvPr/>
        </p:nvSpPr>
        <p:spPr>
          <a:xfrm>
            <a:off x="669758" y="5251270"/>
            <a:ext cx="2038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0:What 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8F08EB-671E-0C52-1AC3-DB8778710701}"/>
              </a:ext>
            </a:extLst>
          </p:cNvPr>
          <p:cNvSpPr txBox="1"/>
          <p:nvPr/>
        </p:nvSpPr>
        <p:spPr>
          <a:xfrm>
            <a:off x="669758" y="5691619"/>
            <a:ext cx="2038273" cy="38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7: the be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85E95F-C96D-3B1F-864E-7FE1F96A20C2}"/>
              </a:ext>
            </a:extLst>
          </p:cNvPr>
          <p:cNvSpPr txBox="1"/>
          <p:nvPr/>
        </p:nvSpPr>
        <p:spPr>
          <a:xfrm>
            <a:off x="669758" y="6075313"/>
            <a:ext cx="2038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CC05B9-DA1D-3F74-11F2-65F20088E7F0}"/>
              </a:ext>
            </a:extLst>
          </p:cNvPr>
          <p:cNvSpPr txBox="1"/>
          <p:nvPr/>
        </p:nvSpPr>
        <p:spPr>
          <a:xfrm>
            <a:off x="669758" y="6458863"/>
            <a:ext cx="182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21:ng hall?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8A541-2095-BD46-A1D9-0DC1B5DEE902}"/>
              </a:ext>
            </a:extLst>
          </p:cNvPr>
          <p:cNvSpPr txBox="1"/>
          <p:nvPr/>
        </p:nvSpPr>
        <p:spPr>
          <a:xfrm>
            <a:off x="7826620" y="3940454"/>
            <a:ext cx="8730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`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16CBF1-32FA-91CB-EDFD-7C4951907080}"/>
              </a:ext>
            </a:extLst>
          </p:cNvPr>
          <p:cNvSpPr txBox="1"/>
          <p:nvPr/>
        </p:nvSpPr>
        <p:spPr>
          <a:xfrm>
            <a:off x="8007401" y="230047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9857 0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BFF7C-0FF9-8E06-25FF-5CCDA3FA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43CC4-993C-8764-DCBD-8E9D5168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A3DBCC-B2B7-3B6B-47B0-627C7DBEB6CF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7475C3-0855-8189-9E6D-3A987D2B6639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1CD782-8046-1867-BF63-828F4D8244E9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5330E9-24CA-1037-F84A-0C0E1209C060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75C9B8-5743-3594-3E3D-D03A65D8F12A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7F08A-F7CA-5155-2CE2-F7B92A551619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9415B6-179D-848C-9B1F-1770074DDF88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FB32916-A5EB-FE66-C9D0-C95897861B46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9A6379-3C15-705A-ED1E-76DEA4A22812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6D8257-D09A-E560-1E63-159CB8350E0C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4FDB24-76CF-9621-600F-85C79CE82ED8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7DCD6B-31B7-4EB7-6E7D-AC6C8C63E8BD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76FF21-6B62-30B0-0A9E-35D7FA1EB6EB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01E578-4B34-7958-4D20-C826E2B8FEB7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the best dining hall?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178A9D-E520-4CC2-B283-541ACD741D13}"/>
              </a:ext>
            </a:extLst>
          </p:cNvPr>
          <p:cNvSpPr txBox="1"/>
          <p:nvPr/>
        </p:nvSpPr>
        <p:spPr>
          <a:xfrm>
            <a:off x="669758" y="5691619"/>
            <a:ext cx="2038273" cy="38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7: the be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599AFE-5800-90AA-93B7-A99ED834C52A}"/>
              </a:ext>
            </a:extLst>
          </p:cNvPr>
          <p:cNvSpPr txBox="1"/>
          <p:nvPr/>
        </p:nvSpPr>
        <p:spPr>
          <a:xfrm>
            <a:off x="669758" y="6075313"/>
            <a:ext cx="2038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18A0FE-577F-9DD1-9EC1-783F17643EBC}"/>
              </a:ext>
            </a:extLst>
          </p:cNvPr>
          <p:cNvSpPr txBox="1"/>
          <p:nvPr/>
        </p:nvSpPr>
        <p:spPr>
          <a:xfrm>
            <a:off x="669758" y="6458863"/>
            <a:ext cx="182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21:ng hall?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9ADA06-DCE2-9FF4-36C1-11B5F200607F}"/>
              </a:ext>
            </a:extLst>
          </p:cNvPr>
          <p:cNvSpPr txBox="1"/>
          <p:nvPr/>
        </p:nvSpPr>
        <p:spPr>
          <a:xfrm>
            <a:off x="7826620" y="3940454"/>
            <a:ext cx="8730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</a:t>
            </a:r>
          </a:p>
        </p:txBody>
      </p:sp>
      <p:sp>
        <p:nvSpPr>
          <p:cNvPr id="3" name="Lightning Bolt 2">
            <a:extLst>
              <a:ext uri="{FF2B5EF4-FFF2-40B4-BE49-F238E27FC236}">
                <a16:creationId xmlns:a16="http://schemas.microsoft.com/office/drawing/2014/main" id="{D57A99B2-32B0-A8EF-EF3E-76A4D21A3617}"/>
              </a:ext>
            </a:extLst>
          </p:cNvPr>
          <p:cNvSpPr/>
          <p:nvPr/>
        </p:nvSpPr>
        <p:spPr>
          <a:xfrm>
            <a:off x="5339862" y="5315150"/>
            <a:ext cx="927666" cy="937781"/>
          </a:xfrm>
          <a:prstGeom prst="lightningBolt">
            <a:avLst/>
          </a:prstGeom>
          <a:solidFill>
            <a:srgbClr val="A51C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95B370-6C0A-D6CC-09F2-37F177EBA6D9}"/>
              </a:ext>
            </a:extLst>
          </p:cNvPr>
          <p:cNvSpPr txBox="1"/>
          <p:nvPr/>
        </p:nvSpPr>
        <p:spPr>
          <a:xfrm>
            <a:off x="5248236" y="6114579"/>
            <a:ext cx="2038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Zini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EF8684-894B-AFAD-5549-A11676C9EB42}"/>
              </a:ext>
            </a:extLst>
          </p:cNvPr>
          <p:cNvSpPr txBox="1"/>
          <p:nvPr/>
        </p:nvSpPr>
        <p:spPr>
          <a:xfrm>
            <a:off x="8007401" y="230047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5208 0.00602 -0.00378 0 0.09804 0.00509 C 0.12864 0.00648 0.12122 0.00764 0.14843 0.01018 C 0.16041 0.01111 0.17252 0.0118 0.1845 0.01273 C 0.21354 0.02014 0.19765 0.01713 0.2552 0.01273 C 0.25755 0.0125 0.26002 0.01111 0.26237 0.01018 C 0.2638 0.00949 0.26523 0.00833 0.26666 0.00764 C 0.27942 0.00116 0.2664 0.00856 0.27682 0.00254 C 0.28151 0.01088 0.27916 0.00486 0.28112 0.02037 C 0.28151 0.02384 0.28255 0.02708 0.28255 0.03055 C 0.28294 0.07245 0.28255 0.11435 0.28255 0.15625 L 0.28112 0.20764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36016 -1.48148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806 0 " pathEditMode="relative" ptsTypes="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2" grpId="1"/>
      <p:bldP spid="3" grpId="0" animBg="1"/>
      <p:bldP spid="10" grpId="0"/>
      <p:bldP spid="1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C0C4-4680-AA14-58F0-215FDC55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6781-C299-DF3A-553C-4E387391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EE403E-7866-B83C-D078-DEF16D736975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F1F1D-CDD9-7E2D-9E43-2C878EADADF1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19092-3C8A-19E9-D549-2ABB2D047B5C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E3E21-7444-E657-4304-51D77F6C1A2C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CD38F-6E23-72A1-1626-70B4E00F548B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7A3341-C06C-27A6-3033-69A86AED384C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4DA869-6BA4-1A68-6AD5-CDA20AB7B0D5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75316C-8CBD-4DD2-AD5E-BF3BF4683094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46C040-472A-5D3C-60E2-93C10C7C8342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4D3E5B-5EC5-A375-CFBF-48866E4D625A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81A136-1FB4-67B3-C9D7-3BD55871C753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B5EDCE-B652-EE18-26B5-BCB512EF8A8B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FF2B03-213D-9F1F-DD2A-88E0A89CB2E7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9161E2-40B9-20C8-6EC7-D2D85A42D2E4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the best dining hall?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CC925E-DECC-5CBE-2AEF-DD05ED048208}"/>
              </a:ext>
            </a:extLst>
          </p:cNvPr>
          <p:cNvSpPr txBox="1"/>
          <p:nvPr/>
        </p:nvSpPr>
        <p:spPr>
          <a:xfrm>
            <a:off x="669758" y="6458863"/>
            <a:ext cx="182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21:ng hall?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B2B590-750E-D333-E1D7-1F03B21F16B9}"/>
              </a:ext>
            </a:extLst>
          </p:cNvPr>
          <p:cNvSpPr txBox="1"/>
          <p:nvPr/>
        </p:nvSpPr>
        <p:spPr>
          <a:xfrm>
            <a:off x="7826620" y="3940454"/>
            <a:ext cx="8730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1311DC-1847-4F11-26FE-E66DC601DCED}"/>
              </a:ext>
            </a:extLst>
          </p:cNvPr>
          <p:cNvSpPr txBox="1"/>
          <p:nvPr/>
        </p:nvSpPr>
        <p:spPr>
          <a:xfrm>
            <a:off x="8009947" y="6006188"/>
            <a:ext cx="2038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Zini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9BD663-D00E-A7EE-65F5-624D4F6AC42B}"/>
              </a:ext>
            </a:extLst>
          </p:cNvPr>
          <p:cNvSpPr txBox="1"/>
          <p:nvPr/>
        </p:nvSpPr>
        <p:spPr>
          <a:xfrm>
            <a:off x="7826620" y="4225650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is---------------ng hall?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C0F343-7192-6853-5CA5-2001CE04775A}"/>
              </a:ext>
            </a:extLst>
          </p:cNvPr>
          <p:cNvSpPr txBox="1"/>
          <p:nvPr/>
        </p:nvSpPr>
        <p:spPr>
          <a:xfrm>
            <a:off x="8007401" y="230047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1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7176 " pathEditMode="relative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0.6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119C0-627E-1AA6-5DD5-3AF54FFAA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6221-4C74-2C9C-33C4-E2EFBA23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562F5-53A4-C83B-40FF-311B2F3867DF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D58E2B-0E88-CEF9-85EC-A789EAFCE922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5AACDD-FB97-527C-A8E9-0B442A89766F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A0E20-7F30-C7A7-3D5A-9FD26282DB24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3E6A65-FB96-F864-0FB5-DCCABCFA9A3E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21BAF-C6A3-B447-CF0B-8E95043E82E6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7D6C6-652E-C019-0C7A-5EB02DDE8F34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0559EA1-A55C-C983-A353-BC14199CFF03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03F010-2583-8141-C96E-90D1AED5C4FB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36E5B5-E506-483E-B520-322B3B9768BA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41287B3-A328-CE31-B17A-07A1D5FC87E5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80F6B5-06E8-6FD9-4AEE-B834B67CF3CE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33A149-C636-CF6C-10C5-3D349F335A96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1FCBE4-1B8D-C8E9-52EB-6261B0EC6095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What is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the best dini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ng hall?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A5BF74-FA1C-149D-57F5-EE5241504BB4}"/>
              </a:ext>
            </a:extLst>
          </p:cNvPr>
          <p:cNvSpPr txBox="1"/>
          <p:nvPr/>
        </p:nvSpPr>
        <p:spPr>
          <a:xfrm>
            <a:off x="7826620" y="3940454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C3F457-A16C-4B97-ACDD-43041761D2E8}"/>
              </a:ext>
            </a:extLst>
          </p:cNvPr>
          <p:cNvSpPr txBox="1"/>
          <p:nvPr/>
        </p:nvSpPr>
        <p:spPr>
          <a:xfrm>
            <a:off x="7826620" y="4217453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is---------------ng hall?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30D41-B48E-7BD8-D063-EB5869B51E9E}"/>
              </a:ext>
            </a:extLst>
          </p:cNvPr>
          <p:cNvSpPr txBox="1"/>
          <p:nvPr/>
        </p:nvSpPr>
        <p:spPr>
          <a:xfrm>
            <a:off x="669758" y="5691619"/>
            <a:ext cx="166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7: the be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025F0-DDBC-2550-012B-F468C5FF4A72}"/>
              </a:ext>
            </a:extLst>
          </p:cNvPr>
          <p:cNvSpPr txBox="1"/>
          <p:nvPr/>
        </p:nvSpPr>
        <p:spPr>
          <a:xfrm>
            <a:off x="669758" y="6075313"/>
            <a:ext cx="166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14:st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dini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874DB-3235-E4D9-87A3-EAE66DED589D}"/>
              </a:ext>
            </a:extLst>
          </p:cNvPr>
          <p:cNvSpPr txBox="1"/>
          <p:nvPr/>
        </p:nvSpPr>
        <p:spPr>
          <a:xfrm>
            <a:off x="7826620" y="4225595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is--------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dining hall?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F4A6B7-033D-E009-D835-8E498860BCF5}"/>
              </a:ext>
            </a:extLst>
          </p:cNvPr>
          <p:cNvSpPr txBox="1"/>
          <p:nvPr/>
        </p:nvSpPr>
        <p:spPr>
          <a:xfrm>
            <a:off x="8007401" y="230047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6198 0 " pathEditMode="relative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4752 0 " pathEditMode="relative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3" grpId="1"/>
      <p:bldP spid="12" grpId="0"/>
      <p:bldP spid="12" grpId="1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93587-FFB9-0477-109F-B63656F2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F982C-B0C2-DE9C-7368-B476771F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TCP’s Reliable Byte Stream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D7A41-FD01-0930-E008-892133D31D78}"/>
              </a:ext>
            </a:extLst>
          </p:cNvPr>
          <p:cNvSpPr txBox="1"/>
          <p:nvPr/>
        </p:nvSpPr>
        <p:spPr>
          <a:xfrm>
            <a:off x="791276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TCP buffer: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6DB99-24E8-C7A7-5F43-C15D539D1408}"/>
              </a:ext>
            </a:extLst>
          </p:cNvPr>
          <p:cNvSpPr txBox="1"/>
          <p:nvPr/>
        </p:nvSpPr>
        <p:spPr>
          <a:xfrm>
            <a:off x="669758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TCP buffer: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86F6CE-C6A9-1CB8-8819-4E4483555BE0}"/>
              </a:ext>
            </a:extLst>
          </p:cNvPr>
          <p:cNvSpPr txBox="1"/>
          <p:nvPr/>
        </p:nvSpPr>
        <p:spPr>
          <a:xfrm>
            <a:off x="66975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outgoing IP buffer: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AB7C89-C2C7-98E8-1AE1-A4EDC9165657}"/>
              </a:ext>
            </a:extLst>
          </p:cNvPr>
          <p:cNvSpPr txBox="1"/>
          <p:nvPr/>
        </p:nvSpPr>
        <p:spPr>
          <a:xfrm>
            <a:off x="7912768" y="48109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incoming IP buffer: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5723C3-1C45-BCFF-E9E8-0E8869446B61}"/>
              </a:ext>
            </a:extLst>
          </p:cNvPr>
          <p:cNvSpPr txBox="1"/>
          <p:nvPr/>
        </p:nvSpPr>
        <p:spPr>
          <a:xfrm>
            <a:off x="669758" y="18676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Sender’s application level buffer: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A62C2-8061-AC3F-67CB-C0B962E48634}"/>
              </a:ext>
            </a:extLst>
          </p:cNvPr>
          <p:cNvSpPr txBox="1"/>
          <p:nvPr/>
        </p:nvSpPr>
        <p:spPr>
          <a:xfrm>
            <a:off x="7912768" y="17823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Receiver’s application level buffer: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FB7C08-C4F9-2B49-6A14-BDDB94D13BDA}"/>
              </a:ext>
            </a:extLst>
          </p:cNvPr>
          <p:cNvCxnSpPr>
            <a:cxnSpLocks/>
          </p:cNvCxnSpPr>
          <p:nvPr/>
        </p:nvCxnSpPr>
        <p:spPr>
          <a:xfrm>
            <a:off x="481263" y="2743199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8B42594-4375-E295-8B10-EC4C486A2689}"/>
              </a:ext>
            </a:extLst>
          </p:cNvPr>
          <p:cNvSpPr txBox="1"/>
          <p:nvPr/>
        </p:nvSpPr>
        <p:spPr>
          <a:xfrm>
            <a:off x="171528" y="23004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CA2B3B-FA55-37EE-A160-F34164AFE27A}"/>
              </a:ext>
            </a:extLst>
          </p:cNvPr>
          <p:cNvSpPr txBox="1"/>
          <p:nvPr/>
        </p:nvSpPr>
        <p:spPr>
          <a:xfrm>
            <a:off x="171528" y="2754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A1B7DE-9E82-11D7-AD02-F10FA4150917}"/>
              </a:ext>
            </a:extLst>
          </p:cNvPr>
          <p:cNvCxnSpPr>
            <a:cxnSpLocks/>
          </p:cNvCxnSpPr>
          <p:nvPr/>
        </p:nvCxnSpPr>
        <p:spPr>
          <a:xfrm>
            <a:off x="8009947" y="2686145"/>
            <a:ext cx="4010527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1067EF4-1D06-C627-BD16-6C71B2A54EBE}"/>
              </a:ext>
            </a:extLst>
          </p:cNvPr>
          <p:cNvSpPr txBox="1"/>
          <p:nvPr/>
        </p:nvSpPr>
        <p:spPr>
          <a:xfrm>
            <a:off x="11353800" y="2286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App ↑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C2942F-2C71-06A1-7326-4EBD4C27DE74}"/>
              </a:ext>
            </a:extLst>
          </p:cNvPr>
          <p:cNvSpPr txBox="1"/>
          <p:nvPr/>
        </p:nvSpPr>
        <p:spPr>
          <a:xfrm>
            <a:off x="11353800" y="2740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</a:rPr>
              <a:t>OS ↓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8223CA-CC44-3714-520D-C25E22F0E1F2}"/>
              </a:ext>
            </a:extLst>
          </p:cNvPr>
          <p:cNvSpPr txBox="1"/>
          <p:nvPr/>
        </p:nvSpPr>
        <p:spPr>
          <a:xfrm>
            <a:off x="1190509" y="22816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hall?”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29CDFA-8DA7-B08B-D583-FB7BCE99E035}"/>
              </a:ext>
            </a:extLst>
          </p:cNvPr>
          <p:cNvSpPr txBox="1"/>
          <p:nvPr/>
        </p:nvSpPr>
        <p:spPr>
          <a:xfrm>
            <a:off x="1043971" y="394045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What is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the best dini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ng hall?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3178C8-7D91-6162-99B6-ED585F3E6825}"/>
              </a:ext>
            </a:extLst>
          </p:cNvPr>
          <p:cNvSpPr txBox="1"/>
          <p:nvPr/>
        </p:nvSpPr>
        <p:spPr>
          <a:xfrm>
            <a:off x="7826620" y="3940454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0123456789…                 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C674D-574C-3488-44AE-7E467A906C1D}"/>
              </a:ext>
            </a:extLst>
          </p:cNvPr>
          <p:cNvSpPr txBox="1"/>
          <p:nvPr/>
        </p:nvSpPr>
        <p:spPr>
          <a:xfrm>
            <a:off x="5096762" y="5691619"/>
            <a:ext cx="166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7: the be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E49E12-D8F6-7D1D-2177-FBAD082DE63E}"/>
              </a:ext>
            </a:extLst>
          </p:cNvPr>
          <p:cNvSpPr txBox="1"/>
          <p:nvPr/>
        </p:nvSpPr>
        <p:spPr>
          <a:xfrm>
            <a:off x="7826620" y="4219009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is-------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dining hall?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D2881F-EB9D-CB35-5D52-71323F5BE593}"/>
              </a:ext>
            </a:extLst>
          </p:cNvPr>
          <p:cNvSpPr txBox="1"/>
          <p:nvPr/>
        </p:nvSpPr>
        <p:spPr>
          <a:xfrm>
            <a:off x="8007401" y="230047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is”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696114-595A-8B2B-0116-A644F995C7E3}"/>
              </a:ext>
            </a:extLst>
          </p:cNvPr>
          <p:cNvSpPr txBox="1"/>
          <p:nvPr/>
        </p:nvSpPr>
        <p:spPr>
          <a:xfrm>
            <a:off x="7826620" y="4202351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What is the best dining hall?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042F1F-5176-0C79-1467-18E2D6C084DB}"/>
              </a:ext>
            </a:extLst>
          </p:cNvPr>
          <p:cNvSpPr txBox="1"/>
          <p:nvPr/>
        </p:nvSpPr>
        <p:spPr>
          <a:xfrm>
            <a:off x="7444693" y="2295542"/>
            <a:ext cx="873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“What is the best dining hall”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2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023 L 0.22031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1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  <p:bldP spid="22" grpId="0"/>
      <p:bldP spid="10" grpId="0"/>
      <p:bldP spid="21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353801" cy="1325563"/>
          </a:xfrm>
        </p:spPr>
        <p:txBody>
          <a:bodyPr/>
          <a:lstStyle/>
          <a:p>
            <a:r>
              <a:rPr lang="en-US" dirty="0"/>
              <a:t>Transport: User Datagram Protocol (UDP)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Helvetica Neue Medium" panose="02000503000000020004" pitchFamily="2" charset="0"/>
              </a:rPr>
              <a:t>Datagram of bytes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A message</a:t>
            </a:r>
          </a:p>
          <a:p>
            <a:endParaRPr lang="en-US" dirty="0">
              <a:latin typeface="Helvetica Neue Medium" panose="02000503000000020004" pitchFamily="2" charset="0"/>
            </a:endParaRPr>
          </a:p>
          <a:p>
            <a:r>
              <a:rPr lang="en-US" dirty="0">
                <a:latin typeface="Helvetica Neue Medium" panose="02000503000000020004" pitchFamily="2" charset="0"/>
              </a:rPr>
              <a:t>Challenges with IP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Lost or delayed packets			</a:t>
            </a:r>
            <a:r>
              <a:rPr lang="en-US" dirty="0">
                <a:solidFill>
                  <a:srgbClr val="FF0000"/>
                </a:solidFill>
                <a:latin typeface="Helvetica Neue Medium" panose="02000503000000020004" pitchFamily="2" charset="0"/>
              </a:rPr>
              <a:t>X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Corrupted packets				</a:t>
            </a:r>
            <a:r>
              <a:rPr lang="en-US" dirty="0">
                <a:solidFill>
                  <a:schemeClr val="accent6"/>
                </a:solidFill>
                <a:latin typeface="Helvetica Neue Medium" panose="02000503000000020004" pitchFamily="2" charset="0"/>
              </a:rPr>
              <a:t>√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Out-of-order packet arrivals		</a:t>
            </a:r>
            <a:r>
              <a:rPr lang="en-US" dirty="0">
                <a:solidFill>
                  <a:srgbClr val="FF0000"/>
                </a:solidFill>
                <a:latin typeface="Helvetica Neue Medium" panose="02000503000000020004" pitchFamily="2" charset="0"/>
              </a:rPr>
              <a:t>X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Receiver runs out of space			</a:t>
            </a:r>
            <a:r>
              <a:rPr lang="en-US" dirty="0">
                <a:solidFill>
                  <a:srgbClr val="FF0000"/>
                </a:solidFill>
                <a:latin typeface="Helvetica Neue Medium" panose="02000503000000020004" pitchFamily="2" charset="0"/>
              </a:rPr>
              <a:t>X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</a:rPr>
              <a:t>Network cannot handle current load	</a:t>
            </a:r>
            <a:r>
              <a:rPr lang="en-US" dirty="0">
                <a:solidFill>
                  <a:srgbClr val="FF0000"/>
                </a:solidFill>
                <a:latin typeface="Helvetica Neue Medium" panose="02000503000000020004" pitchFamily="2" charset="0"/>
              </a:rPr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26893" y="1825625"/>
            <a:ext cx="3582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</a:rPr>
              <a:t>UDP does less than TCP, why do we want UDP too?</a:t>
            </a:r>
          </a:p>
        </p:txBody>
      </p:sp>
    </p:spTree>
    <p:extLst>
      <p:ext uri="{BB962C8B-B14F-4D97-AF65-F5344CB8AC3E}">
        <p14:creationId xmlns:p14="http://schemas.microsoft.com/office/powerpoint/2010/main" val="141149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 &amp; Network Layers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art of layering</a:t>
            </a:r>
            <a:endParaRPr lang="en-US" i="1" dirty="0"/>
          </a:p>
          <a:p>
            <a:pPr lvl="1"/>
            <a:endParaRPr lang="en-US" i="1" dirty="0"/>
          </a:p>
          <a:p>
            <a:r>
              <a:rPr lang="en-US" dirty="0"/>
              <a:t>Network layers</a:t>
            </a:r>
          </a:p>
          <a:p>
            <a:pPr lvl="1"/>
            <a:r>
              <a:rPr lang="en-US" dirty="0"/>
              <a:t>Protocol, headers, encapsulation</a:t>
            </a:r>
          </a:p>
          <a:p>
            <a:pPr lvl="1"/>
            <a:endParaRPr lang="en-US" dirty="0"/>
          </a:p>
          <a:p>
            <a:r>
              <a:rPr lang="en-US" dirty="0"/>
              <a:t>IP layer: best-effort global packet delivery between host</a:t>
            </a:r>
          </a:p>
          <a:p>
            <a:pPr lvl="1"/>
            <a:endParaRPr lang="en-US" dirty="0"/>
          </a:p>
          <a:p>
            <a:r>
              <a:rPr lang="en-US" dirty="0"/>
              <a:t>TCP layer: ordered, reliable byte stream between applications</a:t>
            </a:r>
          </a:p>
        </p:txBody>
      </p:sp>
    </p:spTree>
    <p:extLst>
      <p:ext uri="{BB962C8B-B14F-4D97-AF65-F5344CB8AC3E}">
        <p14:creationId xmlns:p14="http://schemas.microsoft.com/office/powerpoint/2010/main" val="1596172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5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12029</TotalTime>
  <Words>2189</Words>
  <Application>Microsoft Macintosh PowerPoint</Application>
  <PresentationFormat>Widescreen</PresentationFormat>
  <Paragraphs>474</Paragraphs>
  <Slides>32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ＭＳ Ｐゴシック</vt:lpstr>
      <vt:lpstr>Arial</vt:lpstr>
      <vt:lpstr>Consolas</vt:lpstr>
      <vt:lpstr>Helvetica Neue Medium</vt:lpstr>
      <vt:lpstr>Wingdings</vt:lpstr>
      <vt:lpstr>Office Theme</vt:lpstr>
      <vt:lpstr>PowerPoint Presentation</vt:lpstr>
      <vt:lpstr>Intro to Networking</vt:lpstr>
      <vt:lpstr>Networking</vt:lpstr>
      <vt:lpstr>Intro to Layering</vt:lpstr>
      <vt:lpstr>Modularity Through Layering</vt:lpstr>
      <vt:lpstr>The Problem of Communication</vt:lpstr>
      <vt:lpstr>Solution: Layering</vt:lpstr>
      <vt:lpstr>The Art of Layering</vt:lpstr>
      <vt:lpstr>Layering in the Internet</vt:lpstr>
      <vt:lpstr>Logical Communication Between Layers</vt:lpstr>
      <vt:lpstr>Physical communication</vt:lpstr>
      <vt:lpstr>Communication Between Peers</vt:lpstr>
      <vt:lpstr>Internet Protocol Layers</vt:lpstr>
      <vt:lpstr>IP is the “Narrow Waist” of the Internet </vt:lpstr>
      <vt:lpstr>IP: Best-Effort Global Packet Delivery</vt:lpstr>
      <vt:lpstr>Transport: Application to Application</vt:lpstr>
      <vt:lpstr>Transport: Application to Application</vt:lpstr>
      <vt:lpstr>Transport: Transmission Control Protocol (TCP)</vt:lpstr>
      <vt:lpstr>TCP: Lost or Delayed Packets</vt:lpstr>
      <vt:lpstr>TCP: Corrupted Data</vt:lpstr>
      <vt:lpstr>TCP: Out-of-Order Packet Arrivals</vt:lpstr>
      <vt:lpstr>TCP: Receiver Runs Out of Space</vt:lpstr>
      <vt:lpstr>TCP: Network that Cannot Handle the Load</vt:lpstr>
      <vt:lpstr>TCP’s Reliable Byte Stream Example</vt:lpstr>
      <vt:lpstr>TCP’s Reliable Byte Stream Example</vt:lpstr>
      <vt:lpstr>TCP’s Reliable Byte Stream Example</vt:lpstr>
      <vt:lpstr>TCP’s Reliable Byte Stream Example</vt:lpstr>
      <vt:lpstr>TCP’s Reliable Byte Stream Example</vt:lpstr>
      <vt:lpstr>TCP’s Reliable Byte Stream Example</vt:lpstr>
      <vt:lpstr>Transport: User Datagram Protocol (UDP)</vt:lpstr>
      <vt:lpstr>Layering &amp; Network Layers 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Andrew Lloyd</dc:creator>
  <cp:lastModifiedBy>Wyatt A. Lloyd</cp:lastModifiedBy>
  <cp:revision>66</cp:revision>
  <cp:lastPrinted>2020-10-05T04:16:21Z</cp:lastPrinted>
  <dcterms:created xsi:type="dcterms:W3CDTF">2020-09-14T18:00:01Z</dcterms:created>
  <dcterms:modified xsi:type="dcterms:W3CDTF">2026-09-25T14:42:56Z</dcterms:modified>
</cp:coreProperties>
</file>