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FCEB724-A77F-47DA-9BD7-801B8F466832}">
  <a:tblStyle styleId="{EFCEB724-A77F-47DA-9BD7-801B8F46683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61" d="100"/>
          <a:sy n="161" d="100"/>
        </p:scale>
        <p:origin x="78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3a09406393a_0_6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3a09406393a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29ceed43b1_0_17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29ceed43b1_0_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More orderings == potentially faster</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29d0e40a73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29d0e40a73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Left: because a total ordering respecting process ordering is W(x)b R(x)b R(x)b W(x)a R(x)a R(x)a</a:t>
            </a:r>
            <a:endParaRPr/>
          </a:p>
          <a:p>
            <a:pPr marL="0" lvl="0" indent="0" algn="l" rtl="0">
              <a:spcBef>
                <a:spcPts val="0"/>
              </a:spcBef>
              <a:spcAft>
                <a:spcPts val="0"/>
              </a:spcAft>
              <a:buNone/>
            </a:pPr>
            <a:r>
              <a:rPr lang="en"/>
              <a:t>Right: No total ordering respecting process ordering. P3 must have W(x)b R(x)b, then W(x)a, where P4 must have W(x)a R(x)a then W(x)b, which is a cycle.</a:t>
            </a:r>
            <a:endParaRPr/>
          </a:p>
          <a:p>
            <a:pPr marL="0" lvl="0" indent="0" algn="l" rtl="0">
              <a:spcBef>
                <a:spcPts val="0"/>
              </a:spcBef>
              <a:spcAft>
                <a:spcPts val="0"/>
              </a:spcAft>
              <a:buNone/>
            </a:pPr>
            <a:endParaRPr/>
          </a:p>
          <a:p>
            <a:pPr marL="0" lvl="0" indent="0" algn="l" rtl="0">
              <a:spcBef>
                <a:spcPts val="0"/>
              </a:spcBef>
              <a:spcAft>
                <a:spcPts val="0"/>
              </a:spcAft>
              <a:buNone/>
            </a:pPr>
            <a:r>
              <a:rPr lang="en"/>
              <a:t>Explain each arrow as you go through the animations. Ending with the arrows that gave us the cycle. Be explicit that we CANNOT reorder the reads on P3 and P4, if we could, we could break the cycle, this is why the arrows are black.</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3a09406393a_0_7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1" name="Google Shape;211;g3a09406393a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29ceed43b1_0_1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9" name="Google Shape;229;g29ceed43b1_0_1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tell them about the </a:t>
            </a:r>
            <a:r>
              <a:rPr lang="en-US" dirty="0" err="1"/>
              <a:t>containerment</a:t>
            </a: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g29ceed43b1_0_3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5" name="Google Shape;235;g29ceed43b1_0_3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29d0e40a73_0_13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2" name="Google Shape;262;g29d0e40a73_0_1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Left side: no causal relationship between writes, so no order enforced between the events on P3, P4.</a:t>
            </a:r>
            <a:endParaRPr/>
          </a:p>
          <a:p>
            <a:pPr marL="0" lvl="0" indent="0" algn="l" rtl="0">
              <a:spcBef>
                <a:spcPts val="0"/>
              </a:spcBef>
              <a:spcAft>
                <a:spcPts val="0"/>
              </a:spcAft>
              <a:buNone/>
            </a:pPr>
            <a:r>
              <a:rPr lang="en"/>
              <a:t>Right side: P3 violates causal+. R(x)a on P2 creates a causal relationship between the two writes, enforcing their order. </a:t>
            </a:r>
            <a:br>
              <a:rPr lang="en"/>
            </a:br>
            <a:endParaRPr/>
          </a:p>
          <a:p>
            <a:pPr marL="0" lvl="0" indent="0" algn="l" rtl="0">
              <a:spcBef>
                <a:spcPts val="0"/>
              </a:spcBef>
              <a:spcAft>
                <a:spcPts val="0"/>
              </a:spcAft>
              <a:buNone/>
            </a:pPr>
            <a:r>
              <a:rPr lang="en"/>
              <a:t>Strict serializability includes linearizability, and linearizability includes sequential consistency. </a:t>
            </a:r>
            <a:br>
              <a:rPr lang="en"/>
            </a:br>
            <a:r>
              <a:rPr lang="en"/>
              <a:t>But, sequential consistency </a:t>
            </a:r>
            <a:r>
              <a:rPr lang="en" b="1"/>
              <a:t>doesn’t </a:t>
            </a:r>
            <a:r>
              <a:rPr lang="en"/>
              <a:t>include causal+. Sequential obeys the ordering on a process, but not the causal arrows across processes.</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3a09406393a_0_9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2" name="Google Shape;282;g3a09406393a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29d0e40a73_0_17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0" name="Google Shape;300;g29d0e40a73_0_1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Super duper highly available! We can do whatever we want as long as, in the absence of writes, all replicas EVENTUALLY converge to something.</a:t>
            </a:r>
            <a:br>
              <a:rPr lang="en"/>
            </a:br>
            <a:r>
              <a:rPr lang="en"/>
              <a:t>Everything is eventually consistent in our course. This means even if there are conflicts on a diagram, they are assumed to be resolved later.</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g28712d348a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g28712d348a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a09406393a_0_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a09406393a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29ceed43b1_0_6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29ceed43b1_0_6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P1{Wx1, Wy2} P3{Wx0, Wy4} P4{Rx0} P2{Wx1, Ry4} P1{Ry4} P4{Rx1}</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g47f6b0efe0_0_14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8" name="Google Shape;338;g47f6b0efe0_0_1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P1{Wx1} P2,P3,P4{Rx1} P3{Ry4} P1{Ry4} P2{Ry4} P3{Ry4}</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Google Shape;363;g29ceed43b1_0_5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4" name="Google Shape;364;g29ceed43b1_0_5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Why not linearizable: reads of X=1 and X=3 do not respect real time ordering</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3"/>
        <p:cNvGrpSpPr/>
        <p:nvPr/>
      </p:nvGrpSpPr>
      <p:grpSpPr>
        <a:xfrm>
          <a:off x="0" y="0"/>
          <a:ext cx="0" cy="0"/>
          <a:chOff x="0" y="0"/>
          <a:chExt cx="0" cy="0"/>
        </a:xfrm>
      </p:grpSpPr>
      <p:sp>
        <p:nvSpPr>
          <p:cNvPr id="394" name="Google Shape;394;g29d0e40a73_0_29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5" name="Google Shape;395;g29d0e40a73_0_2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Sequential consistency is NO for the same reason as the example: we would have a cycle in any legal total ordering.</a:t>
            </a:r>
            <a:endParaRPr/>
          </a:p>
          <a:p>
            <a:pPr marL="0" lvl="0" indent="0" algn="l" rtl="0">
              <a:spcBef>
                <a:spcPts val="0"/>
              </a:spcBef>
              <a:spcAft>
                <a:spcPts val="0"/>
              </a:spcAft>
              <a:buNone/>
            </a:pPr>
            <a:r>
              <a:rPr lang="en"/>
              <a:t>Eventual consistency: we don’t observe the process states converge, but that doesn’t mean they won’t converge later. For any system and execution, we would need to explicitly state that the system doesn’t converge, else it is possible it will converge later.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4"/>
        <p:cNvGrpSpPr/>
        <p:nvPr/>
      </p:nvGrpSpPr>
      <p:grpSpPr>
        <a:xfrm>
          <a:off x="0" y="0"/>
          <a:ext cx="0" cy="0"/>
          <a:chOff x="0" y="0"/>
          <a:chExt cx="0" cy="0"/>
        </a:xfrm>
      </p:grpSpPr>
      <p:sp>
        <p:nvSpPr>
          <p:cNvPr id="425" name="Google Shape;425;g29d0e40a73_0_39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6" name="Google Shape;426;g29d0e40a73_0_3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2"/>
        <p:cNvGrpSpPr/>
        <p:nvPr/>
      </p:nvGrpSpPr>
      <p:grpSpPr>
        <a:xfrm>
          <a:off x="0" y="0"/>
          <a:ext cx="0" cy="0"/>
          <a:chOff x="0" y="0"/>
          <a:chExt cx="0" cy="0"/>
        </a:xfrm>
      </p:grpSpPr>
      <p:sp>
        <p:nvSpPr>
          <p:cNvPr id="453" name="Google Shape;453;g29d0e40a73_0_55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4" name="Google Shape;454;g29d0e40a73_0_5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We just can’t read x is 3 AFTER reading x is 7.</a:t>
            </a:r>
            <a:endParaRPr/>
          </a:p>
          <a:p>
            <a:pPr marL="0" lvl="0" indent="0" algn="l" rtl="0">
              <a:spcBef>
                <a:spcPts val="0"/>
              </a:spcBef>
              <a:spcAft>
                <a:spcPts val="0"/>
              </a:spcAft>
              <a:buNone/>
            </a:pPr>
            <a:r>
              <a:rPr lang="en"/>
              <a:t>...Can ask: what would cause this to NOT be causally consistent?</a:t>
            </a:r>
            <a:br>
              <a:rPr lang="en"/>
            </a:br>
            <a:br>
              <a:rPr lang="en"/>
            </a:br>
            <a:r>
              <a:rPr lang="en"/>
              <a:t>Why sequential but not causal+? There must be a total order for Sequential, so R(x=7) R(x=1) contradicts the reverse </a:t>
            </a:r>
            <a:r>
              <a:rPr lang="en">
                <a:solidFill>
                  <a:schemeClr val="dk1"/>
                </a:solidFill>
              </a:rPr>
              <a:t>R(x=1) R(x=7). No total order for causal+, but it preserves a causal order across all processes. Causal relationship is between read-after-write and write-after-read, but not between two consecutive writes like R(x=1) R(x=7).</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g29d0e40a73_0_58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3" name="Google Shape;483;g29d0e40a73_0_5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Causal+ consistency: Once we read 3, we cannot read 1, once, we read 7, we cannot read 3 or 1.</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9ceed43b1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9ceed43b1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a09406393a_0_3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a09406393a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Strict Serializability is linearizability with transactions (with operations over multiple objects) ← I’m not sure how many students will viscerally “get” that explanation, given that linearizability is explained in later slides. However, if that explanation helps at least some people, that’s great.</a:t>
            </a:r>
            <a:endParaRPr/>
          </a:p>
          <a:p>
            <a:pPr marL="0" lvl="0" indent="0" algn="l" rtl="0">
              <a:spcBef>
                <a:spcPts val="0"/>
              </a:spcBef>
              <a:spcAft>
                <a:spcPts val="0"/>
              </a:spcAft>
              <a:buNone/>
            </a:pPr>
            <a:endParaRPr/>
          </a:p>
          <a:p>
            <a:pPr marL="0" lvl="0" indent="0" algn="l" rtl="0">
              <a:spcBef>
                <a:spcPts val="0"/>
              </a:spcBef>
              <a:spcAft>
                <a:spcPts val="0"/>
              </a:spcAft>
              <a:buNone/>
            </a:pPr>
            <a:r>
              <a:rPr lang="en"/>
              <a:t>Notes:</a:t>
            </a:r>
            <a:endParaRPr/>
          </a:p>
          <a:p>
            <a:pPr marL="0" lvl="0" indent="0" algn="l" rtl="0">
              <a:spcBef>
                <a:spcPts val="0"/>
              </a:spcBef>
              <a:spcAft>
                <a:spcPts val="0"/>
              </a:spcAft>
              <a:buNone/>
            </a:pPr>
            <a:r>
              <a:rPr lang="en"/>
              <a:t>The definition of “legal” depends on the system’s consistency model.</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a09406393a_0_3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a09406393a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Strict Serializability is linearizability with transactions (with operations over multiple objects) ← I’m not sure how many students will viscerally “get” that explanation, given that linearizability is explained in later slides. However, if that explanation helps at least some people, that’s great.</a:t>
            </a:r>
            <a:endParaRPr/>
          </a:p>
          <a:p>
            <a:pPr marL="0" lvl="0" indent="0" algn="l" rtl="0">
              <a:spcBef>
                <a:spcPts val="0"/>
              </a:spcBef>
              <a:spcAft>
                <a:spcPts val="0"/>
              </a:spcAft>
              <a:buNone/>
            </a:pPr>
            <a:endParaRPr/>
          </a:p>
          <a:p>
            <a:pPr marL="0" lvl="0" indent="0" algn="l" rtl="0">
              <a:spcBef>
                <a:spcPts val="0"/>
              </a:spcBef>
              <a:spcAft>
                <a:spcPts val="0"/>
              </a:spcAft>
              <a:buNone/>
            </a:pPr>
            <a:r>
              <a:rPr lang="en"/>
              <a:t>Notes:</a:t>
            </a:r>
            <a:endParaRPr/>
          </a:p>
          <a:p>
            <a:pPr marL="0" lvl="0" indent="0" algn="l" rtl="0">
              <a:spcBef>
                <a:spcPts val="0"/>
              </a:spcBef>
              <a:spcAft>
                <a:spcPts val="0"/>
              </a:spcAft>
              <a:buNone/>
            </a:pPr>
            <a:r>
              <a:rPr lang="en"/>
              <a:t>The definition of “legal” depends on the system’s consistency model.</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47f6b0efe0_0_9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47f6b0efe0_0_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Curly brackets denote transactions: {ops}.</a:t>
            </a:r>
            <a:endParaRPr/>
          </a:p>
          <a:p>
            <a:pPr marL="0" lvl="0" indent="0" algn="l" rtl="0">
              <a:spcBef>
                <a:spcPts val="0"/>
              </a:spcBef>
              <a:spcAft>
                <a:spcPts val="0"/>
              </a:spcAft>
              <a:buNone/>
            </a:pPr>
            <a:r>
              <a:rPr lang="en"/>
              <a:t>First example is strictly serializable because P3’s first read of R(x) occurs before P1’s write to x, so P3’s read can show the old value of x</a:t>
            </a:r>
            <a:endParaRPr/>
          </a:p>
          <a:p>
            <a:pPr marL="0" lvl="0" indent="0" algn="l" rtl="0">
              <a:spcBef>
                <a:spcPts val="0"/>
              </a:spcBef>
              <a:spcAft>
                <a:spcPts val="0"/>
              </a:spcAft>
              <a:buNone/>
            </a:pPr>
            <a:r>
              <a:rPr lang="en"/>
              <a:t>Second example is not strictly serializable because P3 reads the new value of y, then the old value of x. (P4’s reads are OK)</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3a09406393a_0_4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3a09406393a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29ceed43b1_0_1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29ceed43b1_0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 transaction is a set of operations, potentially over multiple objects, that occur atomically.</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29d0e40a73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29d0e40a7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Example 2 is OK because reads of x overlap with write of x, so can still show old value</a:t>
            </a:r>
            <a:endParaRPr/>
          </a:p>
          <a:p>
            <a:pPr marL="0" lvl="0" indent="0" algn="l" rtl="0">
              <a:spcBef>
                <a:spcPts val="0"/>
              </a:spcBef>
              <a:spcAft>
                <a:spcPts val="0"/>
              </a:spcAft>
              <a:buNone/>
            </a:pPr>
            <a:r>
              <a:rPr lang="en"/>
              <a:t>Example 1 is not OK because reads of x occur after P2’s write ends, so they must show P2’s write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1600"/>
              </a:spcBef>
              <a:spcAft>
                <a:spcPts val="0"/>
              </a:spcAft>
              <a:buClr>
                <a:schemeClr val="dk1"/>
              </a:buClr>
              <a:buSzPts val="1400"/>
              <a:buChar char="○"/>
              <a:defRPr>
                <a:solidFill>
                  <a:schemeClr val="dk1"/>
                </a:solidFill>
              </a:defRPr>
            </a:lvl2pPr>
            <a:lvl3pPr marL="1371600" lvl="2" indent="-317500">
              <a:spcBef>
                <a:spcPts val="1600"/>
              </a:spcBef>
              <a:spcAft>
                <a:spcPts val="0"/>
              </a:spcAft>
              <a:buClr>
                <a:schemeClr val="dk1"/>
              </a:buClr>
              <a:buSzPts val="1400"/>
              <a:buChar char="■"/>
              <a:defRPr>
                <a:solidFill>
                  <a:schemeClr val="dk1"/>
                </a:solidFill>
              </a:defRPr>
            </a:lvl3pPr>
            <a:lvl4pPr marL="1828800" lvl="3" indent="-317500">
              <a:spcBef>
                <a:spcPts val="1600"/>
              </a:spcBef>
              <a:spcAft>
                <a:spcPts val="0"/>
              </a:spcAft>
              <a:buClr>
                <a:schemeClr val="dk1"/>
              </a:buClr>
              <a:buSzPts val="1400"/>
              <a:buChar char="●"/>
              <a:defRPr>
                <a:solidFill>
                  <a:schemeClr val="dk1"/>
                </a:solidFill>
              </a:defRPr>
            </a:lvl4pPr>
            <a:lvl5pPr marL="2286000" lvl="4" indent="-317500">
              <a:spcBef>
                <a:spcPts val="1600"/>
              </a:spcBef>
              <a:spcAft>
                <a:spcPts val="0"/>
              </a:spcAft>
              <a:buClr>
                <a:schemeClr val="dk1"/>
              </a:buClr>
              <a:buSzPts val="1400"/>
              <a:buChar char="○"/>
              <a:defRPr>
                <a:solidFill>
                  <a:schemeClr val="dk1"/>
                </a:solidFill>
              </a:defRPr>
            </a:lvl5pPr>
            <a:lvl6pPr marL="2743200" lvl="5" indent="-317500">
              <a:spcBef>
                <a:spcPts val="1600"/>
              </a:spcBef>
              <a:spcAft>
                <a:spcPts val="0"/>
              </a:spcAft>
              <a:buClr>
                <a:schemeClr val="dk1"/>
              </a:buClr>
              <a:buSzPts val="1400"/>
              <a:buChar char="■"/>
              <a:defRPr>
                <a:solidFill>
                  <a:schemeClr val="dk1"/>
                </a:solidFill>
              </a:defRPr>
            </a:lvl6pPr>
            <a:lvl7pPr marL="3200400" lvl="6" indent="-317500">
              <a:spcBef>
                <a:spcPts val="1600"/>
              </a:spcBef>
              <a:spcAft>
                <a:spcPts val="0"/>
              </a:spcAft>
              <a:buClr>
                <a:schemeClr val="dk1"/>
              </a:buClr>
              <a:buSzPts val="1400"/>
              <a:buChar char="●"/>
              <a:defRPr>
                <a:solidFill>
                  <a:schemeClr val="dk1"/>
                </a:solidFill>
              </a:defRPr>
            </a:lvl7pPr>
            <a:lvl8pPr marL="3657600" lvl="7" indent="-317500">
              <a:spcBef>
                <a:spcPts val="1600"/>
              </a:spcBef>
              <a:spcAft>
                <a:spcPts val="0"/>
              </a:spcAft>
              <a:buClr>
                <a:schemeClr val="dk1"/>
              </a:buClr>
              <a:buSzPts val="1400"/>
              <a:buChar char="○"/>
              <a:defRPr>
                <a:solidFill>
                  <a:schemeClr val="dk1"/>
                </a:solidFill>
              </a:defRPr>
            </a:lvl8pPr>
            <a:lvl9pPr marL="4114800" lvl="8" indent="-317500">
              <a:spcBef>
                <a:spcPts val="1600"/>
              </a:spcBef>
              <a:spcAft>
                <a:spcPts val="160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rgbClr val="000000"/>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1600"/>
              </a:spcBef>
              <a:spcAft>
                <a:spcPts val="0"/>
              </a:spcAft>
              <a:buClr>
                <a:schemeClr val="lt2"/>
              </a:buClr>
              <a:buSzPts val="1400"/>
              <a:buChar char="○"/>
              <a:defRPr>
                <a:solidFill>
                  <a:schemeClr val="lt2"/>
                </a:solidFill>
              </a:defRPr>
            </a:lvl2pPr>
            <a:lvl3pPr marL="1371600" lvl="2" indent="-317500">
              <a:lnSpc>
                <a:spcPct val="115000"/>
              </a:lnSpc>
              <a:spcBef>
                <a:spcPts val="1600"/>
              </a:spcBef>
              <a:spcAft>
                <a:spcPts val="0"/>
              </a:spcAft>
              <a:buClr>
                <a:schemeClr val="lt2"/>
              </a:buClr>
              <a:buSzPts val="1400"/>
              <a:buChar char="■"/>
              <a:defRPr>
                <a:solidFill>
                  <a:schemeClr val="lt2"/>
                </a:solidFill>
              </a:defRPr>
            </a:lvl3pPr>
            <a:lvl4pPr marL="1828800" lvl="3" indent="-317500">
              <a:lnSpc>
                <a:spcPct val="115000"/>
              </a:lnSpc>
              <a:spcBef>
                <a:spcPts val="1600"/>
              </a:spcBef>
              <a:spcAft>
                <a:spcPts val="0"/>
              </a:spcAft>
              <a:buClr>
                <a:schemeClr val="lt2"/>
              </a:buClr>
              <a:buSzPts val="1400"/>
              <a:buChar char="●"/>
              <a:defRPr>
                <a:solidFill>
                  <a:schemeClr val="lt2"/>
                </a:solidFill>
              </a:defRPr>
            </a:lvl4pPr>
            <a:lvl5pPr marL="2286000" lvl="4" indent="-317500">
              <a:lnSpc>
                <a:spcPct val="115000"/>
              </a:lnSpc>
              <a:spcBef>
                <a:spcPts val="1600"/>
              </a:spcBef>
              <a:spcAft>
                <a:spcPts val="0"/>
              </a:spcAft>
              <a:buClr>
                <a:schemeClr val="lt2"/>
              </a:buClr>
              <a:buSzPts val="1400"/>
              <a:buChar char="○"/>
              <a:defRPr>
                <a:solidFill>
                  <a:schemeClr val="lt2"/>
                </a:solidFill>
              </a:defRPr>
            </a:lvl5pPr>
            <a:lvl6pPr marL="2743200" lvl="5" indent="-317500">
              <a:lnSpc>
                <a:spcPct val="115000"/>
              </a:lnSpc>
              <a:spcBef>
                <a:spcPts val="1600"/>
              </a:spcBef>
              <a:spcAft>
                <a:spcPts val="0"/>
              </a:spcAft>
              <a:buClr>
                <a:schemeClr val="lt2"/>
              </a:buClr>
              <a:buSzPts val="1400"/>
              <a:buChar char="■"/>
              <a:defRPr>
                <a:solidFill>
                  <a:schemeClr val="lt2"/>
                </a:solidFill>
              </a:defRPr>
            </a:lvl6pPr>
            <a:lvl7pPr marL="3200400" lvl="6" indent="-317500">
              <a:lnSpc>
                <a:spcPct val="115000"/>
              </a:lnSpc>
              <a:spcBef>
                <a:spcPts val="1600"/>
              </a:spcBef>
              <a:spcAft>
                <a:spcPts val="0"/>
              </a:spcAft>
              <a:buClr>
                <a:schemeClr val="lt2"/>
              </a:buClr>
              <a:buSzPts val="1400"/>
              <a:buChar char="●"/>
              <a:defRPr>
                <a:solidFill>
                  <a:schemeClr val="lt2"/>
                </a:solidFill>
              </a:defRPr>
            </a:lvl7pPr>
            <a:lvl8pPr marL="3657600" lvl="7" indent="-317500">
              <a:lnSpc>
                <a:spcPct val="115000"/>
              </a:lnSpc>
              <a:spcBef>
                <a:spcPts val="1600"/>
              </a:spcBef>
              <a:spcAft>
                <a:spcPts val="0"/>
              </a:spcAft>
              <a:buClr>
                <a:schemeClr val="lt2"/>
              </a:buClr>
              <a:buSzPts val="1400"/>
              <a:buChar char="○"/>
              <a:defRPr>
                <a:solidFill>
                  <a:schemeClr val="lt2"/>
                </a:solidFill>
              </a:defRPr>
            </a:lvl8pPr>
            <a:lvl9pPr marL="4114800" lvl="8" indent="-317500">
              <a:lnSpc>
                <a:spcPct val="115000"/>
              </a:lnSpc>
              <a:spcBef>
                <a:spcPts val="1600"/>
              </a:spcBef>
              <a:spcAft>
                <a:spcPts val="160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solidFill>
                  <a:schemeClr val="lt1"/>
                </a:solidFill>
              </a:rPr>
              <a:t>Consistency</a:t>
            </a:r>
            <a:endParaRPr>
              <a:solidFill>
                <a:schemeClr val="lt1"/>
              </a:solidFill>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solidFill>
                  <a:schemeClr val="lt1"/>
                </a:solidFill>
              </a:rPr>
              <a:t>November 2025</a:t>
            </a:r>
            <a:endParaRPr>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69"/>
        <p:cNvGrpSpPr/>
        <p:nvPr/>
      </p:nvGrpSpPr>
      <p:grpSpPr>
        <a:xfrm>
          <a:off x="0" y="0"/>
          <a:ext cx="0" cy="0"/>
          <a:chOff x="0" y="0"/>
          <a:chExt cx="0" cy="0"/>
        </a:xfrm>
      </p:grpSpPr>
      <p:sp>
        <p:nvSpPr>
          <p:cNvPr id="170" name="Google Shape;170;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Consistency Models</a:t>
            </a:r>
            <a:endParaRPr>
              <a:solidFill>
                <a:schemeClr val="lt1"/>
              </a:solidFill>
            </a:endParaRPr>
          </a:p>
        </p:txBody>
      </p:sp>
      <p:sp>
        <p:nvSpPr>
          <p:cNvPr id="171" name="Google Shape;171;p22"/>
          <p:cNvSpPr/>
          <p:nvPr/>
        </p:nvSpPr>
        <p:spPr>
          <a:xfrm>
            <a:off x="311700" y="2230050"/>
            <a:ext cx="8520600" cy="683400"/>
          </a:xfrm>
          <a:prstGeom prst="leftRightArrow">
            <a:avLst>
              <a:gd name="adj1" fmla="val 40701"/>
              <a:gd name="adj2" fmla="val 53823"/>
            </a:avLst>
          </a:prstGeom>
          <a:solidFill>
            <a:schemeClr val="accent4"/>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72" name="Google Shape;172;p22"/>
          <p:cNvSpPr txBox="1"/>
          <p:nvPr/>
        </p:nvSpPr>
        <p:spPr>
          <a:xfrm>
            <a:off x="2712225" y="2889925"/>
            <a:ext cx="1890900" cy="349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Linearizability</a:t>
            </a:r>
            <a:endParaRPr sz="1800">
              <a:solidFill>
                <a:schemeClr val="lt2"/>
              </a:solidFill>
            </a:endParaRPr>
          </a:p>
        </p:txBody>
      </p:sp>
      <p:sp>
        <p:nvSpPr>
          <p:cNvPr id="173" name="Google Shape;173;p22"/>
          <p:cNvSpPr txBox="1"/>
          <p:nvPr/>
        </p:nvSpPr>
        <p:spPr>
          <a:xfrm>
            <a:off x="5402300" y="2889925"/>
            <a:ext cx="1692600" cy="349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Causal+</a:t>
            </a:r>
            <a:endParaRPr sz="1800">
              <a:solidFill>
                <a:schemeClr val="lt2"/>
              </a:solidFill>
            </a:endParaRPr>
          </a:p>
        </p:txBody>
      </p:sp>
      <p:sp>
        <p:nvSpPr>
          <p:cNvPr id="174" name="Google Shape;174;p22"/>
          <p:cNvSpPr txBox="1"/>
          <p:nvPr/>
        </p:nvSpPr>
        <p:spPr>
          <a:xfrm>
            <a:off x="697125" y="2445300"/>
            <a:ext cx="2321100" cy="252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chemeClr val="lt1"/>
                </a:solidFill>
              </a:rPr>
              <a:t>Stronger</a:t>
            </a:r>
            <a:endParaRPr b="1">
              <a:solidFill>
                <a:schemeClr val="lt1"/>
              </a:solidFill>
            </a:endParaRPr>
          </a:p>
        </p:txBody>
      </p:sp>
      <p:sp>
        <p:nvSpPr>
          <p:cNvPr id="175" name="Google Shape;175;p22"/>
          <p:cNvSpPr txBox="1"/>
          <p:nvPr/>
        </p:nvSpPr>
        <p:spPr>
          <a:xfrm>
            <a:off x="6137550" y="2445300"/>
            <a:ext cx="2321100" cy="2529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b="1">
                <a:solidFill>
                  <a:schemeClr val="lt1"/>
                </a:solidFill>
              </a:rPr>
              <a:t>Weaker</a:t>
            </a:r>
            <a:endParaRPr b="1">
              <a:solidFill>
                <a:schemeClr val="lt1"/>
              </a:solidFill>
            </a:endParaRPr>
          </a:p>
        </p:txBody>
      </p:sp>
      <p:sp>
        <p:nvSpPr>
          <p:cNvPr id="176" name="Google Shape;176;p22"/>
          <p:cNvSpPr/>
          <p:nvPr/>
        </p:nvSpPr>
        <p:spPr>
          <a:xfrm>
            <a:off x="3486075" y="269820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77" name="Google Shape;177;p22"/>
          <p:cNvSpPr/>
          <p:nvPr/>
        </p:nvSpPr>
        <p:spPr>
          <a:xfrm>
            <a:off x="499582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78" name="Google Shape;178;p22"/>
          <p:cNvSpPr/>
          <p:nvPr/>
        </p:nvSpPr>
        <p:spPr>
          <a:xfrm>
            <a:off x="6176150" y="269820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79" name="Google Shape;179;p22"/>
          <p:cNvSpPr/>
          <p:nvPr/>
        </p:nvSpPr>
        <p:spPr>
          <a:xfrm>
            <a:off x="776797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80" name="Google Shape;180;p22"/>
          <p:cNvSpPr txBox="1"/>
          <p:nvPr/>
        </p:nvSpPr>
        <p:spPr>
          <a:xfrm>
            <a:off x="4404825" y="1703025"/>
            <a:ext cx="14124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b="1">
                <a:solidFill>
                  <a:srgbClr val="FF0000"/>
                </a:solidFill>
              </a:rPr>
              <a:t>Sequential</a:t>
            </a:r>
            <a:endParaRPr sz="1800" b="1">
              <a:solidFill>
                <a:srgbClr val="FF0000"/>
              </a:solidFill>
            </a:endParaRPr>
          </a:p>
        </p:txBody>
      </p:sp>
      <p:sp>
        <p:nvSpPr>
          <p:cNvPr id="181" name="Google Shape;181;p22"/>
          <p:cNvSpPr txBox="1"/>
          <p:nvPr/>
        </p:nvSpPr>
        <p:spPr>
          <a:xfrm>
            <a:off x="7176975" y="1703025"/>
            <a:ext cx="13269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Eventual</a:t>
            </a:r>
            <a:endParaRPr sz="1800">
              <a:solidFill>
                <a:schemeClr val="lt2"/>
              </a:solidFill>
            </a:endParaRPr>
          </a:p>
        </p:txBody>
      </p:sp>
      <p:sp>
        <p:nvSpPr>
          <p:cNvPr id="182" name="Google Shape;182;p22"/>
          <p:cNvSpPr/>
          <p:nvPr/>
        </p:nvSpPr>
        <p:spPr>
          <a:xfrm>
            <a:off x="179827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83" name="Google Shape;183;p22"/>
          <p:cNvSpPr txBox="1"/>
          <p:nvPr/>
        </p:nvSpPr>
        <p:spPr>
          <a:xfrm>
            <a:off x="844425" y="1703025"/>
            <a:ext cx="25140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Strict Serializability</a:t>
            </a:r>
            <a:endParaRPr sz="1800">
              <a:solidFill>
                <a:schemeClr val="lt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87"/>
        <p:cNvGrpSpPr/>
        <p:nvPr/>
      </p:nvGrpSpPr>
      <p:grpSpPr>
        <a:xfrm>
          <a:off x="0" y="0"/>
          <a:ext cx="0" cy="0"/>
          <a:chOff x="0" y="0"/>
          <a:chExt cx="0" cy="0"/>
        </a:xfrm>
      </p:grpSpPr>
      <p:sp>
        <p:nvSpPr>
          <p:cNvPr id="188" name="Google Shape;188;p23"/>
          <p:cNvSpPr txBox="1">
            <a:spLocks noGrp="1"/>
          </p:cNvSpPr>
          <p:nvPr>
            <p:ph type="body" idx="1"/>
          </p:nvPr>
        </p:nvSpPr>
        <p:spPr>
          <a:xfrm>
            <a:off x="311700" y="10762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chemeClr val="lt1"/>
              </a:buClr>
              <a:buSzPts val="1800"/>
              <a:buChar char="●"/>
            </a:pPr>
            <a:r>
              <a:rPr lang="en">
                <a:solidFill>
                  <a:srgbClr val="FF0000"/>
                </a:solidFill>
              </a:rPr>
              <a:t>Total order</a:t>
            </a:r>
            <a:r>
              <a:rPr lang="en">
                <a:solidFill>
                  <a:schemeClr val="lt1"/>
                </a:solidFill>
              </a:rPr>
              <a:t>: there exists some legal total order of operations.</a:t>
            </a:r>
            <a:endParaRPr>
              <a:solidFill>
                <a:schemeClr val="lt1"/>
              </a:solidFill>
            </a:endParaRPr>
          </a:p>
          <a:p>
            <a:pPr marL="457200" lvl="0" indent="-342900" algn="l" rtl="0">
              <a:spcBef>
                <a:spcPts val="500"/>
              </a:spcBef>
              <a:spcAft>
                <a:spcPts val="0"/>
              </a:spcAft>
              <a:buClr>
                <a:schemeClr val="lt1"/>
              </a:buClr>
              <a:buSzPts val="1800"/>
              <a:buChar char="●"/>
            </a:pPr>
            <a:r>
              <a:rPr lang="en">
                <a:solidFill>
                  <a:srgbClr val="FF0000"/>
                </a:solidFill>
              </a:rPr>
              <a:t>Preserves </a:t>
            </a:r>
            <a:r>
              <a:rPr lang="en" b="1">
                <a:solidFill>
                  <a:srgbClr val="FF0000"/>
                </a:solidFill>
              </a:rPr>
              <a:t>process ordering</a:t>
            </a:r>
            <a:r>
              <a:rPr lang="en">
                <a:solidFill>
                  <a:schemeClr val="lt1"/>
                </a:solidFill>
              </a:rPr>
              <a:t>: total order respects order of each process’s operations.</a:t>
            </a:r>
            <a:endParaRPr>
              <a:solidFill>
                <a:schemeClr val="lt1"/>
              </a:solidFill>
            </a:endParaRPr>
          </a:p>
          <a:p>
            <a:pPr marL="457200" lvl="0" indent="-342900" algn="l" rtl="0">
              <a:spcBef>
                <a:spcPts val="500"/>
              </a:spcBef>
              <a:spcAft>
                <a:spcPts val="0"/>
              </a:spcAft>
              <a:buClr>
                <a:schemeClr val="lt1"/>
              </a:buClr>
              <a:buSzPts val="1800"/>
              <a:buChar char="●"/>
            </a:pPr>
            <a:r>
              <a:rPr lang="en">
                <a:solidFill>
                  <a:schemeClr val="lt1"/>
                </a:solidFill>
              </a:rPr>
              <a:t>Difference from </a:t>
            </a:r>
            <a:r>
              <a:rPr lang="en" i="1">
                <a:solidFill>
                  <a:schemeClr val="lt1"/>
                </a:solidFill>
              </a:rPr>
              <a:t>linearizability</a:t>
            </a:r>
            <a:r>
              <a:rPr lang="en">
                <a:solidFill>
                  <a:schemeClr val="lt1"/>
                </a:solidFill>
              </a:rPr>
              <a:t>?</a:t>
            </a:r>
            <a:endParaRPr>
              <a:solidFill>
                <a:schemeClr val="lt1"/>
              </a:solidFill>
            </a:endParaRPr>
          </a:p>
          <a:p>
            <a:pPr marL="914400" lvl="1" indent="-317500" algn="l" rtl="0">
              <a:spcBef>
                <a:spcPts val="500"/>
              </a:spcBef>
              <a:spcAft>
                <a:spcPts val="0"/>
              </a:spcAft>
              <a:buClr>
                <a:schemeClr val="lt1"/>
              </a:buClr>
              <a:buSzPts val="1400"/>
              <a:buChar char="○"/>
            </a:pPr>
            <a:r>
              <a:rPr lang="en">
                <a:solidFill>
                  <a:schemeClr val="lt1"/>
                </a:solidFill>
              </a:rPr>
              <a:t>Order of ops across processes not determined by real-time</a:t>
            </a:r>
            <a:endParaRPr>
              <a:solidFill>
                <a:schemeClr val="lt1"/>
              </a:solidFill>
            </a:endParaRPr>
          </a:p>
          <a:p>
            <a:pPr marL="0" lvl="0" indent="0" algn="l" rtl="0">
              <a:spcBef>
                <a:spcPts val="1000"/>
              </a:spcBef>
              <a:spcAft>
                <a:spcPts val="0"/>
              </a:spcAft>
              <a:buNone/>
            </a:pPr>
            <a:endParaRPr b="1">
              <a:solidFill>
                <a:schemeClr val="lt1"/>
              </a:solidFill>
            </a:endParaRPr>
          </a:p>
          <a:p>
            <a:pPr marL="0" lvl="0" indent="0" algn="l" rtl="0">
              <a:spcBef>
                <a:spcPts val="1000"/>
              </a:spcBef>
              <a:spcAft>
                <a:spcPts val="0"/>
              </a:spcAft>
              <a:buNone/>
            </a:pPr>
            <a:r>
              <a:rPr lang="en" b="1">
                <a:solidFill>
                  <a:schemeClr val="lt1"/>
                </a:solidFill>
              </a:rPr>
              <a:t>Pros:</a:t>
            </a:r>
            <a:r>
              <a:rPr lang="en">
                <a:solidFill>
                  <a:schemeClr val="lt1"/>
                </a:solidFill>
              </a:rPr>
              <a:t> Can allow more orderings than linearizability → better performance</a:t>
            </a:r>
            <a:endParaRPr>
              <a:solidFill>
                <a:schemeClr val="lt1"/>
              </a:solidFill>
            </a:endParaRPr>
          </a:p>
          <a:p>
            <a:pPr marL="0" lvl="0" indent="0" algn="l" rtl="0">
              <a:spcBef>
                <a:spcPts val="0"/>
              </a:spcBef>
              <a:spcAft>
                <a:spcPts val="1600"/>
              </a:spcAft>
              <a:buNone/>
            </a:pPr>
            <a:r>
              <a:rPr lang="en" b="1">
                <a:solidFill>
                  <a:schemeClr val="lt1"/>
                </a:solidFill>
              </a:rPr>
              <a:t>Cons:</a:t>
            </a:r>
            <a:r>
              <a:rPr lang="en">
                <a:solidFill>
                  <a:schemeClr val="lt1"/>
                </a:solidFill>
              </a:rPr>
              <a:t> Many possible sequential executions → increased application complexity </a:t>
            </a:r>
            <a:endParaRPr>
              <a:solidFill>
                <a:schemeClr val="lt1"/>
              </a:solidFill>
            </a:endParaRPr>
          </a:p>
        </p:txBody>
      </p:sp>
      <p:sp>
        <p:nvSpPr>
          <p:cNvPr id="189" name="Google Shape;189;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Sequential Consistency</a:t>
            </a:r>
            <a:endParaRPr>
              <a:solidFill>
                <a:schemeClr val="lt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8">
                                            <p:txEl>
                                              <p:pRg st="0" end="0"/>
                                            </p:txEl>
                                          </p:spTgt>
                                        </p:tgtEl>
                                        <p:attrNameLst>
                                          <p:attrName>style.visibility</p:attrName>
                                        </p:attrNameLst>
                                      </p:cBhvr>
                                      <p:to>
                                        <p:strVal val="visible"/>
                                      </p:to>
                                    </p:set>
                                    <p:animEffect transition="in" filter="fade">
                                      <p:cBhvr>
                                        <p:cTn id="7" dur="1"/>
                                        <p:tgtEl>
                                          <p:spTgt spid="18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8">
                                            <p:txEl>
                                              <p:pRg st="1" end="1"/>
                                            </p:txEl>
                                          </p:spTgt>
                                        </p:tgtEl>
                                        <p:attrNameLst>
                                          <p:attrName>style.visibility</p:attrName>
                                        </p:attrNameLst>
                                      </p:cBhvr>
                                      <p:to>
                                        <p:strVal val="visible"/>
                                      </p:to>
                                    </p:set>
                                    <p:animEffect transition="in" filter="fade">
                                      <p:cBhvr>
                                        <p:cTn id="12" dur="1"/>
                                        <p:tgtEl>
                                          <p:spTgt spid="18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88">
                                            <p:txEl>
                                              <p:pRg st="2" end="2"/>
                                            </p:txEl>
                                          </p:spTgt>
                                        </p:tgtEl>
                                        <p:attrNameLst>
                                          <p:attrName>style.visibility</p:attrName>
                                        </p:attrNameLst>
                                      </p:cBhvr>
                                      <p:to>
                                        <p:strVal val="visible"/>
                                      </p:to>
                                    </p:set>
                                    <p:animEffect transition="in" filter="fade">
                                      <p:cBhvr>
                                        <p:cTn id="17" dur="1"/>
                                        <p:tgtEl>
                                          <p:spTgt spid="18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88">
                                            <p:txEl>
                                              <p:pRg st="3" end="3"/>
                                            </p:txEl>
                                          </p:spTgt>
                                        </p:tgtEl>
                                        <p:attrNameLst>
                                          <p:attrName>style.visibility</p:attrName>
                                        </p:attrNameLst>
                                      </p:cBhvr>
                                      <p:to>
                                        <p:strVal val="visible"/>
                                      </p:to>
                                    </p:set>
                                    <p:animEffect transition="in" filter="fade">
                                      <p:cBhvr>
                                        <p:cTn id="22" dur="1"/>
                                        <p:tgtEl>
                                          <p:spTgt spid="18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88">
                                            <p:txEl>
                                              <p:pRg st="4" end="4"/>
                                            </p:txEl>
                                          </p:spTgt>
                                        </p:tgtEl>
                                        <p:attrNameLst>
                                          <p:attrName>style.visibility</p:attrName>
                                        </p:attrNameLst>
                                      </p:cBhvr>
                                      <p:to>
                                        <p:strVal val="visible"/>
                                      </p:to>
                                    </p:set>
                                    <p:animEffect transition="in" filter="fade">
                                      <p:cBhvr>
                                        <p:cTn id="27" dur="1"/>
                                        <p:tgtEl>
                                          <p:spTgt spid="18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88">
                                            <p:txEl>
                                              <p:pRg st="5" end="5"/>
                                            </p:txEl>
                                          </p:spTgt>
                                        </p:tgtEl>
                                        <p:attrNameLst>
                                          <p:attrName>style.visibility</p:attrName>
                                        </p:attrNameLst>
                                      </p:cBhvr>
                                      <p:to>
                                        <p:strVal val="visible"/>
                                      </p:to>
                                    </p:set>
                                    <p:animEffect transition="in" filter="fade">
                                      <p:cBhvr>
                                        <p:cTn id="32" dur="1"/>
                                        <p:tgtEl>
                                          <p:spTgt spid="18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88">
                                            <p:txEl>
                                              <p:pRg st="6" end="6"/>
                                            </p:txEl>
                                          </p:spTgt>
                                        </p:tgtEl>
                                        <p:attrNameLst>
                                          <p:attrName>style.visibility</p:attrName>
                                        </p:attrNameLst>
                                      </p:cBhvr>
                                      <p:to>
                                        <p:strVal val="visible"/>
                                      </p:to>
                                    </p:set>
                                    <p:animEffect transition="in" filter="fade">
                                      <p:cBhvr>
                                        <p:cTn id="37" dur="1"/>
                                        <p:tgtEl>
                                          <p:spTgt spid="18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93"/>
        <p:cNvGrpSpPr/>
        <p:nvPr/>
      </p:nvGrpSpPr>
      <p:grpSpPr>
        <a:xfrm>
          <a:off x="0" y="0"/>
          <a:ext cx="0" cy="0"/>
          <a:chOff x="0" y="0"/>
          <a:chExt cx="0" cy="0"/>
        </a:xfrm>
      </p:grpSpPr>
      <p:sp>
        <p:nvSpPr>
          <p:cNvPr id="194" name="Google Shape;194;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Sequential Consistency Example</a:t>
            </a:r>
            <a:endParaRPr>
              <a:solidFill>
                <a:srgbClr val="000000"/>
              </a:solidFill>
            </a:endParaRPr>
          </a:p>
        </p:txBody>
      </p:sp>
      <p:sp>
        <p:nvSpPr>
          <p:cNvPr id="195" name="Google Shape;195;p24"/>
          <p:cNvSpPr txBox="1"/>
          <p:nvPr/>
        </p:nvSpPr>
        <p:spPr>
          <a:xfrm>
            <a:off x="534125" y="2129025"/>
            <a:ext cx="5526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a:t>P1:</a:t>
            </a:r>
            <a:endParaRPr/>
          </a:p>
          <a:p>
            <a:pPr marL="0" lvl="0" indent="0" algn="ctr" rtl="0">
              <a:lnSpc>
                <a:spcPct val="100000"/>
              </a:lnSpc>
              <a:spcBef>
                <a:spcPts val="800"/>
              </a:spcBef>
              <a:spcAft>
                <a:spcPts val="0"/>
              </a:spcAft>
              <a:buNone/>
            </a:pPr>
            <a:r>
              <a:rPr lang="en"/>
              <a:t>P2:</a:t>
            </a:r>
            <a:endParaRPr/>
          </a:p>
          <a:p>
            <a:pPr marL="0" lvl="0" indent="0" algn="ctr" rtl="0">
              <a:lnSpc>
                <a:spcPct val="100000"/>
              </a:lnSpc>
              <a:spcBef>
                <a:spcPts val="800"/>
              </a:spcBef>
              <a:spcAft>
                <a:spcPts val="0"/>
              </a:spcAft>
              <a:buNone/>
            </a:pPr>
            <a:r>
              <a:rPr lang="en"/>
              <a:t>P3:</a:t>
            </a:r>
            <a:endParaRPr/>
          </a:p>
          <a:p>
            <a:pPr marL="0" lvl="0" indent="0" algn="ctr" rtl="0">
              <a:lnSpc>
                <a:spcPct val="100000"/>
              </a:lnSpc>
              <a:spcBef>
                <a:spcPts val="800"/>
              </a:spcBef>
              <a:spcAft>
                <a:spcPts val="800"/>
              </a:spcAft>
              <a:buNone/>
            </a:pPr>
            <a:r>
              <a:rPr lang="en"/>
              <a:t>P4:</a:t>
            </a:r>
            <a:endParaRPr/>
          </a:p>
        </p:txBody>
      </p:sp>
      <p:sp>
        <p:nvSpPr>
          <p:cNvPr id="196" name="Google Shape;196;p24"/>
          <p:cNvSpPr txBox="1"/>
          <p:nvPr/>
        </p:nvSpPr>
        <p:spPr>
          <a:xfrm>
            <a:off x="534125" y="1660325"/>
            <a:ext cx="2967600" cy="45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t>Sequentially Consistent?</a:t>
            </a:r>
            <a:endParaRPr sz="1800" b="1"/>
          </a:p>
        </p:txBody>
      </p:sp>
      <p:sp>
        <p:nvSpPr>
          <p:cNvPr id="197" name="Google Shape;197;p24"/>
          <p:cNvSpPr txBox="1"/>
          <p:nvPr/>
        </p:nvSpPr>
        <p:spPr>
          <a:xfrm>
            <a:off x="3582625" y="1660313"/>
            <a:ext cx="909600" cy="45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93C47D"/>
                </a:solidFill>
              </a:rPr>
              <a:t>Yes</a:t>
            </a:r>
            <a:endParaRPr sz="1800" b="1">
              <a:solidFill>
                <a:srgbClr val="93C47D"/>
              </a:solidFill>
            </a:endParaRPr>
          </a:p>
        </p:txBody>
      </p:sp>
      <p:sp>
        <p:nvSpPr>
          <p:cNvPr id="198" name="Google Shape;198;p24"/>
          <p:cNvSpPr txBox="1"/>
          <p:nvPr/>
        </p:nvSpPr>
        <p:spPr>
          <a:xfrm>
            <a:off x="1067525"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800"/>
              </a:spcAft>
              <a:buNone/>
            </a:pPr>
            <a:r>
              <a:rPr lang="en"/>
              <a:t>W(x)a</a:t>
            </a:r>
            <a:endParaRPr/>
          </a:p>
        </p:txBody>
      </p:sp>
      <p:sp>
        <p:nvSpPr>
          <p:cNvPr id="199" name="Google Shape;199;p24"/>
          <p:cNvSpPr txBox="1"/>
          <p:nvPr/>
        </p:nvSpPr>
        <p:spPr>
          <a:xfrm>
            <a:off x="1753325"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800"/>
              </a:spcAft>
              <a:buNone/>
            </a:pPr>
            <a:r>
              <a:rPr lang="en"/>
              <a:t>W(x)b</a:t>
            </a:r>
            <a:endParaRPr/>
          </a:p>
        </p:txBody>
      </p:sp>
      <p:sp>
        <p:nvSpPr>
          <p:cNvPr id="200" name="Google Shape;200;p24"/>
          <p:cNvSpPr txBox="1"/>
          <p:nvPr/>
        </p:nvSpPr>
        <p:spPr>
          <a:xfrm>
            <a:off x="2515325"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endParaRPr/>
          </a:p>
          <a:p>
            <a:pPr marL="0" lvl="0" indent="0" algn="ctr" rtl="0">
              <a:lnSpc>
                <a:spcPct val="100000"/>
              </a:lnSpc>
              <a:spcBef>
                <a:spcPts val="800"/>
              </a:spcBef>
              <a:spcAft>
                <a:spcPts val="0"/>
              </a:spcAft>
              <a:buNone/>
            </a:pPr>
            <a:r>
              <a:rPr lang="en"/>
              <a:t>R(x)b</a:t>
            </a:r>
            <a:endParaRPr/>
          </a:p>
          <a:p>
            <a:pPr marL="0" lvl="0" indent="0" algn="ctr" rtl="0">
              <a:lnSpc>
                <a:spcPct val="100000"/>
              </a:lnSpc>
              <a:spcBef>
                <a:spcPts val="800"/>
              </a:spcBef>
              <a:spcAft>
                <a:spcPts val="800"/>
              </a:spcAft>
              <a:buNone/>
            </a:pPr>
            <a:r>
              <a:rPr lang="en"/>
              <a:t>R(x)b</a:t>
            </a:r>
            <a:endParaRPr/>
          </a:p>
        </p:txBody>
      </p:sp>
      <p:sp>
        <p:nvSpPr>
          <p:cNvPr id="201" name="Google Shape;201;p24"/>
          <p:cNvSpPr txBox="1"/>
          <p:nvPr/>
        </p:nvSpPr>
        <p:spPr>
          <a:xfrm>
            <a:off x="3201125"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endParaRPr/>
          </a:p>
          <a:p>
            <a:pPr marL="0" lvl="0" indent="0" algn="ctr" rtl="0">
              <a:lnSpc>
                <a:spcPct val="100000"/>
              </a:lnSpc>
              <a:spcBef>
                <a:spcPts val="800"/>
              </a:spcBef>
              <a:spcAft>
                <a:spcPts val="0"/>
              </a:spcAft>
              <a:buNone/>
            </a:pPr>
            <a:r>
              <a:rPr lang="en"/>
              <a:t>R(x)a</a:t>
            </a:r>
            <a:endParaRPr/>
          </a:p>
          <a:p>
            <a:pPr marL="0" lvl="0" indent="0" algn="ctr" rtl="0">
              <a:lnSpc>
                <a:spcPct val="100000"/>
              </a:lnSpc>
              <a:spcBef>
                <a:spcPts val="800"/>
              </a:spcBef>
              <a:spcAft>
                <a:spcPts val="800"/>
              </a:spcAft>
              <a:buNone/>
            </a:pPr>
            <a:r>
              <a:rPr lang="en"/>
              <a:t>R(x)a</a:t>
            </a:r>
            <a:endParaRPr/>
          </a:p>
        </p:txBody>
      </p:sp>
      <p:sp>
        <p:nvSpPr>
          <p:cNvPr id="202" name="Google Shape;202;p24"/>
          <p:cNvSpPr txBox="1"/>
          <p:nvPr/>
        </p:nvSpPr>
        <p:spPr>
          <a:xfrm>
            <a:off x="4648925" y="1660325"/>
            <a:ext cx="3058500" cy="45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t>Sequentially Consistent?</a:t>
            </a:r>
            <a:endParaRPr sz="1800" b="1"/>
          </a:p>
        </p:txBody>
      </p:sp>
      <p:sp>
        <p:nvSpPr>
          <p:cNvPr id="203" name="Google Shape;203;p24"/>
          <p:cNvSpPr txBox="1"/>
          <p:nvPr/>
        </p:nvSpPr>
        <p:spPr>
          <a:xfrm>
            <a:off x="7770300" y="1660313"/>
            <a:ext cx="909600" cy="45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E06666"/>
                </a:solidFill>
              </a:rPr>
              <a:t>No</a:t>
            </a:r>
            <a:endParaRPr sz="1800" b="1">
              <a:solidFill>
                <a:srgbClr val="E06666"/>
              </a:solidFill>
            </a:endParaRPr>
          </a:p>
        </p:txBody>
      </p:sp>
      <p:sp>
        <p:nvSpPr>
          <p:cNvPr id="204" name="Google Shape;204;p24"/>
          <p:cNvSpPr txBox="1"/>
          <p:nvPr/>
        </p:nvSpPr>
        <p:spPr>
          <a:xfrm>
            <a:off x="4748600" y="2129025"/>
            <a:ext cx="5526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a:t>P1:</a:t>
            </a:r>
            <a:endParaRPr/>
          </a:p>
          <a:p>
            <a:pPr marL="0" lvl="0" indent="0" algn="ctr" rtl="0">
              <a:lnSpc>
                <a:spcPct val="100000"/>
              </a:lnSpc>
              <a:spcBef>
                <a:spcPts val="800"/>
              </a:spcBef>
              <a:spcAft>
                <a:spcPts val="0"/>
              </a:spcAft>
              <a:buNone/>
            </a:pPr>
            <a:r>
              <a:rPr lang="en"/>
              <a:t>P2:</a:t>
            </a:r>
            <a:endParaRPr/>
          </a:p>
          <a:p>
            <a:pPr marL="0" lvl="0" indent="0" algn="ctr" rtl="0">
              <a:lnSpc>
                <a:spcPct val="100000"/>
              </a:lnSpc>
              <a:spcBef>
                <a:spcPts val="800"/>
              </a:spcBef>
              <a:spcAft>
                <a:spcPts val="0"/>
              </a:spcAft>
              <a:buNone/>
            </a:pPr>
            <a:r>
              <a:rPr lang="en"/>
              <a:t>P3:</a:t>
            </a:r>
            <a:endParaRPr/>
          </a:p>
          <a:p>
            <a:pPr marL="0" lvl="0" indent="0" algn="ctr" rtl="0">
              <a:lnSpc>
                <a:spcPct val="100000"/>
              </a:lnSpc>
              <a:spcBef>
                <a:spcPts val="800"/>
              </a:spcBef>
              <a:spcAft>
                <a:spcPts val="800"/>
              </a:spcAft>
              <a:buNone/>
            </a:pPr>
            <a:r>
              <a:rPr lang="en"/>
              <a:t>P4:</a:t>
            </a:r>
            <a:endParaRPr/>
          </a:p>
        </p:txBody>
      </p:sp>
      <p:sp>
        <p:nvSpPr>
          <p:cNvPr id="205" name="Google Shape;205;p24"/>
          <p:cNvSpPr txBox="1"/>
          <p:nvPr/>
        </p:nvSpPr>
        <p:spPr>
          <a:xfrm>
            <a:off x="5282000"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800"/>
              </a:spcAft>
              <a:buNone/>
            </a:pPr>
            <a:r>
              <a:rPr lang="en"/>
              <a:t>W(x)a</a:t>
            </a:r>
            <a:endParaRPr/>
          </a:p>
        </p:txBody>
      </p:sp>
      <p:sp>
        <p:nvSpPr>
          <p:cNvPr id="206" name="Google Shape;206;p24"/>
          <p:cNvSpPr txBox="1"/>
          <p:nvPr/>
        </p:nvSpPr>
        <p:spPr>
          <a:xfrm>
            <a:off x="5967800"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800"/>
              </a:spcAft>
              <a:buNone/>
            </a:pPr>
            <a:r>
              <a:rPr lang="en"/>
              <a:t>W(x)b</a:t>
            </a:r>
            <a:endParaRPr/>
          </a:p>
        </p:txBody>
      </p:sp>
      <p:sp>
        <p:nvSpPr>
          <p:cNvPr id="207" name="Google Shape;207;p24"/>
          <p:cNvSpPr txBox="1"/>
          <p:nvPr/>
        </p:nvSpPr>
        <p:spPr>
          <a:xfrm>
            <a:off x="6729800"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endParaRPr/>
          </a:p>
          <a:p>
            <a:pPr marL="0" lvl="0" indent="0" algn="ctr" rtl="0">
              <a:lnSpc>
                <a:spcPct val="100000"/>
              </a:lnSpc>
              <a:spcBef>
                <a:spcPts val="800"/>
              </a:spcBef>
              <a:spcAft>
                <a:spcPts val="0"/>
              </a:spcAft>
              <a:buNone/>
            </a:pPr>
            <a:r>
              <a:rPr lang="en"/>
              <a:t>R(x)b</a:t>
            </a:r>
            <a:endParaRPr/>
          </a:p>
          <a:p>
            <a:pPr marL="0" lvl="0" indent="0" algn="ctr" rtl="0">
              <a:lnSpc>
                <a:spcPct val="100000"/>
              </a:lnSpc>
              <a:spcBef>
                <a:spcPts val="800"/>
              </a:spcBef>
              <a:spcAft>
                <a:spcPts val="800"/>
              </a:spcAft>
              <a:buNone/>
            </a:pPr>
            <a:r>
              <a:rPr lang="en"/>
              <a:t>R(x)a</a:t>
            </a:r>
            <a:endParaRPr/>
          </a:p>
        </p:txBody>
      </p:sp>
      <p:sp>
        <p:nvSpPr>
          <p:cNvPr id="208" name="Google Shape;208;p24"/>
          <p:cNvSpPr txBox="1"/>
          <p:nvPr/>
        </p:nvSpPr>
        <p:spPr>
          <a:xfrm>
            <a:off x="7415600"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endParaRPr/>
          </a:p>
          <a:p>
            <a:pPr marL="0" lvl="0" indent="0" algn="ctr" rtl="0">
              <a:lnSpc>
                <a:spcPct val="100000"/>
              </a:lnSpc>
              <a:spcBef>
                <a:spcPts val="800"/>
              </a:spcBef>
              <a:spcAft>
                <a:spcPts val="0"/>
              </a:spcAft>
              <a:buNone/>
            </a:pPr>
            <a:r>
              <a:rPr lang="en"/>
              <a:t>R(x)a</a:t>
            </a:r>
            <a:endParaRPr/>
          </a:p>
          <a:p>
            <a:pPr marL="0" lvl="0" indent="0" algn="ctr" rtl="0">
              <a:lnSpc>
                <a:spcPct val="100000"/>
              </a:lnSpc>
              <a:spcBef>
                <a:spcPts val="800"/>
              </a:spcBef>
              <a:spcAft>
                <a:spcPts val="800"/>
              </a:spcAft>
              <a:buNone/>
            </a:pPr>
            <a:r>
              <a:rPr lang="en"/>
              <a:t>R(x)b</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12"/>
        <p:cNvGrpSpPr/>
        <p:nvPr/>
      </p:nvGrpSpPr>
      <p:grpSpPr>
        <a:xfrm>
          <a:off x="0" y="0"/>
          <a:ext cx="0" cy="0"/>
          <a:chOff x="0" y="0"/>
          <a:chExt cx="0" cy="0"/>
        </a:xfrm>
      </p:grpSpPr>
      <p:sp>
        <p:nvSpPr>
          <p:cNvPr id="213" name="Google Shape;213;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Consistency Models</a:t>
            </a:r>
            <a:endParaRPr>
              <a:solidFill>
                <a:schemeClr val="lt1"/>
              </a:solidFill>
            </a:endParaRPr>
          </a:p>
        </p:txBody>
      </p:sp>
      <p:sp>
        <p:nvSpPr>
          <p:cNvPr id="214" name="Google Shape;214;p25"/>
          <p:cNvSpPr/>
          <p:nvPr/>
        </p:nvSpPr>
        <p:spPr>
          <a:xfrm>
            <a:off x="311700" y="2230050"/>
            <a:ext cx="8520600" cy="683400"/>
          </a:xfrm>
          <a:prstGeom prst="leftRightArrow">
            <a:avLst>
              <a:gd name="adj1" fmla="val 40701"/>
              <a:gd name="adj2" fmla="val 53823"/>
            </a:avLst>
          </a:prstGeom>
          <a:solidFill>
            <a:schemeClr val="accent4"/>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15" name="Google Shape;215;p25"/>
          <p:cNvSpPr txBox="1"/>
          <p:nvPr/>
        </p:nvSpPr>
        <p:spPr>
          <a:xfrm>
            <a:off x="2712225" y="2889925"/>
            <a:ext cx="1890900" cy="349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Linearizability</a:t>
            </a:r>
            <a:endParaRPr sz="1800">
              <a:solidFill>
                <a:schemeClr val="lt2"/>
              </a:solidFill>
            </a:endParaRPr>
          </a:p>
        </p:txBody>
      </p:sp>
      <p:sp>
        <p:nvSpPr>
          <p:cNvPr id="216" name="Google Shape;216;p25"/>
          <p:cNvSpPr txBox="1"/>
          <p:nvPr/>
        </p:nvSpPr>
        <p:spPr>
          <a:xfrm>
            <a:off x="5402300" y="2889925"/>
            <a:ext cx="1692600" cy="349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b="1">
                <a:solidFill>
                  <a:srgbClr val="FF0000"/>
                </a:solidFill>
              </a:rPr>
              <a:t>Causal+</a:t>
            </a:r>
            <a:endParaRPr sz="1800" b="1">
              <a:solidFill>
                <a:srgbClr val="FF0000"/>
              </a:solidFill>
            </a:endParaRPr>
          </a:p>
        </p:txBody>
      </p:sp>
      <p:sp>
        <p:nvSpPr>
          <p:cNvPr id="217" name="Google Shape;217;p25"/>
          <p:cNvSpPr txBox="1"/>
          <p:nvPr/>
        </p:nvSpPr>
        <p:spPr>
          <a:xfrm>
            <a:off x="697125" y="2445300"/>
            <a:ext cx="2321100" cy="252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chemeClr val="lt1"/>
                </a:solidFill>
              </a:rPr>
              <a:t>Stronger</a:t>
            </a:r>
            <a:endParaRPr b="1">
              <a:solidFill>
                <a:schemeClr val="lt1"/>
              </a:solidFill>
            </a:endParaRPr>
          </a:p>
        </p:txBody>
      </p:sp>
      <p:sp>
        <p:nvSpPr>
          <p:cNvPr id="218" name="Google Shape;218;p25"/>
          <p:cNvSpPr txBox="1"/>
          <p:nvPr/>
        </p:nvSpPr>
        <p:spPr>
          <a:xfrm>
            <a:off x="6137550" y="2445300"/>
            <a:ext cx="2321100" cy="2529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b="1">
                <a:solidFill>
                  <a:schemeClr val="lt1"/>
                </a:solidFill>
              </a:rPr>
              <a:t>Weaker</a:t>
            </a:r>
            <a:endParaRPr b="1">
              <a:solidFill>
                <a:schemeClr val="lt1"/>
              </a:solidFill>
            </a:endParaRPr>
          </a:p>
        </p:txBody>
      </p:sp>
      <p:sp>
        <p:nvSpPr>
          <p:cNvPr id="219" name="Google Shape;219;p25"/>
          <p:cNvSpPr/>
          <p:nvPr/>
        </p:nvSpPr>
        <p:spPr>
          <a:xfrm>
            <a:off x="3486075" y="269820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20" name="Google Shape;220;p25"/>
          <p:cNvSpPr/>
          <p:nvPr/>
        </p:nvSpPr>
        <p:spPr>
          <a:xfrm>
            <a:off x="499582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21" name="Google Shape;221;p25"/>
          <p:cNvSpPr/>
          <p:nvPr/>
        </p:nvSpPr>
        <p:spPr>
          <a:xfrm>
            <a:off x="6176150" y="269820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22" name="Google Shape;222;p25"/>
          <p:cNvSpPr/>
          <p:nvPr/>
        </p:nvSpPr>
        <p:spPr>
          <a:xfrm>
            <a:off x="776797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23" name="Google Shape;223;p25"/>
          <p:cNvSpPr txBox="1"/>
          <p:nvPr/>
        </p:nvSpPr>
        <p:spPr>
          <a:xfrm>
            <a:off x="4404825" y="1703025"/>
            <a:ext cx="14124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Sequential</a:t>
            </a:r>
            <a:endParaRPr sz="1800">
              <a:solidFill>
                <a:schemeClr val="lt2"/>
              </a:solidFill>
            </a:endParaRPr>
          </a:p>
        </p:txBody>
      </p:sp>
      <p:sp>
        <p:nvSpPr>
          <p:cNvPr id="224" name="Google Shape;224;p25"/>
          <p:cNvSpPr txBox="1"/>
          <p:nvPr/>
        </p:nvSpPr>
        <p:spPr>
          <a:xfrm>
            <a:off x="7176975" y="1703025"/>
            <a:ext cx="13269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Eventual</a:t>
            </a:r>
            <a:endParaRPr sz="1800">
              <a:solidFill>
                <a:schemeClr val="lt2"/>
              </a:solidFill>
            </a:endParaRPr>
          </a:p>
        </p:txBody>
      </p:sp>
      <p:sp>
        <p:nvSpPr>
          <p:cNvPr id="225" name="Google Shape;225;p25"/>
          <p:cNvSpPr/>
          <p:nvPr/>
        </p:nvSpPr>
        <p:spPr>
          <a:xfrm>
            <a:off x="179827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26" name="Google Shape;226;p25"/>
          <p:cNvSpPr txBox="1"/>
          <p:nvPr/>
        </p:nvSpPr>
        <p:spPr>
          <a:xfrm>
            <a:off x="844425" y="1703025"/>
            <a:ext cx="25140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Strict Serializability</a:t>
            </a:r>
            <a:endParaRPr sz="1800">
              <a:solidFill>
                <a:schemeClr val="lt2"/>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30"/>
        <p:cNvGrpSpPr/>
        <p:nvPr/>
      </p:nvGrpSpPr>
      <p:grpSpPr>
        <a:xfrm>
          <a:off x="0" y="0"/>
          <a:ext cx="0" cy="0"/>
          <a:chOff x="0" y="0"/>
          <a:chExt cx="0" cy="0"/>
        </a:xfrm>
      </p:grpSpPr>
      <p:sp>
        <p:nvSpPr>
          <p:cNvPr id="231" name="Google Shape;231;p26"/>
          <p:cNvSpPr txBox="1">
            <a:spLocks noGrp="1"/>
          </p:cNvSpPr>
          <p:nvPr>
            <p:ph type="body" idx="1"/>
          </p:nvPr>
        </p:nvSpPr>
        <p:spPr>
          <a:xfrm>
            <a:off x="311700" y="1076275"/>
            <a:ext cx="8520600" cy="3416400"/>
          </a:xfrm>
          <a:prstGeom prst="rect">
            <a:avLst/>
          </a:prstGeom>
        </p:spPr>
        <p:txBody>
          <a:bodyPr spcFirstLastPara="1" wrap="square" lIns="91425" tIns="91425" rIns="91425" bIns="91425" anchor="t" anchorCtr="0">
            <a:noAutofit/>
          </a:bodyPr>
          <a:lstStyle/>
          <a:p>
            <a:pPr marL="457200" lvl="0" indent="-342900" algn="l" rtl="0">
              <a:lnSpc>
                <a:spcPct val="150000"/>
              </a:lnSpc>
              <a:spcBef>
                <a:spcPts val="0"/>
              </a:spcBef>
              <a:spcAft>
                <a:spcPts val="0"/>
              </a:spcAft>
              <a:buClr>
                <a:schemeClr val="lt1"/>
              </a:buClr>
              <a:buSzPts val="1800"/>
              <a:buChar char="●"/>
            </a:pPr>
            <a:r>
              <a:rPr lang="en" dirty="0">
                <a:solidFill>
                  <a:srgbClr val="FF0000"/>
                </a:solidFill>
              </a:rPr>
              <a:t>Partial order</a:t>
            </a:r>
            <a:r>
              <a:rPr lang="en" dirty="0">
                <a:solidFill>
                  <a:schemeClr val="lt1"/>
                </a:solidFill>
              </a:rPr>
              <a:t>: order causally related ops the same way across all processes</a:t>
            </a:r>
            <a:endParaRPr dirty="0">
              <a:solidFill>
                <a:schemeClr val="lt1"/>
              </a:solidFill>
            </a:endParaRPr>
          </a:p>
          <a:p>
            <a:pPr marL="457200" lvl="0" indent="-342900" algn="l" rtl="0">
              <a:lnSpc>
                <a:spcPct val="150000"/>
              </a:lnSpc>
              <a:spcBef>
                <a:spcPts val="500"/>
              </a:spcBef>
              <a:spcAft>
                <a:spcPts val="0"/>
              </a:spcAft>
              <a:buClr>
                <a:schemeClr val="lt1"/>
              </a:buClr>
              <a:buSzPts val="1800"/>
              <a:buChar char="●"/>
            </a:pPr>
            <a:r>
              <a:rPr lang="en" dirty="0">
                <a:solidFill>
                  <a:srgbClr val="FF0000"/>
                </a:solidFill>
              </a:rPr>
              <a:t>+</a:t>
            </a:r>
            <a:r>
              <a:rPr lang="en" dirty="0">
                <a:solidFill>
                  <a:schemeClr val="lt1"/>
                </a:solidFill>
              </a:rPr>
              <a:t>: replicas’ total order eventually converges.</a:t>
            </a:r>
            <a:endParaRPr dirty="0">
              <a:solidFill>
                <a:schemeClr val="lt1"/>
              </a:solidFill>
            </a:endParaRPr>
          </a:p>
          <a:p>
            <a:pPr marL="457200" lvl="0" indent="-342900" algn="l" rtl="0">
              <a:lnSpc>
                <a:spcPct val="150000"/>
              </a:lnSpc>
              <a:spcBef>
                <a:spcPts val="500"/>
              </a:spcBef>
              <a:spcAft>
                <a:spcPts val="0"/>
              </a:spcAft>
              <a:buClr>
                <a:schemeClr val="lt1"/>
              </a:buClr>
              <a:buSzPts val="1800"/>
              <a:buChar char="●"/>
            </a:pPr>
            <a:r>
              <a:rPr lang="en" dirty="0">
                <a:solidFill>
                  <a:schemeClr val="lt1"/>
                </a:solidFill>
              </a:rPr>
              <a:t>Difference from </a:t>
            </a:r>
            <a:r>
              <a:rPr lang="en" i="1" dirty="0">
                <a:solidFill>
                  <a:schemeClr val="lt1"/>
                </a:solidFill>
              </a:rPr>
              <a:t>sequential consistency</a:t>
            </a:r>
            <a:r>
              <a:rPr lang="en" dirty="0">
                <a:solidFill>
                  <a:schemeClr val="lt1"/>
                </a:solidFill>
              </a:rPr>
              <a:t>?</a:t>
            </a:r>
            <a:endParaRPr dirty="0">
              <a:solidFill>
                <a:schemeClr val="lt1"/>
              </a:solidFill>
            </a:endParaRPr>
          </a:p>
          <a:p>
            <a:pPr marL="914400" lvl="1" indent="-317500" algn="l" rtl="0">
              <a:lnSpc>
                <a:spcPct val="150000"/>
              </a:lnSpc>
              <a:spcBef>
                <a:spcPts val="500"/>
              </a:spcBef>
              <a:spcAft>
                <a:spcPts val="0"/>
              </a:spcAft>
              <a:buClr>
                <a:schemeClr val="lt1"/>
              </a:buClr>
              <a:buSzPts val="1400"/>
              <a:buChar char="○"/>
            </a:pPr>
            <a:r>
              <a:rPr lang="en" dirty="0">
                <a:solidFill>
                  <a:schemeClr val="lt1"/>
                </a:solidFill>
              </a:rPr>
              <a:t>Only causally related ops need to be ordered: </a:t>
            </a:r>
            <a:r>
              <a:rPr lang="en" b="1" dirty="0">
                <a:solidFill>
                  <a:srgbClr val="FF0000"/>
                </a:solidFill>
              </a:rPr>
              <a:t>no guaranteed total order</a:t>
            </a:r>
            <a:r>
              <a:rPr lang="en" b="1" dirty="0">
                <a:solidFill>
                  <a:schemeClr val="lt1"/>
                </a:solidFill>
              </a:rPr>
              <a:t>.</a:t>
            </a:r>
            <a:endParaRPr b="1" dirty="0">
              <a:solidFill>
                <a:schemeClr val="lt1"/>
              </a:solidFill>
            </a:endParaRPr>
          </a:p>
          <a:p>
            <a:pPr marL="914400" lvl="1" indent="-317500" algn="l" rtl="0">
              <a:lnSpc>
                <a:spcPct val="150000"/>
              </a:lnSpc>
              <a:spcBef>
                <a:spcPts val="500"/>
              </a:spcBef>
              <a:spcAft>
                <a:spcPts val="0"/>
              </a:spcAft>
              <a:buClr>
                <a:schemeClr val="lt1"/>
              </a:buClr>
              <a:buSzPts val="1400"/>
              <a:buChar char="○"/>
            </a:pPr>
            <a:r>
              <a:rPr lang="en" dirty="0">
                <a:solidFill>
                  <a:schemeClr val="lt1"/>
                </a:solidFill>
              </a:rPr>
              <a:t>Concurrent ops may be ordered differently across different processes.</a:t>
            </a:r>
            <a:endParaRPr dirty="0">
              <a:solidFill>
                <a:schemeClr val="lt1"/>
              </a:solidFill>
            </a:endParaRPr>
          </a:p>
          <a:p>
            <a:pPr marL="0" lvl="0" indent="0" algn="l" rtl="0">
              <a:spcBef>
                <a:spcPts val="1000"/>
              </a:spcBef>
              <a:spcAft>
                <a:spcPts val="0"/>
              </a:spcAft>
              <a:buNone/>
            </a:pPr>
            <a:endParaRPr b="1" dirty="0">
              <a:solidFill>
                <a:schemeClr val="lt1"/>
              </a:solidFill>
            </a:endParaRPr>
          </a:p>
          <a:p>
            <a:pPr marL="0" lvl="0" indent="0" algn="l" rtl="0">
              <a:spcBef>
                <a:spcPts val="1000"/>
              </a:spcBef>
              <a:spcAft>
                <a:spcPts val="0"/>
              </a:spcAft>
              <a:buNone/>
            </a:pPr>
            <a:r>
              <a:rPr lang="en" b="1" dirty="0">
                <a:solidFill>
                  <a:schemeClr val="lt1"/>
                </a:solidFill>
              </a:rPr>
              <a:t>Pros:</a:t>
            </a:r>
            <a:r>
              <a:rPr lang="en" dirty="0">
                <a:solidFill>
                  <a:schemeClr val="lt1"/>
                </a:solidFill>
              </a:rPr>
              <a:t> preserves causality while improving efficiency.</a:t>
            </a:r>
            <a:endParaRPr dirty="0">
              <a:solidFill>
                <a:schemeClr val="lt1"/>
              </a:solidFill>
            </a:endParaRPr>
          </a:p>
          <a:p>
            <a:pPr marL="0" lvl="0" indent="0" algn="l" rtl="0">
              <a:spcBef>
                <a:spcPts val="0"/>
              </a:spcBef>
              <a:spcAft>
                <a:spcPts val="1600"/>
              </a:spcAft>
              <a:buNone/>
            </a:pPr>
            <a:r>
              <a:rPr lang="en" b="1" dirty="0">
                <a:solidFill>
                  <a:schemeClr val="lt1"/>
                </a:solidFill>
              </a:rPr>
              <a:t>Cons:</a:t>
            </a:r>
            <a:r>
              <a:rPr lang="en" dirty="0">
                <a:solidFill>
                  <a:schemeClr val="lt1"/>
                </a:solidFill>
              </a:rPr>
              <a:t> harder to reason about concurrency.</a:t>
            </a:r>
            <a:endParaRPr dirty="0">
              <a:solidFill>
                <a:schemeClr val="lt1"/>
              </a:solidFill>
            </a:endParaRPr>
          </a:p>
        </p:txBody>
      </p:sp>
      <p:sp>
        <p:nvSpPr>
          <p:cNvPr id="232" name="Google Shape;232;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Causal+ Consistency</a:t>
            </a:r>
            <a:endParaRPr>
              <a:solidFill>
                <a:schemeClr val="lt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1">
                                            <p:txEl>
                                              <p:pRg st="0" end="0"/>
                                            </p:txEl>
                                          </p:spTgt>
                                        </p:tgtEl>
                                        <p:attrNameLst>
                                          <p:attrName>style.visibility</p:attrName>
                                        </p:attrNameLst>
                                      </p:cBhvr>
                                      <p:to>
                                        <p:strVal val="visible"/>
                                      </p:to>
                                    </p:set>
                                    <p:animEffect transition="in" filter="fade">
                                      <p:cBhvr>
                                        <p:cTn id="7" dur="1"/>
                                        <p:tgtEl>
                                          <p:spTgt spid="2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31">
                                            <p:txEl>
                                              <p:pRg st="1" end="1"/>
                                            </p:txEl>
                                          </p:spTgt>
                                        </p:tgtEl>
                                        <p:attrNameLst>
                                          <p:attrName>style.visibility</p:attrName>
                                        </p:attrNameLst>
                                      </p:cBhvr>
                                      <p:to>
                                        <p:strVal val="visible"/>
                                      </p:to>
                                    </p:set>
                                    <p:animEffect transition="in" filter="fade">
                                      <p:cBhvr>
                                        <p:cTn id="12" dur="1"/>
                                        <p:tgtEl>
                                          <p:spTgt spid="2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31">
                                            <p:txEl>
                                              <p:pRg st="2" end="2"/>
                                            </p:txEl>
                                          </p:spTgt>
                                        </p:tgtEl>
                                        <p:attrNameLst>
                                          <p:attrName>style.visibility</p:attrName>
                                        </p:attrNameLst>
                                      </p:cBhvr>
                                      <p:to>
                                        <p:strVal val="visible"/>
                                      </p:to>
                                    </p:set>
                                    <p:animEffect transition="in" filter="fade">
                                      <p:cBhvr>
                                        <p:cTn id="17" dur="1"/>
                                        <p:tgtEl>
                                          <p:spTgt spid="2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31">
                                            <p:txEl>
                                              <p:pRg st="3" end="3"/>
                                            </p:txEl>
                                          </p:spTgt>
                                        </p:tgtEl>
                                        <p:attrNameLst>
                                          <p:attrName>style.visibility</p:attrName>
                                        </p:attrNameLst>
                                      </p:cBhvr>
                                      <p:to>
                                        <p:strVal val="visible"/>
                                      </p:to>
                                    </p:set>
                                    <p:animEffect transition="in" filter="fade">
                                      <p:cBhvr>
                                        <p:cTn id="22" dur="1"/>
                                        <p:tgtEl>
                                          <p:spTgt spid="23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31">
                                            <p:txEl>
                                              <p:pRg st="4" end="4"/>
                                            </p:txEl>
                                          </p:spTgt>
                                        </p:tgtEl>
                                        <p:attrNameLst>
                                          <p:attrName>style.visibility</p:attrName>
                                        </p:attrNameLst>
                                      </p:cBhvr>
                                      <p:to>
                                        <p:strVal val="visible"/>
                                      </p:to>
                                    </p:set>
                                    <p:animEffect transition="in" filter="fade">
                                      <p:cBhvr>
                                        <p:cTn id="27" dur="1"/>
                                        <p:tgtEl>
                                          <p:spTgt spid="23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31">
                                            <p:txEl>
                                              <p:pRg st="5" end="5"/>
                                            </p:txEl>
                                          </p:spTgt>
                                        </p:tgtEl>
                                        <p:attrNameLst>
                                          <p:attrName>style.visibility</p:attrName>
                                        </p:attrNameLst>
                                      </p:cBhvr>
                                      <p:to>
                                        <p:strVal val="visible"/>
                                      </p:to>
                                    </p:set>
                                    <p:animEffect transition="in" filter="fade">
                                      <p:cBhvr>
                                        <p:cTn id="32" dur="1"/>
                                        <p:tgtEl>
                                          <p:spTgt spid="23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31">
                                            <p:txEl>
                                              <p:pRg st="6" end="6"/>
                                            </p:txEl>
                                          </p:spTgt>
                                        </p:tgtEl>
                                        <p:attrNameLst>
                                          <p:attrName>style.visibility</p:attrName>
                                        </p:attrNameLst>
                                      </p:cBhvr>
                                      <p:to>
                                        <p:strVal val="visible"/>
                                      </p:to>
                                    </p:set>
                                    <p:animEffect transition="in" filter="fade">
                                      <p:cBhvr>
                                        <p:cTn id="37" dur="1"/>
                                        <p:tgtEl>
                                          <p:spTgt spid="23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31">
                                            <p:txEl>
                                              <p:pRg st="7" end="7"/>
                                            </p:txEl>
                                          </p:spTgt>
                                        </p:tgtEl>
                                        <p:attrNameLst>
                                          <p:attrName>style.visibility</p:attrName>
                                        </p:attrNameLst>
                                      </p:cBhvr>
                                      <p:to>
                                        <p:strVal val="visible"/>
                                      </p:to>
                                    </p:set>
                                    <p:animEffect transition="in" filter="fade">
                                      <p:cBhvr>
                                        <p:cTn id="42" dur="1"/>
                                        <p:tgtEl>
                                          <p:spTgt spid="23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36"/>
        <p:cNvGrpSpPr/>
        <p:nvPr/>
      </p:nvGrpSpPr>
      <p:grpSpPr>
        <a:xfrm>
          <a:off x="0" y="0"/>
          <a:ext cx="0" cy="0"/>
          <a:chOff x="0" y="0"/>
          <a:chExt cx="0" cy="0"/>
        </a:xfrm>
      </p:grpSpPr>
      <p:sp>
        <p:nvSpPr>
          <p:cNvPr id="237" name="Google Shape;237;p27"/>
          <p:cNvSpPr/>
          <p:nvPr/>
        </p:nvSpPr>
        <p:spPr>
          <a:xfrm>
            <a:off x="4761120" y="688881"/>
            <a:ext cx="607500" cy="5916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P1</a:t>
            </a:r>
            <a:endParaRPr sz="1800"/>
          </a:p>
        </p:txBody>
      </p:sp>
      <p:sp>
        <p:nvSpPr>
          <p:cNvPr id="238" name="Google Shape;238;p27"/>
          <p:cNvSpPr/>
          <p:nvPr/>
        </p:nvSpPr>
        <p:spPr>
          <a:xfrm>
            <a:off x="5951746" y="688881"/>
            <a:ext cx="607500" cy="5916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P2</a:t>
            </a:r>
            <a:endParaRPr sz="1800"/>
          </a:p>
        </p:txBody>
      </p:sp>
      <p:cxnSp>
        <p:nvCxnSpPr>
          <p:cNvPr id="239" name="Google Shape;239;p27"/>
          <p:cNvCxnSpPr>
            <a:stCxn id="237" idx="2"/>
          </p:cNvCxnSpPr>
          <p:nvPr/>
        </p:nvCxnSpPr>
        <p:spPr>
          <a:xfrm flipH="1">
            <a:off x="5055870" y="1280481"/>
            <a:ext cx="9000" cy="3152700"/>
          </a:xfrm>
          <a:prstGeom prst="straightConnector1">
            <a:avLst/>
          </a:prstGeom>
          <a:noFill/>
          <a:ln w="9525" cap="flat" cmpd="sng">
            <a:solidFill>
              <a:schemeClr val="dk2"/>
            </a:solidFill>
            <a:prstDash val="solid"/>
            <a:round/>
            <a:headEnd type="none" w="med" len="med"/>
            <a:tailEnd type="stealth" w="med" len="med"/>
          </a:ln>
        </p:spPr>
      </p:cxnSp>
      <p:cxnSp>
        <p:nvCxnSpPr>
          <p:cNvPr id="240" name="Google Shape;240;p27"/>
          <p:cNvCxnSpPr>
            <a:stCxn id="238" idx="2"/>
          </p:cNvCxnSpPr>
          <p:nvPr/>
        </p:nvCxnSpPr>
        <p:spPr>
          <a:xfrm flipH="1">
            <a:off x="6250996" y="1280481"/>
            <a:ext cx="4500" cy="3152700"/>
          </a:xfrm>
          <a:prstGeom prst="straightConnector1">
            <a:avLst/>
          </a:prstGeom>
          <a:noFill/>
          <a:ln w="9525" cap="flat" cmpd="sng">
            <a:solidFill>
              <a:schemeClr val="dk2"/>
            </a:solidFill>
            <a:prstDash val="solid"/>
            <a:round/>
            <a:headEnd type="none" w="med" len="med"/>
            <a:tailEnd type="stealth" w="med" len="med"/>
          </a:ln>
        </p:spPr>
      </p:cxnSp>
      <p:cxnSp>
        <p:nvCxnSpPr>
          <p:cNvPr id="241" name="Google Shape;241;p27"/>
          <p:cNvCxnSpPr/>
          <p:nvPr/>
        </p:nvCxnSpPr>
        <p:spPr>
          <a:xfrm>
            <a:off x="5070383" y="2221844"/>
            <a:ext cx="1190700" cy="524700"/>
          </a:xfrm>
          <a:prstGeom prst="straightConnector1">
            <a:avLst/>
          </a:prstGeom>
          <a:noFill/>
          <a:ln w="9525" cap="flat" cmpd="sng">
            <a:solidFill>
              <a:schemeClr val="dk2"/>
            </a:solidFill>
            <a:prstDash val="solid"/>
            <a:round/>
            <a:headEnd type="none" w="med" len="med"/>
            <a:tailEnd type="stealth" w="med" len="med"/>
          </a:ln>
        </p:spPr>
      </p:cxnSp>
      <p:cxnSp>
        <p:nvCxnSpPr>
          <p:cNvPr id="242" name="Google Shape;242;p27"/>
          <p:cNvCxnSpPr/>
          <p:nvPr/>
        </p:nvCxnSpPr>
        <p:spPr>
          <a:xfrm flipH="1">
            <a:off x="5070310" y="3795171"/>
            <a:ext cx="1190700" cy="312000"/>
          </a:xfrm>
          <a:prstGeom prst="straightConnector1">
            <a:avLst/>
          </a:prstGeom>
          <a:noFill/>
          <a:ln w="9525" cap="flat" cmpd="sng">
            <a:solidFill>
              <a:schemeClr val="dk2"/>
            </a:solidFill>
            <a:prstDash val="solid"/>
            <a:round/>
            <a:headEnd type="none" w="med" len="med"/>
            <a:tailEnd type="stealth" w="med" len="med"/>
          </a:ln>
        </p:spPr>
      </p:cxnSp>
      <p:sp>
        <p:nvSpPr>
          <p:cNvPr id="243" name="Google Shape;243;p27"/>
          <p:cNvSpPr txBox="1"/>
          <p:nvPr/>
        </p:nvSpPr>
        <p:spPr>
          <a:xfrm>
            <a:off x="4602638" y="1428093"/>
            <a:ext cx="382500" cy="439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a</a:t>
            </a:r>
            <a:endParaRPr sz="1800"/>
          </a:p>
        </p:txBody>
      </p:sp>
      <p:sp>
        <p:nvSpPr>
          <p:cNvPr id="244" name="Google Shape;244;p27"/>
          <p:cNvSpPr txBox="1"/>
          <p:nvPr/>
        </p:nvSpPr>
        <p:spPr>
          <a:xfrm>
            <a:off x="4602638" y="2015073"/>
            <a:ext cx="382500" cy="439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b</a:t>
            </a:r>
            <a:endParaRPr sz="1800"/>
          </a:p>
        </p:txBody>
      </p:sp>
      <p:sp>
        <p:nvSpPr>
          <p:cNvPr id="245" name="Google Shape;245;p27"/>
          <p:cNvSpPr txBox="1"/>
          <p:nvPr/>
        </p:nvSpPr>
        <p:spPr>
          <a:xfrm>
            <a:off x="4602638" y="2851234"/>
            <a:ext cx="382500" cy="439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c</a:t>
            </a:r>
            <a:endParaRPr sz="1800"/>
          </a:p>
        </p:txBody>
      </p:sp>
      <p:sp>
        <p:nvSpPr>
          <p:cNvPr id="246" name="Google Shape;246;p27"/>
          <p:cNvSpPr txBox="1"/>
          <p:nvPr/>
        </p:nvSpPr>
        <p:spPr>
          <a:xfrm>
            <a:off x="4602638" y="3993795"/>
            <a:ext cx="382500" cy="439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d</a:t>
            </a:r>
            <a:endParaRPr sz="1800"/>
          </a:p>
        </p:txBody>
      </p:sp>
      <p:sp>
        <p:nvSpPr>
          <p:cNvPr id="247" name="Google Shape;247;p27"/>
          <p:cNvSpPr txBox="1"/>
          <p:nvPr/>
        </p:nvSpPr>
        <p:spPr>
          <a:xfrm>
            <a:off x="6346166" y="1779507"/>
            <a:ext cx="382500" cy="439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e</a:t>
            </a:r>
            <a:endParaRPr sz="1800"/>
          </a:p>
        </p:txBody>
      </p:sp>
      <p:sp>
        <p:nvSpPr>
          <p:cNvPr id="248" name="Google Shape;248;p27"/>
          <p:cNvSpPr txBox="1"/>
          <p:nvPr/>
        </p:nvSpPr>
        <p:spPr>
          <a:xfrm>
            <a:off x="6346166" y="2717901"/>
            <a:ext cx="382500" cy="439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f</a:t>
            </a:r>
            <a:endParaRPr sz="1800"/>
          </a:p>
        </p:txBody>
      </p:sp>
      <p:sp>
        <p:nvSpPr>
          <p:cNvPr id="249" name="Google Shape;249;p27"/>
          <p:cNvSpPr txBox="1"/>
          <p:nvPr/>
        </p:nvSpPr>
        <p:spPr>
          <a:xfrm>
            <a:off x="6346166" y="3391265"/>
            <a:ext cx="382500" cy="439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t>g</a:t>
            </a:r>
            <a:endParaRPr sz="1800"/>
          </a:p>
        </p:txBody>
      </p:sp>
      <p:graphicFrame>
        <p:nvGraphicFramePr>
          <p:cNvPr id="250" name="Google Shape;250;p27"/>
          <p:cNvGraphicFramePr/>
          <p:nvPr/>
        </p:nvGraphicFramePr>
        <p:xfrm>
          <a:off x="2415338" y="688863"/>
          <a:ext cx="1995725" cy="3962100"/>
        </p:xfrm>
        <a:graphic>
          <a:graphicData uri="http://schemas.openxmlformats.org/drawingml/2006/table">
            <a:tbl>
              <a:tblPr>
                <a:noFill/>
                <a:tableStyleId>{EFCEB724-A77F-47DA-9BD7-801B8F466832}</a:tableStyleId>
              </a:tblPr>
              <a:tblGrid>
                <a:gridCol w="915500">
                  <a:extLst>
                    <a:ext uri="{9D8B030D-6E8A-4147-A177-3AD203B41FA5}">
                      <a16:colId xmlns:a16="http://schemas.microsoft.com/office/drawing/2014/main" val="20000"/>
                    </a:ext>
                  </a:extLst>
                </a:gridCol>
                <a:gridCol w="1080225">
                  <a:extLst>
                    <a:ext uri="{9D8B030D-6E8A-4147-A177-3AD203B41FA5}">
                      <a16:colId xmlns:a16="http://schemas.microsoft.com/office/drawing/2014/main" val="20001"/>
                    </a:ext>
                  </a:extLst>
                </a:gridCol>
              </a:tblGrid>
              <a:tr h="394700">
                <a:tc>
                  <a:txBody>
                    <a:bodyPr/>
                    <a:lstStyle/>
                    <a:p>
                      <a:pPr marL="0" lvl="0" indent="0" algn="ctr" rtl="0">
                        <a:spcBef>
                          <a:spcPts val="0"/>
                        </a:spcBef>
                        <a:spcAft>
                          <a:spcPts val="0"/>
                        </a:spcAft>
                        <a:buNone/>
                      </a:pPr>
                      <a:r>
                        <a:rPr lang="en"/>
                        <a:t>Ops</a:t>
                      </a:r>
                      <a:endParaRPr/>
                    </a:p>
                  </a:txBody>
                  <a:tcPr marL="91425" marR="91425" marT="91425" marB="91425">
                    <a:solidFill>
                      <a:srgbClr val="B7B7B7"/>
                    </a:solidFill>
                  </a:tcPr>
                </a:tc>
                <a:tc>
                  <a:txBody>
                    <a:bodyPr/>
                    <a:lstStyle/>
                    <a:p>
                      <a:pPr marL="0" lvl="0" indent="0" algn="l" rtl="0">
                        <a:spcBef>
                          <a:spcPts val="0"/>
                        </a:spcBef>
                        <a:spcAft>
                          <a:spcPts val="0"/>
                        </a:spcAft>
                        <a:buNone/>
                      </a:pPr>
                      <a:r>
                        <a:rPr lang="en"/>
                        <a:t>Concurrent</a:t>
                      </a:r>
                      <a:endParaRPr/>
                    </a:p>
                  </a:txBody>
                  <a:tcPr marL="91425" marR="91425" marT="91425" marB="91425">
                    <a:solidFill>
                      <a:srgbClr val="B7B7B7"/>
                    </a:solidFill>
                  </a:tcPr>
                </a:tc>
                <a:extLst>
                  <a:ext uri="{0D108BD9-81ED-4DB2-BD59-A6C34878D82A}">
                    <a16:rowId xmlns:a16="http://schemas.microsoft.com/office/drawing/2014/main" val="10000"/>
                  </a:ext>
                </a:extLst>
              </a:tr>
              <a:tr h="365450">
                <a:tc>
                  <a:txBody>
                    <a:bodyPr/>
                    <a:lstStyle/>
                    <a:p>
                      <a:pPr marL="0" lvl="0" indent="0" algn="ctr" rtl="0">
                        <a:spcBef>
                          <a:spcPts val="0"/>
                        </a:spcBef>
                        <a:spcAft>
                          <a:spcPts val="0"/>
                        </a:spcAft>
                        <a:buNone/>
                      </a:pPr>
                      <a:r>
                        <a:rPr lang="en"/>
                        <a:t>a,b</a:t>
                      </a:r>
                      <a:endParaRPr/>
                    </a:p>
                  </a:txBody>
                  <a:tcPr marL="91425" marR="91425" marT="91425" marB="91425">
                    <a:solidFill>
                      <a:srgbClr val="EFEFEF"/>
                    </a:solidFill>
                  </a:tcPr>
                </a:tc>
                <a:tc>
                  <a:txBody>
                    <a:bodyPr/>
                    <a:lstStyle/>
                    <a:p>
                      <a:pPr marL="0" lvl="0" indent="0" algn="l" rtl="0">
                        <a:spcBef>
                          <a:spcPts val="0"/>
                        </a:spcBef>
                        <a:spcAft>
                          <a:spcPts val="0"/>
                        </a:spcAft>
                        <a:buNone/>
                      </a:pPr>
                      <a:endParaRPr/>
                    </a:p>
                  </a:txBody>
                  <a:tcPr marL="91425" marR="91425" marT="91425" marB="91425">
                    <a:solidFill>
                      <a:srgbClr val="EFEFEF"/>
                    </a:solidFill>
                  </a:tcPr>
                </a:tc>
                <a:extLst>
                  <a:ext uri="{0D108BD9-81ED-4DB2-BD59-A6C34878D82A}">
                    <a16:rowId xmlns:a16="http://schemas.microsoft.com/office/drawing/2014/main" val="10001"/>
                  </a:ext>
                </a:extLst>
              </a:tr>
              <a:tr h="365450">
                <a:tc>
                  <a:txBody>
                    <a:bodyPr/>
                    <a:lstStyle/>
                    <a:p>
                      <a:pPr marL="0" lvl="0" indent="0" algn="ctr" rtl="0">
                        <a:spcBef>
                          <a:spcPts val="0"/>
                        </a:spcBef>
                        <a:spcAft>
                          <a:spcPts val="0"/>
                        </a:spcAft>
                        <a:buNone/>
                      </a:pPr>
                      <a:r>
                        <a:rPr lang="en"/>
                        <a:t>a,e</a:t>
                      </a:r>
                      <a:endParaRPr/>
                    </a:p>
                  </a:txBody>
                  <a:tcPr marL="91425" marR="91425" marT="91425" marB="91425">
                    <a:solidFill>
                      <a:srgbClr val="B7B7B7"/>
                    </a:solidFill>
                  </a:tcPr>
                </a:tc>
                <a:tc>
                  <a:txBody>
                    <a:bodyPr/>
                    <a:lstStyle/>
                    <a:p>
                      <a:pPr marL="0" lvl="0" indent="0" algn="l" rtl="0">
                        <a:spcBef>
                          <a:spcPts val="0"/>
                        </a:spcBef>
                        <a:spcAft>
                          <a:spcPts val="0"/>
                        </a:spcAft>
                        <a:buNone/>
                      </a:pPr>
                      <a:endParaRPr/>
                    </a:p>
                  </a:txBody>
                  <a:tcPr marL="91425" marR="91425" marT="91425" marB="91425">
                    <a:solidFill>
                      <a:srgbClr val="B7B7B7"/>
                    </a:solidFill>
                  </a:tcPr>
                </a:tc>
                <a:extLst>
                  <a:ext uri="{0D108BD9-81ED-4DB2-BD59-A6C34878D82A}">
                    <a16:rowId xmlns:a16="http://schemas.microsoft.com/office/drawing/2014/main" val="10002"/>
                  </a:ext>
                </a:extLst>
              </a:tr>
              <a:tr h="365450">
                <a:tc>
                  <a:txBody>
                    <a:bodyPr/>
                    <a:lstStyle/>
                    <a:p>
                      <a:pPr marL="0" lvl="0" indent="0" algn="ctr" rtl="0">
                        <a:spcBef>
                          <a:spcPts val="0"/>
                        </a:spcBef>
                        <a:spcAft>
                          <a:spcPts val="0"/>
                        </a:spcAft>
                        <a:buNone/>
                      </a:pPr>
                      <a:r>
                        <a:rPr lang="en"/>
                        <a:t>a,g</a:t>
                      </a:r>
                      <a:endParaRPr/>
                    </a:p>
                  </a:txBody>
                  <a:tcPr marL="91425" marR="91425" marT="91425" marB="91425">
                    <a:solidFill>
                      <a:srgbClr val="EFEFEF"/>
                    </a:solidFill>
                  </a:tcPr>
                </a:tc>
                <a:tc>
                  <a:txBody>
                    <a:bodyPr/>
                    <a:lstStyle/>
                    <a:p>
                      <a:pPr marL="0" lvl="0" indent="0" algn="l" rtl="0">
                        <a:spcBef>
                          <a:spcPts val="0"/>
                        </a:spcBef>
                        <a:spcAft>
                          <a:spcPts val="0"/>
                        </a:spcAft>
                        <a:buNone/>
                      </a:pPr>
                      <a:endParaRPr/>
                    </a:p>
                  </a:txBody>
                  <a:tcPr marL="91425" marR="91425" marT="91425" marB="91425">
                    <a:solidFill>
                      <a:srgbClr val="EFEFEF"/>
                    </a:solidFill>
                  </a:tcPr>
                </a:tc>
                <a:extLst>
                  <a:ext uri="{0D108BD9-81ED-4DB2-BD59-A6C34878D82A}">
                    <a16:rowId xmlns:a16="http://schemas.microsoft.com/office/drawing/2014/main" val="10003"/>
                  </a:ext>
                </a:extLst>
              </a:tr>
              <a:tr h="365450">
                <a:tc>
                  <a:txBody>
                    <a:bodyPr/>
                    <a:lstStyle/>
                    <a:p>
                      <a:pPr marL="0" lvl="0" indent="0" algn="ctr" rtl="0">
                        <a:spcBef>
                          <a:spcPts val="0"/>
                        </a:spcBef>
                        <a:spcAft>
                          <a:spcPts val="0"/>
                        </a:spcAft>
                        <a:buNone/>
                      </a:pPr>
                      <a:r>
                        <a:rPr lang="en"/>
                        <a:t>c,e</a:t>
                      </a:r>
                      <a:endParaRPr/>
                    </a:p>
                  </a:txBody>
                  <a:tcPr marL="91425" marR="91425" marT="91425" marB="91425">
                    <a:solidFill>
                      <a:srgbClr val="B7B7B7"/>
                    </a:solidFill>
                  </a:tcPr>
                </a:tc>
                <a:tc>
                  <a:txBody>
                    <a:bodyPr/>
                    <a:lstStyle/>
                    <a:p>
                      <a:pPr marL="0" lvl="0" indent="0" algn="l" rtl="0">
                        <a:spcBef>
                          <a:spcPts val="0"/>
                        </a:spcBef>
                        <a:spcAft>
                          <a:spcPts val="0"/>
                        </a:spcAft>
                        <a:buNone/>
                      </a:pPr>
                      <a:endParaRPr/>
                    </a:p>
                  </a:txBody>
                  <a:tcPr marL="91425" marR="91425" marT="91425" marB="91425">
                    <a:solidFill>
                      <a:srgbClr val="B7B7B7"/>
                    </a:solidFill>
                  </a:tcPr>
                </a:tc>
                <a:extLst>
                  <a:ext uri="{0D108BD9-81ED-4DB2-BD59-A6C34878D82A}">
                    <a16:rowId xmlns:a16="http://schemas.microsoft.com/office/drawing/2014/main" val="10004"/>
                  </a:ext>
                </a:extLst>
              </a:tr>
              <a:tr h="365450">
                <a:tc>
                  <a:txBody>
                    <a:bodyPr/>
                    <a:lstStyle/>
                    <a:p>
                      <a:pPr marL="0" lvl="0" indent="0" algn="ctr" rtl="0">
                        <a:spcBef>
                          <a:spcPts val="0"/>
                        </a:spcBef>
                        <a:spcAft>
                          <a:spcPts val="0"/>
                        </a:spcAft>
                        <a:buNone/>
                      </a:pPr>
                      <a:r>
                        <a:rPr lang="en"/>
                        <a:t>c,d</a:t>
                      </a:r>
                      <a:endParaRPr/>
                    </a:p>
                  </a:txBody>
                  <a:tcPr marL="91425" marR="91425" marT="91425" marB="91425">
                    <a:solidFill>
                      <a:srgbClr val="EFEFEF"/>
                    </a:solidFill>
                  </a:tcPr>
                </a:tc>
                <a:tc>
                  <a:txBody>
                    <a:bodyPr/>
                    <a:lstStyle/>
                    <a:p>
                      <a:pPr marL="0" lvl="0" indent="0" algn="l" rtl="0">
                        <a:spcBef>
                          <a:spcPts val="0"/>
                        </a:spcBef>
                        <a:spcAft>
                          <a:spcPts val="0"/>
                        </a:spcAft>
                        <a:buNone/>
                      </a:pPr>
                      <a:endParaRPr/>
                    </a:p>
                  </a:txBody>
                  <a:tcPr marL="91425" marR="91425" marT="91425" marB="91425">
                    <a:solidFill>
                      <a:srgbClr val="EFEFEF"/>
                    </a:solidFill>
                  </a:tcPr>
                </a:tc>
                <a:extLst>
                  <a:ext uri="{0D108BD9-81ED-4DB2-BD59-A6C34878D82A}">
                    <a16:rowId xmlns:a16="http://schemas.microsoft.com/office/drawing/2014/main" val="10005"/>
                  </a:ext>
                </a:extLst>
              </a:tr>
              <a:tr h="394700">
                <a:tc>
                  <a:txBody>
                    <a:bodyPr/>
                    <a:lstStyle/>
                    <a:p>
                      <a:pPr marL="0" lvl="0" indent="0" algn="ctr" rtl="0">
                        <a:spcBef>
                          <a:spcPts val="0"/>
                        </a:spcBef>
                        <a:spcAft>
                          <a:spcPts val="0"/>
                        </a:spcAft>
                        <a:buNone/>
                      </a:pPr>
                      <a:r>
                        <a:rPr lang="en"/>
                        <a:t>d,g</a:t>
                      </a:r>
                      <a:endParaRPr/>
                    </a:p>
                  </a:txBody>
                  <a:tcPr marL="91425" marR="91425" marT="91425" marB="91425">
                    <a:solidFill>
                      <a:srgbClr val="B7B7B7"/>
                    </a:solidFill>
                  </a:tcPr>
                </a:tc>
                <a:tc>
                  <a:txBody>
                    <a:bodyPr/>
                    <a:lstStyle/>
                    <a:p>
                      <a:pPr marL="0" lvl="0" indent="0" algn="l" rtl="0">
                        <a:spcBef>
                          <a:spcPts val="0"/>
                        </a:spcBef>
                        <a:spcAft>
                          <a:spcPts val="0"/>
                        </a:spcAft>
                        <a:buNone/>
                      </a:pPr>
                      <a:endParaRPr/>
                    </a:p>
                  </a:txBody>
                  <a:tcPr marL="91425" marR="91425" marT="91425" marB="91425">
                    <a:solidFill>
                      <a:srgbClr val="B7B7B7"/>
                    </a:solidFill>
                  </a:tcPr>
                </a:tc>
                <a:extLst>
                  <a:ext uri="{0D108BD9-81ED-4DB2-BD59-A6C34878D82A}">
                    <a16:rowId xmlns:a16="http://schemas.microsoft.com/office/drawing/2014/main" val="10006"/>
                  </a:ext>
                </a:extLst>
              </a:tr>
              <a:tr h="365450">
                <a:tc>
                  <a:txBody>
                    <a:bodyPr/>
                    <a:lstStyle/>
                    <a:p>
                      <a:pPr marL="0" lvl="0" indent="0" algn="ctr" rtl="0">
                        <a:spcBef>
                          <a:spcPts val="0"/>
                        </a:spcBef>
                        <a:spcAft>
                          <a:spcPts val="0"/>
                        </a:spcAft>
                        <a:buNone/>
                      </a:pPr>
                      <a:r>
                        <a:rPr lang="en"/>
                        <a:t>d,f</a:t>
                      </a:r>
                      <a:endParaRPr/>
                    </a:p>
                  </a:txBody>
                  <a:tcPr marL="91425" marR="91425" marT="91425" marB="91425">
                    <a:solidFill>
                      <a:srgbClr val="EFEFEF"/>
                    </a:solidFill>
                  </a:tcPr>
                </a:tc>
                <a:tc>
                  <a:txBody>
                    <a:bodyPr/>
                    <a:lstStyle/>
                    <a:p>
                      <a:pPr marL="0" lvl="0" indent="0" algn="l" rtl="0">
                        <a:spcBef>
                          <a:spcPts val="0"/>
                        </a:spcBef>
                        <a:spcAft>
                          <a:spcPts val="0"/>
                        </a:spcAft>
                        <a:buNone/>
                      </a:pPr>
                      <a:endParaRPr/>
                    </a:p>
                  </a:txBody>
                  <a:tcPr marL="91425" marR="91425" marT="91425" marB="91425">
                    <a:solidFill>
                      <a:srgbClr val="EFEFEF"/>
                    </a:solidFill>
                  </a:tcPr>
                </a:tc>
                <a:extLst>
                  <a:ext uri="{0D108BD9-81ED-4DB2-BD59-A6C34878D82A}">
                    <a16:rowId xmlns:a16="http://schemas.microsoft.com/office/drawing/2014/main" val="10007"/>
                  </a:ext>
                </a:extLst>
              </a:tr>
              <a:tr h="394700">
                <a:tc>
                  <a:txBody>
                    <a:bodyPr/>
                    <a:lstStyle/>
                    <a:p>
                      <a:pPr marL="0" lvl="0" indent="0" algn="ctr" rtl="0">
                        <a:spcBef>
                          <a:spcPts val="0"/>
                        </a:spcBef>
                        <a:spcAft>
                          <a:spcPts val="0"/>
                        </a:spcAft>
                        <a:buNone/>
                      </a:pPr>
                      <a:r>
                        <a:rPr lang="en"/>
                        <a:t>e,g</a:t>
                      </a:r>
                      <a:endParaRPr/>
                    </a:p>
                  </a:txBody>
                  <a:tcPr marL="91425" marR="91425" marT="91425" marB="91425">
                    <a:solidFill>
                      <a:srgbClr val="B7B7B7"/>
                    </a:solidFill>
                  </a:tcPr>
                </a:tc>
                <a:tc>
                  <a:txBody>
                    <a:bodyPr/>
                    <a:lstStyle/>
                    <a:p>
                      <a:pPr marL="0" lvl="0" indent="0" algn="l" rtl="0">
                        <a:spcBef>
                          <a:spcPts val="0"/>
                        </a:spcBef>
                        <a:spcAft>
                          <a:spcPts val="0"/>
                        </a:spcAft>
                        <a:buNone/>
                      </a:pPr>
                      <a:endParaRPr/>
                    </a:p>
                  </a:txBody>
                  <a:tcPr marL="91425" marR="91425" marT="91425" marB="91425">
                    <a:solidFill>
                      <a:srgbClr val="B7B7B7"/>
                    </a:solidFill>
                  </a:tcPr>
                </a:tc>
                <a:extLst>
                  <a:ext uri="{0D108BD9-81ED-4DB2-BD59-A6C34878D82A}">
                    <a16:rowId xmlns:a16="http://schemas.microsoft.com/office/drawing/2014/main" val="10008"/>
                  </a:ext>
                </a:extLst>
              </a:tr>
              <a:tr h="365450">
                <a:tc>
                  <a:txBody>
                    <a:bodyPr/>
                    <a:lstStyle/>
                    <a:p>
                      <a:pPr marL="0" lvl="0" indent="0" algn="ctr" rtl="0">
                        <a:spcBef>
                          <a:spcPts val="0"/>
                        </a:spcBef>
                        <a:spcAft>
                          <a:spcPts val="0"/>
                        </a:spcAft>
                        <a:buNone/>
                      </a:pPr>
                      <a:r>
                        <a:rPr lang="en"/>
                        <a:t>a,d</a:t>
                      </a:r>
                      <a:endParaRPr/>
                    </a:p>
                  </a:txBody>
                  <a:tcPr marL="91425" marR="91425" marT="91425" marB="91425">
                    <a:solidFill>
                      <a:srgbClr val="EFEFEF"/>
                    </a:solidFill>
                  </a:tcPr>
                </a:tc>
                <a:tc>
                  <a:txBody>
                    <a:bodyPr/>
                    <a:lstStyle/>
                    <a:p>
                      <a:pPr marL="0" lvl="0" indent="0" algn="l" rtl="0">
                        <a:spcBef>
                          <a:spcPts val="0"/>
                        </a:spcBef>
                        <a:spcAft>
                          <a:spcPts val="0"/>
                        </a:spcAft>
                        <a:buNone/>
                      </a:pPr>
                      <a:endParaRPr/>
                    </a:p>
                  </a:txBody>
                  <a:tcPr marL="91425" marR="91425" marT="91425" marB="91425">
                    <a:solidFill>
                      <a:srgbClr val="EFEFEF"/>
                    </a:solidFill>
                  </a:tcPr>
                </a:tc>
                <a:extLst>
                  <a:ext uri="{0D108BD9-81ED-4DB2-BD59-A6C34878D82A}">
                    <a16:rowId xmlns:a16="http://schemas.microsoft.com/office/drawing/2014/main" val="10009"/>
                  </a:ext>
                </a:extLst>
              </a:tr>
            </a:tbl>
          </a:graphicData>
        </a:graphic>
      </p:graphicFrame>
      <p:sp>
        <p:nvSpPr>
          <p:cNvPr id="251" name="Google Shape;251;p27"/>
          <p:cNvSpPr txBox="1"/>
          <p:nvPr/>
        </p:nvSpPr>
        <p:spPr>
          <a:xfrm>
            <a:off x="3316213" y="1080013"/>
            <a:ext cx="9993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chemeClr val="lt1"/>
                </a:solidFill>
              </a:rPr>
              <a:t>No</a:t>
            </a:r>
            <a:endParaRPr b="1">
              <a:solidFill>
                <a:schemeClr val="lt1"/>
              </a:solidFill>
            </a:endParaRPr>
          </a:p>
        </p:txBody>
      </p:sp>
      <p:sp>
        <p:nvSpPr>
          <p:cNvPr id="252" name="Google Shape;252;p27"/>
          <p:cNvSpPr txBox="1"/>
          <p:nvPr/>
        </p:nvSpPr>
        <p:spPr>
          <a:xfrm>
            <a:off x="3316213" y="1475025"/>
            <a:ext cx="9993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chemeClr val="lt1"/>
                </a:solidFill>
              </a:rPr>
              <a:t>Yes</a:t>
            </a:r>
            <a:endParaRPr b="1">
              <a:solidFill>
                <a:schemeClr val="lt1"/>
              </a:solidFill>
            </a:endParaRPr>
          </a:p>
        </p:txBody>
      </p:sp>
      <p:sp>
        <p:nvSpPr>
          <p:cNvPr id="253" name="Google Shape;253;p27"/>
          <p:cNvSpPr txBox="1"/>
          <p:nvPr/>
        </p:nvSpPr>
        <p:spPr>
          <a:xfrm>
            <a:off x="3316213" y="1870013"/>
            <a:ext cx="9993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chemeClr val="lt1"/>
                </a:solidFill>
              </a:rPr>
              <a:t>No</a:t>
            </a:r>
            <a:endParaRPr b="1">
              <a:solidFill>
                <a:schemeClr val="lt1"/>
              </a:solidFill>
            </a:endParaRPr>
          </a:p>
        </p:txBody>
      </p:sp>
      <p:sp>
        <p:nvSpPr>
          <p:cNvPr id="254" name="Google Shape;254;p27"/>
          <p:cNvSpPr txBox="1"/>
          <p:nvPr/>
        </p:nvSpPr>
        <p:spPr>
          <a:xfrm>
            <a:off x="3316213" y="2247025"/>
            <a:ext cx="9993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chemeClr val="lt1"/>
                </a:solidFill>
              </a:rPr>
              <a:t>Yes</a:t>
            </a:r>
            <a:endParaRPr b="1">
              <a:solidFill>
                <a:schemeClr val="lt1"/>
              </a:solidFill>
            </a:endParaRPr>
          </a:p>
        </p:txBody>
      </p:sp>
      <p:sp>
        <p:nvSpPr>
          <p:cNvPr id="255" name="Google Shape;255;p27"/>
          <p:cNvSpPr txBox="1"/>
          <p:nvPr/>
        </p:nvSpPr>
        <p:spPr>
          <a:xfrm>
            <a:off x="3316213" y="2659988"/>
            <a:ext cx="9993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chemeClr val="lt1"/>
                </a:solidFill>
              </a:rPr>
              <a:t>No</a:t>
            </a:r>
            <a:endParaRPr b="1">
              <a:solidFill>
                <a:schemeClr val="lt1"/>
              </a:solidFill>
            </a:endParaRPr>
          </a:p>
        </p:txBody>
      </p:sp>
      <p:sp>
        <p:nvSpPr>
          <p:cNvPr id="256" name="Google Shape;256;p27"/>
          <p:cNvSpPr txBox="1"/>
          <p:nvPr/>
        </p:nvSpPr>
        <p:spPr>
          <a:xfrm>
            <a:off x="3316213" y="3044775"/>
            <a:ext cx="9993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chemeClr val="lt1"/>
                </a:solidFill>
              </a:rPr>
              <a:t>No</a:t>
            </a:r>
            <a:endParaRPr b="1">
              <a:solidFill>
                <a:schemeClr val="lt1"/>
              </a:solidFill>
            </a:endParaRPr>
          </a:p>
        </p:txBody>
      </p:sp>
      <p:sp>
        <p:nvSpPr>
          <p:cNvPr id="257" name="Google Shape;257;p27"/>
          <p:cNvSpPr txBox="1"/>
          <p:nvPr/>
        </p:nvSpPr>
        <p:spPr>
          <a:xfrm>
            <a:off x="3316225" y="3460763"/>
            <a:ext cx="9993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chemeClr val="lt1"/>
                </a:solidFill>
              </a:rPr>
              <a:t>No</a:t>
            </a:r>
            <a:endParaRPr b="1">
              <a:solidFill>
                <a:schemeClr val="lt1"/>
              </a:solidFill>
            </a:endParaRPr>
          </a:p>
        </p:txBody>
      </p:sp>
      <p:sp>
        <p:nvSpPr>
          <p:cNvPr id="258" name="Google Shape;258;p27"/>
          <p:cNvSpPr txBox="1"/>
          <p:nvPr/>
        </p:nvSpPr>
        <p:spPr>
          <a:xfrm>
            <a:off x="3316225" y="3870688"/>
            <a:ext cx="9993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chemeClr val="lt1"/>
                </a:solidFill>
              </a:rPr>
              <a:t>No</a:t>
            </a:r>
            <a:endParaRPr b="1">
              <a:solidFill>
                <a:schemeClr val="lt1"/>
              </a:solidFill>
            </a:endParaRPr>
          </a:p>
        </p:txBody>
      </p:sp>
      <p:sp>
        <p:nvSpPr>
          <p:cNvPr id="259" name="Google Shape;259;p27"/>
          <p:cNvSpPr txBox="1"/>
          <p:nvPr/>
        </p:nvSpPr>
        <p:spPr>
          <a:xfrm>
            <a:off x="3316225" y="4309138"/>
            <a:ext cx="9993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chemeClr val="lt1"/>
                </a:solidFill>
              </a:rPr>
              <a:t>No</a:t>
            </a:r>
            <a:endParaRPr b="1">
              <a:solidFill>
                <a:schemeClr val="lt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3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4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4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4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4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4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4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4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5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5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5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5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5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5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5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5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258"/>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2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63"/>
        <p:cNvGrpSpPr/>
        <p:nvPr/>
      </p:nvGrpSpPr>
      <p:grpSpPr>
        <a:xfrm>
          <a:off x="0" y="0"/>
          <a:ext cx="0" cy="0"/>
          <a:chOff x="0" y="0"/>
          <a:chExt cx="0" cy="0"/>
        </a:xfrm>
      </p:grpSpPr>
      <p:sp>
        <p:nvSpPr>
          <p:cNvPr id="264" name="Google Shape;264;p2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Causal+ Consistency Example</a:t>
            </a:r>
            <a:endParaRPr>
              <a:solidFill>
                <a:schemeClr val="lt1"/>
              </a:solidFill>
            </a:endParaRPr>
          </a:p>
        </p:txBody>
      </p:sp>
      <p:sp>
        <p:nvSpPr>
          <p:cNvPr id="265" name="Google Shape;265;p28"/>
          <p:cNvSpPr txBox="1"/>
          <p:nvPr/>
        </p:nvSpPr>
        <p:spPr>
          <a:xfrm>
            <a:off x="4608575" y="2129025"/>
            <a:ext cx="5526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a:t>P1:</a:t>
            </a:r>
            <a:endParaRPr/>
          </a:p>
          <a:p>
            <a:pPr marL="0" lvl="0" indent="0" algn="ctr" rtl="0">
              <a:lnSpc>
                <a:spcPct val="100000"/>
              </a:lnSpc>
              <a:spcBef>
                <a:spcPts val="800"/>
              </a:spcBef>
              <a:spcAft>
                <a:spcPts val="0"/>
              </a:spcAft>
              <a:buNone/>
            </a:pPr>
            <a:r>
              <a:rPr lang="en"/>
              <a:t>P2:</a:t>
            </a:r>
            <a:endParaRPr/>
          </a:p>
          <a:p>
            <a:pPr marL="0" lvl="0" indent="0" algn="ctr" rtl="0">
              <a:lnSpc>
                <a:spcPct val="100000"/>
              </a:lnSpc>
              <a:spcBef>
                <a:spcPts val="800"/>
              </a:spcBef>
              <a:spcAft>
                <a:spcPts val="0"/>
              </a:spcAft>
              <a:buNone/>
            </a:pPr>
            <a:r>
              <a:rPr lang="en"/>
              <a:t>P3:</a:t>
            </a:r>
            <a:endParaRPr/>
          </a:p>
          <a:p>
            <a:pPr marL="0" lvl="0" indent="0" algn="ctr" rtl="0">
              <a:lnSpc>
                <a:spcPct val="100000"/>
              </a:lnSpc>
              <a:spcBef>
                <a:spcPts val="800"/>
              </a:spcBef>
              <a:spcAft>
                <a:spcPts val="800"/>
              </a:spcAft>
              <a:buNone/>
            </a:pPr>
            <a:r>
              <a:rPr lang="en"/>
              <a:t>P4:</a:t>
            </a:r>
            <a:endParaRPr/>
          </a:p>
        </p:txBody>
      </p:sp>
      <p:sp>
        <p:nvSpPr>
          <p:cNvPr id="266" name="Google Shape;266;p28"/>
          <p:cNvSpPr txBox="1"/>
          <p:nvPr/>
        </p:nvSpPr>
        <p:spPr>
          <a:xfrm>
            <a:off x="4456175" y="1660325"/>
            <a:ext cx="3058500" cy="45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t>Causally+ Consistent?</a:t>
            </a:r>
            <a:endParaRPr sz="1800" b="1"/>
          </a:p>
        </p:txBody>
      </p:sp>
      <p:sp>
        <p:nvSpPr>
          <p:cNvPr id="267" name="Google Shape;267;p28"/>
          <p:cNvSpPr txBox="1"/>
          <p:nvPr/>
        </p:nvSpPr>
        <p:spPr>
          <a:xfrm>
            <a:off x="7120350" y="1660313"/>
            <a:ext cx="909600" cy="45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E06666"/>
                </a:solidFill>
              </a:rPr>
              <a:t>No</a:t>
            </a:r>
            <a:endParaRPr sz="1800" b="1">
              <a:solidFill>
                <a:srgbClr val="E06666"/>
              </a:solidFill>
            </a:endParaRPr>
          </a:p>
        </p:txBody>
      </p:sp>
      <p:sp>
        <p:nvSpPr>
          <p:cNvPr id="268" name="Google Shape;268;p28"/>
          <p:cNvSpPr txBox="1"/>
          <p:nvPr/>
        </p:nvSpPr>
        <p:spPr>
          <a:xfrm>
            <a:off x="5141975"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a:t>W(x)a</a:t>
            </a:r>
            <a:endParaRPr/>
          </a:p>
          <a:p>
            <a:pPr marL="0" lvl="0" indent="0" algn="ctr" rtl="0">
              <a:lnSpc>
                <a:spcPct val="100000"/>
              </a:lnSpc>
              <a:spcBef>
                <a:spcPts val="800"/>
              </a:spcBef>
              <a:spcAft>
                <a:spcPts val="800"/>
              </a:spcAft>
              <a:buNone/>
            </a:pPr>
            <a:endParaRPr/>
          </a:p>
        </p:txBody>
      </p:sp>
      <p:sp>
        <p:nvSpPr>
          <p:cNvPr id="269" name="Google Shape;269;p28"/>
          <p:cNvSpPr txBox="1"/>
          <p:nvPr/>
        </p:nvSpPr>
        <p:spPr>
          <a:xfrm>
            <a:off x="6361175"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800"/>
              </a:spcAft>
              <a:buNone/>
            </a:pPr>
            <a:r>
              <a:rPr lang="en"/>
              <a:t>W(x)b</a:t>
            </a:r>
            <a:endParaRPr/>
          </a:p>
        </p:txBody>
      </p:sp>
      <p:sp>
        <p:nvSpPr>
          <p:cNvPr id="270" name="Google Shape;270;p28"/>
          <p:cNvSpPr txBox="1"/>
          <p:nvPr/>
        </p:nvSpPr>
        <p:spPr>
          <a:xfrm>
            <a:off x="6970775"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endParaRPr/>
          </a:p>
          <a:p>
            <a:pPr marL="0" lvl="0" indent="0" algn="ctr" rtl="0">
              <a:lnSpc>
                <a:spcPct val="100000"/>
              </a:lnSpc>
              <a:spcBef>
                <a:spcPts val="800"/>
              </a:spcBef>
              <a:spcAft>
                <a:spcPts val="0"/>
              </a:spcAft>
              <a:buNone/>
            </a:pPr>
            <a:r>
              <a:rPr lang="en"/>
              <a:t>R(x)b</a:t>
            </a:r>
            <a:endParaRPr/>
          </a:p>
          <a:p>
            <a:pPr marL="0" lvl="0" indent="0" algn="ctr" rtl="0">
              <a:lnSpc>
                <a:spcPct val="100000"/>
              </a:lnSpc>
              <a:spcBef>
                <a:spcPts val="800"/>
              </a:spcBef>
              <a:spcAft>
                <a:spcPts val="800"/>
              </a:spcAft>
              <a:buNone/>
            </a:pPr>
            <a:r>
              <a:rPr lang="en"/>
              <a:t>R(x)a</a:t>
            </a:r>
            <a:endParaRPr/>
          </a:p>
        </p:txBody>
      </p:sp>
      <p:sp>
        <p:nvSpPr>
          <p:cNvPr id="271" name="Google Shape;271;p28"/>
          <p:cNvSpPr txBox="1"/>
          <p:nvPr/>
        </p:nvSpPr>
        <p:spPr>
          <a:xfrm>
            <a:off x="7656575"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endParaRPr/>
          </a:p>
          <a:p>
            <a:pPr marL="0" lvl="0" indent="0" algn="ctr" rtl="0">
              <a:lnSpc>
                <a:spcPct val="100000"/>
              </a:lnSpc>
              <a:spcBef>
                <a:spcPts val="800"/>
              </a:spcBef>
              <a:spcAft>
                <a:spcPts val="0"/>
              </a:spcAft>
              <a:buNone/>
            </a:pPr>
            <a:r>
              <a:rPr lang="en"/>
              <a:t>R(x)a</a:t>
            </a:r>
            <a:endParaRPr/>
          </a:p>
          <a:p>
            <a:pPr marL="0" lvl="0" indent="0" algn="ctr" rtl="0">
              <a:lnSpc>
                <a:spcPct val="100000"/>
              </a:lnSpc>
              <a:spcBef>
                <a:spcPts val="800"/>
              </a:spcBef>
              <a:spcAft>
                <a:spcPts val="800"/>
              </a:spcAft>
              <a:buNone/>
            </a:pPr>
            <a:endParaRPr/>
          </a:p>
        </p:txBody>
      </p:sp>
      <p:sp>
        <p:nvSpPr>
          <p:cNvPr id="272" name="Google Shape;272;p28"/>
          <p:cNvSpPr txBox="1"/>
          <p:nvPr/>
        </p:nvSpPr>
        <p:spPr>
          <a:xfrm>
            <a:off x="5751575"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r>
              <a:rPr lang="en"/>
              <a:t>R(x)a</a:t>
            </a:r>
            <a:endParaRPr/>
          </a:p>
          <a:p>
            <a:pPr marL="0" lvl="0" indent="0" algn="ctr" rtl="0">
              <a:lnSpc>
                <a:spcPct val="100000"/>
              </a:lnSpc>
              <a:spcBef>
                <a:spcPts val="800"/>
              </a:spcBef>
              <a:spcAft>
                <a:spcPts val="800"/>
              </a:spcAft>
              <a:buNone/>
            </a:pPr>
            <a:endParaRPr/>
          </a:p>
        </p:txBody>
      </p:sp>
      <p:sp>
        <p:nvSpPr>
          <p:cNvPr id="273" name="Google Shape;273;p28"/>
          <p:cNvSpPr txBox="1"/>
          <p:nvPr/>
        </p:nvSpPr>
        <p:spPr>
          <a:xfrm>
            <a:off x="580900" y="1660325"/>
            <a:ext cx="3058500" cy="45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t>Causally+ Consistent?</a:t>
            </a:r>
            <a:endParaRPr sz="1800" b="1"/>
          </a:p>
        </p:txBody>
      </p:sp>
      <p:sp>
        <p:nvSpPr>
          <p:cNvPr id="274" name="Google Shape;274;p28"/>
          <p:cNvSpPr txBox="1"/>
          <p:nvPr/>
        </p:nvSpPr>
        <p:spPr>
          <a:xfrm>
            <a:off x="3092675" y="1660313"/>
            <a:ext cx="909600" cy="45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93C47D"/>
                </a:solidFill>
              </a:rPr>
              <a:t>Yes</a:t>
            </a:r>
            <a:endParaRPr sz="1800" b="1">
              <a:solidFill>
                <a:srgbClr val="93C47D"/>
              </a:solidFill>
            </a:endParaRPr>
          </a:p>
        </p:txBody>
      </p:sp>
      <p:sp>
        <p:nvSpPr>
          <p:cNvPr id="275" name="Google Shape;275;p28"/>
          <p:cNvSpPr txBox="1"/>
          <p:nvPr/>
        </p:nvSpPr>
        <p:spPr>
          <a:xfrm>
            <a:off x="680575" y="2129025"/>
            <a:ext cx="5526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a:t>P1:</a:t>
            </a:r>
            <a:endParaRPr/>
          </a:p>
          <a:p>
            <a:pPr marL="0" lvl="0" indent="0" algn="ctr" rtl="0">
              <a:lnSpc>
                <a:spcPct val="100000"/>
              </a:lnSpc>
              <a:spcBef>
                <a:spcPts val="800"/>
              </a:spcBef>
              <a:spcAft>
                <a:spcPts val="0"/>
              </a:spcAft>
              <a:buNone/>
            </a:pPr>
            <a:r>
              <a:rPr lang="en"/>
              <a:t>P2:</a:t>
            </a:r>
            <a:endParaRPr/>
          </a:p>
          <a:p>
            <a:pPr marL="0" lvl="0" indent="0" algn="ctr" rtl="0">
              <a:lnSpc>
                <a:spcPct val="100000"/>
              </a:lnSpc>
              <a:spcBef>
                <a:spcPts val="800"/>
              </a:spcBef>
              <a:spcAft>
                <a:spcPts val="0"/>
              </a:spcAft>
              <a:buNone/>
            </a:pPr>
            <a:r>
              <a:rPr lang="en"/>
              <a:t>P3:</a:t>
            </a:r>
            <a:endParaRPr/>
          </a:p>
          <a:p>
            <a:pPr marL="0" lvl="0" indent="0" algn="ctr" rtl="0">
              <a:lnSpc>
                <a:spcPct val="100000"/>
              </a:lnSpc>
              <a:spcBef>
                <a:spcPts val="800"/>
              </a:spcBef>
              <a:spcAft>
                <a:spcPts val="800"/>
              </a:spcAft>
              <a:buNone/>
            </a:pPr>
            <a:r>
              <a:rPr lang="en"/>
              <a:t>P4:</a:t>
            </a:r>
            <a:endParaRPr/>
          </a:p>
        </p:txBody>
      </p:sp>
      <p:sp>
        <p:nvSpPr>
          <p:cNvPr id="276" name="Google Shape;276;p28"/>
          <p:cNvSpPr txBox="1"/>
          <p:nvPr/>
        </p:nvSpPr>
        <p:spPr>
          <a:xfrm>
            <a:off x="1213975"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800"/>
              </a:spcAft>
              <a:buNone/>
            </a:pPr>
            <a:r>
              <a:rPr lang="en"/>
              <a:t>W(x)a</a:t>
            </a:r>
            <a:endParaRPr/>
          </a:p>
        </p:txBody>
      </p:sp>
      <p:sp>
        <p:nvSpPr>
          <p:cNvPr id="277" name="Google Shape;277;p28"/>
          <p:cNvSpPr txBox="1"/>
          <p:nvPr/>
        </p:nvSpPr>
        <p:spPr>
          <a:xfrm>
            <a:off x="1823575"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800"/>
              </a:spcAft>
              <a:buNone/>
            </a:pPr>
            <a:r>
              <a:rPr lang="en"/>
              <a:t>W(x)b</a:t>
            </a:r>
            <a:endParaRPr/>
          </a:p>
        </p:txBody>
      </p:sp>
      <p:sp>
        <p:nvSpPr>
          <p:cNvPr id="278" name="Google Shape;278;p28"/>
          <p:cNvSpPr txBox="1"/>
          <p:nvPr/>
        </p:nvSpPr>
        <p:spPr>
          <a:xfrm>
            <a:off x="2509375"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endParaRPr/>
          </a:p>
          <a:p>
            <a:pPr marL="0" lvl="0" indent="0" algn="ctr" rtl="0">
              <a:lnSpc>
                <a:spcPct val="100000"/>
              </a:lnSpc>
              <a:spcBef>
                <a:spcPts val="800"/>
              </a:spcBef>
              <a:spcAft>
                <a:spcPts val="0"/>
              </a:spcAft>
              <a:buNone/>
            </a:pPr>
            <a:r>
              <a:rPr lang="en"/>
              <a:t>R(x)b</a:t>
            </a:r>
            <a:endParaRPr/>
          </a:p>
          <a:p>
            <a:pPr marL="0" lvl="0" indent="0" algn="ctr" rtl="0">
              <a:lnSpc>
                <a:spcPct val="100000"/>
              </a:lnSpc>
              <a:spcBef>
                <a:spcPts val="800"/>
              </a:spcBef>
              <a:spcAft>
                <a:spcPts val="800"/>
              </a:spcAft>
              <a:buNone/>
            </a:pPr>
            <a:r>
              <a:rPr lang="en"/>
              <a:t>R(x)a</a:t>
            </a:r>
            <a:endParaRPr/>
          </a:p>
        </p:txBody>
      </p:sp>
      <p:sp>
        <p:nvSpPr>
          <p:cNvPr id="279" name="Google Shape;279;p28"/>
          <p:cNvSpPr txBox="1"/>
          <p:nvPr/>
        </p:nvSpPr>
        <p:spPr>
          <a:xfrm>
            <a:off x="3195175" y="21290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endParaRPr/>
          </a:p>
          <a:p>
            <a:pPr marL="0" lvl="0" indent="0" algn="ctr" rtl="0">
              <a:lnSpc>
                <a:spcPct val="100000"/>
              </a:lnSpc>
              <a:spcBef>
                <a:spcPts val="800"/>
              </a:spcBef>
              <a:spcAft>
                <a:spcPts val="0"/>
              </a:spcAft>
              <a:buNone/>
            </a:pPr>
            <a:r>
              <a:rPr lang="en"/>
              <a:t>R(x)a</a:t>
            </a:r>
            <a:endParaRPr/>
          </a:p>
          <a:p>
            <a:pPr marL="0" lvl="0" indent="0" algn="ctr" rtl="0">
              <a:lnSpc>
                <a:spcPct val="100000"/>
              </a:lnSpc>
              <a:spcBef>
                <a:spcPts val="800"/>
              </a:spcBef>
              <a:spcAft>
                <a:spcPts val="80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83"/>
        <p:cNvGrpSpPr/>
        <p:nvPr/>
      </p:nvGrpSpPr>
      <p:grpSpPr>
        <a:xfrm>
          <a:off x="0" y="0"/>
          <a:ext cx="0" cy="0"/>
          <a:chOff x="0" y="0"/>
          <a:chExt cx="0" cy="0"/>
        </a:xfrm>
      </p:grpSpPr>
      <p:sp>
        <p:nvSpPr>
          <p:cNvPr id="284" name="Google Shape;284;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Consistency Models</a:t>
            </a:r>
            <a:endParaRPr>
              <a:solidFill>
                <a:schemeClr val="lt1"/>
              </a:solidFill>
            </a:endParaRPr>
          </a:p>
        </p:txBody>
      </p:sp>
      <p:sp>
        <p:nvSpPr>
          <p:cNvPr id="285" name="Google Shape;285;p29"/>
          <p:cNvSpPr/>
          <p:nvPr/>
        </p:nvSpPr>
        <p:spPr>
          <a:xfrm>
            <a:off x="311700" y="2230050"/>
            <a:ext cx="8520600" cy="683400"/>
          </a:xfrm>
          <a:prstGeom prst="leftRightArrow">
            <a:avLst>
              <a:gd name="adj1" fmla="val 40701"/>
              <a:gd name="adj2" fmla="val 53823"/>
            </a:avLst>
          </a:prstGeom>
          <a:solidFill>
            <a:schemeClr val="accent4"/>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86" name="Google Shape;286;p29"/>
          <p:cNvSpPr txBox="1"/>
          <p:nvPr/>
        </p:nvSpPr>
        <p:spPr>
          <a:xfrm>
            <a:off x="2712225" y="2889925"/>
            <a:ext cx="1890900" cy="349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Linearizability</a:t>
            </a:r>
            <a:endParaRPr sz="1800">
              <a:solidFill>
                <a:schemeClr val="lt2"/>
              </a:solidFill>
            </a:endParaRPr>
          </a:p>
        </p:txBody>
      </p:sp>
      <p:sp>
        <p:nvSpPr>
          <p:cNvPr id="287" name="Google Shape;287;p29"/>
          <p:cNvSpPr txBox="1"/>
          <p:nvPr/>
        </p:nvSpPr>
        <p:spPr>
          <a:xfrm>
            <a:off x="5402300" y="2889925"/>
            <a:ext cx="1692600" cy="349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Causal+</a:t>
            </a:r>
            <a:endParaRPr sz="1800">
              <a:solidFill>
                <a:schemeClr val="lt2"/>
              </a:solidFill>
            </a:endParaRPr>
          </a:p>
        </p:txBody>
      </p:sp>
      <p:sp>
        <p:nvSpPr>
          <p:cNvPr id="288" name="Google Shape;288;p29"/>
          <p:cNvSpPr txBox="1"/>
          <p:nvPr/>
        </p:nvSpPr>
        <p:spPr>
          <a:xfrm>
            <a:off x="697125" y="2445300"/>
            <a:ext cx="2321100" cy="252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chemeClr val="lt1"/>
                </a:solidFill>
              </a:rPr>
              <a:t>Stronger</a:t>
            </a:r>
            <a:endParaRPr b="1">
              <a:solidFill>
                <a:schemeClr val="lt1"/>
              </a:solidFill>
            </a:endParaRPr>
          </a:p>
        </p:txBody>
      </p:sp>
      <p:sp>
        <p:nvSpPr>
          <p:cNvPr id="289" name="Google Shape;289;p29"/>
          <p:cNvSpPr txBox="1"/>
          <p:nvPr/>
        </p:nvSpPr>
        <p:spPr>
          <a:xfrm>
            <a:off x="6137550" y="2445300"/>
            <a:ext cx="2321100" cy="2529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b="1">
                <a:solidFill>
                  <a:schemeClr val="lt1"/>
                </a:solidFill>
              </a:rPr>
              <a:t>Weaker</a:t>
            </a:r>
            <a:endParaRPr b="1">
              <a:solidFill>
                <a:schemeClr val="lt1"/>
              </a:solidFill>
            </a:endParaRPr>
          </a:p>
        </p:txBody>
      </p:sp>
      <p:sp>
        <p:nvSpPr>
          <p:cNvPr id="290" name="Google Shape;290;p29"/>
          <p:cNvSpPr/>
          <p:nvPr/>
        </p:nvSpPr>
        <p:spPr>
          <a:xfrm>
            <a:off x="3486075" y="269820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91" name="Google Shape;291;p29"/>
          <p:cNvSpPr/>
          <p:nvPr/>
        </p:nvSpPr>
        <p:spPr>
          <a:xfrm>
            <a:off x="499582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92" name="Google Shape;292;p29"/>
          <p:cNvSpPr/>
          <p:nvPr/>
        </p:nvSpPr>
        <p:spPr>
          <a:xfrm>
            <a:off x="6176150" y="269820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93" name="Google Shape;293;p29"/>
          <p:cNvSpPr/>
          <p:nvPr/>
        </p:nvSpPr>
        <p:spPr>
          <a:xfrm>
            <a:off x="776797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94" name="Google Shape;294;p29"/>
          <p:cNvSpPr txBox="1"/>
          <p:nvPr/>
        </p:nvSpPr>
        <p:spPr>
          <a:xfrm>
            <a:off x="4404825" y="1703025"/>
            <a:ext cx="14124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Sequential</a:t>
            </a:r>
            <a:endParaRPr sz="1800">
              <a:solidFill>
                <a:schemeClr val="lt2"/>
              </a:solidFill>
            </a:endParaRPr>
          </a:p>
        </p:txBody>
      </p:sp>
      <p:sp>
        <p:nvSpPr>
          <p:cNvPr id="295" name="Google Shape;295;p29"/>
          <p:cNvSpPr txBox="1"/>
          <p:nvPr/>
        </p:nvSpPr>
        <p:spPr>
          <a:xfrm>
            <a:off x="7176975" y="1703025"/>
            <a:ext cx="13269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b="1">
                <a:solidFill>
                  <a:srgbClr val="FF0000"/>
                </a:solidFill>
              </a:rPr>
              <a:t>Eventual</a:t>
            </a:r>
            <a:endParaRPr sz="1800" b="1">
              <a:solidFill>
                <a:srgbClr val="FF0000"/>
              </a:solidFill>
            </a:endParaRPr>
          </a:p>
        </p:txBody>
      </p:sp>
      <p:sp>
        <p:nvSpPr>
          <p:cNvPr id="296" name="Google Shape;296;p29"/>
          <p:cNvSpPr/>
          <p:nvPr/>
        </p:nvSpPr>
        <p:spPr>
          <a:xfrm>
            <a:off x="179827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97" name="Google Shape;297;p29"/>
          <p:cNvSpPr txBox="1"/>
          <p:nvPr/>
        </p:nvSpPr>
        <p:spPr>
          <a:xfrm>
            <a:off x="844425" y="1703025"/>
            <a:ext cx="25140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Strict Serializability</a:t>
            </a:r>
            <a:endParaRPr sz="1800">
              <a:solidFill>
                <a:schemeClr val="lt2"/>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301"/>
        <p:cNvGrpSpPr/>
        <p:nvPr/>
      </p:nvGrpSpPr>
      <p:grpSpPr>
        <a:xfrm>
          <a:off x="0" y="0"/>
          <a:ext cx="0" cy="0"/>
          <a:chOff x="0" y="0"/>
          <a:chExt cx="0" cy="0"/>
        </a:xfrm>
      </p:grpSpPr>
      <p:sp>
        <p:nvSpPr>
          <p:cNvPr id="302" name="Google Shape;302;p30"/>
          <p:cNvSpPr txBox="1">
            <a:spLocks noGrp="1"/>
          </p:cNvSpPr>
          <p:nvPr>
            <p:ph type="body" idx="1"/>
          </p:nvPr>
        </p:nvSpPr>
        <p:spPr>
          <a:xfrm>
            <a:off x="311700" y="1076275"/>
            <a:ext cx="8520600" cy="3416400"/>
          </a:xfrm>
          <a:prstGeom prst="rect">
            <a:avLst/>
          </a:prstGeom>
        </p:spPr>
        <p:txBody>
          <a:bodyPr spcFirstLastPara="1" wrap="square" lIns="91425" tIns="91425" rIns="91425" bIns="91425" anchor="t" anchorCtr="0">
            <a:noAutofit/>
          </a:bodyPr>
          <a:lstStyle/>
          <a:p>
            <a:pPr marL="457200" lvl="0" indent="-342900" algn="l" rtl="0">
              <a:lnSpc>
                <a:spcPct val="150000"/>
              </a:lnSpc>
              <a:spcBef>
                <a:spcPts val="0"/>
              </a:spcBef>
              <a:spcAft>
                <a:spcPts val="0"/>
              </a:spcAft>
              <a:buClr>
                <a:schemeClr val="lt1"/>
              </a:buClr>
              <a:buSzPts val="1800"/>
              <a:buChar char="●"/>
            </a:pPr>
            <a:r>
              <a:rPr lang="en">
                <a:solidFill>
                  <a:srgbClr val="FF0000"/>
                </a:solidFill>
              </a:rPr>
              <a:t>Eventual convergence</a:t>
            </a:r>
            <a:r>
              <a:rPr lang="en">
                <a:solidFill>
                  <a:schemeClr val="lt1"/>
                </a:solidFill>
              </a:rPr>
              <a:t>: If no more writes, all replicas </a:t>
            </a:r>
            <a:r>
              <a:rPr lang="en" i="1">
                <a:solidFill>
                  <a:schemeClr val="lt1"/>
                </a:solidFill>
              </a:rPr>
              <a:t>eventually</a:t>
            </a:r>
            <a:r>
              <a:rPr lang="en">
                <a:solidFill>
                  <a:schemeClr val="lt1"/>
                </a:solidFill>
              </a:rPr>
              <a:t> agree.</a:t>
            </a:r>
            <a:endParaRPr>
              <a:solidFill>
                <a:schemeClr val="lt1"/>
              </a:solidFill>
            </a:endParaRPr>
          </a:p>
          <a:p>
            <a:pPr marL="457200" lvl="0" indent="-342900" algn="l" rtl="0">
              <a:lnSpc>
                <a:spcPct val="150000"/>
              </a:lnSpc>
              <a:spcBef>
                <a:spcPts val="500"/>
              </a:spcBef>
              <a:spcAft>
                <a:spcPts val="0"/>
              </a:spcAft>
              <a:buClr>
                <a:schemeClr val="lt1"/>
              </a:buClr>
              <a:buSzPts val="1800"/>
              <a:buChar char="●"/>
            </a:pPr>
            <a:r>
              <a:rPr lang="en">
                <a:solidFill>
                  <a:schemeClr val="lt1"/>
                </a:solidFill>
              </a:rPr>
              <a:t>Difference from </a:t>
            </a:r>
            <a:r>
              <a:rPr lang="en" i="1">
                <a:solidFill>
                  <a:schemeClr val="lt1"/>
                </a:solidFill>
              </a:rPr>
              <a:t>causal consistency</a:t>
            </a:r>
            <a:r>
              <a:rPr lang="en">
                <a:solidFill>
                  <a:schemeClr val="lt1"/>
                </a:solidFill>
              </a:rPr>
              <a:t>?</a:t>
            </a:r>
            <a:endParaRPr>
              <a:solidFill>
                <a:schemeClr val="lt1"/>
              </a:solidFill>
            </a:endParaRPr>
          </a:p>
          <a:p>
            <a:pPr marL="914400" lvl="1" indent="-317500" algn="l" rtl="0">
              <a:lnSpc>
                <a:spcPct val="150000"/>
              </a:lnSpc>
              <a:spcBef>
                <a:spcPts val="500"/>
              </a:spcBef>
              <a:spcAft>
                <a:spcPts val="0"/>
              </a:spcAft>
              <a:buClr>
                <a:schemeClr val="lt1"/>
              </a:buClr>
              <a:buSzPts val="1400"/>
              <a:buChar char="○"/>
            </a:pPr>
            <a:r>
              <a:rPr lang="en">
                <a:solidFill>
                  <a:schemeClr val="lt1"/>
                </a:solidFill>
              </a:rPr>
              <a:t>Does not preserve causal relationships</a:t>
            </a:r>
            <a:endParaRPr>
              <a:solidFill>
                <a:schemeClr val="lt1"/>
              </a:solidFill>
            </a:endParaRPr>
          </a:p>
          <a:p>
            <a:pPr marL="914400" lvl="1" indent="-317500" algn="l" rtl="0">
              <a:lnSpc>
                <a:spcPct val="150000"/>
              </a:lnSpc>
              <a:spcBef>
                <a:spcPts val="500"/>
              </a:spcBef>
              <a:spcAft>
                <a:spcPts val="0"/>
              </a:spcAft>
              <a:buClr>
                <a:schemeClr val="lt1"/>
              </a:buClr>
              <a:buSzPts val="1400"/>
              <a:buChar char="○"/>
            </a:pPr>
            <a:r>
              <a:rPr lang="en">
                <a:solidFill>
                  <a:schemeClr val="lt1"/>
                </a:solidFill>
              </a:rPr>
              <a:t>Is the “+” in causal+.</a:t>
            </a:r>
            <a:endParaRPr>
              <a:solidFill>
                <a:schemeClr val="lt1"/>
              </a:solidFill>
            </a:endParaRPr>
          </a:p>
          <a:p>
            <a:pPr marL="457200" lvl="0" indent="-342900" algn="l" rtl="0">
              <a:lnSpc>
                <a:spcPct val="150000"/>
              </a:lnSpc>
              <a:spcBef>
                <a:spcPts val="500"/>
              </a:spcBef>
              <a:spcAft>
                <a:spcPts val="0"/>
              </a:spcAft>
              <a:buClr>
                <a:schemeClr val="lt1"/>
              </a:buClr>
              <a:buSzPts val="1800"/>
              <a:buChar char="●"/>
            </a:pPr>
            <a:r>
              <a:rPr lang="en">
                <a:solidFill>
                  <a:schemeClr val="lt1"/>
                </a:solidFill>
              </a:rPr>
              <a:t>Frequently used with application conflict resolution, anti-entropy</a:t>
            </a:r>
            <a:endParaRPr>
              <a:solidFill>
                <a:schemeClr val="lt1"/>
              </a:solidFill>
            </a:endParaRPr>
          </a:p>
          <a:p>
            <a:pPr marL="0" lvl="0" indent="0" algn="l" rtl="0">
              <a:lnSpc>
                <a:spcPct val="150000"/>
              </a:lnSpc>
              <a:spcBef>
                <a:spcPts val="500"/>
              </a:spcBef>
              <a:spcAft>
                <a:spcPts val="0"/>
              </a:spcAft>
              <a:buNone/>
            </a:pPr>
            <a:endParaRPr>
              <a:solidFill>
                <a:schemeClr val="lt1"/>
              </a:solidFill>
            </a:endParaRPr>
          </a:p>
          <a:p>
            <a:pPr marL="0" lvl="0" indent="0" algn="l" rtl="0">
              <a:spcBef>
                <a:spcPts val="1000"/>
              </a:spcBef>
              <a:spcAft>
                <a:spcPts val="0"/>
              </a:spcAft>
              <a:buNone/>
            </a:pPr>
            <a:r>
              <a:rPr lang="en" b="1">
                <a:solidFill>
                  <a:schemeClr val="lt1"/>
                </a:solidFill>
              </a:rPr>
              <a:t>Pros:</a:t>
            </a:r>
            <a:r>
              <a:rPr lang="en">
                <a:solidFill>
                  <a:schemeClr val="lt1"/>
                </a:solidFill>
              </a:rPr>
              <a:t> highly available; think Bayou.</a:t>
            </a:r>
            <a:endParaRPr>
              <a:solidFill>
                <a:schemeClr val="lt1"/>
              </a:solidFill>
            </a:endParaRPr>
          </a:p>
          <a:p>
            <a:pPr marL="0" lvl="0" indent="0" algn="l" rtl="0">
              <a:spcBef>
                <a:spcPts val="0"/>
              </a:spcBef>
              <a:spcAft>
                <a:spcPts val="1600"/>
              </a:spcAft>
              <a:buNone/>
            </a:pPr>
            <a:r>
              <a:rPr lang="en" b="1">
                <a:solidFill>
                  <a:schemeClr val="lt1"/>
                </a:solidFill>
              </a:rPr>
              <a:t>Cons:</a:t>
            </a:r>
            <a:r>
              <a:rPr lang="en">
                <a:solidFill>
                  <a:schemeClr val="lt1"/>
                </a:solidFill>
              </a:rPr>
              <a:t> no safety guarantees, need conflict resolution.</a:t>
            </a:r>
            <a:endParaRPr>
              <a:solidFill>
                <a:schemeClr val="lt1"/>
              </a:solidFill>
            </a:endParaRPr>
          </a:p>
        </p:txBody>
      </p:sp>
      <p:sp>
        <p:nvSpPr>
          <p:cNvPr id="303" name="Google Shape;303;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Eventual Consistency</a:t>
            </a:r>
            <a:endParaRPr>
              <a:solidFill>
                <a:schemeClr val="lt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2">
                                            <p:txEl>
                                              <p:pRg st="0" end="0"/>
                                            </p:txEl>
                                          </p:spTgt>
                                        </p:tgtEl>
                                        <p:attrNameLst>
                                          <p:attrName>style.visibility</p:attrName>
                                        </p:attrNameLst>
                                      </p:cBhvr>
                                      <p:to>
                                        <p:strVal val="visible"/>
                                      </p:to>
                                    </p:set>
                                    <p:animEffect transition="in" filter="fade">
                                      <p:cBhvr>
                                        <p:cTn id="7" dur="1"/>
                                        <p:tgtEl>
                                          <p:spTgt spid="3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02">
                                            <p:txEl>
                                              <p:pRg st="1" end="1"/>
                                            </p:txEl>
                                          </p:spTgt>
                                        </p:tgtEl>
                                        <p:attrNameLst>
                                          <p:attrName>style.visibility</p:attrName>
                                        </p:attrNameLst>
                                      </p:cBhvr>
                                      <p:to>
                                        <p:strVal val="visible"/>
                                      </p:to>
                                    </p:set>
                                    <p:animEffect transition="in" filter="fade">
                                      <p:cBhvr>
                                        <p:cTn id="12" dur="1"/>
                                        <p:tgtEl>
                                          <p:spTgt spid="3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02">
                                            <p:txEl>
                                              <p:pRg st="2" end="2"/>
                                            </p:txEl>
                                          </p:spTgt>
                                        </p:tgtEl>
                                        <p:attrNameLst>
                                          <p:attrName>style.visibility</p:attrName>
                                        </p:attrNameLst>
                                      </p:cBhvr>
                                      <p:to>
                                        <p:strVal val="visible"/>
                                      </p:to>
                                    </p:set>
                                    <p:animEffect transition="in" filter="fade">
                                      <p:cBhvr>
                                        <p:cTn id="17" dur="1"/>
                                        <p:tgtEl>
                                          <p:spTgt spid="3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02">
                                            <p:txEl>
                                              <p:pRg st="3" end="3"/>
                                            </p:txEl>
                                          </p:spTgt>
                                        </p:tgtEl>
                                        <p:attrNameLst>
                                          <p:attrName>style.visibility</p:attrName>
                                        </p:attrNameLst>
                                      </p:cBhvr>
                                      <p:to>
                                        <p:strVal val="visible"/>
                                      </p:to>
                                    </p:set>
                                    <p:animEffect transition="in" filter="fade">
                                      <p:cBhvr>
                                        <p:cTn id="22" dur="1"/>
                                        <p:tgtEl>
                                          <p:spTgt spid="3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02">
                                            <p:txEl>
                                              <p:pRg st="4" end="4"/>
                                            </p:txEl>
                                          </p:spTgt>
                                        </p:tgtEl>
                                        <p:attrNameLst>
                                          <p:attrName>style.visibility</p:attrName>
                                        </p:attrNameLst>
                                      </p:cBhvr>
                                      <p:to>
                                        <p:strVal val="visible"/>
                                      </p:to>
                                    </p:set>
                                    <p:animEffect transition="in" filter="fade">
                                      <p:cBhvr>
                                        <p:cTn id="27" dur="1"/>
                                        <p:tgtEl>
                                          <p:spTgt spid="30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02">
                                            <p:txEl>
                                              <p:pRg st="5" end="5"/>
                                            </p:txEl>
                                          </p:spTgt>
                                        </p:tgtEl>
                                        <p:attrNameLst>
                                          <p:attrName>style.visibility</p:attrName>
                                        </p:attrNameLst>
                                      </p:cBhvr>
                                      <p:to>
                                        <p:strVal val="visible"/>
                                      </p:to>
                                    </p:set>
                                    <p:animEffect transition="in" filter="fade">
                                      <p:cBhvr>
                                        <p:cTn id="32" dur="1"/>
                                        <p:tgtEl>
                                          <p:spTgt spid="30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02">
                                            <p:txEl>
                                              <p:pRg st="6" end="6"/>
                                            </p:txEl>
                                          </p:spTgt>
                                        </p:tgtEl>
                                        <p:attrNameLst>
                                          <p:attrName>style.visibility</p:attrName>
                                        </p:attrNameLst>
                                      </p:cBhvr>
                                      <p:to>
                                        <p:strVal val="visible"/>
                                      </p:to>
                                    </p:set>
                                    <p:animEffect transition="in" filter="fade">
                                      <p:cBhvr>
                                        <p:cTn id="37" dur="1"/>
                                        <p:tgtEl>
                                          <p:spTgt spid="30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02">
                                            <p:txEl>
                                              <p:pRg st="7" end="7"/>
                                            </p:txEl>
                                          </p:spTgt>
                                        </p:tgtEl>
                                        <p:attrNameLst>
                                          <p:attrName>style.visibility</p:attrName>
                                        </p:attrNameLst>
                                      </p:cBhvr>
                                      <p:to>
                                        <p:strVal val="visible"/>
                                      </p:to>
                                    </p:set>
                                    <p:animEffect transition="in" filter="fade">
                                      <p:cBhvr>
                                        <p:cTn id="42" dur="1"/>
                                        <p:tgtEl>
                                          <p:spTgt spid="30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307"/>
        <p:cNvGrpSpPr/>
        <p:nvPr/>
      </p:nvGrpSpPr>
      <p:grpSpPr>
        <a:xfrm>
          <a:off x="0" y="0"/>
          <a:ext cx="0" cy="0"/>
          <a:chOff x="0" y="0"/>
          <a:chExt cx="0" cy="0"/>
        </a:xfrm>
      </p:grpSpPr>
      <p:sp>
        <p:nvSpPr>
          <p:cNvPr id="308" name="Google Shape;308;p31"/>
          <p:cNvSpPr txBox="1">
            <a:spLocks noGrp="1"/>
          </p:cNvSpPr>
          <p:nvPr>
            <p:ph type="body" idx="1"/>
          </p:nvPr>
        </p:nvSpPr>
        <p:spPr>
          <a:xfrm>
            <a:off x="311700" y="1298050"/>
            <a:ext cx="8520600" cy="31947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 sz="2000">
                <a:solidFill>
                  <a:srgbClr val="FF0000"/>
                </a:solidFill>
              </a:rPr>
              <a:t>Strict Serializability</a:t>
            </a:r>
            <a:r>
              <a:rPr lang="en" sz="2000">
                <a:solidFill>
                  <a:schemeClr val="lt1"/>
                </a:solidFill>
              </a:rPr>
              <a:t>: total order + real time guarantees over </a:t>
            </a:r>
            <a:r>
              <a:rPr lang="en" sz="2000" i="1">
                <a:solidFill>
                  <a:schemeClr val="lt1"/>
                </a:solidFill>
              </a:rPr>
              <a:t>transactions</a:t>
            </a:r>
            <a:endParaRPr sz="2000" i="1">
              <a:solidFill>
                <a:schemeClr val="lt1"/>
              </a:solidFill>
            </a:endParaRPr>
          </a:p>
          <a:p>
            <a:pPr marL="0" lvl="0" indent="0" algn="l" rtl="0">
              <a:lnSpc>
                <a:spcPct val="150000"/>
              </a:lnSpc>
              <a:spcBef>
                <a:spcPts val="500"/>
              </a:spcBef>
              <a:spcAft>
                <a:spcPts val="0"/>
              </a:spcAft>
              <a:buNone/>
            </a:pPr>
            <a:r>
              <a:rPr lang="en" sz="2000">
                <a:solidFill>
                  <a:srgbClr val="FF0000"/>
                </a:solidFill>
              </a:rPr>
              <a:t>Linearizability</a:t>
            </a:r>
            <a:r>
              <a:rPr lang="en" sz="2000">
                <a:solidFill>
                  <a:schemeClr val="lt1"/>
                </a:solidFill>
              </a:rPr>
              <a:t>: total order + real time guarantees over </a:t>
            </a:r>
            <a:r>
              <a:rPr lang="en" sz="2000" i="1">
                <a:solidFill>
                  <a:schemeClr val="lt1"/>
                </a:solidFill>
              </a:rPr>
              <a:t>operations</a:t>
            </a:r>
            <a:endParaRPr sz="2000" i="1">
              <a:solidFill>
                <a:schemeClr val="lt1"/>
              </a:solidFill>
            </a:endParaRPr>
          </a:p>
          <a:p>
            <a:pPr marL="0" lvl="0" indent="0" algn="l" rtl="0">
              <a:lnSpc>
                <a:spcPct val="150000"/>
              </a:lnSpc>
              <a:spcBef>
                <a:spcPts val="500"/>
              </a:spcBef>
              <a:spcAft>
                <a:spcPts val="0"/>
              </a:spcAft>
              <a:buNone/>
            </a:pPr>
            <a:r>
              <a:rPr lang="en" sz="2000">
                <a:solidFill>
                  <a:srgbClr val="FF0000"/>
                </a:solidFill>
              </a:rPr>
              <a:t>Sequential Consistency</a:t>
            </a:r>
            <a:r>
              <a:rPr lang="en" sz="2000">
                <a:solidFill>
                  <a:schemeClr val="lt1"/>
                </a:solidFill>
              </a:rPr>
              <a:t>: total order + process order</a:t>
            </a:r>
            <a:endParaRPr sz="2000">
              <a:solidFill>
                <a:schemeClr val="lt1"/>
              </a:solidFill>
            </a:endParaRPr>
          </a:p>
          <a:p>
            <a:pPr marL="0" lvl="0" indent="0" algn="l" rtl="0">
              <a:lnSpc>
                <a:spcPct val="150000"/>
              </a:lnSpc>
              <a:spcBef>
                <a:spcPts val="500"/>
              </a:spcBef>
              <a:spcAft>
                <a:spcPts val="0"/>
              </a:spcAft>
              <a:buNone/>
            </a:pPr>
            <a:r>
              <a:rPr lang="en" sz="2000">
                <a:solidFill>
                  <a:srgbClr val="FF0000"/>
                </a:solidFill>
              </a:rPr>
              <a:t>Causal+ Consistency</a:t>
            </a:r>
            <a:r>
              <a:rPr lang="en" sz="2000">
                <a:solidFill>
                  <a:schemeClr val="lt1"/>
                </a:solidFill>
              </a:rPr>
              <a:t>: causally ordered + replicas eventually converge </a:t>
            </a:r>
            <a:endParaRPr sz="2000">
              <a:solidFill>
                <a:schemeClr val="lt1"/>
              </a:solidFill>
            </a:endParaRPr>
          </a:p>
          <a:p>
            <a:pPr marL="0" lvl="0" indent="0" algn="l" rtl="0">
              <a:lnSpc>
                <a:spcPct val="150000"/>
              </a:lnSpc>
              <a:spcBef>
                <a:spcPts val="500"/>
              </a:spcBef>
              <a:spcAft>
                <a:spcPts val="500"/>
              </a:spcAft>
              <a:buNone/>
            </a:pPr>
            <a:r>
              <a:rPr lang="en" sz="2000">
                <a:solidFill>
                  <a:srgbClr val="FF0000"/>
                </a:solidFill>
              </a:rPr>
              <a:t>Eventual Consistency</a:t>
            </a:r>
            <a:r>
              <a:rPr lang="en" sz="2000">
                <a:solidFill>
                  <a:schemeClr val="lt1"/>
                </a:solidFill>
              </a:rPr>
              <a:t>: eventually, everyone should agree on state</a:t>
            </a:r>
            <a:endParaRPr sz="2000">
              <a:solidFill>
                <a:schemeClr val="lt1"/>
              </a:solidFill>
            </a:endParaRPr>
          </a:p>
        </p:txBody>
      </p:sp>
      <p:sp>
        <p:nvSpPr>
          <p:cNvPr id="309" name="Google Shape;309;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In a nutshell...</a:t>
            </a:r>
            <a:endParaRPr>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Consistency Models</a:t>
            </a:r>
            <a:endParaRPr>
              <a:solidFill>
                <a:schemeClr val="lt1"/>
              </a:solidFill>
            </a:endParaRPr>
          </a:p>
        </p:txBody>
      </p:sp>
      <p:sp>
        <p:nvSpPr>
          <p:cNvPr id="61" name="Google Shape;61;p14"/>
          <p:cNvSpPr/>
          <p:nvPr/>
        </p:nvSpPr>
        <p:spPr>
          <a:xfrm>
            <a:off x="311700" y="2230050"/>
            <a:ext cx="8520600" cy="683400"/>
          </a:xfrm>
          <a:prstGeom prst="leftRightArrow">
            <a:avLst>
              <a:gd name="adj1" fmla="val 40701"/>
              <a:gd name="adj2" fmla="val 53823"/>
            </a:avLst>
          </a:prstGeom>
          <a:solidFill>
            <a:schemeClr val="accent4"/>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62" name="Google Shape;62;p14"/>
          <p:cNvSpPr txBox="1"/>
          <p:nvPr/>
        </p:nvSpPr>
        <p:spPr>
          <a:xfrm>
            <a:off x="2712225" y="2889925"/>
            <a:ext cx="1692600" cy="349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1"/>
                </a:solidFill>
              </a:rPr>
              <a:t>Linearizability</a:t>
            </a:r>
            <a:endParaRPr sz="1800">
              <a:solidFill>
                <a:schemeClr val="lt1"/>
              </a:solidFill>
            </a:endParaRPr>
          </a:p>
        </p:txBody>
      </p:sp>
      <p:sp>
        <p:nvSpPr>
          <p:cNvPr id="63" name="Google Shape;63;p14"/>
          <p:cNvSpPr txBox="1"/>
          <p:nvPr/>
        </p:nvSpPr>
        <p:spPr>
          <a:xfrm>
            <a:off x="5402300" y="2889925"/>
            <a:ext cx="1692600" cy="349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1"/>
                </a:solidFill>
              </a:rPr>
              <a:t>Causal+</a:t>
            </a:r>
            <a:endParaRPr sz="1800">
              <a:solidFill>
                <a:schemeClr val="lt1"/>
              </a:solidFill>
            </a:endParaRPr>
          </a:p>
        </p:txBody>
      </p:sp>
      <p:sp>
        <p:nvSpPr>
          <p:cNvPr id="64" name="Google Shape;64;p14"/>
          <p:cNvSpPr txBox="1"/>
          <p:nvPr/>
        </p:nvSpPr>
        <p:spPr>
          <a:xfrm>
            <a:off x="697125" y="2445300"/>
            <a:ext cx="2321100" cy="252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chemeClr val="lt1"/>
                </a:solidFill>
              </a:rPr>
              <a:t>Stronger</a:t>
            </a:r>
            <a:endParaRPr b="1">
              <a:solidFill>
                <a:schemeClr val="lt1"/>
              </a:solidFill>
            </a:endParaRPr>
          </a:p>
        </p:txBody>
      </p:sp>
      <p:sp>
        <p:nvSpPr>
          <p:cNvPr id="65" name="Google Shape;65;p14"/>
          <p:cNvSpPr txBox="1"/>
          <p:nvPr/>
        </p:nvSpPr>
        <p:spPr>
          <a:xfrm>
            <a:off x="6137550" y="2445300"/>
            <a:ext cx="2321100" cy="2529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b="1">
                <a:solidFill>
                  <a:schemeClr val="lt1"/>
                </a:solidFill>
              </a:rPr>
              <a:t>Weaker</a:t>
            </a:r>
            <a:endParaRPr b="1">
              <a:solidFill>
                <a:schemeClr val="lt1"/>
              </a:solidFill>
            </a:endParaRPr>
          </a:p>
        </p:txBody>
      </p:sp>
      <p:sp>
        <p:nvSpPr>
          <p:cNvPr id="66" name="Google Shape;66;p14"/>
          <p:cNvSpPr/>
          <p:nvPr/>
        </p:nvSpPr>
        <p:spPr>
          <a:xfrm>
            <a:off x="3486075" y="269820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67" name="Google Shape;67;p14"/>
          <p:cNvSpPr/>
          <p:nvPr/>
        </p:nvSpPr>
        <p:spPr>
          <a:xfrm>
            <a:off x="499582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68" name="Google Shape;68;p14"/>
          <p:cNvSpPr/>
          <p:nvPr/>
        </p:nvSpPr>
        <p:spPr>
          <a:xfrm>
            <a:off x="6176150" y="269820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69" name="Google Shape;69;p14"/>
          <p:cNvSpPr/>
          <p:nvPr/>
        </p:nvSpPr>
        <p:spPr>
          <a:xfrm>
            <a:off x="776797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70" name="Google Shape;70;p14"/>
          <p:cNvSpPr txBox="1"/>
          <p:nvPr/>
        </p:nvSpPr>
        <p:spPr>
          <a:xfrm>
            <a:off x="4404825" y="1703025"/>
            <a:ext cx="13269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1"/>
                </a:solidFill>
              </a:rPr>
              <a:t>Sequential</a:t>
            </a:r>
            <a:endParaRPr sz="1800">
              <a:solidFill>
                <a:schemeClr val="lt1"/>
              </a:solidFill>
            </a:endParaRPr>
          </a:p>
        </p:txBody>
      </p:sp>
      <p:sp>
        <p:nvSpPr>
          <p:cNvPr id="71" name="Google Shape;71;p14"/>
          <p:cNvSpPr txBox="1"/>
          <p:nvPr/>
        </p:nvSpPr>
        <p:spPr>
          <a:xfrm>
            <a:off x="7176975" y="1703025"/>
            <a:ext cx="13269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1"/>
                </a:solidFill>
              </a:rPr>
              <a:t>Eventual</a:t>
            </a:r>
            <a:endParaRPr sz="1800">
              <a:solidFill>
                <a:schemeClr val="lt1"/>
              </a:solidFill>
            </a:endParaRPr>
          </a:p>
        </p:txBody>
      </p:sp>
      <p:sp>
        <p:nvSpPr>
          <p:cNvPr id="72" name="Google Shape;72;p14"/>
          <p:cNvSpPr/>
          <p:nvPr/>
        </p:nvSpPr>
        <p:spPr>
          <a:xfrm>
            <a:off x="179827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73" name="Google Shape;73;p14"/>
          <p:cNvSpPr txBox="1"/>
          <p:nvPr/>
        </p:nvSpPr>
        <p:spPr>
          <a:xfrm>
            <a:off x="844425" y="1703025"/>
            <a:ext cx="25140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1"/>
                </a:solidFill>
              </a:rPr>
              <a:t>Strict Serializability</a:t>
            </a:r>
            <a:endParaRPr sz="1800">
              <a:solidFill>
                <a:schemeClr val="l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13"/>
        <p:cNvGrpSpPr/>
        <p:nvPr/>
      </p:nvGrpSpPr>
      <p:grpSpPr>
        <a:xfrm>
          <a:off x="0" y="0"/>
          <a:ext cx="0" cy="0"/>
          <a:chOff x="0" y="0"/>
          <a:chExt cx="0" cy="0"/>
        </a:xfrm>
      </p:grpSpPr>
      <p:sp>
        <p:nvSpPr>
          <p:cNvPr id="314" name="Google Shape;314;p32"/>
          <p:cNvSpPr txBox="1">
            <a:spLocks noGrp="1"/>
          </p:cNvSpPr>
          <p:nvPr>
            <p:ph type="title"/>
          </p:nvPr>
        </p:nvSpPr>
        <p:spPr>
          <a:xfrm>
            <a:off x="311700" y="445025"/>
            <a:ext cx="2326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Exercise 1:</a:t>
            </a:r>
            <a:endParaRPr>
              <a:solidFill>
                <a:schemeClr val="lt1"/>
              </a:solidFill>
            </a:endParaRPr>
          </a:p>
        </p:txBody>
      </p:sp>
      <p:sp>
        <p:nvSpPr>
          <p:cNvPr id="315" name="Google Shape;315;p32"/>
          <p:cNvSpPr txBox="1"/>
          <p:nvPr/>
        </p:nvSpPr>
        <p:spPr>
          <a:xfrm>
            <a:off x="1079725" y="2298400"/>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P1:</a:t>
            </a:r>
            <a:endParaRPr/>
          </a:p>
        </p:txBody>
      </p:sp>
      <p:sp>
        <p:nvSpPr>
          <p:cNvPr id="316" name="Google Shape;316;p32"/>
          <p:cNvSpPr txBox="1"/>
          <p:nvPr/>
        </p:nvSpPr>
        <p:spPr>
          <a:xfrm>
            <a:off x="1079725" y="2748238"/>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P2:</a:t>
            </a:r>
            <a:endParaRPr/>
          </a:p>
        </p:txBody>
      </p:sp>
      <p:sp>
        <p:nvSpPr>
          <p:cNvPr id="317" name="Google Shape;317;p32"/>
          <p:cNvSpPr txBox="1"/>
          <p:nvPr/>
        </p:nvSpPr>
        <p:spPr>
          <a:xfrm>
            <a:off x="1079725" y="3198088"/>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P3:</a:t>
            </a:r>
            <a:endParaRPr/>
          </a:p>
        </p:txBody>
      </p:sp>
      <p:sp>
        <p:nvSpPr>
          <p:cNvPr id="318" name="Google Shape;318;p32"/>
          <p:cNvSpPr txBox="1"/>
          <p:nvPr/>
        </p:nvSpPr>
        <p:spPr>
          <a:xfrm>
            <a:off x="1589475" y="2315350"/>
            <a:ext cx="14949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1, W(y) 2} </a:t>
            </a:r>
            <a:endParaRPr/>
          </a:p>
        </p:txBody>
      </p:sp>
      <p:sp>
        <p:nvSpPr>
          <p:cNvPr id="319" name="Google Shape;319;p32"/>
          <p:cNvSpPr txBox="1"/>
          <p:nvPr/>
        </p:nvSpPr>
        <p:spPr>
          <a:xfrm>
            <a:off x="3664875" y="2315350"/>
            <a:ext cx="8676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{R(y) 4} </a:t>
            </a:r>
            <a:endParaRPr/>
          </a:p>
        </p:txBody>
      </p:sp>
      <p:sp>
        <p:nvSpPr>
          <p:cNvPr id="320" name="Google Shape;320;p32"/>
          <p:cNvSpPr txBox="1"/>
          <p:nvPr/>
        </p:nvSpPr>
        <p:spPr>
          <a:xfrm>
            <a:off x="2235988" y="3215050"/>
            <a:ext cx="14949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0, W(y) 4} </a:t>
            </a:r>
            <a:endParaRPr/>
          </a:p>
        </p:txBody>
      </p:sp>
      <p:sp>
        <p:nvSpPr>
          <p:cNvPr id="321" name="Google Shape;321;p32"/>
          <p:cNvSpPr txBox="1"/>
          <p:nvPr/>
        </p:nvSpPr>
        <p:spPr>
          <a:xfrm>
            <a:off x="6075175" y="1932275"/>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Linearizable</a:t>
            </a:r>
            <a:endParaRPr/>
          </a:p>
        </p:txBody>
      </p:sp>
      <p:sp>
        <p:nvSpPr>
          <p:cNvPr id="322" name="Google Shape;322;p32"/>
          <p:cNvSpPr txBox="1"/>
          <p:nvPr/>
        </p:nvSpPr>
        <p:spPr>
          <a:xfrm>
            <a:off x="6075175" y="2315350"/>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Sequential</a:t>
            </a:r>
            <a:endParaRPr/>
          </a:p>
        </p:txBody>
      </p:sp>
      <p:sp>
        <p:nvSpPr>
          <p:cNvPr id="323" name="Google Shape;323;p32"/>
          <p:cNvSpPr txBox="1"/>
          <p:nvPr/>
        </p:nvSpPr>
        <p:spPr>
          <a:xfrm>
            <a:off x="6075175" y="2698425"/>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Causal+</a:t>
            </a:r>
            <a:endParaRPr/>
          </a:p>
        </p:txBody>
      </p:sp>
      <p:sp>
        <p:nvSpPr>
          <p:cNvPr id="324" name="Google Shape;324;p32"/>
          <p:cNvSpPr txBox="1"/>
          <p:nvPr/>
        </p:nvSpPr>
        <p:spPr>
          <a:xfrm>
            <a:off x="6075175" y="3081500"/>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Eventual</a:t>
            </a:r>
            <a:endParaRPr/>
          </a:p>
        </p:txBody>
      </p:sp>
      <p:sp>
        <p:nvSpPr>
          <p:cNvPr id="325" name="Google Shape;325;p32"/>
          <p:cNvSpPr txBox="1"/>
          <p:nvPr/>
        </p:nvSpPr>
        <p:spPr>
          <a:xfrm>
            <a:off x="5653250" y="1156725"/>
            <a:ext cx="1895400" cy="37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t>Consistency Model:</a:t>
            </a:r>
            <a:endParaRPr b="1"/>
          </a:p>
        </p:txBody>
      </p:sp>
      <p:sp>
        <p:nvSpPr>
          <p:cNvPr id="326" name="Google Shape;326;p32"/>
          <p:cNvSpPr txBox="1"/>
          <p:nvPr/>
        </p:nvSpPr>
        <p:spPr>
          <a:xfrm>
            <a:off x="7675500" y="1932263"/>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93C47D"/>
              </a:solidFill>
            </a:endParaRPr>
          </a:p>
        </p:txBody>
      </p:sp>
      <p:sp>
        <p:nvSpPr>
          <p:cNvPr id="327" name="Google Shape;327;p32"/>
          <p:cNvSpPr txBox="1"/>
          <p:nvPr/>
        </p:nvSpPr>
        <p:spPr>
          <a:xfrm>
            <a:off x="7675500" y="2315338"/>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93C47D"/>
              </a:solidFill>
            </a:endParaRPr>
          </a:p>
        </p:txBody>
      </p:sp>
      <p:sp>
        <p:nvSpPr>
          <p:cNvPr id="328" name="Google Shape;328;p32"/>
          <p:cNvSpPr txBox="1"/>
          <p:nvPr/>
        </p:nvSpPr>
        <p:spPr>
          <a:xfrm>
            <a:off x="7675500" y="2698413"/>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93C47D"/>
              </a:solidFill>
            </a:endParaRPr>
          </a:p>
        </p:txBody>
      </p:sp>
      <p:sp>
        <p:nvSpPr>
          <p:cNvPr id="329" name="Google Shape;329;p32"/>
          <p:cNvSpPr txBox="1"/>
          <p:nvPr/>
        </p:nvSpPr>
        <p:spPr>
          <a:xfrm>
            <a:off x="7675500" y="3081488"/>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93C47D"/>
              </a:solidFill>
            </a:endParaRPr>
          </a:p>
        </p:txBody>
      </p:sp>
      <p:sp>
        <p:nvSpPr>
          <p:cNvPr id="330" name="Google Shape;330;p32"/>
          <p:cNvSpPr txBox="1"/>
          <p:nvPr/>
        </p:nvSpPr>
        <p:spPr>
          <a:xfrm>
            <a:off x="2178100" y="2765200"/>
            <a:ext cx="1610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1, R(y) 4} </a:t>
            </a:r>
            <a:endParaRPr/>
          </a:p>
        </p:txBody>
      </p:sp>
      <p:sp>
        <p:nvSpPr>
          <p:cNvPr id="331" name="Google Shape;331;p32"/>
          <p:cNvSpPr txBox="1"/>
          <p:nvPr/>
        </p:nvSpPr>
        <p:spPr>
          <a:xfrm>
            <a:off x="3681375" y="3661800"/>
            <a:ext cx="8346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
        <p:nvSpPr>
          <p:cNvPr id="332" name="Google Shape;332;p32"/>
          <p:cNvSpPr txBox="1"/>
          <p:nvPr/>
        </p:nvSpPr>
        <p:spPr>
          <a:xfrm>
            <a:off x="2235977" y="3661800"/>
            <a:ext cx="8346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0} </a:t>
            </a:r>
            <a:endParaRPr/>
          </a:p>
        </p:txBody>
      </p:sp>
      <p:sp>
        <p:nvSpPr>
          <p:cNvPr id="333" name="Google Shape;333;p32"/>
          <p:cNvSpPr txBox="1"/>
          <p:nvPr/>
        </p:nvSpPr>
        <p:spPr>
          <a:xfrm>
            <a:off x="1079725" y="3644838"/>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P4:</a:t>
            </a:r>
            <a:endParaRPr/>
          </a:p>
        </p:txBody>
      </p:sp>
      <p:sp>
        <p:nvSpPr>
          <p:cNvPr id="334" name="Google Shape;334;p32"/>
          <p:cNvSpPr txBox="1"/>
          <p:nvPr/>
        </p:nvSpPr>
        <p:spPr>
          <a:xfrm>
            <a:off x="6075175" y="1549200"/>
            <a:ext cx="18096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Strictly Serializable</a:t>
            </a:r>
            <a:endParaRPr/>
          </a:p>
        </p:txBody>
      </p:sp>
      <p:sp>
        <p:nvSpPr>
          <p:cNvPr id="335" name="Google Shape;335;p32"/>
          <p:cNvSpPr txBox="1"/>
          <p:nvPr/>
        </p:nvSpPr>
        <p:spPr>
          <a:xfrm>
            <a:off x="7675500" y="1549188"/>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93C47D"/>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39"/>
        <p:cNvGrpSpPr/>
        <p:nvPr/>
      </p:nvGrpSpPr>
      <p:grpSpPr>
        <a:xfrm>
          <a:off x="0" y="0"/>
          <a:ext cx="0" cy="0"/>
          <a:chOff x="0" y="0"/>
          <a:chExt cx="0" cy="0"/>
        </a:xfrm>
      </p:grpSpPr>
      <p:sp>
        <p:nvSpPr>
          <p:cNvPr id="340" name="Google Shape;340;p33"/>
          <p:cNvSpPr txBox="1">
            <a:spLocks noGrp="1"/>
          </p:cNvSpPr>
          <p:nvPr>
            <p:ph type="title"/>
          </p:nvPr>
        </p:nvSpPr>
        <p:spPr>
          <a:xfrm>
            <a:off x="311700" y="445025"/>
            <a:ext cx="2326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Exercise 2:</a:t>
            </a:r>
            <a:endParaRPr>
              <a:solidFill>
                <a:schemeClr val="lt1"/>
              </a:solidFill>
            </a:endParaRPr>
          </a:p>
        </p:txBody>
      </p:sp>
      <p:sp>
        <p:nvSpPr>
          <p:cNvPr id="341" name="Google Shape;341;p33"/>
          <p:cNvSpPr txBox="1"/>
          <p:nvPr/>
        </p:nvSpPr>
        <p:spPr>
          <a:xfrm>
            <a:off x="1079725" y="2298400"/>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P1:</a:t>
            </a:r>
            <a:endParaRPr/>
          </a:p>
        </p:txBody>
      </p:sp>
      <p:sp>
        <p:nvSpPr>
          <p:cNvPr id="342" name="Google Shape;342;p33"/>
          <p:cNvSpPr txBox="1"/>
          <p:nvPr/>
        </p:nvSpPr>
        <p:spPr>
          <a:xfrm>
            <a:off x="1079725" y="2748238"/>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P2:</a:t>
            </a:r>
            <a:endParaRPr/>
          </a:p>
        </p:txBody>
      </p:sp>
      <p:sp>
        <p:nvSpPr>
          <p:cNvPr id="343" name="Google Shape;343;p33"/>
          <p:cNvSpPr txBox="1"/>
          <p:nvPr/>
        </p:nvSpPr>
        <p:spPr>
          <a:xfrm>
            <a:off x="1079725" y="3198088"/>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P3:</a:t>
            </a:r>
            <a:endParaRPr/>
          </a:p>
        </p:txBody>
      </p:sp>
      <p:sp>
        <p:nvSpPr>
          <p:cNvPr id="344" name="Google Shape;344;p33"/>
          <p:cNvSpPr txBox="1"/>
          <p:nvPr/>
        </p:nvSpPr>
        <p:spPr>
          <a:xfrm>
            <a:off x="1589475" y="2315350"/>
            <a:ext cx="8859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1 </a:t>
            </a:r>
            <a:endParaRPr/>
          </a:p>
        </p:txBody>
      </p:sp>
      <p:sp>
        <p:nvSpPr>
          <p:cNvPr id="345" name="Google Shape;345;p33"/>
          <p:cNvSpPr txBox="1"/>
          <p:nvPr/>
        </p:nvSpPr>
        <p:spPr>
          <a:xfrm>
            <a:off x="2958675" y="32150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W(y) 4 </a:t>
            </a:r>
            <a:endParaRPr/>
          </a:p>
        </p:txBody>
      </p:sp>
      <p:sp>
        <p:nvSpPr>
          <p:cNvPr id="346" name="Google Shape;346;p33"/>
          <p:cNvSpPr txBox="1"/>
          <p:nvPr/>
        </p:nvSpPr>
        <p:spPr>
          <a:xfrm>
            <a:off x="3681375" y="27652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R(y) 4 </a:t>
            </a:r>
            <a:endParaRPr/>
          </a:p>
        </p:txBody>
      </p:sp>
      <p:sp>
        <p:nvSpPr>
          <p:cNvPr id="347" name="Google Shape;347;p33"/>
          <p:cNvSpPr txBox="1"/>
          <p:nvPr/>
        </p:nvSpPr>
        <p:spPr>
          <a:xfrm>
            <a:off x="3681375" y="2315350"/>
            <a:ext cx="8859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R(y) 4 </a:t>
            </a:r>
            <a:endParaRPr/>
          </a:p>
        </p:txBody>
      </p:sp>
      <p:sp>
        <p:nvSpPr>
          <p:cNvPr id="348" name="Google Shape;348;p33"/>
          <p:cNvSpPr txBox="1"/>
          <p:nvPr/>
        </p:nvSpPr>
        <p:spPr>
          <a:xfrm>
            <a:off x="2235963" y="32150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
        <p:nvSpPr>
          <p:cNvPr id="349" name="Google Shape;349;p33"/>
          <p:cNvSpPr txBox="1"/>
          <p:nvPr/>
        </p:nvSpPr>
        <p:spPr>
          <a:xfrm>
            <a:off x="6080150" y="1530825"/>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Linearizable</a:t>
            </a:r>
            <a:endParaRPr/>
          </a:p>
        </p:txBody>
      </p:sp>
      <p:sp>
        <p:nvSpPr>
          <p:cNvPr id="350" name="Google Shape;350;p33"/>
          <p:cNvSpPr txBox="1"/>
          <p:nvPr/>
        </p:nvSpPr>
        <p:spPr>
          <a:xfrm>
            <a:off x="6080150" y="1913900"/>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Sequential</a:t>
            </a:r>
            <a:endParaRPr/>
          </a:p>
        </p:txBody>
      </p:sp>
      <p:sp>
        <p:nvSpPr>
          <p:cNvPr id="351" name="Google Shape;351;p33"/>
          <p:cNvSpPr txBox="1"/>
          <p:nvPr/>
        </p:nvSpPr>
        <p:spPr>
          <a:xfrm>
            <a:off x="6080150" y="2296975"/>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Causal+</a:t>
            </a:r>
            <a:endParaRPr/>
          </a:p>
        </p:txBody>
      </p:sp>
      <p:sp>
        <p:nvSpPr>
          <p:cNvPr id="352" name="Google Shape;352;p33"/>
          <p:cNvSpPr txBox="1"/>
          <p:nvPr/>
        </p:nvSpPr>
        <p:spPr>
          <a:xfrm>
            <a:off x="6080150" y="2680050"/>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Eventual</a:t>
            </a:r>
            <a:endParaRPr/>
          </a:p>
        </p:txBody>
      </p:sp>
      <p:sp>
        <p:nvSpPr>
          <p:cNvPr id="353" name="Google Shape;353;p33"/>
          <p:cNvSpPr txBox="1"/>
          <p:nvPr/>
        </p:nvSpPr>
        <p:spPr>
          <a:xfrm>
            <a:off x="5653250" y="1156725"/>
            <a:ext cx="1895400" cy="37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t>Consistency Model:</a:t>
            </a:r>
            <a:endParaRPr b="1"/>
          </a:p>
        </p:txBody>
      </p:sp>
      <p:sp>
        <p:nvSpPr>
          <p:cNvPr id="354" name="Google Shape;354;p33"/>
          <p:cNvSpPr txBox="1"/>
          <p:nvPr/>
        </p:nvSpPr>
        <p:spPr>
          <a:xfrm>
            <a:off x="7472450" y="1530813"/>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93C47D"/>
              </a:solidFill>
            </a:endParaRPr>
          </a:p>
        </p:txBody>
      </p:sp>
      <p:sp>
        <p:nvSpPr>
          <p:cNvPr id="355" name="Google Shape;355;p33"/>
          <p:cNvSpPr txBox="1"/>
          <p:nvPr/>
        </p:nvSpPr>
        <p:spPr>
          <a:xfrm>
            <a:off x="7472450" y="1913888"/>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93C47D"/>
              </a:solidFill>
            </a:endParaRPr>
          </a:p>
        </p:txBody>
      </p:sp>
      <p:sp>
        <p:nvSpPr>
          <p:cNvPr id="356" name="Google Shape;356;p33"/>
          <p:cNvSpPr txBox="1"/>
          <p:nvPr/>
        </p:nvSpPr>
        <p:spPr>
          <a:xfrm>
            <a:off x="7472450" y="2296963"/>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93C47D"/>
              </a:solidFill>
            </a:endParaRPr>
          </a:p>
        </p:txBody>
      </p:sp>
      <p:sp>
        <p:nvSpPr>
          <p:cNvPr id="357" name="Google Shape;357;p33"/>
          <p:cNvSpPr txBox="1"/>
          <p:nvPr/>
        </p:nvSpPr>
        <p:spPr>
          <a:xfrm>
            <a:off x="7472450" y="2680038"/>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93C47D"/>
              </a:solidFill>
            </a:endParaRPr>
          </a:p>
        </p:txBody>
      </p:sp>
      <p:sp>
        <p:nvSpPr>
          <p:cNvPr id="358" name="Google Shape;358;p33"/>
          <p:cNvSpPr txBox="1"/>
          <p:nvPr/>
        </p:nvSpPr>
        <p:spPr>
          <a:xfrm>
            <a:off x="2235975" y="27652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
        <p:nvSpPr>
          <p:cNvPr id="359" name="Google Shape;359;p33"/>
          <p:cNvSpPr txBox="1"/>
          <p:nvPr/>
        </p:nvSpPr>
        <p:spPr>
          <a:xfrm>
            <a:off x="3681375" y="36618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R(y) 4 </a:t>
            </a:r>
            <a:endParaRPr/>
          </a:p>
        </p:txBody>
      </p:sp>
      <p:sp>
        <p:nvSpPr>
          <p:cNvPr id="360" name="Google Shape;360;p33"/>
          <p:cNvSpPr txBox="1"/>
          <p:nvPr/>
        </p:nvSpPr>
        <p:spPr>
          <a:xfrm>
            <a:off x="2235963" y="36618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
        <p:nvSpPr>
          <p:cNvPr id="361" name="Google Shape;361;p33"/>
          <p:cNvSpPr txBox="1"/>
          <p:nvPr/>
        </p:nvSpPr>
        <p:spPr>
          <a:xfrm>
            <a:off x="1079725" y="3644838"/>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P4:</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65"/>
        <p:cNvGrpSpPr/>
        <p:nvPr/>
      </p:nvGrpSpPr>
      <p:grpSpPr>
        <a:xfrm>
          <a:off x="0" y="0"/>
          <a:ext cx="0" cy="0"/>
          <a:chOff x="0" y="0"/>
          <a:chExt cx="0" cy="0"/>
        </a:xfrm>
      </p:grpSpPr>
      <p:sp>
        <p:nvSpPr>
          <p:cNvPr id="366" name="Google Shape;366;p34"/>
          <p:cNvSpPr txBox="1">
            <a:spLocks noGrp="1"/>
          </p:cNvSpPr>
          <p:nvPr>
            <p:ph type="title"/>
          </p:nvPr>
        </p:nvSpPr>
        <p:spPr>
          <a:xfrm>
            <a:off x="311700" y="445025"/>
            <a:ext cx="2326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Exercise 3:</a:t>
            </a:r>
            <a:endParaRPr>
              <a:solidFill>
                <a:schemeClr val="lt1"/>
              </a:solidFill>
            </a:endParaRPr>
          </a:p>
        </p:txBody>
      </p:sp>
      <p:sp>
        <p:nvSpPr>
          <p:cNvPr id="367" name="Google Shape;367;p34"/>
          <p:cNvSpPr txBox="1"/>
          <p:nvPr/>
        </p:nvSpPr>
        <p:spPr>
          <a:xfrm>
            <a:off x="774925" y="2298400"/>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P2:</a:t>
            </a:r>
            <a:endParaRPr/>
          </a:p>
        </p:txBody>
      </p:sp>
      <p:sp>
        <p:nvSpPr>
          <p:cNvPr id="368" name="Google Shape;368;p34"/>
          <p:cNvSpPr txBox="1"/>
          <p:nvPr/>
        </p:nvSpPr>
        <p:spPr>
          <a:xfrm>
            <a:off x="774925" y="2748238"/>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P3:</a:t>
            </a:r>
            <a:endParaRPr/>
          </a:p>
        </p:txBody>
      </p:sp>
      <p:sp>
        <p:nvSpPr>
          <p:cNvPr id="369" name="Google Shape;369;p34"/>
          <p:cNvSpPr txBox="1"/>
          <p:nvPr/>
        </p:nvSpPr>
        <p:spPr>
          <a:xfrm>
            <a:off x="774925" y="3198088"/>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P4:</a:t>
            </a:r>
            <a:endParaRPr/>
          </a:p>
        </p:txBody>
      </p:sp>
      <p:sp>
        <p:nvSpPr>
          <p:cNvPr id="370" name="Google Shape;370;p34"/>
          <p:cNvSpPr txBox="1"/>
          <p:nvPr/>
        </p:nvSpPr>
        <p:spPr>
          <a:xfrm>
            <a:off x="2007375" y="23153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1 </a:t>
            </a:r>
            <a:endParaRPr/>
          </a:p>
        </p:txBody>
      </p:sp>
      <p:sp>
        <p:nvSpPr>
          <p:cNvPr id="371" name="Google Shape;371;p34"/>
          <p:cNvSpPr txBox="1"/>
          <p:nvPr/>
        </p:nvSpPr>
        <p:spPr>
          <a:xfrm>
            <a:off x="3452775" y="31981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3 </a:t>
            </a:r>
            <a:endParaRPr/>
          </a:p>
        </p:txBody>
      </p:sp>
      <p:sp>
        <p:nvSpPr>
          <p:cNvPr id="372" name="Google Shape;372;p34"/>
          <p:cNvSpPr txBox="1"/>
          <p:nvPr/>
        </p:nvSpPr>
        <p:spPr>
          <a:xfrm>
            <a:off x="4855475" y="32150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R(y) 7 </a:t>
            </a:r>
            <a:endParaRPr/>
          </a:p>
        </p:txBody>
      </p:sp>
      <p:sp>
        <p:nvSpPr>
          <p:cNvPr id="373" name="Google Shape;373;p34"/>
          <p:cNvSpPr txBox="1"/>
          <p:nvPr/>
        </p:nvSpPr>
        <p:spPr>
          <a:xfrm>
            <a:off x="6080150" y="1530825"/>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Linearizable</a:t>
            </a:r>
            <a:endParaRPr/>
          </a:p>
        </p:txBody>
      </p:sp>
      <p:sp>
        <p:nvSpPr>
          <p:cNvPr id="374" name="Google Shape;374;p34"/>
          <p:cNvSpPr txBox="1"/>
          <p:nvPr/>
        </p:nvSpPr>
        <p:spPr>
          <a:xfrm>
            <a:off x="6080150" y="1913900"/>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Sequential</a:t>
            </a:r>
            <a:endParaRPr/>
          </a:p>
        </p:txBody>
      </p:sp>
      <p:sp>
        <p:nvSpPr>
          <p:cNvPr id="375" name="Google Shape;375;p34"/>
          <p:cNvSpPr txBox="1"/>
          <p:nvPr/>
        </p:nvSpPr>
        <p:spPr>
          <a:xfrm>
            <a:off x="6080150" y="2296975"/>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Causal+</a:t>
            </a:r>
            <a:endParaRPr/>
          </a:p>
        </p:txBody>
      </p:sp>
      <p:sp>
        <p:nvSpPr>
          <p:cNvPr id="376" name="Google Shape;376;p34"/>
          <p:cNvSpPr txBox="1"/>
          <p:nvPr/>
        </p:nvSpPr>
        <p:spPr>
          <a:xfrm>
            <a:off x="6080150" y="2680050"/>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Eventual</a:t>
            </a:r>
            <a:endParaRPr/>
          </a:p>
        </p:txBody>
      </p:sp>
      <p:sp>
        <p:nvSpPr>
          <p:cNvPr id="377" name="Google Shape;377;p34"/>
          <p:cNvSpPr txBox="1"/>
          <p:nvPr/>
        </p:nvSpPr>
        <p:spPr>
          <a:xfrm>
            <a:off x="5653250" y="1113850"/>
            <a:ext cx="1895400" cy="37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t>Consistency Model:</a:t>
            </a:r>
            <a:endParaRPr b="1"/>
          </a:p>
        </p:txBody>
      </p:sp>
      <p:sp>
        <p:nvSpPr>
          <p:cNvPr id="378" name="Google Shape;378;p34"/>
          <p:cNvSpPr txBox="1"/>
          <p:nvPr/>
        </p:nvSpPr>
        <p:spPr>
          <a:xfrm>
            <a:off x="7472450" y="1530813"/>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E06666"/>
                </a:solidFill>
              </a:rPr>
              <a:t>No</a:t>
            </a:r>
            <a:endParaRPr b="1">
              <a:solidFill>
                <a:srgbClr val="E06666"/>
              </a:solidFill>
            </a:endParaRPr>
          </a:p>
        </p:txBody>
      </p:sp>
      <p:sp>
        <p:nvSpPr>
          <p:cNvPr id="379" name="Google Shape;379;p34"/>
          <p:cNvSpPr txBox="1"/>
          <p:nvPr/>
        </p:nvSpPr>
        <p:spPr>
          <a:xfrm>
            <a:off x="7472450" y="1913888"/>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93C47D"/>
              </a:solidFill>
            </a:endParaRPr>
          </a:p>
        </p:txBody>
      </p:sp>
      <p:sp>
        <p:nvSpPr>
          <p:cNvPr id="380" name="Google Shape;380;p34"/>
          <p:cNvSpPr txBox="1"/>
          <p:nvPr/>
        </p:nvSpPr>
        <p:spPr>
          <a:xfrm>
            <a:off x="7472450" y="2296963"/>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93C47D"/>
              </a:solidFill>
            </a:endParaRPr>
          </a:p>
        </p:txBody>
      </p:sp>
      <p:sp>
        <p:nvSpPr>
          <p:cNvPr id="381" name="Google Shape;381;p34"/>
          <p:cNvSpPr txBox="1"/>
          <p:nvPr/>
        </p:nvSpPr>
        <p:spPr>
          <a:xfrm>
            <a:off x="7472450" y="2680038"/>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93C47D"/>
              </a:solidFill>
            </a:endParaRPr>
          </a:p>
        </p:txBody>
      </p:sp>
      <p:sp>
        <p:nvSpPr>
          <p:cNvPr id="382" name="Google Shape;382;p34"/>
          <p:cNvSpPr txBox="1"/>
          <p:nvPr/>
        </p:nvSpPr>
        <p:spPr>
          <a:xfrm>
            <a:off x="1284675" y="1937813"/>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3 </a:t>
            </a:r>
            <a:endParaRPr/>
          </a:p>
        </p:txBody>
      </p:sp>
      <p:sp>
        <p:nvSpPr>
          <p:cNvPr id="383" name="Google Shape;383;p34"/>
          <p:cNvSpPr txBox="1"/>
          <p:nvPr/>
        </p:nvSpPr>
        <p:spPr>
          <a:xfrm>
            <a:off x="2730075" y="31981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
        <p:nvSpPr>
          <p:cNvPr id="384" name="Google Shape;384;p34"/>
          <p:cNvSpPr txBox="1"/>
          <p:nvPr/>
        </p:nvSpPr>
        <p:spPr>
          <a:xfrm>
            <a:off x="774925" y="3655288"/>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P5:</a:t>
            </a:r>
            <a:endParaRPr/>
          </a:p>
        </p:txBody>
      </p:sp>
      <p:sp>
        <p:nvSpPr>
          <p:cNvPr id="385" name="Google Shape;385;p34"/>
          <p:cNvSpPr txBox="1"/>
          <p:nvPr/>
        </p:nvSpPr>
        <p:spPr>
          <a:xfrm>
            <a:off x="3452775" y="36553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3 </a:t>
            </a:r>
            <a:endParaRPr/>
          </a:p>
        </p:txBody>
      </p:sp>
      <p:sp>
        <p:nvSpPr>
          <p:cNvPr id="386" name="Google Shape;386;p34"/>
          <p:cNvSpPr txBox="1"/>
          <p:nvPr/>
        </p:nvSpPr>
        <p:spPr>
          <a:xfrm>
            <a:off x="4855475" y="36722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R(y) 7 </a:t>
            </a:r>
            <a:endParaRPr/>
          </a:p>
        </p:txBody>
      </p:sp>
      <p:sp>
        <p:nvSpPr>
          <p:cNvPr id="387" name="Google Shape;387;p34"/>
          <p:cNvSpPr txBox="1"/>
          <p:nvPr/>
        </p:nvSpPr>
        <p:spPr>
          <a:xfrm>
            <a:off x="2730075" y="36553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
        <p:nvSpPr>
          <p:cNvPr id="388" name="Google Shape;388;p34"/>
          <p:cNvSpPr txBox="1"/>
          <p:nvPr/>
        </p:nvSpPr>
        <p:spPr>
          <a:xfrm>
            <a:off x="4175475" y="1937825"/>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W(y) 7 </a:t>
            </a:r>
            <a:endParaRPr/>
          </a:p>
        </p:txBody>
      </p:sp>
      <p:sp>
        <p:nvSpPr>
          <p:cNvPr id="389" name="Google Shape;389;p34"/>
          <p:cNvSpPr txBox="1"/>
          <p:nvPr/>
        </p:nvSpPr>
        <p:spPr>
          <a:xfrm>
            <a:off x="774925" y="1917400"/>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P1:</a:t>
            </a:r>
            <a:endParaRPr/>
          </a:p>
        </p:txBody>
      </p:sp>
      <p:sp>
        <p:nvSpPr>
          <p:cNvPr id="390" name="Google Shape;390;p34"/>
          <p:cNvSpPr txBox="1"/>
          <p:nvPr/>
        </p:nvSpPr>
        <p:spPr>
          <a:xfrm>
            <a:off x="3452775" y="27482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3 </a:t>
            </a:r>
            <a:endParaRPr/>
          </a:p>
        </p:txBody>
      </p:sp>
      <p:sp>
        <p:nvSpPr>
          <p:cNvPr id="391" name="Google Shape;391;p34"/>
          <p:cNvSpPr txBox="1"/>
          <p:nvPr/>
        </p:nvSpPr>
        <p:spPr>
          <a:xfrm>
            <a:off x="4855475" y="27652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R(y) 7 </a:t>
            </a:r>
            <a:endParaRPr/>
          </a:p>
        </p:txBody>
      </p:sp>
      <p:sp>
        <p:nvSpPr>
          <p:cNvPr id="392" name="Google Shape;392;p34"/>
          <p:cNvSpPr txBox="1"/>
          <p:nvPr/>
        </p:nvSpPr>
        <p:spPr>
          <a:xfrm>
            <a:off x="2730075" y="27482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96"/>
        <p:cNvGrpSpPr/>
        <p:nvPr/>
      </p:nvGrpSpPr>
      <p:grpSpPr>
        <a:xfrm>
          <a:off x="0" y="0"/>
          <a:ext cx="0" cy="0"/>
          <a:chOff x="0" y="0"/>
          <a:chExt cx="0" cy="0"/>
        </a:xfrm>
      </p:grpSpPr>
      <p:sp>
        <p:nvSpPr>
          <p:cNvPr id="397" name="Google Shape;397;p35"/>
          <p:cNvSpPr txBox="1">
            <a:spLocks noGrp="1"/>
          </p:cNvSpPr>
          <p:nvPr>
            <p:ph type="title"/>
          </p:nvPr>
        </p:nvSpPr>
        <p:spPr>
          <a:xfrm>
            <a:off x="311700" y="445025"/>
            <a:ext cx="2326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Exercise 4:</a:t>
            </a:r>
            <a:endParaRPr>
              <a:solidFill>
                <a:schemeClr val="lt1"/>
              </a:solidFill>
            </a:endParaRPr>
          </a:p>
        </p:txBody>
      </p:sp>
      <p:sp>
        <p:nvSpPr>
          <p:cNvPr id="398" name="Google Shape;398;p35"/>
          <p:cNvSpPr txBox="1"/>
          <p:nvPr/>
        </p:nvSpPr>
        <p:spPr>
          <a:xfrm>
            <a:off x="774925" y="2298400"/>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P2:</a:t>
            </a:r>
            <a:endParaRPr/>
          </a:p>
        </p:txBody>
      </p:sp>
      <p:sp>
        <p:nvSpPr>
          <p:cNvPr id="399" name="Google Shape;399;p35"/>
          <p:cNvSpPr txBox="1"/>
          <p:nvPr/>
        </p:nvSpPr>
        <p:spPr>
          <a:xfrm>
            <a:off x="774925" y="2748238"/>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P3:</a:t>
            </a:r>
            <a:endParaRPr/>
          </a:p>
        </p:txBody>
      </p:sp>
      <p:sp>
        <p:nvSpPr>
          <p:cNvPr id="400" name="Google Shape;400;p35"/>
          <p:cNvSpPr txBox="1"/>
          <p:nvPr/>
        </p:nvSpPr>
        <p:spPr>
          <a:xfrm>
            <a:off x="774925" y="3198088"/>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P4:</a:t>
            </a:r>
            <a:endParaRPr/>
          </a:p>
        </p:txBody>
      </p:sp>
      <p:sp>
        <p:nvSpPr>
          <p:cNvPr id="401" name="Google Shape;401;p35"/>
          <p:cNvSpPr txBox="1"/>
          <p:nvPr/>
        </p:nvSpPr>
        <p:spPr>
          <a:xfrm>
            <a:off x="2007375" y="23153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1 </a:t>
            </a:r>
            <a:endParaRPr/>
          </a:p>
        </p:txBody>
      </p:sp>
      <p:sp>
        <p:nvSpPr>
          <p:cNvPr id="402" name="Google Shape;402;p35"/>
          <p:cNvSpPr txBox="1"/>
          <p:nvPr/>
        </p:nvSpPr>
        <p:spPr>
          <a:xfrm>
            <a:off x="3452775" y="31981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
        <p:nvSpPr>
          <p:cNvPr id="403" name="Google Shape;403;p35"/>
          <p:cNvSpPr txBox="1"/>
          <p:nvPr/>
        </p:nvSpPr>
        <p:spPr>
          <a:xfrm>
            <a:off x="4855475" y="32150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R(y) 7 </a:t>
            </a:r>
            <a:endParaRPr/>
          </a:p>
        </p:txBody>
      </p:sp>
      <p:sp>
        <p:nvSpPr>
          <p:cNvPr id="404" name="Google Shape;404;p35"/>
          <p:cNvSpPr txBox="1"/>
          <p:nvPr/>
        </p:nvSpPr>
        <p:spPr>
          <a:xfrm>
            <a:off x="6080150" y="1530825"/>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Linearizable</a:t>
            </a:r>
            <a:endParaRPr/>
          </a:p>
        </p:txBody>
      </p:sp>
      <p:sp>
        <p:nvSpPr>
          <p:cNvPr id="405" name="Google Shape;405;p35"/>
          <p:cNvSpPr txBox="1"/>
          <p:nvPr/>
        </p:nvSpPr>
        <p:spPr>
          <a:xfrm>
            <a:off x="6080150" y="1913900"/>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Sequential</a:t>
            </a:r>
            <a:endParaRPr/>
          </a:p>
        </p:txBody>
      </p:sp>
      <p:sp>
        <p:nvSpPr>
          <p:cNvPr id="406" name="Google Shape;406;p35"/>
          <p:cNvSpPr txBox="1"/>
          <p:nvPr/>
        </p:nvSpPr>
        <p:spPr>
          <a:xfrm>
            <a:off x="6080150" y="2296975"/>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Causal+</a:t>
            </a:r>
            <a:endParaRPr/>
          </a:p>
        </p:txBody>
      </p:sp>
      <p:sp>
        <p:nvSpPr>
          <p:cNvPr id="407" name="Google Shape;407;p35"/>
          <p:cNvSpPr txBox="1"/>
          <p:nvPr/>
        </p:nvSpPr>
        <p:spPr>
          <a:xfrm>
            <a:off x="6080150" y="2680050"/>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Eventual</a:t>
            </a:r>
            <a:endParaRPr/>
          </a:p>
        </p:txBody>
      </p:sp>
      <p:sp>
        <p:nvSpPr>
          <p:cNvPr id="408" name="Google Shape;408;p35"/>
          <p:cNvSpPr txBox="1"/>
          <p:nvPr/>
        </p:nvSpPr>
        <p:spPr>
          <a:xfrm>
            <a:off x="5653250" y="1156725"/>
            <a:ext cx="1895400" cy="37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t>Consistency Model:</a:t>
            </a:r>
            <a:endParaRPr b="1"/>
          </a:p>
        </p:txBody>
      </p:sp>
      <p:sp>
        <p:nvSpPr>
          <p:cNvPr id="409" name="Google Shape;409;p35"/>
          <p:cNvSpPr txBox="1"/>
          <p:nvPr/>
        </p:nvSpPr>
        <p:spPr>
          <a:xfrm>
            <a:off x="7472450" y="1530813"/>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E06666"/>
                </a:solidFill>
              </a:rPr>
              <a:t>No</a:t>
            </a:r>
            <a:endParaRPr b="1">
              <a:solidFill>
                <a:srgbClr val="E06666"/>
              </a:solidFill>
            </a:endParaRPr>
          </a:p>
        </p:txBody>
      </p:sp>
      <p:sp>
        <p:nvSpPr>
          <p:cNvPr id="410" name="Google Shape;410;p35"/>
          <p:cNvSpPr txBox="1"/>
          <p:nvPr/>
        </p:nvSpPr>
        <p:spPr>
          <a:xfrm>
            <a:off x="7472450" y="1913888"/>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E06666"/>
                </a:solidFill>
              </a:rPr>
              <a:t>No</a:t>
            </a:r>
            <a:endParaRPr b="1">
              <a:solidFill>
                <a:srgbClr val="E06666"/>
              </a:solidFill>
            </a:endParaRPr>
          </a:p>
        </p:txBody>
      </p:sp>
      <p:sp>
        <p:nvSpPr>
          <p:cNvPr id="411" name="Google Shape;411;p35"/>
          <p:cNvSpPr txBox="1"/>
          <p:nvPr/>
        </p:nvSpPr>
        <p:spPr>
          <a:xfrm>
            <a:off x="7472450" y="2296963"/>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93C47D"/>
              </a:solidFill>
            </a:endParaRPr>
          </a:p>
        </p:txBody>
      </p:sp>
      <p:sp>
        <p:nvSpPr>
          <p:cNvPr id="412" name="Google Shape;412;p35"/>
          <p:cNvSpPr txBox="1"/>
          <p:nvPr/>
        </p:nvSpPr>
        <p:spPr>
          <a:xfrm>
            <a:off x="7472450" y="2680038"/>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E06666"/>
              </a:solidFill>
            </a:endParaRPr>
          </a:p>
        </p:txBody>
      </p:sp>
      <p:sp>
        <p:nvSpPr>
          <p:cNvPr id="413" name="Google Shape;413;p35"/>
          <p:cNvSpPr txBox="1"/>
          <p:nvPr/>
        </p:nvSpPr>
        <p:spPr>
          <a:xfrm>
            <a:off x="1284675" y="1937813"/>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3 </a:t>
            </a:r>
            <a:endParaRPr/>
          </a:p>
        </p:txBody>
      </p:sp>
      <p:sp>
        <p:nvSpPr>
          <p:cNvPr id="414" name="Google Shape;414;p35"/>
          <p:cNvSpPr txBox="1"/>
          <p:nvPr/>
        </p:nvSpPr>
        <p:spPr>
          <a:xfrm>
            <a:off x="2730075" y="31981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3 </a:t>
            </a:r>
            <a:endParaRPr/>
          </a:p>
        </p:txBody>
      </p:sp>
      <p:sp>
        <p:nvSpPr>
          <p:cNvPr id="415" name="Google Shape;415;p35"/>
          <p:cNvSpPr txBox="1"/>
          <p:nvPr/>
        </p:nvSpPr>
        <p:spPr>
          <a:xfrm>
            <a:off x="774925" y="3655288"/>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P5:</a:t>
            </a:r>
            <a:endParaRPr/>
          </a:p>
        </p:txBody>
      </p:sp>
      <p:sp>
        <p:nvSpPr>
          <p:cNvPr id="416" name="Google Shape;416;p35"/>
          <p:cNvSpPr txBox="1"/>
          <p:nvPr/>
        </p:nvSpPr>
        <p:spPr>
          <a:xfrm>
            <a:off x="3452775" y="36553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3 </a:t>
            </a:r>
            <a:endParaRPr/>
          </a:p>
        </p:txBody>
      </p:sp>
      <p:sp>
        <p:nvSpPr>
          <p:cNvPr id="417" name="Google Shape;417;p35"/>
          <p:cNvSpPr txBox="1"/>
          <p:nvPr/>
        </p:nvSpPr>
        <p:spPr>
          <a:xfrm>
            <a:off x="4855475" y="36722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R(y) 7 </a:t>
            </a:r>
            <a:endParaRPr/>
          </a:p>
        </p:txBody>
      </p:sp>
      <p:sp>
        <p:nvSpPr>
          <p:cNvPr id="418" name="Google Shape;418;p35"/>
          <p:cNvSpPr txBox="1"/>
          <p:nvPr/>
        </p:nvSpPr>
        <p:spPr>
          <a:xfrm>
            <a:off x="2730075" y="36553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
        <p:nvSpPr>
          <p:cNvPr id="419" name="Google Shape;419;p35"/>
          <p:cNvSpPr txBox="1"/>
          <p:nvPr/>
        </p:nvSpPr>
        <p:spPr>
          <a:xfrm>
            <a:off x="4175475" y="1937825"/>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W(y) 7 </a:t>
            </a:r>
            <a:endParaRPr/>
          </a:p>
        </p:txBody>
      </p:sp>
      <p:sp>
        <p:nvSpPr>
          <p:cNvPr id="420" name="Google Shape;420;p35"/>
          <p:cNvSpPr txBox="1"/>
          <p:nvPr/>
        </p:nvSpPr>
        <p:spPr>
          <a:xfrm>
            <a:off x="774925" y="1917400"/>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P1:</a:t>
            </a:r>
            <a:endParaRPr/>
          </a:p>
        </p:txBody>
      </p:sp>
      <p:sp>
        <p:nvSpPr>
          <p:cNvPr id="421" name="Google Shape;421;p35"/>
          <p:cNvSpPr txBox="1"/>
          <p:nvPr/>
        </p:nvSpPr>
        <p:spPr>
          <a:xfrm>
            <a:off x="3452775" y="27482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3 </a:t>
            </a:r>
            <a:endParaRPr/>
          </a:p>
        </p:txBody>
      </p:sp>
      <p:sp>
        <p:nvSpPr>
          <p:cNvPr id="422" name="Google Shape;422;p35"/>
          <p:cNvSpPr txBox="1"/>
          <p:nvPr/>
        </p:nvSpPr>
        <p:spPr>
          <a:xfrm>
            <a:off x="4855475" y="27652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R(y) 7 </a:t>
            </a:r>
            <a:endParaRPr/>
          </a:p>
        </p:txBody>
      </p:sp>
      <p:sp>
        <p:nvSpPr>
          <p:cNvPr id="423" name="Google Shape;423;p35"/>
          <p:cNvSpPr txBox="1"/>
          <p:nvPr/>
        </p:nvSpPr>
        <p:spPr>
          <a:xfrm>
            <a:off x="2730075" y="27482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427"/>
        <p:cNvGrpSpPr/>
        <p:nvPr/>
      </p:nvGrpSpPr>
      <p:grpSpPr>
        <a:xfrm>
          <a:off x="0" y="0"/>
          <a:ext cx="0" cy="0"/>
          <a:chOff x="0" y="0"/>
          <a:chExt cx="0" cy="0"/>
        </a:xfrm>
      </p:grpSpPr>
      <p:sp>
        <p:nvSpPr>
          <p:cNvPr id="428" name="Google Shape;428;p36"/>
          <p:cNvSpPr txBox="1">
            <a:spLocks noGrp="1"/>
          </p:cNvSpPr>
          <p:nvPr>
            <p:ph type="title"/>
          </p:nvPr>
        </p:nvSpPr>
        <p:spPr>
          <a:xfrm>
            <a:off x="311700" y="445025"/>
            <a:ext cx="2326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Exercise 5:</a:t>
            </a:r>
            <a:endParaRPr>
              <a:solidFill>
                <a:schemeClr val="lt1"/>
              </a:solidFill>
            </a:endParaRPr>
          </a:p>
        </p:txBody>
      </p:sp>
      <p:sp>
        <p:nvSpPr>
          <p:cNvPr id="429" name="Google Shape;429;p36"/>
          <p:cNvSpPr txBox="1"/>
          <p:nvPr/>
        </p:nvSpPr>
        <p:spPr>
          <a:xfrm>
            <a:off x="766050" y="2762825"/>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P3:</a:t>
            </a:r>
            <a:endParaRPr/>
          </a:p>
        </p:txBody>
      </p:sp>
      <p:sp>
        <p:nvSpPr>
          <p:cNvPr id="430" name="Google Shape;430;p36"/>
          <p:cNvSpPr txBox="1"/>
          <p:nvPr/>
        </p:nvSpPr>
        <p:spPr>
          <a:xfrm>
            <a:off x="766050" y="3143813"/>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P4:</a:t>
            </a:r>
            <a:endParaRPr/>
          </a:p>
        </p:txBody>
      </p:sp>
      <p:sp>
        <p:nvSpPr>
          <p:cNvPr id="431" name="Google Shape;431;p36"/>
          <p:cNvSpPr txBox="1"/>
          <p:nvPr/>
        </p:nvSpPr>
        <p:spPr>
          <a:xfrm>
            <a:off x="1275800" y="2017775"/>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1 </a:t>
            </a:r>
            <a:endParaRPr/>
          </a:p>
        </p:txBody>
      </p:sp>
      <p:sp>
        <p:nvSpPr>
          <p:cNvPr id="432" name="Google Shape;432;p36"/>
          <p:cNvSpPr txBox="1"/>
          <p:nvPr/>
        </p:nvSpPr>
        <p:spPr>
          <a:xfrm>
            <a:off x="3443900" y="3143825"/>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3 </a:t>
            </a:r>
            <a:endParaRPr/>
          </a:p>
        </p:txBody>
      </p:sp>
      <p:sp>
        <p:nvSpPr>
          <p:cNvPr id="433" name="Google Shape;433;p36"/>
          <p:cNvSpPr txBox="1"/>
          <p:nvPr/>
        </p:nvSpPr>
        <p:spPr>
          <a:xfrm>
            <a:off x="1998500" y="2398775"/>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3 </a:t>
            </a:r>
            <a:endParaRPr/>
          </a:p>
        </p:txBody>
      </p:sp>
      <p:sp>
        <p:nvSpPr>
          <p:cNvPr id="434" name="Google Shape;434;p36"/>
          <p:cNvSpPr txBox="1"/>
          <p:nvPr/>
        </p:nvSpPr>
        <p:spPr>
          <a:xfrm>
            <a:off x="4166588" y="3143825"/>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7 </a:t>
            </a:r>
            <a:endParaRPr/>
          </a:p>
        </p:txBody>
      </p:sp>
      <p:sp>
        <p:nvSpPr>
          <p:cNvPr id="435" name="Google Shape;435;p36"/>
          <p:cNvSpPr txBox="1"/>
          <p:nvPr/>
        </p:nvSpPr>
        <p:spPr>
          <a:xfrm>
            <a:off x="6080150" y="1530825"/>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Linearizable</a:t>
            </a:r>
            <a:endParaRPr/>
          </a:p>
        </p:txBody>
      </p:sp>
      <p:sp>
        <p:nvSpPr>
          <p:cNvPr id="436" name="Google Shape;436;p36"/>
          <p:cNvSpPr txBox="1"/>
          <p:nvPr/>
        </p:nvSpPr>
        <p:spPr>
          <a:xfrm>
            <a:off x="6080150" y="1913900"/>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Sequential</a:t>
            </a:r>
            <a:endParaRPr/>
          </a:p>
        </p:txBody>
      </p:sp>
      <p:sp>
        <p:nvSpPr>
          <p:cNvPr id="437" name="Google Shape;437;p36"/>
          <p:cNvSpPr txBox="1"/>
          <p:nvPr/>
        </p:nvSpPr>
        <p:spPr>
          <a:xfrm>
            <a:off x="6080150" y="2296975"/>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Causal+</a:t>
            </a:r>
            <a:endParaRPr/>
          </a:p>
        </p:txBody>
      </p:sp>
      <p:sp>
        <p:nvSpPr>
          <p:cNvPr id="438" name="Google Shape;438;p36"/>
          <p:cNvSpPr txBox="1"/>
          <p:nvPr/>
        </p:nvSpPr>
        <p:spPr>
          <a:xfrm>
            <a:off x="6080150" y="2680050"/>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Eventual</a:t>
            </a:r>
            <a:endParaRPr/>
          </a:p>
        </p:txBody>
      </p:sp>
      <p:sp>
        <p:nvSpPr>
          <p:cNvPr id="439" name="Google Shape;439;p36"/>
          <p:cNvSpPr txBox="1"/>
          <p:nvPr/>
        </p:nvSpPr>
        <p:spPr>
          <a:xfrm>
            <a:off x="5653250" y="1156725"/>
            <a:ext cx="1895400" cy="37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t>Consistency Model:</a:t>
            </a:r>
            <a:endParaRPr b="1"/>
          </a:p>
        </p:txBody>
      </p:sp>
      <p:sp>
        <p:nvSpPr>
          <p:cNvPr id="440" name="Google Shape;440;p36"/>
          <p:cNvSpPr txBox="1"/>
          <p:nvPr/>
        </p:nvSpPr>
        <p:spPr>
          <a:xfrm>
            <a:off x="7472450" y="1530813"/>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E06666"/>
                </a:solidFill>
              </a:rPr>
              <a:t>No</a:t>
            </a:r>
            <a:endParaRPr b="1">
              <a:solidFill>
                <a:srgbClr val="E06666"/>
              </a:solidFill>
            </a:endParaRPr>
          </a:p>
        </p:txBody>
      </p:sp>
      <p:sp>
        <p:nvSpPr>
          <p:cNvPr id="441" name="Google Shape;441;p36"/>
          <p:cNvSpPr txBox="1"/>
          <p:nvPr/>
        </p:nvSpPr>
        <p:spPr>
          <a:xfrm>
            <a:off x="7472450" y="1913888"/>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E06666"/>
                </a:solidFill>
              </a:rPr>
              <a:t>No</a:t>
            </a:r>
            <a:endParaRPr b="1">
              <a:solidFill>
                <a:srgbClr val="E06666"/>
              </a:solidFill>
            </a:endParaRPr>
          </a:p>
        </p:txBody>
      </p:sp>
      <p:sp>
        <p:nvSpPr>
          <p:cNvPr id="442" name="Google Shape;442;p36"/>
          <p:cNvSpPr txBox="1"/>
          <p:nvPr/>
        </p:nvSpPr>
        <p:spPr>
          <a:xfrm>
            <a:off x="7472450" y="2296963"/>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93C47D"/>
              </a:solidFill>
            </a:endParaRPr>
          </a:p>
        </p:txBody>
      </p:sp>
      <p:sp>
        <p:nvSpPr>
          <p:cNvPr id="443" name="Google Shape;443;p36"/>
          <p:cNvSpPr txBox="1"/>
          <p:nvPr/>
        </p:nvSpPr>
        <p:spPr>
          <a:xfrm>
            <a:off x="7472450" y="2680038"/>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E06666"/>
              </a:solidFill>
            </a:endParaRPr>
          </a:p>
        </p:txBody>
      </p:sp>
      <p:sp>
        <p:nvSpPr>
          <p:cNvPr id="444" name="Google Shape;444;p36"/>
          <p:cNvSpPr txBox="1"/>
          <p:nvPr/>
        </p:nvSpPr>
        <p:spPr>
          <a:xfrm>
            <a:off x="4889300" y="3143825"/>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
        <p:nvSpPr>
          <p:cNvPr id="445" name="Google Shape;445;p36"/>
          <p:cNvSpPr txBox="1"/>
          <p:nvPr/>
        </p:nvSpPr>
        <p:spPr>
          <a:xfrm>
            <a:off x="4166588" y="3524825"/>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
        <p:nvSpPr>
          <p:cNvPr id="446" name="Google Shape;446;p36"/>
          <p:cNvSpPr txBox="1"/>
          <p:nvPr/>
        </p:nvSpPr>
        <p:spPr>
          <a:xfrm>
            <a:off x="4889300" y="3524825"/>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7 </a:t>
            </a:r>
            <a:endParaRPr/>
          </a:p>
        </p:txBody>
      </p:sp>
      <p:sp>
        <p:nvSpPr>
          <p:cNvPr id="447" name="Google Shape;447;p36"/>
          <p:cNvSpPr txBox="1"/>
          <p:nvPr/>
        </p:nvSpPr>
        <p:spPr>
          <a:xfrm>
            <a:off x="766050" y="3524813"/>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P5:</a:t>
            </a:r>
            <a:endParaRPr/>
          </a:p>
        </p:txBody>
      </p:sp>
      <p:sp>
        <p:nvSpPr>
          <p:cNvPr id="448" name="Google Shape;448;p36"/>
          <p:cNvSpPr txBox="1"/>
          <p:nvPr/>
        </p:nvSpPr>
        <p:spPr>
          <a:xfrm>
            <a:off x="3443900" y="3541775"/>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3 </a:t>
            </a:r>
            <a:endParaRPr/>
          </a:p>
        </p:txBody>
      </p:sp>
      <p:sp>
        <p:nvSpPr>
          <p:cNvPr id="449" name="Google Shape;449;p36"/>
          <p:cNvSpPr txBox="1"/>
          <p:nvPr/>
        </p:nvSpPr>
        <p:spPr>
          <a:xfrm>
            <a:off x="766050" y="2381825"/>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P2:</a:t>
            </a:r>
            <a:endParaRPr/>
          </a:p>
        </p:txBody>
      </p:sp>
      <p:sp>
        <p:nvSpPr>
          <p:cNvPr id="450" name="Google Shape;450;p36"/>
          <p:cNvSpPr txBox="1"/>
          <p:nvPr/>
        </p:nvSpPr>
        <p:spPr>
          <a:xfrm>
            <a:off x="2721200" y="2779775"/>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7 </a:t>
            </a:r>
            <a:endParaRPr/>
          </a:p>
        </p:txBody>
      </p:sp>
      <p:sp>
        <p:nvSpPr>
          <p:cNvPr id="451" name="Google Shape;451;p36"/>
          <p:cNvSpPr txBox="1"/>
          <p:nvPr/>
        </p:nvSpPr>
        <p:spPr>
          <a:xfrm>
            <a:off x="766050" y="2000825"/>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P1:</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455"/>
        <p:cNvGrpSpPr/>
        <p:nvPr/>
      </p:nvGrpSpPr>
      <p:grpSpPr>
        <a:xfrm>
          <a:off x="0" y="0"/>
          <a:ext cx="0" cy="0"/>
          <a:chOff x="0" y="0"/>
          <a:chExt cx="0" cy="0"/>
        </a:xfrm>
      </p:grpSpPr>
      <p:sp>
        <p:nvSpPr>
          <p:cNvPr id="456" name="Google Shape;456;p37"/>
          <p:cNvSpPr txBox="1">
            <a:spLocks noGrp="1"/>
          </p:cNvSpPr>
          <p:nvPr>
            <p:ph type="title"/>
          </p:nvPr>
        </p:nvSpPr>
        <p:spPr>
          <a:xfrm>
            <a:off x="311700" y="445025"/>
            <a:ext cx="2326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Exercise 6:</a:t>
            </a:r>
            <a:endParaRPr>
              <a:solidFill>
                <a:schemeClr val="lt1"/>
              </a:solidFill>
            </a:endParaRPr>
          </a:p>
        </p:txBody>
      </p:sp>
      <p:sp>
        <p:nvSpPr>
          <p:cNvPr id="457" name="Google Shape;457;p37"/>
          <p:cNvSpPr txBox="1"/>
          <p:nvPr/>
        </p:nvSpPr>
        <p:spPr>
          <a:xfrm>
            <a:off x="618925" y="2739300"/>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P3:</a:t>
            </a:r>
            <a:endParaRPr/>
          </a:p>
        </p:txBody>
      </p:sp>
      <p:sp>
        <p:nvSpPr>
          <p:cNvPr id="458" name="Google Shape;458;p37"/>
          <p:cNvSpPr txBox="1"/>
          <p:nvPr/>
        </p:nvSpPr>
        <p:spPr>
          <a:xfrm>
            <a:off x="618925" y="3120288"/>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P4:</a:t>
            </a:r>
            <a:endParaRPr/>
          </a:p>
        </p:txBody>
      </p:sp>
      <p:sp>
        <p:nvSpPr>
          <p:cNvPr id="459" name="Google Shape;459;p37"/>
          <p:cNvSpPr txBox="1"/>
          <p:nvPr/>
        </p:nvSpPr>
        <p:spPr>
          <a:xfrm>
            <a:off x="1128675" y="19942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1 </a:t>
            </a:r>
            <a:endParaRPr/>
          </a:p>
        </p:txBody>
      </p:sp>
      <p:sp>
        <p:nvSpPr>
          <p:cNvPr id="460" name="Google Shape;460;p37"/>
          <p:cNvSpPr txBox="1"/>
          <p:nvPr/>
        </p:nvSpPr>
        <p:spPr>
          <a:xfrm>
            <a:off x="4019475" y="31203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3 </a:t>
            </a:r>
            <a:endParaRPr/>
          </a:p>
        </p:txBody>
      </p:sp>
      <p:sp>
        <p:nvSpPr>
          <p:cNvPr id="461" name="Google Shape;461;p37"/>
          <p:cNvSpPr txBox="1"/>
          <p:nvPr/>
        </p:nvSpPr>
        <p:spPr>
          <a:xfrm>
            <a:off x="1851375" y="23752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3 </a:t>
            </a:r>
            <a:endParaRPr/>
          </a:p>
        </p:txBody>
      </p:sp>
      <p:sp>
        <p:nvSpPr>
          <p:cNvPr id="462" name="Google Shape;462;p37"/>
          <p:cNvSpPr txBox="1"/>
          <p:nvPr/>
        </p:nvSpPr>
        <p:spPr>
          <a:xfrm>
            <a:off x="4742163" y="31203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7 </a:t>
            </a:r>
            <a:endParaRPr/>
          </a:p>
        </p:txBody>
      </p:sp>
      <p:sp>
        <p:nvSpPr>
          <p:cNvPr id="463" name="Google Shape;463;p37"/>
          <p:cNvSpPr txBox="1"/>
          <p:nvPr/>
        </p:nvSpPr>
        <p:spPr>
          <a:xfrm>
            <a:off x="6080150" y="1530825"/>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Linearizable</a:t>
            </a:r>
            <a:endParaRPr/>
          </a:p>
        </p:txBody>
      </p:sp>
      <p:sp>
        <p:nvSpPr>
          <p:cNvPr id="464" name="Google Shape;464;p37"/>
          <p:cNvSpPr txBox="1"/>
          <p:nvPr/>
        </p:nvSpPr>
        <p:spPr>
          <a:xfrm>
            <a:off x="6080150" y="1913900"/>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Sequential</a:t>
            </a:r>
            <a:endParaRPr/>
          </a:p>
        </p:txBody>
      </p:sp>
      <p:sp>
        <p:nvSpPr>
          <p:cNvPr id="465" name="Google Shape;465;p37"/>
          <p:cNvSpPr txBox="1"/>
          <p:nvPr/>
        </p:nvSpPr>
        <p:spPr>
          <a:xfrm>
            <a:off x="6080150" y="2296975"/>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Causal+</a:t>
            </a:r>
            <a:endParaRPr/>
          </a:p>
        </p:txBody>
      </p:sp>
      <p:sp>
        <p:nvSpPr>
          <p:cNvPr id="466" name="Google Shape;466;p37"/>
          <p:cNvSpPr txBox="1"/>
          <p:nvPr/>
        </p:nvSpPr>
        <p:spPr>
          <a:xfrm>
            <a:off x="6080150" y="2680050"/>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Eventual</a:t>
            </a:r>
            <a:endParaRPr/>
          </a:p>
        </p:txBody>
      </p:sp>
      <p:sp>
        <p:nvSpPr>
          <p:cNvPr id="467" name="Google Shape;467;p37"/>
          <p:cNvSpPr txBox="1"/>
          <p:nvPr/>
        </p:nvSpPr>
        <p:spPr>
          <a:xfrm>
            <a:off x="5653250" y="1156725"/>
            <a:ext cx="1895400" cy="37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t>Consistency Model:</a:t>
            </a:r>
            <a:endParaRPr b="1"/>
          </a:p>
        </p:txBody>
      </p:sp>
      <p:sp>
        <p:nvSpPr>
          <p:cNvPr id="468" name="Google Shape;468;p37"/>
          <p:cNvSpPr txBox="1"/>
          <p:nvPr/>
        </p:nvSpPr>
        <p:spPr>
          <a:xfrm>
            <a:off x="7472450" y="1530813"/>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E06666"/>
                </a:solidFill>
              </a:rPr>
              <a:t>No</a:t>
            </a:r>
            <a:endParaRPr b="1">
              <a:solidFill>
                <a:srgbClr val="E06666"/>
              </a:solidFill>
            </a:endParaRPr>
          </a:p>
        </p:txBody>
      </p:sp>
      <p:sp>
        <p:nvSpPr>
          <p:cNvPr id="469" name="Google Shape;469;p37"/>
          <p:cNvSpPr txBox="1"/>
          <p:nvPr/>
        </p:nvSpPr>
        <p:spPr>
          <a:xfrm>
            <a:off x="7472450" y="1913888"/>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E06666"/>
                </a:solidFill>
              </a:rPr>
              <a:t>No</a:t>
            </a:r>
            <a:endParaRPr b="1">
              <a:solidFill>
                <a:srgbClr val="E06666"/>
              </a:solidFill>
            </a:endParaRPr>
          </a:p>
        </p:txBody>
      </p:sp>
      <p:sp>
        <p:nvSpPr>
          <p:cNvPr id="470" name="Google Shape;470;p37"/>
          <p:cNvSpPr txBox="1"/>
          <p:nvPr/>
        </p:nvSpPr>
        <p:spPr>
          <a:xfrm>
            <a:off x="7472450" y="2296963"/>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93C47D"/>
              </a:solidFill>
            </a:endParaRPr>
          </a:p>
        </p:txBody>
      </p:sp>
      <p:sp>
        <p:nvSpPr>
          <p:cNvPr id="471" name="Google Shape;471;p37"/>
          <p:cNvSpPr txBox="1"/>
          <p:nvPr/>
        </p:nvSpPr>
        <p:spPr>
          <a:xfrm>
            <a:off x="7472450" y="2680038"/>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E06666"/>
              </a:solidFill>
            </a:endParaRPr>
          </a:p>
        </p:txBody>
      </p:sp>
      <p:sp>
        <p:nvSpPr>
          <p:cNvPr id="472" name="Google Shape;472;p37"/>
          <p:cNvSpPr txBox="1"/>
          <p:nvPr/>
        </p:nvSpPr>
        <p:spPr>
          <a:xfrm>
            <a:off x="5464875" y="31203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
        <p:nvSpPr>
          <p:cNvPr id="473" name="Google Shape;473;p37"/>
          <p:cNvSpPr txBox="1"/>
          <p:nvPr/>
        </p:nvSpPr>
        <p:spPr>
          <a:xfrm>
            <a:off x="4742163" y="35013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
        <p:nvSpPr>
          <p:cNvPr id="474" name="Google Shape;474;p37"/>
          <p:cNvSpPr txBox="1"/>
          <p:nvPr/>
        </p:nvSpPr>
        <p:spPr>
          <a:xfrm>
            <a:off x="5464875" y="35013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7 </a:t>
            </a:r>
            <a:endParaRPr/>
          </a:p>
        </p:txBody>
      </p:sp>
      <p:sp>
        <p:nvSpPr>
          <p:cNvPr id="475" name="Google Shape;475;p37"/>
          <p:cNvSpPr txBox="1"/>
          <p:nvPr/>
        </p:nvSpPr>
        <p:spPr>
          <a:xfrm>
            <a:off x="618925" y="3501288"/>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P5:</a:t>
            </a:r>
            <a:endParaRPr/>
          </a:p>
        </p:txBody>
      </p:sp>
      <p:sp>
        <p:nvSpPr>
          <p:cNvPr id="476" name="Google Shape;476;p37"/>
          <p:cNvSpPr txBox="1"/>
          <p:nvPr/>
        </p:nvSpPr>
        <p:spPr>
          <a:xfrm>
            <a:off x="4019475" y="35182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3 </a:t>
            </a:r>
            <a:endParaRPr/>
          </a:p>
        </p:txBody>
      </p:sp>
      <p:sp>
        <p:nvSpPr>
          <p:cNvPr id="477" name="Google Shape;477;p37"/>
          <p:cNvSpPr txBox="1"/>
          <p:nvPr/>
        </p:nvSpPr>
        <p:spPr>
          <a:xfrm>
            <a:off x="618925" y="2358300"/>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P2:</a:t>
            </a:r>
            <a:endParaRPr/>
          </a:p>
        </p:txBody>
      </p:sp>
      <p:sp>
        <p:nvSpPr>
          <p:cNvPr id="478" name="Google Shape;478;p37"/>
          <p:cNvSpPr txBox="1"/>
          <p:nvPr/>
        </p:nvSpPr>
        <p:spPr>
          <a:xfrm>
            <a:off x="2574075" y="27562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3 </a:t>
            </a:r>
            <a:endParaRPr/>
          </a:p>
        </p:txBody>
      </p:sp>
      <p:sp>
        <p:nvSpPr>
          <p:cNvPr id="479" name="Google Shape;479;p37"/>
          <p:cNvSpPr txBox="1"/>
          <p:nvPr/>
        </p:nvSpPr>
        <p:spPr>
          <a:xfrm>
            <a:off x="618925" y="1977300"/>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P1:</a:t>
            </a:r>
            <a:endParaRPr/>
          </a:p>
        </p:txBody>
      </p:sp>
      <p:sp>
        <p:nvSpPr>
          <p:cNvPr id="480" name="Google Shape;480;p37"/>
          <p:cNvSpPr txBox="1"/>
          <p:nvPr/>
        </p:nvSpPr>
        <p:spPr>
          <a:xfrm>
            <a:off x="3296775" y="27562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7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484"/>
        <p:cNvGrpSpPr/>
        <p:nvPr/>
      </p:nvGrpSpPr>
      <p:grpSpPr>
        <a:xfrm>
          <a:off x="0" y="0"/>
          <a:ext cx="0" cy="0"/>
          <a:chOff x="0" y="0"/>
          <a:chExt cx="0" cy="0"/>
        </a:xfrm>
      </p:grpSpPr>
      <p:sp>
        <p:nvSpPr>
          <p:cNvPr id="485" name="Google Shape;485;p38"/>
          <p:cNvSpPr txBox="1">
            <a:spLocks noGrp="1"/>
          </p:cNvSpPr>
          <p:nvPr>
            <p:ph type="title"/>
          </p:nvPr>
        </p:nvSpPr>
        <p:spPr>
          <a:xfrm>
            <a:off x="311700" y="445025"/>
            <a:ext cx="2326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Exercise 7:</a:t>
            </a:r>
            <a:endParaRPr>
              <a:solidFill>
                <a:schemeClr val="lt1"/>
              </a:solidFill>
            </a:endParaRPr>
          </a:p>
        </p:txBody>
      </p:sp>
      <p:sp>
        <p:nvSpPr>
          <p:cNvPr id="486" name="Google Shape;486;p38"/>
          <p:cNvSpPr txBox="1"/>
          <p:nvPr/>
        </p:nvSpPr>
        <p:spPr>
          <a:xfrm>
            <a:off x="466525" y="2967900"/>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P3:</a:t>
            </a:r>
            <a:endParaRPr/>
          </a:p>
        </p:txBody>
      </p:sp>
      <p:sp>
        <p:nvSpPr>
          <p:cNvPr id="487" name="Google Shape;487;p38"/>
          <p:cNvSpPr txBox="1"/>
          <p:nvPr/>
        </p:nvSpPr>
        <p:spPr>
          <a:xfrm>
            <a:off x="466525" y="3348888"/>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P4:</a:t>
            </a:r>
            <a:endParaRPr/>
          </a:p>
        </p:txBody>
      </p:sp>
      <p:sp>
        <p:nvSpPr>
          <p:cNvPr id="488" name="Google Shape;488;p38"/>
          <p:cNvSpPr txBox="1"/>
          <p:nvPr/>
        </p:nvSpPr>
        <p:spPr>
          <a:xfrm>
            <a:off x="976275" y="22228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1 </a:t>
            </a:r>
            <a:endParaRPr/>
          </a:p>
        </p:txBody>
      </p:sp>
      <p:sp>
        <p:nvSpPr>
          <p:cNvPr id="489" name="Google Shape;489;p38"/>
          <p:cNvSpPr txBox="1"/>
          <p:nvPr/>
        </p:nvSpPr>
        <p:spPr>
          <a:xfrm>
            <a:off x="4589775" y="33489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3 </a:t>
            </a:r>
            <a:endParaRPr/>
          </a:p>
        </p:txBody>
      </p:sp>
      <p:sp>
        <p:nvSpPr>
          <p:cNvPr id="490" name="Google Shape;490;p38"/>
          <p:cNvSpPr txBox="1"/>
          <p:nvPr/>
        </p:nvSpPr>
        <p:spPr>
          <a:xfrm>
            <a:off x="1698975" y="26038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
        <p:nvSpPr>
          <p:cNvPr id="491" name="Google Shape;491;p38"/>
          <p:cNvSpPr txBox="1"/>
          <p:nvPr/>
        </p:nvSpPr>
        <p:spPr>
          <a:xfrm>
            <a:off x="5312463" y="33489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7 </a:t>
            </a:r>
            <a:endParaRPr/>
          </a:p>
        </p:txBody>
      </p:sp>
      <p:sp>
        <p:nvSpPr>
          <p:cNvPr id="492" name="Google Shape;492;p38"/>
          <p:cNvSpPr txBox="1"/>
          <p:nvPr/>
        </p:nvSpPr>
        <p:spPr>
          <a:xfrm>
            <a:off x="6080150" y="1530825"/>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Linearizable</a:t>
            </a:r>
            <a:endParaRPr/>
          </a:p>
        </p:txBody>
      </p:sp>
      <p:sp>
        <p:nvSpPr>
          <p:cNvPr id="493" name="Google Shape;493;p38"/>
          <p:cNvSpPr txBox="1"/>
          <p:nvPr/>
        </p:nvSpPr>
        <p:spPr>
          <a:xfrm>
            <a:off x="6080150" y="1913900"/>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Sequential</a:t>
            </a:r>
            <a:endParaRPr/>
          </a:p>
        </p:txBody>
      </p:sp>
      <p:sp>
        <p:nvSpPr>
          <p:cNvPr id="494" name="Google Shape;494;p38"/>
          <p:cNvSpPr txBox="1"/>
          <p:nvPr/>
        </p:nvSpPr>
        <p:spPr>
          <a:xfrm>
            <a:off x="6080150" y="2296975"/>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Causal+</a:t>
            </a:r>
            <a:endParaRPr/>
          </a:p>
        </p:txBody>
      </p:sp>
      <p:sp>
        <p:nvSpPr>
          <p:cNvPr id="495" name="Google Shape;495;p38"/>
          <p:cNvSpPr txBox="1"/>
          <p:nvPr/>
        </p:nvSpPr>
        <p:spPr>
          <a:xfrm>
            <a:off x="6080150" y="2680050"/>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Eventual</a:t>
            </a:r>
            <a:endParaRPr/>
          </a:p>
        </p:txBody>
      </p:sp>
      <p:sp>
        <p:nvSpPr>
          <p:cNvPr id="496" name="Google Shape;496;p38"/>
          <p:cNvSpPr txBox="1"/>
          <p:nvPr/>
        </p:nvSpPr>
        <p:spPr>
          <a:xfrm>
            <a:off x="5653250" y="1156725"/>
            <a:ext cx="1895400" cy="37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t>Consistency Model:</a:t>
            </a:r>
            <a:endParaRPr b="1"/>
          </a:p>
        </p:txBody>
      </p:sp>
      <p:sp>
        <p:nvSpPr>
          <p:cNvPr id="497" name="Google Shape;497;p38"/>
          <p:cNvSpPr txBox="1"/>
          <p:nvPr/>
        </p:nvSpPr>
        <p:spPr>
          <a:xfrm>
            <a:off x="7472450" y="1530813"/>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E06666"/>
                </a:solidFill>
              </a:rPr>
              <a:t>No</a:t>
            </a:r>
            <a:endParaRPr b="1">
              <a:solidFill>
                <a:srgbClr val="E06666"/>
              </a:solidFill>
            </a:endParaRPr>
          </a:p>
        </p:txBody>
      </p:sp>
      <p:sp>
        <p:nvSpPr>
          <p:cNvPr id="498" name="Google Shape;498;p38"/>
          <p:cNvSpPr txBox="1"/>
          <p:nvPr/>
        </p:nvSpPr>
        <p:spPr>
          <a:xfrm>
            <a:off x="7472450" y="1913888"/>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E06666"/>
                </a:solidFill>
              </a:rPr>
              <a:t>No</a:t>
            </a:r>
            <a:endParaRPr b="1">
              <a:solidFill>
                <a:srgbClr val="E06666"/>
              </a:solidFill>
            </a:endParaRPr>
          </a:p>
        </p:txBody>
      </p:sp>
      <p:sp>
        <p:nvSpPr>
          <p:cNvPr id="499" name="Google Shape;499;p38"/>
          <p:cNvSpPr txBox="1"/>
          <p:nvPr/>
        </p:nvSpPr>
        <p:spPr>
          <a:xfrm>
            <a:off x="7472450" y="2296963"/>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E06666"/>
                </a:solidFill>
              </a:rPr>
              <a:t>No</a:t>
            </a:r>
            <a:endParaRPr b="1">
              <a:solidFill>
                <a:srgbClr val="E06666"/>
              </a:solidFill>
            </a:endParaRPr>
          </a:p>
        </p:txBody>
      </p:sp>
      <p:sp>
        <p:nvSpPr>
          <p:cNvPr id="500" name="Google Shape;500;p38"/>
          <p:cNvSpPr txBox="1"/>
          <p:nvPr/>
        </p:nvSpPr>
        <p:spPr>
          <a:xfrm>
            <a:off x="7472450" y="2680038"/>
            <a:ext cx="1468500" cy="340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93C47D"/>
                </a:solidFill>
              </a:rPr>
              <a:t>Yes</a:t>
            </a:r>
            <a:endParaRPr b="1">
              <a:solidFill>
                <a:srgbClr val="E06666"/>
              </a:solidFill>
            </a:endParaRPr>
          </a:p>
        </p:txBody>
      </p:sp>
      <p:sp>
        <p:nvSpPr>
          <p:cNvPr id="501" name="Google Shape;501;p38"/>
          <p:cNvSpPr txBox="1"/>
          <p:nvPr/>
        </p:nvSpPr>
        <p:spPr>
          <a:xfrm>
            <a:off x="6035175" y="33489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
        <p:nvSpPr>
          <p:cNvPr id="502" name="Google Shape;502;p38"/>
          <p:cNvSpPr txBox="1"/>
          <p:nvPr/>
        </p:nvSpPr>
        <p:spPr>
          <a:xfrm>
            <a:off x="5312463" y="37299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1 </a:t>
            </a:r>
            <a:endParaRPr/>
          </a:p>
        </p:txBody>
      </p:sp>
      <p:sp>
        <p:nvSpPr>
          <p:cNvPr id="503" name="Google Shape;503;p38"/>
          <p:cNvSpPr txBox="1"/>
          <p:nvPr/>
        </p:nvSpPr>
        <p:spPr>
          <a:xfrm>
            <a:off x="6035175" y="372990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7 </a:t>
            </a:r>
            <a:endParaRPr/>
          </a:p>
        </p:txBody>
      </p:sp>
      <p:sp>
        <p:nvSpPr>
          <p:cNvPr id="504" name="Google Shape;504;p38"/>
          <p:cNvSpPr txBox="1"/>
          <p:nvPr/>
        </p:nvSpPr>
        <p:spPr>
          <a:xfrm>
            <a:off x="466525" y="3729888"/>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P5:</a:t>
            </a:r>
            <a:endParaRPr/>
          </a:p>
        </p:txBody>
      </p:sp>
      <p:sp>
        <p:nvSpPr>
          <p:cNvPr id="505" name="Google Shape;505;p38"/>
          <p:cNvSpPr txBox="1"/>
          <p:nvPr/>
        </p:nvSpPr>
        <p:spPr>
          <a:xfrm>
            <a:off x="4589775" y="37468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3 </a:t>
            </a:r>
            <a:endParaRPr/>
          </a:p>
        </p:txBody>
      </p:sp>
      <p:sp>
        <p:nvSpPr>
          <p:cNvPr id="506" name="Google Shape;506;p38"/>
          <p:cNvSpPr txBox="1"/>
          <p:nvPr/>
        </p:nvSpPr>
        <p:spPr>
          <a:xfrm>
            <a:off x="466525" y="2586900"/>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P2:</a:t>
            </a:r>
            <a:endParaRPr/>
          </a:p>
        </p:txBody>
      </p:sp>
      <p:sp>
        <p:nvSpPr>
          <p:cNvPr id="507" name="Google Shape;507;p38"/>
          <p:cNvSpPr txBox="1"/>
          <p:nvPr/>
        </p:nvSpPr>
        <p:spPr>
          <a:xfrm>
            <a:off x="3144375" y="29848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R(x) 3 </a:t>
            </a:r>
            <a:endParaRPr/>
          </a:p>
        </p:txBody>
      </p:sp>
      <p:sp>
        <p:nvSpPr>
          <p:cNvPr id="508" name="Google Shape;508;p38"/>
          <p:cNvSpPr txBox="1"/>
          <p:nvPr/>
        </p:nvSpPr>
        <p:spPr>
          <a:xfrm>
            <a:off x="466525" y="2205900"/>
            <a:ext cx="552600" cy="37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P1:</a:t>
            </a:r>
            <a:endParaRPr/>
          </a:p>
        </p:txBody>
      </p:sp>
      <p:sp>
        <p:nvSpPr>
          <p:cNvPr id="509" name="Google Shape;509;p38"/>
          <p:cNvSpPr txBox="1"/>
          <p:nvPr/>
        </p:nvSpPr>
        <p:spPr>
          <a:xfrm>
            <a:off x="3867075" y="29848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7 </a:t>
            </a:r>
            <a:endParaRPr/>
          </a:p>
        </p:txBody>
      </p:sp>
      <p:sp>
        <p:nvSpPr>
          <p:cNvPr id="510" name="Google Shape;510;p38"/>
          <p:cNvSpPr txBox="1"/>
          <p:nvPr/>
        </p:nvSpPr>
        <p:spPr>
          <a:xfrm>
            <a:off x="2421675" y="2603850"/>
            <a:ext cx="722700" cy="34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t>W(x) 3</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77"/>
        <p:cNvGrpSpPr/>
        <p:nvPr/>
      </p:nvGrpSpPr>
      <p:grpSpPr>
        <a:xfrm>
          <a:off x="0" y="0"/>
          <a:ext cx="0" cy="0"/>
          <a:chOff x="0" y="0"/>
          <a:chExt cx="0" cy="0"/>
        </a:xfrm>
      </p:grpSpPr>
      <p:sp>
        <p:nvSpPr>
          <p:cNvPr id="78" name="Google Shape;78;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Consistency Models</a:t>
            </a:r>
            <a:endParaRPr>
              <a:solidFill>
                <a:schemeClr val="lt1"/>
              </a:solidFill>
            </a:endParaRPr>
          </a:p>
        </p:txBody>
      </p:sp>
      <p:sp>
        <p:nvSpPr>
          <p:cNvPr id="79" name="Google Shape;79;p15"/>
          <p:cNvSpPr/>
          <p:nvPr/>
        </p:nvSpPr>
        <p:spPr>
          <a:xfrm>
            <a:off x="311700" y="2230050"/>
            <a:ext cx="8520600" cy="683400"/>
          </a:xfrm>
          <a:prstGeom prst="leftRightArrow">
            <a:avLst>
              <a:gd name="adj1" fmla="val 40701"/>
              <a:gd name="adj2" fmla="val 53823"/>
            </a:avLst>
          </a:prstGeom>
          <a:solidFill>
            <a:schemeClr val="accent4"/>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80" name="Google Shape;80;p15"/>
          <p:cNvSpPr txBox="1"/>
          <p:nvPr/>
        </p:nvSpPr>
        <p:spPr>
          <a:xfrm>
            <a:off x="2712225" y="2889925"/>
            <a:ext cx="1692600" cy="349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Linearizability</a:t>
            </a:r>
            <a:endParaRPr sz="1800">
              <a:solidFill>
                <a:schemeClr val="lt2"/>
              </a:solidFill>
            </a:endParaRPr>
          </a:p>
        </p:txBody>
      </p:sp>
      <p:sp>
        <p:nvSpPr>
          <p:cNvPr id="81" name="Google Shape;81;p15"/>
          <p:cNvSpPr txBox="1"/>
          <p:nvPr/>
        </p:nvSpPr>
        <p:spPr>
          <a:xfrm>
            <a:off x="5402300" y="2889925"/>
            <a:ext cx="1692600" cy="349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Causal+</a:t>
            </a:r>
            <a:endParaRPr sz="1800">
              <a:solidFill>
                <a:schemeClr val="lt2"/>
              </a:solidFill>
            </a:endParaRPr>
          </a:p>
        </p:txBody>
      </p:sp>
      <p:sp>
        <p:nvSpPr>
          <p:cNvPr id="82" name="Google Shape;82;p15"/>
          <p:cNvSpPr txBox="1"/>
          <p:nvPr/>
        </p:nvSpPr>
        <p:spPr>
          <a:xfrm>
            <a:off x="697125" y="2445300"/>
            <a:ext cx="2321100" cy="252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chemeClr val="lt1"/>
                </a:solidFill>
              </a:rPr>
              <a:t>Stronger</a:t>
            </a:r>
            <a:endParaRPr b="1">
              <a:solidFill>
                <a:schemeClr val="lt1"/>
              </a:solidFill>
            </a:endParaRPr>
          </a:p>
        </p:txBody>
      </p:sp>
      <p:sp>
        <p:nvSpPr>
          <p:cNvPr id="83" name="Google Shape;83;p15"/>
          <p:cNvSpPr txBox="1"/>
          <p:nvPr/>
        </p:nvSpPr>
        <p:spPr>
          <a:xfrm>
            <a:off x="6137550" y="2445300"/>
            <a:ext cx="2321100" cy="2529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b="1">
                <a:solidFill>
                  <a:schemeClr val="lt1"/>
                </a:solidFill>
              </a:rPr>
              <a:t>Weaker</a:t>
            </a:r>
            <a:endParaRPr b="1">
              <a:solidFill>
                <a:schemeClr val="lt1"/>
              </a:solidFill>
            </a:endParaRPr>
          </a:p>
        </p:txBody>
      </p:sp>
      <p:sp>
        <p:nvSpPr>
          <p:cNvPr id="84" name="Google Shape;84;p15"/>
          <p:cNvSpPr/>
          <p:nvPr/>
        </p:nvSpPr>
        <p:spPr>
          <a:xfrm>
            <a:off x="3486075" y="269820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85" name="Google Shape;85;p15"/>
          <p:cNvSpPr/>
          <p:nvPr/>
        </p:nvSpPr>
        <p:spPr>
          <a:xfrm>
            <a:off x="499582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86" name="Google Shape;86;p15"/>
          <p:cNvSpPr/>
          <p:nvPr/>
        </p:nvSpPr>
        <p:spPr>
          <a:xfrm>
            <a:off x="6176150" y="269820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87" name="Google Shape;87;p15"/>
          <p:cNvSpPr/>
          <p:nvPr/>
        </p:nvSpPr>
        <p:spPr>
          <a:xfrm>
            <a:off x="776797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88" name="Google Shape;88;p15"/>
          <p:cNvSpPr txBox="1"/>
          <p:nvPr/>
        </p:nvSpPr>
        <p:spPr>
          <a:xfrm>
            <a:off x="4404825" y="1703025"/>
            <a:ext cx="13269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Sequential</a:t>
            </a:r>
            <a:endParaRPr sz="1800">
              <a:solidFill>
                <a:schemeClr val="lt2"/>
              </a:solidFill>
            </a:endParaRPr>
          </a:p>
        </p:txBody>
      </p:sp>
      <p:sp>
        <p:nvSpPr>
          <p:cNvPr id="89" name="Google Shape;89;p15"/>
          <p:cNvSpPr txBox="1"/>
          <p:nvPr/>
        </p:nvSpPr>
        <p:spPr>
          <a:xfrm>
            <a:off x="7176975" y="1703025"/>
            <a:ext cx="13269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Eventual</a:t>
            </a:r>
            <a:endParaRPr sz="1800">
              <a:solidFill>
                <a:schemeClr val="lt2"/>
              </a:solidFill>
            </a:endParaRPr>
          </a:p>
        </p:txBody>
      </p:sp>
      <p:sp>
        <p:nvSpPr>
          <p:cNvPr id="90" name="Google Shape;90;p15"/>
          <p:cNvSpPr/>
          <p:nvPr/>
        </p:nvSpPr>
        <p:spPr>
          <a:xfrm>
            <a:off x="179827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91" name="Google Shape;91;p15"/>
          <p:cNvSpPr txBox="1"/>
          <p:nvPr/>
        </p:nvSpPr>
        <p:spPr>
          <a:xfrm>
            <a:off x="844425" y="1703025"/>
            <a:ext cx="25140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b="1">
                <a:solidFill>
                  <a:srgbClr val="FF0000"/>
                </a:solidFill>
              </a:rPr>
              <a:t>Strict Serializability</a:t>
            </a:r>
            <a:endParaRPr sz="1800" b="1">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5"/>
        <p:cNvGrpSpPr/>
        <p:nvPr/>
      </p:nvGrpSpPr>
      <p:grpSpPr>
        <a:xfrm>
          <a:off x="0" y="0"/>
          <a:ext cx="0" cy="0"/>
          <a:chOff x="0" y="0"/>
          <a:chExt cx="0" cy="0"/>
        </a:xfrm>
      </p:grpSpPr>
      <p:sp>
        <p:nvSpPr>
          <p:cNvPr id="96" name="Google Shape;96;p16"/>
          <p:cNvSpPr txBox="1">
            <a:spLocks noGrp="1"/>
          </p:cNvSpPr>
          <p:nvPr>
            <p:ph type="body" idx="1"/>
          </p:nvPr>
        </p:nvSpPr>
        <p:spPr>
          <a:xfrm>
            <a:off x="311700" y="1076275"/>
            <a:ext cx="8520600" cy="3751500"/>
          </a:xfrm>
          <a:prstGeom prst="rect">
            <a:avLst/>
          </a:prstGeom>
        </p:spPr>
        <p:txBody>
          <a:bodyPr spcFirstLastPara="1" wrap="square" lIns="91425" tIns="91425" rIns="91425" bIns="91425" anchor="t" anchorCtr="0">
            <a:noAutofit/>
          </a:bodyPr>
          <a:lstStyle/>
          <a:p>
            <a:pPr marL="457200" lvl="0" indent="-342900" algn="l" rtl="0">
              <a:lnSpc>
                <a:spcPct val="150000"/>
              </a:lnSpc>
              <a:spcBef>
                <a:spcPts val="0"/>
              </a:spcBef>
              <a:spcAft>
                <a:spcPts val="0"/>
              </a:spcAft>
              <a:buClr>
                <a:schemeClr val="lt1"/>
              </a:buClr>
              <a:buSzPts val="1800"/>
              <a:buChar char="●"/>
            </a:pPr>
            <a:r>
              <a:rPr lang="en">
                <a:solidFill>
                  <a:srgbClr val="FF0000"/>
                </a:solidFill>
              </a:rPr>
              <a:t>Transactions</a:t>
            </a:r>
            <a:r>
              <a:rPr lang="en">
                <a:solidFill>
                  <a:schemeClr val="lt1"/>
                </a:solidFill>
              </a:rPr>
              <a:t>: operations that span multiple objects (e.g., keys in KV store) </a:t>
            </a:r>
            <a:r>
              <a:rPr lang="en" i="1">
                <a:solidFill>
                  <a:schemeClr val="lt1"/>
                </a:solidFill>
              </a:rPr>
              <a:t>atomically </a:t>
            </a:r>
            <a:r>
              <a:rPr lang="en">
                <a:solidFill>
                  <a:schemeClr val="lt1"/>
                </a:solidFill>
              </a:rPr>
              <a:t>commit (or abort)</a:t>
            </a:r>
            <a:r>
              <a:rPr lang="en" i="1">
                <a:solidFill>
                  <a:schemeClr val="lt1"/>
                </a:solidFill>
              </a:rPr>
              <a:t>.</a:t>
            </a:r>
            <a:endParaRPr>
              <a:solidFill>
                <a:schemeClr val="lt1"/>
              </a:solidFill>
            </a:endParaRPr>
          </a:p>
          <a:p>
            <a:pPr marL="457200" lvl="0" indent="-342900" algn="l" rtl="0">
              <a:lnSpc>
                <a:spcPct val="150000"/>
              </a:lnSpc>
              <a:spcBef>
                <a:spcPts val="500"/>
              </a:spcBef>
              <a:spcAft>
                <a:spcPts val="0"/>
              </a:spcAft>
              <a:buClr>
                <a:schemeClr val="lt1"/>
              </a:buClr>
              <a:buSzPts val="1800"/>
              <a:buChar char="●"/>
            </a:pPr>
            <a:r>
              <a:rPr lang="en">
                <a:solidFill>
                  <a:srgbClr val="FF0000"/>
                </a:solidFill>
              </a:rPr>
              <a:t>Total order</a:t>
            </a:r>
            <a:r>
              <a:rPr lang="en">
                <a:solidFill>
                  <a:schemeClr val="lt1"/>
                </a:solidFill>
              </a:rPr>
              <a:t>: There exists some legal total ordering of transactions.</a:t>
            </a:r>
            <a:endParaRPr>
              <a:solidFill>
                <a:schemeClr val="lt1"/>
              </a:solidFill>
            </a:endParaRPr>
          </a:p>
          <a:p>
            <a:pPr marL="914400" lvl="1" indent="-317500" algn="l" rtl="0">
              <a:lnSpc>
                <a:spcPct val="150000"/>
              </a:lnSpc>
              <a:spcBef>
                <a:spcPts val="500"/>
              </a:spcBef>
              <a:spcAft>
                <a:spcPts val="0"/>
              </a:spcAft>
              <a:buClr>
                <a:schemeClr val="lt1"/>
              </a:buClr>
              <a:buSzPts val="1400"/>
              <a:buChar char="○"/>
            </a:pPr>
            <a:r>
              <a:rPr lang="en">
                <a:solidFill>
                  <a:schemeClr val="lt1"/>
                </a:solidFill>
              </a:rPr>
              <a:t>Legal (intuitively defined for strict serializability): in the total ordering, read operations “see” the latest write operation.</a:t>
            </a:r>
            <a:endParaRPr>
              <a:solidFill>
                <a:schemeClr val="lt1"/>
              </a:solidFill>
            </a:endParaRPr>
          </a:p>
          <a:p>
            <a:pPr marL="457200" lvl="0" indent="-342900" algn="l" rtl="0">
              <a:lnSpc>
                <a:spcPct val="150000"/>
              </a:lnSpc>
              <a:spcBef>
                <a:spcPts val="500"/>
              </a:spcBef>
              <a:spcAft>
                <a:spcPts val="0"/>
              </a:spcAft>
              <a:buClr>
                <a:schemeClr val="lt1"/>
              </a:buClr>
              <a:buSzPts val="1800"/>
              <a:buChar char="●"/>
            </a:pPr>
            <a:r>
              <a:rPr lang="en">
                <a:solidFill>
                  <a:schemeClr val="lt1"/>
                </a:solidFill>
              </a:rPr>
              <a:t>Preserves </a:t>
            </a:r>
            <a:r>
              <a:rPr lang="en">
                <a:solidFill>
                  <a:srgbClr val="FF0000"/>
                </a:solidFill>
              </a:rPr>
              <a:t>real-time commit order</a:t>
            </a:r>
            <a:r>
              <a:rPr lang="en">
                <a:solidFill>
                  <a:schemeClr val="lt1"/>
                </a:solidFill>
              </a:rPr>
              <a:t>: if </a:t>
            </a:r>
            <a:r>
              <a:rPr lang="en" i="1">
                <a:solidFill>
                  <a:schemeClr val="lt1"/>
                </a:solidFill>
              </a:rPr>
              <a:t>txn A</a:t>
            </a:r>
            <a:r>
              <a:rPr lang="en">
                <a:solidFill>
                  <a:schemeClr val="lt1"/>
                </a:solidFill>
              </a:rPr>
              <a:t> commits before </a:t>
            </a:r>
            <a:r>
              <a:rPr lang="en" i="1">
                <a:solidFill>
                  <a:schemeClr val="lt1"/>
                </a:solidFill>
              </a:rPr>
              <a:t>txn B</a:t>
            </a:r>
            <a:r>
              <a:rPr lang="en">
                <a:solidFill>
                  <a:schemeClr val="lt1"/>
                </a:solidFill>
              </a:rPr>
              <a:t> begins, then </a:t>
            </a:r>
            <a:r>
              <a:rPr lang="en" i="1">
                <a:solidFill>
                  <a:schemeClr val="lt1"/>
                </a:solidFill>
              </a:rPr>
              <a:t>txn A</a:t>
            </a:r>
            <a:r>
              <a:rPr lang="en">
                <a:solidFill>
                  <a:schemeClr val="lt1"/>
                </a:solidFill>
              </a:rPr>
              <a:t> occurs before </a:t>
            </a:r>
            <a:r>
              <a:rPr lang="en" i="1">
                <a:solidFill>
                  <a:schemeClr val="lt1"/>
                </a:solidFill>
              </a:rPr>
              <a:t>txn B</a:t>
            </a:r>
            <a:r>
              <a:rPr lang="en">
                <a:solidFill>
                  <a:schemeClr val="lt1"/>
                </a:solidFill>
              </a:rPr>
              <a:t> in the total order.</a:t>
            </a:r>
            <a:endParaRPr>
              <a:solidFill>
                <a:schemeClr val="lt1"/>
              </a:solidFill>
            </a:endParaRPr>
          </a:p>
          <a:p>
            <a:pPr marL="914400" lvl="1" indent="-317500" algn="l" rtl="0">
              <a:lnSpc>
                <a:spcPct val="150000"/>
              </a:lnSpc>
              <a:spcBef>
                <a:spcPts val="500"/>
              </a:spcBef>
              <a:spcAft>
                <a:spcPts val="0"/>
              </a:spcAft>
              <a:buClr>
                <a:schemeClr val="lt1"/>
              </a:buClr>
              <a:buSzPts val="1400"/>
              <a:buChar char="○"/>
            </a:pPr>
            <a:r>
              <a:rPr lang="en">
                <a:solidFill>
                  <a:schemeClr val="lt1"/>
                </a:solidFill>
              </a:rPr>
              <a:t>Write ops in a committed txn are visible to all future txns’ read ops.</a:t>
            </a:r>
            <a:endParaRPr>
              <a:solidFill>
                <a:schemeClr val="lt1"/>
              </a:solidFill>
            </a:endParaRPr>
          </a:p>
          <a:p>
            <a:pPr marL="914400" lvl="1" indent="-317500" algn="l" rtl="0">
              <a:lnSpc>
                <a:spcPct val="150000"/>
              </a:lnSpc>
              <a:spcBef>
                <a:spcPts val="500"/>
              </a:spcBef>
              <a:spcAft>
                <a:spcPts val="500"/>
              </a:spcAft>
              <a:buClr>
                <a:schemeClr val="lt1"/>
              </a:buClr>
              <a:buSzPts val="1400"/>
              <a:buChar char="○"/>
            </a:pPr>
            <a:r>
              <a:rPr lang="en">
                <a:solidFill>
                  <a:schemeClr val="lt1"/>
                </a:solidFill>
              </a:rPr>
              <a:t>Intuition: once a read “sees” a txn and commits, all future reads must also “see” that txn.</a:t>
            </a:r>
            <a:endParaRPr>
              <a:solidFill>
                <a:schemeClr val="lt1"/>
              </a:solidFill>
            </a:endParaRPr>
          </a:p>
        </p:txBody>
      </p:sp>
      <p:sp>
        <p:nvSpPr>
          <p:cNvPr id="97" name="Google Shape;97;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Strict Serializability</a:t>
            </a:r>
            <a:endParaRPr>
              <a:solidFill>
                <a:schemeClr val="lt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6">
                                            <p:txEl>
                                              <p:pRg st="0" end="0"/>
                                            </p:txEl>
                                          </p:spTgt>
                                        </p:tgtEl>
                                        <p:attrNameLst>
                                          <p:attrName>style.visibility</p:attrName>
                                        </p:attrNameLst>
                                      </p:cBhvr>
                                      <p:to>
                                        <p:strVal val="visible"/>
                                      </p:to>
                                    </p:set>
                                    <p:animEffect transition="in" filter="fade">
                                      <p:cBhvr>
                                        <p:cTn id="7" dur="1"/>
                                        <p:tgtEl>
                                          <p:spTgt spid="9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6">
                                            <p:txEl>
                                              <p:pRg st="1" end="1"/>
                                            </p:txEl>
                                          </p:spTgt>
                                        </p:tgtEl>
                                        <p:attrNameLst>
                                          <p:attrName>style.visibility</p:attrName>
                                        </p:attrNameLst>
                                      </p:cBhvr>
                                      <p:to>
                                        <p:strVal val="visible"/>
                                      </p:to>
                                    </p:set>
                                    <p:animEffect transition="in" filter="fade">
                                      <p:cBhvr>
                                        <p:cTn id="12" dur="1"/>
                                        <p:tgtEl>
                                          <p:spTgt spid="9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6">
                                            <p:txEl>
                                              <p:pRg st="2" end="2"/>
                                            </p:txEl>
                                          </p:spTgt>
                                        </p:tgtEl>
                                        <p:attrNameLst>
                                          <p:attrName>style.visibility</p:attrName>
                                        </p:attrNameLst>
                                      </p:cBhvr>
                                      <p:to>
                                        <p:strVal val="visible"/>
                                      </p:to>
                                    </p:set>
                                    <p:animEffect transition="in" filter="fade">
                                      <p:cBhvr>
                                        <p:cTn id="17" dur="1"/>
                                        <p:tgtEl>
                                          <p:spTgt spid="9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6">
                                            <p:txEl>
                                              <p:pRg st="3" end="3"/>
                                            </p:txEl>
                                          </p:spTgt>
                                        </p:tgtEl>
                                        <p:attrNameLst>
                                          <p:attrName>style.visibility</p:attrName>
                                        </p:attrNameLst>
                                      </p:cBhvr>
                                      <p:to>
                                        <p:strVal val="visible"/>
                                      </p:to>
                                    </p:set>
                                    <p:animEffect transition="in" filter="fade">
                                      <p:cBhvr>
                                        <p:cTn id="22" dur="1"/>
                                        <p:tgtEl>
                                          <p:spTgt spid="9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6">
                                            <p:txEl>
                                              <p:pRg st="4" end="4"/>
                                            </p:txEl>
                                          </p:spTgt>
                                        </p:tgtEl>
                                        <p:attrNameLst>
                                          <p:attrName>style.visibility</p:attrName>
                                        </p:attrNameLst>
                                      </p:cBhvr>
                                      <p:to>
                                        <p:strVal val="visible"/>
                                      </p:to>
                                    </p:set>
                                    <p:animEffect transition="in" filter="fade">
                                      <p:cBhvr>
                                        <p:cTn id="27" dur="1"/>
                                        <p:tgtEl>
                                          <p:spTgt spid="9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6">
                                            <p:txEl>
                                              <p:pRg st="5" end="5"/>
                                            </p:txEl>
                                          </p:spTgt>
                                        </p:tgtEl>
                                        <p:attrNameLst>
                                          <p:attrName>style.visibility</p:attrName>
                                        </p:attrNameLst>
                                      </p:cBhvr>
                                      <p:to>
                                        <p:strVal val="visible"/>
                                      </p:to>
                                    </p:set>
                                    <p:animEffect transition="in" filter="fade">
                                      <p:cBhvr>
                                        <p:cTn id="32" dur="1"/>
                                        <p:tgtEl>
                                          <p:spTgt spid="9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01"/>
        <p:cNvGrpSpPr/>
        <p:nvPr/>
      </p:nvGrpSpPr>
      <p:grpSpPr>
        <a:xfrm>
          <a:off x="0" y="0"/>
          <a:ext cx="0" cy="0"/>
          <a:chOff x="0" y="0"/>
          <a:chExt cx="0" cy="0"/>
        </a:xfrm>
      </p:grpSpPr>
      <p:sp>
        <p:nvSpPr>
          <p:cNvPr id="102" name="Google Shape;102;p17"/>
          <p:cNvSpPr txBox="1">
            <a:spLocks noGrp="1"/>
          </p:cNvSpPr>
          <p:nvPr>
            <p:ph type="body" idx="1"/>
          </p:nvPr>
        </p:nvSpPr>
        <p:spPr>
          <a:xfrm>
            <a:off x="311700" y="1076275"/>
            <a:ext cx="8520600" cy="3416400"/>
          </a:xfrm>
          <a:prstGeom prst="rect">
            <a:avLst/>
          </a:prstGeom>
        </p:spPr>
        <p:txBody>
          <a:bodyPr spcFirstLastPara="1" wrap="square" lIns="91425" tIns="91425" rIns="91425" bIns="91425" anchor="t" anchorCtr="0">
            <a:noAutofit/>
          </a:bodyPr>
          <a:lstStyle/>
          <a:p>
            <a:pPr marL="0" lvl="0" indent="0" algn="l" rtl="0">
              <a:spcBef>
                <a:spcPts val="1000"/>
              </a:spcBef>
              <a:spcAft>
                <a:spcPts val="0"/>
              </a:spcAft>
              <a:buNone/>
            </a:pPr>
            <a:endParaRPr b="1">
              <a:solidFill>
                <a:schemeClr val="accent1"/>
              </a:solidFill>
            </a:endParaRPr>
          </a:p>
          <a:p>
            <a:pPr marL="0" lvl="0" indent="0" algn="l" rtl="0">
              <a:spcBef>
                <a:spcPts val="1000"/>
              </a:spcBef>
              <a:spcAft>
                <a:spcPts val="0"/>
              </a:spcAft>
              <a:buNone/>
            </a:pPr>
            <a:r>
              <a:rPr lang="en" b="1">
                <a:solidFill>
                  <a:schemeClr val="accent1"/>
                </a:solidFill>
              </a:rPr>
              <a:t>Pros</a:t>
            </a:r>
            <a:r>
              <a:rPr lang="en" b="1">
                <a:solidFill>
                  <a:schemeClr val="lt1"/>
                </a:solidFill>
              </a:rPr>
              <a:t>:</a:t>
            </a:r>
            <a:r>
              <a:rPr lang="en">
                <a:solidFill>
                  <a:schemeClr val="lt1"/>
                </a:solidFill>
              </a:rPr>
              <a:t> applications can easily reason about correctness of transactions.</a:t>
            </a:r>
            <a:endParaRPr b="1">
              <a:solidFill>
                <a:schemeClr val="lt1"/>
              </a:solidFill>
            </a:endParaRPr>
          </a:p>
          <a:p>
            <a:pPr marL="0" lvl="0" indent="0" algn="l" rtl="0">
              <a:spcBef>
                <a:spcPts val="0"/>
              </a:spcBef>
              <a:spcAft>
                <a:spcPts val="1600"/>
              </a:spcAft>
              <a:buNone/>
            </a:pPr>
            <a:r>
              <a:rPr lang="en" b="1">
                <a:solidFill>
                  <a:srgbClr val="FF0000"/>
                </a:solidFill>
              </a:rPr>
              <a:t>Cons</a:t>
            </a:r>
            <a:r>
              <a:rPr lang="en" b="1">
                <a:solidFill>
                  <a:schemeClr val="lt1"/>
                </a:solidFill>
              </a:rPr>
              <a:t>:</a:t>
            </a:r>
            <a:r>
              <a:rPr lang="en">
                <a:solidFill>
                  <a:schemeClr val="lt1"/>
                </a:solidFill>
              </a:rPr>
              <a:t> strict serializability imposes high read and write latencies on system.</a:t>
            </a:r>
            <a:endParaRPr>
              <a:solidFill>
                <a:schemeClr val="lt1"/>
              </a:solidFill>
            </a:endParaRPr>
          </a:p>
        </p:txBody>
      </p:sp>
      <p:sp>
        <p:nvSpPr>
          <p:cNvPr id="103" name="Google Shape;103;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Strict Serializability</a:t>
            </a:r>
            <a:endParaRPr>
              <a:solidFill>
                <a:schemeClr val="lt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
                                            <p:txEl>
                                              <p:pRg st="0" end="0"/>
                                            </p:txEl>
                                          </p:spTgt>
                                        </p:tgtEl>
                                        <p:attrNameLst>
                                          <p:attrName>style.visibility</p:attrName>
                                        </p:attrNameLst>
                                      </p:cBhvr>
                                      <p:to>
                                        <p:strVal val="visible"/>
                                      </p:to>
                                    </p:set>
                                    <p:animEffect transition="in" filter="fade">
                                      <p:cBhvr>
                                        <p:cTn id="7" dur="1"/>
                                        <p:tgtEl>
                                          <p:spTgt spid="1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
                                            <p:txEl>
                                              <p:pRg st="1" end="1"/>
                                            </p:txEl>
                                          </p:spTgt>
                                        </p:tgtEl>
                                        <p:attrNameLst>
                                          <p:attrName>style.visibility</p:attrName>
                                        </p:attrNameLst>
                                      </p:cBhvr>
                                      <p:to>
                                        <p:strVal val="visible"/>
                                      </p:to>
                                    </p:set>
                                    <p:animEffect transition="in" filter="fade">
                                      <p:cBhvr>
                                        <p:cTn id="12" dur="1"/>
                                        <p:tgtEl>
                                          <p:spTgt spid="1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2">
                                            <p:txEl>
                                              <p:pRg st="2" end="2"/>
                                            </p:txEl>
                                          </p:spTgt>
                                        </p:tgtEl>
                                        <p:attrNameLst>
                                          <p:attrName>style.visibility</p:attrName>
                                        </p:attrNameLst>
                                      </p:cBhvr>
                                      <p:to>
                                        <p:strVal val="visible"/>
                                      </p:to>
                                    </p:set>
                                    <p:animEffect transition="in" filter="fade">
                                      <p:cBhvr>
                                        <p:cTn id="17" dur="1"/>
                                        <p:tgtEl>
                                          <p:spTgt spid="1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07"/>
        <p:cNvGrpSpPr/>
        <p:nvPr/>
      </p:nvGrpSpPr>
      <p:grpSpPr>
        <a:xfrm>
          <a:off x="0" y="0"/>
          <a:ext cx="0" cy="0"/>
          <a:chOff x="0" y="0"/>
          <a:chExt cx="0" cy="0"/>
        </a:xfrm>
      </p:grpSpPr>
      <p:sp>
        <p:nvSpPr>
          <p:cNvPr id="108" name="Google Shape;108;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Strict Serializability Example</a:t>
            </a:r>
            <a:endParaRPr>
              <a:solidFill>
                <a:srgbClr val="000000"/>
              </a:solidFill>
            </a:endParaRPr>
          </a:p>
        </p:txBody>
      </p:sp>
      <p:sp>
        <p:nvSpPr>
          <p:cNvPr id="109" name="Google Shape;109;p18"/>
          <p:cNvSpPr txBox="1"/>
          <p:nvPr/>
        </p:nvSpPr>
        <p:spPr>
          <a:xfrm>
            <a:off x="686525" y="2281425"/>
            <a:ext cx="5526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a:t>P1:</a:t>
            </a:r>
            <a:endParaRPr/>
          </a:p>
          <a:p>
            <a:pPr marL="0" lvl="0" indent="0" algn="ctr" rtl="0">
              <a:lnSpc>
                <a:spcPct val="100000"/>
              </a:lnSpc>
              <a:spcBef>
                <a:spcPts val="800"/>
              </a:spcBef>
              <a:spcAft>
                <a:spcPts val="0"/>
              </a:spcAft>
              <a:buNone/>
            </a:pPr>
            <a:r>
              <a:rPr lang="en"/>
              <a:t>P2:</a:t>
            </a:r>
            <a:endParaRPr/>
          </a:p>
          <a:p>
            <a:pPr marL="0" lvl="0" indent="0" algn="ctr" rtl="0">
              <a:lnSpc>
                <a:spcPct val="100000"/>
              </a:lnSpc>
              <a:spcBef>
                <a:spcPts val="800"/>
              </a:spcBef>
              <a:spcAft>
                <a:spcPts val="0"/>
              </a:spcAft>
              <a:buNone/>
            </a:pPr>
            <a:r>
              <a:rPr lang="en"/>
              <a:t>P3:</a:t>
            </a:r>
            <a:endParaRPr/>
          </a:p>
          <a:p>
            <a:pPr marL="0" lvl="0" indent="0" algn="ctr" rtl="0">
              <a:lnSpc>
                <a:spcPct val="100000"/>
              </a:lnSpc>
              <a:spcBef>
                <a:spcPts val="800"/>
              </a:spcBef>
              <a:spcAft>
                <a:spcPts val="800"/>
              </a:spcAft>
              <a:buNone/>
            </a:pPr>
            <a:r>
              <a:rPr lang="en"/>
              <a:t>P4:</a:t>
            </a:r>
            <a:endParaRPr/>
          </a:p>
        </p:txBody>
      </p:sp>
      <p:sp>
        <p:nvSpPr>
          <p:cNvPr id="110" name="Google Shape;110;p18"/>
          <p:cNvSpPr txBox="1"/>
          <p:nvPr/>
        </p:nvSpPr>
        <p:spPr>
          <a:xfrm>
            <a:off x="686525" y="1812725"/>
            <a:ext cx="2793300" cy="45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t>Strictly Serializable?</a:t>
            </a:r>
            <a:endParaRPr sz="1800" b="1"/>
          </a:p>
        </p:txBody>
      </p:sp>
      <p:sp>
        <p:nvSpPr>
          <p:cNvPr id="111" name="Google Shape;111;p18"/>
          <p:cNvSpPr txBox="1"/>
          <p:nvPr/>
        </p:nvSpPr>
        <p:spPr>
          <a:xfrm>
            <a:off x="3167075" y="1812713"/>
            <a:ext cx="909600" cy="45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93C47D"/>
                </a:solidFill>
              </a:rPr>
              <a:t>Yes</a:t>
            </a:r>
            <a:endParaRPr sz="1800" b="1">
              <a:solidFill>
                <a:srgbClr val="93C47D"/>
              </a:solidFill>
            </a:endParaRPr>
          </a:p>
        </p:txBody>
      </p:sp>
      <p:sp>
        <p:nvSpPr>
          <p:cNvPr id="112" name="Google Shape;112;p18"/>
          <p:cNvSpPr txBox="1"/>
          <p:nvPr/>
        </p:nvSpPr>
        <p:spPr>
          <a:xfrm>
            <a:off x="1535150" y="2268425"/>
            <a:ext cx="1773600" cy="3507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800"/>
              </a:spcAft>
              <a:buNone/>
            </a:pPr>
            <a:r>
              <a:rPr lang="en"/>
              <a:t>{W(x)b, W(y)b}</a:t>
            </a:r>
            <a:endParaRPr/>
          </a:p>
        </p:txBody>
      </p:sp>
      <p:sp>
        <p:nvSpPr>
          <p:cNvPr id="113" name="Google Shape;113;p18"/>
          <p:cNvSpPr txBox="1"/>
          <p:nvPr/>
        </p:nvSpPr>
        <p:spPr>
          <a:xfrm>
            <a:off x="1091075" y="2585400"/>
            <a:ext cx="837000" cy="408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800"/>
              </a:spcAft>
              <a:buNone/>
            </a:pPr>
            <a:r>
              <a:rPr lang="en"/>
              <a:t>{W(x)a}</a:t>
            </a:r>
            <a:endParaRPr/>
          </a:p>
        </p:txBody>
      </p:sp>
      <p:sp>
        <p:nvSpPr>
          <p:cNvPr id="114" name="Google Shape;114;p18"/>
          <p:cNvSpPr txBox="1"/>
          <p:nvPr/>
        </p:nvSpPr>
        <p:spPr>
          <a:xfrm>
            <a:off x="2419775" y="2281425"/>
            <a:ext cx="8628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endParaRPr/>
          </a:p>
          <a:p>
            <a:pPr marL="0" lvl="0" indent="0" algn="ctr" rtl="0">
              <a:lnSpc>
                <a:spcPct val="100000"/>
              </a:lnSpc>
              <a:spcBef>
                <a:spcPts val="800"/>
              </a:spcBef>
              <a:spcAft>
                <a:spcPts val="0"/>
              </a:spcAft>
              <a:buNone/>
            </a:pPr>
            <a:r>
              <a:rPr lang="en"/>
              <a:t>{R(x)a}</a:t>
            </a:r>
            <a:endParaRPr/>
          </a:p>
          <a:p>
            <a:pPr marL="0" lvl="0" indent="0" algn="ctr" rtl="0">
              <a:lnSpc>
                <a:spcPct val="100000"/>
              </a:lnSpc>
              <a:spcBef>
                <a:spcPts val="800"/>
              </a:spcBef>
              <a:spcAft>
                <a:spcPts val="800"/>
              </a:spcAft>
              <a:buNone/>
            </a:pPr>
            <a:r>
              <a:rPr lang="en"/>
              <a:t>{R(x)b}</a:t>
            </a:r>
            <a:endParaRPr/>
          </a:p>
        </p:txBody>
      </p:sp>
      <p:sp>
        <p:nvSpPr>
          <p:cNvPr id="115" name="Google Shape;115;p18"/>
          <p:cNvSpPr txBox="1"/>
          <p:nvPr/>
        </p:nvSpPr>
        <p:spPr>
          <a:xfrm>
            <a:off x="3205625" y="2281425"/>
            <a:ext cx="9096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endParaRPr/>
          </a:p>
          <a:p>
            <a:pPr marL="0" lvl="0" indent="0" algn="ctr" rtl="0">
              <a:lnSpc>
                <a:spcPct val="100000"/>
              </a:lnSpc>
              <a:spcBef>
                <a:spcPts val="800"/>
              </a:spcBef>
              <a:spcAft>
                <a:spcPts val="0"/>
              </a:spcAft>
              <a:buNone/>
            </a:pPr>
            <a:r>
              <a:rPr lang="en"/>
              <a:t>{R(x)b}</a:t>
            </a:r>
            <a:endParaRPr/>
          </a:p>
          <a:p>
            <a:pPr marL="0" lvl="0" indent="0" algn="ctr" rtl="0">
              <a:lnSpc>
                <a:spcPct val="100000"/>
              </a:lnSpc>
              <a:spcBef>
                <a:spcPts val="800"/>
              </a:spcBef>
              <a:spcAft>
                <a:spcPts val="800"/>
              </a:spcAft>
              <a:buNone/>
            </a:pPr>
            <a:r>
              <a:rPr lang="en"/>
              <a:t>{R(y)b}</a:t>
            </a:r>
            <a:endParaRPr/>
          </a:p>
        </p:txBody>
      </p:sp>
      <p:sp>
        <p:nvSpPr>
          <p:cNvPr id="116" name="Google Shape;116;p18"/>
          <p:cNvSpPr txBox="1"/>
          <p:nvPr/>
        </p:nvSpPr>
        <p:spPr>
          <a:xfrm>
            <a:off x="4439650" y="2281425"/>
            <a:ext cx="5526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a:t>P1:</a:t>
            </a:r>
            <a:endParaRPr/>
          </a:p>
          <a:p>
            <a:pPr marL="0" lvl="0" indent="0" algn="ctr" rtl="0">
              <a:lnSpc>
                <a:spcPct val="100000"/>
              </a:lnSpc>
              <a:spcBef>
                <a:spcPts val="800"/>
              </a:spcBef>
              <a:spcAft>
                <a:spcPts val="0"/>
              </a:spcAft>
              <a:buNone/>
            </a:pPr>
            <a:r>
              <a:rPr lang="en"/>
              <a:t>P2:</a:t>
            </a:r>
            <a:endParaRPr/>
          </a:p>
          <a:p>
            <a:pPr marL="0" lvl="0" indent="0" algn="ctr" rtl="0">
              <a:lnSpc>
                <a:spcPct val="100000"/>
              </a:lnSpc>
              <a:spcBef>
                <a:spcPts val="800"/>
              </a:spcBef>
              <a:spcAft>
                <a:spcPts val="0"/>
              </a:spcAft>
              <a:buNone/>
            </a:pPr>
            <a:r>
              <a:rPr lang="en"/>
              <a:t>P3:</a:t>
            </a:r>
            <a:endParaRPr/>
          </a:p>
          <a:p>
            <a:pPr marL="0" lvl="0" indent="0" algn="ctr" rtl="0">
              <a:lnSpc>
                <a:spcPct val="100000"/>
              </a:lnSpc>
              <a:spcBef>
                <a:spcPts val="800"/>
              </a:spcBef>
              <a:spcAft>
                <a:spcPts val="800"/>
              </a:spcAft>
              <a:buNone/>
            </a:pPr>
            <a:r>
              <a:rPr lang="en"/>
              <a:t>P4:</a:t>
            </a:r>
            <a:endParaRPr/>
          </a:p>
        </p:txBody>
      </p:sp>
      <p:sp>
        <p:nvSpPr>
          <p:cNvPr id="117" name="Google Shape;117;p18"/>
          <p:cNvSpPr txBox="1"/>
          <p:nvPr/>
        </p:nvSpPr>
        <p:spPr>
          <a:xfrm>
            <a:off x="4439650" y="1812725"/>
            <a:ext cx="2793300" cy="45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t>Strictly Serializable?</a:t>
            </a:r>
            <a:endParaRPr sz="1800" b="1"/>
          </a:p>
        </p:txBody>
      </p:sp>
      <p:sp>
        <p:nvSpPr>
          <p:cNvPr id="118" name="Google Shape;118;p18"/>
          <p:cNvSpPr txBox="1"/>
          <p:nvPr/>
        </p:nvSpPr>
        <p:spPr>
          <a:xfrm>
            <a:off x="6920200" y="1812713"/>
            <a:ext cx="909600" cy="45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FF0000"/>
                </a:solidFill>
              </a:rPr>
              <a:t>No</a:t>
            </a:r>
            <a:endParaRPr sz="1800" b="1">
              <a:solidFill>
                <a:srgbClr val="FF0000"/>
              </a:solidFill>
            </a:endParaRPr>
          </a:p>
        </p:txBody>
      </p:sp>
      <p:sp>
        <p:nvSpPr>
          <p:cNvPr id="119" name="Google Shape;119;p18"/>
          <p:cNvSpPr txBox="1"/>
          <p:nvPr/>
        </p:nvSpPr>
        <p:spPr>
          <a:xfrm>
            <a:off x="5288275" y="2268425"/>
            <a:ext cx="1773600" cy="3507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800"/>
              </a:spcAft>
              <a:buNone/>
            </a:pPr>
            <a:r>
              <a:rPr lang="en"/>
              <a:t>{W(x)b, W(y)b}</a:t>
            </a:r>
            <a:endParaRPr/>
          </a:p>
        </p:txBody>
      </p:sp>
      <p:sp>
        <p:nvSpPr>
          <p:cNvPr id="120" name="Google Shape;120;p18"/>
          <p:cNvSpPr txBox="1"/>
          <p:nvPr/>
        </p:nvSpPr>
        <p:spPr>
          <a:xfrm>
            <a:off x="4844200" y="2585400"/>
            <a:ext cx="837000" cy="408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800"/>
              </a:spcAft>
              <a:buNone/>
            </a:pPr>
            <a:r>
              <a:rPr lang="en"/>
              <a:t>{W(x)a}</a:t>
            </a:r>
            <a:endParaRPr/>
          </a:p>
        </p:txBody>
      </p:sp>
      <p:sp>
        <p:nvSpPr>
          <p:cNvPr id="121" name="Google Shape;121;p18"/>
          <p:cNvSpPr txBox="1"/>
          <p:nvPr/>
        </p:nvSpPr>
        <p:spPr>
          <a:xfrm>
            <a:off x="6172900" y="2281425"/>
            <a:ext cx="8628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endParaRPr/>
          </a:p>
          <a:p>
            <a:pPr marL="0" lvl="0" indent="0" algn="ctr" rtl="0">
              <a:lnSpc>
                <a:spcPct val="100000"/>
              </a:lnSpc>
              <a:spcBef>
                <a:spcPts val="800"/>
              </a:spcBef>
              <a:spcAft>
                <a:spcPts val="0"/>
              </a:spcAft>
              <a:buNone/>
            </a:pPr>
            <a:r>
              <a:rPr lang="en"/>
              <a:t>{R(y)b}</a:t>
            </a:r>
            <a:endParaRPr/>
          </a:p>
          <a:p>
            <a:pPr marL="0" lvl="0" indent="0" algn="ctr" rtl="0">
              <a:lnSpc>
                <a:spcPct val="100000"/>
              </a:lnSpc>
              <a:spcBef>
                <a:spcPts val="800"/>
              </a:spcBef>
              <a:spcAft>
                <a:spcPts val="800"/>
              </a:spcAft>
              <a:buNone/>
            </a:pPr>
            <a:r>
              <a:rPr lang="en"/>
              <a:t>{R(x)b}</a:t>
            </a:r>
            <a:endParaRPr/>
          </a:p>
        </p:txBody>
      </p:sp>
      <p:sp>
        <p:nvSpPr>
          <p:cNvPr id="122" name="Google Shape;122;p18"/>
          <p:cNvSpPr txBox="1"/>
          <p:nvPr/>
        </p:nvSpPr>
        <p:spPr>
          <a:xfrm>
            <a:off x="6958750" y="2281425"/>
            <a:ext cx="9096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endParaRPr/>
          </a:p>
          <a:p>
            <a:pPr marL="0" lvl="0" indent="0" algn="ctr" rtl="0">
              <a:lnSpc>
                <a:spcPct val="100000"/>
              </a:lnSpc>
              <a:spcBef>
                <a:spcPts val="800"/>
              </a:spcBef>
              <a:spcAft>
                <a:spcPts val="0"/>
              </a:spcAft>
              <a:buNone/>
            </a:pPr>
            <a:r>
              <a:rPr lang="en"/>
              <a:t>{R(x)a}</a:t>
            </a:r>
            <a:endParaRPr/>
          </a:p>
          <a:p>
            <a:pPr marL="0" lvl="0" indent="0" algn="ctr" rtl="0">
              <a:lnSpc>
                <a:spcPct val="100000"/>
              </a:lnSpc>
              <a:spcBef>
                <a:spcPts val="800"/>
              </a:spcBef>
              <a:spcAft>
                <a:spcPts val="800"/>
              </a:spcAft>
              <a:buNone/>
            </a:pPr>
            <a:r>
              <a:rPr lang="en"/>
              <a:t>{R(y)b}</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26"/>
        <p:cNvGrpSpPr/>
        <p:nvPr/>
      </p:nvGrpSpPr>
      <p:grpSpPr>
        <a:xfrm>
          <a:off x="0" y="0"/>
          <a:ext cx="0" cy="0"/>
          <a:chOff x="0" y="0"/>
          <a:chExt cx="0" cy="0"/>
        </a:xfrm>
      </p:grpSpPr>
      <p:sp>
        <p:nvSpPr>
          <p:cNvPr id="127" name="Google Shape;127;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Consistency Models</a:t>
            </a:r>
            <a:endParaRPr>
              <a:solidFill>
                <a:schemeClr val="lt1"/>
              </a:solidFill>
            </a:endParaRPr>
          </a:p>
        </p:txBody>
      </p:sp>
      <p:sp>
        <p:nvSpPr>
          <p:cNvPr id="128" name="Google Shape;128;p19"/>
          <p:cNvSpPr/>
          <p:nvPr/>
        </p:nvSpPr>
        <p:spPr>
          <a:xfrm>
            <a:off x="311700" y="2230050"/>
            <a:ext cx="8520600" cy="683400"/>
          </a:xfrm>
          <a:prstGeom prst="leftRightArrow">
            <a:avLst>
              <a:gd name="adj1" fmla="val 40701"/>
              <a:gd name="adj2" fmla="val 53823"/>
            </a:avLst>
          </a:prstGeom>
          <a:solidFill>
            <a:schemeClr val="accent4"/>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29" name="Google Shape;129;p19"/>
          <p:cNvSpPr txBox="1"/>
          <p:nvPr/>
        </p:nvSpPr>
        <p:spPr>
          <a:xfrm>
            <a:off x="2712225" y="2889925"/>
            <a:ext cx="1890900" cy="349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b="1">
                <a:solidFill>
                  <a:srgbClr val="FF0000"/>
                </a:solidFill>
              </a:rPr>
              <a:t>Linearizability</a:t>
            </a:r>
            <a:endParaRPr sz="1800" b="1">
              <a:solidFill>
                <a:srgbClr val="FF0000"/>
              </a:solidFill>
            </a:endParaRPr>
          </a:p>
        </p:txBody>
      </p:sp>
      <p:sp>
        <p:nvSpPr>
          <p:cNvPr id="130" name="Google Shape;130;p19"/>
          <p:cNvSpPr txBox="1"/>
          <p:nvPr/>
        </p:nvSpPr>
        <p:spPr>
          <a:xfrm>
            <a:off x="5402300" y="2889925"/>
            <a:ext cx="1692600" cy="349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Causal+</a:t>
            </a:r>
            <a:endParaRPr sz="1800">
              <a:solidFill>
                <a:schemeClr val="lt2"/>
              </a:solidFill>
            </a:endParaRPr>
          </a:p>
        </p:txBody>
      </p:sp>
      <p:sp>
        <p:nvSpPr>
          <p:cNvPr id="131" name="Google Shape;131;p19"/>
          <p:cNvSpPr txBox="1"/>
          <p:nvPr/>
        </p:nvSpPr>
        <p:spPr>
          <a:xfrm>
            <a:off x="697125" y="2445300"/>
            <a:ext cx="2321100" cy="252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chemeClr val="lt1"/>
                </a:solidFill>
              </a:rPr>
              <a:t>Stronger</a:t>
            </a:r>
            <a:endParaRPr b="1">
              <a:solidFill>
                <a:schemeClr val="lt1"/>
              </a:solidFill>
            </a:endParaRPr>
          </a:p>
        </p:txBody>
      </p:sp>
      <p:sp>
        <p:nvSpPr>
          <p:cNvPr id="132" name="Google Shape;132;p19"/>
          <p:cNvSpPr txBox="1"/>
          <p:nvPr/>
        </p:nvSpPr>
        <p:spPr>
          <a:xfrm>
            <a:off x="6137550" y="2445300"/>
            <a:ext cx="2321100" cy="2529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b="1">
                <a:solidFill>
                  <a:schemeClr val="lt1"/>
                </a:solidFill>
              </a:rPr>
              <a:t>Weaker</a:t>
            </a:r>
            <a:endParaRPr b="1">
              <a:solidFill>
                <a:schemeClr val="lt1"/>
              </a:solidFill>
            </a:endParaRPr>
          </a:p>
        </p:txBody>
      </p:sp>
      <p:sp>
        <p:nvSpPr>
          <p:cNvPr id="133" name="Google Shape;133;p19"/>
          <p:cNvSpPr/>
          <p:nvPr/>
        </p:nvSpPr>
        <p:spPr>
          <a:xfrm>
            <a:off x="3486075" y="269820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34" name="Google Shape;134;p19"/>
          <p:cNvSpPr/>
          <p:nvPr/>
        </p:nvSpPr>
        <p:spPr>
          <a:xfrm>
            <a:off x="499582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35" name="Google Shape;135;p19"/>
          <p:cNvSpPr/>
          <p:nvPr/>
        </p:nvSpPr>
        <p:spPr>
          <a:xfrm>
            <a:off x="6176150" y="269820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36" name="Google Shape;136;p19"/>
          <p:cNvSpPr/>
          <p:nvPr/>
        </p:nvSpPr>
        <p:spPr>
          <a:xfrm>
            <a:off x="776797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37" name="Google Shape;137;p19"/>
          <p:cNvSpPr txBox="1"/>
          <p:nvPr/>
        </p:nvSpPr>
        <p:spPr>
          <a:xfrm>
            <a:off x="4404825" y="1703025"/>
            <a:ext cx="13269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Sequential</a:t>
            </a:r>
            <a:endParaRPr sz="1800">
              <a:solidFill>
                <a:schemeClr val="lt2"/>
              </a:solidFill>
            </a:endParaRPr>
          </a:p>
        </p:txBody>
      </p:sp>
      <p:sp>
        <p:nvSpPr>
          <p:cNvPr id="138" name="Google Shape;138;p19"/>
          <p:cNvSpPr txBox="1"/>
          <p:nvPr/>
        </p:nvSpPr>
        <p:spPr>
          <a:xfrm>
            <a:off x="7176975" y="1703025"/>
            <a:ext cx="13269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Eventual</a:t>
            </a:r>
            <a:endParaRPr sz="1800">
              <a:solidFill>
                <a:schemeClr val="lt2"/>
              </a:solidFill>
            </a:endParaRPr>
          </a:p>
        </p:txBody>
      </p:sp>
      <p:sp>
        <p:nvSpPr>
          <p:cNvPr id="139" name="Google Shape;139;p19"/>
          <p:cNvSpPr/>
          <p:nvPr/>
        </p:nvSpPr>
        <p:spPr>
          <a:xfrm>
            <a:off x="1798275" y="2230050"/>
            <a:ext cx="144900" cy="195600"/>
          </a:xfrm>
          <a:prstGeom prst="rect">
            <a:avLst/>
          </a:prstGeom>
          <a:solidFill>
            <a:srgbClr val="FF9900"/>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40" name="Google Shape;140;p19"/>
          <p:cNvSpPr txBox="1"/>
          <p:nvPr/>
        </p:nvSpPr>
        <p:spPr>
          <a:xfrm>
            <a:off x="844425" y="1703025"/>
            <a:ext cx="2514000" cy="40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chemeClr val="lt2"/>
                </a:solidFill>
              </a:rPr>
              <a:t>Strict Serializability</a:t>
            </a:r>
            <a:endParaRPr sz="1800">
              <a:solidFill>
                <a:schemeClr val="lt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44"/>
        <p:cNvGrpSpPr/>
        <p:nvPr/>
      </p:nvGrpSpPr>
      <p:grpSpPr>
        <a:xfrm>
          <a:off x="0" y="0"/>
          <a:ext cx="0" cy="0"/>
          <a:chOff x="0" y="0"/>
          <a:chExt cx="0" cy="0"/>
        </a:xfrm>
      </p:grpSpPr>
      <p:sp>
        <p:nvSpPr>
          <p:cNvPr id="145" name="Google Shape;145;p20"/>
          <p:cNvSpPr txBox="1">
            <a:spLocks noGrp="1"/>
          </p:cNvSpPr>
          <p:nvPr>
            <p:ph type="body" idx="1"/>
          </p:nvPr>
        </p:nvSpPr>
        <p:spPr>
          <a:xfrm>
            <a:off x="311700" y="10762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chemeClr val="lt1"/>
              </a:buClr>
              <a:buSzPts val="1800"/>
              <a:buChar char="●"/>
            </a:pPr>
            <a:r>
              <a:rPr lang="en">
                <a:solidFill>
                  <a:srgbClr val="FF0000"/>
                </a:solidFill>
              </a:rPr>
              <a:t>Total order</a:t>
            </a:r>
            <a:r>
              <a:rPr lang="en">
                <a:solidFill>
                  <a:schemeClr val="lt1"/>
                </a:solidFill>
              </a:rPr>
              <a:t>: There exists some legal total order of </a:t>
            </a:r>
            <a:r>
              <a:rPr lang="en" b="1">
                <a:solidFill>
                  <a:schemeClr val="lt1"/>
                </a:solidFill>
              </a:rPr>
              <a:t>operations (not txns)</a:t>
            </a:r>
            <a:r>
              <a:rPr lang="en">
                <a:solidFill>
                  <a:schemeClr val="lt1"/>
                </a:solidFill>
              </a:rPr>
              <a:t>.</a:t>
            </a:r>
            <a:endParaRPr>
              <a:solidFill>
                <a:schemeClr val="lt1"/>
              </a:solidFill>
            </a:endParaRPr>
          </a:p>
          <a:p>
            <a:pPr marL="457200" lvl="0" indent="-342900" algn="l" rtl="0">
              <a:spcBef>
                <a:spcPts val="500"/>
              </a:spcBef>
              <a:spcAft>
                <a:spcPts val="0"/>
              </a:spcAft>
              <a:buClr>
                <a:schemeClr val="lt1"/>
              </a:buClr>
              <a:buSzPts val="1800"/>
              <a:buChar char="●"/>
            </a:pPr>
            <a:r>
              <a:rPr lang="en">
                <a:solidFill>
                  <a:schemeClr val="lt1"/>
                </a:solidFill>
              </a:rPr>
              <a:t>Difference from </a:t>
            </a:r>
            <a:r>
              <a:rPr lang="en" i="1">
                <a:solidFill>
                  <a:schemeClr val="lt1"/>
                </a:solidFill>
              </a:rPr>
              <a:t>strict serializability</a:t>
            </a:r>
            <a:r>
              <a:rPr lang="en">
                <a:solidFill>
                  <a:schemeClr val="lt1"/>
                </a:solidFill>
              </a:rPr>
              <a:t>?</a:t>
            </a:r>
            <a:endParaRPr>
              <a:solidFill>
                <a:schemeClr val="lt1"/>
              </a:solidFill>
            </a:endParaRPr>
          </a:p>
          <a:p>
            <a:pPr marL="914400" lvl="1" indent="-317500" algn="l" rtl="0">
              <a:spcBef>
                <a:spcPts val="500"/>
              </a:spcBef>
              <a:spcAft>
                <a:spcPts val="0"/>
              </a:spcAft>
              <a:buClr>
                <a:schemeClr val="lt1"/>
              </a:buClr>
              <a:buSzPts val="1400"/>
              <a:buChar char="○"/>
            </a:pPr>
            <a:r>
              <a:rPr lang="en">
                <a:solidFill>
                  <a:schemeClr val="lt1"/>
                </a:solidFill>
              </a:rPr>
              <a:t>Single-object operations! No transactions!</a:t>
            </a:r>
            <a:endParaRPr>
              <a:solidFill>
                <a:schemeClr val="lt1"/>
              </a:solidFill>
            </a:endParaRPr>
          </a:p>
          <a:p>
            <a:pPr marL="457200" lvl="0" indent="-342900" algn="l" rtl="0">
              <a:spcBef>
                <a:spcPts val="500"/>
              </a:spcBef>
              <a:spcAft>
                <a:spcPts val="0"/>
              </a:spcAft>
              <a:buClr>
                <a:schemeClr val="lt1"/>
              </a:buClr>
              <a:buSzPts val="1800"/>
              <a:buChar char="●"/>
            </a:pPr>
            <a:r>
              <a:rPr lang="en">
                <a:solidFill>
                  <a:srgbClr val="FF0000"/>
                </a:solidFill>
              </a:rPr>
              <a:t>Preserves real-time ordering</a:t>
            </a:r>
            <a:r>
              <a:rPr lang="en">
                <a:solidFill>
                  <a:schemeClr val="lt1"/>
                </a:solidFill>
              </a:rPr>
              <a:t>: if an operation </a:t>
            </a:r>
            <a:r>
              <a:rPr lang="en" i="1">
                <a:solidFill>
                  <a:schemeClr val="lt1"/>
                </a:solidFill>
              </a:rPr>
              <a:t>A</a:t>
            </a:r>
            <a:r>
              <a:rPr lang="en">
                <a:solidFill>
                  <a:schemeClr val="lt1"/>
                </a:solidFill>
              </a:rPr>
              <a:t> completes before operation </a:t>
            </a:r>
            <a:r>
              <a:rPr lang="en" i="1">
                <a:solidFill>
                  <a:schemeClr val="lt1"/>
                </a:solidFill>
              </a:rPr>
              <a:t>B</a:t>
            </a:r>
            <a:r>
              <a:rPr lang="en">
                <a:solidFill>
                  <a:schemeClr val="lt1"/>
                </a:solidFill>
              </a:rPr>
              <a:t> begins, then op A occurs before op </a:t>
            </a:r>
            <a:r>
              <a:rPr lang="en" i="1">
                <a:solidFill>
                  <a:schemeClr val="lt1"/>
                </a:solidFill>
              </a:rPr>
              <a:t>B</a:t>
            </a:r>
            <a:r>
              <a:rPr lang="en">
                <a:solidFill>
                  <a:schemeClr val="lt1"/>
                </a:solidFill>
              </a:rPr>
              <a:t> in the total order.</a:t>
            </a:r>
            <a:endParaRPr>
              <a:solidFill>
                <a:schemeClr val="lt1"/>
              </a:solidFill>
            </a:endParaRPr>
          </a:p>
          <a:p>
            <a:pPr marL="914400" lvl="1" indent="-317500" algn="l" rtl="0">
              <a:spcBef>
                <a:spcPts val="500"/>
              </a:spcBef>
              <a:spcAft>
                <a:spcPts val="0"/>
              </a:spcAft>
              <a:buClr>
                <a:schemeClr val="lt1"/>
              </a:buClr>
              <a:buSzPts val="1400"/>
              <a:buChar char="○"/>
            </a:pPr>
            <a:r>
              <a:rPr lang="en">
                <a:solidFill>
                  <a:schemeClr val="lt1"/>
                </a:solidFill>
              </a:rPr>
              <a:t>A completed write op is visible to all future read ops.</a:t>
            </a:r>
            <a:endParaRPr>
              <a:solidFill>
                <a:schemeClr val="lt1"/>
              </a:solidFill>
            </a:endParaRPr>
          </a:p>
          <a:p>
            <a:pPr marL="914400" lvl="1" indent="-317500" algn="l" rtl="0">
              <a:spcBef>
                <a:spcPts val="500"/>
              </a:spcBef>
              <a:spcAft>
                <a:spcPts val="0"/>
              </a:spcAft>
              <a:buClr>
                <a:schemeClr val="lt1"/>
              </a:buClr>
              <a:buSzPts val="1400"/>
              <a:buChar char="○"/>
            </a:pPr>
            <a:r>
              <a:rPr lang="en">
                <a:solidFill>
                  <a:schemeClr val="lt1"/>
                </a:solidFill>
              </a:rPr>
              <a:t>Intuition: once a read “sees” a new write, all future reads must also “see” that write.</a:t>
            </a:r>
            <a:endParaRPr>
              <a:solidFill>
                <a:schemeClr val="lt1"/>
              </a:solidFill>
            </a:endParaRPr>
          </a:p>
          <a:p>
            <a:pPr marL="0" lvl="0" indent="0" algn="l" rtl="0">
              <a:spcBef>
                <a:spcPts val="1000"/>
              </a:spcBef>
              <a:spcAft>
                <a:spcPts val="0"/>
              </a:spcAft>
              <a:buNone/>
            </a:pPr>
            <a:endParaRPr b="1">
              <a:solidFill>
                <a:schemeClr val="lt1"/>
              </a:solidFill>
            </a:endParaRPr>
          </a:p>
          <a:p>
            <a:pPr marL="0" lvl="0" indent="0" algn="l" rtl="0">
              <a:spcBef>
                <a:spcPts val="1000"/>
              </a:spcBef>
              <a:spcAft>
                <a:spcPts val="0"/>
              </a:spcAft>
              <a:buNone/>
            </a:pPr>
            <a:r>
              <a:rPr lang="en" b="1">
                <a:solidFill>
                  <a:schemeClr val="lt1"/>
                </a:solidFill>
              </a:rPr>
              <a:t>Pros:</a:t>
            </a:r>
            <a:r>
              <a:rPr lang="en">
                <a:solidFill>
                  <a:schemeClr val="lt1"/>
                </a:solidFill>
              </a:rPr>
              <a:t> Easy to reason about correctness</a:t>
            </a:r>
            <a:endParaRPr>
              <a:solidFill>
                <a:schemeClr val="lt1"/>
              </a:solidFill>
            </a:endParaRPr>
          </a:p>
          <a:p>
            <a:pPr marL="0" lvl="0" indent="0" algn="l" rtl="0">
              <a:spcBef>
                <a:spcPts val="0"/>
              </a:spcBef>
              <a:spcAft>
                <a:spcPts val="1600"/>
              </a:spcAft>
              <a:buNone/>
            </a:pPr>
            <a:r>
              <a:rPr lang="en" b="1">
                <a:solidFill>
                  <a:schemeClr val="lt1"/>
                </a:solidFill>
              </a:rPr>
              <a:t>Cons:</a:t>
            </a:r>
            <a:r>
              <a:rPr lang="en">
                <a:solidFill>
                  <a:schemeClr val="lt1"/>
                </a:solidFill>
              </a:rPr>
              <a:t> High read and write latencies</a:t>
            </a:r>
            <a:endParaRPr>
              <a:solidFill>
                <a:schemeClr val="lt1"/>
              </a:solidFill>
            </a:endParaRPr>
          </a:p>
        </p:txBody>
      </p:sp>
      <p:sp>
        <p:nvSpPr>
          <p:cNvPr id="146" name="Google Shape;146;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lt1"/>
                </a:solidFill>
              </a:rPr>
              <a:t>Linearizability</a:t>
            </a:r>
            <a:endParaRPr>
              <a:solidFill>
                <a:schemeClr val="lt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5">
                                            <p:txEl>
                                              <p:pRg st="0" end="0"/>
                                            </p:txEl>
                                          </p:spTgt>
                                        </p:tgtEl>
                                        <p:attrNameLst>
                                          <p:attrName>style.visibility</p:attrName>
                                        </p:attrNameLst>
                                      </p:cBhvr>
                                      <p:to>
                                        <p:strVal val="visible"/>
                                      </p:to>
                                    </p:set>
                                    <p:animEffect transition="in" filter="fade">
                                      <p:cBhvr>
                                        <p:cTn id="7" dur="1"/>
                                        <p:tgtEl>
                                          <p:spTgt spid="1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5">
                                            <p:txEl>
                                              <p:pRg st="1" end="1"/>
                                            </p:txEl>
                                          </p:spTgt>
                                        </p:tgtEl>
                                        <p:attrNameLst>
                                          <p:attrName>style.visibility</p:attrName>
                                        </p:attrNameLst>
                                      </p:cBhvr>
                                      <p:to>
                                        <p:strVal val="visible"/>
                                      </p:to>
                                    </p:set>
                                    <p:animEffect transition="in" filter="fade">
                                      <p:cBhvr>
                                        <p:cTn id="12" dur="1"/>
                                        <p:tgtEl>
                                          <p:spTgt spid="1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5">
                                            <p:txEl>
                                              <p:pRg st="2" end="2"/>
                                            </p:txEl>
                                          </p:spTgt>
                                        </p:tgtEl>
                                        <p:attrNameLst>
                                          <p:attrName>style.visibility</p:attrName>
                                        </p:attrNameLst>
                                      </p:cBhvr>
                                      <p:to>
                                        <p:strVal val="visible"/>
                                      </p:to>
                                    </p:set>
                                    <p:animEffect transition="in" filter="fade">
                                      <p:cBhvr>
                                        <p:cTn id="17" dur="1"/>
                                        <p:tgtEl>
                                          <p:spTgt spid="1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5">
                                            <p:txEl>
                                              <p:pRg st="3" end="3"/>
                                            </p:txEl>
                                          </p:spTgt>
                                        </p:tgtEl>
                                        <p:attrNameLst>
                                          <p:attrName>style.visibility</p:attrName>
                                        </p:attrNameLst>
                                      </p:cBhvr>
                                      <p:to>
                                        <p:strVal val="visible"/>
                                      </p:to>
                                    </p:set>
                                    <p:animEffect transition="in" filter="fade">
                                      <p:cBhvr>
                                        <p:cTn id="22" dur="1"/>
                                        <p:tgtEl>
                                          <p:spTgt spid="14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45">
                                            <p:txEl>
                                              <p:pRg st="4" end="4"/>
                                            </p:txEl>
                                          </p:spTgt>
                                        </p:tgtEl>
                                        <p:attrNameLst>
                                          <p:attrName>style.visibility</p:attrName>
                                        </p:attrNameLst>
                                      </p:cBhvr>
                                      <p:to>
                                        <p:strVal val="visible"/>
                                      </p:to>
                                    </p:set>
                                    <p:animEffect transition="in" filter="fade">
                                      <p:cBhvr>
                                        <p:cTn id="27" dur="1"/>
                                        <p:tgtEl>
                                          <p:spTgt spid="14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5">
                                            <p:txEl>
                                              <p:pRg st="5" end="5"/>
                                            </p:txEl>
                                          </p:spTgt>
                                        </p:tgtEl>
                                        <p:attrNameLst>
                                          <p:attrName>style.visibility</p:attrName>
                                        </p:attrNameLst>
                                      </p:cBhvr>
                                      <p:to>
                                        <p:strVal val="visible"/>
                                      </p:to>
                                    </p:set>
                                    <p:animEffect transition="in" filter="fade">
                                      <p:cBhvr>
                                        <p:cTn id="32" dur="1"/>
                                        <p:tgtEl>
                                          <p:spTgt spid="14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45">
                                            <p:txEl>
                                              <p:pRg st="6" end="6"/>
                                            </p:txEl>
                                          </p:spTgt>
                                        </p:tgtEl>
                                        <p:attrNameLst>
                                          <p:attrName>style.visibility</p:attrName>
                                        </p:attrNameLst>
                                      </p:cBhvr>
                                      <p:to>
                                        <p:strVal val="visible"/>
                                      </p:to>
                                    </p:set>
                                    <p:animEffect transition="in" filter="fade">
                                      <p:cBhvr>
                                        <p:cTn id="37" dur="1"/>
                                        <p:tgtEl>
                                          <p:spTgt spid="14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45">
                                            <p:txEl>
                                              <p:pRg st="7" end="7"/>
                                            </p:txEl>
                                          </p:spTgt>
                                        </p:tgtEl>
                                        <p:attrNameLst>
                                          <p:attrName>style.visibility</p:attrName>
                                        </p:attrNameLst>
                                      </p:cBhvr>
                                      <p:to>
                                        <p:strVal val="visible"/>
                                      </p:to>
                                    </p:set>
                                    <p:animEffect transition="in" filter="fade">
                                      <p:cBhvr>
                                        <p:cTn id="42" dur="1"/>
                                        <p:tgtEl>
                                          <p:spTgt spid="14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45">
                                            <p:txEl>
                                              <p:pRg st="8" end="8"/>
                                            </p:txEl>
                                          </p:spTgt>
                                        </p:tgtEl>
                                        <p:attrNameLst>
                                          <p:attrName>style.visibility</p:attrName>
                                        </p:attrNameLst>
                                      </p:cBhvr>
                                      <p:to>
                                        <p:strVal val="visible"/>
                                      </p:to>
                                    </p:set>
                                    <p:animEffect transition="in" filter="fade">
                                      <p:cBhvr>
                                        <p:cTn id="47" dur="1"/>
                                        <p:tgtEl>
                                          <p:spTgt spid="14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50"/>
        <p:cNvGrpSpPr/>
        <p:nvPr/>
      </p:nvGrpSpPr>
      <p:grpSpPr>
        <a:xfrm>
          <a:off x="0" y="0"/>
          <a:ext cx="0" cy="0"/>
          <a:chOff x="0" y="0"/>
          <a:chExt cx="0" cy="0"/>
        </a:xfrm>
      </p:grpSpPr>
      <p:sp>
        <p:nvSpPr>
          <p:cNvPr id="151" name="Google Shape;151;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Linearizability Example</a:t>
            </a:r>
            <a:endParaRPr>
              <a:solidFill>
                <a:srgbClr val="000000"/>
              </a:solidFill>
            </a:endParaRPr>
          </a:p>
        </p:txBody>
      </p:sp>
      <p:sp>
        <p:nvSpPr>
          <p:cNvPr id="152" name="Google Shape;152;p21"/>
          <p:cNvSpPr txBox="1"/>
          <p:nvPr/>
        </p:nvSpPr>
        <p:spPr>
          <a:xfrm>
            <a:off x="4420325" y="2281425"/>
            <a:ext cx="5526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a:t>P1:</a:t>
            </a:r>
            <a:endParaRPr/>
          </a:p>
          <a:p>
            <a:pPr marL="0" lvl="0" indent="0" algn="ctr" rtl="0">
              <a:lnSpc>
                <a:spcPct val="100000"/>
              </a:lnSpc>
              <a:spcBef>
                <a:spcPts val="800"/>
              </a:spcBef>
              <a:spcAft>
                <a:spcPts val="0"/>
              </a:spcAft>
              <a:buNone/>
            </a:pPr>
            <a:r>
              <a:rPr lang="en"/>
              <a:t>P2:</a:t>
            </a:r>
            <a:endParaRPr/>
          </a:p>
          <a:p>
            <a:pPr marL="0" lvl="0" indent="0" algn="ctr" rtl="0">
              <a:lnSpc>
                <a:spcPct val="100000"/>
              </a:lnSpc>
              <a:spcBef>
                <a:spcPts val="800"/>
              </a:spcBef>
              <a:spcAft>
                <a:spcPts val="0"/>
              </a:spcAft>
              <a:buNone/>
            </a:pPr>
            <a:r>
              <a:rPr lang="en"/>
              <a:t>P3:</a:t>
            </a:r>
            <a:endParaRPr/>
          </a:p>
          <a:p>
            <a:pPr marL="0" lvl="0" indent="0" algn="ctr" rtl="0">
              <a:lnSpc>
                <a:spcPct val="100000"/>
              </a:lnSpc>
              <a:spcBef>
                <a:spcPts val="800"/>
              </a:spcBef>
              <a:spcAft>
                <a:spcPts val="800"/>
              </a:spcAft>
              <a:buNone/>
            </a:pPr>
            <a:r>
              <a:rPr lang="en"/>
              <a:t>P4:</a:t>
            </a:r>
            <a:endParaRPr/>
          </a:p>
        </p:txBody>
      </p:sp>
      <p:sp>
        <p:nvSpPr>
          <p:cNvPr id="153" name="Google Shape;153;p21"/>
          <p:cNvSpPr txBox="1"/>
          <p:nvPr/>
        </p:nvSpPr>
        <p:spPr>
          <a:xfrm>
            <a:off x="4420325" y="1812725"/>
            <a:ext cx="2125500" cy="45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t>Linearizable?</a:t>
            </a:r>
            <a:endParaRPr sz="1800" b="1"/>
          </a:p>
        </p:txBody>
      </p:sp>
      <p:sp>
        <p:nvSpPr>
          <p:cNvPr id="154" name="Google Shape;154;p21"/>
          <p:cNvSpPr txBox="1"/>
          <p:nvPr/>
        </p:nvSpPr>
        <p:spPr>
          <a:xfrm>
            <a:off x="6478225" y="1812713"/>
            <a:ext cx="909600" cy="45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93C47D"/>
                </a:solidFill>
              </a:rPr>
              <a:t>Yes</a:t>
            </a:r>
            <a:endParaRPr sz="1800" b="1">
              <a:solidFill>
                <a:srgbClr val="93C47D"/>
              </a:solidFill>
            </a:endParaRPr>
          </a:p>
        </p:txBody>
      </p:sp>
      <p:sp>
        <p:nvSpPr>
          <p:cNvPr id="155" name="Google Shape;155;p21"/>
          <p:cNvSpPr txBox="1"/>
          <p:nvPr/>
        </p:nvSpPr>
        <p:spPr>
          <a:xfrm>
            <a:off x="4953725" y="22814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800"/>
              </a:spcAft>
              <a:buNone/>
            </a:pPr>
            <a:r>
              <a:rPr lang="en"/>
              <a:t>W(x)a</a:t>
            </a:r>
            <a:endParaRPr/>
          </a:p>
        </p:txBody>
      </p:sp>
      <p:sp>
        <p:nvSpPr>
          <p:cNvPr id="156" name="Google Shape;156;p21"/>
          <p:cNvSpPr txBox="1"/>
          <p:nvPr/>
        </p:nvSpPr>
        <p:spPr>
          <a:xfrm>
            <a:off x="5715975" y="22814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800"/>
              </a:spcAft>
              <a:buNone/>
            </a:pPr>
            <a:r>
              <a:rPr lang="en"/>
              <a:t>W(x)b</a:t>
            </a:r>
            <a:endParaRPr/>
          </a:p>
        </p:txBody>
      </p:sp>
      <p:sp>
        <p:nvSpPr>
          <p:cNvPr id="157" name="Google Shape;157;p21"/>
          <p:cNvSpPr txBox="1"/>
          <p:nvPr/>
        </p:nvSpPr>
        <p:spPr>
          <a:xfrm>
            <a:off x="5936688" y="22814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endParaRPr/>
          </a:p>
          <a:p>
            <a:pPr marL="0" lvl="0" indent="0" algn="ctr" rtl="0">
              <a:lnSpc>
                <a:spcPct val="100000"/>
              </a:lnSpc>
              <a:spcBef>
                <a:spcPts val="800"/>
              </a:spcBef>
              <a:spcAft>
                <a:spcPts val="0"/>
              </a:spcAft>
              <a:buNone/>
            </a:pPr>
            <a:r>
              <a:rPr lang="en"/>
              <a:t>R(x)a</a:t>
            </a:r>
            <a:endParaRPr/>
          </a:p>
          <a:p>
            <a:pPr marL="0" lvl="0" indent="0" algn="ctr" rtl="0">
              <a:lnSpc>
                <a:spcPct val="100000"/>
              </a:lnSpc>
              <a:spcBef>
                <a:spcPts val="800"/>
              </a:spcBef>
              <a:spcAft>
                <a:spcPts val="800"/>
              </a:spcAft>
              <a:buNone/>
            </a:pPr>
            <a:r>
              <a:rPr lang="en"/>
              <a:t>R(x)a</a:t>
            </a:r>
            <a:endParaRPr/>
          </a:p>
        </p:txBody>
      </p:sp>
      <p:sp>
        <p:nvSpPr>
          <p:cNvPr id="158" name="Google Shape;158;p21"/>
          <p:cNvSpPr txBox="1"/>
          <p:nvPr/>
        </p:nvSpPr>
        <p:spPr>
          <a:xfrm>
            <a:off x="6717925" y="22814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endParaRPr/>
          </a:p>
          <a:p>
            <a:pPr marL="0" lvl="0" indent="0" algn="ctr" rtl="0">
              <a:lnSpc>
                <a:spcPct val="100000"/>
              </a:lnSpc>
              <a:spcBef>
                <a:spcPts val="800"/>
              </a:spcBef>
              <a:spcAft>
                <a:spcPts val="0"/>
              </a:spcAft>
              <a:buNone/>
            </a:pPr>
            <a:r>
              <a:rPr lang="en"/>
              <a:t>R(x)b</a:t>
            </a:r>
            <a:endParaRPr/>
          </a:p>
          <a:p>
            <a:pPr marL="0" lvl="0" indent="0" algn="ctr" rtl="0">
              <a:lnSpc>
                <a:spcPct val="100000"/>
              </a:lnSpc>
              <a:spcBef>
                <a:spcPts val="800"/>
              </a:spcBef>
              <a:spcAft>
                <a:spcPts val="800"/>
              </a:spcAft>
              <a:buNone/>
            </a:pPr>
            <a:r>
              <a:rPr lang="en"/>
              <a:t>R(x)b</a:t>
            </a:r>
            <a:endParaRPr/>
          </a:p>
        </p:txBody>
      </p:sp>
      <p:sp>
        <p:nvSpPr>
          <p:cNvPr id="159" name="Google Shape;159;p21"/>
          <p:cNvSpPr txBox="1"/>
          <p:nvPr/>
        </p:nvSpPr>
        <p:spPr>
          <a:xfrm>
            <a:off x="686525" y="2281425"/>
            <a:ext cx="5526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a:t>P1:</a:t>
            </a:r>
            <a:endParaRPr/>
          </a:p>
          <a:p>
            <a:pPr marL="0" lvl="0" indent="0" algn="ctr" rtl="0">
              <a:lnSpc>
                <a:spcPct val="100000"/>
              </a:lnSpc>
              <a:spcBef>
                <a:spcPts val="800"/>
              </a:spcBef>
              <a:spcAft>
                <a:spcPts val="0"/>
              </a:spcAft>
              <a:buNone/>
            </a:pPr>
            <a:r>
              <a:rPr lang="en"/>
              <a:t>P2:</a:t>
            </a:r>
            <a:endParaRPr/>
          </a:p>
          <a:p>
            <a:pPr marL="0" lvl="0" indent="0" algn="ctr" rtl="0">
              <a:lnSpc>
                <a:spcPct val="100000"/>
              </a:lnSpc>
              <a:spcBef>
                <a:spcPts val="800"/>
              </a:spcBef>
              <a:spcAft>
                <a:spcPts val="0"/>
              </a:spcAft>
              <a:buNone/>
            </a:pPr>
            <a:r>
              <a:rPr lang="en"/>
              <a:t>P3:</a:t>
            </a:r>
            <a:endParaRPr/>
          </a:p>
          <a:p>
            <a:pPr marL="0" lvl="0" indent="0" algn="ctr" rtl="0">
              <a:lnSpc>
                <a:spcPct val="100000"/>
              </a:lnSpc>
              <a:spcBef>
                <a:spcPts val="800"/>
              </a:spcBef>
              <a:spcAft>
                <a:spcPts val="800"/>
              </a:spcAft>
              <a:buNone/>
            </a:pPr>
            <a:r>
              <a:rPr lang="en"/>
              <a:t>P4:</a:t>
            </a:r>
            <a:endParaRPr/>
          </a:p>
        </p:txBody>
      </p:sp>
      <p:sp>
        <p:nvSpPr>
          <p:cNvPr id="160" name="Google Shape;160;p21"/>
          <p:cNvSpPr txBox="1"/>
          <p:nvPr/>
        </p:nvSpPr>
        <p:spPr>
          <a:xfrm>
            <a:off x="686525" y="1812725"/>
            <a:ext cx="2125500" cy="45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t>Linearizable?</a:t>
            </a:r>
            <a:endParaRPr sz="1800" b="1"/>
          </a:p>
        </p:txBody>
      </p:sp>
      <p:sp>
        <p:nvSpPr>
          <p:cNvPr id="161" name="Google Shape;161;p21"/>
          <p:cNvSpPr txBox="1"/>
          <p:nvPr/>
        </p:nvSpPr>
        <p:spPr>
          <a:xfrm>
            <a:off x="2744425" y="1812713"/>
            <a:ext cx="909600" cy="45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E06666"/>
                </a:solidFill>
              </a:rPr>
              <a:t>No</a:t>
            </a:r>
            <a:endParaRPr sz="1800" b="1">
              <a:solidFill>
                <a:srgbClr val="E06666"/>
              </a:solidFill>
            </a:endParaRPr>
          </a:p>
        </p:txBody>
      </p:sp>
      <p:sp>
        <p:nvSpPr>
          <p:cNvPr id="162" name="Google Shape;162;p21"/>
          <p:cNvSpPr txBox="1"/>
          <p:nvPr/>
        </p:nvSpPr>
        <p:spPr>
          <a:xfrm>
            <a:off x="1219925" y="22814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800"/>
              </a:spcAft>
              <a:buNone/>
            </a:pPr>
            <a:r>
              <a:rPr lang="en"/>
              <a:t>W(x)a</a:t>
            </a:r>
            <a:endParaRPr/>
          </a:p>
        </p:txBody>
      </p:sp>
      <p:sp>
        <p:nvSpPr>
          <p:cNvPr id="163" name="Google Shape;163;p21"/>
          <p:cNvSpPr txBox="1"/>
          <p:nvPr/>
        </p:nvSpPr>
        <p:spPr>
          <a:xfrm>
            <a:off x="1905725" y="22814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800"/>
              </a:spcAft>
              <a:buNone/>
            </a:pPr>
            <a:r>
              <a:rPr lang="en"/>
              <a:t>W(x)b</a:t>
            </a:r>
            <a:endParaRPr/>
          </a:p>
        </p:txBody>
      </p:sp>
      <p:sp>
        <p:nvSpPr>
          <p:cNvPr id="164" name="Google Shape;164;p21"/>
          <p:cNvSpPr txBox="1"/>
          <p:nvPr/>
        </p:nvSpPr>
        <p:spPr>
          <a:xfrm>
            <a:off x="2667725" y="22814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endParaRPr/>
          </a:p>
          <a:p>
            <a:pPr marL="0" lvl="0" indent="0" algn="ctr" rtl="0">
              <a:lnSpc>
                <a:spcPct val="100000"/>
              </a:lnSpc>
              <a:spcBef>
                <a:spcPts val="800"/>
              </a:spcBef>
              <a:spcAft>
                <a:spcPts val="0"/>
              </a:spcAft>
              <a:buNone/>
            </a:pPr>
            <a:r>
              <a:rPr lang="en"/>
              <a:t>R(x)b</a:t>
            </a:r>
            <a:endParaRPr/>
          </a:p>
          <a:p>
            <a:pPr marL="0" lvl="0" indent="0" algn="ctr" rtl="0">
              <a:lnSpc>
                <a:spcPct val="100000"/>
              </a:lnSpc>
              <a:spcBef>
                <a:spcPts val="800"/>
              </a:spcBef>
              <a:spcAft>
                <a:spcPts val="800"/>
              </a:spcAft>
              <a:buNone/>
            </a:pPr>
            <a:r>
              <a:rPr lang="en"/>
              <a:t>R(x)b</a:t>
            </a:r>
            <a:endParaRPr/>
          </a:p>
        </p:txBody>
      </p:sp>
      <p:sp>
        <p:nvSpPr>
          <p:cNvPr id="165" name="Google Shape;165;p21"/>
          <p:cNvSpPr txBox="1"/>
          <p:nvPr/>
        </p:nvSpPr>
        <p:spPr>
          <a:xfrm>
            <a:off x="3353525" y="2281425"/>
            <a:ext cx="689100" cy="1408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endParaRPr/>
          </a:p>
          <a:p>
            <a:pPr marL="0" lvl="0" indent="0" algn="ctr" rtl="0">
              <a:lnSpc>
                <a:spcPct val="100000"/>
              </a:lnSpc>
              <a:spcBef>
                <a:spcPts val="800"/>
              </a:spcBef>
              <a:spcAft>
                <a:spcPts val="0"/>
              </a:spcAft>
              <a:buNone/>
            </a:pPr>
            <a:endParaRPr/>
          </a:p>
          <a:p>
            <a:pPr marL="0" lvl="0" indent="0" algn="ctr" rtl="0">
              <a:lnSpc>
                <a:spcPct val="100000"/>
              </a:lnSpc>
              <a:spcBef>
                <a:spcPts val="800"/>
              </a:spcBef>
              <a:spcAft>
                <a:spcPts val="0"/>
              </a:spcAft>
              <a:buNone/>
            </a:pPr>
            <a:r>
              <a:rPr lang="en"/>
              <a:t>R(x)a</a:t>
            </a:r>
            <a:endParaRPr/>
          </a:p>
          <a:p>
            <a:pPr marL="0" lvl="0" indent="0" algn="ctr" rtl="0">
              <a:lnSpc>
                <a:spcPct val="100000"/>
              </a:lnSpc>
              <a:spcBef>
                <a:spcPts val="800"/>
              </a:spcBef>
              <a:spcAft>
                <a:spcPts val="800"/>
              </a:spcAft>
              <a:buNone/>
            </a:pPr>
            <a:r>
              <a:rPr lang="en"/>
              <a:t>R(x)a</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2377</Words>
  <Application>Microsoft Macintosh PowerPoint</Application>
  <PresentationFormat>On-screen Show (16:9)</PresentationFormat>
  <Paragraphs>475</Paragraphs>
  <Slides>26</Slides>
  <Notes>26</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26</vt:i4>
      </vt:variant>
    </vt:vector>
  </HeadingPairs>
  <TitlesOfParts>
    <vt:vector size="28" baseType="lpstr">
      <vt:lpstr>Arial</vt:lpstr>
      <vt:lpstr>Simple Dark</vt:lpstr>
      <vt:lpstr>Consistency</vt:lpstr>
      <vt:lpstr>Consistency Models</vt:lpstr>
      <vt:lpstr>Consistency Models</vt:lpstr>
      <vt:lpstr>Strict Serializability</vt:lpstr>
      <vt:lpstr>Strict Serializability</vt:lpstr>
      <vt:lpstr>Strict Serializability Example</vt:lpstr>
      <vt:lpstr>Consistency Models</vt:lpstr>
      <vt:lpstr>Linearizability</vt:lpstr>
      <vt:lpstr>Linearizability Example</vt:lpstr>
      <vt:lpstr>Consistency Models</vt:lpstr>
      <vt:lpstr>Sequential Consistency</vt:lpstr>
      <vt:lpstr>Sequential Consistency Example</vt:lpstr>
      <vt:lpstr>Consistency Models</vt:lpstr>
      <vt:lpstr>Causal+ Consistency</vt:lpstr>
      <vt:lpstr>PowerPoint Presentation</vt:lpstr>
      <vt:lpstr>Causal+ Consistency Example</vt:lpstr>
      <vt:lpstr>Consistency Models</vt:lpstr>
      <vt:lpstr>Eventual Consistency</vt:lpstr>
      <vt:lpstr>In a nutshell...</vt:lpstr>
      <vt:lpstr>Exercise 1:</vt:lpstr>
      <vt:lpstr>Exercise 2:</vt:lpstr>
      <vt:lpstr>Exercise 3:</vt:lpstr>
      <vt:lpstr>Exercise 4:</vt:lpstr>
      <vt:lpstr>Exercise 5:</vt:lpstr>
      <vt:lpstr>Exercise 6:</vt:lpstr>
      <vt:lpstr>Exercise 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Mohanna Shahrad</cp:lastModifiedBy>
  <cp:revision>1</cp:revision>
  <dcterms:modified xsi:type="dcterms:W3CDTF">2025-11-08T03:15:25Z</dcterms:modified>
</cp:coreProperties>
</file>