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martinfowler.com/bliki/TwoHardThings.html" TargetMode="Externa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176eb07a433_1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176eb07a433_1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c8aa4e8383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c8aa4e8383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200"/>
              </a:spcAft>
              <a:buClr>
                <a:schemeClr val="dk1"/>
              </a:buClr>
              <a:buSzPts val="1100"/>
              <a:buFont typeface="Arial"/>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c98bd66628_7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5" name="Google Shape;225;gc98bd66628_7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t>Let us take Assignment 2 as a case study for iterative design process.</a:t>
            </a:r>
            <a:endParaRPr/>
          </a:p>
          <a:p>
            <a:pPr indent="0" lvl="0" marL="0" rtl="0" algn="l">
              <a:lnSpc>
                <a:spcPct val="115000"/>
              </a:lnSpc>
              <a:spcBef>
                <a:spcPts val="1200"/>
              </a:spcBef>
              <a:spcAft>
                <a:spcPts val="0"/>
              </a:spcAft>
              <a:buNone/>
            </a:pPr>
            <a:r>
              <a:rPr lang="en"/>
              <a:t>The key idea is to always start with the simple case, then build up the system while refining your design.</a:t>
            </a:r>
            <a:endParaRPr/>
          </a:p>
          <a:p>
            <a:pPr indent="0" lvl="0" marL="0" rtl="0" algn="l">
              <a:lnSpc>
                <a:spcPct val="115000"/>
              </a:lnSpc>
              <a:spcBef>
                <a:spcPts val="1200"/>
              </a:spcBef>
              <a:spcAft>
                <a:spcPts val="0"/>
              </a:spcAft>
              <a:buNone/>
            </a:pPr>
            <a:r>
              <a:rPr lang="en"/>
              <a:t>We can divide its development into two phases. The first phase considers the simple </a:t>
            </a:r>
            <a:r>
              <a:rPr lang="en"/>
              <a:t>case where only one global snapshot exists at a time in our system. The second phase builds on top of it and can have multiple active global snapshots going on at the same time.</a:t>
            </a:r>
            <a:endParaRPr/>
          </a:p>
          <a:p>
            <a:pPr indent="0" lvl="0" marL="0" rtl="0" algn="l">
              <a:lnSpc>
                <a:spcPct val="115000"/>
              </a:lnSpc>
              <a:spcBef>
                <a:spcPts val="1200"/>
              </a:spcBef>
              <a:spcAft>
                <a:spcPts val="0"/>
              </a:spcAft>
              <a:buNone/>
            </a:pPr>
            <a:r>
              <a:rPr lang="en"/>
              <a:t>Then, go over the animation. </a:t>
            </a:r>
            <a:endParaRPr/>
          </a:p>
          <a:p>
            <a:pPr indent="0" lvl="0" marL="0" rtl="0" algn="l">
              <a:lnSpc>
                <a:spcPct val="115000"/>
              </a:lnSpc>
              <a:spcBef>
                <a:spcPts val="1200"/>
              </a:spcBef>
              <a:spcAft>
                <a:spcPts val="120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g176eb07a433_1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9" name="Google Shape;249;g176eb07a433_1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c98bd66628_7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c98bd66628_7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With iterative design, at each iteration, we will </a:t>
            </a:r>
            <a:r>
              <a:rPr lang="en"/>
              <a:t>refine the design and possibly change a lot of code in our prototype. So how can we control the amount of code change in a more systematic way? One solution for this is modular programming.</a:t>
            </a:r>
            <a:endParaRPr/>
          </a:p>
          <a:p>
            <a:pPr indent="0" lvl="0" marL="0" rtl="0" algn="l">
              <a:spcBef>
                <a:spcPts val="0"/>
              </a:spcBef>
              <a:spcAft>
                <a:spcPts val="0"/>
              </a:spcAft>
              <a:buNone/>
            </a:pPr>
            <a:r>
              <a:rPr lang="en"/>
              <a:t>It is a programming style that decomposes a complex system into smaller independent components where they communicate with each other through a set of simple but also flexible APIs. </a:t>
            </a:r>
            <a:endParaRPr/>
          </a:p>
          <a:p>
            <a:pPr indent="0" lvl="0" marL="0" rtl="0" algn="l">
              <a:spcBef>
                <a:spcPts val="0"/>
              </a:spcBef>
              <a:spcAft>
                <a:spcPts val="0"/>
              </a:spcAft>
              <a:buNone/>
            </a:pPr>
            <a:r>
              <a:rPr lang="en"/>
              <a:t>Now if we change our system, we only need to change the modules that are related while keeping most parts of the system unmodified because most of the modules are independent from each other. </a:t>
            </a:r>
            <a:endParaRPr/>
          </a:p>
          <a:p>
            <a:pPr indent="0" lvl="0" marL="0" rtl="0" algn="l">
              <a:spcBef>
                <a:spcPts val="0"/>
              </a:spcBef>
              <a:spcAft>
                <a:spcPts val="0"/>
              </a:spcAft>
              <a:buNone/>
            </a:pPr>
            <a:r>
              <a:rPr lang="en"/>
              <a:t>Then, talk about the advantages.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Next, we will revisit Assignment 2 and see how modular programming with a good choice of APIs can decrease the amount of work during code change.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c8aa4e8383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c8aa4e8383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 start with the simple case where only one global snapshot </a:t>
            </a:r>
            <a:r>
              <a:rPr lang="en"/>
              <a:t>exists</a:t>
            </a:r>
            <a:r>
              <a:rPr lang="en"/>
              <a:t> at a time in our system. </a:t>
            </a:r>
            <a:endParaRPr/>
          </a:p>
          <a:p>
            <a:pPr indent="0" lvl="0" marL="0" rtl="0" algn="l">
              <a:spcBef>
                <a:spcPts val="0"/>
              </a:spcBef>
              <a:spcAft>
                <a:spcPts val="0"/>
              </a:spcAft>
              <a:buNone/>
            </a:pPr>
            <a:r>
              <a:rPr lang="en"/>
              <a:t>We will break the server module into 3 pieces: the server state, the execution logic for </a:t>
            </a:r>
            <a:r>
              <a:rPr lang="en"/>
              <a:t>taking</a:t>
            </a:r>
            <a:r>
              <a:rPr lang="en"/>
              <a:t> the snapshot, and a layer of helper functions. </a:t>
            </a:r>
            <a:endParaRPr/>
          </a:p>
          <a:p>
            <a:pPr indent="0" lvl="0" marL="0" rtl="0" algn="l">
              <a:spcBef>
                <a:spcPts val="0"/>
              </a:spcBef>
              <a:spcAft>
                <a:spcPts val="0"/>
              </a:spcAft>
              <a:buNone/>
            </a:pPr>
            <a:r>
              <a:rPr lang="en"/>
              <a:t>We enforce that functions like HandlePacket() cannot directly </a:t>
            </a:r>
            <a:r>
              <a:rPr lang="en"/>
              <a:t>access or modify the state, but only though the exposed APIs from the helper functions.</a:t>
            </a:r>
            <a:endParaRPr/>
          </a:p>
          <a:p>
            <a:pPr indent="0" lvl="0" marL="0" rtl="0" algn="l">
              <a:spcBef>
                <a:spcPts val="0"/>
              </a:spcBef>
              <a:spcAft>
                <a:spcPts val="0"/>
              </a:spcAft>
              <a:buNone/>
            </a:pPr>
            <a:r>
              <a:rPr b="1" lang="en"/>
              <a:t>Now, let’s see how a good choice of helper functions with modular programming can decrease the amount of coding work when we refine our design. </a:t>
            </a:r>
            <a:endParaRPr b="1"/>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c98bd66628_7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3" name="Google Shape;283;gc98bd66628_7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In phase 1, since we have only one snapshot at a time</a:t>
            </a:r>
            <a:endParaRPr/>
          </a:p>
          <a:p>
            <a:pPr indent="0" lvl="0" marL="0" rtl="0" algn="l">
              <a:spcBef>
                <a:spcPts val="0"/>
              </a:spcBef>
              <a:spcAft>
                <a:spcPts val="0"/>
              </a:spcAft>
              <a:buNone/>
            </a:pPr>
            <a:r>
              <a:rPr lang="en"/>
              <a:t>We store 3 variables for the server state:</a:t>
            </a:r>
            <a:endParaRPr/>
          </a:p>
          <a:p>
            <a:pPr indent="0" lvl="0" marL="0" rtl="0" algn="l">
              <a:spcBef>
                <a:spcPts val="0"/>
              </a:spcBef>
              <a:spcAft>
                <a:spcPts val="0"/>
              </a:spcAft>
              <a:buNone/>
            </a:pPr>
            <a:r>
              <a:rPr lang="en"/>
              <a:t>	snapId is an integer storing the id of the current snapshot </a:t>
            </a:r>
            <a:endParaRPr/>
          </a:p>
          <a:p>
            <a:pPr indent="0" lvl="0" marL="0" rtl="0" algn="l">
              <a:spcBef>
                <a:spcPts val="0"/>
              </a:spcBef>
              <a:spcAft>
                <a:spcPts val="0"/>
              </a:spcAft>
              <a:buNone/>
            </a:pPr>
            <a:r>
              <a:rPr lang="en"/>
              <a:t>	snapState is a SnapshotState structure bind to the current snapshot </a:t>
            </a:r>
            <a:endParaRPr/>
          </a:p>
          <a:p>
            <a:pPr indent="0" lvl="0" marL="0" rtl="0" algn="l">
              <a:spcBef>
                <a:spcPts val="0"/>
              </a:spcBef>
              <a:spcAft>
                <a:spcPts val="0"/>
              </a:spcAft>
              <a:buNone/>
            </a:pPr>
            <a:r>
              <a:rPr lang="en"/>
              <a:t>	receivedMarkers is a map whose key is the source </a:t>
            </a:r>
            <a:r>
              <a:rPr lang="en"/>
              <a:t>channel</a:t>
            </a:r>
            <a:r>
              <a:rPr lang="en"/>
              <a:t> name, and value is a boolean variable indicating whether this source channel has </a:t>
            </a:r>
            <a:r>
              <a:rPr lang="en"/>
              <a:t>already</a:t>
            </a:r>
            <a:r>
              <a:rPr lang="en"/>
              <a:t> seen a marker message or not. It defaults to false.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Then, explain the execution logic of HandlePacket() and its use of 4 </a:t>
            </a:r>
            <a:r>
              <a:rPr lang="en"/>
              <a:t>example</a:t>
            </a:r>
            <a:r>
              <a:rPr lang="en"/>
              <a:t> helper functions.</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c98bd66628_7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8" name="Google Shape;298;gc98bd66628_7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Now, we move on to the more complex case where the </a:t>
            </a:r>
            <a:r>
              <a:rPr lang="en"/>
              <a:t>system</a:t>
            </a:r>
            <a:r>
              <a:rPr lang="en"/>
              <a:t> can have concurrent snapshots.</a:t>
            </a:r>
            <a:endParaRPr/>
          </a:p>
          <a:p>
            <a:pPr indent="0" lvl="0" marL="0" rtl="0" algn="l">
              <a:spcBef>
                <a:spcPts val="0"/>
              </a:spcBef>
              <a:spcAft>
                <a:spcPts val="0"/>
              </a:spcAft>
              <a:buNone/>
            </a:pPr>
            <a:r>
              <a:rPr lang="en"/>
              <a:t>We will need to update the state variable, and thus the internals of helper functions.</a:t>
            </a:r>
            <a:endParaRPr/>
          </a:p>
          <a:p>
            <a:pPr indent="0" lvl="0" marL="0" rtl="0" algn="l">
              <a:spcBef>
                <a:spcPts val="0"/>
              </a:spcBef>
              <a:spcAft>
                <a:spcPts val="0"/>
              </a:spcAft>
              <a:buNone/>
            </a:pPr>
            <a:r>
              <a:rPr lang="en"/>
              <a:t>However, the hope is the helper functions API and the execution logic stays mostly intact. </a:t>
            </a:r>
            <a:endParaRPr/>
          </a:p>
          <a:p>
            <a:pPr indent="0" lvl="0" marL="0" rtl="0" algn="l">
              <a:spcBef>
                <a:spcPts val="0"/>
              </a:spcBef>
              <a:spcAft>
                <a:spcPts val="0"/>
              </a:spcAft>
              <a:buNone/>
            </a:pPr>
            <a:r>
              <a:rPr lang="en"/>
              <a:t>And since, at this stage, we have passed all non-concurrent tests, we have high confidence that execution logic is correct.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c98bd66628_7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6" name="Google Shape;316;gc98bd66628_7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Places highlighted in red are changed. </a:t>
            </a:r>
            <a:endParaRPr/>
          </a:p>
          <a:p>
            <a:pPr indent="0" lvl="0" marL="0" rtl="0" algn="l">
              <a:spcBef>
                <a:spcPts val="0"/>
              </a:spcBef>
              <a:spcAft>
                <a:spcPts val="0"/>
              </a:spcAft>
              <a:buNone/>
            </a:pPr>
            <a:r>
              <a:rPr lang="en"/>
              <a:t>Walk through Step 1,2,3</a:t>
            </a:r>
            <a:endParaRPr/>
          </a:p>
          <a:p>
            <a:pPr indent="0" lvl="0" marL="0" rtl="0" algn="l">
              <a:spcBef>
                <a:spcPts val="0"/>
              </a:spcBef>
              <a:spcAft>
                <a:spcPts val="0"/>
              </a:spcAft>
              <a:buNone/>
            </a:pPr>
            <a:r>
              <a:rPr lang="en"/>
              <a:t>For the server state, we update the variables.</a:t>
            </a:r>
            <a:endParaRPr/>
          </a:p>
          <a:p>
            <a:pPr indent="0" lvl="0" marL="0" rtl="0" algn="l">
              <a:spcBef>
                <a:spcPts val="0"/>
              </a:spcBef>
              <a:spcAft>
                <a:spcPts val="0"/>
              </a:spcAft>
              <a:buNone/>
            </a:pPr>
            <a:r>
              <a:rPr lang="en"/>
              <a:t>For the helper function, we change its inner implementation, and have some slight change in its input parameters (basically include the snap_id)</a:t>
            </a:r>
            <a:endParaRPr/>
          </a:p>
          <a:p>
            <a:pPr indent="0" lvl="0" marL="0" rtl="0" algn="l">
              <a:spcBef>
                <a:spcPts val="0"/>
              </a:spcBef>
              <a:spcAft>
                <a:spcPts val="0"/>
              </a:spcAft>
              <a:buNone/>
            </a:pPr>
            <a:r>
              <a:rPr lang="en"/>
              <a:t>For the execution logic, we simply just update the inputs for the helper functions.</a:t>
            </a:r>
            <a:endParaRPr/>
          </a:p>
          <a:p>
            <a:pPr indent="0" lvl="0" marL="0" rtl="0" algn="l">
              <a:spcBef>
                <a:spcPts val="0"/>
              </a:spcBef>
              <a:spcAft>
                <a:spcPts val="0"/>
              </a:spcAft>
              <a:buNone/>
            </a:pPr>
            <a:r>
              <a:rPr lang="en"/>
              <a:t>Emphasize that with a good choice of helper functions API + modularity </a:t>
            </a:r>
            <a:r>
              <a:rPr lang="en"/>
              <a:t>programming</a:t>
            </a:r>
            <a:r>
              <a:rPr lang="en"/>
              <a:t>, code upgrade becomes much easier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g176eb07a433_1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4" name="Google Shape;334;g176eb07a433_1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c37f30e246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c37f30e246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Doing what seems like simple things is hard.</a:t>
            </a:r>
            <a:endParaRPr/>
          </a:p>
          <a:p>
            <a:pPr indent="0" lvl="0" marL="0" rtl="0" algn="l">
              <a:spcBef>
                <a:spcPts val="0"/>
              </a:spcBef>
              <a:spcAft>
                <a:spcPts val="0"/>
              </a:spcAft>
              <a:buNone/>
            </a:pPr>
            <a:r>
              <a:rPr lang="en" u="sng">
                <a:solidFill>
                  <a:schemeClr val="hlink"/>
                </a:solidFill>
                <a:hlinkClick r:id="rId2"/>
              </a:rPr>
              <a:t>https://martinfowler.com/bliki/TwoHardThings.html</a:t>
            </a:r>
            <a:endParaRPr/>
          </a:p>
          <a:p>
            <a:pPr indent="0" lvl="0" marL="0" rtl="0" algn="l">
              <a:spcBef>
                <a:spcPts val="0"/>
              </a:spcBef>
              <a:spcAft>
                <a:spcPts val="0"/>
              </a:spcAft>
              <a:buNone/>
            </a:pPr>
            <a:r>
              <a:rPr lang="en"/>
              <a:t>In distributed system, even a simple operation is hard and prune to errors. For example, incrementing a counter that is accessible for multiple servers.</a:t>
            </a:r>
            <a:endParaRPr/>
          </a:p>
          <a:p>
            <a:pPr indent="0" lvl="0" marL="0" rtl="0" algn="l">
              <a:spcBef>
                <a:spcPts val="0"/>
              </a:spcBef>
              <a:spcAft>
                <a:spcPts val="0"/>
              </a:spcAft>
              <a:buNone/>
            </a:pPr>
            <a:r>
              <a:rPr lang="en"/>
              <a:t>So it is very important to have good implementation strategies and planning.</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gc8aa4e8383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1" name="Google Shape;341;gc8aa4e8383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Emphasize git commit regularly and </a:t>
            </a:r>
            <a:r>
              <a:rPr lang="en"/>
              <a:t>everytime </a:t>
            </a:r>
            <a:r>
              <a:rPr lang="en"/>
              <a:t>after passing new tests</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gc98bd66628_7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9" name="Google Shape;349;gc98bd66628_7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Emphasize the first bullet point, often students think their code is doing X while in fact it is doing Y. They can catch these kinds of bugs much </a:t>
            </a:r>
            <a:r>
              <a:rPr lang="en"/>
              <a:t>much</a:t>
            </a:r>
            <a:r>
              <a:rPr lang="en"/>
              <a:t> earlier if they print regularly.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Consensus</a:t>
            </a:r>
            <a:endParaRPr/>
          </a:p>
          <a:p>
            <a:pPr indent="0" lvl="0" marL="0" rtl="0" algn="l">
              <a:spcBef>
                <a:spcPts val="0"/>
              </a:spcBef>
              <a:spcAft>
                <a:spcPts val="0"/>
              </a:spcAft>
              <a:buNone/>
            </a:pPr>
            <a:r>
              <a:rPr lang="en"/>
              <a:t>Paxos Example [2 proposer]</a:t>
            </a:r>
            <a:endParaRPr/>
          </a:p>
          <a:p>
            <a:pPr indent="0" lvl="0" marL="0" rtl="0" algn="l">
              <a:spcBef>
                <a:spcPts val="0"/>
              </a:spcBef>
              <a:spcAft>
                <a:spcPts val="0"/>
              </a:spcAft>
              <a:buNone/>
            </a:pPr>
            <a:r>
              <a:rPr lang="en"/>
              <a:t>Not all acceptors are responding</a:t>
            </a:r>
            <a:endParaRPr/>
          </a:p>
          <a:p>
            <a:pPr indent="0" lvl="0" marL="0" rtl="0" algn="l">
              <a:spcBef>
                <a:spcPts val="0"/>
              </a:spcBef>
              <a:spcAft>
                <a:spcPts val="0"/>
              </a:spcAft>
              <a:buNone/>
            </a:pPr>
            <a:r>
              <a:rPr lang="en"/>
              <a:t>Intuition: </a:t>
            </a:r>
            <a:r>
              <a:rPr lang="en"/>
              <a:t>Safety</a:t>
            </a:r>
            <a:r>
              <a:rPr lang="en"/>
              <a:t>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g39c47edfee2_1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6" name="Google Shape;356;g39c47edfee2_1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Abstract and Intro of the Paxos Made Simple Paper</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Mention that</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g39c47edfee2_1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5" name="Google Shape;365;g39c47edfee2_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Review of the </a:t>
            </a:r>
            <a:r>
              <a:rPr lang="en"/>
              <a:t>problem Pacos is solving as seen in class</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g39c47edfee2_1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2" name="Google Shape;372;g39c47edfee2_1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Mention that a process could be proposer, acceptor and learner at the same time</a:t>
            </a:r>
            <a:endParaRPr/>
          </a:p>
          <a:p>
            <a:pPr indent="0" lvl="0" marL="0" rtl="0" algn="l">
              <a:spcBef>
                <a:spcPts val="0"/>
              </a:spcBef>
              <a:spcAft>
                <a:spcPts val="0"/>
              </a:spcAft>
              <a:buNone/>
            </a:pPr>
            <a:r>
              <a:rPr lang="en"/>
              <a:t>Note that the proposer itself could the the learner so ACK back to the proposer could essentially just be the learning messages</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g39c47edfee2_1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0" name="Google Shape;410;g39c47edfee2_1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g39c47edfee2_1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7" name="Google Shape;437;g39c47edfee2_1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g39c47edfee2_1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4" name="Google Shape;464;g39c47edfee2_1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0" name="Shape 490"/>
        <p:cNvGrpSpPr/>
        <p:nvPr/>
      </p:nvGrpSpPr>
      <p:grpSpPr>
        <a:xfrm>
          <a:off x="0" y="0"/>
          <a:ext cx="0" cy="0"/>
          <a:chOff x="0" y="0"/>
          <a:chExt cx="0" cy="0"/>
        </a:xfrm>
      </p:grpSpPr>
      <p:sp>
        <p:nvSpPr>
          <p:cNvPr id="491" name="Google Shape;491;g39c47edfee2_1_1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92" name="Google Shape;492;g39c47edfee2_1_1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0" name="Shape 500"/>
        <p:cNvGrpSpPr/>
        <p:nvPr/>
      </p:nvGrpSpPr>
      <p:grpSpPr>
        <a:xfrm>
          <a:off x="0" y="0"/>
          <a:ext cx="0" cy="0"/>
          <a:chOff x="0" y="0"/>
          <a:chExt cx="0" cy="0"/>
        </a:xfrm>
      </p:grpSpPr>
      <p:sp>
        <p:nvSpPr>
          <p:cNvPr id="501" name="Google Shape;501;g39c47edfee2_1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02" name="Google Shape;502;g39c47edfee2_1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is example </a:t>
            </a:r>
            <a:r>
              <a:rPr lang="en"/>
              <a:t>stresses</a:t>
            </a:r>
            <a:r>
              <a:rPr lang="en"/>
              <a:t> how paxos might not be live [never terminates]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c8aa4e838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c8aa4e838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2" name="Shape 512"/>
        <p:cNvGrpSpPr/>
        <p:nvPr/>
      </p:nvGrpSpPr>
      <p:grpSpPr>
        <a:xfrm>
          <a:off x="0" y="0"/>
          <a:ext cx="0" cy="0"/>
          <a:chOff x="0" y="0"/>
          <a:chExt cx="0" cy="0"/>
        </a:xfrm>
      </p:grpSpPr>
      <p:sp>
        <p:nvSpPr>
          <p:cNvPr id="513" name="Google Shape;513;g39c47edfee2_1_2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4" name="Google Shape;514;g39c47edfee2_1_2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P1 sends a prepare message to everyone: Network delay: messages to N3, N4, N5 are slow.</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This figure is all about the phase 1 prepare/elect.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6" name="Shape 546"/>
        <p:cNvGrpSpPr/>
        <p:nvPr/>
      </p:nvGrpSpPr>
      <p:grpSpPr>
        <a:xfrm>
          <a:off x="0" y="0"/>
          <a:ext cx="0" cy="0"/>
          <a:chOff x="0" y="0"/>
          <a:chExt cx="0" cy="0"/>
        </a:xfrm>
      </p:grpSpPr>
      <p:sp>
        <p:nvSpPr>
          <p:cNvPr id="547" name="Google Shape;547;g39c47edfee2_1_3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8" name="Google Shape;548;g39c47edfee2_1_3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Here finally the first </a:t>
            </a:r>
            <a:r>
              <a:rPr lang="en"/>
              <a:t>prepare from P1 arrives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Mention the same pattern of failed prepare can happen in the proposal phase also “Failed Proposal”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g39c47edfee2_1_3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6" name="Google Shape;586;g39c47edfee2_1_3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1" name="Shape 611"/>
        <p:cNvGrpSpPr/>
        <p:nvPr/>
      </p:nvGrpSpPr>
      <p:grpSpPr>
        <a:xfrm>
          <a:off x="0" y="0"/>
          <a:ext cx="0" cy="0"/>
          <a:chOff x="0" y="0"/>
          <a:chExt cx="0" cy="0"/>
        </a:xfrm>
      </p:grpSpPr>
      <p:sp>
        <p:nvSpPr>
          <p:cNvPr id="612" name="Google Shape;612;g39c47edfee2_1_4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3" name="Google Shape;613;g39c47edfee2_1_4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1" name="Shape 651"/>
        <p:cNvGrpSpPr/>
        <p:nvPr/>
      </p:nvGrpSpPr>
      <p:grpSpPr>
        <a:xfrm>
          <a:off x="0" y="0"/>
          <a:ext cx="0" cy="0"/>
          <a:chOff x="0" y="0"/>
          <a:chExt cx="0" cy="0"/>
        </a:xfrm>
      </p:grpSpPr>
      <p:sp>
        <p:nvSpPr>
          <p:cNvPr id="652" name="Google Shape;652;g39c47edfee2_1_5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3" name="Google Shape;653;g39c47edfee2_1_5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Assume the links between P3 and P1 is slow and unstable</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5" name="Shape 695"/>
        <p:cNvGrpSpPr/>
        <p:nvPr/>
      </p:nvGrpSpPr>
      <p:grpSpPr>
        <a:xfrm>
          <a:off x="0" y="0"/>
          <a:ext cx="0" cy="0"/>
          <a:chOff x="0" y="0"/>
          <a:chExt cx="0" cy="0"/>
        </a:xfrm>
      </p:grpSpPr>
      <p:sp>
        <p:nvSpPr>
          <p:cNvPr id="696" name="Google Shape;696;g39c47edfee2_1_5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7" name="Google Shape;697;g39c47edfee2_1_5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Important to notice that how P3 was forced to propose the same value</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3" name="Shape 743"/>
        <p:cNvGrpSpPr/>
        <p:nvPr/>
      </p:nvGrpSpPr>
      <p:grpSpPr>
        <a:xfrm>
          <a:off x="0" y="0"/>
          <a:ext cx="0" cy="0"/>
          <a:chOff x="0" y="0"/>
          <a:chExt cx="0" cy="0"/>
        </a:xfrm>
      </p:grpSpPr>
      <p:sp>
        <p:nvSpPr>
          <p:cNvPr id="744" name="Google Shape;744;g39c47edfee2_1_5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5" name="Google Shape;745;g39c47edfee2_1_5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Important to notice that how P3 was forced to propose the same value</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5" name="Shape 795"/>
        <p:cNvGrpSpPr/>
        <p:nvPr/>
      </p:nvGrpSpPr>
      <p:grpSpPr>
        <a:xfrm>
          <a:off x="0" y="0"/>
          <a:ext cx="0" cy="0"/>
          <a:chOff x="0" y="0"/>
          <a:chExt cx="0" cy="0"/>
        </a:xfrm>
      </p:grpSpPr>
      <p:sp>
        <p:nvSpPr>
          <p:cNvPr id="796" name="Google Shape;796;g39c47edfee2_1_6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7" name="Google Shape;797;g39c47edfee2_1_6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8" name="Shape 848"/>
        <p:cNvGrpSpPr/>
        <p:nvPr/>
      </p:nvGrpSpPr>
      <p:grpSpPr>
        <a:xfrm>
          <a:off x="0" y="0"/>
          <a:ext cx="0" cy="0"/>
          <a:chOff x="0" y="0"/>
          <a:chExt cx="0" cy="0"/>
        </a:xfrm>
      </p:grpSpPr>
      <p:sp>
        <p:nvSpPr>
          <p:cNvPr id="849" name="Google Shape;849;g39c47edfee2_1_7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0" name="Google Shape;850;g39c47edfee2_1_7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4" name="Shape 854"/>
        <p:cNvGrpSpPr/>
        <p:nvPr/>
      </p:nvGrpSpPr>
      <p:grpSpPr>
        <a:xfrm>
          <a:off x="0" y="0"/>
          <a:ext cx="0" cy="0"/>
          <a:chOff x="0" y="0"/>
          <a:chExt cx="0" cy="0"/>
        </a:xfrm>
      </p:grpSpPr>
      <p:sp>
        <p:nvSpPr>
          <p:cNvPr id="855" name="Google Shape;855;g39c47edfee2_1_2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6" name="Google Shape;856;g39c47edfee2_1_2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176eb07a433_1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176eb07a433_1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c8aa4e8383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c8aa4e8383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It is always important to spend enough time understanding the concepts and starter code before writing your own code. </a:t>
            </a:r>
            <a:endParaRPr/>
          </a:p>
          <a:p>
            <a:pPr indent="0" lvl="0" marL="0" rtl="0" algn="l">
              <a:spcBef>
                <a:spcPts val="0"/>
              </a:spcBef>
              <a:spcAft>
                <a:spcPts val="0"/>
              </a:spcAft>
              <a:buNone/>
            </a:pPr>
            <a:r>
              <a:rPr lang="en"/>
              <a:t>Make sure you know the </a:t>
            </a:r>
            <a:r>
              <a:rPr lang="en"/>
              <a:t>answers for these 3 big questions about the assignment.</a:t>
            </a:r>
            <a:endParaRPr/>
          </a:p>
          <a:p>
            <a:pPr indent="0" lvl="0" marL="0" rtl="0" algn="l">
              <a:spcBef>
                <a:spcPts val="0"/>
              </a:spcBef>
              <a:spcAft>
                <a:spcPts val="0"/>
              </a:spcAft>
              <a:buNone/>
            </a:pPr>
            <a:r>
              <a:rPr lang="en"/>
              <a:t>Elaborate on each point.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Graphical representations can be very helpful in understanding the code structure. Let us take Assignment 2 as an example and see how flow charts can quickly assist us to understand its starter code.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c98bd66628_7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c98bd66628_7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Here is a quick summary.</a:t>
            </a:r>
            <a:endParaRPr>
              <a:solidFill>
                <a:schemeClr val="dk1"/>
              </a:solidFill>
            </a:endParaRPr>
          </a:p>
          <a:p>
            <a:pPr indent="0" lvl="0" marL="0" rtl="0" algn="l">
              <a:spcBef>
                <a:spcPts val="0"/>
              </a:spcBef>
              <a:spcAft>
                <a:spcPts val="0"/>
              </a:spcAft>
              <a:buNone/>
            </a:pPr>
            <a:r>
              <a:rPr lang="en">
                <a:solidFill>
                  <a:schemeClr val="dk1"/>
                </a:solidFill>
              </a:rPr>
              <a:t>Understanding these i</a:t>
            </a:r>
            <a:r>
              <a:rPr lang="en">
                <a:solidFill>
                  <a:schemeClr val="dk1"/>
                </a:solidFill>
              </a:rPr>
              <a:t>nterfaces gives us insights on what data should be transferred and how &lt;- this is good for debugging</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Emphasize that charts and pseudocode help break down the complexity of a project and make it easier to understand</a:t>
            </a:r>
            <a:endParaRPr>
              <a:solidFill>
                <a:schemeClr val="dk1"/>
              </a:solidFill>
            </a:endParaRPr>
          </a:p>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c8aa4e8383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c8aa4e8383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Graphical representations can be very helpful in understanding the code structure. Let us take Assignment 2 as an example and see how flow charts can quickly assist us to understand its starter code. </a:t>
            </a:r>
            <a:endParaRPr>
              <a:solidFill>
                <a:schemeClr val="dk1"/>
              </a:solidFill>
            </a:endParaRPr>
          </a:p>
          <a:p>
            <a:pPr indent="0" lvl="0" marL="0" rtl="0" algn="l">
              <a:spcBef>
                <a:spcPts val="0"/>
              </a:spcBef>
              <a:spcAft>
                <a:spcPts val="0"/>
              </a:spcAft>
              <a:buNone/>
            </a:pPr>
            <a:r>
              <a:rPr lang="en"/>
              <a:t>There are 2 main modules: the simulator and the server. </a:t>
            </a:r>
            <a:endParaRPr/>
          </a:p>
          <a:p>
            <a:pPr indent="0" lvl="0" marL="0" rtl="0" algn="l">
              <a:spcBef>
                <a:spcPts val="0"/>
              </a:spcBef>
              <a:spcAft>
                <a:spcPts val="0"/>
              </a:spcAft>
              <a:buNone/>
            </a:pPr>
            <a:r>
              <a:rPr lang="en"/>
              <a:t>We will take a look at simulator.go to understand the role of simulator and how it interacts with the rest of the system, more specifically - the </a:t>
            </a:r>
            <a:r>
              <a:rPr lang="en"/>
              <a:t>servers. </a:t>
            </a:r>
            <a:endParaRPr/>
          </a:p>
          <a:p>
            <a:pPr indent="0" lvl="0" marL="0" rtl="0" algn="l">
              <a:spcBef>
                <a:spcPts val="0"/>
              </a:spcBef>
              <a:spcAft>
                <a:spcPts val="0"/>
              </a:spcAft>
              <a:buNone/>
            </a:pPr>
            <a:r>
              <a:rPr lang="en"/>
              <a:t>First, let’s ignore the details of the server and treat them as a separate entity, like a blackbox.</a:t>
            </a:r>
            <a:endParaRPr/>
          </a:p>
          <a:p>
            <a:pPr indent="0" lvl="0" marL="0" rtl="0" algn="l">
              <a:lnSpc>
                <a:spcPct val="150000"/>
              </a:lnSpc>
              <a:spcBef>
                <a:spcPts val="0"/>
              </a:spcBef>
              <a:spcAft>
                <a:spcPts val="0"/>
              </a:spcAft>
              <a:buNone/>
            </a:pPr>
            <a:r>
              <a:rPr lang="en"/>
              <a:t>The simulator can only communicate with servers using these pre-defined methods.</a:t>
            </a:r>
            <a:endParaRPr/>
          </a:p>
          <a:p>
            <a:pPr indent="0" lvl="0" marL="0" rtl="0" algn="l">
              <a:spcBef>
                <a:spcPts val="0"/>
              </a:spcBef>
              <a:spcAft>
                <a:spcPts val="0"/>
              </a:spcAft>
              <a:buNone/>
            </a:pPr>
            <a:r>
              <a:rPr lang="en"/>
              <a:t>After reading the scripts and comments, we have a high-level view of their interactions. </a:t>
            </a:r>
            <a:endParaRPr/>
          </a:p>
          <a:p>
            <a:pPr indent="-298450" lvl="0" marL="457200" rtl="0" algn="l">
              <a:spcBef>
                <a:spcPts val="0"/>
              </a:spcBef>
              <a:spcAft>
                <a:spcPts val="0"/>
              </a:spcAft>
              <a:buSzPts val="1100"/>
              <a:buAutoNum type="arabicPeriod"/>
            </a:pPr>
            <a:r>
              <a:rPr lang="en"/>
              <a:t>The simulator signals the global snapshot by picking a particular server via StartSnapshot with the server’s ID.</a:t>
            </a:r>
            <a:endParaRPr/>
          </a:p>
          <a:p>
            <a:pPr indent="-298450" lvl="0" marL="457200" rtl="0" algn="l">
              <a:spcBef>
                <a:spcPts val="0"/>
              </a:spcBef>
              <a:spcAft>
                <a:spcPts val="0"/>
              </a:spcAft>
              <a:buSzPts val="1100"/>
              <a:buAutoNum type="arabicPeriod"/>
            </a:pPr>
            <a:r>
              <a:rPr lang="en"/>
              <a:t>Each server, when completing its local snapshot, will notify the simulator via NotifySnapshotComplete.</a:t>
            </a:r>
            <a:endParaRPr/>
          </a:p>
          <a:p>
            <a:pPr indent="-298450" lvl="0" marL="457200" rtl="0" algn="l">
              <a:spcBef>
                <a:spcPts val="0"/>
              </a:spcBef>
              <a:spcAft>
                <a:spcPts val="0"/>
              </a:spcAft>
              <a:buSzPts val="1100"/>
              <a:buAutoNum type="arabicPeriod"/>
            </a:pPr>
            <a:r>
              <a:rPr lang="en"/>
              <a:t>After all servers have notified the simulator of their completion, the simulator can proceed and create a final global snapshot via CollectSnapshot.  </a:t>
            </a:r>
            <a:endParaRPr/>
          </a:p>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c8aa4e8383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c8aa4e8383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Next, let’s look at the server’s module to understand how they interact with each other and how they take a local snapshot.</a:t>
            </a:r>
            <a:endParaRPr/>
          </a:p>
          <a:p>
            <a:pPr indent="0" lvl="0" marL="0" rtl="0" algn="l">
              <a:spcBef>
                <a:spcPts val="0"/>
              </a:spcBef>
              <a:spcAft>
                <a:spcPts val="0"/>
              </a:spcAft>
              <a:buNone/>
            </a:pPr>
            <a:r>
              <a:rPr lang="en"/>
              <a:t>Since the simulator picks a server to start the global snapshot (assuming it is server 3 there), the server will call HandlePacket() to process the received message and take a local snapshot via StartSnapshot() if it is the first marker message seen. </a:t>
            </a:r>
            <a:endParaRPr/>
          </a:p>
          <a:p>
            <a:pPr indent="0" lvl="0" marL="0" rtl="0" algn="l">
              <a:spcBef>
                <a:spcPts val="0"/>
              </a:spcBef>
              <a:spcAft>
                <a:spcPts val="0"/>
              </a:spcAft>
              <a:buNone/>
            </a:pPr>
            <a:r>
              <a:rPr lang="en"/>
              <a:t>Servers talk to each other via SendTokens(). This message passing is </a:t>
            </a:r>
            <a:r>
              <a:rPr lang="en"/>
              <a:t>assisted</a:t>
            </a:r>
            <a:r>
              <a:rPr lang="en"/>
              <a:t> by each Tick() of the simulator.</a:t>
            </a:r>
            <a:endParaRPr/>
          </a:p>
          <a:p>
            <a:pPr indent="0" lvl="0" marL="0" rtl="0" algn="l">
              <a:spcBef>
                <a:spcPts val="0"/>
              </a:spcBef>
              <a:spcAft>
                <a:spcPts val="0"/>
              </a:spcAft>
              <a:buNone/>
            </a:pPr>
            <a:r>
              <a:rPr lang="en"/>
              <a:t>Other servers will also process messages and start a local snapshot if necessary.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c8aa4e8383_0_1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c8aa4e8383_0_1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By now, we have a good understanding of the internals of our system.</a:t>
            </a:r>
            <a:endParaRPr/>
          </a:p>
          <a:p>
            <a:pPr indent="0" lvl="0" marL="0" rtl="0" algn="l">
              <a:spcBef>
                <a:spcPts val="0"/>
              </a:spcBef>
              <a:spcAft>
                <a:spcPts val="0"/>
              </a:spcAft>
              <a:buNone/>
            </a:pPr>
            <a:r>
              <a:rPr lang="en"/>
              <a:t>But how will external users use our system (or how the testing is carried out :) )?</a:t>
            </a:r>
            <a:endParaRPr/>
          </a:p>
          <a:p>
            <a:pPr indent="0" lvl="0" marL="0" rtl="0" algn="l">
              <a:spcBef>
                <a:spcPts val="0"/>
              </a:spcBef>
              <a:spcAft>
                <a:spcPts val="0"/>
              </a:spcAft>
              <a:buNone/>
            </a:pPr>
            <a:r>
              <a:rPr lang="en"/>
              <a:t>After reading the test files, we know that to use our system, the user need to provide 2 kinds of files: one </a:t>
            </a:r>
            <a:r>
              <a:rPr lang="en"/>
              <a:t>outlines the network topology, and the other includes ordered events that should happen in the system. </a:t>
            </a:r>
            <a:endParaRPr/>
          </a:p>
          <a:p>
            <a:pPr indent="0" lvl="0" marL="0" rtl="0" algn="l">
              <a:spcBef>
                <a:spcPts val="0"/>
              </a:spcBef>
              <a:spcAft>
                <a:spcPts val="0"/>
              </a:spcAft>
              <a:buNone/>
            </a:pPr>
            <a:r>
              <a:rPr lang="en"/>
              <a:t>The simulator reads the above two files and calls InjectEvents() to carry out the desired operations on the servers on behalf of the user. </a:t>
            </a:r>
            <a:endParaRPr/>
          </a:p>
          <a:p>
            <a:pPr indent="0" lvl="0" marL="0" rtl="0" algn="l">
              <a:spcBef>
                <a:spcPts val="0"/>
              </a:spcBef>
              <a:spcAft>
                <a:spcPts val="0"/>
              </a:spcAft>
              <a:buNone/>
            </a:pPr>
            <a:r>
              <a:rPr lang="en"/>
              <a:t>Finally, it generates the final global snapshot.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By drawing out the details of these modules and their interactions, we can have a very good high-level understanding of the framework. It makes it much easier and efficient to find out the missing pieces and filling them with the correct logic/data.</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4.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hyperlink" Target="https://play.golang.org/" TargetMode="External"/><Relationship Id="rId4" Type="http://schemas.openxmlformats.org/officeDocument/2006/relationships/hyperlink" Target="https://blog.josejg.com/debugging-pretty/" TargetMode="External"/><Relationship Id="rId5" Type="http://schemas.openxmlformats.org/officeDocument/2006/relationships/image" Target="../media/image1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1.png"/><Relationship Id="rId4" Type="http://schemas.openxmlformats.org/officeDocument/2006/relationships/image" Target="../media/image9.png"/><Relationship Id="rId5" Type="http://schemas.openxmlformats.org/officeDocument/2006/relationships/image" Target="../media/image1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1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1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8.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 Id="rId3" Type="http://schemas.openxmlformats.org/officeDocument/2006/relationships/image" Target="../media/image8.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image" Target="../media/image8.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 Id="rId3" Type="http://schemas.openxmlformats.org/officeDocument/2006/relationships/image" Target="../media/image8.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 Id="rId3" Type="http://schemas.openxmlformats.org/officeDocument/2006/relationships/image" Target="../media/image8.png"/><Relationship Id="rId4" Type="http://schemas.openxmlformats.org/officeDocument/2006/relationships/image" Target="../media/image12.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 Id="rId3" Type="http://schemas.openxmlformats.org/officeDocument/2006/relationships/image" Target="../media/image8.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217200" y="781525"/>
            <a:ext cx="8709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en" sz="4200"/>
              <a:t>System Implementation Strategies</a:t>
            </a:r>
            <a:endParaRPr sz="4200"/>
          </a:p>
          <a:p>
            <a:pPr indent="-495300" lvl="0" marL="457200" rtl="0" algn="ctr">
              <a:spcBef>
                <a:spcPts val="0"/>
              </a:spcBef>
              <a:spcAft>
                <a:spcPts val="0"/>
              </a:spcAft>
              <a:buSzPts val="4200"/>
              <a:buChar char="+"/>
            </a:pPr>
            <a:r>
              <a:rPr lang="en" sz="4200"/>
              <a:t>Paxos</a:t>
            </a:r>
            <a:endParaRPr sz="4200"/>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October 2025</a:t>
            </a:r>
            <a:endParaRPr/>
          </a:p>
        </p:txBody>
      </p:sp>
      <p:sp>
        <p:nvSpPr>
          <p:cNvPr id="56" name="Google Shape;56;p1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2"/>
          <p:cNvSpPr txBox="1"/>
          <p:nvPr>
            <p:ph type="title"/>
          </p:nvPr>
        </p:nvSpPr>
        <p:spPr>
          <a:xfrm>
            <a:off x="311700" y="303970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Iterative Design Process</a:t>
            </a:r>
            <a:endParaRPr/>
          </a:p>
        </p:txBody>
      </p:sp>
      <p:sp>
        <p:nvSpPr>
          <p:cNvPr id="212" name="Google Shape;212;p2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pic>
        <p:nvPicPr>
          <p:cNvPr id="213" name="Google Shape;213;p22"/>
          <p:cNvPicPr preferRelativeResize="0"/>
          <p:nvPr/>
        </p:nvPicPr>
        <p:blipFill>
          <a:blip r:embed="rId3">
            <a:alphaModFix/>
          </a:blip>
          <a:stretch>
            <a:fillRect/>
          </a:stretch>
        </p:blipFill>
        <p:spPr>
          <a:xfrm>
            <a:off x="3648975" y="1262000"/>
            <a:ext cx="1846051" cy="1846051"/>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Iterative Design Process</a:t>
            </a:r>
            <a:endParaRPr/>
          </a:p>
        </p:txBody>
      </p:sp>
      <p:sp>
        <p:nvSpPr>
          <p:cNvPr id="219" name="Google Shape;219;p23"/>
          <p:cNvSpPr txBox="1"/>
          <p:nvPr>
            <p:ph idx="1" type="body"/>
          </p:nvPr>
        </p:nvSpPr>
        <p:spPr>
          <a:xfrm>
            <a:off x="366750" y="1151175"/>
            <a:ext cx="3969900" cy="37785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lang="en">
                <a:solidFill>
                  <a:schemeClr val="dk1"/>
                </a:solidFill>
              </a:rPr>
              <a:t>Common design </a:t>
            </a:r>
            <a:r>
              <a:rPr lang="en">
                <a:solidFill>
                  <a:schemeClr val="dk1"/>
                </a:solidFill>
              </a:rPr>
              <a:t>methodology</a:t>
            </a:r>
            <a:r>
              <a:rPr lang="en">
                <a:solidFill>
                  <a:schemeClr val="dk1"/>
                </a:solidFill>
              </a:rPr>
              <a:t> in product design, including </a:t>
            </a:r>
            <a:r>
              <a:rPr lang="en">
                <a:solidFill>
                  <a:schemeClr val="dk1"/>
                </a:solidFill>
              </a:rPr>
              <a:t>software design</a:t>
            </a:r>
            <a:endParaRPr>
              <a:solidFill>
                <a:schemeClr val="dk1"/>
              </a:solidFill>
            </a:endParaRPr>
          </a:p>
          <a:p>
            <a:pPr indent="0" lvl="0" marL="0" rtl="0" algn="l">
              <a:spcBef>
                <a:spcPts val="1200"/>
              </a:spcBef>
              <a:spcAft>
                <a:spcPts val="0"/>
              </a:spcAft>
              <a:buNone/>
            </a:pPr>
            <a:r>
              <a:rPr lang="en">
                <a:solidFill>
                  <a:schemeClr val="dk1"/>
                </a:solidFill>
              </a:rPr>
              <a:t>You will understand a little more about your design when you start implementing it.</a:t>
            </a:r>
            <a:endParaRPr>
              <a:solidFill>
                <a:schemeClr val="dk1"/>
              </a:solidFill>
            </a:endParaRPr>
          </a:p>
          <a:p>
            <a:pPr indent="-325755" lvl="0" marL="457200" rtl="0" algn="l">
              <a:spcBef>
                <a:spcPts val="1200"/>
              </a:spcBef>
              <a:spcAft>
                <a:spcPts val="0"/>
              </a:spcAft>
              <a:buClr>
                <a:schemeClr val="dk1"/>
              </a:buClr>
              <a:buSzPct val="100000"/>
              <a:buChar char="●"/>
            </a:pPr>
            <a:r>
              <a:rPr lang="en">
                <a:solidFill>
                  <a:schemeClr val="dk1"/>
                </a:solidFill>
              </a:rPr>
              <a:t>Start with the </a:t>
            </a:r>
            <a:r>
              <a:rPr b="1" lang="en">
                <a:solidFill>
                  <a:schemeClr val="accent1"/>
                </a:solidFill>
              </a:rPr>
              <a:t>base case</a:t>
            </a:r>
            <a:r>
              <a:rPr lang="en">
                <a:solidFill>
                  <a:schemeClr val="dk1"/>
                </a:solidFill>
              </a:rPr>
              <a:t> (aka simplest case) </a:t>
            </a:r>
            <a:endParaRPr>
              <a:solidFill>
                <a:schemeClr val="dk1"/>
              </a:solidFill>
            </a:endParaRPr>
          </a:p>
          <a:p>
            <a:pPr indent="-304165" lvl="1" marL="914400" rtl="0" algn="l">
              <a:spcBef>
                <a:spcPts val="0"/>
              </a:spcBef>
              <a:spcAft>
                <a:spcPts val="0"/>
              </a:spcAft>
              <a:buClr>
                <a:schemeClr val="dk1"/>
              </a:buClr>
              <a:buSzPct val="100000"/>
              <a:buChar char="○"/>
            </a:pPr>
            <a:r>
              <a:rPr lang="en">
                <a:solidFill>
                  <a:schemeClr val="dk1"/>
                </a:solidFill>
              </a:rPr>
              <a:t>Example: one global snapshot at a time for Assignment 2, distributed MapReduce without any failure for Assignment 1.3</a:t>
            </a:r>
            <a:endParaRPr>
              <a:solidFill>
                <a:schemeClr val="dk1"/>
              </a:solidFill>
            </a:endParaRPr>
          </a:p>
          <a:p>
            <a:pPr indent="-325755" lvl="0" marL="457200" rtl="0" algn="l">
              <a:spcBef>
                <a:spcPts val="0"/>
              </a:spcBef>
              <a:spcAft>
                <a:spcPts val="0"/>
              </a:spcAft>
              <a:buClr>
                <a:schemeClr val="dk1"/>
              </a:buClr>
              <a:buSzPct val="100000"/>
              <a:buChar char="●"/>
            </a:pPr>
            <a:r>
              <a:rPr lang="en">
                <a:solidFill>
                  <a:schemeClr val="dk1"/>
                </a:solidFill>
              </a:rPr>
              <a:t>Test regularly: should pass test case for 2 nodes, then 3 nodes and … </a:t>
            </a:r>
            <a:endParaRPr>
              <a:solidFill>
                <a:schemeClr val="dk1"/>
              </a:solidFill>
            </a:endParaRPr>
          </a:p>
          <a:p>
            <a:pPr indent="0" lvl="0" marL="0" rtl="0" algn="l">
              <a:spcBef>
                <a:spcPts val="1200"/>
              </a:spcBef>
              <a:spcAft>
                <a:spcPts val="0"/>
              </a:spcAft>
              <a:buNone/>
            </a:pPr>
            <a:r>
              <a:t/>
            </a:r>
            <a:endParaRPr>
              <a:solidFill>
                <a:schemeClr val="dk1"/>
              </a:solidFill>
            </a:endParaRPr>
          </a:p>
          <a:p>
            <a:pPr indent="-325755" lvl="0" marL="457200" rtl="0" algn="l">
              <a:spcBef>
                <a:spcPts val="1200"/>
              </a:spcBef>
              <a:spcAft>
                <a:spcPts val="0"/>
              </a:spcAft>
              <a:buClr>
                <a:schemeClr val="dk1"/>
              </a:buClr>
              <a:buSzPct val="100000"/>
              <a:buChar char="●"/>
            </a:pPr>
            <a:r>
              <a:rPr lang="en">
                <a:solidFill>
                  <a:schemeClr val="dk1"/>
                </a:solidFill>
              </a:rPr>
              <a:t>Add one more complexity at a time</a:t>
            </a:r>
            <a:endParaRPr>
              <a:solidFill>
                <a:schemeClr val="dk1"/>
              </a:solidFill>
            </a:endParaRPr>
          </a:p>
        </p:txBody>
      </p:sp>
      <p:pic>
        <p:nvPicPr>
          <p:cNvPr id="220" name="Google Shape;220;p23"/>
          <p:cNvPicPr preferRelativeResize="0"/>
          <p:nvPr/>
        </p:nvPicPr>
        <p:blipFill>
          <a:blip r:embed="rId3">
            <a:alphaModFix/>
          </a:blip>
          <a:stretch>
            <a:fillRect/>
          </a:stretch>
        </p:blipFill>
        <p:spPr>
          <a:xfrm>
            <a:off x="4862450" y="1305412"/>
            <a:ext cx="3969850" cy="2532675"/>
          </a:xfrm>
          <a:prstGeom prst="rect">
            <a:avLst/>
          </a:prstGeom>
          <a:noFill/>
          <a:ln>
            <a:noFill/>
          </a:ln>
        </p:spPr>
      </p:pic>
      <p:sp>
        <p:nvSpPr>
          <p:cNvPr id="221" name="Google Shape;221;p23"/>
          <p:cNvSpPr txBox="1"/>
          <p:nvPr/>
        </p:nvSpPr>
        <p:spPr>
          <a:xfrm>
            <a:off x="4862425" y="3838075"/>
            <a:ext cx="39699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t>Image Source from the Internet </a:t>
            </a:r>
            <a:endParaRPr/>
          </a:p>
        </p:txBody>
      </p:sp>
      <p:sp>
        <p:nvSpPr>
          <p:cNvPr id="222" name="Google Shape;222;p2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xEl>
                                              <p:pRg end="0" st="0"/>
                                            </p:txEl>
                                          </p:spTgt>
                                        </p:tgtEl>
                                        <p:attrNameLst>
                                          <p:attrName>style.visibility</p:attrName>
                                        </p:attrNameLst>
                                      </p:cBhvr>
                                      <p:to>
                                        <p:strVal val="visible"/>
                                      </p:to>
                                    </p:set>
                                    <p:animEffect filter="fade" transition="in">
                                      <p:cBhvr>
                                        <p:cTn dur="1000"/>
                                        <p:tgtEl>
                                          <p:spTgt spid="21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xEl>
                                              <p:pRg end="1" st="1"/>
                                            </p:txEl>
                                          </p:spTgt>
                                        </p:tgtEl>
                                        <p:attrNameLst>
                                          <p:attrName>style.visibility</p:attrName>
                                        </p:attrNameLst>
                                      </p:cBhvr>
                                      <p:to>
                                        <p:strVal val="visible"/>
                                      </p:to>
                                    </p:set>
                                    <p:animEffect filter="fade" transition="in">
                                      <p:cBhvr>
                                        <p:cTn dur="1000"/>
                                        <p:tgtEl>
                                          <p:spTgt spid="21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xEl>
                                              <p:pRg end="2" st="2"/>
                                            </p:txEl>
                                          </p:spTgt>
                                        </p:tgtEl>
                                        <p:attrNameLst>
                                          <p:attrName>style.visibility</p:attrName>
                                        </p:attrNameLst>
                                      </p:cBhvr>
                                      <p:to>
                                        <p:strVal val="visible"/>
                                      </p:to>
                                    </p:set>
                                    <p:animEffect filter="fade" transition="in">
                                      <p:cBhvr>
                                        <p:cTn dur="1000"/>
                                        <p:tgtEl>
                                          <p:spTgt spid="21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xEl>
                                              <p:pRg end="3" st="3"/>
                                            </p:txEl>
                                          </p:spTgt>
                                        </p:tgtEl>
                                        <p:attrNameLst>
                                          <p:attrName>style.visibility</p:attrName>
                                        </p:attrNameLst>
                                      </p:cBhvr>
                                      <p:to>
                                        <p:strVal val="visible"/>
                                      </p:to>
                                    </p:set>
                                    <p:animEffect filter="fade" transition="in">
                                      <p:cBhvr>
                                        <p:cTn dur="1000"/>
                                        <p:tgtEl>
                                          <p:spTgt spid="21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xEl>
                                              <p:pRg end="4" st="4"/>
                                            </p:txEl>
                                          </p:spTgt>
                                        </p:tgtEl>
                                        <p:attrNameLst>
                                          <p:attrName>style.visibility</p:attrName>
                                        </p:attrNameLst>
                                      </p:cBhvr>
                                      <p:to>
                                        <p:strVal val="visible"/>
                                      </p:to>
                                    </p:set>
                                    <p:animEffect filter="fade" transition="in">
                                      <p:cBhvr>
                                        <p:cTn dur="1000"/>
                                        <p:tgtEl>
                                          <p:spTgt spid="21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xEl>
                                              <p:pRg end="5" st="5"/>
                                            </p:txEl>
                                          </p:spTgt>
                                        </p:tgtEl>
                                        <p:attrNameLst>
                                          <p:attrName>style.visibility</p:attrName>
                                        </p:attrNameLst>
                                      </p:cBhvr>
                                      <p:to>
                                        <p:strVal val="visible"/>
                                      </p:to>
                                    </p:set>
                                    <p:animEffect filter="fade" transition="in">
                                      <p:cBhvr>
                                        <p:cTn dur="1000"/>
                                        <p:tgtEl>
                                          <p:spTgt spid="219">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xEl>
                                              <p:pRg end="6" st="6"/>
                                            </p:txEl>
                                          </p:spTgt>
                                        </p:tgtEl>
                                        <p:attrNameLst>
                                          <p:attrName>style.visibility</p:attrName>
                                        </p:attrNameLst>
                                      </p:cBhvr>
                                      <p:to>
                                        <p:strVal val="visible"/>
                                      </p:to>
                                    </p:set>
                                    <p:animEffect filter="fade" transition="in">
                                      <p:cBhvr>
                                        <p:cTn dur="1000"/>
                                        <p:tgtEl>
                                          <p:spTgt spid="219">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24"/>
          <p:cNvSpPr/>
          <p:nvPr/>
        </p:nvSpPr>
        <p:spPr>
          <a:xfrm>
            <a:off x="5015825" y="1870000"/>
            <a:ext cx="3931500" cy="2972100"/>
          </a:xfrm>
          <a:prstGeom prst="rect">
            <a:avLst/>
          </a:prstGeom>
          <a:noFill/>
          <a:ln cap="flat" cmpd="sng" w="19050">
            <a:solidFill>
              <a:srgbClr val="666666"/>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24"/>
          <p:cNvSpPr/>
          <p:nvPr/>
        </p:nvSpPr>
        <p:spPr>
          <a:xfrm>
            <a:off x="520075" y="1870000"/>
            <a:ext cx="3931500" cy="2972100"/>
          </a:xfrm>
          <a:prstGeom prst="rect">
            <a:avLst/>
          </a:prstGeom>
          <a:noFill/>
          <a:ln cap="flat" cmpd="sng" w="19050">
            <a:solidFill>
              <a:srgbClr val="666666"/>
            </a:solidFill>
            <a:prstDash val="lg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Iterative Design Process: Distributed Snapshot</a:t>
            </a:r>
            <a:endParaRPr/>
          </a:p>
        </p:txBody>
      </p:sp>
      <p:sp>
        <p:nvSpPr>
          <p:cNvPr id="230" name="Google Shape;230;p24"/>
          <p:cNvSpPr txBox="1"/>
          <p:nvPr/>
        </p:nvSpPr>
        <p:spPr>
          <a:xfrm>
            <a:off x="2499475" y="1127400"/>
            <a:ext cx="4101600" cy="431100"/>
          </a:xfrm>
          <a:prstGeom prst="rect">
            <a:avLst/>
          </a:prstGeom>
          <a:solidFill>
            <a:srgbClr val="FFF2CC"/>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600"/>
              <a:t>Key Idea: </a:t>
            </a:r>
            <a:r>
              <a:rPr b="1" lang="en" sz="1600"/>
              <a:t>Start Simple, then Build Up </a:t>
            </a:r>
            <a:endParaRPr b="1" sz="1600"/>
          </a:p>
        </p:txBody>
      </p:sp>
      <p:sp>
        <p:nvSpPr>
          <p:cNvPr id="231" name="Google Shape;231;p24"/>
          <p:cNvSpPr txBox="1"/>
          <p:nvPr/>
        </p:nvSpPr>
        <p:spPr>
          <a:xfrm>
            <a:off x="920250" y="1870000"/>
            <a:ext cx="2950200" cy="400200"/>
          </a:xfrm>
          <a:prstGeom prst="rect">
            <a:avLst/>
          </a:prstGeom>
          <a:solidFill>
            <a:srgbClr val="A4C2F4"/>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Phase 1: single snapshot at a time</a:t>
            </a:r>
            <a:endParaRPr/>
          </a:p>
        </p:txBody>
      </p:sp>
      <p:sp>
        <p:nvSpPr>
          <p:cNvPr id="232" name="Google Shape;232;p24"/>
          <p:cNvSpPr txBox="1"/>
          <p:nvPr/>
        </p:nvSpPr>
        <p:spPr>
          <a:xfrm>
            <a:off x="5327775" y="1870000"/>
            <a:ext cx="3214500" cy="400200"/>
          </a:xfrm>
          <a:prstGeom prst="rect">
            <a:avLst/>
          </a:prstGeom>
          <a:solidFill>
            <a:srgbClr val="A4C2F4"/>
          </a:solid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lang="en"/>
              <a:t>Phase</a:t>
            </a:r>
            <a:r>
              <a:rPr lang="en"/>
              <a:t> 2: concurrent global snapshots</a:t>
            </a:r>
            <a:endParaRPr/>
          </a:p>
        </p:txBody>
      </p:sp>
      <p:sp>
        <p:nvSpPr>
          <p:cNvPr id="233" name="Google Shape;233;p24"/>
          <p:cNvSpPr txBox="1"/>
          <p:nvPr/>
        </p:nvSpPr>
        <p:spPr>
          <a:xfrm>
            <a:off x="2554300" y="3122475"/>
            <a:ext cx="1793400" cy="831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Simple design with one snapshot at a time </a:t>
            </a:r>
            <a:endParaRPr/>
          </a:p>
        </p:txBody>
      </p:sp>
      <p:sp>
        <p:nvSpPr>
          <p:cNvPr id="234" name="Google Shape;234;p24"/>
          <p:cNvSpPr/>
          <p:nvPr/>
        </p:nvSpPr>
        <p:spPr>
          <a:xfrm flipH="1" rot="-5400000">
            <a:off x="2884727" y="3883451"/>
            <a:ext cx="680100" cy="920400"/>
          </a:xfrm>
          <a:prstGeom prst="bentUpArrow">
            <a:avLst>
              <a:gd fmla="val 25000" name="adj1"/>
              <a:gd fmla="val 25000" name="adj2"/>
              <a:gd fmla="val 25000" name="adj3"/>
            </a:avLst>
          </a:prstGeom>
          <a:solidFill>
            <a:srgbClr val="C27BA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24"/>
          <p:cNvSpPr txBox="1"/>
          <p:nvPr/>
        </p:nvSpPr>
        <p:spPr>
          <a:xfrm>
            <a:off x="1332675" y="4340900"/>
            <a:ext cx="1431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Implementation</a:t>
            </a:r>
            <a:endParaRPr/>
          </a:p>
        </p:txBody>
      </p:sp>
      <p:sp>
        <p:nvSpPr>
          <p:cNvPr id="236" name="Google Shape;236;p24"/>
          <p:cNvSpPr/>
          <p:nvPr/>
        </p:nvSpPr>
        <p:spPr>
          <a:xfrm flipH="1">
            <a:off x="652575" y="3395975"/>
            <a:ext cx="680100" cy="1194000"/>
          </a:xfrm>
          <a:prstGeom prst="bentUpArrow">
            <a:avLst>
              <a:gd fmla="val 25000" name="adj1"/>
              <a:gd fmla="val 27740" name="adj2"/>
              <a:gd fmla="val 25000" name="adj3"/>
            </a:avLst>
          </a:prstGeom>
          <a:solidFill>
            <a:srgbClr val="FFD96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24"/>
          <p:cNvSpPr txBox="1"/>
          <p:nvPr/>
        </p:nvSpPr>
        <p:spPr>
          <a:xfrm>
            <a:off x="520075" y="2929500"/>
            <a:ext cx="1431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Testing </a:t>
            </a:r>
            <a:endParaRPr/>
          </a:p>
        </p:txBody>
      </p:sp>
      <p:sp>
        <p:nvSpPr>
          <p:cNvPr id="238" name="Google Shape;238;p24"/>
          <p:cNvSpPr/>
          <p:nvPr/>
        </p:nvSpPr>
        <p:spPr>
          <a:xfrm>
            <a:off x="1611125" y="2698838"/>
            <a:ext cx="5604000" cy="164400"/>
          </a:xfrm>
          <a:prstGeom prst="rightArrow">
            <a:avLst>
              <a:gd fmla="val 50000" name="adj1"/>
              <a:gd fmla="val 50000" name="adj2"/>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24"/>
          <p:cNvSpPr txBox="1"/>
          <p:nvPr/>
        </p:nvSpPr>
        <p:spPr>
          <a:xfrm>
            <a:off x="7104900" y="3122475"/>
            <a:ext cx="19746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Final</a:t>
            </a:r>
            <a:r>
              <a:rPr lang="en"/>
              <a:t> design with concurrent snapshots</a:t>
            </a:r>
            <a:endParaRPr/>
          </a:p>
        </p:txBody>
      </p:sp>
      <p:sp>
        <p:nvSpPr>
          <p:cNvPr id="240" name="Google Shape;240;p24"/>
          <p:cNvSpPr/>
          <p:nvPr/>
        </p:nvSpPr>
        <p:spPr>
          <a:xfrm flipH="1" rot="-5400000">
            <a:off x="7435327" y="3883451"/>
            <a:ext cx="680100" cy="920400"/>
          </a:xfrm>
          <a:prstGeom prst="bentUpArrow">
            <a:avLst>
              <a:gd fmla="val 25000" name="adj1"/>
              <a:gd fmla="val 25000" name="adj2"/>
              <a:gd fmla="val 25000" name="adj3"/>
            </a:avLst>
          </a:prstGeom>
          <a:solidFill>
            <a:srgbClr val="C27BA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24"/>
          <p:cNvSpPr txBox="1"/>
          <p:nvPr/>
        </p:nvSpPr>
        <p:spPr>
          <a:xfrm>
            <a:off x="5883275" y="4340900"/>
            <a:ext cx="1431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Implementation</a:t>
            </a:r>
            <a:endParaRPr/>
          </a:p>
        </p:txBody>
      </p:sp>
      <p:sp>
        <p:nvSpPr>
          <p:cNvPr id="242" name="Google Shape;242;p24"/>
          <p:cNvSpPr/>
          <p:nvPr/>
        </p:nvSpPr>
        <p:spPr>
          <a:xfrm flipH="1">
            <a:off x="5203175" y="3395975"/>
            <a:ext cx="680100" cy="1194000"/>
          </a:xfrm>
          <a:prstGeom prst="bentUpArrow">
            <a:avLst>
              <a:gd fmla="val 25000" name="adj1"/>
              <a:gd fmla="val 27740" name="adj2"/>
              <a:gd fmla="val 25000" name="adj3"/>
            </a:avLst>
          </a:prstGeom>
          <a:solidFill>
            <a:srgbClr val="FFD96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24"/>
          <p:cNvSpPr txBox="1"/>
          <p:nvPr/>
        </p:nvSpPr>
        <p:spPr>
          <a:xfrm>
            <a:off x="5070675" y="2929500"/>
            <a:ext cx="1431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Testing </a:t>
            </a:r>
            <a:endParaRPr/>
          </a:p>
        </p:txBody>
      </p:sp>
      <p:sp>
        <p:nvSpPr>
          <p:cNvPr id="244" name="Google Shape;244;p24"/>
          <p:cNvSpPr txBox="1"/>
          <p:nvPr/>
        </p:nvSpPr>
        <p:spPr>
          <a:xfrm rot="-951627">
            <a:off x="4108537" y="3398352"/>
            <a:ext cx="1556558" cy="400173"/>
          </a:xfrm>
          <a:prstGeom prst="rect">
            <a:avLst/>
          </a:prstGeom>
          <a:solidFill>
            <a:srgbClr val="93C47D"/>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t>Done!☺ </a:t>
            </a:r>
            <a:endParaRPr/>
          </a:p>
        </p:txBody>
      </p:sp>
      <p:sp>
        <p:nvSpPr>
          <p:cNvPr id="245" name="Google Shape;245;p24"/>
          <p:cNvSpPr txBox="1"/>
          <p:nvPr/>
        </p:nvSpPr>
        <p:spPr>
          <a:xfrm>
            <a:off x="2985316" y="2399750"/>
            <a:ext cx="4002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When passing all non-concurrent tests </a:t>
            </a:r>
            <a:endParaRPr/>
          </a:p>
        </p:txBody>
      </p:sp>
      <p:sp>
        <p:nvSpPr>
          <p:cNvPr id="246" name="Google Shape;246;p2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7"/>
                                        </p:tgtEl>
                                        <p:attrNameLst>
                                          <p:attrName>style.visibility</p:attrName>
                                        </p:attrNameLst>
                                      </p:cBhvr>
                                      <p:to>
                                        <p:strVal val="visible"/>
                                      </p:to>
                                    </p:set>
                                    <p:animEffect filter="fade" transition="in">
                                      <p:cBhvr>
                                        <p:cTn dur="1000"/>
                                        <p:tgtEl>
                                          <p:spTgt spid="227"/>
                                        </p:tgtEl>
                                      </p:cBhvr>
                                    </p:animEffect>
                                  </p:childTnLst>
                                </p:cTn>
                              </p:par>
                              <p:par>
                                <p:cTn fill="hold" nodeType="with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1000"/>
                                        <p:tgtEl>
                                          <p:spTgt spid="228"/>
                                        </p:tgtEl>
                                      </p:cBhvr>
                                    </p:animEffect>
                                  </p:childTnLst>
                                </p:cTn>
                              </p:par>
                              <p:par>
                                <p:cTn fill="hold" nodeType="with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par>
                                <p:cTn fill="hold" nodeType="with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1000"/>
                                        <p:tgtEl>
                                          <p:spTgt spid="2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1000"/>
                                        <p:tgtEl>
                                          <p:spTgt spid="2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1000"/>
                                        <p:tgtEl>
                                          <p:spTgt spid="234"/>
                                        </p:tgtEl>
                                      </p:cBhvr>
                                    </p:animEffect>
                                  </p:childTnLst>
                                </p:cTn>
                              </p:par>
                              <p:par>
                                <p:cTn fill="hold" nodeType="with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1000"/>
                                        <p:tgtEl>
                                          <p:spTgt spid="2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6"/>
                                        </p:tgtEl>
                                        <p:attrNameLst>
                                          <p:attrName>style.visibility</p:attrName>
                                        </p:attrNameLst>
                                      </p:cBhvr>
                                      <p:to>
                                        <p:strVal val="visible"/>
                                      </p:to>
                                    </p:set>
                                    <p:animEffect filter="fade" transition="in">
                                      <p:cBhvr>
                                        <p:cTn dur="1000"/>
                                        <p:tgtEl>
                                          <p:spTgt spid="236"/>
                                        </p:tgtEl>
                                      </p:cBhvr>
                                    </p:animEffect>
                                  </p:childTnLst>
                                </p:cTn>
                              </p:par>
                              <p:par>
                                <p:cTn fill="hold" nodeType="withEffect" presetClass="entr" presetID="10" presetSubtype="0">
                                  <p:stCondLst>
                                    <p:cond delay="0"/>
                                  </p:stCondLst>
                                  <p:childTnLst>
                                    <p:set>
                                      <p:cBhvr>
                                        <p:cTn dur="1" fill="hold">
                                          <p:stCondLst>
                                            <p:cond delay="0"/>
                                          </p:stCondLst>
                                        </p:cTn>
                                        <p:tgtEl>
                                          <p:spTgt spid="237"/>
                                        </p:tgtEl>
                                        <p:attrNameLst>
                                          <p:attrName>style.visibility</p:attrName>
                                        </p:attrNameLst>
                                      </p:cBhvr>
                                      <p:to>
                                        <p:strVal val="visible"/>
                                      </p:to>
                                    </p:set>
                                    <p:animEffect filter="fade" transition="in">
                                      <p:cBhvr>
                                        <p:cTn dur="1000"/>
                                        <p:tgtEl>
                                          <p:spTgt spid="2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5"/>
                                        </p:tgtEl>
                                        <p:attrNameLst>
                                          <p:attrName>style.visibility</p:attrName>
                                        </p:attrNameLst>
                                      </p:cBhvr>
                                      <p:to>
                                        <p:strVal val="visible"/>
                                      </p:to>
                                    </p:set>
                                    <p:animEffect filter="fade" transition="in">
                                      <p:cBhvr>
                                        <p:cTn dur="1000"/>
                                        <p:tgtEl>
                                          <p:spTgt spid="245"/>
                                        </p:tgtEl>
                                      </p:cBhvr>
                                    </p:animEffect>
                                  </p:childTnLst>
                                </p:cTn>
                              </p:par>
                              <p:par>
                                <p:cTn fill="hold" nodeType="withEffect" presetClass="entr" presetID="10" presetSubtype="0">
                                  <p:stCondLst>
                                    <p:cond delay="0"/>
                                  </p:stCondLst>
                                  <p:childTnLst>
                                    <p:set>
                                      <p:cBhvr>
                                        <p:cTn dur="1" fill="hold">
                                          <p:stCondLst>
                                            <p:cond delay="0"/>
                                          </p:stCondLst>
                                        </p:cTn>
                                        <p:tgtEl>
                                          <p:spTgt spid="238"/>
                                        </p:tgtEl>
                                        <p:attrNameLst>
                                          <p:attrName>style.visibility</p:attrName>
                                        </p:attrNameLst>
                                      </p:cBhvr>
                                      <p:to>
                                        <p:strVal val="visible"/>
                                      </p:to>
                                    </p:set>
                                    <p:animEffect filter="fade" transition="in">
                                      <p:cBhvr>
                                        <p:cTn dur="1000"/>
                                        <p:tgtEl>
                                          <p:spTgt spid="2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9"/>
                                        </p:tgtEl>
                                        <p:attrNameLst>
                                          <p:attrName>style.visibility</p:attrName>
                                        </p:attrNameLst>
                                      </p:cBhvr>
                                      <p:to>
                                        <p:strVal val="visible"/>
                                      </p:to>
                                    </p:set>
                                    <p:animEffect filter="fade" transition="in">
                                      <p:cBhvr>
                                        <p:cTn dur="1000"/>
                                        <p:tgtEl>
                                          <p:spTgt spid="239"/>
                                        </p:tgtEl>
                                      </p:cBhvr>
                                    </p:animEffect>
                                  </p:childTnLst>
                                </p:cTn>
                              </p:par>
                              <p:par>
                                <p:cTn fill="hold" nodeType="withEffect" presetClass="entr" presetID="10" presetSubtype="0">
                                  <p:stCondLst>
                                    <p:cond delay="0"/>
                                  </p:stCondLst>
                                  <p:childTnLst>
                                    <p:set>
                                      <p:cBhvr>
                                        <p:cTn dur="1" fill="hold">
                                          <p:stCondLst>
                                            <p:cond delay="0"/>
                                          </p:stCondLst>
                                        </p:cTn>
                                        <p:tgtEl>
                                          <p:spTgt spid="240"/>
                                        </p:tgtEl>
                                        <p:attrNameLst>
                                          <p:attrName>style.visibility</p:attrName>
                                        </p:attrNameLst>
                                      </p:cBhvr>
                                      <p:to>
                                        <p:strVal val="visible"/>
                                      </p:to>
                                    </p:set>
                                    <p:animEffect filter="fade" transition="in">
                                      <p:cBhvr>
                                        <p:cTn dur="1000"/>
                                        <p:tgtEl>
                                          <p:spTgt spid="240"/>
                                        </p:tgtEl>
                                      </p:cBhvr>
                                    </p:animEffect>
                                  </p:childTnLst>
                                </p:cTn>
                              </p:par>
                              <p:par>
                                <p:cTn fill="hold" nodeType="withEffect" presetClass="entr" presetID="10" presetSubtype="0">
                                  <p:stCondLst>
                                    <p:cond delay="0"/>
                                  </p:stCondLst>
                                  <p:childTnLst>
                                    <p:set>
                                      <p:cBhvr>
                                        <p:cTn dur="1" fill="hold">
                                          <p:stCondLst>
                                            <p:cond delay="0"/>
                                          </p:stCondLst>
                                        </p:cTn>
                                        <p:tgtEl>
                                          <p:spTgt spid="241"/>
                                        </p:tgtEl>
                                        <p:attrNameLst>
                                          <p:attrName>style.visibility</p:attrName>
                                        </p:attrNameLst>
                                      </p:cBhvr>
                                      <p:to>
                                        <p:strVal val="visible"/>
                                      </p:to>
                                    </p:set>
                                    <p:animEffect filter="fade" transition="in">
                                      <p:cBhvr>
                                        <p:cTn dur="1000"/>
                                        <p:tgtEl>
                                          <p:spTgt spid="241"/>
                                        </p:tgtEl>
                                      </p:cBhvr>
                                    </p:animEffect>
                                  </p:childTnLst>
                                </p:cTn>
                              </p:par>
                              <p:par>
                                <p:cTn fill="hold" nodeType="withEffect" presetClass="entr" presetID="10" presetSubtype="0">
                                  <p:stCondLst>
                                    <p:cond delay="0"/>
                                  </p:stCondLst>
                                  <p:childTnLst>
                                    <p:set>
                                      <p:cBhvr>
                                        <p:cTn dur="1" fill="hold">
                                          <p:stCondLst>
                                            <p:cond delay="0"/>
                                          </p:stCondLst>
                                        </p:cTn>
                                        <p:tgtEl>
                                          <p:spTgt spid="242"/>
                                        </p:tgtEl>
                                        <p:attrNameLst>
                                          <p:attrName>style.visibility</p:attrName>
                                        </p:attrNameLst>
                                      </p:cBhvr>
                                      <p:to>
                                        <p:strVal val="visible"/>
                                      </p:to>
                                    </p:set>
                                    <p:animEffect filter="fade" transition="in">
                                      <p:cBhvr>
                                        <p:cTn dur="1000"/>
                                        <p:tgtEl>
                                          <p:spTgt spid="242"/>
                                        </p:tgtEl>
                                      </p:cBhvr>
                                    </p:animEffect>
                                  </p:childTnLst>
                                </p:cTn>
                              </p:par>
                              <p:par>
                                <p:cTn fill="hold" nodeType="withEffect" presetClass="entr" presetID="10" presetSubtype="0">
                                  <p:stCondLst>
                                    <p:cond delay="0"/>
                                  </p:stCondLst>
                                  <p:childTnLst>
                                    <p:set>
                                      <p:cBhvr>
                                        <p:cTn dur="1" fill="hold">
                                          <p:stCondLst>
                                            <p:cond delay="0"/>
                                          </p:stCondLst>
                                        </p:cTn>
                                        <p:tgtEl>
                                          <p:spTgt spid="243"/>
                                        </p:tgtEl>
                                        <p:attrNameLst>
                                          <p:attrName>style.visibility</p:attrName>
                                        </p:attrNameLst>
                                      </p:cBhvr>
                                      <p:to>
                                        <p:strVal val="visible"/>
                                      </p:to>
                                    </p:set>
                                    <p:animEffect filter="fade" transition="in">
                                      <p:cBhvr>
                                        <p:cTn dur="1000"/>
                                        <p:tgtEl>
                                          <p:spTgt spid="2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4"/>
                                        </p:tgtEl>
                                        <p:attrNameLst>
                                          <p:attrName>style.visibility</p:attrName>
                                        </p:attrNameLst>
                                      </p:cBhvr>
                                      <p:to>
                                        <p:strVal val="visible"/>
                                      </p:to>
                                    </p:set>
                                    <p:animEffect filter="fade" transition="in">
                                      <p:cBhvr>
                                        <p:cTn dur="1000"/>
                                        <p:tgtEl>
                                          <p:spTgt spid="2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5"/>
          <p:cNvSpPr txBox="1"/>
          <p:nvPr>
            <p:ph type="title"/>
          </p:nvPr>
        </p:nvSpPr>
        <p:spPr>
          <a:xfrm>
            <a:off x="311700" y="309525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Modular Programming</a:t>
            </a:r>
            <a:endParaRPr/>
          </a:p>
        </p:txBody>
      </p:sp>
      <p:sp>
        <p:nvSpPr>
          <p:cNvPr id="252" name="Google Shape;252;p2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pic>
        <p:nvPicPr>
          <p:cNvPr id="253" name="Google Shape;253;p25"/>
          <p:cNvPicPr preferRelativeResize="0"/>
          <p:nvPr/>
        </p:nvPicPr>
        <p:blipFill>
          <a:blip r:embed="rId3">
            <a:alphaModFix/>
          </a:blip>
          <a:stretch>
            <a:fillRect/>
          </a:stretch>
        </p:blipFill>
        <p:spPr>
          <a:xfrm>
            <a:off x="3627575" y="1206450"/>
            <a:ext cx="1829949" cy="182994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Modular Programming </a:t>
            </a:r>
            <a:endParaRPr/>
          </a:p>
        </p:txBody>
      </p:sp>
      <p:sp>
        <p:nvSpPr>
          <p:cNvPr id="259" name="Google Shape;259;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Iterative design means </a:t>
            </a:r>
            <a:r>
              <a:rPr lang="en" u="sng">
                <a:solidFill>
                  <a:schemeClr val="dk1"/>
                </a:solidFill>
              </a:rPr>
              <a:t>code change</a:t>
            </a:r>
            <a:r>
              <a:rPr lang="en">
                <a:solidFill>
                  <a:schemeClr val="dk1"/>
                </a:solidFill>
              </a:rPr>
              <a:t> every time when </a:t>
            </a:r>
            <a:r>
              <a:rPr lang="en">
                <a:solidFill>
                  <a:schemeClr val="dk1"/>
                </a:solidFill>
              </a:rPr>
              <a:t>refining the design ☹</a:t>
            </a:r>
            <a:endParaRPr>
              <a:solidFill>
                <a:schemeClr val="dk1"/>
              </a:solidFill>
            </a:endParaRPr>
          </a:p>
          <a:p>
            <a:pPr indent="0" lvl="0" marL="0" rtl="0" algn="l">
              <a:spcBef>
                <a:spcPts val="1200"/>
              </a:spcBef>
              <a:spcAft>
                <a:spcPts val="0"/>
              </a:spcAft>
              <a:buNone/>
            </a:pPr>
            <a:r>
              <a:rPr lang="en">
                <a:solidFill>
                  <a:schemeClr val="dk1"/>
                </a:solidFill>
              </a:rPr>
              <a:t>Modular programming </a:t>
            </a:r>
            <a:endParaRPr>
              <a:solidFill>
                <a:schemeClr val="dk1"/>
              </a:solidFill>
            </a:endParaRPr>
          </a:p>
          <a:p>
            <a:pPr indent="-342900" lvl="0" marL="457200" rtl="0" algn="l">
              <a:spcBef>
                <a:spcPts val="1200"/>
              </a:spcBef>
              <a:spcAft>
                <a:spcPts val="0"/>
              </a:spcAft>
              <a:buClr>
                <a:schemeClr val="dk1"/>
              </a:buClr>
              <a:buSzPts val="1800"/>
              <a:buChar char="●"/>
            </a:pPr>
            <a:r>
              <a:rPr lang="en">
                <a:solidFill>
                  <a:schemeClr val="dk1"/>
                </a:solidFill>
              </a:rPr>
              <a:t>Decompose the system into several </a:t>
            </a:r>
            <a:r>
              <a:rPr b="1" lang="en">
                <a:solidFill>
                  <a:schemeClr val="dk1"/>
                </a:solidFill>
              </a:rPr>
              <a:t>independent modules/pieces</a:t>
            </a:r>
            <a:endParaRPr b="1">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Use a set of simple yet flexible APIs for intra-module communication</a:t>
            </a:r>
            <a:endParaRPr>
              <a:solidFill>
                <a:schemeClr val="dk1"/>
              </a:solidFill>
            </a:endParaRPr>
          </a:p>
          <a:p>
            <a:pPr indent="0" lvl="0" marL="0" rtl="0" algn="l">
              <a:spcBef>
                <a:spcPts val="1200"/>
              </a:spcBef>
              <a:spcAft>
                <a:spcPts val="0"/>
              </a:spcAft>
              <a:buNone/>
            </a:pPr>
            <a:r>
              <a:rPr lang="en">
                <a:solidFill>
                  <a:schemeClr val="dk1"/>
                </a:solidFill>
              </a:rPr>
              <a:t>Advantages of modular programming</a:t>
            </a:r>
            <a:endParaRPr>
              <a:solidFill>
                <a:schemeClr val="dk1"/>
              </a:solidFill>
            </a:endParaRPr>
          </a:p>
          <a:p>
            <a:pPr indent="-342900" lvl="0" marL="457200" rtl="0" algn="l">
              <a:spcBef>
                <a:spcPts val="1200"/>
              </a:spcBef>
              <a:spcAft>
                <a:spcPts val="0"/>
              </a:spcAft>
              <a:buClr>
                <a:schemeClr val="dk1"/>
              </a:buClr>
              <a:buSzPts val="1800"/>
              <a:buChar char="●"/>
            </a:pPr>
            <a:r>
              <a:rPr lang="en">
                <a:solidFill>
                  <a:schemeClr val="dk1"/>
                </a:solidFill>
              </a:rPr>
              <a:t>Makes it easier to reason about and debug each component of your system </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Requires </a:t>
            </a:r>
            <a:r>
              <a:rPr b="1" lang="en">
                <a:solidFill>
                  <a:schemeClr val="accent1"/>
                </a:solidFill>
              </a:rPr>
              <a:t>minimal change in the code</a:t>
            </a:r>
            <a:endParaRPr b="1">
              <a:solidFill>
                <a:schemeClr val="accent1"/>
              </a:solidFill>
            </a:endParaRPr>
          </a:p>
        </p:txBody>
      </p:sp>
      <p:sp>
        <p:nvSpPr>
          <p:cNvPr id="260" name="Google Shape;260;p2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pic>
        <p:nvPicPr>
          <p:cNvPr id="261" name="Google Shape;261;p26"/>
          <p:cNvPicPr preferRelativeResize="0"/>
          <p:nvPr/>
        </p:nvPicPr>
        <p:blipFill>
          <a:blip r:embed="rId3">
            <a:alphaModFix/>
          </a:blip>
          <a:stretch>
            <a:fillRect/>
          </a:stretch>
        </p:blipFill>
        <p:spPr>
          <a:xfrm>
            <a:off x="5178298" y="4022700"/>
            <a:ext cx="877625" cy="767599"/>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9">
                                            <p:txEl>
                                              <p:pRg end="0" st="0"/>
                                            </p:txEl>
                                          </p:spTgt>
                                        </p:tgtEl>
                                        <p:attrNameLst>
                                          <p:attrName>style.visibility</p:attrName>
                                        </p:attrNameLst>
                                      </p:cBhvr>
                                      <p:to>
                                        <p:strVal val="visible"/>
                                      </p:to>
                                    </p:set>
                                    <p:animEffect filter="fade" transition="in">
                                      <p:cBhvr>
                                        <p:cTn dur="1000"/>
                                        <p:tgtEl>
                                          <p:spTgt spid="25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9">
                                            <p:txEl>
                                              <p:pRg end="1" st="1"/>
                                            </p:txEl>
                                          </p:spTgt>
                                        </p:tgtEl>
                                        <p:attrNameLst>
                                          <p:attrName>style.visibility</p:attrName>
                                        </p:attrNameLst>
                                      </p:cBhvr>
                                      <p:to>
                                        <p:strVal val="visible"/>
                                      </p:to>
                                    </p:set>
                                    <p:animEffect filter="fade" transition="in">
                                      <p:cBhvr>
                                        <p:cTn dur="1000"/>
                                        <p:tgtEl>
                                          <p:spTgt spid="25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9">
                                            <p:txEl>
                                              <p:pRg end="2" st="2"/>
                                            </p:txEl>
                                          </p:spTgt>
                                        </p:tgtEl>
                                        <p:attrNameLst>
                                          <p:attrName>style.visibility</p:attrName>
                                        </p:attrNameLst>
                                      </p:cBhvr>
                                      <p:to>
                                        <p:strVal val="visible"/>
                                      </p:to>
                                    </p:set>
                                    <p:animEffect filter="fade" transition="in">
                                      <p:cBhvr>
                                        <p:cTn dur="1000"/>
                                        <p:tgtEl>
                                          <p:spTgt spid="25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9">
                                            <p:txEl>
                                              <p:pRg end="3" st="3"/>
                                            </p:txEl>
                                          </p:spTgt>
                                        </p:tgtEl>
                                        <p:attrNameLst>
                                          <p:attrName>style.visibility</p:attrName>
                                        </p:attrNameLst>
                                      </p:cBhvr>
                                      <p:to>
                                        <p:strVal val="visible"/>
                                      </p:to>
                                    </p:set>
                                    <p:animEffect filter="fade" transition="in">
                                      <p:cBhvr>
                                        <p:cTn dur="1000"/>
                                        <p:tgtEl>
                                          <p:spTgt spid="25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9">
                                            <p:txEl>
                                              <p:pRg end="4" st="4"/>
                                            </p:txEl>
                                          </p:spTgt>
                                        </p:tgtEl>
                                        <p:attrNameLst>
                                          <p:attrName>style.visibility</p:attrName>
                                        </p:attrNameLst>
                                      </p:cBhvr>
                                      <p:to>
                                        <p:strVal val="visible"/>
                                      </p:to>
                                    </p:set>
                                    <p:animEffect filter="fade" transition="in">
                                      <p:cBhvr>
                                        <p:cTn dur="1000"/>
                                        <p:tgtEl>
                                          <p:spTgt spid="25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9">
                                            <p:txEl>
                                              <p:pRg end="5" st="5"/>
                                            </p:txEl>
                                          </p:spTgt>
                                        </p:tgtEl>
                                        <p:attrNameLst>
                                          <p:attrName>style.visibility</p:attrName>
                                        </p:attrNameLst>
                                      </p:cBhvr>
                                      <p:to>
                                        <p:strVal val="visible"/>
                                      </p:to>
                                    </p:set>
                                    <p:animEffect filter="fade" transition="in">
                                      <p:cBhvr>
                                        <p:cTn dur="1000"/>
                                        <p:tgtEl>
                                          <p:spTgt spid="259">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9">
                                            <p:txEl>
                                              <p:pRg end="6" st="6"/>
                                            </p:txEl>
                                          </p:spTgt>
                                        </p:tgtEl>
                                        <p:attrNameLst>
                                          <p:attrName>style.visibility</p:attrName>
                                        </p:attrNameLst>
                                      </p:cBhvr>
                                      <p:to>
                                        <p:strVal val="visible"/>
                                      </p:to>
                                    </p:set>
                                    <p:animEffect filter="fade" transition="in">
                                      <p:cBhvr>
                                        <p:cTn dur="1000"/>
                                        <p:tgtEl>
                                          <p:spTgt spid="259">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Modular Programming </a:t>
            </a:r>
            <a:endParaRPr/>
          </a:p>
        </p:txBody>
      </p:sp>
      <p:sp>
        <p:nvSpPr>
          <p:cNvPr id="267" name="Google Shape;267;p27"/>
          <p:cNvSpPr/>
          <p:nvPr/>
        </p:nvSpPr>
        <p:spPr>
          <a:xfrm>
            <a:off x="4901225" y="641725"/>
            <a:ext cx="3864900" cy="43065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27"/>
          <p:cNvSpPr/>
          <p:nvPr/>
        </p:nvSpPr>
        <p:spPr>
          <a:xfrm>
            <a:off x="5482475" y="2970075"/>
            <a:ext cx="2791800" cy="1828200"/>
          </a:xfrm>
          <a:prstGeom prst="foldedCorner">
            <a:avLst>
              <a:gd fmla="val 16667"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27"/>
          <p:cNvSpPr/>
          <p:nvPr/>
        </p:nvSpPr>
        <p:spPr>
          <a:xfrm>
            <a:off x="5899363" y="729425"/>
            <a:ext cx="1868616" cy="778680"/>
          </a:xfrm>
          <a:prstGeom prst="cloud">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State</a:t>
            </a:r>
            <a:endParaRPr/>
          </a:p>
        </p:txBody>
      </p:sp>
      <p:sp>
        <p:nvSpPr>
          <p:cNvPr id="270" name="Google Shape;270;p27"/>
          <p:cNvSpPr txBox="1"/>
          <p:nvPr>
            <p:ph idx="1" type="body"/>
          </p:nvPr>
        </p:nvSpPr>
        <p:spPr>
          <a:xfrm>
            <a:off x="366750" y="1151175"/>
            <a:ext cx="4391700" cy="1027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Phase 1: single snapshot at a time</a:t>
            </a:r>
            <a:endParaRPr>
              <a:solidFill>
                <a:schemeClr val="dk1"/>
              </a:solidFill>
            </a:endParaRPr>
          </a:p>
          <a:p>
            <a:pPr indent="0" lvl="0" marL="0" rtl="0" algn="l">
              <a:spcBef>
                <a:spcPts val="1200"/>
              </a:spcBef>
              <a:spcAft>
                <a:spcPts val="1200"/>
              </a:spcAft>
              <a:buNone/>
            </a:pPr>
            <a:r>
              <a:rPr lang="en">
                <a:solidFill>
                  <a:schemeClr val="dk1"/>
                </a:solidFill>
              </a:rPr>
              <a:t>Divide our server module into 3 pieces:</a:t>
            </a:r>
            <a:endParaRPr>
              <a:solidFill>
                <a:schemeClr val="dk1"/>
              </a:solidFill>
            </a:endParaRPr>
          </a:p>
        </p:txBody>
      </p:sp>
      <p:sp>
        <p:nvSpPr>
          <p:cNvPr id="271" name="Google Shape;271;p27"/>
          <p:cNvSpPr txBox="1"/>
          <p:nvPr/>
        </p:nvSpPr>
        <p:spPr>
          <a:xfrm>
            <a:off x="5299025" y="197650"/>
            <a:ext cx="29502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a:t>Server Module </a:t>
            </a:r>
            <a:endParaRPr b="1"/>
          </a:p>
        </p:txBody>
      </p:sp>
      <p:sp>
        <p:nvSpPr>
          <p:cNvPr id="272" name="Google Shape;272;p27"/>
          <p:cNvSpPr/>
          <p:nvPr/>
        </p:nvSpPr>
        <p:spPr>
          <a:xfrm>
            <a:off x="5819225" y="1993013"/>
            <a:ext cx="2028900" cy="572700"/>
          </a:xfrm>
          <a:prstGeom prst="rect">
            <a:avLst/>
          </a:prstGeom>
          <a:solidFill>
            <a:srgbClr val="EAD1D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Helper Functions API</a:t>
            </a:r>
            <a:endParaRPr/>
          </a:p>
        </p:txBody>
      </p:sp>
      <p:sp>
        <p:nvSpPr>
          <p:cNvPr id="273" name="Google Shape;273;p27"/>
          <p:cNvSpPr txBox="1"/>
          <p:nvPr/>
        </p:nvSpPr>
        <p:spPr>
          <a:xfrm>
            <a:off x="5462825" y="2970075"/>
            <a:ext cx="2741700" cy="1908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rPr>
              <a:t>Execution Logic</a:t>
            </a:r>
            <a:endParaRPr>
              <a:solidFill>
                <a:schemeClr val="dk1"/>
              </a:solidFill>
            </a:endParaRPr>
          </a:p>
          <a:p>
            <a:pPr indent="0" lvl="0" marL="0" rtl="0" algn="l">
              <a:spcBef>
                <a:spcPts val="0"/>
              </a:spcBef>
              <a:spcAft>
                <a:spcPts val="0"/>
              </a:spcAft>
              <a:buClr>
                <a:schemeClr val="dk1"/>
              </a:buClr>
              <a:buSzPts val="1100"/>
              <a:buFont typeface="Arial"/>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latin typeface="Consolas"/>
                <a:ea typeface="Consolas"/>
                <a:cs typeface="Consolas"/>
                <a:sym typeface="Consolas"/>
              </a:rPr>
              <a:t>func HandlePacket(...) {</a:t>
            </a:r>
            <a:endParaRPr>
              <a:solidFill>
                <a:schemeClr val="dk1"/>
              </a:solidFill>
              <a:latin typeface="Consolas"/>
              <a:ea typeface="Consolas"/>
              <a:cs typeface="Consolas"/>
              <a:sym typeface="Consolas"/>
            </a:endParaRPr>
          </a:p>
          <a:p>
            <a:pPr indent="0" lvl="0" marL="0" rtl="0" algn="l">
              <a:spcBef>
                <a:spcPts val="0"/>
              </a:spcBef>
              <a:spcAft>
                <a:spcPts val="0"/>
              </a:spcAft>
              <a:buClr>
                <a:schemeClr val="dk1"/>
              </a:buClr>
              <a:buSzPts val="1100"/>
              <a:buFont typeface="Arial"/>
              <a:buNone/>
            </a:pPr>
            <a:r>
              <a:rPr lang="en">
                <a:solidFill>
                  <a:schemeClr val="dk1"/>
                </a:solidFill>
                <a:latin typeface="Consolas"/>
                <a:ea typeface="Consolas"/>
                <a:cs typeface="Consolas"/>
                <a:sym typeface="Consolas"/>
              </a:rPr>
              <a:t>  case TokenMessage:</a:t>
            </a:r>
            <a:endParaRPr>
              <a:solidFill>
                <a:schemeClr val="dk1"/>
              </a:solidFill>
              <a:latin typeface="Consolas"/>
              <a:ea typeface="Consolas"/>
              <a:cs typeface="Consolas"/>
              <a:sym typeface="Consolas"/>
            </a:endParaRPr>
          </a:p>
          <a:p>
            <a:pPr indent="0" lvl="0" marL="0" rtl="0" algn="l">
              <a:spcBef>
                <a:spcPts val="0"/>
              </a:spcBef>
              <a:spcAft>
                <a:spcPts val="0"/>
              </a:spcAft>
              <a:buClr>
                <a:schemeClr val="dk1"/>
              </a:buClr>
              <a:buSzPts val="1100"/>
              <a:buFont typeface="Arial"/>
              <a:buNone/>
            </a:pPr>
            <a:r>
              <a:rPr lang="en">
                <a:solidFill>
                  <a:schemeClr val="dk1"/>
                </a:solidFill>
                <a:latin typeface="Consolas"/>
                <a:ea typeface="Consolas"/>
                <a:cs typeface="Consolas"/>
                <a:sym typeface="Consolas"/>
              </a:rPr>
              <a:t>    // Do something</a:t>
            </a:r>
            <a:endParaRPr>
              <a:solidFill>
                <a:schemeClr val="dk1"/>
              </a:solidFill>
              <a:latin typeface="Consolas"/>
              <a:ea typeface="Consolas"/>
              <a:cs typeface="Consolas"/>
              <a:sym typeface="Consolas"/>
            </a:endParaRPr>
          </a:p>
          <a:p>
            <a:pPr indent="0" lvl="0" marL="0" rtl="0" algn="l">
              <a:spcBef>
                <a:spcPts val="0"/>
              </a:spcBef>
              <a:spcAft>
                <a:spcPts val="0"/>
              </a:spcAft>
              <a:buClr>
                <a:schemeClr val="dk1"/>
              </a:buClr>
              <a:buSzPts val="1100"/>
              <a:buFont typeface="Arial"/>
              <a:buNone/>
            </a:pPr>
            <a:r>
              <a:rPr lang="en">
                <a:solidFill>
                  <a:schemeClr val="dk1"/>
                </a:solidFill>
                <a:latin typeface="Consolas"/>
                <a:ea typeface="Consolas"/>
                <a:cs typeface="Consolas"/>
                <a:sym typeface="Consolas"/>
              </a:rPr>
              <a:t>  case MarkerMessage:</a:t>
            </a:r>
            <a:endParaRPr>
              <a:solidFill>
                <a:schemeClr val="dk1"/>
              </a:solidFill>
              <a:latin typeface="Consolas"/>
              <a:ea typeface="Consolas"/>
              <a:cs typeface="Consolas"/>
              <a:sym typeface="Consolas"/>
            </a:endParaRPr>
          </a:p>
          <a:p>
            <a:pPr indent="0" lvl="0" marL="0" rtl="0" algn="l">
              <a:spcBef>
                <a:spcPts val="0"/>
              </a:spcBef>
              <a:spcAft>
                <a:spcPts val="0"/>
              </a:spcAft>
              <a:buClr>
                <a:schemeClr val="dk1"/>
              </a:buClr>
              <a:buSzPts val="1100"/>
              <a:buFont typeface="Arial"/>
              <a:buNone/>
            </a:pPr>
            <a:r>
              <a:rPr lang="en">
                <a:solidFill>
                  <a:schemeClr val="dk1"/>
                </a:solidFill>
                <a:latin typeface="Consolas"/>
                <a:ea typeface="Consolas"/>
                <a:cs typeface="Consolas"/>
                <a:sym typeface="Consolas"/>
              </a:rPr>
              <a:t>     ...</a:t>
            </a:r>
            <a:endParaRPr>
              <a:solidFill>
                <a:schemeClr val="dk1"/>
              </a:solidFill>
              <a:latin typeface="Consolas"/>
              <a:ea typeface="Consolas"/>
              <a:cs typeface="Consolas"/>
              <a:sym typeface="Consolas"/>
            </a:endParaRPr>
          </a:p>
          <a:p>
            <a:pPr indent="0" lvl="0" marL="0" rtl="0" algn="l">
              <a:spcBef>
                <a:spcPts val="0"/>
              </a:spcBef>
              <a:spcAft>
                <a:spcPts val="0"/>
              </a:spcAft>
              <a:buClr>
                <a:schemeClr val="dk1"/>
              </a:buClr>
              <a:buSzPts val="1100"/>
              <a:buFont typeface="Arial"/>
              <a:buNone/>
            </a:pPr>
            <a:r>
              <a:rPr lang="en">
                <a:solidFill>
                  <a:schemeClr val="dk1"/>
                </a:solidFill>
              </a:rPr>
              <a:t>}</a:t>
            </a:r>
            <a:endParaRPr/>
          </a:p>
        </p:txBody>
      </p:sp>
      <p:sp>
        <p:nvSpPr>
          <p:cNvPr id="274" name="Google Shape;274;p27"/>
          <p:cNvSpPr/>
          <p:nvPr/>
        </p:nvSpPr>
        <p:spPr>
          <a:xfrm>
            <a:off x="6762425" y="1619413"/>
            <a:ext cx="142500" cy="329100"/>
          </a:xfrm>
          <a:prstGeom prst="upDownArrow">
            <a:avLst>
              <a:gd fmla="val 50000" name="adj1"/>
              <a:gd fmla="val 50000" name="adj2"/>
            </a:avLst>
          </a:prstGeom>
          <a:solidFill>
            <a:srgbClr val="45818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27"/>
          <p:cNvSpPr/>
          <p:nvPr/>
        </p:nvSpPr>
        <p:spPr>
          <a:xfrm>
            <a:off x="6762425" y="2603350"/>
            <a:ext cx="142500" cy="329100"/>
          </a:xfrm>
          <a:prstGeom prst="upDownArrow">
            <a:avLst>
              <a:gd fmla="val 50000" name="adj1"/>
              <a:gd fmla="val 50000" name="adj2"/>
            </a:avLst>
          </a:prstGeom>
          <a:solidFill>
            <a:srgbClr val="45818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2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277" name="Google Shape;277;p27"/>
          <p:cNvSpPr txBox="1"/>
          <p:nvPr/>
        </p:nvSpPr>
        <p:spPr>
          <a:xfrm>
            <a:off x="422825" y="2454725"/>
            <a:ext cx="5396400" cy="461700"/>
          </a:xfrm>
          <a:prstGeom prst="rect">
            <a:avLst/>
          </a:prstGeom>
          <a:noFill/>
          <a:ln>
            <a:noFill/>
          </a:ln>
        </p:spPr>
        <p:txBody>
          <a:bodyPr anchorCtr="0" anchor="t" bIns="91425" lIns="91425" spcFirstLastPara="1" rIns="91425" wrap="square" tIns="91425">
            <a:spAutoFit/>
          </a:bodyPr>
          <a:lstStyle/>
          <a:p>
            <a:pPr indent="-342900" lvl="0" marL="457200" rtl="0" algn="l">
              <a:lnSpc>
                <a:spcPct val="115000"/>
              </a:lnSpc>
              <a:spcBef>
                <a:spcPts val="0"/>
              </a:spcBef>
              <a:spcAft>
                <a:spcPts val="0"/>
              </a:spcAft>
              <a:buClr>
                <a:schemeClr val="dk1"/>
              </a:buClr>
              <a:buSzPts val="1800"/>
              <a:buChar char="●"/>
            </a:pPr>
            <a:r>
              <a:rPr lang="en" sz="1800">
                <a:solidFill>
                  <a:schemeClr val="dk1"/>
                </a:solidFill>
              </a:rPr>
              <a:t>Execution logic </a:t>
            </a:r>
            <a:endParaRPr>
              <a:solidFill>
                <a:schemeClr val="dk1"/>
              </a:solidFill>
            </a:endParaRPr>
          </a:p>
        </p:txBody>
      </p:sp>
      <p:sp>
        <p:nvSpPr>
          <p:cNvPr id="278" name="Google Shape;278;p27"/>
          <p:cNvSpPr txBox="1"/>
          <p:nvPr/>
        </p:nvSpPr>
        <p:spPr>
          <a:xfrm>
            <a:off x="422825" y="2048525"/>
            <a:ext cx="5396400" cy="461700"/>
          </a:xfrm>
          <a:prstGeom prst="rect">
            <a:avLst/>
          </a:prstGeom>
          <a:noFill/>
          <a:ln>
            <a:noFill/>
          </a:ln>
        </p:spPr>
        <p:txBody>
          <a:bodyPr anchorCtr="0" anchor="t" bIns="91425" lIns="91425" spcFirstLastPara="1" rIns="91425" wrap="square" tIns="91425">
            <a:spAutoFit/>
          </a:bodyPr>
          <a:lstStyle/>
          <a:p>
            <a:pPr indent="-342900" lvl="0" marL="457200" rtl="0" algn="l">
              <a:lnSpc>
                <a:spcPct val="115000"/>
              </a:lnSpc>
              <a:spcBef>
                <a:spcPts val="0"/>
              </a:spcBef>
              <a:spcAft>
                <a:spcPts val="0"/>
              </a:spcAft>
              <a:buClr>
                <a:schemeClr val="dk1"/>
              </a:buClr>
              <a:buSzPts val="1800"/>
              <a:buChar char="●"/>
            </a:pPr>
            <a:r>
              <a:rPr lang="en" sz="1800">
                <a:solidFill>
                  <a:schemeClr val="dk1"/>
                </a:solidFill>
              </a:rPr>
              <a:t>Server State </a:t>
            </a:r>
            <a:endParaRPr>
              <a:solidFill>
                <a:schemeClr val="dk1"/>
              </a:solidFill>
            </a:endParaRPr>
          </a:p>
        </p:txBody>
      </p:sp>
      <p:sp>
        <p:nvSpPr>
          <p:cNvPr id="279" name="Google Shape;279;p27"/>
          <p:cNvSpPr txBox="1"/>
          <p:nvPr/>
        </p:nvSpPr>
        <p:spPr>
          <a:xfrm>
            <a:off x="422825" y="2857500"/>
            <a:ext cx="5396400" cy="461700"/>
          </a:xfrm>
          <a:prstGeom prst="rect">
            <a:avLst/>
          </a:prstGeom>
          <a:noFill/>
          <a:ln>
            <a:noFill/>
          </a:ln>
        </p:spPr>
        <p:txBody>
          <a:bodyPr anchorCtr="0" anchor="t" bIns="91425" lIns="91425" spcFirstLastPara="1" rIns="91425" wrap="square" tIns="91425">
            <a:spAutoFit/>
          </a:bodyPr>
          <a:lstStyle/>
          <a:p>
            <a:pPr indent="-342900" lvl="0" marL="457200" rtl="0" algn="l">
              <a:lnSpc>
                <a:spcPct val="115000"/>
              </a:lnSpc>
              <a:spcBef>
                <a:spcPts val="0"/>
              </a:spcBef>
              <a:spcAft>
                <a:spcPts val="0"/>
              </a:spcAft>
              <a:buClr>
                <a:schemeClr val="dk1"/>
              </a:buClr>
              <a:buSzPts val="1800"/>
              <a:buChar char="●"/>
            </a:pPr>
            <a:r>
              <a:rPr lang="en" sz="1800">
                <a:solidFill>
                  <a:schemeClr val="dk1"/>
                </a:solidFill>
              </a:rPr>
              <a:t>A layer of helper functions</a:t>
            </a:r>
            <a:endParaRPr>
              <a:solidFill>
                <a:schemeClr val="dk1"/>
              </a:solidFill>
            </a:endParaRPr>
          </a:p>
        </p:txBody>
      </p:sp>
      <p:sp>
        <p:nvSpPr>
          <p:cNvPr id="280" name="Google Shape;280;p27"/>
          <p:cNvSpPr txBox="1"/>
          <p:nvPr/>
        </p:nvSpPr>
        <p:spPr>
          <a:xfrm>
            <a:off x="366750" y="3405775"/>
            <a:ext cx="4251300" cy="780300"/>
          </a:xfrm>
          <a:prstGeom prst="rect">
            <a:avLst/>
          </a:prstGeom>
          <a:solidFill>
            <a:srgbClr val="A4C2F4"/>
          </a:solidFill>
          <a:ln>
            <a:noFill/>
          </a:ln>
        </p:spPr>
        <p:txBody>
          <a:bodyPr anchorCtr="0" anchor="t" bIns="91425" lIns="91425" spcFirstLastPara="1" rIns="91425" wrap="square" tIns="91425">
            <a:spAutoFit/>
          </a:bodyPr>
          <a:lstStyle/>
          <a:p>
            <a:pPr indent="0" lvl="0" marL="0" rtl="0" algn="ctr">
              <a:lnSpc>
                <a:spcPct val="115000"/>
              </a:lnSpc>
              <a:spcBef>
                <a:spcPts val="0"/>
              </a:spcBef>
              <a:spcAft>
                <a:spcPts val="1200"/>
              </a:spcAft>
              <a:buNone/>
            </a:pPr>
            <a:r>
              <a:rPr lang="en" sz="1800">
                <a:solidFill>
                  <a:schemeClr val="dk1"/>
                </a:solidFill>
              </a:rPr>
              <a:t>Goal: write a flexible layer of helper functions </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0">
                                            <p:txEl>
                                              <p:pRg end="0" st="0"/>
                                            </p:txEl>
                                          </p:spTgt>
                                        </p:tgtEl>
                                        <p:attrNameLst>
                                          <p:attrName>style.visibility</p:attrName>
                                        </p:attrNameLst>
                                      </p:cBhvr>
                                      <p:to>
                                        <p:strVal val="visible"/>
                                      </p:to>
                                    </p:set>
                                    <p:animEffect filter="fade" transition="in">
                                      <p:cBhvr>
                                        <p:cTn dur="1000"/>
                                        <p:tgtEl>
                                          <p:spTgt spid="27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0">
                                            <p:txEl>
                                              <p:pRg end="1" st="1"/>
                                            </p:txEl>
                                          </p:spTgt>
                                        </p:tgtEl>
                                        <p:attrNameLst>
                                          <p:attrName>style.visibility</p:attrName>
                                        </p:attrNameLst>
                                      </p:cBhvr>
                                      <p:to>
                                        <p:strVal val="visible"/>
                                      </p:to>
                                    </p:set>
                                    <p:animEffect filter="fade" transition="in">
                                      <p:cBhvr>
                                        <p:cTn dur="1000"/>
                                        <p:tgtEl>
                                          <p:spTgt spid="27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par>
                                <p:cTn fill="hold" nodeType="withEffect" presetClass="entr" presetID="10" presetSubtype="0">
                                  <p:stCondLst>
                                    <p:cond delay="0"/>
                                  </p:stCondLst>
                                  <p:childTnLst>
                                    <p:set>
                                      <p:cBhvr>
                                        <p:cTn dur="1" fill="hold">
                                          <p:stCondLst>
                                            <p:cond delay="0"/>
                                          </p:stCondLst>
                                        </p:cTn>
                                        <p:tgtEl>
                                          <p:spTgt spid="269"/>
                                        </p:tgtEl>
                                        <p:attrNameLst>
                                          <p:attrName>style.visibility</p:attrName>
                                        </p:attrNameLst>
                                      </p:cBhvr>
                                      <p:to>
                                        <p:strVal val="visible"/>
                                      </p:to>
                                    </p:set>
                                    <p:animEffect filter="fade" transition="in">
                                      <p:cBhvr>
                                        <p:cTn dur="1000"/>
                                        <p:tgtEl>
                                          <p:spTgt spid="26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3"/>
                                        </p:tgtEl>
                                        <p:attrNameLst>
                                          <p:attrName>style.visibility</p:attrName>
                                        </p:attrNameLst>
                                      </p:cBhvr>
                                      <p:to>
                                        <p:strVal val="visible"/>
                                      </p:to>
                                    </p:set>
                                    <p:animEffect filter="fade" transition="in">
                                      <p:cBhvr>
                                        <p:cTn dur="1000"/>
                                        <p:tgtEl>
                                          <p:spTgt spid="273"/>
                                        </p:tgtEl>
                                      </p:cBhvr>
                                    </p:animEffect>
                                  </p:childTnLst>
                                </p:cTn>
                              </p:par>
                              <p:par>
                                <p:cTn fill="hold" nodeType="withEffect" presetClass="entr" presetID="10" presetSubtype="0">
                                  <p:stCondLst>
                                    <p:cond delay="0"/>
                                  </p:stCondLst>
                                  <p:childTnLst>
                                    <p:set>
                                      <p:cBhvr>
                                        <p:cTn dur="1" fill="hold">
                                          <p:stCondLst>
                                            <p:cond delay="0"/>
                                          </p:stCondLst>
                                        </p:cTn>
                                        <p:tgtEl>
                                          <p:spTgt spid="277"/>
                                        </p:tgtEl>
                                        <p:attrNameLst>
                                          <p:attrName>style.visibility</p:attrName>
                                        </p:attrNameLst>
                                      </p:cBhvr>
                                      <p:to>
                                        <p:strVal val="visible"/>
                                      </p:to>
                                    </p:set>
                                    <p:animEffect filter="fade" transition="in">
                                      <p:cBhvr>
                                        <p:cTn dur="1000"/>
                                        <p:tgtEl>
                                          <p:spTgt spid="277"/>
                                        </p:tgtEl>
                                      </p:cBhvr>
                                    </p:animEffect>
                                  </p:childTnLst>
                                </p:cTn>
                              </p:par>
                              <p:par>
                                <p:cTn fill="hold" nodeType="withEffect" presetClass="entr" presetID="10" presetSubtype="0">
                                  <p:stCondLst>
                                    <p:cond delay="0"/>
                                  </p:stCondLst>
                                  <p:childTnLst>
                                    <p:set>
                                      <p:cBhvr>
                                        <p:cTn dur="1" fill="hold">
                                          <p:stCondLst>
                                            <p:cond delay="0"/>
                                          </p:stCondLst>
                                        </p:cTn>
                                        <p:tgtEl>
                                          <p:spTgt spid="268"/>
                                        </p:tgtEl>
                                        <p:attrNameLst>
                                          <p:attrName>style.visibility</p:attrName>
                                        </p:attrNameLst>
                                      </p:cBhvr>
                                      <p:to>
                                        <p:strVal val="visible"/>
                                      </p:to>
                                    </p:set>
                                    <p:animEffect filter="fade" transition="in">
                                      <p:cBhvr>
                                        <p:cTn dur="1000"/>
                                        <p:tgtEl>
                                          <p:spTgt spid="2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1000"/>
                                        <p:tgtEl>
                                          <p:spTgt spid="279"/>
                                        </p:tgtEl>
                                      </p:cBhvr>
                                    </p:animEffect>
                                  </p:childTnLst>
                                </p:cTn>
                              </p:par>
                              <p:par>
                                <p:cTn fill="hold" nodeType="withEffect" presetClass="entr" presetID="10" presetSubtype="0">
                                  <p:stCondLst>
                                    <p:cond delay="0"/>
                                  </p:stCondLst>
                                  <p:childTnLst>
                                    <p:set>
                                      <p:cBhvr>
                                        <p:cTn dur="1" fill="hold">
                                          <p:stCondLst>
                                            <p:cond delay="0"/>
                                          </p:stCondLst>
                                        </p:cTn>
                                        <p:tgtEl>
                                          <p:spTgt spid="272"/>
                                        </p:tgtEl>
                                        <p:attrNameLst>
                                          <p:attrName>style.visibility</p:attrName>
                                        </p:attrNameLst>
                                      </p:cBhvr>
                                      <p:to>
                                        <p:strVal val="visible"/>
                                      </p:to>
                                    </p:set>
                                    <p:animEffect filter="fade" transition="in">
                                      <p:cBhvr>
                                        <p:cTn dur="1000"/>
                                        <p:tgtEl>
                                          <p:spTgt spid="27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4"/>
                                        </p:tgtEl>
                                        <p:attrNameLst>
                                          <p:attrName>style.visibility</p:attrName>
                                        </p:attrNameLst>
                                      </p:cBhvr>
                                      <p:to>
                                        <p:strVal val="visible"/>
                                      </p:to>
                                    </p:set>
                                    <p:animEffect filter="fade" transition="in">
                                      <p:cBhvr>
                                        <p:cTn dur="1000"/>
                                        <p:tgtEl>
                                          <p:spTgt spid="274"/>
                                        </p:tgtEl>
                                      </p:cBhvr>
                                    </p:animEffect>
                                  </p:childTnLst>
                                </p:cTn>
                              </p:par>
                              <p:par>
                                <p:cTn fill="hold" nodeType="withEffect" presetClass="entr" presetID="10" presetSubtype="0">
                                  <p:stCondLst>
                                    <p:cond delay="0"/>
                                  </p:stCondLst>
                                  <p:childTnLst>
                                    <p:set>
                                      <p:cBhvr>
                                        <p:cTn dur="1" fill="hold">
                                          <p:stCondLst>
                                            <p:cond delay="0"/>
                                          </p:stCondLst>
                                        </p:cTn>
                                        <p:tgtEl>
                                          <p:spTgt spid="275"/>
                                        </p:tgtEl>
                                        <p:attrNameLst>
                                          <p:attrName>style.visibility</p:attrName>
                                        </p:attrNameLst>
                                      </p:cBhvr>
                                      <p:to>
                                        <p:strVal val="visible"/>
                                      </p:to>
                                    </p:set>
                                    <p:animEffect filter="fade" transition="in">
                                      <p:cBhvr>
                                        <p:cTn dur="1000"/>
                                        <p:tgtEl>
                                          <p:spTgt spid="27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1000"/>
                                        <p:tgtEl>
                                          <p:spTgt spid="2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Modular Programming: Single Snapshot</a:t>
            </a:r>
            <a:endParaRPr/>
          </a:p>
        </p:txBody>
      </p:sp>
      <p:sp>
        <p:nvSpPr>
          <p:cNvPr id="286" name="Google Shape;286;p28"/>
          <p:cNvSpPr/>
          <p:nvPr/>
        </p:nvSpPr>
        <p:spPr>
          <a:xfrm>
            <a:off x="5850450" y="1076600"/>
            <a:ext cx="2791800" cy="1207200"/>
          </a:xfrm>
          <a:prstGeom prst="foldedCorner">
            <a:avLst>
              <a:gd fmla="val 16667"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28"/>
          <p:cNvSpPr/>
          <p:nvPr/>
        </p:nvSpPr>
        <p:spPr>
          <a:xfrm>
            <a:off x="311688" y="1297225"/>
            <a:ext cx="1868616" cy="778680"/>
          </a:xfrm>
          <a:prstGeom prst="cloud">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State</a:t>
            </a:r>
            <a:endParaRPr/>
          </a:p>
        </p:txBody>
      </p:sp>
      <p:sp>
        <p:nvSpPr>
          <p:cNvPr id="288" name="Google Shape;288;p28"/>
          <p:cNvSpPr/>
          <p:nvPr/>
        </p:nvSpPr>
        <p:spPr>
          <a:xfrm>
            <a:off x="2999825" y="1400200"/>
            <a:ext cx="2028900" cy="572700"/>
          </a:xfrm>
          <a:prstGeom prst="rect">
            <a:avLst/>
          </a:prstGeom>
          <a:solidFill>
            <a:srgbClr val="EAD1D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Helper Functions API</a:t>
            </a:r>
            <a:endParaRPr/>
          </a:p>
        </p:txBody>
      </p:sp>
      <p:sp>
        <p:nvSpPr>
          <p:cNvPr id="289" name="Google Shape;289;p28"/>
          <p:cNvSpPr txBox="1"/>
          <p:nvPr/>
        </p:nvSpPr>
        <p:spPr>
          <a:xfrm>
            <a:off x="5830800" y="1076600"/>
            <a:ext cx="2741700" cy="1262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rPr>
              <a:t>Execution Logic</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lang="en">
                <a:solidFill>
                  <a:schemeClr val="dk1"/>
                </a:solidFill>
                <a:latin typeface="Consolas"/>
                <a:ea typeface="Consolas"/>
                <a:cs typeface="Consolas"/>
                <a:sym typeface="Consolas"/>
              </a:rPr>
              <a:t>func HandlePacket(...) {</a:t>
            </a:r>
            <a:endParaRPr>
              <a:solidFill>
                <a:schemeClr val="dk1"/>
              </a:solidFill>
              <a:latin typeface="Consolas"/>
              <a:ea typeface="Consolas"/>
              <a:cs typeface="Consolas"/>
              <a:sym typeface="Consolas"/>
            </a:endParaRPr>
          </a:p>
          <a:p>
            <a:pPr indent="0" lvl="0" marL="0" rtl="0" algn="l">
              <a:spcBef>
                <a:spcPts val="0"/>
              </a:spcBef>
              <a:spcAft>
                <a:spcPts val="0"/>
              </a:spcAft>
              <a:buNone/>
            </a:pPr>
            <a:r>
              <a:rPr lang="en">
                <a:solidFill>
                  <a:schemeClr val="dk1"/>
                </a:solidFill>
                <a:latin typeface="Consolas"/>
                <a:ea typeface="Consolas"/>
                <a:cs typeface="Consolas"/>
                <a:sym typeface="Consolas"/>
              </a:rPr>
              <a:t>     ...</a:t>
            </a:r>
            <a:endParaRPr>
              <a:solidFill>
                <a:schemeClr val="dk1"/>
              </a:solidFill>
              <a:latin typeface="Consolas"/>
              <a:ea typeface="Consolas"/>
              <a:cs typeface="Consolas"/>
              <a:sym typeface="Consolas"/>
            </a:endParaRPr>
          </a:p>
          <a:p>
            <a:pPr indent="0" lvl="0" marL="0" rtl="0" algn="l">
              <a:spcBef>
                <a:spcPts val="0"/>
              </a:spcBef>
              <a:spcAft>
                <a:spcPts val="0"/>
              </a:spcAft>
              <a:buNone/>
            </a:pPr>
            <a:r>
              <a:rPr lang="en">
                <a:solidFill>
                  <a:schemeClr val="dk1"/>
                </a:solidFill>
              </a:rPr>
              <a:t>}</a:t>
            </a:r>
            <a:endParaRPr/>
          </a:p>
        </p:txBody>
      </p:sp>
      <p:sp>
        <p:nvSpPr>
          <p:cNvPr id="290" name="Google Shape;290;p28"/>
          <p:cNvSpPr/>
          <p:nvPr/>
        </p:nvSpPr>
        <p:spPr>
          <a:xfrm rot="-5400000">
            <a:off x="2518813" y="1521988"/>
            <a:ext cx="142500" cy="329100"/>
          </a:xfrm>
          <a:prstGeom prst="upDownArrow">
            <a:avLst>
              <a:gd fmla="val 50000" name="adj1"/>
              <a:gd fmla="val 50000" name="adj2"/>
            </a:avLst>
          </a:prstGeom>
          <a:solidFill>
            <a:srgbClr val="45818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28"/>
          <p:cNvSpPr/>
          <p:nvPr/>
        </p:nvSpPr>
        <p:spPr>
          <a:xfrm rot="-5400000">
            <a:off x="5377050" y="1521988"/>
            <a:ext cx="142500" cy="329100"/>
          </a:xfrm>
          <a:prstGeom prst="upDownArrow">
            <a:avLst>
              <a:gd fmla="val 50000" name="adj1"/>
              <a:gd fmla="val 50000" name="adj2"/>
            </a:avLst>
          </a:prstGeom>
          <a:solidFill>
            <a:srgbClr val="45818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28"/>
          <p:cNvSpPr txBox="1"/>
          <p:nvPr/>
        </p:nvSpPr>
        <p:spPr>
          <a:xfrm>
            <a:off x="51500" y="2397575"/>
            <a:ext cx="2661300" cy="204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00">
                <a:solidFill>
                  <a:srgbClr val="666666"/>
                </a:solidFill>
                <a:latin typeface="Consolas"/>
                <a:ea typeface="Consolas"/>
                <a:cs typeface="Consolas"/>
                <a:sym typeface="Consolas"/>
              </a:rPr>
              <a:t>// ID of the current snapshot</a:t>
            </a:r>
            <a:endParaRPr sz="1100">
              <a:solidFill>
                <a:srgbClr val="666666"/>
              </a:solidFill>
              <a:latin typeface="Consolas"/>
              <a:ea typeface="Consolas"/>
              <a:cs typeface="Consolas"/>
              <a:sym typeface="Consolas"/>
            </a:endParaRPr>
          </a:p>
          <a:p>
            <a:pPr indent="0" lvl="0" marL="0" rtl="0" algn="l">
              <a:spcBef>
                <a:spcPts val="0"/>
              </a:spcBef>
              <a:spcAft>
                <a:spcPts val="0"/>
              </a:spcAft>
              <a:buNone/>
            </a:pPr>
            <a:r>
              <a:rPr lang="en" sz="1100">
                <a:solidFill>
                  <a:srgbClr val="E69138"/>
                </a:solidFill>
                <a:latin typeface="Consolas"/>
                <a:ea typeface="Consolas"/>
                <a:cs typeface="Consolas"/>
                <a:sym typeface="Consolas"/>
              </a:rPr>
              <a:t>snapId</a:t>
            </a:r>
            <a:r>
              <a:rPr lang="en" sz="1100">
                <a:latin typeface="Consolas"/>
                <a:ea typeface="Consolas"/>
                <a:cs typeface="Consolas"/>
                <a:sym typeface="Consolas"/>
              </a:rPr>
              <a:t>: int (init to -1)</a:t>
            </a:r>
            <a:endParaRPr sz="1100">
              <a:latin typeface="Consolas"/>
              <a:ea typeface="Consolas"/>
              <a:cs typeface="Consolas"/>
              <a:sym typeface="Consolas"/>
            </a:endParaRPr>
          </a:p>
          <a:p>
            <a:pPr indent="0" lvl="0" marL="0" rtl="0" algn="l">
              <a:spcBef>
                <a:spcPts val="0"/>
              </a:spcBef>
              <a:spcAft>
                <a:spcPts val="0"/>
              </a:spcAft>
              <a:buNone/>
            </a:pPr>
            <a:r>
              <a:t/>
            </a:r>
            <a:endParaRPr sz="1100">
              <a:latin typeface="Consolas"/>
              <a:ea typeface="Consolas"/>
              <a:cs typeface="Consolas"/>
              <a:sym typeface="Consolas"/>
            </a:endParaRPr>
          </a:p>
          <a:p>
            <a:pPr indent="0" lvl="0" marL="0" rtl="0" algn="l">
              <a:spcBef>
                <a:spcPts val="0"/>
              </a:spcBef>
              <a:spcAft>
                <a:spcPts val="0"/>
              </a:spcAft>
              <a:buNone/>
            </a:pPr>
            <a:r>
              <a:rPr lang="en" sz="1100">
                <a:solidFill>
                  <a:srgbClr val="666666"/>
                </a:solidFill>
                <a:latin typeface="Consolas"/>
                <a:ea typeface="Consolas"/>
                <a:cs typeface="Consolas"/>
                <a:sym typeface="Consolas"/>
              </a:rPr>
              <a:t>// State of the current snapshot</a:t>
            </a:r>
            <a:endParaRPr sz="1100">
              <a:solidFill>
                <a:srgbClr val="666666"/>
              </a:solidFill>
              <a:latin typeface="Consolas"/>
              <a:ea typeface="Consolas"/>
              <a:cs typeface="Consolas"/>
              <a:sym typeface="Consolas"/>
            </a:endParaRPr>
          </a:p>
          <a:p>
            <a:pPr indent="0" lvl="0" marL="0" rtl="0" algn="l">
              <a:spcBef>
                <a:spcPts val="0"/>
              </a:spcBef>
              <a:spcAft>
                <a:spcPts val="0"/>
              </a:spcAft>
              <a:buNone/>
            </a:pPr>
            <a:r>
              <a:rPr lang="en" sz="1100">
                <a:solidFill>
                  <a:srgbClr val="9900FF"/>
                </a:solidFill>
                <a:latin typeface="Consolas"/>
                <a:ea typeface="Consolas"/>
                <a:cs typeface="Consolas"/>
                <a:sym typeface="Consolas"/>
              </a:rPr>
              <a:t>snapState</a:t>
            </a:r>
            <a:r>
              <a:rPr lang="en" sz="1100">
                <a:latin typeface="Consolas"/>
                <a:ea typeface="Consolas"/>
                <a:cs typeface="Consolas"/>
                <a:sym typeface="Consolas"/>
              </a:rPr>
              <a:t>: SnapshotState</a:t>
            </a:r>
            <a:endParaRPr sz="1100">
              <a:latin typeface="Consolas"/>
              <a:ea typeface="Consolas"/>
              <a:cs typeface="Consolas"/>
              <a:sym typeface="Consolas"/>
            </a:endParaRPr>
          </a:p>
          <a:p>
            <a:pPr indent="0" lvl="0" marL="0" rtl="0" algn="l">
              <a:spcBef>
                <a:spcPts val="0"/>
              </a:spcBef>
              <a:spcAft>
                <a:spcPts val="0"/>
              </a:spcAft>
              <a:buNone/>
            </a:pPr>
            <a:r>
              <a:t/>
            </a:r>
            <a:endParaRPr sz="1100">
              <a:latin typeface="Consolas"/>
              <a:ea typeface="Consolas"/>
              <a:cs typeface="Consolas"/>
              <a:sym typeface="Consolas"/>
            </a:endParaRPr>
          </a:p>
          <a:p>
            <a:pPr indent="0" lvl="0" marL="0" rtl="0" algn="l">
              <a:spcBef>
                <a:spcPts val="0"/>
              </a:spcBef>
              <a:spcAft>
                <a:spcPts val="0"/>
              </a:spcAft>
              <a:buNone/>
            </a:pPr>
            <a:r>
              <a:rPr lang="en" sz="1100">
                <a:solidFill>
                  <a:srgbClr val="666666"/>
                </a:solidFill>
                <a:latin typeface="Consolas"/>
                <a:ea typeface="Consolas"/>
                <a:cs typeface="Consolas"/>
                <a:sym typeface="Consolas"/>
              </a:rPr>
              <a:t>// Track if each </a:t>
            </a:r>
            <a:r>
              <a:rPr lang="en" sz="1100">
                <a:solidFill>
                  <a:srgbClr val="666666"/>
                </a:solidFill>
                <a:latin typeface="Consolas"/>
                <a:ea typeface="Consolas"/>
                <a:cs typeface="Consolas"/>
                <a:sym typeface="Consolas"/>
              </a:rPr>
              <a:t>incoming</a:t>
            </a:r>
            <a:r>
              <a:rPr lang="en" sz="1100">
                <a:solidFill>
                  <a:srgbClr val="666666"/>
                </a:solidFill>
                <a:latin typeface="Consolas"/>
                <a:ea typeface="Consolas"/>
                <a:cs typeface="Consolas"/>
                <a:sym typeface="Consolas"/>
              </a:rPr>
              <a:t> channel has seen a marker message (default to false)</a:t>
            </a:r>
            <a:endParaRPr sz="1100">
              <a:solidFill>
                <a:srgbClr val="666666"/>
              </a:solidFill>
              <a:latin typeface="Consolas"/>
              <a:ea typeface="Consolas"/>
              <a:cs typeface="Consolas"/>
              <a:sym typeface="Consolas"/>
            </a:endParaRPr>
          </a:p>
          <a:p>
            <a:pPr indent="0" lvl="0" marL="0" rtl="0" algn="l">
              <a:spcBef>
                <a:spcPts val="0"/>
              </a:spcBef>
              <a:spcAft>
                <a:spcPts val="0"/>
              </a:spcAft>
              <a:buNone/>
            </a:pPr>
            <a:r>
              <a:rPr lang="en" sz="1100">
                <a:solidFill>
                  <a:srgbClr val="38761D"/>
                </a:solidFill>
                <a:latin typeface="Consolas"/>
                <a:ea typeface="Consolas"/>
                <a:cs typeface="Consolas"/>
                <a:sym typeface="Consolas"/>
              </a:rPr>
              <a:t>receivedMarker</a:t>
            </a:r>
            <a:r>
              <a:rPr lang="en" sz="1100">
                <a:latin typeface="Consolas"/>
                <a:ea typeface="Consolas"/>
                <a:cs typeface="Consolas"/>
                <a:sym typeface="Consolas"/>
              </a:rPr>
              <a:t>: </a:t>
            </a:r>
            <a:endParaRPr sz="1100">
              <a:latin typeface="Consolas"/>
              <a:ea typeface="Consolas"/>
              <a:cs typeface="Consolas"/>
              <a:sym typeface="Consolas"/>
            </a:endParaRPr>
          </a:p>
          <a:p>
            <a:pPr indent="0" lvl="0" marL="0" rtl="0" algn="l">
              <a:spcBef>
                <a:spcPts val="0"/>
              </a:spcBef>
              <a:spcAft>
                <a:spcPts val="0"/>
              </a:spcAft>
              <a:buNone/>
            </a:pPr>
            <a:r>
              <a:rPr lang="en" sz="1100">
                <a:latin typeface="Consolas"/>
                <a:ea typeface="Consolas"/>
                <a:cs typeface="Consolas"/>
                <a:sym typeface="Consolas"/>
              </a:rPr>
              <a:t>map(source channel, bool) </a:t>
            </a:r>
            <a:endParaRPr sz="1100">
              <a:latin typeface="Consolas"/>
              <a:ea typeface="Consolas"/>
              <a:cs typeface="Consolas"/>
              <a:sym typeface="Consolas"/>
            </a:endParaRPr>
          </a:p>
        </p:txBody>
      </p:sp>
      <p:sp>
        <p:nvSpPr>
          <p:cNvPr id="293" name="Google Shape;293;p28"/>
          <p:cNvSpPr txBox="1"/>
          <p:nvPr/>
        </p:nvSpPr>
        <p:spPr>
          <a:xfrm>
            <a:off x="5981025" y="2397575"/>
            <a:ext cx="2791800" cy="2801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Consolas"/>
                <a:ea typeface="Consolas"/>
                <a:cs typeface="Consolas"/>
                <a:sym typeface="Consolas"/>
              </a:rPr>
              <a:t>func </a:t>
            </a:r>
            <a:r>
              <a:rPr b="1" lang="en" sz="1000">
                <a:latin typeface="Consolas"/>
                <a:ea typeface="Consolas"/>
                <a:cs typeface="Consolas"/>
                <a:sym typeface="Consolas"/>
              </a:rPr>
              <a:t>HandlePacket</a:t>
            </a:r>
            <a:r>
              <a:rPr lang="en" sz="1000">
                <a:latin typeface="Consolas"/>
                <a:ea typeface="Consolas"/>
                <a:cs typeface="Consolas"/>
                <a:sym typeface="Consolas"/>
              </a:rPr>
              <a:t>(src, msg)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a:t>
            </a:r>
            <a:r>
              <a:rPr b="1" lang="en" sz="1000">
                <a:latin typeface="Consolas"/>
                <a:ea typeface="Consolas"/>
                <a:cs typeface="Consolas"/>
                <a:sym typeface="Consolas"/>
              </a:rPr>
              <a:t>case TokenMessage:</a:t>
            </a:r>
            <a:endParaRPr b="1"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a:t>
            </a:r>
            <a:r>
              <a:rPr lang="en" sz="1000">
                <a:solidFill>
                  <a:srgbClr val="0000FF"/>
                </a:solidFill>
                <a:latin typeface="Consolas"/>
                <a:ea typeface="Consolas"/>
                <a:cs typeface="Consolas"/>
                <a:sym typeface="Consolas"/>
              </a:rPr>
              <a:t>u</a:t>
            </a:r>
            <a:r>
              <a:rPr lang="en" sz="1000">
                <a:solidFill>
                  <a:srgbClr val="0000FF"/>
                </a:solidFill>
                <a:latin typeface="Consolas"/>
                <a:ea typeface="Consolas"/>
                <a:cs typeface="Consolas"/>
                <a:sym typeface="Consolas"/>
              </a:rPr>
              <a:t>pdateSnapshot</a:t>
            </a:r>
            <a:r>
              <a:rPr lang="en" sz="1000">
                <a:latin typeface="Consolas"/>
                <a:ea typeface="Consolas"/>
                <a:cs typeface="Consolas"/>
                <a:sym typeface="Consolas"/>
              </a:rPr>
              <a:t>(src, msg)</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 Also, update server’s local state</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a:t>
            </a:r>
            <a:r>
              <a:rPr b="1" lang="en" sz="1000">
                <a:latin typeface="Consolas"/>
                <a:ea typeface="Consolas"/>
                <a:cs typeface="Consolas"/>
                <a:sym typeface="Consolas"/>
              </a:rPr>
              <a:t>case MarkerMessage:</a:t>
            </a:r>
            <a:endParaRPr b="1"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snap_id = getSnapId(msg)</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if </a:t>
            </a:r>
            <a:r>
              <a:rPr lang="en" sz="1000">
                <a:solidFill>
                  <a:srgbClr val="0000FF"/>
                </a:solidFill>
                <a:latin typeface="Consolas"/>
                <a:ea typeface="Consolas"/>
                <a:cs typeface="Consolas"/>
                <a:sym typeface="Consolas"/>
              </a:rPr>
              <a:t>firstMarkerMsg</a:t>
            </a:r>
            <a:r>
              <a:rPr lang="en" sz="1000">
                <a:latin typeface="Consolas"/>
                <a:ea typeface="Consolas"/>
                <a:cs typeface="Consolas"/>
                <a:sym typeface="Consolas"/>
              </a:rPr>
              <a:t>(snap_id)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StartSnapshot(snap_id)</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 else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a:t>
            </a:r>
            <a:r>
              <a:rPr lang="en" sz="1000">
                <a:solidFill>
                  <a:srgbClr val="0000FF"/>
                </a:solidFill>
                <a:latin typeface="Consolas"/>
                <a:ea typeface="Consolas"/>
                <a:cs typeface="Consolas"/>
                <a:sym typeface="Consolas"/>
              </a:rPr>
              <a:t>setReceivedMarker</a:t>
            </a:r>
            <a:r>
              <a:rPr lang="en" sz="1000">
                <a:latin typeface="Consolas"/>
                <a:ea typeface="Consolas"/>
                <a:cs typeface="Consolas"/>
                <a:sym typeface="Consolas"/>
              </a:rPr>
              <a:t>(s</a:t>
            </a:r>
            <a:r>
              <a:rPr lang="en" sz="1000">
                <a:latin typeface="Consolas"/>
                <a:ea typeface="Consolas"/>
                <a:cs typeface="Consolas"/>
                <a:sym typeface="Consolas"/>
              </a:rPr>
              <a:t>rc</a:t>
            </a:r>
            <a:r>
              <a:rPr lang="en" sz="1000">
                <a:latin typeface="Consolas"/>
                <a:ea typeface="Consolas"/>
                <a:cs typeface="Consolas"/>
                <a:sym typeface="Consolas"/>
              </a:rPr>
              <a:t>)</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if </a:t>
            </a:r>
            <a:r>
              <a:rPr lang="en" sz="1000">
                <a:solidFill>
                  <a:srgbClr val="0000FF"/>
                </a:solidFill>
                <a:latin typeface="Consolas"/>
                <a:ea typeface="Consolas"/>
                <a:cs typeface="Consolas"/>
                <a:sym typeface="Consolas"/>
              </a:rPr>
              <a:t>receiveAllMarkers</a:t>
            </a:r>
            <a:r>
              <a:rPr lang="en" sz="1000">
                <a:latin typeface="Consolas"/>
                <a:ea typeface="Consolas"/>
                <a:cs typeface="Consolas"/>
                <a:sym typeface="Consolas"/>
              </a:rPr>
              <a:t>()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 Notify simulator of the completion</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a:t>
            </a:r>
            <a:endParaRPr sz="1000">
              <a:latin typeface="Consolas"/>
              <a:ea typeface="Consolas"/>
              <a:cs typeface="Consolas"/>
              <a:sym typeface="Consolas"/>
            </a:endParaRPr>
          </a:p>
        </p:txBody>
      </p:sp>
      <p:sp>
        <p:nvSpPr>
          <p:cNvPr id="294" name="Google Shape;294;p28"/>
          <p:cNvSpPr txBox="1"/>
          <p:nvPr/>
        </p:nvSpPr>
        <p:spPr>
          <a:xfrm>
            <a:off x="2799425" y="2355375"/>
            <a:ext cx="3014100" cy="2801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latin typeface="Consolas"/>
                <a:ea typeface="Consolas"/>
                <a:cs typeface="Consolas"/>
                <a:sym typeface="Consolas"/>
              </a:rPr>
              <a:t>func </a:t>
            </a:r>
            <a:r>
              <a:rPr b="1" lang="en" sz="1000">
                <a:latin typeface="Consolas"/>
                <a:ea typeface="Consolas"/>
                <a:cs typeface="Consolas"/>
                <a:sym typeface="Consolas"/>
              </a:rPr>
              <a:t>updateSnapshot</a:t>
            </a:r>
            <a:r>
              <a:rPr lang="en" sz="1000">
                <a:latin typeface="Consolas"/>
                <a:ea typeface="Consolas"/>
                <a:cs typeface="Consolas"/>
                <a:sym typeface="Consolas"/>
              </a:rPr>
              <a:t>(src, msg)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snapMsg = SnapshotMessage(src, msg)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a:t>
            </a:r>
            <a:r>
              <a:rPr lang="en" sz="1000">
                <a:solidFill>
                  <a:srgbClr val="9900FF"/>
                </a:solidFill>
                <a:latin typeface="Consolas"/>
                <a:ea typeface="Consolas"/>
                <a:cs typeface="Consolas"/>
                <a:sym typeface="Consolas"/>
              </a:rPr>
              <a:t>snapState</a:t>
            </a:r>
            <a:r>
              <a:rPr lang="en" sz="1000">
                <a:latin typeface="Consolas"/>
                <a:ea typeface="Consolas"/>
                <a:cs typeface="Consolas"/>
                <a:sym typeface="Consolas"/>
              </a:rPr>
              <a:t>.messages.append(snapMsg)</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a:t>
            </a:r>
            <a:endParaRPr sz="1000">
              <a:latin typeface="Consolas"/>
              <a:ea typeface="Consolas"/>
              <a:cs typeface="Consolas"/>
              <a:sym typeface="Consolas"/>
            </a:endParaRPr>
          </a:p>
          <a:p>
            <a:pPr indent="0" lvl="0" marL="0" rtl="0" algn="l">
              <a:spcBef>
                <a:spcPts val="0"/>
              </a:spcBef>
              <a:spcAft>
                <a:spcPts val="0"/>
              </a:spcAft>
              <a:buNone/>
            </a:pPr>
            <a:r>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func </a:t>
            </a:r>
            <a:r>
              <a:rPr b="1" lang="en" sz="1000">
                <a:latin typeface="Consolas"/>
                <a:ea typeface="Consolas"/>
                <a:cs typeface="Consolas"/>
                <a:sym typeface="Consolas"/>
              </a:rPr>
              <a:t>setReceivedMarker</a:t>
            </a:r>
            <a:r>
              <a:rPr lang="en" sz="1000">
                <a:latin typeface="Consolas"/>
                <a:ea typeface="Consolas"/>
                <a:cs typeface="Consolas"/>
                <a:sym typeface="Consolas"/>
              </a:rPr>
              <a:t>(src)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a:t>
            </a:r>
            <a:r>
              <a:rPr lang="en" sz="1000">
                <a:solidFill>
                  <a:srgbClr val="38761D"/>
                </a:solidFill>
                <a:latin typeface="Consolas"/>
                <a:ea typeface="Consolas"/>
                <a:cs typeface="Consolas"/>
                <a:sym typeface="Consolas"/>
              </a:rPr>
              <a:t>receivedMarker</a:t>
            </a:r>
            <a:r>
              <a:rPr lang="en" sz="1000">
                <a:latin typeface="Consolas"/>
                <a:ea typeface="Consolas"/>
                <a:cs typeface="Consolas"/>
                <a:sym typeface="Consolas"/>
              </a:rPr>
              <a:t>[src] = </a:t>
            </a:r>
            <a:r>
              <a:rPr lang="en" sz="1000">
                <a:solidFill>
                  <a:srgbClr val="1155CC"/>
                </a:solidFill>
                <a:latin typeface="Consolas"/>
                <a:ea typeface="Consolas"/>
                <a:cs typeface="Consolas"/>
                <a:sym typeface="Consolas"/>
              </a:rPr>
              <a:t>true</a:t>
            </a:r>
            <a:endParaRPr sz="1000">
              <a:solidFill>
                <a:srgbClr val="1155CC"/>
              </a:solidFill>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a:t>
            </a:r>
            <a:endParaRPr sz="1000">
              <a:latin typeface="Consolas"/>
              <a:ea typeface="Consolas"/>
              <a:cs typeface="Consolas"/>
              <a:sym typeface="Consolas"/>
            </a:endParaRPr>
          </a:p>
          <a:p>
            <a:pPr indent="0" lvl="0" marL="0" rtl="0" algn="l">
              <a:spcBef>
                <a:spcPts val="0"/>
              </a:spcBef>
              <a:spcAft>
                <a:spcPts val="0"/>
              </a:spcAft>
              <a:buNone/>
            </a:pPr>
            <a:r>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func </a:t>
            </a:r>
            <a:r>
              <a:rPr b="1" lang="en" sz="1000">
                <a:latin typeface="Consolas"/>
                <a:ea typeface="Consolas"/>
                <a:cs typeface="Consolas"/>
                <a:sym typeface="Consolas"/>
              </a:rPr>
              <a:t>firstMarkerMsg</a:t>
            </a:r>
            <a:r>
              <a:rPr lang="en" sz="1000">
                <a:latin typeface="Consolas"/>
                <a:ea typeface="Consolas"/>
                <a:cs typeface="Consolas"/>
                <a:sym typeface="Consolas"/>
              </a:rPr>
              <a:t>(snap_id)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return </a:t>
            </a:r>
            <a:r>
              <a:rPr lang="en" sz="1000">
                <a:solidFill>
                  <a:srgbClr val="E69138"/>
                </a:solidFill>
                <a:latin typeface="Consolas"/>
                <a:ea typeface="Consolas"/>
                <a:cs typeface="Consolas"/>
                <a:sym typeface="Consolas"/>
              </a:rPr>
              <a:t>snapId </a:t>
            </a:r>
            <a:r>
              <a:rPr lang="en" sz="1000">
                <a:latin typeface="Consolas"/>
                <a:ea typeface="Consolas"/>
                <a:cs typeface="Consolas"/>
                <a:sym typeface="Consolas"/>
              </a:rPr>
              <a:t>!= snap_id</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a:t>
            </a:r>
            <a:endParaRPr sz="1000">
              <a:latin typeface="Consolas"/>
              <a:ea typeface="Consolas"/>
              <a:cs typeface="Consolas"/>
              <a:sym typeface="Consolas"/>
            </a:endParaRPr>
          </a:p>
          <a:p>
            <a:pPr indent="0" lvl="0" marL="0" rtl="0" algn="l">
              <a:spcBef>
                <a:spcPts val="0"/>
              </a:spcBef>
              <a:spcAft>
                <a:spcPts val="0"/>
              </a:spcAft>
              <a:buNone/>
            </a:pPr>
            <a:r>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Func </a:t>
            </a:r>
            <a:r>
              <a:rPr b="1" lang="en" sz="1000">
                <a:latin typeface="Consolas"/>
                <a:ea typeface="Consolas"/>
                <a:cs typeface="Consolas"/>
                <a:sym typeface="Consolas"/>
              </a:rPr>
              <a:t>receiveAllMarkers</a:t>
            </a:r>
            <a:r>
              <a:rPr lang="en" sz="1000">
                <a:latin typeface="Consolas"/>
                <a:ea typeface="Consolas"/>
                <a:cs typeface="Consolas"/>
                <a:sym typeface="Consolas"/>
              </a:rPr>
              <a:t>() {</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  return </a:t>
            </a:r>
            <a:r>
              <a:rPr lang="en" sz="1000">
                <a:solidFill>
                  <a:srgbClr val="38761D"/>
                </a:solidFill>
                <a:latin typeface="Consolas"/>
                <a:ea typeface="Consolas"/>
                <a:cs typeface="Consolas"/>
                <a:sym typeface="Consolas"/>
              </a:rPr>
              <a:t>receivedMarker</a:t>
            </a:r>
            <a:r>
              <a:rPr lang="en" sz="1000">
                <a:latin typeface="Consolas"/>
                <a:ea typeface="Consolas"/>
                <a:cs typeface="Consolas"/>
                <a:sym typeface="Consolas"/>
              </a:rPr>
              <a:t>.size == inboundLinks.size</a:t>
            </a:r>
            <a:endParaRPr sz="1000">
              <a:latin typeface="Consolas"/>
              <a:ea typeface="Consolas"/>
              <a:cs typeface="Consolas"/>
              <a:sym typeface="Consolas"/>
            </a:endParaRPr>
          </a:p>
          <a:p>
            <a:pPr indent="0" lvl="0" marL="0" rtl="0" algn="l">
              <a:spcBef>
                <a:spcPts val="0"/>
              </a:spcBef>
              <a:spcAft>
                <a:spcPts val="0"/>
              </a:spcAft>
              <a:buNone/>
            </a:pPr>
            <a:r>
              <a:rPr lang="en" sz="1000">
                <a:latin typeface="Consolas"/>
                <a:ea typeface="Consolas"/>
                <a:cs typeface="Consolas"/>
                <a:sym typeface="Consolas"/>
              </a:rPr>
              <a:t>}</a:t>
            </a:r>
            <a:endParaRPr sz="1000">
              <a:latin typeface="Consolas"/>
              <a:ea typeface="Consolas"/>
              <a:cs typeface="Consolas"/>
              <a:sym typeface="Consolas"/>
            </a:endParaRPr>
          </a:p>
        </p:txBody>
      </p:sp>
      <p:sp>
        <p:nvSpPr>
          <p:cNvPr id="295" name="Google Shape;295;p2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2"/>
                                        </p:tgtEl>
                                        <p:attrNameLst>
                                          <p:attrName>style.visibility</p:attrName>
                                        </p:attrNameLst>
                                      </p:cBhvr>
                                      <p:to>
                                        <p:strVal val="visible"/>
                                      </p:to>
                                    </p:set>
                                    <p:animEffect filter="fade" transition="in">
                                      <p:cBhvr>
                                        <p:cTn dur="1000"/>
                                        <p:tgtEl>
                                          <p:spTgt spid="2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4"/>
                                        </p:tgtEl>
                                        <p:attrNameLst>
                                          <p:attrName>style.visibility</p:attrName>
                                        </p:attrNameLst>
                                      </p:cBhvr>
                                      <p:to>
                                        <p:strVal val="visible"/>
                                      </p:to>
                                    </p:set>
                                    <p:animEffect filter="fade" transition="in">
                                      <p:cBhvr>
                                        <p:cTn dur="1000"/>
                                        <p:tgtEl>
                                          <p:spTgt spid="2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3"/>
                                        </p:tgtEl>
                                        <p:attrNameLst>
                                          <p:attrName>style.visibility</p:attrName>
                                        </p:attrNameLst>
                                      </p:cBhvr>
                                      <p:to>
                                        <p:strVal val="visible"/>
                                      </p:to>
                                    </p:set>
                                    <p:animEffect filter="fade" transition="in">
                                      <p:cBhvr>
                                        <p:cTn dur="1000"/>
                                        <p:tgtEl>
                                          <p:spTgt spid="2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Modular Programming </a:t>
            </a:r>
            <a:endParaRPr/>
          </a:p>
        </p:txBody>
      </p:sp>
      <p:sp>
        <p:nvSpPr>
          <p:cNvPr id="301" name="Google Shape;301;p29"/>
          <p:cNvSpPr/>
          <p:nvPr/>
        </p:nvSpPr>
        <p:spPr>
          <a:xfrm>
            <a:off x="4901225" y="641725"/>
            <a:ext cx="3864900" cy="43065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29"/>
          <p:cNvSpPr/>
          <p:nvPr/>
        </p:nvSpPr>
        <p:spPr>
          <a:xfrm>
            <a:off x="5482475" y="2970075"/>
            <a:ext cx="2791800" cy="1828200"/>
          </a:xfrm>
          <a:prstGeom prst="foldedCorner">
            <a:avLst>
              <a:gd fmla="val 16667"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29"/>
          <p:cNvSpPr/>
          <p:nvPr/>
        </p:nvSpPr>
        <p:spPr>
          <a:xfrm>
            <a:off x="5899363" y="729425"/>
            <a:ext cx="1868616" cy="778680"/>
          </a:xfrm>
          <a:prstGeom prst="cloud">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State</a:t>
            </a:r>
            <a:endParaRPr/>
          </a:p>
        </p:txBody>
      </p:sp>
      <p:sp>
        <p:nvSpPr>
          <p:cNvPr id="304" name="Google Shape;304;p29"/>
          <p:cNvSpPr txBox="1"/>
          <p:nvPr>
            <p:ph idx="1" type="body"/>
          </p:nvPr>
        </p:nvSpPr>
        <p:spPr>
          <a:xfrm>
            <a:off x="366750" y="1151175"/>
            <a:ext cx="4391700" cy="3778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dk1"/>
                </a:solidFill>
              </a:rPr>
              <a:t>Phase 2: concurrent snapshots</a:t>
            </a:r>
            <a:endParaRPr>
              <a:solidFill>
                <a:schemeClr val="dk1"/>
              </a:solidFill>
            </a:endParaRPr>
          </a:p>
          <a:p>
            <a:pPr indent="-342900" lvl="0" marL="457200" rtl="0" algn="l">
              <a:spcBef>
                <a:spcPts val="1200"/>
              </a:spcBef>
              <a:spcAft>
                <a:spcPts val="0"/>
              </a:spcAft>
              <a:buClr>
                <a:schemeClr val="dk1"/>
              </a:buClr>
              <a:buSzPts val="1800"/>
              <a:buChar char="●"/>
            </a:pPr>
            <a:r>
              <a:rPr lang="en">
                <a:solidFill>
                  <a:schemeClr val="dk1"/>
                </a:solidFill>
              </a:rPr>
              <a:t>Update the state variables and helper functions’ implementation</a:t>
            </a:r>
            <a:endParaRPr>
              <a:solidFill>
                <a:schemeClr val="dk1"/>
              </a:solidFill>
            </a:endParaRPr>
          </a:p>
          <a:p>
            <a:pPr indent="0" lvl="0" marL="457200" rtl="0" algn="l">
              <a:spcBef>
                <a:spcPts val="1200"/>
              </a:spcBef>
              <a:spcAft>
                <a:spcPts val="0"/>
              </a:spcAft>
              <a:buNone/>
            </a:pPr>
            <a:r>
              <a:t/>
            </a:r>
            <a:endParaRPr>
              <a:solidFill>
                <a:schemeClr val="dk1"/>
              </a:solidFill>
            </a:endParaRPr>
          </a:p>
          <a:p>
            <a:pPr indent="-342900" lvl="0" marL="457200" rtl="0" algn="l">
              <a:spcBef>
                <a:spcPts val="1200"/>
              </a:spcBef>
              <a:spcAft>
                <a:spcPts val="0"/>
              </a:spcAft>
              <a:buClr>
                <a:schemeClr val="dk1"/>
              </a:buClr>
              <a:buSzPts val="1800"/>
              <a:buChar char="●"/>
            </a:pPr>
            <a:r>
              <a:rPr lang="en">
                <a:solidFill>
                  <a:schemeClr val="dk1"/>
                </a:solidFill>
              </a:rPr>
              <a:t>Keep the API and execution logic unmodified (almost)</a:t>
            </a:r>
            <a:endParaRPr>
              <a:solidFill>
                <a:schemeClr val="dk1"/>
              </a:solidFill>
            </a:endParaRPr>
          </a:p>
          <a:p>
            <a:pPr indent="0" lvl="0" marL="0" rtl="0" algn="l">
              <a:spcBef>
                <a:spcPts val="1200"/>
              </a:spcBef>
              <a:spcAft>
                <a:spcPts val="0"/>
              </a:spcAft>
              <a:buNone/>
            </a:pPr>
            <a:r>
              <a:t/>
            </a:r>
            <a:endParaRPr>
              <a:solidFill>
                <a:schemeClr val="dk1"/>
              </a:solidFill>
            </a:endParaRPr>
          </a:p>
          <a:p>
            <a:pPr indent="0" lvl="0" marL="0" rtl="0" algn="l">
              <a:spcBef>
                <a:spcPts val="1200"/>
              </a:spcBef>
              <a:spcAft>
                <a:spcPts val="1200"/>
              </a:spcAft>
              <a:buNone/>
            </a:pPr>
            <a:r>
              <a:rPr lang="en">
                <a:solidFill>
                  <a:schemeClr val="dk1"/>
                </a:solidFill>
              </a:rPr>
              <a:t> </a:t>
            </a:r>
            <a:endParaRPr>
              <a:solidFill>
                <a:schemeClr val="dk1"/>
              </a:solidFill>
            </a:endParaRPr>
          </a:p>
        </p:txBody>
      </p:sp>
      <p:sp>
        <p:nvSpPr>
          <p:cNvPr id="305" name="Google Shape;305;p29"/>
          <p:cNvSpPr txBox="1"/>
          <p:nvPr/>
        </p:nvSpPr>
        <p:spPr>
          <a:xfrm>
            <a:off x="5299025" y="197650"/>
            <a:ext cx="29502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a:t>Server Module </a:t>
            </a:r>
            <a:endParaRPr b="1"/>
          </a:p>
        </p:txBody>
      </p:sp>
      <p:sp>
        <p:nvSpPr>
          <p:cNvPr id="306" name="Google Shape;306;p29"/>
          <p:cNvSpPr/>
          <p:nvPr/>
        </p:nvSpPr>
        <p:spPr>
          <a:xfrm>
            <a:off x="5819225" y="1993013"/>
            <a:ext cx="2028900" cy="572700"/>
          </a:xfrm>
          <a:prstGeom prst="rect">
            <a:avLst/>
          </a:prstGeom>
          <a:solidFill>
            <a:srgbClr val="EAD1D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Helper Functions API</a:t>
            </a:r>
            <a:endParaRPr/>
          </a:p>
        </p:txBody>
      </p:sp>
      <p:sp>
        <p:nvSpPr>
          <p:cNvPr id="307" name="Google Shape;307;p29"/>
          <p:cNvSpPr txBox="1"/>
          <p:nvPr/>
        </p:nvSpPr>
        <p:spPr>
          <a:xfrm>
            <a:off x="5462825" y="2970075"/>
            <a:ext cx="2741700" cy="1908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rPr>
              <a:t>Execution Logic</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lang="en">
                <a:solidFill>
                  <a:schemeClr val="dk1"/>
                </a:solidFill>
                <a:latin typeface="Consolas"/>
                <a:ea typeface="Consolas"/>
                <a:cs typeface="Consolas"/>
                <a:sym typeface="Consolas"/>
              </a:rPr>
              <a:t>func HandlePacket(...) {</a:t>
            </a:r>
            <a:endParaRPr>
              <a:solidFill>
                <a:schemeClr val="dk1"/>
              </a:solidFill>
              <a:latin typeface="Consolas"/>
              <a:ea typeface="Consolas"/>
              <a:cs typeface="Consolas"/>
              <a:sym typeface="Consolas"/>
            </a:endParaRPr>
          </a:p>
          <a:p>
            <a:pPr indent="0" lvl="0" marL="0" rtl="0" algn="l">
              <a:spcBef>
                <a:spcPts val="0"/>
              </a:spcBef>
              <a:spcAft>
                <a:spcPts val="0"/>
              </a:spcAft>
              <a:buNone/>
            </a:pPr>
            <a:r>
              <a:rPr lang="en">
                <a:solidFill>
                  <a:schemeClr val="dk1"/>
                </a:solidFill>
                <a:latin typeface="Consolas"/>
                <a:ea typeface="Consolas"/>
                <a:cs typeface="Consolas"/>
                <a:sym typeface="Consolas"/>
              </a:rPr>
              <a:t>  case TokenMessage:</a:t>
            </a:r>
            <a:endParaRPr>
              <a:solidFill>
                <a:schemeClr val="dk1"/>
              </a:solidFill>
              <a:latin typeface="Consolas"/>
              <a:ea typeface="Consolas"/>
              <a:cs typeface="Consolas"/>
              <a:sym typeface="Consolas"/>
            </a:endParaRPr>
          </a:p>
          <a:p>
            <a:pPr indent="0" lvl="0" marL="0" rtl="0" algn="l">
              <a:spcBef>
                <a:spcPts val="0"/>
              </a:spcBef>
              <a:spcAft>
                <a:spcPts val="0"/>
              </a:spcAft>
              <a:buNone/>
            </a:pPr>
            <a:r>
              <a:rPr lang="en">
                <a:solidFill>
                  <a:schemeClr val="dk1"/>
                </a:solidFill>
                <a:latin typeface="Consolas"/>
                <a:ea typeface="Consolas"/>
                <a:cs typeface="Consolas"/>
                <a:sym typeface="Consolas"/>
              </a:rPr>
              <a:t>    // Do something</a:t>
            </a:r>
            <a:endParaRPr>
              <a:solidFill>
                <a:schemeClr val="dk1"/>
              </a:solidFill>
              <a:latin typeface="Consolas"/>
              <a:ea typeface="Consolas"/>
              <a:cs typeface="Consolas"/>
              <a:sym typeface="Consolas"/>
            </a:endParaRPr>
          </a:p>
          <a:p>
            <a:pPr indent="0" lvl="0" marL="0" rtl="0" algn="l">
              <a:spcBef>
                <a:spcPts val="0"/>
              </a:spcBef>
              <a:spcAft>
                <a:spcPts val="0"/>
              </a:spcAft>
              <a:buNone/>
            </a:pPr>
            <a:r>
              <a:rPr lang="en">
                <a:solidFill>
                  <a:schemeClr val="dk1"/>
                </a:solidFill>
                <a:latin typeface="Consolas"/>
                <a:ea typeface="Consolas"/>
                <a:cs typeface="Consolas"/>
                <a:sym typeface="Consolas"/>
              </a:rPr>
              <a:t>  case MarkerMessage:</a:t>
            </a:r>
            <a:endParaRPr>
              <a:solidFill>
                <a:schemeClr val="dk1"/>
              </a:solidFill>
              <a:latin typeface="Consolas"/>
              <a:ea typeface="Consolas"/>
              <a:cs typeface="Consolas"/>
              <a:sym typeface="Consolas"/>
            </a:endParaRPr>
          </a:p>
          <a:p>
            <a:pPr indent="0" lvl="0" marL="0" rtl="0" algn="l">
              <a:spcBef>
                <a:spcPts val="0"/>
              </a:spcBef>
              <a:spcAft>
                <a:spcPts val="0"/>
              </a:spcAft>
              <a:buNone/>
            </a:pPr>
            <a:r>
              <a:rPr lang="en">
                <a:solidFill>
                  <a:schemeClr val="dk1"/>
                </a:solidFill>
                <a:latin typeface="Consolas"/>
                <a:ea typeface="Consolas"/>
                <a:cs typeface="Consolas"/>
                <a:sym typeface="Consolas"/>
              </a:rPr>
              <a:t>     ...</a:t>
            </a:r>
            <a:endParaRPr>
              <a:solidFill>
                <a:schemeClr val="dk1"/>
              </a:solidFill>
              <a:latin typeface="Consolas"/>
              <a:ea typeface="Consolas"/>
              <a:cs typeface="Consolas"/>
              <a:sym typeface="Consolas"/>
            </a:endParaRPr>
          </a:p>
          <a:p>
            <a:pPr indent="0" lvl="0" marL="0" rtl="0" algn="l">
              <a:spcBef>
                <a:spcPts val="0"/>
              </a:spcBef>
              <a:spcAft>
                <a:spcPts val="0"/>
              </a:spcAft>
              <a:buNone/>
            </a:pPr>
            <a:r>
              <a:rPr lang="en">
                <a:solidFill>
                  <a:schemeClr val="dk1"/>
                </a:solidFill>
              </a:rPr>
              <a:t>}</a:t>
            </a:r>
            <a:endParaRPr/>
          </a:p>
        </p:txBody>
      </p:sp>
      <p:sp>
        <p:nvSpPr>
          <p:cNvPr id="308" name="Google Shape;308;p29"/>
          <p:cNvSpPr/>
          <p:nvPr/>
        </p:nvSpPr>
        <p:spPr>
          <a:xfrm>
            <a:off x="6762425" y="1619413"/>
            <a:ext cx="142500" cy="329100"/>
          </a:xfrm>
          <a:prstGeom prst="upDownArrow">
            <a:avLst>
              <a:gd fmla="val 50000" name="adj1"/>
              <a:gd fmla="val 50000" name="adj2"/>
            </a:avLst>
          </a:prstGeom>
          <a:solidFill>
            <a:srgbClr val="45818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29"/>
          <p:cNvSpPr/>
          <p:nvPr/>
        </p:nvSpPr>
        <p:spPr>
          <a:xfrm>
            <a:off x="6762425" y="2603350"/>
            <a:ext cx="142500" cy="329100"/>
          </a:xfrm>
          <a:prstGeom prst="upDownArrow">
            <a:avLst>
              <a:gd fmla="val 50000" name="adj1"/>
              <a:gd fmla="val 50000" name="adj2"/>
            </a:avLst>
          </a:prstGeom>
          <a:solidFill>
            <a:srgbClr val="45818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2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311" name="Google Shape;311;p29"/>
          <p:cNvSpPr txBox="1"/>
          <p:nvPr/>
        </p:nvSpPr>
        <p:spPr>
          <a:xfrm rot="-951627">
            <a:off x="7250612" y="2893477"/>
            <a:ext cx="1556558" cy="400173"/>
          </a:xfrm>
          <a:prstGeom prst="rect">
            <a:avLst/>
          </a:prstGeom>
          <a:solidFill>
            <a:srgbClr val="93C47D"/>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t>Little change</a:t>
            </a:r>
            <a:r>
              <a:rPr lang="en"/>
              <a:t>☺ </a:t>
            </a:r>
            <a:endParaRPr/>
          </a:p>
        </p:txBody>
      </p:sp>
      <p:sp>
        <p:nvSpPr>
          <p:cNvPr id="312" name="Google Shape;312;p29"/>
          <p:cNvSpPr txBox="1"/>
          <p:nvPr/>
        </p:nvSpPr>
        <p:spPr>
          <a:xfrm rot="-951627">
            <a:off x="7184437" y="1902102"/>
            <a:ext cx="1556558" cy="400173"/>
          </a:xfrm>
          <a:prstGeom prst="rect">
            <a:avLst/>
          </a:prstGeom>
          <a:solidFill>
            <a:srgbClr val="CC4125"/>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t>Some change</a:t>
            </a:r>
            <a:r>
              <a:rPr lang="en"/>
              <a:t> </a:t>
            </a:r>
            <a:endParaRPr/>
          </a:p>
        </p:txBody>
      </p:sp>
      <p:sp>
        <p:nvSpPr>
          <p:cNvPr id="313" name="Google Shape;313;p29"/>
          <p:cNvSpPr txBox="1"/>
          <p:nvPr/>
        </p:nvSpPr>
        <p:spPr>
          <a:xfrm rot="-951627">
            <a:off x="7024012" y="918664"/>
            <a:ext cx="1556558" cy="400173"/>
          </a:xfrm>
          <a:prstGeom prst="rect">
            <a:avLst/>
          </a:prstGeom>
          <a:solidFill>
            <a:srgbClr val="CC4125"/>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t>Some change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4"/>
                                        </p:tgtEl>
                                        <p:attrNameLst>
                                          <p:attrName>style.visibility</p:attrName>
                                        </p:attrNameLst>
                                      </p:cBhvr>
                                      <p:to>
                                        <p:strVal val="visible"/>
                                      </p:to>
                                    </p:set>
                                    <p:animEffect filter="fade" transition="in">
                                      <p:cBhvr>
                                        <p:cTn dur="1000"/>
                                        <p:tgtEl>
                                          <p:spTgt spid="3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2"/>
                                        </p:tgtEl>
                                        <p:attrNameLst>
                                          <p:attrName>style.visibility</p:attrName>
                                        </p:attrNameLst>
                                      </p:cBhvr>
                                      <p:to>
                                        <p:strVal val="visible"/>
                                      </p:to>
                                    </p:set>
                                    <p:animEffect filter="fade" transition="in">
                                      <p:cBhvr>
                                        <p:cTn dur="1000"/>
                                        <p:tgtEl>
                                          <p:spTgt spid="312"/>
                                        </p:tgtEl>
                                      </p:cBhvr>
                                    </p:animEffect>
                                  </p:childTnLst>
                                </p:cTn>
                              </p:par>
                              <p:par>
                                <p:cTn fill="hold" nodeType="withEffect" presetClass="entr" presetID="10" presetSubtype="0">
                                  <p:stCondLst>
                                    <p:cond delay="0"/>
                                  </p:stCondLst>
                                  <p:childTnLst>
                                    <p:set>
                                      <p:cBhvr>
                                        <p:cTn dur="1" fill="hold">
                                          <p:stCondLst>
                                            <p:cond delay="0"/>
                                          </p:stCondLst>
                                        </p:cTn>
                                        <p:tgtEl>
                                          <p:spTgt spid="313"/>
                                        </p:tgtEl>
                                        <p:attrNameLst>
                                          <p:attrName>style.visibility</p:attrName>
                                        </p:attrNameLst>
                                      </p:cBhvr>
                                      <p:to>
                                        <p:strVal val="visible"/>
                                      </p:to>
                                    </p:set>
                                    <p:animEffect filter="fade" transition="in">
                                      <p:cBhvr>
                                        <p:cTn dur="1000"/>
                                        <p:tgtEl>
                                          <p:spTgt spid="3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1"/>
                                        </p:tgtEl>
                                        <p:attrNameLst>
                                          <p:attrName>style.visibility</p:attrName>
                                        </p:attrNameLst>
                                      </p:cBhvr>
                                      <p:to>
                                        <p:strVal val="visible"/>
                                      </p:to>
                                    </p:set>
                                    <p:animEffect filter="fade" transition="in">
                                      <p:cBhvr>
                                        <p:cTn dur="1000"/>
                                        <p:tgtEl>
                                          <p:spTgt spid="3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Modular Programming: Concurrent Snapshots</a:t>
            </a:r>
            <a:endParaRPr/>
          </a:p>
        </p:txBody>
      </p:sp>
      <p:sp>
        <p:nvSpPr>
          <p:cNvPr id="319" name="Google Shape;319;p30"/>
          <p:cNvSpPr/>
          <p:nvPr/>
        </p:nvSpPr>
        <p:spPr>
          <a:xfrm>
            <a:off x="5850450" y="1076600"/>
            <a:ext cx="2791800" cy="1207200"/>
          </a:xfrm>
          <a:prstGeom prst="foldedCorner">
            <a:avLst>
              <a:gd fmla="val 16667"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30"/>
          <p:cNvSpPr/>
          <p:nvPr/>
        </p:nvSpPr>
        <p:spPr>
          <a:xfrm>
            <a:off x="311688" y="1297225"/>
            <a:ext cx="1868616" cy="778680"/>
          </a:xfrm>
          <a:prstGeom prst="cloud">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State</a:t>
            </a:r>
            <a:endParaRPr/>
          </a:p>
        </p:txBody>
      </p:sp>
      <p:sp>
        <p:nvSpPr>
          <p:cNvPr id="321" name="Google Shape;321;p30"/>
          <p:cNvSpPr/>
          <p:nvPr/>
        </p:nvSpPr>
        <p:spPr>
          <a:xfrm>
            <a:off x="2999825" y="1400200"/>
            <a:ext cx="2028900" cy="572700"/>
          </a:xfrm>
          <a:prstGeom prst="rect">
            <a:avLst/>
          </a:prstGeom>
          <a:solidFill>
            <a:srgbClr val="EAD1D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Helper Functions API</a:t>
            </a:r>
            <a:endParaRPr/>
          </a:p>
        </p:txBody>
      </p:sp>
      <p:sp>
        <p:nvSpPr>
          <p:cNvPr id="322" name="Google Shape;322;p30"/>
          <p:cNvSpPr txBox="1"/>
          <p:nvPr/>
        </p:nvSpPr>
        <p:spPr>
          <a:xfrm>
            <a:off x="5830800" y="1076600"/>
            <a:ext cx="2741700" cy="1262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rPr>
              <a:t>Execution Logic</a:t>
            </a:r>
            <a:endParaRPr>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lang="en">
                <a:solidFill>
                  <a:schemeClr val="dk1"/>
                </a:solidFill>
                <a:latin typeface="Consolas"/>
                <a:ea typeface="Consolas"/>
                <a:cs typeface="Consolas"/>
                <a:sym typeface="Consolas"/>
              </a:rPr>
              <a:t>func HandlePacket(...) {</a:t>
            </a:r>
            <a:endParaRPr>
              <a:solidFill>
                <a:schemeClr val="dk1"/>
              </a:solidFill>
              <a:latin typeface="Consolas"/>
              <a:ea typeface="Consolas"/>
              <a:cs typeface="Consolas"/>
              <a:sym typeface="Consolas"/>
            </a:endParaRPr>
          </a:p>
          <a:p>
            <a:pPr indent="0" lvl="0" marL="0" rtl="0" algn="l">
              <a:spcBef>
                <a:spcPts val="0"/>
              </a:spcBef>
              <a:spcAft>
                <a:spcPts val="0"/>
              </a:spcAft>
              <a:buNone/>
            </a:pPr>
            <a:r>
              <a:rPr lang="en">
                <a:solidFill>
                  <a:schemeClr val="dk1"/>
                </a:solidFill>
                <a:latin typeface="Consolas"/>
                <a:ea typeface="Consolas"/>
                <a:cs typeface="Consolas"/>
                <a:sym typeface="Consolas"/>
              </a:rPr>
              <a:t>     ...</a:t>
            </a:r>
            <a:endParaRPr>
              <a:solidFill>
                <a:schemeClr val="dk1"/>
              </a:solidFill>
              <a:latin typeface="Consolas"/>
              <a:ea typeface="Consolas"/>
              <a:cs typeface="Consolas"/>
              <a:sym typeface="Consolas"/>
            </a:endParaRPr>
          </a:p>
          <a:p>
            <a:pPr indent="0" lvl="0" marL="0" rtl="0" algn="l">
              <a:spcBef>
                <a:spcPts val="0"/>
              </a:spcBef>
              <a:spcAft>
                <a:spcPts val="0"/>
              </a:spcAft>
              <a:buNone/>
            </a:pPr>
            <a:r>
              <a:rPr lang="en">
                <a:solidFill>
                  <a:schemeClr val="dk1"/>
                </a:solidFill>
              </a:rPr>
              <a:t>}</a:t>
            </a:r>
            <a:endParaRPr/>
          </a:p>
        </p:txBody>
      </p:sp>
      <p:sp>
        <p:nvSpPr>
          <p:cNvPr id="323" name="Google Shape;323;p30"/>
          <p:cNvSpPr/>
          <p:nvPr/>
        </p:nvSpPr>
        <p:spPr>
          <a:xfrm rot="-5400000">
            <a:off x="2518813" y="1521988"/>
            <a:ext cx="142500" cy="329100"/>
          </a:xfrm>
          <a:prstGeom prst="upDownArrow">
            <a:avLst>
              <a:gd fmla="val 50000" name="adj1"/>
              <a:gd fmla="val 50000" name="adj2"/>
            </a:avLst>
          </a:prstGeom>
          <a:solidFill>
            <a:srgbClr val="45818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30"/>
          <p:cNvSpPr/>
          <p:nvPr/>
        </p:nvSpPr>
        <p:spPr>
          <a:xfrm rot="-5400000">
            <a:off x="5377050" y="1521988"/>
            <a:ext cx="142500" cy="329100"/>
          </a:xfrm>
          <a:prstGeom prst="upDownArrow">
            <a:avLst>
              <a:gd fmla="val 50000" name="adj1"/>
              <a:gd fmla="val 50000" name="adj2"/>
            </a:avLst>
          </a:prstGeom>
          <a:solidFill>
            <a:srgbClr val="45818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30"/>
          <p:cNvSpPr txBox="1"/>
          <p:nvPr/>
        </p:nvSpPr>
        <p:spPr>
          <a:xfrm>
            <a:off x="51500" y="2355400"/>
            <a:ext cx="2703000" cy="1569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rgbClr val="666666"/>
                </a:solidFill>
                <a:latin typeface="Consolas"/>
                <a:ea typeface="Consolas"/>
                <a:cs typeface="Consolas"/>
                <a:sym typeface="Consolas"/>
              </a:rPr>
              <a:t>// States of concurrent snapshots</a:t>
            </a:r>
            <a:endParaRPr sz="1000">
              <a:solidFill>
                <a:srgbClr val="666666"/>
              </a:solidFill>
              <a:latin typeface="Consolas"/>
              <a:ea typeface="Consolas"/>
              <a:cs typeface="Consolas"/>
              <a:sym typeface="Consolas"/>
            </a:endParaRPr>
          </a:p>
          <a:p>
            <a:pPr indent="0" lvl="0" marL="0" rtl="0" algn="l">
              <a:spcBef>
                <a:spcPts val="0"/>
              </a:spcBef>
              <a:spcAft>
                <a:spcPts val="0"/>
              </a:spcAft>
              <a:buNone/>
            </a:pPr>
            <a:r>
              <a:rPr lang="en" sz="1000">
                <a:solidFill>
                  <a:srgbClr val="666666"/>
                </a:solidFill>
                <a:latin typeface="Consolas"/>
                <a:ea typeface="Consolas"/>
                <a:cs typeface="Consolas"/>
                <a:sym typeface="Consolas"/>
              </a:rPr>
              <a:t>// map snapshot ID to its state</a:t>
            </a:r>
            <a:endParaRPr sz="1000">
              <a:solidFill>
                <a:srgbClr val="666666"/>
              </a:solidFill>
              <a:latin typeface="Consolas"/>
              <a:ea typeface="Consolas"/>
              <a:cs typeface="Consolas"/>
              <a:sym typeface="Consolas"/>
            </a:endParaRPr>
          </a:p>
          <a:p>
            <a:pPr indent="0" lvl="0" marL="0" rtl="0" algn="l">
              <a:spcBef>
                <a:spcPts val="0"/>
              </a:spcBef>
              <a:spcAft>
                <a:spcPts val="0"/>
              </a:spcAft>
              <a:buNone/>
            </a:pPr>
            <a:r>
              <a:rPr lang="en" sz="1000">
                <a:solidFill>
                  <a:srgbClr val="9900FF"/>
                </a:solidFill>
                <a:latin typeface="Consolas"/>
                <a:ea typeface="Consolas"/>
                <a:cs typeface="Consolas"/>
                <a:sym typeface="Consolas"/>
              </a:rPr>
              <a:t>snapStates</a:t>
            </a:r>
            <a:r>
              <a:rPr lang="en" sz="1000">
                <a:latin typeface="Consolas"/>
                <a:ea typeface="Consolas"/>
                <a:cs typeface="Consolas"/>
                <a:sym typeface="Consolas"/>
              </a:rPr>
              <a:t>: </a:t>
            </a:r>
            <a:r>
              <a:rPr lang="en" sz="1000">
                <a:solidFill>
                  <a:srgbClr val="FF0000"/>
                </a:solidFill>
                <a:latin typeface="Consolas"/>
                <a:ea typeface="Consolas"/>
                <a:cs typeface="Consolas"/>
                <a:sym typeface="Consolas"/>
              </a:rPr>
              <a:t>map</a:t>
            </a:r>
            <a:r>
              <a:rPr lang="en" sz="1000">
                <a:latin typeface="Consolas"/>
                <a:ea typeface="Consolas"/>
                <a:cs typeface="Consolas"/>
                <a:sym typeface="Consolas"/>
              </a:rPr>
              <a:t>(</a:t>
            </a:r>
            <a:r>
              <a:rPr lang="en" sz="1000">
                <a:solidFill>
                  <a:srgbClr val="FF0000"/>
                </a:solidFill>
                <a:latin typeface="Consolas"/>
                <a:ea typeface="Consolas"/>
                <a:cs typeface="Consolas"/>
                <a:sym typeface="Consolas"/>
              </a:rPr>
              <a:t>int</a:t>
            </a:r>
            <a:r>
              <a:rPr lang="en" sz="1000">
                <a:latin typeface="Consolas"/>
                <a:ea typeface="Consolas"/>
                <a:cs typeface="Consolas"/>
                <a:sym typeface="Consolas"/>
              </a:rPr>
              <a:t>, </a:t>
            </a:r>
            <a:r>
              <a:rPr lang="en" sz="1000">
                <a:latin typeface="Consolas"/>
                <a:ea typeface="Consolas"/>
                <a:cs typeface="Consolas"/>
                <a:sym typeface="Consolas"/>
              </a:rPr>
              <a:t>SnapshotState)</a:t>
            </a:r>
            <a:endParaRPr sz="1000">
              <a:latin typeface="Consolas"/>
              <a:ea typeface="Consolas"/>
              <a:cs typeface="Consolas"/>
              <a:sym typeface="Consolas"/>
            </a:endParaRPr>
          </a:p>
          <a:p>
            <a:pPr indent="0" lvl="0" marL="0" rtl="0" algn="l">
              <a:spcBef>
                <a:spcPts val="0"/>
              </a:spcBef>
              <a:spcAft>
                <a:spcPts val="0"/>
              </a:spcAft>
              <a:buNone/>
            </a:pPr>
            <a:r>
              <a:t/>
            </a:r>
            <a:endParaRPr sz="1000">
              <a:latin typeface="Consolas"/>
              <a:ea typeface="Consolas"/>
              <a:cs typeface="Consolas"/>
              <a:sym typeface="Consolas"/>
            </a:endParaRPr>
          </a:p>
          <a:p>
            <a:pPr indent="0" lvl="0" marL="0" rtl="0" algn="l">
              <a:spcBef>
                <a:spcPts val="0"/>
              </a:spcBef>
              <a:spcAft>
                <a:spcPts val="0"/>
              </a:spcAft>
              <a:buNone/>
            </a:pPr>
            <a:r>
              <a:rPr lang="en" sz="1000">
                <a:solidFill>
                  <a:srgbClr val="666666"/>
                </a:solidFill>
                <a:latin typeface="Consolas"/>
                <a:ea typeface="Consolas"/>
                <a:cs typeface="Consolas"/>
                <a:sym typeface="Consolas"/>
              </a:rPr>
              <a:t>// For each snapshot, track if each incoming channel has seen a marker message (default to false)</a:t>
            </a:r>
            <a:endParaRPr sz="1000">
              <a:solidFill>
                <a:srgbClr val="666666"/>
              </a:solidFill>
              <a:latin typeface="Consolas"/>
              <a:ea typeface="Consolas"/>
              <a:cs typeface="Consolas"/>
              <a:sym typeface="Consolas"/>
            </a:endParaRPr>
          </a:p>
          <a:p>
            <a:pPr indent="0" lvl="0" marL="0" rtl="0" algn="l">
              <a:spcBef>
                <a:spcPts val="0"/>
              </a:spcBef>
              <a:spcAft>
                <a:spcPts val="0"/>
              </a:spcAft>
              <a:buNone/>
            </a:pPr>
            <a:r>
              <a:rPr lang="en" sz="1000">
                <a:solidFill>
                  <a:srgbClr val="38761D"/>
                </a:solidFill>
                <a:latin typeface="Consolas"/>
                <a:ea typeface="Consolas"/>
                <a:cs typeface="Consolas"/>
                <a:sym typeface="Consolas"/>
              </a:rPr>
              <a:t>receivedMarker</a:t>
            </a:r>
            <a:r>
              <a:rPr lang="en" sz="1000">
                <a:latin typeface="Consolas"/>
                <a:ea typeface="Consolas"/>
                <a:cs typeface="Consolas"/>
                <a:sym typeface="Consolas"/>
              </a:rPr>
              <a:t>: </a:t>
            </a:r>
            <a:endParaRPr sz="1000">
              <a:latin typeface="Consolas"/>
              <a:ea typeface="Consolas"/>
              <a:cs typeface="Consolas"/>
              <a:sym typeface="Consolas"/>
            </a:endParaRPr>
          </a:p>
          <a:p>
            <a:pPr indent="0" lvl="0" marL="0" rtl="0" algn="l">
              <a:spcBef>
                <a:spcPts val="0"/>
              </a:spcBef>
              <a:spcAft>
                <a:spcPts val="0"/>
              </a:spcAft>
              <a:buNone/>
            </a:pPr>
            <a:r>
              <a:rPr lang="en" sz="1000">
                <a:solidFill>
                  <a:srgbClr val="FF0000"/>
                </a:solidFill>
                <a:latin typeface="Consolas"/>
                <a:ea typeface="Consolas"/>
                <a:cs typeface="Consolas"/>
                <a:sym typeface="Consolas"/>
              </a:rPr>
              <a:t>map</a:t>
            </a:r>
            <a:r>
              <a:rPr lang="en" sz="1000">
                <a:latin typeface="Consolas"/>
                <a:ea typeface="Consolas"/>
                <a:cs typeface="Consolas"/>
                <a:sym typeface="Consolas"/>
              </a:rPr>
              <a:t>(</a:t>
            </a:r>
            <a:r>
              <a:rPr lang="en" sz="1000">
                <a:solidFill>
                  <a:srgbClr val="FF0000"/>
                </a:solidFill>
                <a:latin typeface="Consolas"/>
                <a:ea typeface="Consolas"/>
                <a:cs typeface="Consolas"/>
                <a:sym typeface="Consolas"/>
              </a:rPr>
              <a:t>int</a:t>
            </a:r>
            <a:r>
              <a:rPr lang="en" sz="1000">
                <a:latin typeface="Consolas"/>
                <a:ea typeface="Consolas"/>
                <a:cs typeface="Consolas"/>
                <a:sym typeface="Consolas"/>
              </a:rPr>
              <a:t>, map(source channel, bool))</a:t>
            </a:r>
            <a:endParaRPr sz="1000">
              <a:latin typeface="Consolas"/>
              <a:ea typeface="Consolas"/>
              <a:cs typeface="Consolas"/>
              <a:sym typeface="Consolas"/>
            </a:endParaRPr>
          </a:p>
        </p:txBody>
      </p:sp>
      <p:sp>
        <p:nvSpPr>
          <p:cNvPr id="326" name="Google Shape;326;p30"/>
          <p:cNvSpPr txBox="1"/>
          <p:nvPr/>
        </p:nvSpPr>
        <p:spPr>
          <a:xfrm>
            <a:off x="5805750" y="2288441"/>
            <a:ext cx="2891700" cy="2678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900">
                <a:latin typeface="Consolas"/>
                <a:ea typeface="Consolas"/>
                <a:cs typeface="Consolas"/>
                <a:sym typeface="Consolas"/>
              </a:rPr>
              <a:t>func HandlePacket(src, msg)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case </a:t>
            </a:r>
            <a:r>
              <a:rPr b="1" lang="en" sz="900">
                <a:latin typeface="Consolas"/>
                <a:ea typeface="Consolas"/>
                <a:cs typeface="Consolas"/>
                <a:sym typeface="Consolas"/>
              </a:rPr>
              <a:t>TokenMessage</a:t>
            </a:r>
            <a:r>
              <a:rPr lang="en" sz="900">
                <a:latin typeface="Consolas"/>
                <a:ea typeface="Consolas"/>
                <a:cs typeface="Consolas"/>
                <a:sym typeface="Consolas"/>
              </a:rPr>
              <a:t>:</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a:t>
            </a:r>
            <a:r>
              <a:rPr lang="en" sz="900">
                <a:solidFill>
                  <a:srgbClr val="FF0000"/>
                </a:solidFill>
                <a:latin typeface="Consolas"/>
                <a:ea typeface="Consolas"/>
                <a:cs typeface="Consolas"/>
                <a:sym typeface="Consolas"/>
              </a:rPr>
              <a:t>for snap_id in snapStates.keys() {</a:t>
            </a:r>
            <a:endParaRPr sz="900">
              <a:solidFill>
                <a:srgbClr val="FF0000"/>
              </a:solidFill>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a:t>
            </a:r>
            <a:r>
              <a:rPr lang="en" sz="900">
                <a:solidFill>
                  <a:srgbClr val="0000FF"/>
                </a:solidFill>
                <a:latin typeface="Consolas"/>
                <a:ea typeface="Consolas"/>
                <a:cs typeface="Consolas"/>
                <a:sym typeface="Consolas"/>
              </a:rPr>
              <a:t>updateSnapshot</a:t>
            </a:r>
            <a:r>
              <a:rPr lang="en" sz="900">
                <a:latin typeface="Consolas"/>
                <a:ea typeface="Consolas"/>
                <a:cs typeface="Consolas"/>
                <a:sym typeface="Consolas"/>
              </a:rPr>
              <a:t>(</a:t>
            </a:r>
            <a:r>
              <a:rPr lang="en" sz="900">
                <a:solidFill>
                  <a:srgbClr val="FF0000"/>
                </a:solidFill>
                <a:latin typeface="Consolas"/>
                <a:ea typeface="Consolas"/>
                <a:cs typeface="Consolas"/>
                <a:sym typeface="Consolas"/>
              </a:rPr>
              <a:t>snap_id</a:t>
            </a:r>
            <a:r>
              <a:rPr lang="en" sz="900">
                <a:latin typeface="Consolas"/>
                <a:ea typeface="Consolas"/>
                <a:cs typeface="Consolas"/>
                <a:sym typeface="Consolas"/>
              </a:rPr>
              <a:t>, src, msg)</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a:t>
            </a:r>
            <a:r>
              <a:rPr lang="en" sz="900">
                <a:solidFill>
                  <a:srgbClr val="FF0000"/>
                </a:solidFill>
                <a:latin typeface="Consolas"/>
                <a:ea typeface="Consolas"/>
                <a:cs typeface="Consolas"/>
                <a:sym typeface="Consolas"/>
              </a:rPr>
              <a:t>}</a:t>
            </a:r>
            <a:endParaRPr sz="900">
              <a:solidFill>
                <a:srgbClr val="FF0000"/>
              </a:solidFill>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 Also, update server’s local state</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case </a:t>
            </a:r>
            <a:r>
              <a:rPr b="1" lang="en" sz="900">
                <a:latin typeface="Consolas"/>
                <a:ea typeface="Consolas"/>
                <a:cs typeface="Consolas"/>
                <a:sym typeface="Consolas"/>
              </a:rPr>
              <a:t>MarkerMessage</a:t>
            </a:r>
            <a:r>
              <a:rPr lang="en" sz="900">
                <a:latin typeface="Consolas"/>
                <a:ea typeface="Consolas"/>
                <a:cs typeface="Consolas"/>
                <a:sym typeface="Consolas"/>
              </a:rPr>
              <a:t>:</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snap_id = getSnapId(msg)</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if </a:t>
            </a:r>
            <a:r>
              <a:rPr lang="en" sz="900">
                <a:solidFill>
                  <a:srgbClr val="0000FF"/>
                </a:solidFill>
                <a:latin typeface="Consolas"/>
                <a:ea typeface="Consolas"/>
                <a:cs typeface="Consolas"/>
                <a:sym typeface="Consolas"/>
              </a:rPr>
              <a:t>firstMarkerMsg</a:t>
            </a:r>
            <a:r>
              <a:rPr lang="en" sz="900">
                <a:latin typeface="Consolas"/>
                <a:ea typeface="Consolas"/>
                <a:cs typeface="Consolas"/>
                <a:sym typeface="Consolas"/>
              </a:rPr>
              <a:t>(snap_id)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StartSnapshot(snap_id)</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 else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a:t>
            </a:r>
            <a:r>
              <a:rPr lang="en" sz="900">
                <a:solidFill>
                  <a:srgbClr val="0000FF"/>
                </a:solidFill>
                <a:latin typeface="Consolas"/>
                <a:ea typeface="Consolas"/>
                <a:cs typeface="Consolas"/>
                <a:sym typeface="Consolas"/>
              </a:rPr>
              <a:t>setReceivedMarker</a:t>
            </a:r>
            <a:r>
              <a:rPr lang="en" sz="900">
                <a:latin typeface="Consolas"/>
                <a:ea typeface="Consolas"/>
                <a:cs typeface="Consolas"/>
                <a:sym typeface="Consolas"/>
              </a:rPr>
              <a:t>(</a:t>
            </a:r>
            <a:r>
              <a:rPr lang="en" sz="900">
                <a:solidFill>
                  <a:srgbClr val="FF0000"/>
                </a:solidFill>
                <a:latin typeface="Consolas"/>
                <a:ea typeface="Consolas"/>
                <a:cs typeface="Consolas"/>
                <a:sym typeface="Consolas"/>
              </a:rPr>
              <a:t>snap_id</a:t>
            </a:r>
            <a:r>
              <a:rPr lang="en" sz="900">
                <a:latin typeface="Consolas"/>
                <a:ea typeface="Consolas"/>
                <a:cs typeface="Consolas"/>
                <a:sym typeface="Consolas"/>
              </a:rPr>
              <a:t>, src)</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if </a:t>
            </a:r>
            <a:r>
              <a:rPr lang="en" sz="900">
                <a:solidFill>
                  <a:srgbClr val="0000FF"/>
                </a:solidFill>
                <a:latin typeface="Consolas"/>
                <a:ea typeface="Consolas"/>
                <a:cs typeface="Consolas"/>
                <a:sym typeface="Consolas"/>
              </a:rPr>
              <a:t>receiveAllMarkers</a:t>
            </a:r>
            <a:r>
              <a:rPr lang="en" sz="900">
                <a:latin typeface="Consolas"/>
                <a:ea typeface="Consolas"/>
                <a:cs typeface="Consolas"/>
                <a:sym typeface="Consolas"/>
              </a:rPr>
              <a:t>(</a:t>
            </a:r>
            <a:r>
              <a:rPr lang="en" sz="900">
                <a:solidFill>
                  <a:srgbClr val="FF0000"/>
                </a:solidFill>
                <a:latin typeface="Consolas"/>
                <a:ea typeface="Consolas"/>
                <a:cs typeface="Consolas"/>
                <a:sym typeface="Consolas"/>
              </a:rPr>
              <a:t>snap_id</a:t>
            </a:r>
            <a:r>
              <a:rPr lang="en" sz="900">
                <a:latin typeface="Consolas"/>
                <a:ea typeface="Consolas"/>
                <a:cs typeface="Consolas"/>
                <a:sym typeface="Consolas"/>
              </a:rPr>
              <a:t>)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 Notify simulator of the completion</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a:t>
            </a:r>
            <a:endParaRPr sz="900">
              <a:latin typeface="Consolas"/>
              <a:ea typeface="Consolas"/>
              <a:cs typeface="Consolas"/>
              <a:sym typeface="Consolas"/>
            </a:endParaRPr>
          </a:p>
        </p:txBody>
      </p:sp>
      <p:sp>
        <p:nvSpPr>
          <p:cNvPr id="327" name="Google Shape;327;p30"/>
          <p:cNvSpPr txBox="1"/>
          <p:nvPr/>
        </p:nvSpPr>
        <p:spPr>
          <a:xfrm>
            <a:off x="2785600" y="2075900"/>
            <a:ext cx="3014100" cy="2539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900">
                <a:latin typeface="Consolas"/>
                <a:ea typeface="Consolas"/>
                <a:cs typeface="Consolas"/>
                <a:sym typeface="Consolas"/>
              </a:rPr>
              <a:t>func </a:t>
            </a:r>
            <a:r>
              <a:rPr b="1" lang="en" sz="900">
                <a:latin typeface="Consolas"/>
                <a:ea typeface="Consolas"/>
                <a:cs typeface="Consolas"/>
                <a:sym typeface="Consolas"/>
              </a:rPr>
              <a:t>updateSnapshot</a:t>
            </a:r>
            <a:r>
              <a:rPr lang="en" sz="900">
                <a:latin typeface="Consolas"/>
                <a:ea typeface="Consolas"/>
                <a:cs typeface="Consolas"/>
                <a:sym typeface="Consolas"/>
              </a:rPr>
              <a:t>(</a:t>
            </a:r>
            <a:r>
              <a:rPr lang="en" sz="900">
                <a:solidFill>
                  <a:srgbClr val="FF0000"/>
                </a:solidFill>
                <a:latin typeface="Consolas"/>
                <a:ea typeface="Consolas"/>
                <a:cs typeface="Consolas"/>
                <a:sym typeface="Consolas"/>
              </a:rPr>
              <a:t>snap_id</a:t>
            </a:r>
            <a:r>
              <a:rPr lang="en" sz="900">
                <a:latin typeface="Consolas"/>
                <a:ea typeface="Consolas"/>
                <a:cs typeface="Consolas"/>
                <a:sym typeface="Consolas"/>
              </a:rPr>
              <a:t>, src, msg)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snapMsg = SnapshotMessage(src, msg)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a:t>
            </a:r>
            <a:r>
              <a:rPr lang="en" sz="900">
                <a:solidFill>
                  <a:srgbClr val="9900FF"/>
                </a:solidFill>
                <a:latin typeface="Consolas"/>
                <a:ea typeface="Consolas"/>
                <a:cs typeface="Consolas"/>
                <a:sym typeface="Consolas"/>
              </a:rPr>
              <a:t>snapStates</a:t>
            </a:r>
            <a:r>
              <a:rPr lang="en" sz="900">
                <a:solidFill>
                  <a:srgbClr val="FF0000"/>
                </a:solidFill>
                <a:latin typeface="Consolas"/>
                <a:ea typeface="Consolas"/>
                <a:cs typeface="Consolas"/>
                <a:sym typeface="Consolas"/>
              </a:rPr>
              <a:t>[snap_id]</a:t>
            </a:r>
            <a:r>
              <a:rPr lang="en" sz="900">
                <a:latin typeface="Consolas"/>
                <a:ea typeface="Consolas"/>
                <a:cs typeface="Consolas"/>
                <a:sym typeface="Consolas"/>
              </a:rPr>
              <a:t>.messages.append(snapMsg)</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a:t>
            </a:r>
            <a:endParaRPr sz="900">
              <a:latin typeface="Consolas"/>
              <a:ea typeface="Consolas"/>
              <a:cs typeface="Consolas"/>
              <a:sym typeface="Consolas"/>
            </a:endParaRPr>
          </a:p>
          <a:p>
            <a:pPr indent="0" lvl="0" marL="0" rtl="0" algn="l">
              <a:spcBef>
                <a:spcPts val="0"/>
              </a:spcBef>
              <a:spcAft>
                <a:spcPts val="0"/>
              </a:spcAft>
              <a:buNone/>
            </a:pPr>
            <a:r>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func </a:t>
            </a:r>
            <a:r>
              <a:rPr b="1" lang="en" sz="900">
                <a:latin typeface="Consolas"/>
                <a:ea typeface="Consolas"/>
                <a:cs typeface="Consolas"/>
                <a:sym typeface="Consolas"/>
              </a:rPr>
              <a:t>setReceivedMark</a:t>
            </a:r>
            <a:r>
              <a:rPr lang="en" sz="900">
                <a:latin typeface="Consolas"/>
                <a:ea typeface="Consolas"/>
                <a:cs typeface="Consolas"/>
                <a:sym typeface="Consolas"/>
              </a:rPr>
              <a:t>(</a:t>
            </a:r>
            <a:r>
              <a:rPr lang="en" sz="900">
                <a:solidFill>
                  <a:srgbClr val="FF0000"/>
                </a:solidFill>
                <a:latin typeface="Consolas"/>
                <a:ea typeface="Consolas"/>
                <a:cs typeface="Consolas"/>
                <a:sym typeface="Consolas"/>
              </a:rPr>
              <a:t>snap_id</a:t>
            </a:r>
            <a:r>
              <a:rPr lang="en" sz="900">
                <a:latin typeface="Consolas"/>
                <a:ea typeface="Consolas"/>
                <a:cs typeface="Consolas"/>
                <a:sym typeface="Consolas"/>
              </a:rPr>
              <a:t>, src)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a:t>
            </a:r>
            <a:r>
              <a:rPr lang="en" sz="900">
                <a:solidFill>
                  <a:srgbClr val="38761D"/>
                </a:solidFill>
                <a:latin typeface="Consolas"/>
                <a:ea typeface="Consolas"/>
                <a:cs typeface="Consolas"/>
                <a:sym typeface="Consolas"/>
              </a:rPr>
              <a:t>receivedMarker</a:t>
            </a:r>
            <a:r>
              <a:rPr lang="en" sz="900">
                <a:solidFill>
                  <a:srgbClr val="FF0000"/>
                </a:solidFill>
                <a:latin typeface="Consolas"/>
                <a:ea typeface="Consolas"/>
                <a:cs typeface="Consolas"/>
                <a:sym typeface="Consolas"/>
              </a:rPr>
              <a:t>[snap_id]</a:t>
            </a:r>
            <a:r>
              <a:rPr lang="en" sz="900">
                <a:latin typeface="Consolas"/>
                <a:ea typeface="Consolas"/>
                <a:cs typeface="Consolas"/>
                <a:sym typeface="Consolas"/>
              </a:rPr>
              <a:t>[src] = </a:t>
            </a:r>
            <a:r>
              <a:rPr lang="en" sz="900">
                <a:solidFill>
                  <a:srgbClr val="1155CC"/>
                </a:solidFill>
                <a:latin typeface="Consolas"/>
                <a:ea typeface="Consolas"/>
                <a:cs typeface="Consolas"/>
                <a:sym typeface="Consolas"/>
              </a:rPr>
              <a:t>true</a:t>
            </a:r>
            <a:endParaRPr sz="900">
              <a:solidFill>
                <a:srgbClr val="1155CC"/>
              </a:solidFill>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a:t>
            </a:r>
            <a:endParaRPr sz="900">
              <a:latin typeface="Consolas"/>
              <a:ea typeface="Consolas"/>
              <a:cs typeface="Consolas"/>
              <a:sym typeface="Consolas"/>
            </a:endParaRPr>
          </a:p>
          <a:p>
            <a:pPr indent="0" lvl="0" marL="0" rtl="0" algn="l">
              <a:spcBef>
                <a:spcPts val="0"/>
              </a:spcBef>
              <a:spcAft>
                <a:spcPts val="0"/>
              </a:spcAft>
              <a:buNone/>
            </a:pPr>
            <a:r>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func </a:t>
            </a:r>
            <a:r>
              <a:rPr b="1" lang="en" sz="900">
                <a:latin typeface="Consolas"/>
                <a:ea typeface="Consolas"/>
                <a:cs typeface="Consolas"/>
                <a:sym typeface="Consolas"/>
              </a:rPr>
              <a:t>firstMarkerMsg</a:t>
            </a:r>
            <a:r>
              <a:rPr lang="en" sz="900">
                <a:latin typeface="Consolas"/>
                <a:ea typeface="Consolas"/>
                <a:cs typeface="Consolas"/>
                <a:sym typeface="Consolas"/>
              </a:rPr>
              <a:t>(snap_id)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return (</a:t>
            </a:r>
            <a:r>
              <a:rPr lang="en" sz="900">
                <a:solidFill>
                  <a:srgbClr val="FF0000"/>
                </a:solidFill>
                <a:latin typeface="Consolas"/>
                <a:ea typeface="Consolas"/>
                <a:cs typeface="Consolas"/>
                <a:sym typeface="Consolas"/>
              </a:rPr>
              <a:t>snap_id in </a:t>
            </a:r>
            <a:r>
              <a:rPr lang="en" sz="900">
                <a:solidFill>
                  <a:srgbClr val="9900FF"/>
                </a:solidFill>
                <a:latin typeface="Consolas"/>
                <a:ea typeface="Consolas"/>
                <a:cs typeface="Consolas"/>
                <a:sym typeface="Consolas"/>
              </a:rPr>
              <a:t>snapStates</a:t>
            </a:r>
            <a:r>
              <a:rPr lang="en" sz="900">
                <a:solidFill>
                  <a:srgbClr val="FF0000"/>
                </a:solidFill>
                <a:latin typeface="Consolas"/>
                <a:ea typeface="Consolas"/>
                <a:cs typeface="Consolas"/>
                <a:sym typeface="Consolas"/>
              </a:rPr>
              <a:t>.keys())</a:t>
            </a:r>
            <a:endParaRPr sz="900">
              <a:solidFill>
                <a:srgbClr val="FF0000"/>
              </a:solidFill>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a:t>
            </a:r>
            <a:endParaRPr sz="900">
              <a:latin typeface="Consolas"/>
              <a:ea typeface="Consolas"/>
              <a:cs typeface="Consolas"/>
              <a:sym typeface="Consolas"/>
            </a:endParaRPr>
          </a:p>
          <a:p>
            <a:pPr indent="0" lvl="0" marL="0" rtl="0" algn="l">
              <a:spcBef>
                <a:spcPts val="0"/>
              </a:spcBef>
              <a:spcAft>
                <a:spcPts val="0"/>
              </a:spcAft>
              <a:buNone/>
            </a:pPr>
            <a:r>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Func </a:t>
            </a:r>
            <a:r>
              <a:rPr b="1" lang="en" sz="900">
                <a:latin typeface="Consolas"/>
                <a:ea typeface="Consolas"/>
                <a:cs typeface="Consolas"/>
                <a:sym typeface="Consolas"/>
              </a:rPr>
              <a:t>receiveAllMarkers</a:t>
            </a:r>
            <a:r>
              <a:rPr lang="en" sz="900">
                <a:latin typeface="Consolas"/>
                <a:ea typeface="Consolas"/>
                <a:cs typeface="Consolas"/>
                <a:sym typeface="Consolas"/>
              </a:rPr>
              <a:t>(</a:t>
            </a:r>
            <a:r>
              <a:rPr lang="en" sz="900">
                <a:solidFill>
                  <a:srgbClr val="FF0000"/>
                </a:solidFill>
                <a:latin typeface="Consolas"/>
                <a:ea typeface="Consolas"/>
                <a:cs typeface="Consolas"/>
                <a:sym typeface="Consolas"/>
              </a:rPr>
              <a:t>snap_id</a:t>
            </a:r>
            <a:r>
              <a:rPr lang="en" sz="900">
                <a:latin typeface="Consolas"/>
                <a:ea typeface="Consolas"/>
                <a:cs typeface="Consolas"/>
                <a:sym typeface="Consolas"/>
              </a:rPr>
              <a:t>) {</a:t>
            </a:r>
            <a:endParaRPr sz="900">
              <a:latin typeface="Consolas"/>
              <a:ea typeface="Consolas"/>
              <a:cs typeface="Consolas"/>
              <a:sym typeface="Consolas"/>
            </a:endParaRPr>
          </a:p>
          <a:p>
            <a:pPr indent="0" lvl="0" marL="0" rtl="0" algn="l">
              <a:spcBef>
                <a:spcPts val="0"/>
              </a:spcBef>
              <a:spcAft>
                <a:spcPts val="0"/>
              </a:spcAft>
              <a:buNone/>
            </a:pPr>
            <a:r>
              <a:rPr lang="en" sz="900">
                <a:latin typeface="Consolas"/>
                <a:ea typeface="Consolas"/>
                <a:cs typeface="Consolas"/>
                <a:sym typeface="Consolas"/>
              </a:rPr>
              <a:t>  return </a:t>
            </a:r>
            <a:r>
              <a:rPr lang="en" sz="900">
                <a:solidFill>
                  <a:srgbClr val="38761D"/>
                </a:solidFill>
                <a:latin typeface="Consolas"/>
                <a:ea typeface="Consolas"/>
                <a:cs typeface="Consolas"/>
                <a:sym typeface="Consolas"/>
              </a:rPr>
              <a:t>receivedMarker</a:t>
            </a:r>
            <a:r>
              <a:rPr lang="en" sz="900">
                <a:solidFill>
                  <a:srgbClr val="FF0000"/>
                </a:solidFill>
                <a:latin typeface="Consolas"/>
                <a:ea typeface="Consolas"/>
                <a:cs typeface="Consolas"/>
                <a:sym typeface="Consolas"/>
              </a:rPr>
              <a:t>[snap_id]</a:t>
            </a:r>
            <a:r>
              <a:rPr lang="en" sz="900">
                <a:latin typeface="Consolas"/>
                <a:ea typeface="Consolas"/>
                <a:cs typeface="Consolas"/>
                <a:sym typeface="Consolas"/>
              </a:rPr>
              <a:t>.size == inboundLinks.size }</a:t>
            </a:r>
            <a:endParaRPr sz="900">
              <a:latin typeface="Consolas"/>
              <a:ea typeface="Consolas"/>
              <a:cs typeface="Consolas"/>
              <a:sym typeface="Consolas"/>
            </a:endParaRPr>
          </a:p>
        </p:txBody>
      </p:sp>
      <p:sp>
        <p:nvSpPr>
          <p:cNvPr id="328" name="Google Shape;328;p3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329" name="Google Shape;329;p30"/>
          <p:cNvSpPr txBox="1"/>
          <p:nvPr/>
        </p:nvSpPr>
        <p:spPr>
          <a:xfrm rot="1727">
            <a:off x="350205" y="4767632"/>
            <a:ext cx="1791600" cy="338700"/>
          </a:xfrm>
          <a:prstGeom prst="rect">
            <a:avLst/>
          </a:prstGeom>
          <a:solidFill>
            <a:srgbClr val="FFF2CC"/>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t>1. </a:t>
            </a:r>
            <a:r>
              <a:rPr b="1" lang="en" sz="1000"/>
              <a:t>Update state variables</a:t>
            </a:r>
            <a:r>
              <a:rPr b="1" lang="en" sz="1000"/>
              <a:t> </a:t>
            </a:r>
            <a:endParaRPr b="1" sz="1000"/>
          </a:p>
        </p:txBody>
      </p:sp>
      <p:sp>
        <p:nvSpPr>
          <p:cNvPr id="330" name="Google Shape;330;p30"/>
          <p:cNvSpPr txBox="1"/>
          <p:nvPr/>
        </p:nvSpPr>
        <p:spPr>
          <a:xfrm rot="1666">
            <a:off x="2875600" y="4613725"/>
            <a:ext cx="2475900" cy="492600"/>
          </a:xfrm>
          <a:prstGeom prst="rect">
            <a:avLst/>
          </a:prstGeom>
          <a:solidFill>
            <a:srgbClr val="FFF2CC"/>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t>2. </a:t>
            </a:r>
            <a:r>
              <a:rPr b="1" lang="en" sz="1000"/>
              <a:t>Update helper functions while keeping most of its API intact  </a:t>
            </a:r>
            <a:endParaRPr b="1" sz="1000"/>
          </a:p>
        </p:txBody>
      </p:sp>
      <p:sp>
        <p:nvSpPr>
          <p:cNvPr id="331" name="Google Shape;331;p30"/>
          <p:cNvSpPr txBox="1"/>
          <p:nvPr/>
        </p:nvSpPr>
        <p:spPr>
          <a:xfrm rot="1666">
            <a:off x="5963700" y="4767775"/>
            <a:ext cx="2475900" cy="338700"/>
          </a:xfrm>
          <a:prstGeom prst="rect">
            <a:avLst/>
          </a:prstGeom>
          <a:solidFill>
            <a:srgbClr val="FFF2CC"/>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t>3</a:t>
            </a:r>
            <a:r>
              <a:rPr b="1" lang="en" sz="1000"/>
              <a:t>. Minimal change on execution </a:t>
            </a:r>
            <a:r>
              <a:rPr b="1" lang="en" sz="1000"/>
              <a:t>logic</a:t>
            </a:r>
            <a:endParaRPr b="1" sz="10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5"/>
                                        </p:tgtEl>
                                        <p:attrNameLst>
                                          <p:attrName>style.visibility</p:attrName>
                                        </p:attrNameLst>
                                      </p:cBhvr>
                                      <p:to>
                                        <p:strVal val="visible"/>
                                      </p:to>
                                    </p:set>
                                    <p:animEffect filter="fade" transition="in">
                                      <p:cBhvr>
                                        <p:cTn dur="1000"/>
                                        <p:tgtEl>
                                          <p:spTgt spid="325"/>
                                        </p:tgtEl>
                                      </p:cBhvr>
                                    </p:animEffect>
                                  </p:childTnLst>
                                </p:cTn>
                              </p:par>
                              <p:par>
                                <p:cTn fill="hold" nodeType="withEffect" presetClass="entr" presetID="10" presetSubtype="0">
                                  <p:stCondLst>
                                    <p:cond delay="0"/>
                                  </p:stCondLst>
                                  <p:childTnLst>
                                    <p:set>
                                      <p:cBhvr>
                                        <p:cTn dur="1" fill="hold">
                                          <p:stCondLst>
                                            <p:cond delay="0"/>
                                          </p:stCondLst>
                                        </p:cTn>
                                        <p:tgtEl>
                                          <p:spTgt spid="329"/>
                                        </p:tgtEl>
                                        <p:attrNameLst>
                                          <p:attrName>style.visibility</p:attrName>
                                        </p:attrNameLst>
                                      </p:cBhvr>
                                      <p:to>
                                        <p:strVal val="visible"/>
                                      </p:to>
                                    </p:set>
                                    <p:animEffect filter="fade" transition="in">
                                      <p:cBhvr>
                                        <p:cTn dur="1000"/>
                                        <p:tgtEl>
                                          <p:spTgt spid="3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30"/>
                                        </p:tgtEl>
                                        <p:attrNameLst>
                                          <p:attrName>style.visibility</p:attrName>
                                        </p:attrNameLst>
                                      </p:cBhvr>
                                      <p:to>
                                        <p:strVal val="visible"/>
                                      </p:to>
                                    </p:set>
                                    <p:animEffect filter="fade" transition="in">
                                      <p:cBhvr>
                                        <p:cTn dur="1000"/>
                                        <p:tgtEl>
                                          <p:spTgt spid="330"/>
                                        </p:tgtEl>
                                      </p:cBhvr>
                                    </p:animEffect>
                                  </p:childTnLst>
                                </p:cTn>
                              </p:par>
                              <p:par>
                                <p:cTn fill="hold" nodeType="withEffect" presetClass="entr" presetID="10" presetSubtype="0">
                                  <p:stCondLst>
                                    <p:cond delay="0"/>
                                  </p:stCondLst>
                                  <p:childTnLst>
                                    <p:set>
                                      <p:cBhvr>
                                        <p:cTn dur="1" fill="hold">
                                          <p:stCondLst>
                                            <p:cond delay="0"/>
                                          </p:stCondLst>
                                        </p:cTn>
                                        <p:tgtEl>
                                          <p:spTgt spid="327"/>
                                        </p:tgtEl>
                                        <p:attrNameLst>
                                          <p:attrName>style.visibility</p:attrName>
                                        </p:attrNameLst>
                                      </p:cBhvr>
                                      <p:to>
                                        <p:strVal val="visible"/>
                                      </p:to>
                                    </p:set>
                                    <p:animEffect filter="fade" transition="in">
                                      <p:cBhvr>
                                        <p:cTn dur="1000"/>
                                        <p:tgtEl>
                                          <p:spTgt spid="3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26"/>
                                        </p:tgtEl>
                                        <p:attrNameLst>
                                          <p:attrName>style.visibility</p:attrName>
                                        </p:attrNameLst>
                                      </p:cBhvr>
                                      <p:to>
                                        <p:strVal val="visible"/>
                                      </p:to>
                                    </p:set>
                                    <p:animEffect filter="fade" transition="in">
                                      <p:cBhvr>
                                        <p:cTn dur="1000"/>
                                        <p:tgtEl>
                                          <p:spTgt spid="326"/>
                                        </p:tgtEl>
                                      </p:cBhvr>
                                    </p:animEffect>
                                  </p:childTnLst>
                                </p:cTn>
                              </p:par>
                              <p:par>
                                <p:cTn fill="hold" nodeType="withEffect" presetClass="entr" presetID="10" presetSubtype="0">
                                  <p:stCondLst>
                                    <p:cond delay="0"/>
                                  </p:stCondLst>
                                  <p:childTnLst>
                                    <p:set>
                                      <p:cBhvr>
                                        <p:cTn dur="1" fill="hold">
                                          <p:stCondLst>
                                            <p:cond delay="0"/>
                                          </p:stCondLst>
                                        </p:cTn>
                                        <p:tgtEl>
                                          <p:spTgt spid="331"/>
                                        </p:tgtEl>
                                        <p:attrNameLst>
                                          <p:attrName>style.visibility</p:attrName>
                                        </p:attrNameLst>
                                      </p:cBhvr>
                                      <p:to>
                                        <p:strVal val="visible"/>
                                      </p:to>
                                    </p:set>
                                    <p:animEffect filter="fade" transition="in">
                                      <p:cBhvr>
                                        <p:cTn dur="1000"/>
                                        <p:tgtEl>
                                          <p:spTgt spid="33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sp>
        <p:nvSpPr>
          <p:cNvPr id="336" name="Google Shape;336;p31"/>
          <p:cNvSpPr txBox="1"/>
          <p:nvPr>
            <p:ph type="title"/>
          </p:nvPr>
        </p:nvSpPr>
        <p:spPr>
          <a:xfrm>
            <a:off x="311700" y="3039700"/>
            <a:ext cx="8520600" cy="8418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Tips for Debugging</a:t>
            </a:r>
            <a:endParaRPr/>
          </a:p>
        </p:txBody>
      </p:sp>
      <p:sp>
        <p:nvSpPr>
          <p:cNvPr id="337" name="Google Shape;337;p3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pic>
        <p:nvPicPr>
          <p:cNvPr id="338" name="Google Shape;338;p31"/>
          <p:cNvPicPr preferRelativeResize="0"/>
          <p:nvPr/>
        </p:nvPicPr>
        <p:blipFill>
          <a:blip r:embed="rId3">
            <a:alphaModFix/>
          </a:blip>
          <a:stretch>
            <a:fillRect/>
          </a:stretch>
        </p:blipFill>
        <p:spPr>
          <a:xfrm>
            <a:off x="3648975" y="1262000"/>
            <a:ext cx="1846051" cy="184605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pic>
        <p:nvPicPr>
          <p:cNvPr id="62" name="Google Shape;62;p14"/>
          <p:cNvPicPr preferRelativeResize="0"/>
          <p:nvPr/>
        </p:nvPicPr>
        <p:blipFill>
          <a:blip r:embed="rId3">
            <a:alphaModFix/>
          </a:blip>
          <a:stretch>
            <a:fillRect/>
          </a:stretch>
        </p:blipFill>
        <p:spPr>
          <a:xfrm>
            <a:off x="1517912" y="875150"/>
            <a:ext cx="6108176" cy="27746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Tips on Debugging </a:t>
            </a:r>
            <a:endParaRPr/>
          </a:p>
        </p:txBody>
      </p:sp>
      <p:sp>
        <p:nvSpPr>
          <p:cNvPr id="344" name="Google Shape;344;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b="1" lang="en">
                <a:solidFill>
                  <a:schemeClr val="dk1"/>
                </a:solidFill>
              </a:rPr>
              <a:t>Start Early! (This is imperative for Assignment #4)</a:t>
            </a:r>
            <a:endParaRPr b="1">
              <a:solidFill>
                <a:schemeClr val="dk1"/>
              </a:solidFill>
            </a:endParaRPr>
          </a:p>
          <a:p>
            <a:pPr indent="-342900" lvl="0" marL="457200" rtl="0" algn="l">
              <a:spcBef>
                <a:spcPts val="0"/>
              </a:spcBef>
              <a:spcAft>
                <a:spcPts val="0"/>
              </a:spcAft>
              <a:buClr>
                <a:schemeClr val="dk1"/>
              </a:buClr>
              <a:buSzPts val="1800"/>
              <a:buChar char="●"/>
            </a:pPr>
            <a:r>
              <a:rPr b="1" lang="en">
                <a:solidFill>
                  <a:schemeClr val="accent1"/>
                </a:solidFill>
              </a:rPr>
              <a:t>Commit your code to Git often and early</a:t>
            </a:r>
            <a:r>
              <a:rPr lang="en">
                <a:solidFill>
                  <a:schemeClr val="dk1"/>
                </a:solidFill>
              </a:rPr>
              <a:t>, and every time when you pass a new test (enable comparative debugging later if necessary) </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Have proper naming for variables and add comments in your code</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Easier for both you and others to read and debug your code</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Take </a:t>
            </a:r>
            <a:r>
              <a:rPr lang="en">
                <a:solidFill>
                  <a:schemeClr val="dk1"/>
                </a:solidFill>
              </a:rPr>
              <a:t>advantage</a:t>
            </a:r>
            <a:r>
              <a:rPr lang="en">
                <a:solidFill>
                  <a:schemeClr val="dk1"/>
                </a:solidFill>
              </a:rPr>
              <a:t> of</a:t>
            </a:r>
            <a:r>
              <a:rPr lang="en">
                <a:solidFill>
                  <a:srgbClr val="0000FF"/>
                </a:solidFill>
              </a:rPr>
              <a:t> </a:t>
            </a:r>
            <a:r>
              <a:rPr lang="en" u="sng">
                <a:solidFill>
                  <a:srgbClr val="0000FF"/>
                </a:solidFill>
                <a:hlinkClick r:id="rId3">
                  <a:extLst>
                    <a:ext uri="{A12FA001-AC4F-418D-AE19-62706E023703}">
                      <ahyp:hlinkClr val="tx"/>
                    </a:ext>
                  </a:extLst>
                </a:hlinkClick>
              </a:rPr>
              <a:t>Go Playground</a:t>
            </a:r>
            <a:r>
              <a:rPr lang="en">
                <a:solidFill>
                  <a:schemeClr val="dk1"/>
                </a:solidFill>
              </a:rPr>
              <a:t> if you are not </a:t>
            </a:r>
            <a:r>
              <a:rPr lang="en">
                <a:solidFill>
                  <a:schemeClr val="dk1"/>
                </a:solidFill>
              </a:rPr>
              <a:t>familiar</a:t>
            </a:r>
            <a:r>
              <a:rPr lang="en">
                <a:solidFill>
                  <a:schemeClr val="dk1"/>
                </a:solidFill>
              </a:rPr>
              <a:t> with any Go specifics</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Print statements are your </a:t>
            </a:r>
            <a:r>
              <a:rPr lang="en">
                <a:solidFill>
                  <a:schemeClr val="dk1"/>
                </a:solidFill>
              </a:rPr>
              <a:t>friend! </a:t>
            </a:r>
            <a:endParaRPr>
              <a:solidFill>
                <a:schemeClr val="dk1"/>
              </a:solidFill>
            </a:endParaRPr>
          </a:p>
          <a:p>
            <a:pPr indent="-342900" lvl="0" marL="457200" rtl="0" algn="l">
              <a:spcBef>
                <a:spcPts val="0"/>
              </a:spcBef>
              <a:spcAft>
                <a:spcPts val="0"/>
              </a:spcAft>
              <a:buClr>
                <a:srgbClr val="0000FF"/>
              </a:buClr>
              <a:buSzPts val="1800"/>
              <a:buChar char="●"/>
            </a:pPr>
            <a:r>
              <a:rPr lang="en" u="sng">
                <a:solidFill>
                  <a:srgbClr val="0000FF"/>
                </a:solidFill>
                <a:hlinkClick r:id="rId4">
                  <a:extLst>
                    <a:ext uri="{A12FA001-AC4F-418D-AE19-62706E023703}">
                      <ahyp:hlinkClr val="tx"/>
                    </a:ext>
                  </a:extLst>
                </a:hlinkClick>
              </a:rPr>
              <a:t>Read this ASAP</a:t>
            </a:r>
            <a:endParaRPr>
              <a:solidFill>
                <a:srgbClr val="0000FF"/>
              </a:solidFill>
            </a:endParaRPr>
          </a:p>
          <a:p>
            <a:pPr indent="0" lvl="0" marL="0" rtl="0" algn="l">
              <a:spcBef>
                <a:spcPts val="1200"/>
              </a:spcBef>
              <a:spcAft>
                <a:spcPts val="1200"/>
              </a:spcAft>
              <a:buNone/>
            </a:pPr>
            <a:r>
              <a:rPr lang="en">
                <a:solidFill>
                  <a:schemeClr val="dk1"/>
                </a:solidFill>
              </a:rPr>
              <a:t> </a:t>
            </a:r>
            <a:endParaRPr>
              <a:solidFill>
                <a:schemeClr val="dk1"/>
              </a:solidFill>
            </a:endParaRPr>
          </a:p>
        </p:txBody>
      </p:sp>
      <p:sp>
        <p:nvSpPr>
          <p:cNvPr id="345" name="Google Shape;345;p3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pic>
        <p:nvPicPr>
          <p:cNvPr id="346" name="Google Shape;346;p32" title="Screenshot 2025-10-22 at 6.40.26 PM.png"/>
          <p:cNvPicPr preferRelativeResize="0"/>
          <p:nvPr/>
        </p:nvPicPr>
        <p:blipFill>
          <a:blip r:embed="rId5">
            <a:alphaModFix/>
          </a:blip>
          <a:stretch>
            <a:fillRect/>
          </a:stretch>
        </p:blipFill>
        <p:spPr>
          <a:xfrm>
            <a:off x="3590900" y="3429750"/>
            <a:ext cx="5020649" cy="162707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4">
                                            <p:txEl>
                                              <p:pRg end="0" st="0"/>
                                            </p:txEl>
                                          </p:spTgt>
                                        </p:tgtEl>
                                        <p:attrNameLst>
                                          <p:attrName>style.visibility</p:attrName>
                                        </p:attrNameLst>
                                      </p:cBhvr>
                                      <p:to>
                                        <p:strVal val="visible"/>
                                      </p:to>
                                    </p:set>
                                    <p:animEffect filter="fade" transition="in">
                                      <p:cBhvr>
                                        <p:cTn dur="1000"/>
                                        <p:tgtEl>
                                          <p:spTgt spid="34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4">
                                            <p:txEl>
                                              <p:pRg end="1" st="1"/>
                                            </p:txEl>
                                          </p:spTgt>
                                        </p:tgtEl>
                                        <p:attrNameLst>
                                          <p:attrName>style.visibility</p:attrName>
                                        </p:attrNameLst>
                                      </p:cBhvr>
                                      <p:to>
                                        <p:strVal val="visible"/>
                                      </p:to>
                                    </p:set>
                                    <p:animEffect filter="fade" transition="in">
                                      <p:cBhvr>
                                        <p:cTn dur="1000"/>
                                        <p:tgtEl>
                                          <p:spTgt spid="34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4">
                                            <p:txEl>
                                              <p:pRg end="2" st="2"/>
                                            </p:txEl>
                                          </p:spTgt>
                                        </p:tgtEl>
                                        <p:attrNameLst>
                                          <p:attrName>style.visibility</p:attrName>
                                        </p:attrNameLst>
                                      </p:cBhvr>
                                      <p:to>
                                        <p:strVal val="visible"/>
                                      </p:to>
                                    </p:set>
                                    <p:animEffect filter="fade" transition="in">
                                      <p:cBhvr>
                                        <p:cTn dur="1000"/>
                                        <p:tgtEl>
                                          <p:spTgt spid="34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4">
                                            <p:txEl>
                                              <p:pRg end="3" st="3"/>
                                            </p:txEl>
                                          </p:spTgt>
                                        </p:tgtEl>
                                        <p:attrNameLst>
                                          <p:attrName>style.visibility</p:attrName>
                                        </p:attrNameLst>
                                      </p:cBhvr>
                                      <p:to>
                                        <p:strVal val="visible"/>
                                      </p:to>
                                    </p:set>
                                    <p:animEffect filter="fade" transition="in">
                                      <p:cBhvr>
                                        <p:cTn dur="1000"/>
                                        <p:tgtEl>
                                          <p:spTgt spid="34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4">
                                            <p:txEl>
                                              <p:pRg end="4" st="4"/>
                                            </p:txEl>
                                          </p:spTgt>
                                        </p:tgtEl>
                                        <p:attrNameLst>
                                          <p:attrName>style.visibility</p:attrName>
                                        </p:attrNameLst>
                                      </p:cBhvr>
                                      <p:to>
                                        <p:strVal val="visible"/>
                                      </p:to>
                                    </p:set>
                                    <p:animEffect filter="fade" transition="in">
                                      <p:cBhvr>
                                        <p:cTn dur="1000"/>
                                        <p:tgtEl>
                                          <p:spTgt spid="344">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4">
                                            <p:txEl>
                                              <p:pRg end="5" st="5"/>
                                            </p:txEl>
                                          </p:spTgt>
                                        </p:tgtEl>
                                        <p:attrNameLst>
                                          <p:attrName>style.visibility</p:attrName>
                                        </p:attrNameLst>
                                      </p:cBhvr>
                                      <p:to>
                                        <p:strVal val="visible"/>
                                      </p:to>
                                    </p:set>
                                    <p:animEffect filter="fade" transition="in">
                                      <p:cBhvr>
                                        <p:cTn dur="1000"/>
                                        <p:tgtEl>
                                          <p:spTgt spid="344">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4">
                                            <p:txEl>
                                              <p:pRg end="6" st="6"/>
                                            </p:txEl>
                                          </p:spTgt>
                                        </p:tgtEl>
                                        <p:attrNameLst>
                                          <p:attrName>style.visibility</p:attrName>
                                        </p:attrNameLst>
                                      </p:cBhvr>
                                      <p:to>
                                        <p:strVal val="visible"/>
                                      </p:to>
                                    </p:set>
                                    <p:animEffect filter="fade" transition="in">
                                      <p:cBhvr>
                                        <p:cTn dur="1000"/>
                                        <p:tgtEl>
                                          <p:spTgt spid="344">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4">
                                            <p:txEl>
                                              <p:pRg end="7" st="7"/>
                                            </p:txEl>
                                          </p:spTgt>
                                        </p:tgtEl>
                                        <p:attrNameLst>
                                          <p:attrName>style.visibility</p:attrName>
                                        </p:attrNameLst>
                                      </p:cBhvr>
                                      <p:to>
                                        <p:strVal val="visible"/>
                                      </p:to>
                                    </p:set>
                                    <p:animEffect filter="fade" transition="in">
                                      <p:cBhvr>
                                        <p:cTn dur="1000"/>
                                        <p:tgtEl>
                                          <p:spTgt spid="344">
                                            <p:txEl>
                                              <p:pRg end="7" st="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0" name="Shape 350"/>
        <p:cNvGrpSpPr/>
        <p:nvPr/>
      </p:nvGrpSpPr>
      <p:grpSpPr>
        <a:xfrm>
          <a:off x="0" y="0"/>
          <a:ext cx="0" cy="0"/>
          <a:chOff x="0" y="0"/>
          <a:chExt cx="0" cy="0"/>
        </a:xfrm>
      </p:grpSpPr>
      <p:sp>
        <p:nvSpPr>
          <p:cNvPr id="351" name="Google Shape;351;p3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Prints Are Your Friend ☺</a:t>
            </a:r>
            <a:endParaRPr/>
          </a:p>
        </p:txBody>
      </p:sp>
      <p:sp>
        <p:nvSpPr>
          <p:cNvPr id="352" name="Google Shape;352;p33"/>
          <p:cNvSpPr txBox="1"/>
          <p:nvPr>
            <p:ph idx="1" type="body"/>
          </p:nvPr>
        </p:nvSpPr>
        <p:spPr>
          <a:xfrm>
            <a:off x="311700" y="1152475"/>
            <a:ext cx="8709600" cy="3416400"/>
          </a:xfrm>
          <a:prstGeom prst="rect">
            <a:avLst/>
          </a:prstGeom>
        </p:spPr>
        <p:txBody>
          <a:bodyPr anchorCtr="0" anchor="t" bIns="91425" lIns="91425" spcFirstLastPara="1" rIns="91425" wrap="square" tIns="91425">
            <a:noAutofit/>
          </a:bodyPr>
          <a:lstStyle/>
          <a:p>
            <a:pPr indent="-340677" lvl="0" marL="457200" rtl="0" algn="l">
              <a:lnSpc>
                <a:spcPct val="150000"/>
              </a:lnSpc>
              <a:spcBef>
                <a:spcPts val="0"/>
              </a:spcBef>
              <a:spcAft>
                <a:spcPts val="0"/>
              </a:spcAft>
              <a:buClr>
                <a:schemeClr val="dk1"/>
              </a:buClr>
              <a:buSzPts val="1765"/>
              <a:buChar char="●"/>
            </a:pPr>
            <a:r>
              <a:rPr b="1" lang="en" sz="1765">
                <a:solidFill>
                  <a:schemeClr val="accent1"/>
                </a:solidFill>
              </a:rPr>
              <a:t>Always verify</a:t>
            </a:r>
            <a:r>
              <a:rPr lang="en" sz="1765">
                <a:solidFill>
                  <a:schemeClr val="dk1"/>
                </a:solidFill>
              </a:rPr>
              <a:t> the behavior of your program! Sometimes, it may not align with your expectation because of some hidden bugs. </a:t>
            </a:r>
            <a:endParaRPr sz="1765">
              <a:solidFill>
                <a:schemeClr val="dk1"/>
              </a:solidFill>
            </a:endParaRPr>
          </a:p>
          <a:p>
            <a:pPr indent="-340677" lvl="0" marL="457200" rtl="0" algn="l">
              <a:lnSpc>
                <a:spcPct val="150000"/>
              </a:lnSpc>
              <a:spcBef>
                <a:spcPts val="0"/>
              </a:spcBef>
              <a:spcAft>
                <a:spcPts val="0"/>
              </a:spcAft>
              <a:buClr>
                <a:schemeClr val="dk1"/>
              </a:buClr>
              <a:buSzPts val="1765"/>
              <a:buChar char="●"/>
            </a:pPr>
            <a:r>
              <a:rPr lang="en" sz="1765">
                <a:solidFill>
                  <a:schemeClr val="dk1"/>
                </a:solidFill>
              </a:rPr>
              <a:t>Track execution using printing statements to understand the code flow</a:t>
            </a:r>
            <a:endParaRPr sz="1765">
              <a:solidFill>
                <a:schemeClr val="dk1"/>
              </a:solidFill>
            </a:endParaRPr>
          </a:p>
          <a:p>
            <a:pPr indent="-317182" lvl="1" marL="914400" rtl="0" algn="l">
              <a:lnSpc>
                <a:spcPct val="150000"/>
              </a:lnSpc>
              <a:spcBef>
                <a:spcPts val="0"/>
              </a:spcBef>
              <a:spcAft>
                <a:spcPts val="0"/>
              </a:spcAft>
              <a:buClr>
                <a:schemeClr val="dk1"/>
              </a:buClr>
              <a:buSzPts val="1395"/>
              <a:buChar char="○"/>
            </a:pPr>
            <a:r>
              <a:rPr lang="en" sz="1395">
                <a:solidFill>
                  <a:schemeClr val="dk1"/>
                </a:solidFill>
              </a:rPr>
              <a:t>Especially helpful in the early development of your design when the code complexity is not too high</a:t>
            </a:r>
            <a:endParaRPr sz="1395">
              <a:solidFill>
                <a:schemeClr val="dk1"/>
              </a:solidFill>
            </a:endParaRPr>
          </a:p>
          <a:p>
            <a:pPr indent="-340677" lvl="0" marL="457200" rtl="0" algn="l">
              <a:lnSpc>
                <a:spcPct val="150000"/>
              </a:lnSpc>
              <a:spcBef>
                <a:spcPts val="0"/>
              </a:spcBef>
              <a:spcAft>
                <a:spcPts val="0"/>
              </a:spcAft>
              <a:buClr>
                <a:schemeClr val="dk1"/>
              </a:buClr>
              <a:buSzPts val="1765"/>
              <a:buChar char="●"/>
            </a:pPr>
            <a:r>
              <a:rPr lang="en" sz="1765">
                <a:solidFill>
                  <a:schemeClr val="dk1"/>
                </a:solidFill>
              </a:rPr>
              <a:t>Help catch errors in the early stage </a:t>
            </a:r>
            <a:endParaRPr sz="1765">
              <a:solidFill>
                <a:schemeClr val="dk1"/>
              </a:solidFill>
            </a:endParaRPr>
          </a:p>
          <a:p>
            <a:pPr indent="-340677" lvl="0" marL="457200" rtl="0" algn="l">
              <a:lnSpc>
                <a:spcPct val="150000"/>
              </a:lnSpc>
              <a:spcBef>
                <a:spcPts val="0"/>
              </a:spcBef>
              <a:spcAft>
                <a:spcPts val="0"/>
              </a:spcAft>
              <a:buClr>
                <a:schemeClr val="dk1"/>
              </a:buClr>
              <a:buSzPts val="1765"/>
              <a:buChar char="●"/>
            </a:pPr>
            <a:r>
              <a:rPr lang="en" sz="1765">
                <a:solidFill>
                  <a:schemeClr val="dk1"/>
                </a:solidFill>
              </a:rPr>
              <a:t>Example</a:t>
            </a:r>
            <a:endParaRPr sz="1765">
              <a:solidFill>
                <a:schemeClr val="dk1"/>
              </a:solidFill>
            </a:endParaRPr>
          </a:p>
          <a:p>
            <a:pPr indent="-317182" lvl="1" marL="914400" rtl="0" algn="l">
              <a:lnSpc>
                <a:spcPct val="150000"/>
              </a:lnSpc>
              <a:spcBef>
                <a:spcPts val="0"/>
              </a:spcBef>
              <a:spcAft>
                <a:spcPts val="0"/>
              </a:spcAft>
              <a:buClr>
                <a:schemeClr val="dk1"/>
              </a:buClr>
              <a:buSzPts val="1395"/>
              <a:buChar char="○"/>
            </a:pPr>
            <a:r>
              <a:rPr lang="en" sz="1395">
                <a:solidFill>
                  <a:schemeClr val="dk1"/>
                </a:solidFill>
              </a:rPr>
              <a:t>In Assignment 2, we can print out the server state before and after </a:t>
            </a:r>
            <a:r>
              <a:rPr lang="en" sz="1395">
                <a:solidFill>
                  <a:schemeClr val="dk1"/>
                </a:solidFill>
                <a:latin typeface="Consolas"/>
                <a:ea typeface="Consolas"/>
                <a:cs typeface="Consolas"/>
                <a:sym typeface="Consolas"/>
              </a:rPr>
              <a:t>HandlePacket()</a:t>
            </a:r>
            <a:r>
              <a:rPr lang="en" sz="1395">
                <a:solidFill>
                  <a:schemeClr val="dk1"/>
                </a:solidFill>
              </a:rPr>
              <a:t> and </a:t>
            </a:r>
            <a:r>
              <a:rPr lang="en" sz="1395">
                <a:solidFill>
                  <a:schemeClr val="dk1"/>
                </a:solidFill>
                <a:latin typeface="Consolas"/>
                <a:ea typeface="Consolas"/>
                <a:cs typeface="Consolas"/>
                <a:sym typeface="Consolas"/>
              </a:rPr>
              <a:t>StartSnapshot() </a:t>
            </a:r>
            <a:r>
              <a:rPr lang="en" sz="1395">
                <a:solidFill>
                  <a:schemeClr val="dk1"/>
                </a:solidFill>
              </a:rPr>
              <a:t>that you implement after each tick of the simulator</a:t>
            </a:r>
            <a:endParaRPr sz="1395">
              <a:solidFill>
                <a:schemeClr val="dk1"/>
              </a:solidFill>
            </a:endParaRPr>
          </a:p>
          <a:p>
            <a:pPr indent="0" lvl="0" marL="0" rtl="0" algn="l">
              <a:lnSpc>
                <a:spcPct val="150000"/>
              </a:lnSpc>
              <a:spcBef>
                <a:spcPts val="1200"/>
              </a:spcBef>
              <a:spcAft>
                <a:spcPts val="1200"/>
              </a:spcAft>
              <a:buSzPts val="1018"/>
              <a:buNone/>
            </a:pPr>
            <a:r>
              <a:t/>
            </a:r>
            <a:endParaRPr sz="1765"/>
          </a:p>
        </p:txBody>
      </p:sp>
      <p:sp>
        <p:nvSpPr>
          <p:cNvPr id="353" name="Google Shape;353;p3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xEl>
                                              <p:pRg end="0" st="0"/>
                                            </p:txEl>
                                          </p:spTgt>
                                        </p:tgtEl>
                                        <p:attrNameLst>
                                          <p:attrName>style.visibility</p:attrName>
                                        </p:attrNameLst>
                                      </p:cBhvr>
                                      <p:to>
                                        <p:strVal val="visible"/>
                                      </p:to>
                                    </p:set>
                                    <p:animEffect filter="fade" transition="in">
                                      <p:cBhvr>
                                        <p:cTn dur="1000"/>
                                        <p:tgtEl>
                                          <p:spTgt spid="35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xEl>
                                              <p:pRg end="1" st="1"/>
                                            </p:txEl>
                                          </p:spTgt>
                                        </p:tgtEl>
                                        <p:attrNameLst>
                                          <p:attrName>style.visibility</p:attrName>
                                        </p:attrNameLst>
                                      </p:cBhvr>
                                      <p:to>
                                        <p:strVal val="visible"/>
                                      </p:to>
                                    </p:set>
                                    <p:animEffect filter="fade" transition="in">
                                      <p:cBhvr>
                                        <p:cTn dur="1000"/>
                                        <p:tgtEl>
                                          <p:spTgt spid="35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xEl>
                                              <p:pRg end="2" st="2"/>
                                            </p:txEl>
                                          </p:spTgt>
                                        </p:tgtEl>
                                        <p:attrNameLst>
                                          <p:attrName>style.visibility</p:attrName>
                                        </p:attrNameLst>
                                      </p:cBhvr>
                                      <p:to>
                                        <p:strVal val="visible"/>
                                      </p:to>
                                    </p:set>
                                    <p:animEffect filter="fade" transition="in">
                                      <p:cBhvr>
                                        <p:cTn dur="1000"/>
                                        <p:tgtEl>
                                          <p:spTgt spid="352">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xEl>
                                              <p:pRg end="3" st="3"/>
                                            </p:txEl>
                                          </p:spTgt>
                                        </p:tgtEl>
                                        <p:attrNameLst>
                                          <p:attrName>style.visibility</p:attrName>
                                        </p:attrNameLst>
                                      </p:cBhvr>
                                      <p:to>
                                        <p:strVal val="visible"/>
                                      </p:to>
                                    </p:set>
                                    <p:animEffect filter="fade" transition="in">
                                      <p:cBhvr>
                                        <p:cTn dur="1000"/>
                                        <p:tgtEl>
                                          <p:spTgt spid="352">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xEl>
                                              <p:pRg end="4" st="4"/>
                                            </p:txEl>
                                          </p:spTgt>
                                        </p:tgtEl>
                                        <p:attrNameLst>
                                          <p:attrName>style.visibility</p:attrName>
                                        </p:attrNameLst>
                                      </p:cBhvr>
                                      <p:to>
                                        <p:strVal val="visible"/>
                                      </p:to>
                                    </p:set>
                                    <p:animEffect filter="fade" transition="in">
                                      <p:cBhvr>
                                        <p:cTn dur="1000"/>
                                        <p:tgtEl>
                                          <p:spTgt spid="352">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xEl>
                                              <p:pRg end="5" st="5"/>
                                            </p:txEl>
                                          </p:spTgt>
                                        </p:tgtEl>
                                        <p:attrNameLst>
                                          <p:attrName>style.visibility</p:attrName>
                                        </p:attrNameLst>
                                      </p:cBhvr>
                                      <p:to>
                                        <p:strVal val="visible"/>
                                      </p:to>
                                    </p:set>
                                    <p:animEffect filter="fade" transition="in">
                                      <p:cBhvr>
                                        <p:cTn dur="1000"/>
                                        <p:tgtEl>
                                          <p:spTgt spid="352">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xEl>
                                              <p:pRg end="6" st="6"/>
                                            </p:txEl>
                                          </p:spTgt>
                                        </p:tgtEl>
                                        <p:attrNameLst>
                                          <p:attrName>style.visibility</p:attrName>
                                        </p:attrNameLst>
                                      </p:cBhvr>
                                      <p:to>
                                        <p:strVal val="visible"/>
                                      </p:to>
                                    </p:set>
                                    <p:animEffect filter="fade" transition="in">
                                      <p:cBhvr>
                                        <p:cTn dur="1000"/>
                                        <p:tgtEl>
                                          <p:spTgt spid="352">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34"/>
          <p:cNvSpPr txBox="1"/>
          <p:nvPr>
            <p:ph type="ctrTitle"/>
          </p:nvPr>
        </p:nvSpPr>
        <p:spPr>
          <a:xfrm>
            <a:off x="259125" y="58875"/>
            <a:ext cx="8709600" cy="97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4200"/>
              <a:t>Paxos</a:t>
            </a:r>
            <a:endParaRPr sz="4200"/>
          </a:p>
        </p:txBody>
      </p:sp>
      <p:sp>
        <p:nvSpPr>
          <p:cNvPr id="359" name="Google Shape;359;p3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pic>
        <p:nvPicPr>
          <p:cNvPr id="360" name="Google Shape;360;p34" title="Screenshot 2025-10-22 at 6.44.44 PM.png"/>
          <p:cNvPicPr preferRelativeResize="0"/>
          <p:nvPr/>
        </p:nvPicPr>
        <p:blipFill>
          <a:blip r:embed="rId3">
            <a:alphaModFix/>
          </a:blip>
          <a:stretch>
            <a:fillRect/>
          </a:stretch>
        </p:blipFill>
        <p:spPr>
          <a:xfrm>
            <a:off x="44263" y="1576825"/>
            <a:ext cx="3051103" cy="1989850"/>
          </a:xfrm>
          <a:prstGeom prst="rect">
            <a:avLst/>
          </a:prstGeom>
          <a:noFill/>
          <a:ln>
            <a:noFill/>
          </a:ln>
        </p:spPr>
      </p:pic>
      <p:pic>
        <p:nvPicPr>
          <p:cNvPr id="361" name="Google Shape;361;p34" title="Screenshot 2025-10-22 at 6.44.59 PM.png"/>
          <p:cNvPicPr preferRelativeResize="0"/>
          <p:nvPr/>
        </p:nvPicPr>
        <p:blipFill>
          <a:blip r:embed="rId4">
            <a:alphaModFix/>
          </a:blip>
          <a:stretch>
            <a:fillRect/>
          </a:stretch>
        </p:blipFill>
        <p:spPr>
          <a:xfrm>
            <a:off x="2719013" y="972598"/>
            <a:ext cx="6249725" cy="1340550"/>
          </a:xfrm>
          <a:prstGeom prst="rect">
            <a:avLst/>
          </a:prstGeom>
          <a:noFill/>
          <a:ln>
            <a:noFill/>
          </a:ln>
        </p:spPr>
      </p:pic>
      <p:pic>
        <p:nvPicPr>
          <p:cNvPr id="362" name="Google Shape;362;p34" title="Screenshot 2025-10-22 at 6.45.45 PM.png"/>
          <p:cNvPicPr preferRelativeResize="0"/>
          <p:nvPr/>
        </p:nvPicPr>
        <p:blipFill>
          <a:blip r:embed="rId5">
            <a:alphaModFix/>
          </a:blip>
          <a:stretch>
            <a:fillRect/>
          </a:stretch>
        </p:blipFill>
        <p:spPr>
          <a:xfrm>
            <a:off x="2779000" y="2080925"/>
            <a:ext cx="5560998" cy="2860406"/>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3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368" name="Google Shape;368;p35"/>
          <p:cNvSpPr txBox="1"/>
          <p:nvPr>
            <p:ph idx="4294967295"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Paxos is all about consensus</a:t>
            </a:r>
            <a:endParaRPr/>
          </a:p>
        </p:txBody>
      </p:sp>
      <p:pic>
        <p:nvPicPr>
          <p:cNvPr id="369" name="Google Shape;369;p35" title="Screenshot 2025-10-22 at 6.51.07 PM.png"/>
          <p:cNvPicPr preferRelativeResize="0"/>
          <p:nvPr/>
        </p:nvPicPr>
        <p:blipFill>
          <a:blip r:embed="rId3">
            <a:alphaModFix/>
          </a:blip>
          <a:stretch>
            <a:fillRect/>
          </a:stretch>
        </p:blipFill>
        <p:spPr>
          <a:xfrm>
            <a:off x="1444338" y="1346550"/>
            <a:ext cx="6255326" cy="2921276"/>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3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375" name="Google Shape;375;p36"/>
          <p:cNvSpPr txBox="1"/>
          <p:nvPr>
            <p:ph idx="4294967295"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Review of Paxos [High-Level]</a:t>
            </a:r>
            <a:endParaRPr/>
          </a:p>
        </p:txBody>
      </p:sp>
      <p:cxnSp>
        <p:nvCxnSpPr>
          <p:cNvPr id="376" name="Google Shape;376;p36"/>
          <p:cNvCxnSpPr/>
          <p:nvPr/>
        </p:nvCxnSpPr>
        <p:spPr>
          <a:xfrm flipH="1" rot="10800000">
            <a:off x="1139250" y="2089825"/>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377" name="Google Shape;377;p36"/>
          <p:cNvCxnSpPr/>
          <p:nvPr/>
        </p:nvCxnSpPr>
        <p:spPr>
          <a:xfrm flipH="1" rot="10800000">
            <a:off x="1139250" y="3025888"/>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378" name="Google Shape;378;p36"/>
          <p:cNvCxnSpPr/>
          <p:nvPr/>
        </p:nvCxnSpPr>
        <p:spPr>
          <a:xfrm flipH="1" rot="10800000">
            <a:off x="1139250" y="3961950"/>
            <a:ext cx="6865500" cy="29400"/>
          </a:xfrm>
          <a:prstGeom prst="straightConnector1">
            <a:avLst/>
          </a:prstGeom>
          <a:noFill/>
          <a:ln cap="flat" cmpd="sng" w="19050">
            <a:solidFill>
              <a:schemeClr val="dk2"/>
            </a:solidFill>
            <a:prstDash val="solid"/>
            <a:round/>
            <a:headEnd len="med" w="med" type="none"/>
            <a:tailEnd len="med" w="med" type="triangle"/>
          </a:ln>
        </p:spPr>
      </p:cxnSp>
      <p:sp>
        <p:nvSpPr>
          <p:cNvPr id="379" name="Google Shape;379;p36"/>
          <p:cNvSpPr/>
          <p:nvPr/>
        </p:nvSpPr>
        <p:spPr>
          <a:xfrm>
            <a:off x="1324500" y="1949975"/>
            <a:ext cx="412200" cy="3459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cxnSp>
        <p:nvCxnSpPr>
          <p:cNvPr id="380" name="Google Shape;380;p36"/>
          <p:cNvCxnSpPr>
            <a:stCxn id="381" idx="2"/>
            <a:endCxn id="382" idx="1"/>
          </p:cNvCxnSpPr>
          <p:nvPr/>
        </p:nvCxnSpPr>
        <p:spPr>
          <a:xfrm>
            <a:off x="4201450" y="2295875"/>
            <a:ext cx="714000" cy="651000"/>
          </a:xfrm>
          <a:prstGeom prst="straightConnector1">
            <a:avLst/>
          </a:prstGeom>
          <a:noFill/>
          <a:ln cap="flat" cmpd="sng" w="9525">
            <a:solidFill>
              <a:schemeClr val="dk2"/>
            </a:solidFill>
            <a:prstDash val="solid"/>
            <a:round/>
            <a:headEnd len="med" w="med" type="none"/>
            <a:tailEnd len="med" w="med" type="triangle"/>
          </a:ln>
        </p:spPr>
      </p:cxnSp>
      <p:cxnSp>
        <p:nvCxnSpPr>
          <p:cNvPr id="383" name="Google Shape;383;p36"/>
          <p:cNvCxnSpPr>
            <a:stCxn id="379" idx="2"/>
          </p:cNvCxnSpPr>
          <p:nvPr/>
        </p:nvCxnSpPr>
        <p:spPr>
          <a:xfrm>
            <a:off x="1530600" y="2295875"/>
            <a:ext cx="875700" cy="1692300"/>
          </a:xfrm>
          <a:prstGeom prst="straightConnector1">
            <a:avLst/>
          </a:prstGeom>
          <a:noFill/>
          <a:ln cap="flat" cmpd="sng" w="9525">
            <a:solidFill>
              <a:schemeClr val="dk2"/>
            </a:solidFill>
            <a:prstDash val="solid"/>
            <a:round/>
            <a:headEnd len="med" w="med" type="none"/>
            <a:tailEnd len="med" w="med" type="triangle"/>
          </a:ln>
        </p:spPr>
      </p:cxnSp>
      <p:cxnSp>
        <p:nvCxnSpPr>
          <p:cNvPr id="384" name="Google Shape;384;p36"/>
          <p:cNvCxnSpPr>
            <a:stCxn id="385" idx="3"/>
          </p:cNvCxnSpPr>
          <p:nvPr/>
        </p:nvCxnSpPr>
        <p:spPr>
          <a:xfrm flipH="1" rot="10800000">
            <a:off x="2766900" y="2119288"/>
            <a:ext cx="927000" cy="921300"/>
          </a:xfrm>
          <a:prstGeom prst="straightConnector1">
            <a:avLst/>
          </a:prstGeom>
          <a:noFill/>
          <a:ln cap="flat" cmpd="sng" w="9525">
            <a:solidFill>
              <a:schemeClr val="dk2"/>
            </a:solidFill>
            <a:prstDash val="solid"/>
            <a:round/>
            <a:headEnd len="med" w="med" type="none"/>
            <a:tailEnd len="med" w="med" type="triangle"/>
          </a:ln>
        </p:spPr>
      </p:cxnSp>
      <p:cxnSp>
        <p:nvCxnSpPr>
          <p:cNvPr id="386" name="Google Shape;386;p36"/>
          <p:cNvCxnSpPr>
            <a:stCxn id="387" idx="3"/>
          </p:cNvCxnSpPr>
          <p:nvPr/>
        </p:nvCxnSpPr>
        <p:spPr>
          <a:xfrm flipH="1" rot="10800000">
            <a:off x="2818500" y="2119338"/>
            <a:ext cx="963600" cy="1857300"/>
          </a:xfrm>
          <a:prstGeom prst="straightConnector1">
            <a:avLst/>
          </a:prstGeom>
          <a:noFill/>
          <a:ln cap="flat" cmpd="sng" w="9525">
            <a:solidFill>
              <a:schemeClr val="dk2"/>
            </a:solidFill>
            <a:prstDash val="solid"/>
            <a:round/>
            <a:headEnd len="med" w="med" type="none"/>
            <a:tailEnd len="med" w="med" type="triangle"/>
          </a:ln>
        </p:spPr>
      </p:cxnSp>
      <p:sp>
        <p:nvSpPr>
          <p:cNvPr id="388" name="Google Shape;388;p36"/>
          <p:cNvSpPr txBox="1"/>
          <p:nvPr/>
        </p:nvSpPr>
        <p:spPr>
          <a:xfrm>
            <a:off x="458850" y="3097900"/>
            <a:ext cx="16161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Prepare (Please choose me!)</a:t>
            </a:r>
            <a:endParaRPr sz="1500">
              <a:solidFill>
                <a:schemeClr val="dk1"/>
              </a:solidFill>
            </a:endParaRPr>
          </a:p>
        </p:txBody>
      </p:sp>
      <p:sp>
        <p:nvSpPr>
          <p:cNvPr id="389" name="Google Shape;389;p36"/>
          <p:cNvSpPr txBox="1"/>
          <p:nvPr/>
        </p:nvSpPr>
        <p:spPr>
          <a:xfrm>
            <a:off x="2706000" y="2285675"/>
            <a:ext cx="5961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ACK</a:t>
            </a:r>
            <a:endParaRPr sz="1500">
              <a:solidFill>
                <a:schemeClr val="dk1"/>
              </a:solidFill>
            </a:endParaRPr>
          </a:p>
        </p:txBody>
      </p:sp>
      <p:sp>
        <p:nvSpPr>
          <p:cNvPr id="385" name="Google Shape;385;p36"/>
          <p:cNvSpPr/>
          <p:nvPr/>
        </p:nvSpPr>
        <p:spPr>
          <a:xfrm>
            <a:off x="2354700" y="286763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87" name="Google Shape;387;p36"/>
          <p:cNvSpPr/>
          <p:nvPr/>
        </p:nvSpPr>
        <p:spPr>
          <a:xfrm>
            <a:off x="2406300" y="380368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0" name="Google Shape;390;p36"/>
          <p:cNvSpPr/>
          <p:nvPr/>
        </p:nvSpPr>
        <p:spPr>
          <a:xfrm>
            <a:off x="262775" y="4797600"/>
            <a:ext cx="412200" cy="3459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1" name="Google Shape;391;p36"/>
          <p:cNvSpPr txBox="1"/>
          <p:nvPr/>
        </p:nvSpPr>
        <p:spPr>
          <a:xfrm>
            <a:off x="674975" y="4762800"/>
            <a:ext cx="12162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Proposer</a:t>
            </a:r>
            <a:endParaRPr sz="1500">
              <a:solidFill>
                <a:schemeClr val="dk1"/>
              </a:solidFill>
            </a:endParaRPr>
          </a:p>
        </p:txBody>
      </p:sp>
      <p:sp>
        <p:nvSpPr>
          <p:cNvPr id="392" name="Google Shape;392;p36"/>
          <p:cNvSpPr/>
          <p:nvPr/>
        </p:nvSpPr>
        <p:spPr>
          <a:xfrm>
            <a:off x="2293800" y="479758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3" name="Google Shape;393;p36"/>
          <p:cNvSpPr txBox="1"/>
          <p:nvPr/>
        </p:nvSpPr>
        <p:spPr>
          <a:xfrm>
            <a:off x="2692200" y="4762800"/>
            <a:ext cx="12162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Acceptor</a:t>
            </a:r>
            <a:endParaRPr sz="1500">
              <a:solidFill>
                <a:schemeClr val="dk1"/>
              </a:solidFill>
            </a:endParaRPr>
          </a:p>
        </p:txBody>
      </p:sp>
      <p:sp>
        <p:nvSpPr>
          <p:cNvPr id="381" name="Google Shape;381;p36"/>
          <p:cNvSpPr/>
          <p:nvPr/>
        </p:nvSpPr>
        <p:spPr>
          <a:xfrm>
            <a:off x="3995350" y="1949975"/>
            <a:ext cx="412200" cy="3459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cxnSp>
        <p:nvCxnSpPr>
          <p:cNvPr id="394" name="Google Shape;394;p36"/>
          <p:cNvCxnSpPr/>
          <p:nvPr/>
        </p:nvCxnSpPr>
        <p:spPr>
          <a:xfrm>
            <a:off x="1530600" y="2282100"/>
            <a:ext cx="824100" cy="750600"/>
          </a:xfrm>
          <a:prstGeom prst="straightConnector1">
            <a:avLst/>
          </a:prstGeom>
          <a:noFill/>
          <a:ln cap="flat" cmpd="sng" w="9525">
            <a:solidFill>
              <a:schemeClr val="dk2"/>
            </a:solidFill>
            <a:prstDash val="solid"/>
            <a:round/>
            <a:headEnd len="med" w="med" type="none"/>
            <a:tailEnd len="med" w="med" type="triangle"/>
          </a:ln>
        </p:spPr>
      </p:cxnSp>
      <p:cxnSp>
        <p:nvCxnSpPr>
          <p:cNvPr id="395" name="Google Shape;395;p36"/>
          <p:cNvCxnSpPr>
            <a:stCxn id="381" idx="2"/>
            <a:endCxn id="396" idx="1"/>
          </p:cNvCxnSpPr>
          <p:nvPr/>
        </p:nvCxnSpPr>
        <p:spPr>
          <a:xfrm>
            <a:off x="4201450" y="2295875"/>
            <a:ext cx="714000" cy="1614000"/>
          </a:xfrm>
          <a:prstGeom prst="straightConnector1">
            <a:avLst/>
          </a:prstGeom>
          <a:noFill/>
          <a:ln cap="flat" cmpd="sng" w="9525">
            <a:solidFill>
              <a:schemeClr val="dk2"/>
            </a:solidFill>
            <a:prstDash val="solid"/>
            <a:round/>
            <a:headEnd len="med" w="med" type="none"/>
            <a:tailEnd len="med" w="med" type="triangle"/>
          </a:ln>
        </p:spPr>
      </p:cxnSp>
      <p:sp>
        <p:nvSpPr>
          <p:cNvPr id="382" name="Google Shape;382;p36"/>
          <p:cNvSpPr/>
          <p:nvPr/>
        </p:nvSpPr>
        <p:spPr>
          <a:xfrm>
            <a:off x="4915450" y="2774063"/>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6" name="Google Shape;396;p36"/>
          <p:cNvSpPr/>
          <p:nvPr/>
        </p:nvSpPr>
        <p:spPr>
          <a:xfrm>
            <a:off x="4915450" y="3737029"/>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7" name="Google Shape;397;p36"/>
          <p:cNvSpPr/>
          <p:nvPr/>
        </p:nvSpPr>
        <p:spPr>
          <a:xfrm rot="5400000">
            <a:off x="2514150" y="659000"/>
            <a:ext cx="357900" cy="2178000"/>
          </a:xfrm>
          <a:prstGeom prst="leftBracket">
            <a:avLst>
              <a:gd fmla="val 8333" name="adj"/>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398" name="Google Shape;398;p36"/>
          <p:cNvSpPr txBox="1"/>
          <p:nvPr/>
        </p:nvSpPr>
        <p:spPr>
          <a:xfrm>
            <a:off x="1250550" y="1145825"/>
            <a:ext cx="27237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rPr>
              <a:t>Phase 1: Prepare/Election</a:t>
            </a:r>
            <a:endParaRPr>
              <a:solidFill>
                <a:schemeClr val="dk1"/>
              </a:solidFill>
            </a:endParaRPr>
          </a:p>
        </p:txBody>
      </p:sp>
      <p:sp>
        <p:nvSpPr>
          <p:cNvPr id="399" name="Google Shape;399;p36"/>
          <p:cNvSpPr txBox="1"/>
          <p:nvPr/>
        </p:nvSpPr>
        <p:spPr>
          <a:xfrm>
            <a:off x="3693900" y="3131163"/>
            <a:ext cx="9270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Value v, accept?</a:t>
            </a:r>
            <a:endParaRPr sz="1500">
              <a:solidFill>
                <a:schemeClr val="dk1"/>
              </a:solidFill>
            </a:endParaRPr>
          </a:p>
        </p:txBody>
      </p:sp>
      <p:cxnSp>
        <p:nvCxnSpPr>
          <p:cNvPr id="400" name="Google Shape;400;p36"/>
          <p:cNvCxnSpPr>
            <a:stCxn id="382" idx="3"/>
          </p:cNvCxnSpPr>
          <p:nvPr/>
        </p:nvCxnSpPr>
        <p:spPr>
          <a:xfrm flipH="1" rot="10800000">
            <a:off x="5327650" y="2148713"/>
            <a:ext cx="507600" cy="798300"/>
          </a:xfrm>
          <a:prstGeom prst="straightConnector1">
            <a:avLst/>
          </a:prstGeom>
          <a:noFill/>
          <a:ln cap="flat" cmpd="sng" w="9525">
            <a:solidFill>
              <a:schemeClr val="dk2"/>
            </a:solidFill>
            <a:prstDash val="solid"/>
            <a:round/>
            <a:headEnd len="med" w="med" type="none"/>
            <a:tailEnd len="med" w="med" type="triangle"/>
          </a:ln>
        </p:spPr>
      </p:cxnSp>
      <p:cxnSp>
        <p:nvCxnSpPr>
          <p:cNvPr id="401" name="Google Shape;401;p36"/>
          <p:cNvCxnSpPr>
            <a:stCxn id="396" idx="3"/>
          </p:cNvCxnSpPr>
          <p:nvPr/>
        </p:nvCxnSpPr>
        <p:spPr>
          <a:xfrm flipH="1" rot="10800000">
            <a:off x="5327650" y="2126479"/>
            <a:ext cx="654600" cy="1783500"/>
          </a:xfrm>
          <a:prstGeom prst="straightConnector1">
            <a:avLst/>
          </a:prstGeom>
          <a:noFill/>
          <a:ln cap="flat" cmpd="sng" w="9525">
            <a:solidFill>
              <a:schemeClr val="dk2"/>
            </a:solidFill>
            <a:prstDash val="solid"/>
            <a:round/>
            <a:headEnd len="med" w="med" type="none"/>
            <a:tailEnd len="med" w="med" type="triangle"/>
          </a:ln>
        </p:spPr>
      </p:cxnSp>
      <p:sp>
        <p:nvSpPr>
          <p:cNvPr id="402" name="Google Shape;402;p36"/>
          <p:cNvSpPr txBox="1"/>
          <p:nvPr/>
        </p:nvSpPr>
        <p:spPr>
          <a:xfrm>
            <a:off x="5728150" y="2531375"/>
            <a:ext cx="5961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ACK</a:t>
            </a:r>
            <a:endParaRPr sz="1500">
              <a:solidFill>
                <a:schemeClr val="dk1"/>
              </a:solidFill>
            </a:endParaRPr>
          </a:p>
        </p:txBody>
      </p:sp>
      <p:sp>
        <p:nvSpPr>
          <p:cNvPr id="403" name="Google Shape;403;p36"/>
          <p:cNvSpPr/>
          <p:nvPr/>
        </p:nvSpPr>
        <p:spPr>
          <a:xfrm rot="5400000">
            <a:off x="4984700" y="869200"/>
            <a:ext cx="357900" cy="1652100"/>
          </a:xfrm>
          <a:prstGeom prst="leftBracket">
            <a:avLst>
              <a:gd fmla="val 8333" name="adj"/>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04" name="Google Shape;404;p36"/>
          <p:cNvSpPr txBox="1"/>
          <p:nvPr/>
        </p:nvSpPr>
        <p:spPr>
          <a:xfrm>
            <a:off x="4296950" y="1098150"/>
            <a:ext cx="17334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rPr>
              <a:t>Phase 2: Proposal</a:t>
            </a:r>
            <a:endParaRPr>
              <a:solidFill>
                <a:schemeClr val="dk1"/>
              </a:solidFill>
            </a:endParaRPr>
          </a:p>
        </p:txBody>
      </p:sp>
      <p:sp>
        <p:nvSpPr>
          <p:cNvPr id="405" name="Google Shape;405;p36"/>
          <p:cNvSpPr txBox="1"/>
          <p:nvPr/>
        </p:nvSpPr>
        <p:spPr>
          <a:xfrm>
            <a:off x="6391975" y="1017725"/>
            <a:ext cx="17334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rPr>
              <a:t>Phase 3: Acceptors Broadcast Accepted Values to learners</a:t>
            </a:r>
            <a:endParaRPr>
              <a:solidFill>
                <a:schemeClr val="dk1"/>
              </a:solidFill>
            </a:endParaRPr>
          </a:p>
        </p:txBody>
      </p:sp>
      <p:cxnSp>
        <p:nvCxnSpPr>
          <p:cNvPr id="406" name="Google Shape;406;p36"/>
          <p:cNvCxnSpPr/>
          <p:nvPr/>
        </p:nvCxnSpPr>
        <p:spPr>
          <a:xfrm>
            <a:off x="6438575" y="706400"/>
            <a:ext cx="0" cy="3907200"/>
          </a:xfrm>
          <a:prstGeom prst="straightConnector1">
            <a:avLst/>
          </a:prstGeom>
          <a:noFill/>
          <a:ln cap="flat" cmpd="sng" w="9525">
            <a:solidFill>
              <a:schemeClr val="dk2"/>
            </a:solidFill>
            <a:prstDash val="lgDash"/>
            <a:round/>
            <a:headEnd len="med" w="med" type="none"/>
            <a:tailEnd len="med" w="med" type="none"/>
          </a:ln>
        </p:spPr>
      </p:cxnSp>
      <p:sp>
        <p:nvSpPr>
          <p:cNvPr id="407" name="Google Shape;407;p36"/>
          <p:cNvSpPr txBox="1"/>
          <p:nvPr/>
        </p:nvSpPr>
        <p:spPr>
          <a:xfrm>
            <a:off x="4532650" y="4094025"/>
            <a:ext cx="4106100" cy="1046700"/>
          </a:xfrm>
          <a:prstGeom prst="rect">
            <a:avLst/>
          </a:prstGeom>
          <a:solidFill>
            <a:srgbClr val="FFFF00"/>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rPr>
              <a:t>Any node can be a learner. The Phase 2 ACK to the proposer can double as the acceptors’ broadcast to learners if we assume that the proposer also acts as a learner.</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8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8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9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9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9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8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8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8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8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9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8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9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1" name="Shape 411"/>
        <p:cNvGrpSpPr/>
        <p:nvPr/>
      </p:nvGrpSpPr>
      <p:grpSpPr>
        <a:xfrm>
          <a:off x="0" y="0"/>
          <a:ext cx="0" cy="0"/>
          <a:chOff x="0" y="0"/>
          <a:chExt cx="0" cy="0"/>
        </a:xfrm>
      </p:grpSpPr>
      <p:sp>
        <p:nvSpPr>
          <p:cNvPr id="412" name="Google Shape;412;p3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413" name="Google Shape;413;p37"/>
          <p:cNvSpPr txBox="1"/>
          <p:nvPr>
            <p:ph idx="4294967295"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Review of </a:t>
            </a:r>
            <a:r>
              <a:rPr lang="en"/>
              <a:t>Paxos </a:t>
            </a:r>
            <a:r>
              <a:rPr lang="en"/>
              <a:t>[Detailed]</a:t>
            </a:r>
            <a:endParaRPr/>
          </a:p>
        </p:txBody>
      </p:sp>
      <p:cxnSp>
        <p:nvCxnSpPr>
          <p:cNvPr id="414" name="Google Shape;414;p37"/>
          <p:cNvCxnSpPr/>
          <p:nvPr/>
        </p:nvCxnSpPr>
        <p:spPr>
          <a:xfrm flipH="1" rot="10800000">
            <a:off x="1139250" y="2089825"/>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415" name="Google Shape;415;p37"/>
          <p:cNvCxnSpPr/>
          <p:nvPr/>
        </p:nvCxnSpPr>
        <p:spPr>
          <a:xfrm flipH="1" rot="10800000">
            <a:off x="1139250" y="3025888"/>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416" name="Google Shape;416;p37"/>
          <p:cNvCxnSpPr/>
          <p:nvPr/>
        </p:nvCxnSpPr>
        <p:spPr>
          <a:xfrm flipH="1" rot="10800000">
            <a:off x="1139250" y="3961950"/>
            <a:ext cx="6865500" cy="29400"/>
          </a:xfrm>
          <a:prstGeom prst="straightConnector1">
            <a:avLst/>
          </a:prstGeom>
          <a:noFill/>
          <a:ln cap="flat" cmpd="sng" w="19050">
            <a:solidFill>
              <a:schemeClr val="dk2"/>
            </a:solidFill>
            <a:prstDash val="solid"/>
            <a:round/>
            <a:headEnd len="med" w="med" type="none"/>
            <a:tailEnd len="med" w="med" type="triangle"/>
          </a:ln>
        </p:spPr>
      </p:cxnSp>
      <p:sp>
        <p:nvSpPr>
          <p:cNvPr id="417" name="Google Shape;417;p37"/>
          <p:cNvSpPr/>
          <p:nvPr/>
        </p:nvSpPr>
        <p:spPr>
          <a:xfrm>
            <a:off x="1324500" y="1949975"/>
            <a:ext cx="412200" cy="3459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cxnSp>
        <p:nvCxnSpPr>
          <p:cNvPr id="418" name="Google Shape;418;p37"/>
          <p:cNvCxnSpPr>
            <a:stCxn id="417" idx="2"/>
            <a:endCxn id="419" idx="1"/>
          </p:cNvCxnSpPr>
          <p:nvPr/>
        </p:nvCxnSpPr>
        <p:spPr>
          <a:xfrm>
            <a:off x="1530600" y="2295875"/>
            <a:ext cx="2443800" cy="1680900"/>
          </a:xfrm>
          <a:prstGeom prst="straightConnector1">
            <a:avLst/>
          </a:prstGeom>
          <a:noFill/>
          <a:ln cap="flat" cmpd="sng" w="9525">
            <a:solidFill>
              <a:schemeClr val="dk2"/>
            </a:solidFill>
            <a:prstDash val="solid"/>
            <a:round/>
            <a:headEnd len="med" w="med" type="none"/>
            <a:tailEnd len="med" w="med" type="triangle"/>
          </a:ln>
        </p:spPr>
      </p:cxnSp>
      <p:sp>
        <p:nvSpPr>
          <p:cNvPr id="420" name="Google Shape;420;p37"/>
          <p:cNvSpPr txBox="1"/>
          <p:nvPr/>
        </p:nvSpPr>
        <p:spPr>
          <a:xfrm>
            <a:off x="791650" y="2544000"/>
            <a:ext cx="1401300" cy="831300"/>
          </a:xfrm>
          <a:prstGeom prst="rect">
            <a:avLst/>
          </a:prstGeom>
          <a:solidFill>
            <a:srgbClr val="C9DAF8"/>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&lt;prepare, n&gt;</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b="1" lang="en">
                <a:solidFill>
                  <a:schemeClr val="dk1"/>
                </a:solidFill>
              </a:rPr>
              <a:t>n: prepare id</a:t>
            </a:r>
            <a:endParaRPr b="1">
              <a:solidFill>
                <a:schemeClr val="dk1"/>
              </a:solidFill>
            </a:endParaRPr>
          </a:p>
        </p:txBody>
      </p:sp>
      <p:sp>
        <p:nvSpPr>
          <p:cNvPr id="421" name="Google Shape;421;p37"/>
          <p:cNvSpPr txBox="1"/>
          <p:nvPr/>
        </p:nvSpPr>
        <p:spPr>
          <a:xfrm>
            <a:off x="4386450" y="4149600"/>
            <a:ext cx="43038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n &lt; n_highest</a:t>
            </a:r>
            <a:endParaRPr sz="1500">
              <a:solidFill>
                <a:schemeClr val="dk1"/>
              </a:solidFill>
            </a:endParaRPr>
          </a:p>
          <a:p>
            <a:pPr indent="0" lvl="0" marL="0" rtl="0" algn="l">
              <a:spcBef>
                <a:spcPts val="0"/>
              </a:spcBef>
              <a:spcAft>
                <a:spcPts val="0"/>
              </a:spcAft>
              <a:buNone/>
            </a:pPr>
            <a:r>
              <a:rPr lang="en" sz="1500">
                <a:solidFill>
                  <a:schemeClr val="dk1"/>
                </a:solidFill>
              </a:rPr>
              <a:t>This acceptor has seen a prepare message with a higher prepare_id</a:t>
            </a:r>
            <a:endParaRPr sz="1500">
              <a:solidFill>
                <a:schemeClr val="dk1"/>
              </a:solidFill>
            </a:endParaRPr>
          </a:p>
        </p:txBody>
      </p:sp>
      <p:sp>
        <p:nvSpPr>
          <p:cNvPr id="422" name="Google Shape;422;p37"/>
          <p:cNvSpPr/>
          <p:nvPr/>
        </p:nvSpPr>
        <p:spPr>
          <a:xfrm>
            <a:off x="3974250" y="286763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19" name="Google Shape;419;p37"/>
          <p:cNvSpPr/>
          <p:nvPr/>
        </p:nvSpPr>
        <p:spPr>
          <a:xfrm>
            <a:off x="3974250" y="380368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23" name="Google Shape;423;p37"/>
          <p:cNvSpPr/>
          <p:nvPr/>
        </p:nvSpPr>
        <p:spPr>
          <a:xfrm>
            <a:off x="262775" y="4797600"/>
            <a:ext cx="412200" cy="3459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24" name="Google Shape;424;p37"/>
          <p:cNvSpPr txBox="1"/>
          <p:nvPr/>
        </p:nvSpPr>
        <p:spPr>
          <a:xfrm>
            <a:off x="674975" y="4762800"/>
            <a:ext cx="12162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Proposer</a:t>
            </a:r>
            <a:endParaRPr sz="1500">
              <a:solidFill>
                <a:schemeClr val="dk1"/>
              </a:solidFill>
            </a:endParaRPr>
          </a:p>
        </p:txBody>
      </p:sp>
      <p:sp>
        <p:nvSpPr>
          <p:cNvPr id="425" name="Google Shape;425;p37"/>
          <p:cNvSpPr/>
          <p:nvPr/>
        </p:nvSpPr>
        <p:spPr>
          <a:xfrm>
            <a:off x="2293800" y="479758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26" name="Google Shape;426;p37"/>
          <p:cNvSpPr txBox="1"/>
          <p:nvPr/>
        </p:nvSpPr>
        <p:spPr>
          <a:xfrm>
            <a:off x="2692200" y="4762800"/>
            <a:ext cx="12162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Acceptor</a:t>
            </a:r>
            <a:endParaRPr sz="1500">
              <a:solidFill>
                <a:schemeClr val="dk1"/>
              </a:solidFill>
            </a:endParaRPr>
          </a:p>
        </p:txBody>
      </p:sp>
      <p:cxnSp>
        <p:nvCxnSpPr>
          <p:cNvPr id="427" name="Google Shape;427;p37"/>
          <p:cNvCxnSpPr>
            <a:endCxn id="422" idx="1"/>
          </p:cNvCxnSpPr>
          <p:nvPr/>
        </p:nvCxnSpPr>
        <p:spPr>
          <a:xfrm>
            <a:off x="1530450" y="2282188"/>
            <a:ext cx="2443800" cy="758400"/>
          </a:xfrm>
          <a:prstGeom prst="straightConnector1">
            <a:avLst/>
          </a:prstGeom>
          <a:noFill/>
          <a:ln cap="flat" cmpd="sng" w="9525">
            <a:solidFill>
              <a:schemeClr val="dk2"/>
            </a:solidFill>
            <a:prstDash val="solid"/>
            <a:round/>
            <a:headEnd len="med" w="med" type="none"/>
            <a:tailEnd len="med" w="med" type="triangle"/>
          </a:ln>
        </p:spPr>
      </p:cxnSp>
      <p:sp>
        <p:nvSpPr>
          <p:cNvPr id="428" name="Google Shape;428;p37"/>
          <p:cNvSpPr/>
          <p:nvPr/>
        </p:nvSpPr>
        <p:spPr>
          <a:xfrm rot="5400000">
            <a:off x="3496575" y="-323350"/>
            <a:ext cx="357900" cy="4142700"/>
          </a:xfrm>
          <a:prstGeom prst="leftBracket">
            <a:avLst>
              <a:gd fmla="val 8333" name="adj"/>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29" name="Google Shape;429;p37"/>
          <p:cNvSpPr txBox="1"/>
          <p:nvPr/>
        </p:nvSpPr>
        <p:spPr>
          <a:xfrm>
            <a:off x="2435250" y="1168850"/>
            <a:ext cx="27237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rPr>
              <a:t>Phase 1: Prepare/Election</a:t>
            </a:r>
            <a:endParaRPr>
              <a:solidFill>
                <a:schemeClr val="dk1"/>
              </a:solidFill>
            </a:endParaRPr>
          </a:p>
        </p:txBody>
      </p:sp>
      <p:cxnSp>
        <p:nvCxnSpPr>
          <p:cNvPr id="430" name="Google Shape;430;p37"/>
          <p:cNvCxnSpPr>
            <a:stCxn id="422" idx="3"/>
          </p:cNvCxnSpPr>
          <p:nvPr/>
        </p:nvCxnSpPr>
        <p:spPr>
          <a:xfrm flipH="1" rot="10800000">
            <a:off x="4386450" y="2133988"/>
            <a:ext cx="1132200" cy="906600"/>
          </a:xfrm>
          <a:prstGeom prst="straightConnector1">
            <a:avLst/>
          </a:prstGeom>
          <a:noFill/>
          <a:ln cap="flat" cmpd="sng" w="9525">
            <a:solidFill>
              <a:schemeClr val="dk2"/>
            </a:solidFill>
            <a:prstDash val="solid"/>
            <a:round/>
            <a:headEnd len="med" w="med" type="none"/>
            <a:tailEnd len="med" w="med" type="triangle"/>
          </a:ln>
        </p:spPr>
      </p:cxnSp>
      <p:cxnSp>
        <p:nvCxnSpPr>
          <p:cNvPr id="431" name="Google Shape;431;p37"/>
          <p:cNvCxnSpPr>
            <a:stCxn id="419" idx="3"/>
          </p:cNvCxnSpPr>
          <p:nvPr/>
        </p:nvCxnSpPr>
        <p:spPr>
          <a:xfrm flipH="1" rot="10800000">
            <a:off x="4386450" y="2111838"/>
            <a:ext cx="1434000" cy="1864800"/>
          </a:xfrm>
          <a:prstGeom prst="straightConnector1">
            <a:avLst/>
          </a:prstGeom>
          <a:noFill/>
          <a:ln cap="flat" cmpd="sng" w="9525">
            <a:solidFill>
              <a:schemeClr val="dk2"/>
            </a:solidFill>
            <a:prstDash val="solid"/>
            <a:round/>
            <a:headEnd len="med" w="med" type="none"/>
            <a:tailEnd len="med" w="med" type="triangle"/>
          </a:ln>
        </p:spPr>
      </p:cxnSp>
      <p:sp>
        <p:nvSpPr>
          <p:cNvPr id="432" name="Google Shape;432;p37"/>
          <p:cNvSpPr txBox="1"/>
          <p:nvPr/>
        </p:nvSpPr>
        <p:spPr>
          <a:xfrm>
            <a:off x="4456075" y="2364813"/>
            <a:ext cx="621300" cy="4155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ACK</a:t>
            </a:r>
            <a:endParaRPr sz="1500">
              <a:solidFill>
                <a:schemeClr val="dk1"/>
              </a:solidFill>
            </a:endParaRPr>
          </a:p>
        </p:txBody>
      </p:sp>
      <p:sp>
        <p:nvSpPr>
          <p:cNvPr id="433" name="Google Shape;433;p37"/>
          <p:cNvSpPr txBox="1"/>
          <p:nvPr/>
        </p:nvSpPr>
        <p:spPr>
          <a:xfrm>
            <a:off x="4792800" y="3163375"/>
            <a:ext cx="983400" cy="415500"/>
          </a:xfrm>
          <a:prstGeom prst="rect">
            <a:avLst/>
          </a:prstGeom>
          <a:solidFill>
            <a:srgbClr val="FF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Reject</a:t>
            </a:r>
            <a:endParaRPr sz="1500">
              <a:solidFill>
                <a:schemeClr val="dk1"/>
              </a:solidFill>
            </a:endParaRPr>
          </a:p>
        </p:txBody>
      </p:sp>
      <p:pic>
        <p:nvPicPr>
          <p:cNvPr id="434" name="Google Shape;434;p37"/>
          <p:cNvPicPr preferRelativeResize="0"/>
          <p:nvPr/>
        </p:nvPicPr>
        <p:blipFill>
          <a:blip r:embed="rId3">
            <a:alphaModFix/>
          </a:blip>
          <a:stretch>
            <a:fillRect/>
          </a:stretch>
        </p:blipFill>
        <p:spPr>
          <a:xfrm>
            <a:off x="5893800" y="1651225"/>
            <a:ext cx="713599" cy="7136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3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3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3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3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2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3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440" name="Google Shape;440;p38"/>
          <p:cNvSpPr txBox="1"/>
          <p:nvPr>
            <p:ph idx="4294967295"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Review of </a:t>
            </a:r>
            <a:r>
              <a:rPr lang="en"/>
              <a:t>Paxos </a:t>
            </a:r>
            <a:r>
              <a:rPr lang="en"/>
              <a:t>[Detailed]</a:t>
            </a:r>
            <a:endParaRPr/>
          </a:p>
        </p:txBody>
      </p:sp>
      <p:cxnSp>
        <p:nvCxnSpPr>
          <p:cNvPr id="441" name="Google Shape;441;p38"/>
          <p:cNvCxnSpPr/>
          <p:nvPr/>
        </p:nvCxnSpPr>
        <p:spPr>
          <a:xfrm flipH="1" rot="10800000">
            <a:off x="1139250" y="2089825"/>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442" name="Google Shape;442;p38"/>
          <p:cNvCxnSpPr/>
          <p:nvPr/>
        </p:nvCxnSpPr>
        <p:spPr>
          <a:xfrm flipH="1" rot="10800000">
            <a:off x="1139250" y="3025888"/>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443" name="Google Shape;443;p38"/>
          <p:cNvCxnSpPr/>
          <p:nvPr/>
        </p:nvCxnSpPr>
        <p:spPr>
          <a:xfrm flipH="1" rot="10800000">
            <a:off x="1139250" y="3961950"/>
            <a:ext cx="6865500" cy="29400"/>
          </a:xfrm>
          <a:prstGeom prst="straightConnector1">
            <a:avLst/>
          </a:prstGeom>
          <a:noFill/>
          <a:ln cap="flat" cmpd="sng" w="19050">
            <a:solidFill>
              <a:schemeClr val="dk2"/>
            </a:solidFill>
            <a:prstDash val="solid"/>
            <a:round/>
            <a:headEnd len="med" w="med" type="none"/>
            <a:tailEnd len="med" w="med" type="triangle"/>
          </a:ln>
        </p:spPr>
      </p:cxnSp>
      <p:sp>
        <p:nvSpPr>
          <p:cNvPr id="444" name="Google Shape;444;p38"/>
          <p:cNvSpPr/>
          <p:nvPr/>
        </p:nvSpPr>
        <p:spPr>
          <a:xfrm>
            <a:off x="1324500" y="1949975"/>
            <a:ext cx="412200" cy="3459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cxnSp>
        <p:nvCxnSpPr>
          <p:cNvPr id="445" name="Google Shape;445;p38"/>
          <p:cNvCxnSpPr>
            <a:stCxn id="444" idx="2"/>
            <a:endCxn id="446" idx="1"/>
          </p:cNvCxnSpPr>
          <p:nvPr/>
        </p:nvCxnSpPr>
        <p:spPr>
          <a:xfrm>
            <a:off x="1530600" y="2295875"/>
            <a:ext cx="2443800" cy="1680900"/>
          </a:xfrm>
          <a:prstGeom prst="straightConnector1">
            <a:avLst/>
          </a:prstGeom>
          <a:noFill/>
          <a:ln cap="flat" cmpd="sng" w="9525">
            <a:solidFill>
              <a:schemeClr val="dk2"/>
            </a:solidFill>
            <a:prstDash val="solid"/>
            <a:round/>
            <a:headEnd len="med" w="med" type="none"/>
            <a:tailEnd len="med" w="med" type="triangle"/>
          </a:ln>
        </p:spPr>
      </p:cxnSp>
      <p:sp>
        <p:nvSpPr>
          <p:cNvPr id="447" name="Google Shape;447;p38"/>
          <p:cNvSpPr txBox="1"/>
          <p:nvPr/>
        </p:nvSpPr>
        <p:spPr>
          <a:xfrm>
            <a:off x="791650" y="2544000"/>
            <a:ext cx="1401300" cy="831300"/>
          </a:xfrm>
          <a:prstGeom prst="rect">
            <a:avLst/>
          </a:prstGeom>
          <a:solidFill>
            <a:srgbClr val="C9DAF8"/>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&lt;prepare, n&gt;</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b="1" lang="en">
                <a:solidFill>
                  <a:schemeClr val="dk1"/>
                </a:solidFill>
              </a:rPr>
              <a:t>n: prepare id</a:t>
            </a:r>
            <a:endParaRPr b="1">
              <a:solidFill>
                <a:schemeClr val="dk1"/>
              </a:solidFill>
            </a:endParaRPr>
          </a:p>
        </p:txBody>
      </p:sp>
      <p:sp>
        <p:nvSpPr>
          <p:cNvPr id="448" name="Google Shape;448;p38"/>
          <p:cNvSpPr txBox="1"/>
          <p:nvPr/>
        </p:nvSpPr>
        <p:spPr>
          <a:xfrm>
            <a:off x="3908400" y="4266300"/>
            <a:ext cx="49239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Both acceptors accept and update their </a:t>
            </a:r>
            <a:r>
              <a:rPr b="1" lang="en" sz="1500">
                <a:solidFill>
                  <a:schemeClr val="dk1"/>
                </a:solidFill>
              </a:rPr>
              <a:t>n_highest = n </a:t>
            </a:r>
            <a:endParaRPr b="1" sz="1500">
              <a:solidFill>
                <a:schemeClr val="dk1"/>
              </a:solidFill>
            </a:endParaRPr>
          </a:p>
          <a:p>
            <a:pPr indent="0" lvl="0" marL="0" rtl="0" algn="l">
              <a:spcBef>
                <a:spcPts val="0"/>
              </a:spcBef>
              <a:spcAft>
                <a:spcPts val="0"/>
              </a:spcAft>
              <a:buNone/>
            </a:pPr>
            <a:r>
              <a:rPr lang="en" sz="1500">
                <a:solidFill>
                  <a:schemeClr val="dk1"/>
                </a:solidFill>
              </a:rPr>
              <a:t>Assumption</a:t>
            </a:r>
            <a:r>
              <a:rPr lang="en" sz="1500">
                <a:solidFill>
                  <a:schemeClr val="dk1"/>
                </a:solidFill>
              </a:rPr>
              <a:t>: None of them had accepted other proposals before</a:t>
            </a:r>
            <a:endParaRPr sz="1500">
              <a:solidFill>
                <a:schemeClr val="dk1"/>
              </a:solidFill>
            </a:endParaRPr>
          </a:p>
        </p:txBody>
      </p:sp>
      <p:sp>
        <p:nvSpPr>
          <p:cNvPr id="449" name="Google Shape;449;p38"/>
          <p:cNvSpPr/>
          <p:nvPr/>
        </p:nvSpPr>
        <p:spPr>
          <a:xfrm>
            <a:off x="3974250" y="286763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46" name="Google Shape;446;p38"/>
          <p:cNvSpPr/>
          <p:nvPr/>
        </p:nvSpPr>
        <p:spPr>
          <a:xfrm>
            <a:off x="3974250" y="380368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50" name="Google Shape;450;p38"/>
          <p:cNvSpPr/>
          <p:nvPr/>
        </p:nvSpPr>
        <p:spPr>
          <a:xfrm>
            <a:off x="262775" y="4797600"/>
            <a:ext cx="412200" cy="3459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51" name="Google Shape;451;p38"/>
          <p:cNvSpPr txBox="1"/>
          <p:nvPr/>
        </p:nvSpPr>
        <p:spPr>
          <a:xfrm>
            <a:off x="674975" y="4762800"/>
            <a:ext cx="12162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Proposer</a:t>
            </a:r>
            <a:endParaRPr sz="1500">
              <a:solidFill>
                <a:schemeClr val="dk1"/>
              </a:solidFill>
            </a:endParaRPr>
          </a:p>
        </p:txBody>
      </p:sp>
      <p:sp>
        <p:nvSpPr>
          <p:cNvPr id="452" name="Google Shape;452;p38"/>
          <p:cNvSpPr/>
          <p:nvPr/>
        </p:nvSpPr>
        <p:spPr>
          <a:xfrm>
            <a:off x="2293800" y="479758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53" name="Google Shape;453;p38"/>
          <p:cNvSpPr txBox="1"/>
          <p:nvPr/>
        </p:nvSpPr>
        <p:spPr>
          <a:xfrm>
            <a:off x="2692200" y="4762800"/>
            <a:ext cx="12162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Acceptor</a:t>
            </a:r>
            <a:endParaRPr sz="1500">
              <a:solidFill>
                <a:schemeClr val="dk1"/>
              </a:solidFill>
            </a:endParaRPr>
          </a:p>
        </p:txBody>
      </p:sp>
      <p:cxnSp>
        <p:nvCxnSpPr>
          <p:cNvPr id="454" name="Google Shape;454;p38"/>
          <p:cNvCxnSpPr>
            <a:endCxn id="449" idx="1"/>
          </p:cNvCxnSpPr>
          <p:nvPr/>
        </p:nvCxnSpPr>
        <p:spPr>
          <a:xfrm>
            <a:off x="1530450" y="2282188"/>
            <a:ext cx="2443800" cy="758400"/>
          </a:xfrm>
          <a:prstGeom prst="straightConnector1">
            <a:avLst/>
          </a:prstGeom>
          <a:noFill/>
          <a:ln cap="flat" cmpd="sng" w="9525">
            <a:solidFill>
              <a:schemeClr val="dk2"/>
            </a:solidFill>
            <a:prstDash val="solid"/>
            <a:round/>
            <a:headEnd len="med" w="med" type="none"/>
            <a:tailEnd len="med" w="med" type="triangle"/>
          </a:ln>
        </p:spPr>
      </p:cxnSp>
      <p:sp>
        <p:nvSpPr>
          <p:cNvPr id="455" name="Google Shape;455;p38"/>
          <p:cNvSpPr/>
          <p:nvPr/>
        </p:nvSpPr>
        <p:spPr>
          <a:xfrm rot="5400000">
            <a:off x="3496575" y="-323350"/>
            <a:ext cx="357900" cy="4142700"/>
          </a:xfrm>
          <a:prstGeom prst="leftBracket">
            <a:avLst>
              <a:gd fmla="val 8333" name="adj"/>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56" name="Google Shape;456;p38"/>
          <p:cNvSpPr txBox="1"/>
          <p:nvPr/>
        </p:nvSpPr>
        <p:spPr>
          <a:xfrm>
            <a:off x="2435250" y="1168850"/>
            <a:ext cx="27237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rPr>
              <a:t>Phase 1: Prepare/Election</a:t>
            </a:r>
            <a:endParaRPr>
              <a:solidFill>
                <a:schemeClr val="dk1"/>
              </a:solidFill>
            </a:endParaRPr>
          </a:p>
        </p:txBody>
      </p:sp>
      <p:cxnSp>
        <p:nvCxnSpPr>
          <p:cNvPr id="457" name="Google Shape;457;p38"/>
          <p:cNvCxnSpPr>
            <a:stCxn id="449" idx="3"/>
          </p:cNvCxnSpPr>
          <p:nvPr/>
        </p:nvCxnSpPr>
        <p:spPr>
          <a:xfrm flipH="1" rot="10800000">
            <a:off x="4386450" y="2133988"/>
            <a:ext cx="1132200" cy="906600"/>
          </a:xfrm>
          <a:prstGeom prst="straightConnector1">
            <a:avLst/>
          </a:prstGeom>
          <a:noFill/>
          <a:ln cap="flat" cmpd="sng" w="9525">
            <a:solidFill>
              <a:schemeClr val="dk2"/>
            </a:solidFill>
            <a:prstDash val="solid"/>
            <a:round/>
            <a:headEnd len="med" w="med" type="none"/>
            <a:tailEnd len="med" w="med" type="triangle"/>
          </a:ln>
        </p:spPr>
      </p:cxnSp>
      <p:cxnSp>
        <p:nvCxnSpPr>
          <p:cNvPr id="458" name="Google Shape;458;p38"/>
          <p:cNvCxnSpPr>
            <a:stCxn id="446" idx="3"/>
          </p:cNvCxnSpPr>
          <p:nvPr/>
        </p:nvCxnSpPr>
        <p:spPr>
          <a:xfrm flipH="1" rot="10800000">
            <a:off x="4386450" y="2111838"/>
            <a:ext cx="1434000" cy="1864800"/>
          </a:xfrm>
          <a:prstGeom prst="straightConnector1">
            <a:avLst/>
          </a:prstGeom>
          <a:noFill/>
          <a:ln cap="flat" cmpd="sng" w="9525">
            <a:solidFill>
              <a:schemeClr val="dk2"/>
            </a:solidFill>
            <a:prstDash val="solid"/>
            <a:round/>
            <a:headEnd len="med" w="med" type="none"/>
            <a:tailEnd len="med" w="med" type="triangle"/>
          </a:ln>
        </p:spPr>
      </p:cxnSp>
      <p:sp>
        <p:nvSpPr>
          <p:cNvPr id="459" name="Google Shape;459;p38"/>
          <p:cNvSpPr txBox="1"/>
          <p:nvPr/>
        </p:nvSpPr>
        <p:spPr>
          <a:xfrm>
            <a:off x="4726225" y="3163375"/>
            <a:ext cx="1653600" cy="4155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&lt;Promise, n , </a:t>
            </a:r>
            <a:r>
              <a:rPr lang="en" sz="1500">
                <a:solidFill>
                  <a:schemeClr val="dk1"/>
                </a:solidFill>
              </a:rPr>
              <a:t>∅&gt;</a:t>
            </a:r>
            <a:endParaRPr sz="1500">
              <a:solidFill>
                <a:schemeClr val="dk1"/>
              </a:solidFill>
            </a:endParaRPr>
          </a:p>
        </p:txBody>
      </p:sp>
      <p:sp>
        <p:nvSpPr>
          <p:cNvPr id="460" name="Google Shape;460;p38"/>
          <p:cNvSpPr txBox="1"/>
          <p:nvPr/>
        </p:nvSpPr>
        <p:spPr>
          <a:xfrm>
            <a:off x="3745200" y="2364813"/>
            <a:ext cx="1653600" cy="4155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&lt;Promise, n , ∅&gt;</a:t>
            </a:r>
            <a:endParaRPr sz="1500">
              <a:solidFill>
                <a:schemeClr val="dk1"/>
              </a:solidFill>
            </a:endParaRPr>
          </a:p>
        </p:txBody>
      </p:sp>
      <p:pic>
        <p:nvPicPr>
          <p:cNvPr id="461" name="Google Shape;461;p38"/>
          <p:cNvPicPr preferRelativeResize="0"/>
          <p:nvPr/>
        </p:nvPicPr>
        <p:blipFill>
          <a:blip r:embed="rId3">
            <a:alphaModFix/>
          </a:blip>
          <a:stretch>
            <a:fillRect/>
          </a:stretch>
        </p:blipFill>
        <p:spPr>
          <a:xfrm>
            <a:off x="6005100" y="1444100"/>
            <a:ext cx="978500" cy="9785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4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5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6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6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5" name="Shape 465"/>
        <p:cNvGrpSpPr/>
        <p:nvPr/>
      </p:nvGrpSpPr>
      <p:grpSpPr>
        <a:xfrm>
          <a:off x="0" y="0"/>
          <a:ext cx="0" cy="0"/>
          <a:chOff x="0" y="0"/>
          <a:chExt cx="0" cy="0"/>
        </a:xfrm>
      </p:grpSpPr>
      <p:sp>
        <p:nvSpPr>
          <p:cNvPr id="466" name="Google Shape;466;p3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467" name="Google Shape;467;p39"/>
          <p:cNvSpPr txBox="1"/>
          <p:nvPr>
            <p:ph idx="4294967295"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Review of </a:t>
            </a:r>
            <a:r>
              <a:rPr lang="en"/>
              <a:t>Paxos </a:t>
            </a:r>
            <a:r>
              <a:rPr lang="en"/>
              <a:t>[Detailed]</a:t>
            </a:r>
            <a:endParaRPr/>
          </a:p>
        </p:txBody>
      </p:sp>
      <p:cxnSp>
        <p:nvCxnSpPr>
          <p:cNvPr id="468" name="Google Shape;468;p39"/>
          <p:cNvCxnSpPr/>
          <p:nvPr/>
        </p:nvCxnSpPr>
        <p:spPr>
          <a:xfrm flipH="1" rot="10800000">
            <a:off x="1139250" y="2089825"/>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469" name="Google Shape;469;p39"/>
          <p:cNvCxnSpPr/>
          <p:nvPr/>
        </p:nvCxnSpPr>
        <p:spPr>
          <a:xfrm flipH="1" rot="10800000">
            <a:off x="1139250" y="3025888"/>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470" name="Google Shape;470;p39"/>
          <p:cNvCxnSpPr/>
          <p:nvPr/>
        </p:nvCxnSpPr>
        <p:spPr>
          <a:xfrm flipH="1" rot="10800000">
            <a:off x="1139250" y="3961950"/>
            <a:ext cx="6865500" cy="29400"/>
          </a:xfrm>
          <a:prstGeom prst="straightConnector1">
            <a:avLst/>
          </a:prstGeom>
          <a:noFill/>
          <a:ln cap="flat" cmpd="sng" w="19050">
            <a:solidFill>
              <a:schemeClr val="dk2"/>
            </a:solidFill>
            <a:prstDash val="solid"/>
            <a:round/>
            <a:headEnd len="med" w="med" type="none"/>
            <a:tailEnd len="med" w="med" type="triangle"/>
          </a:ln>
        </p:spPr>
      </p:cxnSp>
      <p:sp>
        <p:nvSpPr>
          <p:cNvPr id="471" name="Google Shape;471;p39"/>
          <p:cNvSpPr/>
          <p:nvPr/>
        </p:nvSpPr>
        <p:spPr>
          <a:xfrm>
            <a:off x="1324500" y="1949975"/>
            <a:ext cx="412200" cy="3459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cxnSp>
        <p:nvCxnSpPr>
          <p:cNvPr id="472" name="Google Shape;472;p39"/>
          <p:cNvCxnSpPr>
            <a:stCxn id="471" idx="2"/>
            <a:endCxn id="473" idx="1"/>
          </p:cNvCxnSpPr>
          <p:nvPr/>
        </p:nvCxnSpPr>
        <p:spPr>
          <a:xfrm>
            <a:off x="1530600" y="2295875"/>
            <a:ext cx="2443800" cy="1680900"/>
          </a:xfrm>
          <a:prstGeom prst="straightConnector1">
            <a:avLst/>
          </a:prstGeom>
          <a:noFill/>
          <a:ln cap="flat" cmpd="sng" w="9525">
            <a:solidFill>
              <a:schemeClr val="dk2"/>
            </a:solidFill>
            <a:prstDash val="solid"/>
            <a:round/>
            <a:headEnd len="med" w="med" type="none"/>
            <a:tailEnd len="med" w="med" type="triangle"/>
          </a:ln>
        </p:spPr>
      </p:cxnSp>
      <p:sp>
        <p:nvSpPr>
          <p:cNvPr id="474" name="Google Shape;474;p39"/>
          <p:cNvSpPr txBox="1"/>
          <p:nvPr/>
        </p:nvSpPr>
        <p:spPr>
          <a:xfrm>
            <a:off x="791650" y="2544000"/>
            <a:ext cx="1401300" cy="831300"/>
          </a:xfrm>
          <a:prstGeom prst="rect">
            <a:avLst/>
          </a:prstGeom>
          <a:solidFill>
            <a:srgbClr val="C9DAF8"/>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&lt;prepare, n&gt;</a:t>
            </a:r>
            <a:endParaRPr b="1">
              <a:solidFill>
                <a:schemeClr val="dk1"/>
              </a:solidFill>
            </a:endParaRPr>
          </a:p>
          <a:p>
            <a:pPr indent="0" lvl="0" marL="0" rtl="0" algn="l">
              <a:spcBef>
                <a:spcPts val="0"/>
              </a:spcBef>
              <a:spcAft>
                <a:spcPts val="0"/>
              </a:spcAft>
              <a:buNone/>
            </a:pPr>
            <a:r>
              <a:t/>
            </a:r>
            <a:endParaRPr b="1">
              <a:solidFill>
                <a:schemeClr val="dk1"/>
              </a:solidFill>
            </a:endParaRPr>
          </a:p>
          <a:p>
            <a:pPr indent="0" lvl="0" marL="0" rtl="0" algn="l">
              <a:spcBef>
                <a:spcPts val="0"/>
              </a:spcBef>
              <a:spcAft>
                <a:spcPts val="0"/>
              </a:spcAft>
              <a:buNone/>
            </a:pPr>
            <a:r>
              <a:rPr b="1" lang="en">
                <a:solidFill>
                  <a:schemeClr val="dk1"/>
                </a:solidFill>
              </a:rPr>
              <a:t>n: prepare id</a:t>
            </a:r>
            <a:endParaRPr b="1">
              <a:solidFill>
                <a:schemeClr val="dk1"/>
              </a:solidFill>
            </a:endParaRPr>
          </a:p>
        </p:txBody>
      </p:sp>
      <p:sp>
        <p:nvSpPr>
          <p:cNvPr id="475" name="Google Shape;475;p39"/>
          <p:cNvSpPr txBox="1"/>
          <p:nvPr/>
        </p:nvSpPr>
        <p:spPr>
          <a:xfrm>
            <a:off x="3908400" y="4266300"/>
            <a:ext cx="4923900" cy="877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Both acceptors accept and update their </a:t>
            </a:r>
            <a:r>
              <a:rPr b="1" lang="en" sz="1500">
                <a:solidFill>
                  <a:schemeClr val="dk1"/>
                </a:solidFill>
              </a:rPr>
              <a:t>n_highest = n </a:t>
            </a:r>
            <a:endParaRPr b="1" sz="1500">
              <a:solidFill>
                <a:schemeClr val="dk1"/>
              </a:solidFill>
            </a:endParaRPr>
          </a:p>
          <a:p>
            <a:pPr indent="0" lvl="0" marL="0" rtl="0" algn="l">
              <a:spcBef>
                <a:spcPts val="0"/>
              </a:spcBef>
              <a:spcAft>
                <a:spcPts val="0"/>
              </a:spcAft>
              <a:buNone/>
            </a:pPr>
            <a:r>
              <a:rPr lang="en" sz="1500">
                <a:solidFill>
                  <a:schemeClr val="dk1"/>
                </a:solidFill>
              </a:rPr>
              <a:t>Assumption</a:t>
            </a:r>
            <a:r>
              <a:rPr lang="en" sz="1500">
                <a:solidFill>
                  <a:schemeClr val="dk1"/>
                </a:solidFill>
              </a:rPr>
              <a:t>: One of them accepted an older proposal before [the proposal made by n_a prepare round]</a:t>
            </a:r>
            <a:endParaRPr sz="1500">
              <a:solidFill>
                <a:schemeClr val="dk1"/>
              </a:solidFill>
            </a:endParaRPr>
          </a:p>
        </p:txBody>
      </p:sp>
      <p:sp>
        <p:nvSpPr>
          <p:cNvPr id="476" name="Google Shape;476;p39"/>
          <p:cNvSpPr/>
          <p:nvPr/>
        </p:nvSpPr>
        <p:spPr>
          <a:xfrm>
            <a:off x="3974250" y="286763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73" name="Google Shape;473;p39"/>
          <p:cNvSpPr/>
          <p:nvPr/>
        </p:nvSpPr>
        <p:spPr>
          <a:xfrm>
            <a:off x="3974250" y="380368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77" name="Google Shape;477;p39"/>
          <p:cNvSpPr/>
          <p:nvPr/>
        </p:nvSpPr>
        <p:spPr>
          <a:xfrm>
            <a:off x="262775" y="4797600"/>
            <a:ext cx="412200" cy="3459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78" name="Google Shape;478;p39"/>
          <p:cNvSpPr txBox="1"/>
          <p:nvPr/>
        </p:nvSpPr>
        <p:spPr>
          <a:xfrm>
            <a:off x="674975" y="4762800"/>
            <a:ext cx="12162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Proposer</a:t>
            </a:r>
            <a:endParaRPr sz="1500">
              <a:solidFill>
                <a:schemeClr val="dk1"/>
              </a:solidFill>
            </a:endParaRPr>
          </a:p>
        </p:txBody>
      </p:sp>
      <p:sp>
        <p:nvSpPr>
          <p:cNvPr id="479" name="Google Shape;479;p39"/>
          <p:cNvSpPr/>
          <p:nvPr/>
        </p:nvSpPr>
        <p:spPr>
          <a:xfrm>
            <a:off x="2293800" y="4797588"/>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80" name="Google Shape;480;p39"/>
          <p:cNvSpPr txBox="1"/>
          <p:nvPr/>
        </p:nvSpPr>
        <p:spPr>
          <a:xfrm>
            <a:off x="2692200" y="4762800"/>
            <a:ext cx="12162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Acceptor</a:t>
            </a:r>
            <a:endParaRPr sz="1500">
              <a:solidFill>
                <a:schemeClr val="dk1"/>
              </a:solidFill>
            </a:endParaRPr>
          </a:p>
        </p:txBody>
      </p:sp>
      <p:cxnSp>
        <p:nvCxnSpPr>
          <p:cNvPr id="481" name="Google Shape;481;p39"/>
          <p:cNvCxnSpPr>
            <a:endCxn id="476" idx="1"/>
          </p:cNvCxnSpPr>
          <p:nvPr/>
        </p:nvCxnSpPr>
        <p:spPr>
          <a:xfrm>
            <a:off x="1530450" y="2282188"/>
            <a:ext cx="2443800" cy="758400"/>
          </a:xfrm>
          <a:prstGeom prst="straightConnector1">
            <a:avLst/>
          </a:prstGeom>
          <a:noFill/>
          <a:ln cap="flat" cmpd="sng" w="9525">
            <a:solidFill>
              <a:schemeClr val="dk2"/>
            </a:solidFill>
            <a:prstDash val="solid"/>
            <a:round/>
            <a:headEnd len="med" w="med" type="none"/>
            <a:tailEnd len="med" w="med" type="triangle"/>
          </a:ln>
        </p:spPr>
      </p:cxnSp>
      <p:sp>
        <p:nvSpPr>
          <p:cNvPr id="482" name="Google Shape;482;p39"/>
          <p:cNvSpPr/>
          <p:nvPr/>
        </p:nvSpPr>
        <p:spPr>
          <a:xfrm rot="5400000">
            <a:off x="3496575" y="-323350"/>
            <a:ext cx="357900" cy="4142700"/>
          </a:xfrm>
          <a:prstGeom prst="leftBracket">
            <a:avLst>
              <a:gd fmla="val 8333" name="adj"/>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83" name="Google Shape;483;p39"/>
          <p:cNvSpPr txBox="1"/>
          <p:nvPr/>
        </p:nvSpPr>
        <p:spPr>
          <a:xfrm>
            <a:off x="2435250" y="1168850"/>
            <a:ext cx="27237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dk1"/>
                </a:solidFill>
              </a:rPr>
              <a:t>Phase 1: Prepare/Election</a:t>
            </a:r>
            <a:endParaRPr>
              <a:solidFill>
                <a:schemeClr val="dk1"/>
              </a:solidFill>
            </a:endParaRPr>
          </a:p>
        </p:txBody>
      </p:sp>
      <p:cxnSp>
        <p:nvCxnSpPr>
          <p:cNvPr id="484" name="Google Shape;484;p39"/>
          <p:cNvCxnSpPr>
            <a:stCxn id="476" idx="3"/>
          </p:cNvCxnSpPr>
          <p:nvPr/>
        </p:nvCxnSpPr>
        <p:spPr>
          <a:xfrm flipH="1" rot="10800000">
            <a:off x="4386450" y="2133988"/>
            <a:ext cx="1132200" cy="906600"/>
          </a:xfrm>
          <a:prstGeom prst="straightConnector1">
            <a:avLst/>
          </a:prstGeom>
          <a:noFill/>
          <a:ln cap="flat" cmpd="sng" w="9525">
            <a:solidFill>
              <a:schemeClr val="dk2"/>
            </a:solidFill>
            <a:prstDash val="solid"/>
            <a:round/>
            <a:headEnd len="med" w="med" type="none"/>
            <a:tailEnd len="med" w="med" type="triangle"/>
          </a:ln>
        </p:spPr>
      </p:cxnSp>
      <p:cxnSp>
        <p:nvCxnSpPr>
          <p:cNvPr id="485" name="Google Shape;485;p39"/>
          <p:cNvCxnSpPr>
            <a:stCxn id="473" idx="3"/>
          </p:cNvCxnSpPr>
          <p:nvPr/>
        </p:nvCxnSpPr>
        <p:spPr>
          <a:xfrm flipH="1" rot="10800000">
            <a:off x="4386450" y="2111838"/>
            <a:ext cx="1434000" cy="1864800"/>
          </a:xfrm>
          <a:prstGeom prst="straightConnector1">
            <a:avLst/>
          </a:prstGeom>
          <a:noFill/>
          <a:ln cap="flat" cmpd="sng" w="9525">
            <a:solidFill>
              <a:schemeClr val="dk2"/>
            </a:solidFill>
            <a:prstDash val="solid"/>
            <a:round/>
            <a:headEnd len="med" w="med" type="none"/>
            <a:tailEnd len="med" w="med" type="triangle"/>
          </a:ln>
        </p:spPr>
      </p:cxnSp>
      <p:sp>
        <p:nvSpPr>
          <p:cNvPr id="486" name="Google Shape;486;p39"/>
          <p:cNvSpPr txBox="1"/>
          <p:nvPr/>
        </p:nvSpPr>
        <p:spPr>
          <a:xfrm>
            <a:off x="4726225" y="3163375"/>
            <a:ext cx="2382000" cy="4155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&lt;Promise, n , </a:t>
            </a:r>
            <a:r>
              <a:rPr b="1" lang="en" sz="1500">
                <a:solidFill>
                  <a:schemeClr val="dk1"/>
                </a:solidFill>
              </a:rPr>
              <a:t>(n_a, v_a)</a:t>
            </a:r>
            <a:r>
              <a:rPr lang="en" sz="1500">
                <a:solidFill>
                  <a:schemeClr val="dk1"/>
                </a:solidFill>
              </a:rPr>
              <a:t>&gt;</a:t>
            </a:r>
            <a:endParaRPr sz="1500">
              <a:solidFill>
                <a:schemeClr val="dk1"/>
              </a:solidFill>
            </a:endParaRPr>
          </a:p>
        </p:txBody>
      </p:sp>
      <p:sp>
        <p:nvSpPr>
          <p:cNvPr id="487" name="Google Shape;487;p39"/>
          <p:cNvSpPr txBox="1"/>
          <p:nvPr/>
        </p:nvSpPr>
        <p:spPr>
          <a:xfrm>
            <a:off x="3745200" y="2364813"/>
            <a:ext cx="1653600" cy="4155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&lt;Promise, n , ∅&gt;</a:t>
            </a:r>
            <a:endParaRPr sz="1500">
              <a:solidFill>
                <a:schemeClr val="dk1"/>
              </a:solidFill>
            </a:endParaRPr>
          </a:p>
        </p:txBody>
      </p:sp>
      <p:pic>
        <p:nvPicPr>
          <p:cNvPr id="488" name="Google Shape;488;p39"/>
          <p:cNvPicPr preferRelativeResize="0"/>
          <p:nvPr/>
        </p:nvPicPr>
        <p:blipFill>
          <a:blip r:embed="rId3">
            <a:alphaModFix/>
          </a:blip>
          <a:stretch>
            <a:fillRect/>
          </a:stretch>
        </p:blipFill>
        <p:spPr>
          <a:xfrm>
            <a:off x="6005100" y="1444100"/>
            <a:ext cx="978500" cy="978500"/>
          </a:xfrm>
          <a:prstGeom prst="rect">
            <a:avLst/>
          </a:prstGeom>
          <a:noFill/>
          <a:ln>
            <a:noFill/>
          </a:ln>
        </p:spPr>
      </p:pic>
      <p:sp>
        <p:nvSpPr>
          <p:cNvPr id="489" name="Google Shape;489;p39"/>
          <p:cNvSpPr txBox="1"/>
          <p:nvPr/>
        </p:nvSpPr>
        <p:spPr>
          <a:xfrm>
            <a:off x="5429450" y="335900"/>
            <a:ext cx="3672900" cy="1108200"/>
          </a:xfrm>
          <a:prstGeom prst="rect">
            <a:avLst/>
          </a:prstGeom>
          <a:solidFill>
            <a:srgbClr val="FF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500">
                <a:solidFill>
                  <a:schemeClr val="dk1"/>
                </a:solidFill>
              </a:rPr>
              <a:t>So here the proposer has to retry with the v_a, instead of its own proposed value [</a:t>
            </a:r>
            <a:r>
              <a:rPr b="1" lang="en" sz="1500">
                <a:solidFill>
                  <a:schemeClr val="dk1"/>
                </a:solidFill>
              </a:rPr>
              <a:t>Do not race, just complete the duty of the previous proposer</a:t>
            </a:r>
            <a:r>
              <a:rPr lang="en" sz="1500">
                <a:solidFill>
                  <a:schemeClr val="dk1"/>
                </a:solidFill>
              </a:rPr>
              <a:t>]</a:t>
            </a:r>
            <a:endParaRPr sz="15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3" name="Shape 493"/>
        <p:cNvGrpSpPr/>
        <p:nvPr/>
      </p:nvGrpSpPr>
      <p:grpSpPr>
        <a:xfrm>
          <a:off x="0" y="0"/>
          <a:ext cx="0" cy="0"/>
          <a:chOff x="0" y="0"/>
          <a:chExt cx="0" cy="0"/>
        </a:xfrm>
      </p:grpSpPr>
      <p:sp>
        <p:nvSpPr>
          <p:cNvPr id="494" name="Google Shape;494;p4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495" name="Google Shape;495;p40"/>
          <p:cNvSpPr txBox="1"/>
          <p:nvPr>
            <p:ph idx="4294967295"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Review of </a:t>
            </a:r>
            <a:r>
              <a:rPr lang="en"/>
              <a:t>Paxos </a:t>
            </a:r>
            <a:r>
              <a:rPr lang="en"/>
              <a:t>[Detailed]</a:t>
            </a:r>
            <a:endParaRPr/>
          </a:p>
        </p:txBody>
      </p:sp>
      <p:pic>
        <p:nvPicPr>
          <p:cNvPr id="496" name="Google Shape;496;p40" title="Screenshot 2025-10-22 at 7.38.04 PM.png"/>
          <p:cNvPicPr preferRelativeResize="0"/>
          <p:nvPr/>
        </p:nvPicPr>
        <p:blipFill>
          <a:blip r:embed="rId3">
            <a:alphaModFix/>
          </a:blip>
          <a:stretch>
            <a:fillRect/>
          </a:stretch>
        </p:blipFill>
        <p:spPr>
          <a:xfrm>
            <a:off x="1994188" y="1317150"/>
            <a:ext cx="5155627" cy="3055851"/>
          </a:xfrm>
          <a:prstGeom prst="rect">
            <a:avLst/>
          </a:prstGeom>
          <a:noFill/>
          <a:ln>
            <a:noFill/>
          </a:ln>
        </p:spPr>
      </p:pic>
      <p:sp>
        <p:nvSpPr>
          <p:cNvPr id="497" name="Google Shape;497;p40"/>
          <p:cNvSpPr/>
          <p:nvPr/>
        </p:nvSpPr>
        <p:spPr>
          <a:xfrm>
            <a:off x="3593063" y="2954500"/>
            <a:ext cx="1722000" cy="275700"/>
          </a:xfrm>
          <a:prstGeom prst="rect">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98" name="Google Shape;498;p40"/>
          <p:cNvSpPr/>
          <p:nvPr/>
        </p:nvSpPr>
        <p:spPr>
          <a:xfrm>
            <a:off x="2972813" y="4048750"/>
            <a:ext cx="3365100" cy="275700"/>
          </a:xfrm>
          <a:prstGeom prst="rect">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499" name="Google Shape;499;p40"/>
          <p:cNvSpPr txBox="1"/>
          <p:nvPr/>
        </p:nvSpPr>
        <p:spPr>
          <a:xfrm>
            <a:off x="3908400" y="4266300"/>
            <a:ext cx="4923900" cy="41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500">
              <a:solidFill>
                <a:schemeClr val="dk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3" name="Shape 503"/>
        <p:cNvGrpSpPr/>
        <p:nvPr/>
      </p:nvGrpSpPr>
      <p:grpSpPr>
        <a:xfrm>
          <a:off x="0" y="0"/>
          <a:ext cx="0" cy="0"/>
          <a:chOff x="0" y="0"/>
          <a:chExt cx="0" cy="0"/>
        </a:xfrm>
      </p:grpSpPr>
      <p:sp>
        <p:nvSpPr>
          <p:cNvPr id="504" name="Google Shape;504;p4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505" name="Google Shape;505;p41"/>
          <p:cNvSpPr txBox="1"/>
          <p:nvPr>
            <p:ph idx="4294967295"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Let’s practice</a:t>
            </a:r>
            <a:endParaRPr/>
          </a:p>
        </p:txBody>
      </p:sp>
      <p:sp>
        <p:nvSpPr>
          <p:cNvPr id="506" name="Google Shape;506;p41"/>
          <p:cNvSpPr/>
          <p:nvPr/>
        </p:nvSpPr>
        <p:spPr>
          <a:xfrm>
            <a:off x="2456950" y="341271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P1</a:t>
            </a:r>
            <a:endParaRPr/>
          </a:p>
        </p:txBody>
      </p:sp>
      <p:sp>
        <p:nvSpPr>
          <p:cNvPr id="507" name="Google Shape;507;p41"/>
          <p:cNvSpPr txBox="1"/>
          <p:nvPr>
            <p:ph idx="4294967295" type="body"/>
          </p:nvPr>
        </p:nvSpPr>
        <p:spPr>
          <a:xfrm>
            <a:off x="311700" y="1152475"/>
            <a:ext cx="8520600" cy="1329000"/>
          </a:xfrm>
          <a:prstGeom prst="rect">
            <a:avLst/>
          </a:prstGeom>
        </p:spPr>
        <p:txBody>
          <a:bodyPr anchorCtr="0" anchor="t" bIns="91425" lIns="91425" spcFirstLastPara="1" rIns="91425" wrap="square" tIns="91425">
            <a:normAutofit lnSpcReduction="10000"/>
          </a:bodyPr>
          <a:lstStyle/>
          <a:p>
            <a:pPr indent="-336550" lvl="0" marL="457200" rtl="0" algn="l">
              <a:spcBef>
                <a:spcPts val="0"/>
              </a:spcBef>
              <a:spcAft>
                <a:spcPts val="0"/>
              </a:spcAft>
              <a:buClr>
                <a:schemeClr val="dk1"/>
              </a:buClr>
              <a:buSzPts val="1700"/>
              <a:buChar char="●"/>
            </a:pPr>
            <a:r>
              <a:rPr lang="en" sz="1700">
                <a:solidFill>
                  <a:schemeClr val="dk1"/>
                </a:solidFill>
              </a:rPr>
              <a:t>In this </a:t>
            </a:r>
            <a:r>
              <a:rPr lang="en" sz="1700">
                <a:solidFill>
                  <a:schemeClr val="dk1"/>
                </a:solidFill>
              </a:rPr>
              <a:t>example, we have 5 processes. </a:t>
            </a:r>
            <a:r>
              <a:rPr b="1" lang="en" sz="1700">
                <a:solidFill>
                  <a:schemeClr val="dk1"/>
                </a:solidFill>
              </a:rPr>
              <a:t>All of them are learners. </a:t>
            </a:r>
            <a:endParaRPr b="1" sz="1700">
              <a:solidFill>
                <a:schemeClr val="dk1"/>
              </a:solidFill>
            </a:endParaRPr>
          </a:p>
          <a:p>
            <a:pPr indent="0" lvl="0" marL="457200" rtl="0" algn="l">
              <a:spcBef>
                <a:spcPts val="1200"/>
              </a:spcBef>
              <a:spcAft>
                <a:spcPts val="0"/>
              </a:spcAft>
              <a:buNone/>
            </a:pPr>
            <a:r>
              <a:t/>
            </a:r>
            <a:endParaRPr b="1" sz="1700">
              <a:solidFill>
                <a:schemeClr val="dk1"/>
              </a:solidFill>
            </a:endParaRPr>
          </a:p>
          <a:p>
            <a:pPr indent="-336550" lvl="0" marL="457200" rtl="0" algn="l">
              <a:spcBef>
                <a:spcPts val="1200"/>
              </a:spcBef>
              <a:spcAft>
                <a:spcPts val="0"/>
              </a:spcAft>
              <a:buClr>
                <a:schemeClr val="dk1"/>
              </a:buClr>
              <a:buSzPts val="1700"/>
              <a:buChar char="●"/>
            </a:pPr>
            <a:r>
              <a:rPr lang="en" sz="1700">
                <a:solidFill>
                  <a:schemeClr val="dk1"/>
                </a:solidFill>
              </a:rPr>
              <a:t>All of them might become proposers and acceptors at different times. </a:t>
            </a:r>
            <a:endParaRPr>
              <a:solidFill>
                <a:schemeClr val="dk1"/>
              </a:solidFill>
            </a:endParaRPr>
          </a:p>
        </p:txBody>
      </p:sp>
      <p:sp>
        <p:nvSpPr>
          <p:cNvPr id="508" name="Google Shape;508;p41"/>
          <p:cNvSpPr/>
          <p:nvPr/>
        </p:nvSpPr>
        <p:spPr>
          <a:xfrm>
            <a:off x="3411425" y="341271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P2</a:t>
            </a:r>
            <a:endParaRPr/>
          </a:p>
        </p:txBody>
      </p:sp>
      <p:sp>
        <p:nvSpPr>
          <p:cNvPr id="509" name="Google Shape;509;p41"/>
          <p:cNvSpPr/>
          <p:nvPr/>
        </p:nvSpPr>
        <p:spPr>
          <a:xfrm>
            <a:off x="4365900" y="341271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P3</a:t>
            </a:r>
            <a:endParaRPr/>
          </a:p>
        </p:txBody>
      </p:sp>
      <p:sp>
        <p:nvSpPr>
          <p:cNvPr id="510" name="Google Shape;510;p41"/>
          <p:cNvSpPr/>
          <p:nvPr/>
        </p:nvSpPr>
        <p:spPr>
          <a:xfrm>
            <a:off x="5320375" y="341271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P4</a:t>
            </a:r>
            <a:endParaRPr/>
          </a:p>
        </p:txBody>
      </p:sp>
      <p:sp>
        <p:nvSpPr>
          <p:cNvPr id="511" name="Google Shape;511;p41"/>
          <p:cNvSpPr/>
          <p:nvPr/>
        </p:nvSpPr>
        <p:spPr>
          <a:xfrm>
            <a:off x="6274850" y="341271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P5</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Overview </a:t>
            </a:r>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Successful System Implementation Strategies</a:t>
            </a:r>
            <a:endParaRPr>
              <a:solidFill>
                <a:schemeClr val="dk1"/>
              </a:solidFill>
            </a:endParaRPr>
          </a:p>
          <a:p>
            <a:pPr indent="-342900" lvl="1" marL="914400" rtl="0" algn="l">
              <a:spcBef>
                <a:spcPts val="0"/>
              </a:spcBef>
              <a:spcAft>
                <a:spcPts val="0"/>
              </a:spcAft>
              <a:buClr>
                <a:schemeClr val="dk1"/>
              </a:buClr>
              <a:buSzPts val="1800"/>
              <a:buChar char="○"/>
            </a:pPr>
            <a:r>
              <a:rPr lang="en" sz="1800">
                <a:solidFill>
                  <a:schemeClr val="dk1"/>
                </a:solidFill>
              </a:rPr>
              <a:t>Understand the </a:t>
            </a:r>
            <a:r>
              <a:rPr lang="en" sz="1800">
                <a:solidFill>
                  <a:schemeClr val="dk1"/>
                </a:solidFill>
              </a:rPr>
              <a:t>Concepts and Code Structure</a:t>
            </a:r>
            <a:endParaRPr sz="1800">
              <a:solidFill>
                <a:schemeClr val="dk1"/>
              </a:solidFill>
            </a:endParaRPr>
          </a:p>
          <a:p>
            <a:pPr indent="-342900" lvl="1" marL="914400" rtl="0" algn="l">
              <a:spcBef>
                <a:spcPts val="0"/>
              </a:spcBef>
              <a:spcAft>
                <a:spcPts val="0"/>
              </a:spcAft>
              <a:buClr>
                <a:schemeClr val="dk1"/>
              </a:buClr>
              <a:buSzPts val="1800"/>
              <a:buChar char="○"/>
            </a:pPr>
            <a:r>
              <a:rPr lang="en" sz="1800">
                <a:solidFill>
                  <a:schemeClr val="dk1"/>
                </a:solidFill>
              </a:rPr>
              <a:t>Iterative Design Process</a:t>
            </a:r>
            <a:endParaRPr sz="1800">
              <a:solidFill>
                <a:schemeClr val="dk1"/>
              </a:solidFill>
            </a:endParaRPr>
          </a:p>
          <a:p>
            <a:pPr indent="-342900" lvl="1" marL="914400" rtl="0" algn="l">
              <a:spcBef>
                <a:spcPts val="0"/>
              </a:spcBef>
              <a:spcAft>
                <a:spcPts val="0"/>
              </a:spcAft>
              <a:buClr>
                <a:schemeClr val="dk1"/>
              </a:buClr>
              <a:buSzPts val="1800"/>
              <a:buChar char="○"/>
            </a:pPr>
            <a:r>
              <a:rPr lang="en" sz="1800">
                <a:solidFill>
                  <a:schemeClr val="dk1"/>
                </a:solidFill>
              </a:rPr>
              <a:t>Modular Programming </a:t>
            </a:r>
            <a:endParaRPr sz="1800">
              <a:solidFill>
                <a:schemeClr val="dk1"/>
              </a:solidFill>
            </a:endParaRPr>
          </a:p>
          <a:p>
            <a:pPr indent="-342900" lvl="1" marL="914400" rtl="0" algn="l">
              <a:spcBef>
                <a:spcPts val="0"/>
              </a:spcBef>
              <a:spcAft>
                <a:spcPts val="0"/>
              </a:spcAft>
              <a:buClr>
                <a:schemeClr val="dk1"/>
              </a:buClr>
              <a:buSzPts val="1800"/>
              <a:buChar char="○"/>
            </a:pPr>
            <a:r>
              <a:rPr lang="en" sz="1800">
                <a:solidFill>
                  <a:schemeClr val="dk1"/>
                </a:solidFill>
              </a:rPr>
              <a:t>Tips on Debugging</a:t>
            </a:r>
            <a:endParaRPr sz="1800">
              <a:solidFill>
                <a:schemeClr val="dk1"/>
              </a:solidFill>
            </a:endParaRPr>
          </a:p>
          <a:p>
            <a:pPr indent="-342900" lvl="0" marL="457200" rtl="0" algn="l">
              <a:spcBef>
                <a:spcPts val="1000"/>
              </a:spcBef>
              <a:spcAft>
                <a:spcPts val="0"/>
              </a:spcAft>
              <a:buClr>
                <a:schemeClr val="dk1"/>
              </a:buClr>
              <a:buSzPts val="1800"/>
              <a:buChar char="●"/>
            </a:pPr>
            <a:r>
              <a:rPr lang="en">
                <a:solidFill>
                  <a:schemeClr val="dk1"/>
                </a:solidFill>
              </a:rPr>
              <a:t>Paxos</a:t>
            </a:r>
            <a:endParaRPr>
              <a:solidFill>
                <a:schemeClr val="dk1"/>
              </a:solidFill>
            </a:endParaRPr>
          </a:p>
          <a:p>
            <a:pPr indent="0" lvl="0" marL="0" rtl="0" algn="l">
              <a:spcBef>
                <a:spcPts val="1200"/>
              </a:spcBef>
              <a:spcAft>
                <a:spcPts val="1200"/>
              </a:spcAft>
              <a:buNone/>
            </a:pPr>
            <a:r>
              <a:t/>
            </a:r>
            <a:endParaRPr>
              <a:solidFill>
                <a:schemeClr val="dk1"/>
              </a:solidFill>
            </a:endParaRPr>
          </a:p>
        </p:txBody>
      </p:sp>
      <p:sp>
        <p:nvSpPr>
          <p:cNvPr id="69" name="Google Shape;69;p1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5" name="Shape 515"/>
        <p:cNvGrpSpPr/>
        <p:nvPr/>
      </p:nvGrpSpPr>
      <p:grpSpPr>
        <a:xfrm>
          <a:off x="0" y="0"/>
          <a:ext cx="0" cy="0"/>
          <a:chOff x="0" y="0"/>
          <a:chExt cx="0" cy="0"/>
        </a:xfrm>
      </p:grpSpPr>
      <p:sp>
        <p:nvSpPr>
          <p:cNvPr id="516" name="Google Shape;516;p4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517" name="Google Shape;517;p42"/>
          <p:cNvSpPr/>
          <p:nvPr/>
        </p:nvSpPr>
        <p:spPr>
          <a:xfrm>
            <a:off x="823375" y="1698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P1</a:t>
            </a:r>
            <a:endParaRPr/>
          </a:p>
        </p:txBody>
      </p:sp>
      <p:sp>
        <p:nvSpPr>
          <p:cNvPr id="518" name="Google Shape;518;p42"/>
          <p:cNvSpPr/>
          <p:nvPr/>
        </p:nvSpPr>
        <p:spPr>
          <a:xfrm>
            <a:off x="823375" y="23089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P2</a:t>
            </a:r>
            <a:endParaRPr/>
          </a:p>
        </p:txBody>
      </p:sp>
      <p:sp>
        <p:nvSpPr>
          <p:cNvPr id="519" name="Google Shape;519;p42"/>
          <p:cNvSpPr/>
          <p:nvPr/>
        </p:nvSpPr>
        <p:spPr>
          <a:xfrm>
            <a:off x="823375" y="29197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P3</a:t>
            </a:r>
            <a:endParaRPr/>
          </a:p>
        </p:txBody>
      </p:sp>
      <p:sp>
        <p:nvSpPr>
          <p:cNvPr id="520" name="Google Shape;520;p42"/>
          <p:cNvSpPr/>
          <p:nvPr/>
        </p:nvSpPr>
        <p:spPr>
          <a:xfrm>
            <a:off x="823375" y="35304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P4</a:t>
            </a:r>
            <a:endParaRPr/>
          </a:p>
        </p:txBody>
      </p:sp>
      <p:sp>
        <p:nvSpPr>
          <p:cNvPr id="521" name="Google Shape;521;p42"/>
          <p:cNvSpPr/>
          <p:nvPr/>
        </p:nvSpPr>
        <p:spPr>
          <a:xfrm>
            <a:off x="823375" y="4141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P5</a:t>
            </a:r>
            <a:endParaRPr/>
          </a:p>
        </p:txBody>
      </p:sp>
      <p:cxnSp>
        <p:nvCxnSpPr>
          <p:cNvPr id="522" name="Google Shape;522;p42"/>
          <p:cNvCxnSpPr/>
          <p:nvPr/>
        </p:nvCxnSpPr>
        <p:spPr>
          <a:xfrm flipH="1" rot="10800000">
            <a:off x="1235575" y="1856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23" name="Google Shape;523;p42"/>
          <p:cNvCxnSpPr/>
          <p:nvPr/>
        </p:nvCxnSpPr>
        <p:spPr>
          <a:xfrm flipH="1" rot="10800000">
            <a:off x="1235575" y="24672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24" name="Google Shape;524;p42"/>
          <p:cNvCxnSpPr/>
          <p:nvPr/>
        </p:nvCxnSpPr>
        <p:spPr>
          <a:xfrm flipH="1" rot="10800000">
            <a:off x="1235575" y="30779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25" name="Google Shape;525;p42"/>
          <p:cNvCxnSpPr/>
          <p:nvPr/>
        </p:nvCxnSpPr>
        <p:spPr>
          <a:xfrm flipH="1" rot="10800000">
            <a:off x="1235575" y="36887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26" name="Google Shape;526;p42"/>
          <p:cNvCxnSpPr/>
          <p:nvPr/>
        </p:nvCxnSpPr>
        <p:spPr>
          <a:xfrm flipH="1" rot="10800000">
            <a:off x="1235575" y="4299450"/>
            <a:ext cx="6865500" cy="29400"/>
          </a:xfrm>
          <a:prstGeom prst="straightConnector1">
            <a:avLst/>
          </a:prstGeom>
          <a:noFill/>
          <a:ln cap="flat" cmpd="sng" w="19050">
            <a:solidFill>
              <a:schemeClr val="dk2"/>
            </a:solidFill>
            <a:prstDash val="solid"/>
            <a:round/>
            <a:headEnd len="med" w="med" type="none"/>
            <a:tailEnd len="med" w="med" type="triangle"/>
          </a:ln>
        </p:spPr>
      </p:cxnSp>
      <p:sp>
        <p:nvSpPr>
          <p:cNvPr id="527" name="Google Shape;527;p42"/>
          <p:cNvSpPr txBox="1"/>
          <p:nvPr/>
        </p:nvSpPr>
        <p:spPr>
          <a:xfrm>
            <a:off x="1295075" y="1282700"/>
            <a:ext cx="152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P1: Prepare(1)</a:t>
            </a:r>
            <a:endParaRPr b="1">
              <a:solidFill>
                <a:schemeClr val="dk1"/>
              </a:solidFill>
            </a:endParaRPr>
          </a:p>
        </p:txBody>
      </p:sp>
      <p:cxnSp>
        <p:nvCxnSpPr>
          <p:cNvPr id="528" name="Google Shape;528;p42"/>
          <p:cNvCxnSpPr>
            <a:stCxn id="517" idx="3"/>
          </p:cNvCxnSpPr>
          <p:nvPr/>
        </p:nvCxnSpPr>
        <p:spPr>
          <a:xfrm>
            <a:off x="1235575" y="1871156"/>
            <a:ext cx="626100" cy="645300"/>
          </a:xfrm>
          <a:prstGeom prst="straightConnector1">
            <a:avLst/>
          </a:prstGeom>
          <a:noFill/>
          <a:ln cap="flat" cmpd="sng" w="9525">
            <a:solidFill>
              <a:schemeClr val="dk2"/>
            </a:solidFill>
            <a:prstDash val="solid"/>
            <a:round/>
            <a:headEnd len="med" w="med" type="none"/>
            <a:tailEnd len="med" w="med" type="triangle"/>
          </a:ln>
        </p:spPr>
      </p:cxnSp>
      <p:cxnSp>
        <p:nvCxnSpPr>
          <p:cNvPr id="529" name="Google Shape;529;p42"/>
          <p:cNvCxnSpPr>
            <a:stCxn id="517" idx="3"/>
          </p:cNvCxnSpPr>
          <p:nvPr/>
        </p:nvCxnSpPr>
        <p:spPr>
          <a:xfrm>
            <a:off x="1235575" y="1871156"/>
            <a:ext cx="442200" cy="836700"/>
          </a:xfrm>
          <a:prstGeom prst="straightConnector1">
            <a:avLst/>
          </a:prstGeom>
          <a:noFill/>
          <a:ln cap="flat" cmpd="sng" w="9525">
            <a:solidFill>
              <a:srgbClr val="FF00FF"/>
            </a:solidFill>
            <a:prstDash val="solid"/>
            <a:round/>
            <a:headEnd len="med" w="med" type="none"/>
            <a:tailEnd len="med" w="med" type="triangle"/>
          </a:ln>
        </p:spPr>
      </p:cxnSp>
      <p:cxnSp>
        <p:nvCxnSpPr>
          <p:cNvPr id="530" name="Google Shape;530;p42"/>
          <p:cNvCxnSpPr>
            <a:stCxn id="517" idx="3"/>
          </p:cNvCxnSpPr>
          <p:nvPr/>
        </p:nvCxnSpPr>
        <p:spPr>
          <a:xfrm>
            <a:off x="1235575" y="1871156"/>
            <a:ext cx="331800" cy="976500"/>
          </a:xfrm>
          <a:prstGeom prst="straightConnector1">
            <a:avLst/>
          </a:prstGeom>
          <a:noFill/>
          <a:ln cap="flat" cmpd="sng" w="9525">
            <a:solidFill>
              <a:srgbClr val="FF00FF"/>
            </a:solidFill>
            <a:prstDash val="solid"/>
            <a:round/>
            <a:headEnd len="med" w="med" type="none"/>
            <a:tailEnd len="med" w="med" type="triangle"/>
          </a:ln>
        </p:spPr>
      </p:cxnSp>
      <p:cxnSp>
        <p:nvCxnSpPr>
          <p:cNvPr id="531" name="Google Shape;531;p42"/>
          <p:cNvCxnSpPr>
            <a:stCxn id="517" idx="3"/>
          </p:cNvCxnSpPr>
          <p:nvPr/>
        </p:nvCxnSpPr>
        <p:spPr>
          <a:xfrm>
            <a:off x="1235575" y="1871156"/>
            <a:ext cx="177300" cy="1094400"/>
          </a:xfrm>
          <a:prstGeom prst="straightConnector1">
            <a:avLst/>
          </a:prstGeom>
          <a:noFill/>
          <a:ln cap="flat" cmpd="sng" w="9525">
            <a:solidFill>
              <a:srgbClr val="FF00FF"/>
            </a:solidFill>
            <a:prstDash val="solid"/>
            <a:round/>
            <a:headEnd len="med" w="med" type="none"/>
            <a:tailEnd len="med" w="med" type="triangle"/>
          </a:ln>
        </p:spPr>
      </p:cxnSp>
      <p:cxnSp>
        <p:nvCxnSpPr>
          <p:cNvPr id="532" name="Google Shape;532;p42"/>
          <p:cNvCxnSpPr/>
          <p:nvPr/>
        </p:nvCxnSpPr>
        <p:spPr>
          <a:xfrm flipH="1" rot="10800000">
            <a:off x="2222225" y="1869125"/>
            <a:ext cx="566700" cy="618000"/>
          </a:xfrm>
          <a:prstGeom prst="straightConnector1">
            <a:avLst/>
          </a:prstGeom>
          <a:noFill/>
          <a:ln cap="flat" cmpd="sng" w="19050">
            <a:solidFill>
              <a:srgbClr val="6AA84F"/>
            </a:solidFill>
            <a:prstDash val="solid"/>
            <a:round/>
            <a:headEnd len="med" w="med" type="none"/>
            <a:tailEnd len="med" w="med" type="triangle"/>
          </a:ln>
        </p:spPr>
      </p:cxnSp>
      <p:sp>
        <p:nvSpPr>
          <p:cNvPr id="533" name="Google Shape;533;p42"/>
          <p:cNvSpPr txBox="1"/>
          <p:nvPr/>
        </p:nvSpPr>
        <p:spPr>
          <a:xfrm>
            <a:off x="0" y="4698950"/>
            <a:ext cx="4667400" cy="400200"/>
          </a:xfrm>
          <a:prstGeom prst="rect">
            <a:avLst/>
          </a:prstGeom>
          <a:solidFill>
            <a:srgbClr val="EA9999"/>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Pink Arrows are slow communications, still on-route</a:t>
            </a:r>
            <a:endParaRPr b="1">
              <a:solidFill>
                <a:schemeClr val="dk1"/>
              </a:solidFill>
            </a:endParaRPr>
          </a:p>
        </p:txBody>
      </p:sp>
      <p:cxnSp>
        <p:nvCxnSpPr>
          <p:cNvPr id="534" name="Google Shape;534;p42"/>
          <p:cNvCxnSpPr/>
          <p:nvPr/>
        </p:nvCxnSpPr>
        <p:spPr>
          <a:xfrm>
            <a:off x="2972800" y="1017725"/>
            <a:ext cx="0" cy="3907200"/>
          </a:xfrm>
          <a:prstGeom prst="straightConnector1">
            <a:avLst/>
          </a:prstGeom>
          <a:noFill/>
          <a:ln cap="flat" cmpd="sng" w="9525">
            <a:solidFill>
              <a:schemeClr val="dk2"/>
            </a:solidFill>
            <a:prstDash val="lgDash"/>
            <a:round/>
            <a:headEnd len="med" w="med" type="none"/>
            <a:tailEnd len="med" w="med" type="none"/>
          </a:ln>
        </p:spPr>
      </p:cxnSp>
      <p:cxnSp>
        <p:nvCxnSpPr>
          <p:cNvPr id="535" name="Google Shape;535;p42"/>
          <p:cNvCxnSpPr/>
          <p:nvPr/>
        </p:nvCxnSpPr>
        <p:spPr>
          <a:xfrm>
            <a:off x="3083700" y="2496606"/>
            <a:ext cx="595500" cy="638100"/>
          </a:xfrm>
          <a:prstGeom prst="straightConnector1">
            <a:avLst/>
          </a:prstGeom>
          <a:noFill/>
          <a:ln cap="flat" cmpd="sng" w="19050">
            <a:solidFill>
              <a:schemeClr val="dk2"/>
            </a:solidFill>
            <a:prstDash val="solid"/>
            <a:round/>
            <a:headEnd len="med" w="med" type="none"/>
            <a:tailEnd len="med" w="med" type="triangle"/>
          </a:ln>
        </p:spPr>
      </p:cxnSp>
      <p:cxnSp>
        <p:nvCxnSpPr>
          <p:cNvPr id="536" name="Google Shape;536;p42"/>
          <p:cNvCxnSpPr/>
          <p:nvPr/>
        </p:nvCxnSpPr>
        <p:spPr>
          <a:xfrm>
            <a:off x="3083150" y="2523925"/>
            <a:ext cx="581400" cy="1206900"/>
          </a:xfrm>
          <a:prstGeom prst="straightConnector1">
            <a:avLst/>
          </a:prstGeom>
          <a:noFill/>
          <a:ln cap="flat" cmpd="sng" w="19050">
            <a:solidFill>
              <a:schemeClr val="dk2"/>
            </a:solidFill>
            <a:prstDash val="solid"/>
            <a:round/>
            <a:headEnd len="med" w="med" type="none"/>
            <a:tailEnd len="med" w="med" type="triangle"/>
          </a:ln>
        </p:spPr>
      </p:cxnSp>
      <p:cxnSp>
        <p:nvCxnSpPr>
          <p:cNvPr id="537" name="Google Shape;537;p42"/>
          <p:cNvCxnSpPr/>
          <p:nvPr/>
        </p:nvCxnSpPr>
        <p:spPr>
          <a:xfrm>
            <a:off x="3083150" y="2501850"/>
            <a:ext cx="478200" cy="1824900"/>
          </a:xfrm>
          <a:prstGeom prst="straightConnector1">
            <a:avLst/>
          </a:prstGeom>
          <a:noFill/>
          <a:ln cap="flat" cmpd="sng" w="19050">
            <a:solidFill>
              <a:schemeClr val="dk2"/>
            </a:solidFill>
            <a:prstDash val="solid"/>
            <a:round/>
            <a:headEnd len="med" w="med" type="none"/>
            <a:tailEnd len="med" w="med" type="triangle"/>
          </a:ln>
        </p:spPr>
      </p:cxnSp>
      <p:cxnSp>
        <p:nvCxnSpPr>
          <p:cNvPr id="538" name="Google Shape;538;p42"/>
          <p:cNvCxnSpPr/>
          <p:nvPr/>
        </p:nvCxnSpPr>
        <p:spPr>
          <a:xfrm flipH="1" rot="10800000">
            <a:off x="3112600" y="1883825"/>
            <a:ext cx="368100" cy="603300"/>
          </a:xfrm>
          <a:prstGeom prst="straightConnector1">
            <a:avLst/>
          </a:prstGeom>
          <a:noFill/>
          <a:ln cap="flat" cmpd="sng" w="19050">
            <a:solidFill>
              <a:schemeClr val="dk2"/>
            </a:solidFill>
            <a:prstDash val="solid"/>
            <a:round/>
            <a:headEnd len="med" w="med" type="none"/>
            <a:tailEnd len="med" w="med" type="triangle"/>
          </a:ln>
        </p:spPr>
      </p:cxnSp>
      <p:sp>
        <p:nvSpPr>
          <p:cNvPr id="539" name="Google Shape;539;p42"/>
          <p:cNvSpPr txBox="1"/>
          <p:nvPr/>
        </p:nvSpPr>
        <p:spPr>
          <a:xfrm>
            <a:off x="3158200" y="1250675"/>
            <a:ext cx="152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P2: Prepare(2)</a:t>
            </a:r>
            <a:endParaRPr b="1">
              <a:solidFill>
                <a:schemeClr val="dk1"/>
              </a:solidFill>
            </a:endParaRPr>
          </a:p>
        </p:txBody>
      </p:sp>
      <p:cxnSp>
        <p:nvCxnSpPr>
          <p:cNvPr id="540" name="Google Shape;540;p42"/>
          <p:cNvCxnSpPr/>
          <p:nvPr/>
        </p:nvCxnSpPr>
        <p:spPr>
          <a:xfrm flipH="1" rot="10800000">
            <a:off x="3826350" y="2516500"/>
            <a:ext cx="632700" cy="610800"/>
          </a:xfrm>
          <a:prstGeom prst="straightConnector1">
            <a:avLst/>
          </a:prstGeom>
          <a:noFill/>
          <a:ln cap="flat" cmpd="sng" w="19050">
            <a:solidFill>
              <a:srgbClr val="6AA84F"/>
            </a:solidFill>
            <a:prstDash val="solid"/>
            <a:round/>
            <a:headEnd len="med" w="med" type="none"/>
            <a:tailEnd len="med" w="med" type="triangle"/>
          </a:ln>
        </p:spPr>
      </p:cxnSp>
      <p:cxnSp>
        <p:nvCxnSpPr>
          <p:cNvPr id="541" name="Google Shape;541;p42"/>
          <p:cNvCxnSpPr/>
          <p:nvPr/>
        </p:nvCxnSpPr>
        <p:spPr>
          <a:xfrm flipH="1" rot="10800000">
            <a:off x="3819000" y="2494500"/>
            <a:ext cx="772500" cy="1199400"/>
          </a:xfrm>
          <a:prstGeom prst="straightConnector1">
            <a:avLst/>
          </a:prstGeom>
          <a:noFill/>
          <a:ln cap="flat" cmpd="sng" w="19050">
            <a:solidFill>
              <a:srgbClr val="6AA84F"/>
            </a:solidFill>
            <a:prstDash val="solid"/>
            <a:round/>
            <a:headEnd len="med" w="med" type="none"/>
            <a:tailEnd len="med" w="med" type="triangle"/>
          </a:ln>
        </p:spPr>
      </p:cxnSp>
      <p:cxnSp>
        <p:nvCxnSpPr>
          <p:cNvPr id="542" name="Google Shape;542;p42"/>
          <p:cNvCxnSpPr/>
          <p:nvPr/>
        </p:nvCxnSpPr>
        <p:spPr>
          <a:xfrm flipH="1" rot="10800000">
            <a:off x="3789550" y="2494575"/>
            <a:ext cx="919800" cy="1788000"/>
          </a:xfrm>
          <a:prstGeom prst="straightConnector1">
            <a:avLst/>
          </a:prstGeom>
          <a:noFill/>
          <a:ln cap="flat" cmpd="sng" w="19050">
            <a:solidFill>
              <a:srgbClr val="6AA84F"/>
            </a:solidFill>
            <a:prstDash val="solid"/>
            <a:round/>
            <a:headEnd len="med" w="med" type="none"/>
            <a:tailEnd len="med" w="med" type="triangle"/>
          </a:ln>
        </p:spPr>
      </p:cxnSp>
      <p:sp>
        <p:nvSpPr>
          <p:cNvPr id="543" name="Google Shape;543;p42"/>
          <p:cNvSpPr txBox="1"/>
          <p:nvPr/>
        </p:nvSpPr>
        <p:spPr>
          <a:xfrm>
            <a:off x="3863250" y="2047100"/>
            <a:ext cx="1721700" cy="4002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rPr>
              <a:t>P2 Got the Majority</a:t>
            </a:r>
            <a:endParaRPr>
              <a:solidFill>
                <a:schemeClr val="dk1"/>
              </a:solidFill>
            </a:endParaRPr>
          </a:p>
        </p:txBody>
      </p:sp>
      <p:sp>
        <p:nvSpPr>
          <p:cNvPr id="544" name="Google Shape;544;p42"/>
          <p:cNvSpPr txBox="1"/>
          <p:nvPr>
            <p:ph idx="4294967295" type="title"/>
          </p:nvPr>
        </p:nvSpPr>
        <p:spPr>
          <a:xfrm>
            <a:off x="311700" y="5725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Let’s practice: Failed Prepare</a:t>
            </a:r>
            <a:endParaRPr/>
          </a:p>
          <a:p>
            <a:pPr indent="0" lvl="0" marL="0" rtl="0" algn="l">
              <a:spcBef>
                <a:spcPts val="0"/>
              </a:spcBef>
              <a:spcAft>
                <a:spcPts val="0"/>
              </a:spcAft>
              <a:buNone/>
            </a:pPr>
            <a:r>
              <a:t/>
            </a:r>
            <a:endParaRPr/>
          </a:p>
        </p:txBody>
      </p:sp>
      <p:sp>
        <p:nvSpPr>
          <p:cNvPr id="545" name="Google Shape;545;p42"/>
          <p:cNvSpPr txBox="1"/>
          <p:nvPr/>
        </p:nvSpPr>
        <p:spPr>
          <a:xfrm>
            <a:off x="2788925" y="0"/>
            <a:ext cx="6354900" cy="615600"/>
          </a:xfrm>
          <a:prstGeom prst="rect">
            <a:avLst/>
          </a:prstGeom>
          <a:solidFill>
            <a:srgbClr val="FF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Each prepare/proposal needs at least  (5+1)/2 = 3 ACK [including itself]</a:t>
            </a:r>
            <a:endParaRPr b="1">
              <a:solidFill>
                <a:schemeClr val="dk1"/>
              </a:solidFill>
            </a:endParaRPr>
          </a:p>
          <a:p>
            <a:pPr indent="0" lvl="0" marL="0" rtl="0" algn="l">
              <a:spcBef>
                <a:spcPts val="0"/>
              </a:spcBef>
              <a:spcAft>
                <a:spcPts val="0"/>
              </a:spcAft>
              <a:buNone/>
            </a:pPr>
            <a:r>
              <a:rPr b="1" lang="en">
                <a:solidFill>
                  <a:schemeClr val="dk1"/>
                </a:solidFill>
              </a:rPr>
              <a:t>Green Arrows are ACK and Red ones are REJECT.</a:t>
            </a:r>
            <a:endParaRPr b="1">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2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2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3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3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3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3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4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4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9" name="Shape 549"/>
        <p:cNvGrpSpPr/>
        <p:nvPr/>
      </p:nvGrpSpPr>
      <p:grpSpPr>
        <a:xfrm>
          <a:off x="0" y="0"/>
          <a:ext cx="0" cy="0"/>
          <a:chOff x="0" y="0"/>
          <a:chExt cx="0" cy="0"/>
        </a:xfrm>
      </p:grpSpPr>
      <p:sp>
        <p:nvSpPr>
          <p:cNvPr id="550" name="Google Shape;550;p4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551" name="Google Shape;551;p43"/>
          <p:cNvSpPr txBox="1"/>
          <p:nvPr>
            <p:ph idx="4294967295" type="title"/>
          </p:nvPr>
        </p:nvSpPr>
        <p:spPr>
          <a:xfrm>
            <a:off x="311700" y="5725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Let’s practice: Failed Prepare</a:t>
            </a:r>
            <a:endParaRPr/>
          </a:p>
          <a:p>
            <a:pPr indent="0" lvl="0" marL="0" rtl="0" algn="l">
              <a:spcBef>
                <a:spcPts val="0"/>
              </a:spcBef>
              <a:spcAft>
                <a:spcPts val="0"/>
              </a:spcAft>
              <a:buNone/>
            </a:pPr>
            <a:r>
              <a:t/>
            </a:r>
            <a:endParaRPr/>
          </a:p>
        </p:txBody>
      </p:sp>
      <p:sp>
        <p:nvSpPr>
          <p:cNvPr id="552" name="Google Shape;552;p43"/>
          <p:cNvSpPr/>
          <p:nvPr/>
        </p:nvSpPr>
        <p:spPr>
          <a:xfrm>
            <a:off x="823375" y="1698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P1</a:t>
            </a:r>
            <a:endParaRPr/>
          </a:p>
        </p:txBody>
      </p:sp>
      <p:sp>
        <p:nvSpPr>
          <p:cNvPr id="553" name="Google Shape;553;p43"/>
          <p:cNvSpPr/>
          <p:nvPr/>
        </p:nvSpPr>
        <p:spPr>
          <a:xfrm>
            <a:off x="823375" y="23089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P2</a:t>
            </a:r>
            <a:endParaRPr/>
          </a:p>
        </p:txBody>
      </p:sp>
      <p:sp>
        <p:nvSpPr>
          <p:cNvPr id="554" name="Google Shape;554;p43"/>
          <p:cNvSpPr/>
          <p:nvPr/>
        </p:nvSpPr>
        <p:spPr>
          <a:xfrm>
            <a:off x="823375" y="29197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P3</a:t>
            </a:r>
            <a:endParaRPr/>
          </a:p>
        </p:txBody>
      </p:sp>
      <p:sp>
        <p:nvSpPr>
          <p:cNvPr id="555" name="Google Shape;555;p43"/>
          <p:cNvSpPr/>
          <p:nvPr/>
        </p:nvSpPr>
        <p:spPr>
          <a:xfrm>
            <a:off x="823375" y="35304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P4</a:t>
            </a:r>
            <a:endParaRPr/>
          </a:p>
        </p:txBody>
      </p:sp>
      <p:sp>
        <p:nvSpPr>
          <p:cNvPr id="556" name="Google Shape;556;p43"/>
          <p:cNvSpPr/>
          <p:nvPr/>
        </p:nvSpPr>
        <p:spPr>
          <a:xfrm>
            <a:off x="823375" y="4141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P5</a:t>
            </a:r>
            <a:endParaRPr/>
          </a:p>
        </p:txBody>
      </p:sp>
      <p:cxnSp>
        <p:nvCxnSpPr>
          <p:cNvPr id="557" name="Google Shape;557;p43"/>
          <p:cNvCxnSpPr/>
          <p:nvPr/>
        </p:nvCxnSpPr>
        <p:spPr>
          <a:xfrm flipH="1" rot="10800000">
            <a:off x="1235575" y="1856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58" name="Google Shape;558;p43"/>
          <p:cNvCxnSpPr/>
          <p:nvPr/>
        </p:nvCxnSpPr>
        <p:spPr>
          <a:xfrm flipH="1" rot="10800000">
            <a:off x="1235575" y="24672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59" name="Google Shape;559;p43"/>
          <p:cNvCxnSpPr/>
          <p:nvPr/>
        </p:nvCxnSpPr>
        <p:spPr>
          <a:xfrm flipH="1" rot="10800000">
            <a:off x="1235575" y="30779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60" name="Google Shape;560;p43"/>
          <p:cNvCxnSpPr/>
          <p:nvPr/>
        </p:nvCxnSpPr>
        <p:spPr>
          <a:xfrm flipH="1" rot="10800000">
            <a:off x="1235575" y="36887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61" name="Google Shape;561;p43"/>
          <p:cNvCxnSpPr/>
          <p:nvPr/>
        </p:nvCxnSpPr>
        <p:spPr>
          <a:xfrm flipH="1" rot="10800000">
            <a:off x="1235575" y="4299450"/>
            <a:ext cx="6865500" cy="29400"/>
          </a:xfrm>
          <a:prstGeom prst="straightConnector1">
            <a:avLst/>
          </a:prstGeom>
          <a:noFill/>
          <a:ln cap="flat" cmpd="sng" w="19050">
            <a:solidFill>
              <a:schemeClr val="dk2"/>
            </a:solidFill>
            <a:prstDash val="solid"/>
            <a:round/>
            <a:headEnd len="med" w="med" type="none"/>
            <a:tailEnd len="med" w="med" type="triangle"/>
          </a:ln>
        </p:spPr>
      </p:cxnSp>
      <p:sp>
        <p:nvSpPr>
          <p:cNvPr id="562" name="Google Shape;562;p43"/>
          <p:cNvSpPr txBox="1"/>
          <p:nvPr/>
        </p:nvSpPr>
        <p:spPr>
          <a:xfrm>
            <a:off x="1295075" y="1282700"/>
            <a:ext cx="152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P1: Prepare(1)</a:t>
            </a:r>
            <a:endParaRPr b="1">
              <a:solidFill>
                <a:schemeClr val="dk1"/>
              </a:solidFill>
            </a:endParaRPr>
          </a:p>
        </p:txBody>
      </p:sp>
      <p:cxnSp>
        <p:nvCxnSpPr>
          <p:cNvPr id="563" name="Google Shape;563;p43"/>
          <p:cNvCxnSpPr>
            <a:stCxn id="552" idx="3"/>
          </p:cNvCxnSpPr>
          <p:nvPr/>
        </p:nvCxnSpPr>
        <p:spPr>
          <a:xfrm>
            <a:off x="1235575" y="1871156"/>
            <a:ext cx="626100" cy="645300"/>
          </a:xfrm>
          <a:prstGeom prst="straightConnector1">
            <a:avLst/>
          </a:prstGeom>
          <a:noFill/>
          <a:ln cap="flat" cmpd="sng" w="9525">
            <a:solidFill>
              <a:schemeClr val="dk2"/>
            </a:solidFill>
            <a:prstDash val="solid"/>
            <a:round/>
            <a:headEnd len="med" w="med" type="none"/>
            <a:tailEnd len="med" w="med" type="triangle"/>
          </a:ln>
        </p:spPr>
      </p:cxnSp>
      <p:cxnSp>
        <p:nvCxnSpPr>
          <p:cNvPr id="564" name="Google Shape;564;p43"/>
          <p:cNvCxnSpPr>
            <a:stCxn id="552" idx="3"/>
          </p:cNvCxnSpPr>
          <p:nvPr/>
        </p:nvCxnSpPr>
        <p:spPr>
          <a:xfrm>
            <a:off x="1235575" y="1871156"/>
            <a:ext cx="3473700" cy="1197300"/>
          </a:xfrm>
          <a:prstGeom prst="straightConnector1">
            <a:avLst/>
          </a:prstGeom>
          <a:noFill/>
          <a:ln cap="flat" cmpd="sng" w="9525">
            <a:solidFill>
              <a:srgbClr val="FF00FF"/>
            </a:solidFill>
            <a:prstDash val="solid"/>
            <a:round/>
            <a:headEnd len="med" w="med" type="none"/>
            <a:tailEnd len="med" w="med" type="triangle"/>
          </a:ln>
        </p:spPr>
      </p:cxnSp>
      <p:cxnSp>
        <p:nvCxnSpPr>
          <p:cNvPr id="565" name="Google Shape;565;p43"/>
          <p:cNvCxnSpPr>
            <a:stCxn id="552" idx="3"/>
          </p:cNvCxnSpPr>
          <p:nvPr/>
        </p:nvCxnSpPr>
        <p:spPr>
          <a:xfrm>
            <a:off x="1235575" y="1871156"/>
            <a:ext cx="3032400" cy="1808100"/>
          </a:xfrm>
          <a:prstGeom prst="straightConnector1">
            <a:avLst/>
          </a:prstGeom>
          <a:noFill/>
          <a:ln cap="flat" cmpd="sng" w="9525">
            <a:solidFill>
              <a:srgbClr val="FF00FF"/>
            </a:solidFill>
            <a:prstDash val="solid"/>
            <a:round/>
            <a:headEnd len="med" w="med" type="none"/>
            <a:tailEnd len="med" w="med" type="triangle"/>
          </a:ln>
        </p:spPr>
      </p:cxnSp>
      <p:cxnSp>
        <p:nvCxnSpPr>
          <p:cNvPr id="566" name="Google Shape;566;p43"/>
          <p:cNvCxnSpPr>
            <a:stCxn id="552" idx="3"/>
          </p:cNvCxnSpPr>
          <p:nvPr/>
        </p:nvCxnSpPr>
        <p:spPr>
          <a:xfrm>
            <a:off x="1235575" y="1871156"/>
            <a:ext cx="2907300" cy="2411400"/>
          </a:xfrm>
          <a:prstGeom prst="straightConnector1">
            <a:avLst/>
          </a:prstGeom>
          <a:noFill/>
          <a:ln cap="flat" cmpd="sng" w="9525">
            <a:solidFill>
              <a:srgbClr val="FF00FF"/>
            </a:solidFill>
            <a:prstDash val="solid"/>
            <a:round/>
            <a:headEnd len="med" w="med" type="none"/>
            <a:tailEnd len="med" w="med" type="triangle"/>
          </a:ln>
        </p:spPr>
      </p:cxnSp>
      <p:cxnSp>
        <p:nvCxnSpPr>
          <p:cNvPr id="567" name="Google Shape;567;p43"/>
          <p:cNvCxnSpPr/>
          <p:nvPr/>
        </p:nvCxnSpPr>
        <p:spPr>
          <a:xfrm flipH="1" rot="10800000">
            <a:off x="2222225" y="1869125"/>
            <a:ext cx="566700" cy="618000"/>
          </a:xfrm>
          <a:prstGeom prst="straightConnector1">
            <a:avLst/>
          </a:prstGeom>
          <a:noFill/>
          <a:ln cap="flat" cmpd="sng" w="19050">
            <a:solidFill>
              <a:srgbClr val="6AA84F"/>
            </a:solidFill>
            <a:prstDash val="solid"/>
            <a:round/>
            <a:headEnd len="med" w="med" type="none"/>
            <a:tailEnd len="med" w="med" type="triangle"/>
          </a:ln>
        </p:spPr>
      </p:cxnSp>
      <p:sp>
        <p:nvSpPr>
          <p:cNvPr id="568" name="Google Shape;568;p43"/>
          <p:cNvSpPr txBox="1"/>
          <p:nvPr/>
        </p:nvSpPr>
        <p:spPr>
          <a:xfrm>
            <a:off x="0" y="4698950"/>
            <a:ext cx="4667400" cy="400200"/>
          </a:xfrm>
          <a:prstGeom prst="rect">
            <a:avLst/>
          </a:prstGeom>
          <a:solidFill>
            <a:srgbClr val="EA9999"/>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Pink Arrows are slow communications, still on-route</a:t>
            </a:r>
            <a:endParaRPr b="1">
              <a:solidFill>
                <a:schemeClr val="dk1"/>
              </a:solidFill>
            </a:endParaRPr>
          </a:p>
        </p:txBody>
      </p:sp>
      <p:cxnSp>
        <p:nvCxnSpPr>
          <p:cNvPr id="569" name="Google Shape;569;p43"/>
          <p:cNvCxnSpPr/>
          <p:nvPr/>
        </p:nvCxnSpPr>
        <p:spPr>
          <a:xfrm>
            <a:off x="2972800" y="1017725"/>
            <a:ext cx="0" cy="3907200"/>
          </a:xfrm>
          <a:prstGeom prst="straightConnector1">
            <a:avLst/>
          </a:prstGeom>
          <a:noFill/>
          <a:ln cap="flat" cmpd="sng" w="9525">
            <a:solidFill>
              <a:schemeClr val="dk2"/>
            </a:solidFill>
            <a:prstDash val="lgDash"/>
            <a:round/>
            <a:headEnd len="med" w="med" type="none"/>
            <a:tailEnd len="med" w="med" type="none"/>
          </a:ln>
        </p:spPr>
      </p:cxnSp>
      <p:cxnSp>
        <p:nvCxnSpPr>
          <p:cNvPr id="570" name="Google Shape;570;p43"/>
          <p:cNvCxnSpPr/>
          <p:nvPr/>
        </p:nvCxnSpPr>
        <p:spPr>
          <a:xfrm>
            <a:off x="3083700" y="2496606"/>
            <a:ext cx="595500" cy="638100"/>
          </a:xfrm>
          <a:prstGeom prst="straightConnector1">
            <a:avLst/>
          </a:prstGeom>
          <a:noFill/>
          <a:ln cap="flat" cmpd="sng" w="9525">
            <a:solidFill>
              <a:schemeClr val="dk2"/>
            </a:solidFill>
            <a:prstDash val="solid"/>
            <a:round/>
            <a:headEnd len="med" w="med" type="none"/>
            <a:tailEnd len="med" w="med" type="triangle"/>
          </a:ln>
        </p:spPr>
      </p:cxnSp>
      <p:cxnSp>
        <p:nvCxnSpPr>
          <p:cNvPr id="571" name="Google Shape;571;p43"/>
          <p:cNvCxnSpPr/>
          <p:nvPr/>
        </p:nvCxnSpPr>
        <p:spPr>
          <a:xfrm>
            <a:off x="3083150" y="2523925"/>
            <a:ext cx="581400" cy="1206900"/>
          </a:xfrm>
          <a:prstGeom prst="straightConnector1">
            <a:avLst/>
          </a:prstGeom>
          <a:noFill/>
          <a:ln cap="flat" cmpd="sng" w="9525">
            <a:solidFill>
              <a:schemeClr val="dk2"/>
            </a:solidFill>
            <a:prstDash val="solid"/>
            <a:round/>
            <a:headEnd len="med" w="med" type="none"/>
            <a:tailEnd len="med" w="med" type="triangle"/>
          </a:ln>
        </p:spPr>
      </p:cxnSp>
      <p:cxnSp>
        <p:nvCxnSpPr>
          <p:cNvPr id="572" name="Google Shape;572;p43"/>
          <p:cNvCxnSpPr/>
          <p:nvPr/>
        </p:nvCxnSpPr>
        <p:spPr>
          <a:xfrm>
            <a:off x="3083150" y="2501850"/>
            <a:ext cx="478200" cy="1824900"/>
          </a:xfrm>
          <a:prstGeom prst="straightConnector1">
            <a:avLst/>
          </a:prstGeom>
          <a:noFill/>
          <a:ln cap="flat" cmpd="sng" w="9525">
            <a:solidFill>
              <a:schemeClr val="dk2"/>
            </a:solidFill>
            <a:prstDash val="solid"/>
            <a:round/>
            <a:headEnd len="med" w="med" type="none"/>
            <a:tailEnd len="med" w="med" type="triangle"/>
          </a:ln>
        </p:spPr>
      </p:cxnSp>
      <p:cxnSp>
        <p:nvCxnSpPr>
          <p:cNvPr id="573" name="Google Shape;573;p43"/>
          <p:cNvCxnSpPr/>
          <p:nvPr/>
        </p:nvCxnSpPr>
        <p:spPr>
          <a:xfrm flipH="1" rot="10800000">
            <a:off x="3112600" y="1883825"/>
            <a:ext cx="368100" cy="603300"/>
          </a:xfrm>
          <a:prstGeom prst="straightConnector1">
            <a:avLst/>
          </a:prstGeom>
          <a:noFill/>
          <a:ln cap="flat" cmpd="sng" w="9525">
            <a:solidFill>
              <a:schemeClr val="dk2"/>
            </a:solidFill>
            <a:prstDash val="solid"/>
            <a:round/>
            <a:headEnd len="med" w="med" type="none"/>
            <a:tailEnd len="med" w="med" type="triangle"/>
          </a:ln>
        </p:spPr>
      </p:cxnSp>
      <p:sp>
        <p:nvSpPr>
          <p:cNvPr id="574" name="Google Shape;574;p43"/>
          <p:cNvSpPr txBox="1"/>
          <p:nvPr/>
        </p:nvSpPr>
        <p:spPr>
          <a:xfrm>
            <a:off x="3158200" y="1250675"/>
            <a:ext cx="152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P2: Prepare(2)</a:t>
            </a:r>
            <a:endParaRPr b="1">
              <a:solidFill>
                <a:schemeClr val="dk1"/>
              </a:solidFill>
            </a:endParaRPr>
          </a:p>
        </p:txBody>
      </p:sp>
      <p:cxnSp>
        <p:nvCxnSpPr>
          <p:cNvPr id="575" name="Google Shape;575;p43"/>
          <p:cNvCxnSpPr/>
          <p:nvPr/>
        </p:nvCxnSpPr>
        <p:spPr>
          <a:xfrm flipH="1" rot="10800000">
            <a:off x="3826350" y="2516500"/>
            <a:ext cx="632700" cy="610800"/>
          </a:xfrm>
          <a:prstGeom prst="straightConnector1">
            <a:avLst/>
          </a:prstGeom>
          <a:noFill/>
          <a:ln cap="flat" cmpd="sng" w="19050">
            <a:solidFill>
              <a:srgbClr val="6AA84F"/>
            </a:solidFill>
            <a:prstDash val="solid"/>
            <a:round/>
            <a:headEnd len="med" w="med" type="none"/>
            <a:tailEnd len="med" w="med" type="triangle"/>
          </a:ln>
        </p:spPr>
      </p:cxnSp>
      <p:cxnSp>
        <p:nvCxnSpPr>
          <p:cNvPr id="576" name="Google Shape;576;p43"/>
          <p:cNvCxnSpPr/>
          <p:nvPr/>
        </p:nvCxnSpPr>
        <p:spPr>
          <a:xfrm flipH="1" rot="10800000">
            <a:off x="3819000" y="2494500"/>
            <a:ext cx="772500" cy="1199400"/>
          </a:xfrm>
          <a:prstGeom prst="straightConnector1">
            <a:avLst/>
          </a:prstGeom>
          <a:noFill/>
          <a:ln cap="flat" cmpd="sng" w="19050">
            <a:solidFill>
              <a:srgbClr val="6AA84F"/>
            </a:solidFill>
            <a:prstDash val="solid"/>
            <a:round/>
            <a:headEnd len="med" w="med" type="none"/>
            <a:tailEnd len="med" w="med" type="triangle"/>
          </a:ln>
        </p:spPr>
      </p:cxnSp>
      <p:cxnSp>
        <p:nvCxnSpPr>
          <p:cNvPr id="577" name="Google Shape;577;p43"/>
          <p:cNvCxnSpPr/>
          <p:nvPr/>
        </p:nvCxnSpPr>
        <p:spPr>
          <a:xfrm flipH="1" rot="10800000">
            <a:off x="3789550" y="2494575"/>
            <a:ext cx="919800" cy="1788000"/>
          </a:xfrm>
          <a:prstGeom prst="straightConnector1">
            <a:avLst/>
          </a:prstGeom>
          <a:noFill/>
          <a:ln cap="flat" cmpd="sng" w="19050">
            <a:solidFill>
              <a:srgbClr val="6AA84F"/>
            </a:solidFill>
            <a:prstDash val="solid"/>
            <a:round/>
            <a:headEnd len="med" w="med" type="none"/>
            <a:tailEnd len="med" w="med" type="triangle"/>
          </a:ln>
        </p:spPr>
      </p:cxnSp>
      <p:sp>
        <p:nvSpPr>
          <p:cNvPr id="578" name="Google Shape;578;p43"/>
          <p:cNvSpPr txBox="1"/>
          <p:nvPr/>
        </p:nvSpPr>
        <p:spPr>
          <a:xfrm>
            <a:off x="3863250" y="2047100"/>
            <a:ext cx="1721700" cy="4002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rPr>
              <a:t>P2 Got the Majority</a:t>
            </a:r>
            <a:endParaRPr>
              <a:solidFill>
                <a:schemeClr val="dk1"/>
              </a:solidFill>
            </a:endParaRPr>
          </a:p>
        </p:txBody>
      </p:sp>
      <p:cxnSp>
        <p:nvCxnSpPr>
          <p:cNvPr id="579" name="Google Shape;579;p43"/>
          <p:cNvCxnSpPr/>
          <p:nvPr/>
        </p:nvCxnSpPr>
        <p:spPr>
          <a:xfrm flipH="1" rot="10800000">
            <a:off x="5114075" y="1869075"/>
            <a:ext cx="875700" cy="1228800"/>
          </a:xfrm>
          <a:prstGeom prst="straightConnector1">
            <a:avLst/>
          </a:prstGeom>
          <a:noFill/>
          <a:ln cap="flat" cmpd="sng" w="19050">
            <a:solidFill>
              <a:srgbClr val="FF0000"/>
            </a:solidFill>
            <a:prstDash val="solid"/>
            <a:round/>
            <a:headEnd len="med" w="med" type="none"/>
            <a:tailEnd len="med" w="med" type="triangle"/>
          </a:ln>
        </p:spPr>
      </p:cxnSp>
      <p:cxnSp>
        <p:nvCxnSpPr>
          <p:cNvPr id="580" name="Google Shape;580;p43"/>
          <p:cNvCxnSpPr/>
          <p:nvPr/>
        </p:nvCxnSpPr>
        <p:spPr>
          <a:xfrm flipH="1" rot="10800000">
            <a:off x="4805025" y="1869025"/>
            <a:ext cx="1376100" cy="1839600"/>
          </a:xfrm>
          <a:prstGeom prst="straightConnector1">
            <a:avLst/>
          </a:prstGeom>
          <a:noFill/>
          <a:ln cap="flat" cmpd="sng" w="19050">
            <a:solidFill>
              <a:srgbClr val="FF0000"/>
            </a:solidFill>
            <a:prstDash val="solid"/>
            <a:round/>
            <a:headEnd len="med" w="med" type="none"/>
            <a:tailEnd len="med" w="med" type="triangle"/>
          </a:ln>
        </p:spPr>
      </p:cxnSp>
      <p:cxnSp>
        <p:nvCxnSpPr>
          <p:cNvPr id="581" name="Google Shape;581;p43"/>
          <p:cNvCxnSpPr/>
          <p:nvPr/>
        </p:nvCxnSpPr>
        <p:spPr>
          <a:xfrm flipH="1" rot="10800000">
            <a:off x="4554825" y="1861600"/>
            <a:ext cx="1920600" cy="2435700"/>
          </a:xfrm>
          <a:prstGeom prst="straightConnector1">
            <a:avLst/>
          </a:prstGeom>
          <a:noFill/>
          <a:ln cap="flat" cmpd="sng" w="19050">
            <a:solidFill>
              <a:srgbClr val="FF0000"/>
            </a:solidFill>
            <a:prstDash val="solid"/>
            <a:round/>
            <a:headEnd len="med" w="med" type="none"/>
            <a:tailEnd len="med" w="med" type="triangle"/>
          </a:ln>
        </p:spPr>
      </p:cxnSp>
      <p:sp>
        <p:nvSpPr>
          <p:cNvPr id="582" name="Google Shape;582;p43"/>
          <p:cNvSpPr txBox="1"/>
          <p:nvPr/>
        </p:nvSpPr>
        <p:spPr>
          <a:xfrm>
            <a:off x="5766950" y="1393550"/>
            <a:ext cx="2643600" cy="400200"/>
          </a:xfrm>
          <a:prstGeom prst="rect">
            <a:avLst/>
          </a:prstGeom>
          <a:solidFill>
            <a:srgbClr val="EA9999"/>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chemeClr val="dk1"/>
                </a:solidFill>
              </a:rPr>
              <a:t>P1 Failed to get the majority</a:t>
            </a:r>
            <a:endParaRPr>
              <a:solidFill>
                <a:schemeClr val="dk1"/>
              </a:solidFill>
            </a:endParaRPr>
          </a:p>
        </p:txBody>
      </p:sp>
      <p:sp>
        <p:nvSpPr>
          <p:cNvPr id="583" name="Google Shape;583;p43"/>
          <p:cNvSpPr txBox="1"/>
          <p:nvPr/>
        </p:nvSpPr>
        <p:spPr>
          <a:xfrm>
            <a:off x="2788925" y="0"/>
            <a:ext cx="6354900" cy="615600"/>
          </a:xfrm>
          <a:prstGeom prst="rect">
            <a:avLst/>
          </a:prstGeom>
          <a:solidFill>
            <a:srgbClr val="FF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Each prepare/proposal needs at least  (5+1)/2 = 3 ACK [including itself]</a:t>
            </a:r>
            <a:endParaRPr b="1">
              <a:solidFill>
                <a:schemeClr val="dk1"/>
              </a:solidFill>
            </a:endParaRPr>
          </a:p>
          <a:p>
            <a:pPr indent="0" lvl="0" marL="0" rtl="0" algn="l">
              <a:spcBef>
                <a:spcPts val="0"/>
              </a:spcBef>
              <a:spcAft>
                <a:spcPts val="0"/>
              </a:spcAft>
              <a:buNone/>
            </a:pPr>
            <a:r>
              <a:rPr b="1" lang="en">
                <a:solidFill>
                  <a:schemeClr val="dk1"/>
                </a:solidFill>
              </a:rPr>
              <a:t>Green Arrows are ACK and Red ones are REJECT.</a:t>
            </a:r>
            <a:endParaRPr b="1">
              <a:solidFill>
                <a:schemeClr val="dk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7" name="Shape 587"/>
        <p:cNvGrpSpPr/>
        <p:nvPr/>
      </p:nvGrpSpPr>
      <p:grpSpPr>
        <a:xfrm>
          <a:off x="0" y="0"/>
          <a:ext cx="0" cy="0"/>
          <a:chOff x="0" y="0"/>
          <a:chExt cx="0" cy="0"/>
        </a:xfrm>
      </p:grpSpPr>
      <p:sp>
        <p:nvSpPr>
          <p:cNvPr id="588" name="Google Shape;588;p4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589" name="Google Shape;589;p44"/>
          <p:cNvSpPr txBox="1"/>
          <p:nvPr>
            <p:ph idx="4294967295" type="title"/>
          </p:nvPr>
        </p:nvSpPr>
        <p:spPr>
          <a:xfrm>
            <a:off x="311700" y="5725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Let’s practice: Racing</a:t>
            </a:r>
            <a:endParaRPr/>
          </a:p>
          <a:p>
            <a:pPr indent="0" lvl="0" marL="0" rtl="0" algn="l">
              <a:spcBef>
                <a:spcPts val="0"/>
              </a:spcBef>
              <a:spcAft>
                <a:spcPts val="0"/>
              </a:spcAft>
              <a:buNone/>
            </a:pPr>
            <a:r>
              <a:t/>
            </a:r>
            <a:endParaRPr/>
          </a:p>
        </p:txBody>
      </p:sp>
      <p:sp>
        <p:nvSpPr>
          <p:cNvPr id="590" name="Google Shape;590;p44"/>
          <p:cNvSpPr/>
          <p:nvPr/>
        </p:nvSpPr>
        <p:spPr>
          <a:xfrm>
            <a:off x="823375" y="1698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P1</a:t>
            </a:r>
            <a:endParaRPr/>
          </a:p>
        </p:txBody>
      </p:sp>
      <p:sp>
        <p:nvSpPr>
          <p:cNvPr id="591" name="Google Shape;591;p44"/>
          <p:cNvSpPr/>
          <p:nvPr/>
        </p:nvSpPr>
        <p:spPr>
          <a:xfrm>
            <a:off x="823375" y="23089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P2</a:t>
            </a:r>
            <a:endParaRPr/>
          </a:p>
        </p:txBody>
      </p:sp>
      <p:sp>
        <p:nvSpPr>
          <p:cNvPr id="592" name="Google Shape;592;p44"/>
          <p:cNvSpPr/>
          <p:nvPr/>
        </p:nvSpPr>
        <p:spPr>
          <a:xfrm>
            <a:off x="823375" y="29197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P3</a:t>
            </a:r>
            <a:endParaRPr/>
          </a:p>
        </p:txBody>
      </p:sp>
      <p:sp>
        <p:nvSpPr>
          <p:cNvPr id="593" name="Google Shape;593;p44"/>
          <p:cNvSpPr/>
          <p:nvPr/>
        </p:nvSpPr>
        <p:spPr>
          <a:xfrm>
            <a:off x="823375" y="35304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P4</a:t>
            </a:r>
            <a:endParaRPr/>
          </a:p>
        </p:txBody>
      </p:sp>
      <p:sp>
        <p:nvSpPr>
          <p:cNvPr id="594" name="Google Shape;594;p44"/>
          <p:cNvSpPr/>
          <p:nvPr/>
        </p:nvSpPr>
        <p:spPr>
          <a:xfrm>
            <a:off x="823375" y="4141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P5</a:t>
            </a:r>
            <a:endParaRPr/>
          </a:p>
        </p:txBody>
      </p:sp>
      <p:cxnSp>
        <p:nvCxnSpPr>
          <p:cNvPr id="595" name="Google Shape;595;p44"/>
          <p:cNvCxnSpPr/>
          <p:nvPr/>
        </p:nvCxnSpPr>
        <p:spPr>
          <a:xfrm flipH="1" rot="10800000">
            <a:off x="1235575" y="1856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96" name="Google Shape;596;p44"/>
          <p:cNvCxnSpPr/>
          <p:nvPr/>
        </p:nvCxnSpPr>
        <p:spPr>
          <a:xfrm flipH="1" rot="10800000">
            <a:off x="1235575" y="24672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97" name="Google Shape;597;p44"/>
          <p:cNvCxnSpPr/>
          <p:nvPr/>
        </p:nvCxnSpPr>
        <p:spPr>
          <a:xfrm flipH="1" rot="10800000">
            <a:off x="1235575" y="30779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98" name="Google Shape;598;p44"/>
          <p:cNvCxnSpPr/>
          <p:nvPr/>
        </p:nvCxnSpPr>
        <p:spPr>
          <a:xfrm flipH="1" rot="10800000">
            <a:off x="1235575" y="36887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599" name="Google Shape;599;p44"/>
          <p:cNvCxnSpPr/>
          <p:nvPr/>
        </p:nvCxnSpPr>
        <p:spPr>
          <a:xfrm flipH="1" rot="10800000">
            <a:off x="1235575" y="4299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00" name="Google Shape;600;p44"/>
          <p:cNvCxnSpPr/>
          <p:nvPr/>
        </p:nvCxnSpPr>
        <p:spPr>
          <a:xfrm>
            <a:off x="1487175" y="1912075"/>
            <a:ext cx="374400" cy="604500"/>
          </a:xfrm>
          <a:prstGeom prst="straightConnector1">
            <a:avLst/>
          </a:prstGeom>
          <a:noFill/>
          <a:ln cap="flat" cmpd="sng" w="19050">
            <a:solidFill>
              <a:schemeClr val="dk2"/>
            </a:solidFill>
            <a:prstDash val="solid"/>
            <a:round/>
            <a:headEnd len="med" w="med" type="none"/>
            <a:tailEnd len="med" w="med" type="triangle"/>
          </a:ln>
        </p:spPr>
      </p:cxnSp>
      <p:cxnSp>
        <p:nvCxnSpPr>
          <p:cNvPr id="601" name="Google Shape;601;p44"/>
          <p:cNvCxnSpPr/>
          <p:nvPr/>
        </p:nvCxnSpPr>
        <p:spPr>
          <a:xfrm>
            <a:off x="1495675" y="1946075"/>
            <a:ext cx="348300" cy="1147200"/>
          </a:xfrm>
          <a:prstGeom prst="straightConnector1">
            <a:avLst/>
          </a:prstGeom>
          <a:noFill/>
          <a:ln cap="flat" cmpd="sng" w="19050">
            <a:solidFill>
              <a:schemeClr val="dk2"/>
            </a:solidFill>
            <a:prstDash val="solid"/>
            <a:round/>
            <a:headEnd len="med" w="med" type="none"/>
            <a:tailEnd len="med" w="med" type="triangle"/>
          </a:ln>
        </p:spPr>
      </p:cxnSp>
      <p:cxnSp>
        <p:nvCxnSpPr>
          <p:cNvPr id="602" name="Google Shape;602;p44"/>
          <p:cNvCxnSpPr/>
          <p:nvPr/>
        </p:nvCxnSpPr>
        <p:spPr>
          <a:xfrm>
            <a:off x="1487175" y="1929075"/>
            <a:ext cx="357000" cy="1793100"/>
          </a:xfrm>
          <a:prstGeom prst="straightConnector1">
            <a:avLst/>
          </a:prstGeom>
          <a:noFill/>
          <a:ln cap="flat" cmpd="sng" w="19050">
            <a:solidFill>
              <a:schemeClr val="dk2"/>
            </a:solidFill>
            <a:prstDash val="solid"/>
            <a:round/>
            <a:headEnd len="med" w="med" type="none"/>
            <a:tailEnd len="med" w="med" type="triangle"/>
          </a:ln>
        </p:spPr>
      </p:cxnSp>
      <p:cxnSp>
        <p:nvCxnSpPr>
          <p:cNvPr id="603" name="Google Shape;603;p44"/>
          <p:cNvCxnSpPr/>
          <p:nvPr/>
        </p:nvCxnSpPr>
        <p:spPr>
          <a:xfrm>
            <a:off x="1487175" y="1912075"/>
            <a:ext cx="280500" cy="2413500"/>
          </a:xfrm>
          <a:prstGeom prst="straightConnector1">
            <a:avLst/>
          </a:prstGeom>
          <a:noFill/>
          <a:ln cap="flat" cmpd="sng" w="19050">
            <a:solidFill>
              <a:schemeClr val="dk2"/>
            </a:solidFill>
            <a:prstDash val="solid"/>
            <a:round/>
            <a:headEnd len="med" w="med" type="none"/>
            <a:tailEnd len="med" w="med" type="triangle"/>
          </a:ln>
        </p:spPr>
      </p:cxnSp>
      <p:cxnSp>
        <p:nvCxnSpPr>
          <p:cNvPr id="604" name="Google Shape;604;p44"/>
          <p:cNvCxnSpPr/>
          <p:nvPr/>
        </p:nvCxnSpPr>
        <p:spPr>
          <a:xfrm flipH="1" rot="10800000">
            <a:off x="2209525" y="1869650"/>
            <a:ext cx="356700" cy="603300"/>
          </a:xfrm>
          <a:prstGeom prst="straightConnector1">
            <a:avLst/>
          </a:prstGeom>
          <a:noFill/>
          <a:ln cap="flat" cmpd="sng" w="19050">
            <a:solidFill>
              <a:srgbClr val="6AA84F"/>
            </a:solidFill>
            <a:prstDash val="solid"/>
            <a:round/>
            <a:headEnd len="med" w="med" type="none"/>
            <a:tailEnd len="med" w="med" type="triangle"/>
          </a:ln>
        </p:spPr>
      </p:cxnSp>
      <p:cxnSp>
        <p:nvCxnSpPr>
          <p:cNvPr id="605" name="Google Shape;605;p44"/>
          <p:cNvCxnSpPr/>
          <p:nvPr/>
        </p:nvCxnSpPr>
        <p:spPr>
          <a:xfrm flipH="1" rot="10800000">
            <a:off x="2048050" y="1895025"/>
            <a:ext cx="628800" cy="1215300"/>
          </a:xfrm>
          <a:prstGeom prst="straightConnector1">
            <a:avLst/>
          </a:prstGeom>
          <a:noFill/>
          <a:ln cap="flat" cmpd="sng" w="19050">
            <a:solidFill>
              <a:srgbClr val="6AA84F"/>
            </a:solidFill>
            <a:prstDash val="solid"/>
            <a:round/>
            <a:headEnd len="med" w="med" type="none"/>
            <a:tailEnd len="med" w="med" type="triangle"/>
          </a:ln>
        </p:spPr>
      </p:cxnSp>
      <p:cxnSp>
        <p:nvCxnSpPr>
          <p:cNvPr id="606" name="Google Shape;606;p44"/>
          <p:cNvCxnSpPr/>
          <p:nvPr/>
        </p:nvCxnSpPr>
        <p:spPr>
          <a:xfrm flipH="1" rot="10800000">
            <a:off x="2039550" y="1895200"/>
            <a:ext cx="790200" cy="1801500"/>
          </a:xfrm>
          <a:prstGeom prst="straightConnector1">
            <a:avLst/>
          </a:prstGeom>
          <a:noFill/>
          <a:ln cap="flat" cmpd="sng" w="19050">
            <a:solidFill>
              <a:srgbClr val="6AA84F"/>
            </a:solidFill>
            <a:prstDash val="solid"/>
            <a:round/>
            <a:headEnd len="med" w="med" type="none"/>
            <a:tailEnd len="med" w="med" type="triangle"/>
          </a:ln>
        </p:spPr>
      </p:cxnSp>
      <p:cxnSp>
        <p:nvCxnSpPr>
          <p:cNvPr id="607" name="Google Shape;607;p44"/>
          <p:cNvCxnSpPr/>
          <p:nvPr/>
        </p:nvCxnSpPr>
        <p:spPr>
          <a:xfrm flipH="1" rot="10800000">
            <a:off x="1946075" y="1912150"/>
            <a:ext cx="968700" cy="2396400"/>
          </a:xfrm>
          <a:prstGeom prst="straightConnector1">
            <a:avLst/>
          </a:prstGeom>
          <a:noFill/>
          <a:ln cap="flat" cmpd="sng" w="19050">
            <a:solidFill>
              <a:srgbClr val="6AA84F"/>
            </a:solidFill>
            <a:prstDash val="solid"/>
            <a:round/>
            <a:headEnd len="med" w="med" type="none"/>
            <a:tailEnd len="med" w="med" type="triangle"/>
          </a:ln>
        </p:spPr>
      </p:cxnSp>
      <p:sp>
        <p:nvSpPr>
          <p:cNvPr id="608" name="Google Shape;608;p44"/>
          <p:cNvSpPr txBox="1"/>
          <p:nvPr/>
        </p:nvSpPr>
        <p:spPr>
          <a:xfrm>
            <a:off x="2320800" y="4659925"/>
            <a:ext cx="4502400" cy="400200"/>
          </a:xfrm>
          <a:prstGeom prst="rect">
            <a:avLst/>
          </a:prstGeom>
          <a:solidFill>
            <a:srgbClr val="00FF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chemeClr val="dk1"/>
                </a:solidFill>
              </a:rPr>
              <a:t>Successful</a:t>
            </a:r>
            <a:r>
              <a:rPr b="1" lang="en">
                <a:solidFill>
                  <a:schemeClr val="dk1"/>
                </a:solidFill>
              </a:rPr>
              <a:t> Prepare Phase; Now P1 can propose!</a:t>
            </a:r>
            <a:endParaRPr b="1">
              <a:solidFill>
                <a:schemeClr val="dk1"/>
              </a:solidFill>
            </a:endParaRPr>
          </a:p>
        </p:txBody>
      </p:sp>
      <p:pic>
        <p:nvPicPr>
          <p:cNvPr id="609" name="Google Shape;609;p44"/>
          <p:cNvPicPr preferRelativeResize="0"/>
          <p:nvPr/>
        </p:nvPicPr>
        <p:blipFill>
          <a:blip r:embed="rId3">
            <a:alphaModFix/>
          </a:blip>
          <a:stretch>
            <a:fillRect/>
          </a:stretch>
        </p:blipFill>
        <p:spPr>
          <a:xfrm>
            <a:off x="636400" y="1359275"/>
            <a:ext cx="412200" cy="412200"/>
          </a:xfrm>
          <a:prstGeom prst="rect">
            <a:avLst/>
          </a:prstGeom>
          <a:noFill/>
          <a:ln>
            <a:noFill/>
          </a:ln>
        </p:spPr>
      </p:pic>
      <p:sp>
        <p:nvSpPr>
          <p:cNvPr id="610" name="Google Shape;610;p44"/>
          <p:cNvSpPr txBox="1"/>
          <p:nvPr/>
        </p:nvSpPr>
        <p:spPr>
          <a:xfrm>
            <a:off x="1274575" y="1359275"/>
            <a:ext cx="1980300" cy="648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P1: Prepare(1)</a:t>
            </a:r>
            <a:endParaRPr/>
          </a:p>
          <a:p>
            <a:pPr indent="0" lvl="0" marL="0" rtl="0" algn="l">
              <a:lnSpc>
                <a:spcPct val="115000"/>
              </a:lnSpc>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0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0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0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0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4" name="Shape 614"/>
        <p:cNvGrpSpPr/>
        <p:nvPr/>
      </p:nvGrpSpPr>
      <p:grpSpPr>
        <a:xfrm>
          <a:off x="0" y="0"/>
          <a:ext cx="0" cy="0"/>
          <a:chOff x="0" y="0"/>
          <a:chExt cx="0" cy="0"/>
        </a:xfrm>
      </p:grpSpPr>
      <p:sp>
        <p:nvSpPr>
          <p:cNvPr id="615" name="Google Shape;615;p4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616" name="Google Shape;616;p45"/>
          <p:cNvSpPr txBox="1"/>
          <p:nvPr>
            <p:ph idx="4294967295" type="title"/>
          </p:nvPr>
        </p:nvSpPr>
        <p:spPr>
          <a:xfrm>
            <a:off x="311700" y="5725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Let’s practice: Racing</a:t>
            </a:r>
            <a:endParaRPr/>
          </a:p>
          <a:p>
            <a:pPr indent="0" lvl="0" marL="0" rtl="0" algn="l">
              <a:spcBef>
                <a:spcPts val="0"/>
              </a:spcBef>
              <a:spcAft>
                <a:spcPts val="0"/>
              </a:spcAft>
              <a:buNone/>
            </a:pPr>
            <a:r>
              <a:t/>
            </a:r>
            <a:endParaRPr/>
          </a:p>
        </p:txBody>
      </p:sp>
      <p:sp>
        <p:nvSpPr>
          <p:cNvPr id="617" name="Google Shape;617;p45"/>
          <p:cNvSpPr/>
          <p:nvPr/>
        </p:nvSpPr>
        <p:spPr>
          <a:xfrm>
            <a:off x="823375" y="1698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P1</a:t>
            </a:r>
            <a:endParaRPr/>
          </a:p>
        </p:txBody>
      </p:sp>
      <p:sp>
        <p:nvSpPr>
          <p:cNvPr id="618" name="Google Shape;618;p45"/>
          <p:cNvSpPr/>
          <p:nvPr/>
        </p:nvSpPr>
        <p:spPr>
          <a:xfrm>
            <a:off x="823375" y="23089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P2</a:t>
            </a:r>
            <a:endParaRPr/>
          </a:p>
        </p:txBody>
      </p:sp>
      <p:sp>
        <p:nvSpPr>
          <p:cNvPr id="619" name="Google Shape;619;p45"/>
          <p:cNvSpPr/>
          <p:nvPr/>
        </p:nvSpPr>
        <p:spPr>
          <a:xfrm>
            <a:off x="823375" y="29197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P3</a:t>
            </a:r>
            <a:endParaRPr/>
          </a:p>
        </p:txBody>
      </p:sp>
      <p:sp>
        <p:nvSpPr>
          <p:cNvPr id="620" name="Google Shape;620;p45"/>
          <p:cNvSpPr/>
          <p:nvPr/>
        </p:nvSpPr>
        <p:spPr>
          <a:xfrm>
            <a:off x="823375" y="35304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P4</a:t>
            </a:r>
            <a:endParaRPr/>
          </a:p>
        </p:txBody>
      </p:sp>
      <p:sp>
        <p:nvSpPr>
          <p:cNvPr id="621" name="Google Shape;621;p45"/>
          <p:cNvSpPr/>
          <p:nvPr/>
        </p:nvSpPr>
        <p:spPr>
          <a:xfrm>
            <a:off x="823375" y="4141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P5</a:t>
            </a:r>
            <a:endParaRPr/>
          </a:p>
        </p:txBody>
      </p:sp>
      <p:cxnSp>
        <p:nvCxnSpPr>
          <p:cNvPr id="622" name="Google Shape;622;p45"/>
          <p:cNvCxnSpPr/>
          <p:nvPr/>
        </p:nvCxnSpPr>
        <p:spPr>
          <a:xfrm flipH="1" rot="10800000">
            <a:off x="1235575" y="1856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23" name="Google Shape;623;p45"/>
          <p:cNvCxnSpPr/>
          <p:nvPr/>
        </p:nvCxnSpPr>
        <p:spPr>
          <a:xfrm flipH="1" rot="10800000">
            <a:off x="1235575" y="24672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24" name="Google Shape;624;p45"/>
          <p:cNvCxnSpPr/>
          <p:nvPr/>
        </p:nvCxnSpPr>
        <p:spPr>
          <a:xfrm flipH="1" rot="10800000">
            <a:off x="1235575" y="30779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25" name="Google Shape;625;p45"/>
          <p:cNvCxnSpPr/>
          <p:nvPr/>
        </p:nvCxnSpPr>
        <p:spPr>
          <a:xfrm flipH="1" rot="10800000">
            <a:off x="1235575" y="36887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26" name="Google Shape;626;p45"/>
          <p:cNvCxnSpPr/>
          <p:nvPr/>
        </p:nvCxnSpPr>
        <p:spPr>
          <a:xfrm flipH="1" rot="10800000">
            <a:off x="1235575" y="4299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27" name="Google Shape;627;p45"/>
          <p:cNvCxnSpPr/>
          <p:nvPr/>
        </p:nvCxnSpPr>
        <p:spPr>
          <a:xfrm>
            <a:off x="1487175" y="1912075"/>
            <a:ext cx="374400" cy="604500"/>
          </a:xfrm>
          <a:prstGeom prst="straightConnector1">
            <a:avLst/>
          </a:prstGeom>
          <a:noFill/>
          <a:ln cap="flat" cmpd="sng" w="19050">
            <a:solidFill>
              <a:schemeClr val="dk2"/>
            </a:solidFill>
            <a:prstDash val="solid"/>
            <a:round/>
            <a:headEnd len="med" w="med" type="none"/>
            <a:tailEnd len="med" w="med" type="triangle"/>
          </a:ln>
        </p:spPr>
      </p:cxnSp>
      <p:cxnSp>
        <p:nvCxnSpPr>
          <p:cNvPr id="628" name="Google Shape;628;p45"/>
          <p:cNvCxnSpPr/>
          <p:nvPr/>
        </p:nvCxnSpPr>
        <p:spPr>
          <a:xfrm>
            <a:off x="1495675" y="1946075"/>
            <a:ext cx="348300" cy="1147200"/>
          </a:xfrm>
          <a:prstGeom prst="straightConnector1">
            <a:avLst/>
          </a:prstGeom>
          <a:noFill/>
          <a:ln cap="flat" cmpd="sng" w="19050">
            <a:solidFill>
              <a:schemeClr val="dk2"/>
            </a:solidFill>
            <a:prstDash val="solid"/>
            <a:round/>
            <a:headEnd len="med" w="med" type="none"/>
            <a:tailEnd len="med" w="med" type="triangle"/>
          </a:ln>
        </p:spPr>
      </p:cxnSp>
      <p:cxnSp>
        <p:nvCxnSpPr>
          <p:cNvPr id="629" name="Google Shape;629;p45"/>
          <p:cNvCxnSpPr/>
          <p:nvPr/>
        </p:nvCxnSpPr>
        <p:spPr>
          <a:xfrm>
            <a:off x="1487175" y="1929075"/>
            <a:ext cx="357000" cy="1793100"/>
          </a:xfrm>
          <a:prstGeom prst="straightConnector1">
            <a:avLst/>
          </a:prstGeom>
          <a:noFill/>
          <a:ln cap="flat" cmpd="sng" w="19050">
            <a:solidFill>
              <a:schemeClr val="dk2"/>
            </a:solidFill>
            <a:prstDash val="solid"/>
            <a:round/>
            <a:headEnd len="med" w="med" type="none"/>
            <a:tailEnd len="med" w="med" type="triangle"/>
          </a:ln>
        </p:spPr>
      </p:cxnSp>
      <p:cxnSp>
        <p:nvCxnSpPr>
          <p:cNvPr id="630" name="Google Shape;630;p45"/>
          <p:cNvCxnSpPr/>
          <p:nvPr/>
        </p:nvCxnSpPr>
        <p:spPr>
          <a:xfrm>
            <a:off x="1487175" y="1912075"/>
            <a:ext cx="280500" cy="2413500"/>
          </a:xfrm>
          <a:prstGeom prst="straightConnector1">
            <a:avLst/>
          </a:prstGeom>
          <a:noFill/>
          <a:ln cap="flat" cmpd="sng" w="19050">
            <a:solidFill>
              <a:schemeClr val="dk2"/>
            </a:solidFill>
            <a:prstDash val="solid"/>
            <a:round/>
            <a:headEnd len="med" w="med" type="none"/>
            <a:tailEnd len="med" w="med" type="triangle"/>
          </a:ln>
        </p:spPr>
      </p:cxnSp>
      <p:cxnSp>
        <p:nvCxnSpPr>
          <p:cNvPr id="631" name="Google Shape;631;p45"/>
          <p:cNvCxnSpPr/>
          <p:nvPr/>
        </p:nvCxnSpPr>
        <p:spPr>
          <a:xfrm flipH="1" rot="10800000">
            <a:off x="2209525" y="1869650"/>
            <a:ext cx="356700" cy="603300"/>
          </a:xfrm>
          <a:prstGeom prst="straightConnector1">
            <a:avLst/>
          </a:prstGeom>
          <a:noFill/>
          <a:ln cap="flat" cmpd="sng" w="19050">
            <a:solidFill>
              <a:srgbClr val="6AA84F"/>
            </a:solidFill>
            <a:prstDash val="solid"/>
            <a:round/>
            <a:headEnd len="med" w="med" type="none"/>
            <a:tailEnd len="med" w="med" type="triangle"/>
          </a:ln>
        </p:spPr>
      </p:cxnSp>
      <p:cxnSp>
        <p:nvCxnSpPr>
          <p:cNvPr id="632" name="Google Shape;632;p45"/>
          <p:cNvCxnSpPr/>
          <p:nvPr/>
        </p:nvCxnSpPr>
        <p:spPr>
          <a:xfrm flipH="1" rot="10800000">
            <a:off x="2048050" y="1895025"/>
            <a:ext cx="628800" cy="1215300"/>
          </a:xfrm>
          <a:prstGeom prst="straightConnector1">
            <a:avLst/>
          </a:prstGeom>
          <a:noFill/>
          <a:ln cap="flat" cmpd="sng" w="19050">
            <a:solidFill>
              <a:srgbClr val="6AA84F"/>
            </a:solidFill>
            <a:prstDash val="solid"/>
            <a:round/>
            <a:headEnd len="med" w="med" type="none"/>
            <a:tailEnd len="med" w="med" type="triangle"/>
          </a:ln>
        </p:spPr>
      </p:cxnSp>
      <p:cxnSp>
        <p:nvCxnSpPr>
          <p:cNvPr id="633" name="Google Shape;633;p45"/>
          <p:cNvCxnSpPr/>
          <p:nvPr/>
        </p:nvCxnSpPr>
        <p:spPr>
          <a:xfrm flipH="1" rot="10800000">
            <a:off x="2039550" y="1895200"/>
            <a:ext cx="790200" cy="1801500"/>
          </a:xfrm>
          <a:prstGeom prst="straightConnector1">
            <a:avLst/>
          </a:prstGeom>
          <a:noFill/>
          <a:ln cap="flat" cmpd="sng" w="19050">
            <a:solidFill>
              <a:srgbClr val="6AA84F"/>
            </a:solidFill>
            <a:prstDash val="solid"/>
            <a:round/>
            <a:headEnd len="med" w="med" type="none"/>
            <a:tailEnd len="med" w="med" type="triangle"/>
          </a:ln>
        </p:spPr>
      </p:cxnSp>
      <p:cxnSp>
        <p:nvCxnSpPr>
          <p:cNvPr id="634" name="Google Shape;634;p45"/>
          <p:cNvCxnSpPr/>
          <p:nvPr/>
        </p:nvCxnSpPr>
        <p:spPr>
          <a:xfrm flipH="1" rot="10800000">
            <a:off x="1946075" y="1912150"/>
            <a:ext cx="968700" cy="2396400"/>
          </a:xfrm>
          <a:prstGeom prst="straightConnector1">
            <a:avLst/>
          </a:prstGeom>
          <a:noFill/>
          <a:ln cap="flat" cmpd="sng" w="19050">
            <a:solidFill>
              <a:srgbClr val="6AA84F"/>
            </a:solidFill>
            <a:prstDash val="solid"/>
            <a:round/>
            <a:headEnd len="med" w="med" type="none"/>
            <a:tailEnd len="med" w="med" type="triangle"/>
          </a:ln>
        </p:spPr>
      </p:cxnSp>
      <p:pic>
        <p:nvPicPr>
          <p:cNvPr id="635" name="Google Shape;635;p45"/>
          <p:cNvPicPr preferRelativeResize="0"/>
          <p:nvPr/>
        </p:nvPicPr>
        <p:blipFill>
          <a:blip r:embed="rId3">
            <a:alphaModFix/>
          </a:blip>
          <a:stretch>
            <a:fillRect/>
          </a:stretch>
        </p:blipFill>
        <p:spPr>
          <a:xfrm>
            <a:off x="636400" y="1359275"/>
            <a:ext cx="412200" cy="412200"/>
          </a:xfrm>
          <a:prstGeom prst="rect">
            <a:avLst/>
          </a:prstGeom>
          <a:noFill/>
          <a:ln>
            <a:noFill/>
          </a:ln>
        </p:spPr>
      </p:pic>
      <p:sp>
        <p:nvSpPr>
          <p:cNvPr id="636" name="Google Shape;636;p45"/>
          <p:cNvSpPr txBox="1"/>
          <p:nvPr/>
        </p:nvSpPr>
        <p:spPr>
          <a:xfrm>
            <a:off x="2268675" y="3823413"/>
            <a:ext cx="15129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Prepare&lt;2&gt;</a:t>
            </a:r>
            <a:endParaRPr/>
          </a:p>
        </p:txBody>
      </p:sp>
      <p:cxnSp>
        <p:nvCxnSpPr>
          <p:cNvPr id="637" name="Google Shape;637;p45"/>
          <p:cNvCxnSpPr/>
          <p:nvPr/>
        </p:nvCxnSpPr>
        <p:spPr>
          <a:xfrm>
            <a:off x="3084825" y="1886575"/>
            <a:ext cx="739200" cy="621600"/>
          </a:xfrm>
          <a:prstGeom prst="straightConnector1">
            <a:avLst/>
          </a:prstGeom>
          <a:noFill/>
          <a:ln cap="flat" cmpd="sng" w="19050">
            <a:solidFill>
              <a:schemeClr val="dk2"/>
            </a:solidFill>
            <a:prstDash val="solid"/>
            <a:round/>
            <a:headEnd len="med" w="med" type="none"/>
            <a:tailEnd len="med" w="med" type="triangle"/>
          </a:ln>
        </p:spPr>
      </p:cxnSp>
      <p:cxnSp>
        <p:nvCxnSpPr>
          <p:cNvPr id="638" name="Google Shape;638;p45"/>
          <p:cNvCxnSpPr/>
          <p:nvPr/>
        </p:nvCxnSpPr>
        <p:spPr>
          <a:xfrm>
            <a:off x="3067825" y="1878100"/>
            <a:ext cx="2099100" cy="1223700"/>
          </a:xfrm>
          <a:prstGeom prst="straightConnector1">
            <a:avLst/>
          </a:prstGeom>
          <a:noFill/>
          <a:ln cap="flat" cmpd="sng" w="19050">
            <a:solidFill>
              <a:srgbClr val="FF00FF"/>
            </a:solidFill>
            <a:prstDash val="dash"/>
            <a:round/>
            <a:headEnd len="med" w="med" type="none"/>
            <a:tailEnd len="med" w="med" type="triangle"/>
          </a:ln>
        </p:spPr>
      </p:cxnSp>
      <p:cxnSp>
        <p:nvCxnSpPr>
          <p:cNvPr id="639" name="Google Shape;639;p45"/>
          <p:cNvCxnSpPr/>
          <p:nvPr/>
        </p:nvCxnSpPr>
        <p:spPr>
          <a:xfrm>
            <a:off x="3084825" y="1895075"/>
            <a:ext cx="1827000" cy="1852500"/>
          </a:xfrm>
          <a:prstGeom prst="straightConnector1">
            <a:avLst/>
          </a:prstGeom>
          <a:noFill/>
          <a:ln cap="flat" cmpd="sng" w="19050">
            <a:solidFill>
              <a:srgbClr val="FF00FF"/>
            </a:solidFill>
            <a:prstDash val="dash"/>
            <a:round/>
            <a:headEnd len="med" w="med" type="none"/>
            <a:tailEnd len="med" w="med" type="triangle"/>
          </a:ln>
        </p:spPr>
      </p:cxnSp>
      <p:cxnSp>
        <p:nvCxnSpPr>
          <p:cNvPr id="640" name="Google Shape;640;p45"/>
          <p:cNvCxnSpPr/>
          <p:nvPr/>
        </p:nvCxnSpPr>
        <p:spPr>
          <a:xfrm>
            <a:off x="3093325" y="1895075"/>
            <a:ext cx="1325700" cy="2439000"/>
          </a:xfrm>
          <a:prstGeom prst="straightConnector1">
            <a:avLst/>
          </a:prstGeom>
          <a:noFill/>
          <a:ln cap="flat" cmpd="sng" w="19050">
            <a:solidFill>
              <a:srgbClr val="FF00FF"/>
            </a:solidFill>
            <a:prstDash val="dash"/>
            <a:round/>
            <a:headEnd len="med" w="med" type="none"/>
            <a:tailEnd len="med" w="med" type="triangle"/>
          </a:ln>
        </p:spPr>
      </p:cxnSp>
      <p:cxnSp>
        <p:nvCxnSpPr>
          <p:cNvPr id="641" name="Google Shape;641;p45"/>
          <p:cNvCxnSpPr>
            <a:endCxn id="642" idx="2"/>
          </p:cNvCxnSpPr>
          <p:nvPr/>
        </p:nvCxnSpPr>
        <p:spPr>
          <a:xfrm flipH="1" rot="10800000">
            <a:off x="3909025" y="1917875"/>
            <a:ext cx="330900" cy="563700"/>
          </a:xfrm>
          <a:prstGeom prst="straightConnector1">
            <a:avLst/>
          </a:prstGeom>
          <a:noFill/>
          <a:ln cap="flat" cmpd="sng" w="19050">
            <a:solidFill>
              <a:srgbClr val="6AA84F"/>
            </a:solidFill>
            <a:prstDash val="solid"/>
            <a:round/>
            <a:headEnd len="med" w="med" type="none"/>
            <a:tailEnd len="med" w="med" type="triangle"/>
          </a:ln>
        </p:spPr>
      </p:cxnSp>
      <p:cxnSp>
        <p:nvCxnSpPr>
          <p:cNvPr id="643" name="Google Shape;643;p45"/>
          <p:cNvCxnSpPr/>
          <p:nvPr/>
        </p:nvCxnSpPr>
        <p:spPr>
          <a:xfrm flipH="1" rot="10800000">
            <a:off x="3268435" y="2472866"/>
            <a:ext cx="1218600" cy="569700"/>
          </a:xfrm>
          <a:prstGeom prst="straightConnector1">
            <a:avLst/>
          </a:prstGeom>
          <a:noFill/>
          <a:ln cap="flat" cmpd="sng" w="19050">
            <a:solidFill>
              <a:schemeClr val="dk2"/>
            </a:solidFill>
            <a:prstDash val="solid"/>
            <a:round/>
            <a:headEnd len="med" w="med" type="none"/>
            <a:tailEnd len="med" w="med" type="triangle"/>
          </a:ln>
        </p:spPr>
      </p:cxnSp>
      <p:cxnSp>
        <p:nvCxnSpPr>
          <p:cNvPr id="644" name="Google Shape;644;p45"/>
          <p:cNvCxnSpPr/>
          <p:nvPr/>
        </p:nvCxnSpPr>
        <p:spPr>
          <a:xfrm>
            <a:off x="3263275" y="3032245"/>
            <a:ext cx="561000" cy="664500"/>
          </a:xfrm>
          <a:prstGeom prst="straightConnector1">
            <a:avLst/>
          </a:prstGeom>
          <a:noFill/>
          <a:ln cap="flat" cmpd="sng" w="19050">
            <a:solidFill>
              <a:schemeClr val="dk2"/>
            </a:solidFill>
            <a:prstDash val="solid"/>
            <a:round/>
            <a:headEnd len="med" w="med" type="none"/>
            <a:tailEnd len="med" w="med" type="triangle"/>
          </a:ln>
        </p:spPr>
      </p:cxnSp>
      <p:cxnSp>
        <p:nvCxnSpPr>
          <p:cNvPr id="645" name="Google Shape;645;p45"/>
          <p:cNvCxnSpPr/>
          <p:nvPr/>
        </p:nvCxnSpPr>
        <p:spPr>
          <a:xfrm>
            <a:off x="3263275" y="3021925"/>
            <a:ext cx="459000" cy="1337700"/>
          </a:xfrm>
          <a:prstGeom prst="straightConnector1">
            <a:avLst/>
          </a:prstGeom>
          <a:noFill/>
          <a:ln cap="flat" cmpd="sng" w="19050">
            <a:solidFill>
              <a:schemeClr val="dk2"/>
            </a:solidFill>
            <a:prstDash val="solid"/>
            <a:round/>
            <a:headEnd len="med" w="med" type="none"/>
            <a:tailEnd len="med" w="med" type="triangle"/>
          </a:ln>
        </p:spPr>
      </p:cxnSp>
      <p:sp>
        <p:nvSpPr>
          <p:cNvPr id="642" name="Google Shape;642;p45"/>
          <p:cNvSpPr txBox="1"/>
          <p:nvPr/>
        </p:nvSpPr>
        <p:spPr>
          <a:xfrm>
            <a:off x="3262525" y="1517675"/>
            <a:ext cx="19548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P1: Propose(val=10)</a:t>
            </a:r>
            <a:endParaRPr/>
          </a:p>
        </p:txBody>
      </p:sp>
      <p:sp>
        <p:nvSpPr>
          <p:cNvPr id="646" name="Google Shape;646;p45"/>
          <p:cNvSpPr txBox="1"/>
          <p:nvPr/>
        </p:nvSpPr>
        <p:spPr>
          <a:xfrm>
            <a:off x="1843975" y="4364225"/>
            <a:ext cx="63525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But before the proposal </a:t>
            </a:r>
            <a:r>
              <a:rPr lang="en"/>
              <a:t>arrive</a:t>
            </a:r>
            <a:r>
              <a:rPr lang="en"/>
              <a:t> at {P3, P4, P5}, P3 starts prepare with higher id</a:t>
            </a:r>
            <a:endParaRPr/>
          </a:p>
        </p:txBody>
      </p:sp>
      <p:sp>
        <p:nvSpPr>
          <p:cNvPr id="647" name="Google Shape;647;p45"/>
          <p:cNvSpPr txBox="1"/>
          <p:nvPr/>
        </p:nvSpPr>
        <p:spPr>
          <a:xfrm>
            <a:off x="1861575" y="4764425"/>
            <a:ext cx="63525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And {P4, P5} </a:t>
            </a:r>
            <a:r>
              <a:rPr lang="en"/>
              <a:t>accepts</a:t>
            </a:r>
            <a:r>
              <a:rPr lang="en"/>
              <a:t> the new prepare! So P3 wins the prepare too.</a:t>
            </a:r>
            <a:endParaRPr/>
          </a:p>
        </p:txBody>
      </p:sp>
      <p:cxnSp>
        <p:nvCxnSpPr>
          <p:cNvPr id="648" name="Google Shape;648;p45"/>
          <p:cNvCxnSpPr/>
          <p:nvPr/>
        </p:nvCxnSpPr>
        <p:spPr>
          <a:xfrm flipH="1" rot="10800000">
            <a:off x="3907300" y="3105175"/>
            <a:ext cx="117600" cy="610800"/>
          </a:xfrm>
          <a:prstGeom prst="straightConnector1">
            <a:avLst/>
          </a:prstGeom>
          <a:noFill/>
          <a:ln cap="flat" cmpd="sng" w="19050">
            <a:solidFill>
              <a:srgbClr val="6AA84F"/>
            </a:solidFill>
            <a:prstDash val="solid"/>
            <a:round/>
            <a:headEnd len="med" w="med" type="none"/>
            <a:tailEnd len="med" w="med" type="triangle"/>
          </a:ln>
        </p:spPr>
      </p:cxnSp>
      <p:cxnSp>
        <p:nvCxnSpPr>
          <p:cNvPr id="649" name="Google Shape;649;p45"/>
          <p:cNvCxnSpPr/>
          <p:nvPr/>
        </p:nvCxnSpPr>
        <p:spPr>
          <a:xfrm flipH="1" rot="10800000">
            <a:off x="3833700" y="3119825"/>
            <a:ext cx="360600" cy="1206900"/>
          </a:xfrm>
          <a:prstGeom prst="straightConnector1">
            <a:avLst/>
          </a:prstGeom>
          <a:noFill/>
          <a:ln cap="flat" cmpd="sng" w="19050">
            <a:solidFill>
              <a:srgbClr val="6AA84F"/>
            </a:solidFill>
            <a:prstDash val="solid"/>
            <a:round/>
            <a:headEnd len="med" w="med" type="none"/>
            <a:tailEnd len="med" w="med" type="triangle"/>
          </a:ln>
        </p:spPr>
      </p:cxnSp>
      <p:pic>
        <p:nvPicPr>
          <p:cNvPr id="650" name="Google Shape;650;p45"/>
          <p:cNvPicPr preferRelativeResize="0"/>
          <p:nvPr/>
        </p:nvPicPr>
        <p:blipFill>
          <a:blip r:embed="rId3">
            <a:alphaModFix/>
          </a:blip>
          <a:stretch>
            <a:fillRect/>
          </a:stretch>
        </p:blipFill>
        <p:spPr>
          <a:xfrm>
            <a:off x="614950" y="2707625"/>
            <a:ext cx="412200" cy="4122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4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4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3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4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4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47"/>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0"/>
                                          </p:stCondLst>
                                        </p:cTn>
                                        <p:tgtEl>
                                          <p:spTgt spid="635"/>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65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4" name="Shape 654"/>
        <p:cNvGrpSpPr/>
        <p:nvPr/>
      </p:nvGrpSpPr>
      <p:grpSpPr>
        <a:xfrm>
          <a:off x="0" y="0"/>
          <a:ext cx="0" cy="0"/>
          <a:chOff x="0" y="0"/>
          <a:chExt cx="0" cy="0"/>
        </a:xfrm>
      </p:grpSpPr>
      <p:sp>
        <p:nvSpPr>
          <p:cNvPr id="655" name="Google Shape;655;p4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656" name="Google Shape;656;p46"/>
          <p:cNvSpPr txBox="1"/>
          <p:nvPr>
            <p:ph idx="4294967295" type="title"/>
          </p:nvPr>
        </p:nvSpPr>
        <p:spPr>
          <a:xfrm>
            <a:off x="311700" y="5725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Let’s practice: Racing</a:t>
            </a:r>
            <a:endParaRPr/>
          </a:p>
          <a:p>
            <a:pPr indent="0" lvl="0" marL="0" rtl="0" algn="l">
              <a:spcBef>
                <a:spcPts val="0"/>
              </a:spcBef>
              <a:spcAft>
                <a:spcPts val="0"/>
              </a:spcAft>
              <a:buNone/>
            </a:pPr>
            <a:r>
              <a:t/>
            </a:r>
            <a:endParaRPr/>
          </a:p>
        </p:txBody>
      </p:sp>
      <p:sp>
        <p:nvSpPr>
          <p:cNvPr id="657" name="Google Shape;657;p46"/>
          <p:cNvSpPr/>
          <p:nvPr/>
        </p:nvSpPr>
        <p:spPr>
          <a:xfrm>
            <a:off x="823375" y="1698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P1</a:t>
            </a:r>
            <a:endParaRPr/>
          </a:p>
        </p:txBody>
      </p:sp>
      <p:sp>
        <p:nvSpPr>
          <p:cNvPr id="658" name="Google Shape;658;p46"/>
          <p:cNvSpPr/>
          <p:nvPr/>
        </p:nvSpPr>
        <p:spPr>
          <a:xfrm>
            <a:off x="823375" y="23089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P2</a:t>
            </a:r>
            <a:endParaRPr/>
          </a:p>
        </p:txBody>
      </p:sp>
      <p:sp>
        <p:nvSpPr>
          <p:cNvPr id="659" name="Google Shape;659;p46"/>
          <p:cNvSpPr/>
          <p:nvPr/>
        </p:nvSpPr>
        <p:spPr>
          <a:xfrm>
            <a:off x="823375" y="29197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P3</a:t>
            </a:r>
            <a:endParaRPr/>
          </a:p>
        </p:txBody>
      </p:sp>
      <p:sp>
        <p:nvSpPr>
          <p:cNvPr id="660" name="Google Shape;660;p46"/>
          <p:cNvSpPr/>
          <p:nvPr/>
        </p:nvSpPr>
        <p:spPr>
          <a:xfrm>
            <a:off x="823375" y="35304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P4</a:t>
            </a:r>
            <a:endParaRPr/>
          </a:p>
        </p:txBody>
      </p:sp>
      <p:sp>
        <p:nvSpPr>
          <p:cNvPr id="661" name="Google Shape;661;p46"/>
          <p:cNvSpPr/>
          <p:nvPr/>
        </p:nvSpPr>
        <p:spPr>
          <a:xfrm>
            <a:off x="823375" y="4141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P5</a:t>
            </a:r>
            <a:endParaRPr/>
          </a:p>
        </p:txBody>
      </p:sp>
      <p:cxnSp>
        <p:nvCxnSpPr>
          <p:cNvPr id="662" name="Google Shape;662;p46"/>
          <p:cNvCxnSpPr/>
          <p:nvPr/>
        </p:nvCxnSpPr>
        <p:spPr>
          <a:xfrm flipH="1" rot="10800000">
            <a:off x="1235575" y="1856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63" name="Google Shape;663;p46"/>
          <p:cNvCxnSpPr/>
          <p:nvPr/>
        </p:nvCxnSpPr>
        <p:spPr>
          <a:xfrm flipH="1" rot="10800000">
            <a:off x="1235575" y="24672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64" name="Google Shape;664;p46"/>
          <p:cNvCxnSpPr/>
          <p:nvPr/>
        </p:nvCxnSpPr>
        <p:spPr>
          <a:xfrm flipH="1" rot="10800000">
            <a:off x="1235575" y="30779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65" name="Google Shape;665;p46"/>
          <p:cNvCxnSpPr/>
          <p:nvPr/>
        </p:nvCxnSpPr>
        <p:spPr>
          <a:xfrm flipH="1" rot="10800000">
            <a:off x="1235575" y="36887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66" name="Google Shape;666;p46"/>
          <p:cNvCxnSpPr/>
          <p:nvPr/>
        </p:nvCxnSpPr>
        <p:spPr>
          <a:xfrm flipH="1" rot="10800000">
            <a:off x="1235575" y="4299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667" name="Google Shape;667;p46"/>
          <p:cNvCxnSpPr/>
          <p:nvPr/>
        </p:nvCxnSpPr>
        <p:spPr>
          <a:xfrm>
            <a:off x="1487175" y="1912075"/>
            <a:ext cx="374400" cy="604500"/>
          </a:xfrm>
          <a:prstGeom prst="straightConnector1">
            <a:avLst/>
          </a:prstGeom>
          <a:noFill/>
          <a:ln cap="flat" cmpd="sng" w="19050">
            <a:solidFill>
              <a:schemeClr val="dk2"/>
            </a:solidFill>
            <a:prstDash val="solid"/>
            <a:round/>
            <a:headEnd len="med" w="med" type="none"/>
            <a:tailEnd len="med" w="med" type="triangle"/>
          </a:ln>
        </p:spPr>
      </p:cxnSp>
      <p:cxnSp>
        <p:nvCxnSpPr>
          <p:cNvPr id="668" name="Google Shape;668;p46"/>
          <p:cNvCxnSpPr/>
          <p:nvPr/>
        </p:nvCxnSpPr>
        <p:spPr>
          <a:xfrm>
            <a:off x="1495675" y="1946075"/>
            <a:ext cx="348300" cy="1147200"/>
          </a:xfrm>
          <a:prstGeom prst="straightConnector1">
            <a:avLst/>
          </a:prstGeom>
          <a:noFill/>
          <a:ln cap="flat" cmpd="sng" w="19050">
            <a:solidFill>
              <a:schemeClr val="dk2"/>
            </a:solidFill>
            <a:prstDash val="solid"/>
            <a:round/>
            <a:headEnd len="med" w="med" type="none"/>
            <a:tailEnd len="med" w="med" type="triangle"/>
          </a:ln>
        </p:spPr>
      </p:cxnSp>
      <p:cxnSp>
        <p:nvCxnSpPr>
          <p:cNvPr id="669" name="Google Shape;669;p46"/>
          <p:cNvCxnSpPr/>
          <p:nvPr/>
        </p:nvCxnSpPr>
        <p:spPr>
          <a:xfrm>
            <a:off x="1487175" y="1929075"/>
            <a:ext cx="357000" cy="1793100"/>
          </a:xfrm>
          <a:prstGeom prst="straightConnector1">
            <a:avLst/>
          </a:prstGeom>
          <a:noFill/>
          <a:ln cap="flat" cmpd="sng" w="19050">
            <a:solidFill>
              <a:schemeClr val="dk2"/>
            </a:solidFill>
            <a:prstDash val="solid"/>
            <a:round/>
            <a:headEnd len="med" w="med" type="none"/>
            <a:tailEnd len="med" w="med" type="triangle"/>
          </a:ln>
        </p:spPr>
      </p:cxnSp>
      <p:cxnSp>
        <p:nvCxnSpPr>
          <p:cNvPr id="670" name="Google Shape;670;p46"/>
          <p:cNvCxnSpPr/>
          <p:nvPr/>
        </p:nvCxnSpPr>
        <p:spPr>
          <a:xfrm>
            <a:off x="1487175" y="1912075"/>
            <a:ext cx="280500" cy="2413500"/>
          </a:xfrm>
          <a:prstGeom prst="straightConnector1">
            <a:avLst/>
          </a:prstGeom>
          <a:noFill/>
          <a:ln cap="flat" cmpd="sng" w="19050">
            <a:solidFill>
              <a:schemeClr val="dk2"/>
            </a:solidFill>
            <a:prstDash val="solid"/>
            <a:round/>
            <a:headEnd len="med" w="med" type="none"/>
            <a:tailEnd len="med" w="med" type="triangle"/>
          </a:ln>
        </p:spPr>
      </p:cxnSp>
      <p:cxnSp>
        <p:nvCxnSpPr>
          <p:cNvPr id="671" name="Google Shape;671;p46"/>
          <p:cNvCxnSpPr/>
          <p:nvPr/>
        </p:nvCxnSpPr>
        <p:spPr>
          <a:xfrm flipH="1" rot="10800000">
            <a:off x="2209525" y="1869650"/>
            <a:ext cx="356700" cy="603300"/>
          </a:xfrm>
          <a:prstGeom prst="straightConnector1">
            <a:avLst/>
          </a:prstGeom>
          <a:noFill/>
          <a:ln cap="flat" cmpd="sng" w="19050">
            <a:solidFill>
              <a:srgbClr val="6AA84F"/>
            </a:solidFill>
            <a:prstDash val="solid"/>
            <a:round/>
            <a:headEnd len="med" w="med" type="none"/>
            <a:tailEnd len="med" w="med" type="triangle"/>
          </a:ln>
        </p:spPr>
      </p:cxnSp>
      <p:cxnSp>
        <p:nvCxnSpPr>
          <p:cNvPr id="672" name="Google Shape;672;p46"/>
          <p:cNvCxnSpPr/>
          <p:nvPr/>
        </p:nvCxnSpPr>
        <p:spPr>
          <a:xfrm flipH="1" rot="10800000">
            <a:off x="2048050" y="1895025"/>
            <a:ext cx="628800" cy="1215300"/>
          </a:xfrm>
          <a:prstGeom prst="straightConnector1">
            <a:avLst/>
          </a:prstGeom>
          <a:noFill/>
          <a:ln cap="flat" cmpd="sng" w="19050">
            <a:solidFill>
              <a:srgbClr val="6AA84F"/>
            </a:solidFill>
            <a:prstDash val="solid"/>
            <a:round/>
            <a:headEnd len="med" w="med" type="none"/>
            <a:tailEnd len="med" w="med" type="triangle"/>
          </a:ln>
        </p:spPr>
      </p:cxnSp>
      <p:cxnSp>
        <p:nvCxnSpPr>
          <p:cNvPr id="673" name="Google Shape;673;p46"/>
          <p:cNvCxnSpPr/>
          <p:nvPr/>
        </p:nvCxnSpPr>
        <p:spPr>
          <a:xfrm flipH="1" rot="10800000">
            <a:off x="2039550" y="1895200"/>
            <a:ext cx="790200" cy="1801500"/>
          </a:xfrm>
          <a:prstGeom prst="straightConnector1">
            <a:avLst/>
          </a:prstGeom>
          <a:noFill/>
          <a:ln cap="flat" cmpd="sng" w="19050">
            <a:solidFill>
              <a:srgbClr val="6AA84F"/>
            </a:solidFill>
            <a:prstDash val="solid"/>
            <a:round/>
            <a:headEnd len="med" w="med" type="none"/>
            <a:tailEnd len="med" w="med" type="triangle"/>
          </a:ln>
        </p:spPr>
      </p:cxnSp>
      <p:cxnSp>
        <p:nvCxnSpPr>
          <p:cNvPr id="674" name="Google Shape;674;p46"/>
          <p:cNvCxnSpPr/>
          <p:nvPr/>
        </p:nvCxnSpPr>
        <p:spPr>
          <a:xfrm flipH="1" rot="10800000">
            <a:off x="1946075" y="1912150"/>
            <a:ext cx="968700" cy="2396400"/>
          </a:xfrm>
          <a:prstGeom prst="straightConnector1">
            <a:avLst/>
          </a:prstGeom>
          <a:noFill/>
          <a:ln cap="flat" cmpd="sng" w="19050">
            <a:solidFill>
              <a:srgbClr val="6AA84F"/>
            </a:solidFill>
            <a:prstDash val="solid"/>
            <a:round/>
            <a:headEnd len="med" w="med" type="none"/>
            <a:tailEnd len="med" w="med" type="triangle"/>
          </a:ln>
        </p:spPr>
      </p:cxnSp>
      <p:pic>
        <p:nvPicPr>
          <p:cNvPr id="675" name="Google Shape;675;p46"/>
          <p:cNvPicPr preferRelativeResize="0"/>
          <p:nvPr/>
        </p:nvPicPr>
        <p:blipFill>
          <a:blip r:embed="rId3">
            <a:alphaModFix/>
          </a:blip>
          <a:stretch>
            <a:fillRect/>
          </a:stretch>
        </p:blipFill>
        <p:spPr>
          <a:xfrm>
            <a:off x="602425" y="2654850"/>
            <a:ext cx="412200" cy="412200"/>
          </a:xfrm>
          <a:prstGeom prst="rect">
            <a:avLst/>
          </a:prstGeom>
          <a:noFill/>
          <a:ln>
            <a:noFill/>
          </a:ln>
        </p:spPr>
      </p:pic>
      <p:sp>
        <p:nvSpPr>
          <p:cNvPr id="676" name="Google Shape;676;p46"/>
          <p:cNvSpPr txBox="1"/>
          <p:nvPr/>
        </p:nvSpPr>
        <p:spPr>
          <a:xfrm>
            <a:off x="2268675" y="3823413"/>
            <a:ext cx="15129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Prepare&lt;2&gt;</a:t>
            </a:r>
            <a:endParaRPr/>
          </a:p>
        </p:txBody>
      </p:sp>
      <p:cxnSp>
        <p:nvCxnSpPr>
          <p:cNvPr id="677" name="Google Shape;677;p46"/>
          <p:cNvCxnSpPr/>
          <p:nvPr/>
        </p:nvCxnSpPr>
        <p:spPr>
          <a:xfrm>
            <a:off x="3084825" y="1886575"/>
            <a:ext cx="739200" cy="621600"/>
          </a:xfrm>
          <a:prstGeom prst="straightConnector1">
            <a:avLst/>
          </a:prstGeom>
          <a:noFill/>
          <a:ln cap="flat" cmpd="sng" w="19050">
            <a:solidFill>
              <a:schemeClr val="dk2"/>
            </a:solidFill>
            <a:prstDash val="solid"/>
            <a:round/>
            <a:headEnd len="med" w="med" type="none"/>
            <a:tailEnd len="med" w="med" type="triangle"/>
          </a:ln>
        </p:spPr>
      </p:cxnSp>
      <p:cxnSp>
        <p:nvCxnSpPr>
          <p:cNvPr id="678" name="Google Shape;678;p46"/>
          <p:cNvCxnSpPr/>
          <p:nvPr/>
        </p:nvCxnSpPr>
        <p:spPr>
          <a:xfrm>
            <a:off x="3067825" y="1878100"/>
            <a:ext cx="2099100" cy="1223700"/>
          </a:xfrm>
          <a:prstGeom prst="straightConnector1">
            <a:avLst/>
          </a:prstGeom>
          <a:noFill/>
          <a:ln cap="flat" cmpd="sng" w="19050">
            <a:solidFill>
              <a:srgbClr val="FF00FF"/>
            </a:solidFill>
            <a:prstDash val="dash"/>
            <a:round/>
            <a:headEnd len="med" w="med" type="none"/>
            <a:tailEnd len="med" w="med" type="triangle"/>
          </a:ln>
        </p:spPr>
      </p:cxnSp>
      <p:cxnSp>
        <p:nvCxnSpPr>
          <p:cNvPr id="679" name="Google Shape;679;p46"/>
          <p:cNvCxnSpPr/>
          <p:nvPr/>
        </p:nvCxnSpPr>
        <p:spPr>
          <a:xfrm>
            <a:off x="3084825" y="1895075"/>
            <a:ext cx="1827000" cy="1852500"/>
          </a:xfrm>
          <a:prstGeom prst="straightConnector1">
            <a:avLst/>
          </a:prstGeom>
          <a:noFill/>
          <a:ln cap="flat" cmpd="sng" w="19050">
            <a:solidFill>
              <a:srgbClr val="FF00FF"/>
            </a:solidFill>
            <a:prstDash val="dash"/>
            <a:round/>
            <a:headEnd len="med" w="med" type="none"/>
            <a:tailEnd len="med" w="med" type="triangle"/>
          </a:ln>
        </p:spPr>
      </p:cxnSp>
      <p:cxnSp>
        <p:nvCxnSpPr>
          <p:cNvPr id="680" name="Google Shape;680;p46"/>
          <p:cNvCxnSpPr/>
          <p:nvPr/>
        </p:nvCxnSpPr>
        <p:spPr>
          <a:xfrm>
            <a:off x="3093325" y="1895075"/>
            <a:ext cx="1334100" cy="2430600"/>
          </a:xfrm>
          <a:prstGeom prst="straightConnector1">
            <a:avLst/>
          </a:prstGeom>
          <a:noFill/>
          <a:ln cap="flat" cmpd="sng" w="19050">
            <a:solidFill>
              <a:srgbClr val="FF00FF"/>
            </a:solidFill>
            <a:prstDash val="dash"/>
            <a:round/>
            <a:headEnd len="med" w="med" type="none"/>
            <a:tailEnd len="med" w="med" type="triangle"/>
          </a:ln>
        </p:spPr>
      </p:cxnSp>
      <p:cxnSp>
        <p:nvCxnSpPr>
          <p:cNvPr id="681" name="Google Shape;681;p46"/>
          <p:cNvCxnSpPr>
            <a:endCxn id="682" idx="2"/>
          </p:cNvCxnSpPr>
          <p:nvPr/>
        </p:nvCxnSpPr>
        <p:spPr>
          <a:xfrm flipH="1" rot="10800000">
            <a:off x="3909025" y="1917875"/>
            <a:ext cx="330900" cy="563700"/>
          </a:xfrm>
          <a:prstGeom prst="straightConnector1">
            <a:avLst/>
          </a:prstGeom>
          <a:noFill/>
          <a:ln cap="flat" cmpd="sng" w="19050">
            <a:solidFill>
              <a:srgbClr val="6AA84F"/>
            </a:solidFill>
            <a:prstDash val="solid"/>
            <a:round/>
            <a:headEnd len="med" w="med" type="none"/>
            <a:tailEnd len="med" w="med" type="triangle"/>
          </a:ln>
        </p:spPr>
      </p:cxnSp>
      <p:cxnSp>
        <p:nvCxnSpPr>
          <p:cNvPr id="683" name="Google Shape;683;p46"/>
          <p:cNvCxnSpPr/>
          <p:nvPr/>
        </p:nvCxnSpPr>
        <p:spPr>
          <a:xfrm flipH="1" rot="10800000">
            <a:off x="3268435" y="2472866"/>
            <a:ext cx="1218600" cy="569700"/>
          </a:xfrm>
          <a:prstGeom prst="straightConnector1">
            <a:avLst/>
          </a:prstGeom>
          <a:noFill/>
          <a:ln cap="flat" cmpd="sng" w="19050">
            <a:solidFill>
              <a:schemeClr val="dk2"/>
            </a:solidFill>
            <a:prstDash val="solid"/>
            <a:round/>
            <a:headEnd len="med" w="med" type="none"/>
            <a:tailEnd len="med" w="med" type="triangle"/>
          </a:ln>
        </p:spPr>
      </p:cxnSp>
      <p:cxnSp>
        <p:nvCxnSpPr>
          <p:cNvPr id="684" name="Google Shape;684;p46"/>
          <p:cNvCxnSpPr/>
          <p:nvPr/>
        </p:nvCxnSpPr>
        <p:spPr>
          <a:xfrm>
            <a:off x="3263275" y="3032245"/>
            <a:ext cx="561000" cy="664500"/>
          </a:xfrm>
          <a:prstGeom prst="straightConnector1">
            <a:avLst/>
          </a:prstGeom>
          <a:noFill/>
          <a:ln cap="flat" cmpd="sng" w="19050">
            <a:solidFill>
              <a:schemeClr val="dk2"/>
            </a:solidFill>
            <a:prstDash val="solid"/>
            <a:round/>
            <a:headEnd len="med" w="med" type="none"/>
            <a:tailEnd len="med" w="med" type="triangle"/>
          </a:ln>
        </p:spPr>
      </p:cxnSp>
      <p:cxnSp>
        <p:nvCxnSpPr>
          <p:cNvPr id="685" name="Google Shape;685;p46"/>
          <p:cNvCxnSpPr/>
          <p:nvPr/>
        </p:nvCxnSpPr>
        <p:spPr>
          <a:xfrm>
            <a:off x="3263275" y="3021925"/>
            <a:ext cx="459000" cy="1337700"/>
          </a:xfrm>
          <a:prstGeom prst="straightConnector1">
            <a:avLst/>
          </a:prstGeom>
          <a:noFill/>
          <a:ln cap="flat" cmpd="sng" w="19050">
            <a:solidFill>
              <a:schemeClr val="dk2"/>
            </a:solidFill>
            <a:prstDash val="solid"/>
            <a:round/>
            <a:headEnd len="med" w="med" type="none"/>
            <a:tailEnd len="med" w="med" type="triangle"/>
          </a:ln>
        </p:spPr>
      </p:cxnSp>
      <p:sp>
        <p:nvSpPr>
          <p:cNvPr id="682" name="Google Shape;682;p46"/>
          <p:cNvSpPr txBox="1"/>
          <p:nvPr/>
        </p:nvSpPr>
        <p:spPr>
          <a:xfrm>
            <a:off x="3262525" y="1517675"/>
            <a:ext cx="19548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P1: Propose(val=10)</a:t>
            </a:r>
            <a:endParaRPr/>
          </a:p>
        </p:txBody>
      </p:sp>
      <p:sp>
        <p:nvSpPr>
          <p:cNvPr id="686" name="Google Shape;686;p46"/>
          <p:cNvSpPr txBox="1"/>
          <p:nvPr/>
        </p:nvSpPr>
        <p:spPr>
          <a:xfrm>
            <a:off x="5166925" y="13425"/>
            <a:ext cx="3977100" cy="648000"/>
          </a:xfrm>
          <a:prstGeom prst="rect">
            <a:avLst/>
          </a:prstGeom>
          <a:solidFill>
            <a:srgbClr val="FFFF00"/>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Some of the late arrows that will </a:t>
            </a:r>
            <a:r>
              <a:rPr lang="en"/>
              <a:t>arrive</a:t>
            </a:r>
            <a:r>
              <a:rPr lang="en"/>
              <a:t> in future and get rejected are not shown for readability.</a:t>
            </a:r>
            <a:endParaRPr/>
          </a:p>
        </p:txBody>
      </p:sp>
      <p:sp>
        <p:nvSpPr>
          <p:cNvPr id="687" name="Google Shape;687;p46"/>
          <p:cNvSpPr txBox="1"/>
          <p:nvPr/>
        </p:nvSpPr>
        <p:spPr>
          <a:xfrm>
            <a:off x="1327650" y="4659925"/>
            <a:ext cx="7144800" cy="400200"/>
          </a:xfrm>
          <a:prstGeom prst="rect">
            <a:avLst/>
          </a:prstGeom>
          <a:solidFill>
            <a:srgbClr val="D9EAD3"/>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P2 also accepts the prepare from P3, but sends the previously accepted value 10 to P3</a:t>
            </a:r>
            <a:endParaRPr/>
          </a:p>
        </p:txBody>
      </p:sp>
      <p:cxnSp>
        <p:nvCxnSpPr>
          <p:cNvPr id="688" name="Google Shape;688;p46"/>
          <p:cNvCxnSpPr/>
          <p:nvPr/>
        </p:nvCxnSpPr>
        <p:spPr>
          <a:xfrm flipH="1" rot="10800000">
            <a:off x="3907300" y="3105175"/>
            <a:ext cx="117600" cy="610800"/>
          </a:xfrm>
          <a:prstGeom prst="straightConnector1">
            <a:avLst/>
          </a:prstGeom>
          <a:noFill/>
          <a:ln cap="flat" cmpd="sng" w="19050">
            <a:solidFill>
              <a:srgbClr val="6AA84F"/>
            </a:solidFill>
            <a:prstDash val="solid"/>
            <a:round/>
            <a:headEnd len="med" w="med" type="none"/>
            <a:tailEnd len="med" w="med" type="triangle"/>
          </a:ln>
        </p:spPr>
      </p:cxnSp>
      <p:cxnSp>
        <p:nvCxnSpPr>
          <p:cNvPr id="689" name="Google Shape;689;p46"/>
          <p:cNvCxnSpPr/>
          <p:nvPr/>
        </p:nvCxnSpPr>
        <p:spPr>
          <a:xfrm flipH="1" rot="10800000">
            <a:off x="3833700" y="3119825"/>
            <a:ext cx="360600" cy="1206900"/>
          </a:xfrm>
          <a:prstGeom prst="straightConnector1">
            <a:avLst/>
          </a:prstGeom>
          <a:noFill/>
          <a:ln cap="flat" cmpd="sng" w="19050">
            <a:solidFill>
              <a:srgbClr val="6AA84F"/>
            </a:solidFill>
            <a:prstDash val="solid"/>
            <a:round/>
            <a:headEnd len="med" w="med" type="none"/>
            <a:tailEnd len="med" w="med" type="triangle"/>
          </a:ln>
        </p:spPr>
      </p:cxnSp>
      <p:cxnSp>
        <p:nvCxnSpPr>
          <p:cNvPr id="690" name="Google Shape;690;p46"/>
          <p:cNvCxnSpPr/>
          <p:nvPr/>
        </p:nvCxnSpPr>
        <p:spPr>
          <a:xfrm>
            <a:off x="4572000" y="2472950"/>
            <a:ext cx="161400" cy="594900"/>
          </a:xfrm>
          <a:prstGeom prst="straightConnector1">
            <a:avLst/>
          </a:prstGeom>
          <a:noFill/>
          <a:ln cap="flat" cmpd="sng" w="19050">
            <a:solidFill>
              <a:srgbClr val="6AA84F"/>
            </a:solidFill>
            <a:prstDash val="solid"/>
            <a:round/>
            <a:headEnd len="med" w="med" type="none"/>
            <a:tailEnd len="med" w="med" type="triangle"/>
          </a:ln>
        </p:spPr>
      </p:cxnSp>
      <p:cxnSp>
        <p:nvCxnSpPr>
          <p:cNvPr id="691" name="Google Shape;691;p46"/>
          <p:cNvCxnSpPr/>
          <p:nvPr/>
        </p:nvCxnSpPr>
        <p:spPr>
          <a:xfrm flipH="1" rot="10800000">
            <a:off x="5268850" y="1861125"/>
            <a:ext cx="475800" cy="1223700"/>
          </a:xfrm>
          <a:prstGeom prst="straightConnector1">
            <a:avLst/>
          </a:prstGeom>
          <a:noFill/>
          <a:ln cap="flat" cmpd="sng" w="19050">
            <a:solidFill>
              <a:srgbClr val="FF0000"/>
            </a:solidFill>
            <a:prstDash val="solid"/>
            <a:round/>
            <a:headEnd len="med" w="med" type="none"/>
            <a:tailEnd len="med" w="med" type="triangle"/>
          </a:ln>
        </p:spPr>
      </p:cxnSp>
      <p:cxnSp>
        <p:nvCxnSpPr>
          <p:cNvPr id="692" name="Google Shape;692;p46"/>
          <p:cNvCxnSpPr/>
          <p:nvPr/>
        </p:nvCxnSpPr>
        <p:spPr>
          <a:xfrm flipH="1" rot="10800000">
            <a:off x="5073400" y="1856300"/>
            <a:ext cx="903900" cy="1848900"/>
          </a:xfrm>
          <a:prstGeom prst="straightConnector1">
            <a:avLst/>
          </a:prstGeom>
          <a:noFill/>
          <a:ln cap="flat" cmpd="sng" w="19050">
            <a:solidFill>
              <a:srgbClr val="FF0000"/>
            </a:solidFill>
            <a:prstDash val="solid"/>
            <a:round/>
            <a:headEnd len="med" w="med" type="none"/>
            <a:tailEnd len="med" w="med" type="triangle"/>
          </a:ln>
        </p:spPr>
      </p:cxnSp>
      <p:cxnSp>
        <p:nvCxnSpPr>
          <p:cNvPr id="693" name="Google Shape;693;p46"/>
          <p:cNvCxnSpPr/>
          <p:nvPr/>
        </p:nvCxnSpPr>
        <p:spPr>
          <a:xfrm flipH="1" rot="10800000">
            <a:off x="4843950" y="1929250"/>
            <a:ext cx="1291800" cy="2379300"/>
          </a:xfrm>
          <a:prstGeom prst="straightConnector1">
            <a:avLst/>
          </a:prstGeom>
          <a:noFill/>
          <a:ln cap="flat" cmpd="sng" w="19050">
            <a:solidFill>
              <a:srgbClr val="FF0000"/>
            </a:solidFill>
            <a:prstDash val="solid"/>
            <a:round/>
            <a:headEnd len="med" w="med" type="none"/>
            <a:tailEnd len="med" w="med" type="triangle"/>
          </a:ln>
        </p:spPr>
      </p:cxnSp>
      <p:sp>
        <p:nvSpPr>
          <p:cNvPr id="694" name="Google Shape;694;p46"/>
          <p:cNvSpPr txBox="1"/>
          <p:nvPr/>
        </p:nvSpPr>
        <p:spPr>
          <a:xfrm>
            <a:off x="1721500" y="1160563"/>
            <a:ext cx="7144800" cy="400200"/>
          </a:xfrm>
          <a:prstGeom prst="rect">
            <a:avLst/>
          </a:prstGeom>
          <a:solidFill>
            <a:srgbClr val="F4CCCC"/>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The old proposal value of P1 is now declined, because there was a higher new prepare.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9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8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9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9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9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69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8" name="Shape 698"/>
        <p:cNvGrpSpPr/>
        <p:nvPr/>
      </p:nvGrpSpPr>
      <p:grpSpPr>
        <a:xfrm>
          <a:off x="0" y="0"/>
          <a:ext cx="0" cy="0"/>
          <a:chOff x="0" y="0"/>
          <a:chExt cx="0" cy="0"/>
        </a:xfrm>
      </p:grpSpPr>
      <p:sp>
        <p:nvSpPr>
          <p:cNvPr id="699" name="Google Shape;699;p4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700" name="Google Shape;700;p47"/>
          <p:cNvSpPr txBox="1"/>
          <p:nvPr>
            <p:ph idx="4294967295" type="title"/>
          </p:nvPr>
        </p:nvSpPr>
        <p:spPr>
          <a:xfrm>
            <a:off x="311700" y="5725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Let’s practice: Racing</a:t>
            </a:r>
            <a:endParaRPr/>
          </a:p>
          <a:p>
            <a:pPr indent="0" lvl="0" marL="0" rtl="0" algn="l">
              <a:spcBef>
                <a:spcPts val="0"/>
              </a:spcBef>
              <a:spcAft>
                <a:spcPts val="0"/>
              </a:spcAft>
              <a:buNone/>
            </a:pPr>
            <a:r>
              <a:t/>
            </a:r>
            <a:endParaRPr/>
          </a:p>
        </p:txBody>
      </p:sp>
      <p:sp>
        <p:nvSpPr>
          <p:cNvPr id="701" name="Google Shape;701;p47"/>
          <p:cNvSpPr/>
          <p:nvPr/>
        </p:nvSpPr>
        <p:spPr>
          <a:xfrm>
            <a:off x="823375" y="1698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P1</a:t>
            </a:r>
            <a:endParaRPr/>
          </a:p>
        </p:txBody>
      </p:sp>
      <p:sp>
        <p:nvSpPr>
          <p:cNvPr id="702" name="Google Shape;702;p47"/>
          <p:cNvSpPr/>
          <p:nvPr/>
        </p:nvSpPr>
        <p:spPr>
          <a:xfrm>
            <a:off x="823375" y="23089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P2</a:t>
            </a:r>
            <a:endParaRPr/>
          </a:p>
        </p:txBody>
      </p:sp>
      <p:sp>
        <p:nvSpPr>
          <p:cNvPr id="703" name="Google Shape;703;p47"/>
          <p:cNvSpPr/>
          <p:nvPr/>
        </p:nvSpPr>
        <p:spPr>
          <a:xfrm>
            <a:off x="823375" y="29197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P3</a:t>
            </a:r>
            <a:endParaRPr/>
          </a:p>
        </p:txBody>
      </p:sp>
      <p:sp>
        <p:nvSpPr>
          <p:cNvPr id="704" name="Google Shape;704;p47"/>
          <p:cNvSpPr/>
          <p:nvPr/>
        </p:nvSpPr>
        <p:spPr>
          <a:xfrm>
            <a:off x="823375" y="35304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P4</a:t>
            </a:r>
            <a:endParaRPr/>
          </a:p>
        </p:txBody>
      </p:sp>
      <p:sp>
        <p:nvSpPr>
          <p:cNvPr id="705" name="Google Shape;705;p47"/>
          <p:cNvSpPr/>
          <p:nvPr/>
        </p:nvSpPr>
        <p:spPr>
          <a:xfrm>
            <a:off x="823375" y="4141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P5</a:t>
            </a:r>
            <a:endParaRPr/>
          </a:p>
        </p:txBody>
      </p:sp>
      <p:cxnSp>
        <p:nvCxnSpPr>
          <p:cNvPr id="706" name="Google Shape;706;p47"/>
          <p:cNvCxnSpPr/>
          <p:nvPr/>
        </p:nvCxnSpPr>
        <p:spPr>
          <a:xfrm flipH="1" rot="10800000">
            <a:off x="1235575" y="1856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07" name="Google Shape;707;p47"/>
          <p:cNvCxnSpPr/>
          <p:nvPr/>
        </p:nvCxnSpPr>
        <p:spPr>
          <a:xfrm flipH="1" rot="10800000">
            <a:off x="1235575" y="24672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08" name="Google Shape;708;p47"/>
          <p:cNvCxnSpPr/>
          <p:nvPr/>
        </p:nvCxnSpPr>
        <p:spPr>
          <a:xfrm flipH="1" rot="10800000">
            <a:off x="1235575" y="30779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09" name="Google Shape;709;p47"/>
          <p:cNvCxnSpPr/>
          <p:nvPr/>
        </p:nvCxnSpPr>
        <p:spPr>
          <a:xfrm flipH="1" rot="10800000">
            <a:off x="1235575" y="36887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10" name="Google Shape;710;p47"/>
          <p:cNvCxnSpPr/>
          <p:nvPr/>
        </p:nvCxnSpPr>
        <p:spPr>
          <a:xfrm flipH="1" rot="10800000">
            <a:off x="1235575" y="4299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11" name="Google Shape;711;p47"/>
          <p:cNvCxnSpPr/>
          <p:nvPr/>
        </p:nvCxnSpPr>
        <p:spPr>
          <a:xfrm>
            <a:off x="1487175" y="1912075"/>
            <a:ext cx="374400" cy="604500"/>
          </a:xfrm>
          <a:prstGeom prst="straightConnector1">
            <a:avLst/>
          </a:prstGeom>
          <a:noFill/>
          <a:ln cap="flat" cmpd="sng" w="19050">
            <a:solidFill>
              <a:schemeClr val="dk2"/>
            </a:solidFill>
            <a:prstDash val="solid"/>
            <a:round/>
            <a:headEnd len="med" w="med" type="none"/>
            <a:tailEnd len="med" w="med" type="triangle"/>
          </a:ln>
        </p:spPr>
      </p:cxnSp>
      <p:cxnSp>
        <p:nvCxnSpPr>
          <p:cNvPr id="712" name="Google Shape;712;p47"/>
          <p:cNvCxnSpPr/>
          <p:nvPr/>
        </p:nvCxnSpPr>
        <p:spPr>
          <a:xfrm>
            <a:off x="1495675" y="1946075"/>
            <a:ext cx="348300" cy="1147200"/>
          </a:xfrm>
          <a:prstGeom prst="straightConnector1">
            <a:avLst/>
          </a:prstGeom>
          <a:noFill/>
          <a:ln cap="flat" cmpd="sng" w="19050">
            <a:solidFill>
              <a:schemeClr val="dk2"/>
            </a:solidFill>
            <a:prstDash val="solid"/>
            <a:round/>
            <a:headEnd len="med" w="med" type="none"/>
            <a:tailEnd len="med" w="med" type="triangle"/>
          </a:ln>
        </p:spPr>
      </p:cxnSp>
      <p:cxnSp>
        <p:nvCxnSpPr>
          <p:cNvPr id="713" name="Google Shape;713;p47"/>
          <p:cNvCxnSpPr/>
          <p:nvPr/>
        </p:nvCxnSpPr>
        <p:spPr>
          <a:xfrm>
            <a:off x="1487175" y="1929075"/>
            <a:ext cx="357000" cy="1793100"/>
          </a:xfrm>
          <a:prstGeom prst="straightConnector1">
            <a:avLst/>
          </a:prstGeom>
          <a:noFill/>
          <a:ln cap="flat" cmpd="sng" w="19050">
            <a:solidFill>
              <a:schemeClr val="dk2"/>
            </a:solidFill>
            <a:prstDash val="solid"/>
            <a:round/>
            <a:headEnd len="med" w="med" type="none"/>
            <a:tailEnd len="med" w="med" type="triangle"/>
          </a:ln>
        </p:spPr>
      </p:cxnSp>
      <p:cxnSp>
        <p:nvCxnSpPr>
          <p:cNvPr id="714" name="Google Shape;714;p47"/>
          <p:cNvCxnSpPr/>
          <p:nvPr/>
        </p:nvCxnSpPr>
        <p:spPr>
          <a:xfrm>
            <a:off x="1487175" y="1912075"/>
            <a:ext cx="280500" cy="2413500"/>
          </a:xfrm>
          <a:prstGeom prst="straightConnector1">
            <a:avLst/>
          </a:prstGeom>
          <a:noFill/>
          <a:ln cap="flat" cmpd="sng" w="19050">
            <a:solidFill>
              <a:schemeClr val="dk2"/>
            </a:solidFill>
            <a:prstDash val="solid"/>
            <a:round/>
            <a:headEnd len="med" w="med" type="none"/>
            <a:tailEnd len="med" w="med" type="triangle"/>
          </a:ln>
        </p:spPr>
      </p:cxnSp>
      <p:cxnSp>
        <p:nvCxnSpPr>
          <p:cNvPr id="715" name="Google Shape;715;p47"/>
          <p:cNvCxnSpPr/>
          <p:nvPr/>
        </p:nvCxnSpPr>
        <p:spPr>
          <a:xfrm flipH="1" rot="10800000">
            <a:off x="2209525" y="1869650"/>
            <a:ext cx="356700" cy="603300"/>
          </a:xfrm>
          <a:prstGeom prst="straightConnector1">
            <a:avLst/>
          </a:prstGeom>
          <a:noFill/>
          <a:ln cap="flat" cmpd="sng" w="19050">
            <a:solidFill>
              <a:srgbClr val="6AA84F"/>
            </a:solidFill>
            <a:prstDash val="solid"/>
            <a:round/>
            <a:headEnd len="med" w="med" type="none"/>
            <a:tailEnd len="med" w="med" type="triangle"/>
          </a:ln>
        </p:spPr>
      </p:cxnSp>
      <p:cxnSp>
        <p:nvCxnSpPr>
          <p:cNvPr id="716" name="Google Shape;716;p47"/>
          <p:cNvCxnSpPr/>
          <p:nvPr/>
        </p:nvCxnSpPr>
        <p:spPr>
          <a:xfrm flipH="1" rot="10800000">
            <a:off x="2048050" y="1895025"/>
            <a:ext cx="628800" cy="1215300"/>
          </a:xfrm>
          <a:prstGeom prst="straightConnector1">
            <a:avLst/>
          </a:prstGeom>
          <a:noFill/>
          <a:ln cap="flat" cmpd="sng" w="19050">
            <a:solidFill>
              <a:srgbClr val="6AA84F"/>
            </a:solidFill>
            <a:prstDash val="solid"/>
            <a:round/>
            <a:headEnd len="med" w="med" type="none"/>
            <a:tailEnd len="med" w="med" type="triangle"/>
          </a:ln>
        </p:spPr>
      </p:cxnSp>
      <p:cxnSp>
        <p:nvCxnSpPr>
          <p:cNvPr id="717" name="Google Shape;717;p47"/>
          <p:cNvCxnSpPr/>
          <p:nvPr/>
        </p:nvCxnSpPr>
        <p:spPr>
          <a:xfrm flipH="1" rot="10800000">
            <a:off x="2039550" y="1895200"/>
            <a:ext cx="790200" cy="1801500"/>
          </a:xfrm>
          <a:prstGeom prst="straightConnector1">
            <a:avLst/>
          </a:prstGeom>
          <a:noFill/>
          <a:ln cap="flat" cmpd="sng" w="19050">
            <a:solidFill>
              <a:srgbClr val="6AA84F"/>
            </a:solidFill>
            <a:prstDash val="solid"/>
            <a:round/>
            <a:headEnd len="med" w="med" type="none"/>
            <a:tailEnd len="med" w="med" type="triangle"/>
          </a:ln>
        </p:spPr>
      </p:cxnSp>
      <p:cxnSp>
        <p:nvCxnSpPr>
          <p:cNvPr id="718" name="Google Shape;718;p47"/>
          <p:cNvCxnSpPr/>
          <p:nvPr/>
        </p:nvCxnSpPr>
        <p:spPr>
          <a:xfrm flipH="1" rot="10800000">
            <a:off x="1946075" y="1912150"/>
            <a:ext cx="968700" cy="2396400"/>
          </a:xfrm>
          <a:prstGeom prst="straightConnector1">
            <a:avLst/>
          </a:prstGeom>
          <a:noFill/>
          <a:ln cap="flat" cmpd="sng" w="19050">
            <a:solidFill>
              <a:srgbClr val="6AA84F"/>
            </a:solidFill>
            <a:prstDash val="solid"/>
            <a:round/>
            <a:headEnd len="med" w="med" type="none"/>
            <a:tailEnd len="med" w="med" type="triangle"/>
          </a:ln>
        </p:spPr>
      </p:cxnSp>
      <p:pic>
        <p:nvPicPr>
          <p:cNvPr id="719" name="Google Shape;719;p47"/>
          <p:cNvPicPr preferRelativeResize="0"/>
          <p:nvPr/>
        </p:nvPicPr>
        <p:blipFill>
          <a:blip r:embed="rId3">
            <a:alphaModFix/>
          </a:blip>
          <a:stretch>
            <a:fillRect/>
          </a:stretch>
        </p:blipFill>
        <p:spPr>
          <a:xfrm>
            <a:off x="602425" y="2654850"/>
            <a:ext cx="412200" cy="412200"/>
          </a:xfrm>
          <a:prstGeom prst="rect">
            <a:avLst/>
          </a:prstGeom>
          <a:noFill/>
          <a:ln>
            <a:noFill/>
          </a:ln>
        </p:spPr>
      </p:pic>
      <p:sp>
        <p:nvSpPr>
          <p:cNvPr id="720" name="Google Shape;720;p47"/>
          <p:cNvSpPr txBox="1"/>
          <p:nvPr/>
        </p:nvSpPr>
        <p:spPr>
          <a:xfrm>
            <a:off x="2268675" y="3823413"/>
            <a:ext cx="15129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Prepare&lt;2&gt;</a:t>
            </a:r>
            <a:endParaRPr/>
          </a:p>
        </p:txBody>
      </p:sp>
      <p:cxnSp>
        <p:nvCxnSpPr>
          <p:cNvPr id="721" name="Google Shape;721;p47"/>
          <p:cNvCxnSpPr/>
          <p:nvPr/>
        </p:nvCxnSpPr>
        <p:spPr>
          <a:xfrm>
            <a:off x="3084825" y="1886575"/>
            <a:ext cx="739200" cy="621600"/>
          </a:xfrm>
          <a:prstGeom prst="straightConnector1">
            <a:avLst/>
          </a:prstGeom>
          <a:noFill/>
          <a:ln cap="flat" cmpd="sng" w="19050">
            <a:solidFill>
              <a:schemeClr val="dk2"/>
            </a:solidFill>
            <a:prstDash val="solid"/>
            <a:round/>
            <a:headEnd len="med" w="med" type="none"/>
            <a:tailEnd len="med" w="med" type="triangle"/>
          </a:ln>
        </p:spPr>
      </p:cxnSp>
      <p:cxnSp>
        <p:nvCxnSpPr>
          <p:cNvPr id="722" name="Google Shape;722;p47"/>
          <p:cNvCxnSpPr/>
          <p:nvPr/>
        </p:nvCxnSpPr>
        <p:spPr>
          <a:xfrm>
            <a:off x="3067825" y="1878100"/>
            <a:ext cx="2099100" cy="1223700"/>
          </a:xfrm>
          <a:prstGeom prst="straightConnector1">
            <a:avLst/>
          </a:prstGeom>
          <a:noFill/>
          <a:ln cap="flat" cmpd="sng" w="19050">
            <a:solidFill>
              <a:srgbClr val="FF00FF"/>
            </a:solidFill>
            <a:prstDash val="dash"/>
            <a:round/>
            <a:headEnd len="med" w="med" type="none"/>
            <a:tailEnd len="med" w="med" type="triangle"/>
          </a:ln>
        </p:spPr>
      </p:cxnSp>
      <p:cxnSp>
        <p:nvCxnSpPr>
          <p:cNvPr id="723" name="Google Shape;723;p47"/>
          <p:cNvCxnSpPr/>
          <p:nvPr/>
        </p:nvCxnSpPr>
        <p:spPr>
          <a:xfrm>
            <a:off x="3084825" y="1895075"/>
            <a:ext cx="1827000" cy="1852500"/>
          </a:xfrm>
          <a:prstGeom prst="straightConnector1">
            <a:avLst/>
          </a:prstGeom>
          <a:noFill/>
          <a:ln cap="flat" cmpd="sng" w="19050">
            <a:solidFill>
              <a:srgbClr val="FF00FF"/>
            </a:solidFill>
            <a:prstDash val="dash"/>
            <a:round/>
            <a:headEnd len="med" w="med" type="none"/>
            <a:tailEnd len="med" w="med" type="triangle"/>
          </a:ln>
        </p:spPr>
      </p:cxnSp>
      <p:cxnSp>
        <p:nvCxnSpPr>
          <p:cNvPr id="724" name="Google Shape;724;p47"/>
          <p:cNvCxnSpPr/>
          <p:nvPr/>
        </p:nvCxnSpPr>
        <p:spPr>
          <a:xfrm>
            <a:off x="3093325" y="1895075"/>
            <a:ext cx="1334100" cy="2430600"/>
          </a:xfrm>
          <a:prstGeom prst="straightConnector1">
            <a:avLst/>
          </a:prstGeom>
          <a:noFill/>
          <a:ln cap="flat" cmpd="sng" w="19050">
            <a:solidFill>
              <a:srgbClr val="FF00FF"/>
            </a:solidFill>
            <a:prstDash val="dash"/>
            <a:round/>
            <a:headEnd len="med" w="med" type="none"/>
            <a:tailEnd len="med" w="med" type="triangle"/>
          </a:ln>
        </p:spPr>
      </p:cxnSp>
      <p:cxnSp>
        <p:nvCxnSpPr>
          <p:cNvPr id="725" name="Google Shape;725;p47"/>
          <p:cNvCxnSpPr>
            <a:endCxn id="726" idx="2"/>
          </p:cNvCxnSpPr>
          <p:nvPr/>
        </p:nvCxnSpPr>
        <p:spPr>
          <a:xfrm flipH="1" rot="10800000">
            <a:off x="3909025" y="1917875"/>
            <a:ext cx="330900" cy="563700"/>
          </a:xfrm>
          <a:prstGeom prst="straightConnector1">
            <a:avLst/>
          </a:prstGeom>
          <a:noFill/>
          <a:ln cap="flat" cmpd="sng" w="19050">
            <a:solidFill>
              <a:srgbClr val="6AA84F"/>
            </a:solidFill>
            <a:prstDash val="solid"/>
            <a:round/>
            <a:headEnd len="med" w="med" type="none"/>
            <a:tailEnd len="med" w="med" type="triangle"/>
          </a:ln>
        </p:spPr>
      </p:cxnSp>
      <p:cxnSp>
        <p:nvCxnSpPr>
          <p:cNvPr id="727" name="Google Shape;727;p47"/>
          <p:cNvCxnSpPr/>
          <p:nvPr/>
        </p:nvCxnSpPr>
        <p:spPr>
          <a:xfrm flipH="1" rot="10800000">
            <a:off x="3268435" y="2472866"/>
            <a:ext cx="1218600" cy="569700"/>
          </a:xfrm>
          <a:prstGeom prst="straightConnector1">
            <a:avLst/>
          </a:prstGeom>
          <a:noFill/>
          <a:ln cap="flat" cmpd="sng" w="19050">
            <a:solidFill>
              <a:schemeClr val="dk2"/>
            </a:solidFill>
            <a:prstDash val="solid"/>
            <a:round/>
            <a:headEnd len="med" w="med" type="none"/>
            <a:tailEnd len="med" w="med" type="triangle"/>
          </a:ln>
        </p:spPr>
      </p:cxnSp>
      <p:cxnSp>
        <p:nvCxnSpPr>
          <p:cNvPr id="728" name="Google Shape;728;p47"/>
          <p:cNvCxnSpPr/>
          <p:nvPr/>
        </p:nvCxnSpPr>
        <p:spPr>
          <a:xfrm>
            <a:off x="3263275" y="3032245"/>
            <a:ext cx="561000" cy="664500"/>
          </a:xfrm>
          <a:prstGeom prst="straightConnector1">
            <a:avLst/>
          </a:prstGeom>
          <a:noFill/>
          <a:ln cap="flat" cmpd="sng" w="19050">
            <a:solidFill>
              <a:schemeClr val="dk2"/>
            </a:solidFill>
            <a:prstDash val="solid"/>
            <a:round/>
            <a:headEnd len="med" w="med" type="none"/>
            <a:tailEnd len="med" w="med" type="triangle"/>
          </a:ln>
        </p:spPr>
      </p:cxnSp>
      <p:cxnSp>
        <p:nvCxnSpPr>
          <p:cNvPr id="729" name="Google Shape;729;p47"/>
          <p:cNvCxnSpPr/>
          <p:nvPr/>
        </p:nvCxnSpPr>
        <p:spPr>
          <a:xfrm>
            <a:off x="3263275" y="3021925"/>
            <a:ext cx="459000" cy="1337700"/>
          </a:xfrm>
          <a:prstGeom prst="straightConnector1">
            <a:avLst/>
          </a:prstGeom>
          <a:noFill/>
          <a:ln cap="flat" cmpd="sng" w="19050">
            <a:solidFill>
              <a:schemeClr val="dk2"/>
            </a:solidFill>
            <a:prstDash val="solid"/>
            <a:round/>
            <a:headEnd len="med" w="med" type="none"/>
            <a:tailEnd len="med" w="med" type="triangle"/>
          </a:ln>
        </p:spPr>
      </p:cxnSp>
      <p:sp>
        <p:nvSpPr>
          <p:cNvPr id="726" name="Google Shape;726;p47"/>
          <p:cNvSpPr txBox="1"/>
          <p:nvPr/>
        </p:nvSpPr>
        <p:spPr>
          <a:xfrm>
            <a:off x="3262525" y="1517675"/>
            <a:ext cx="19548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P1: Propose(val=10)</a:t>
            </a:r>
            <a:endParaRPr/>
          </a:p>
        </p:txBody>
      </p:sp>
      <p:sp>
        <p:nvSpPr>
          <p:cNvPr id="730" name="Google Shape;730;p47"/>
          <p:cNvSpPr txBox="1"/>
          <p:nvPr/>
        </p:nvSpPr>
        <p:spPr>
          <a:xfrm>
            <a:off x="5166925" y="13425"/>
            <a:ext cx="3977100" cy="648000"/>
          </a:xfrm>
          <a:prstGeom prst="rect">
            <a:avLst/>
          </a:prstGeom>
          <a:solidFill>
            <a:srgbClr val="FFFF00"/>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Some of the late arrows that will arrive in future and get rejected are now shown for readability.</a:t>
            </a:r>
            <a:endParaRPr/>
          </a:p>
        </p:txBody>
      </p:sp>
      <p:sp>
        <p:nvSpPr>
          <p:cNvPr id="731" name="Google Shape;731;p47"/>
          <p:cNvSpPr txBox="1"/>
          <p:nvPr/>
        </p:nvSpPr>
        <p:spPr>
          <a:xfrm>
            <a:off x="35425" y="4659925"/>
            <a:ext cx="3687000" cy="400200"/>
          </a:xfrm>
          <a:prstGeom prst="rect">
            <a:avLst/>
          </a:prstGeom>
          <a:solidFill>
            <a:srgbClr val="D9EAD3"/>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starts proposal with the same value=10!</a:t>
            </a:r>
            <a:endParaRPr/>
          </a:p>
        </p:txBody>
      </p:sp>
      <p:cxnSp>
        <p:nvCxnSpPr>
          <p:cNvPr id="732" name="Google Shape;732;p47"/>
          <p:cNvCxnSpPr/>
          <p:nvPr/>
        </p:nvCxnSpPr>
        <p:spPr>
          <a:xfrm flipH="1" rot="10800000">
            <a:off x="3907300" y="3105175"/>
            <a:ext cx="117600" cy="610800"/>
          </a:xfrm>
          <a:prstGeom prst="straightConnector1">
            <a:avLst/>
          </a:prstGeom>
          <a:noFill/>
          <a:ln cap="flat" cmpd="sng" w="19050">
            <a:solidFill>
              <a:srgbClr val="6AA84F"/>
            </a:solidFill>
            <a:prstDash val="solid"/>
            <a:round/>
            <a:headEnd len="med" w="med" type="none"/>
            <a:tailEnd len="med" w="med" type="triangle"/>
          </a:ln>
        </p:spPr>
      </p:cxnSp>
      <p:cxnSp>
        <p:nvCxnSpPr>
          <p:cNvPr id="733" name="Google Shape;733;p47"/>
          <p:cNvCxnSpPr/>
          <p:nvPr/>
        </p:nvCxnSpPr>
        <p:spPr>
          <a:xfrm flipH="1" rot="10800000">
            <a:off x="3833700" y="3119825"/>
            <a:ext cx="360600" cy="1206900"/>
          </a:xfrm>
          <a:prstGeom prst="straightConnector1">
            <a:avLst/>
          </a:prstGeom>
          <a:noFill/>
          <a:ln cap="flat" cmpd="sng" w="19050">
            <a:solidFill>
              <a:srgbClr val="6AA84F"/>
            </a:solidFill>
            <a:prstDash val="solid"/>
            <a:round/>
            <a:headEnd len="med" w="med" type="none"/>
            <a:tailEnd len="med" w="med" type="triangle"/>
          </a:ln>
        </p:spPr>
      </p:cxnSp>
      <p:cxnSp>
        <p:nvCxnSpPr>
          <p:cNvPr id="734" name="Google Shape;734;p47"/>
          <p:cNvCxnSpPr/>
          <p:nvPr/>
        </p:nvCxnSpPr>
        <p:spPr>
          <a:xfrm>
            <a:off x="4572000" y="2472950"/>
            <a:ext cx="161400" cy="594900"/>
          </a:xfrm>
          <a:prstGeom prst="straightConnector1">
            <a:avLst/>
          </a:prstGeom>
          <a:noFill/>
          <a:ln cap="flat" cmpd="sng" w="19050">
            <a:solidFill>
              <a:srgbClr val="6AA84F"/>
            </a:solidFill>
            <a:prstDash val="solid"/>
            <a:round/>
            <a:headEnd len="med" w="med" type="none"/>
            <a:tailEnd len="med" w="med" type="triangle"/>
          </a:ln>
        </p:spPr>
      </p:cxnSp>
      <p:cxnSp>
        <p:nvCxnSpPr>
          <p:cNvPr id="735" name="Google Shape;735;p47"/>
          <p:cNvCxnSpPr/>
          <p:nvPr/>
        </p:nvCxnSpPr>
        <p:spPr>
          <a:xfrm flipH="1" rot="10800000">
            <a:off x="5268850" y="1861125"/>
            <a:ext cx="475800" cy="1223700"/>
          </a:xfrm>
          <a:prstGeom prst="straightConnector1">
            <a:avLst/>
          </a:prstGeom>
          <a:noFill/>
          <a:ln cap="flat" cmpd="sng" w="19050">
            <a:solidFill>
              <a:srgbClr val="FF0000"/>
            </a:solidFill>
            <a:prstDash val="solid"/>
            <a:round/>
            <a:headEnd len="med" w="med" type="none"/>
            <a:tailEnd len="med" w="med" type="triangle"/>
          </a:ln>
        </p:spPr>
      </p:cxnSp>
      <p:cxnSp>
        <p:nvCxnSpPr>
          <p:cNvPr id="736" name="Google Shape;736;p47"/>
          <p:cNvCxnSpPr/>
          <p:nvPr/>
        </p:nvCxnSpPr>
        <p:spPr>
          <a:xfrm flipH="1" rot="10800000">
            <a:off x="5073400" y="1856300"/>
            <a:ext cx="903900" cy="1848900"/>
          </a:xfrm>
          <a:prstGeom prst="straightConnector1">
            <a:avLst/>
          </a:prstGeom>
          <a:noFill/>
          <a:ln cap="flat" cmpd="sng" w="19050">
            <a:solidFill>
              <a:srgbClr val="FF0000"/>
            </a:solidFill>
            <a:prstDash val="solid"/>
            <a:round/>
            <a:headEnd len="med" w="med" type="none"/>
            <a:tailEnd len="med" w="med" type="triangle"/>
          </a:ln>
        </p:spPr>
      </p:cxnSp>
      <p:cxnSp>
        <p:nvCxnSpPr>
          <p:cNvPr id="737" name="Google Shape;737;p47"/>
          <p:cNvCxnSpPr/>
          <p:nvPr/>
        </p:nvCxnSpPr>
        <p:spPr>
          <a:xfrm flipH="1" rot="10800000">
            <a:off x="4843950" y="1929250"/>
            <a:ext cx="1291800" cy="2379300"/>
          </a:xfrm>
          <a:prstGeom prst="straightConnector1">
            <a:avLst/>
          </a:prstGeom>
          <a:noFill/>
          <a:ln cap="flat" cmpd="sng" w="19050">
            <a:solidFill>
              <a:srgbClr val="FF0000"/>
            </a:solidFill>
            <a:prstDash val="solid"/>
            <a:round/>
            <a:headEnd len="med" w="med" type="none"/>
            <a:tailEnd len="med" w="med" type="triangle"/>
          </a:ln>
        </p:spPr>
      </p:cxnSp>
      <p:cxnSp>
        <p:nvCxnSpPr>
          <p:cNvPr id="738" name="Google Shape;738;p47"/>
          <p:cNvCxnSpPr/>
          <p:nvPr/>
        </p:nvCxnSpPr>
        <p:spPr>
          <a:xfrm flipH="1" rot="10800000">
            <a:off x="5987785" y="2498516"/>
            <a:ext cx="513300" cy="573600"/>
          </a:xfrm>
          <a:prstGeom prst="straightConnector1">
            <a:avLst/>
          </a:prstGeom>
          <a:noFill/>
          <a:ln cap="flat" cmpd="sng" w="19050">
            <a:solidFill>
              <a:schemeClr val="dk2"/>
            </a:solidFill>
            <a:prstDash val="solid"/>
            <a:round/>
            <a:headEnd len="med" w="med" type="none"/>
            <a:tailEnd len="med" w="med" type="triangle"/>
          </a:ln>
        </p:spPr>
      </p:cxnSp>
      <p:cxnSp>
        <p:nvCxnSpPr>
          <p:cNvPr id="739" name="Google Shape;739;p47"/>
          <p:cNvCxnSpPr/>
          <p:nvPr/>
        </p:nvCxnSpPr>
        <p:spPr>
          <a:xfrm flipH="1" rot="10800000">
            <a:off x="5999700" y="1886425"/>
            <a:ext cx="705300" cy="1181400"/>
          </a:xfrm>
          <a:prstGeom prst="straightConnector1">
            <a:avLst/>
          </a:prstGeom>
          <a:noFill/>
          <a:ln cap="flat" cmpd="sng" w="19050">
            <a:solidFill>
              <a:schemeClr val="dk2"/>
            </a:solidFill>
            <a:prstDash val="solid"/>
            <a:round/>
            <a:headEnd len="med" w="med" type="none"/>
            <a:tailEnd len="med" w="med" type="triangle"/>
          </a:ln>
        </p:spPr>
      </p:cxnSp>
      <p:cxnSp>
        <p:nvCxnSpPr>
          <p:cNvPr id="740" name="Google Shape;740;p47"/>
          <p:cNvCxnSpPr/>
          <p:nvPr/>
        </p:nvCxnSpPr>
        <p:spPr>
          <a:xfrm>
            <a:off x="6008175" y="3093325"/>
            <a:ext cx="399300" cy="586500"/>
          </a:xfrm>
          <a:prstGeom prst="straightConnector1">
            <a:avLst/>
          </a:prstGeom>
          <a:noFill/>
          <a:ln cap="flat" cmpd="sng" w="19050">
            <a:solidFill>
              <a:schemeClr val="dk2"/>
            </a:solidFill>
            <a:prstDash val="solid"/>
            <a:round/>
            <a:headEnd len="med" w="med" type="none"/>
            <a:tailEnd len="med" w="med" type="triangle"/>
          </a:ln>
        </p:spPr>
      </p:cxnSp>
      <p:cxnSp>
        <p:nvCxnSpPr>
          <p:cNvPr id="741" name="Google Shape;741;p47"/>
          <p:cNvCxnSpPr/>
          <p:nvPr/>
        </p:nvCxnSpPr>
        <p:spPr>
          <a:xfrm>
            <a:off x="5991200" y="3101825"/>
            <a:ext cx="271800" cy="1198200"/>
          </a:xfrm>
          <a:prstGeom prst="straightConnector1">
            <a:avLst/>
          </a:prstGeom>
          <a:noFill/>
          <a:ln cap="flat" cmpd="sng" w="19050">
            <a:solidFill>
              <a:schemeClr val="dk2"/>
            </a:solidFill>
            <a:prstDash val="solid"/>
            <a:round/>
            <a:headEnd len="med" w="med" type="none"/>
            <a:tailEnd len="med" w="med" type="triangle"/>
          </a:ln>
        </p:spPr>
      </p:cxnSp>
      <p:sp>
        <p:nvSpPr>
          <p:cNvPr id="742" name="Google Shape;742;p47"/>
          <p:cNvSpPr txBox="1"/>
          <p:nvPr/>
        </p:nvSpPr>
        <p:spPr>
          <a:xfrm>
            <a:off x="6228975" y="2730000"/>
            <a:ext cx="19548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Propose(val=10)</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3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73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740"/>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74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74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73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6" name="Shape 746"/>
        <p:cNvGrpSpPr/>
        <p:nvPr/>
      </p:nvGrpSpPr>
      <p:grpSpPr>
        <a:xfrm>
          <a:off x="0" y="0"/>
          <a:ext cx="0" cy="0"/>
          <a:chOff x="0" y="0"/>
          <a:chExt cx="0" cy="0"/>
        </a:xfrm>
      </p:grpSpPr>
      <p:sp>
        <p:nvSpPr>
          <p:cNvPr id="747" name="Google Shape;747;p4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748" name="Google Shape;748;p48"/>
          <p:cNvSpPr txBox="1"/>
          <p:nvPr>
            <p:ph idx="4294967295" type="title"/>
          </p:nvPr>
        </p:nvSpPr>
        <p:spPr>
          <a:xfrm>
            <a:off x="311700" y="5725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Let’s practice: Racing</a:t>
            </a:r>
            <a:endParaRPr/>
          </a:p>
          <a:p>
            <a:pPr indent="0" lvl="0" marL="0" rtl="0" algn="l">
              <a:spcBef>
                <a:spcPts val="0"/>
              </a:spcBef>
              <a:spcAft>
                <a:spcPts val="0"/>
              </a:spcAft>
              <a:buNone/>
            </a:pPr>
            <a:r>
              <a:t/>
            </a:r>
            <a:endParaRPr/>
          </a:p>
        </p:txBody>
      </p:sp>
      <p:sp>
        <p:nvSpPr>
          <p:cNvPr id="749" name="Google Shape;749;p48"/>
          <p:cNvSpPr/>
          <p:nvPr/>
        </p:nvSpPr>
        <p:spPr>
          <a:xfrm>
            <a:off x="823375" y="1698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P1</a:t>
            </a:r>
            <a:endParaRPr/>
          </a:p>
        </p:txBody>
      </p:sp>
      <p:sp>
        <p:nvSpPr>
          <p:cNvPr id="750" name="Google Shape;750;p48"/>
          <p:cNvSpPr/>
          <p:nvPr/>
        </p:nvSpPr>
        <p:spPr>
          <a:xfrm>
            <a:off x="823375" y="23089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P2</a:t>
            </a:r>
            <a:endParaRPr/>
          </a:p>
        </p:txBody>
      </p:sp>
      <p:sp>
        <p:nvSpPr>
          <p:cNvPr id="751" name="Google Shape;751;p48"/>
          <p:cNvSpPr/>
          <p:nvPr/>
        </p:nvSpPr>
        <p:spPr>
          <a:xfrm>
            <a:off x="823375" y="29197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P3</a:t>
            </a:r>
            <a:endParaRPr/>
          </a:p>
        </p:txBody>
      </p:sp>
      <p:sp>
        <p:nvSpPr>
          <p:cNvPr id="752" name="Google Shape;752;p48"/>
          <p:cNvSpPr/>
          <p:nvPr/>
        </p:nvSpPr>
        <p:spPr>
          <a:xfrm>
            <a:off x="823375" y="35304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P4</a:t>
            </a:r>
            <a:endParaRPr/>
          </a:p>
        </p:txBody>
      </p:sp>
      <p:sp>
        <p:nvSpPr>
          <p:cNvPr id="753" name="Google Shape;753;p48"/>
          <p:cNvSpPr/>
          <p:nvPr/>
        </p:nvSpPr>
        <p:spPr>
          <a:xfrm>
            <a:off x="823375" y="4141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P5</a:t>
            </a:r>
            <a:endParaRPr/>
          </a:p>
        </p:txBody>
      </p:sp>
      <p:cxnSp>
        <p:nvCxnSpPr>
          <p:cNvPr id="754" name="Google Shape;754;p48"/>
          <p:cNvCxnSpPr/>
          <p:nvPr/>
        </p:nvCxnSpPr>
        <p:spPr>
          <a:xfrm flipH="1" rot="10800000">
            <a:off x="1235575" y="1856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55" name="Google Shape;755;p48"/>
          <p:cNvCxnSpPr/>
          <p:nvPr/>
        </p:nvCxnSpPr>
        <p:spPr>
          <a:xfrm flipH="1" rot="10800000">
            <a:off x="1235575" y="24672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56" name="Google Shape;756;p48"/>
          <p:cNvCxnSpPr/>
          <p:nvPr/>
        </p:nvCxnSpPr>
        <p:spPr>
          <a:xfrm flipH="1" rot="10800000">
            <a:off x="1235575" y="30779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57" name="Google Shape;757;p48"/>
          <p:cNvCxnSpPr/>
          <p:nvPr/>
        </p:nvCxnSpPr>
        <p:spPr>
          <a:xfrm flipH="1" rot="10800000">
            <a:off x="1235575" y="36887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58" name="Google Shape;758;p48"/>
          <p:cNvCxnSpPr/>
          <p:nvPr/>
        </p:nvCxnSpPr>
        <p:spPr>
          <a:xfrm flipH="1" rot="10800000">
            <a:off x="1235575" y="4299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759" name="Google Shape;759;p48"/>
          <p:cNvCxnSpPr/>
          <p:nvPr/>
        </p:nvCxnSpPr>
        <p:spPr>
          <a:xfrm>
            <a:off x="1487175" y="1912075"/>
            <a:ext cx="374400" cy="604500"/>
          </a:xfrm>
          <a:prstGeom prst="straightConnector1">
            <a:avLst/>
          </a:prstGeom>
          <a:noFill/>
          <a:ln cap="flat" cmpd="sng" w="19050">
            <a:solidFill>
              <a:schemeClr val="dk2"/>
            </a:solidFill>
            <a:prstDash val="solid"/>
            <a:round/>
            <a:headEnd len="med" w="med" type="none"/>
            <a:tailEnd len="med" w="med" type="triangle"/>
          </a:ln>
        </p:spPr>
      </p:cxnSp>
      <p:cxnSp>
        <p:nvCxnSpPr>
          <p:cNvPr id="760" name="Google Shape;760;p48"/>
          <p:cNvCxnSpPr/>
          <p:nvPr/>
        </p:nvCxnSpPr>
        <p:spPr>
          <a:xfrm>
            <a:off x="1495675" y="1946075"/>
            <a:ext cx="348300" cy="1147200"/>
          </a:xfrm>
          <a:prstGeom prst="straightConnector1">
            <a:avLst/>
          </a:prstGeom>
          <a:noFill/>
          <a:ln cap="flat" cmpd="sng" w="19050">
            <a:solidFill>
              <a:schemeClr val="dk2"/>
            </a:solidFill>
            <a:prstDash val="solid"/>
            <a:round/>
            <a:headEnd len="med" w="med" type="none"/>
            <a:tailEnd len="med" w="med" type="triangle"/>
          </a:ln>
        </p:spPr>
      </p:cxnSp>
      <p:cxnSp>
        <p:nvCxnSpPr>
          <p:cNvPr id="761" name="Google Shape;761;p48"/>
          <p:cNvCxnSpPr/>
          <p:nvPr/>
        </p:nvCxnSpPr>
        <p:spPr>
          <a:xfrm>
            <a:off x="1487175" y="1929075"/>
            <a:ext cx="357000" cy="1793100"/>
          </a:xfrm>
          <a:prstGeom prst="straightConnector1">
            <a:avLst/>
          </a:prstGeom>
          <a:noFill/>
          <a:ln cap="flat" cmpd="sng" w="19050">
            <a:solidFill>
              <a:schemeClr val="dk2"/>
            </a:solidFill>
            <a:prstDash val="solid"/>
            <a:round/>
            <a:headEnd len="med" w="med" type="none"/>
            <a:tailEnd len="med" w="med" type="triangle"/>
          </a:ln>
        </p:spPr>
      </p:cxnSp>
      <p:cxnSp>
        <p:nvCxnSpPr>
          <p:cNvPr id="762" name="Google Shape;762;p48"/>
          <p:cNvCxnSpPr/>
          <p:nvPr/>
        </p:nvCxnSpPr>
        <p:spPr>
          <a:xfrm>
            <a:off x="1487175" y="1912075"/>
            <a:ext cx="280500" cy="2413500"/>
          </a:xfrm>
          <a:prstGeom prst="straightConnector1">
            <a:avLst/>
          </a:prstGeom>
          <a:noFill/>
          <a:ln cap="flat" cmpd="sng" w="19050">
            <a:solidFill>
              <a:schemeClr val="dk2"/>
            </a:solidFill>
            <a:prstDash val="solid"/>
            <a:round/>
            <a:headEnd len="med" w="med" type="none"/>
            <a:tailEnd len="med" w="med" type="triangle"/>
          </a:ln>
        </p:spPr>
      </p:cxnSp>
      <p:cxnSp>
        <p:nvCxnSpPr>
          <p:cNvPr id="763" name="Google Shape;763;p48"/>
          <p:cNvCxnSpPr/>
          <p:nvPr/>
        </p:nvCxnSpPr>
        <p:spPr>
          <a:xfrm flipH="1" rot="10800000">
            <a:off x="2209525" y="1869650"/>
            <a:ext cx="356700" cy="603300"/>
          </a:xfrm>
          <a:prstGeom prst="straightConnector1">
            <a:avLst/>
          </a:prstGeom>
          <a:noFill/>
          <a:ln cap="flat" cmpd="sng" w="19050">
            <a:solidFill>
              <a:srgbClr val="6AA84F"/>
            </a:solidFill>
            <a:prstDash val="solid"/>
            <a:round/>
            <a:headEnd len="med" w="med" type="none"/>
            <a:tailEnd len="med" w="med" type="triangle"/>
          </a:ln>
        </p:spPr>
      </p:cxnSp>
      <p:cxnSp>
        <p:nvCxnSpPr>
          <p:cNvPr id="764" name="Google Shape;764;p48"/>
          <p:cNvCxnSpPr/>
          <p:nvPr/>
        </p:nvCxnSpPr>
        <p:spPr>
          <a:xfrm flipH="1" rot="10800000">
            <a:off x="2048050" y="1895025"/>
            <a:ext cx="628800" cy="1215300"/>
          </a:xfrm>
          <a:prstGeom prst="straightConnector1">
            <a:avLst/>
          </a:prstGeom>
          <a:noFill/>
          <a:ln cap="flat" cmpd="sng" w="19050">
            <a:solidFill>
              <a:srgbClr val="6AA84F"/>
            </a:solidFill>
            <a:prstDash val="solid"/>
            <a:round/>
            <a:headEnd len="med" w="med" type="none"/>
            <a:tailEnd len="med" w="med" type="triangle"/>
          </a:ln>
        </p:spPr>
      </p:cxnSp>
      <p:cxnSp>
        <p:nvCxnSpPr>
          <p:cNvPr id="765" name="Google Shape;765;p48"/>
          <p:cNvCxnSpPr/>
          <p:nvPr/>
        </p:nvCxnSpPr>
        <p:spPr>
          <a:xfrm flipH="1" rot="10800000">
            <a:off x="2039550" y="1895200"/>
            <a:ext cx="790200" cy="1801500"/>
          </a:xfrm>
          <a:prstGeom prst="straightConnector1">
            <a:avLst/>
          </a:prstGeom>
          <a:noFill/>
          <a:ln cap="flat" cmpd="sng" w="19050">
            <a:solidFill>
              <a:srgbClr val="6AA84F"/>
            </a:solidFill>
            <a:prstDash val="solid"/>
            <a:round/>
            <a:headEnd len="med" w="med" type="none"/>
            <a:tailEnd len="med" w="med" type="triangle"/>
          </a:ln>
        </p:spPr>
      </p:cxnSp>
      <p:cxnSp>
        <p:nvCxnSpPr>
          <p:cNvPr id="766" name="Google Shape;766;p48"/>
          <p:cNvCxnSpPr/>
          <p:nvPr/>
        </p:nvCxnSpPr>
        <p:spPr>
          <a:xfrm flipH="1" rot="10800000">
            <a:off x="1946075" y="1912150"/>
            <a:ext cx="968700" cy="2396400"/>
          </a:xfrm>
          <a:prstGeom prst="straightConnector1">
            <a:avLst/>
          </a:prstGeom>
          <a:noFill/>
          <a:ln cap="flat" cmpd="sng" w="19050">
            <a:solidFill>
              <a:srgbClr val="6AA84F"/>
            </a:solidFill>
            <a:prstDash val="solid"/>
            <a:round/>
            <a:headEnd len="med" w="med" type="none"/>
            <a:tailEnd len="med" w="med" type="triangle"/>
          </a:ln>
        </p:spPr>
      </p:cxnSp>
      <p:pic>
        <p:nvPicPr>
          <p:cNvPr id="767" name="Google Shape;767;p48"/>
          <p:cNvPicPr preferRelativeResize="0"/>
          <p:nvPr/>
        </p:nvPicPr>
        <p:blipFill>
          <a:blip r:embed="rId3">
            <a:alphaModFix/>
          </a:blip>
          <a:stretch>
            <a:fillRect/>
          </a:stretch>
        </p:blipFill>
        <p:spPr>
          <a:xfrm>
            <a:off x="602425" y="2654850"/>
            <a:ext cx="412200" cy="412200"/>
          </a:xfrm>
          <a:prstGeom prst="rect">
            <a:avLst/>
          </a:prstGeom>
          <a:noFill/>
          <a:ln>
            <a:noFill/>
          </a:ln>
        </p:spPr>
      </p:pic>
      <p:sp>
        <p:nvSpPr>
          <p:cNvPr id="768" name="Google Shape;768;p48"/>
          <p:cNvSpPr txBox="1"/>
          <p:nvPr/>
        </p:nvSpPr>
        <p:spPr>
          <a:xfrm>
            <a:off x="2268675" y="3823413"/>
            <a:ext cx="15129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Prepare&lt;2&gt;</a:t>
            </a:r>
            <a:endParaRPr/>
          </a:p>
        </p:txBody>
      </p:sp>
      <p:cxnSp>
        <p:nvCxnSpPr>
          <p:cNvPr id="769" name="Google Shape;769;p48"/>
          <p:cNvCxnSpPr/>
          <p:nvPr/>
        </p:nvCxnSpPr>
        <p:spPr>
          <a:xfrm>
            <a:off x="3084825" y="1886575"/>
            <a:ext cx="739200" cy="621600"/>
          </a:xfrm>
          <a:prstGeom prst="straightConnector1">
            <a:avLst/>
          </a:prstGeom>
          <a:noFill/>
          <a:ln cap="flat" cmpd="sng" w="19050">
            <a:solidFill>
              <a:schemeClr val="dk2"/>
            </a:solidFill>
            <a:prstDash val="solid"/>
            <a:round/>
            <a:headEnd len="med" w="med" type="none"/>
            <a:tailEnd len="med" w="med" type="triangle"/>
          </a:ln>
        </p:spPr>
      </p:cxnSp>
      <p:cxnSp>
        <p:nvCxnSpPr>
          <p:cNvPr id="770" name="Google Shape;770;p48"/>
          <p:cNvCxnSpPr/>
          <p:nvPr/>
        </p:nvCxnSpPr>
        <p:spPr>
          <a:xfrm>
            <a:off x="3067825" y="1878100"/>
            <a:ext cx="2099100" cy="1223700"/>
          </a:xfrm>
          <a:prstGeom prst="straightConnector1">
            <a:avLst/>
          </a:prstGeom>
          <a:noFill/>
          <a:ln cap="flat" cmpd="sng" w="19050">
            <a:solidFill>
              <a:srgbClr val="FF00FF"/>
            </a:solidFill>
            <a:prstDash val="dash"/>
            <a:round/>
            <a:headEnd len="med" w="med" type="none"/>
            <a:tailEnd len="med" w="med" type="triangle"/>
          </a:ln>
        </p:spPr>
      </p:cxnSp>
      <p:cxnSp>
        <p:nvCxnSpPr>
          <p:cNvPr id="771" name="Google Shape;771;p48"/>
          <p:cNvCxnSpPr/>
          <p:nvPr/>
        </p:nvCxnSpPr>
        <p:spPr>
          <a:xfrm>
            <a:off x="3084825" y="1895075"/>
            <a:ext cx="1827000" cy="1852500"/>
          </a:xfrm>
          <a:prstGeom prst="straightConnector1">
            <a:avLst/>
          </a:prstGeom>
          <a:noFill/>
          <a:ln cap="flat" cmpd="sng" w="19050">
            <a:solidFill>
              <a:srgbClr val="FF00FF"/>
            </a:solidFill>
            <a:prstDash val="dash"/>
            <a:round/>
            <a:headEnd len="med" w="med" type="none"/>
            <a:tailEnd len="med" w="med" type="triangle"/>
          </a:ln>
        </p:spPr>
      </p:cxnSp>
      <p:cxnSp>
        <p:nvCxnSpPr>
          <p:cNvPr id="772" name="Google Shape;772;p48"/>
          <p:cNvCxnSpPr/>
          <p:nvPr/>
        </p:nvCxnSpPr>
        <p:spPr>
          <a:xfrm>
            <a:off x="3093325" y="1895075"/>
            <a:ext cx="1334100" cy="2430600"/>
          </a:xfrm>
          <a:prstGeom prst="straightConnector1">
            <a:avLst/>
          </a:prstGeom>
          <a:noFill/>
          <a:ln cap="flat" cmpd="sng" w="19050">
            <a:solidFill>
              <a:srgbClr val="FF00FF"/>
            </a:solidFill>
            <a:prstDash val="dash"/>
            <a:round/>
            <a:headEnd len="med" w="med" type="none"/>
            <a:tailEnd len="med" w="med" type="triangle"/>
          </a:ln>
        </p:spPr>
      </p:cxnSp>
      <p:cxnSp>
        <p:nvCxnSpPr>
          <p:cNvPr id="773" name="Google Shape;773;p48"/>
          <p:cNvCxnSpPr>
            <a:endCxn id="774" idx="2"/>
          </p:cNvCxnSpPr>
          <p:nvPr/>
        </p:nvCxnSpPr>
        <p:spPr>
          <a:xfrm flipH="1" rot="10800000">
            <a:off x="3909025" y="1917875"/>
            <a:ext cx="330900" cy="563700"/>
          </a:xfrm>
          <a:prstGeom prst="straightConnector1">
            <a:avLst/>
          </a:prstGeom>
          <a:noFill/>
          <a:ln cap="flat" cmpd="sng" w="19050">
            <a:solidFill>
              <a:srgbClr val="6AA84F"/>
            </a:solidFill>
            <a:prstDash val="solid"/>
            <a:round/>
            <a:headEnd len="med" w="med" type="none"/>
            <a:tailEnd len="med" w="med" type="triangle"/>
          </a:ln>
        </p:spPr>
      </p:cxnSp>
      <p:cxnSp>
        <p:nvCxnSpPr>
          <p:cNvPr id="775" name="Google Shape;775;p48"/>
          <p:cNvCxnSpPr/>
          <p:nvPr/>
        </p:nvCxnSpPr>
        <p:spPr>
          <a:xfrm flipH="1" rot="10800000">
            <a:off x="3268435" y="2472866"/>
            <a:ext cx="1218600" cy="569700"/>
          </a:xfrm>
          <a:prstGeom prst="straightConnector1">
            <a:avLst/>
          </a:prstGeom>
          <a:noFill/>
          <a:ln cap="flat" cmpd="sng" w="19050">
            <a:solidFill>
              <a:schemeClr val="dk2"/>
            </a:solidFill>
            <a:prstDash val="solid"/>
            <a:round/>
            <a:headEnd len="med" w="med" type="none"/>
            <a:tailEnd len="med" w="med" type="triangle"/>
          </a:ln>
        </p:spPr>
      </p:cxnSp>
      <p:cxnSp>
        <p:nvCxnSpPr>
          <p:cNvPr id="776" name="Google Shape;776;p48"/>
          <p:cNvCxnSpPr/>
          <p:nvPr/>
        </p:nvCxnSpPr>
        <p:spPr>
          <a:xfrm>
            <a:off x="3263275" y="3032245"/>
            <a:ext cx="561000" cy="664500"/>
          </a:xfrm>
          <a:prstGeom prst="straightConnector1">
            <a:avLst/>
          </a:prstGeom>
          <a:noFill/>
          <a:ln cap="flat" cmpd="sng" w="19050">
            <a:solidFill>
              <a:schemeClr val="dk2"/>
            </a:solidFill>
            <a:prstDash val="solid"/>
            <a:round/>
            <a:headEnd len="med" w="med" type="none"/>
            <a:tailEnd len="med" w="med" type="triangle"/>
          </a:ln>
        </p:spPr>
      </p:cxnSp>
      <p:cxnSp>
        <p:nvCxnSpPr>
          <p:cNvPr id="777" name="Google Shape;777;p48"/>
          <p:cNvCxnSpPr/>
          <p:nvPr/>
        </p:nvCxnSpPr>
        <p:spPr>
          <a:xfrm>
            <a:off x="3263275" y="3021925"/>
            <a:ext cx="459000" cy="1337700"/>
          </a:xfrm>
          <a:prstGeom prst="straightConnector1">
            <a:avLst/>
          </a:prstGeom>
          <a:noFill/>
          <a:ln cap="flat" cmpd="sng" w="19050">
            <a:solidFill>
              <a:schemeClr val="dk2"/>
            </a:solidFill>
            <a:prstDash val="solid"/>
            <a:round/>
            <a:headEnd len="med" w="med" type="none"/>
            <a:tailEnd len="med" w="med" type="triangle"/>
          </a:ln>
        </p:spPr>
      </p:cxnSp>
      <p:sp>
        <p:nvSpPr>
          <p:cNvPr id="774" name="Google Shape;774;p48"/>
          <p:cNvSpPr txBox="1"/>
          <p:nvPr/>
        </p:nvSpPr>
        <p:spPr>
          <a:xfrm>
            <a:off x="3262525" y="1517675"/>
            <a:ext cx="19548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P1: Propose(val=10)</a:t>
            </a:r>
            <a:endParaRPr/>
          </a:p>
        </p:txBody>
      </p:sp>
      <p:sp>
        <p:nvSpPr>
          <p:cNvPr id="778" name="Google Shape;778;p48"/>
          <p:cNvSpPr txBox="1"/>
          <p:nvPr/>
        </p:nvSpPr>
        <p:spPr>
          <a:xfrm>
            <a:off x="5166925" y="13425"/>
            <a:ext cx="3977100" cy="648000"/>
          </a:xfrm>
          <a:prstGeom prst="rect">
            <a:avLst/>
          </a:prstGeom>
          <a:solidFill>
            <a:srgbClr val="FFFF00"/>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Some of the late arrows that will arrive in future and get rejected are now shown for readability.</a:t>
            </a:r>
            <a:endParaRPr/>
          </a:p>
        </p:txBody>
      </p:sp>
      <p:sp>
        <p:nvSpPr>
          <p:cNvPr id="779" name="Google Shape;779;p48"/>
          <p:cNvSpPr txBox="1"/>
          <p:nvPr/>
        </p:nvSpPr>
        <p:spPr>
          <a:xfrm>
            <a:off x="35425" y="4659925"/>
            <a:ext cx="3687000" cy="400200"/>
          </a:xfrm>
          <a:prstGeom prst="rect">
            <a:avLst/>
          </a:prstGeom>
          <a:solidFill>
            <a:srgbClr val="D9EAD3"/>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starts proposal with the same value=10!</a:t>
            </a:r>
            <a:endParaRPr/>
          </a:p>
        </p:txBody>
      </p:sp>
      <p:cxnSp>
        <p:nvCxnSpPr>
          <p:cNvPr id="780" name="Google Shape;780;p48"/>
          <p:cNvCxnSpPr/>
          <p:nvPr/>
        </p:nvCxnSpPr>
        <p:spPr>
          <a:xfrm flipH="1" rot="10800000">
            <a:off x="3907300" y="3105175"/>
            <a:ext cx="117600" cy="610800"/>
          </a:xfrm>
          <a:prstGeom prst="straightConnector1">
            <a:avLst/>
          </a:prstGeom>
          <a:noFill/>
          <a:ln cap="flat" cmpd="sng" w="19050">
            <a:solidFill>
              <a:srgbClr val="6AA84F"/>
            </a:solidFill>
            <a:prstDash val="solid"/>
            <a:round/>
            <a:headEnd len="med" w="med" type="none"/>
            <a:tailEnd len="med" w="med" type="triangle"/>
          </a:ln>
        </p:spPr>
      </p:cxnSp>
      <p:cxnSp>
        <p:nvCxnSpPr>
          <p:cNvPr id="781" name="Google Shape;781;p48"/>
          <p:cNvCxnSpPr/>
          <p:nvPr/>
        </p:nvCxnSpPr>
        <p:spPr>
          <a:xfrm flipH="1" rot="10800000">
            <a:off x="3833700" y="3119825"/>
            <a:ext cx="360600" cy="1206900"/>
          </a:xfrm>
          <a:prstGeom prst="straightConnector1">
            <a:avLst/>
          </a:prstGeom>
          <a:noFill/>
          <a:ln cap="flat" cmpd="sng" w="19050">
            <a:solidFill>
              <a:srgbClr val="6AA84F"/>
            </a:solidFill>
            <a:prstDash val="solid"/>
            <a:round/>
            <a:headEnd len="med" w="med" type="none"/>
            <a:tailEnd len="med" w="med" type="triangle"/>
          </a:ln>
        </p:spPr>
      </p:cxnSp>
      <p:cxnSp>
        <p:nvCxnSpPr>
          <p:cNvPr id="782" name="Google Shape;782;p48"/>
          <p:cNvCxnSpPr/>
          <p:nvPr/>
        </p:nvCxnSpPr>
        <p:spPr>
          <a:xfrm>
            <a:off x="4572000" y="2472950"/>
            <a:ext cx="161400" cy="594900"/>
          </a:xfrm>
          <a:prstGeom prst="straightConnector1">
            <a:avLst/>
          </a:prstGeom>
          <a:noFill/>
          <a:ln cap="flat" cmpd="sng" w="19050">
            <a:solidFill>
              <a:srgbClr val="6AA84F"/>
            </a:solidFill>
            <a:prstDash val="solid"/>
            <a:round/>
            <a:headEnd len="med" w="med" type="none"/>
            <a:tailEnd len="med" w="med" type="triangle"/>
          </a:ln>
        </p:spPr>
      </p:cxnSp>
      <p:cxnSp>
        <p:nvCxnSpPr>
          <p:cNvPr id="783" name="Google Shape;783;p48"/>
          <p:cNvCxnSpPr/>
          <p:nvPr/>
        </p:nvCxnSpPr>
        <p:spPr>
          <a:xfrm flipH="1" rot="10800000">
            <a:off x="5268850" y="1861125"/>
            <a:ext cx="475800" cy="1223700"/>
          </a:xfrm>
          <a:prstGeom prst="straightConnector1">
            <a:avLst/>
          </a:prstGeom>
          <a:noFill/>
          <a:ln cap="flat" cmpd="sng" w="19050">
            <a:solidFill>
              <a:srgbClr val="FF0000"/>
            </a:solidFill>
            <a:prstDash val="solid"/>
            <a:round/>
            <a:headEnd len="med" w="med" type="none"/>
            <a:tailEnd len="med" w="med" type="triangle"/>
          </a:ln>
        </p:spPr>
      </p:cxnSp>
      <p:cxnSp>
        <p:nvCxnSpPr>
          <p:cNvPr id="784" name="Google Shape;784;p48"/>
          <p:cNvCxnSpPr/>
          <p:nvPr/>
        </p:nvCxnSpPr>
        <p:spPr>
          <a:xfrm flipH="1" rot="10800000">
            <a:off x="5073400" y="1856300"/>
            <a:ext cx="903900" cy="1848900"/>
          </a:xfrm>
          <a:prstGeom prst="straightConnector1">
            <a:avLst/>
          </a:prstGeom>
          <a:noFill/>
          <a:ln cap="flat" cmpd="sng" w="19050">
            <a:solidFill>
              <a:srgbClr val="FF0000"/>
            </a:solidFill>
            <a:prstDash val="solid"/>
            <a:round/>
            <a:headEnd len="med" w="med" type="none"/>
            <a:tailEnd len="med" w="med" type="triangle"/>
          </a:ln>
        </p:spPr>
      </p:cxnSp>
      <p:cxnSp>
        <p:nvCxnSpPr>
          <p:cNvPr id="785" name="Google Shape;785;p48"/>
          <p:cNvCxnSpPr/>
          <p:nvPr/>
        </p:nvCxnSpPr>
        <p:spPr>
          <a:xfrm flipH="1" rot="10800000">
            <a:off x="4843950" y="1929250"/>
            <a:ext cx="1291800" cy="2379300"/>
          </a:xfrm>
          <a:prstGeom prst="straightConnector1">
            <a:avLst/>
          </a:prstGeom>
          <a:noFill/>
          <a:ln cap="flat" cmpd="sng" w="19050">
            <a:solidFill>
              <a:srgbClr val="FF0000"/>
            </a:solidFill>
            <a:prstDash val="solid"/>
            <a:round/>
            <a:headEnd len="med" w="med" type="none"/>
            <a:tailEnd len="med" w="med" type="triangle"/>
          </a:ln>
        </p:spPr>
      </p:cxnSp>
      <p:cxnSp>
        <p:nvCxnSpPr>
          <p:cNvPr id="786" name="Google Shape;786;p48"/>
          <p:cNvCxnSpPr/>
          <p:nvPr/>
        </p:nvCxnSpPr>
        <p:spPr>
          <a:xfrm flipH="1" rot="10800000">
            <a:off x="5987785" y="2498516"/>
            <a:ext cx="513300" cy="573600"/>
          </a:xfrm>
          <a:prstGeom prst="straightConnector1">
            <a:avLst/>
          </a:prstGeom>
          <a:noFill/>
          <a:ln cap="flat" cmpd="sng" w="19050">
            <a:solidFill>
              <a:schemeClr val="dk2"/>
            </a:solidFill>
            <a:prstDash val="solid"/>
            <a:round/>
            <a:headEnd len="med" w="med" type="none"/>
            <a:tailEnd len="med" w="med" type="triangle"/>
          </a:ln>
        </p:spPr>
      </p:cxnSp>
      <p:cxnSp>
        <p:nvCxnSpPr>
          <p:cNvPr id="787" name="Google Shape;787;p48"/>
          <p:cNvCxnSpPr/>
          <p:nvPr/>
        </p:nvCxnSpPr>
        <p:spPr>
          <a:xfrm flipH="1" rot="10800000">
            <a:off x="5999700" y="1886425"/>
            <a:ext cx="705300" cy="1181400"/>
          </a:xfrm>
          <a:prstGeom prst="straightConnector1">
            <a:avLst/>
          </a:prstGeom>
          <a:noFill/>
          <a:ln cap="flat" cmpd="sng" w="19050">
            <a:solidFill>
              <a:schemeClr val="dk2"/>
            </a:solidFill>
            <a:prstDash val="solid"/>
            <a:round/>
            <a:headEnd len="med" w="med" type="none"/>
            <a:tailEnd len="med" w="med" type="triangle"/>
          </a:ln>
        </p:spPr>
      </p:cxnSp>
      <p:cxnSp>
        <p:nvCxnSpPr>
          <p:cNvPr id="788" name="Google Shape;788;p48"/>
          <p:cNvCxnSpPr/>
          <p:nvPr/>
        </p:nvCxnSpPr>
        <p:spPr>
          <a:xfrm>
            <a:off x="6008175" y="3093325"/>
            <a:ext cx="399300" cy="586500"/>
          </a:xfrm>
          <a:prstGeom prst="straightConnector1">
            <a:avLst/>
          </a:prstGeom>
          <a:noFill/>
          <a:ln cap="flat" cmpd="sng" w="19050">
            <a:solidFill>
              <a:schemeClr val="dk2"/>
            </a:solidFill>
            <a:prstDash val="solid"/>
            <a:round/>
            <a:headEnd len="med" w="med" type="none"/>
            <a:tailEnd len="med" w="med" type="triangle"/>
          </a:ln>
        </p:spPr>
      </p:cxnSp>
      <p:cxnSp>
        <p:nvCxnSpPr>
          <p:cNvPr id="789" name="Google Shape;789;p48"/>
          <p:cNvCxnSpPr/>
          <p:nvPr/>
        </p:nvCxnSpPr>
        <p:spPr>
          <a:xfrm>
            <a:off x="5991200" y="3101825"/>
            <a:ext cx="271800" cy="1198200"/>
          </a:xfrm>
          <a:prstGeom prst="straightConnector1">
            <a:avLst/>
          </a:prstGeom>
          <a:noFill/>
          <a:ln cap="flat" cmpd="sng" w="19050">
            <a:solidFill>
              <a:schemeClr val="dk2"/>
            </a:solidFill>
            <a:prstDash val="solid"/>
            <a:round/>
            <a:headEnd len="med" w="med" type="none"/>
            <a:tailEnd len="med" w="med" type="triangle"/>
          </a:ln>
        </p:spPr>
      </p:cxnSp>
      <p:sp>
        <p:nvSpPr>
          <p:cNvPr id="790" name="Google Shape;790;p48"/>
          <p:cNvSpPr txBox="1"/>
          <p:nvPr/>
        </p:nvSpPr>
        <p:spPr>
          <a:xfrm>
            <a:off x="6228975" y="2730000"/>
            <a:ext cx="19548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Propose(val=10)</a:t>
            </a:r>
            <a:endParaRPr/>
          </a:p>
        </p:txBody>
      </p:sp>
      <p:sp>
        <p:nvSpPr>
          <p:cNvPr id="791" name="Google Shape;791;p48"/>
          <p:cNvSpPr txBox="1"/>
          <p:nvPr/>
        </p:nvSpPr>
        <p:spPr>
          <a:xfrm>
            <a:off x="3815475" y="4403975"/>
            <a:ext cx="4784700" cy="648000"/>
          </a:xfrm>
          <a:prstGeom prst="rect">
            <a:avLst/>
          </a:prstGeom>
          <a:solidFill>
            <a:srgbClr val="D9EAD3"/>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If at least 2 other processes ACK, we’re all good! 10 is decided and P3’s proposal is complete</a:t>
            </a:r>
            <a:endParaRPr/>
          </a:p>
        </p:txBody>
      </p:sp>
      <p:cxnSp>
        <p:nvCxnSpPr>
          <p:cNvPr id="792" name="Google Shape;792;p48"/>
          <p:cNvCxnSpPr>
            <a:endCxn id="790" idx="2"/>
          </p:cNvCxnSpPr>
          <p:nvPr/>
        </p:nvCxnSpPr>
        <p:spPr>
          <a:xfrm flipH="1" rot="10800000">
            <a:off x="6785475" y="3130200"/>
            <a:ext cx="420900" cy="573300"/>
          </a:xfrm>
          <a:prstGeom prst="straightConnector1">
            <a:avLst/>
          </a:prstGeom>
          <a:noFill/>
          <a:ln cap="flat" cmpd="sng" w="19050">
            <a:solidFill>
              <a:srgbClr val="6AA84F"/>
            </a:solidFill>
            <a:prstDash val="solid"/>
            <a:round/>
            <a:headEnd len="med" w="med" type="none"/>
            <a:tailEnd len="med" w="med" type="triangle"/>
          </a:ln>
        </p:spPr>
      </p:cxnSp>
      <p:cxnSp>
        <p:nvCxnSpPr>
          <p:cNvPr id="793" name="Google Shape;793;p48"/>
          <p:cNvCxnSpPr/>
          <p:nvPr/>
        </p:nvCxnSpPr>
        <p:spPr>
          <a:xfrm flipH="1" rot="10800000">
            <a:off x="6654050" y="3127175"/>
            <a:ext cx="764700" cy="1155900"/>
          </a:xfrm>
          <a:prstGeom prst="straightConnector1">
            <a:avLst/>
          </a:prstGeom>
          <a:noFill/>
          <a:ln cap="flat" cmpd="sng" w="19050">
            <a:solidFill>
              <a:srgbClr val="6AA84F"/>
            </a:solidFill>
            <a:prstDash val="solid"/>
            <a:round/>
            <a:headEnd len="med" w="med" type="none"/>
            <a:tailEnd len="med" w="med" type="triangle"/>
          </a:ln>
        </p:spPr>
      </p:cxnSp>
      <p:pic>
        <p:nvPicPr>
          <p:cNvPr id="794" name="Google Shape;794;p48"/>
          <p:cNvPicPr preferRelativeResize="0"/>
          <p:nvPr/>
        </p:nvPicPr>
        <p:blipFill>
          <a:blip r:embed="rId4">
            <a:alphaModFix/>
          </a:blip>
          <a:stretch>
            <a:fillRect/>
          </a:stretch>
        </p:blipFill>
        <p:spPr>
          <a:xfrm>
            <a:off x="8014550" y="3201525"/>
            <a:ext cx="978500" cy="978500"/>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8" name="Shape 798"/>
        <p:cNvGrpSpPr/>
        <p:nvPr/>
      </p:nvGrpSpPr>
      <p:grpSpPr>
        <a:xfrm>
          <a:off x="0" y="0"/>
          <a:ext cx="0" cy="0"/>
          <a:chOff x="0" y="0"/>
          <a:chExt cx="0" cy="0"/>
        </a:xfrm>
      </p:grpSpPr>
      <p:sp>
        <p:nvSpPr>
          <p:cNvPr id="799" name="Google Shape;799;p4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800" name="Google Shape;800;p49"/>
          <p:cNvSpPr txBox="1"/>
          <p:nvPr>
            <p:ph idx="4294967295" type="title"/>
          </p:nvPr>
        </p:nvSpPr>
        <p:spPr>
          <a:xfrm>
            <a:off x="311700" y="5725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Let’s practice: Racing</a:t>
            </a:r>
            <a:endParaRPr/>
          </a:p>
          <a:p>
            <a:pPr indent="0" lvl="0" marL="0" rtl="0" algn="l">
              <a:spcBef>
                <a:spcPts val="0"/>
              </a:spcBef>
              <a:spcAft>
                <a:spcPts val="0"/>
              </a:spcAft>
              <a:buNone/>
            </a:pPr>
            <a:r>
              <a:t/>
            </a:r>
            <a:endParaRPr/>
          </a:p>
        </p:txBody>
      </p:sp>
      <p:sp>
        <p:nvSpPr>
          <p:cNvPr id="801" name="Google Shape;801;p49"/>
          <p:cNvSpPr/>
          <p:nvPr/>
        </p:nvSpPr>
        <p:spPr>
          <a:xfrm>
            <a:off x="823375" y="1698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P1</a:t>
            </a:r>
            <a:endParaRPr/>
          </a:p>
        </p:txBody>
      </p:sp>
      <p:sp>
        <p:nvSpPr>
          <p:cNvPr id="802" name="Google Shape;802;p49"/>
          <p:cNvSpPr/>
          <p:nvPr/>
        </p:nvSpPr>
        <p:spPr>
          <a:xfrm>
            <a:off x="823375" y="23089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P2</a:t>
            </a:r>
            <a:endParaRPr/>
          </a:p>
        </p:txBody>
      </p:sp>
      <p:sp>
        <p:nvSpPr>
          <p:cNvPr id="803" name="Google Shape;803;p49"/>
          <p:cNvSpPr/>
          <p:nvPr/>
        </p:nvSpPr>
        <p:spPr>
          <a:xfrm>
            <a:off x="823375" y="29197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P3</a:t>
            </a:r>
            <a:endParaRPr/>
          </a:p>
        </p:txBody>
      </p:sp>
      <p:sp>
        <p:nvSpPr>
          <p:cNvPr id="804" name="Google Shape;804;p49"/>
          <p:cNvSpPr/>
          <p:nvPr/>
        </p:nvSpPr>
        <p:spPr>
          <a:xfrm>
            <a:off x="823375" y="353045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P4</a:t>
            </a:r>
            <a:endParaRPr/>
          </a:p>
        </p:txBody>
      </p:sp>
      <p:sp>
        <p:nvSpPr>
          <p:cNvPr id="805" name="Google Shape;805;p49"/>
          <p:cNvSpPr/>
          <p:nvPr/>
        </p:nvSpPr>
        <p:spPr>
          <a:xfrm>
            <a:off x="823375" y="4141206"/>
            <a:ext cx="412200" cy="3459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P5</a:t>
            </a:r>
            <a:endParaRPr/>
          </a:p>
        </p:txBody>
      </p:sp>
      <p:cxnSp>
        <p:nvCxnSpPr>
          <p:cNvPr id="806" name="Google Shape;806;p49"/>
          <p:cNvCxnSpPr/>
          <p:nvPr/>
        </p:nvCxnSpPr>
        <p:spPr>
          <a:xfrm flipH="1" rot="10800000">
            <a:off x="1235575" y="1856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807" name="Google Shape;807;p49"/>
          <p:cNvCxnSpPr/>
          <p:nvPr/>
        </p:nvCxnSpPr>
        <p:spPr>
          <a:xfrm flipH="1" rot="10800000">
            <a:off x="1235575" y="24672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808" name="Google Shape;808;p49"/>
          <p:cNvCxnSpPr/>
          <p:nvPr/>
        </p:nvCxnSpPr>
        <p:spPr>
          <a:xfrm flipH="1" rot="10800000">
            <a:off x="1235575" y="30779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809" name="Google Shape;809;p49"/>
          <p:cNvCxnSpPr/>
          <p:nvPr/>
        </p:nvCxnSpPr>
        <p:spPr>
          <a:xfrm flipH="1" rot="10800000">
            <a:off x="1235575" y="368870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810" name="Google Shape;810;p49"/>
          <p:cNvCxnSpPr/>
          <p:nvPr/>
        </p:nvCxnSpPr>
        <p:spPr>
          <a:xfrm flipH="1" rot="10800000">
            <a:off x="1235575" y="4299450"/>
            <a:ext cx="6865500" cy="29400"/>
          </a:xfrm>
          <a:prstGeom prst="straightConnector1">
            <a:avLst/>
          </a:prstGeom>
          <a:noFill/>
          <a:ln cap="flat" cmpd="sng" w="19050">
            <a:solidFill>
              <a:schemeClr val="dk2"/>
            </a:solidFill>
            <a:prstDash val="solid"/>
            <a:round/>
            <a:headEnd len="med" w="med" type="none"/>
            <a:tailEnd len="med" w="med" type="triangle"/>
          </a:ln>
        </p:spPr>
      </p:cxnSp>
      <p:cxnSp>
        <p:nvCxnSpPr>
          <p:cNvPr id="811" name="Google Shape;811;p49"/>
          <p:cNvCxnSpPr/>
          <p:nvPr/>
        </p:nvCxnSpPr>
        <p:spPr>
          <a:xfrm>
            <a:off x="1487175" y="1912075"/>
            <a:ext cx="374400" cy="604500"/>
          </a:xfrm>
          <a:prstGeom prst="straightConnector1">
            <a:avLst/>
          </a:prstGeom>
          <a:noFill/>
          <a:ln cap="flat" cmpd="sng" w="19050">
            <a:solidFill>
              <a:schemeClr val="dk2"/>
            </a:solidFill>
            <a:prstDash val="solid"/>
            <a:round/>
            <a:headEnd len="med" w="med" type="none"/>
            <a:tailEnd len="med" w="med" type="triangle"/>
          </a:ln>
        </p:spPr>
      </p:cxnSp>
      <p:cxnSp>
        <p:nvCxnSpPr>
          <p:cNvPr id="812" name="Google Shape;812;p49"/>
          <p:cNvCxnSpPr/>
          <p:nvPr/>
        </p:nvCxnSpPr>
        <p:spPr>
          <a:xfrm>
            <a:off x="1495675" y="1946075"/>
            <a:ext cx="348300" cy="1147200"/>
          </a:xfrm>
          <a:prstGeom prst="straightConnector1">
            <a:avLst/>
          </a:prstGeom>
          <a:noFill/>
          <a:ln cap="flat" cmpd="sng" w="19050">
            <a:solidFill>
              <a:schemeClr val="dk2"/>
            </a:solidFill>
            <a:prstDash val="solid"/>
            <a:round/>
            <a:headEnd len="med" w="med" type="none"/>
            <a:tailEnd len="med" w="med" type="triangle"/>
          </a:ln>
        </p:spPr>
      </p:cxnSp>
      <p:cxnSp>
        <p:nvCxnSpPr>
          <p:cNvPr id="813" name="Google Shape;813;p49"/>
          <p:cNvCxnSpPr/>
          <p:nvPr/>
        </p:nvCxnSpPr>
        <p:spPr>
          <a:xfrm>
            <a:off x="1487175" y="1929075"/>
            <a:ext cx="357000" cy="1793100"/>
          </a:xfrm>
          <a:prstGeom prst="straightConnector1">
            <a:avLst/>
          </a:prstGeom>
          <a:noFill/>
          <a:ln cap="flat" cmpd="sng" w="19050">
            <a:solidFill>
              <a:schemeClr val="dk2"/>
            </a:solidFill>
            <a:prstDash val="solid"/>
            <a:round/>
            <a:headEnd len="med" w="med" type="none"/>
            <a:tailEnd len="med" w="med" type="triangle"/>
          </a:ln>
        </p:spPr>
      </p:cxnSp>
      <p:cxnSp>
        <p:nvCxnSpPr>
          <p:cNvPr id="814" name="Google Shape;814;p49"/>
          <p:cNvCxnSpPr/>
          <p:nvPr/>
        </p:nvCxnSpPr>
        <p:spPr>
          <a:xfrm>
            <a:off x="1487175" y="1912075"/>
            <a:ext cx="280500" cy="2413500"/>
          </a:xfrm>
          <a:prstGeom prst="straightConnector1">
            <a:avLst/>
          </a:prstGeom>
          <a:noFill/>
          <a:ln cap="flat" cmpd="sng" w="19050">
            <a:solidFill>
              <a:schemeClr val="dk2"/>
            </a:solidFill>
            <a:prstDash val="solid"/>
            <a:round/>
            <a:headEnd len="med" w="med" type="none"/>
            <a:tailEnd len="med" w="med" type="triangle"/>
          </a:ln>
        </p:spPr>
      </p:cxnSp>
      <p:cxnSp>
        <p:nvCxnSpPr>
          <p:cNvPr id="815" name="Google Shape;815;p49"/>
          <p:cNvCxnSpPr/>
          <p:nvPr/>
        </p:nvCxnSpPr>
        <p:spPr>
          <a:xfrm flipH="1" rot="10800000">
            <a:off x="2209525" y="1869650"/>
            <a:ext cx="356700" cy="603300"/>
          </a:xfrm>
          <a:prstGeom prst="straightConnector1">
            <a:avLst/>
          </a:prstGeom>
          <a:noFill/>
          <a:ln cap="flat" cmpd="sng" w="19050">
            <a:solidFill>
              <a:srgbClr val="6AA84F"/>
            </a:solidFill>
            <a:prstDash val="solid"/>
            <a:round/>
            <a:headEnd len="med" w="med" type="none"/>
            <a:tailEnd len="med" w="med" type="triangle"/>
          </a:ln>
        </p:spPr>
      </p:cxnSp>
      <p:cxnSp>
        <p:nvCxnSpPr>
          <p:cNvPr id="816" name="Google Shape;816;p49"/>
          <p:cNvCxnSpPr/>
          <p:nvPr/>
        </p:nvCxnSpPr>
        <p:spPr>
          <a:xfrm flipH="1" rot="10800000">
            <a:off x="2048050" y="1895025"/>
            <a:ext cx="628800" cy="1215300"/>
          </a:xfrm>
          <a:prstGeom prst="straightConnector1">
            <a:avLst/>
          </a:prstGeom>
          <a:noFill/>
          <a:ln cap="flat" cmpd="sng" w="19050">
            <a:solidFill>
              <a:srgbClr val="6AA84F"/>
            </a:solidFill>
            <a:prstDash val="solid"/>
            <a:round/>
            <a:headEnd len="med" w="med" type="none"/>
            <a:tailEnd len="med" w="med" type="triangle"/>
          </a:ln>
        </p:spPr>
      </p:cxnSp>
      <p:cxnSp>
        <p:nvCxnSpPr>
          <p:cNvPr id="817" name="Google Shape;817;p49"/>
          <p:cNvCxnSpPr/>
          <p:nvPr/>
        </p:nvCxnSpPr>
        <p:spPr>
          <a:xfrm flipH="1" rot="10800000">
            <a:off x="2039550" y="1895200"/>
            <a:ext cx="790200" cy="1801500"/>
          </a:xfrm>
          <a:prstGeom prst="straightConnector1">
            <a:avLst/>
          </a:prstGeom>
          <a:noFill/>
          <a:ln cap="flat" cmpd="sng" w="19050">
            <a:solidFill>
              <a:srgbClr val="6AA84F"/>
            </a:solidFill>
            <a:prstDash val="solid"/>
            <a:round/>
            <a:headEnd len="med" w="med" type="none"/>
            <a:tailEnd len="med" w="med" type="triangle"/>
          </a:ln>
        </p:spPr>
      </p:cxnSp>
      <p:cxnSp>
        <p:nvCxnSpPr>
          <p:cNvPr id="818" name="Google Shape;818;p49"/>
          <p:cNvCxnSpPr/>
          <p:nvPr/>
        </p:nvCxnSpPr>
        <p:spPr>
          <a:xfrm flipH="1" rot="10800000">
            <a:off x="1946075" y="1912150"/>
            <a:ext cx="968700" cy="2396400"/>
          </a:xfrm>
          <a:prstGeom prst="straightConnector1">
            <a:avLst/>
          </a:prstGeom>
          <a:noFill/>
          <a:ln cap="flat" cmpd="sng" w="19050">
            <a:solidFill>
              <a:srgbClr val="6AA84F"/>
            </a:solidFill>
            <a:prstDash val="solid"/>
            <a:round/>
            <a:headEnd len="med" w="med" type="none"/>
            <a:tailEnd len="med" w="med" type="triangle"/>
          </a:ln>
        </p:spPr>
      </p:cxnSp>
      <p:pic>
        <p:nvPicPr>
          <p:cNvPr id="819" name="Google Shape;819;p49"/>
          <p:cNvPicPr preferRelativeResize="0"/>
          <p:nvPr/>
        </p:nvPicPr>
        <p:blipFill>
          <a:blip r:embed="rId3">
            <a:alphaModFix/>
          </a:blip>
          <a:stretch>
            <a:fillRect/>
          </a:stretch>
        </p:blipFill>
        <p:spPr>
          <a:xfrm>
            <a:off x="602425" y="2654850"/>
            <a:ext cx="412200" cy="412200"/>
          </a:xfrm>
          <a:prstGeom prst="rect">
            <a:avLst/>
          </a:prstGeom>
          <a:noFill/>
          <a:ln>
            <a:noFill/>
          </a:ln>
        </p:spPr>
      </p:pic>
      <p:sp>
        <p:nvSpPr>
          <p:cNvPr id="820" name="Google Shape;820;p49"/>
          <p:cNvSpPr txBox="1"/>
          <p:nvPr/>
        </p:nvSpPr>
        <p:spPr>
          <a:xfrm>
            <a:off x="2268675" y="3823413"/>
            <a:ext cx="15129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Prepare&lt;2&gt;</a:t>
            </a:r>
            <a:endParaRPr/>
          </a:p>
        </p:txBody>
      </p:sp>
      <p:cxnSp>
        <p:nvCxnSpPr>
          <p:cNvPr id="821" name="Google Shape;821;p49"/>
          <p:cNvCxnSpPr/>
          <p:nvPr/>
        </p:nvCxnSpPr>
        <p:spPr>
          <a:xfrm>
            <a:off x="3084825" y="1886575"/>
            <a:ext cx="739200" cy="621600"/>
          </a:xfrm>
          <a:prstGeom prst="straightConnector1">
            <a:avLst/>
          </a:prstGeom>
          <a:noFill/>
          <a:ln cap="flat" cmpd="sng" w="19050">
            <a:solidFill>
              <a:schemeClr val="dk2"/>
            </a:solidFill>
            <a:prstDash val="solid"/>
            <a:round/>
            <a:headEnd len="med" w="med" type="none"/>
            <a:tailEnd len="med" w="med" type="triangle"/>
          </a:ln>
        </p:spPr>
      </p:cxnSp>
      <p:cxnSp>
        <p:nvCxnSpPr>
          <p:cNvPr id="822" name="Google Shape;822;p49"/>
          <p:cNvCxnSpPr/>
          <p:nvPr/>
        </p:nvCxnSpPr>
        <p:spPr>
          <a:xfrm>
            <a:off x="3067825" y="1878100"/>
            <a:ext cx="2099100" cy="1223700"/>
          </a:xfrm>
          <a:prstGeom prst="straightConnector1">
            <a:avLst/>
          </a:prstGeom>
          <a:noFill/>
          <a:ln cap="flat" cmpd="sng" w="19050">
            <a:solidFill>
              <a:srgbClr val="FF00FF"/>
            </a:solidFill>
            <a:prstDash val="dash"/>
            <a:round/>
            <a:headEnd len="med" w="med" type="none"/>
            <a:tailEnd len="med" w="med" type="triangle"/>
          </a:ln>
        </p:spPr>
      </p:cxnSp>
      <p:cxnSp>
        <p:nvCxnSpPr>
          <p:cNvPr id="823" name="Google Shape;823;p49"/>
          <p:cNvCxnSpPr/>
          <p:nvPr/>
        </p:nvCxnSpPr>
        <p:spPr>
          <a:xfrm>
            <a:off x="3084825" y="1895075"/>
            <a:ext cx="1827000" cy="1852500"/>
          </a:xfrm>
          <a:prstGeom prst="straightConnector1">
            <a:avLst/>
          </a:prstGeom>
          <a:noFill/>
          <a:ln cap="flat" cmpd="sng" w="19050">
            <a:solidFill>
              <a:srgbClr val="FF00FF"/>
            </a:solidFill>
            <a:prstDash val="dash"/>
            <a:round/>
            <a:headEnd len="med" w="med" type="none"/>
            <a:tailEnd len="med" w="med" type="triangle"/>
          </a:ln>
        </p:spPr>
      </p:cxnSp>
      <p:cxnSp>
        <p:nvCxnSpPr>
          <p:cNvPr id="824" name="Google Shape;824;p49"/>
          <p:cNvCxnSpPr/>
          <p:nvPr/>
        </p:nvCxnSpPr>
        <p:spPr>
          <a:xfrm>
            <a:off x="3093325" y="1895075"/>
            <a:ext cx="1334100" cy="2430600"/>
          </a:xfrm>
          <a:prstGeom prst="straightConnector1">
            <a:avLst/>
          </a:prstGeom>
          <a:noFill/>
          <a:ln cap="flat" cmpd="sng" w="19050">
            <a:solidFill>
              <a:srgbClr val="FF00FF"/>
            </a:solidFill>
            <a:prstDash val="dash"/>
            <a:round/>
            <a:headEnd len="med" w="med" type="none"/>
            <a:tailEnd len="med" w="med" type="triangle"/>
          </a:ln>
        </p:spPr>
      </p:cxnSp>
      <p:cxnSp>
        <p:nvCxnSpPr>
          <p:cNvPr id="825" name="Google Shape;825;p49"/>
          <p:cNvCxnSpPr>
            <a:endCxn id="826" idx="2"/>
          </p:cNvCxnSpPr>
          <p:nvPr/>
        </p:nvCxnSpPr>
        <p:spPr>
          <a:xfrm flipH="1" rot="10800000">
            <a:off x="3909025" y="1917875"/>
            <a:ext cx="330900" cy="563700"/>
          </a:xfrm>
          <a:prstGeom prst="straightConnector1">
            <a:avLst/>
          </a:prstGeom>
          <a:noFill/>
          <a:ln cap="flat" cmpd="sng" w="19050">
            <a:solidFill>
              <a:srgbClr val="6AA84F"/>
            </a:solidFill>
            <a:prstDash val="solid"/>
            <a:round/>
            <a:headEnd len="med" w="med" type="none"/>
            <a:tailEnd len="med" w="med" type="triangle"/>
          </a:ln>
        </p:spPr>
      </p:cxnSp>
      <p:cxnSp>
        <p:nvCxnSpPr>
          <p:cNvPr id="827" name="Google Shape;827;p49"/>
          <p:cNvCxnSpPr/>
          <p:nvPr/>
        </p:nvCxnSpPr>
        <p:spPr>
          <a:xfrm flipH="1" rot="10800000">
            <a:off x="3268435" y="2472866"/>
            <a:ext cx="1218600" cy="569700"/>
          </a:xfrm>
          <a:prstGeom prst="straightConnector1">
            <a:avLst/>
          </a:prstGeom>
          <a:noFill/>
          <a:ln cap="flat" cmpd="sng" w="19050">
            <a:solidFill>
              <a:schemeClr val="dk2"/>
            </a:solidFill>
            <a:prstDash val="solid"/>
            <a:round/>
            <a:headEnd len="med" w="med" type="none"/>
            <a:tailEnd len="med" w="med" type="triangle"/>
          </a:ln>
        </p:spPr>
      </p:cxnSp>
      <p:cxnSp>
        <p:nvCxnSpPr>
          <p:cNvPr id="828" name="Google Shape;828;p49"/>
          <p:cNvCxnSpPr/>
          <p:nvPr/>
        </p:nvCxnSpPr>
        <p:spPr>
          <a:xfrm>
            <a:off x="3263275" y="3032245"/>
            <a:ext cx="561000" cy="664500"/>
          </a:xfrm>
          <a:prstGeom prst="straightConnector1">
            <a:avLst/>
          </a:prstGeom>
          <a:noFill/>
          <a:ln cap="flat" cmpd="sng" w="19050">
            <a:solidFill>
              <a:schemeClr val="dk2"/>
            </a:solidFill>
            <a:prstDash val="solid"/>
            <a:round/>
            <a:headEnd len="med" w="med" type="none"/>
            <a:tailEnd len="med" w="med" type="triangle"/>
          </a:ln>
        </p:spPr>
      </p:cxnSp>
      <p:cxnSp>
        <p:nvCxnSpPr>
          <p:cNvPr id="829" name="Google Shape;829;p49"/>
          <p:cNvCxnSpPr/>
          <p:nvPr/>
        </p:nvCxnSpPr>
        <p:spPr>
          <a:xfrm>
            <a:off x="3263275" y="3021925"/>
            <a:ext cx="459000" cy="1337700"/>
          </a:xfrm>
          <a:prstGeom prst="straightConnector1">
            <a:avLst/>
          </a:prstGeom>
          <a:noFill/>
          <a:ln cap="flat" cmpd="sng" w="19050">
            <a:solidFill>
              <a:schemeClr val="dk2"/>
            </a:solidFill>
            <a:prstDash val="solid"/>
            <a:round/>
            <a:headEnd len="med" w="med" type="none"/>
            <a:tailEnd len="med" w="med" type="triangle"/>
          </a:ln>
        </p:spPr>
      </p:cxnSp>
      <p:sp>
        <p:nvSpPr>
          <p:cNvPr id="826" name="Google Shape;826;p49"/>
          <p:cNvSpPr txBox="1"/>
          <p:nvPr/>
        </p:nvSpPr>
        <p:spPr>
          <a:xfrm>
            <a:off x="3262525" y="1517675"/>
            <a:ext cx="19548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P1: Propose(val=10)</a:t>
            </a:r>
            <a:endParaRPr/>
          </a:p>
        </p:txBody>
      </p:sp>
      <p:sp>
        <p:nvSpPr>
          <p:cNvPr id="830" name="Google Shape;830;p49"/>
          <p:cNvSpPr txBox="1"/>
          <p:nvPr/>
        </p:nvSpPr>
        <p:spPr>
          <a:xfrm>
            <a:off x="35425" y="4659925"/>
            <a:ext cx="3687000" cy="400200"/>
          </a:xfrm>
          <a:prstGeom prst="rect">
            <a:avLst/>
          </a:prstGeom>
          <a:solidFill>
            <a:srgbClr val="D9EAD3"/>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starts proposal with the same value=10!</a:t>
            </a:r>
            <a:endParaRPr/>
          </a:p>
        </p:txBody>
      </p:sp>
      <p:cxnSp>
        <p:nvCxnSpPr>
          <p:cNvPr id="831" name="Google Shape;831;p49"/>
          <p:cNvCxnSpPr/>
          <p:nvPr/>
        </p:nvCxnSpPr>
        <p:spPr>
          <a:xfrm flipH="1" rot="10800000">
            <a:off x="3907300" y="3105175"/>
            <a:ext cx="117600" cy="610800"/>
          </a:xfrm>
          <a:prstGeom prst="straightConnector1">
            <a:avLst/>
          </a:prstGeom>
          <a:noFill/>
          <a:ln cap="flat" cmpd="sng" w="19050">
            <a:solidFill>
              <a:srgbClr val="6AA84F"/>
            </a:solidFill>
            <a:prstDash val="solid"/>
            <a:round/>
            <a:headEnd len="med" w="med" type="none"/>
            <a:tailEnd len="med" w="med" type="triangle"/>
          </a:ln>
        </p:spPr>
      </p:cxnSp>
      <p:cxnSp>
        <p:nvCxnSpPr>
          <p:cNvPr id="832" name="Google Shape;832;p49"/>
          <p:cNvCxnSpPr/>
          <p:nvPr/>
        </p:nvCxnSpPr>
        <p:spPr>
          <a:xfrm flipH="1" rot="10800000">
            <a:off x="3833700" y="3119825"/>
            <a:ext cx="360600" cy="1206900"/>
          </a:xfrm>
          <a:prstGeom prst="straightConnector1">
            <a:avLst/>
          </a:prstGeom>
          <a:noFill/>
          <a:ln cap="flat" cmpd="sng" w="19050">
            <a:solidFill>
              <a:srgbClr val="6AA84F"/>
            </a:solidFill>
            <a:prstDash val="solid"/>
            <a:round/>
            <a:headEnd len="med" w="med" type="none"/>
            <a:tailEnd len="med" w="med" type="triangle"/>
          </a:ln>
        </p:spPr>
      </p:cxnSp>
      <p:cxnSp>
        <p:nvCxnSpPr>
          <p:cNvPr id="833" name="Google Shape;833;p49"/>
          <p:cNvCxnSpPr/>
          <p:nvPr/>
        </p:nvCxnSpPr>
        <p:spPr>
          <a:xfrm>
            <a:off x="4572000" y="2472950"/>
            <a:ext cx="161400" cy="594900"/>
          </a:xfrm>
          <a:prstGeom prst="straightConnector1">
            <a:avLst/>
          </a:prstGeom>
          <a:noFill/>
          <a:ln cap="flat" cmpd="sng" w="19050">
            <a:solidFill>
              <a:srgbClr val="6AA84F"/>
            </a:solidFill>
            <a:prstDash val="solid"/>
            <a:round/>
            <a:headEnd len="med" w="med" type="none"/>
            <a:tailEnd len="med" w="med" type="triangle"/>
          </a:ln>
        </p:spPr>
      </p:cxnSp>
      <p:cxnSp>
        <p:nvCxnSpPr>
          <p:cNvPr id="834" name="Google Shape;834;p49"/>
          <p:cNvCxnSpPr/>
          <p:nvPr/>
        </p:nvCxnSpPr>
        <p:spPr>
          <a:xfrm flipH="1" rot="10800000">
            <a:off x="5268850" y="1861125"/>
            <a:ext cx="475800" cy="1223700"/>
          </a:xfrm>
          <a:prstGeom prst="straightConnector1">
            <a:avLst/>
          </a:prstGeom>
          <a:noFill/>
          <a:ln cap="flat" cmpd="sng" w="19050">
            <a:solidFill>
              <a:srgbClr val="FF0000"/>
            </a:solidFill>
            <a:prstDash val="solid"/>
            <a:round/>
            <a:headEnd len="med" w="med" type="none"/>
            <a:tailEnd len="med" w="med" type="triangle"/>
          </a:ln>
        </p:spPr>
      </p:cxnSp>
      <p:cxnSp>
        <p:nvCxnSpPr>
          <p:cNvPr id="835" name="Google Shape;835;p49"/>
          <p:cNvCxnSpPr/>
          <p:nvPr/>
        </p:nvCxnSpPr>
        <p:spPr>
          <a:xfrm flipH="1" rot="10800000">
            <a:off x="5073400" y="1856300"/>
            <a:ext cx="903900" cy="1848900"/>
          </a:xfrm>
          <a:prstGeom prst="straightConnector1">
            <a:avLst/>
          </a:prstGeom>
          <a:noFill/>
          <a:ln cap="flat" cmpd="sng" w="19050">
            <a:solidFill>
              <a:srgbClr val="FF0000"/>
            </a:solidFill>
            <a:prstDash val="solid"/>
            <a:round/>
            <a:headEnd len="med" w="med" type="none"/>
            <a:tailEnd len="med" w="med" type="triangle"/>
          </a:ln>
        </p:spPr>
      </p:cxnSp>
      <p:cxnSp>
        <p:nvCxnSpPr>
          <p:cNvPr id="836" name="Google Shape;836;p49"/>
          <p:cNvCxnSpPr/>
          <p:nvPr/>
        </p:nvCxnSpPr>
        <p:spPr>
          <a:xfrm flipH="1" rot="10800000">
            <a:off x="4843950" y="1929250"/>
            <a:ext cx="1291800" cy="2379300"/>
          </a:xfrm>
          <a:prstGeom prst="straightConnector1">
            <a:avLst/>
          </a:prstGeom>
          <a:noFill/>
          <a:ln cap="flat" cmpd="sng" w="19050">
            <a:solidFill>
              <a:srgbClr val="FF0000"/>
            </a:solidFill>
            <a:prstDash val="solid"/>
            <a:round/>
            <a:headEnd len="med" w="med" type="none"/>
            <a:tailEnd len="med" w="med" type="triangle"/>
          </a:ln>
        </p:spPr>
      </p:cxnSp>
      <p:cxnSp>
        <p:nvCxnSpPr>
          <p:cNvPr id="837" name="Google Shape;837;p49"/>
          <p:cNvCxnSpPr/>
          <p:nvPr/>
        </p:nvCxnSpPr>
        <p:spPr>
          <a:xfrm flipH="1" rot="10800000">
            <a:off x="5987785" y="2498516"/>
            <a:ext cx="513300" cy="573600"/>
          </a:xfrm>
          <a:prstGeom prst="straightConnector1">
            <a:avLst/>
          </a:prstGeom>
          <a:noFill/>
          <a:ln cap="flat" cmpd="sng" w="19050">
            <a:solidFill>
              <a:schemeClr val="dk2"/>
            </a:solidFill>
            <a:prstDash val="solid"/>
            <a:round/>
            <a:headEnd len="med" w="med" type="none"/>
            <a:tailEnd len="med" w="med" type="triangle"/>
          </a:ln>
        </p:spPr>
      </p:cxnSp>
      <p:cxnSp>
        <p:nvCxnSpPr>
          <p:cNvPr id="838" name="Google Shape;838;p49"/>
          <p:cNvCxnSpPr/>
          <p:nvPr/>
        </p:nvCxnSpPr>
        <p:spPr>
          <a:xfrm flipH="1" rot="10800000">
            <a:off x="5999700" y="1886425"/>
            <a:ext cx="705300" cy="1181400"/>
          </a:xfrm>
          <a:prstGeom prst="straightConnector1">
            <a:avLst/>
          </a:prstGeom>
          <a:noFill/>
          <a:ln cap="flat" cmpd="sng" w="19050">
            <a:solidFill>
              <a:schemeClr val="dk2"/>
            </a:solidFill>
            <a:prstDash val="solid"/>
            <a:round/>
            <a:headEnd len="med" w="med" type="none"/>
            <a:tailEnd len="med" w="med" type="triangle"/>
          </a:ln>
        </p:spPr>
      </p:cxnSp>
      <p:cxnSp>
        <p:nvCxnSpPr>
          <p:cNvPr id="839" name="Google Shape;839;p49"/>
          <p:cNvCxnSpPr/>
          <p:nvPr/>
        </p:nvCxnSpPr>
        <p:spPr>
          <a:xfrm>
            <a:off x="6008175" y="3093325"/>
            <a:ext cx="492900" cy="561000"/>
          </a:xfrm>
          <a:prstGeom prst="straightConnector1">
            <a:avLst/>
          </a:prstGeom>
          <a:noFill/>
          <a:ln cap="flat" cmpd="sng" w="19050">
            <a:solidFill>
              <a:schemeClr val="dk2"/>
            </a:solidFill>
            <a:prstDash val="solid"/>
            <a:round/>
            <a:headEnd len="med" w="med" type="none"/>
            <a:tailEnd len="med" w="med" type="triangle"/>
          </a:ln>
        </p:spPr>
      </p:cxnSp>
      <p:cxnSp>
        <p:nvCxnSpPr>
          <p:cNvPr id="840" name="Google Shape;840;p49"/>
          <p:cNvCxnSpPr/>
          <p:nvPr/>
        </p:nvCxnSpPr>
        <p:spPr>
          <a:xfrm>
            <a:off x="5991200" y="3101825"/>
            <a:ext cx="688500" cy="1181400"/>
          </a:xfrm>
          <a:prstGeom prst="straightConnector1">
            <a:avLst/>
          </a:prstGeom>
          <a:noFill/>
          <a:ln cap="flat" cmpd="sng" w="19050">
            <a:solidFill>
              <a:schemeClr val="dk2"/>
            </a:solidFill>
            <a:prstDash val="solid"/>
            <a:round/>
            <a:headEnd len="med" w="med" type="none"/>
            <a:tailEnd len="med" w="med" type="triangle"/>
          </a:ln>
        </p:spPr>
      </p:cxnSp>
      <p:sp>
        <p:nvSpPr>
          <p:cNvPr id="841" name="Google Shape;841;p49"/>
          <p:cNvSpPr txBox="1"/>
          <p:nvPr/>
        </p:nvSpPr>
        <p:spPr>
          <a:xfrm>
            <a:off x="6228975" y="2730000"/>
            <a:ext cx="19548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P3: Propose(val=10)</a:t>
            </a:r>
            <a:endParaRPr/>
          </a:p>
        </p:txBody>
      </p:sp>
      <p:sp>
        <p:nvSpPr>
          <p:cNvPr id="842" name="Google Shape;842;p49"/>
          <p:cNvSpPr txBox="1"/>
          <p:nvPr/>
        </p:nvSpPr>
        <p:spPr>
          <a:xfrm>
            <a:off x="3961350" y="282600"/>
            <a:ext cx="5059800" cy="895800"/>
          </a:xfrm>
          <a:prstGeom prst="rect">
            <a:avLst/>
          </a:prstGeom>
          <a:solidFill>
            <a:srgbClr val="EA9999"/>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But what if (similar to P1’s proposal), some process send &lt;prepare&gt; with a higher id before at least 2 processes ACK to P3’s proposal?  </a:t>
            </a:r>
            <a:endParaRPr/>
          </a:p>
        </p:txBody>
      </p:sp>
      <p:cxnSp>
        <p:nvCxnSpPr>
          <p:cNvPr id="843" name="Google Shape;843;p49"/>
          <p:cNvCxnSpPr/>
          <p:nvPr/>
        </p:nvCxnSpPr>
        <p:spPr>
          <a:xfrm flipH="1" rot="10800000">
            <a:off x="6637050" y="3127100"/>
            <a:ext cx="365400" cy="527100"/>
          </a:xfrm>
          <a:prstGeom prst="straightConnector1">
            <a:avLst/>
          </a:prstGeom>
          <a:noFill/>
          <a:ln cap="flat" cmpd="sng" w="19050">
            <a:solidFill>
              <a:srgbClr val="6AA84F"/>
            </a:solidFill>
            <a:prstDash val="solid"/>
            <a:round/>
            <a:headEnd len="med" w="med" type="none"/>
            <a:tailEnd len="med" w="med" type="triangle"/>
          </a:ln>
        </p:spPr>
      </p:cxnSp>
      <p:sp>
        <p:nvSpPr>
          <p:cNvPr id="844" name="Google Shape;844;p49"/>
          <p:cNvSpPr txBox="1"/>
          <p:nvPr/>
        </p:nvSpPr>
        <p:spPr>
          <a:xfrm>
            <a:off x="4988175" y="4383088"/>
            <a:ext cx="1512900" cy="400200"/>
          </a:xfrm>
          <a:prstGeom prst="rect">
            <a:avLst/>
          </a:prstGeom>
          <a:solidFill>
            <a:srgbClr val="EA9999"/>
          </a:solid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t>P4: Prepare&lt;3&gt;</a:t>
            </a:r>
            <a:endParaRPr/>
          </a:p>
        </p:txBody>
      </p:sp>
      <p:cxnSp>
        <p:nvCxnSpPr>
          <p:cNvPr id="845" name="Google Shape;845;p49"/>
          <p:cNvCxnSpPr>
            <a:stCxn id="844" idx="0"/>
          </p:cNvCxnSpPr>
          <p:nvPr/>
        </p:nvCxnSpPr>
        <p:spPr>
          <a:xfrm rot="10800000">
            <a:off x="5710725" y="3798688"/>
            <a:ext cx="33900" cy="584400"/>
          </a:xfrm>
          <a:prstGeom prst="straightConnector1">
            <a:avLst/>
          </a:prstGeom>
          <a:noFill/>
          <a:ln cap="flat" cmpd="sng" w="19050">
            <a:solidFill>
              <a:schemeClr val="dk2"/>
            </a:solidFill>
            <a:prstDash val="solid"/>
            <a:round/>
            <a:headEnd len="med" w="med" type="none"/>
            <a:tailEnd len="med" w="med" type="triangle"/>
          </a:ln>
        </p:spPr>
      </p:cxnSp>
      <p:cxnSp>
        <p:nvCxnSpPr>
          <p:cNvPr id="846" name="Google Shape;846;p49"/>
          <p:cNvCxnSpPr>
            <a:stCxn id="844" idx="0"/>
          </p:cNvCxnSpPr>
          <p:nvPr/>
        </p:nvCxnSpPr>
        <p:spPr>
          <a:xfrm flipH="1" rot="10800000">
            <a:off x="5744625" y="3858088"/>
            <a:ext cx="161700" cy="525000"/>
          </a:xfrm>
          <a:prstGeom prst="straightConnector1">
            <a:avLst/>
          </a:prstGeom>
          <a:noFill/>
          <a:ln cap="flat" cmpd="sng" w="19050">
            <a:solidFill>
              <a:schemeClr val="dk2"/>
            </a:solidFill>
            <a:prstDash val="solid"/>
            <a:round/>
            <a:headEnd len="med" w="med" type="none"/>
            <a:tailEnd len="med" w="med" type="triangle"/>
          </a:ln>
        </p:spPr>
      </p:cxnSp>
      <p:cxnSp>
        <p:nvCxnSpPr>
          <p:cNvPr id="847" name="Google Shape;847;p49"/>
          <p:cNvCxnSpPr>
            <a:stCxn id="844" idx="0"/>
          </p:cNvCxnSpPr>
          <p:nvPr/>
        </p:nvCxnSpPr>
        <p:spPr>
          <a:xfrm flipH="1" rot="10800000">
            <a:off x="5744625" y="3951688"/>
            <a:ext cx="357000" cy="431400"/>
          </a:xfrm>
          <a:prstGeom prst="straightConnector1">
            <a:avLst/>
          </a:prstGeom>
          <a:noFill/>
          <a:ln cap="flat" cmpd="sng" w="19050">
            <a:solidFill>
              <a:schemeClr val="dk2"/>
            </a:solidFill>
            <a:prstDash val="solid"/>
            <a:round/>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4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4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4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84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1" name="Shape 851"/>
        <p:cNvGrpSpPr/>
        <p:nvPr/>
      </p:nvGrpSpPr>
      <p:grpSpPr>
        <a:xfrm>
          <a:off x="0" y="0"/>
          <a:ext cx="0" cy="0"/>
          <a:chOff x="0" y="0"/>
          <a:chExt cx="0" cy="0"/>
        </a:xfrm>
      </p:grpSpPr>
      <p:sp>
        <p:nvSpPr>
          <p:cNvPr id="852" name="Google Shape;852;p5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853" name="Google Shape;853;p50"/>
          <p:cNvSpPr/>
          <p:nvPr/>
        </p:nvSpPr>
        <p:spPr>
          <a:xfrm>
            <a:off x="777600" y="737575"/>
            <a:ext cx="7588800" cy="3484200"/>
          </a:xfrm>
          <a:prstGeom prst="round2DiagRect">
            <a:avLst>
              <a:gd fmla="val 16667" name="adj1"/>
              <a:gd fmla="val 0" name="adj2"/>
            </a:avLst>
          </a:prstGeom>
          <a:solidFill>
            <a:srgbClr val="EA999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lang="en" sz="1800">
                <a:solidFill>
                  <a:schemeClr val="dk1"/>
                </a:solidFill>
              </a:rPr>
              <a:t>This can repeat indefinitely: before any proposal round completes, another process </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 sz="1800">
                <a:solidFill>
                  <a:schemeClr val="dk1"/>
                </a:solidFill>
              </a:rPr>
              <a:t>starts a new one, </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 sz="1800">
                <a:solidFill>
                  <a:schemeClr val="dk1"/>
                </a:solidFill>
              </a:rPr>
              <a:t>wins the majority in the prepare phase, and </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 sz="1800">
                <a:solidFill>
                  <a:schemeClr val="dk1"/>
                </a:solidFill>
              </a:rPr>
              <a:t>causes previous proposals to be rejected. </a:t>
            </a:r>
            <a:endParaRPr sz="1800">
              <a:solidFill>
                <a:schemeClr val="dk1"/>
              </a:solidFill>
            </a:endParaRPr>
          </a:p>
          <a:p>
            <a:pPr indent="-342900" lvl="0" marL="457200" rtl="0" algn="l">
              <a:lnSpc>
                <a:spcPct val="115000"/>
              </a:lnSpc>
              <a:spcBef>
                <a:spcPts val="0"/>
              </a:spcBef>
              <a:spcAft>
                <a:spcPts val="0"/>
              </a:spcAft>
              <a:buClr>
                <a:schemeClr val="dk1"/>
              </a:buClr>
              <a:buSzPts val="1800"/>
              <a:buChar char="●"/>
            </a:pPr>
            <a:r>
              <a:rPr lang="en" sz="1800">
                <a:solidFill>
                  <a:schemeClr val="dk1"/>
                </a:solidFill>
              </a:rPr>
              <a:t>The new leader then tries to finish the proposal (with the old value), but is interrupted again — and the cycle continues.</a:t>
            </a:r>
            <a:endParaRPr sz="1800">
              <a:solidFill>
                <a:schemeClr val="dk1"/>
              </a:solidFill>
            </a:endParaRPr>
          </a:p>
          <a:p>
            <a:pPr indent="0" lvl="0" marL="0" rtl="0" algn="ctr">
              <a:spcBef>
                <a:spcPts val="0"/>
              </a:spcBef>
              <a:spcAft>
                <a:spcPts val="0"/>
              </a:spcAft>
              <a:buNone/>
            </a:pPr>
            <a:r>
              <a:t/>
            </a:r>
            <a:endParaRPr sz="180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7" name="Shape 857"/>
        <p:cNvGrpSpPr/>
        <p:nvPr/>
      </p:nvGrpSpPr>
      <p:grpSpPr>
        <a:xfrm>
          <a:off x="0" y="0"/>
          <a:ext cx="0" cy="0"/>
          <a:chOff x="0" y="0"/>
          <a:chExt cx="0" cy="0"/>
        </a:xfrm>
      </p:grpSpPr>
      <p:sp>
        <p:nvSpPr>
          <p:cNvPr id="858" name="Google Shape;858;p51"/>
          <p:cNvSpPr txBox="1"/>
          <p:nvPr>
            <p:ph idx="4294967295"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Takeaway</a:t>
            </a:r>
            <a:endParaRPr/>
          </a:p>
        </p:txBody>
      </p:sp>
      <p:sp>
        <p:nvSpPr>
          <p:cNvPr id="859" name="Google Shape;859;p51"/>
          <p:cNvSpPr txBox="1"/>
          <p:nvPr>
            <p:ph idx="4294967295" type="title"/>
          </p:nvPr>
        </p:nvSpPr>
        <p:spPr>
          <a:xfrm>
            <a:off x="311700" y="1281775"/>
            <a:ext cx="8520600" cy="3626100"/>
          </a:xfrm>
          <a:prstGeom prst="rect">
            <a:avLst/>
          </a:prstGeom>
        </p:spPr>
        <p:txBody>
          <a:bodyPr anchorCtr="0" anchor="t" bIns="91425" lIns="91425" spcFirstLastPara="1" rIns="91425" wrap="square" tIns="91425">
            <a:normAutofit fontScale="90000"/>
          </a:bodyPr>
          <a:lstStyle/>
          <a:p>
            <a:pPr indent="0" lvl="0" marL="0" rtl="0" algn="l">
              <a:lnSpc>
                <a:spcPct val="150000"/>
              </a:lnSpc>
              <a:spcBef>
                <a:spcPts val="0"/>
              </a:spcBef>
              <a:spcAft>
                <a:spcPts val="0"/>
              </a:spcAft>
              <a:buNone/>
            </a:pPr>
            <a:r>
              <a:rPr b="1" lang="en" sz="1800">
                <a:solidFill>
                  <a:srgbClr val="38761D"/>
                </a:solidFill>
              </a:rPr>
              <a:t>What we saw was safe!</a:t>
            </a:r>
            <a:r>
              <a:rPr lang="en" sz="1800">
                <a:solidFill>
                  <a:srgbClr val="38761D"/>
                </a:solidFill>
              </a:rPr>
              <a:t> </a:t>
            </a:r>
            <a:endParaRPr sz="1800">
              <a:solidFill>
                <a:srgbClr val="38761D"/>
              </a:solidFill>
            </a:endParaRPr>
          </a:p>
          <a:p>
            <a:pPr indent="457200" lvl="0" marL="0" rtl="0" algn="l">
              <a:lnSpc>
                <a:spcPct val="150000"/>
              </a:lnSpc>
              <a:spcBef>
                <a:spcPts val="0"/>
              </a:spcBef>
              <a:spcAft>
                <a:spcPts val="0"/>
              </a:spcAft>
              <a:buClr>
                <a:schemeClr val="dk1"/>
              </a:buClr>
              <a:buSzPct val="61111"/>
              <a:buFont typeface="Arial"/>
              <a:buNone/>
            </a:pPr>
            <a:r>
              <a:rPr lang="en" sz="1800"/>
              <a:t>Whenever an accept happens it respects previously accepted values.</a:t>
            </a:r>
            <a:endParaRPr sz="1800"/>
          </a:p>
          <a:p>
            <a:pPr indent="0" lvl="0" marL="0" rtl="0" algn="l">
              <a:lnSpc>
                <a:spcPct val="150000"/>
              </a:lnSpc>
              <a:spcBef>
                <a:spcPts val="0"/>
              </a:spcBef>
              <a:spcAft>
                <a:spcPts val="0"/>
              </a:spcAft>
              <a:buNone/>
            </a:pPr>
            <a:r>
              <a:rPr b="1" lang="en" sz="1800">
                <a:solidFill>
                  <a:srgbClr val="FF0000"/>
                </a:solidFill>
              </a:rPr>
              <a:t>But liveness failed</a:t>
            </a:r>
            <a:endParaRPr sz="1800">
              <a:solidFill>
                <a:srgbClr val="FF0000"/>
              </a:solidFill>
            </a:endParaRPr>
          </a:p>
          <a:p>
            <a:pPr indent="-331470" lvl="0" marL="457200" rtl="0" algn="l">
              <a:lnSpc>
                <a:spcPct val="150000"/>
              </a:lnSpc>
              <a:spcBef>
                <a:spcPts val="0"/>
              </a:spcBef>
              <a:spcAft>
                <a:spcPts val="0"/>
              </a:spcAft>
              <a:buSzPct val="100000"/>
              <a:buChar char="●"/>
            </a:pPr>
            <a:r>
              <a:rPr lang="en" sz="1800"/>
              <a:t>Because two proposers continually </a:t>
            </a:r>
            <a:r>
              <a:rPr b="1" lang="en" sz="1800"/>
              <a:t>preempt</a:t>
            </a:r>
            <a:r>
              <a:rPr lang="en" sz="1800"/>
              <a:t> each other </a:t>
            </a:r>
            <a:endParaRPr sz="1800"/>
          </a:p>
          <a:p>
            <a:pPr indent="-331470" lvl="0" marL="457200" rtl="0" algn="l">
              <a:lnSpc>
                <a:spcPct val="150000"/>
              </a:lnSpc>
              <a:spcBef>
                <a:spcPts val="0"/>
              </a:spcBef>
              <a:spcAft>
                <a:spcPts val="0"/>
              </a:spcAft>
              <a:buSzPct val="100000"/>
              <a:buChar char="●"/>
            </a:pPr>
            <a:r>
              <a:rPr lang="en" sz="1800"/>
              <a:t>Accept phases never gather a majority of accepts. </a:t>
            </a:r>
            <a:endParaRPr sz="1800"/>
          </a:p>
          <a:p>
            <a:pPr indent="-331470" lvl="0" marL="457200" rtl="0" algn="l">
              <a:lnSpc>
                <a:spcPct val="150000"/>
              </a:lnSpc>
              <a:spcBef>
                <a:spcPts val="0"/>
              </a:spcBef>
              <a:spcAft>
                <a:spcPts val="0"/>
              </a:spcAft>
              <a:buSzPct val="100000"/>
              <a:buChar char="●"/>
            </a:pPr>
            <a:r>
              <a:rPr lang="en" sz="1800"/>
              <a:t>Higher proposal numbers keep </a:t>
            </a:r>
            <a:r>
              <a:rPr b="1" lang="en" sz="1800"/>
              <a:t>invalidating earlier attempts</a:t>
            </a:r>
            <a:r>
              <a:rPr lang="en" sz="1800"/>
              <a:t>, so </a:t>
            </a:r>
            <a:r>
              <a:rPr i="1" lang="en" sz="1800"/>
              <a:t>no progress</a:t>
            </a:r>
            <a:r>
              <a:rPr lang="en" sz="1800"/>
              <a:t> is made until one proposer stops or the network schedules deliver differently.</a:t>
            </a:r>
            <a:endParaRPr sz="1800"/>
          </a:p>
          <a:p>
            <a:pPr indent="-331470" lvl="0" marL="457200" rtl="0" algn="l">
              <a:lnSpc>
                <a:spcPct val="150000"/>
              </a:lnSpc>
              <a:spcBef>
                <a:spcPts val="0"/>
              </a:spcBef>
              <a:spcAft>
                <a:spcPts val="0"/>
              </a:spcAft>
              <a:buSzPct val="100000"/>
              <a:buChar char="●"/>
            </a:pPr>
            <a:r>
              <a:rPr lang="en" sz="1800"/>
              <a:t>In practice </a:t>
            </a:r>
            <a:r>
              <a:rPr lang="en" sz="1800"/>
              <a:t>people</a:t>
            </a:r>
            <a:r>
              <a:rPr lang="en" sz="1800"/>
              <a:t> inject </a:t>
            </a:r>
            <a:r>
              <a:rPr lang="en" sz="1800"/>
              <a:t>artificial</a:t>
            </a:r>
            <a:r>
              <a:rPr lang="en" sz="1800"/>
              <a:t> delays between processes so they don’t race concurrently and there is some delay!</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2150850"/>
            <a:ext cx="8520600" cy="8418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Understanding Concepts and Code Structure</a:t>
            </a:r>
            <a:endParaRPr/>
          </a:p>
        </p:txBody>
      </p:sp>
      <p:sp>
        <p:nvSpPr>
          <p:cNvPr id="75" name="Google Shape;75;p1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Understand the Concept and Code Structure </a:t>
            </a:r>
            <a:endParaRPr/>
          </a:p>
        </p:txBody>
      </p:sp>
      <p:sp>
        <p:nvSpPr>
          <p:cNvPr id="81" name="Google Shape;81;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Char char="●"/>
            </a:pPr>
            <a:r>
              <a:rPr lang="en"/>
              <a:t>What is the conceptual system you want to build? </a:t>
            </a:r>
            <a:endParaRPr/>
          </a:p>
          <a:p>
            <a:pPr indent="-317500" lvl="1" marL="914400" rtl="0" algn="l">
              <a:spcBef>
                <a:spcPts val="0"/>
              </a:spcBef>
              <a:spcAft>
                <a:spcPts val="0"/>
              </a:spcAft>
              <a:buSzPts val="1400"/>
              <a:buChar char="○"/>
            </a:pPr>
            <a:r>
              <a:rPr lang="en"/>
              <a:t>Understand</a:t>
            </a:r>
            <a:r>
              <a:rPr lang="en"/>
              <a:t> the concept and verify your knowledge with some examples</a:t>
            </a:r>
            <a:endParaRPr/>
          </a:p>
          <a:p>
            <a:pPr indent="-317500" lvl="1" marL="914400" rtl="0" algn="l">
              <a:spcBef>
                <a:spcPts val="0"/>
              </a:spcBef>
              <a:spcAft>
                <a:spcPts val="0"/>
              </a:spcAft>
              <a:buSzPts val="1400"/>
              <a:buChar char="○"/>
            </a:pPr>
            <a:r>
              <a:rPr lang="en"/>
              <a:t>Rewrite the algorithm to some </a:t>
            </a:r>
            <a:r>
              <a:rPr lang="en">
                <a:solidFill>
                  <a:srgbClr val="FF9900"/>
                </a:solidFill>
              </a:rPr>
              <a:t>pseudocode</a:t>
            </a:r>
            <a:r>
              <a:rPr lang="en"/>
              <a:t>, which can serve as the guide during actual programming</a:t>
            </a:r>
            <a:endParaRPr/>
          </a:p>
          <a:p>
            <a:pPr indent="-342900" lvl="0" marL="457200" rtl="0" algn="l">
              <a:spcBef>
                <a:spcPts val="0"/>
              </a:spcBef>
              <a:spcAft>
                <a:spcPts val="0"/>
              </a:spcAft>
              <a:buSzPts val="1800"/>
              <a:buChar char="●"/>
            </a:pPr>
            <a:r>
              <a:rPr lang="en"/>
              <a:t>How is the system physically </a:t>
            </a:r>
            <a:r>
              <a:rPr lang="en"/>
              <a:t>built? </a:t>
            </a:r>
            <a:r>
              <a:rPr lang="en"/>
              <a:t> </a:t>
            </a:r>
            <a:endParaRPr/>
          </a:p>
          <a:p>
            <a:pPr indent="-317500" lvl="1" marL="914400" rtl="0" algn="l">
              <a:spcBef>
                <a:spcPts val="0"/>
              </a:spcBef>
              <a:spcAft>
                <a:spcPts val="0"/>
              </a:spcAft>
              <a:buSzPts val="1400"/>
              <a:buChar char="○"/>
            </a:pPr>
            <a:r>
              <a:rPr lang="en"/>
              <a:t>Read the skeleton code</a:t>
            </a:r>
            <a:endParaRPr/>
          </a:p>
          <a:p>
            <a:pPr indent="-317500" lvl="1" marL="914400" rtl="0" algn="l">
              <a:spcBef>
                <a:spcPts val="0"/>
              </a:spcBef>
              <a:spcAft>
                <a:spcPts val="0"/>
              </a:spcAft>
              <a:buSzPts val="1400"/>
              <a:buChar char="○"/>
            </a:pPr>
            <a:r>
              <a:rPr lang="en"/>
              <a:t>Map the algorithms/concepts to the given code structure</a:t>
            </a:r>
            <a:endParaRPr/>
          </a:p>
          <a:p>
            <a:pPr indent="-317500" lvl="1" marL="914400" rtl="0" algn="l">
              <a:spcBef>
                <a:spcPts val="0"/>
              </a:spcBef>
              <a:spcAft>
                <a:spcPts val="0"/>
              </a:spcAft>
              <a:buSzPts val="1400"/>
              <a:buChar char="○"/>
            </a:pPr>
            <a:r>
              <a:rPr lang="en">
                <a:solidFill>
                  <a:srgbClr val="FF9900"/>
                </a:solidFill>
              </a:rPr>
              <a:t>Draw flow charts </a:t>
            </a:r>
            <a:r>
              <a:rPr lang="en"/>
              <a:t>to understand the code flow</a:t>
            </a:r>
            <a:r>
              <a:rPr lang="en"/>
              <a:t> </a:t>
            </a:r>
            <a:endParaRPr/>
          </a:p>
          <a:p>
            <a:pPr indent="-342900" lvl="0" marL="457200" rtl="0" algn="l">
              <a:spcBef>
                <a:spcPts val="0"/>
              </a:spcBef>
              <a:spcAft>
                <a:spcPts val="0"/>
              </a:spcAft>
              <a:buSzPts val="1800"/>
              <a:buChar char="●"/>
            </a:pPr>
            <a:r>
              <a:rPr lang="en"/>
              <a:t>How to use the system?</a:t>
            </a:r>
            <a:endParaRPr/>
          </a:p>
          <a:p>
            <a:pPr indent="-317500" lvl="1" marL="914400" rtl="0" algn="l">
              <a:spcBef>
                <a:spcPts val="0"/>
              </a:spcBef>
              <a:spcAft>
                <a:spcPts val="0"/>
              </a:spcAft>
              <a:buSzPts val="1400"/>
              <a:buChar char="○"/>
            </a:pPr>
            <a:r>
              <a:rPr lang="en"/>
              <a:t>Read the testing script to see how an external user will talk to our system and invoke its APIs to accomplish desired tasks</a:t>
            </a:r>
            <a:endParaRPr/>
          </a:p>
          <a:p>
            <a:pPr indent="0" lvl="0" marL="0" rtl="0" algn="l">
              <a:spcBef>
                <a:spcPts val="1200"/>
              </a:spcBef>
              <a:spcAft>
                <a:spcPts val="1200"/>
              </a:spcAft>
              <a:buNone/>
            </a:pPr>
            <a:r>
              <a:t/>
            </a:r>
            <a:endParaRPr/>
          </a:p>
        </p:txBody>
      </p:sp>
      <p:sp>
        <p:nvSpPr>
          <p:cNvPr id="82" name="Google Shape;82;p1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83" name="Google Shape;83;p17"/>
          <p:cNvSpPr/>
          <p:nvPr/>
        </p:nvSpPr>
        <p:spPr>
          <a:xfrm>
            <a:off x="5945100" y="1255575"/>
            <a:ext cx="1125600" cy="256500"/>
          </a:xfrm>
          <a:prstGeom prst="chevron">
            <a:avLst>
              <a:gd fmla="val 50000" name="adj"/>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lt1"/>
                </a:solidFill>
              </a:rPr>
              <a:t>Concept</a:t>
            </a:r>
            <a:endParaRPr>
              <a:solidFill>
                <a:schemeClr val="lt1"/>
              </a:solidFill>
            </a:endParaRPr>
          </a:p>
        </p:txBody>
      </p:sp>
      <p:sp>
        <p:nvSpPr>
          <p:cNvPr id="84" name="Google Shape;84;p17"/>
          <p:cNvSpPr/>
          <p:nvPr/>
        </p:nvSpPr>
        <p:spPr>
          <a:xfrm>
            <a:off x="4474000" y="2209100"/>
            <a:ext cx="1125600" cy="256500"/>
          </a:xfrm>
          <a:prstGeom prst="chevron">
            <a:avLst>
              <a:gd fmla="val 50000" name="adj"/>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lt1"/>
                </a:solidFill>
              </a:rPr>
              <a:t>Build</a:t>
            </a:r>
            <a:endParaRPr>
              <a:solidFill>
                <a:schemeClr val="lt1"/>
              </a:solidFill>
            </a:endParaRPr>
          </a:p>
        </p:txBody>
      </p:sp>
      <p:sp>
        <p:nvSpPr>
          <p:cNvPr id="85" name="Google Shape;85;p17"/>
          <p:cNvSpPr/>
          <p:nvPr/>
        </p:nvSpPr>
        <p:spPr>
          <a:xfrm>
            <a:off x="3446400" y="3187425"/>
            <a:ext cx="1125600" cy="256500"/>
          </a:xfrm>
          <a:prstGeom prst="chevron">
            <a:avLst>
              <a:gd fmla="val 50000" name="adj"/>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lt1"/>
                </a:solidFill>
              </a:rPr>
              <a:t>Usage</a:t>
            </a:r>
            <a:endParaRPr>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0" st="0"/>
                                            </p:txEl>
                                          </p:spTgt>
                                        </p:tgtEl>
                                        <p:attrNameLst>
                                          <p:attrName>style.visibility</p:attrName>
                                        </p:attrNameLst>
                                      </p:cBhvr>
                                      <p:to>
                                        <p:strVal val="visible"/>
                                      </p:to>
                                    </p:set>
                                    <p:animEffect filter="fade" transition="in">
                                      <p:cBhvr>
                                        <p:cTn dur="1000"/>
                                        <p:tgtEl>
                                          <p:spTgt spid="8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1" st="1"/>
                                            </p:txEl>
                                          </p:spTgt>
                                        </p:tgtEl>
                                        <p:attrNameLst>
                                          <p:attrName>style.visibility</p:attrName>
                                        </p:attrNameLst>
                                      </p:cBhvr>
                                      <p:to>
                                        <p:strVal val="visible"/>
                                      </p:to>
                                    </p:set>
                                    <p:animEffect filter="fade" transition="in">
                                      <p:cBhvr>
                                        <p:cTn dur="1000"/>
                                        <p:tgtEl>
                                          <p:spTgt spid="8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2" st="2"/>
                                            </p:txEl>
                                          </p:spTgt>
                                        </p:tgtEl>
                                        <p:attrNameLst>
                                          <p:attrName>style.visibility</p:attrName>
                                        </p:attrNameLst>
                                      </p:cBhvr>
                                      <p:to>
                                        <p:strVal val="visible"/>
                                      </p:to>
                                    </p:set>
                                    <p:animEffect filter="fade" transition="in">
                                      <p:cBhvr>
                                        <p:cTn dur="1000"/>
                                        <p:tgtEl>
                                          <p:spTgt spid="8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3" st="3"/>
                                            </p:txEl>
                                          </p:spTgt>
                                        </p:tgtEl>
                                        <p:attrNameLst>
                                          <p:attrName>style.visibility</p:attrName>
                                        </p:attrNameLst>
                                      </p:cBhvr>
                                      <p:to>
                                        <p:strVal val="visible"/>
                                      </p:to>
                                    </p:set>
                                    <p:animEffect filter="fade" transition="in">
                                      <p:cBhvr>
                                        <p:cTn dur="1000"/>
                                        <p:tgtEl>
                                          <p:spTgt spid="8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4" st="4"/>
                                            </p:txEl>
                                          </p:spTgt>
                                        </p:tgtEl>
                                        <p:attrNameLst>
                                          <p:attrName>style.visibility</p:attrName>
                                        </p:attrNameLst>
                                      </p:cBhvr>
                                      <p:to>
                                        <p:strVal val="visible"/>
                                      </p:to>
                                    </p:set>
                                    <p:animEffect filter="fade" transition="in">
                                      <p:cBhvr>
                                        <p:cTn dur="1000"/>
                                        <p:tgtEl>
                                          <p:spTgt spid="81">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5" st="5"/>
                                            </p:txEl>
                                          </p:spTgt>
                                        </p:tgtEl>
                                        <p:attrNameLst>
                                          <p:attrName>style.visibility</p:attrName>
                                        </p:attrNameLst>
                                      </p:cBhvr>
                                      <p:to>
                                        <p:strVal val="visible"/>
                                      </p:to>
                                    </p:set>
                                    <p:animEffect filter="fade" transition="in">
                                      <p:cBhvr>
                                        <p:cTn dur="1000"/>
                                        <p:tgtEl>
                                          <p:spTgt spid="81">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6" st="6"/>
                                            </p:txEl>
                                          </p:spTgt>
                                        </p:tgtEl>
                                        <p:attrNameLst>
                                          <p:attrName>style.visibility</p:attrName>
                                        </p:attrNameLst>
                                      </p:cBhvr>
                                      <p:to>
                                        <p:strVal val="visible"/>
                                      </p:to>
                                    </p:set>
                                    <p:animEffect filter="fade" transition="in">
                                      <p:cBhvr>
                                        <p:cTn dur="1000"/>
                                        <p:tgtEl>
                                          <p:spTgt spid="81">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7" st="7"/>
                                            </p:txEl>
                                          </p:spTgt>
                                        </p:tgtEl>
                                        <p:attrNameLst>
                                          <p:attrName>style.visibility</p:attrName>
                                        </p:attrNameLst>
                                      </p:cBhvr>
                                      <p:to>
                                        <p:strVal val="visible"/>
                                      </p:to>
                                    </p:set>
                                    <p:animEffect filter="fade" transition="in">
                                      <p:cBhvr>
                                        <p:cTn dur="1000"/>
                                        <p:tgtEl>
                                          <p:spTgt spid="81">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8" st="8"/>
                                            </p:txEl>
                                          </p:spTgt>
                                        </p:tgtEl>
                                        <p:attrNameLst>
                                          <p:attrName>style.visibility</p:attrName>
                                        </p:attrNameLst>
                                      </p:cBhvr>
                                      <p:to>
                                        <p:strVal val="visible"/>
                                      </p:to>
                                    </p:set>
                                    <p:animEffect filter="fade" transition="in">
                                      <p:cBhvr>
                                        <p:cTn dur="1000"/>
                                        <p:tgtEl>
                                          <p:spTgt spid="81">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xEl>
                                              <p:pRg end="9" st="9"/>
                                            </p:txEl>
                                          </p:spTgt>
                                        </p:tgtEl>
                                        <p:attrNameLst>
                                          <p:attrName>style.visibility</p:attrName>
                                        </p:attrNameLst>
                                      </p:cBhvr>
                                      <p:to>
                                        <p:strVal val="visible"/>
                                      </p:to>
                                    </p:set>
                                    <p:animEffect filter="fade" transition="in">
                                      <p:cBhvr>
                                        <p:cTn dur="1000"/>
                                        <p:tgtEl>
                                          <p:spTgt spid="81">
                                            <p:txEl>
                                              <p:pRg end="9" st="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lang="en"/>
              <a:t>Understand Concept and Code Structure </a:t>
            </a:r>
            <a:endParaRPr/>
          </a:p>
          <a:p>
            <a:pPr indent="0" lvl="0" marL="0" rtl="0" algn="l">
              <a:spcBef>
                <a:spcPts val="0"/>
              </a:spcBef>
              <a:spcAft>
                <a:spcPts val="0"/>
              </a:spcAft>
              <a:buNone/>
            </a:pPr>
            <a:r>
              <a:t/>
            </a:r>
            <a:endParaRPr/>
          </a:p>
        </p:txBody>
      </p:sp>
      <p:sp>
        <p:nvSpPr>
          <p:cNvPr id="91" name="Google Shape;91;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lnSpc>
                <a:spcPct val="150000"/>
              </a:lnSpc>
              <a:spcBef>
                <a:spcPts val="0"/>
              </a:spcBef>
              <a:spcAft>
                <a:spcPts val="0"/>
              </a:spcAft>
              <a:buClr>
                <a:schemeClr val="dk1"/>
              </a:buClr>
              <a:buSzPts val="1800"/>
              <a:buChar char="●"/>
            </a:pPr>
            <a:r>
              <a:rPr lang="en">
                <a:solidFill>
                  <a:schemeClr val="dk1"/>
                </a:solidFill>
              </a:rPr>
              <a:t>Fully comprehend the algorithm </a:t>
            </a:r>
            <a:endParaRPr>
              <a:solidFill>
                <a:schemeClr val="dk1"/>
              </a:solidFill>
            </a:endParaRPr>
          </a:p>
          <a:p>
            <a:pPr indent="-342900" lvl="0" marL="457200" rtl="0" algn="l">
              <a:lnSpc>
                <a:spcPct val="150000"/>
              </a:lnSpc>
              <a:spcBef>
                <a:spcPts val="0"/>
              </a:spcBef>
              <a:spcAft>
                <a:spcPts val="0"/>
              </a:spcAft>
              <a:buClr>
                <a:schemeClr val="dk1"/>
              </a:buClr>
              <a:buSzPts val="1800"/>
              <a:buChar char="●"/>
            </a:pPr>
            <a:r>
              <a:rPr lang="en">
                <a:solidFill>
                  <a:schemeClr val="dk1"/>
                </a:solidFill>
              </a:rPr>
              <a:t>Spend time to map your understanding of the concept to the starter code</a:t>
            </a:r>
            <a:endParaRPr>
              <a:solidFill>
                <a:schemeClr val="dk1"/>
              </a:solidFill>
            </a:endParaRPr>
          </a:p>
          <a:p>
            <a:pPr indent="-342900" lvl="1" marL="914400" rtl="0" algn="l">
              <a:lnSpc>
                <a:spcPct val="150000"/>
              </a:lnSpc>
              <a:spcBef>
                <a:spcPts val="0"/>
              </a:spcBef>
              <a:spcAft>
                <a:spcPts val="0"/>
              </a:spcAft>
              <a:buClr>
                <a:schemeClr val="dk1"/>
              </a:buClr>
              <a:buSzPts val="1800"/>
              <a:buChar char="○"/>
            </a:pPr>
            <a:r>
              <a:rPr lang="en" sz="1800">
                <a:solidFill>
                  <a:schemeClr val="dk1"/>
                </a:solidFill>
              </a:rPr>
              <a:t>For both the system interface and individual modules, understand </a:t>
            </a:r>
            <a:r>
              <a:rPr b="1" lang="en" sz="1800">
                <a:solidFill>
                  <a:schemeClr val="accent1"/>
                </a:solidFill>
              </a:rPr>
              <a:t>what</a:t>
            </a:r>
            <a:r>
              <a:rPr lang="en" sz="1800">
                <a:solidFill>
                  <a:schemeClr val="dk1"/>
                </a:solidFill>
              </a:rPr>
              <a:t> data is transferred between and </a:t>
            </a:r>
            <a:r>
              <a:rPr b="1" lang="en" sz="1800">
                <a:solidFill>
                  <a:schemeClr val="accent1"/>
                </a:solidFill>
              </a:rPr>
              <a:t>how</a:t>
            </a:r>
            <a:r>
              <a:rPr lang="en" sz="1800">
                <a:solidFill>
                  <a:schemeClr val="dk1"/>
                </a:solidFill>
              </a:rPr>
              <a:t> </a:t>
            </a:r>
            <a:endParaRPr sz="1800">
              <a:solidFill>
                <a:schemeClr val="dk1"/>
              </a:solidFill>
            </a:endParaRPr>
          </a:p>
          <a:p>
            <a:pPr indent="-342900" lvl="0" marL="457200" rtl="0" algn="l">
              <a:lnSpc>
                <a:spcPct val="150000"/>
              </a:lnSpc>
              <a:spcBef>
                <a:spcPts val="0"/>
              </a:spcBef>
              <a:spcAft>
                <a:spcPts val="0"/>
              </a:spcAft>
              <a:buClr>
                <a:schemeClr val="dk1"/>
              </a:buClr>
              <a:buSzPts val="1800"/>
              <a:buChar char="●"/>
            </a:pPr>
            <a:r>
              <a:rPr b="1" lang="en">
                <a:solidFill>
                  <a:schemeClr val="accent1"/>
                </a:solidFill>
              </a:rPr>
              <a:t>Charts</a:t>
            </a:r>
            <a:r>
              <a:rPr lang="en">
                <a:solidFill>
                  <a:schemeClr val="dk1"/>
                </a:solidFill>
              </a:rPr>
              <a:t> and </a:t>
            </a:r>
            <a:r>
              <a:rPr b="1" lang="en">
                <a:solidFill>
                  <a:schemeClr val="accent1"/>
                </a:solidFill>
              </a:rPr>
              <a:t>pseudocode</a:t>
            </a:r>
            <a:r>
              <a:rPr lang="en">
                <a:solidFill>
                  <a:schemeClr val="dk1"/>
                </a:solidFill>
              </a:rPr>
              <a:t> can help A LOT!</a:t>
            </a:r>
            <a:endParaRPr>
              <a:solidFill>
                <a:schemeClr val="dk1"/>
              </a:solidFill>
            </a:endParaRPr>
          </a:p>
          <a:p>
            <a:pPr indent="0" lvl="0" marL="0" rtl="0" algn="l">
              <a:spcBef>
                <a:spcPts val="1200"/>
              </a:spcBef>
              <a:spcAft>
                <a:spcPts val="1200"/>
              </a:spcAft>
              <a:buNone/>
            </a:pPr>
            <a:r>
              <a:t/>
            </a:r>
            <a:endParaRPr>
              <a:solidFill>
                <a:schemeClr val="dk1"/>
              </a:solidFill>
            </a:endParaRPr>
          </a:p>
        </p:txBody>
      </p:sp>
      <p:sp>
        <p:nvSpPr>
          <p:cNvPr id="92" name="Google Shape;92;p1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93" name="Google Shape;93;p18"/>
          <p:cNvSpPr/>
          <p:nvPr/>
        </p:nvSpPr>
        <p:spPr>
          <a:xfrm>
            <a:off x="311700" y="208425"/>
            <a:ext cx="1125600" cy="256500"/>
          </a:xfrm>
          <a:prstGeom prst="chevron">
            <a:avLst>
              <a:gd fmla="val 50000" name="adj"/>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rPr>
              <a:t>Concept</a:t>
            </a:r>
            <a:endParaRPr>
              <a:solidFill>
                <a:schemeClr val="lt1"/>
              </a:solidFill>
            </a:endParaRPr>
          </a:p>
        </p:txBody>
      </p:sp>
      <p:sp>
        <p:nvSpPr>
          <p:cNvPr id="94" name="Google Shape;94;p18"/>
          <p:cNvSpPr/>
          <p:nvPr/>
        </p:nvSpPr>
        <p:spPr>
          <a:xfrm>
            <a:off x="1311875" y="208425"/>
            <a:ext cx="1125600" cy="256500"/>
          </a:xfrm>
          <a:prstGeom prst="chevron">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Build</a:t>
            </a:r>
            <a:endParaRPr/>
          </a:p>
        </p:txBody>
      </p:sp>
      <p:sp>
        <p:nvSpPr>
          <p:cNvPr id="95" name="Google Shape;95;p18"/>
          <p:cNvSpPr/>
          <p:nvPr/>
        </p:nvSpPr>
        <p:spPr>
          <a:xfrm>
            <a:off x="2294375" y="208425"/>
            <a:ext cx="1125600" cy="256500"/>
          </a:xfrm>
          <a:prstGeom prst="chevron">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Usage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xEl>
                                              <p:pRg end="0" st="0"/>
                                            </p:txEl>
                                          </p:spTgt>
                                        </p:tgtEl>
                                        <p:attrNameLst>
                                          <p:attrName>style.visibility</p:attrName>
                                        </p:attrNameLst>
                                      </p:cBhvr>
                                      <p:to>
                                        <p:strVal val="visible"/>
                                      </p:to>
                                    </p:set>
                                    <p:animEffect filter="fade" transition="in">
                                      <p:cBhvr>
                                        <p:cTn dur="1000"/>
                                        <p:tgtEl>
                                          <p:spTgt spid="91">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xEl>
                                              <p:pRg end="1" st="1"/>
                                            </p:txEl>
                                          </p:spTgt>
                                        </p:tgtEl>
                                        <p:attrNameLst>
                                          <p:attrName>style.visibility</p:attrName>
                                        </p:attrNameLst>
                                      </p:cBhvr>
                                      <p:to>
                                        <p:strVal val="visible"/>
                                      </p:to>
                                    </p:set>
                                    <p:animEffect filter="fade" transition="in">
                                      <p:cBhvr>
                                        <p:cTn dur="1000"/>
                                        <p:tgtEl>
                                          <p:spTgt spid="91">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xEl>
                                              <p:pRg end="2" st="2"/>
                                            </p:txEl>
                                          </p:spTgt>
                                        </p:tgtEl>
                                        <p:attrNameLst>
                                          <p:attrName>style.visibility</p:attrName>
                                        </p:attrNameLst>
                                      </p:cBhvr>
                                      <p:to>
                                        <p:strVal val="visible"/>
                                      </p:to>
                                    </p:set>
                                    <p:animEffect filter="fade" transition="in">
                                      <p:cBhvr>
                                        <p:cTn dur="1000"/>
                                        <p:tgtEl>
                                          <p:spTgt spid="91">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xEl>
                                              <p:pRg end="3" st="3"/>
                                            </p:txEl>
                                          </p:spTgt>
                                        </p:tgtEl>
                                        <p:attrNameLst>
                                          <p:attrName>style.visibility</p:attrName>
                                        </p:attrNameLst>
                                      </p:cBhvr>
                                      <p:to>
                                        <p:strVal val="visible"/>
                                      </p:to>
                                    </p:set>
                                    <p:animEffect filter="fade" transition="in">
                                      <p:cBhvr>
                                        <p:cTn dur="1000"/>
                                        <p:tgtEl>
                                          <p:spTgt spid="91">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xEl>
                                              <p:pRg end="4" st="4"/>
                                            </p:txEl>
                                          </p:spTgt>
                                        </p:tgtEl>
                                        <p:attrNameLst>
                                          <p:attrName>style.visibility</p:attrName>
                                        </p:attrNameLst>
                                      </p:cBhvr>
                                      <p:to>
                                        <p:strVal val="visible"/>
                                      </p:to>
                                    </p:set>
                                    <p:animEffect filter="fade" transition="in">
                                      <p:cBhvr>
                                        <p:cTn dur="1000"/>
                                        <p:tgtEl>
                                          <p:spTgt spid="91">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is the System Physically Built?</a:t>
            </a:r>
            <a:endParaRPr/>
          </a:p>
        </p:txBody>
      </p:sp>
      <p:sp>
        <p:nvSpPr>
          <p:cNvPr id="101" name="Google Shape;101;p19"/>
          <p:cNvSpPr txBox="1"/>
          <p:nvPr/>
        </p:nvSpPr>
        <p:spPr>
          <a:xfrm>
            <a:off x="430900" y="1143825"/>
            <a:ext cx="5290500" cy="831300"/>
          </a:xfrm>
          <a:prstGeom prst="rect">
            <a:avLst/>
          </a:prstGeom>
          <a:solidFill>
            <a:srgbClr val="FFF2CC"/>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Understand the simulator’s implementation (see </a:t>
            </a:r>
            <a:r>
              <a:rPr i="1" lang="en"/>
              <a:t>simulator.go</a:t>
            </a:r>
            <a:r>
              <a:rPr lang="en"/>
              <a:t>)</a:t>
            </a:r>
            <a:endParaRPr/>
          </a:p>
          <a:p>
            <a:pPr indent="-317500" lvl="0" marL="457200" rtl="0" algn="l">
              <a:spcBef>
                <a:spcPts val="0"/>
              </a:spcBef>
              <a:spcAft>
                <a:spcPts val="0"/>
              </a:spcAft>
              <a:buSzPts val="1400"/>
              <a:buChar char="●"/>
            </a:pPr>
            <a:r>
              <a:rPr lang="en"/>
              <a:t>The role of the simulator </a:t>
            </a:r>
            <a:endParaRPr/>
          </a:p>
          <a:p>
            <a:pPr indent="-317500" lvl="0" marL="457200" rtl="0" algn="l">
              <a:spcBef>
                <a:spcPts val="0"/>
              </a:spcBef>
              <a:spcAft>
                <a:spcPts val="0"/>
              </a:spcAft>
              <a:buSzPts val="1400"/>
              <a:buChar char="●"/>
            </a:pPr>
            <a:r>
              <a:rPr lang="en"/>
              <a:t>Methods it uses to interact with the server module </a:t>
            </a:r>
            <a:endParaRPr/>
          </a:p>
        </p:txBody>
      </p:sp>
      <p:grpSp>
        <p:nvGrpSpPr>
          <p:cNvPr id="102" name="Google Shape;102;p19"/>
          <p:cNvGrpSpPr/>
          <p:nvPr/>
        </p:nvGrpSpPr>
        <p:grpSpPr>
          <a:xfrm>
            <a:off x="5599200" y="1670125"/>
            <a:ext cx="3233100" cy="3260700"/>
            <a:chOff x="5115175" y="1253850"/>
            <a:chExt cx="3233100" cy="3260700"/>
          </a:xfrm>
        </p:grpSpPr>
        <p:sp>
          <p:nvSpPr>
            <p:cNvPr id="103" name="Google Shape;103;p19"/>
            <p:cNvSpPr/>
            <p:nvPr/>
          </p:nvSpPr>
          <p:spPr>
            <a:xfrm>
              <a:off x="5115175" y="1253850"/>
              <a:ext cx="3233100" cy="32607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4" name="Google Shape;104;p19"/>
            <p:cNvGrpSpPr/>
            <p:nvPr/>
          </p:nvGrpSpPr>
          <p:grpSpPr>
            <a:xfrm>
              <a:off x="5613800" y="2298400"/>
              <a:ext cx="707400" cy="1073400"/>
              <a:chOff x="2607700" y="2806075"/>
              <a:chExt cx="707400" cy="1073400"/>
            </a:xfrm>
          </p:grpSpPr>
          <p:sp>
            <p:nvSpPr>
              <p:cNvPr id="105" name="Google Shape;105;p19"/>
              <p:cNvSpPr/>
              <p:nvPr/>
            </p:nvSpPr>
            <p:spPr>
              <a:xfrm>
                <a:off x="2607700" y="2806075"/>
                <a:ext cx="707400" cy="7347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9"/>
              <p:cNvSpPr txBox="1"/>
              <p:nvPr/>
            </p:nvSpPr>
            <p:spPr>
              <a:xfrm>
                <a:off x="2607700" y="3540775"/>
                <a:ext cx="70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Server 1</a:t>
                </a:r>
                <a:endParaRPr sz="1000"/>
              </a:p>
            </p:txBody>
          </p:sp>
        </p:grpSp>
        <p:grpSp>
          <p:nvGrpSpPr>
            <p:cNvPr id="107" name="Google Shape;107;p19"/>
            <p:cNvGrpSpPr/>
            <p:nvPr/>
          </p:nvGrpSpPr>
          <p:grpSpPr>
            <a:xfrm>
              <a:off x="6731550" y="1700150"/>
              <a:ext cx="707400" cy="1073400"/>
              <a:chOff x="2607700" y="2806075"/>
              <a:chExt cx="707400" cy="1073400"/>
            </a:xfrm>
          </p:grpSpPr>
          <p:sp>
            <p:nvSpPr>
              <p:cNvPr id="108" name="Google Shape;108;p19"/>
              <p:cNvSpPr/>
              <p:nvPr/>
            </p:nvSpPr>
            <p:spPr>
              <a:xfrm>
                <a:off x="2607700" y="2806075"/>
                <a:ext cx="707400" cy="7347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9"/>
              <p:cNvSpPr txBox="1"/>
              <p:nvPr/>
            </p:nvSpPr>
            <p:spPr>
              <a:xfrm>
                <a:off x="2607700" y="3540775"/>
                <a:ext cx="70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Server 3</a:t>
                </a:r>
                <a:endParaRPr sz="1000"/>
              </a:p>
            </p:txBody>
          </p:sp>
        </p:grpSp>
        <p:grpSp>
          <p:nvGrpSpPr>
            <p:cNvPr id="110" name="Google Shape;110;p19"/>
            <p:cNvGrpSpPr/>
            <p:nvPr/>
          </p:nvGrpSpPr>
          <p:grpSpPr>
            <a:xfrm>
              <a:off x="6406475" y="3371800"/>
              <a:ext cx="707400" cy="1073400"/>
              <a:chOff x="2607700" y="2806075"/>
              <a:chExt cx="707400" cy="1073400"/>
            </a:xfrm>
          </p:grpSpPr>
          <p:sp>
            <p:nvSpPr>
              <p:cNvPr id="111" name="Google Shape;111;p19"/>
              <p:cNvSpPr/>
              <p:nvPr/>
            </p:nvSpPr>
            <p:spPr>
              <a:xfrm>
                <a:off x="2607700" y="2806075"/>
                <a:ext cx="707400" cy="7347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9"/>
              <p:cNvSpPr txBox="1"/>
              <p:nvPr/>
            </p:nvSpPr>
            <p:spPr>
              <a:xfrm>
                <a:off x="2607700" y="3540775"/>
                <a:ext cx="70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Server 2</a:t>
                </a:r>
                <a:endParaRPr sz="1000"/>
              </a:p>
            </p:txBody>
          </p:sp>
        </p:grpSp>
        <p:sp>
          <p:nvSpPr>
            <p:cNvPr id="113" name="Google Shape;113;p19"/>
            <p:cNvSpPr txBox="1"/>
            <p:nvPr/>
          </p:nvSpPr>
          <p:spPr>
            <a:xfrm>
              <a:off x="7438950" y="2848325"/>
              <a:ext cx="707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t>...</a:t>
              </a:r>
              <a:endParaRPr sz="2100"/>
            </a:p>
          </p:txBody>
        </p:sp>
      </p:grpSp>
      <p:sp>
        <p:nvSpPr>
          <p:cNvPr id="114" name="Google Shape;114;p19"/>
          <p:cNvSpPr/>
          <p:nvPr/>
        </p:nvSpPr>
        <p:spPr>
          <a:xfrm>
            <a:off x="1027900" y="2546575"/>
            <a:ext cx="1680900" cy="2035200"/>
          </a:xfrm>
          <a:prstGeom prst="flowChartAlternateProcess">
            <a:avLst/>
          </a:prstGeom>
          <a:solidFill>
            <a:srgbClr val="FCE5C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9"/>
          <p:cNvSpPr txBox="1"/>
          <p:nvPr/>
        </p:nvSpPr>
        <p:spPr>
          <a:xfrm>
            <a:off x="1436650" y="4651825"/>
            <a:ext cx="863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t>Simulator</a:t>
            </a:r>
            <a:endParaRPr sz="1000"/>
          </a:p>
        </p:txBody>
      </p:sp>
      <p:grpSp>
        <p:nvGrpSpPr>
          <p:cNvPr id="116" name="Google Shape;116;p19"/>
          <p:cNvGrpSpPr/>
          <p:nvPr/>
        </p:nvGrpSpPr>
        <p:grpSpPr>
          <a:xfrm>
            <a:off x="2892500" y="2344525"/>
            <a:ext cx="2884200" cy="464525"/>
            <a:chOff x="2892500" y="2344525"/>
            <a:chExt cx="2884200" cy="464525"/>
          </a:xfrm>
        </p:grpSpPr>
        <p:cxnSp>
          <p:nvCxnSpPr>
            <p:cNvPr id="117" name="Google Shape;117;p19"/>
            <p:cNvCxnSpPr/>
            <p:nvPr/>
          </p:nvCxnSpPr>
          <p:spPr>
            <a:xfrm flipH="1" rot="10800000">
              <a:off x="2947550" y="2790450"/>
              <a:ext cx="2213700" cy="18600"/>
            </a:xfrm>
            <a:prstGeom prst="straightConnector1">
              <a:avLst/>
            </a:prstGeom>
            <a:noFill/>
            <a:ln cap="flat" cmpd="sng" w="9525">
              <a:solidFill>
                <a:schemeClr val="dk2"/>
              </a:solidFill>
              <a:prstDash val="solid"/>
              <a:round/>
              <a:headEnd len="med" w="med" type="none"/>
              <a:tailEnd len="med" w="med" type="triangle"/>
            </a:ln>
          </p:spPr>
        </p:cxnSp>
        <p:sp>
          <p:nvSpPr>
            <p:cNvPr id="118" name="Google Shape;118;p19"/>
            <p:cNvSpPr txBox="1"/>
            <p:nvPr/>
          </p:nvSpPr>
          <p:spPr>
            <a:xfrm>
              <a:off x="2892500" y="2344525"/>
              <a:ext cx="2884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StartSnapshot</a:t>
              </a:r>
              <a:r>
                <a:rPr lang="en" sz="1000">
                  <a:latin typeface="Consolas"/>
                  <a:ea typeface="Consolas"/>
                  <a:cs typeface="Consolas"/>
                  <a:sym typeface="Consolas"/>
                </a:rPr>
                <a:t>(server_id)</a:t>
              </a:r>
              <a:endParaRPr sz="1000">
                <a:latin typeface="Consolas"/>
                <a:ea typeface="Consolas"/>
                <a:cs typeface="Consolas"/>
                <a:sym typeface="Consolas"/>
              </a:endParaRPr>
            </a:p>
          </p:txBody>
        </p:sp>
      </p:grpSp>
      <p:grpSp>
        <p:nvGrpSpPr>
          <p:cNvPr id="119" name="Google Shape;119;p19"/>
          <p:cNvGrpSpPr/>
          <p:nvPr/>
        </p:nvGrpSpPr>
        <p:grpSpPr>
          <a:xfrm>
            <a:off x="3185025" y="3054175"/>
            <a:ext cx="2884200" cy="1426500"/>
            <a:chOff x="3185025" y="3054175"/>
            <a:chExt cx="2884200" cy="1426500"/>
          </a:xfrm>
        </p:grpSpPr>
        <p:cxnSp>
          <p:nvCxnSpPr>
            <p:cNvPr id="120" name="Google Shape;120;p19"/>
            <p:cNvCxnSpPr/>
            <p:nvPr/>
          </p:nvCxnSpPr>
          <p:spPr>
            <a:xfrm flipH="1">
              <a:off x="4444725" y="3415250"/>
              <a:ext cx="1001100" cy="606300"/>
            </a:xfrm>
            <a:prstGeom prst="straightConnector1">
              <a:avLst/>
            </a:prstGeom>
            <a:noFill/>
            <a:ln cap="flat" cmpd="sng" w="9525">
              <a:solidFill>
                <a:schemeClr val="dk2"/>
              </a:solidFill>
              <a:prstDash val="solid"/>
              <a:round/>
              <a:headEnd len="med" w="med" type="none"/>
              <a:tailEnd len="med" w="med" type="triangle"/>
            </a:ln>
          </p:spPr>
        </p:cxnSp>
        <p:sp>
          <p:nvSpPr>
            <p:cNvPr id="121" name="Google Shape;121;p19"/>
            <p:cNvSpPr txBox="1"/>
            <p:nvPr/>
          </p:nvSpPr>
          <p:spPr>
            <a:xfrm>
              <a:off x="3185025" y="3054175"/>
              <a:ext cx="28842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NotifySnapshotComplete</a:t>
              </a:r>
              <a:endParaRPr b="1" sz="1000">
                <a:latin typeface="Consolas"/>
                <a:ea typeface="Consolas"/>
                <a:cs typeface="Consolas"/>
                <a:sym typeface="Consolas"/>
              </a:endParaRPr>
            </a:p>
            <a:p>
              <a:pPr indent="0" lvl="0" marL="0" rtl="0" algn="ctr">
                <a:spcBef>
                  <a:spcPts val="0"/>
                </a:spcBef>
                <a:spcAft>
                  <a:spcPts val="0"/>
                </a:spcAft>
                <a:buNone/>
              </a:pPr>
              <a:r>
                <a:rPr lang="en" sz="1000">
                  <a:latin typeface="Consolas"/>
                  <a:ea typeface="Consolas"/>
                  <a:cs typeface="Consolas"/>
                  <a:sym typeface="Consolas"/>
                </a:rPr>
                <a:t>(server_id, snap_id)</a:t>
              </a:r>
              <a:endParaRPr sz="1000">
                <a:latin typeface="Consolas"/>
                <a:ea typeface="Consolas"/>
                <a:cs typeface="Consolas"/>
                <a:sym typeface="Consolas"/>
              </a:endParaRPr>
            </a:p>
          </p:txBody>
        </p:sp>
        <p:cxnSp>
          <p:nvCxnSpPr>
            <p:cNvPr id="122" name="Google Shape;122;p19"/>
            <p:cNvCxnSpPr/>
            <p:nvPr/>
          </p:nvCxnSpPr>
          <p:spPr>
            <a:xfrm flipH="1">
              <a:off x="4499950" y="3837750"/>
              <a:ext cx="991800" cy="257100"/>
            </a:xfrm>
            <a:prstGeom prst="straightConnector1">
              <a:avLst/>
            </a:prstGeom>
            <a:noFill/>
            <a:ln cap="flat" cmpd="sng" w="9525">
              <a:solidFill>
                <a:schemeClr val="dk2"/>
              </a:solidFill>
              <a:prstDash val="solid"/>
              <a:round/>
              <a:headEnd len="med" w="med" type="none"/>
              <a:tailEnd len="med" w="med" type="triangle"/>
            </a:ln>
          </p:spPr>
        </p:cxnSp>
        <p:cxnSp>
          <p:nvCxnSpPr>
            <p:cNvPr id="123" name="Google Shape;123;p19"/>
            <p:cNvCxnSpPr/>
            <p:nvPr/>
          </p:nvCxnSpPr>
          <p:spPr>
            <a:xfrm rot="10800000">
              <a:off x="4481550" y="4159225"/>
              <a:ext cx="1019400" cy="0"/>
            </a:xfrm>
            <a:prstGeom prst="straightConnector1">
              <a:avLst/>
            </a:prstGeom>
            <a:noFill/>
            <a:ln cap="flat" cmpd="sng" w="9525">
              <a:solidFill>
                <a:schemeClr val="dk2"/>
              </a:solidFill>
              <a:prstDash val="solid"/>
              <a:round/>
              <a:headEnd len="med" w="med" type="none"/>
              <a:tailEnd len="med" w="med" type="triangle"/>
            </a:ln>
          </p:spPr>
        </p:cxnSp>
        <p:cxnSp>
          <p:nvCxnSpPr>
            <p:cNvPr id="124" name="Google Shape;124;p19"/>
            <p:cNvCxnSpPr/>
            <p:nvPr/>
          </p:nvCxnSpPr>
          <p:spPr>
            <a:xfrm rot="10800000">
              <a:off x="4463200" y="4232575"/>
              <a:ext cx="1065300" cy="248100"/>
            </a:xfrm>
            <a:prstGeom prst="straightConnector1">
              <a:avLst/>
            </a:prstGeom>
            <a:noFill/>
            <a:ln cap="flat" cmpd="sng" w="9525">
              <a:solidFill>
                <a:schemeClr val="dk2"/>
              </a:solidFill>
              <a:prstDash val="solid"/>
              <a:round/>
              <a:headEnd len="med" w="med" type="none"/>
              <a:tailEnd len="med" w="med" type="triangle"/>
            </a:ln>
          </p:spPr>
        </p:cxnSp>
      </p:grpSp>
      <p:grpSp>
        <p:nvGrpSpPr>
          <p:cNvPr id="125" name="Google Shape;125;p19"/>
          <p:cNvGrpSpPr/>
          <p:nvPr/>
        </p:nvGrpSpPr>
        <p:grpSpPr>
          <a:xfrm>
            <a:off x="2589350" y="4085750"/>
            <a:ext cx="2112600" cy="566075"/>
            <a:chOff x="2589350" y="4085750"/>
            <a:chExt cx="2112600" cy="566075"/>
          </a:xfrm>
        </p:grpSpPr>
        <p:sp>
          <p:nvSpPr>
            <p:cNvPr id="126" name="Google Shape;126;p19"/>
            <p:cNvSpPr txBox="1"/>
            <p:nvPr/>
          </p:nvSpPr>
          <p:spPr>
            <a:xfrm>
              <a:off x="2589350" y="4159225"/>
              <a:ext cx="21126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Collect</a:t>
              </a:r>
              <a:r>
                <a:rPr b="1" lang="en" sz="1000">
                  <a:latin typeface="Consolas"/>
                  <a:ea typeface="Consolas"/>
                  <a:cs typeface="Consolas"/>
                  <a:sym typeface="Consolas"/>
                </a:rPr>
                <a:t>Snapshot</a:t>
              </a:r>
              <a:endParaRPr b="1" sz="1000">
                <a:latin typeface="Consolas"/>
                <a:ea typeface="Consolas"/>
                <a:cs typeface="Consolas"/>
                <a:sym typeface="Consolas"/>
              </a:endParaRPr>
            </a:p>
            <a:p>
              <a:pPr indent="0" lvl="0" marL="0" rtl="0" algn="ctr">
                <a:spcBef>
                  <a:spcPts val="0"/>
                </a:spcBef>
                <a:spcAft>
                  <a:spcPts val="0"/>
                </a:spcAft>
                <a:buNone/>
              </a:pPr>
              <a:r>
                <a:rPr lang="en" sz="1000">
                  <a:latin typeface="Consolas"/>
                  <a:ea typeface="Consolas"/>
                  <a:cs typeface="Consolas"/>
                  <a:sym typeface="Consolas"/>
                </a:rPr>
                <a:t>(snap_id)</a:t>
              </a:r>
              <a:endParaRPr sz="1000">
                <a:latin typeface="Consolas"/>
                <a:ea typeface="Consolas"/>
                <a:cs typeface="Consolas"/>
                <a:sym typeface="Consolas"/>
              </a:endParaRPr>
            </a:p>
          </p:txBody>
        </p:sp>
        <p:cxnSp>
          <p:nvCxnSpPr>
            <p:cNvPr id="127" name="Google Shape;127;p19"/>
            <p:cNvCxnSpPr/>
            <p:nvPr/>
          </p:nvCxnSpPr>
          <p:spPr>
            <a:xfrm rot="10800000">
              <a:off x="2892500" y="4085750"/>
              <a:ext cx="1359300" cy="0"/>
            </a:xfrm>
            <a:prstGeom prst="straightConnector1">
              <a:avLst/>
            </a:prstGeom>
            <a:noFill/>
            <a:ln cap="flat" cmpd="sng" w="9525">
              <a:solidFill>
                <a:schemeClr val="dk2"/>
              </a:solidFill>
              <a:prstDash val="solid"/>
              <a:round/>
              <a:headEnd len="med" w="med" type="none"/>
              <a:tailEnd len="med" w="med" type="triangle"/>
            </a:ln>
          </p:spPr>
        </p:cxnSp>
      </p:grpSp>
      <p:sp>
        <p:nvSpPr>
          <p:cNvPr id="128" name="Google Shape;128;p1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129" name="Google Shape;129;p19"/>
          <p:cNvSpPr/>
          <p:nvPr/>
        </p:nvSpPr>
        <p:spPr>
          <a:xfrm>
            <a:off x="430900" y="188525"/>
            <a:ext cx="1125600" cy="256500"/>
          </a:xfrm>
          <a:prstGeom prst="chevron">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Concept</a:t>
            </a:r>
            <a:endParaRPr/>
          </a:p>
        </p:txBody>
      </p:sp>
      <p:sp>
        <p:nvSpPr>
          <p:cNvPr id="130" name="Google Shape;130;p19"/>
          <p:cNvSpPr/>
          <p:nvPr/>
        </p:nvSpPr>
        <p:spPr>
          <a:xfrm>
            <a:off x="1431075" y="188525"/>
            <a:ext cx="1125600" cy="256500"/>
          </a:xfrm>
          <a:prstGeom prst="chevron">
            <a:avLst>
              <a:gd fmla="val 50000" name="adj"/>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rPr>
              <a:t>Build</a:t>
            </a:r>
            <a:endParaRPr>
              <a:solidFill>
                <a:schemeClr val="lt1"/>
              </a:solidFill>
            </a:endParaRPr>
          </a:p>
        </p:txBody>
      </p:sp>
      <p:sp>
        <p:nvSpPr>
          <p:cNvPr id="131" name="Google Shape;131;p19"/>
          <p:cNvSpPr/>
          <p:nvPr/>
        </p:nvSpPr>
        <p:spPr>
          <a:xfrm>
            <a:off x="2413575" y="188525"/>
            <a:ext cx="1125600" cy="256500"/>
          </a:xfrm>
          <a:prstGeom prst="chevron">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Usage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1000"/>
                                        <p:tgtEl>
                                          <p:spTgt spid="10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1000"/>
                                        <p:tgtEl>
                                          <p:spTgt spid="1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1000"/>
                                        <p:tgtEl>
                                          <p:spTgt spid="11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is the System Physically Built?</a:t>
            </a:r>
            <a:endParaRPr/>
          </a:p>
        </p:txBody>
      </p:sp>
      <p:sp>
        <p:nvSpPr>
          <p:cNvPr id="137" name="Google Shape;137;p20"/>
          <p:cNvSpPr txBox="1"/>
          <p:nvPr/>
        </p:nvSpPr>
        <p:spPr>
          <a:xfrm>
            <a:off x="430900" y="1143825"/>
            <a:ext cx="4580400" cy="831300"/>
          </a:xfrm>
          <a:prstGeom prst="rect">
            <a:avLst/>
          </a:prstGeom>
          <a:solidFill>
            <a:srgbClr val="FFF2CC"/>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Understand the server’s implementation (see </a:t>
            </a:r>
            <a:r>
              <a:rPr i="1" lang="en"/>
              <a:t>server.go</a:t>
            </a:r>
            <a:r>
              <a:rPr lang="en"/>
              <a:t>)</a:t>
            </a:r>
            <a:endParaRPr/>
          </a:p>
          <a:p>
            <a:pPr indent="-317500" lvl="0" marL="457200" rtl="0" algn="l">
              <a:spcBef>
                <a:spcPts val="0"/>
              </a:spcBef>
              <a:spcAft>
                <a:spcPts val="0"/>
              </a:spcAft>
              <a:buSzPts val="1400"/>
              <a:buChar char="●"/>
            </a:pPr>
            <a:r>
              <a:rPr lang="en"/>
              <a:t>Methods it uses to communicate with each other</a:t>
            </a:r>
            <a:endParaRPr/>
          </a:p>
          <a:p>
            <a:pPr indent="-317500" lvl="0" marL="457200" rtl="0" algn="l">
              <a:spcBef>
                <a:spcPts val="0"/>
              </a:spcBef>
              <a:spcAft>
                <a:spcPts val="0"/>
              </a:spcAft>
              <a:buSzPts val="1400"/>
              <a:buChar char="●"/>
            </a:pPr>
            <a:r>
              <a:rPr lang="en"/>
              <a:t>Methods it uses to take a local snapshot </a:t>
            </a:r>
            <a:endParaRPr/>
          </a:p>
        </p:txBody>
      </p:sp>
      <p:sp>
        <p:nvSpPr>
          <p:cNvPr id="138" name="Google Shape;138;p20"/>
          <p:cNvSpPr/>
          <p:nvPr/>
        </p:nvSpPr>
        <p:spPr>
          <a:xfrm>
            <a:off x="4717550" y="1017725"/>
            <a:ext cx="4182000" cy="40755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20"/>
          <p:cNvSpPr/>
          <p:nvPr/>
        </p:nvSpPr>
        <p:spPr>
          <a:xfrm>
            <a:off x="6717750" y="1360300"/>
            <a:ext cx="977100" cy="12780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20"/>
          <p:cNvSpPr txBox="1"/>
          <p:nvPr/>
        </p:nvSpPr>
        <p:spPr>
          <a:xfrm>
            <a:off x="6852600" y="2638200"/>
            <a:ext cx="70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Server 3</a:t>
            </a:r>
            <a:endParaRPr sz="1000"/>
          </a:p>
        </p:txBody>
      </p:sp>
      <p:sp>
        <p:nvSpPr>
          <p:cNvPr id="141" name="Google Shape;141;p20"/>
          <p:cNvSpPr txBox="1"/>
          <p:nvPr/>
        </p:nvSpPr>
        <p:spPr>
          <a:xfrm>
            <a:off x="8340700" y="2976900"/>
            <a:ext cx="707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t>...</a:t>
            </a:r>
            <a:endParaRPr sz="2100"/>
          </a:p>
        </p:txBody>
      </p:sp>
      <p:sp>
        <p:nvSpPr>
          <p:cNvPr id="142" name="Google Shape;142;p20"/>
          <p:cNvSpPr/>
          <p:nvPr/>
        </p:nvSpPr>
        <p:spPr>
          <a:xfrm>
            <a:off x="2346075" y="2797200"/>
            <a:ext cx="808200" cy="1203300"/>
          </a:xfrm>
          <a:prstGeom prst="flowChartAlternateProcess">
            <a:avLst/>
          </a:prstGeom>
          <a:solidFill>
            <a:srgbClr val="FCE5C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0"/>
          <p:cNvSpPr txBox="1"/>
          <p:nvPr/>
        </p:nvSpPr>
        <p:spPr>
          <a:xfrm>
            <a:off x="2318475" y="4000500"/>
            <a:ext cx="863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t>Simulator</a:t>
            </a:r>
            <a:endParaRPr sz="1000"/>
          </a:p>
        </p:txBody>
      </p:sp>
      <p:sp>
        <p:nvSpPr>
          <p:cNvPr id="144" name="Google Shape;144;p20"/>
          <p:cNvSpPr txBox="1"/>
          <p:nvPr/>
        </p:nvSpPr>
        <p:spPr>
          <a:xfrm>
            <a:off x="6665200" y="2152700"/>
            <a:ext cx="11388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StartSnapshot</a:t>
            </a:r>
            <a:endParaRPr b="1" sz="1000">
              <a:latin typeface="Consolas"/>
              <a:ea typeface="Consolas"/>
              <a:cs typeface="Consolas"/>
              <a:sym typeface="Consolas"/>
            </a:endParaRPr>
          </a:p>
          <a:p>
            <a:pPr indent="0" lvl="0" marL="0" rtl="0" algn="ctr">
              <a:spcBef>
                <a:spcPts val="0"/>
              </a:spcBef>
              <a:spcAft>
                <a:spcPts val="0"/>
              </a:spcAft>
              <a:buNone/>
            </a:pPr>
            <a:r>
              <a:rPr lang="en" sz="1000">
                <a:latin typeface="Consolas"/>
                <a:ea typeface="Consolas"/>
                <a:cs typeface="Consolas"/>
                <a:sym typeface="Consolas"/>
              </a:rPr>
              <a:t>(snap_id)</a:t>
            </a:r>
            <a:endParaRPr sz="1000">
              <a:latin typeface="Consolas"/>
              <a:ea typeface="Consolas"/>
              <a:cs typeface="Consolas"/>
              <a:sym typeface="Consolas"/>
            </a:endParaRPr>
          </a:p>
        </p:txBody>
      </p:sp>
      <p:sp>
        <p:nvSpPr>
          <p:cNvPr id="145" name="Google Shape;145;p20"/>
          <p:cNvSpPr txBox="1"/>
          <p:nvPr/>
        </p:nvSpPr>
        <p:spPr>
          <a:xfrm>
            <a:off x="6636900" y="1411875"/>
            <a:ext cx="11388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HandlePacket</a:t>
            </a:r>
            <a:endParaRPr b="1" sz="1000">
              <a:latin typeface="Consolas"/>
              <a:ea typeface="Consolas"/>
              <a:cs typeface="Consolas"/>
              <a:sym typeface="Consolas"/>
            </a:endParaRPr>
          </a:p>
          <a:p>
            <a:pPr indent="0" lvl="0" marL="0" rtl="0" algn="ctr">
              <a:spcBef>
                <a:spcPts val="0"/>
              </a:spcBef>
              <a:spcAft>
                <a:spcPts val="0"/>
              </a:spcAft>
              <a:buNone/>
            </a:pPr>
            <a:r>
              <a:rPr lang="en" sz="1000">
                <a:latin typeface="Consolas"/>
                <a:ea typeface="Consolas"/>
                <a:cs typeface="Consolas"/>
                <a:sym typeface="Consolas"/>
              </a:rPr>
              <a:t>(msg)</a:t>
            </a:r>
            <a:endParaRPr sz="1000">
              <a:latin typeface="Consolas"/>
              <a:ea typeface="Consolas"/>
              <a:cs typeface="Consolas"/>
              <a:sym typeface="Consolas"/>
            </a:endParaRPr>
          </a:p>
        </p:txBody>
      </p:sp>
      <p:sp>
        <p:nvSpPr>
          <p:cNvPr id="146" name="Google Shape;146;p20"/>
          <p:cNvSpPr/>
          <p:nvPr/>
        </p:nvSpPr>
        <p:spPr>
          <a:xfrm>
            <a:off x="6317975" y="3489650"/>
            <a:ext cx="977100" cy="13119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20"/>
          <p:cNvSpPr txBox="1"/>
          <p:nvPr/>
        </p:nvSpPr>
        <p:spPr>
          <a:xfrm>
            <a:off x="6452813" y="4747375"/>
            <a:ext cx="70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Server 2</a:t>
            </a:r>
            <a:endParaRPr sz="1000"/>
          </a:p>
        </p:txBody>
      </p:sp>
      <p:sp>
        <p:nvSpPr>
          <p:cNvPr id="148" name="Google Shape;148;p20"/>
          <p:cNvSpPr txBox="1"/>
          <p:nvPr/>
        </p:nvSpPr>
        <p:spPr>
          <a:xfrm>
            <a:off x="6237125" y="3489654"/>
            <a:ext cx="11388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HandlePacket</a:t>
            </a:r>
            <a:endParaRPr b="1" sz="1000">
              <a:latin typeface="Consolas"/>
              <a:ea typeface="Consolas"/>
              <a:cs typeface="Consolas"/>
              <a:sym typeface="Consolas"/>
            </a:endParaRPr>
          </a:p>
          <a:p>
            <a:pPr indent="0" lvl="0" marL="0" rtl="0" algn="ctr">
              <a:spcBef>
                <a:spcPts val="0"/>
              </a:spcBef>
              <a:spcAft>
                <a:spcPts val="0"/>
              </a:spcAft>
              <a:buNone/>
            </a:pPr>
            <a:r>
              <a:rPr lang="en" sz="1000">
                <a:latin typeface="Consolas"/>
                <a:ea typeface="Consolas"/>
                <a:cs typeface="Consolas"/>
                <a:sym typeface="Consolas"/>
              </a:rPr>
              <a:t>(msg)</a:t>
            </a:r>
            <a:endParaRPr sz="1000">
              <a:latin typeface="Consolas"/>
              <a:ea typeface="Consolas"/>
              <a:cs typeface="Consolas"/>
              <a:sym typeface="Consolas"/>
            </a:endParaRPr>
          </a:p>
        </p:txBody>
      </p:sp>
      <p:sp>
        <p:nvSpPr>
          <p:cNvPr id="149" name="Google Shape;149;p20"/>
          <p:cNvSpPr/>
          <p:nvPr/>
        </p:nvSpPr>
        <p:spPr>
          <a:xfrm>
            <a:off x="5013950" y="2157025"/>
            <a:ext cx="977100" cy="12780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20"/>
          <p:cNvSpPr txBox="1"/>
          <p:nvPr/>
        </p:nvSpPr>
        <p:spPr>
          <a:xfrm>
            <a:off x="5148775" y="3434838"/>
            <a:ext cx="70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Server 1</a:t>
            </a:r>
            <a:endParaRPr sz="1000"/>
          </a:p>
        </p:txBody>
      </p:sp>
      <p:sp>
        <p:nvSpPr>
          <p:cNvPr id="151" name="Google Shape;151;p20"/>
          <p:cNvSpPr txBox="1"/>
          <p:nvPr/>
        </p:nvSpPr>
        <p:spPr>
          <a:xfrm>
            <a:off x="4920138" y="2147325"/>
            <a:ext cx="11388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HandlePacket</a:t>
            </a:r>
            <a:endParaRPr b="1" sz="1000">
              <a:latin typeface="Consolas"/>
              <a:ea typeface="Consolas"/>
              <a:cs typeface="Consolas"/>
              <a:sym typeface="Consolas"/>
            </a:endParaRPr>
          </a:p>
          <a:p>
            <a:pPr indent="0" lvl="0" marL="0" rtl="0" algn="ctr">
              <a:spcBef>
                <a:spcPts val="0"/>
              </a:spcBef>
              <a:spcAft>
                <a:spcPts val="0"/>
              </a:spcAft>
              <a:buNone/>
            </a:pPr>
            <a:r>
              <a:rPr lang="en" sz="1000">
                <a:latin typeface="Consolas"/>
                <a:ea typeface="Consolas"/>
                <a:cs typeface="Consolas"/>
                <a:sym typeface="Consolas"/>
              </a:rPr>
              <a:t>(msg)</a:t>
            </a:r>
            <a:endParaRPr sz="1000">
              <a:latin typeface="Consolas"/>
              <a:ea typeface="Consolas"/>
              <a:cs typeface="Consolas"/>
              <a:sym typeface="Consolas"/>
            </a:endParaRPr>
          </a:p>
        </p:txBody>
      </p:sp>
      <p:cxnSp>
        <p:nvCxnSpPr>
          <p:cNvPr id="152" name="Google Shape;152;p20"/>
          <p:cNvCxnSpPr/>
          <p:nvPr/>
        </p:nvCxnSpPr>
        <p:spPr>
          <a:xfrm flipH="1">
            <a:off x="7206300" y="1852150"/>
            <a:ext cx="8100" cy="285300"/>
          </a:xfrm>
          <a:prstGeom prst="straightConnector1">
            <a:avLst/>
          </a:prstGeom>
          <a:noFill/>
          <a:ln cap="flat" cmpd="sng" w="9525">
            <a:solidFill>
              <a:schemeClr val="dk2"/>
            </a:solidFill>
            <a:prstDash val="solid"/>
            <a:round/>
            <a:headEnd len="med" w="med" type="none"/>
            <a:tailEnd len="med" w="med" type="triangle"/>
          </a:ln>
        </p:spPr>
      </p:cxnSp>
      <p:sp>
        <p:nvSpPr>
          <p:cNvPr id="153" name="Google Shape;153;p20"/>
          <p:cNvSpPr txBox="1"/>
          <p:nvPr/>
        </p:nvSpPr>
        <p:spPr>
          <a:xfrm>
            <a:off x="3054700" y="2898738"/>
            <a:ext cx="15807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Tick</a:t>
            </a:r>
            <a:r>
              <a:rPr lang="en" sz="1000">
                <a:latin typeface="Consolas"/>
                <a:ea typeface="Consolas"/>
                <a:cs typeface="Consolas"/>
                <a:sym typeface="Consolas"/>
              </a:rPr>
              <a:t>()</a:t>
            </a:r>
            <a:endParaRPr sz="1000">
              <a:latin typeface="Consolas"/>
              <a:ea typeface="Consolas"/>
              <a:cs typeface="Consolas"/>
              <a:sym typeface="Consolas"/>
            </a:endParaRPr>
          </a:p>
        </p:txBody>
      </p:sp>
      <p:cxnSp>
        <p:nvCxnSpPr>
          <p:cNvPr id="154" name="Google Shape;154;p20"/>
          <p:cNvCxnSpPr/>
          <p:nvPr/>
        </p:nvCxnSpPr>
        <p:spPr>
          <a:xfrm flipH="1">
            <a:off x="6138413" y="2135113"/>
            <a:ext cx="447300" cy="313200"/>
          </a:xfrm>
          <a:prstGeom prst="straightConnector1">
            <a:avLst/>
          </a:prstGeom>
          <a:noFill/>
          <a:ln cap="flat" cmpd="sng" w="9525">
            <a:solidFill>
              <a:schemeClr val="dk2"/>
            </a:solidFill>
            <a:prstDash val="solid"/>
            <a:round/>
            <a:headEnd len="med" w="med" type="none"/>
            <a:tailEnd len="med" w="med" type="triangle"/>
          </a:ln>
        </p:spPr>
      </p:cxnSp>
      <p:sp>
        <p:nvSpPr>
          <p:cNvPr id="155" name="Google Shape;155;p20"/>
          <p:cNvSpPr txBox="1"/>
          <p:nvPr/>
        </p:nvSpPr>
        <p:spPr>
          <a:xfrm>
            <a:off x="5432900" y="1825450"/>
            <a:ext cx="13518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SendTokens</a:t>
            </a:r>
            <a:r>
              <a:rPr lang="en" sz="1000">
                <a:latin typeface="Consolas"/>
                <a:ea typeface="Consolas"/>
                <a:cs typeface="Consolas"/>
                <a:sym typeface="Consolas"/>
              </a:rPr>
              <a:t>()</a:t>
            </a:r>
            <a:endParaRPr sz="1000">
              <a:latin typeface="Consolas"/>
              <a:ea typeface="Consolas"/>
              <a:cs typeface="Consolas"/>
              <a:sym typeface="Consolas"/>
            </a:endParaRPr>
          </a:p>
        </p:txBody>
      </p:sp>
      <p:cxnSp>
        <p:nvCxnSpPr>
          <p:cNvPr id="156" name="Google Shape;156;p20"/>
          <p:cNvCxnSpPr/>
          <p:nvPr/>
        </p:nvCxnSpPr>
        <p:spPr>
          <a:xfrm flipH="1" rot="10800000">
            <a:off x="6239088" y="2336413"/>
            <a:ext cx="436200" cy="290700"/>
          </a:xfrm>
          <a:prstGeom prst="straightConnector1">
            <a:avLst/>
          </a:prstGeom>
          <a:noFill/>
          <a:ln cap="flat" cmpd="sng" w="9525">
            <a:solidFill>
              <a:schemeClr val="dk2"/>
            </a:solidFill>
            <a:prstDash val="solid"/>
            <a:round/>
            <a:headEnd len="med" w="med" type="none"/>
            <a:tailEnd len="med" w="med" type="triangle"/>
          </a:ln>
        </p:spPr>
      </p:cxnSp>
      <p:cxnSp>
        <p:nvCxnSpPr>
          <p:cNvPr id="157" name="Google Shape;157;p20"/>
          <p:cNvCxnSpPr/>
          <p:nvPr/>
        </p:nvCxnSpPr>
        <p:spPr>
          <a:xfrm flipH="1">
            <a:off x="6987375" y="3103025"/>
            <a:ext cx="33600" cy="335400"/>
          </a:xfrm>
          <a:prstGeom prst="straightConnector1">
            <a:avLst/>
          </a:prstGeom>
          <a:noFill/>
          <a:ln cap="flat" cmpd="sng" w="9525">
            <a:solidFill>
              <a:schemeClr val="dk2"/>
            </a:solidFill>
            <a:prstDash val="solid"/>
            <a:round/>
            <a:headEnd len="med" w="med" type="none"/>
            <a:tailEnd len="med" w="med" type="triangle"/>
          </a:ln>
        </p:spPr>
      </p:cxnSp>
      <p:cxnSp>
        <p:nvCxnSpPr>
          <p:cNvPr id="158" name="Google Shape;158;p20"/>
          <p:cNvCxnSpPr/>
          <p:nvPr/>
        </p:nvCxnSpPr>
        <p:spPr>
          <a:xfrm flipH="1" rot="10800000">
            <a:off x="7211050" y="3159000"/>
            <a:ext cx="22500" cy="257100"/>
          </a:xfrm>
          <a:prstGeom prst="straightConnector1">
            <a:avLst/>
          </a:prstGeom>
          <a:noFill/>
          <a:ln cap="flat" cmpd="sng" w="9525">
            <a:solidFill>
              <a:schemeClr val="dk2"/>
            </a:solidFill>
            <a:prstDash val="solid"/>
            <a:round/>
            <a:headEnd len="med" w="med" type="none"/>
            <a:tailEnd len="med" w="med" type="triangle"/>
          </a:ln>
        </p:spPr>
      </p:cxnSp>
      <p:cxnSp>
        <p:nvCxnSpPr>
          <p:cNvPr id="159" name="Google Shape;159;p20"/>
          <p:cNvCxnSpPr/>
          <p:nvPr/>
        </p:nvCxnSpPr>
        <p:spPr>
          <a:xfrm rot="10800000">
            <a:off x="5750675" y="3769538"/>
            <a:ext cx="480900" cy="178800"/>
          </a:xfrm>
          <a:prstGeom prst="straightConnector1">
            <a:avLst/>
          </a:prstGeom>
          <a:noFill/>
          <a:ln cap="flat" cmpd="sng" w="9525">
            <a:solidFill>
              <a:schemeClr val="dk2"/>
            </a:solidFill>
            <a:prstDash val="solid"/>
            <a:round/>
            <a:headEnd len="med" w="med" type="none"/>
            <a:tailEnd len="med" w="med" type="triangle"/>
          </a:ln>
        </p:spPr>
      </p:cxnSp>
      <p:cxnSp>
        <p:nvCxnSpPr>
          <p:cNvPr id="160" name="Google Shape;160;p20"/>
          <p:cNvCxnSpPr/>
          <p:nvPr/>
        </p:nvCxnSpPr>
        <p:spPr>
          <a:xfrm>
            <a:off x="5571875" y="3892438"/>
            <a:ext cx="637200" cy="246000"/>
          </a:xfrm>
          <a:prstGeom prst="straightConnector1">
            <a:avLst/>
          </a:prstGeom>
          <a:noFill/>
          <a:ln cap="flat" cmpd="sng" w="9525">
            <a:solidFill>
              <a:schemeClr val="dk2"/>
            </a:solidFill>
            <a:prstDash val="solid"/>
            <a:round/>
            <a:headEnd len="med" w="med" type="none"/>
            <a:tailEnd len="med" w="med" type="triangle"/>
          </a:ln>
        </p:spPr>
      </p:cxnSp>
      <p:sp>
        <p:nvSpPr>
          <p:cNvPr id="161" name="Google Shape;161;p20"/>
          <p:cNvSpPr txBox="1"/>
          <p:nvPr/>
        </p:nvSpPr>
        <p:spPr>
          <a:xfrm>
            <a:off x="5013950" y="4077563"/>
            <a:ext cx="13518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SendTokens</a:t>
            </a:r>
            <a:r>
              <a:rPr lang="en" sz="1000">
                <a:latin typeface="Consolas"/>
                <a:ea typeface="Consolas"/>
                <a:cs typeface="Consolas"/>
                <a:sym typeface="Consolas"/>
              </a:rPr>
              <a:t>()</a:t>
            </a:r>
            <a:endParaRPr sz="1000">
              <a:latin typeface="Consolas"/>
              <a:ea typeface="Consolas"/>
              <a:cs typeface="Consolas"/>
              <a:sym typeface="Consolas"/>
            </a:endParaRPr>
          </a:p>
        </p:txBody>
      </p:sp>
      <p:sp>
        <p:nvSpPr>
          <p:cNvPr id="162" name="Google Shape;162;p20"/>
          <p:cNvSpPr txBox="1"/>
          <p:nvPr/>
        </p:nvSpPr>
        <p:spPr>
          <a:xfrm>
            <a:off x="7375925" y="3063925"/>
            <a:ext cx="1209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SendTokens</a:t>
            </a:r>
            <a:r>
              <a:rPr lang="en" sz="1000">
                <a:latin typeface="Consolas"/>
                <a:ea typeface="Consolas"/>
                <a:cs typeface="Consolas"/>
                <a:sym typeface="Consolas"/>
              </a:rPr>
              <a:t>()</a:t>
            </a:r>
            <a:endParaRPr sz="1000">
              <a:latin typeface="Consolas"/>
              <a:ea typeface="Consolas"/>
              <a:cs typeface="Consolas"/>
              <a:sym typeface="Consolas"/>
            </a:endParaRPr>
          </a:p>
        </p:txBody>
      </p:sp>
      <p:sp>
        <p:nvSpPr>
          <p:cNvPr id="163" name="Google Shape;163;p20"/>
          <p:cNvSpPr/>
          <p:nvPr/>
        </p:nvSpPr>
        <p:spPr>
          <a:xfrm>
            <a:off x="3356500" y="3243650"/>
            <a:ext cx="977100" cy="246000"/>
          </a:xfrm>
          <a:prstGeom prst="rightArrow">
            <a:avLst>
              <a:gd fmla="val 50000" name="adj1"/>
              <a:gd fmla="val 50000" name="adj2"/>
            </a:avLst>
          </a:prstGeom>
          <a:solidFill>
            <a:srgbClr val="4A86E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2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165" name="Google Shape;165;p20"/>
          <p:cNvSpPr txBox="1"/>
          <p:nvPr/>
        </p:nvSpPr>
        <p:spPr>
          <a:xfrm>
            <a:off x="4933100" y="2932275"/>
            <a:ext cx="11388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StartSnapshot</a:t>
            </a:r>
            <a:endParaRPr b="1" sz="1000">
              <a:latin typeface="Consolas"/>
              <a:ea typeface="Consolas"/>
              <a:cs typeface="Consolas"/>
              <a:sym typeface="Consolas"/>
            </a:endParaRPr>
          </a:p>
          <a:p>
            <a:pPr indent="0" lvl="0" marL="0" rtl="0" algn="ctr">
              <a:spcBef>
                <a:spcPts val="0"/>
              </a:spcBef>
              <a:spcAft>
                <a:spcPts val="0"/>
              </a:spcAft>
              <a:buNone/>
            </a:pPr>
            <a:r>
              <a:rPr lang="en" sz="1000">
                <a:latin typeface="Consolas"/>
                <a:ea typeface="Consolas"/>
                <a:cs typeface="Consolas"/>
                <a:sym typeface="Consolas"/>
              </a:rPr>
              <a:t>(snap_id)</a:t>
            </a:r>
            <a:endParaRPr sz="1000">
              <a:latin typeface="Consolas"/>
              <a:ea typeface="Consolas"/>
              <a:cs typeface="Consolas"/>
              <a:sym typeface="Consolas"/>
            </a:endParaRPr>
          </a:p>
        </p:txBody>
      </p:sp>
      <p:cxnSp>
        <p:nvCxnSpPr>
          <p:cNvPr id="166" name="Google Shape;166;p20"/>
          <p:cNvCxnSpPr/>
          <p:nvPr/>
        </p:nvCxnSpPr>
        <p:spPr>
          <a:xfrm flipH="1">
            <a:off x="5474200" y="2631725"/>
            <a:ext cx="8100" cy="285300"/>
          </a:xfrm>
          <a:prstGeom prst="straightConnector1">
            <a:avLst/>
          </a:prstGeom>
          <a:noFill/>
          <a:ln cap="flat" cmpd="sng" w="9525">
            <a:solidFill>
              <a:schemeClr val="dk2"/>
            </a:solidFill>
            <a:prstDash val="solid"/>
            <a:round/>
            <a:headEnd len="med" w="med" type="none"/>
            <a:tailEnd len="med" w="med" type="triangle"/>
          </a:ln>
        </p:spPr>
      </p:cxnSp>
      <p:sp>
        <p:nvSpPr>
          <p:cNvPr id="167" name="Google Shape;167;p20"/>
          <p:cNvSpPr txBox="1"/>
          <p:nvPr/>
        </p:nvSpPr>
        <p:spPr>
          <a:xfrm>
            <a:off x="6239150" y="4301050"/>
            <a:ext cx="11388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StartSnapshot</a:t>
            </a:r>
            <a:endParaRPr b="1" sz="1000">
              <a:latin typeface="Consolas"/>
              <a:ea typeface="Consolas"/>
              <a:cs typeface="Consolas"/>
              <a:sym typeface="Consolas"/>
            </a:endParaRPr>
          </a:p>
          <a:p>
            <a:pPr indent="0" lvl="0" marL="0" rtl="0" algn="ctr">
              <a:spcBef>
                <a:spcPts val="0"/>
              </a:spcBef>
              <a:spcAft>
                <a:spcPts val="0"/>
              </a:spcAft>
              <a:buNone/>
            </a:pPr>
            <a:r>
              <a:rPr lang="en" sz="1000">
                <a:latin typeface="Consolas"/>
                <a:ea typeface="Consolas"/>
                <a:cs typeface="Consolas"/>
                <a:sym typeface="Consolas"/>
              </a:rPr>
              <a:t>(snap_id)</a:t>
            </a:r>
            <a:endParaRPr sz="1000">
              <a:latin typeface="Consolas"/>
              <a:ea typeface="Consolas"/>
              <a:cs typeface="Consolas"/>
              <a:sym typeface="Consolas"/>
            </a:endParaRPr>
          </a:p>
        </p:txBody>
      </p:sp>
      <p:cxnSp>
        <p:nvCxnSpPr>
          <p:cNvPr id="168" name="Google Shape;168;p20"/>
          <p:cNvCxnSpPr/>
          <p:nvPr/>
        </p:nvCxnSpPr>
        <p:spPr>
          <a:xfrm flipH="1">
            <a:off x="6780250" y="4000500"/>
            <a:ext cx="8100" cy="285300"/>
          </a:xfrm>
          <a:prstGeom prst="straightConnector1">
            <a:avLst/>
          </a:prstGeom>
          <a:noFill/>
          <a:ln cap="flat" cmpd="sng" w="9525">
            <a:solidFill>
              <a:schemeClr val="dk2"/>
            </a:solidFill>
            <a:prstDash val="solid"/>
            <a:round/>
            <a:headEnd len="med" w="med" type="none"/>
            <a:tailEnd len="med" w="med" type="triangle"/>
          </a:ln>
        </p:spPr>
      </p:cxnSp>
      <p:sp>
        <p:nvSpPr>
          <p:cNvPr id="169" name="Google Shape;169;p20"/>
          <p:cNvSpPr/>
          <p:nvPr/>
        </p:nvSpPr>
        <p:spPr>
          <a:xfrm>
            <a:off x="430900" y="188525"/>
            <a:ext cx="1125600" cy="256500"/>
          </a:xfrm>
          <a:prstGeom prst="chevron">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Concept</a:t>
            </a:r>
            <a:endParaRPr/>
          </a:p>
        </p:txBody>
      </p:sp>
      <p:sp>
        <p:nvSpPr>
          <p:cNvPr id="170" name="Google Shape;170;p20"/>
          <p:cNvSpPr/>
          <p:nvPr/>
        </p:nvSpPr>
        <p:spPr>
          <a:xfrm>
            <a:off x="1431075" y="188525"/>
            <a:ext cx="1125600" cy="256500"/>
          </a:xfrm>
          <a:prstGeom prst="chevron">
            <a:avLst>
              <a:gd fmla="val 50000" name="adj"/>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rPr>
              <a:t>Build</a:t>
            </a:r>
            <a:endParaRPr>
              <a:solidFill>
                <a:schemeClr val="lt1"/>
              </a:solidFill>
            </a:endParaRPr>
          </a:p>
        </p:txBody>
      </p:sp>
      <p:sp>
        <p:nvSpPr>
          <p:cNvPr id="171" name="Google Shape;171;p20"/>
          <p:cNvSpPr/>
          <p:nvPr/>
        </p:nvSpPr>
        <p:spPr>
          <a:xfrm>
            <a:off x="2413575" y="188525"/>
            <a:ext cx="1125600" cy="256500"/>
          </a:xfrm>
          <a:prstGeom prst="chevron">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Usage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1000"/>
                                        <p:tgtEl>
                                          <p:spTgt spid="1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1000"/>
                                        <p:tgtEl>
                                          <p:spTgt spid="152"/>
                                        </p:tgtEl>
                                      </p:cBhvr>
                                    </p:animEffect>
                                  </p:childTnLst>
                                </p:cTn>
                              </p:par>
                              <p:par>
                                <p:cTn fill="hold" nodeType="with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1000"/>
                                        <p:tgtEl>
                                          <p:spTgt spid="1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1000"/>
                                        <p:tgtEl>
                                          <p:spTgt spid="154"/>
                                        </p:tgtEl>
                                      </p:cBhvr>
                                    </p:animEffect>
                                  </p:childTnLst>
                                </p:cTn>
                              </p:par>
                              <p:par>
                                <p:cTn fill="hold" nodeType="withEffect" presetClass="entr" presetID="10" presetSubtype="0">
                                  <p:stCondLst>
                                    <p:cond delay="0"/>
                                  </p:stCondLst>
                                  <p:childTnLst>
                                    <p:set>
                                      <p:cBhvr>
                                        <p:cTn dur="1" fill="hold">
                                          <p:stCondLst>
                                            <p:cond delay="0"/>
                                          </p:stCondLst>
                                        </p:cTn>
                                        <p:tgtEl>
                                          <p:spTgt spid="156"/>
                                        </p:tgtEl>
                                        <p:attrNameLst>
                                          <p:attrName>style.visibility</p:attrName>
                                        </p:attrNameLst>
                                      </p:cBhvr>
                                      <p:to>
                                        <p:strVal val="visible"/>
                                      </p:to>
                                    </p:set>
                                    <p:animEffect filter="fade" transition="in">
                                      <p:cBhvr>
                                        <p:cTn dur="1000"/>
                                        <p:tgtEl>
                                          <p:spTgt spid="156"/>
                                        </p:tgtEl>
                                      </p:cBhvr>
                                    </p:animEffect>
                                  </p:childTnLst>
                                </p:cTn>
                              </p:par>
                              <p:par>
                                <p:cTn fill="hold" nodeType="with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1000"/>
                                        <p:tgtEl>
                                          <p:spTgt spid="157"/>
                                        </p:tgtEl>
                                      </p:cBhvr>
                                    </p:animEffect>
                                  </p:childTnLst>
                                </p:cTn>
                              </p:par>
                              <p:par>
                                <p:cTn fill="hold" nodeType="with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1000"/>
                                        <p:tgtEl>
                                          <p:spTgt spid="158"/>
                                        </p:tgtEl>
                                      </p:cBhvr>
                                    </p:animEffect>
                                  </p:childTnLst>
                                </p:cTn>
                              </p:par>
                              <p:par>
                                <p:cTn fill="hold" nodeType="with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1000"/>
                                        <p:tgtEl>
                                          <p:spTgt spid="159"/>
                                        </p:tgtEl>
                                      </p:cBhvr>
                                    </p:animEffect>
                                  </p:childTnLst>
                                </p:cTn>
                              </p:par>
                              <p:par>
                                <p:cTn fill="hold" nodeType="with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1000"/>
                                        <p:tgtEl>
                                          <p:spTgt spid="153"/>
                                        </p:tgtEl>
                                      </p:cBhvr>
                                    </p:animEffect>
                                  </p:childTnLst>
                                </p:cTn>
                              </p:par>
                              <p:par>
                                <p:cTn fill="hold" nodeType="with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1000"/>
                                        <p:tgtEl>
                                          <p:spTgt spid="155"/>
                                        </p:tgtEl>
                                      </p:cBhvr>
                                    </p:animEffect>
                                  </p:childTnLst>
                                </p:cTn>
                              </p:par>
                              <p:par>
                                <p:cTn fill="hold" nodeType="withEffect" presetClass="entr" presetID="10" presetSubtype="0">
                                  <p:stCondLst>
                                    <p:cond delay="0"/>
                                  </p:stCondLst>
                                  <p:childTnLst>
                                    <p:set>
                                      <p:cBhvr>
                                        <p:cTn dur="1" fill="hold">
                                          <p:stCondLst>
                                            <p:cond delay="0"/>
                                          </p:stCondLst>
                                        </p:cTn>
                                        <p:tgtEl>
                                          <p:spTgt spid="161"/>
                                        </p:tgtEl>
                                        <p:attrNameLst>
                                          <p:attrName>style.visibility</p:attrName>
                                        </p:attrNameLst>
                                      </p:cBhvr>
                                      <p:to>
                                        <p:strVal val="visible"/>
                                      </p:to>
                                    </p:set>
                                    <p:animEffect filter="fade" transition="in">
                                      <p:cBhvr>
                                        <p:cTn dur="1000"/>
                                        <p:tgtEl>
                                          <p:spTgt spid="161"/>
                                        </p:tgtEl>
                                      </p:cBhvr>
                                    </p:animEffect>
                                  </p:childTnLst>
                                </p:cTn>
                              </p:par>
                              <p:par>
                                <p:cTn fill="hold" nodeType="withEffect" presetClass="entr" presetID="10" presetSubtype="0">
                                  <p:stCondLst>
                                    <p:cond delay="0"/>
                                  </p:stCondLst>
                                  <p:childTnLst>
                                    <p:set>
                                      <p:cBhvr>
                                        <p:cTn dur="1" fill="hold">
                                          <p:stCondLst>
                                            <p:cond delay="0"/>
                                          </p:stCondLst>
                                        </p:cTn>
                                        <p:tgtEl>
                                          <p:spTgt spid="162"/>
                                        </p:tgtEl>
                                        <p:attrNameLst>
                                          <p:attrName>style.visibility</p:attrName>
                                        </p:attrNameLst>
                                      </p:cBhvr>
                                      <p:to>
                                        <p:strVal val="visible"/>
                                      </p:to>
                                    </p:set>
                                    <p:animEffect filter="fade" transition="in">
                                      <p:cBhvr>
                                        <p:cTn dur="1000"/>
                                        <p:tgtEl>
                                          <p:spTgt spid="162"/>
                                        </p:tgtEl>
                                      </p:cBhvr>
                                    </p:animEffect>
                                  </p:childTnLst>
                                </p:cTn>
                              </p:par>
                              <p:par>
                                <p:cTn fill="hold" nodeType="with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1000"/>
                                        <p:tgtEl>
                                          <p:spTgt spid="1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1000"/>
                                        <p:tgtEl>
                                          <p:spTgt spid="151"/>
                                        </p:tgtEl>
                                      </p:cBhvr>
                                    </p:animEffect>
                                  </p:childTnLst>
                                </p:cTn>
                              </p:par>
                              <p:par>
                                <p:cTn fill="hold" nodeType="with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1000"/>
                                        <p:tgtEl>
                                          <p:spTgt spid="1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1000"/>
                                        <p:tgtEl>
                                          <p:spTgt spid="165"/>
                                        </p:tgtEl>
                                      </p:cBhvr>
                                    </p:animEffect>
                                  </p:childTnLst>
                                </p:cTn>
                              </p:par>
                              <p:par>
                                <p:cTn fill="hold" nodeType="with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1000"/>
                                        <p:tgtEl>
                                          <p:spTgt spid="166"/>
                                        </p:tgtEl>
                                      </p:cBhvr>
                                    </p:animEffect>
                                  </p:childTnLst>
                                </p:cTn>
                              </p:par>
                              <p:par>
                                <p:cTn fill="hold" nodeType="with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1000"/>
                                        <p:tgtEl>
                                          <p:spTgt spid="168"/>
                                        </p:tgtEl>
                                      </p:cBhvr>
                                    </p:animEffect>
                                  </p:childTnLst>
                                </p:cTn>
                              </p:par>
                              <p:par>
                                <p:cTn fill="hold" nodeType="with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1000"/>
                                        <p:tgtEl>
                                          <p:spTgt spid="1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How to Use the System?</a:t>
            </a:r>
            <a:endParaRPr/>
          </a:p>
        </p:txBody>
      </p:sp>
      <p:sp>
        <p:nvSpPr>
          <p:cNvPr id="177" name="Google Shape;177;p21"/>
          <p:cNvSpPr txBox="1"/>
          <p:nvPr/>
        </p:nvSpPr>
        <p:spPr>
          <a:xfrm>
            <a:off x="430900" y="1143825"/>
            <a:ext cx="5290500" cy="615600"/>
          </a:xfrm>
          <a:prstGeom prst="rect">
            <a:avLst/>
          </a:prstGeom>
          <a:solidFill>
            <a:srgbClr val="FFF2CC"/>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Understand how the external environment talks to our system</a:t>
            </a:r>
            <a:endParaRPr/>
          </a:p>
          <a:p>
            <a:pPr indent="0" lvl="0" marL="0" rtl="0" algn="l">
              <a:spcBef>
                <a:spcPts val="0"/>
              </a:spcBef>
              <a:spcAft>
                <a:spcPts val="0"/>
              </a:spcAft>
              <a:buNone/>
            </a:pPr>
            <a:r>
              <a:rPr lang="en"/>
              <a:t>(see </a:t>
            </a:r>
            <a:r>
              <a:rPr i="1" lang="en"/>
              <a:t>test_common.go</a:t>
            </a:r>
            <a:r>
              <a:rPr lang="en"/>
              <a:t> and </a:t>
            </a:r>
            <a:r>
              <a:rPr i="1" lang="en"/>
              <a:t>snapshot_test.go</a:t>
            </a:r>
            <a:r>
              <a:rPr lang="en"/>
              <a:t>)</a:t>
            </a:r>
            <a:endParaRPr/>
          </a:p>
        </p:txBody>
      </p:sp>
      <p:grpSp>
        <p:nvGrpSpPr>
          <p:cNvPr id="178" name="Google Shape;178;p21"/>
          <p:cNvGrpSpPr/>
          <p:nvPr/>
        </p:nvGrpSpPr>
        <p:grpSpPr>
          <a:xfrm>
            <a:off x="5599200" y="1670125"/>
            <a:ext cx="3233100" cy="3260700"/>
            <a:chOff x="5115175" y="1253850"/>
            <a:chExt cx="3233100" cy="3260700"/>
          </a:xfrm>
        </p:grpSpPr>
        <p:sp>
          <p:nvSpPr>
            <p:cNvPr id="179" name="Google Shape;179;p21"/>
            <p:cNvSpPr/>
            <p:nvPr/>
          </p:nvSpPr>
          <p:spPr>
            <a:xfrm>
              <a:off x="5115175" y="1253850"/>
              <a:ext cx="3233100" cy="3260700"/>
            </a:xfrm>
            <a:prstGeom prst="ellips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0" name="Google Shape;180;p21"/>
            <p:cNvGrpSpPr/>
            <p:nvPr/>
          </p:nvGrpSpPr>
          <p:grpSpPr>
            <a:xfrm>
              <a:off x="5613800" y="2298400"/>
              <a:ext cx="707400" cy="1073400"/>
              <a:chOff x="2607700" y="2806075"/>
              <a:chExt cx="707400" cy="1073400"/>
            </a:xfrm>
          </p:grpSpPr>
          <p:sp>
            <p:nvSpPr>
              <p:cNvPr id="181" name="Google Shape;181;p21"/>
              <p:cNvSpPr/>
              <p:nvPr/>
            </p:nvSpPr>
            <p:spPr>
              <a:xfrm>
                <a:off x="2607700" y="2806075"/>
                <a:ext cx="707400" cy="7347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21"/>
              <p:cNvSpPr txBox="1"/>
              <p:nvPr/>
            </p:nvSpPr>
            <p:spPr>
              <a:xfrm>
                <a:off x="2607700" y="3540775"/>
                <a:ext cx="70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Server 1</a:t>
                </a:r>
                <a:endParaRPr sz="1000"/>
              </a:p>
            </p:txBody>
          </p:sp>
        </p:grpSp>
        <p:grpSp>
          <p:nvGrpSpPr>
            <p:cNvPr id="183" name="Google Shape;183;p21"/>
            <p:cNvGrpSpPr/>
            <p:nvPr/>
          </p:nvGrpSpPr>
          <p:grpSpPr>
            <a:xfrm>
              <a:off x="6731550" y="1700150"/>
              <a:ext cx="707400" cy="1073400"/>
              <a:chOff x="2607700" y="2806075"/>
              <a:chExt cx="707400" cy="1073400"/>
            </a:xfrm>
          </p:grpSpPr>
          <p:sp>
            <p:nvSpPr>
              <p:cNvPr id="184" name="Google Shape;184;p21"/>
              <p:cNvSpPr/>
              <p:nvPr/>
            </p:nvSpPr>
            <p:spPr>
              <a:xfrm>
                <a:off x="2607700" y="2806075"/>
                <a:ext cx="707400" cy="7347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21"/>
              <p:cNvSpPr txBox="1"/>
              <p:nvPr/>
            </p:nvSpPr>
            <p:spPr>
              <a:xfrm>
                <a:off x="2607700" y="3540775"/>
                <a:ext cx="70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Server 3</a:t>
                </a:r>
                <a:endParaRPr sz="1000"/>
              </a:p>
            </p:txBody>
          </p:sp>
        </p:grpSp>
        <p:grpSp>
          <p:nvGrpSpPr>
            <p:cNvPr id="186" name="Google Shape;186;p21"/>
            <p:cNvGrpSpPr/>
            <p:nvPr/>
          </p:nvGrpSpPr>
          <p:grpSpPr>
            <a:xfrm>
              <a:off x="6406475" y="3371800"/>
              <a:ext cx="707400" cy="1073400"/>
              <a:chOff x="2607700" y="2806075"/>
              <a:chExt cx="707400" cy="1073400"/>
            </a:xfrm>
          </p:grpSpPr>
          <p:sp>
            <p:nvSpPr>
              <p:cNvPr id="187" name="Google Shape;187;p21"/>
              <p:cNvSpPr/>
              <p:nvPr/>
            </p:nvSpPr>
            <p:spPr>
              <a:xfrm>
                <a:off x="2607700" y="2806075"/>
                <a:ext cx="707400" cy="734700"/>
              </a:xfrm>
              <a:prstGeom prst="rect">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1"/>
              <p:cNvSpPr txBox="1"/>
              <p:nvPr/>
            </p:nvSpPr>
            <p:spPr>
              <a:xfrm>
                <a:off x="2607700" y="3540775"/>
                <a:ext cx="7074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t>Server 2</a:t>
                </a:r>
                <a:endParaRPr sz="1000"/>
              </a:p>
            </p:txBody>
          </p:sp>
        </p:grpSp>
        <p:sp>
          <p:nvSpPr>
            <p:cNvPr id="189" name="Google Shape;189;p21"/>
            <p:cNvSpPr txBox="1"/>
            <p:nvPr/>
          </p:nvSpPr>
          <p:spPr>
            <a:xfrm>
              <a:off x="7438950" y="2848325"/>
              <a:ext cx="707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t>...</a:t>
              </a:r>
              <a:endParaRPr sz="2100"/>
            </a:p>
          </p:txBody>
        </p:sp>
      </p:grpSp>
      <p:sp>
        <p:nvSpPr>
          <p:cNvPr id="190" name="Google Shape;190;p21"/>
          <p:cNvSpPr txBox="1"/>
          <p:nvPr/>
        </p:nvSpPr>
        <p:spPr>
          <a:xfrm>
            <a:off x="3721850" y="3983325"/>
            <a:ext cx="863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t>Simulator</a:t>
            </a:r>
            <a:endParaRPr sz="1000"/>
          </a:p>
        </p:txBody>
      </p:sp>
      <p:sp>
        <p:nvSpPr>
          <p:cNvPr id="191" name="Google Shape;191;p21"/>
          <p:cNvSpPr/>
          <p:nvPr/>
        </p:nvSpPr>
        <p:spPr>
          <a:xfrm>
            <a:off x="4720225" y="3210225"/>
            <a:ext cx="744000" cy="194400"/>
          </a:xfrm>
          <a:prstGeom prst="leftRightArrow">
            <a:avLst>
              <a:gd fmla="val 50000" name="adj1"/>
              <a:gd fmla="val 50000" name="adj2"/>
            </a:avLst>
          </a:prstGeom>
          <a:solidFill>
            <a:srgbClr val="4A86E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92" name="Google Shape;192;p21"/>
          <p:cNvGrpSpPr/>
          <p:nvPr/>
        </p:nvGrpSpPr>
        <p:grpSpPr>
          <a:xfrm>
            <a:off x="311700" y="2103625"/>
            <a:ext cx="2259525" cy="1194200"/>
            <a:chOff x="311700" y="2103625"/>
            <a:chExt cx="2259525" cy="1194200"/>
          </a:xfrm>
        </p:grpSpPr>
        <p:sp>
          <p:nvSpPr>
            <p:cNvPr id="193" name="Google Shape;193;p21"/>
            <p:cNvSpPr/>
            <p:nvPr/>
          </p:nvSpPr>
          <p:spPr>
            <a:xfrm>
              <a:off x="449550" y="2103625"/>
              <a:ext cx="587700" cy="643200"/>
            </a:xfrm>
            <a:prstGeom prst="foldedCorner">
              <a:avLst>
                <a:gd fmla="val 16667"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21"/>
            <p:cNvSpPr txBox="1"/>
            <p:nvPr/>
          </p:nvSpPr>
          <p:spPr>
            <a:xfrm>
              <a:off x="311700" y="2805225"/>
              <a:ext cx="863400" cy="492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t>Topology File</a:t>
              </a:r>
              <a:endParaRPr sz="1000"/>
            </a:p>
          </p:txBody>
        </p:sp>
        <p:sp>
          <p:nvSpPr>
            <p:cNvPr id="195" name="Google Shape;195;p21"/>
            <p:cNvSpPr/>
            <p:nvPr/>
          </p:nvSpPr>
          <p:spPr>
            <a:xfrm>
              <a:off x="1845675" y="2103625"/>
              <a:ext cx="587700" cy="643200"/>
            </a:xfrm>
            <a:prstGeom prst="foldedCorner">
              <a:avLst>
                <a:gd fmla="val 16667"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1"/>
            <p:cNvSpPr txBox="1"/>
            <p:nvPr/>
          </p:nvSpPr>
          <p:spPr>
            <a:xfrm>
              <a:off x="1707825" y="2805225"/>
              <a:ext cx="863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t>Event</a:t>
              </a:r>
              <a:r>
                <a:rPr lang="en" sz="1000"/>
                <a:t> File</a:t>
              </a:r>
              <a:endParaRPr sz="1000"/>
            </a:p>
          </p:txBody>
        </p:sp>
        <p:sp>
          <p:nvSpPr>
            <p:cNvPr id="197" name="Google Shape;197;p21"/>
            <p:cNvSpPr/>
            <p:nvPr/>
          </p:nvSpPr>
          <p:spPr>
            <a:xfrm>
              <a:off x="1184213" y="2178925"/>
              <a:ext cx="514500" cy="492600"/>
            </a:xfrm>
            <a:prstGeom prst="mathPlus">
              <a:avLst>
                <a:gd fmla="val 23520" name="adj1"/>
              </a:avLst>
            </a:prstGeom>
            <a:solidFill>
              <a:srgbClr val="66666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98" name="Google Shape;198;p21"/>
          <p:cNvSpPr txBox="1"/>
          <p:nvPr/>
        </p:nvSpPr>
        <p:spPr>
          <a:xfrm>
            <a:off x="2491125" y="2491188"/>
            <a:ext cx="15807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latin typeface="Consolas"/>
                <a:ea typeface="Consolas"/>
                <a:cs typeface="Consolas"/>
                <a:sym typeface="Consolas"/>
              </a:rPr>
              <a:t>InjectEvents</a:t>
            </a:r>
            <a:r>
              <a:rPr lang="en" sz="1000">
                <a:latin typeface="Consolas"/>
                <a:ea typeface="Consolas"/>
                <a:cs typeface="Consolas"/>
                <a:sym typeface="Consolas"/>
              </a:rPr>
              <a:t>()</a:t>
            </a:r>
            <a:endParaRPr sz="1000">
              <a:latin typeface="Consolas"/>
              <a:ea typeface="Consolas"/>
              <a:cs typeface="Consolas"/>
              <a:sym typeface="Consolas"/>
            </a:endParaRPr>
          </a:p>
        </p:txBody>
      </p:sp>
      <p:sp>
        <p:nvSpPr>
          <p:cNvPr id="199" name="Google Shape;199;p21"/>
          <p:cNvSpPr/>
          <p:nvPr/>
        </p:nvSpPr>
        <p:spPr>
          <a:xfrm>
            <a:off x="3749450" y="2843125"/>
            <a:ext cx="808200" cy="1203300"/>
          </a:xfrm>
          <a:prstGeom prst="flowChartAlternateProcess">
            <a:avLst/>
          </a:prstGeom>
          <a:solidFill>
            <a:srgbClr val="FCE5C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00" name="Google Shape;200;p21"/>
          <p:cNvCxnSpPr/>
          <p:nvPr/>
        </p:nvCxnSpPr>
        <p:spPr>
          <a:xfrm>
            <a:off x="2653650" y="2806100"/>
            <a:ext cx="854100" cy="459300"/>
          </a:xfrm>
          <a:prstGeom prst="straightConnector1">
            <a:avLst/>
          </a:prstGeom>
          <a:noFill/>
          <a:ln cap="flat" cmpd="sng" w="9525">
            <a:solidFill>
              <a:schemeClr val="dk2"/>
            </a:solidFill>
            <a:prstDash val="solid"/>
            <a:round/>
            <a:headEnd len="med" w="med" type="none"/>
            <a:tailEnd len="med" w="med" type="triangle"/>
          </a:ln>
        </p:spPr>
      </p:cxnSp>
      <p:cxnSp>
        <p:nvCxnSpPr>
          <p:cNvPr id="201" name="Google Shape;201;p21"/>
          <p:cNvCxnSpPr/>
          <p:nvPr/>
        </p:nvCxnSpPr>
        <p:spPr>
          <a:xfrm flipH="1">
            <a:off x="2938375" y="3798050"/>
            <a:ext cx="670500" cy="9300"/>
          </a:xfrm>
          <a:prstGeom prst="straightConnector1">
            <a:avLst/>
          </a:prstGeom>
          <a:noFill/>
          <a:ln cap="flat" cmpd="sng" w="9525">
            <a:solidFill>
              <a:schemeClr val="dk2"/>
            </a:solidFill>
            <a:prstDash val="solid"/>
            <a:round/>
            <a:headEnd len="med" w="med" type="none"/>
            <a:tailEnd len="med" w="med" type="triangle"/>
          </a:ln>
        </p:spPr>
      </p:cxnSp>
      <p:sp>
        <p:nvSpPr>
          <p:cNvPr id="202" name="Google Shape;202;p21"/>
          <p:cNvSpPr txBox="1"/>
          <p:nvPr/>
        </p:nvSpPr>
        <p:spPr>
          <a:xfrm>
            <a:off x="1303675" y="3633350"/>
            <a:ext cx="16347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t>Global Snapshot</a:t>
            </a:r>
            <a:endParaRPr sz="1000"/>
          </a:p>
        </p:txBody>
      </p:sp>
      <p:sp>
        <p:nvSpPr>
          <p:cNvPr id="203" name="Google Shape;203;p2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204" name="Google Shape;204;p21"/>
          <p:cNvSpPr/>
          <p:nvPr/>
        </p:nvSpPr>
        <p:spPr>
          <a:xfrm>
            <a:off x="430900" y="188525"/>
            <a:ext cx="1125600" cy="256500"/>
          </a:xfrm>
          <a:prstGeom prst="chevron">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t>Concept</a:t>
            </a:r>
            <a:endParaRPr/>
          </a:p>
        </p:txBody>
      </p:sp>
      <p:sp>
        <p:nvSpPr>
          <p:cNvPr id="205" name="Google Shape;205;p21"/>
          <p:cNvSpPr/>
          <p:nvPr/>
        </p:nvSpPr>
        <p:spPr>
          <a:xfrm>
            <a:off x="1431075" y="188525"/>
            <a:ext cx="1125600" cy="256500"/>
          </a:xfrm>
          <a:prstGeom prst="chevron">
            <a:avLst>
              <a:gd fmla="val 50000"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1"/>
                </a:solidFill>
              </a:rPr>
              <a:t>Build</a:t>
            </a:r>
            <a:endParaRPr>
              <a:solidFill>
                <a:schemeClr val="dk1"/>
              </a:solidFill>
            </a:endParaRPr>
          </a:p>
        </p:txBody>
      </p:sp>
      <p:sp>
        <p:nvSpPr>
          <p:cNvPr id="206" name="Google Shape;206;p21"/>
          <p:cNvSpPr/>
          <p:nvPr/>
        </p:nvSpPr>
        <p:spPr>
          <a:xfrm>
            <a:off x="2413575" y="188525"/>
            <a:ext cx="1125600" cy="256500"/>
          </a:xfrm>
          <a:prstGeom prst="chevron">
            <a:avLst>
              <a:gd fmla="val 50000" name="adj"/>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1"/>
                </a:solidFill>
              </a:rPr>
              <a:t>Usage</a:t>
            </a:r>
            <a:endParaRPr>
              <a:solidFill>
                <a:schemeClr val="lt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1000"/>
                                        <p:tgtEl>
                                          <p:spTgt spid="1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0"/>
                                        </p:tgtEl>
                                        <p:attrNameLst>
                                          <p:attrName>style.visibility</p:attrName>
                                        </p:attrNameLst>
                                      </p:cBhvr>
                                      <p:to>
                                        <p:strVal val="visible"/>
                                      </p:to>
                                    </p:set>
                                    <p:animEffect filter="fade" transition="in">
                                      <p:cBhvr>
                                        <p:cTn dur="1000"/>
                                        <p:tgtEl>
                                          <p:spTgt spid="200"/>
                                        </p:tgtEl>
                                      </p:cBhvr>
                                    </p:animEffect>
                                  </p:childTnLst>
                                </p:cTn>
                              </p:par>
                              <p:par>
                                <p:cTn fill="hold" nodeType="withEffect" presetClass="entr" presetID="10" presetSubtype="0">
                                  <p:stCondLst>
                                    <p:cond delay="0"/>
                                  </p:stCondLst>
                                  <p:childTnLst>
                                    <p:set>
                                      <p:cBhvr>
                                        <p:cTn dur="1" fill="hold">
                                          <p:stCondLst>
                                            <p:cond delay="0"/>
                                          </p:stCondLst>
                                        </p:cTn>
                                        <p:tgtEl>
                                          <p:spTgt spid="198"/>
                                        </p:tgtEl>
                                        <p:attrNameLst>
                                          <p:attrName>style.visibility</p:attrName>
                                        </p:attrNameLst>
                                      </p:cBhvr>
                                      <p:to>
                                        <p:strVal val="visible"/>
                                      </p:to>
                                    </p:set>
                                    <p:animEffect filter="fade" transition="in">
                                      <p:cBhvr>
                                        <p:cTn dur="1000"/>
                                        <p:tgtEl>
                                          <p:spTgt spid="1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1000"/>
                                        <p:tgtEl>
                                          <p:spTgt spid="1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1"/>
                                        </p:tgtEl>
                                        <p:attrNameLst>
                                          <p:attrName>style.visibility</p:attrName>
                                        </p:attrNameLst>
                                      </p:cBhvr>
                                      <p:to>
                                        <p:strVal val="visible"/>
                                      </p:to>
                                    </p:set>
                                    <p:animEffect filter="fade" transition="in">
                                      <p:cBhvr>
                                        <p:cTn dur="1000"/>
                                        <p:tgtEl>
                                          <p:spTgt spid="201"/>
                                        </p:tgtEl>
                                      </p:cBhvr>
                                    </p:animEffect>
                                  </p:childTnLst>
                                </p:cTn>
                              </p:par>
                              <p:par>
                                <p:cTn fill="hold" nodeType="withEffect" presetClass="entr" presetID="10" presetSubtype="0">
                                  <p:stCondLst>
                                    <p:cond delay="0"/>
                                  </p:stCondLst>
                                  <p:childTnLst>
                                    <p:set>
                                      <p:cBhvr>
                                        <p:cTn dur="1" fill="hold">
                                          <p:stCondLst>
                                            <p:cond delay="0"/>
                                          </p:stCondLst>
                                        </p:cTn>
                                        <p:tgtEl>
                                          <p:spTgt spid="202"/>
                                        </p:tgtEl>
                                        <p:attrNameLst>
                                          <p:attrName>style.visibility</p:attrName>
                                        </p:attrNameLst>
                                      </p:cBhvr>
                                      <p:to>
                                        <p:strVal val="visible"/>
                                      </p:to>
                                    </p:set>
                                    <p:animEffect filter="fade" transition="in">
                                      <p:cBhvr>
                                        <p:cTn dur="1000"/>
                                        <p:tgtEl>
                                          <p:spTgt spid="20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