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6"/>
  </p:notesMasterIdLst>
  <p:sldIdLst>
    <p:sldId id="256" r:id="rId3"/>
    <p:sldId id="257" r:id="rId4"/>
    <p:sldId id="258" r:id="rId5"/>
    <p:sldId id="259" r:id="rId6"/>
    <p:sldId id="260" r:id="rId7"/>
    <p:sldId id="261" r:id="rId8"/>
    <p:sldId id="290" r:id="rId9"/>
    <p:sldId id="291"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 id="287" r:id="rId33"/>
    <p:sldId id="288" r:id="rId34"/>
    <p:sldId id="289"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X18VV4aTseymVkBJa4Mthtpp7e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8"/>
    <p:restoredTop sz="72277"/>
  </p:normalViewPr>
  <p:slideViewPr>
    <p:cSldViewPr snapToGrid="0">
      <p:cViewPr varScale="1">
        <p:scale>
          <a:sx n="152" d="100"/>
          <a:sy n="152" d="100"/>
        </p:scale>
        <p:origin x="1096"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4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Font typeface="Arial"/>
              <a:buChar char="-"/>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Two events happen concurrently:</a:t>
            </a:r>
            <a:endParaRPr dirty="0"/>
          </a:p>
          <a:p>
            <a:pPr marL="457200" lvl="0" indent="-298450" algn="l" rtl="0">
              <a:lnSpc>
                <a:spcPct val="100000"/>
              </a:lnSpc>
              <a:spcBef>
                <a:spcPts val="0"/>
              </a:spcBef>
              <a:spcAft>
                <a:spcPts val="0"/>
              </a:spcAft>
              <a:buSzPts val="1100"/>
              <a:buAutoNum type="arabicParenBoth"/>
            </a:pPr>
            <a:r>
              <a:rPr lang="en" dirty="0"/>
              <a:t>Client 2 contacts node A, write Y  → A gives it a local timestamp of 12 </a:t>
            </a:r>
            <a:endParaRPr dirty="0"/>
          </a:p>
          <a:p>
            <a:pPr marL="457200" lvl="0" indent="-298450" algn="l" rtl="0">
              <a:lnSpc>
                <a:spcPct val="100000"/>
              </a:lnSpc>
              <a:spcBef>
                <a:spcPts val="0"/>
              </a:spcBef>
              <a:spcAft>
                <a:spcPts val="0"/>
              </a:spcAft>
              <a:buSzPts val="1100"/>
              <a:buAutoNum type="arabicParenBoth"/>
            </a:pPr>
            <a:r>
              <a:rPr lang="en" dirty="0"/>
              <a:t>Client 1 contacts Node B, write Z → B gives it a local timestamp of 5</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At this point, the 3 nodes in the system ( primary, node A and node B ) haven’t contacted each other yet and their local logs are inconsistent / diverge. </a:t>
            </a:r>
            <a:endParaRPr/>
          </a:p>
          <a:p>
            <a:pPr marL="0" lvl="0" indent="0" algn="l" rtl="0">
              <a:lnSpc>
                <a:spcPct val="100000"/>
              </a:lnSpc>
              <a:spcBef>
                <a:spcPts val="0"/>
              </a:spcBef>
              <a:spcAft>
                <a:spcPts val="0"/>
              </a:spcAft>
              <a:buSzPts val="1100"/>
              <a:buNone/>
            </a:pPr>
            <a:r>
              <a:rPr lang="en"/>
              <a:t>We will resolve inconsistency of log via a anti-entropy session, namely sync-up to resolve inconsistencies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Assume A and B now contact each other</a:t>
            </a:r>
            <a:endParaRPr/>
          </a:p>
          <a:p>
            <a:pPr marL="0" lvl="0" indent="0" algn="l" rtl="0">
              <a:lnSpc>
                <a:spcPct val="100000"/>
              </a:lnSpc>
              <a:spcBef>
                <a:spcPts val="0"/>
              </a:spcBef>
              <a:spcAft>
                <a:spcPts val="0"/>
              </a:spcAft>
              <a:buSzPts val="1100"/>
              <a:buNone/>
            </a:pPr>
            <a:r>
              <a:rPr lang="en"/>
              <a:t>They exchange their local logs and also update them locally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A and B have the same log  for data (X, Y, Z)</a:t>
            </a:r>
            <a:br>
              <a:rPr lang="en"/>
            </a:br>
            <a:r>
              <a:rPr lang="en"/>
              <a:t>A merges logs in the correct order, and then </a:t>
            </a:r>
            <a:r>
              <a:rPr lang="en" b="1"/>
              <a:t>replays </a:t>
            </a:r>
            <a:r>
              <a:rPr lang="en"/>
              <a:t>reordered operations to update all variables correctly.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At some point, the primary commits and assigns the commit timestamp for operations in its log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D(Y) == delete(Y)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Client 1 contacts node B, and deletes Y → we assign  a local timestamp 13 to this operation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Later, primary and node B contact each other and exchange their logs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Since the Primary begins its log at 1 and each commit timestamp is incremented by 1 B knows that it’s tentative write will be committed after those writes with commit timestamps 1 and 2.</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Primary later commits the operations sent from B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Eventually, every node in the system will have the same log (that is, the same view of event orders happening within the system)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50" dirty="0">
                <a:solidFill>
                  <a:srgbClr val="1D1C1D"/>
                </a:solidFill>
                <a:highlight>
                  <a:srgbClr val="F8F8F8"/>
                </a:highlight>
              </a:rPr>
              <a:t>The</a:t>
            </a:r>
            <a:r>
              <a:rPr lang="en" sz="1150" dirty="0">
                <a:solidFill>
                  <a:srgbClr val="1D1C1D"/>
                </a:solidFill>
                <a:highlight>
                  <a:srgbClr val="F8F8F8"/>
                </a:highlight>
              </a:rPr>
              <a:t> motivation of Bayou is: the problem of disconnected devices, they are not crashed like the early days, and there can be local work done on the disconnected device , by the time the device reconnects, it may have new states. </a:t>
            </a:r>
            <a:endParaRPr sz="1150" dirty="0">
              <a:solidFill>
                <a:srgbClr val="1D1C1D"/>
              </a:solidFill>
              <a:highlight>
                <a:srgbClr val="F8F8F8"/>
              </a:highlight>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Update functions</a:t>
            </a:r>
            <a:r>
              <a:rPr lang="en"/>
              <a:t> mean application-specific merge or conflict resolution functions</a:t>
            </a:r>
            <a:endParaRPr/>
          </a:p>
        </p:txBody>
      </p:sp>
      <p:sp>
        <p:nvSpPr>
          <p:cNvPr id="543" name="Google Shape;543;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Talk about the context.</a:t>
            </a:r>
            <a:endParaRPr dirty="0"/>
          </a:p>
          <a:p>
            <a:pPr marL="0" lvl="0" indent="0" algn="l" rtl="0">
              <a:lnSpc>
                <a:spcPct val="100000"/>
              </a:lnSpc>
              <a:spcBef>
                <a:spcPts val="0"/>
              </a:spcBef>
              <a:spcAft>
                <a:spcPts val="0"/>
              </a:spcAft>
              <a:buSzPts val="1100"/>
              <a:buNone/>
            </a:pPr>
            <a:r>
              <a:rPr lang="en" dirty="0"/>
              <a:t>We need to partition the keys across nodes.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US" sz="1100" b="0" i="0" u="none" strike="noStrike" cap="none" dirty="0">
                <a:solidFill>
                  <a:srgbClr val="000000"/>
                </a:solidFill>
                <a:effectLst/>
                <a:latin typeface="Arial"/>
                <a:ea typeface="Arial"/>
                <a:cs typeface="Arial"/>
                <a:sym typeface="Arial"/>
              </a:rPr>
              <a:t>Redis / Memcached / DynamoDB</a:t>
            </a:r>
            <a:endParaRPr dirty="0"/>
          </a:p>
        </p:txBody>
      </p:sp>
      <p:sp>
        <p:nvSpPr>
          <p:cNvPr id="550" name="Google Shape;550;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8" name="Google Shape;558;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6" name="Google Shape;5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will focus on consistent hashing in this class.</a:t>
            </a:r>
            <a:endParaRPr/>
          </a:p>
          <a:p>
            <a:pPr marL="0" lvl="0" indent="0" algn="l" rtl="0">
              <a:lnSpc>
                <a:spcPct val="100000"/>
              </a:lnSpc>
              <a:spcBef>
                <a:spcPts val="0"/>
              </a:spcBef>
              <a:spcAft>
                <a:spcPts val="0"/>
              </a:spcAft>
              <a:buSzPts val="1100"/>
              <a:buNone/>
            </a:pPr>
            <a:r>
              <a:rPr lang="en"/>
              <a:t>It has two parts:</a:t>
            </a:r>
            <a:endParaRPr/>
          </a:p>
          <a:p>
            <a:pPr marL="457200" lvl="0" indent="-298450" algn="l" rtl="0">
              <a:lnSpc>
                <a:spcPct val="100000"/>
              </a:lnSpc>
              <a:spcBef>
                <a:spcPts val="0"/>
              </a:spcBef>
              <a:spcAft>
                <a:spcPts val="0"/>
              </a:spcAft>
              <a:buSzPts val="1100"/>
              <a:buAutoNum type="arabicParenBoth"/>
            </a:pPr>
            <a:r>
              <a:rPr lang="en"/>
              <a:t>How to do partitioning? </a:t>
            </a:r>
            <a:endParaRPr/>
          </a:p>
          <a:p>
            <a:pPr marL="457200" lvl="0" indent="-298450" algn="l" rtl="0">
              <a:lnSpc>
                <a:spcPct val="100000"/>
              </a:lnSpc>
              <a:spcBef>
                <a:spcPts val="0"/>
              </a:spcBef>
              <a:spcAft>
                <a:spcPts val="0"/>
              </a:spcAft>
              <a:buSzPts val="1100"/>
              <a:buAutoNum type="arabicParenBoth"/>
            </a:pPr>
            <a:r>
              <a:rPr lang="en"/>
              <a:t>How to do lookups?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bdaec6f9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3" name="Google Shape;573;g2bdaec6f95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Hashing naturally solves the partitioning problem. [note that this is not consistent hashing yet; this is just hashing]</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bdaec6f95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g2bdaec6f95c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What is consistent hashing? </a:t>
            </a:r>
            <a:endParaRPr/>
          </a:p>
          <a:p>
            <a:pPr marL="0" lvl="0" indent="0" algn="l" rtl="0">
              <a:lnSpc>
                <a:spcPct val="100000"/>
              </a:lnSpc>
              <a:spcBef>
                <a:spcPts val="0"/>
              </a:spcBef>
              <a:spcAft>
                <a:spcPts val="0"/>
              </a:spcAft>
              <a:buSzPts val="1100"/>
              <a:buNone/>
            </a:pPr>
            <a:r>
              <a:rPr lang="en"/>
              <a:t>From the original paper: C</a:t>
            </a:r>
            <a:r>
              <a:rPr lang="en">
                <a:solidFill>
                  <a:schemeClr val="dk1"/>
                </a:solidFill>
              </a:rPr>
              <a:t>onsistent hashing assigns keys to nodes as follows. Identifiers are ordered in an </a:t>
            </a:r>
            <a:r>
              <a:rPr lang="en" i="1">
                <a:solidFill>
                  <a:schemeClr val="dk1"/>
                </a:solidFill>
              </a:rPr>
              <a:t>identifier circle </a:t>
            </a:r>
            <a:r>
              <a:rPr lang="en">
                <a:solidFill>
                  <a:schemeClr val="dk1"/>
                </a:solidFill>
              </a:rPr>
              <a:t>modulo . Key is assigned to the first node whose identifier is equal to or follows (the identifier of) in the identifier space. This node is called the successor node of key k, denoted by successor(k).</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Ask the class. </a:t>
            </a:r>
            <a:endParaRPr>
              <a:solidFill>
                <a:schemeClr val="dk1"/>
              </a:solidFill>
            </a:endParaRPr>
          </a:p>
          <a:p>
            <a:pPr marL="457200" lvl="0" indent="-298450" algn="l" rtl="0">
              <a:lnSpc>
                <a:spcPct val="100000"/>
              </a:lnSpc>
              <a:spcBef>
                <a:spcPts val="0"/>
              </a:spcBef>
              <a:spcAft>
                <a:spcPts val="0"/>
              </a:spcAft>
              <a:buClr>
                <a:schemeClr val="dk1"/>
              </a:buClr>
              <a:buSzPts val="1100"/>
              <a:buAutoNum type="arabicParenBoth"/>
            </a:pPr>
            <a:r>
              <a:rPr lang="en">
                <a:solidFill>
                  <a:schemeClr val="dk1"/>
                </a:solidFill>
              </a:rPr>
              <a:t>What is the key space node 10 is responsible for? Ans: (120, 10]</a:t>
            </a:r>
            <a:endParaRPr>
              <a:solidFill>
                <a:schemeClr val="dk1"/>
              </a:solidFill>
            </a:endParaRPr>
          </a:p>
          <a:p>
            <a:pPr marL="457200" lvl="0" indent="-298450" algn="l" rtl="0">
              <a:lnSpc>
                <a:spcPct val="100000"/>
              </a:lnSpc>
              <a:spcBef>
                <a:spcPts val="0"/>
              </a:spcBef>
              <a:spcAft>
                <a:spcPts val="0"/>
              </a:spcAft>
              <a:buClr>
                <a:schemeClr val="dk1"/>
              </a:buClr>
              <a:buSzPts val="1100"/>
              <a:buAutoNum type="arabicParenBoth"/>
            </a:pPr>
            <a:r>
              <a:rPr lang="en">
                <a:solidFill>
                  <a:schemeClr val="dk1"/>
                </a:solidFill>
              </a:rPr>
              <a:t>What about node 105? Ans: (90, 105]</a:t>
            </a:r>
            <a:endParaRPr>
              <a:solidFill>
                <a:schemeClr val="dk1"/>
              </a:solidFill>
            </a:endParaRPr>
          </a:p>
          <a:p>
            <a:pPr marL="457200" lvl="0" indent="-298450" algn="l" rtl="0">
              <a:lnSpc>
                <a:spcPct val="100000"/>
              </a:lnSpc>
              <a:spcBef>
                <a:spcPts val="0"/>
              </a:spcBef>
              <a:spcAft>
                <a:spcPts val="0"/>
              </a:spcAft>
              <a:buClr>
                <a:schemeClr val="dk1"/>
              </a:buClr>
              <a:buSzPts val="1100"/>
              <a:buAutoNum type="arabicParenBoth"/>
            </a:pPr>
            <a:r>
              <a:rPr lang="en">
                <a:solidFill>
                  <a:schemeClr val="dk1"/>
                </a:solidFill>
              </a:rPr>
              <a:t>What is the successor of key 40? Ans: node 60</a:t>
            </a:r>
            <a:endParaRPr>
              <a:solidFill>
                <a:schemeClr val="dk1"/>
              </a:solidFill>
            </a:endParaRPr>
          </a:p>
          <a:p>
            <a:pPr marL="457200" lvl="0" indent="-298450" algn="l" rtl="0">
              <a:lnSpc>
                <a:spcPct val="100000"/>
              </a:lnSpc>
              <a:spcBef>
                <a:spcPts val="0"/>
              </a:spcBef>
              <a:spcAft>
                <a:spcPts val="0"/>
              </a:spcAft>
              <a:buClr>
                <a:schemeClr val="dk1"/>
              </a:buClr>
              <a:buSzPts val="1100"/>
              <a:buAutoNum type="arabicParenBoth"/>
            </a:pPr>
            <a:r>
              <a:rPr lang="en">
                <a:solidFill>
                  <a:schemeClr val="dk1"/>
                </a:solidFill>
              </a:rPr>
              <a:t>What about key 90? Ans: node 90</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bdaec6f95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g2bdaec6f95c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Each node keeps a small amount of routing information.</a:t>
            </a:r>
            <a:endParaRPr/>
          </a:p>
          <a:p>
            <a:pPr marL="0" lvl="0" indent="0" algn="l" rtl="0">
              <a:lnSpc>
                <a:spcPct val="100000"/>
              </a:lnSpc>
              <a:spcBef>
                <a:spcPts val="0"/>
              </a:spcBef>
              <a:spcAft>
                <a:spcPts val="0"/>
              </a:spcAft>
              <a:buSzPts val="1100"/>
              <a:buNone/>
            </a:pPr>
            <a:r>
              <a:rPr lang="en"/>
              <a:t>Every node only needs to remember its successor node in the circle. </a:t>
            </a:r>
            <a:endParaRPr/>
          </a:p>
          <a:p>
            <a:pPr marL="0" lvl="0" indent="0" algn="l" rtl="0">
              <a:lnSpc>
                <a:spcPct val="100000"/>
              </a:lnSpc>
              <a:spcBef>
                <a:spcPts val="0"/>
              </a:spcBef>
              <a:spcAft>
                <a:spcPts val="0"/>
              </a:spcAft>
              <a:buSzPts val="1100"/>
              <a:buNone/>
            </a:pPr>
            <a:r>
              <a:rPr lang="en"/>
              <a:t>However, this scheme is inefficient as it may require traversing all N nodes to find the appropriate mapping. </a:t>
            </a:r>
            <a:endParaRPr/>
          </a:p>
          <a:p>
            <a:pPr marL="0" lvl="0" indent="0" algn="l" rtl="0">
              <a:lnSpc>
                <a:spcPct val="100000"/>
              </a:lnSpc>
              <a:spcBef>
                <a:spcPts val="0"/>
              </a:spcBef>
              <a:spcAft>
                <a:spcPts val="0"/>
              </a:spcAft>
              <a:buSzPts val="1100"/>
              <a:buNone/>
            </a:pPr>
            <a:r>
              <a:rPr lang="en"/>
              <a:t>Why? Walk through the example of k = 80 with assume the entry node is 105 (in chord, key lookup can contact any node)</a:t>
            </a:r>
            <a:endParaRPr/>
          </a:p>
          <a:p>
            <a:pPr marL="0" lvl="0" indent="0" algn="l" rtl="0">
              <a:lnSpc>
                <a:spcPct val="100000"/>
              </a:lnSpc>
              <a:spcBef>
                <a:spcPts val="0"/>
              </a:spcBef>
              <a:spcAft>
                <a:spcPts val="0"/>
              </a:spcAft>
              <a:buSzPts val="1100"/>
              <a:buNone/>
            </a:pPr>
            <a:r>
              <a:rPr lang="en"/>
              <a:t>The lookup time is 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To accelerate this process, every node in Chord maintains additional information (not for correctness, just for lookup performance). This additional information is the finger table.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bdaec6f95c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g2bdaec6f95c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 accelerate this process, Chord maintains additional information (that is, finger table) to accelerate lookups. </a:t>
            </a:r>
            <a:endParaRPr/>
          </a:p>
          <a:p>
            <a:pPr marL="0" lvl="0" indent="0" algn="l" rtl="0">
              <a:lnSpc>
                <a:spcPct val="100000"/>
              </a:lnSpc>
              <a:spcBef>
                <a:spcPts val="0"/>
              </a:spcBef>
              <a:spcAft>
                <a:spcPts val="0"/>
              </a:spcAft>
              <a:buSzPts val="1100"/>
              <a:buNone/>
            </a:pPr>
            <a:r>
              <a:rPr lang="en"/>
              <a:t>The notations are taken from the original Chord paper. </a:t>
            </a:r>
            <a:endParaRPr/>
          </a:p>
          <a:p>
            <a:pPr marL="0" lvl="0" indent="0" algn="l" rtl="0">
              <a:lnSpc>
                <a:spcPct val="100000"/>
              </a:lnSpc>
              <a:spcBef>
                <a:spcPts val="0"/>
              </a:spcBef>
              <a:spcAft>
                <a:spcPts val="0"/>
              </a:spcAft>
              <a:buSzPts val="1100"/>
              <a:buNone/>
            </a:pPr>
            <a:r>
              <a:rPr lang="en"/>
              <a:t>Explain these 3 important variables.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Show the class the finger table for node 90 and the calculation. </a:t>
            </a:r>
            <a:endParaRPr/>
          </a:p>
          <a:p>
            <a:pPr marL="0" lvl="0" indent="0" algn="l" rtl="0">
              <a:lnSpc>
                <a:spcPct val="100000"/>
              </a:lnSpc>
              <a:spcBef>
                <a:spcPts val="0"/>
              </a:spcBef>
              <a:spcAft>
                <a:spcPts val="0"/>
              </a:spcAft>
              <a:buSzPts val="1100"/>
              <a:buNone/>
            </a:pPr>
            <a:r>
              <a:rPr lang="en"/>
              <a:t>Be careful with the interval, it is circular, don’t forget to mod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2bdaec6f95c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4" name="Google Shape;674;g2bdaec6f95c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Ask the class, what is the finger table of node 10? Walk through it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2bdaec6f95c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8" name="Google Shape;738;g2bdaec6f95c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Assume key = 15 comes in and contacts node 90. How do we route it to its correct successor node?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Find the node ID that is </a:t>
            </a:r>
            <a:r>
              <a:rPr lang="en" b="1" dirty="0"/>
              <a:t>not </a:t>
            </a:r>
            <a:r>
              <a:rPr lang="en" dirty="0"/>
              <a:t>greater than the key ID</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PARC = Palo Alto Research Center</a:t>
            </a:r>
            <a:br>
              <a:rPr lang="en" dirty="0"/>
            </a:br>
            <a:r>
              <a:rPr lang="en" dirty="0"/>
              <a:t>They also developed: </a:t>
            </a:r>
            <a:r>
              <a:rPr lang="en" dirty="0">
                <a:solidFill>
                  <a:schemeClr val="dk1"/>
                </a:solidFill>
              </a:rPr>
              <a:t>GUI, Computer mouse, Ethernet, Laser Printing, Object-Oriented Programming (OOP), Distributed Computing </a:t>
            </a:r>
            <a:endParaRPr dirty="0"/>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2bdaec6f95c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4" name="Google Shape;774;g2bdaec6f95c_0_2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2bdaec6f95c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0" name="Google Shape;810;g2bdaec6f95c_0_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At node 10, all nodes in the table are greater than 15. So 32 is the successor node.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2e3fe1e1f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8" name="Google Shape;848;g2e3fe1e1f0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At node 10, all nodes in the table are greater than 15. So 32 is the successor node.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2bdaec6f95c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7" name="Google Shape;887;g2bdaec6f95c_0_3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Summarize. </a:t>
            </a:r>
            <a:endParaRPr dirty="0"/>
          </a:p>
          <a:p>
            <a:pPr marL="0" lvl="0" indent="0" algn="l" rtl="0">
              <a:lnSpc>
                <a:spcPct val="100000"/>
              </a:lnSpc>
              <a:spcBef>
                <a:spcPts val="0"/>
              </a:spcBef>
              <a:spcAft>
                <a:spcPts val="0"/>
              </a:spcAft>
              <a:buSzPts val="1100"/>
              <a:buNone/>
            </a:pPr>
            <a:r>
              <a:rPr lang="en" dirty="0"/>
              <a:t>Emphasize we are making a tradeoff, by keep more states per node, we improve lookup performance. </a:t>
            </a:r>
            <a:endParaRPr dirty="0"/>
          </a:p>
          <a:p>
            <a:pPr marL="0" lvl="0" indent="0" algn="l" rtl="0">
              <a:lnSpc>
                <a:spcPct val="100000"/>
              </a:lnSpc>
              <a:spcBef>
                <a:spcPts val="0"/>
              </a:spcBef>
              <a:spcAft>
                <a:spcPts val="0"/>
              </a:spcAft>
              <a:buSzPts val="1100"/>
              <a:buNone/>
            </a:pPr>
            <a:r>
              <a:rPr lang="en" dirty="0"/>
              <a:t>And note that the finger table is not essential for correctness of routing. As long as each node remembers who its successor node is correctly, we can always route a key to the right node in Chord. </a:t>
            </a:r>
            <a:br>
              <a:rPr lang="en" dirty="0"/>
            </a:br>
            <a:r>
              <a:rPr lang="en" dirty="0"/>
              <a:t>We are relying on the fact that nodes are distributed uniformly between keys</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Intuition of the complexity: </a:t>
            </a:r>
            <a:r>
              <a:rPr lang="en-US" sz="1100" b="0" i="0" u="none" strike="noStrike" cap="none" dirty="0">
                <a:solidFill>
                  <a:srgbClr val="000000"/>
                </a:solidFill>
                <a:effectLst/>
                <a:latin typeface="Arial"/>
                <a:ea typeface="Arial"/>
                <a:cs typeface="Arial"/>
                <a:sym typeface="Arial"/>
              </a:rPr>
              <a:t>each entry covers a </a:t>
            </a:r>
            <a:r>
              <a:rPr lang="en-US" b="0" i="1" u="none" strike="noStrike" dirty="0">
                <a:solidFill>
                  <a:srgbClr val="000000"/>
                </a:solidFill>
                <a:effectLst/>
              </a:rPr>
              <a:t>range of distances</a:t>
            </a:r>
            <a:r>
              <a:rPr lang="en-US" sz="1100" b="0" i="0" u="none" strike="noStrike" cap="none" dirty="0">
                <a:solidFill>
                  <a:srgbClr val="000000"/>
                </a:solidFill>
                <a:effectLst/>
                <a:latin typeface="Arial"/>
                <a:ea typeface="Arial"/>
                <a:cs typeface="Arial"/>
                <a:sym typeface="Arial"/>
              </a:rPr>
              <a:t> around the ring, doubling each time. -&gt; This gives each node </a:t>
            </a:r>
            <a:r>
              <a:rPr lang="en-US" b="1" i="0" u="none" strike="noStrike" dirty="0">
                <a:solidFill>
                  <a:srgbClr val="000000"/>
                </a:solidFill>
                <a:effectLst/>
              </a:rPr>
              <a:t>"shortcuts"</a:t>
            </a:r>
            <a:r>
              <a:rPr lang="en-US" sz="1100" b="0" i="0" u="none" strike="noStrike" cap="none" dirty="0">
                <a:solidFill>
                  <a:srgbClr val="000000"/>
                </a:solidFill>
                <a:effectLst/>
                <a:latin typeface="Arial"/>
                <a:ea typeface="Arial"/>
                <a:cs typeface="Arial"/>
                <a:sym typeface="Arial"/>
              </a:rPr>
              <a:t> that cover exponentially growing portions of the ring.</a:t>
            </a:r>
          </a:p>
          <a:p>
            <a:pPr marL="0" lvl="0" indent="0" algn="l" rtl="0">
              <a:lnSpc>
                <a:spcPct val="100000"/>
              </a:lnSpc>
              <a:spcBef>
                <a:spcPts val="0"/>
              </a:spcBef>
              <a:spcAft>
                <a:spcPts val="0"/>
              </a:spcAft>
              <a:buSzPts val="1100"/>
              <a:buNone/>
            </a:pPr>
            <a:r>
              <a:rPr lang="en-US" dirty="0"/>
              <a:t>Entry 1 points ~1 step away.</a:t>
            </a:r>
          </a:p>
          <a:p>
            <a:pPr marL="0" lvl="0" indent="0" algn="l" rtl="0">
              <a:lnSpc>
                <a:spcPct val="100000"/>
              </a:lnSpc>
              <a:spcBef>
                <a:spcPts val="0"/>
              </a:spcBef>
              <a:spcAft>
                <a:spcPts val="0"/>
              </a:spcAft>
              <a:buSzPts val="1100"/>
              <a:buNone/>
            </a:pPr>
            <a:r>
              <a:rPr lang="en-US" dirty="0"/>
              <a:t>Entry 2 points ~2 steps away.</a:t>
            </a:r>
          </a:p>
          <a:p>
            <a:pPr marL="0" lvl="0" indent="0" algn="l" rtl="0">
              <a:lnSpc>
                <a:spcPct val="100000"/>
              </a:lnSpc>
              <a:spcBef>
                <a:spcPts val="0"/>
              </a:spcBef>
              <a:spcAft>
                <a:spcPts val="0"/>
              </a:spcAft>
              <a:buSzPts val="1100"/>
              <a:buNone/>
            </a:pPr>
            <a:r>
              <a:rPr lang="en-US" dirty="0"/>
              <a:t>Entry 3 points ~4 steps away.</a:t>
            </a:r>
          </a:p>
          <a:p>
            <a:pPr marL="0" lvl="0" indent="0" algn="l" rtl="0">
              <a:lnSpc>
                <a:spcPct val="100000"/>
              </a:lnSpc>
              <a:spcBef>
                <a:spcPts val="0"/>
              </a:spcBef>
              <a:spcAft>
                <a:spcPts val="0"/>
              </a:spcAft>
              <a:buSzPts val="1100"/>
              <a:buNone/>
            </a:pPr>
            <a:r>
              <a:rPr lang="en-US" dirty="0"/>
              <a:t>…</a:t>
            </a:r>
          </a:p>
          <a:p>
            <a:pPr marL="0" lvl="0" indent="0" algn="l" rtl="0">
              <a:lnSpc>
                <a:spcPct val="100000"/>
              </a:lnSpc>
              <a:spcBef>
                <a:spcPts val="0"/>
              </a:spcBef>
              <a:spcAft>
                <a:spcPts val="0"/>
              </a:spcAft>
              <a:buSzPts val="1100"/>
              <a:buNone/>
            </a:pPr>
            <a:r>
              <a:rPr lang="en-US" dirty="0"/>
              <a:t>Entry m points ~2^(m-1) steps away.</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en" dirty="0"/>
              <a:t>Go over Bayou protocol, this slide is update, next slide is anti-entropy (how to resolve inconsistency between local states among devices)</a:t>
            </a:r>
          </a:p>
          <a:p>
            <a:pPr marL="457200" marR="0" lvl="0" indent="-228600" algn="l" rtl="0">
              <a:lnSpc>
                <a:spcPct val="100000"/>
              </a:lnSpc>
              <a:spcBef>
                <a:spcPts val="0"/>
              </a:spcBef>
              <a:spcAft>
                <a:spcPts val="0"/>
              </a:spcAft>
              <a:buClr>
                <a:srgbClr val="000000"/>
              </a:buClr>
              <a:buSzPts val="1100"/>
              <a:buFont typeface="Arial"/>
              <a:buNone/>
            </a:pPr>
            <a:endParaRPr lang="en" dirty="0"/>
          </a:p>
          <a:p>
            <a:pPr marL="457200" marR="0" lvl="0" indent="-22860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effectLst/>
                <a:latin typeface="Arial"/>
                <a:ea typeface="Arial"/>
                <a:cs typeface="Arial"/>
                <a:sym typeface="Arial"/>
              </a:rPr>
              <a:t>CSNs ensure a global total order of committed updates.</a:t>
            </a:r>
          </a:p>
          <a:p>
            <a:pPr marL="457200" marR="0" lvl="0" indent="-228600" algn="l" rtl="0">
              <a:lnSpc>
                <a:spcPct val="100000"/>
              </a:lnSpc>
              <a:spcBef>
                <a:spcPts val="0"/>
              </a:spcBef>
              <a:spcAft>
                <a:spcPts val="0"/>
              </a:spcAft>
              <a:buClr>
                <a:srgbClr val="000000"/>
              </a:buClr>
              <a:buSzPts val="1100"/>
              <a:buFont typeface="Arial"/>
              <a:buNone/>
            </a:pPr>
            <a:r>
              <a:rPr lang="en-US" dirty="0"/>
              <a:t>The primary server allocates CSNs so every committed update has a unique, increasing number.</a:t>
            </a:r>
          </a:p>
          <a:p>
            <a:pPr marL="457200" marR="0" lvl="0" indent="-228600" algn="l" rtl="0">
              <a:lnSpc>
                <a:spcPct val="100000"/>
              </a:lnSpc>
              <a:spcBef>
                <a:spcPts val="0"/>
              </a:spcBef>
              <a:spcAft>
                <a:spcPts val="0"/>
              </a:spcAft>
              <a:buClr>
                <a:srgbClr val="000000"/>
              </a:buClr>
              <a:buSzPts val="1100"/>
              <a:buFont typeface="Arial"/>
              <a:buNone/>
            </a:pPr>
            <a:r>
              <a:rPr lang="en-US" dirty="0"/>
              <a:t>A CSN is </a:t>
            </a:r>
            <a:r>
              <a:rPr lang="en-US" b="1" dirty="0"/>
              <a:t>not</a:t>
            </a:r>
            <a:r>
              <a:rPr lang="en-US" dirty="0"/>
              <a:t> the same as a timestamp — timestamps reflect local time at a node, while CSNs reflect the </a:t>
            </a:r>
            <a:r>
              <a:rPr lang="en-US" i="1" dirty="0"/>
              <a:t>commit order</a:t>
            </a:r>
            <a:r>
              <a:rPr lang="en-US" dirty="0"/>
              <a:t> established by the primary.</a:t>
            </a:r>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f2ea05cfe7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1f2ea05cfe7_2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Ongoing </a:t>
            </a:r>
            <a:r>
              <a:rPr lang="en" b="1" dirty="0"/>
              <a:t>entropy </a:t>
            </a:r>
            <a:r>
              <a:rPr lang="en" dirty="0"/>
              <a:t>would mean stability is never reached (this is one of entropy’s definitions)</a:t>
            </a:r>
            <a:br>
              <a:rPr lang="en" dirty="0"/>
            </a:br>
            <a:r>
              <a:rPr lang="en" dirty="0"/>
              <a:t>Y </a:t>
            </a:r>
            <a:r>
              <a:rPr lang="en" b="1" dirty="0"/>
              <a:t>accepted </a:t>
            </a:r>
            <a:r>
              <a:rPr lang="en" dirty="0"/>
              <a:t>means in Y’s log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anti-entropy (how to resolve inconsistency between local states among devices)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Anti-</a:t>
            </a:r>
            <a:r>
              <a:rPr lang="en-US" sz="1100" b="0" i="0" u="none" strike="noStrike" cap="none" dirty="0" err="1">
                <a:solidFill>
                  <a:srgbClr val="000000"/>
                </a:solidFill>
                <a:effectLst/>
                <a:latin typeface="Arial"/>
                <a:ea typeface="Arial"/>
                <a:cs typeface="Arial"/>
                <a:sym typeface="Arial"/>
              </a:rPr>
              <a:t>entrop</a:t>
            </a:r>
            <a:r>
              <a:rPr lang="en-US" sz="1100" b="0" i="0" u="none" strike="noStrike" cap="none" dirty="0">
                <a:solidFill>
                  <a:srgbClr val="000000"/>
                </a:solidFill>
                <a:effectLst/>
                <a:latin typeface="Arial"/>
                <a:ea typeface="Arial"/>
                <a:cs typeface="Arial"/>
                <a:sym typeface="Arial"/>
              </a:rPr>
              <a:t> is the pairwise gossip protocol where servers exchange updates to ensure all replicas eventually contain the same set of committed and tentative updates.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In distributed systems, “entropy” refers to divergence or disorder between replicas. The anti-entropy protocol reduces that disorder by </a:t>
            </a:r>
            <a:r>
              <a:rPr lang="en-US" b="1" i="0" u="none" strike="noStrike" dirty="0">
                <a:solidFill>
                  <a:srgbClr val="000000"/>
                </a:solidFill>
                <a:effectLst/>
              </a:rPr>
              <a:t>gossiping and exchanging updates</a:t>
            </a:r>
            <a:r>
              <a:rPr lang="en-US" sz="1100" b="0" i="0" u="none" strike="noStrike" cap="none" dirty="0">
                <a:solidFill>
                  <a:srgbClr val="000000"/>
                </a:solidFill>
                <a:effectLst/>
                <a:latin typeface="Arial"/>
                <a:ea typeface="Arial"/>
                <a:cs typeface="Arial"/>
                <a:sym typeface="Arial"/>
              </a:rPr>
              <a:t> until replicas converge.</a:t>
            </a:r>
            <a:endParaRPr lang="e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a:extLst>
            <a:ext uri="{FF2B5EF4-FFF2-40B4-BE49-F238E27FC236}">
              <a16:creationId xmlns:a16="http://schemas.microsoft.com/office/drawing/2014/main" id="{C2CFB7C8-A584-44B5-CDDC-5227E8D423BD}"/>
            </a:ext>
          </a:extLst>
        </p:cNvPr>
        <p:cNvGrpSpPr/>
        <p:nvPr/>
      </p:nvGrpSpPr>
      <p:grpSpPr>
        <a:xfrm>
          <a:off x="0" y="0"/>
          <a:ext cx="0" cy="0"/>
          <a:chOff x="0" y="0"/>
          <a:chExt cx="0" cy="0"/>
        </a:xfrm>
      </p:grpSpPr>
      <p:sp>
        <p:nvSpPr>
          <p:cNvPr id="196" name="Google Shape;196;p30:notes">
            <a:extLst>
              <a:ext uri="{FF2B5EF4-FFF2-40B4-BE49-F238E27FC236}">
                <a16:creationId xmlns:a16="http://schemas.microsoft.com/office/drawing/2014/main" id="{E2EFE03B-6EC0-BBF8-A65B-7CCBA82B8D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30:notes">
            <a:extLst>
              <a:ext uri="{FF2B5EF4-FFF2-40B4-BE49-F238E27FC236}">
                <a16:creationId xmlns:a16="http://schemas.microsoft.com/office/drawing/2014/main" id="{81A31317-3105-6739-A0B1-2829B94A51E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r>
              <a:rPr lang="en-US" sz="1100" b="0" i="0" u="none" strike="noStrike" cap="none" dirty="0">
                <a:solidFill>
                  <a:srgbClr val="000000"/>
                </a:solidFill>
                <a:effectLst/>
                <a:latin typeface="Arial"/>
                <a:ea typeface="Arial"/>
                <a:cs typeface="Arial"/>
                <a:sym typeface="Arial"/>
              </a:rPr>
              <a:t>Assume client 1 contacts the primary, write X → primary gives it a local timestamp of 1 </a:t>
            </a:r>
            <a:endParaRPr lang="en-US" b="0" i="0" u="none" strike="noStrike" dirty="0">
              <a:solidFill>
                <a:srgbClr val="000000"/>
              </a:solidFill>
              <a:effectLst/>
            </a:endParaRPr>
          </a:p>
          <a:p>
            <a:br>
              <a:rPr lang="en-US" dirty="0"/>
            </a:br>
            <a:br>
              <a:rPr lang="en-US" dirty="0"/>
            </a:br>
            <a:endParaRPr dirty="0"/>
          </a:p>
        </p:txBody>
      </p:sp>
    </p:spTree>
    <p:extLst>
      <p:ext uri="{BB962C8B-B14F-4D97-AF65-F5344CB8AC3E}">
        <p14:creationId xmlns:p14="http://schemas.microsoft.com/office/powerpoint/2010/main" val="89990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a:extLst>
            <a:ext uri="{FF2B5EF4-FFF2-40B4-BE49-F238E27FC236}">
              <a16:creationId xmlns:a16="http://schemas.microsoft.com/office/drawing/2014/main" id="{BD1DA777-813E-E527-08FA-DB5C24D4E991}"/>
            </a:ext>
          </a:extLst>
        </p:cNvPr>
        <p:cNvGrpSpPr/>
        <p:nvPr/>
      </p:nvGrpSpPr>
      <p:grpSpPr>
        <a:xfrm>
          <a:off x="0" y="0"/>
          <a:ext cx="0" cy="0"/>
          <a:chOff x="0" y="0"/>
          <a:chExt cx="0" cy="0"/>
        </a:xfrm>
      </p:grpSpPr>
      <p:sp>
        <p:nvSpPr>
          <p:cNvPr id="196" name="Google Shape;196;p30:notes">
            <a:extLst>
              <a:ext uri="{FF2B5EF4-FFF2-40B4-BE49-F238E27FC236}">
                <a16:creationId xmlns:a16="http://schemas.microsoft.com/office/drawing/2014/main" id="{E05C0BA3-CB58-6A0B-0769-A49FD87085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30:notes">
            <a:extLst>
              <a:ext uri="{FF2B5EF4-FFF2-40B4-BE49-F238E27FC236}">
                <a16:creationId xmlns:a16="http://schemas.microsoft.com/office/drawing/2014/main" id="{8FFB8969-35D3-C3F0-A04E-7518A1A376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r>
              <a:rPr lang="en-US" sz="1100" b="0" i="0" u="none" strike="noStrike" cap="none" dirty="0">
                <a:solidFill>
                  <a:srgbClr val="000000"/>
                </a:solidFill>
                <a:effectLst/>
                <a:latin typeface="Arial"/>
                <a:ea typeface="Arial"/>
                <a:cs typeface="Arial"/>
                <a:sym typeface="Arial"/>
              </a:rPr>
              <a:t>EXPLAIN THE COLON SYNTAX (Commit </a:t>
            </a:r>
            <a:r>
              <a:rPr lang="en-US" sz="1100" b="0" i="0" u="none" strike="noStrike" cap="none" dirty="0" err="1">
                <a:solidFill>
                  <a:srgbClr val="000000"/>
                </a:solidFill>
                <a:effectLst/>
                <a:latin typeface="Arial"/>
                <a:ea typeface="Arial"/>
                <a:cs typeface="Arial"/>
                <a:sym typeface="Arial"/>
              </a:rPr>
              <a:t>timestamp:write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timestamp:write</a:t>
            </a:r>
            <a:r>
              <a:rPr lang="en-US" sz="1100" b="0" i="0" u="none" strike="noStrike" cap="none" dirty="0">
                <a:solidFill>
                  <a:srgbClr val="000000"/>
                </a:solidFill>
                <a:effectLst/>
                <a:latin typeface="Arial"/>
                <a:ea typeface="Arial"/>
                <a:cs typeface="Arial"/>
                <a:sym typeface="Arial"/>
              </a:rPr>
              <a:t> server) Commit timestamp is infinity if tentative write.</a:t>
            </a:r>
            <a:endParaRPr lang="en-US" b="0" i="0" u="none" strike="noStrike" dirty="0">
              <a:solidFill>
                <a:srgbClr val="000000"/>
              </a:solidFill>
              <a:effectLst/>
            </a:endParaRPr>
          </a:p>
        </p:txBody>
      </p:sp>
    </p:spTree>
    <p:extLst>
      <p:ext uri="{BB962C8B-B14F-4D97-AF65-F5344CB8AC3E}">
        <p14:creationId xmlns:p14="http://schemas.microsoft.com/office/powerpoint/2010/main" val="3732339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Two events happen concurrently:</a:t>
            </a:r>
            <a:endParaRPr dirty="0"/>
          </a:p>
          <a:p>
            <a:pPr marL="0" lvl="0" indent="0" algn="l" rtl="0">
              <a:lnSpc>
                <a:spcPct val="100000"/>
              </a:lnSpc>
              <a:spcBef>
                <a:spcPts val="0"/>
              </a:spcBef>
              <a:spcAft>
                <a:spcPts val="0"/>
              </a:spcAft>
              <a:buSzPts val="1100"/>
              <a:buNone/>
            </a:pPr>
            <a:r>
              <a:rPr lang="en" dirty="0"/>
              <a:t>Client 1 contacts primary, write Y → We will assume primary gives this operation a local timestamp of 7 (which will reflect in the next slide)</a:t>
            </a:r>
            <a:endParaRPr dirty="0"/>
          </a:p>
          <a:p>
            <a:pPr marL="0" lvl="0" indent="0" algn="l" rtl="0">
              <a:lnSpc>
                <a:spcPct val="100000"/>
              </a:lnSpc>
              <a:spcBef>
                <a:spcPts val="0"/>
              </a:spcBef>
              <a:spcAft>
                <a:spcPts val="0"/>
              </a:spcAft>
              <a:buSzPts val="1100"/>
              <a:buNone/>
            </a:pPr>
            <a:r>
              <a:rPr lang="en" dirty="0"/>
              <a:t>Client 2 contacts node A, write X → Node A gives it a local timestamp of 7 as well</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5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7" name="Google Shape;57;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5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2" name="Google Shape;62;p5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3" name="Google Shape;63;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5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6" name="Google Shape;66;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p5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0" name="Google Shape;70;p5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1" name="Google Shape;71;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4" name="Google Shape;74;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6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7" name="Google Shape;77;p6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8" name="Google Shape;78;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9"/>
        <p:cNvGrpSpPr/>
        <p:nvPr/>
      </p:nvGrpSpPr>
      <p:grpSpPr>
        <a:xfrm>
          <a:off x="0" y="0"/>
          <a:ext cx="0" cy="0"/>
          <a:chOff x="0" y="0"/>
          <a:chExt cx="0" cy="0"/>
        </a:xfrm>
      </p:grpSpPr>
      <p:sp>
        <p:nvSpPr>
          <p:cNvPr id="80" name="Google Shape;80;p6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1" name="Google Shape;81;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6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6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5" name="Google Shape;85;p6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6" name="Google Shape;86;p6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7" name="Google Shape;87;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6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90" name="Google Shape;90;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p6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3" name="Google Shape;93;p6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4" name="Google Shape;94;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4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 name="Google Shape;20;p4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1" name="Google Shape;21;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4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5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5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5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52"/>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5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5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40" name="Google Shape;40;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5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8" name="Google Shape;8;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eople.eecs.berkeley.edu/~istoica/classes/cs268/06/notes/20-BFTx2.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98"/>
        <p:cNvGrpSpPr/>
        <p:nvPr/>
      </p:nvGrpSpPr>
      <p:grpSpPr>
        <a:xfrm>
          <a:off x="0" y="0"/>
          <a:ext cx="0" cy="0"/>
          <a:chOff x="0" y="0"/>
          <a:chExt cx="0" cy="0"/>
        </a:xfrm>
      </p:grpSpPr>
      <p:sp>
        <p:nvSpPr>
          <p:cNvPr id="99" name="Google Shape;99;p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dirty="0">
                <a:solidFill>
                  <a:schemeClr val="bg1"/>
                </a:solidFill>
              </a:rPr>
              <a:t>Bayou / Chord</a:t>
            </a:r>
            <a:endParaRPr dirty="0">
              <a:solidFill>
                <a:schemeClr val="bg1"/>
              </a:solidFill>
            </a:endParaRPr>
          </a:p>
        </p:txBody>
      </p:sp>
      <p:sp>
        <p:nvSpPr>
          <p:cNvPr id="100" name="Google Shape;100;p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dirty="0">
                <a:solidFill>
                  <a:schemeClr val="bg1"/>
                </a:solidFill>
              </a:rPr>
              <a:t>2025 Spring</a:t>
            </a:r>
            <a:endParaRPr dirty="0">
              <a:solidFill>
                <a:schemeClr val="bg1"/>
              </a:solidFill>
            </a:endParaRPr>
          </a:p>
          <a:p>
            <a:pPr marL="0" lvl="0" indent="0" algn="ctr" rtl="0">
              <a:lnSpc>
                <a:spcPct val="100000"/>
              </a:lnSpc>
              <a:spcBef>
                <a:spcPts val="0"/>
              </a:spcBef>
              <a:spcAft>
                <a:spcPts val="0"/>
              </a:spcAft>
              <a:buSzPts val="2800"/>
              <a:buNone/>
            </a:pPr>
            <a:endParaRPr dirty="0">
              <a:solidFill>
                <a:schemeClr val="bg1"/>
              </a:solidFill>
            </a:endParaRPr>
          </a:p>
        </p:txBody>
      </p:sp>
      <p:sp>
        <p:nvSpPr>
          <p:cNvPr id="101" name="Google Shape;101;p1"/>
          <p:cNvSpPr txBox="1"/>
          <p:nvPr/>
        </p:nvSpPr>
        <p:spPr>
          <a:xfrm>
            <a:off x="2142003" y="4663217"/>
            <a:ext cx="4859993"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chemeClr val="bg1"/>
                </a:solidFill>
                <a:latin typeface="Arial"/>
                <a:ea typeface="Arial"/>
                <a:cs typeface="Arial"/>
                <a:sym typeface="Arial"/>
              </a:rPr>
              <a:t>[Adapted from Andrew Or and Ion Stoica’s original slides]</a:t>
            </a:r>
            <a:endParaRPr sz="1400" b="0" i="0" u="none" strike="noStrike" cap="none" dirty="0">
              <a:solidFill>
                <a:schemeClr val="bg1"/>
              </a:solidFill>
              <a:latin typeface="Arial"/>
              <a:ea typeface="Arial"/>
              <a:cs typeface="Arial"/>
              <a:sym typeface="Arial"/>
            </a:endParaRPr>
          </a:p>
        </p:txBody>
      </p:sp>
      <p:sp>
        <p:nvSpPr>
          <p:cNvPr id="102" name="Google Shape;10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solidFill>
                  <a:schemeClr val="bg1"/>
                </a:solidFill>
              </a:rPr>
              <a:t>1</a:t>
            </a:fld>
            <a:endParaRPr>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233" name="Google Shape;233;p31"/>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234" name="Google Shape;234;p31"/>
          <p:cNvGrpSpPr/>
          <p:nvPr/>
        </p:nvGrpSpPr>
        <p:grpSpPr>
          <a:xfrm>
            <a:off x="4527450" y="374225"/>
            <a:ext cx="1881175" cy="2022700"/>
            <a:chOff x="5240425" y="766950"/>
            <a:chExt cx="1881175" cy="2022700"/>
          </a:xfrm>
        </p:grpSpPr>
        <p:sp>
          <p:nvSpPr>
            <p:cNvPr id="235" name="Google Shape;235;p31"/>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1"/>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37" name="Google Shape;237;p31"/>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38" name="Google Shape;238;p31"/>
            <p:cNvSpPr txBox="1"/>
            <p:nvPr/>
          </p:nvSpPr>
          <p:spPr>
            <a:xfrm>
              <a:off x="6122350" y="766950"/>
              <a:ext cx="99925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grpSp>
      <p:grpSp>
        <p:nvGrpSpPr>
          <p:cNvPr id="239" name="Google Shape;239;p31"/>
          <p:cNvGrpSpPr/>
          <p:nvPr/>
        </p:nvGrpSpPr>
        <p:grpSpPr>
          <a:xfrm>
            <a:off x="2493476" y="2670528"/>
            <a:ext cx="1925750" cy="2103400"/>
            <a:chOff x="5195850" y="686250"/>
            <a:chExt cx="1925750" cy="2103400"/>
          </a:xfrm>
        </p:grpSpPr>
        <p:sp>
          <p:nvSpPr>
            <p:cNvPr id="240" name="Google Shape;240;p31"/>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31"/>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31"/>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43" name="Google Shape;243;p31"/>
            <p:cNvSpPr txBox="1"/>
            <p:nvPr/>
          </p:nvSpPr>
          <p:spPr>
            <a:xfrm>
              <a:off x="6144702" y="766950"/>
              <a:ext cx="976898"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44" name="Google Shape;244;p31"/>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245" name="Google Shape;245;p31"/>
          <p:cNvGrpSpPr/>
          <p:nvPr/>
        </p:nvGrpSpPr>
        <p:grpSpPr>
          <a:xfrm>
            <a:off x="6462100" y="2670625"/>
            <a:ext cx="1925750" cy="2103400"/>
            <a:chOff x="5195850" y="686250"/>
            <a:chExt cx="1925750" cy="2103400"/>
          </a:xfrm>
        </p:grpSpPr>
        <p:sp>
          <p:nvSpPr>
            <p:cNvPr id="246" name="Google Shape;246;p31"/>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31"/>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1"/>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49" name="Google Shape;249;p31"/>
            <p:cNvSpPr txBox="1"/>
            <p:nvPr/>
          </p:nvSpPr>
          <p:spPr>
            <a:xfrm>
              <a:off x="6087364" y="766950"/>
              <a:ext cx="1034236"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50" name="Google Shape;250;p31"/>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251" name="Google Shape;251;p31"/>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Client 1</a:t>
            </a:r>
            <a:endParaRPr sz="1400" b="0" i="0" u="none" strike="noStrike" cap="none" dirty="0">
              <a:solidFill>
                <a:srgbClr val="000000"/>
              </a:solidFill>
              <a:latin typeface="Arial"/>
              <a:ea typeface="Arial"/>
              <a:cs typeface="Arial"/>
              <a:sym typeface="Arial"/>
            </a:endParaRPr>
          </a:p>
        </p:txBody>
      </p:sp>
      <p:cxnSp>
        <p:nvCxnSpPr>
          <p:cNvPr id="252" name="Google Shape;252;p31"/>
          <p:cNvCxnSpPr/>
          <p:nvPr/>
        </p:nvCxnSpPr>
        <p:spPr>
          <a:xfrm>
            <a:off x="7503975" y="1427650"/>
            <a:ext cx="211500" cy="1326900"/>
          </a:xfrm>
          <a:prstGeom prst="straightConnector1">
            <a:avLst/>
          </a:prstGeom>
          <a:noFill/>
          <a:ln w="9525" cap="flat" cmpd="sng">
            <a:solidFill>
              <a:schemeClr val="dk2"/>
            </a:solidFill>
            <a:prstDash val="solid"/>
            <a:round/>
            <a:headEnd type="none" w="sm" len="sm"/>
            <a:tailEnd type="triangle" w="med" len="med"/>
          </a:ln>
        </p:spPr>
      </p:cxnSp>
      <p:sp>
        <p:nvSpPr>
          <p:cNvPr id="253" name="Google Shape;253;p31"/>
          <p:cNvSpPr txBox="1"/>
          <p:nvPr/>
        </p:nvSpPr>
        <p:spPr>
          <a:xfrm>
            <a:off x="7503975" y="1577200"/>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W(Z, 8)</a:t>
            </a:r>
            <a:endParaRPr sz="1400" b="0" i="0" u="none" strike="noStrike" cap="none">
              <a:solidFill>
                <a:srgbClr val="000000"/>
              </a:solidFill>
              <a:latin typeface="Arial"/>
              <a:ea typeface="Arial"/>
              <a:cs typeface="Arial"/>
              <a:sym typeface="Arial"/>
            </a:endParaRPr>
          </a:p>
        </p:txBody>
      </p:sp>
      <p:sp>
        <p:nvSpPr>
          <p:cNvPr id="254" name="Google Shape;254;p31"/>
          <p:cNvSpPr txBox="1"/>
          <p:nvPr/>
        </p:nvSpPr>
        <p:spPr>
          <a:xfrm>
            <a:off x="4577925" y="684325"/>
            <a:ext cx="1201800" cy="144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W(X,4)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W(Y,8)</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31"/>
          <p:cNvSpPr txBox="1"/>
          <p:nvPr/>
        </p:nvSpPr>
        <p:spPr>
          <a:xfrm>
            <a:off x="4527450" y="332636"/>
            <a:ext cx="1130332" cy="36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Primary</a:t>
            </a:r>
            <a:endParaRPr sz="2000" b="0" i="0" u="none" strike="noStrike" cap="none">
              <a:solidFill>
                <a:srgbClr val="000000"/>
              </a:solidFill>
              <a:latin typeface="Arial"/>
              <a:ea typeface="Arial"/>
              <a:cs typeface="Arial"/>
              <a:sym typeface="Arial"/>
            </a:endParaRPr>
          </a:p>
        </p:txBody>
      </p:sp>
      <p:sp>
        <p:nvSpPr>
          <p:cNvPr id="256" name="Google Shape;256;p31"/>
          <p:cNvSpPr txBox="1"/>
          <p:nvPr/>
        </p:nvSpPr>
        <p:spPr>
          <a:xfrm>
            <a:off x="719508" y="2583125"/>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2</a:t>
            </a:r>
            <a:endParaRPr sz="1400" b="0" i="0" u="none" strike="noStrike" cap="none">
              <a:solidFill>
                <a:srgbClr val="000000"/>
              </a:solidFill>
              <a:latin typeface="Arial"/>
              <a:ea typeface="Arial"/>
              <a:cs typeface="Arial"/>
              <a:sym typeface="Arial"/>
            </a:endParaRPr>
          </a:p>
        </p:txBody>
      </p:sp>
      <p:cxnSp>
        <p:nvCxnSpPr>
          <p:cNvPr id="257" name="Google Shape;257;p31"/>
          <p:cNvCxnSpPr/>
          <p:nvPr/>
        </p:nvCxnSpPr>
        <p:spPr>
          <a:xfrm>
            <a:off x="1557108" y="2889275"/>
            <a:ext cx="972392" cy="1255669"/>
          </a:xfrm>
          <a:prstGeom prst="straightConnector1">
            <a:avLst/>
          </a:prstGeom>
          <a:noFill/>
          <a:ln w="9525" cap="flat" cmpd="sng">
            <a:solidFill>
              <a:schemeClr val="dk2"/>
            </a:solidFill>
            <a:prstDash val="solid"/>
            <a:round/>
            <a:headEnd type="none" w="sm" len="sm"/>
            <a:tailEnd type="triangle" w="med" len="med"/>
          </a:ln>
        </p:spPr>
      </p:cxnSp>
      <p:sp>
        <p:nvSpPr>
          <p:cNvPr id="258" name="Google Shape;258;p31"/>
          <p:cNvSpPr txBox="1"/>
          <p:nvPr/>
        </p:nvSpPr>
        <p:spPr>
          <a:xfrm>
            <a:off x="1707136" y="2815175"/>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W(Y, 4)</a:t>
            </a:r>
            <a:endParaRPr sz="1400" b="0" i="0" u="none" strike="noStrike" cap="none" dirty="0">
              <a:solidFill>
                <a:srgbClr val="000000"/>
              </a:solidFill>
              <a:latin typeface="Arial"/>
              <a:ea typeface="Arial"/>
              <a:cs typeface="Arial"/>
              <a:sym typeface="Arial"/>
            </a:endParaRPr>
          </a:p>
        </p:txBody>
      </p:sp>
      <p:sp>
        <p:nvSpPr>
          <p:cNvPr id="259" name="Google Shape;259;p31"/>
          <p:cNvSpPr txBox="1"/>
          <p:nvPr/>
        </p:nvSpPr>
        <p:spPr>
          <a:xfrm>
            <a:off x="2601363" y="3078925"/>
            <a:ext cx="1310634"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 </a:t>
            </a:r>
            <a:r>
              <a:rPr lang="en" sz="1000" b="0" i="0" u="none" strike="noStrike" cap="none">
                <a:solidFill>
                  <a:srgbClr val="000000"/>
                </a:solidFill>
                <a:latin typeface="Arial"/>
                <a:ea typeface="Arial"/>
                <a:cs typeface="Arial"/>
                <a:sym typeface="Arial"/>
              </a:rPr>
              <a:t>W(X,3)</a:t>
            </a:r>
            <a:endParaRPr sz="1400" b="0" i="0" u="none" strike="noStrike" cap="none">
              <a:solidFill>
                <a:srgbClr val="000000"/>
              </a:solidFill>
              <a:latin typeface="Arial"/>
              <a:ea typeface="Arial"/>
              <a:cs typeface="Arial"/>
              <a:sym typeface="Arial"/>
            </a:endParaRPr>
          </a:p>
        </p:txBody>
      </p:sp>
      <p:sp>
        <p:nvSpPr>
          <p:cNvPr id="261" name="Google Shape;26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10</a:t>
            </a:fld>
            <a:endParaRPr/>
          </a:p>
        </p:txBody>
      </p:sp>
      <p:sp>
        <p:nvSpPr>
          <p:cNvPr id="2" name="Google Shape;165;p28">
            <a:extLst>
              <a:ext uri="{FF2B5EF4-FFF2-40B4-BE49-F238E27FC236}">
                <a16:creationId xmlns:a16="http://schemas.microsoft.com/office/drawing/2014/main" id="{20557415-1939-3756-8D28-A57E4015F253}"/>
              </a:ext>
            </a:extLst>
          </p:cNvPr>
          <p:cNvSpPr txBox="1"/>
          <p:nvPr/>
        </p:nvSpPr>
        <p:spPr>
          <a:xfrm>
            <a:off x="-1650" y="4809675"/>
            <a:ext cx="4529100" cy="39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1" i="0" u="none" strike="noStrike" cap="none" dirty="0">
                <a:solidFill>
                  <a:srgbClr val="000000"/>
                </a:solidFill>
                <a:latin typeface="Arial"/>
                <a:ea typeface="Arial"/>
                <a:cs typeface="Arial"/>
                <a:sym typeface="Arial"/>
              </a:rPr>
              <a:t>(value1 : value2 : value3) = </a:t>
            </a:r>
            <a:r>
              <a:rPr lang="en" sz="1200" b="1" dirty="0"/>
              <a:t> (</a:t>
            </a:r>
            <a:r>
              <a:rPr lang="en" sz="1200" b="0" i="0" u="none" strike="noStrike" cap="none" dirty="0">
                <a:solidFill>
                  <a:srgbClr val="000000"/>
                </a:solidFill>
                <a:latin typeface="Arial"/>
                <a:ea typeface="Arial"/>
                <a:cs typeface="Arial"/>
                <a:sym typeface="Arial"/>
              </a:rPr>
              <a:t>CSN : Local Timestamp : Node) </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267" name="Google Shape;267;p32"/>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268" name="Google Shape;268;p32"/>
          <p:cNvGrpSpPr/>
          <p:nvPr/>
        </p:nvGrpSpPr>
        <p:grpSpPr>
          <a:xfrm>
            <a:off x="4527450" y="374225"/>
            <a:ext cx="1881175" cy="2022700"/>
            <a:chOff x="5240425" y="766950"/>
            <a:chExt cx="1881175" cy="2022700"/>
          </a:xfrm>
        </p:grpSpPr>
        <p:sp>
          <p:nvSpPr>
            <p:cNvPr id="269" name="Google Shape;269;p32"/>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2"/>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71" name="Google Shape;271;p32"/>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72" name="Google Shape;272;p32"/>
            <p:cNvSpPr txBox="1"/>
            <p:nvPr/>
          </p:nvSpPr>
          <p:spPr>
            <a:xfrm>
              <a:off x="6169388" y="766950"/>
              <a:ext cx="952212"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grpSp>
      <p:grpSp>
        <p:nvGrpSpPr>
          <p:cNvPr id="273" name="Google Shape;273;p32"/>
          <p:cNvGrpSpPr/>
          <p:nvPr/>
        </p:nvGrpSpPr>
        <p:grpSpPr>
          <a:xfrm>
            <a:off x="2484925" y="2670625"/>
            <a:ext cx="1997949" cy="2103400"/>
            <a:chOff x="5195850" y="686250"/>
            <a:chExt cx="1997949" cy="2103400"/>
          </a:xfrm>
        </p:grpSpPr>
        <p:sp>
          <p:nvSpPr>
            <p:cNvPr id="274" name="Google Shape;274;p32"/>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32"/>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32"/>
            <p:cNvSpPr txBox="1"/>
            <p:nvPr/>
          </p:nvSpPr>
          <p:spPr>
            <a:xfrm>
              <a:off x="6532674" y="1054450"/>
              <a:ext cx="661125"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77" name="Google Shape;277;p32"/>
            <p:cNvSpPr txBox="1"/>
            <p:nvPr/>
          </p:nvSpPr>
          <p:spPr>
            <a:xfrm>
              <a:off x="6129023" y="766950"/>
              <a:ext cx="992577"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78" name="Google Shape;278;p32"/>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279" name="Google Shape;279;p32"/>
          <p:cNvGrpSpPr/>
          <p:nvPr/>
        </p:nvGrpSpPr>
        <p:grpSpPr>
          <a:xfrm>
            <a:off x="6462100" y="2670625"/>
            <a:ext cx="1925750" cy="2103400"/>
            <a:chOff x="5195850" y="686250"/>
            <a:chExt cx="1925750" cy="2103400"/>
          </a:xfrm>
        </p:grpSpPr>
        <p:sp>
          <p:nvSpPr>
            <p:cNvPr id="280" name="Google Shape;280;p32"/>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2"/>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2"/>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283" name="Google Shape;283;p32"/>
            <p:cNvSpPr txBox="1"/>
            <p:nvPr/>
          </p:nvSpPr>
          <p:spPr>
            <a:xfrm>
              <a:off x="6032487" y="766950"/>
              <a:ext cx="1089113"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84" name="Google Shape;284;p32"/>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285" name="Google Shape;285;p32"/>
          <p:cNvSpPr txBox="1"/>
          <p:nvPr/>
        </p:nvSpPr>
        <p:spPr>
          <a:xfrm>
            <a:off x="6570975" y="3054650"/>
            <a:ext cx="1144500"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p:txBody>
      </p:sp>
      <p:sp>
        <p:nvSpPr>
          <p:cNvPr id="286" name="Google Shape;286;p32"/>
          <p:cNvSpPr txBox="1"/>
          <p:nvPr/>
        </p:nvSpPr>
        <p:spPr>
          <a:xfrm>
            <a:off x="4577925" y="684325"/>
            <a:ext cx="1201800"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W(X,4)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W(Y,8)</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2"/>
          <p:cNvSpPr txBox="1"/>
          <p:nvPr/>
        </p:nvSpPr>
        <p:spPr>
          <a:xfrm>
            <a:off x="4482875" y="293525"/>
            <a:ext cx="1130332" cy="36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Primary</a:t>
            </a:r>
            <a:endParaRPr sz="2000" b="0" i="0" u="none" strike="noStrike" cap="none">
              <a:solidFill>
                <a:srgbClr val="000000"/>
              </a:solidFill>
              <a:latin typeface="Arial"/>
              <a:ea typeface="Arial"/>
              <a:cs typeface="Arial"/>
              <a:sym typeface="Arial"/>
            </a:endParaRPr>
          </a:p>
        </p:txBody>
      </p:sp>
      <p:sp>
        <p:nvSpPr>
          <p:cNvPr id="288" name="Google Shape;288;p32"/>
          <p:cNvSpPr txBox="1"/>
          <p:nvPr/>
        </p:nvSpPr>
        <p:spPr>
          <a:xfrm>
            <a:off x="2601363" y="3078925"/>
            <a:ext cx="1310634"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 </a:t>
            </a:r>
            <a:r>
              <a:rPr lang="en" sz="1000" b="0" i="0" u="none" strike="noStrike" cap="none">
                <a:solidFill>
                  <a:srgbClr val="000000"/>
                </a:solidFill>
                <a:latin typeface="Arial"/>
                <a:ea typeface="Arial"/>
                <a:cs typeface="Arial"/>
                <a:sym typeface="Arial"/>
              </a:rPr>
              <a:t>W(X,3)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290" name="Google Shape;290;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11</a:t>
            </a:fld>
            <a:endParaRPr/>
          </a:p>
        </p:txBody>
      </p:sp>
      <p:sp>
        <p:nvSpPr>
          <p:cNvPr id="2" name="Google Shape;165;p28">
            <a:extLst>
              <a:ext uri="{FF2B5EF4-FFF2-40B4-BE49-F238E27FC236}">
                <a16:creationId xmlns:a16="http://schemas.microsoft.com/office/drawing/2014/main" id="{A0B2B933-CE04-7338-58A7-3C64DAA50115}"/>
              </a:ext>
            </a:extLst>
          </p:cNvPr>
          <p:cNvSpPr txBox="1"/>
          <p:nvPr/>
        </p:nvSpPr>
        <p:spPr>
          <a:xfrm>
            <a:off x="-1650" y="4809675"/>
            <a:ext cx="4529100" cy="39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1" i="0" u="none" strike="noStrike" cap="none" dirty="0">
                <a:solidFill>
                  <a:srgbClr val="000000"/>
                </a:solidFill>
                <a:latin typeface="Arial"/>
                <a:ea typeface="Arial"/>
                <a:cs typeface="Arial"/>
                <a:sym typeface="Arial"/>
              </a:rPr>
              <a:t>(value1 : value2 : value3) = </a:t>
            </a:r>
            <a:r>
              <a:rPr lang="en" sz="1200" b="1" dirty="0"/>
              <a:t> (</a:t>
            </a:r>
            <a:r>
              <a:rPr lang="en" sz="1200" b="0" i="0" u="none" strike="noStrike" cap="none" dirty="0">
                <a:solidFill>
                  <a:srgbClr val="000000"/>
                </a:solidFill>
                <a:latin typeface="Arial"/>
                <a:ea typeface="Arial"/>
                <a:cs typeface="Arial"/>
                <a:sym typeface="Arial"/>
              </a:rPr>
              <a:t>CSN : Local Timestamp : Node) </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4"/>
        <p:cNvGrpSpPr/>
        <p:nvPr/>
      </p:nvGrpSpPr>
      <p:grpSpPr>
        <a:xfrm>
          <a:off x="0" y="0"/>
          <a:ext cx="0" cy="0"/>
          <a:chOff x="0" y="0"/>
          <a:chExt cx="0" cy="0"/>
        </a:xfrm>
      </p:grpSpPr>
      <p:sp>
        <p:nvSpPr>
          <p:cNvPr id="295" name="Google Shape;295;p33"/>
          <p:cNvSpPr txBox="1">
            <a:spLocks noGrp="1"/>
          </p:cNvSpPr>
          <p:nvPr>
            <p:ph type="title"/>
          </p:nvPr>
        </p:nvSpPr>
        <p:spPr>
          <a:xfrm>
            <a:off x="151497" y="448232"/>
            <a:ext cx="4430916"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Anti-Entropy (Sync)</a:t>
            </a:r>
            <a:endParaRPr>
              <a:solidFill>
                <a:srgbClr val="000000"/>
              </a:solidFill>
            </a:endParaRPr>
          </a:p>
        </p:txBody>
      </p:sp>
      <p:pic>
        <p:nvPicPr>
          <p:cNvPr id="296" name="Google Shape;296;p33"/>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297" name="Google Shape;297;p33"/>
          <p:cNvGrpSpPr/>
          <p:nvPr/>
        </p:nvGrpSpPr>
        <p:grpSpPr>
          <a:xfrm>
            <a:off x="4482875" y="293525"/>
            <a:ext cx="1925750" cy="2103400"/>
            <a:chOff x="5195850" y="686250"/>
            <a:chExt cx="1925750" cy="2103400"/>
          </a:xfrm>
        </p:grpSpPr>
        <p:sp>
          <p:nvSpPr>
            <p:cNvPr id="298" name="Google Shape;298;p33"/>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33"/>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00" name="Google Shape;300;p33"/>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01" name="Google Shape;301;p33"/>
            <p:cNvSpPr txBox="1"/>
            <p:nvPr/>
          </p:nvSpPr>
          <p:spPr>
            <a:xfrm>
              <a:off x="6130190" y="766950"/>
              <a:ext cx="99141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02" name="Google Shape;302;p33"/>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303" name="Google Shape;303;p33"/>
          <p:cNvGrpSpPr/>
          <p:nvPr/>
        </p:nvGrpSpPr>
        <p:grpSpPr>
          <a:xfrm>
            <a:off x="2484925" y="2670625"/>
            <a:ext cx="1998025" cy="2103400"/>
            <a:chOff x="5195850" y="686250"/>
            <a:chExt cx="1998025" cy="2103400"/>
          </a:xfrm>
        </p:grpSpPr>
        <p:sp>
          <p:nvSpPr>
            <p:cNvPr id="304" name="Google Shape;304;p33"/>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3"/>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3"/>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07" name="Google Shape;307;p33"/>
            <p:cNvSpPr txBox="1"/>
            <p:nvPr/>
          </p:nvSpPr>
          <p:spPr>
            <a:xfrm>
              <a:off x="6113344" y="766950"/>
              <a:ext cx="1008256"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08" name="Google Shape;308;p33"/>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309" name="Google Shape;309;p33"/>
          <p:cNvGrpSpPr/>
          <p:nvPr/>
        </p:nvGrpSpPr>
        <p:grpSpPr>
          <a:xfrm>
            <a:off x="6462100" y="2670625"/>
            <a:ext cx="1925750" cy="2103400"/>
            <a:chOff x="5195850" y="686250"/>
            <a:chExt cx="1925750" cy="2103400"/>
          </a:xfrm>
        </p:grpSpPr>
        <p:sp>
          <p:nvSpPr>
            <p:cNvPr id="310" name="Google Shape;310;p33"/>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33"/>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33"/>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313" name="Google Shape;313;p33"/>
            <p:cNvSpPr txBox="1"/>
            <p:nvPr/>
          </p:nvSpPr>
          <p:spPr>
            <a:xfrm>
              <a:off x="6087364" y="766950"/>
              <a:ext cx="1034236"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14" name="Google Shape;314;p33"/>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cxnSp>
        <p:nvCxnSpPr>
          <p:cNvPr id="315" name="Google Shape;315;p33"/>
          <p:cNvCxnSpPr/>
          <p:nvPr/>
        </p:nvCxnSpPr>
        <p:spPr>
          <a:xfrm flipH="1">
            <a:off x="4472550" y="2797000"/>
            <a:ext cx="1946400" cy="10800"/>
          </a:xfrm>
          <a:prstGeom prst="straightConnector1">
            <a:avLst/>
          </a:prstGeom>
          <a:noFill/>
          <a:ln w="9525" cap="flat" cmpd="sng">
            <a:solidFill>
              <a:schemeClr val="dk2"/>
            </a:solidFill>
            <a:prstDash val="solid"/>
            <a:round/>
            <a:headEnd type="none" w="sm" len="sm"/>
            <a:tailEnd type="triangle" w="med" len="med"/>
          </a:ln>
        </p:spPr>
      </p:cxnSp>
      <p:cxnSp>
        <p:nvCxnSpPr>
          <p:cNvPr id="316" name="Google Shape;316;p33"/>
          <p:cNvCxnSpPr/>
          <p:nvPr/>
        </p:nvCxnSpPr>
        <p:spPr>
          <a:xfrm>
            <a:off x="4482950" y="4676100"/>
            <a:ext cx="1932600" cy="27900"/>
          </a:xfrm>
          <a:prstGeom prst="straightConnector1">
            <a:avLst/>
          </a:prstGeom>
          <a:noFill/>
          <a:ln w="9525" cap="flat" cmpd="sng">
            <a:solidFill>
              <a:schemeClr val="dk2"/>
            </a:solidFill>
            <a:prstDash val="solid"/>
            <a:round/>
            <a:headEnd type="none" w="sm" len="sm"/>
            <a:tailEnd type="triangle" w="med" len="med"/>
          </a:ln>
        </p:spPr>
      </p:cxnSp>
      <p:sp>
        <p:nvSpPr>
          <p:cNvPr id="317" name="Google Shape;317;p33"/>
          <p:cNvSpPr/>
          <p:nvPr/>
        </p:nvSpPr>
        <p:spPr>
          <a:xfrm>
            <a:off x="5251025" y="2903600"/>
            <a:ext cx="1107900" cy="245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18" name="Google Shape;318;p33"/>
          <p:cNvSpPr txBox="1"/>
          <p:nvPr/>
        </p:nvSpPr>
        <p:spPr>
          <a:xfrm>
            <a:off x="5232725" y="2838775"/>
            <a:ext cx="11445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19" name="Google Shape;319;p33"/>
          <p:cNvSpPr/>
          <p:nvPr/>
        </p:nvSpPr>
        <p:spPr>
          <a:xfrm>
            <a:off x="5254838" y="4147075"/>
            <a:ext cx="1107900" cy="460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20" name="Google Shape;320;p33"/>
          <p:cNvSpPr txBox="1"/>
          <p:nvPr/>
        </p:nvSpPr>
        <p:spPr>
          <a:xfrm>
            <a:off x="5207899" y="4071125"/>
            <a:ext cx="1215325"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21" name="Google Shape;321;p33"/>
          <p:cNvSpPr txBox="1"/>
          <p:nvPr/>
        </p:nvSpPr>
        <p:spPr>
          <a:xfrm>
            <a:off x="4535363" y="3853325"/>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22" name="Google Shape;322;p33"/>
          <p:cNvSpPr txBox="1"/>
          <p:nvPr/>
        </p:nvSpPr>
        <p:spPr>
          <a:xfrm>
            <a:off x="4572675" y="279700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323" name="Google Shape;323;p33"/>
          <p:cNvSpPr txBox="1"/>
          <p:nvPr/>
        </p:nvSpPr>
        <p:spPr>
          <a:xfrm>
            <a:off x="732634" y="1525525"/>
            <a:ext cx="2436266" cy="94362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800" i="0" u="none" strike="noStrike" cap="none" dirty="0">
                <a:solidFill>
                  <a:srgbClr val="FF0000"/>
                </a:solidFill>
                <a:latin typeface="Arial"/>
                <a:ea typeface="Arial"/>
                <a:cs typeface="Arial"/>
                <a:sym typeface="Arial"/>
              </a:rPr>
              <a:t>Anti-entropy</a:t>
            </a:r>
            <a:r>
              <a:rPr lang="en" sz="1800" i="0" u="none" strike="noStrike" cap="none" dirty="0">
                <a:solidFill>
                  <a:schemeClr val="bg1"/>
                </a:solidFill>
                <a:latin typeface="Arial"/>
                <a:ea typeface="Arial"/>
                <a:cs typeface="Arial"/>
                <a:sym typeface="Arial"/>
              </a:rPr>
              <a:t> Session</a:t>
            </a:r>
            <a:endParaRPr sz="1800"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800" i="0" u="none" strike="noStrike" cap="none" dirty="0">
                <a:solidFill>
                  <a:schemeClr val="bg1"/>
                </a:solidFill>
                <a:latin typeface="Arial"/>
                <a:ea typeface="Arial"/>
                <a:cs typeface="Arial"/>
                <a:sym typeface="Arial"/>
              </a:rPr>
              <a:t>A &amp; B</a:t>
            </a:r>
            <a:endParaRPr sz="1800" i="0" u="none" strike="noStrike" cap="none" dirty="0">
              <a:solidFill>
                <a:schemeClr val="bg1"/>
              </a:solidFill>
              <a:latin typeface="Arial"/>
              <a:ea typeface="Arial"/>
              <a:cs typeface="Arial"/>
              <a:sym typeface="Arial"/>
            </a:endParaRPr>
          </a:p>
        </p:txBody>
      </p:sp>
      <p:sp>
        <p:nvSpPr>
          <p:cNvPr id="324" name="Google Shape;324;p33"/>
          <p:cNvSpPr txBox="1"/>
          <p:nvPr/>
        </p:nvSpPr>
        <p:spPr>
          <a:xfrm>
            <a:off x="2582950" y="3071625"/>
            <a:ext cx="1201800" cy="142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25" name="Google Shape;325;p33"/>
          <p:cNvSpPr txBox="1"/>
          <p:nvPr/>
        </p:nvSpPr>
        <p:spPr>
          <a:xfrm>
            <a:off x="6570975" y="3054650"/>
            <a:ext cx="1144500" cy="142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p:txBody>
      </p:sp>
      <p:sp>
        <p:nvSpPr>
          <p:cNvPr id="326" name="Google Shape;326;p33"/>
          <p:cNvSpPr txBox="1"/>
          <p:nvPr/>
        </p:nvSpPr>
        <p:spPr>
          <a:xfrm>
            <a:off x="4577925" y="684325"/>
            <a:ext cx="1201800" cy="142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W(X,4)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W(Y,8)</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12</a:t>
            </a:fld>
            <a:endParaRPr/>
          </a:p>
        </p:txBody>
      </p:sp>
      <p:sp>
        <p:nvSpPr>
          <p:cNvPr id="3" name="Google Shape;165;p28">
            <a:extLst>
              <a:ext uri="{FF2B5EF4-FFF2-40B4-BE49-F238E27FC236}">
                <a16:creationId xmlns:a16="http://schemas.microsoft.com/office/drawing/2014/main" id="{34300284-F5CB-13DD-8E23-505AB747842F}"/>
              </a:ext>
            </a:extLst>
          </p:cNvPr>
          <p:cNvSpPr txBox="1"/>
          <p:nvPr/>
        </p:nvSpPr>
        <p:spPr>
          <a:xfrm>
            <a:off x="-1650" y="4809675"/>
            <a:ext cx="4529100" cy="39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1" i="0" u="none" strike="noStrike" cap="none" dirty="0">
                <a:solidFill>
                  <a:srgbClr val="000000"/>
                </a:solidFill>
                <a:latin typeface="Arial"/>
                <a:ea typeface="Arial"/>
                <a:cs typeface="Arial"/>
                <a:sym typeface="Arial"/>
              </a:rPr>
              <a:t>(value1 : value2 : value3) = </a:t>
            </a:r>
            <a:r>
              <a:rPr lang="en" sz="1200" b="1" dirty="0"/>
              <a:t> (</a:t>
            </a:r>
            <a:r>
              <a:rPr lang="en" sz="1200" b="0" i="0" u="none" strike="noStrike" cap="none" dirty="0">
                <a:solidFill>
                  <a:srgbClr val="000000"/>
                </a:solidFill>
                <a:latin typeface="Arial"/>
                <a:ea typeface="Arial"/>
                <a:cs typeface="Arial"/>
                <a:sym typeface="Arial"/>
              </a:rPr>
              <a:t>CSN : Local Timestamp : Node) </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1"/>
        <p:cNvGrpSpPr/>
        <p:nvPr/>
      </p:nvGrpSpPr>
      <p:grpSpPr>
        <a:xfrm>
          <a:off x="0" y="0"/>
          <a:ext cx="0" cy="0"/>
          <a:chOff x="0" y="0"/>
          <a:chExt cx="0" cy="0"/>
        </a:xfrm>
      </p:grpSpPr>
      <p:pic>
        <p:nvPicPr>
          <p:cNvPr id="332" name="Google Shape;332;p34"/>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333" name="Google Shape;333;p34"/>
          <p:cNvGrpSpPr/>
          <p:nvPr/>
        </p:nvGrpSpPr>
        <p:grpSpPr>
          <a:xfrm>
            <a:off x="4482875" y="293525"/>
            <a:ext cx="1998025" cy="2103400"/>
            <a:chOff x="5195850" y="686250"/>
            <a:chExt cx="1998025" cy="2103400"/>
          </a:xfrm>
        </p:grpSpPr>
        <p:sp>
          <p:nvSpPr>
            <p:cNvPr id="334" name="Google Shape;334;p34"/>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4"/>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36" name="Google Shape;336;p34"/>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37" name="Google Shape;337;p34"/>
            <p:cNvSpPr txBox="1"/>
            <p:nvPr/>
          </p:nvSpPr>
          <p:spPr>
            <a:xfrm>
              <a:off x="6153709" y="766950"/>
              <a:ext cx="967891"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38" name="Google Shape;338;p34"/>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339" name="Google Shape;339;p34"/>
          <p:cNvGrpSpPr/>
          <p:nvPr/>
        </p:nvGrpSpPr>
        <p:grpSpPr>
          <a:xfrm>
            <a:off x="2484925" y="2670625"/>
            <a:ext cx="1998025" cy="2103400"/>
            <a:chOff x="5195850" y="686250"/>
            <a:chExt cx="1998025" cy="2103400"/>
          </a:xfrm>
        </p:grpSpPr>
        <p:sp>
          <p:nvSpPr>
            <p:cNvPr id="340" name="Google Shape;340;p34"/>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4"/>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4"/>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343" name="Google Shape;343;p34"/>
            <p:cNvSpPr txBox="1"/>
            <p:nvPr/>
          </p:nvSpPr>
          <p:spPr>
            <a:xfrm>
              <a:off x="6144702" y="766950"/>
              <a:ext cx="976898"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44" name="Google Shape;344;p34"/>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345" name="Google Shape;345;p34"/>
          <p:cNvGrpSpPr/>
          <p:nvPr/>
        </p:nvGrpSpPr>
        <p:grpSpPr>
          <a:xfrm>
            <a:off x="6462100" y="2670625"/>
            <a:ext cx="1968025" cy="2103400"/>
            <a:chOff x="5195850" y="686250"/>
            <a:chExt cx="1968025" cy="2103400"/>
          </a:xfrm>
        </p:grpSpPr>
        <p:sp>
          <p:nvSpPr>
            <p:cNvPr id="346" name="Google Shape;346;p34"/>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34"/>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4"/>
            <p:cNvSpPr txBox="1"/>
            <p:nvPr/>
          </p:nvSpPr>
          <p:spPr>
            <a:xfrm>
              <a:off x="6532675" y="1054450"/>
              <a:ext cx="63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349" name="Google Shape;349;p34"/>
            <p:cNvSpPr txBox="1"/>
            <p:nvPr/>
          </p:nvSpPr>
          <p:spPr>
            <a:xfrm>
              <a:off x="6071685" y="766950"/>
              <a:ext cx="1049915"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50" name="Google Shape;350;p34"/>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351" name="Google Shape;351;p34"/>
          <p:cNvSpPr txBox="1"/>
          <p:nvPr/>
        </p:nvSpPr>
        <p:spPr>
          <a:xfrm>
            <a:off x="4577925" y="684325"/>
            <a:ext cx="1201800"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W(X,4)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W(Y,8)</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4"/>
          <p:cNvSpPr txBox="1"/>
          <p:nvPr/>
        </p:nvSpPr>
        <p:spPr>
          <a:xfrm>
            <a:off x="2582950" y="3071625"/>
            <a:ext cx="1201800" cy="147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353" name="Google Shape;353;p34"/>
          <p:cNvSpPr txBox="1"/>
          <p:nvPr/>
        </p:nvSpPr>
        <p:spPr>
          <a:xfrm>
            <a:off x="6570975" y="3054650"/>
            <a:ext cx="1262700"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354" name="Google Shape;354;p34"/>
          <p:cNvSpPr txBox="1"/>
          <p:nvPr/>
        </p:nvSpPr>
        <p:spPr>
          <a:xfrm>
            <a:off x="151497" y="448232"/>
            <a:ext cx="4430916"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800" b="0" i="0" u="none" strike="noStrike" cap="none">
                <a:solidFill>
                  <a:srgbClr val="000000"/>
                </a:solidFill>
                <a:latin typeface="Arial"/>
                <a:ea typeface="Arial"/>
                <a:cs typeface="Arial"/>
                <a:sym typeface="Arial"/>
              </a:rPr>
              <a:t>Bayou Anti-Entropy (Sync)</a:t>
            </a:r>
            <a:endParaRPr sz="1400" b="0" i="0" u="none" strike="noStrike" cap="none">
              <a:solidFill>
                <a:srgbClr val="000000"/>
              </a:solidFill>
              <a:latin typeface="Arial"/>
              <a:ea typeface="Arial"/>
              <a:cs typeface="Arial"/>
              <a:sym typeface="Arial"/>
            </a:endParaRPr>
          </a:p>
        </p:txBody>
      </p:sp>
      <p:sp>
        <p:nvSpPr>
          <p:cNvPr id="355" name="Google Shape;355;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13</a:t>
            </a:fld>
            <a:endParaRPr/>
          </a:p>
        </p:txBody>
      </p:sp>
      <p:sp>
        <p:nvSpPr>
          <p:cNvPr id="2" name="Google Shape;165;p28">
            <a:extLst>
              <a:ext uri="{FF2B5EF4-FFF2-40B4-BE49-F238E27FC236}">
                <a16:creationId xmlns:a16="http://schemas.microsoft.com/office/drawing/2014/main" id="{60244680-1CDF-B8DB-B98A-83B23E13A20E}"/>
              </a:ext>
            </a:extLst>
          </p:cNvPr>
          <p:cNvSpPr txBox="1"/>
          <p:nvPr/>
        </p:nvSpPr>
        <p:spPr>
          <a:xfrm>
            <a:off x="-1650" y="4809675"/>
            <a:ext cx="4529100" cy="39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1" i="0" u="none" strike="noStrike" cap="none" dirty="0">
                <a:solidFill>
                  <a:srgbClr val="000000"/>
                </a:solidFill>
                <a:latin typeface="Arial"/>
                <a:ea typeface="Arial"/>
                <a:cs typeface="Arial"/>
                <a:sym typeface="Arial"/>
              </a:rPr>
              <a:t>(value1 : value2 : value3) = </a:t>
            </a:r>
            <a:r>
              <a:rPr lang="en" sz="1200" b="1" dirty="0"/>
              <a:t> (</a:t>
            </a:r>
            <a:r>
              <a:rPr lang="en" sz="1200" b="0" i="0" u="none" strike="noStrike" cap="none" dirty="0">
                <a:solidFill>
                  <a:srgbClr val="000000"/>
                </a:solidFill>
                <a:latin typeface="Arial"/>
                <a:ea typeface="Arial"/>
                <a:cs typeface="Arial"/>
                <a:sym typeface="Arial"/>
              </a:rPr>
              <a:t>CSN : Local Timestamp : Node) </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9"/>
        <p:cNvGrpSpPr/>
        <p:nvPr/>
      </p:nvGrpSpPr>
      <p:grpSpPr>
        <a:xfrm>
          <a:off x="0" y="0"/>
          <a:ext cx="0" cy="0"/>
          <a:chOff x="0" y="0"/>
          <a:chExt cx="0" cy="0"/>
        </a:xfrm>
      </p:grpSpPr>
      <p:sp>
        <p:nvSpPr>
          <p:cNvPr id="360" name="Google Shape;360;p35"/>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rgbClr val="000000"/>
                </a:solidFill>
              </a:rPr>
              <a:t>Bayou Commit</a:t>
            </a:r>
            <a:endParaRPr dirty="0">
              <a:solidFill>
                <a:srgbClr val="000000"/>
              </a:solidFill>
            </a:endParaRPr>
          </a:p>
        </p:txBody>
      </p:sp>
      <p:pic>
        <p:nvPicPr>
          <p:cNvPr id="361" name="Google Shape;361;p35"/>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362" name="Google Shape;362;p35"/>
          <p:cNvGrpSpPr/>
          <p:nvPr/>
        </p:nvGrpSpPr>
        <p:grpSpPr>
          <a:xfrm>
            <a:off x="4482875" y="293525"/>
            <a:ext cx="1998025" cy="2103400"/>
            <a:chOff x="5195850" y="686250"/>
            <a:chExt cx="1998025" cy="2103400"/>
          </a:xfrm>
        </p:grpSpPr>
        <p:sp>
          <p:nvSpPr>
            <p:cNvPr id="363" name="Google Shape;363;p35"/>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5"/>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65" name="Google Shape;365;p35"/>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66" name="Google Shape;366;p35"/>
            <p:cNvSpPr txBox="1"/>
            <p:nvPr/>
          </p:nvSpPr>
          <p:spPr>
            <a:xfrm>
              <a:off x="6106671" y="766950"/>
              <a:ext cx="1014929"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67" name="Google Shape;367;p35"/>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368" name="Google Shape;368;p35"/>
          <p:cNvGrpSpPr/>
          <p:nvPr/>
        </p:nvGrpSpPr>
        <p:grpSpPr>
          <a:xfrm>
            <a:off x="2484925" y="2670625"/>
            <a:ext cx="1998025" cy="2103400"/>
            <a:chOff x="5195850" y="686250"/>
            <a:chExt cx="1998025" cy="2103400"/>
          </a:xfrm>
        </p:grpSpPr>
        <p:sp>
          <p:nvSpPr>
            <p:cNvPr id="369" name="Google Shape;369;p35"/>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5"/>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5"/>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372" name="Google Shape;372;p35"/>
            <p:cNvSpPr txBox="1"/>
            <p:nvPr/>
          </p:nvSpPr>
          <p:spPr>
            <a:xfrm>
              <a:off x="6113344" y="766950"/>
              <a:ext cx="1008256"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73" name="Google Shape;373;p35"/>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374" name="Google Shape;374;p35"/>
          <p:cNvGrpSpPr/>
          <p:nvPr/>
        </p:nvGrpSpPr>
        <p:grpSpPr>
          <a:xfrm>
            <a:off x="6462100" y="2670625"/>
            <a:ext cx="1977625" cy="2103400"/>
            <a:chOff x="5195850" y="686250"/>
            <a:chExt cx="1977625" cy="2103400"/>
          </a:xfrm>
        </p:grpSpPr>
        <p:sp>
          <p:nvSpPr>
            <p:cNvPr id="375" name="Google Shape;375;p35"/>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5"/>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35"/>
            <p:cNvSpPr txBox="1"/>
            <p:nvPr/>
          </p:nvSpPr>
          <p:spPr>
            <a:xfrm>
              <a:off x="6532675" y="1054450"/>
              <a:ext cx="6408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378" name="Google Shape;378;p35"/>
            <p:cNvSpPr txBox="1"/>
            <p:nvPr/>
          </p:nvSpPr>
          <p:spPr>
            <a:xfrm>
              <a:off x="5938411" y="766950"/>
              <a:ext cx="1183189"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79" name="Google Shape;379;p35"/>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380" name="Google Shape;380;p35"/>
          <p:cNvSpPr txBox="1"/>
          <p:nvPr/>
        </p:nvSpPr>
        <p:spPr>
          <a:xfrm>
            <a:off x="297950" y="1368375"/>
            <a:ext cx="3523800" cy="65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b="0" i="0" u="none" strike="noStrike" cap="none" dirty="0">
                <a:solidFill>
                  <a:srgbClr val="000000"/>
                </a:solidFill>
                <a:latin typeface="Arial"/>
                <a:ea typeface="Arial"/>
                <a:cs typeface="Arial"/>
                <a:sym typeface="Arial"/>
              </a:rPr>
              <a:t>Primary </a:t>
            </a:r>
            <a:r>
              <a:rPr lang="en" sz="1800" b="0" i="0" u="none" strike="noStrike" cap="none" dirty="0">
                <a:solidFill>
                  <a:srgbClr val="FF0000"/>
                </a:solidFill>
                <a:latin typeface="Arial"/>
                <a:ea typeface="Arial"/>
                <a:cs typeface="Arial"/>
                <a:sym typeface="Arial"/>
              </a:rPr>
              <a:t>commits</a:t>
            </a:r>
            <a:r>
              <a:rPr lang="en" sz="1800" b="0" i="0" u="none" strike="noStrike" cap="none" dirty="0">
                <a:solidFill>
                  <a:srgbClr val="000000"/>
                </a:solidFill>
                <a:latin typeface="Arial"/>
                <a:ea typeface="Arial"/>
                <a:cs typeface="Arial"/>
                <a:sym typeface="Arial"/>
              </a:rPr>
              <a:t> its entries</a:t>
            </a:r>
            <a:endParaRPr sz="1800" b="0" i="0" u="none" strike="noStrike" cap="none" dirty="0">
              <a:solidFill>
                <a:srgbClr val="000000"/>
              </a:solidFill>
              <a:latin typeface="Arial"/>
              <a:ea typeface="Arial"/>
              <a:cs typeface="Arial"/>
              <a:sym typeface="Arial"/>
            </a:endParaRPr>
          </a:p>
        </p:txBody>
      </p:sp>
      <p:sp>
        <p:nvSpPr>
          <p:cNvPr id="381" name="Google Shape;381;p35"/>
          <p:cNvSpPr txBox="1"/>
          <p:nvPr/>
        </p:nvSpPr>
        <p:spPr>
          <a:xfrm>
            <a:off x="4577925" y="684325"/>
            <a:ext cx="1201800" cy="135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1" i="0" u="none" strike="noStrike" cap="none">
              <a:solidFill>
                <a:srgbClr val="FF0000"/>
              </a:solidFill>
              <a:latin typeface="Arial"/>
              <a:ea typeface="Arial"/>
              <a:cs typeface="Arial"/>
              <a:sym typeface="Arial"/>
            </a:endParaRPr>
          </a:p>
        </p:txBody>
      </p:sp>
      <p:sp>
        <p:nvSpPr>
          <p:cNvPr id="382" name="Google Shape;382;p35"/>
          <p:cNvSpPr txBox="1"/>
          <p:nvPr/>
        </p:nvSpPr>
        <p:spPr>
          <a:xfrm>
            <a:off x="6570975" y="3054650"/>
            <a:ext cx="1262700" cy="144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383" name="Google Shape;383;p35"/>
          <p:cNvSpPr txBox="1"/>
          <p:nvPr/>
        </p:nvSpPr>
        <p:spPr>
          <a:xfrm>
            <a:off x="2582950" y="3071625"/>
            <a:ext cx="1201800" cy="144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384" name="Google Shape;384;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14</a:t>
            </a:fld>
            <a:endParaRPr/>
          </a:p>
        </p:txBody>
      </p:sp>
      <p:sp>
        <p:nvSpPr>
          <p:cNvPr id="2" name="Google Shape;165;p28">
            <a:extLst>
              <a:ext uri="{FF2B5EF4-FFF2-40B4-BE49-F238E27FC236}">
                <a16:creationId xmlns:a16="http://schemas.microsoft.com/office/drawing/2014/main" id="{24C8DFE9-6480-C75C-EA5E-73BD1B329EC3}"/>
              </a:ext>
            </a:extLst>
          </p:cNvPr>
          <p:cNvSpPr txBox="1"/>
          <p:nvPr/>
        </p:nvSpPr>
        <p:spPr>
          <a:xfrm>
            <a:off x="-1650" y="4809675"/>
            <a:ext cx="4529100" cy="39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1" i="0" u="none" strike="noStrike" cap="none" dirty="0">
                <a:solidFill>
                  <a:srgbClr val="000000"/>
                </a:solidFill>
                <a:latin typeface="Arial"/>
                <a:ea typeface="Arial"/>
                <a:cs typeface="Arial"/>
                <a:sym typeface="Arial"/>
              </a:rPr>
              <a:t>(value1 : value2 : value3) = </a:t>
            </a:r>
            <a:r>
              <a:rPr lang="en" sz="1200" b="1" dirty="0"/>
              <a:t> (</a:t>
            </a:r>
            <a:r>
              <a:rPr lang="en" sz="1200" b="0" i="0" u="none" strike="noStrike" cap="none" dirty="0">
                <a:solidFill>
                  <a:srgbClr val="000000"/>
                </a:solidFill>
                <a:latin typeface="Arial"/>
                <a:ea typeface="Arial"/>
                <a:cs typeface="Arial"/>
                <a:sym typeface="Arial"/>
              </a:rPr>
              <a:t>CSN : Local Timestamp : Node) </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8"/>
        <p:cNvGrpSpPr/>
        <p:nvPr/>
      </p:nvGrpSpPr>
      <p:grpSpPr>
        <a:xfrm>
          <a:off x="0" y="0"/>
          <a:ext cx="0" cy="0"/>
          <a:chOff x="0" y="0"/>
          <a:chExt cx="0" cy="0"/>
        </a:xfrm>
      </p:grpSpPr>
      <p:sp>
        <p:nvSpPr>
          <p:cNvPr id="389" name="Google Shape;389;p36"/>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a:t>
            </a:r>
            <a:endParaRPr>
              <a:solidFill>
                <a:srgbClr val="000000"/>
              </a:solidFill>
            </a:endParaRPr>
          </a:p>
        </p:txBody>
      </p:sp>
      <p:pic>
        <p:nvPicPr>
          <p:cNvPr id="390" name="Google Shape;390;p36"/>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391" name="Google Shape;391;p36"/>
          <p:cNvGrpSpPr/>
          <p:nvPr/>
        </p:nvGrpSpPr>
        <p:grpSpPr>
          <a:xfrm>
            <a:off x="4482875" y="293525"/>
            <a:ext cx="1998025" cy="2103400"/>
            <a:chOff x="5195850" y="686250"/>
            <a:chExt cx="1998025" cy="2103400"/>
          </a:xfrm>
        </p:grpSpPr>
        <p:sp>
          <p:nvSpPr>
            <p:cNvPr id="392" name="Google Shape;392;p36"/>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36"/>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94" name="Google Shape;394;p36"/>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95" name="Google Shape;395;p36"/>
            <p:cNvSpPr txBox="1"/>
            <p:nvPr/>
          </p:nvSpPr>
          <p:spPr>
            <a:xfrm>
              <a:off x="6083152" y="766950"/>
              <a:ext cx="1038448"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96" name="Google Shape;396;p36"/>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397" name="Google Shape;397;p36"/>
          <p:cNvGrpSpPr/>
          <p:nvPr/>
        </p:nvGrpSpPr>
        <p:grpSpPr>
          <a:xfrm>
            <a:off x="2484925" y="2670625"/>
            <a:ext cx="1998025" cy="2103400"/>
            <a:chOff x="5195850" y="686250"/>
            <a:chExt cx="1998025" cy="2103400"/>
          </a:xfrm>
        </p:grpSpPr>
        <p:sp>
          <p:nvSpPr>
            <p:cNvPr id="398" name="Google Shape;398;p36"/>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6"/>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6"/>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401" name="Google Shape;401;p36"/>
            <p:cNvSpPr txBox="1"/>
            <p:nvPr/>
          </p:nvSpPr>
          <p:spPr>
            <a:xfrm>
              <a:off x="6058466" y="766950"/>
              <a:ext cx="1063134"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02" name="Google Shape;402;p36"/>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403" name="Google Shape;403;p36"/>
          <p:cNvGrpSpPr/>
          <p:nvPr/>
        </p:nvGrpSpPr>
        <p:grpSpPr>
          <a:xfrm>
            <a:off x="6462100" y="2670625"/>
            <a:ext cx="1987525" cy="2103400"/>
            <a:chOff x="5195850" y="686250"/>
            <a:chExt cx="1987525" cy="2103400"/>
          </a:xfrm>
        </p:grpSpPr>
        <p:sp>
          <p:nvSpPr>
            <p:cNvPr id="404" name="Google Shape;404;p36"/>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36"/>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36"/>
            <p:cNvSpPr txBox="1"/>
            <p:nvPr/>
          </p:nvSpPr>
          <p:spPr>
            <a:xfrm>
              <a:off x="6532675" y="1054450"/>
              <a:ext cx="6507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407" name="Google Shape;407;p36"/>
            <p:cNvSpPr txBox="1"/>
            <p:nvPr/>
          </p:nvSpPr>
          <p:spPr>
            <a:xfrm>
              <a:off x="5925950" y="766950"/>
              <a:ext cx="119565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08" name="Google Shape;408;p36"/>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409" name="Google Shape;409;p36"/>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1</a:t>
            </a:r>
            <a:endParaRPr sz="1400" b="0" i="0" u="none" strike="noStrike" cap="none">
              <a:solidFill>
                <a:srgbClr val="000000"/>
              </a:solidFill>
              <a:latin typeface="Arial"/>
              <a:ea typeface="Arial"/>
              <a:cs typeface="Arial"/>
              <a:sym typeface="Arial"/>
            </a:endParaRPr>
          </a:p>
        </p:txBody>
      </p:sp>
      <p:sp>
        <p:nvSpPr>
          <p:cNvPr id="410" name="Google Shape;410;p36"/>
          <p:cNvSpPr txBox="1"/>
          <p:nvPr/>
        </p:nvSpPr>
        <p:spPr>
          <a:xfrm>
            <a:off x="195262" y="1444225"/>
            <a:ext cx="4116675" cy="65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600" b="0" i="0" u="none" strike="noStrike" cap="none" dirty="0">
                <a:solidFill>
                  <a:srgbClr val="000000"/>
                </a:solidFill>
                <a:latin typeface="Arial"/>
                <a:ea typeface="Arial"/>
                <a:cs typeface="Arial"/>
                <a:sym typeface="Arial"/>
              </a:rPr>
              <a:t>Write after anti-entropy session</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600" b="0" i="0" u="none" strike="noStrike" cap="none" dirty="0">
                <a:solidFill>
                  <a:srgbClr val="000000"/>
                </a:solidFill>
                <a:latin typeface="Arial"/>
                <a:ea typeface="Arial"/>
                <a:cs typeface="Arial"/>
                <a:sym typeface="Arial"/>
              </a:rPr>
              <a:t>Write timestamp = max(clock, max(TS)+1)</a:t>
            </a:r>
            <a:endParaRPr sz="1600" b="0" i="0" u="none" strike="noStrike" cap="none" dirty="0">
              <a:solidFill>
                <a:srgbClr val="000000"/>
              </a:solidFill>
              <a:latin typeface="Arial"/>
              <a:ea typeface="Arial"/>
              <a:cs typeface="Arial"/>
              <a:sym typeface="Arial"/>
            </a:endParaRPr>
          </a:p>
        </p:txBody>
      </p:sp>
      <p:sp>
        <p:nvSpPr>
          <p:cNvPr id="411" name="Google Shape;411;p36"/>
          <p:cNvSpPr txBox="1"/>
          <p:nvPr/>
        </p:nvSpPr>
        <p:spPr>
          <a:xfrm>
            <a:off x="4577925" y="684325"/>
            <a:ext cx="1201800" cy="141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900FF"/>
              </a:solidFill>
              <a:latin typeface="Arial"/>
              <a:ea typeface="Arial"/>
              <a:cs typeface="Arial"/>
              <a:sym typeface="Arial"/>
            </a:endParaRPr>
          </a:p>
        </p:txBody>
      </p:sp>
      <p:sp>
        <p:nvSpPr>
          <p:cNvPr id="412" name="Google Shape;412;p36"/>
          <p:cNvSpPr txBox="1"/>
          <p:nvPr/>
        </p:nvSpPr>
        <p:spPr>
          <a:xfrm>
            <a:off x="2582950" y="3071625"/>
            <a:ext cx="1201800" cy="141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413" name="Google Shape;413;p36"/>
          <p:cNvSpPr txBox="1"/>
          <p:nvPr/>
        </p:nvSpPr>
        <p:spPr>
          <a:xfrm>
            <a:off x="6570975" y="3054650"/>
            <a:ext cx="1262700" cy="141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p:txBody>
      </p:sp>
      <p:cxnSp>
        <p:nvCxnSpPr>
          <p:cNvPr id="414" name="Google Shape;414;p36"/>
          <p:cNvCxnSpPr/>
          <p:nvPr/>
        </p:nvCxnSpPr>
        <p:spPr>
          <a:xfrm>
            <a:off x="7503975" y="1427650"/>
            <a:ext cx="211500" cy="1326900"/>
          </a:xfrm>
          <a:prstGeom prst="straightConnector1">
            <a:avLst/>
          </a:prstGeom>
          <a:noFill/>
          <a:ln w="9525" cap="flat" cmpd="sng">
            <a:solidFill>
              <a:schemeClr val="dk2"/>
            </a:solidFill>
            <a:prstDash val="solid"/>
            <a:round/>
            <a:headEnd type="none" w="sm" len="sm"/>
            <a:tailEnd type="triangle" w="med" len="med"/>
          </a:ln>
        </p:spPr>
      </p:cxnSp>
      <p:sp>
        <p:nvSpPr>
          <p:cNvPr id="415" name="Google Shape;415;p36"/>
          <p:cNvSpPr txBox="1"/>
          <p:nvPr/>
        </p:nvSpPr>
        <p:spPr>
          <a:xfrm>
            <a:off x="7503975" y="1577200"/>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D(Y)</a:t>
            </a:r>
            <a:endParaRPr sz="1400" b="0" i="0" u="none" strike="noStrike" cap="none">
              <a:solidFill>
                <a:srgbClr val="000000"/>
              </a:solidFill>
              <a:latin typeface="Arial"/>
              <a:ea typeface="Arial"/>
              <a:cs typeface="Arial"/>
              <a:sym typeface="Arial"/>
            </a:endParaRPr>
          </a:p>
        </p:txBody>
      </p:sp>
      <p:sp>
        <p:nvSpPr>
          <p:cNvPr id="416" name="Google Shape;416;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15</a:t>
            </a:fld>
            <a:endParaRPr/>
          </a:p>
        </p:txBody>
      </p:sp>
      <p:sp>
        <p:nvSpPr>
          <p:cNvPr id="2" name="Google Shape;165;p28">
            <a:extLst>
              <a:ext uri="{FF2B5EF4-FFF2-40B4-BE49-F238E27FC236}">
                <a16:creationId xmlns:a16="http://schemas.microsoft.com/office/drawing/2014/main" id="{FEF7993F-745E-4289-512C-8748CCEE64EF}"/>
              </a:ext>
            </a:extLst>
          </p:cNvPr>
          <p:cNvSpPr txBox="1"/>
          <p:nvPr/>
        </p:nvSpPr>
        <p:spPr>
          <a:xfrm>
            <a:off x="-1650" y="4809675"/>
            <a:ext cx="4529100" cy="39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1" i="0" u="none" strike="noStrike" cap="none" dirty="0">
                <a:solidFill>
                  <a:srgbClr val="000000"/>
                </a:solidFill>
                <a:latin typeface="Arial"/>
                <a:ea typeface="Arial"/>
                <a:cs typeface="Arial"/>
                <a:sym typeface="Arial"/>
              </a:rPr>
              <a:t>(value1 : value2 : value3) = </a:t>
            </a:r>
            <a:r>
              <a:rPr lang="en" sz="1200" b="1" dirty="0"/>
              <a:t> (</a:t>
            </a:r>
            <a:r>
              <a:rPr lang="en" sz="1200" b="0" i="0" u="none" strike="noStrike" cap="none" dirty="0">
                <a:solidFill>
                  <a:srgbClr val="000000"/>
                </a:solidFill>
                <a:latin typeface="Arial"/>
                <a:ea typeface="Arial"/>
                <a:cs typeface="Arial"/>
                <a:sym typeface="Arial"/>
              </a:rPr>
              <a:t>CSN : Local Timestamp : Node) </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0"/>
        <p:cNvGrpSpPr/>
        <p:nvPr/>
      </p:nvGrpSpPr>
      <p:grpSpPr>
        <a:xfrm>
          <a:off x="0" y="0"/>
          <a:ext cx="0" cy="0"/>
          <a:chOff x="0" y="0"/>
          <a:chExt cx="0" cy="0"/>
        </a:xfrm>
      </p:grpSpPr>
      <p:pic>
        <p:nvPicPr>
          <p:cNvPr id="421" name="Google Shape;421;p37"/>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422" name="Google Shape;422;p37"/>
          <p:cNvGrpSpPr/>
          <p:nvPr/>
        </p:nvGrpSpPr>
        <p:grpSpPr>
          <a:xfrm>
            <a:off x="4482875" y="293525"/>
            <a:ext cx="1998025" cy="2103400"/>
            <a:chOff x="5195850" y="686250"/>
            <a:chExt cx="1998025" cy="2103400"/>
          </a:xfrm>
        </p:grpSpPr>
        <p:sp>
          <p:nvSpPr>
            <p:cNvPr id="423" name="Google Shape;423;p37"/>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37"/>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25" name="Google Shape;425;p37"/>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426" name="Google Shape;426;p37"/>
            <p:cNvSpPr txBox="1"/>
            <p:nvPr/>
          </p:nvSpPr>
          <p:spPr>
            <a:xfrm>
              <a:off x="6132700" y="766950"/>
              <a:ext cx="98890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27" name="Google Shape;427;p37"/>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428" name="Google Shape;428;p37"/>
          <p:cNvGrpSpPr/>
          <p:nvPr/>
        </p:nvGrpSpPr>
        <p:grpSpPr>
          <a:xfrm>
            <a:off x="2484925" y="2670625"/>
            <a:ext cx="1998025" cy="2103400"/>
            <a:chOff x="5195850" y="686250"/>
            <a:chExt cx="1998025" cy="2103400"/>
          </a:xfrm>
        </p:grpSpPr>
        <p:sp>
          <p:nvSpPr>
            <p:cNvPr id="429" name="Google Shape;429;p37"/>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7"/>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37"/>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432" name="Google Shape;432;p37"/>
            <p:cNvSpPr txBox="1"/>
            <p:nvPr/>
          </p:nvSpPr>
          <p:spPr>
            <a:xfrm>
              <a:off x="6121183" y="766950"/>
              <a:ext cx="1000417"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33" name="Google Shape;433;p37"/>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434" name="Google Shape;434;p37"/>
          <p:cNvGrpSpPr/>
          <p:nvPr/>
        </p:nvGrpSpPr>
        <p:grpSpPr>
          <a:xfrm>
            <a:off x="6462100" y="2670625"/>
            <a:ext cx="1998025" cy="2103400"/>
            <a:chOff x="5195850" y="686250"/>
            <a:chExt cx="1998025" cy="2103400"/>
          </a:xfrm>
        </p:grpSpPr>
        <p:sp>
          <p:nvSpPr>
            <p:cNvPr id="435" name="Google Shape;435;p37"/>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37"/>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7"/>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438" name="Google Shape;438;p37"/>
            <p:cNvSpPr txBox="1"/>
            <p:nvPr/>
          </p:nvSpPr>
          <p:spPr>
            <a:xfrm>
              <a:off x="5965925" y="766950"/>
              <a:ext cx="1155675"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39" name="Google Shape;439;p37"/>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cxnSp>
        <p:nvCxnSpPr>
          <p:cNvPr id="441" name="Google Shape;441;p37"/>
          <p:cNvCxnSpPr/>
          <p:nvPr/>
        </p:nvCxnSpPr>
        <p:spPr>
          <a:xfrm rot="10800000">
            <a:off x="6480900" y="1801825"/>
            <a:ext cx="674700" cy="890100"/>
          </a:xfrm>
          <a:prstGeom prst="straightConnector1">
            <a:avLst/>
          </a:prstGeom>
          <a:noFill/>
          <a:ln w="9525" cap="flat" cmpd="sng">
            <a:solidFill>
              <a:schemeClr val="dk2"/>
            </a:solidFill>
            <a:prstDash val="solid"/>
            <a:round/>
            <a:headEnd type="none" w="sm" len="sm"/>
            <a:tailEnd type="triangle" w="med" len="med"/>
          </a:ln>
        </p:spPr>
      </p:cxnSp>
      <p:cxnSp>
        <p:nvCxnSpPr>
          <p:cNvPr id="442" name="Google Shape;442;p37"/>
          <p:cNvCxnSpPr/>
          <p:nvPr/>
        </p:nvCxnSpPr>
        <p:spPr>
          <a:xfrm>
            <a:off x="5779725" y="2444900"/>
            <a:ext cx="694500" cy="876600"/>
          </a:xfrm>
          <a:prstGeom prst="straightConnector1">
            <a:avLst/>
          </a:prstGeom>
          <a:noFill/>
          <a:ln w="9525" cap="flat" cmpd="sng">
            <a:solidFill>
              <a:schemeClr val="dk2"/>
            </a:solidFill>
            <a:prstDash val="solid"/>
            <a:round/>
            <a:headEnd type="none" w="sm" len="sm"/>
            <a:tailEnd type="triangle" w="med" len="med"/>
          </a:ln>
        </p:spPr>
      </p:cxnSp>
      <p:sp>
        <p:nvSpPr>
          <p:cNvPr id="443" name="Google Shape;443;p37"/>
          <p:cNvSpPr txBox="1"/>
          <p:nvPr/>
        </p:nvSpPr>
        <p:spPr>
          <a:xfrm>
            <a:off x="4577925" y="684325"/>
            <a:ext cx="1201800" cy="14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900FF"/>
              </a:solidFill>
              <a:latin typeface="Arial"/>
              <a:ea typeface="Arial"/>
              <a:cs typeface="Arial"/>
              <a:sym typeface="Arial"/>
            </a:endParaRPr>
          </a:p>
        </p:txBody>
      </p:sp>
      <p:sp>
        <p:nvSpPr>
          <p:cNvPr id="444" name="Google Shape;444;p37"/>
          <p:cNvSpPr txBox="1"/>
          <p:nvPr/>
        </p:nvSpPr>
        <p:spPr>
          <a:xfrm>
            <a:off x="2582950" y="3071625"/>
            <a:ext cx="1201800" cy="14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445" name="Google Shape;445;p37"/>
          <p:cNvSpPr txBox="1"/>
          <p:nvPr/>
        </p:nvSpPr>
        <p:spPr>
          <a:xfrm>
            <a:off x="6570975" y="3054650"/>
            <a:ext cx="1262700" cy="140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p:txBody>
      </p:sp>
      <p:sp>
        <p:nvSpPr>
          <p:cNvPr id="446" name="Google Shape;446;p37"/>
          <p:cNvSpPr/>
          <p:nvPr/>
        </p:nvSpPr>
        <p:spPr>
          <a:xfrm>
            <a:off x="4973013" y="2980475"/>
            <a:ext cx="1107900" cy="4620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47" name="Google Shape;447;p37"/>
          <p:cNvSpPr txBox="1"/>
          <p:nvPr/>
        </p:nvSpPr>
        <p:spPr>
          <a:xfrm>
            <a:off x="4926063" y="2900250"/>
            <a:ext cx="1201800" cy="50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900FF"/>
              </a:solidFill>
              <a:latin typeface="Arial"/>
              <a:ea typeface="Arial"/>
              <a:cs typeface="Arial"/>
              <a:sym typeface="Arial"/>
            </a:endParaRPr>
          </a:p>
        </p:txBody>
      </p:sp>
      <p:sp>
        <p:nvSpPr>
          <p:cNvPr id="448" name="Google Shape;448;p37"/>
          <p:cNvSpPr txBox="1"/>
          <p:nvPr/>
        </p:nvSpPr>
        <p:spPr>
          <a:xfrm>
            <a:off x="5419725" y="3531825"/>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449" name="Google Shape;449;p37"/>
          <p:cNvSpPr/>
          <p:nvPr/>
        </p:nvSpPr>
        <p:spPr>
          <a:xfrm>
            <a:off x="7155600" y="1635650"/>
            <a:ext cx="1108500" cy="8766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37"/>
          <p:cNvSpPr txBox="1"/>
          <p:nvPr/>
        </p:nvSpPr>
        <p:spPr>
          <a:xfrm>
            <a:off x="7078500" y="1544425"/>
            <a:ext cx="1262700" cy="96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p:txBody>
      </p:sp>
      <p:sp>
        <p:nvSpPr>
          <p:cNvPr id="451" name="Google Shape;451;p37"/>
          <p:cNvSpPr txBox="1"/>
          <p:nvPr/>
        </p:nvSpPr>
        <p:spPr>
          <a:xfrm>
            <a:off x="6570975" y="120320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452" name="Google Shape;452;p37"/>
          <p:cNvSpPr txBox="1"/>
          <p:nvPr/>
        </p:nvSpPr>
        <p:spPr>
          <a:xfrm>
            <a:off x="151497" y="448232"/>
            <a:ext cx="4430916"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800" b="0" i="0" u="none" strike="noStrike" cap="none">
                <a:solidFill>
                  <a:srgbClr val="000000"/>
                </a:solidFill>
                <a:latin typeface="Arial"/>
                <a:ea typeface="Arial"/>
                <a:cs typeface="Arial"/>
                <a:sym typeface="Arial"/>
              </a:rPr>
              <a:t>Bayou Anti-Entropy (Sync)</a:t>
            </a:r>
            <a:endParaRPr sz="1400" b="0" i="0" u="none" strike="noStrike" cap="none">
              <a:solidFill>
                <a:srgbClr val="000000"/>
              </a:solidFill>
              <a:latin typeface="Arial"/>
              <a:ea typeface="Arial"/>
              <a:cs typeface="Arial"/>
              <a:sym typeface="Arial"/>
            </a:endParaRPr>
          </a:p>
        </p:txBody>
      </p:sp>
      <p:sp>
        <p:nvSpPr>
          <p:cNvPr id="453" name="Google Shape;453;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16</a:t>
            </a:fld>
            <a:endParaRPr/>
          </a:p>
        </p:txBody>
      </p:sp>
      <p:sp>
        <p:nvSpPr>
          <p:cNvPr id="2" name="Google Shape;165;p28">
            <a:extLst>
              <a:ext uri="{FF2B5EF4-FFF2-40B4-BE49-F238E27FC236}">
                <a16:creationId xmlns:a16="http://schemas.microsoft.com/office/drawing/2014/main" id="{72F5B80A-29FF-B98E-E58F-AFBFA1D22209}"/>
              </a:ext>
            </a:extLst>
          </p:cNvPr>
          <p:cNvSpPr txBox="1"/>
          <p:nvPr/>
        </p:nvSpPr>
        <p:spPr>
          <a:xfrm>
            <a:off x="-1650" y="4809675"/>
            <a:ext cx="4529100" cy="39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1" i="0" u="none" strike="noStrike" cap="none" dirty="0">
                <a:solidFill>
                  <a:srgbClr val="000000"/>
                </a:solidFill>
                <a:latin typeface="Arial"/>
                <a:ea typeface="Arial"/>
                <a:cs typeface="Arial"/>
                <a:sym typeface="Arial"/>
              </a:rPr>
              <a:t>(value1 : value2 : value3) = </a:t>
            </a:r>
            <a:r>
              <a:rPr lang="en" sz="1200" b="1" dirty="0"/>
              <a:t> (</a:t>
            </a:r>
            <a:r>
              <a:rPr lang="en" sz="1200" b="0" i="0" u="none" strike="noStrike" cap="none" dirty="0">
                <a:solidFill>
                  <a:srgbClr val="000000"/>
                </a:solidFill>
                <a:latin typeface="Arial"/>
                <a:ea typeface="Arial"/>
                <a:cs typeface="Arial"/>
                <a:sym typeface="Arial"/>
              </a:rPr>
              <a:t>CSN : Local Timestamp : Node) </a:t>
            </a:r>
            <a:endParaRPr sz="1200" b="0" i="0" u="none" strike="noStrike" cap="none" dirty="0">
              <a:solidFill>
                <a:srgbClr val="000000"/>
              </a:solidFill>
              <a:latin typeface="Arial"/>
              <a:ea typeface="Arial"/>
              <a:cs typeface="Arial"/>
              <a:sym typeface="Arial"/>
            </a:endParaRPr>
          </a:p>
        </p:txBody>
      </p:sp>
      <p:sp>
        <p:nvSpPr>
          <p:cNvPr id="3" name="Google Shape;323;p33">
            <a:extLst>
              <a:ext uri="{FF2B5EF4-FFF2-40B4-BE49-F238E27FC236}">
                <a16:creationId xmlns:a16="http://schemas.microsoft.com/office/drawing/2014/main" id="{C72E2959-DA10-1C34-39B6-4C1DBE83FC06}"/>
              </a:ext>
            </a:extLst>
          </p:cNvPr>
          <p:cNvSpPr txBox="1"/>
          <p:nvPr/>
        </p:nvSpPr>
        <p:spPr>
          <a:xfrm>
            <a:off x="732634" y="1525525"/>
            <a:ext cx="2436266" cy="94362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800" i="0" u="none" strike="noStrike" cap="none" dirty="0">
                <a:solidFill>
                  <a:srgbClr val="FF0000"/>
                </a:solidFill>
                <a:latin typeface="Arial"/>
                <a:ea typeface="Arial"/>
                <a:cs typeface="Arial"/>
                <a:sym typeface="Arial"/>
              </a:rPr>
              <a:t>Anti-entropy</a:t>
            </a:r>
            <a:r>
              <a:rPr lang="en" sz="1800" i="0" u="none" strike="noStrike" cap="none" dirty="0">
                <a:solidFill>
                  <a:schemeClr val="bg1"/>
                </a:solidFill>
                <a:latin typeface="Arial"/>
                <a:ea typeface="Arial"/>
                <a:cs typeface="Arial"/>
                <a:sym typeface="Arial"/>
              </a:rPr>
              <a:t> Session</a:t>
            </a:r>
            <a:endParaRPr sz="1800"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800" dirty="0">
                <a:solidFill>
                  <a:schemeClr val="bg1"/>
                </a:solidFill>
              </a:rPr>
              <a:t>P</a:t>
            </a:r>
            <a:r>
              <a:rPr lang="en" sz="1800" i="0" u="none" strike="noStrike" cap="none" dirty="0">
                <a:solidFill>
                  <a:schemeClr val="bg1"/>
                </a:solidFill>
                <a:latin typeface="Arial"/>
                <a:ea typeface="Arial"/>
                <a:cs typeface="Arial"/>
                <a:sym typeface="Arial"/>
              </a:rPr>
              <a:t> &amp; B</a:t>
            </a:r>
            <a:endParaRPr sz="1800" i="0" u="none" strike="noStrike" cap="none" dirty="0">
              <a:solidFill>
                <a:schemeClr val="bg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7"/>
        <p:cNvGrpSpPr/>
        <p:nvPr/>
      </p:nvGrpSpPr>
      <p:grpSpPr>
        <a:xfrm>
          <a:off x="0" y="0"/>
          <a:ext cx="0" cy="0"/>
          <a:chOff x="0" y="0"/>
          <a:chExt cx="0" cy="0"/>
        </a:xfrm>
      </p:grpSpPr>
      <p:sp>
        <p:nvSpPr>
          <p:cNvPr id="458" name="Google Shape;458;p38"/>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Anti-Entropy</a:t>
            </a:r>
            <a:endParaRPr>
              <a:solidFill>
                <a:srgbClr val="000000"/>
              </a:solidFill>
            </a:endParaRPr>
          </a:p>
        </p:txBody>
      </p:sp>
      <p:pic>
        <p:nvPicPr>
          <p:cNvPr id="459" name="Google Shape;459;p38"/>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460" name="Google Shape;460;p38"/>
          <p:cNvGrpSpPr/>
          <p:nvPr/>
        </p:nvGrpSpPr>
        <p:grpSpPr>
          <a:xfrm>
            <a:off x="4482875" y="293525"/>
            <a:ext cx="1998025" cy="2103400"/>
            <a:chOff x="5195850" y="686250"/>
            <a:chExt cx="1998025" cy="2103400"/>
          </a:xfrm>
        </p:grpSpPr>
        <p:sp>
          <p:nvSpPr>
            <p:cNvPr id="461" name="Google Shape;461;p3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38"/>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63" name="Google Shape;463;p38"/>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464" name="Google Shape;464;p38"/>
            <p:cNvSpPr txBox="1"/>
            <p:nvPr/>
          </p:nvSpPr>
          <p:spPr>
            <a:xfrm>
              <a:off x="6122350" y="766950"/>
              <a:ext cx="99925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65" name="Google Shape;465;p38"/>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466" name="Google Shape;466;p38"/>
          <p:cNvGrpSpPr/>
          <p:nvPr/>
        </p:nvGrpSpPr>
        <p:grpSpPr>
          <a:xfrm>
            <a:off x="2484925" y="2670625"/>
            <a:ext cx="1998025" cy="2103400"/>
            <a:chOff x="5195850" y="686250"/>
            <a:chExt cx="1998025" cy="2103400"/>
          </a:xfrm>
        </p:grpSpPr>
        <p:sp>
          <p:nvSpPr>
            <p:cNvPr id="467" name="Google Shape;467;p3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38"/>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38"/>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470" name="Google Shape;470;p38"/>
            <p:cNvSpPr txBox="1"/>
            <p:nvPr/>
          </p:nvSpPr>
          <p:spPr>
            <a:xfrm>
              <a:off x="6136863" y="766950"/>
              <a:ext cx="984737"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71" name="Google Shape;471;p38"/>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472" name="Google Shape;472;p38"/>
          <p:cNvGrpSpPr/>
          <p:nvPr/>
        </p:nvGrpSpPr>
        <p:grpSpPr>
          <a:xfrm>
            <a:off x="6462100" y="2670625"/>
            <a:ext cx="1977625" cy="2103400"/>
            <a:chOff x="5195850" y="686250"/>
            <a:chExt cx="1977625" cy="2103400"/>
          </a:xfrm>
        </p:grpSpPr>
        <p:sp>
          <p:nvSpPr>
            <p:cNvPr id="473" name="Google Shape;473;p3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38"/>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8"/>
            <p:cNvSpPr txBox="1"/>
            <p:nvPr/>
          </p:nvSpPr>
          <p:spPr>
            <a:xfrm>
              <a:off x="6532675" y="1054450"/>
              <a:ext cx="6408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476" name="Google Shape;476;p38"/>
            <p:cNvSpPr txBox="1"/>
            <p:nvPr/>
          </p:nvSpPr>
          <p:spPr>
            <a:xfrm>
              <a:off x="6001128" y="766950"/>
              <a:ext cx="1120472"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77" name="Google Shape;477;p38"/>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478" name="Google Shape;478;p38"/>
          <p:cNvSpPr txBox="1"/>
          <p:nvPr/>
        </p:nvSpPr>
        <p:spPr>
          <a:xfrm>
            <a:off x="6494300" y="1140075"/>
            <a:ext cx="2501275"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FF0000"/>
                </a:solidFill>
                <a:latin typeface="Arial"/>
                <a:ea typeface="Arial"/>
                <a:cs typeface="Arial"/>
                <a:sym typeface="Arial"/>
              </a:rPr>
              <a:t>Primary respects causality! </a:t>
            </a:r>
            <a:endParaRPr sz="1400" b="1" i="0" u="none" strike="noStrike" cap="none" dirty="0">
              <a:solidFill>
                <a:srgbClr val="FF0000"/>
              </a:solidFill>
              <a:latin typeface="Arial"/>
              <a:ea typeface="Arial"/>
              <a:cs typeface="Arial"/>
              <a:sym typeface="Arial"/>
            </a:endParaRPr>
          </a:p>
        </p:txBody>
      </p:sp>
      <p:sp>
        <p:nvSpPr>
          <p:cNvPr id="479" name="Google Shape;479;p38"/>
          <p:cNvSpPr txBox="1"/>
          <p:nvPr/>
        </p:nvSpPr>
        <p:spPr>
          <a:xfrm>
            <a:off x="2582950" y="3071625"/>
            <a:ext cx="1201800" cy="13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480" name="Google Shape;480;p38"/>
          <p:cNvSpPr txBox="1"/>
          <p:nvPr/>
        </p:nvSpPr>
        <p:spPr>
          <a:xfrm>
            <a:off x="4577925" y="684325"/>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0" i="0" u="none" strike="noStrike" cap="none">
              <a:solidFill>
                <a:srgbClr val="99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81" name="Google Shape;481;p38"/>
          <p:cNvSpPr txBox="1"/>
          <p:nvPr/>
        </p:nvSpPr>
        <p:spPr>
          <a:xfrm>
            <a:off x="6570975" y="3054650"/>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0" i="0" u="none" strike="noStrike" cap="none">
              <a:solidFill>
                <a:srgbClr val="99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17</a:t>
            </a:fld>
            <a:endParaRPr/>
          </a:p>
        </p:txBody>
      </p:sp>
      <p:sp>
        <p:nvSpPr>
          <p:cNvPr id="2" name="Google Shape;165;p28">
            <a:extLst>
              <a:ext uri="{FF2B5EF4-FFF2-40B4-BE49-F238E27FC236}">
                <a16:creationId xmlns:a16="http://schemas.microsoft.com/office/drawing/2014/main" id="{F8C833B7-C3CD-E44B-46D5-F31807DC8329}"/>
              </a:ext>
            </a:extLst>
          </p:cNvPr>
          <p:cNvSpPr txBox="1"/>
          <p:nvPr/>
        </p:nvSpPr>
        <p:spPr>
          <a:xfrm>
            <a:off x="-1650" y="4809675"/>
            <a:ext cx="4529100" cy="39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1" i="0" u="none" strike="noStrike" cap="none" dirty="0">
                <a:solidFill>
                  <a:srgbClr val="000000"/>
                </a:solidFill>
                <a:latin typeface="Arial"/>
                <a:ea typeface="Arial"/>
                <a:cs typeface="Arial"/>
                <a:sym typeface="Arial"/>
              </a:rPr>
              <a:t>(value1 : value2 : value3) = </a:t>
            </a:r>
            <a:r>
              <a:rPr lang="en" sz="1200" b="1" dirty="0"/>
              <a:t> (</a:t>
            </a:r>
            <a:r>
              <a:rPr lang="en" sz="1200" b="0" i="0" u="none" strike="noStrike" cap="none" dirty="0">
                <a:solidFill>
                  <a:srgbClr val="000000"/>
                </a:solidFill>
                <a:latin typeface="Arial"/>
                <a:ea typeface="Arial"/>
                <a:cs typeface="Arial"/>
                <a:sym typeface="Arial"/>
              </a:rPr>
              <a:t>CSN : Local Timestamp : Node) </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86"/>
        <p:cNvGrpSpPr/>
        <p:nvPr/>
      </p:nvGrpSpPr>
      <p:grpSpPr>
        <a:xfrm>
          <a:off x="0" y="0"/>
          <a:ext cx="0" cy="0"/>
          <a:chOff x="0" y="0"/>
          <a:chExt cx="0" cy="0"/>
        </a:xfrm>
      </p:grpSpPr>
      <p:sp>
        <p:nvSpPr>
          <p:cNvPr id="487" name="Google Shape;487;p39"/>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Commit</a:t>
            </a:r>
            <a:endParaRPr>
              <a:solidFill>
                <a:srgbClr val="000000"/>
              </a:solidFill>
            </a:endParaRPr>
          </a:p>
        </p:txBody>
      </p:sp>
      <p:pic>
        <p:nvPicPr>
          <p:cNvPr id="488" name="Google Shape;488;p39"/>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489" name="Google Shape;489;p39"/>
          <p:cNvGrpSpPr/>
          <p:nvPr/>
        </p:nvGrpSpPr>
        <p:grpSpPr>
          <a:xfrm>
            <a:off x="4482875" y="293525"/>
            <a:ext cx="1998025" cy="2103400"/>
            <a:chOff x="5195850" y="686250"/>
            <a:chExt cx="1998025" cy="2103400"/>
          </a:xfrm>
        </p:grpSpPr>
        <p:sp>
          <p:nvSpPr>
            <p:cNvPr id="490" name="Google Shape;490;p3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39"/>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92" name="Google Shape;492;p39"/>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493" name="Google Shape;493;p39"/>
            <p:cNvSpPr txBox="1"/>
            <p:nvPr/>
          </p:nvSpPr>
          <p:spPr>
            <a:xfrm>
              <a:off x="6114511" y="766950"/>
              <a:ext cx="1007089"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94" name="Google Shape;494;p39"/>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495" name="Google Shape;495;p39"/>
          <p:cNvGrpSpPr/>
          <p:nvPr/>
        </p:nvGrpSpPr>
        <p:grpSpPr>
          <a:xfrm>
            <a:off x="2484925" y="2670625"/>
            <a:ext cx="1998025" cy="2103400"/>
            <a:chOff x="5195850" y="686250"/>
            <a:chExt cx="1998025" cy="2103400"/>
          </a:xfrm>
        </p:grpSpPr>
        <p:sp>
          <p:nvSpPr>
            <p:cNvPr id="496" name="Google Shape;496;p3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9"/>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39"/>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499" name="Google Shape;499;p39"/>
            <p:cNvSpPr txBox="1"/>
            <p:nvPr/>
          </p:nvSpPr>
          <p:spPr>
            <a:xfrm>
              <a:off x="6136863" y="766950"/>
              <a:ext cx="984737"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500" name="Google Shape;500;p39"/>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501" name="Google Shape;501;p39"/>
          <p:cNvGrpSpPr/>
          <p:nvPr/>
        </p:nvGrpSpPr>
        <p:grpSpPr>
          <a:xfrm>
            <a:off x="6462100" y="2670625"/>
            <a:ext cx="1977625" cy="2103400"/>
            <a:chOff x="5195850" y="686250"/>
            <a:chExt cx="1977625" cy="2103400"/>
          </a:xfrm>
        </p:grpSpPr>
        <p:sp>
          <p:nvSpPr>
            <p:cNvPr id="502" name="Google Shape;502;p3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39"/>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9"/>
            <p:cNvSpPr txBox="1"/>
            <p:nvPr/>
          </p:nvSpPr>
          <p:spPr>
            <a:xfrm>
              <a:off x="6532675" y="1054450"/>
              <a:ext cx="6408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505" name="Google Shape;505;p39"/>
            <p:cNvSpPr txBox="1"/>
            <p:nvPr/>
          </p:nvSpPr>
          <p:spPr>
            <a:xfrm>
              <a:off x="6040326" y="766950"/>
              <a:ext cx="1081274"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506" name="Google Shape;506;p39"/>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508" name="Google Shape;508;p39"/>
          <p:cNvSpPr txBox="1"/>
          <p:nvPr/>
        </p:nvSpPr>
        <p:spPr>
          <a:xfrm>
            <a:off x="2582950" y="3071625"/>
            <a:ext cx="1201800" cy="13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509" name="Google Shape;509;p39"/>
          <p:cNvSpPr txBox="1"/>
          <p:nvPr/>
        </p:nvSpPr>
        <p:spPr>
          <a:xfrm>
            <a:off x="4577925" y="684325"/>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3:5:B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W(Z,8)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4:7:A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  W(X,3)</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5:12:A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6:13:B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D(Y)</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0000"/>
              </a:solidFill>
              <a:latin typeface="Arial"/>
              <a:ea typeface="Arial"/>
              <a:cs typeface="Arial"/>
              <a:sym typeface="Arial"/>
            </a:endParaRPr>
          </a:p>
        </p:txBody>
      </p:sp>
      <p:sp>
        <p:nvSpPr>
          <p:cNvPr id="510" name="Google Shape;510;p39"/>
          <p:cNvSpPr txBox="1"/>
          <p:nvPr/>
        </p:nvSpPr>
        <p:spPr>
          <a:xfrm>
            <a:off x="6570975" y="3054650"/>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18</a:t>
            </a:fld>
            <a:endParaRPr/>
          </a:p>
        </p:txBody>
      </p:sp>
      <p:sp>
        <p:nvSpPr>
          <p:cNvPr id="2" name="Google Shape;165;p28">
            <a:extLst>
              <a:ext uri="{FF2B5EF4-FFF2-40B4-BE49-F238E27FC236}">
                <a16:creationId xmlns:a16="http://schemas.microsoft.com/office/drawing/2014/main" id="{C32C1EB4-D370-FC63-01FB-0F543559DB47}"/>
              </a:ext>
            </a:extLst>
          </p:cNvPr>
          <p:cNvSpPr txBox="1"/>
          <p:nvPr/>
        </p:nvSpPr>
        <p:spPr>
          <a:xfrm>
            <a:off x="-1650" y="4809675"/>
            <a:ext cx="4529100" cy="39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1" i="0" u="none" strike="noStrike" cap="none" dirty="0">
                <a:solidFill>
                  <a:srgbClr val="000000"/>
                </a:solidFill>
                <a:latin typeface="Arial"/>
                <a:ea typeface="Arial"/>
                <a:cs typeface="Arial"/>
                <a:sym typeface="Arial"/>
              </a:rPr>
              <a:t>(value1 : value2 : value3) = </a:t>
            </a:r>
            <a:r>
              <a:rPr lang="en" sz="1200" b="1" dirty="0"/>
              <a:t> (</a:t>
            </a:r>
            <a:r>
              <a:rPr lang="en" sz="1200" b="0" i="0" u="none" strike="noStrike" cap="none" dirty="0">
                <a:solidFill>
                  <a:srgbClr val="000000"/>
                </a:solidFill>
                <a:latin typeface="Arial"/>
                <a:ea typeface="Arial"/>
                <a:cs typeface="Arial"/>
                <a:sym typeface="Arial"/>
              </a:rPr>
              <a:t>CSN : Local Timestamp : Node) </a:t>
            </a:r>
            <a:endParaRPr sz="1200" b="0" i="0" u="none" strike="noStrike" cap="none" dirty="0">
              <a:solidFill>
                <a:srgbClr val="000000"/>
              </a:solidFill>
              <a:latin typeface="Arial"/>
              <a:ea typeface="Arial"/>
              <a:cs typeface="Arial"/>
              <a:sym typeface="Arial"/>
            </a:endParaRPr>
          </a:p>
        </p:txBody>
      </p:sp>
      <p:sp>
        <p:nvSpPr>
          <p:cNvPr id="3" name="Google Shape;380;p35">
            <a:extLst>
              <a:ext uri="{FF2B5EF4-FFF2-40B4-BE49-F238E27FC236}">
                <a16:creationId xmlns:a16="http://schemas.microsoft.com/office/drawing/2014/main" id="{B12113EA-BC71-58FF-0F64-000B1F7DA7C2}"/>
              </a:ext>
            </a:extLst>
          </p:cNvPr>
          <p:cNvSpPr txBox="1"/>
          <p:nvPr/>
        </p:nvSpPr>
        <p:spPr>
          <a:xfrm>
            <a:off x="297950" y="1368375"/>
            <a:ext cx="3523800" cy="65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b="0" i="0" u="none" strike="noStrike" cap="none" dirty="0">
                <a:solidFill>
                  <a:srgbClr val="000000"/>
                </a:solidFill>
                <a:latin typeface="Arial"/>
                <a:ea typeface="Arial"/>
                <a:cs typeface="Arial"/>
                <a:sym typeface="Arial"/>
              </a:rPr>
              <a:t>Primary </a:t>
            </a:r>
            <a:r>
              <a:rPr lang="en" sz="1800" b="0" i="0" u="none" strike="noStrike" cap="none" dirty="0">
                <a:solidFill>
                  <a:srgbClr val="FF0000"/>
                </a:solidFill>
                <a:latin typeface="Arial"/>
                <a:ea typeface="Arial"/>
                <a:cs typeface="Arial"/>
                <a:sym typeface="Arial"/>
              </a:rPr>
              <a:t>commits</a:t>
            </a:r>
            <a:r>
              <a:rPr lang="en" sz="1800" b="0" i="0" u="none" strike="noStrike" cap="none" dirty="0">
                <a:solidFill>
                  <a:srgbClr val="000000"/>
                </a:solidFill>
                <a:latin typeface="Arial"/>
                <a:ea typeface="Arial"/>
                <a:cs typeface="Arial"/>
                <a:sym typeface="Arial"/>
              </a:rPr>
              <a:t> its entries</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15"/>
        <p:cNvGrpSpPr/>
        <p:nvPr/>
      </p:nvGrpSpPr>
      <p:grpSpPr>
        <a:xfrm>
          <a:off x="0" y="0"/>
          <a:ext cx="0" cy="0"/>
          <a:chOff x="0" y="0"/>
          <a:chExt cx="0" cy="0"/>
        </a:xfrm>
      </p:grpSpPr>
      <p:sp>
        <p:nvSpPr>
          <p:cNvPr id="516" name="Google Shape;516;p40"/>
          <p:cNvSpPr txBox="1">
            <a:spLocks noGrp="1"/>
          </p:cNvSpPr>
          <p:nvPr>
            <p:ph type="title"/>
          </p:nvPr>
        </p:nvSpPr>
        <p:spPr>
          <a:xfrm>
            <a:off x="311700" y="445025"/>
            <a:ext cx="4030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a:t>
            </a:r>
            <a:endParaRPr sz="1800">
              <a:solidFill>
                <a:srgbClr val="000000"/>
              </a:solidFill>
            </a:endParaRPr>
          </a:p>
        </p:txBody>
      </p:sp>
      <p:pic>
        <p:nvPicPr>
          <p:cNvPr id="517" name="Google Shape;517;p40"/>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518" name="Google Shape;518;p40"/>
          <p:cNvGrpSpPr/>
          <p:nvPr/>
        </p:nvGrpSpPr>
        <p:grpSpPr>
          <a:xfrm>
            <a:off x="4482875" y="293525"/>
            <a:ext cx="1998025" cy="2103400"/>
            <a:chOff x="5195850" y="686250"/>
            <a:chExt cx="1998025" cy="2103400"/>
          </a:xfrm>
        </p:grpSpPr>
        <p:sp>
          <p:nvSpPr>
            <p:cNvPr id="519" name="Google Shape;519;p4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40"/>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521" name="Google Shape;521;p40"/>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522" name="Google Shape;522;p40"/>
            <p:cNvSpPr txBox="1"/>
            <p:nvPr/>
          </p:nvSpPr>
          <p:spPr>
            <a:xfrm>
              <a:off x="6090992" y="766950"/>
              <a:ext cx="1030608"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523" name="Google Shape;523;p4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524" name="Google Shape;524;p40"/>
          <p:cNvGrpSpPr/>
          <p:nvPr/>
        </p:nvGrpSpPr>
        <p:grpSpPr>
          <a:xfrm>
            <a:off x="2484925" y="2670625"/>
            <a:ext cx="1998025" cy="2103400"/>
            <a:chOff x="5195850" y="686250"/>
            <a:chExt cx="1998025" cy="2103400"/>
          </a:xfrm>
        </p:grpSpPr>
        <p:sp>
          <p:nvSpPr>
            <p:cNvPr id="525" name="Google Shape;525;p4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40"/>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40"/>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528" name="Google Shape;528;p40"/>
            <p:cNvSpPr txBox="1"/>
            <p:nvPr/>
          </p:nvSpPr>
          <p:spPr>
            <a:xfrm>
              <a:off x="6121183" y="766950"/>
              <a:ext cx="1000417"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529" name="Google Shape;529;p4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530" name="Google Shape;530;p40"/>
          <p:cNvGrpSpPr/>
          <p:nvPr/>
        </p:nvGrpSpPr>
        <p:grpSpPr>
          <a:xfrm>
            <a:off x="6462100" y="2670625"/>
            <a:ext cx="1977625" cy="2103400"/>
            <a:chOff x="5195850" y="686250"/>
            <a:chExt cx="1977625" cy="2103400"/>
          </a:xfrm>
        </p:grpSpPr>
        <p:sp>
          <p:nvSpPr>
            <p:cNvPr id="531" name="Google Shape;531;p4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40"/>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40"/>
            <p:cNvSpPr txBox="1"/>
            <p:nvPr/>
          </p:nvSpPr>
          <p:spPr>
            <a:xfrm>
              <a:off x="6532675" y="1054450"/>
              <a:ext cx="6408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534" name="Google Shape;534;p40"/>
            <p:cNvSpPr txBox="1"/>
            <p:nvPr/>
          </p:nvSpPr>
          <p:spPr>
            <a:xfrm>
              <a:off x="5977609" y="766950"/>
              <a:ext cx="1143991"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535" name="Google Shape;535;p4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536" name="Google Shape;536;p40"/>
          <p:cNvSpPr txBox="1"/>
          <p:nvPr/>
        </p:nvSpPr>
        <p:spPr>
          <a:xfrm>
            <a:off x="226475" y="1535550"/>
            <a:ext cx="4115275" cy="103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600" b="0" i="0" u="none" strike="noStrike" cap="none" dirty="0">
                <a:solidFill>
                  <a:srgbClr val="000000"/>
                </a:solidFill>
                <a:latin typeface="Arial"/>
                <a:ea typeface="Arial"/>
                <a:cs typeface="Arial"/>
                <a:sym typeface="Arial"/>
              </a:rPr>
              <a:t>After a number of commits and anti-entropy sessions (</a:t>
            </a:r>
            <a:r>
              <a:rPr lang="en" sz="1600" b="1" u="none" strike="noStrike" cap="none" dirty="0">
                <a:solidFill>
                  <a:srgbClr val="000000"/>
                </a:solidFill>
                <a:latin typeface="Arial"/>
                <a:ea typeface="Arial"/>
                <a:cs typeface="Arial"/>
                <a:sym typeface="Arial"/>
              </a:rPr>
              <a:t>without further writes</a:t>
            </a:r>
            <a:r>
              <a:rPr lang="en" sz="1600" b="0" i="0" u="none" strike="noStrike" cap="none" dirty="0">
                <a:solidFill>
                  <a:srgbClr val="000000"/>
                </a:solidFill>
                <a:latin typeface="Arial"/>
                <a:ea typeface="Arial"/>
                <a:cs typeface="Arial"/>
                <a:sym typeface="Arial"/>
              </a:rPr>
              <a:t>), </a:t>
            </a:r>
            <a:r>
              <a:rPr lang="en" sz="1600" dirty="0"/>
              <a:t> </a:t>
            </a:r>
            <a:r>
              <a:rPr lang="en" sz="1600" b="0" i="0" u="none" strike="noStrike" cap="none" dirty="0">
                <a:solidFill>
                  <a:srgbClr val="000000"/>
                </a:solidFill>
                <a:latin typeface="Arial"/>
                <a:ea typeface="Arial"/>
                <a:cs typeface="Arial"/>
                <a:sym typeface="Arial"/>
              </a:rPr>
              <a:t>all nodes </a:t>
            </a:r>
            <a:r>
              <a:rPr lang="en" sz="1600" b="1" i="0" u="none" strike="noStrike" cap="none" dirty="0">
                <a:solidFill>
                  <a:schemeClr val="accent1"/>
                </a:solidFill>
                <a:latin typeface="Arial"/>
                <a:ea typeface="Arial"/>
                <a:cs typeface="Arial"/>
                <a:sym typeface="Arial"/>
              </a:rPr>
              <a:t>converge</a:t>
            </a:r>
            <a:r>
              <a:rPr lang="en" sz="1600" b="0" i="0" u="none" strike="noStrike" cap="none" dirty="0">
                <a:solidFill>
                  <a:srgbClr val="000000"/>
                </a:solidFill>
                <a:latin typeface="Arial"/>
                <a:ea typeface="Arial"/>
                <a:cs typeface="Arial"/>
                <a:sym typeface="Arial"/>
              </a:rPr>
              <a:t> on the same state.</a:t>
            </a:r>
            <a:endParaRPr sz="1600" b="0" i="0" u="none" strike="noStrike" cap="none" dirty="0">
              <a:solidFill>
                <a:srgbClr val="000000"/>
              </a:solidFill>
              <a:latin typeface="Arial"/>
              <a:ea typeface="Arial"/>
              <a:cs typeface="Arial"/>
              <a:sym typeface="Arial"/>
            </a:endParaRPr>
          </a:p>
        </p:txBody>
      </p:sp>
      <p:sp>
        <p:nvSpPr>
          <p:cNvPr id="537" name="Google Shape;537;p40"/>
          <p:cNvSpPr txBox="1"/>
          <p:nvPr/>
        </p:nvSpPr>
        <p:spPr>
          <a:xfrm>
            <a:off x="2582950" y="3071625"/>
            <a:ext cx="1262700" cy="13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3:5:B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W(Z,8)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4:7:A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  W(X,3)</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5:12:A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6:13:B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D(Y)</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0000"/>
              </a:solidFill>
              <a:latin typeface="Arial"/>
              <a:ea typeface="Arial"/>
              <a:cs typeface="Arial"/>
              <a:sym typeface="Arial"/>
            </a:endParaRPr>
          </a:p>
        </p:txBody>
      </p:sp>
      <p:sp>
        <p:nvSpPr>
          <p:cNvPr id="538" name="Google Shape;538;p40"/>
          <p:cNvSpPr txBox="1"/>
          <p:nvPr/>
        </p:nvSpPr>
        <p:spPr>
          <a:xfrm>
            <a:off x="4577925" y="684325"/>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3:5:B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W(Z,8)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4:7:A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  W(X,3)</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5:12:A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6:13:B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D(Y)</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0000"/>
              </a:solidFill>
              <a:latin typeface="Arial"/>
              <a:ea typeface="Arial"/>
              <a:cs typeface="Arial"/>
              <a:sym typeface="Arial"/>
            </a:endParaRPr>
          </a:p>
        </p:txBody>
      </p:sp>
      <p:sp>
        <p:nvSpPr>
          <p:cNvPr id="539" name="Google Shape;539;p40"/>
          <p:cNvSpPr txBox="1"/>
          <p:nvPr/>
        </p:nvSpPr>
        <p:spPr>
          <a:xfrm>
            <a:off x="6570975" y="3054650"/>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3:5:B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W(Z,8)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4:7:A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  W(X,3)</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5:12:A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6:13:B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D(Y)</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0000"/>
              </a:solidFill>
              <a:latin typeface="Arial"/>
              <a:ea typeface="Arial"/>
              <a:cs typeface="Arial"/>
              <a:sym typeface="Arial"/>
            </a:endParaRPr>
          </a:p>
        </p:txBody>
      </p:sp>
      <p:sp>
        <p:nvSpPr>
          <p:cNvPr id="540" name="Google Shape;540;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19</a:t>
            </a:fld>
            <a:endParaRPr/>
          </a:p>
        </p:txBody>
      </p:sp>
      <p:sp>
        <p:nvSpPr>
          <p:cNvPr id="2" name="Google Shape;165;p28">
            <a:extLst>
              <a:ext uri="{FF2B5EF4-FFF2-40B4-BE49-F238E27FC236}">
                <a16:creationId xmlns:a16="http://schemas.microsoft.com/office/drawing/2014/main" id="{763A63FE-6DB7-1AE0-C7BD-E9F57757634E}"/>
              </a:ext>
            </a:extLst>
          </p:cNvPr>
          <p:cNvSpPr txBox="1"/>
          <p:nvPr/>
        </p:nvSpPr>
        <p:spPr>
          <a:xfrm>
            <a:off x="-1650" y="4809675"/>
            <a:ext cx="4529100" cy="39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1" i="0" u="none" strike="noStrike" cap="none" dirty="0">
                <a:solidFill>
                  <a:srgbClr val="000000"/>
                </a:solidFill>
                <a:latin typeface="Arial"/>
                <a:ea typeface="Arial"/>
                <a:cs typeface="Arial"/>
                <a:sym typeface="Arial"/>
              </a:rPr>
              <a:t>(value1 : value2 : value3) = </a:t>
            </a:r>
            <a:r>
              <a:rPr lang="en" sz="1200" b="1" dirty="0"/>
              <a:t> (</a:t>
            </a:r>
            <a:r>
              <a:rPr lang="en" sz="1200" b="0" i="0" u="none" strike="noStrike" cap="none" dirty="0">
                <a:solidFill>
                  <a:srgbClr val="000000"/>
                </a:solidFill>
                <a:latin typeface="Arial"/>
                <a:ea typeface="Arial"/>
                <a:cs typeface="Arial"/>
                <a:sym typeface="Arial"/>
              </a:rPr>
              <a:t>CSN : Local Timestamp : Node) </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6"/>
        <p:cNvGrpSpPr/>
        <p:nvPr/>
      </p:nvGrpSpPr>
      <p:grpSpPr>
        <a:xfrm>
          <a:off x="0" y="0"/>
          <a:ext cx="0" cy="0"/>
          <a:chOff x="0" y="0"/>
          <a:chExt cx="0" cy="0"/>
        </a:xfrm>
      </p:grpSpPr>
      <p:sp>
        <p:nvSpPr>
          <p:cNvPr id="107" name="Google Shape;107;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bg1"/>
                </a:solidFill>
              </a:rPr>
              <a:t>Context on Bayou: Disconnected Nodes [Stoica]</a:t>
            </a:r>
            <a:endParaRPr dirty="0">
              <a:solidFill>
                <a:schemeClr val="bg1"/>
              </a:solidFill>
            </a:endParaRPr>
          </a:p>
        </p:txBody>
      </p:sp>
      <p:sp>
        <p:nvSpPr>
          <p:cNvPr id="108" name="Google Shape;108;p2"/>
          <p:cNvSpPr txBox="1">
            <a:spLocks noGrp="1"/>
          </p:cNvSpPr>
          <p:nvPr>
            <p:ph type="body" idx="1"/>
          </p:nvPr>
        </p:nvSpPr>
        <p:spPr>
          <a:xfrm>
            <a:off x="311700" y="1097241"/>
            <a:ext cx="8520600" cy="3536127"/>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 dirty="0">
                <a:solidFill>
                  <a:schemeClr val="bg1"/>
                </a:solidFill>
              </a:rPr>
              <a:t>Early days: Nodes always on when not crashed</a:t>
            </a:r>
            <a:endParaRPr dirty="0">
              <a:solidFill>
                <a:schemeClr val="bg1"/>
              </a:solidFill>
            </a:endParaRPr>
          </a:p>
          <a:p>
            <a:pPr marL="914400" lvl="1" indent="-317500" algn="l" rtl="0">
              <a:lnSpc>
                <a:spcPct val="100000"/>
              </a:lnSpc>
              <a:spcBef>
                <a:spcPts val="1600"/>
              </a:spcBef>
              <a:spcAft>
                <a:spcPts val="0"/>
              </a:spcAft>
              <a:buSzPts val="1400"/>
              <a:buChar char="○"/>
            </a:pPr>
            <a:r>
              <a:rPr lang="en" sz="1600" dirty="0">
                <a:solidFill>
                  <a:schemeClr val="bg1"/>
                </a:solidFill>
              </a:rPr>
              <a:t>Network bandwidth always plentiful</a:t>
            </a:r>
            <a:endParaRPr sz="1600" dirty="0">
              <a:solidFill>
                <a:schemeClr val="bg1"/>
              </a:solidFill>
            </a:endParaRPr>
          </a:p>
          <a:p>
            <a:pPr marL="914400" lvl="1" indent="-317500" algn="l" rtl="0">
              <a:lnSpc>
                <a:spcPct val="100000"/>
              </a:lnSpc>
              <a:spcBef>
                <a:spcPts val="1600"/>
              </a:spcBef>
              <a:spcAft>
                <a:spcPts val="0"/>
              </a:spcAft>
              <a:buSzPts val="1400"/>
              <a:buChar char="○"/>
            </a:pPr>
            <a:r>
              <a:rPr lang="en" sz="1600" dirty="0">
                <a:solidFill>
                  <a:schemeClr val="bg1"/>
                </a:solidFill>
              </a:rPr>
              <a:t>Never needed to work on a disconnected node</a:t>
            </a:r>
            <a:endParaRPr sz="1600" dirty="0">
              <a:solidFill>
                <a:schemeClr val="bg1"/>
              </a:solidFill>
            </a:endParaRPr>
          </a:p>
          <a:p>
            <a:pPr marL="596900" lvl="1" indent="0" algn="l" rtl="0">
              <a:lnSpc>
                <a:spcPct val="100000"/>
              </a:lnSpc>
              <a:spcBef>
                <a:spcPts val="1600"/>
              </a:spcBef>
              <a:spcAft>
                <a:spcPts val="0"/>
              </a:spcAft>
              <a:buSzPts val="1400"/>
              <a:buNone/>
            </a:pPr>
            <a:endParaRPr dirty="0">
              <a:solidFill>
                <a:schemeClr val="bg1"/>
              </a:solidFill>
            </a:endParaRPr>
          </a:p>
          <a:p>
            <a:pPr marL="114300" lvl="0" indent="0" algn="l" rtl="0">
              <a:lnSpc>
                <a:spcPct val="100000"/>
              </a:lnSpc>
              <a:spcBef>
                <a:spcPts val="0"/>
              </a:spcBef>
              <a:spcAft>
                <a:spcPts val="0"/>
              </a:spcAft>
              <a:buSzPts val="1800"/>
              <a:buNone/>
            </a:pPr>
            <a:r>
              <a:rPr lang="en" dirty="0">
                <a:solidFill>
                  <a:schemeClr val="bg1"/>
                </a:solidFill>
              </a:rPr>
              <a:t>Now: Nodes </a:t>
            </a:r>
            <a:r>
              <a:rPr lang="en" b="1" dirty="0">
                <a:solidFill>
                  <a:schemeClr val="bg1"/>
                </a:solidFill>
              </a:rPr>
              <a:t>detach</a:t>
            </a:r>
            <a:r>
              <a:rPr lang="en" dirty="0">
                <a:solidFill>
                  <a:schemeClr val="bg1"/>
                </a:solidFill>
              </a:rPr>
              <a:t> then </a:t>
            </a:r>
            <a:r>
              <a:rPr lang="en" b="1" dirty="0">
                <a:solidFill>
                  <a:schemeClr val="bg1"/>
                </a:solidFill>
              </a:rPr>
              <a:t>reconnect</a:t>
            </a:r>
            <a:r>
              <a:rPr lang="en" dirty="0">
                <a:solidFill>
                  <a:schemeClr val="bg1"/>
                </a:solidFill>
              </a:rPr>
              <a:t> elsewhere</a:t>
            </a:r>
            <a:endParaRPr dirty="0">
              <a:solidFill>
                <a:schemeClr val="bg1"/>
              </a:solidFill>
            </a:endParaRPr>
          </a:p>
          <a:p>
            <a:pPr marL="914400" lvl="1" indent="-317500" algn="l" rtl="0">
              <a:lnSpc>
                <a:spcPct val="100000"/>
              </a:lnSpc>
              <a:spcBef>
                <a:spcPts val="1600"/>
              </a:spcBef>
              <a:spcAft>
                <a:spcPts val="0"/>
              </a:spcAft>
              <a:buSzPts val="1400"/>
              <a:buChar char="○"/>
            </a:pPr>
            <a:r>
              <a:rPr lang="en" sz="1600" dirty="0">
                <a:solidFill>
                  <a:schemeClr val="bg1"/>
                </a:solidFill>
              </a:rPr>
              <a:t>Even when attached, bandwidth is variable</a:t>
            </a:r>
            <a:endParaRPr sz="1600" dirty="0">
              <a:solidFill>
                <a:schemeClr val="bg1"/>
              </a:solidFill>
            </a:endParaRPr>
          </a:p>
          <a:p>
            <a:pPr marL="914400" lvl="1" indent="-317500" algn="l" rtl="0">
              <a:lnSpc>
                <a:spcPct val="100000"/>
              </a:lnSpc>
              <a:spcBef>
                <a:spcPts val="1600"/>
              </a:spcBef>
              <a:spcAft>
                <a:spcPts val="0"/>
              </a:spcAft>
              <a:buSzPts val="1400"/>
              <a:buChar char="○"/>
            </a:pPr>
            <a:r>
              <a:rPr lang="en" sz="1600" dirty="0">
                <a:solidFill>
                  <a:schemeClr val="bg1"/>
                </a:solidFill>
              </a:rPr>
              <a:t>Reconnection elsewhere means often talking to different replica</a:t>
            </a:r>
            <a:endParaRPr sz="1600" dirty="0">
              <a:solidFill>
                <a:schemeClr val="bg1"/>
              </a:solidFill>
            </a:endParaRPr>
          </a:p>
          <a:p>
            <a:pPr marL="914400" lvl="1" indent="-317500" algn="l" rtl="0">
              <a:lnSpc>
                <a:spcPct val="100000"/>
              </a:lnSpc>
              <a:spcBef>
                <a:spcPts val="1600"/>
              </a:spcBef>
              <a:spcAft>
                <a:spcPts val="0"/>
              </a:spcAft>
              <a:buSzPts val="1400"/>
              <a:buChar char="○"/>
            </a:pPr>
            <a:r>
              <a:rPr lang="en" sz="1600" dirty="0">
                <a:solidFill>
                  <a:schemeClr val="bg1"/>
                </a:solidFill>
              </a:rPr>
              <a:t>Work done on detached nodes</a:t>
            </a:r>
            <a:endParaRPr sz="1600" dirty="0">
              <a:solidFill>
                <a:schemeClr val="bg1"/>
              </a:solidFill>
            </a:endParaRPr>
          </a:p>
          <a:p>
            <a:pPr marL="114300" lvl="0" indent="0" algn="l" rtl="0">
              <a:lnSpc>
                <a:spcPct val="100000"/>
              </a:lnSpc>
              <a:spcBef>
                <a:spcPts val="0"/>
              </a:spcBef>
              <a:spcAft>
                <a:spcPts val="0"/>
              </a:spcAft>
              <a:buSzPts val="1800"/>
              <a:buNone/>
            </a:pPr>
            <a:endParaRPr dirty="0">
              <a:solidFill>
                <a:schemeClr val="bg1"/>
              </a:solidFill>
            </a:endParaRPr>
          </a:p>
        </p:txBody>
      </p:sp>
      <p:sp>
        <p:nvSpPr>
          <p:cNvPr id="109" name="Google Shape;109;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solidFill>
                  <a:schemeClr val="bg1"/>
                </a:solidFill>
              </a:rPr>
              <a:t>2</a:t>
            </a:fld>
            <a:endParaRPr>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4"/>
        <p:cNvGrpSpPr/>
        <p:nvPr/>
      </p:nvGrpSpPr>
      <p:grpSpPr>
        <a:xfrm>
          <a:off x="0" y="0"/>
          <a:ext cx="0" cy="0"/>
          <a:chOff x="0" y="0"/>
          <a:chExt cx="0" cy="0"/>
        </a:xfrm>
      </p:grpSpPr>
      <p:sp>
        <p:nvSpPr>
          <p:cNvPr id="545" name="Google Shape;545;p69"/>
          <p:cNvSpPr txBox="1">
            <a:spLocks noGrp="1"/>
          </p:cNvSpPr>
          <p:nvPr>
            <p:ph type="title"/>
          </p:nvPr>
        </p:nvSpPr>
        <p:spPr>
          <a:xfrm>
            <a:off x="233150" y="409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bg1"/>
                </a:solidFill>
              </a:rPr>
              <a:t>Bayou (review from class)</a:t>
            </a:r>
            <a:endParaRPr>
              <a:solidFill>
                <a:schemeClr val="bg1"/>
              </a:solidFill>
            </a:endParaRPr>
          </a:p>
        </p:txBody>
      </p:sp>
      <p:sp>
        <p:nvSpPr>
          <p:cNvPr id="546" name="Google Shape;546;p69"/>
          <p:cNvSpPr txBox="1">
            <a:spLocks noGrp="1"/>
          </p:cNvSpPr>
          <p:nvPr>
            <p:ph type="body" idx="1"/>
          </p:nvPr>
        </p:nvSpPr>
        <p:spPr>
          <a:xfrm>
            <a:off x="233150" y="1152475"/>
            <a:ext cx="89109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Clr>
                <a:schemeClr val="bg1"/>
              </a:buClr>
              <a:buSzPts val="1800"/>
              <a:buFont typeface="Arial"/>
              <a:buAutoNum type="arabicPeriod"/>
            </a:pPr>
            <a:r>
              <a:rPr lang="en" dirty="0">
                <a:solidFill>
                  <a:schemeClr val="accent1"/>
                </a:solidFill>
              </a:rPr>
              <a:t>Eventual consistency</a:t>
            </a:r>
            <a:r>
              <a:rPr lang="en" dirty="0">
                <a:solidFill>
                  <a:schemeClr val="bg1"/>
                </a:solidFill>
              </a:rPr>
              <a:t>: if updates stop, all replicas eventually have the same view.</a:t>
            </a:r>
            <a:endParaRPr dirty="0">
              <a:solidFill>
                <a:schemeClr val="bg1"/>
              </a:solidFill>
            </a:endParaRPr>
          </a:p>
          <a:p>
            <a:pPr marL="457200" lvl="0" indent="-342900" algn="l" rtl="0">
              <a:lnSpc>
                <a:spcPct val="200000"/>
              </a:lnSpc>
              <a:spcBef>
                <a:spcPts val="0"/>
              </a:spcBef>
              <a:spcAft>
                <a:spcPts val="0"/>
              </a:spcAft>
              <a:buClr>
                <a:schemeClr val="bg1"/>
              </a:buClr>
              <a:buSzPts val="1800"/>
              <a:buFont typeface="Arial"/>
              <a:buAutoNum type="arabicPeriod"/>
            </a:pPr>
            <a:r>
              <a:rPr lang="en" dirty="0">
                <a:solidFill>
                  <a:schemeClr val="accent1"/>
                </a:solidFill>
              </a:rPr>
              <a:t>Update functions </a:t>
            </a:r>
            <a:r>
              <a:rPr lang="en" dirty="0">
                <a:solidFill>
                  <a:schemeClr val="bg1"/>
                </a:solidFill>
              </a:rPr>
              <a:t>for automatic app-driven conflict resolution.</a:t>
            </a:r>
            <a:endParaRPr dirty="0">
              <a:solidFill>
                <a:schemeClr val="bg1"/>
              </a:solidFill>
            </a:endParaRPr>
          </a:p>
          <a:p>
            <a:pPr marL="457200" lvl="0" indent="-342900" algn="l" rtl="0">
              <a:lnSpc>
                <a:spcPct val="200000"/>
              </a:lnSpc>
              <a:spcBef>
                <a:spcPts val="0"/>
              </a:spcBef>
              <a:spcAft>
                <a:spcPts val="0"/>
              </a:spcAft>
              <a:buClr>
                <a:schemeClr val="bg1"/>
              </a:buClr>
              <a:buSzPts val="1800"/>
              <a:buFont typeface="Arial"/>
              <a:buAutoNum type="arabicPeriod"/>
            </a:pPr>
            <a:r>
              <a:rPr lang="en" dirty="0">
                <a:solidFill>
                  <a:schemeClr val="accent1"/>
                </a:solidFill>
              </a:rPr>
              <a:t>Ordered update log </a:t>
            </a:r>
            <a:r>
              <a:rPr lang="en" dirty="0">
                <a:solidFill>
                  <a:schemeClr val="bg1"/>
                </a:solidFill>
              </a:rPr>
              <a:t>is the real truth, not the DB.</a:t>
            </a:r>
            <a:endParaRPr dirty="0">
              <a:solidFill>
                <a:schemeClr val="bg1"/>
              </a:solidFill>
            </a:endParaRPr>
          </a:p>
          <a:p>
            <a:pPr marL="457200" lvl="0" indent="-342900" algn="l" rtl="0">
              <a:lnSpc>
                <a:spcPct val="200000"/>
              </a:lnSpc>
              <a:spcBef>
                <a:spcPts val="0"/>
              </a:spcBef>
              <a:spcAft>
                <a:spcPts val="0"/>
              </a:spcAft>
              <a:buClr>
                <a:schemeClr val="bg1"/>
              </a:buClr>
              <a:buSzPts val="1800"/>
              <a:buFont typeface="Arial"/>
              <a:buAutoNum type="arabicPeriod"/>
            </a:pPr>
            <a:r>
              <a:rPr lang="en" dirty="0">
                <a:solidFill>
                  <a:schemeClr val="bg1"/>
                </a:solidFill>
              </a:rPr>
              <a:t>Use </a:t>
            </a:r>
            <a:r>
              <a:rPr lang="en" dirty="0">
                <a:solidFill>
                  <a:schemeClr val="accent1"/>
                </a:solidFill>
              </a:rPr>
              <a:t>Lamport clocks</a:t>
            </a:r>
            <a:r>
              <a:rPr lang="en" dirty="0">
                <a:solidFill>
                  <a:schemeClr val="bg1"/>
                </a:solidFill>
              </a:rPr>
              <a:t>: eventual consistency that respects causality.</a:t>
            </a:r>
            <a:endParaRPr dirty="0">
              <a:solidFill>
                <a:schemeClr val="bg1"/>
              </a:solidFill>
            </a:endParaRPr>
          </a:p>
        </p:txBody>
      </p:sp>
      <p:sp>
        <p:nvSpPr>
          <p:cNvPr id="547" name="Google Shape;547;p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solidFill>
                  <a:schemeClr val="bg1"/>
                </a:solidFill>
              </a:rPr>
              <a:t>20</a:t>
            </a:fld>
            <a:endParaRPr>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51"/>
        <p:cNvGrpSpPr/>
        <p:nvPr/>
      </p:nvGrpSpPr>
      <p:grpSpPr>
        <a:xfrm>
          <a:off x="0" y="0"/>
          <a:ext cx="0" cy="0"/>
          <a:chOff x="0" y="0"/>
          <a:chExt cx="0" cy="0"/>
        </a:xfrm>
      </p:grpSpPr>
      <p:sp>
        <p:nvSpPr>
          <p:cNvPr id="552" name="Google Shape;552;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bg1"/>
                </a:solidFill>
              </a:rPr>
              <a:t>Context for Chord: Key Value Stores</a:t>
            </a:r>
            <a:endParaRPr>
              <a:solidFill>
                <a:schemeClr val="bg1"/>
              </a:solidFill>
            </a:endParaRPr>
          </a:p>
        </p:txBody>
      </p:sp>
      <p:pic>
        <p:nvPicPr>
          <p:cNvPr id="553" name="Google Shape;553;p66" descr="Graphical user interface, application&#10;&#10;Description automatically generated"/>
          <p:cNvPicPr preferRelativeResize="0"/>
          <p:nvPr/>
        </p:nvPicPr>
        <p:blipFill rotWithShape="1">
          <a:blip r:embed="rId3">
            <a:alphaModFix/>
          </a:blip>
          <a:srcRect l="31254" t="32730" r="16944" b="12625"/>
          <a:stretch/>
        </p:blipFill>
        <p:spPr>
          <a:xfrm>
            <a:off x="1948217" y="1367352"/>
            <a:ext cx="5247565" cy="3459835"/>
          </a:xfrm>
          <a:prstGeom prst="rect">
            <a:avLst/>
          </a:prstGeom>
          <a:noFill/>
          <a:ln>
            <a:noFill/>
          </a:ln>
        </p:spPr>
      </p:pic>
      <p:sp>
        <p:nvSpPr>
          <p:cNvPr id="554" name="Google Shape;554;p66"/>
          <p:cNvSpPr txBox="1"/>
          <p:nvPr/>
        </p:nvSpPr>
        <p:spPr>
          <a:xfrm>
            <a:off x="-60301" y="4827187"/>
            <a:ext cx="56228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bg1"/>
                </a:solidFill>
                <a:latin typeface="Arial"/>
                <a:ea typeface="Arial"/>
                <a:cs typeface="Arial"/>
                <a:sym typeface="Arial"/>
              </a:rPr>
              <a:t>Credit: Ion Stoica’s slide deck</a:t>
            </a:r>
            <a:endParaRPr sz="1400" b="0" i="0" u="none" strike="noStrike" cap="none" dirty="0">
              <a:solidFill>
                <a:schemeClr val="bg1"/>
              </a:solidFill>
              <a:latin typeface="Arial"/>
              <a:ea typeface="Arial"/>
              <a:cs typeface="Arial"/>
              <a:sym typeface="Arial"/>
            </a:endParaRPr>
          </a:p>
        </p:txBody>
      </p:sp>
      <p:sp>
        <p:nvSpPr>
          <p:cNvPr id="555" name="Google Shape;555;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solidFill>
                  <a:schemeClr val="bg1"/>
                </a:solidFill>
              </a:rPr>
              <a:t>21</a:t>
            </a:fld>
            <a:endParaRPr>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59"/>
        <p:cNvGrpSpPr/>
        <p:nvPr/>
      </p:nvGrpSpPr>
      <p:grpSpPr>
        <a:xfrm>
          <a:off x="0" y="0"/>
          <a:ext cx="0" cy="0"/>
          <a:chOff x="0" y="0"/>
          <a:chExt cx="0" cy="0"/>
        </a:xfrm>
      </p:grpSpPr>
      <p:sp>
        <p:nvSpPr>
          <p:cNvPr id="560" name="Google Shape;560;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bg1"/>
                </a:solidFill>
              </a:rPr>
              <a:t>Context for Chord: Key Value Stores</a:t>
            </a:r>
            <a:endParaRPr>
              <a:solidFill>
                <a:schemeClr val="bg1"/>
              </a:solidFill>
            </a:endParaRPr>
          </a:p>
        </p:txBody>
      </p:sp>
      <p:pic>
        <p:nvPicPr>
          <p:cNvPr id="561" name="Google Shape;561;p67" descr="A picture containing diagram&#10;&#10;Description automatically generated"/>
          <p:cNvPicPr preferRelativeResize="0"/>
          <p:nvPr/>
        </p:nvPicPr>
        <p:blipFill rotWithShape="1">
          <a:blip r:embed="rId3">
            <a:alphaModFix/>
          </a:blip>
          <a:srcRect l="32483" t="22335" r="18787" b="19930"/>
          <a:stretch/>
        </p:blipFill>
        <p:spPr>
          <a:xfrm>
            <a:off x="2077871" y="1075452"/>
            <a:ext cx="4988257" cy="3694008"/>
          </a:xfrm>
          <a:prstGeom prst="rect">
            <a:avLst/>
          </a:prstGeom>
          <a:noFill/>
          <a:ln>
            <a:noFill/>
          </a:ln>
        </p:spPr>
      </p:pic>
      <p:sp>
        <p:nvSpPr>
          <p:cNvPr id="563" name="Google Shape;563;p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solidFill>
                  <a:schemeClr val="bg1"/>
                </a:solidFill>
              </a:rPr>
              <a:t>22</a:t>
            </a:fld>
            <a:endParaRPr>
              <a:solidFill>
                <a:schemeClr val="bg1"/>
              </a:solidFill>
            </a:endParaRPr>
          </a:p>
        </p:txBody>
      </p:sp>
      <p:sp>
        <p:nvSpPr>
          <p:cNvPr id="2" name="Google Shape;554;p66">
            <a:extLst>
              <a:ext uri="{FF2B5EF4-FFF2-40B4-BE49-F238E27FC236}">
                <a16:creationId xmlns:a16="http://schemas.microsoft.com/office/drawing/2014/main" id="{CBFB1D03-C29E-867D-1DAE-E401A00159FE}"/>
              </a:ext>
            </a:extLst>
          </p:cNvPr>
          <p:cNvSpPr txBox="1"/>
          <p:nvPr/>
        </p:nvSpPr>
        <p:spPr>
          <a:xfrm>
            <a:off x="-60301" y="4827187"/>
            <a:ext cx="56228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bg1"/>
                </a:solidFill>
                <a:latin typeface="Arial"/>
                <a:ea typeface="Arial"/>
                <a:cs typeface="Arial"/>
                <a:sym typeface="Arial"/>
              </a:rPr>
              <a:t>Credit: Ion Stoica’s slide deck</a:t>
            </a:r>
            <a:endParaRPr sz="1400" b="0" i="0" u="none" strike="noStrike" cap="none" dirty="0">
              <a:solidFill>
                <a:schemeClr val="bg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Chord</a:t>
            </a:r>
            <a:endParaRPr dirty="0"/>
          </a:p>
        </p:txBody>
      </p:sp>
      <p:sp>
        <p:nvSpPr>
          <p:cNvPr id="569" name="Google Shape;569;p8"/>
          <p:cNvSpPr txBox="1">
            <a:spLocks noGrp="1"/>
          </p:cNvSpPr>
          <p:nvPr>
            <p:ph type="body" idx="1"/>
          </p:nvPr>
        </p:nvSpPr>
        <p:spPr>
          <a:xfrm>
            <a:off x="605850" y="1383825"/>
            <a:ext cx="7761000" cy="3097500"/>
          </a:xfrm>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SzPts val="1800"/>
              <a:buChar char="●"/>
            </a:pPr>
            <a:r>
              <a:rPr lang="en" dirty="0">
                <a:solidFill>
                  <a:schemeClr val="dk1"/>
                </a:solidFill>
                <a:latin typeface="+mn-lt"/>
                <a:ea typeface="Roboto"/>
                <a:cs typeface="Roboto"/>
                <a:sym typeface="Roboto"/>
              </a:rPr>
              <a:t>Chord is a “distributed lookup protocol” for </a:t>
            </a:r>
            <a:r>
              <a:rPr lang="en" i="0" dirty="0">
                <a:solidFill>
                  <a:schemeClr val="dk1"/>
                </a:solidFill>
                <a:latin typeface="+mn-lt"/>
                <a:ea typeface="Roboto"/>
                <a:cs typeface="Roboto"/>
                <a:sym typeface="Roboto"/>
              </a:rPr>
              <a:t>a peer-to-peer distributed hash table [Stoica ‘01]</a:t>
            </a:r>
          </a:p>
          <a:p>
            <a:pPr marL="0" lvl="0" indent="0" algn="l" rtl="0">
              <a:lnSpc>
                <a:spcPct val="150000"/>
              </a:lnSpc>
              <a:spcBef>
                <a:spcPts val="0"/>
              </a:spcBef>
              <a:spcAft>
                <a:spcPts val="0"/>
              </a:spcAft>
              <a:buSzPts val="1800"/>
              <a:buNone/>
            </a:pPr>
            <a:endParaRPr lang="en-US" dirty="0">
              <a:solidFill>
                <a:schemeClr val="dk1"/>
              </a:solidFill>
              <a:latin typeface="+mn-lt"/>
              <a:ea typeface="Roboto"/>
              <a:cs typeface="Roboto"/>
              <a:sym typeface="Roboto"/>
            </a:endParaRPr>
          </a:p>
          <a:p>
            <a:pPr marL="0" lvl="0" indent="0" algn="l" rtl="0">
              <a:lnSpc>
                <a:spcPct val="150000"/>
              </a:lnSpc>
              <a:spcBef>
                <a:spcPts val="0"/>
              </a:spcBef>
              <a:spcAft>
                <a:spcPts val="0"/>
              </a:spcAft>
              <a:buSzPts val="1800"/>
              <a:buNone/>
            </a:pPr>
            <a:r>
              <a:rPr lang="en-US" dirty="0">
                <a:solidFill>
                  <a:schemeClr val="dk1"/>
                </a:solidFill>
                <a:latin typeface="+mn-lt"/>
                <a:ea typeface="Roboto"/>
                <a:cs typeface="Roboto"/>
                <a:sym typeface="Roboto"/>
              </a:rPr>
              <a:t>Main techniques:</a:t>
            </a:r>
            <a:endParaRPr dirty="0">
              <a:solidFill>
                <a:schemeClr val="dk1"/>
              </a:solidFill>
              <a:latin typeface="+mn-lt"/>
              <a:ea typeface="Roboto"/>
              <a:cs typeface="Roboto"/>
              <a:sym typeface="Roboto"/>
            </a:endParaRPr>
          </a:p>
          <a:p>
            <a:pPr marL="742950" lvl="1" indent="-285750">
              <a:lnSpc>
                <a:spcPct val="150000"/>
              </a:lnSpc>
              <a:spcBef>
                <a:spcPts val="0"/>
              </a:spcBef>
              <a:buSzPts val="1800"/>
              <a:buChar char="●"/>
            </a:pPr>
            <a:r>
              <a:rPr lang="en" sz="1600" b="1" i="1" dirty="0">
                <a:solidFill>
                  <a:schemeClr val="accent5"/>
                </a:solidFill>
                <a:latin typeface="+mn-lt"/>
              </a:rPr>
              <a:t>Consistent hashing</a:t>
            </a:r>
            <a:r>
              <a:rPr lang="en" sz="1600" b="1" dirty="0">
                <a:solidFill>
                  <a:schemeClr val="accent5"/>
                </a:solidFill>
                <a:latin typeface="+mn-lt"/>
              </a:rPr>
              <a:t> </a:t>
            </a:r>
            <a:r>
              <a:rPr lang="en" sz="1600" dirty="0">
                <a:solidFill>
                  <a:schemeClr val="dk1"/>
                </a:solidFill>
                <a:latin typeface="+mn-lt"/>
              </a:rPr>
              <a:t>for partitioning key space    </a:t>
            </a:r>
          </a:p>
          <a:p>
            <a:pPr marL="742950" lvl="1" indent="-285750">
              <a:lnSpc>
                <a:spcPct val="150000"/>
              </a:lnSpc>
              <a:spcBef>
                <a:spcPts val="0"/>
              </a:spcBef>
              <a:buSzPts val="1800"/>
              <a:buChar char="●"/>
            </a:pPr>
            <a:r>
              <a:rPr lang="en" sz="1600" b="1" i="1" dirty="0">
                <a:solidFill>
                  <a:schemeClr val="accent5"/>
                </a:solidFill>
                <a:latin typeface="+mn-lt"/>
              </a:rPr>
              <a:t>Finger Tables  </a:t>
            </a:r>
            <a:r>
              <a:rPr lang="en-US" sz="1600" dirty="0">
                <a:solidFill>
                  <a:schemeClr val="dk1"/>
                </a:solidFill>
                <a:latin typeface="+mn-lt"/>
              </a:rPr>
              <a:t>f</a:t>
            </a:r>
            <a:r>
              <a:rPr lang="en" sz="1600" dirty="0">
                <a:solidFill>
                  <a:schemeClr val="dk1"/>
                </a:solidFill>
                <a:latin typeface="+mn-lt"/>
              </a:rPr>
              <a:t>or lookup</a:t>
            </a:r>
            <a:endParaRPr sz="1600" dirty="0">
              <a:solidFill>
                <a:schemeClr val="dk1"/>
              </a:solidFill>
              <a:latin typeface="+mn-lt"/>
            </a:endParaRPr>
          </a:p>
        </p:txBody>
      </p:sp>
      <p:sp>
        <p:nvSpPr>
          <p:cNvPr id="570" name="Google Shape;570;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g2bdaec6f95c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Identifiers in Chord</a:t>
            </a:r>
            <a:endParaRPr/>
          </a:p>
        </p:txBody>
      </p:sp>
      <p:sp>
        <p:nvSpPr>
          <p:cNvPr id="576" name="Google Shape;576;g2bdaec6f95c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dirty="0">
                <a:solidFill>
                  <a:schemeClr val="tx1"/>
                </a:solidFill>
              </a:rPr>
              <a:t>Key identifier = SHA1(key) mod 2</a:t>
            </a:r>
            <a:r>
              <a:rPr lang="en" baseline="30000" dirty="0">
                <a:solidFill>
                  <a:schemeClr val="tx1"/>
                </a:solidFill>
              </a:rPr>
              <a:t>m</a:t>
            </a:r>
            <a:endParaRPr dirty="0">
              <a:solidFill>
                <a:schemeClr val="tx1"/>
              </a:solidFill>
            </a:endParaRPr>
          </a:p>
          <a:p>
            <a:pPr marL="457200" lvl="0" indent="-342900" algn="l" rtl="0">
              <a:lnSpc>
                <a:spcPct val="115000"/>
              </a:lnSpc>
              <a:spcBef>
                <a:spcPts val="0"/>
              </a:spcBef>
              <a:spcAft>
                <a:spcPts val="0"/>
              </a:spcAft>
              <a:buSzPts val="1800"/>
              <a:buChar char="●"/>
            </a:pPr>
            <a:r>
              <a:rPr lang="en" dirty="0">
                <a:solidFill>
                  <a:schemeClr val="tx1"/>
                </a:solidFill>
              </a:rPr>
              <a:t>Node identifier = SHA1(IP address) mod 2</a:t>
            </a:r>
            <a:r>
              <a:rPr lang="en" baseline="30000" dirty="0">
                <a:solidFill>
                  <a:schemeClr val="tx1"/>
                </a:solidFill>
              </a:rPr>
              <a:t>m</a:t>
            </a:r>
            <a:endParaRPr dirty="0">
              <a:solidFill>
                <a:schemeClr val="tx1"/>
              </a:solidFill>
            </a:endParaRPr>
          </a:p>
          <a:p>
            <a:pPr marL="457200" lvl="0" indent="-342900" algn="l" rtl="0">
              <a:lnSpc>
                <a:spcPct val="115000"/>
              </a:lnSpc>
              <a:spcBef>
                <a:spcPts val="0"/>
              </a:spcBef>
              <a:spcAft>
                <a:spcPts val="0"/>
              </a:spcAft>
              <a:buSzPts val="1800"/>
              <a:buChar char="●"/>
            </a:pPr>
            <a:r>
              <a:rPr lang="en" dirty="0">
                <a:solidFill>
                  <a:schemeClr val="tx1"/>
                </a:solidFill>
              </a:rPr>
              <a:t>Both are uniformly distributed in the same identifier space</a:t>
            </a:r>
            <a:r>
              <a:rPr lang="en" sz="1100" dirty="0">
                <a:solidFill>
                  <a:schemeClr val="tx1"/>
                </a:solidFill>
              </a:rPr>
              <a:t>					</a:t>
            </a:r>
            <a:endParaRPr sz="1100" dirty="0">
              <a:solidFill>
                <a:schemeClr val="tx1"/>
              </a:solidFill>
            </a:endParaRPr>
          </a:p>
          <a:p>
            <a:pPr marL="457200" lvl="0" indent="-342900" algn="l" rtl="0">
              <a:lnSpc>
                <a:spcPct val="115000"/>
              </a:lnSpc>
              <a:spcBef>
                <a:spcPts val="0"/>
              </a:spcBef>
              <a:spcAft>
                <a:spcPts val="0"/>
              </a:spcAft>
              <a:buSzPts val="1800"/>
              <a:buChar char="●"/>
            </a:pPr>
            <a:r>
              <a:rPr lang="en" dirty="0">
                <a:solidFill>
                  <a:schemeClr val="tx1"/>
                </a:solidFill>
              </a:rPr>
              <a:t>The identifier length, m, must be large enough to make the probability of two nodes or keys hashing to the same identifier negligible (e.g. m = 160)</a:t>
            </a:r>
            <a:endParaRPr dirty="0">
              <a:solidFill>
                <a:schemeClr val="tx1"/>
              </a:solidFill>
            </a:endParaRPr>
          </a:p>
          <a:p>
            <a:pPr marL="457200" lvl="0" indent="0" algn="l" rtl="0">
              <a:lnSpc>
                <a:spcPct val="115000"/>
              </a:lnSpc>
              <a:spcBef>
                <a:spcPts val="1200"/>
              </a:spcBef>
              <a:spcAft>
                <a:spcPts val="0"/>
              </a:spcAft>
              <a:buSzPts val="1800"/>
              <a:buNone/>
            </a:pPr>
            <a:endParaRPr dirty="0">
              <a:solidFill>
                <a:schemeClr val="tx1"/>
              </a:solidFill>
            </a:endParaRPr>
          </a:p>
        </p:txBody>
      </p:sp>
      <p:sp>
        <p:nvSpPr>
          <p:cNvPr id="577" name="Google Shape;577;g2bdaec6f95c_0_0"/>
          <p:cNvSpPr/>
          <p:nvPr/>
        </p:nvSpPr>
        <p:spPr>
          <a:xfrm>
            <a:off x="1787917" y="3436146"/>
            <a:ext cx="4993920" cy="1179900"/>
          </a:xfrm>
          <a:prstGeom prst="cloud">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How do we map key IDs to node IDs?</a:t>
            </a:r>
            <a:endParaRPr sz="1600" b="1" i="0" u="none" strike="noStrike" cap="none" dirty="0">
              <a:solidFill>
                <a:srgbClr val="000000"/>
              </a:solidFill>
              <a:latin typeface="Arial"/>
              <a:ea typeface="Arial"/>
              <a:cs typeface="Arial"/>
              <a:sym typeface="Arial"/>
            </a:endParaRPr>
          </a:p>
        </p:txBody>
      </p:sp>
      <p:sp>
        <p:nvSpPr>
          <p:cNvPr id="578" name="Google Shape;578;g2bdaec6f95c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2bdaec6f95c_0_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Consistent Hashing: Assigning Keys to Nodes</a:t>
            </a:r>
            <a:endParaRPr dirty="0"/>
          </a:p>
        </p:txBody>
      </p:sp>
      <p:sp>
        <p:nvSpPr>
          <p:cNvPr id="584" name="Google Shape;584;g2bdaec6f95c_0_8"/>
          <p:cNvSpPr txBox="1">
            <a:spLocks noGrp="1"/>
          </p:cNvSpPr>
          <p:nvPr>
            <p:ph type="body" idx="1"/>
          </p:nvPr>
        </p:nvSpPr>
        <p:spPr>
          <a:xfrm>
            <a:off x="311700" y="1152475"/>
            <a:ext cx="4425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dirty="0">
                <a:solidFill>
                  <a:schemeClr val="tx1"/>
                </a:solidFill>
              </a:rPr>
              <a:t>A node owns the </a:t>
            </a:r>
            <a:r>
              <a:rPr lang="en" dirty="0">
                <a:solidFill>
                  <a:srgbClr val="FF0000"/>
                </a:solidFill>
              </a:rPr>
              <a:t>preceding</a:t>
            </a:r>
            <a:r>
              <a:rPr lang="en" dirty="0">
                <a:solidFill>
                  <a:schemeClr val="tx1"/>
                </a:solidFill>
              </a:rPr>
              <a:t> key range, including its own identifier. </a:t>
            </a:r>
          </a:p>
          <a:p>
            <a:pPr marL="114300" lvl="0" indent="0" algn="l" rtl="0">
              <a:lnSpc>
                <a:spcPct val="115000"/>
              </a:lnSpc>
              <a:spcBef>
                <a:spcPts val="0"/>
              </a:spcBef>
              <a:spcAft>
                <a:spcPts val="0"/>
              </a:spcAft>
              <a:buSzPts val="1800"/>
              <a:buNone/>
            </a:pPr>
            <a:endParaRPr dirty="0">
              <a:solidFill>
                <a:schemeClr val="tx1"/>
              </a:solidFill>
            </a:endParaRPr>
          </a:p>
          <a:p>
            <a:pPr marL="457200" lvl="0" indent="-342900" algn="l" rtl="0">
              <a:lnSpc>
                <a:spcPct val="115000"/>
              </a:lnSpc>
              <a:spcBef>
                <a:spcPts val="0"/>
              </a:spcBef>
              <a:spcAft>
                <a:spcPts val="0"/>
              </a:spcAft>
              <a:buSzPts val="1800"/>
              <a:buChar char="●"/>
            </a:pPr>
            <a:r>
              <a:rPr lang="en" dirty="0">
                <a:solidFill>
                  <a:schemeClr val="tx1"/>
                </a:solidFill>
              </a:rPr>
              <a:t>Key k is stored at its </a:t>
            </a:r>
            <a:r>
              <a:rPr lang="en" dirty="0">
                <a:solidFill>
                  <a:srgbClr val="FF0000"/>
                </a:solidFill>
              </a:rPr>
              <a:t>successor</a:t>
            </a:r>
            <a:r>
              <a:rPr lang="en" dirty="0">
                <a:solidFill>
                  <a:schemeClr val="tx1"/>
                </a:solidFill>
              </a:rPr>
              <a:t> node, the first node whose identifier is </a:t>
            </a:r>
            <a:r>
              <a:rPr lang="en" dirty="0">
                <a:solidFill>
                  <a:srgbClr val="FF0000"/>
                </a:solidFill>
              </a:rPr>
              <a:t>equal to or greater </a:t>
            </a:r>
            <a:r>
              <a:rPr lang="en" dirty="0">
                <a:solidFill>
                  <a:schemeClr val="tx1"/>
                </a:solidFill>
              </a:rPr>
              <a:t>than the identifier of key k.</a:t>
            </a:r>
            <a:endParaRPr dirty="0">
              <a:solidFill>
                <a:schemeClr val="tx1"/>
              </a:solidFill>
            </a:endParaRPr>
          </a:p>
        </p:txBody>
      </p:sp>
      <p:grpSp>
        <p:nvGrpSpPr>
          <p:cNvPr id="585" name="Google Shape;585;g2bdaec6f95c_0_8"/>
          <p:cNvGrpSpPr/>
          <p:nvPr/>
        </p:nvGrpSpPr>
        <p:grpSpPr>
          <a:xfrm>
            <a:off x="5604725" y="1945938"/>
            <a:ext cx="3567625" cy="2615187"/>
            <a:chOff x="5604725" y="1945938"/>
            <a:chExt cx="3567625" cy="2615187"/>
          </a:xfrm>
        </p:grpSpPr>
        <p:sp>
          <p:nvSpPr>
            <p:cNvPr id="586" name="Google Shape;586;g2bdaec6f95c_0_8"/>
            <p:cNvSpPr/>
            <p:nvPr/>
          </p:nvSpPr>
          <p:spPr>
            <a:xfrm>
              <a:off x="6110875" y="2133825"/>
              <a:ext cx="2411700" cy="2291700"/>
            </a:xfrm>
            <a:prstGeom prst="ellipse">
              <a:avLst/>
            </a:prstGeom>
            <a:solidFill>
              <a:srgbClr val="FFFFFF"/>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g2bdaec6f95c_0_8"/>
            <p:cNvSpPr/>
            <p:nvPr/>
          </p:nvSpPr>
          <p:spPr>
            <a:xfrm>
              <a:off x="7849275" y="2208625"/>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g2bdaec6f95c_0_8"/>
            <p:cNvSpPr/>
            <p:nvPr/>
          </p:nvSpPr>
          <p:spPr>
            <a:xfrm>
              <a:off x="8431950" y="2997550"/>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g2bdaec6f95c_0_8"/>
            <p:cNvSpPr/>
            <p:nvPr/>
          </p:nvSpPr>
          <p:spPr>
            <a:xfrm>
              <a:off x="7709175" y="4275525"/>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g2bdaec6f95c_0_8"/>
            <p:cNvSpPr/>
            <p:nvPr/>
          </p:nvSpPr>
          <p:spPr>
            <a:xfrm>
              <a:off x="6205025" y="3806600"/>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g2bdaec6f95c_0_8"/>
            <p:cNvSpPr/>
            <p:nvPr/>
          </p:nvSpPr>
          <p:spPr>
            <a:xfrm>
              <a:off x="6205025" y="2638075"/>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g2bdaec6f95c_0_8"/>
            <p:cNvSpPr/>
            <p:nvPr/>
          </p:nvSpPr>
          <p:spPr>
            <a:xfrm>
              <a:off x="6559875" y="2258650"/>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g2bdaec6f95c_0_8"/>
            <p:cNvSpPr txBox="1"/>
            <p:nvPr/>
          </p:nvSpPr>
          <p:spPr>
            <a:xfrm>
              <a:off x="8572050" y="2872450"/>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32</a:t>
              </a:r>
              <a:endParaRPr sz="1400" b="1" i="0" u="none" strike="noStrike" cap="none">
                <a:solidFill>
                  <a:schemeClr val="dk1"/>
                </a:solidFill>
                <a:latin typeface="Arial"/>
                <a:ea typeface="Arial"/>
                <a:cs typeface="Arial"/>
                <a:sym typeface="Arial"/>
              </a:endParaRPr>
            </a:p>
          </p:txBody>
        </p:sp>
        <p:sp>
          <p:nvSpPr>
            <p:cNvPr id="595" name="Google Shape;595;g2bdaec6f95c_0_8"/>
            <p:cNvSpPr txBox="1"/>
            <p:nvPr/>
          </p:nvSpPr>
          <p:spPr>
            <a:xfrm>
              <a:off x="7922275" y="2083525"/>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10</a:t>
              </a:r>
              <a:endParaRPr sz="1400" b="1" i="0" u="none" strike="noStrike" cap="none">
                <a:solidFill>
                  <a:schemeClr val="dk1"/>
                </a:solidFill>
                <a:latin typeface="Arial"/>
                <a:ea typeface="Arial"/>
                <a:cs typeface="Arial"/>
                <a:sym typeface="Arial"/>
              </a:endParaRPr>
            </a:p>
          </p:txBody>
        </p:sp>
        <p:sp>
          <p:nvSpPr>
            <p:cNvPr id="596" name="Google Shape;596;g2bdaec6f95c_0_8"/>
            <p:cNvSpPr txBox="1"/>
            <p:nvPr/>
          </p:nvSpPr>
          <p:spPr>
            <a:xfrm>
              <a:off x="5604725" y="2512975"/>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105</a:t>
              </a:r>
              <a:endParaRPr sz="1400" b="1" i="0" u="none" strike="noStrike" cap="none">
                <a:solidFill>
                  <a:schemeClr val="dk1"/>
                </a:solidFill>
                <a:latin typeface="Arial"/>
                <a:ea typeface="Arial"/>
                <a:cs typeface="Arial"/>
                <a:sym typeface="Arial"/>
              </a:endParaRPr>
            </a:p>
          </p:txBody>
        </p:sp>
        <p:sp>
          <p:nvSpPr>
            <p:cNvPr id="597" name="Google Shape;597;g2bdaec6f95c_0_8"/>
            <p:cNvSpPr txBox="1"/>
            <p:nvPr/>
          </p:nvSpPr>
          <p:spPr>
            <a:xfrm>
              <a:off x="7849275" y="4160925"/>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60</a:t>
              </a:r>
              <a:endParaRPr sz="1400" b="1" i="0" u="none" strike="noStrike" cap="none">
                <a:solidFill>
                  <a:schemeClr val="dk1"/>
                </a:solidFill>
                <a:latin typeface="Arial"/>
                <a:ea typeface="Arial"/>
                <a:cs typeface="Arial"/>
                <a:sym typeface="Arial"/>
              </a:endParaRPr>
            </a:p>
          </p:txBody>
        </p:sp>
        <p:sp>
          <p:nvSpPr>
            <p:cNvPr id="598" name="Google Shape;598;g2bdaec6f95c_0_8"/>
            <p:cNvSpPr txBox="1"/>
            <p:nvPr/>
          </p:nvSpPr>
          <p:spPr>
            <a:xfrm>
              <a:off x="5844850" y="3731550"/>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90</a:t>
              </a:r>
              <a:endParaRPr sz="1400" b="1" i="0" u="none" strike="noStrike" cap="none">
                <a:solidFill>
                  <a:schemeClr val="dk1"/>
                </a:solidFill>
                <a:latin typeface="Arial"/>
                <a:ea typeface="Arial"/>
                <a:cs typeface="Arial"/>
                <a:sym typeface="Arial"/>
              </a:endParaRPr>
            </a:p>
          </p:txBody>
        </p:sp>
        <p:sp>
          <p:nvSpPr>
            <p:cNvPr id="599" name="Google Shape;599;g2bdaec6f95c_0_8"/>
            <p:cNvSpPr txBox="1"/>
            <p:nvPr/>
          </p:nvSpPr>
          <p:spPr>
            <a:xfrm>
              <a:off x="6329775" y="1945938"/>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120</a:t>
              </a:r>
              <a:endParaRPr sz="1400" b="1" i="0" u="none" strike="noStrike" cap="none">
                <a:solidFill>
                  <a:schemeClr val="dk1"/>
                </a:solidFill>
                <a:latin typeface="Arial"/>
                <a:ea typeface="Arial"/>
                <a:cs typeface="Arial"/>
                <a:sym typeface="Arial"/>
              </a:endParaRPr>
            </a:p>
          </p:txBody>
        </p:sp>
      </p:grpSp>
      <p:sp>
        <p:nvSpPr>
          <p:cNvPr id="600" name="Google Shape;600;g2bdaec6f95c_0_8"/>
          <p:cNvSpPr txBox="1"/>
          <p:nvPr/>
        </p:nvSpPr>
        <p:spPr>
          <a:xfrm>
            <a:off x="7639850" y="1792075"/>
            <a:ext cx="12840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FF0000"/>
                </a:solidFill>
                <a:latin typeface="Arial"/>
                <a:ea typeface="Arial"/>
                <a:cs typeface="Arial"/>
                <a:sym typeface="Arial"/>
              </a:rPr>
              <a:t>(120, 10]</a:t>
            </a:r>
            <a:endParaRPr sz="1600" b="1" i="0" u="none" strike="noStrike" cap="none">
              <a:solidFill>
                <a:srgbClr val="FF0000"/>
              </a:solidFill>
              <a:latin typeface="Arial"/>
              <a:ea typeface="Arial"/>
              <a:cs typeface="Arial"/>
              <a:sym typeface="Arial"/>
            </a:endParaRPr>
          </a:p>
        </p:txBody>
      </p:sp>
      <p:sp>
        <p:nvSpPr>
          <p:cNvPr id="601" name="Google Shape;601;g2bdaec6f95c_0_8"/>
          <p:cNvSpPr txBox="1"/>
          <p:nvPr/>
        </p:nvSpPr>
        <p:spPr>
          <a:xfrm>
            <a:off x="4571988" y="2497525"/>
            <a:ext cx="12840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FF0000"/>
                </a:solidFill>
                <a:latin typeface="Arial"/>
                <a:ea typeface="Arial"/>
                <a:cs typeface="Arial"/>
                <a:sym typeface="Arial"/>
              </a:rPr>
              <a:t>(90, 105]</a:t>
            </a:r>
            <a:endParaRPr sz="1600" b="1" i="0" u="none" strike="noStrike" cap="none">
              <a:solidFill>
                <a:srgbClr val="FF0000"/>
              </a:solidFill>
              <a:latin typeface="Arial"/>
              <a:ea typeface="Arial"/>
              <a:cs typeface="Arial"/>
              <a:sym typeface="Arial"/>
            </a:endParaRPr>
          </a:p>
        </p:txBody>
      </p:sp>
      <p:sp>
        <p:nvSpPr>
          <p:cNvPr id="602" name="Google Shape;602;g2bdaec6f95c_0_8"/>
          <p:cNvSpPr txBox="1"/>
          <p:nvPr/>
        </p:nvSpPr>
        <p:spPr>
          <a:xfrm>
            <a:off x="8079425" y="3806600"/>
            <a:ext cx="12840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FF0000"/>
                </a:solidFill>
                <a:latin typeface="Arial"/>
                <a:ea typeface="Arial"/>
                <a:cs typeface="Arial"/>
                <a:sym typeface="Arial"/>
              </a:rPr>
              <a:t>k = 40</a:t>
            </a:r>
            <a:endParaRPr sz="1600" b="1" i="0" u="none" strike="noStrike" cap="none">
              <a:solidFill>
                <a:srgbClr val="FF0000"/>
              </a:solidFill>
              <a:latin typeface="Arial"/>
              <a:ea typeface="Arial"/>
              <a:cs typeface="Arial"/>
              <a:sym typeface="Arial"/>
            </a:endParaRPr>
          </a:p>
        </p:txBody>
      </p:sp>
      <p:sp>
        <p:nvSpPr>
          <p:cNvPr id="603" name="Google Shape;603;g2bdaec6f95c_0_8"/>
          <p:cNvSpPr txBox="1"/>
          <p:nvPr/>
        </p:nvSpPr>
        <p:spPr>
          <a:xfrm>
            <a:off x="5741363" y="4275525"/>
            <a:ext cx="12840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FF0000"/>
                </a:solidFill>
                <a:latin typeface="Arial"/>
                <a:ea typeface="Arial"/>
                <a:cs typeface="Arial"/>
                <a:sym typeface="Arial"/>
              </a:rPr>
              <a:t>k = 90</a:t>
            </a:r>
            <a:endParaRPr sz="1600" b="1" i="0" u="none" strike="noStrike" cap="none">
              <a:solidFill>
                <a:srgbClr val="FF0000"/>
              </a:solidFill>
              <a:latin typeface="Arial"/>
              <a:ea typeface="Arial"/>
              <a:cs typeface="Arial"/>
              <a:sym typeface="Arial"/>
            </a:endParaRPr>
          </a:p>
        </p:txBody>
      </p:sp>
      <p:cxnSp>
        <p:nvCxnSpPr>
          <p:cNvPr id="604" name="Google Shape;604;g2bdaec6f95c_0_8"/>
          <p:cNvCxnSpPr>
            <a:endCxn id="597" idx="1"/>
          </p:cNvCxnSpPr>
          <p:nvPr/>
        </p:nvCxnSpPr>
        <p:spPr>
          <a:xfrm flipH="1">
            <a:off x="7849275" y="4126725"/>
            <a:ext cx="648600" cy="234300"/>
          </a:xfrm>
          <a:prstGeom prst="straightConnector1">
            <a:avLst/>
          </a:prstGeom>
          <a:noFill/>
          <a:ln w="9525" cap="flat" cmpd="sng">
            <a:solidFill>
              <a:srgbClr val="FF0000"/>
            </a:solidFill>
            <a:prstDash val="solid"/>
            <a:round/>
            <a:headEnd type="none" w="sm" len="sm"/>
            <a:tailEnd type="triangle" w="med" len="med"/>
          </a:ln>
        </p:spPr>
      </p:cxnSp>
      <p:cxnSp>
        <p:nvCxnSpPr>
          <p:cNvPr id="605" name="Google Shape;605;g2bdaec6f95c_0_8"/>
          <p:cNvCxnSpPr/>
          <p:nvPr/>
        </p:nvCxnSpPr>
        <p:spPr>
          <a:xfrm rot="10800000">
            <a:off x="6127538" y="4071225"/>
            <a:ext cx="191400" cy="345300"/>
          </a:xfrm>
          <a:prstGeom prst="straightConnector1">
            <a:avLst/>
          </a:prstGeom>
          <a:noFill/>
          <a:ln w="9525" cap="flat" cmpd="sng">
            <a:solidFill>
              <a:srgbClr val="FF0000"/>
            </a:solidFill>
            <a:prstDash val="solid"/>
            <a:round/>
            <a:headEnd type="none" w="sm" len="sm"/>
            <a:tailEnd type="triangle" w="med" len="med"/>
          </a:ln>
        </p:spPr>
      </p:cxnSp>
      <p:sp>
        <p:nvSpPr>
          <p:cNvPr id="606" name="Google Shape;606;g2bdaec6f95c_0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2bdaec6f95c_0_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Basic Lookups </a:t>
            </a:r>
            <a:endParaRPr/>
          </a:p>
        </p:txBody>
      </p:sp>
      <p:sp>
        <p:nvSpPr>
          <p:cNvPr id="612" name="Google Shape;612;g2bdaec6f95c_0_14"/>
          <p:cNvSpPr txBox="1">
            <a:spLocks noGrp="1"/>
          </p:cNvSpPr>
          <p:nvPr>
            <p:ph type="body" idx="1"/>
          </p:nvPr>
        </p:nvSpPr>
        <p:spPr>
          <a:xfrm>
            <a:off x="311700" y="1152474"/>
            <a:ext cx="6647700" cy="2138345"/>
          </a:xfrm>
          <a:prstGeom prst="rect">
            <a:avLst/>
          </a:prstGeom>
          <a:noFill/>
          <a:ln>
            <a:noFill/>
          </a:ln>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SzPts val="1700"/>
              <a:buChar char="●"/>
            </a:pPr>
            <a:r>
              <a:rPr lang="en" sz="1700" dirty="0">
                <a:solidFill>
                  <a:schemeClr val="tx1"/>
                </a:solidFill>
              </a:rPr>
              <a:t>Each node only remembers its successor node in the circle.</a:t>
            </a:r>
            <a:endParaRPr sz="1700" dirty="0">
              <a:solidFill>
                <a:schemeClr val="tx1"/>
              </a:solidFill>
            </a:endParaRPr>
          </a:p>
          <a:p>
            <a:pPr marL="457200" lvl="0" indent="-336550" algn="l" rtl="0">
              <a:lnSpc>
                <a:spcPct val="150000"/>
              </a:lnSpc>
              <a:spcBef>
                <a:spcPts val="0"/>
              </a:spcBef>
              <a:spcAft>
                <a:spcPts val="0"/>
              </a:spcAft>
              <a:buSzPts val="1700"/>
              <a:buChar char="●"/>
            </a:pPr>
            <a:r>
              <a:rPr lang="en" sz="1700" dirty="0">
                <a:solidFill>
                  <a:schemeClr val="tx1"/>
                </a:solidFill>
              </a:rPr>
              <a:t>Lookups in clockwise direction.</a:t>
            </a:r>
            <a:endParaRPr sz="1700" dirty="0">
              <a:solidFill>
                <a:schemeClr val="tx1"/>
              </a:solidFill>
            </a:endParaRPr>
          </a:p>
          <a:p>
            <a:pPr marL="457200" lvl="0" indent="-336550" algn="l" rtl="0">
              <a:lnSpc>
                <a:spcPct val="150000"/>
              </a:lnSpc>
              <a:spcBef>
                <a:spcPts val="0"/>
              </a:spcBef>
              <a:spcAft>
                <a:spcPts val="0"/>
              </a:spcAft>
              <a:buSzPts val="1700"/>
              <a:buChar char="●"/>
            </a:pPr>
            <a:r>
              <a:rPr lang="en" sz="1700" dirty="0">
                <a:solidFill>
                  <a:schemeClr val="tx1"/>
                </a:solidFill>
              </a:rPr>
              <a:t>Assume N nodes and K keys.</a:t>
            </a:r>
            <a:endParaRPr sz="1700" dirty="0">
              <a:solidFill>
                <a:schemeClr val="tx1"/>
              </a:solidFill>
            </a:endParaRPr>
          </a:p>
          <a:p>
            <a:pPr lvl="1" indent="-336550">
              <a:lnSpc>
                <a:spcPct val="150000"/>
              </a:lnSpc>
              <a:spcBef>
                <a:spcPts val="0"/>
              </a:spcBef>
              <a:buSzPts val="1700"/>
              <a:buChar char="●"/>
            </a:pPr>
            <a:r>
              <a:rPr lang="en-US" sz="1300" dirty="0">
                <a:solidFill>
                  <a:schemeClr val="tx1"/>
                </a:solidFill>
              </a:rPr>
              <a:t>m</a:t>
            </a:r>
            <a:r>
              <a:rPr lang="en" sz="1300" dirty="0">
                <a:solidFill>
                  <a:schemeClr val="tx1"/>
                </a:solidFill>
              </a:rPr>
              <a:t>: the number of bits in the node/key identifier.</a:t>
            </a:r>
            <a:endParaRPr sz="1300" dirty="0">
              <a:solidFill>
                <a:schemeClr val="tx1"/>
              </a:solidFill>
            </a:endParaRPr>
          </a:p>
        </p:txBody>
      </p:sp>
      <p:sp>
        <p:nvSpPr>
          <p:cNvPr id="613" name="Google Shape;613;g2bdaec6f95c_0_14"/>
          <p:cNvSpPr txBox="1"/>
          <p:nvPr/>
        </p:nvSpPr>
        <p:spPr>
          <a:xfrm>
            <a:off x="940000" y="3349470"/>
            <a:ext cx="2841900" cy="461700"/>
          </a:xfrm>
          <a:prstGeom prst="rect">
            <a:avLst/>
          </a:prstGeom>
          <a:solidFill>
            <a:schemeClr val="accent4"/>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dirty="0">
                <a:solidFill>
                  <a:schemeClr val="tx1"/>
                </a:solidFill>
                <a:latin typeface="Arial"/>
                <a:ea typeface="Arial"/>
                <a:cs typeface="Arial"/>
                <a:sym typeface="Arial"/>
              </a:rPr>
              <a:t>What is the lookup time?</a:t>
            </a:r>
            <a:endParaRPr sz="1800" b="0" i="0" u="none" strike="noStrike" cap="none" dirty="0">
              <a:solidFill>
                <a:schemeClr val="tx1"/>
              </a:solidFill>
              <a:latin typeface="Arial"/>
              <a:ea typeface="Arial"/>
              <a:cs typeface="Arial"/>
              <a:sym typeface="Arial"/>
            </a:endParaRPr>
          </a:p>
        </p:txBody>
      </p:sp>
      <p:sp>
        <p:nvSpPr>
          <p:cNvPr id="614" name="Google Shape;614;g2bdaec6f95c_0_14"/>
          <p:cNvSpPr txBox="1"/>
          <p:nvPr/>
        </p:nvSpPr>
        <p:spPr>
          <a:xfrm>
            <a:off x="1460350" y="3869820"/>
            <a:ext cx="18012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FF0000"/>
                </a:solidFill>
                <a:latin typeface="Arial"/>
                <a:ea typeface="Arial"/>
                <a:cs typeface="Arial"/>
                <a:sym typeface="Arial"/>
              </a:rPr>
              <a:t>O(N) hops</a:t>
            </a:r>
            <a:endParaRPr sz="1800" b="0" i="0" u="none" strike="noStrike" cap="none">
              <a:solidFill>
                <a:srgbClr val="FF0000"/>
              </a:solidFill>
              <a:latin typeface="Arial"/>
              <a:ea typeface="Arial"/>
              <a:cs typeface="Arial"/>
              <a:sym typeface="Arial"/>
            </a:endParaRPr>
          </a:p>
        </p:txBody>
      </p:sp>
      <p:grpSp>
        <p:nvGrpSpPr>
          <p:cNvPr id="615" name="Google Shape;615;g2bdaec6f95c_0_14"/>
          <p:cNvGrpSpPr/>
          <p:nvPr/>
        </p:nvGrpSpPr>
        <p:grpSpPr>
          <a:xfrm>
            <a:off x="5604725" y="879500"/>
            <a:ext cx="3567625" cy="3681625"/>
            <a:chOff x="5604725" y="879500"/>
            <a:chExt cx="3567625" cy="3681625"/>
          </a:xfrm>
        </p:grpSpPr>
        <p:sp>
          <p:nvSpPr>
            <p:cNvPr id="616" name="Google Shape;616;g2bdaec6f95c_0_14"/>
            <p:cNvSpPr/>
            <p:nvPr/>
          </p:nvSpPr>
          <p:spPr>
            <a:xfrm>
              <a:off x="6110875" y="2133825"/>
              <a:ext cx="2411700" cy="2291700"/>
            </a:xfrm>
            <a:prstGeom prst="ellipse">
              <a:avLst/>
            </a:prstGeom>
            <a:solidFill>
              <a:srgbClr val="FFFFFF"/>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g2bdaec6f95c_0_14"/>
            <p:cNvSpPr txBox="1"/>
            <p:nvPr/>
          </p:nvSpPr>
          <p:spPr>
            <a:xfrm>
              <a:off x="6930075" y="879500"/>
              <a:ext cx="9006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chemeClr val="accent5"/>
                  </a:solidFill>
                  <a:latin typeface="Arial"/>
                  <a:ea typeface="Arial"/>
                  <a:cs typeface="Arial"/>
                  <a:sym typeface="Arial"/>
                </a:rPr>
                <a:t>N = 6</a:t>
              </a:r>
              <a:endParaRPr sz="1600" b="1" i="0" u="none" strike="noStrike" cap="none" dirty="0">
                <a:solidFill>
                  <a:schemeClr val="accent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chemeClr val="accent5"/>
                  </a:solidFill>
                  <a:latin typeface="Arial"/>
                  <a:ea typeface="Arial"/>
                  <a:cs typeface="Arial"/>
                  <a:sym typeface="Arial"/>
                </a:rPr>
                <a:t>m = </a:t>
              </a:r>
              <a:r>
                <a:rPr lang="en" sz="1600" b="1" dirty="0">
                  <a:solidFill>
                    <a:schemeClr val="accent5"/>
                  </a:solidFill>
                </a:rPr>
                <a:t>7</a:t>
              </a:r>
              <a:endParaRPr sz="1600" b="1" i="0" u="none" strike="noStrike" cap="none" dirty="0">
                <a:solidFill>
                  <a:schemeClr val="accent5"/>
                </a:solidFill>
                <a:latin typeface="Arial"/>
                <a:ea typeface="Arial"/>
                <a:cs typeface="Arial"/>
                <a:sym typeface="Arial"/>
              </a:endParaRPr>
            </a:p>
          </p:txBody>
        </p:sp>
        <p:sp>
          <p:nvSpPr>
            <p:cNvPr id="618" name="Google Shape;618;g2bdaec6f95c_0_14"/>
            <p:cNvSpPr/>
            <p:nvPr/>
          </p:nvSpPr>
          <p:spPr>
            <a:xfrm>
              <a:off x="7849275" y="2208625"/>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g2bdaec6f95c_0_14"/>
            <p:cNvSpPr/>
            <p:nvPr/>
          </p:nvSpPr>
          <p:spPr>
            <a:xfrm>
              <a:off x="8431950" y="2997550"/>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g2bdaec6f95c_0_14"/>
            <p:cNvSpPr/>
            <p:nvPr/>
          </p:nvSpPr>
          <p:spPr>
            <a:xfrm>
              <a:off x="7709175" y="4275525"/>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g2bdaec6f95c_0_14"/>
            <p:cNvSpPr/>
            <p:nvPr/>
          </p:nvSpPr>
          <p:spPr>
            <a:xfrm>
              <a:off x="6205025" y="3806600"/>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g2bdaec6f95c_0_14"/>
            <p:cNvSpPr/>
            <p:nvPr/>
          </p:nvSpPr>
          <p:spPr>
            <a:xfrm>
              <a:off x="6205025" y="2638075"/>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g2bdaec6f95c_0_14"/>
            <p:cNvSpPr/>
            <p:nvPr/>
          </p:nvSpPr>
          <p:spPr>
            <a:xfrm>
              <a:off x="6559875" y="2258650"/>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g2bdaec6f95c_0_14"/>
            <p:cNvSpPr txBox="1"/>
            <p:nvPr/>
          </p:nvSpPr>
          <p:spPr>
            <a:xfrm>
              <a:off x="8572050" y="2872450"/>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32</a:t>
              </a:r>
              <a:endParaRPr sz="1400" b="1" i="0" u="none" strike="noStrike" cap="none">
                <a:solidFill>
                  <a:schemeClr val="dk1"/>
                </a:solidFill>
                <a:latin typeface="Arial"/>
                <a:ea typeface="Arial"/>
                <a:cs typeface="Arial"/>
                <a:sym typeface="Arial"/>
              </a:endParaRPr>
            </a:p>
          </p:txBody>
        </p:sp>
        <p:sp>
          <p:nvSpPr>
            <p:cNvPr id="625" name="Google Shape;625;g2bdaec6f95c_0_14"/>
            <p:cNvSpPr txBox="1"/>
            <p:nvPr/>
          </p:nvSpPr>
          <p:spPr>
            <a:xfrm>
              <a:off x="7922275" y="2083525"/>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10</a:t>
              </a:r>
              <a:endParaRPr sz="1400" b="1" i="0" u="none" strike="noStrike" cap="none">
                <a:solidFill>
                  <a:schemeClr val="dk1"/>
                </a:solidFill>
                <a:latin typeface="Arial"/>
                <a:ea typeface="Arial"/>
                <a:cs typeface="Arial"/>
                <a:sym typeface="Arial"/>
              </a:endParaRPr>
            </a:p>
          </p:txBody>
        </p:sp>
        <p:sp>
          <p:nvSpPr>
            <p:cNvPr id="626" name="Google Shape;626;g2bdaec6f95c_0_14"/>
            <p:cNvSpPr txBox="1"/>
            <p:nvPr/>
          </p:nvSpPr>
          <p:spPr>
            <a:xfrm>
              <a:off x="5604725" y="2512975"/>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105</a:t>
              </a:r>
              <a:endParaRPr sz="1400" b="1" i="0" u="none" strike="noStrike" cap="none">
                <a:solidFill>
                  <a:schemeClr val="dk1"/>
                </a:solidFill>
                <a:latin typeface="Arial"/>
                <a:ea typeface="Arial"/>
                <a:cs typeface="Arial"/>
                <a:sym typeface="Arial"/>
              </a:endParaRPr>
            </a:p>
          </p:txBody>
        </p:sp>
        <p:sp>
          <p:nvSpPr>
            <p:cNvPr id="627" name="Google Shape;627;g2bdaec6f95c_0_14"/>
            <p:cNvSpPr txBox="1"/>
            <p:nvPr/>
          </p:nvSpPr>
          <p:spPr>
            <a:xfrm>
              <a:off x="7849275" y="4160925"/>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60</a:t>
              </a:r>
              <a:endParaRPr sz="1400" b="1" i="0" u="none" strike="noStrike" cap="none">
                <a:solidFill>
                  <a:schemeClr val="dk1"/>
                </a:solidFill>
                <a:latin typeface="Arial"/>
                <a:ea typeface="Arial"/>
                <a:cs typeface="Arial"/>
                <a:sym typeface="Arial"/>
              </a:endParaRPr>
            </a:p>
          </p:txBody>
        </p:sp>
        <p:sp>
          <p:nvSpPr>
            <p:cNvPr id="628" name="Google Shape;628;g2bdaec6f95c_0_14"/>
            <p:cNvSpPr txBox="1"/>
            <p:nvPr/>
          </p:nvSpPr>
          <p:spPr>
            <a:xfrm>
              <a:off x="5844850" y="3731550"/>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90</a:t>
              </a:r>
              <a:endParaRPr sz="1400" b="1" i="0" u="none" strike="noStrike" cap="none">
                <a:solidFill>
                  <a:schemeClr val="dk1"/>
                </a:solidFill>
                <a:latin typeface="Arial"/>
                <a:ea typeface="Arial"/>
                <a:cs typeface="Arial"/>
                <a:sym typeface="Arial"/>
              </a:endParaRPr>
            </a:p>
          </p:txBody>
        </p:sp>
        <p:sp>
          <p:nvSpPr>
            <p:cNvPr id="629" name="Google Shape;629;g2bdaec6f95c_0_14"/>
            <p:cNvSpPr txBox="1"/>
            <p:nvPr/>
          </p:nvSpPr>
          <p:spPr>
            <a:xfrm>
              <a:off x="6329775" y="1945938"/>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120</a:t>
              </a:r>
              <a:endParaRPr sz="1400" b="1" i="0" u="none" strike="noStrike" cap="none">
                <a:solidFill>
                  <a:schemeClr val="dk1"/>
                </a:solidFill>
                <a:latin typeface="Arial"/>
                <a:ea typeface="Arial"/>
                <a:cs typeface="Arial"/>
                <a:sym typeface="Arial"/>
              </a:endParaRPr>
            </a:p>
          </p:txBody>
        </p:sp>
      </p:grpSp>
      <p:cxnSp>
        <p:nvCxnSpPr>
          <p:cNvPr id="630" name="Google Shape;630;g2bdaec6f95c_0_14"/>
          <p:cNvCxnSpPr>
            <a:cxnSpLocks/>
            <a:endCxn id="626" idx="3"/>
          </p:cNvCxnSpPr>
          <p:nvPr/>
        </p:nvCxnSpPr>
        <p:spPr>
          <a:xfrm flipV="1">
            <a:off x="5459475" y="2713075"/>
            <a:ext cx="745550" cy="284087"/>
          </a:xfrm>
          <a:prstGeom prst="straightConnector1">
            <a:avLst/>
          </a:prstGeom>
          <a:noFill/>
          <a:ln w="9525" cap="flat" cmpd="sng">
            <a:solidFill>
              <a:schemeClr val="dk2"/>
            </a:solidFill>
            <a:prstDash val="solid"/>
            <a:round/>
            <a:headEnd type="none" w="sm" len="sm"/>
            <a:tailEnd type="triangle" w="med" len="med"/>
          </a:ln>
        </p:spPr>
      </p:cxnSp>
      <p:sp>
        <p:nvSpPr>
          <p:cNvPr id="631" name="Google Shape;631;g2bdaec6f95c_0_14"/>
          <p:cNvSpPr txBox="1"/>
          <p:nvPr/>
        </p:nvSpPr>
        <p:spPr>
          <a:xfrm>
            <a:off x="5108225" y="3122263"/>
            <a:ext cx="1421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entry point</a:t>
            </a:r>
            <a:endParaRPr sz="1400" b="0" i="0" u="none" strike="noStrike" cap="none">
              <a:solidFill>
                <a:schemeClr val="dk1"/>
              </a:solidFill>
              <a:latin typeface="Arial"/>
              <a:ea typeface="Arial"/>
              <a:cs typeface="Arial"/>
              <a:sym typeface="Arial"/>
            </a:endParaRPr>
          </a:p>
        </p:txBody>
      </p:sp>
      <p:sp>
        <p:nvSpPr>
          <p:cNvPr id="632" name="Google Shape;632;g2bdaec6f95c_0_14"/>
          <p:cNvSpPr txBox="1"/>
          <p:nvPr/>
        </p:nvSpPr>
        <p:spPr>
          <a:xfrm>
            <a:off x="4569600" y="2829184"/>
            <a:ext cx="1027775"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800" b="1" i="0" u="none" strike="noStrike" cap="none" dirty="0">
                <a:solidFill>
                  <a:schemeClr val="accent5"/>
                </a:solidFill>
                <a:latin typeface="Arial"/>
                <a:ea typeface="Arial"/>
                <a:cs typeface="Arial"/>
                <a:sym typeface="Arial"/>
              </a:rPr>
              <a:t>k = 80</a:t>
            </a:r>
            <a:endParaRPr sz="1800" b="1" i="0" u="none" strike="noStrike" cap="none" dirty="0">
              <a:solidFill>
                <a:schemeClr val="accent5"/>
              </a:solidFill>
              <a:latin typeface="Arial"/>
              <a:ea typeface="Arial"/>
              <a:cs typeface="Arial"/>
              <a:sym typeface="Arial"/>
            </a:endParaRPr>
          </a:p>
        </p:txBody>
      </p:sp>
      <p:cxnSp>
        <p:nvCxnSpPr>
          <p:cNvPr id="633" name="Google Shape;633;g2bdaec6f95c_0_14"/>
          <p:cNvCxnSpPr>
            <a:stCxn id="626" idx="0"/>
            <a:endCxn id="629" idx="1"/>
          </p:cNvCxnSpPr>
          <p:nvPr/>
        </p:nvCxnSpPr>
        <p:spPr>
          <a:xfrm rot="-5400000">
            <a:off x="5933825" y="2117125"/>
            <a:ext cx="366900" cy="424800"/>
          </a:xfrm>
          <a:prstGeom prst="curvedConnector2">
            <a:avLst/>
          </a:prstGeom>
          <a:noFill/>
          <a:ln w="9525" cap="flat" cmpd="sng">
            <a:solidFill>
              <a:schemeClr val="dk2"/>
            </a:solidFill>
            <a:prstDash val="solid"/>
            <a:round/>
            <a:headEnd type="none" w="sm" len="sm"/>
            <a:tailEnd type="triangle" w="med" len="med"/>
          </a:ln>
        </p:spPr>
      </p:cxnSp>
      <p:cxnSp>
        <p:nvCxnSpPr>
          <p:cNvPr id="634" name="Google Shape;634;g2bdaec6f95c_0_14"/>
          <p:cNvCxnSpPr>
            <a:stCxn id="629" idx="0"/>
            <a:endCxn id="625" idx="0"/>
          </p:cNvCxnSpPr>
          <p:nvPr/>
        </p:nvCxnSpPr>
        <p:spPr>
          <a:xfrm rot="-5400000" flipH="1">
            <a:off x="7357275" y="1218588"/>
            <a:ext cx="137700" cy="1592400"/>
          </a:xfrm>
          <a:prstGeom prst="curvedConnector3">
            <a:avLst>
              <a:gd name="adj1" fmla="val -172930"/>
            </a:avLst>
          </a:prstGeom>
          <a:noFill/>
          <a:ln w="9525" cap="flat" cmpd="sng">
            <a:solidFill>
              <a:schemeClr val="dk2"/>
            </a:solidFill>
            <a:prstDash val="solid"/>
            <a:round/>
            <a:headEnd type="none" w="sm" len="sm"/>
            <a:tailEnd type="triangle" w="med" len="med"/>
          </a:ln>
        </p:spPr>
      </p:cxnSp>
      <p:cxnSp>
        <p:nvCxnSpPr>
          <p:cNvPr id="635" name="Google Shape;635;g2bdaec6f95c_0_14"/>
          <p:cNvCxnSpPr>
            <a:stCxn id="625" idx="3"/>
            <a:endCxn id="624" idx="0"/>
          </p:cNvCxnSpPr>
          <p:nvPr/>
        </p:nvCxnSpPr>
        <p:spPr>
          <a:xfrm>
            <a:off x="8522575" y="2283625"/>
            <a:ext cx="349500" cy="588900"/>
          </a:xfrm>
          <a:prstGeom prst="curvedConnector2">
            <a:avLst/>
          </a:prstGeom>
          <a:noFill/>
          <a:ln w="9525" cap="flat" cmpd="sng">
            <a:solidFill>
              <a:schemeClr val="dk2"/>
            </a:solidFill>
            <a:prstDash val="solid"/>
            <a:round/>
            <a:headEnd type="none" w="sm" len="sm"/>
            <a:tailEnd type="triangle" w="med" len="med"/>
          </a:ln>
        </p:spPr>
      </p:cxnSp>
      <p:cxnSp>
        <p:nvCxnSpPr>
          <p:cNvPr id="636" name="Google Shape;636;g2bdaec6f95c_0_14"/>
          <p:cNvCxnSpPr>
            <a:stCxn id="624" idx="2"/>
            <a:endCxn id="627" idx="3"/>
          </p:cNvCxnSpPr>
          <p:nvPr/>
        </p:nvCxnSpPr>
        <p:spPr>
          <a:xfrm rot="5400000">
            <a:off x="8116650" y="3605500"/>
            <a:ext cx="1088400" cy="422700"/>
          </a:xfrm>
          <a:prstGeom prst="curvedConnector2">
            <a:avLst/>
          </a:prstGeom>
          <a:noFill/>
          <a:ln w="9525" cap="flat" cmpd="sng">
            <a:solidFill>
              <a:schemeClr val="dk2"/>
            </a:solidFill>
            <a:prstDash val="solid"/>
            <a:round/>
            <a:headEnd type="none" w="sm" len="sm"/>
            <a:tailEnd type="triangle" w="med" len="med"/>
          </a:ln>
        </p:spPr>
      </p:cxnSp>
      <p:cxnSp>
        <p:nvCxnSpPr>
          <p:cNvPr id="637" name="Google Shape;637;g2bdaec6f95c_0_14"/>
          <p:cNvCxnSpPr>
            <a:stCxn id="627" idx="2"/>
            <a:endCxn id="628" idx="2"/>
          </p:cNvCxnSpPr>
          <p:nvPr/>
        </p:nvCxnSpPr>
        <p:spPr>
          <a:xfrm rot="5400000" flipH="1">
            <a:off x="6932625" y="3344325"/>
            <a:ext cx="429300" cy="2004300"/>
          </a:xfrm>
          <a:prstGeom prst="curvedConnector3">
            <a:avLst>
              <a:gd name="adj1" fmla="val -55468"/>
            </a:avLst>
          </a:prstGeom>
          <a:noFill/>
          <a:ln w="9525" cap="flat" cmpd="sng">
            <a:solidFill>
              <a:schemeClr val="dk2"/>
            </a:solidFill>
            <a:prstDash val="solid"/>
            <a:round/>
            <a:headEnd type="none" w="sm" len="sm"/>
            <a:tailEnd type="triangle" w="med" len="med"/>
          </a:ln>
        </p:spPr>
      </p:cxnSp>
      <p:sp>
        <p:nvSpPr>
          <p:cNvPr id="638" name="Google Shape;638;g2bdaec6f95c_0_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2bdaec6f95c_0_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Finger Table Notations</a:t>
            </a:r>
            <a:endParaRPr/>
          </a:p>
        </p:txBody>
      </p:sp>
      <p:sp>
        <p:nvSpPr>
          <p:cNvPr id="644" name="Google Shape;644;g2bdaec6f95c_0_65"/>
          <p:cNvSpPr txBox="1">
            <a:spLocks noGrp="1"/>
          </p:cNvSpPr>
          <p:nvPr>
            <p:ph type="body" idx="1"/>
          </p:nvPr>
        </p:nvSpPr>
        <p:spPr>
          <a:xfrm>
            <a:off x="311700" y="1152475"/>
            <a:ext cx="5674500" cy="13038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SzPts val="1500"/>
              <a:buChar char="●"/>
            </a:pPr>
            <a:r>
              <a:rPr lang="en" sz="1500" dirty="0">
                <a:solidFill>
                  <a:schemeClr val="tx1"/>
                </a:solidFill>
              </a:rPr>
              <a:t>Each node maintains additional routing information (e.g., finger tables) to accelerate lookups.</a:t>
            </a:r>
            <a:endParaRPr sz="1500" dirty="0">
              <a:solidFill>
                <a:schemeClr val="tx1"/>
              </a:solidFill>
            </a:endParaRPr>
          </a:p>
          <a:p>
            <a:pPr marL="457200" lvl="0" indent="-323850" algn="l" rtl="0">
              <a:lnSpc>
                <a:spcPct val="115000"/>
              </a:lnSpc>
              <a:spcBef>
                <a:spcPts val="0"/>
              </a:spcBef>
              <a:spcAft>
                <a:spcPts val="0"/>
              </a:spcAft>
              <a:buSzPts val="1500"/>
              <a:buChar char="●"/>
            </a:pPr>
            <a:r>
              <a:rPr lang="en" sz="1500" dirty="0">
                <a:solidFill>
                  <a:schemeClr val="tx1"/>
                </a:solidFill>
              </a:rPr>
              <a:t>A finger table contains m entries</a:t>
            </a:r>
            <a:endParaRPr sz="1500" dirty="0">
              <a:solidFill>
                <a:schemeClr val="tx1"/>
              </a:solidFill>
            </a:endParaRPr>
          </a:p>
        </p:txBody>
      </p:sp>
      <p:sp>
        <p:nvSpPr>
          <p:cNvPr id="645" name="Google Shape;645;g2bdaec6f95c_0_65"/>
          <p:cNvSpPr/>
          <p:nvPr/>
        </p:nvSpPr>
        <p:spPr>
          <a:xfrm>
            <a:off x="6110875" y="2133825"/>
            <a:ext cx="2411700" cy="2291700"/>
          </a:xfrm>
          <a:prstGeom prst="ellipse">
            <a:avLst/>
          </a:prstGeom>
          <a:solidFill>
            <a:srgbClr val="FFFFFF"/>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g2bdaec6f95c_0_65"/>
          <p:cNvSpPr/>
          <p:nvPr/>
        </p:nvSpPr>
        <p:spPr>
          <a:xfrm>
            <a:off x="7849275" y="2208625"/>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g2bdaec6f95c_0_65"/>
          <p:cNvSpPr/>
          <p:nvPr/>
        </p:nvSpPr>
        <p:spPr>
          <a:xfrm>
            <a:off x="8431950" y="2997550"/>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g2bdaec6f95c_0_65"/>
          <p:cNvSpPr/>
          <p:nvPr/>
        </p:nvSpPr>
        <p:spPr>
          <a:xfrm>
            <a:off x="7709175" y="4275525"/>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g2bdaec6f95c_0_65"/>
          <p:cNvSpPr/>
          <p:nvPr/>
        </p:nvSpPr>
        <p:spPr>
          <a:xfrm>
            <a:off x="6205025" y="3806600"/>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g2bdaec6f95c_0_65"/>
          <p:cNvSpPr/>
          <p:nvPr/>
        </p:nvSpPr>
        <p:spPr>
          <a:xfrm>
            <a:off x="6205025" y="2638075"/>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g2bdaec6f95c_0_65"/>
          <p:cNvSpPr/>
          <p:nvPr/>
        </p:nvSpPr>
        <p:spPr>
          <a:xfrm>
            <a:off x="6559875" y="2258650"/>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g2bdaec6f95c_0_65"/>
          <p:cNvSpPr txBox="1"/>
          <p:nvPr/>
        </p:nvSpPr>
        <p:spPr>
          <a:xfrm>
            <a:off x="8572050" y="2872450"/>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32</a:t>
            </a:r>
            <a:endParaRPr sz="1400" b="1" i="0" u="none" strike="noStrike" cap="none">
              <a:solidFill>
                <a:schemeClr val="dk1"/>
              </a:solidFill>
              <a:latin typeface="Arial"/>
              <a:ea typeface="Arial"/>
              <a:cs typeface="Arial"/>
              <a:sym typeface="Arial"/>
            </a:endParaRPr>
          </a:p>
        </p:txBody>
      </p:sp>
      <p:sp>
        <p:nvSpPr>
          <p:cNvPr id="654" name="Google Shape;654;g2bdaec6f95c_0_65"/>
          <p:cNvSpPr txBox="1"/>
          <p:nvPr/>
        </p:nvSpPr>
        <p:spPr>
          <a:xfrm>
            <a:off x="7922275" y="2083525"/>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10</a:t>
            </a:r>
            <a:endParaRPr sz="1400" b="1" i="0" u="none" strike="noStrike" cap="none">
              <a:solidFill>
                <a:schemeClr val="dk1"/>
              </a:solidFill>
              <a:latin typeface="Arial"/>
              <a:ea typeface="Arial"/>
              <a:cs typeface="Arial"/>
              <a:sym typeface="Arial"/>
            </a:endParaRPr>
          </a:p>
        </p:txBody>
      </p:sp>
      <p:sp>
        <p:nvSpPr>
          <p:cNvPr id="655" name="Google Shape;655;g2bdaec6f95c_0_65"/>
          <p:cNvSpPr txBox="1"/>
          <p:nvPr/>
        </p:nvSpPr>
        <p:spPr>
          <a:xfrm>
            <a:off x="5604725" y="2512975"/>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105</a:t>
            </a:r>
            <a:endParaRPr sz="1400" b="1" i="0" u="none" strike="noStrike" cap="none">
              <a:solidFill>
                <a:schemeClr val="dk1"/>
              </a:solidFill>
              <a:latin typeface="Arial"/>
              <a:ea typeface="Arial"/>
              <a:cs typeface="Arial"/>
              <a:sym typeface="Arial"/>
            </a:endParaRPr>
          </a:p>
        </p:txBody>
      </p:sp>
      <p:sp>
        <p:nvSpPr>
          <p:cNvPr id="656" name="Google Shape;656;g2bdaec6f95c_0_65"/>
          <p:cNvSpPr txBox="1"/>
          <p:nvPr/>
        </p:nvSpPr>
        <p:spPr>
          <a:xfrm>
            <a:off x="7849275" y="4160925"/>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60</a:t>
            </a:r>
            <a:endParaRPr sz="1400" b="1" i="0" u="none" strike="noStrike" cap="none">
              <a:solidFill>
                <a:schemeClr val="dk1"/>
              </a:solidFill>
              <a:latin typeface="Arial"/>
              <a:ea typeface="Arial"/>
              <a:cs typeface="Arial"/>
              <a:sym typeface="Arial"/>
            </a:endParaRPr>
          </a:p>
        </p:txBody>
      </p:sp>
      <p:sp>
        <p:nvSpPr>
          <p:cNvPr id="657" name="Google Shape;657;g2bdaec6f95c_0_65"/>
          <p:cNvSpPr txBox="1"/>
          <p:nvPr/>
        </p:nvSpPr>
        <p:spPr>
          <a:xfrm>
            <a:off x="5844850" y="3731550"/>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90</a:t>
            </a:r>
            <a:endParaRPr sz="1400" b="1" i="0" u="none" strike="noStrike" cap="none">
              <a:solidFill>
                <a:schemeClr val="dk1"/>
              </a:solidFill>
              <a:latin typeface="Arial"/>
              <a:ea typeface="Arial"/>
              <a:cs typeface="Arial"/>
              <a:sym typeface="Arial"/>
            </a:endParaRPr>
          </a:p>
        </p:txBody>
      </p:sp>
      <p:sp>
        <p:nvSpPr>
          <p:cNvPr id="658" name="Google Shape;658;g2bdaec6f95c_0_65"/>
          <p:cNvSpPr txBox="1"/>
          <p:nvPr/>
        </p:nvSpPr>
        <p:spPr>
          <a:xfrm>
            <a:off x="6329775" y="1945938"/>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120</a:t>
            </a:r>
            <a:endParaRPr sz="1400" b="1" i="0" u="none" strike="noStrike" cap="none">
              <a:solidFill>
                <a:schemeClr val="dk1"/>
              </a:solidFill>
              <a:latin typeface="Arial"/>
              <a:ea typeface="Arial"/>
              <a:cs typeface="Arial"/>
              <a:sym typeface="Arial"/>
            </a:endParaRPr>
          </a:p>
        </p:txBody>
      </p:sp>
      <p:pic>
        <p:nvPicPr>
          <p:cNvPr id="659" name="Google Shape;659;g2bdaec6f95c_0_65"/>
          <p:cNvPicPr preferRelativeResize="0"/>
          <p:nvPr/>
        </p:nvPicPr>
        <p:blipFill rotWithShape="1">
          <a:blip r:embed="rId3">
            <a:alphaModFix/>
          </a:blip>
          <a:srcRect/>
          <a:stretch/>
        </p:blipFill>
        <p:spPr>
          <a:xfrm>
            <a:off x="570675" y="2001724"/>
            <a:ext cx="4839910" cy="1088400"/>
          </a:xfrm>
          <a:prstGeom prst="rect">
            <a:avLst/>
          </a:prstGeom>
          <a:noFill/>
          <a:ln>
            <a:noFill/>
          </a:ln>
        </p:spPr>
      </p:pic>
      <p:grpSp>
        <p:nvGrpSpPr>
          <p:cNvPr id="660" name="Google Shape;660;g2bdaec6f95c_0_65"/>
          <p:cNvGrpSpPr/>
          <p:nvPr/>
        </p:nvGrpSpPr>
        <p:grpSpPr>
          <a:xfrm>
            <a:off x="3626250" y="3147550"/>
            <a:ext cx="2424050" cy="1939800"/>
            <a:chOff x="3626250" y="3147550"/>
            <a:chExt cx="2424050" cy="1939800"/>
          </a:xfrm>
        </p:grpSpPr>
        <p:sp>
          <p:nvSpPr>
            <p:cNvPr id="661" name="Google Shape;661;g2bdaec6f95c_0_65"/>
            <p:cNvSpPr/>
            <p:nvPr/>
          </p:nvSpPr>
          <p:spPr>
            <a:xfrm>
              <a:off x="3626250" y="3147550"/>
              <a:ext cx="2004300" cy="1939800"/>
            </a:xfrm>
            <a:prstGeom prst="wedgeRectCallout">
              <a:avLst>
                <a:gd name="adj1" fmla="val 68563"/>
                <a:gd name="adj2" fmla="val 128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g2bdaec6f95c_0_65"/>
            <p:cNvSpPr txBox="1"/>
            <p:nvPr/>
          </p:nvSpPr>
          <p:spPr>
            <a:xfrm>
              <a:off x="3698600" y="3251200"/>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Arial"/>
                  <a:ea typeface="Arial"/>
                  <a:cs typeface="Arial"/>
                  <a:sym typeface="Arial"/>
                </a:rPr>
                <a:t>start   interval       node </a:t>
              </a:r>
              <a:endParaRPr sz="1200" b="1" i="0" u="none" strike="noStrike" cap="none">
                <a:solidFill>
                  <a:schemeClr val="dk1"/>
                </a:solidFill>
                <a:latin typeface="Arial"/>
                <a:ea typeface="Arial"/>
                <a:cs typeface="Arial"/>
                <a:sym typeface="Arial"/>
              </a:endParaRPr>
            </a:p>
          </p:txBody>
        </p:sp>
      </p:grpSp>
      <p:sp>
        <p:nvSpPr>
          <p:cNvPr id="663" name="Google Shape;663;g2bdaec6f95c_0_65"/>
          <p:cNvSpPr txBox="1"/>
          <p:nvPr/>
        </p:nvSpPr>
        <p:spPr>
          <a:xfrm>
            <a:off x="3698600" y="3485625"/>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91       [91, 92)        105</a:t>
            </a:r>
            <a:endParaRPr sz="1200" b="0" i="0" u="none" strike="noStrike" cap="none">
              <a:solidFill>
                <a:schemeClr val="dk1"/>
              </a:solidFill>
              <a:latin typeface="Arial"/>
              <a:ea typeface="Arial"/>
              <a:cs typeface="Arial"/>
              <a:sym typeface="Arial"/>
            </a:endParaRPr>
          </a:p>
        </p:txBody>
      </p:sp>
      <p:sp>
        <p:nvSpPr>
          <p:cNvPr id="664" name="Google Shape;664;g2bdaec6f95c_0_65"/>
          <p:cNvSpPr txBox="1"/>
          <p:nvPr/>
        </p:nvSpPr>
        <p:spPr>
          <a:xfrm>
            <a:off x="3698600" y="3893850"/>
            <a:ext cx="23517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94       [94, 98)        105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98       [98, 106)      105</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106     [106, 122)    120</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122     [122, 26)      10</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26       [26, 9</a:t>
            </a:r>
            <a:r>
              <a:rPr lang="en" sz="1200">
                <a:solidFill>
                  <a:schemeClr val="dk1"/>
                </a:solidFill>
              </a:rPr>
              <a:t>0</a:t>
            </a:r>
            <a:r>
              <a:rPr lang="en" sz="1200" b="0" i="0" u="none" strike="noStrike" cap="none">
                <a:solidFill>
                  <a:schemeClr val="dk1"/>
                </a:solidFill>
                <a:latin typeface="Arial"/>
                <a:ea typeface="Arial"/>
                <a:cs typeface="Arial"/>
                <a:sym typeface="Arial"/>
              </a:rPr>
              <a:t>)        32      </a:t>
            </a:r>
            <a:endParaRPr sz="1200" b="0" i="0" u="none" strike="noStrike" cap="none">
              <a:solidFill>
                <a:schemeClr val="dk1"/>
              </a:solidFill>
              <a:latin typeface="Arial"/>
              <a:ea typeface="Arial"/>
              <a:cs typeface="Arial"/>
              <a:sym typeface="Arial"/>
            </a:endParaRPr>
          </a:p>
        </p:txBody>
      </p:sp>
      <p:sp>
        <p:nvSpPr>
          <p:cNvPr id="665" name="Google Shape;665;g2bdaec6f95c_0_65"/>
          <p:cNvSpPr txBox="1"/>
          <p:nvPr/>
        </p:nvSpPr>
        <p:spPr>
          <a:xfrm>
            <a:off x="2894900" y="3693125"/>
            <a:ext cx="6003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k = 2</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k = 3</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k = 4</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k = 5</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k = 6</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k = 7     </a:t>
            </a:r>
            <a:endParaRPr sz="1200" b="0" i="0" u="none" strike="noStrike" cap="none">
              <a:solidFill>
                <a:schemeClr val="dk1"/>
              </a:solidFill>
              <a:latin typeface="Arial"/>
              <a:ea typeface="Arial"/>
              <a:cs typeface="Arial"/>
              <a:sym typeface="Arial"/>
            </a:endParaRPr>
          </a:p>
        </p:txBody>
      </p:sp>
      <p:sp>
        <p:nvSpPr>
          <p:cNvPr id="666" name="Google Shape;666;g2bdaec6f95c_0_65"/>
          <p:cNvSpPr txBox="1"/>
          <p:nvPr/>
        </p:nvSpPr>
        <p:spPr>
          <a:xfrm>
            <a:off x="2894900" y="3524550"/>
            <a:ext cx="600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k = 1     </a:t>
            </a:r>
            <a:endParaRPr sz="1200" b="0" i="0" u="none" strike="noStrike" cap="none">
              <a:solidFill>
                <a:schemeClr val="dk1"/>
              </a:solidFill>
              <a:latin typeface="Arial"/>
              <a:ea typeface="Arial"/>
              <a:cs typeface="Arial"/>
              <a:sym typeface="Arial"/>
            </a:endParaRPr>
          </a:p>
        </p:txBody>
      </p:sp>
      <p:sp>
        <p:nvSpPr>
          <p:cNvPr id="667" name="Google Shape;667;g2bdaec6f95c_0_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27</a:t>
            </a:fld>
            <a:endParaRPr/>
          </a:p>
        </p:txBody>
      </p:sp>
      <p:grpSp>
        <p:nvGrpSpPr>
          <p:cNvPr id="668" name="Google Shape;668;g2bdaec6f95c_0_65"/>
          <p:cNvGrpSpPr/>
          <p:nvPr/>
        </p:nvGrpSpPr>
        <p:grpSpPr>
          <a:xfrm>
            <a:off x="288375" y="2500080"/>
            <a:ext cx="3897600" cy="1641323"/>
            <a:chOff x="3842425" y="57780"/>
            <a:chExt cx="3897600" cy="1641323"/>
          </a:xfrm>
        </p:grpSpPr>
        <p:sp>
          <p:nvSpPr>
            <p:cNvPr id="669" name="Google Shape;669;g2bdaec6f95c_0_65"/>
            <p:cNvSpPr txBox="1"/>
            <p:nvPr/>
          </p:nvSpPr>
          <p:spPr>
            <a:xfrm>
              <a:off x="3842425" y="1083580"/>
              <a:ext cx="38976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accent5"/>
                  </a:solidFill>
                </a:rPr>
                <a:t>n</a:t>
              </a:r>
              <a:r>
                <a:rPr lang="en" sz="1400" b="0" i="0" u="none" strike="noStrike" cap="none" dirty="0">
                  <a:solidFill>
                    <a:schemeClr val="accent5"/>
                  </a:solidFill>
                  <a:latin typeface="Arial"/>
                  <a:ea typeface="Arial"/>
                  <a:cs typeface="Arial"/>
                  <a:sym typeface="Arial"/>
                </a:rPr>
                <a:t>: Identifier of the node</a:t>
              </a:r>
            </a:p>
            <a:p>
              <a:pPr marL="0" marR="0" lvl="0" indent="0" algn="l" rtl="0">
                <a:lnSpc>
                  <a:spcPct val="100000"/>
                </a:lnSpc>
                <a:spcBef>
                  <a:spcPts val="0"/>
                </a:spcBef>
                <a:spcAft>
                  <a:spcPts val="0"/>
                </a:spcAft>
                <a:buClr>
                  <a:srgbClr val="000000"/>
                </a:buClr>
                <a:buSzPts val="1400"/>
                <a:buFont typeface="Arial"/>
                <a:buNone/>
              </a:pPr>
              <a:r>
                <a:rPr lang="en-US" dirty="0">
                  <a:solidFill>
                    <a:schemeClr val="accent5"/>
                  </a:solidFill>
                </a:rPr>
                <a:t>m</a:t>
              </a:r>
              <a:r>
                <a:rPr lang="en" sz="1400" b="0" i="0" u="none" strike="noStrike" cap="none" dirty="0">
                  <a:solidFill>
                    <a:schemeClr val="accent5"/>
                  </a:solidFill>
                  <a:latin typeface="Arial"/>
                  <a:ea typeface="Arial"/>
                  <a:cs typeface="Arial"/>
                  <a:sym typeface="Arial"/>
                </a:rPr>
                <a:t>: Number of bits in identifiers </a:t>
              </a:r>
              <a:endParaRPr sz="1400" b="0" i="0" u="none" strike="noStrike" cap="none" dirty="0">
                <a:solidFill>
                  <a:schemeClr val="accent5"/>
                </a:solidFill>
                <a:latin typeface="Arial"/>
                <a:ea typeface="Arial"/>
                <a:cs typeface="Arial"/>
                <a:sym typeface="Arial"/>
              </a:endParaRPr>
            </a:p>
          </p:txBody>
        </p:sp>
        <p:cxnSp>
          <p:nvCxnSpPr>
            <p:cNvPr id="670" name="Google Shape;670;g2bdaec6f95c_0_65"/>
            <p:cNvCxnSpPr>
              <a:cxnSpLocks/>
            </p:cNvCxnSpPr>
            <p:nvPr/>
          </p:nvCxnSpPr>
          <p:spPr>
            <a:xfrm flipV="1">
              <a:off x="5169477" y="57780"/>
              <a:ext cx="541395" cy="1024470"/>
            </a:xfrm>
            <a:prstGeom prst="straightConnector1">
              <a:avLst/>
            </a:prstGeom>
            <a:noFill/>
            <a:ln w="19050" cap="flat" cmpd="sng">
              <a:solidFill>
                <a:schemeClr val="accent5"/>
              </a:solidFill>
              <a:prstDash val="solid"/>
              <a:round/>
              <a:headEnd type="none" w="sm" len="sm"/>
              <a:tailEnd type="triangle" w="med" len="med"/>
            </a:ln>
          </p:spPr>
        </p:cxnSp>
      </p:grpSp>
      <p:sp>
        <p:nvSpPr>
          <p:cNvPr id="671" name="Google Shape;671;g2bdaec6f95c_0_65"/>
          <p:cNvSpPr txBox="1"/>
          <p:nvPr/>
        </p:nvSpPr>
        <p:spPr>
          <a:xfrm>
            <a:off x="3698600" y="369695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92       [92, 94)        105</a:t>
            </a:r>
            <a:endParaRPr sz="12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g2bdaec6f95c_0_1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Finger Table of Node 10</a:t>
            </a:r>
            <a:endParaRPr/>
          </a:p>
        </p:txBody>
      </p:sp>
      <p:sp>
        <p:nvSpPr>
          <p:cNvPr id="678" name="Google Shape;678;g2bdaec6f95c_0_161"/>
          <p:cNvSpPr/>
          <p:nvPr/>
        </p:nvSpPr>
        <p:spPr>
          <a:xfrm>
            <a:off x="3366150" y="2298042"/>
            <a:ext cx="2411700" cy="2291700"/>
          </a:xfrm>
          <a:prstGeom prst="ellipse">
            <a:avLst/>
          </a:prstGeom>
          <a:solidFill>
            <a:srgbClr val="FFFFFF"/>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g2bdaec6f95c_0_161"/>
          <p:cNvSpPr/>
          <p:nvPr/>
        </p:nvSpPr>
        <p:spPr>
          <a:xfrm>
            <a:off x="5104550" y="2372842"/>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g2bdaec6f95c_0_161"/>
          <p:cNvSpPr/>
          <p:nvPr/>
        </p:nvSpPr>
        <p:spPr>
          <a:xfrm>
            <a:off x="5687225" y="3161767"/>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g2bdaec6f95c_0_161"/>
          <p:cNvSpPr/>
          <p:nvPr/>
        </p:nvSpPr>
        <p:spPr>
          <a:xfrm>
            <a:off x="4964450" y="4439742"/>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g2bdaec6f95c_0_161"/>
          <p:cNvSpPr/>
          <p:nvPr/>
        </p:nvSpPr>
        <p:spPr>
          <a:xfrm>
            <a:off x="3460300" y="3970817"/>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g2bdaec6f95c_0_161"/>
          <p:cNvSpPr/>
          <p:nvPr/>
        </p:nvSpPr>
        <p:spPr>
          <a:xfrm>
            <a:off x="3460300" y="2802292"/>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g2bdaec6f95c_0_161"/>
          <p:cNvSpPr/>
          <p:nvPr/>
        </p:nvSpPr>
        <p:spPr>
          <a:xfrm>
            <a:off x="3815150" y="2422867"/>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g2bdaec6f95c_0_161"/>
          <p:cNvSpPr txBox="1"/>
          <p:nvPr/>
        </p:nvSpPr>
        <p:spPr>
          <a:xfrm>
            <a:off x="5827325" y="3036667"/>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32</a:t>
            </a:r>
            <a:endParaRPr sz="1400" b="1" i="0" u="none" strike="noStrike" cap="none">
              <a:solidFill>
                <a:schemeClr val="dk1"/>
              </a:solidFill>
              <a:latin typeface="Arial"/>
              <a:ea typeface="Arial"/>
              <a:cs typeface="Arial"/>
              <a:sym typeface="Arial"/>
            </a:endParaRPr>
          </a:p>
        </p:txBody>
      </p:sp>
      <p:sp>
        <p:nvSpPr>
          <p:cNvPr id="687" name="Google Shape;687;g2bdaec6f95c_0_161"/>
          <p:cNvSpPr txBox="1"/>
          <p:nvPr/>
        </p:nvSpPr>
        <p:spPr>
          <a:xfrm>
            <a:off x="5177550" y="2247742"/>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10</a:t>
            </a:r>
            <a:endParaRPr sz="1400" b="1" i="0" u="none" strike="noStrike" cap="none">
              <a:solidFill>
                <a:schemeClr val="dk1"/>
              </a:solidFill>
              <a:latin typeface="Arial"/>
              <a:ea typeface="Arial"/>
              <a:cs typeface="Arial"/>
              <a:sym typeface="Arial"/>
            </a:endParaRPr>
          </a:p>
        </p:txBody>
      </p:sp>
      <p:sp>
        <p:nvSpPr>
          <p:cNvPr id="688" name="Google Shape;688;g2bdaec6f95c_0_161"/>
          <p:cNvSpPr txBox="1"/>
          <p:nvPr/>
        </p:nvSpPr>
        <p:spPr>
          <a:xfrm>
            <a:off x="2860000" y="2677192"/>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105</a:t>
            </a:r>
            <a:endParaRPr sz="1400" b="1" i="0" u="none" strike="noStrike" cap="none">
              <a:solidFill>
                <a:schemeClr val="dk1"/>
              </a:solidFill>
              <a:latin typeface="Arial"/>
              <a:ea typeface="Arial"/>
              <a:cs typeface="Arial"/>
              <a:sym typeface="Arial"/>
            </a:endParaRPr>
          </a:p>
        </p:txBody>
      </p:sp>
      <p:sp>
        <p:nvSpPr>
          <p:cNvPr id="689" name="Google Shape;689;g2bdaec6f95c_0_161"/>
          <p:cNvSpPr txBox="1"/>
          <p:nvPr/>
        </p:nvSpPr>
        <p:spPr>
          <a:xfrm>
            <a:off x="5104550" y="4325142"/>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60</a:t>
            </a:r>
            <a:endParaRPr sz="1400" b="1" i="0" u="none" strike="noStrike" cap="none">
              <a:solidFill>
                <a:schemeClr val="dk1"/>
              </a:solidFill>
              <a:latin typeface="Arial"/>
              <a:ea typeface="Arial"/>
              <a:cs typeface="Arial"/>
              <a:sym typeface="Arial"/>
            </a:endParaRPr>
          </a:p>
        </p:txBody>
      </p:sp>
      <p:sp>
        <p:nvSpPr>
          <p:cNvPr id="690" name="Google Shape;690;g2bdaec6f95c_0_161"/>
          <p:cNvSpPr txBox="1"/>
          <p:nvPr/>
        </p:nvSpPr>
        <p:spPr>
          <a:xfrm>
            <a:off x="3100125" y="3895767"/>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90</a:t>
            </a:r>
            <a:endParaRPr sz="1400" b="1" i="0" u="none" strike="noStrike" cap="none">
              <a:solidFill>
                <a:schemeClr val="dk1"/>
              </a:solidFill>
              <a:latin typeface="Arial"/>
              <a:ea typeface="Arial"/>
              <a:cs typeface="Arial"/>
              <a:sym typeface="Arial"/>
            </a:endParaRPr>
          </a:p>
        </p:txBody>
      </p:sp>
      <p:sp>
        <p:nvSpPr>
          <p:cNvPr id="691" name="Google Shape;691;g2bdaec6f95c_0_161"/>
          <p:cNvSpPr txBox="1"/>
          <p:nvPr/>
        </p:nvSpPr>
        <p:spPr>
          <a:xfrm>
            <a:off x="3585050" y="2110155"/>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120</a:t>
            </a:r>
            <a:endParaRPr sz="1400" b="1" i="0" u="none" strike="noStrike" cap="none">
              <a:solidFill>
                <a:schemeClr val="dk1"/>
              </a:solidFill>
              <a:latin typeface="Arial"/>
              <a:ea typeface="Arial"/>
              <a:cs typeface="Arial"/>
              <a:sym typeface="Arial"/>
            </a:endParaRPr>
          </a:p>
        </p:txBody>
      </p:sp>
      <p:pic>
        <p:nvPicPr>
          <p:cNvPr id="692" name="Google Shape;692;g2bdaec6f95c_0_161"/>
          <p:cNvPicPr preferRelativeResize="0"/>
          <p:nvPr/>
        </p:nvPicPr>
        <p:blipFill rotWithShape="1">
          <a:blip r:embed="rId3">
            <a:alphaModFix/>
          </a:blip>
          <a:srcRect/>
          <a:stretch/>
        </p:blipFill>
        <p:spPr>
          <a:xfrm>
            <a:off x="0" y="1056150"/>
            <a:ext cx="4839910" cy="1088400"/>
          </a:xfrm>
          <a:prstGeom prst="rect">
            <a:avLst/>
          </a:prstGeom>
          <a:noFill/>
          <a:ln>
            <a:noFill/>
          </a:ln>
        </p:spPr>
      </p:pic>
      <p:sp>
        <p:nvSpPr>
          <p:cNvPr id="693" name="Google Shape;693;g2bdaec6f95c_0_161"/>
          <p:cNvSpPr/>
          <p:nvPr/>
        </p:nvSpPr>
        <p:spPr>
          <a:xfrm>
            <a:off x="881525" y="3311767"/>
            <a:ext cx="2004300" cy="1745050"/>
          </a:xfrm>
          <a:prstGeom prst="wedgeRectCallout">
            <a:avLst>
              <a:gd name="adj1" fmla="val 68563"/>
              <a:gd name="adj2" fmla="val 128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g2bdaec6f95c_0_161"/>
          <p:cNvSpPr txBox="1"/>
          <p:nvPr/>
        </p:nvSpPr>
        <p:spPr>
          <a:xfrm>
            <a:off x="953875" y="3415417"/>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Arial"/>
                <a:ea typeface="Arial"/>
                <a:cs typeface="Arial"/>
                <a:sym typeface="Arial"/>
              </a:rPr>
              <a:t>start   interval       node </a:t>
            </a:r>
            <a:endParaRPr sz="1200" b="1" i="0" u="none" strike="noStrike" cap="none">
              <a:solidFill>
                <a:schemeClr val="dk1"/>
              </a:solidFill>
              <a:latin typeface="Arial"/>
              <a:ea typeface="Arial"/>
              <a:cs typeface="Arial"/>
              <a:sym typeface="Arial"/>
            </a:endParaRPr>
          </a:p>
        </p:txBody>
      </p:sp>
      <p:sp>
        <p:nvSpPr>
          <p:cNvPr id="695" name="Google Shape;695;g2bdaec6f95c_0_161"/>
          <p:cNvSpPr txBox="1"/>
          <p:nvPr/>
        </p:nvSpPr>
        <p:spPr>
          <a:xfrm>
            <a:off x="953875" y="3649842"/>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91       [91, 92)        105</a:t>
            </a:r>
            <a:endParaRPr sz="1200" b="0" i="0" u="none" strike="noStrike" cap="none">
              <a:solidFill>
                <a:schemeClr val="dk1"/>
              </a:solidFill>
              <a:latin typeface="Arial"/>
              <a:ea typeface="Arial"/>
              <a:cs typeface="Arial"/>
              <a:sym typeface="Arial"/>
            </a:endParaRPr>
          </a:p>
        </p:txBody>
      </p:sp>
      <p:sp>
        <p:nvSpPr>
          <p:cNvPr id="696" name="Google Shape;696;g2bdaec6f95c_0_161"/>
          <p:cNvSpPr txBox="1"/>
          <p:nvPr/>
        </p:nvSpPr>
        <p:spPr>
          <a:xfrm>
            <a:off x="953875" y="3857342"/>
            <a:ext cx="23517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chemeClr val="dk1"/>
                </a:solidFill>
                <a:latin typeface="Arial"/>
                <a:ea typeface="Arial"/>
                <a:cs typeface="Arial"/>
                <a:sym typeface="Arial"/>
              </a:rPr>
              <a:t>92       [92, 94)        105</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chemeClr val="dk1"/>
                </a:solidFill>
                <a:latin typeface="Arial"/>
                <a:ea typeface="Arial"/>
                <a:cs typeface="Arial"/>
                <a:sym typeface="Arial"/>
              </a:rPr>
              <a:t>94       [94, 98)        105  </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chemeClr val="dk1"/>
                </a:solidFill>
                <a:latin typeface="Arial"/>
                <a:ea typeface="Arial"/>
                <a:cs typeface="Arial"/>
                <a:sym typeface="Arial"/>
              </a:rPr>
              <a:t>98       [98, 106)      105</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chemeClr val="dk1"/>
                </a:solidFill>
                <a:latin typeface="Arial"/>
                <a:ea typeface="Arial"/>
                <a:cs typeface="Arial"/>
                <a:sym typeface="Arial"/>
              </a:rPr>
              <a:t>106     [106, 122)    120</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chemeClr val="dk1"/>
                </a:solidFill>
                <a:latin typeface="Arial"/>
                <a:ea typeface="Arial"/>
                <a:cs typeface="Arial"/>
                <a:sym typeface="Arial"/>
              </a:rPr>
              <a:t>122     [122, 26)      10</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chemeClr val="dk1"/>
                </a:solidFill>
                <a:latin typeface="Arial"/>
                <a:ea typeface="Arial"/>
                <a:cs typeface="Arial"/>
                <a:sym typeface="Arial"/>
              </a:rPr>
              <a:t>26       [26, 9</a:t>
            </a:r>
            <a:r>
              <a:rPr lang="en" sz="1200" dirty="0">
                <a:solidFill>
                  <a:schemeClr val="dk1"/>
                </a:solidFill>
              </a:rPr>
              <a:t>0</a:t>
            </a:r>
            <a:r>
              <a:rPr lang="en" sz="1200" b="0" i="0" u="none" strike="noStrike" cap="none" dirty="0">
                <a:solidFill>
                  <a:schemeClr val="dk1"/>
                </a:solidFill>
                <a:latin typeface="Arial"/>
                <a:ea typeface="Arial"/>
                <a:cs typeface="Arial"/>
                <a:sym typeface="Arial"/>
              </a:rPr>
              <a:t>)        32      </a:t>
            </a:r>
            <a:endParaRPr sz="1200" b="0" i="0" u="none" strike="noStrike" cap="none" dirty="0">
              <a:solidFill>
                <a:schemeClr val="dk1"/>
              </a:solidFill>
              <a:latin typeface="Arial"/>
              <a:ea typeface="Arial"/>
              <a:cs typeface="Arial"/>
              <a:sym typeface="Arial"/>
            </a:endParaRPr>
          </a:p>
        </p:txBody>
      </p:sp>
      <p:sp>
        <p:nvSpPr>
          <p:cNvPr id="697" name="Google Shape;697;g2bdaec6f95c_0_161"/>
          <p:cNvSpPr/>
          <p:nvPr/>
        </p:nvSpPr>
        <p:spPr>
          <a:xfrm>
            <a:off x="6427625" y="1629817"/>
            <a:ext cx="2004300" cy="1939800"/>
          </a:xfrm>
          <a:prstGeom prst="wedgeRectCallout">
            <a:avLst>
              <a:gd name="adj1" fmla="val -97097"/>
              <a:gd name="adj2" fmla="val -1416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FF"/>
              </a:solidFill>
              <a:latin typeface="Arial"/>
              <a:ea typeface="Arial"/>
              <a:cs typeface="Arial"/>
              <a:sym typeface="Arial"/>
            </a:endParaRPr>
          </a:p>
        </p:txBody>
      </p:sp>
      <p:sp>
        <p:nvSpPr>
          <p:cNvPr id="698" name="Google Shape;698;g2bdaec6f95c_0_161"/>
          <p:cNvSpPr txBox="1"/>
          <p:nvPr/>
        </p:nvSpPr>
        <p:spPr>
          <a:xfrm>
            <a:off x="6499975" y="1733467"/>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tx1"/>
                </a:solidFill>
                <a:latin typeface="Arial"/>
                <a:ea typeface="Arial"/>
                <a:cs typeface="Arial"/>
                <a:sym typeface="Arial"/>
              </a:rPr>
              <a:t>start   interval       node </a:t>
            </a:r>
            <a:endParaRPr sz="1200" b="1" i="0" u="none" strike="noStrike" cap="none">
              <a:solidFill>
                <a:schemeClr val="tx1"/>
              </a:solidFill>
              <a:latin typeface="Arial"/>
              <a:ea typeface="Arial"/>
              <a:cs typeface="Arial"/>
              <a:sym typeface="Arial"/>
            </a:endParaRPr>
          </a:p>
        </p:txBody>
      </p:sp>
      <p:sp>
        <p:nvSpPr>
          <p:cNvPr id="699" name="Google Shape;699;g2bdaec6f95c_0_161"/>
          <p:cNvSpPr txBox="1"/>
          <p:nvPr/>
        </p:nvSpPr>
        <p:spPr>
          <a:xfrm>
            <a:off x="6499975" y="1967892"/>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tx1"/>
                </a:solidFill>
                <a:latin typeface="Arial"/>
                <a:ea typeface="Arial"/>
                <a:cs typeface="Arial"/>
                <a:sym typeface="Arial"/>
              </a:rPr>
              <a:t>11       [11, 12)         32</a:t>
            </a:r>
            <a:endParaRPr sz="1200" b="0" i="0" u="none" strike="noStrike" cap="none">
              <a:solidFill>
                <a:schemeClr val="tx1"/>
              </a:solidFill>
              <a:latin typeface="Arial"/>
              <a:ea typeface="Arial"/>
              <a:cs typeface="Arial"/>
              <a:sym typeface="Arial"/>
            </a:endParaRPr>
          </a:p>
        </p:txBody>
      </p:sp>
      <p:sp>
        <p:nvSpPr>
          <p:cNvPr id="700" name="Google Shape;700;g2bdaec6f95c_0_161"/>
          <p:cNvSpPr txBox="1"/>
          <p:nvPr/>
        </p:nvSpPr>
        <p:spPr>
          <a:xfrm>
            <a:off x="6499975" y="2175392"/>
            <a:ext cx="23517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chemeClr val="tx1"/>
                </a:solidFill>
                <a:latin typeface="Arial"/>
                <a:ea typeface="Arial"/>
                <a:cs typeface="Arial"/>
                <a:sym typeface="Arial"/>
              </a:rPr>
              <a:t>12       [12, 14)         32</a:t>
            </a:r>
            <a:endParaRPr sz="12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chemeClr val="tx1"/>
                </a:solidFill>
                <a:latin typeface="Arial"/>
                <a:ea typeface="Arial"/>
                <a:cs typeface="Arial"/>
                <a:sym typeface="Arial"/>
              </a:rPr>
              <a:t>14       [14, 18)         32  </a:t>
            </a:r>
            <a:endParaRPr sz="12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chemeClr val="tx1"/>
                </a:solidFill>
                <a:latin typeface="Arial"/>
                <a:ea typeface="Arial"/>
                <a:cs typeface="Arial"/>
                <a:sym typeface="Arial"/>
              </a:rPr>
              <a:t>18       [18, 26)         32</a:t>
            </a:r>
            <a:endParaRPr sz="12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chemeClr val="tx1"/>
                </a:solidFill>
                <a:latin typeface="Arial"/>
                <a:ea typeface="Arial"/>
                <a:cs typeface="Arial"/>
                <a:sym typeface="Arial"/>
              </a:rPr>
              <a:t>26       [26, 42)         32    </a:t>
            </a:r>
            <a:endParaRPr sz="12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chemeClr val="tx1"/>
                </a:solidFill>
                <a:latin typeface="Arial"/>
                <a:ea typeface="Arial"/>
                <a:cs typeface="Arial"/>
                <a:sym typeface="Arial"/>
              </a:rPr>
              <a:t>42       [42, 74)         60</a:t>
            </a:r>
            <a:endParaRPr sz="12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chemeClr val="tx1"/>
                </a:solidFill>
                <a:latin typeface="Arial"/>
                <a:ea typeface="Arial"/>
                <a:cs typeface="Arial"/>
                <a:sym typeface="Arial"/>
              </a:rPr>
              <a:t>74       [74, 1</a:t>
            </a:r>
            <a:r>
              <a:rPr lang="en" sz="1200" dirty="0">
                <a:solidFill>
                  <a:schemeClr val="tx1"/>
                </a:solidFill>
              </a:rPr>
              <a:t>0</a:t>
            </a:r>
            <a:r>
              <a:rPr lang="en" sz="1200" b="0" i="0" u="none" strike="noStrike" cap="none" dirty="0">
                <a:solidFill>
                  <a:schemeClr val="tx1"/>
                </a:solidFill>
                <a:latin typeface="Arial"/>
                <a:ea typeface="Arial"/>
                <a:cs typeface="Arial"/>
                <a:sym typeface="Arial"/>
              </a:rPr>
              <a:t>)         90     </a:t>
            </a:r>
            <a:endParaRPr sz="1200" b="0" i="0" u="none" strike="noStrike" cap="none" dirty="0">
              <a:solidFill>
                <a:schemeClr val="tx1"/>
              </a:solidFill>
              <a:latin typeface="Arial"/>
              <a:ea typeface="Arial"/>
              <a:cs typeface="Arial"/>
              <a:sym typeface="Arial"/>
            </a:endParaRPr>
          </a:p>
        </p:txBody>
      </p:sp>
      <p:sp>
        <p:nvSpPr>
          <p:cNvPr id="701" name="Google Shape;701;g2bdaec6f95c_0_1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57" name="Google Shape;757;g2bdaec6f95c_0_221"/>
          <p:cNvSpPr/>
          <p:nvPr/>
        </p:nvSpPr>
        <p:spPr>
          <a:xfrm>
            <a:off x="607345" y="2366154"/>
            <a:ext cx="2004300" cy="1939800"/>
          </a:xfrm>
          <a:prstGeom prst="wedgeRectCallout">
            <a:avLst>
              <a:gd name="adj1" fmla="val 68563"/>
              <a:gd name="adj2" fmla="val 128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g2bdaec6f95c_0_2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Route k = 15</a:t>
            </a:r>
            <a:endParaRPr/>
          </a:p>
        </p:txBody>
      </p:sp>
      <p:sp>
        <p:nvSpPr>
          <p:cNvPr id="742" name="Google Shape;742;g2bdaec6f95c_0_221"/>
          <p:cNvSpPr/>
          <p:nvPr/>
        </p:nvSpPr>
        <p:spPr>
          <a:xfrm>
            <a:off x="3091970" y="1352429"/>
            <a:ext cx="2411700" cy="2291700"/>
          </a:xfrm>
          <a:prstGeom prst="ellipse">
            <a:avLst/>
          </a:prstGeom>
          <a:solidFill>
            <a:srgbClr val="FFFFFF"/>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g2bdaec6f95c_0_221"/>
          <p:cNvSpPr/>
          <p:nvPr/>
        </p:nvSpPr>
        <p:spPr>
          <a:xfrm>
            <a:off x="4830370" y="1427229"/>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g2bdaec6f95c_0_221"/>
          <p:cNvSpPr/>
          <p:nvPr/>
        </p:nvSpPr>
        <p:spPr>
          <a:xfrm>
            <a:off x="5413045" y="2216154"/>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g2bdaec6f95c_0_221"/>
          <p:cNvSpPr/>
          <p:nvPr/>
        </p:nvSpPr>
        <p:spPr>
          <a:xfrm>
            <a:off x="4690270" y="3494129"/>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g2bdaec6f95c_0_221"/>
          <p:cNvSpPr/>
          <p:nvPr/>
        </p:nvSpPr>
        <p:spPr>
          <a:xfrm>
            <a:off x="3186120" y="3025204"/>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g2bdaec6f95c_0_221"/>
          <p:cNvSpPr/>
          <p:nvPr/>
        </p:nvSpPr>
        <p:spPr>
          <a:xfrm>
            <a:off x="3186120" y="1856679"/>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g2bdaec6f95c_0_221"/>
          <p:cNvSpPr/>
          <p:nvPr/>
        </p:nvSpPr>
        <p:spPr>
          <a:xfrm>
            <a:off x="3540970" y="1477254"/>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g2bdaec6f95c_0_221"/>
          <p:cNvSpPr txBox="1"/>
          <p:nvPr/>
        </p:nvSpPr>
        <p:spPr>
          <a:xfrm>
            <a:off x="5553145" y="2091054"/>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32</a:t>
            </a:r>
            <a:endParaRPr sz="1400" b="1" i="0" u="none" strike="noStrike" cap="none">
              <a:solidFill>
                <a:schemeClr val="dk1"/>
              </a:solidFill>
              <a:latin typeface="Arial"/>
              <a:ea typeface="Arial"/>
              <a:cs typeface="Arial"/>
              <a:sym typeface="Arial"/>
            </a:endParaRPr>
          </a:p>
        </p:txBody>
      </p:sp>
      <p:sp>
        <p:nvSpPr>
          <p:cNvPr id="751" name="Google Shape;751;g2bdaec6f95c_0_221"/>
          <p:cNvSpPr txBox="1"/>
          <p:nvPr/>
        </p:nvSpPr>
        <p:spPr>
          <a:xfrm>
            <a:off x="4903370" y="1302129"/>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10</a:t>
            </a:r>
            <a:endParaRPr sz="1400" b="1" i="0" u="none" strike="noStrike" cap="none">
              <a:solidFill>
                <a:schemeClr val="dk1"/>
              </a:solidFill>
              <a:latin typeface="Arial"/>
              <a:ea typeface="Arial"/>
              <a:cs typeface="Arial"/>
              <a:sym typeface="Arial"/>
            </a:endParaRPr>
          </a:p>
        </p:txBody>
      </p:sp>
      <p:sp>
        <p:nvSpPr>
          <p:cNvPr id="752" name="Google Shape;752;g2bdaec6f95c_0_221"/>
          <p:cNvSpPr txBox="1"/>
          <p:nvPr/>
        </p:nvSpPr>
        <p:spPr>
          <a:xfrm>
            <a:off x="2585820" y="1731579"/>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105</a:t>
            </a:r>
            <a:endParaRPr sz="1400" b="1" i="0" u="none" strike="noStrike" cap="none">
              <a:solidFill>
                <a:schemeClr val="dk1"/>
              </a:solidFill>
              <a:latin typeface="Arial"/>
              <a:ea typeface="Arial"/>
              <a:cs typeface="Arial"/>
              <a:sym typeface="Arial"/>
            </a:endParaRPr>
          </a:p>
        </p:txBody>
      </p:sp>
      <p:sp>
        <p:nvSpPr>
          <p:cNvPr id="753" name="Google Shape;753;g2bdaec6f95c_0_221"/>
          <p:cNvSpPr txBox="1"/>
          <p:nvPr/>
        </p:nvSpPr>
        <p:spPr>
          <a:xfrm>
            <a:off x="4830370" y="3379529"/>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60</a:t>
            </a:r>
            <a:endParaRPr sz="1400" b="1" i="0" u="none" strike="noStrike" cap="none">
              <a:solidFill>
                <a:schemeClr val="dk1"/>
              </a:solidFill>
              <a:latin typeface="Arial"/>
              <a:ea typeface="Arial"/>
              <a:cs typeface="Arial"/>
              <a:sym typeface="Arial"/>
            </a:endParaRPr>
          </a:p>
        </p:txBody>
      </p:sp>
      <p:sp>
        <p:nvSpPr>
          <p:cNvPr id="754" name="Google Shape;754;g2bdaec6f95c_0_221"/>
          <p:cNvSpPr txBox="1"/>
          <p:nvPr/>
        </p:nvSpPr>
        <p:spPr>
          <a:xfrm>
            <a:off x="2825945" y="2950154"/>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90</a:t>
            </a:r>
            <a:endParaRPr sz="1400" b="1" i="0" u="none" strike="noStrike" cap="none">
              <a:solidFill>
                <a:schemeClr val="dk1"/>
              </a:solidFill>
              <a:latin typeface="Arial"/>
              <a:ea typeface="Arial"/>
              <a:cs typeface="Arial"/>
              <a:sym typeface="Arial"/>
            </a:endParaRPr>
          </a:p>
        </p:txBody>
      </p:sp>
      <p:sp>
        <p:nvSpPr>
          <p:cNvPr id="755" name="Google Shape;755;g2bdaec6f95c_0_221"/>
          <p:cNvSpPr txBox="1"/>
          <p:nvPr/>
        </p:nvSpPr>
        <p:spPr>
          <a:xfrm>
            <a:off x="3310870" y="1164542"/>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120</a:t>
            </a:r>
            <a:endParaRPr sz="1400" b="1" i="0" u="none" strike="noStrike" cap="none">
              <a:solidFill>
                <a:schemeClr val="dk1"/>
              </a:solidFill>
              <a:latin typeface="Arial"/>
              <a:ea typeface="Arial"/>
              <a:cs typeface="Arial"/>
              <a:sym typeface="Arial"/>
            </a:endParaRPr>
          </a:p>
        </p:txBody>
      </p:sp>
      <p:sp>
        <p:nvSpPr>
          <p:cNvPr id="758" name="Google Shape;758;g2bdaec6f95c_0_221"/>
          <p:cNvSpPr txBox="1"/>
          <p:nvPr/>
        </p:nvSpPr>
        <p:spPr>
          <a:xfrm>
            <a:off x="679695" y="2469804"/>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Arial"/>
                <a:ea typeface="Arial"/>
                <a:cs typeface="Arial"/>
                <a:sym typeface="Arial"/>
              </a:rPr>
              <a:t>start   interval       node </a:t>
            </a:r>
            <a:endParaRPr sz="1200" b="1" i="0" u="none" strike="noStrike" cap="none">
              <a:solidFill>
                <a:schemeClr val="dk1"/>
              </a:solidFill>
              <a:latin typeface="Arial"/>
              <a:ea typeface="Arial"/>
              <a:cs typeface="Arial"/>
              <a:sym typeface="Arial"/>
            </a:endParaRPr>
          </a:p>
        </p:txBody>
      </p:sp>
      <p:sp>
        <p:nvSpPr>
          <p:cNvPr id="759" name="Google Shape;759;g2bdaec6f95c_0_221"/>
          <p:cNvSpPr txBox="1"/>
          <p:nvPr/>
        </p:nvSpPr>
        <p:spPr>
          <a:xfrm>
            <a:off x="679695" y="2704229"/>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91       [91, 92)        105</a:t>
            </a:r>
            <a:endParaRPr sz="1200" b="0" i="0" u="none" strike="noStrike" cap="none">
              <a:solidFill>
                <a:schemeClr val="dk1"/>
              </a:solidFill>
              <a:latin typeface="Arial"/>
              <a:ea typeface="Arial"/>
              <a:cs typeface="Arial"/>
              <a:sym typeface="Arial"/>
            </a:endParaRPr>
          </a:p>
        </p:txBody>
      </p:sp>
      <p:sp>
        <p:nvSpPr>
          <p:cNvPr id="760" name="Google Shape;760;g2bdaec6f95c_0_221"/>
          <p:cNvSpPr txBox="1"/>
          <p:nvPr/>
        </p:nvSpPr>
        <p:spPr>
          <a:xfrm>
            <a:off x="679695" y="2911729"/>
            <a:ext cx="23517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92       [92, 94)        105</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94       [94, 98)        105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98       [98, 106)      105</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106     [106, 122)    120</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0000"/>
                </a:solidFill>
                <a:latin typeface="Arial"/>
                <a:ea typeface="Arial"/>
                <a:cs typeface="Arial"/>
                <a:sym typeface="Arial"/>
              </a:rPr>
              <a:t>122     [122, 26)      10</a:t>
            </a:r>
            <a:endParaRPr sz="12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26       [26, 9</a:t>
            </a:r>
            <a:r>
              <a:rPr lang="en" sz="1200">
                <a:solidFill>
                  <a:schemeClr val="dk1"/>
                </a:solidFill>
              </a:rPr>
              <a:t>0</a:t>
            </a:r>
            <a:r>
              <a:rPr lang="en" sz="1200" b="0" i="0" u="none" strike="noStrike" cap="none">
                <a:solidFill>
                  <a:schemeClr val="dk1"/>
                </a:solidFill>
                <a:latin typeface="Arial"/>
                <a:ea typeface="Arial"/>
                <a:cs typeface="Arial"/>
                <a:sym typeface="Arial"/>
              </a:rPr>
              <a:t>)        32      </a:t>
            </a:r>
            <a:endParaRPr sz="1200" b="0" i="0" u="none" strike="noStrike" cap="none">
              <a:solidFill>
                <a:schemeClr val="dk1"/>
              </a:solidFill>
              <a:latin typeface="Arial"/>
              <a:ea typeface="Arial"/>
              <a:cs typeface="Arial"/>
              <a:sym typeface="Arial"/>
            </a:endParaRPr>
          </a:p>
        </p:txBody>
      </p:sp>
      <p:sp>
        <p:nvSpPr>
          <p:cNvPr id="761" name="Google Shape;761;g2bdaec6f95c_0_221"/>
          <p:cNvSpPr/>
          <p:nvPr/>
        </p:nvSpPr>
        <p:spPr>
          <a:xfrm>
            <a:off x="6153445" y="684204"/>
            <a:ext cx="2004300" cy="1939800"/>
          </a:xfrm>
          <a:prstGeom prst="wedgeRectCallout">
            <a:avLst>
              <a:gd name="adj1" fmla="val -97097"/>
              <a:gd name="adj2" fmla="val -1416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g2bdaec6f95c_0_221"/>
          <p:cNvSpPr txBox="1"/>
          <p:nvPr/>
        </p:nvSpPr>
        <p:spPr>
          <a:xfrm>
            <a:off x="6225795" y="787854"/>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Arial"/>
                <a:ea typeface="Arial"/>
                <a:cs typeface="Arial"/>
                <a:sym typeface="Arial"/>
              </a:rPr>
              <a:t>start   interval       node </a:t>
            </a:r>
            <a:endParaRPr sz="1200" b="1" i="0" u="none" strike="noStrike" cap="none">
              <a:solidFill>
                <a:schemeClr val="dk1"/>
              </a:solidFill>
              <a:latin typeface="Arial"/>
              <a:ea typeface="Arial"/>
              <a:cs typeface="Arial"/>
              <a:sym typeface="Arial"/>
            </a:endParaRPr>
          </a:p>
        </p:txBody>
      </p:sp>
      <p:sp>
        <p:nvSpPr>
          <p:cNvPr id="763" name="Google Shape;763;g2bdaec6f95c_0_221"/>
          <p:cNvSpPr txBox="1"/>
          <p:nvPr/>
        </p:nvSpPr>
        <p:spPr>
          <a:xfrm>
            <a:off x="6225795" y="1022279"/>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11       [11, 12)         32</a:t>
            </a:r>
            <a:endParaRPr sz="1200" b="0" i="0" u="none" strike="noStrike" cap="none">
              <a:solidFill>
                <a:schemeClr val="dk1"/>
              </a:solidFill>
              <a:latin typeface="Arial"/>
              <a:ea typeface="Arial"/>
              <a:cs typeface="Arial"/>
              <a:sym typeface="Arial"/>
            </a:endParaRPr>
          </a:p>
        </p:txBody>
      </p:sp>
      <p:sp>
        <p:nvSpPr>
          <p:cNvPr id="764" name="Google Shape;764;g2bdaec6f95c_0_221"/>
          <p:cNvSpPr txBox="1"/>
          <p:nvPr/>
        </p:nvSpPr>
        <p:spPr>
          <a:xfrm>
            <a:off x="6225795" y="1229779"/>
            <a:ext cx="23517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12       [12, 14)         32</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14       [14, 18)         32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18       [18, 26)         32</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26       [26, 42)         32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42       [42, 74)         60</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74       [74, 1</a:t>
            </a:r>
            <a:r>
              <a:rPr lang="en" sz="1200">
                <a:solidFill>
                  <a:schemeClr val="dk1"/>
                </a:solidFill>
              </a:rPr>
              <a:t>0</a:t>
            </a:r>
            <a:r>
              <a:rPr lang="en" sz="1200" b="0" i="0" u="none" strike="noStrike" cap="none">
                <a:solidFill>
                  <a:schemeClr val="dk1"/>
                </a:solidFill>
                <a:latin typeface="Arial"/>
                <a:ea typeface="Arial"/>
                <a:cs typeface="Arial"/>
                <a:sym typeface="Arial"/>
              </a:rPr>
              <a:t>)         90     </a:t>
            </a:r>
            <a:endParaRPr sz="1200" b="0" i="0" u="none" strike="noStrike" cap="none">
              <a:solidFill>
                <a:schemeClr val="dk1"/>
              </a:solidFill>
              <a:latin typeface="Arial"/>
              <a:ea typeface="Arial"/>
              <a:cs typeface="Arial"/>
              <a:sym typeface="Arial"/>
            </a:endParaRPr>
          </a:p>
        </p:txBody>
      </p:sp>
      <p:cxnSp>
        <p:nvCxnSpPr>
          <p:cNvPr id="765" name="Google Shape;765;g2bdaec6f95c_0_221"/>
          <p:cNvCxnSpPr/>
          <p:nvPr/>
        </p:nvCxnSpPr>
        <p:spPr>
          <a:xfrm rot="10800000">
            <a:off x="3249695" y="3204254"/>
            <a:ext cx="343800" cy="723300"/>
          </a:xfrm>
          <a:prstGeom prst="straightConnector1">
            <a:avLst/>
          </a:prstGeom>
          <a:noFill/>
          <a:ln w="9525" cap="flat" cmpd="sng">
            <a:solidFill>
              <a:srgbClr val="FF0000"/>
            </a:solidFill>
            <a:prstDash val="solid"/>
            <a:round/>
            <a:headEnd type="none" w="sm" len="sm"/>
            <a:tailEnd type="triangle" w="med" len="med"/>
          </a:ln>
        </p:spPr>
      </p:cxnSp>
      <p:sp>
        <p:nvSpPr>
          <p:cNvPr id="766" name="Google Shape;766;g2bdaec6f95c_0_221"/>
          <p:cNvSpPr txBox="1"/>
          <p:nvPr/>
        </p:nvSpPr>
        <p:spPr>
          <a:xfrm>
            <a:off x="3326220" y="3804529"/>
            <a:ext cx="735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k = 15</a:t>
            </a:r>
            <a:endParaRPr sz="1400" b="1" i="0" u="none" strike="noStrike" cap="none">
              <a:solidFill>
                <a:srgbClr val="FF0000"/>
              </a:solidFill>
              <a:latin typeface="Arial"/>
              <a:ea typeface="Arial"/>
              <a:cs typeface="Arial"/>
              <a:sym typeface="Arial"/>
            </a:endParaRPr>
          </a:p>
        </p:txBody>
      </p:sp>
      <p:cxnSp>
        <p:nvCxnSpPr>
          <p:cNvPr id="767" name="Google Shape;767;g2bdaec6f95c_0_221"/>
          <p:cNvCxnSpPr>
            <a:endCxn id="751" idx="1"/>
          </p:cNvCxnSpPr>
          <p:nvPr/>
        </p:nvCxnSpPr>
        <p:spPr>
          <a:xfrm rot="10800000" flipH="1">
            <a:off x="3424970" y="1502229"/>
            <a:ext cx="1478400" cy="1462500"/>
          </a:xfrm>
          <a:prstGeom prst="straightConnector1">
            <a:avLst/>
          </a:prstGeom>
          <a:noFill/>
          <a:ln w="9525" cap="flat" cmpd="sng">
            <a:solidFill>
              <a:srgbClr val="FF0000"/>
            </a:solidFill>
            <a:prstDash val="solid"/>
            <a:round/>
            <a:headEnd type="none" w="sm" len="sm"/>
            <a:tailEnd type="triangle" w="med" len="med"/>
          </a:ln>
        </p:spPr>
      </p:cxnSp>
      <p:sp>
        <p:nvSpPr>
          <p:cNvPr id="768" name="Google Shape;768;g2bdaec6f95c_0_2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29</a:t>
            </a:fld>
            <a:endParaRPr/>
          </a:p>
        </p:txBody>
      </p:sp>
      <p:sp>
        <p:nvSpPr>
          <p:cNvPr id="770" name="Google Shape;770;g2bdaec6f95c_0_221"/>
          <p:cNvSpPr/>
          <p:nvPr/>
        </p:nvSpPr>
        <p:spPr>
          <a:xfrm>
            <a:off x="1160520" y="2773129"/>
            <a:ext cx="787500" cy="1431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1" name="Google Shape;771;g2bdaec6f95c_0_221"/>
          <p:cNvSpPr/>
          <p:nvPr/>
        </p:nvSpPr>
        <p:spPr>
          <a:xfrm>
            <a:off x="6708870" y="1074554"/>
            <a:ext cx="787500" cy="1431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bg1"/>
                </a:solidFill>
              </a:rPr>
              <a:t>Bayou</a:t>
            </a:r>
            <a:endParaRPr dirty="0">
              <a:solidFill>
                <a:schemeClr val="bg1"/>
              </a:solidFill>
            </a:endParaRPr>
          </a:p>
        </p:txBody>
      </p:sp>
      <p:sp>
        <p:nvSpPr>
          <p:cNvPr id="115" name="Google Shape;115;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a:buClr>
                <a:schemeClr val="bg1"/>
              </a:buClr>
            </a:pPr>
            <a:r>
              <a:rPr lang="en" dirty="0">
                <a:solidFill>
                  <a:schemeClr val="bg1"/>
                </a:solidFill>
              </a:rPr>
              <a:t>”Replicated, [eventually] consistent storage system designed for portable machines with less-than-ideal network connectivity.”</a:t>
            </a:r>
            <a:endParaRPr dirty="0">
              <a:solidFill>
                <a:schemeClr val="bg1"/>
              </a:solidFill>
            </a:endParaRPr>
          </a:p>
          <a:p>
            <a:pPr marL="514350" indent="-285750">
              <a:buClr>
                <a:schemeClr val="bg1"/>
              </a:buClr>
            </a:pPr>
            <a:endParaRPr dirty="0">
              <a:solidFill>
                <a:schemeClr val="bg1"/>
              </a:solidFill>
            </a:endParaRPr>
          </a:p>
          <a:p>
            <a:pPr>
              <a:buClr>
                <a:schemeClr val="bg1"/>
              </a:buClr>
            </a:pPr>
            <a:r>
              <a:rPr lang="en" dirty="0">
                <a:solidFill>
                  <a:schemeClr val="bg1"/>
                </a:solidFill>
              </a:rPr>
              <a:t>System developed at PARC in the mid-90’s</a:t>
            </a:r>
            <a:endParaRPr dirty="0">
              <a:solidFill>
                <a:schemeClr val="bg1"/>
              </a:solidFill>
            </a:endParaRPr>
          </a:p>
          <a:p>
            <a:pPr marL="514350" indent="-285750">
              <a:buClr>
                <a:schemeClr val="bg1"/>
              </a:buClr>
            </a:pPr>
            <a:endParaRPr dirty="0">
              <a:solidFill>
                <a:schemeClr val="bg1"/>
              </a:solidFill>
            </a:endParaRPr>
          </a:p>
          <a:p>
            <a:pPr>
              <a:buClr>
                <a:schemeClr val="bg1"/>
              </a:buClr>
            </a:pPr>
            <a:r>
              <a:rPr lang="en" dirty="0">
                <a:solidFill>
                  <a:schemeClr val="bg1"/>
                </a:solidFill>
              </a:rPr>
              <a:t>First coherent attempt to fully address the problem of disconnected operation</a:t>
            </a:r>
            <a:endParaRPr dirty="0">
              <a:solidFill>
                <a:schemeClr val="bg1"/>
              </a:solidFill>
            </a:endParaRPr>
          </a:p>
          <a:p>
            <a:pPr marL="114300" lvl="0" indent="0" algn="l" rtl="0">
              <a:lnSpc>
                <a:spcPct val="115000"/>
              </a:lnSpc>
              <a:spcBef>
                <a:spcPts val="0"/>
              </a:spcBef>
              <a:spcAft>
                <a:spcPts val="0"/>
              </a:spcAft>
              <a:buClr>
                <a:schemeClr val="bg1"/>
              </a:buClr>
              <a:buSzPts val="1800"/>
              <a:buNone/>
            </a:pPr>
            <a:endParaRPr dirty="0">
              <a:solidFill>
                <a:schemeClr val="bg1"/>
              </a:solidFill>
            </a:endParaRPr>
          </a:p>
        </p:txBody>
      </p:sp>
      <p:sp>
        <p:nvSpPr>
          <p:cNvPr id="116" name="Google Shape;116;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solidFill>
                  <a:schemeClr val="bg1"/>
                </a:solidFill>
              </a:rPr>
              <a:t>3</a:t>
            </a:fld>
            <a:endParaRPr>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g2bdaec6f95c_0_2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Route k = 15</a:t>
            </a:r>
            <a:endParaRPr/>
          </a:p>
        </p:txBody>
      </p:sp>
      <p:sp>
        <p:nvSpPr>
          <p:cNvPr id="778" name="Google Shape;778;g2bdaec6f95c_0_252"/>
          <p:cNvSpPr/>
          <p:nvPr/>
        </p:nvSpPr>
        <p:spPr>
          <a:xfrm>
            <a:off x="3083657" y="1352428"/>
            <a:ext cx="2411700" cy="2291700"/>
          </a:xfrm>
          <a:prstGeom prst="ellipse">
            <a:avLst/>
          </a:prstGeom>
          <a:solidFill>
            <a:srgbClr val="FFFFFF"/>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g2bdaec6f95c_0_252"/>
          <p:cNvSpPr/>
          <p:nvPr/>
        </p:nvSpPr>
        <p:spPr>
          <a:xfrm>
            <a:off x="4822057" y="1427228"/>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g2bdaec6f95c_0_252"/>
          <p:cNvSpPr/>
          <p:nvPr/>
        </p:nvSpPr>
        <p:spPr>
          <a:xfrm>
            <a:off x="5404732" y="2216153"/>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g2bdaec6f95c_0_252"/>
          <p:cNvSpPr/>
          <p:nvPr/>
        </p:nvSpPr>
        <p:spPr>
          <a:xfrm>
            <a:off x="4681957" y="3494128"/>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g2bdaec6f95c_0_252"/>
          <p:cNvSpPr/>
          <p:nvPr/>
        </p:nvSpPr>
        <p:spPr>
          <a:xfrm>
            <a:off x="3177807" y="3025203"/>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g2bdaec6f95c_0_252"/>
          <p:cNvSpPr/>
          <p:nvPr/>
        </p:nvSpPr>
        <p:spPr>
          <a:xfrm>
            <a:off x="3177807" y="1856678"/>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g2bdaec6f95c_0_252"/>
          <p:cNvSpPr/>
          <p:nvPr/>
        </p:nvSpPr>
        <p:spPr>
          <a:xfrm>
            <a:off x="3532657" y="1477253"/>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g2bdaec6f95c_0_252"/>
          <p:cNvSpPr txBox="1"/>
          <p:nvPr/>
        </p:nvSpPr>
        <p:spPr>
          <a:xfrm>
            <a:off x="5544832" y="2091053"/>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32</a:t>
            </a:r>
            <a:endParaRPr sz="1400" b="1" i="0" u="none" strike="noStrike" cap="none">
              <a:solidFill>
                <a:schemeClr val="dk1"/>
              </a:solidFill>
              <a:latin typeface="Arial"/>
              <a:ea typeface="Arial"/>
              <a:cs typeface="Arial"/>
              <a:sym typeface="Arial"/>
            </a:endParaRPr>
          </a:p>
        </p:txBody>
      </p:sp>
      <p:sp>
        <p:nvSpPr>
          <p:cNvPr id="787" name="Google Shape;787;g2bdaec6f95c_0_252"/>
          <p:cNvSpPr txBox="1"/>
          <p:nvPr/>
        </p:nvSpPr>
        <p:spPr>
          <a:xfrm>
            <a:off x="4895057" y="1302128"/>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10</a:t>
            </a:r>
            <a:endParaRPr sz="1400" b="1" i="0" u="none" strike="noStrike" cap="none">
              <a:solidFill>
                <a:schemeClr val="dk1"/>
              </a:solidFill>
              <a:latin typeface="Arial"/>
              <a:ea typeface="Arial"/>
              <a:cs typeface="Arial"/>
              <a:sym typeface="Arial"/>
            </a:endParaRPr>
          </a:p>
        </p:txBody>
      </p:sp>
      <p:sp>
        <p:nvSpPr>
          <p:cNvPr id="788" name="Google Shape;788;g2bdaec6f95c_0_252"/>
          <p:cNvSpPr txBox="1"/>
          <p:nvPr/>
        </p:nvSpPr>
        <p:spPr>
          <a:xfrm>
            <a:off x="2577507" y="1731578"/>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105</a:t>
            </a:r>
            <a:endParaRPr sz="1400" b="1" i="0" u="none" strike="noStrike" cap="none">
              <a:solidFill>
                <a:schemeClr val="dk1"/>
              </a:solidFill>
              <a:latin typeface="Arial"/>
              <a:ea typeface="Arial"/>
              <a:cs typeface="Arial"/>
              <a:sym typeface="Arial"/>
            </a:endParaRPr>
          </a:p>
        </p:txBody>
      </p:sp>
      <p:sp>
        <p:nvSpPr>
          <p:cNvPr id="789" name="Google Shape;789;g2bdaec6f95c_0_252"/>
          <p:cNvSpPr txBox="1"/>
          <p:nvPr/>
        </p:nvSpPr>
        <p:spPr>
          <a:xfrm>
            <a:off x="4822057" y="3379528"/>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60</a:t>
            </a:r>
            <a:endParaRPr sz="1400" b="1" i="0" u="none" strike="noStrike" cap="none">
              <a:solidFill>
                <a:schemeClr val="dk1"/>
              </a:solidFill>
              <a:latin typeface="Arial"/>
              <a:ea typeface="Arial"/>
              <a:cs typeface="Arial"/>
              <a:sym typeface="Arial"/>
            </a:endParaRPr>
          </a:p>
        </p:txBody>
      </p:sp>
      <p:sp>
        <p:nvSpPr>
          <p:cNvPr id="790" name="Google Shape;790;g2bdaec6f95c_0_252"/>
          <p:cNvSpPr txBox="1"/>
          <p:nvPr/>
        </p:nvSpPr>
        <p:spPr>
          <a:xfrm>
            <a:off x="2817632" y="2950153"/>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90</a:t>
            </a:r>
            <a:endParaRPr sz="1400" b="1" i="0" u="none" strike="noStrike" cap="none">
              <a:solidFill>
                <a:schemeClr val="dk1"/>
              </a:solidFill>
              <a:latin typeface="Arial"/>
              <a:ea typeface="Arial"/>
              <a:cs typeface="Arial"/>
              <a:sym typeface="Arial"/>
            </a:endParaRPr>
          </a:p>
        </p:txBody>
      </p:sp>
      <p:sp>
        <p:nvSpPr>
          <p:cNvPr id="791" name="Google Shape;791;g2bdaec6f95c_0_252"/>
          <p:cNvSpPr txBox="1"/>
          <p:nvPr/>
        </p:nvSpPr>
        <p:spPr>
          <a:xfrm>
            <a:off x="3302557" y="1164541"/>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120</a:t>
            </a:r>
            <a:endParaRPr sz="1400" b="1" i="0" u="none" strike="noStrike" cap="none">
              <a:solidFill>
                <a:schemeClr val="dk1"/>
              </a:solidFill>
              <a:latin typeface="Arial"/>
              <a:ea typeface="Arial"/>
              <a:cs typeface="Arial"/>
              <a:sym typeface="Arial"/>
            </a:endParaRPr>
          </a:p>
        </p:txBody>
      </p:sp>
      <p:sp>
        <p:nvSpPr>
          <p:cNvPr id="793" name="Google Shape;793;g2bdaec6f95c_0_252"/>
          <p:cNvSpPr/>
          <p:nvPr/>
        </p:nvSpPr>
        <p:spPr>
          <a:xfrm>
            <a:off x="599032" y="2366153"/>
            <a:ext cx="2004300" cy="1939800"/>
          </a:xfrm>
          <a:prstGeom prst="wedgeRectCallout">
            <a:avLst>
              <a:gd name="adj1" fmla="val 68563"/>
              <a:gd name="adj2" fmla="val 128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g2bdaec6f95c_0_252"/>
          <p:cNvSpPr txBox="1"/>
          <p:nvPr/>
        </p:nvSpPr>
        <p:spPr>
          <a:xfrm>
            <a:off x="671382" y="2469803"/>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Arial"/>
                <a:ea typeface="Arial"/>
                <a:cs typeface="Arial"/>
                <a:sym typeface="Arial"/>
              </a:rPr>
              <a:t>start   interval       node </a:t>
            </a:r>
            <a:endParaRPr sz="1200" b="1" i="0" u="none" strike="noStrike" cap="none">
              <a:solidFill>
                <a:schemeClr val="dk1"/>
              </a:solidFill>
              <a:latin typeface="Arial"/>
              <a:ea typeface="Arial"/>
              <a:cs typeface="Arial"/>
              <a:sym typeface="Arial"/>
            </a:endParaRPr>
          </a:p>
        </p:txBody>
      </p:sp>
      <p:sp>
        <p:nvSpPr>
          <p:cNvPr id="795" name="Google Shape;795;g2bdaec6f95c_0_252"/>
          <p:cNvSpPr txBox="1"/>
          <p:nvPr/>
        </p:nvSpPr>
        <p:spPr>
          <a:xfrm>
            <a:off x="671382" y="2704228"/>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91       [91, 92)        105</a:t>
            </a:r>
            <a:endParaRPr sz="1200" b="0" i="0" u="none" strike="noStrike" cap="none">
              <a:solidFill>
                <a:schemeClr val="dk1"/>
              </a:solidFill>
              <a:latin typeface="Arial"/>
              <a:ea typeface="Arial"/>
              <a:cs typeface="Arial"/>
              <a:sym typeface="Arial"/>
            </a:endParaRPr>
          </a:p>
        </p:txBody>
      </p:sp>
      <p:sp>
        <p:nvSpPr>
          <p:cNvPr id="796" name="Google Shape;796;g2bdaec6f95c_0_252"/>
          <p:cNvSpPr txBox="1"/>
          <p:nvPr/>
        </p:nvSpPr>
        <p:spPr>
          <a:xfrm>
            <a:off x="671382" y="2911728"/>
            <a:ext cx="23517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92       [92, 94)        105</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94       [94, 98)        105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98       [98, 106)      105</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106     [106, 122)    120</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0000"/>
                </a:solidFill>
                <a:latin typeface="Arial"/>
                <a:ea typeface="Arial"/>
                <a:cs typeface="Arial"/>
                <a:sym typeface="Arial"/>
              </a:rPr>
              <a:t>122     [122, 26)      10</a:t>
            </a:r>
            <a:endParaRPr sz="12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26       [26, 9</a:t>
            </a:r>
            <a:r>
              <a:rPr lang="en" sz="1200">
                <a:solidFill>
                  <a:schemeClr val="dk1"/>
                </a:solidFill>
              </a:rPr>
              <a:t>0</a:t>
            </a:r>
            <a:r>
              <a:rPr lang="en" sz="1200" b="0" i="0" u="none" strike="noStrike" cap="none">
                <a:solidFill>
                  <a:schemeClr val="dk1"/>
                </a:solidFill>
                <a:latin typeface="Arial"/>
                <a:ea typeface="Arial"/>
                <a:cs typeface="Arial"/>
                <a:sym typeface="Arial"/>
              </a:rPr>
              <a:t>)        32      </a:t>
            </a:r>
            <a:endParaRPr sz="1200" b="0" i="0" u="none" strike="noStrike" cap="none">
              <a:solidFill>
                <a:schemeClr val="dk1"/>
              </a:solidFill>
              <a:latin typeface="Arial"/>
              <a:ea typeface="Arial"/>
              <a:cs typeface="Arial"/>
              <a:sym typeface="Arial"/>
            </a:endParaRPr>
          </a:p>
        </p:txBody>
      </p:sp>
      <p:sp>
        <p:nvSpPr>
          <p:cNvPr id="797" name="Google Shape;797;g2bdaec6f95c_0_252"/>
          <p:cNvSpPr/>
          <p:nvPr/>
        </p:nvSpPr>
        <p:spPr>
          <a:xfrm>
            <a:off x="6145132" y="684203"/>
            <a:ext cx="2004300" cy="1939800"/>
          </a:xfrm>
          <a:prstGeom prst="wedgeRectCallout">
            <a:avLst>
              <a:gd name="adj1" fmla="val -97097"/>
              <a:gd name="adj2" fmla="val -1416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g2bdaec6f95c_0_252"/>
          <p:cNvSpPr txBox="1"/>
          <p:nvPr/>
        </p:nvSpPr>
        <p:spPr>
          <a:xfrm>
            <a:off x="6217482" y="787853"/>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Arial"/>
                <a:ea typeface="Arial"/>
                <a:cs typeface="Arial"/>
                <a:sym typeface="Arial"/>
              </a:rPr>
              <a:t>start   interval       node </a:t>
            </a:r>
            <a:endParaRPr sz="1200" b="1" i="0" u="none" strike="noStrike" cap="none">
              <a:solidFill>
                <a:schemeClr val="dk1"/>
              </a:solidFill>
              <a:latin typeface="Arial"/>
              <a:ea typeface="Arial"/>
              <a:cs typeface="Arial"/>
              <a:sym typeface="Arial"/>
            </a:endParaRPr>
          </a:p>
        </p:txBody>
      </p:sp>
      <p:sp>
        <p:nvSpPr>
          <p:cNvPr id="799" name="Google Shape;799;g2bdaec6f95c_0_252"/>
          <p:cNvSpPr txBox="1"/>
          <p:nvPr/>
        </p:nvSpPr>
        <p:spPr>
          <a:xfrm>
            <a:off x="6217482" y="1022278"/>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11       [11, 12)         32</a:t>
            </a:r>
            <a:endParaRPr sz="1200" b="0" i="0" u="none" strike="noStrike" cap="none">
              <a:solidFill>
                <a:schemeClr val="dk1"/>
              </a:solidFill>
              <a:latin typeface="Arial"/>
              <a:ea typeface="Arial"/>
              <a:cs typeface="Arial"/>
              <a:sym typeface="Arial"/>
            </a:endParaRPr>
          </a:p>
        </p:txBody>
      </p:sp>
      <p:sp>
        <p:nvSpPr>
          <p:cNvPr id="800" name="Google Shape;800;g2bdaec6f95c_0_252"/>
          <p:cNvSpPr txBox="1"/>
          <p:nvPr/>
        </p:nvSpPr>
        <p:spPr>
          <a:xfrm>
            <a:off x="6217482" y="1229778"/>
            <a:ext cx="23517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12       [12, 14)         32</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14       [14, 18)         32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18       [18, 26)         32</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26       [26, 42)         32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42       [42, 74)         60</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74       [74, 1</a:t>
            </a:r>
            <a:r>
              <a:rPr lang="en" sz="1200">
                <a:solidFill>
                  <a:schemeClr val="dk1"/>
                </a:solidFill>
              </a:rPr>
              <a:t>0</a:t>
            </a:r>
            <a:r>
              <a:rPr lang="en" sz="1200" b="0" i="0" u="none" strike="noStrike" cap="none">
                <a:solidFill>
                  <a:schemeClr val="dk1"/>
                </a:solidFill>
                <a:latin typeface="Arial"/>
                <a:ea typeface="Arial"/>
                <a:cs typeface="Arial"/>
                <a:sym typeface="Arial"/>
              </a:rPr>
              <a:t>)         90     </a:t>
            </a:r>
            <a:endParaRPr sz="1200" b="0" i="0" u="none" strike="noStrike" cap="none">
              <a:solidFill>
                <a:schemeClr val="dk1"/>
              </a:solidFill>
              <a:latin typeface="Arial"/>
              <a:ea typeface="Arial"/>
              <a:cs typeface="Arial"/>
              <a:sym typeface="Arial"/>
            </a:endParaRPr>
          </a:p>
        </p:txBody>
      </p:sp>
      <p:cxnSp>
        <p:nvCxnSpPr>
          <p:cNvPr id="801" name="Google Shape;801;g2bdaec6f95c_0_252"/>
          <p:cNvCxnSpPr/>
          <p:nvPr/>
        </p:nvCxnSpPr>
        <p:spPr>
          <a:xfrm rot="10800000">
            <a:off x="3241382" y="3204253"/>
            <a:ext cx="343800" cy="723300"/>
          </a:xfrm>
          <a:prstGeom prst="straightConnector1">
            <a:avLst/>
          </a:prstGeom>
          <a:noFill/>
          <a:ln w="9525" cap="flat" cmpd="sng">
            <a:solidFill>
              <a:srgbClr val="FF0000"/>
            </a:solidFill>
            <a:prstDash val="solid"/>
            <a:round/>
            <a:headEnd type="none" w="sm" len="sm"/>
            <a:tailEnd type="triangle" w="med" len="med"/>
          </a:ln>
        </p:spPr>
      </p:cxnSp>
      <p:sp>
        <p:nvSpPr>
          <p:cNvPr id="802" name="Google Shape;802;g2bdaec6f95c_0_252"/>
          <p:cNvSpPr txBox="1"/>
          <p:nvPr/>
        </p:nvSpPr>
        <p:spPr>
          <a:xfrm>
            <a:off x="3317907" y="3804528"/>
            <a:ext cx="735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k = 15</a:t>
            </a:r>
            <a:endParaRPr sz="1400" b="1" i="0" u="none" strike="noStrike" cap="none">
              <a:solidFill>
                <a:srgbClr val="FF0000"/>
              </a:solidFill>
              <a:latin typeface="Arial"/>
              <a:ea typeface="Arial"/>
              <a:cs typeface="Arial"/>
              <a:sym typeface="Arial"/>
            </a:endParaRPr>
          </a:p>
        </p:txBody>
      </p:sp>
      <p:cxnSp>
        <p:nvCxnSpPr>
          <p:cNvPr id="803" name="Google Shape;803;g2bdaec6f95c_0_252"/>
          <p:cNvCxnSpPr>
            <a:endCxn id="787" idx="1"/>
          </p:cNvCxnSpPr>
          <p:nvPr/>
        </p:nvCxnSpPr>
        <p:spPr>
          <a:xfrm rot="10800000" flipH="1">
            <a:off x="3416657" y="1502228"/>
            <a:ext cx="1478400" cy="1462500"/>
          </a:xfrm>
          <a:prstGeom prst="straightConnector1">
            <a:avLst/>
          </a:prstGeom>
          <a:noFill/>
          <a:ln w="9525" cap="flat" cmpd="sng">
            <a:solidFill>
              <a:srgbClr val="FF0000"/>
            </a:solidFill>
            <a:prstDash val="solid"/>
            <a:round/>
            <a:headEnd type="none" w="sm" len="sm"/>
            <a:tailEnd type="triangle" w="med" len="med"/>
          </a:ln>
        </p:spPr>
      </p:cxnSp>
      <p:sp>
        <p:nvSpPr>
          <p:cNvPr id="804" name="Google Shape;804;g2bdaec6f95c_0_2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30</a:t>
            </a:fld>
            <a:endParaRPr/>
          </a:p>
        </p:txBody>
      </p:sp>
      <p:sp>
        <p:nvSpPr>
          <p:cNvPr id="806" name="Google Shape;806;g2bdaec6f95c_0_252"/>
          <p:cNvSpPr/>
          <p:nvPr/>
        </p:nvSpPr>
        <p:spPr>
          <a:xfrm>
            <a:off x="1152207" y="2773128"/>
            <a:ext cx="787500" cy="1431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7" name="Google Shape;807;g2bdaec6f95c_0_252"/>
          <p:cNvSpPr/>
          <p:nvPr/>
        </p:nvSpPr>
        <p:spPr>
          <a:xfrm>
            <a:off x="6700557" y="1074553"/>
            <a:ext cx="787500" cy="1431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g2bdaec6f95c_0_28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Route k = 15</a:t>
            </a:r>
            <a:endParaRPr/>
          </a:p>
        </p:txBody>
      </p:sp>
      <p:sp>
        <p:nvSpPr>
          <p:cNvPr id="814" name="Google Shape;814;g2bdaec6f95c_0_284"/>
          <p:cNvSpPr/>
          <p:nvPr/>
        </p:nvSpPr>
        <p:spPr>
          <a:xfrm>
            <a:off x="3083657" y="1352429"/>
            <a:ext cx="2411700" cy="2291700"/>
          </a:xfrm>
          <a:prstGeom prst="ellipse">
            <a:avLst/>
          </a:prstGeom>
          <a:solidFill>
            <a:srgbClr val="FFFFFF"/>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g2bdaec6f95c_0_284"/>
          <p:cNvSpPr/>
          <p:nvPr/>
        </p:nvSpPr>
        <p:spPr>
          <a:xfrm>
            <a:off x="4822057" y="1427229"/>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g2bdaec6f95c_0_284"/>
          <p:cNvSpPr/>
          <p:nvPr/>
        </p:nvSpPr>
        <p:spPr>
          <a:xfrm>
            <a:off x="5404732" y="2216154"/>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g2bdaec6f95c_0_284"/>
          <p:cNvSpPr/>
          <p:nvPr/>
        </p:nvSpPr>
        <p:spPr>
          <a:xfrm>
            <a:off x="4681957" y="3494129"/>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g2bdaec6f95c_0_284"/>
          <p:cNvSpPr/>
          <p:nvPr/>
        </p:nvSpPr>
        <p:spPr>
          <a:xfrm>
            <a:off x="3177807" y="3025204"/>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g2bdaec6f95c_0_284"/>
          <p:cNvSpPr/>
          <p:nvPr/>
        </p:nvSpPr>
        <p:spPr>
          <a:xfrm>
            <a:off x="3177807" y="1856679"/>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g2bdaec6f95c_0_284"/>
          <p:cNvSpPr/>
          <p:nvPr/>
        </p:nvSpPr>
        <p:spPr>
          <a:xfrm>
            <a:off x="3532657" y="1477254"/>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g2bdaec6f95c_0_284"/>
          <p:cNvSpPr txBox="1"/>
          <p:nvPr/>
        </p:nvSpPr>
        <p:spPr>
          <a:xfrm>
            <a:off x="5544832" y="2091054"/>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32</a:t>
            </a:r>
            <a:endParaRPr sz="1400" b="1" i="0" u="none" strike="noStrike" cap="none">
              <a:solidFill>
                <a:schemeClr val="dk1"/>
              </a:solidFill>
              <a:latin typeface="Arial"/>
              <a:ea typeface="Arial"/>
              <a:cs typeface="Arial"/>
              <a:sym typeface="Arial"/>
            </a:endParaRPr>
          </a:p>
        </p:txBody>
      </p:sp>
      <p:sp>
        <p:nvSpPr>
          <p:cNvPr id="823" name="Google Shape;823;g2bdaec6f95c_0_284"/>
          <p:cNvSpPr txBox="1"/>
          <p:nvPr/>
        </p:nvSpPr>
        <p:spPr>
          <a:xfrm>
            <a:off x="4895057" y="1302129"/>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10</a:t>
            </a:r>
            <a:endParaRPr sz="1400" b="1" i="0" u="none" strike="noStrike" cap="none">
              <a:solidFill>
                <a:schemeClr val="dk1"/>
              </a:solidFill>
              <a:latin typeface="Arial"/>
              <a:ea typeface="Arial"/>
              <a:cs typeface="Arial"/>
              <a:sym typeface="Arial"/>
            </a:endParaRPr>
          </a:p>
        </p:txBody>
      </p:sp>
      <p:sp>
        <p:nvSpPr>
          <p:cNvPr id="824" name="Google Shape;824;g2bdaec6f95c_0_284"/>
          <p:cNvSpPr txBox="1"/>
          <p:nvPr/>
        </p:nvSpPr>
        <p:spPr>
          <a:xfrm>
            <a:off x="2577507" y="1731579"/>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105</a:t>
            </a:r>
            <a:endParaRPr sz="1400" b="1" i="0" u="none" strike="noStrike" cap="none">
              <a:solidFill>
                <a:schemeClr val="dk1"/>
              </a:solidFill>
              <a:latin typeface="Arial"/>
              <a:ea typeface="Arial"/>
              <a:cs typeface="Arial"/>
              <a:sym typeface="Arial"/>
            </a:endParaRPr>
          </a:p>
        </p:txBody>
      </p:sp>
      <p:sp>
        <p:nvSpPr>
          <p:cNvPr id="825" name="Google Shape;825;g2bdaec6f95c_0_284"/>
          <p:cNvSpPr txBox="1"/>
          <p:nvPr/>
        </p:nvSpPr>
        <p:spPr>
          <a:xfrm>
            <a:off x="4822057" y="3379529"/>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60</a:t>
            </a:r>
            <a:endParaRPr sz="1400" b="1" i="0" u="none" strike="noStrike" cap="none">
              <a:solidFill>
                <a:schemeClr val="dk1"/>
              </a:solidFill>
              <a:latin typeface="Arial"/>
              <a:ea typeface="Arial"/>
              <a:cs typeface="Arial"/>
              <a:sym typeface="Arial"/>
            </a:endParaRPr>
          </a:p>
        </p:txBody>
      </p:sp>
      <p:sp>
        <p:nvSpPr>
          <p:cNvPr id="826" name="Google Shape;826;g2bdaec6f95c_0_284"/>
          <p:cNvSpPr txBox="1"/>
          <p:nvPr/>
        </p:nvSpPr>
        <p:spPr>
          <a:xfrm>
            <a:off x="2817632" y="2950154"/>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90</a:t>
            </a:r>
            <a:endParaRPr sz="1400" b="1" i="0" u="none" strike="noStrike" cap="none">
              <a:solidFill>
                <a:schemeClr val="dk1"/>
              </a:solidFill>
              <a:latin typeface="Arial"/>
              <a:ea typeface="Arial"/>
              <a:cs typeface="Arial"/>
              <a:sym typeface="Arial"/>
            </a:endParaRPr>
          </a:p>
        </p:txBody>
      </p:sp>
      <p:sp>
        <p:nvSpPr>
          <p:cNvPr id="827" name="Google Shape;827;g2bdaec6f95c_0_284"/>
          <p:cNvSpPr txBox="1"/>
          <p:nvPr/>
        </p:nvSpPr>
        <p:spPr>
          <a:xfrm>
            <a:off x="3302557" y="1164542"/>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120</a:t>
            </a:r>
            <a:endParaRPr sz="1400" b="1" i="0" u="none" strike="noStrike" cap="none">
              <a:solidFill>
                <a:schemeClr val="dk1"/>
              </a:solidFill>
              <a:latin typeface="Arial"/>
              <a:ea typeface="Arial"/>
              <a:cs typeface="Arial"/>
              <a:sym typeface="Arial"/>
            </a:endParaRPr>
          </a:p>
        </p:txBody>
      </p:sp>
      <p:sp>
        <p:nvSpPr>
          <p:cNvPr id="829" name="Google Shape;829;g2bdaec6f95c_0_284"/>
          <p:cNvSpPr/>
          <p:nvPr/>
        </p:nvSpPr>
        <p:spPr>
          <a:xfrm>
            <a:off x="599032" y="2366154"/>
            <a:ext cx="2004300" cy="1939800"/>
          </a:xfrm>
          <a:prstGeom prst="wedgeRectCallout">
            <a:avLst>
              <a:gd name="adj1" fmla="val 68563"/>
              <a:gd name="adj2" fmla="val 128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g2bdaec6f95c_0_284"/>
          <p:cNvSpPr txBox="1"/>
          <p:nvPr/>
        </p:nvSpPr>
        <p:spPr>
          <a:xfrm>
            <a:off x="671382" y="2469804"/>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Arial"/>
                <a:ea typeface="Arial"/>
                <a:cs typeface="Arial"/>
                <a:sym typeface="Arial"/>
              </a:rPr>
              <a:t>start   interval       node </a:t>
            </a:r>
            <a:endParaRPr sz="1200" b="1" i="0" u="none" strike="noStrike" cap="none">
              <a:solidFill>
                <a:schemeClr val="dk1"/>
              </a:solidFill>
              <a:latin typeface="Arial"/>
              <a:ea typeface="Arial"/>
              <a:cs typeface="Arial"/>
              <a:sym typeface="Arial"/>
            </a:endParaRPr>
          </a:p>
        </p:txBody>
      </p:sp>
      <p:sp>
        <p:nvSpPr>
          <p:cNvPr id="831" name="Google Shape;831;g2bdaec6f95c_0_284"/>
          <p:cNvSpPr txBox="1"/>
          <p:nvPr/>
        </p:nvSpPr>
        <p:spPr>
          <a:xfrm>
            <a:off x="671382" y="2704229"/>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91       [91, 92)        105</a:t>
            </a:r>
            <a:endParaRPr sz="1200" b="0" i="0" u="none" strike="noStrike" cap="none">
              <a:solidFill>
                <a:schemeClr val="dk1"/>
              </a:solidFill>
              <a:latin typeface="Arial"/>
              <a:ea typeface="Arial"/>
              <a:cs typeface="Arial"/>
              <a:sym typeface="Arial"/>
            </a:endParaRPr>
          </a:p>
        </p:txBody>
      </p:sp>
      <p:sp>
        <p:nvSpPr>
          <p:cNvPr id="832" name="Google Shape;832;g2bdaec6f95c_0_284"/>
          <p:cNvSpPr txBox="1"/>
          <p:nvPr/>
        </p:nvSpPr>
        <p:spPr>
          <a:xfrm>
            <a:off x="671382" y="2911729"/>
            <a:ext cx="23517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92       [92, 94)        105</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94       [94, 98)        105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98       [98, 106)      105</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106     [106, 122)    120</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0000"/>
                </a:solidFill>
                <a:latin typeface="Arial"/>
                <a:ea typeface="Arial"/>
                <a:cs typeface="Arial"/>
                <a:sym typeface="Arial"/>
              </a:rPr>
              <a:t>122     [122, 26)      10</a:t>
            </a:r>
            <a:endParaRPr sz="12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26       [26, 9</a:t>
            </a:r>
            <a:r>
              <a:rPr lang="en" sz="1200">
                <a:solidFill>
                  <a:schemeClr val="dk1"/>
                </a:solidFill>
              </a:rPr>
              <a:t>0</a:t>
            </a:r>
            <a:r>
              <a:rPr lang="en" sz="1200" b="0" i="0" u="none" strike="noStrike" cap="none">
                <a:solidFill>
                  <a:schemeClr val="dk1"/>
                </a:solidFill>
                <a:latin typeface="Arial"/>
                <a:ea typeface="Arial"/>
                <a:cs typeface="Arial"/>
                <a:sym typeface="Arial"/>
              </a:rPr>
              <a:t>)        32      </a:t>
            </a:r>
            <a:endParaRPr sz="1200" b="0" i="0" u="none" strike="noStrike" cap="none">
              <a:solidFill>
                <a:schemeClr val="dk1"/>
              </a:solidFill>
              <a:latin typeface="Arial"/>
              <a:ea typeface="Arial"/>
              <a:cs typeface="Arial"/>
              <a:sym typeface="Arial"/>
            </a:endParaRPr>
          </a:p>
        </p:txBody>
      </p:sp>
      <p:sp>
        <p:nvSpPr>
          <p:cNvPr id="833" name="Google Shape;833;g2bdaec6f95c_0_284"/>
          <p:cNvSpPr/>
          <p:nvPr/>
        </p:nvSpPr>
        <p:spPr>
          <a:xfrm>
            <a:off x="6145132" y="684204"/>
            <a:ext cx="2004300" cy="1939800"/>
          </a:xfrm>
          <a:prstGeom prst="wedgeRectCallout">
            <a:avLst>
              <a:gd name="adj1" fmla="val -97097"/>
              <a:gd name="adj2" fmla="val -1416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g2bdaec6f95c_0_284"/>
          <p:cNvSpPr txBox="1"/>
          <p:nvPr/>
        </p:nvSpPr>
        <p:spPr>
          <a:xfrm>
            <a:off x="6217482" y="787854"/>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Arial"/>
                <a:ea typeface="Arial"/>
                <a:cs typeface="Arial"/>
                <a:sym typeface="Arial"/>
              </a:rPr>
              <a:t>start   interval       node </a:t>
            </a:r>
            <a:endParaRPr sz="1200" b="1" i="0" u="none" strike="noStrike" cap="none">
              <a:solidFill>
                <a:schemeClr val="dk1"/>
              </a:solidFill>
              <a:latin typeface="Arial"/>
              <a:ea typeface="Arial"/>
              <a:cs typeface="Arial"/>
              <a:sym typeface="Arial"/>
            </a:endParaRPr>
          </a:p>
        </p:txBody>
      </p:sp>
      <p:sp>
        <p:nvSpPr>
          <p:cNvPr id="835" name="Google Shape;835;g2bdaec6f95c_0_284"/>
          <p:cNvSpPr txBox="1"/>
          <p:nvPr/>
        </p:nvSpPr>
        <p:spPr>
          <a:xfrm>
            <a:off x="6217482" y="1022279"/>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0000"/>
                </a:solidFill>
                <a:latin typeface="Arial"/>
                <a:ea typeface="Arial"/>
                <a:cs typeface="Arial"/>
                <a:sym typeface="Arial"/>
              </a:rPr>
              <a:t>11       [11, 12)         32</a:t>
            </a:r>
            <a:endParaRPr sz="1200" b="0" i="0" u="none" strike="noStrike" cap="none">
              <a:solidFill>
                <a:srgbClr val="FF0000"/>
              </a:solidFill>
              <a:latin typeface="Arial"/>
              <a:ea typeface="Arial"/>
              <a:cs typeface="Arial"/>
              <a:sym typeface="Arial"/>
            </a:endParaRPr>
          </a:p>
        </p:txBody>
      </p:sp>
      <p:sp>
        <p:nvSpPr>
          <p:cNvPr id="836" name="Google Shape;836;g2bdaec6f95c_0_284"/>
          <p:cNvSpPr txBox="1"/>
          <p:nvPr/>
        </p:nvSpPr>
        <p:spPr>
          <a:xfrm>
            <a:off x="6217482" y="1229779"/>
            <a:ext cx="23517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12       [12, 14)         32</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14       [14, 18)         32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18       [18, 26)         32</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26       [26, 42)         32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42       [42, 74)         60</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74       [74, 1</a:t>
            </a:r>
            <a:r>
              <a:rPr lang="en" sz="1200">
                <a:solidFill>
                  <a:schemeClr val="dk1"/>
                </a:solidFill>
              </a:rPr>
              <a:t>0</a:t>
            </a:r>
            <a:r>
              <a:rPr lang="en" sz="1200" b="0" i="0" u="none" strike="noStrike" cap="none">
                <a:solidFill>
                  <a:schemeClr val="dk1"/>
                </a:solidFill>
                <a:latin typeface="Arial"/>
                <a:ea typeface="Arial"/>
                <a:cs typeface="Arial"/>
                <a:sym typeface="Arial"/>
              </a:rPr>
              <a:t>)         90     </a:t>
            </a:r>
            <a:endParaRPr sz="1200" b="0" i="0" u="none" strike="noStrike" cap="none">
              <a:solidFill>
                <a:schemeClr val="dk1"/>
              </a:solidFill>
              <a:latin typeface="Arial"/>
              <a:ea typeface="Arial"/>
              <a:cs typeface="Arial"/>
              <a:sym typeface="Arial"/>
            </a:endParaRPr>
          </a:p>
        </p:txBody>
      </p:sp>
      <p:cxnSp>
        <p:nvCxnSpPr>
          <p:cNvPr id="837" name="Google Shape;837;g2bdaec6f95c_0_284"/>
          <p:cNvCxnSpPr/>
          <p:nvPr/>
        </p:nvCxnSpPr>
        <p:spPr>
          <a:xfrm rot="10800000">
            <a:off x="3241382" y="3204254"/>
            <a:ext cx="343800" cy="723300"/>
          </a:xfrm>
          <a:prstGeom prst="straightConnector1">
            <a:avLst/>
          </a:prstGeom>
          <a:noFill/>
          <a:ln w="9525" cap="flat" cmpd="sng">
            <a:solidFill>
              <a:srgbClr val="FF0000"/>
            </a:solidFill>
            <a:prstDash val="solid"/>
            <a:round/>
            <a:headEnd type="none" w="sm" len="sm"/>
            <a:tailEnd type="triangle" w="med" len="med"/>
          </a:ln>
        </p:spPr>
      </p:cxnSp>
      <p:sp>
        <p:nvSpPr>
          <p:cNvPr id="838" name="Google Shape;838;g2bdaec6f95c_0_284"/>
          <p:cNvSpPr txBox="1"/>
          <p:nvPr/>
        </p:nvSpPr>
        <p:spPr>
          <a:xfrm>
            <a:off x="3317907" y="3804529"/>
            <a:ext cx="735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k = 15</a:t>
            </a:r>
            <a:endParaRPr sz="1400" b="1" i="0" u="none" strike="noStrike" cap="none">
              <a:solidFill>
                <a:srgbClr val="FF0000"/>
              </a:solidFill>
              <a:latin typeface="Arial"/>
              <a:ea typeface="Arial"/>
              <a:cs typeface="Arial"/>
              <a:sym typeface="Arial"/>
            </a:endParaRPr>
          </a:p>
        </p:txBody>
      </p:sp>
      <p:cxnSp>
        <p:nvCxnSpPr>
          <p:cNvPr id="839" name="Google Shape;839;g2bdaec6f95c_0_284"/>
          <p:cNvCxnSpPr>
            <a:endCxn id="823" idx="1"/>
          </p:cNvCxnSpPr>
          <p:nvPr/>
        </p:nvCxnSpPr>
        <p:spPr>
          <a:xfrm rot="10800000" flipH="1">
            <a:off x="3416657" y="1502229"/>
            <a:ext cx="1478400" cy="1462500"/>
          </a:xfrm>
          <a:prstGeom prst="straightConnector1">
            <a:avLst/>
          </a:prstGeom>
          <a:noFill/>
          <a:ln w="9525" cap="flat" cmpd="sng">
            <a:solidFill>
              <a:srgbClr val="FF0000"/>
            </a:solidFill>
            <a:prstDash val="solid"/>
            <a:round/>
            <a:headEnd type="none" w="sm" len="sm"/>
            <a:tailEnd type="triangle" w="med" len="med"/>
          </a:ln>
        </p:spPr>
      </p:cxnSp>
      <p:cxnSp>
        <p:nvCxnSpPr>
          <p:cNvPr id="840" name="Google Shape;840;g2bdaec6f95c_0_284"/>
          <p:cNvCxnSpPr/>
          <p:nvPr/>
        </p:nvCxnSpPr>
        <p:spPr>
          <a:xfrm flipH="1">
            <a:off x="3868082" y="1757179"/>
            <a:ext cx="995700" cy="2129400"/>
          </a:xfrm>
          <a:prstGeom prst="straightConnector1">
            <a:avLst/>
          </a:prstGeom>
          <a:noFill/>
          <a:ln w="9525" cap="flat" cmpd="sng">
            <a:solidFill>
              <a:srgbClr val="FF0000"/>
            </a:solidFill>
            <a:prstDash val="solid"/>
            <a:round/>
            <a:headEnd type="none" w="sm" len="sm"/>
            <a:tailEnd type="triangle" w="med" len="med"/>
          </a:ln>
        </p:spPr>
      </p:cxnSp>
      <p:sp>
        <p:nvSpPr>
          <p:cNvPr id="841" name="Google Shape;841;g2bdaec6f95c_0_284"/>
          <p:cNvSpPr txBox="1"/>
          <p:nvPr/>
        </p:nvSpPr>
        <p:spPr>
          <a:xfrm>
            <a:off x="4326307" y="2672742"/>
            <a:ext cx="3454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0000"/>
                </a:solidFill>
                <a:latin typeface="Arial"/>
                <a:ea typeface="Arial"/>
                <a:cs typeface="Arial"/>
                <a:sym typeface="Arial"/>
              </a:rPr>
              <a:t>node 32 is your successor</a:t>
            </a:r>
            <a:endParaRPr sz="1400" b="0" i="0" u="none" strike="noStrike" cap="none">
              <a:solidFill>
                <a:srgbClr val="FF0000"/>
              </a:solidFill>
              <a:latin typeface="Arial"/>
              <a:ea typeface="Arial"/>
              <a:cs typeface="Arial"/>
              <a:sym typeface="Arial"/>
            </a:endParaRPr>
          </a:p>
        </p:txBody>
      </p:sp>
      <p:sp>
        <p:nvSpPr>
          <p:cNvPr id="842" name="Google Shape;842;g2bdaec6f95c_0_2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31</a:t>
            </a:fld>
            <a:endParaRPr/>
          </a:p>
        </p:txBody>
      </p:sp>
      <p:sp>
        <p:nvSpPr>
          <p:cNvPr id="844" name="Google Shape;844;g2bdaec6f95c_0_284"/>
          <p:cNvSpPr/>
          <p:nvPr/>
        </p:nvSpPr>
        <p:spPr>
          <a:xfrm>
            <a:off x="1152207" y="2773129"/>
            <a:ext cx="787500" cy="1431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5" name="Google Shape;845;g2bdaec6f95c_0_284"/>
          <p:cNvSpPr/>
          <p:nvPr/>
        </p:nvSpPr>
        <p:spPr>
          <a:xfrm>
            <a:off x="6700557" y="1074554"/>
            <a:ext cx="787500" cy="1431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g2e3fe1e1f05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Route k = 15</a:t>
            </a:r>
            <a:endParaRPr/>
          </a:p>
        </p:txBody>
      </p:sp>
      <p:sp>
        <p:nvSpPr>
          <p:cNvPr id="852" name="Google Shape;852;g2e3fe1e1f05_0_0"/>
          <p:cNvSpPr/>
          <p:nvPr/>
        </p:nvSpPr>
        <p:spPr>
          <a:xfrm>
            <a:off x="3091969" y="1319178"/>
            <a:ext cx="2411700" cy="2291700"/>
          </a:xfrm>
          <a:prstGeom prst="ellipse">
            <a:avLst/>
          </a:prstGeom>
          <a:solidFill>
            <a:srgbClr val="FFFFFF"/>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g2e3fe1e1f05_0_0"/>
          <p:cNvSpPr/>
          <p:nvPr/>
        </p:nvSpPr>
        <p:spPr>
          <a:xfrm>
            <a:off x="4830369" y="1393978"/>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g2e3fe1e1f05_0_0"/>
          <p:cNvSpPr/>
          <p:nvPr/>
        </p:nvSpPr>
        <p:spPr>
          <a:xfrm>
            <a:off x="5413044" y="2182903"/>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g2e3fe1e1f05_0_0"/>
          <p:cNvSpPr/>
          <p:nvPr/>
        </p:nvSpPr>
        <p:spPr>
          <a:xfrm>
            <a:off x="4690269" y="3460878"/>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g2e3fe1e1f05_0_0"/>
          <p:cNvSpPr/>
          <p:nvPr/>
        </p:nvSpPr>
        <p:spPr>
          <a:xfrm>
            <a:off x="3186119" y="2991953"/>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g2e3fe1e1f05_0_0"/>
          <p:cNvSpPr/>
          <p:nvPr/>
        </p:nvSpPr>
        <p:spPr>
          <a:xfrm>
            <a:off x="3186119" y="1823428"/>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g2e3fe1e1f05_0_0"/>
          <p:cNvSpPr/>
          <p:nvPr/>
        </p:nvSpPr>
        <p:spPr>
          <a:xfrm>
            <a:off x="3540969" y="1444003"/>
            <a:ext cx="140100" cy="150000"/>
          </a:xfrm>
          <a:prstGeom prst="ellipse">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g2e3fe1e1f05_0_0"/>
          <p:cNvSpPr txBox="1"/>
          <p:nvPr/>
        </p:nvSpPr>
        <p:spPr>
          <a:xfrm>
            <a:off x="5553144" y="2057803"/>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32</a:t>
            </a:r>
            <a:endParaRPr sz="1400" b="1" i="0" u="none" strike="noStrike" cap="none">
              <a:solidFill>
                <a:schemeClr val="dk1"/>
              </a:solidFill>
              <a:latin typeface="Arial"/>
              <a:ea typeface="Arial"/>
              <a:cs typeface="Arial"/>
              <a:sym typeface="Arial"/>
            </a:endParaRPr>
          </a:p>
        </p:txBody>
      </p:sp>
      <p:sp>
        <p:nvSpPr>
          <p:cNvPr id="861" name="Google Shape;861;g2e3fe1e1f05_0_0"/>
          <p:cNvSpPr txBox="1"/>
          <p:nvPr/>
        </p:nvSpPr>
        <p:spPr>
          <a:xfrm>
            <a:off x="4903369" y="1268878"/>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10</a:t>
            </a:r>
            <a:endParaRPr sz="1400" b="1" i="0" u="none" strike="noStrike" cap="none">
              <a:solidFill>
                <a:schemeClr val="dk1"/>
              </a:solidFill>
              <a:latin typeface="Arial"/>
              <a:ea typeface="Arial"/>
              <a:cs typeface="Arial"/>
              <a:sym typeface="Arial"/>
            </a:endParaRPr>
          </a:p>
        </p:txBody>
      </p:sp>
      <p:sp>
        <p:nvSpPr>
          <p:cNvPr id="862" name="Google Shape;862;g2e3fe1e1f05_0_0"/>
          <p:cNvSpPr txBox="1"/>
          <p:nvPr/>
        </p:nvSpPr>
        <p:spPr>
          <a:xfrm>
            <a:off x="2585819" y="1698328"/>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105</a:t>
            </a:r>
            <a:endParaRPr sz="1400" b="1" i="0" u="none" strike="noStrike" cap="none">
              <a:solidFill>
                <a:schemeClr val="dk1"/>
              </a:solidFill>
              <a:latin typeface="Arial"/>
              <a:ea typeface="Arial"/>
              <a:cs typeface="Arial"/>
              <a:sym typeface="Arial"/>
            </a:endParaRPr>
          </a:p>
        </p:txBody>
      </p:sp>
      <p:sp>
        <p:nvSpPr>
          <p:cNvPr id="863" name="Google Shape;863;g2e3fe1e1f05_0_0"/>
          <p:cNvSpPr txBox="1"/>
          <p:nvPr/>
        </p:nvSpPr>
        <p:spPr>
          <a:xfrm>
            <a:off x="4830369" y="3346278"/>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60</a:t>
            </a:r>
            <a:endParaRPr sz="1400" b="1" i="0" u="none" strike="noStrike" cap="none">
              <a:solidFill>
                <a:schemeClr val="dk1"/>
              </a:solidFill>
              <a:latin typeface="Arial"/>
              <a:ea typeface="Arial"/>
              <a:cs typeface="Arial"/>
              <a:sym typeface="Arial"/>
            </a:endParaRPr>
          </a:p>
        </p:txBody>
      </p:sp>
      <p:sp>
        <p:nvSpPr>
          <p:cNvPr id="864" name="Google Shape;864;g2e3fe1e1f05_0_0"/>
          <p:cNvSpPr txBox="1"/>
          <p:nvPr/>
        </p:nvSpPr>
        <p:spPr>
          <a:xfrm>
            <a:off x="2825944" y="2916903"/>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90</a:t>
            </a:r>
            <a:endParaRPr sz="1400" b="1" i="0" u="none" strike="noStrike" cap="none">
              <a:solidFill>
                <a:schemeClr val="dk1"/>
              </a:solidFill>
              <a:latin typeface="Arial"/>
              <a:ea typeface="Arial"/>
              <a:cs typeface="Arial"/>
              <a:sym typeface="Arial"/>
            </a:endParaRPr>
          </a:p>
        </p:txBody>
      </p:sp>
      <p:sp>
        <p:nvSpPr>
          <p:cNvPr id="865" name="Google Shape;865;g2e3fe1e1f05_0_0"/>
          <p:cNvSpPr txBox="1"/>
          <p:nvPr/>
        </p:nvSpPr>
        <p:spPr>
          <a:xfrm>
            <a:off x="3310869" y="1131291"/>
            <a:ext cx="60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120</a:t>
            </a:r>
            <a:endParaRPr sz="1400" b="1" i="0" u="none" strike="noStrike" cap="none">
              <a:solidFill>
                <a:schemeClr val="dk1"/>
              </a:solidFill>
              <a:latin typeface="Arial"/>
              <a:ea typeface="Arial"/>
              <a:cs typeface="Arial"/>
              <a:sym typeface="Arial"/>
            </a:endParaRPr>
          </a:p>
        </p:txBody>
      </p:sp>
      <p:sp>
        <p:nvSpPr>
          <p:cNvPr id="867" name="Google Shape;867;g2e3fe1e1f05_0_0"/>
          <p:cNvSpPr/>
          <p:nvPr/>
        </p:nvSpPr>
        <p:spPr>
          <a:xfrm>
            <a:off x="607344" y="2332903"/>
            <a:ext cx="2004300" cy="1939800"/>
          </a:xfrm>
          <a:prstGeom prst="wedgeRectCallout">
            <a:avLst>
              <a:gd name="adj1" fmla="val 68563"/>
              <a:gd name="adj2" fmla="val 128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g2e3fe1e1f05_0_0"/>
          <p:cNvSpPr txBox="1"/>
          <p:nvPr/>
        </p:nvSpPr>
        <p:spPr>
          <a:xfrm>
            <a:off x="679694" y="2436553"/>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Arial"/>
                <a:ea typeface="Arial"/>
                <a:cs typeface="Arial"/>
                <a:sym typeface="Arial"/>
              </a:rPr>
              <a:t>start   interval       node </a:t>
            </a:r>
            <a:endParaRPr sz="1200" b="1" i="0" u="none" strike="noStrike" cap="none">
              <a:solidFill>
                <a:schemeClr val="dk1"/>
              </a:solidFill>
              <a:latin typeface="Arial"/>
              <a:ea typeface="Arial"/>
              <a:cs typeface="Arial"/>
              <a:sym typeface="Arial"/>
            </a:endParaRPr>
          </a:p>
        </p:txBody>
      </p:sp>
      <p:sp>
        <p:nvSpPr>
          <p:cNvPr id="869" name="Google Shape;869;g2e3fe1e1f05_0_0"/>
          <p:cNvSpPr txBox="1"/>
          <p:nvPr/>
        </p:nvSpPr>
        <p:spPr>
          <a:xfrm>
            <a:off x="679694" y="2670978"/>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91       [91, 92)        105</a:t>
            </a:r>
            <a:endParaRPr sz="1200" b="0" i="0" u="none" strike="noStrike" cap="none">
              <a:solidFill>
                <a:schemeClr val="dk1"/>
              </a:solidFill>
              <a:latin typeface="Arial"/>
              <a:ea typeface="Arial"/>
              <a:cs typeface="Arial"/>
              <a:sym typeface="Arial"/>
            </a:endParaRPr>
          </a:p>
        </p:txBody>
      </p:sp>
      <p:sp>
        <p:nvSpPr>
          <p:cNvPr id="870" name="Google Shape;870;g2e3fe1e1f05_0_0"/>
          <p:cNvSpPr txBox="1"/>
          <p:nvPr/>
        </p:nvSpPr>
        <p:spPr>
          <a:xfrm>
            <a:off x="679694" y="2878478"/>
            <a:ext cx="23517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92       [92, 94)        105</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94       [94, 98)        105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98       [98, 106)      105</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106     [106, 122)    120</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0000"/>
                </a:solidFill>
                <a:latin typeface="Arial"/>
                <a:ea typeface="Arial"/>
                <a:cs typeface="Arial"/>
                <a:sym typeface="Arial"/>
              </a:rPr>
              <a:t>122     [122, 26)      10</a:t>
            </a:r>
            <a:endParaRPr sz="12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26       [26, 9</a:t>
            </a:r>
            <a:r>
              <a:rPr lang="en" sz="1200">
                <a:solidFill>
                  <a:schemeClr val="dk1"/>
                </a:solidFill>
              </a:rPr>
              <a:t>0</a:t>
            </a:r>
            <a:r>
              <a:rPr lang="en" sz="1200" b="0" i="0" u="none" strike="noStrike" cap="none">
                <a:solidFill>
                  <a:schemeClr val="dk1"/>
                </a:solidFill>
                <a:latin typeface="Arial"/>
                <a:ea typeface="Arial"/>
                <a:cs typeface="Arial"/>
                <a:sym typeface="Arial"/>
              </a:rPr>
              <a:t>)        32      </a:t>
            </a:r>
            <a:endParaRPr sz="1200" b="0" i="0" u="none" strike="noStrike" cap="none">
              <a:solidFill>
                <a:schemeClr val="dk1"/>
              </a:solidFill>
              <a:latin typeface="Arial"/>
              <a:ea typeface="Arial"/>
              <a:cs typeface="Arial"/>
              <a:sym typeface="Arial"/>
            </a:endParaRPr>
          </a:p>
        </p:txBody>
      </p:sp>
      <p:sp>
        <p:nvSpPr>
          <p:cNvPr id="871" name="Google Shape;871;g2e3fe1e1f05_0_0"/>
          <p:cNvSpPr/>
          <p:nvPr/>
        </p:nvSpPr>
        <p:spPr>
          <a:xfrm>
            <a:off x="6153444" y="650953"/>
            <a:ext cx="2004300" cy="1939800"/>
          </a:xfrm>
          <a:prstGeom prst="wedgeRectCallout">
            <a:avLst>
              <a:gd name="adj1" fmla="val -97097"/>
              <a:gd name="adj2" fmla="val -1416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g2e3fe1e1f05_0_0"/>
          <p:cNvSpPr txBox="1"/>
          <p:nvPr/>
        </p:nvSpPr>
        <p:spPr>
          <a:xfrm>
            <a:off x="6225794" y="754603"/>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Arial"/>
                <a:ea typeface="Arial"/>
                <a:cs typeface="Arial"/>
                <a:sym typeface="Arial"/>
              </a:rPr>
              <a:t>start   interval       node </a:t>
            </a:r>
            <a:endParaRPr sz="1200" b="1" i="0" u="none" strike="noStrike" cap="none">
              <a:solidFill>
                <a:schemeClr val="dk1"/>
              </a:solidFill>
              <a:latin typeface="Arial"/>
              <a:ea typeface="Arial"/>
              <a:cs typeface="Arial"/>
              <a:sym typeface="Arial"/>
            </a:endParaRPr>
          </a:p>
        </p:txBody>
      </p:sp>
      <p:sp>
        <p:nvSpPr>
          <p:cNvPr id="873" name="Google Shape;873;g2e3fe1e1f05_0_0"/>
          <p:cNvSpPr txBox="1"/>
          <p:nvPr/>
        </p:nvSpPr>
        <p:spPr>
          <a:xfrm>
            <a:off x="6225794" y="989028"/>
            <a:ext cx="2351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0000"/>
                </a:solidFill>
                <a:latin typeface="Arial"/>
                <a:ea typeface="Arial"/>
                <a:cs typeface="Arial"/>
                <a:sym typeface="Arial"/>
              </a:rPr>
              <a:t>11       [11, 12)         32</a:t>
            </a:r>
            <a:endParaRPr sz="1200" b="0" i="0" u="none" strike="noStrike" cap="none">
              <a:solidFill>
                <a:srgbClr val="FF0000"/>
              </a:solidFill>
              <a:latin typeface="Arial"/>
              <a:ea typeface="Arial"/>
              <a:cs typeface="Arial"/>
              <a:sym typeface="Arial"/>
            </a:endParaRPr>
          </a:p>
        </p:txBody>
      </p:sp>
      <p:sp>
        <p:nvSpPr>
          <p:cNvPr id="874" name="Google Shape;874;g2e3fe1e1f05_0_0"/>
          <p:cNvSpPr txBox="1"/>
          <p:nvPr/>
        </p:nvSpPr>
        <p:spPr>
          <a:xfrm>
            <a:off x="6225794" y="1196528"/>
            <a:ext cx="23517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12       [12, 14)         32</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14       [14, 18)         32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18       [18, 26)         32</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26       [26, 42)         32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42       [42, 74)         60</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74       [74, 1</a:t>
            </a:r>
            <a:r>
              <a:rPr lang="en" sz="1200">
                <a:solidFill>
                  <a:schemeClr val="dk1"/>
                </a:solidFill>
              </a:rPr>
              <a:t>0</a:t>
            </a:r>
            <a:r>
              <a:rPr lang="en" sz="1200" b="0" i="0" u="none" strike="noStrike" cap="none">
                <a:solidFill>
                  <a:schemeClr val="dk1"/>
                </a:solidFill>
                <a:latin typeface="Arial"/>
                <a:ea typeface="Arial"/>
                <a:cs typeface="Arial"/>
                <a:sym typeface="Arial"/>
              </a:rPr>
              <a:t>)         90     </a:t>
            </a:r>
            <a:endParaRPr sz="1200" b="0" i="0" u="none" strike="noStrike" cap="none">
              <a:solidFill>
                <a:schemeClr val="dk1"/>
              </a:solidFill>
              <a:latin typeface="Arial"/>
              <a:ea typeface="Arial"/>
              <a:cs typeface="Arial"/>
              <a:sym typeface="Arial"/>
            </a:endParaRPr>
          </a:p>
        </p:txBody>
      </p:sp>
      <p:cxnSp>
        <p:nvCxnSpPr>
          <p:cNvPr id="875" name="Google Shape;875;g2e3fe1e1f05_0_0"/>
          <p:cNvCxnSpPr/>
          <p:nvPr/>
        </p:nvCxnSpPr>
        <p:spPr>
          <a:xfrm rot="10800000">
            <a:off x="3249694" y="3171003"/>
            <a:ext cx="343800" cy="723300"/>
          </a:xfrm>
          <a:prstGeom prst="straightConnector1">
            <a:avLst/>
          </a:prstGeom>
          <a:noFill/>
          <a:ln w="9525" cap="flat" cmpd="sng">
            <a:solidFill>
              <a:srgbClr val="FF0000"/>
            </a:solidFill>
            <a:prstDash val="solid"/>
            <a:round/>
            <a:headEnd type="none" w="sm" len="sm"/>
            <a:tailEnd type="triangle" w="med" len="med"/>
          </a:ln>
        </p:spPr>
      </p:cxnSp>
      <p:sp>
        <p:nvSpPr>
          <p:cNvPr id="876" name="Google Shape;876;g2e3fe1e1f05_0_0"/>
          <p:cNvSpPr txBox="1"/>
          <p:nvPr/>
        </p:nvSpPr>
        <p:spPr>
          <a:xfrm>
            <a:off x="3326219" y="3771278"/>
            <a:ext cx="735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k = 15</a:t>
            </a:r>
            <a:endParaRPr sz="1400" b="1" i="0" u="none" strike="noStrike" cap="none">
              <a:solidFill>
                <a:srgbClr val="FF0000"/>
              </a:solidFill>
              <a:latin typeface="Arial"/>
              <a:ea typeface="Arial"/>
              <a:cs typeface="Arial"/>
              <a:sym typeface="Arial"/>
            </a:endParaRPr>
          </a:p>
        </p:txBody>
      </p:sp>
      <p:cxnSp>
        <p:nvCxnSpPr>
          <p:cNvPr id="877" name="Google Shape;877;g2e3fe1e1f05_0_0"/>
          <p:cNvCxnSpPr>
            <a:endCxn id="861" idx="1"/>
          </p:cNvCxnSpPr>
          <p:nvPr/>
        </p:nvCxnSpPr>
        <p:spPr>
          <a:xfrm rot="10800000" flipH="1">
            <a:off x="3424969" y="1468978"/>
            <a:ext cx="1478400" cy="1462500"/>
          </a:xfrm>
          <a:prstGeom prst="straightConnector1">
            <a:avLst/>
          </a:prstGeom>
          <a:noFill/>
          <a:ln w="9525" cap="flat" cmpd="sng">
            <a:solidFill>
              <a:srgbClr val="FF0000"/>
            </a:solidFill>
            <a:prstDash val="solid"/>
            <a:round/>
            <a:headEnd type="none" w="sm" len="sm"/>
            <a:tailEnd type="triangle" w="med" len="med"/>
          </a:ln>
        </p:spPr>
      </p:cxnSp>
      <p:cxnSp>
        <p:nvCxnSpPr>
          <p:cNvPr id="878" name="Google Shape;878;g2e3fe1e1f05_0_0"/>
          <p:cNvCxnSpPr/>
          <p:nvPr/>
        </p:nvCxnSpPr>
        <p:spPr>
          <a:xfrm flipH="1">
            <a:off x="3876394" y="1723928"/>
            <a:ext cx="995700" cy="2129400"/>
          </a:xfrm>
          <a:prstGeom prst="straightConnector1">
            <a:avLst/>
          </a:prstGeom>
          <a:noFill/>
          <a:ln w="9525" cap="flat" cmpd="sng">
            <a:solidFill>
              <a:srgbClr val="FF0000"/>
            </a:solidFill>
            <a:prstDash val="solid"/>
            <a:round/>
            <a:headEnd type="none" w="sm" len="sm"/>
            <a:tailEnd type="triangle" w="med" len="med"/>
          </a:ln>
        </p:spPr>
      </p:cxnSp>
      <p:sp>
        <p:nvSpPr>
          <p:cNvPr id="879" name="Google Shape;879;g2e3fe1e1f05_0_0"/>
          <p:cNvSpPr txBox="1"/>
          <p:nvPr/>
        </p:nvSpPr>
        <p:spPr>
          <a:xfrm>
            <a:off x="4334619" y="2639491"/>
            <a:ext cx="3454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0000"/>
                </a:solidFill>
                <a:latin typeface="Arial"/>
                <a:ea typeface="Arial"/>
                <a:cs typeface="Arial"/>
                <a:sym typeface="Arial"/>
              </a:rPr>
              <a:t>node 32 is your successor</a:t>
            </a:r>
            <a:endParaRPr sz="1400" b="0" i="0" u="none" strike="noStrike" cap="none">
              <a:solidFill>
                <a:srgbClr val="FF0000"/>
              </a:solidFill>
              <a:latin typeface="Arial"/>
              <a:ea typeface="Arial"/>
              <a:cs typeface="Arial"/>
              <a:sym typeface="Arial"/>
            </a:endParaRPr>
          </a:p>
        </p:txBody>
      </p:sp>
      <p:sp>
        <p:nvSpPr>
          <p:cNvPr id="880" name="Google Shape;880;g2e3fe1e1f05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32</a:t>
            </a:fld>
            <a:endParaRPr/>
          </a:p>
        </p:txBody>
      </p:sp>
      <p:sp>
        <p:nvSpPr>
          <p:cNvPr id="882" name="Google Shape;882;g2e3fe1e1f05_0_0"/>
          <p:cNvSpPr/>
          <p:nvPr/>
        </p:nvSpPr>
        <p:spPr>
          <a:xfrm>
            <a:off x="1160519" y="2739878"/>
            <a:ext cx="787500" cy="1431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3" name="Google Shape;883;g2e3fe1e1f05_0_0"/>
          <p:cNvSpPr/>
          <p:nvPr/>
        </p:nvSpPr>
        <p:spPr>
          <a:xfrm>
            <a:off x="6708869" y="1041303"/>
            <a:ext cx="787500" cy="1431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4" name="Google Shape;884;g2e3fe1e1f05_0_0"/>
          <p:cNvSpPr/>
          <p:nvPr/>
        </p:nvSpPr>
        <p:spPr>
          <a:xfrm>
            <a:off x="922200" y="1733853"/>
            <a:ext cx="7299600" cy="1858200"/>
          </a:xfrm>
          <a:prstGeom prst="roundRect">
            <a:avLst>
              <a:gd name="adj" fmla="val 16667"/>
            </a:avLst>
          </a:prstGeom>
          <a:solidFill>
            <a:srgbClr val="00C7D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t>Lookup Goal: </a:t>
            </a:r>
            <a:endParaRPr sz="1700" dirty="0"/>
          </a:p>
          <a:p>
            <a:pPr marL="0" lvl="0" indent="0" algn="ctr" rtl="0">
              <a:spcBef>
                <a:spcPts val="0"/>
              </a:spcBef>
              <a:spcAft>
                <a:spcPts val="0"/>
              </a:spcAft>
              <a:buNone/>
            </a:pPr>
            <a:r>
              <a:rPr lang="en" sz="1700" dirty="0"/>
              <a:t>Get closer and closer to the node whose successor stores the key, </a:t>
            </a:r>
            <a:r>
              <a:rPr lang="en" sz="1700" b="1" dirty="0"/>
              <a:t>but not passing the node</a:t>
            </a:r>
            <a:endParaRPr sz="17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g2bdaec6f95c_0_3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Summary: Finger Table </a:t>
            </a:r>
            <a:endParaRPr dirty="0"/>
          </a:p>
        </p:txBody>
      </p:sp>
      <p:sp>
        <p:nvSpPr>
          <p:cNvPr id="890" name="Google Shape;890;g2bdaec6f95c_0_317"/>
          <p:cNvSpPr txBox="1">
            <a:spLocks noGrp="1"/>
          </p:cNvSpPr>
          <p:nvPr>
            <p:ph type="body" idx="1"/>
          </p:nvPr>
        </p:nvSpPr>
        <p:spPr>
          <a:xfrm>
            <a:off x="311700" y="1152475"/>
            <a:ext cx="7094940" cy="1303800"/>
          </a:xfrm>
          <a:prstGeom prst="rect">
            <a:avLst/>
          </a:prstGeom>
          <a:noFill/>
          <a:ln>
            <a:noFill/>
          </a:ln>
        </p:spPr>
        <p:txBody>
          <a:bodyPr spcFirstLastPara="1" wrap="square" lIns="91425" tIns="91425" rIns="91425" bIns="91425" anchor="t" anchorCtr="0">
            <a:noAutofit/>
          </a:bodyPr>
          <a:lstStyle/>
          <a:p>
            <a:pPr marL="457200" lvl="0" indent="-323850" algn="l" rtl="0">
              <a:lnSpc>
                <a:spcPct val="150000"/>
              </a:lnSpc>
              <a:spcBef>
                <a:spcPts val="0"/>
              </a:spcBef>
              <a:spcAft>
                <a:spcPts val="0"/>
              </a:spcAft>
              <a:buSzPts val="1500"/>
              <a:buChar char="●"/>
            </a:pPr>
            <a:r>
              <a:rPr lang="en" sz="1600" dirty="0">
                <a:solidFill>
                  <a:schemeClr val="tx1"/>
                </a:solidFill>
              </a:rPr>
              <a:t>Each node maintains additional routing information (e.g., finger tables) to accelerate lookups.</a:t>
            </a:r>
          </a:p>
          <a:p>
            <a:pPr lvl="1" indent="-323850">
              <a:lnSpc>
                <a:spcPct val="150000"/>
              </a:lnSpc>
              <a:spcBef>
                <a:spcPts val="0"/>
              </a:spcBef>
              <a:buSzPts val="1500"/>
              <a:buChar char="●"/>
            </a:pPr>
            <a:r>
              <a:rPr lang="en" dirty="0">
                <a:solidFill>
                  <a:schemeClr val="tx1"/>
                </a:solidFill>
              </a:rPr>
              <a:t>This information is not essential for correctness, as long as the successor information is correct. </a:t>
            </a:r>
            <a:endParaRPr dirty="0">
              <a:solidFill>
                <a:schemeClr val="tx1"/>
              </a:solidFill>
            </a:endParaRPr>
          </a:p>
          <a:p>
            <a:pPr marL="457200" lvl="0" indent="-323850" algn="l" rtl="0">
              <a:lnSpc>
                <a:spcPct val="150000"/>
              </a:lnSpc>
              <a:spcBef>
                <a:spcPts val="0"/>
              </a:spcBef>
              <a:spcAft>
                <a:spcPts val="0"/>
              </a:spcAft>
              <a:buSzPts val="1500"/>
              <a:buChar char="●"/>
            </a:pPr>
            <a:r>
              <a:rPr lang="en" sz="1600" dirty="0">
                <a:solidFill>
                  <a:schemeClr val="tx1"/>
                </a:solidFill>
              </a:rPr>
              <a:t>A finger table contains m entries.</a:t>
            </a:r>
            <a:endParaRPr sz="1600" dirty="0">
              <a:solidFill>
                <a:schemeClr val="tx1"/>
              </a:solidFill>
            </a:endParaRPr>
          </a:p>
          <a:p>
            <a:pPr marL="457200" lvl="0" indent="-323850" algn="l" rtl="0">
              <a:lnSpc>
                <a:spcPct val="150000"/>
              </a:lnSpc>
              <a:spcBef>
                <a:spcPts val="0"/>
              </a:spcBef>
              <a:spcAft>
                <a:spcPts val="0"/>
              </a:spcAft>
              <a:buSzPts val="1500"/>
              <a:buChar char="●"/>
            </a:pPr>
            <a:r>
              <a:rPr lang="en" sz="1600" dirty="0">
                <a:solidFill>
                  <a:schemeClr val="tx1"/>
                </a:solidFill>
              </a:rPr>
              <a:t>We trade off </a:t>
            </a:r>
            <a:r>
              <a:rPr lang="en" sz="1600" b="1" dirty="0">
                <a:solidFill>
                  <a:schemeClr val="tx1"/>
                </a:solidFill>
              </a:rPr>
              <a:t>space for better lookup performance</a:t>
            </a:r>
            <a:r>
              <a:rPr lang="en" sz="1600" dirty="0">
                <a:solidFill>
                  <a:schemeClr val="tx1"/>
                </a:solidFill>
              </a:rPr>
              <a:t>.</a:t>
            </a:r>
            <a:endParaRPr sz="1600" dirty="0">
              <a:solidFill>
                <a:schemeClr val="tx1"/>
              </a:solidFill>
            </a:endParaRPr>
          </a:p>
        </p:txBody>
      </p:sp>
      <p:sp>
        <p:nvSpPr>
          <p:cNvPr id="891" name="Google Shape;891;g2bdaec6f95c_0_317"/>
          <p:cNvSpPr txBox="1"/>
          <p:nvPr/>
        </p:nvSpPr>
        <p:spPr>
          <a:xfrm>
            <a:off x="1071385" y="3822608"/>
            <a:ext cx="2841900" cy="461700"/>
          </a:xfrm>
          <a:prstGeom prst="rect">
            <a:avLst/>
          </a:prstGeom>
          <a:solidFill>
            <a:schemeClr val="accent4"/>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dirty="0">
                <a:solidFill>
                  <a:schemeClr val="tx1"/>
                </a:solidFill>
                <a:latin typeface="Arial"/>
                <a:ea typeface="Arial"/>
                <a:cs typeface="Arial"/>
                <a:sym typeface="Arial"/>
              </a:rPr>
              <a:t>What is the lookup time?</a:t>
            </a:r>
            <a:endParaRPr sz="1800" b="0" i="0" u="none" strike="noStrike" cap="none" dirty="0">
              <a:solidFill>
                <a:schemeClr val="tx1"/>
              </a:solidFill>
              <a:latin typeface="Arial"/>
              <a:ea typeface="Arial"/>
              <a:cs typeface="Arial"/>
              <a:sym typeface="Arial"/>
            </a:endParaRPr>
          </a:p>
        </p:txBody>
      </p:sp>
      <p:sp>
        <p:nvSpPr>
          <p:cNvPr id="892" name="Google Shape;892;g2bdaec6f95c_0_317"/>
          <p:cNvSpPr txBox="1"/>
          <p:nvPr/>
        </p:nvSpPr>
        <p:spPr>
          <a:xfrm>
            <a:off x="1591735" y="4342958"/>
            <a:ext cx="18012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dirty="0">
                <a:solidFill>
                  <a:srgbClr val="FF0000"/>
                </a:solidFill>
                <a:latin typeface="Arial"/>
                <a:ea typeface="Arial"/>
                <a:cs typeface="Arial"/>
                <a:sym typeface="Arial"/>
              </a:rPr>
              <a:t>O(</a:t>
            </a:r>
            <a:r>
              <a:rPr lang="en" sz="1800" b="1" i="0" u="none" strike="noStrike" cap="none" dirty="0" err="1">
                <a:solidFill>
                  <a:srgbClr val="FF0000"/>
                </a:solidFill>
                <a:latin typeface="Arial"/>
                <a:ea typeface="Arial"/>
                <a:cs typeface="Arial"/>
                <a:sym typeface="Arial"/>
              </a:rPr>
              <a:t>logN</a:t>
            </a:r>
            <a:r>
              <a:rPr lang="en" sz="1800" b="1" i="0" u="none" strike="noStrike" cap="none" dirty="0">
                <a:solidFill>
                  <a:srgbClr val="FF0000"/>
                </a:solidFill>
                <a:latin typeface="Arial"/>
                <a:ea typeface="Arial"/>
                <a:cs typeface="Arial"/>
                <a:sym typeface="Arial"/>
              </a:rPr>
              <a:t>) hops</a:t>
            </a:r>
            <a:endParaRPr sz="1800" b="1" i="0" u="none" strike="noStrike" cap="none" dirty="0">
              <a:solidFill>
                <a:srgbClr val="FF0000"/>
              </a:solidFill>
              <a:latin typeface="Arial"/>
              <a:ea typeface="Arial"/>
              <a:cs typeface="Arial"/>
              <a:sym typeface="Arial"/>
            </a:endParaRPr>
          </a:p>
        </p:txBody>
      </p:sp>
      <p:pic>
        <p:nvPicPr>
          <p:cNvPr id="893" name="Google Shape;893;g2bdaec6f95c_0_317"/>
          <p:cNvPicPr preferRelativeResize="0"/>
          <p:nvPr/>
        </p:nvPicPr>
        <p:blipFill rotWithShape="1">
          <a:blip r:embed="rId3">
            <a:alphaModFix/>
          </a:blip>
          <a:srcRect/>
          <a:stretch/>
        </p:blipFill>
        <p:spPr>
          <a:xfrm>
            <a:off x="5582607" y="2499800"/>
            <a:ext cx="3164201" cy="2557017"/>
          </a:xfrm>
          <a:prstGeom prst="rect">
            <a:avLst/>
          </a:prstGeom>
          <a:noFill/>
          <a:ln>
            <a:noFill/>
          </a:ln>
        </p:spPr>
      </p:pic>
      <p:sp>
        <p:nvSpPr>
          <p:cNvPr id="894" name="Google Shape;894;g2bdaec6f95c_0_317"/>
          <p:cNvSpPr txBox="1"/>
          <p:nvPr/>
        </p:nvSpPr>
        <p:spPr>
          <a:xfrm>
            <a:off x="-64475" y="4902917"/>
            <a:ext cx="44094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200" b="0" i="1" u="none" strike="noStrike" cap="none" dirty="0">
                <a:solidFill>
                  <a:srgbClr val="000000"/>
                </a:solidFill>
                <a:latin typeface="Arial"/>
                <a:ea typeface="Arial"/>
                <a:cs typeface="Arial"/>
                <a:sym typeface="Arial"/>
              </a:rPr>
              <a:t>Credit: UC Berkeley CS 262a Fall 2023 slide deck. </a:t>
            </a:r>
            <a:endParaRPr sz="1200" b="0" i="1" u="none" strike="noStrike" cap="none" dirty="0">
              <a:solidFill>
                <a:srgbClr val="000000"/>
              </a:solidFill>
              <a:latin typeface="Arial"/>
              <a:ea typeface="Arial"/>
              <a:cs typeface="Arial"/>
              <a:sym typeface="Arial"/>
            </a:endParaRPr>
          </a:p>
        </p:txBody>
      </p:sp>
      <p:sp>
        <p:nvSpPr>
          <p:cNvPr id="895" name="Google Shape;895;g2bdaec6f95c_0_3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bg1"/>
                </a:solidFill>
              </a:rPr>
              <a:t>Bayou – Goals </a:t>
            </a:r>
            <a:endParaRPr dirty="0">
              <a:solidFill>
                <a:schemeClr val="bg1"/>
              </a:solidFill>
            </a:endParaRPr>
          </a:p>
        </p:txBody>
      </p:sp>
      <p:sp>
        <p:nvSpPr>
          <p:cNvPr id="122" name="Google Shape;122;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387350" indent="-285750">
              <a:lnSpc>
                <a:spcPct val="200000"/>
              </a:lnSpc>
              <a:buClr>
                <a:schemeClr val="lt1"/>
              </a:buClr>
              <a:buSzPct val="100000"/>
            </a:pPr>
            <a:r>
              <a:rPr lang="en" sz="1800" dirty="0">
                <a:solidFill>
                  <a:schemeClr val="bg1"/>
                </a:solidFill>
              </a:rPr>
              <a:t>Maximize </a:t>
            </a:r>
            <a:r>
              <a:rPr lang="en" sz="1800" b="1" dirty="0">
                <a:solidFill>
                  <a:schemeClr val="accent1"/>
                </a:solidFill>
              </a:rPr>
              <a:t>availability</a:t>
            </a:r>
            <a:r>
              <a:rPr lang="en" sz="1800" dirty="0">
                <a:solidFill>
                  <a:schemeClr val="bg1"/>
                </a:solidFill>
              </a:rPr>
              <a:t>, support offline collaboration</a:t>
            </a:r>
            <a:endParaRPr dirty="0">
              <a:solidFill>
                <a:schemeClr val="bg1"/>
              </a:solidFill>
            </a:endParaRPr>
          </a:p>
          <a:p>
            <a:pPr marL="387350" indent="-285750">
              <a:lnSpc>
                <a:spcPct val="200000"/>
              </a:lnSpc>
              <a:buClr>
                <a:schemeClr val="lt1"/>
              </a:buClr>
              <a:buSzPct val="100000"/>
            </a:pPr>
            <a:r>
              <a:rPr lang="en" sz="1800" b="1" dirty="0">
                <a:solidFill>
                  <a:schemeClr val="accent1"/>
                </a:solidFill>
              </a:rPr>
              <a:t>Minimize network </a:t>
            </a:r>
            <a:r>
              <a:rPr lang="en" sz="1800" dirty="0">
                <a:solidFill>
                  <a:schemeClr val="bg1"/>
                </a:solidFill>
              </a:rPr>
              <a:t>communication</a:t>
            </a:r>
            <a:endParaRPr dirty="0">
              <a:solidFill>
                <a:schemeClr val="bg1"/>
              </a:solidFill>
            </a:endParaRPr>
          </a:p>
          <a:p>
            <a:pPr marL="387350" indent="-285750">
              <a:lnSpc>
                <a:spcPct val="200000"/>
              </a:lnSpc>
              <a:buClr>
                <a:schemeClr val="lt1"/>
              </a:buClr>
              <a:buSzPct val="100000"/>
            </a:pPr>
            <a:r>
              <a:rPr lang="en" sz="1800" dirty="0">
                <a:solidFill>
                  <a:schemeClr val="bg1"/>
                </a:solidFill>
              </a:rPr>
              <a:t>Agree on all values (</a:t>
            </a:r>
            <a:r>
              <a:rPr lang="en" sz="1800" b="1" dirty="0">
                <a:solidFill>
                  <a:schemeClr val="accent1"/>
                </a:solidFill>
              </a:rPr>
              <a:t>eventually consistent</a:t>
            </a:r>
            <a:r>
              <a:rPr lang="en" sz="1800" dirty="0">
                <a:solidFill>
                  <a:schemeClr val="bg1"/>
                </a:solidFill>
              </a:rPr>
              <a:t>)</a:t>
            </a:r>
            <a:endParaRPr dirty="0">
              <a:solidFill>
                <a:schemeClr val="bg1"/>
              </a:solidFill>
            </a:endParaRPr>
          </a:p>
          <a:p>
            <a:pPr marL="514350" lvl="0" indent="-285750" algn="l" rtl="0">
              <a:lnSpc>
                <a:spcPct val="115000"/>
              </a:lnSpc>
              <a:spcBef>
                <a:spcPts val="0"/>
              </a:spcBef>
              <a:spcAft>
                <a:spcPts val="0"/>
              </a:spcAft>
              <a:buSzPts val="1800"/>
              <a:buFont typeface="Arial" panose="020B0604020202020204" pitchFamily="34" charset="0"/>
              <a:buChar char="•"/>
            </a:pPr>
            <a:endParaRPr dirty="0">
              <a:solidFill>
                <a:schemeClr val="bg1"/>
              </a:solidFill>
            </a:endParaRPr>
          </a:p>
        </p:txBody>
      </p:sp>
      <p:sp>
        <p:nvSpPr>
          <p:cNvPr id="123" name="Google Shape;123;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solidFill>
                  <a:schemeClr val="bg1"/>
                </a:solidFill>
              </a:rPr>
              <a:t>4</a:t>
            </a:fld>
            <a:endParaRPr>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27"/>
        <p:cNvGrpSpPr/>
        <p:nvPr/>
      </p:nvGrpSpPr>
      <p:grpSpPr>
        <a:xfrm>
          <a:off x="0" y="0"/>
          <a:ext cx="0" cy="0"/>
          <a:chOff x="0" y="0"/>
          <a:chExt cx="0" cy="0"/>
        </a:xfrm>
      </p:grpSpPr>
      <p:sp>
        <p:nvSpPr>
          <p:cNvPr id="128" name="Google Shape;128;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bg1"/>
                </a:solidFill>
              </a:rPr>
              <a:t>Bayou </a:t>
            </a:r>
            <a:r>
              <a:rPr lang="en" dirty="0">
                <a:solidFill>
                  <a:schemeClr val="accent1"/>
                </a:solidFill>
              </a:rPr>
              <a:t>Update</a:t>
            </a:r>
            <a:r>
              <a:rPr lang="en" dirty="0">
                <a:solidFill>
                  <a:schemeClr val="bg1"/>
                </a:solidFill>
              </a:rPr>
              <a:t> Protocol: Review from Class</a:t>
            </a:r>
            <a:endParaRPr dirty="0">
              <a:solidFill>
                <a:schemeClr val="bg1"/>
              </a:solidFill>
            </a:endParaRPr>
          </a:p>
        </p:txBody>
      </p:sp>
      <p:sp>
        <p:nvSpPr>
          <p:cNvPr id="129" name="Google Shape;129;p7"/>
          <p:cNvSpPr txBox="1">
            <a:spLocks noGrp="1"/>
          </p:cNvSpPr>
          <p:nvPr>
            <p:ph type="body" idx="1"/>
          </p:nvPr>
        </p:nvSpPr>
        <p:spPr>
          <a:xfrm>
            <a:off x="311700" y="1152474"/>
            <a:ext cx="8520600" cy="3826849"/>
          </a:xfrm>
          <a:prstGeom prst="rect">
            <a:avLst/>
          </a:prstGeom>
          <a:noFill/>
          <a:ln>
            <a:noFill/>
          </a:ln>
        </p:spPr>
        <p:txBody>
          <a:bodyPr spcFirstLastPara="1" wrap="square" lIns="91425" tIns="91425" rIns="91425" bIns="91425" anchor="t" anchorCtr="0">
            <a:noAutofit/>
          </a:bodyPr>
          <a:lstStyle/>
          <a:p>
            <a:pPr marL="514350" indent="-285750">
              <a:buClr>
                <a:schemeClr val="bg1"/>
              </a:buClr>
              <a:buSzPct val="100000"/>
            </a:pPr>
            <a:r>
              <a:rPr lang="en-US" dirty="0">
                <a:solidFill>
                  <a:schemeClr val="bg1"/>
                </a:solidFill>
              </a:rPr>
              <a:t>Client sends updates to a server</a:t>
            </a:r>
          </a:p>
          <a:p>
            <a:pPr marL="514350" indent="-285750">
              <a:buClr>
                <a:schemeClr val="bg1"/>
              </a:buClr>
              <a:buSzPct val="100000"/>
            </a:pPr>
            <a:r>
              <a:rPr lang="en-US" dirty="0">
                <a:solidFill>
                  <a:schemeClr val="bg1"/>
                </a:solidFill>
              </a:rPr>
              <a:t>Each update is uniquely identified by:</a:t>
            </a:r>
            <a:r>
              <a:rPr lang="en-US" sz="1400" dirty="0">
                <a:solidFill>
                  <a:schemeClr val="bg1"/>
                </a:solidFill>
              </a:rPr>
              <a:t> </a:t>
            </a:r>
            <a:r>
              <a:rPr lang="en-US" sz="1600" b="1" i="1" dirty="0">
                <a:solidFill>
                  <a:schemeClr val="bg1"/>
                </a:solidFill>
              </a:rPr>
              <a:t>⟨Commit Sequence Number (CSN), Local Timestamp, Node ID⟩</a:t>
            </a:r>
          </a:p>
          <a:p>
            <a:pPr marL="514350" indent="-285750">
              <a:buClr>
                <a:schemeClr val="bg1"/>
              </a:buClr>
              <a:buSzPct val="100000"/>
            </a:pPr>
            <a:endParaRPr lang="en-US" sz="1600" b="1" i="1" dirty="0">
              <a:solidFill>
                <a:schemeClr val="bg1"/>
              </a:solidFill>
            </a:endParaRPr>
          </a:p>
          <a:p>
            <a:pPr marL="514350" indent="-285750">
              <a:buClr>
                <a:schemeClr val="bg1"/>
              </a:buClr>
              <a:buSzPct val="100000"/>
            </a:pPr>
            <a:r>
              <a:rPr lang="en-US" dirty="0">
                <a:solidFill>
                  <a:schemeClr val="bg1"/>
                </a:solidFill>
              </a:rPr>
              <a:t>Updates can be </a:t>
            </a:r>
            <a:r>
              <a:rPr lang="en-US" b="1" dirty="0">
                <a:solidFill>
                  <a:schemeClr val="bg1"/>
                </a:solidFill>
              </a:rPr>
              <a:t>committed</a:t>
            </a:r>
            <a:r>
              <a:rPr lang="en-US" dirty="0">
                <a:solidFill>
                  <a:schemeClr val="bg1"/>
                </a:solidFill>
              </a:rPr>
              <a:t> or </a:t>
            </a:r>
            <a:r>
              <a:rPr lang="en-US" b="1" dirty="0">
                <a:solidFill>
                  <a:schemeClr val="bg1"/>
                </a:solidFill>
              </a:rPr>
              <a:t>tentative</a:t>
            </a:r>
          </a:p>
          <a:p>
            <a:pPr marL="971550" lvl="1" indent="-285750">
              <a:lnSpc>
                <a:spcPct val="100000"/>
              </a:lnSpc>
              <a:buClr>
                <a:schemeClr val="bg1"/>
              </a:buClr>
              <a:buSzPct val="100000"/>
            </a:pPr>
            <a:r>
              <a:rPr lang="en-US" sz="1600" dirty="0">
                <a:solidFill>
                  <a:schemeClr val="bg1"/>
                </a:solidFill>
              </a:rPr>
              <a:t>CSNs increase monotonically (Tentative updates have commit-stamp = ∞)</a:t>
            </a:r>
            <a:endParaRPr lang="en-US" dirty="0">
              <a:solidFill>
                <a:schemeClr val="bg1"/>
              </a:solidFill>
            </a:endParaRPr>
          </a:p>
          <a:p>
            <a:pPr marL="514350" indent="-285750">
              <a:buClr>
                <a:schemeClr val="bg1"/>
              </a:buClr>
              <a:buSzPct val="100000"/>
            </a:pPr>
            <a:endParaRPr lang="en-US" dirty="0">
              <a:solidFill>
                <a:schemeClr val="bg1"/>
              </a:solidFill>
            </a:endParaRPr>
          </a:p>
          <a:p>
            <a:pPr marL="514350" indent="-285750">
              <a:buClr>
                <a:schemeClr val="bg1"/>
              </a:buClr>
              <a:buSzPct val="100000"/>
            </a:pPr>
            <a:r>
              <a:rPr lang="en-US" dirty="0">
                <a:solidFill>
                  <a:schemeClr val="bg1"/>
                </a:solidFill>
              </a:rPr>
              <a:t>Only the Primary server can commit updates</a:t>
            </a:r>
          </a:p>
          <a:p>
            <a:pPr marL="971550" lvl="1" indent="-285750">
              <a:lnSpc>
                <a:spcPct val="100000"/>
              </a:lnSpc>
              <a:buClr>
                <a:schemeClr val="bg1"/>
              </a:buClr>
              <a:buSzPct val="100000"/>
            </a:pPr>
            <a:r>
              <a:rPr lang="en-US" sz="1600" dirty="0">
                <a:solidFill>
                  <a:schemeClr val="bg1"/>
                </a:solidFill>
              </a:rPr>
              <a:t>Assigns CSNs in monotonically increasing order</a:t>
            </a:r>
          </a:p>
          <a:p>
            <a:pPr marL="971550" lvl="1" indent="-285750">
              <a:lnSpc>
                <a:spcPct val="100000"/>
              </a:lnSpc>
              <a:buClr>
                <a:schemeClr val="bg1"/>
              </a:buClr>
              <a:buSzPct val="100000"/>
            </a:pPr>
            <a:r>
              <a:rPr lang="en-US" sz="1600" dirty="0">
                <a:solidFill>
                  <a:schemeClr val="bg1"/>
                </a:solidFill>
              </a:rPr>
              <a:t>CSN ≠ Timestamp</a:t>
            </a:r>
          </a:p>
        </p:txBody>
      </p:sp>
      <p:sp>
        <p:nvSpPr>
          <p:cNvPr id="130" name="Google Shape;130;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solidFill>
                  <a:schemeClr val="bg1"/>
                </a:solidFill>
              </a:rPr>
              <a:t>5</a:t>
            </a:fld>
            <a:endParaRPr>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34"/>
        <p:cNvGrpSpPr/>
        <p:nvPr/>
      </p:nvGrpSpPr>
      <p:grpSpPr>
        <a:xfrm>
          <a:off x="0" y="0"/>
          <a:ext cx="0" cy="0"/>
          <a:chOff x="0" y="0"/>
          <a:chExt cx="0" cy="0"/>
        </a:xfrm>
      </p:grpSpPr>
      <p:sp>
        <p:nvSpPr>
          <p:cNvPr id="135" name="Google Shape;135;g1f2ea05cfe7_2_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solidFill>
                  <a:schemeClr val="bg1"/>
                </a:solidFill>
              </a:rPr>
              <a:t>6</a:t>
            </a:fld>
            <a:endParaRPr dirty="0">
              <a:solidFill>
                <a:schemeClr val="bg1"/>
              </a:solidFill>
            </a:endParaRPr>
          </a:p>
        </p:txBody>
      </p:sp>
      <p:sp>
        <p:nvSpPr>
          <p:cNvPr id="137" name="Google Shape;137;g1f2ea05cfe7_2_1"/>
          <p:cNvSpPr txBox="1"/>
          <p:nvPr/>
        </p:nvSpPr>
        <p:spPr>
          <a:xfrm>
            <a:off x="62873" y="4625518"/>
            <a:ext cx="6445993"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b="0" i="0" u="sng" strike="noStrike" cap="none" dirty="0">
                <a:solidFill>
                  <a:schemeClr val="bg1"/>
                </a:solidFill>
                <a:latin typeface="Arial"/>
                <a:ea typeface="Arial"/>
                <a:cs typeface="Arial"/>
                <a:sym typeface="Arial"/>
                <a:hlinkClick r:id="rId3">
                  <a:extLst>
                    <a:ext uri="{A12FA001-AC4F-418D-AE19-62706E023703}">
                      <ahyp:hlinkClr xmlns:ahyp="http://schemas.microsoft.com/office/drawing/2018/hyperlinkcolor" val="tx"/>
                    </a:ext>
                  </a:extLst>
                </a:hlinkClick>
              </a:rPr>
              <a:t>Source: Berkeley CS 268 Lecture 20 Slide Deck</a:t>
            </a:r>
            <a:endParaRPr sz="1600" b="0" i="0" u="none" strike="noStrike" cap="none" dirty="0">
              <a:solidFill>
                <a:schemeClr val="bg1"/>
              </a:solidFill>
              <a:latin typeface="Arial"/>
              <a:ea typeface="Arial"/>
              <a:cs typeface="Arial"/>
              <a:sym typeface="Arial"/>
            </a:endParaRPr>
          </a:p>
        </p:txBody>
      </p:sp>
      <p:pic>
        <p:nvPicPr>
          <p:cNvPr id="3" name="Picture 2" descr="A white and black text on a white background&#10;&#10;AI-generated content may be incorrect.">
            <a:extLst>
              <a:ext uri="{FF2B5EF4-FFF2-40B4-BE49-F238E27FC236}">
                <a16:creationId xmlns:a16="http://schemas.microsoft.com/office/drawing/2014/main" id="{D8F92941-F136-2DE9-8E40-ECE5DA0D55D7}"/>
              </a:ext>
            </a:extLst>
          </p:cNvPr>
          <p:cNvPicPr>
            <a:picLocks noChangeAspect="1"/>
          </p:cNvPicPr>
          <p:nvPr/>
        </p:nvPicPr>
        <p:blipFill>
          <a:blip r:embed="rId4"/>
          <a:stretch>
            <a:fillRect/>
          </a:stretch>
        </p:blipFill>
        <p:spPr>
          <a:xfrm>
            <a:off x="1752879" y="212464"/>
            <a:ext cx="5638242" cy="44130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98">
          <a:extLst>
            <a:ext uri="{FF2B5EF4-FFF2-40B4-BE49-F238E27FC236}">
              <a16:creationId xmlns:a16="http://schemas.microsoft.com/office/drawing/2014/main" id="{549175B2-D2ED-F997-9AA6-E9FF3BE416FE}"/>
            </a:ext>
          </a:extLst>
        </p:cNvPr>
        <p:cNvGrpSpPr/>
        <p:nvPr/>
      </p:nvGrpSpPr>
      <p:grpSpPr>
        <a:xfrm>
          <a:off x="0" y="0"/>
          <a:ext cx="0" cy="0"/>
          <a:chOff x="0" y="0"/>
          <a:chExt cx="0" cy="0"/>
        </a:xfrm>
      </p:grpSpPr>
      <p:sp>
        <p:nvSpPr>
          <p:cNvPr id="199" name="Google Shape;199;p30">
            <a:extLst>
              <a:ext uri="{FF2B5EF4-FFF2-40B4-BE49-F238E27FC236}">
                <a16:creationId xmlns:a16="http://schemas.microsoft.com/office/drawing/2014/main" id="{EBBEC6FB-7212-6DF5-7F85-943C8FF525BE}"/>
              </a:ext>
            </a:extLst>
          </p:cNvPr>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200" name="Google Shape;200;p30">
            <a:extLst>
              <a:ext uri="{FF2B5EF4-FFF2-40B4-BE49-F238E27FC236}">
                <a16:creationId xmlns:a16="http://schemas.microsoft.com/office/drawing/2014/main" id="{8BB082DC-8082-8DE8-AB56-03070F9575A6}"/>
              </a:ext>
            </a:extLst>
          </p:cNvPr>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201" name="Google Shape;201;p30">
            <a:extLst>
              <a:ext uri="{FF2B5EF4-FFF2-40B4-BE49-F238E27FC236}">
                <a16:creationId xmlns:a16="http://schemas.microsoft.com/office/drawing/2014/main" id="{1A95C623-56FE-B617-2C06-9927E6858ECA}"/>
              </a:ext>
            </a:extLst>
          </p:cNvPr>
          <p:cNvGrpSpPr/>
          <p:nvPr/>
        </p:nvGrpSpPr>
        <p:grpSpPr>
          <a:xfrm>
            <a:off x="4527450" y="374225"/>
            <a:ext cx="1881175" cy="2022700"/>
            <a:chOff x="5240425" y="766950"/>
            <a:chExt cx="1881175" cy="2022700"/>
          </a:xfrm>
        </p:grpSpPr>
        <p:sp>
          <p:nvSpPr>
            <p:cNvPr id="202" name="Google Shape;202;p30">
              <a:extLst>
                <a:ext uri="{FF2B5EF4-FFF2-40B4-BE49-F238E27FC236}">
                  <a16:creationId xmlns:a16="http://schemas.microsoft.com/office/drawing/2014/main" id="{8F1967C0-CA1E-06EA-57EB-C5D3571A2D7D}"/>
                </a:ext>
              </a:extLst>
            </p:cNvPr>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0">
              <a:extLst>
                <a:ext uri="{FF2B5EF4-FFF2-40B4-BE49-F238E27FC236}">
                  <a16:creationId xmlns:a16="http://schemas.microsoft.com/office/drawing/2014/main" id="{7325360C-7A6B-E995-4405-745119CA46AE}"/>
                </a:ext>
              </a:extLst>
            </p:cNvPr>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04" name="Google Shape;204;p30">
              <a:extLst>
                <a:ext uri="{FF2B5EF4-FFF2-40B4-BE49-F238E27FC236}">
                  <a16:creationId xmlns:a16="http://schemas.microsoft.com/office/drawing/2014/main" id="{0D56C56B-45E1-1859-D071-05C8B01234AB}"/>
                </a:ext>
              </a:extLst>
            </p:cNvPr>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1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05" name="Google Shape;205;p30">
              <a:extLst>
                <a:ext uri="{FF2B5EF4-FFF2-40B4-BE49-F238E27FC236}">
                  <a16:creationId xmlns:a16="http://schemas.microsoft.com/office/drawing/2014/main" id="{6DDC146E-36EA-A03F-C0C1-998E902D05DA}"/>
                </a:ext>
              </a:extLst>
            </p:cNvPr>
            <p:cNvSpPr txBox="1"/>
            <p:nvPr/>
          </p:nvSpPr>
          <p:spPr>
            <a:xfrm>
              <a:off x="6122350" y="766950"/>
              <a:ext cx="99925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grpSp>
      <p:grpSp>
        <p:nvGrpSpPr>
          <p:cNvPr id="206" name="Google Shape;206;p30">
            <a:extLst>
              <a:ext uri="{FF2B5EF4-FFF2-40B4-BE49-F238E27FC236}">
                <a16:creationId xmlns:a16="http://schemas.microsoft.com/office/drawing/2014/main" id="{BC5E9692-AD63-F344-0FC3-20A5631D2A62}"/>
              </a:ext>
            </a:extLst>
          </p:cNvPr>
          <p:cNvGrpSpPr/>
          <p:nvPr/>
        </p:nvGrpSpPr>
        <p:grpSpPr>
          <a:xfrm>
            <a:off x="2484925" y="2670625"/>
            <a:ext cx="1925750" cy="2103400"/>
            <a:chOff x="5195850" y="686250"/>
            <a:chExt cx="1925750" cy="2103400"/>
          </a:xfrm>
        </p:grpSpPr>
        <p:sp>
          <p:nvSpPr>
            <p:cNvPr id="207" name="Google Shape;207;p30">
              <a:extLst>
                <a:ext uri="{FF2B5EF4-FFF2-40B4-BE49-F238E27FC236}">
                  <a16:creationId xmlns:a16="http://schemas.microsoft.com/office/drawing/2014/main" id="{8CD5C1CC-25F5-8307-AB09-E27A1F22500E}"/>
                </a:ext>
              </a:extLst>
            </p:cNvPr>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0">
              <a:extLst>
                <a:ext uri="{FF2B5EF4-FFF2-40B4-BE49-F238E27FC236}">
                  <a16:creationId xmlns:a16="http://schemas.microsoft.com/office/drawing/2014/main" id="{56F2C265-0E5A-AEE1-E06F-76949BBBFE91}"/>
                </a:ext>
              </a:extLst>
            </p:cNvPr>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0">
              <a:extLst>
                <a:ext uri="{FF2B5EF4-FFF2-40B4-BE49-F238E27FC236}">
                  <a16:creationId xmlns:a16="http://schemas.microsoft.com/office/drawing/2014/main" id="{41B28FA6-A3DA-1B1A-D821-F0A815B56F75}"/>
                </a:ext>
              </a:extLst>
            </p:cNvPr>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10" name="Google Shape;210;p30">
              <a:extLst>
                <a:ext uri="{FF2B5EF4-FFF2-40B4-BE49-F238E27FC236}">
                  <a16:creationId xmlns:a16="http://schemas.microsoft.com/office/drawing/2014/main" id="{664856F0-1E67-FC13-0FDC-B890F06ADF40}"/>
                </a:ext>
              </a:extLst>
            </p:cNvPr>
            <p:cNvSpPr txBox="1"/>
            <p:nvPr/>
          </p:nvSpPr>
          <p:spPr>
            <a:xfrm>
              <a:off x="6168221" y="766950"/>
              <a:ext cx="953379"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11" name="Google Shape;211;p30">
              <a:extLst>
                <a:ext uri="{FF2B5EF4-FFF2-40B4-BE49-F238E27FC236}">
                  <a16:creationId xmlns:a16="http://schemas.microsoft.com/office/drawing/2014/main" id="{E8679096-CD12-6594-A90E-EC72C2D4436D}"/>
                </a:ext>
              </a:extLst>
            </p:cNvPr>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212" name="Google Shape;212;p30">
            <a:extLst>
              <a:ext uri="{FF2B5EF4-FFF2-40B4-BE49-F238E27FC236}">
                <a16:creationId xmlns:a16="http://schemas.microsoft.com/office/drawing/2014/main" id="{3D3DE3ED-EBF4-1F52-373B-C8DD9FBD6B0A}"/>
              </a:ext>
            </a:extLst>
          </p:cNvPr>
          <p:cNvGrpSpPr/>
          <p:nvPr/>
        </p:nvGrpSpPr>
        <p:grpSpPr>
          <a:xfrm>
            <a:off x="6462100" y="2670625"/>
            <a:ext cx="1925750" cy="2103400"/>
            <a:chOff x="5195850" y="686250"/>
            <a:chExt cx="1925750" cy="2103400"/>
          </a:xfrm>
        </p:grpSpPr>
        <p:sp>
          <p:nvSpPr>
            <p:cNvPr id="213" name="Google Shape;213;p30">
              <a:extLst>
                <a:ext uri="{FF2B5EF4-FFF2-40B4-BE49-F238E27FC236}">
                  <a16:creationId xmlns:a16="http://schemas.microsoft.com/office/drawing/2014/main" id="{F0A49B7B-81A0-DF46-F6B7-C7876A4AF359}"/>
                </a:ext>
              </a:extLst>
            </p:cNvPr>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0">
              <a:extLst>
                <a:ext uri="{FF2B5EF4-FFF2-40B4-BE49-F238E27FC236}">
                  <a16:creationId xmlns:a16="http://schemas.microsoft.com/office/drawing/2014/main" id="{9CAE5A66-D491-BACF-5377-47E4A553B306}"/>
                </a:ext>
              </a:extLst>
            </p:cNvPr>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0">
              <a:extLst>
                <a:ext uri="{FF2B5EF4-FFF2-40B4-BE49-F238E27FC236}">
                  <a16:creationId xmlns:a16="http://schemas.microsoft.com/office/drawing/2014/main" id="{F7B560B2-7E6D-7B4B-E1BB-4B47081A73A0}"/>
                </a:ext>
              </a:extLst>
            </p:cNvPr>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16" name="Google Shape;216;p30">
              <a:extLst>
                <a:ext uri="{FF2B5EF4-FFF2-40B4-BE49-F238E27FC236}">
                  <a16:creationId xmlns:a16="http://schemas.microsoft.com/office/drawing/2014/main" id="{BB603AAB-E25D-985A-D24A-B0A5D3A7496D}"/>
                </a:ext>
              </a:extLst>
            </p:cNvPr>
            <p:cNvSpPr txBox="1"/>
            <p:nvPr/>
          </p:nvSpPr>
          <p:spPr>
            <a:xfrm>
              <a:off x="6056006" y="766950"/>
              <a:ext cx="1065594"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17" name="Google Shape;217;p30">
              <a:extLst>
                <a:ext uri="{FF2B5EF4-FFF2-40B4-BE49-F238E27FC236}">
                  <a16:creationId xmlns:a16="http://schemas.microsoft.com/office/drawing/2014/main" id="{96922623-725B-1AB2-7430-D27606DAA89F}"/>
                </a:ext>
              </a:extLst>
            </p:cNvPr>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218" name="Google Shape;218;p30">
            <a:extLst>
              <a:ext uri="{FF2B5EF4-FFF2-40B4-BE49-F238E27FC236}">
                <a16:creationId xmlns:a16="http://schemas.microsoft.com/office/drawing/2014/main" id="{E2E477A8-FCB0-25B5-BF0F-AFEF82F73D0F}"/>
              </a:ext>
            </a:extLst>
          </p:cNvPr>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1</a:t>
            </a:r>
            <a:endParaRPr sz="1400" b="0" i="0" u="none" strike="noStrike" cap="none">
              <a:solidFill>
                <a:srgbClr val="000000"/>
              </a:solidFill>
              <a:latin typeface="Arial"/>
              <a:ea typeface="Arial"/>
              <a:cs typeface="Arial"/>
              <a:sym typeface="Arial"/>
            </a:endParaRPr>
          </a:p>
        </p:txBody>
      </p:sp>
      <p:cxnSp>
        <p:nvCxnSpPr>
          <p:cNvPr id="219" name="Google Shape;219;p30">
            <a:extLst>
              <a:ext uri="{FF2B5EF4-FFF2-40B4-BE49-F238E27FC236}">
                <a16:creationId xmlns:a16="http://schemas.microsoft.com/office/drawing/2014/main" id="{5BE933E9-FBB3-BBA5-933E-590A6C58B3E1}"/>
              </a:ext>
            </a:extLst>
          </p:cNvPr>
          <p:cNvCxnSpPr/>
          <p:nvPr/>
        </p:nvCxnSpPr>
        <p:spPr>
          <a:xfrm flipH="1">
            <a:off x="6408000" y="1310100"/>
            <a:ext cx="784200" cy="195900"/>
          </a:xfrm>
          <a:prstGeom prst="straightConnector1">
            <a:avLst/>
          </a:prstGeom>
          <a:noFill/>
          <a:ln w="9525" cap="flat" cmpd="sng">
            <a:solidFill>
              <a:schemeClr val="dk2"/>
            </a:solidFill>
            <a:prstDash val="solid"/>
            <a:round/>
            <a:headEnd type="none" w="sm" len="sm"/>
            <a:tailEnd type="triangle" w="med" len="med"/>
          </a:ln>
        </p:spPr>
      </p:cxnSp>
      <p:sp>
        <p:nvSpPr>
          <p:cNvPr id="220" name="Google Shape;220;p30">
            <a:extLst>
              <a:ext uri="{FF2B5EF4-FFF2-40B4-BE49-F238E27FC236}">
                <a16:creationId xmlns:a16="http://schemas.microsoft.com/office/drawing/2014/main" id="{CC20848F-AF6E-4D41-299C-742BE73DC8D0}"/>
              </a:ext>
            </a:extLst>
          </p:cNvPr>
          <p:cNvSpPr txBox="1"/>
          <p:nvPr/>
        </p:nvSpPr>
        <p:spPr>
          <a:xfrm>
            <a:off x="6533525" y="1452225"/>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W(X, </a:t>
            </a:r>
            <a:r>
              <a:rPr lang="en" dirty="0"/>
              <a:t>4</a:t>
            </a:r>
            <a:r>
              <a:rPr lang="en"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22" name="Google Shape;222;p30">
            <a:extLst>
              <a:ext uri="{FF2B5EF4-FFF2-40B4-BE49-F238E27FC236}">
                <a16:creationId xmlns:a16="http://schemas.microsoft.com/office/drawing/2014/main" id="{0A04481B-4E05-F4B1-031E-2EBC7A59C873}"/>
              </a:ext>
            </a:extLst>
          </p:cNvPr>
          <p:cNvSpPr txBox="1"/>
          <p:nvPr/>
        </p:nvSpPr>
        <p:spPr>
          <a:xfrm>
            <a:off x="4482875" y="293525"/>
            <a:ext cx="1130332" cy="36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Primary</a:t>
            </a:r>
            <a:endParaRPr sz="2000" b="0" i="0" u="none" strike="noStrike" cap="none">
              <a:solidFill>
                <a:srgbClr val="000000"/>
              </a:solidFill>
              <a:latin typeface="Arial"/>
              <a:ea typeface="Arial"/>
              <a:cs typeface="Arial"/>
              <a:sym typeface="Arial"/>
            </a:endParaRPr>
          </a:p>
        </p:txBody>
      </p:sp>
      <p:sp>
        <p:nvSpPr>
          <p:cNvPr id="227" name="Google Shape;227;p30">
            <a:extLst>
              <a:ext uri="{FF2B5EF4-FFF2-40B4-BE49-F238E27FC236}">
                <a16:creationId xmlns:a16="http://schemas.microsoft.com/office/drawing/2014/main" id="{4A8B7AC7-9BAC-93DF-7965-F440FB067E5C}"/>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7</a:t>
            </a:fld>
            <a:endParaRPr/>
          </a:p>
        </p:txBody>
      </p:sp>
    </p:spTree>
    <p:extLst>
      <p:ext uri="{BB962C8B-B14F-4D97-AF65-F5344CB8AC3E}">
        <p14:creationId xmlns:p14="http://schemas.microsoft.com/office/powerpoint/2010/main" val="1855579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98">
          <a:extLst>
            <a:ext uri="{FF2B5EF4-FFF2-40B4-BE49-F238E27FC236}">
              <a16:creationId xmlns:a16="http://schemas.microsoft.com/office/drawing/2014/main" id="{5B9F7D5D-7691-1967-9F0F-D3BB3B4FEE6E}"/>
            </a:ext>
          </a:extLst>
        </p:cNvPr>
        <p:cNvGrpSpPr/>
        <p:nvPr/>
      </p:nvGrpSpPr>
      <p:grpSpPr>
        <a:xfrm>
          <a:off x="0" y="0"/>
          <a:ext cx="0" cy="0"/>
          <a:chOff x="0" y="0"/>
          <a:chExt cx="0" cy="0"/>
        </a:xfrm>
      </p:grpSpPr>
      <p:sp>
        <p:nvSpPr>
          <p:cNvPr id="199" name="Google Shape;199;p30">
            <a:extLst>
              <a:ext uri="{FF2B5EF4-FFF2-40B4-BE49-F238E27FC236}">
                <a16:creationId xmlns:a16="http://schemas.microsoft.com/office/drawing/2014/main" id="{1A60428A-1C73-A651-8932-847FA5C313CD}"/>
              </a:ext>
            </a:extLst>
          </p:cNvPr>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200" name="Google Shape;200;p30">
            <a:extLst>
              <a:ext uri="{FF2B5EF4-FFF2-40B4-BE49-F238E27FC236}">
                <a16:creationId xmlns:a16="http://schemas.microsoft.com/office/drawing/2014/main" id="{A86892A1-9379-7DA8-3AAC-1052DBEF1048}"/>
              </a:ext>
            </a:extLst>
          </p:cNvPr>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201" name="Google Shape;201;p30">
            <a:extLst>
              <a:ext uri="{FF2B5EF4-FFF2-40B4-BE49-F238E27FC236}">
                <a16:creationId xmlns:a16="http://schemas.microsoft.com/office/drawing/2014/main" id="{DC9D4CD7-4CEC-CD0A-23AF-2730FC523259}"/>
              </a:ext>
            </a:extLst>
          </p:cNvPr>
          <p:cNvGrpSpPr/>
          <p:nvPr/>
        </p:nvGrpSpPr>
        <p:grpSpPr>
          <a:xfrm>
            <a:off x="4527450" y="374225"/>
            <a:ext cx="1881175" cy="2022700"/>
            <a:chOff x="5240425" y="766950"/>
            <a:chExt cx="1881175" cy="2022700"/>
          </a:xfrm>
        </p:grpSpPr>
        <p:sp>
          <p:nvSpPr>
            <p:cNvPr id="202" name="Google Shape;202;p30">
              <a:extLst>
                <a:ext uri="{FF2B5EF4-FFF2-40B4-BE49-F238E27FC236}">
                  <a16:creationId xmlns:a16="http://schemas.microsoft.com/office/drawing/2014/main" id="{AD7C1D81-1D42-5F3E-6F0D-7D2F244B779E}"/>
                </a:ext>
              </a:extLst>
            </p:cNvPr>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0">
              <a:extLst>
                <a:ext uri="{FF2B5EF4-FFF2-40B4-BE49-F238E27FC236}">
                  <a16:creationId xmlns:a16="http://schemas.microsoft.com/office/drawing/2014/main" id="{C63D20CE-6B42-C7DE-159D-C5B2FA42993D}"/>
                </a:ext>
              </a:extLst>
            </p:cNvPr>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04" name="Google Shape;204;p30">
              <a:extLst>
                <a:ext uri="{FF2B5EF4-FFF2-40B4-BE49-F238E27FC236}">
                  <a16:creationId xmlns:a16="http://schemas.microsoft.com/office/drawing/2014/main" id="{1543C40A-76D5-A34F-A5B7-0B1027C9D0AA}"/>
                </a:ext>
              </a:extLst>
            </p:cNvPr>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1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05" name="Google Shape;205;p30">
              <a:extLst>
                <a:ext uri="{FF2B5EF4-FFF2-40B4-BE49-F238E27FC236}">
                  <a16:creationId xmlns:a16="http://schemas.microsoft.com/office/drawing/2014/main" id="{934A1735-B8F5-C022-B42C-5F023E6BD341}"/>
                </a:ext>
              </a:extLst>
            </p:cNvPr>
            <p:cNvSpPr txBox="1"/>
            <p:nvPr/>
          </p:nvSpPr>
          <p:spPr>
            <a:xfrm>
              <a:off x="6122350" y="766950"/>
              <a:ext cx="99925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grpSp>
      <p:grpSp>
        <p:nvGrpSpPr>
          <p:cNvPr id="206" name="Google Shape;206;p30">
            <a:extLst>
              <a:ext uri="{FF2B5EF4-FFF2-40B4-BE49-F238E27FC236}">
                <a16:creationId xmlns:a16="http://schemas.microsoft.com/office/drawing/2014/main" id="{5D7EB223-FE65-0879-D1D8-94791DBCAC49}"/>
              </a:ext>
            </a:extLst>
          </p:cNvPr>
          <p:cNvGrpSpPr/>
          <p:nvPr/>
        </p:nvGrpSpPr>
        <p:grpSpPr>
          <a:xfrm>
            <a:off x="2484925" y="2670625"/>
            <a:ext cx="1925750" cy="2103400"/>
            <a:chOff x="5195850" y="686250"/>
            <a:chExt cx="1925750" cy="2103400"/>
          </a:xfrm>
        </p:grpSpPr>
        <p:sp>
          <p:nvSpPr>
            <p:cNvPr id="207" name="Google Shape;207;p30">
              <a:extLst>
                <a:ext uri="{FF2B5EF4-FFF2-40B4-BE49-F238E27FC236}">
                  <a16:creationId xmlns:a16="http://schemas.microsoft.com/office/drawing/2014/main" id="{007EDCE7-8D99-FD42-E56F-0080F40CFE64}"/>
                </a:ext>
              </a:extLst>
            </p:cNvPr>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0">
              <a:extLst>
                <a:ext uri="{FF2B5EF4-FFF2-40B4-BE49-F238E27FC236}">
                  <a16:creationId xmlns:a16="http://schemas.microsoft.com/office/drawing/2014/main" id="{BC597A97-75A4-FE2B-A257-4FB1AC45BB39}"/>
                </a:ext>
              </a:extLst>
            </p:cNvPr>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0">
              <a:extLst>
                <a:ext uri="{FF2B5EF4-FFF2-40B4-BE49-F238E27FC236}">
                  <a16:creationId xmlns:a16="http://schemas.microsoft.com/office/drawing/2014/main" id="{63BCBDF7-3732-21A9-DE7F-3175D1517ECA}"/>
                </a:ext>
              </a:extLst>
            </p:cNvPr>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10" name="Google Shape;210;p30">
              <a:extLst>
                <a:ext uri="{FF2B5EF4-FFF2-40B4-BE49-F238E27FC236}">
                  <a16:creationId xmlns:a16="http://schemas.microsoft.com/office/drawing/2014/main" id="{078A6F61-25B1-61C1-034E-29DAD6237BE9}"/>
                </a:ext>
              </a:extLst>
            </p:cNvPr>
            <p:cNvSpPr txBox="1"/>
            <p:nvPr/>
          </p:nvSpPr>
          <p:spPr>
            <a:xfrm>
              <a:off x="6168221" y="766950"/>
              <a:ext cx="953379"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11" name="Google Shape;211;p30">
              <a:extLst>
                <a:ext uri="{FF2B5EF4-FFF2-40B4-BE49-F238E27FC236}">
                  <a16:creationId xmlns:a16="http://schemas.microsoft.com/office/drawing/2014/main" id="{65580A9B-ED31-4C45-52CB-6DB6F0B64155}"/>
                </a:ext>
              </a:extLst>
            </p:cNvPr>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212" name="Google Shape;212;p30">
            <a:extLst>
              <a:ext uri="{FF2B5EF4-FFF2-40B4-BE49-F238E27FC236}">
                <a16:creationId xmlns:a16="http://schemas.microsoft.com/office/drawing/2014/main" id="{457F8D70-26A5-4EF9-83C1-3523922172E2}"/>
              </a:ext>
            </a:extLst>
          </p:cNvPr>
          <p:cNvGrpSpPr/>
          <p:nvPr/>
        </p:nvGrpSpPr>
        <p:grpSpPr>
          <a:xfrm>
            <a:off x="6462100" y="2670625"/>
            <a:ext cx="1925750" cy="2103400"/>
            <a:chOff x="5195850" y="686250"/>
            <a:chExt cx="1925750" cy="2103400"/>
          </a:xfrm>
        </p:grpSpPr>
        <p:sp>
          <p:nvSpPr>
            <p:cNvPr id="213" name="Google Shape;213;p30">
              <a:extLst>
                <a:ext uri="{FF2B5EF4-FFF2-40B4-BE49-F238E27FC236}">
                  <a16:creationId xmlns:a16="http://schemas.microsoft.com/office/drawing/2014/main" id="{113E0D07-A3EC-2096-C1BB-CADEB8897DCA}"/>
                </a:ext>
              </a:extLst>
            </p:cNvPr>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0">
              <a:extLst>
                <a:ext uri="{FF2B5EF4-FFF2-40B4-BE49-F238E27FC236}">
                  <a16:creationId xmlns:a16="http://schemas.microsoft.com/office/drawing/2014/main" id="{FC107376-3B5F-9BF2-AA77-76600D2DEC1C}"/>
                </a:ext>
              </a:extLst>
            </p:cNvPr>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0">
              <a:extLst>
                <a:ext uri="{FF2B5EF4-FFF2-40B4-BE49-F238E27FC236}">
                  <a16:creationId xmlns:a16="http://schemas.microsoft.com/office/drawing/2014/main" id="{6A04D2D1-0C51-D585-E904-5A2E76D5D544}"/>
                </a:ext>
              </a:extLst>
            </p:cNvPr>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16" name="Google Shape;216;p30">
              <a:extLst>
                <a:ext uri="{FF2B5EF4-FFF2-40B4-BE49-F238E27FC236}">
                  <a16:creationId xmlns:a16="http://schemas.microsoft.com/office/drawing/2014/main" id="{13EE904A-F9E4-B941-26B7-7A3244A1797E}"/>
                </a:ext>
              </a:extLst>
            </p:cNvPr>
            <p:cNvSpPr txBox="1"/>
            <p:nvPr/>
          </p:nvSpPr>
          <p:spPr>
            <a:xfrm>
              <a:off x="6056006" y="766950"/>
              <a:ext cx="1065594"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17" name="Google Shape;217;p30">
              <a:extLst>
                <a:ext uri="{FF2B5EF4-FFF2-40B4-BE49-F238E27FC236}">
                  <a16:creationId xmlns:a16="http://schemas.microsoft.com/office/drawing/2014/main" id="{4B47C453-D0E1-F930-BC8F-CC0407812DCC}"/>
                </a:ext>
              </a:extLst>
            </p:cNvPr>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218" name="Google Shape;218;p30">
            <a:extLst>
              <a:ext uri="{FF2B5EF4-FFF2-40B4-BE49-F238E27FC236}">
                <a16:creationId xmlns:a16="http://schemas.microsoft.com/office/drawing/2014/main" id="{A7DAB82F-13EC-B40C-6BB7-CE9A765DDB26}"/>
              </a:ext>
            </a:extLst>
          </p:cNvPr>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1</a:t>
            </a:r>
            <a:endParaRPr sz="1400" b="0" i="0" u="none" strike="noStrike" cap="none">
              <a:solidFill>
                <a:srgbClr val="000000"/>
              </a:solidFill>
              <a:latin typeface="Arial"/>
              <a:ea typeface="Arial"/>
              <a:cs typeface="Arial"/>
              <a:sym typeface="Arial"/>
            </a:endParaRPr>
          </a:p>
        </p:txBody>
      </p:sp>
      <p:cxnSp>
        <p:nvCxnSpPr>
          <p:cNvPr id="219" name="Google Shape;219;p30">
            <a:extLst>
              <a:ext uri="{FF2B5EF4-FFF2-40B4-BE49-F238E27FC236}">
                <a16:creationId xmlns:a16="http://schemas.microsoft.com/office/drawing/2014/main" id="{AA8BC0D0-327B-E4C6-EE1B-6B6EA2655364}"/>
              </a:ext>
            </a:extLst>
          </p:cNvPr>
          <p:cNvCxnSpPr/>
          <p:nvPr/>
        </p:nvCxnSpPr>
        <p:spPr>
          <a:xfrm flipH="1">
            <a:off x="6408000" y="1310100"/>
            <a:ext cx="784200" cy="195900"/>
          </a:xfrm>
          <a:prstGeom prst="straightConnector1">
            <a:avLst/>
          </a:prstGeom>
          <a:noFill/>
          <a:ln w="9525" cap="flat" cmpd="sng">
            <a:solidFill>
              <a:schemeClr val="dk2"/>
            </a:solidFill>
            <a:prstDash val="solid"/>
            <a:round/>
            <a:headEnd type="none" w="sm" len="sm"/>
            <a:tailEnd type="triangle" w="med" len="med"/>
          </a:ln>
        </p:spPr>
      </p:cxnSp>
      <p:sp>
        <p:nvSpPr>
          <p:cNvPr id="220" name="Google Shape;220;p30">
            <a:extLst>
              <a:ext uri="{FF2B5EF4-FFF2-40B4-BE49-F238E27FC236}">
                <a16:creationId xmlns:a16="http://schemas.microsoft.com/office/drawing/2014/main" id="{CF8B8645-B7D0-D6F4-3656-46CCA9EC1EE2}"/>
              </a:ext>
            </a:extLst>
          </p:cNvPr>
          <p:cNvSpPr txBox="1"/>
          <p:nvPr/>
        </p:nvSpPr>
        <p:spPr>
          <a:xfrm>
            <a:off x="6533525" y="1452225"/>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W(X, </a:t>
            </a:r>
            <a:r>
              <a:rPr lang="en" dirty="0"/>
              <a:t>4</a:t>
            </a:r>
            <a:r>
              <a:rPr lang="en"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21" name="Google Shape;221;p30">
            <a:extLst>
              <a:ext uri="{FF2B5EF4-FFF2-40B4-BE49-F238E27FC236}">
                <a16:creationId xmlns:a16="http://schemas.microsoft.com/office/drawing/2014/main" id="{32D924D1-3D6A-71BF-E53A-ACFAD339D03E}"/>
              </a:ext>
            </a:extLst>
          </p:cNvPr>
          <p:cNvSpPr txBox="1"/>
          <p:nvPr/>
        </p:nvSpPr>
        <p:spPr>
          <a:xfrm>
            <a:off x="4577925" y="684325"/>
            <a:ext cx="1201800" cy="13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W(X,4)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22" name="Google Shape;222;p30">
            <a:extLst>
              <a:ext uri="{FF2B5EF4-FFF2-40B4-BE49-F238E27FC236}">
                <a16:creationId xmlns:a16="http://schemas.microsoft.com/office/drawing/2014/main" id="{5AC622D4-9E05-A91E-D1DC-2E357E569155}"/>
              </a:ext>
            </a:extLst>
          </p:cNvPr>
          <p:cNvSpPr txBox="1"/>
          <p:nvPr/>
        </p:nvSpPr>
        <p:spPr>
          <a:xfrm>
            <a:off x="4482875" y="293525"/>
            <a:ext cx="1130332" cy="36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Primary</a:t>
            </a:r>
            <a:endParaRPr sz="2000" b="0" i="0" u="none" strike="noStrike" cap="none">
              <a:solidFill>
                <a:srgbClr val="000000"/>
              </a:solidFill>
              <a:latin typeface="Arial"/>
              <a:ea typeface="Arial"/>
              <a:cs typeface="Arial"/>
              <a:sym typeface="Arial"/>
            </a:endParaRPr>
          </a:p>
        </p:txBody>
      </p:sp>
      <p:sp>
        <p:nvSpPr>
          <p:cNvPr id="227" name="Google Shape;227;p30">
            <a:extLst>
              <a:ext uri="{FF2B5EF4-FFF2-40B4-BE49-F238E27FC236}">
                <a16:creationId xmlns:a16="http://schemas.microsoft.com/office/drawing/2014/main" id="{3F55C7D7-3EB2-C716-4FD3-2E8102FE7BDE}"/>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8</a:t>
            </a:fld>
            <a:endParaRPr/>
          </a:p>
        </p:txBody>
      </p:sp>
      <p:sp>
        <p:nvSpPr>
          <p:cNvPr id="2" name="Google Shape;165;p28">
            <a:extLst>
              <a:ext uri="{FF2B5EF4-FFF2-40B4-BE49-F238E27FC236}">
                <a16:creationId xmlns:a16="http://schemas.microsoft.com/office/drawing/2014/main" id="{07D778B1-33DE-D8F1-9ECB-986CDD6E816C}"/>
              </a:ext>
            </a:extLst>
          </p:cNvPr>
          <p:cNvSpPr txBox="1"/>
          <p:nvPr/>
        </p:nvSpPr>
        <p:spPr>
          <a:xfrm>
            <a:off x="-1650" y="4809675"/>
            <a:ext cx="4529100" cy="39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1" i="0" u="none" strike="noStrike" cap="none" dirty="0">
                <a:solidFill>
                  <a:srgbClr val="000000"/>
                </a:solidFill>
                <a:latin typeface="Arial"/>
                <a:ea typeface="Arial"/>
                <a:cs typeface="Arial"/>
                <a:sym typeface="Arial"/>
              </a:rPr>
              <a:t>(value1 : value2 : value3) = </a:t>
            </a:r>
            <a:r>
              <a:rPr lang="en" sz="1200" b="1" dirty="0"/>
              <a:t> (</a:t>
            </a:r>
            <a:r>
              <a:rPr lang="en" sz="1200" b="0" i="0" u="none" strike="noStrike" cap="none" dirty="0">
                <a:solidFill>
                  <a:srgbClr val="000000"/>
                </a:solidFill>
                <a:latin typeface="Arial"/>
                <a:ea typeface="Arial"/>
                <a:cs typeface="Arial"/>
                <a:sym typeface="Arial"/>
              </a:rPr>
              <a:t>CSN : Local Timestamp : Node) </a:t>
            </a:r>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0741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200" name="Google Shape;200;p30"/>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201" name="Google Shape;201;p30"/>
          <p:cNvGrpSpPr/>
          <p:nvPr/>
        </p:nvGrpSpPr>
        <p:grpSpPr>
          <a:xfrm>
            <a:off x="4527450" y="374225"/>
            <a:ext cx="1881175" cy="2022700"/>
            <a:chOff x="5240425" y="766950"/>
            <a:chExt cx="1881175" cy="2022700"/>
          </a:xfrm>
        </p:grpSpPr>
        <p:sp>
          <p:nvSpPr>
            <p:cNvPr id="202" name="Google Shape;202;p3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0"/>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04" name="Google Shape;204;p30"/>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1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05" name="Google Shape;205;p30"/>
            <p:cNvSpPr txBox="1"/>
            <p:nvPr/>
          </p:nvSpPr>
          <p:spPr>
            <a:xfrm>
              <a:off x="6122350" y="766950"/>
              <a:ext cx="99925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grpSp>
      <p:grpSp>
        <p:nvGrpSpPr>
          <p:cNvPr id="206" name="Google Shape;206;p30"/>
          <p:cNvGrpSpPr/>
          <p:nvPr/>
        </p:nvGrpSpPr>
        <p:grpSpPr>
          <a:xfrm>
            <a:off x="2484925" y="2670625"/>
            <a:ext cx="1925750" cy="2103400"/>
            <a:chOff x="5195850" y="686250"/>
            <a:chExt cx="1925750" cy="2103400"/>
          </a:xfrm>
        </p:grpSpPr>
        <p:sp>
          <p:nvSpPr>
            <p:cNvPr id="207" name="Google Shape;207;p3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0"/>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0"/>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10" name="Google Shape;210;p30"/>
            <p:cNvSpPr txBox="1"/>
            <p:nvPr/>
          </p:nvSpPr>
          <p:spPr>
            <a:xfrm>
              <a:off x="6168221" y="766950"/>
              <a:ext cx="953379"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11" name="Google Shape;211;p3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212" name="Google Shape;212;p30"/>
          <p:cNvGrpSpPr/>
          <p:nvPr/>
        </p:nvGrpSpPr>
        <p:grpSpPr>
          <a:xfrm>
            <a:off x="6462100" y="2670625"/>
            <a:ext cx="1925750" cy="2103400"/>
            <a:chOff x="5195850" y="686250"/>
            <a:chExt cx="1925750" cy="2103400"/>
          </a:xfrm>
        </p:grpSpPr>
        <p:sp>
          <p:nvSpPr>
            <p:cNvPr id="213" name="Google Shape;213;p3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0"/>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0"/>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16" name="Google Shape;216;p30"/>
            <p:cNvSpPr txBox="1"/>
            <p:nvPr/>
          </p:nvSpPr>
          <p:spPr>
            <a:xfrm>
              <a:off x="6056006" y="766950"/>
              <a:ext cx="1065594"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17" name="Google Shape;217;p3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218" name="Google Shape;218;p30"/>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1</a:t>
            </a:r>
            <a:endParaRPr sz="1400" b="0" i="0" u="none" strike="noStrike" cap="none">
              <a:solidFill>
                <a:srgbClr val="000000"/>
              </a:solidFill>
              <a:latin typeface="Arial"/>
              <a:ea typeface="Arial"/>
              <a:cs typeface="Arial"/>
              <a:sym typeface="Arial"/>
            </a:endParaRPr>
          </a:p>
        </p:txBody>
      </p:sp>
      <p:cxnSp>
        <p:nvCxnSpPr>
          <p:cNvPr id="219" name="Google Shape;219;p30"/>
          <p:cNvCxnSpPr/>
          <p:nvPr/>
        </p:nvCxnSpPr>
        <p:spPr>
          <a:xfrm flipH="1">
            <a:off x="6408000" y="1310100"/>
            <a:ext cx="784200" cy="195900"/>
          </a:xfrm>
          <a:prstGeom prst="straightConnector1">
            <a:avLst/>
          </a:prstGeom>
          <a:noFill/>
          <a:ln w="9525" cap="flat" cmpd="sng">
            <a:solidFill>
              <a:schemeClr val="dk2"/>
            </a:solidFill>
            <a:prstDash val="solid"/>
            <a:round/>
            <a:headEnd type="none" w="sm" len="sm"/>
            <a:tailEnd type="triangle" w="med" len="med"/>
          </a:ln>
        </p:spPr>
      </p:cxnSp>
      <p:sp>
        <p:nvSpPr>
          <p:cNvPr id="220" name="Google Shape;220;p30"/>
          <p:cNvSpPr txBox="1"/>
          <p:nvPr/>
        </p:nvSpPr>
        <p:spPr>
          <a:xfrm>
            <a:off x="6533525" y="1452225"/>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W(Y, 8)</a:t>
            </a:r>
            <a:endParaRPr sz="1400" b="0" i="0" u="none" strike="noStrike" cap="none">
              <a:solidFill>
                <a:srgbClr val="000000"/>
              </a:solidFill>
              <a:latin typeface="Arial"/>
              <a:ea typeface="Arial"/>
              <a:cs typeface="Arial"/>
              <a:sym typeface="Arial"/>
            </a:endParaRPr>
          </a:p>
        </p:txBody>
      </p:sp>
      <p:sp>
        <p:nvSpPr>
          <p:cNvPr id="221" name="Google Shape;221;p30"/>
          <p:cNvSpPr txBox="1"/>
          <p:nvPr/>
        </p:nvSpPr>
        <p:spPr>
          <a:xfrm>
            <a:off x="4577925" y="684325"/>
            <a:ext cx="1201800" cy="13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W(X,4)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22" name="Google Shape;222;p30"/>
          <p:cNvSpPr txBox="1"/>
          <p:nvPr/>
        </p:nvSpPr>
        <p:spPr>
          <a:xfrm>
            <a:off x="4482875" y="293525"/>
            <a:ext cx="1130332" cy="36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Primary</a:t>
            </a:r>
            <a:endParaRPr sz="2000" b="0" i="0" u="none" strike="noStrike" cap="none">
              <a:solidFill>
                <a:srgbClr val="000000"/>
              </a:solidFill>
              <a:latin typeface="Arial"/>
              <a:ea typeface="Arial"/>
              <a:cs typeface="Arial"/>
              <a:sym typeface="Arial"/>
            </a:endParaRPr>
          </a:p>
        </p:txBody>
      </p:sp>
      <p:sp>
        <p:nvSpPr>
          <p:cNvPr id="223" name="Google Shape;223;p30"/>
          <p:cNvSpPr txBox="1"/>
          <p:nvPr/>
        </p:nvSpPr>
        <p:spPr>
          <a:xfrm>
            <a:off x="719508" y="2583125"/>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2</a:t>
            </a:r>
            <a:endParaRPr sz="1400" b="0" i="0" u="none" strike="noStrike" cap="none">
              <a:solidFill>
                <a:srgbClr val="000000"/>
              </a:solidFill>
              <a:latin typeface="Arial"/>
              <a:ea typeface="Arial"/>
              <a:cs typeface="Arial"/>
              <a:sym typeface="Arial"/>
            </a:endParaRPr>
          </a:p>
        </p:txBody>
      </p:sp>
      <p:cxnSp>
        <p:nvCxnSpPr>
          <p:cNvPr id="224" name="Google Shape;224;p30"/>
          <p:cNvCxnSpPr/>
          <p:nvPr/>
        </p:nvCxnSpPr>
        <p:spPr>
          <a:xfrm>
            <a:off x="1557108" y="2889275"/>
            <a:ext cx="972392" cy="1255669"/>
          </a:xfrm>
          <a:prstGeom prst="straightConnector1">
            <a:avLst/>
          </a:prstGeom>
          <a:noFill/>
          <a:ln w="9525" cap="flat" cmpd="sng">
            <a:solidFill>
              <a:schemeClr val="dk2"/>
            </a:solidFill>
            <a:prstDash val="solid"/>
            <a:round/>
            <a:headEnd type="none" w="sm" len="sm"/>
            <a:tailEnd type="triangle" w="med" len="med"/>
          </a:ln>
        </p:spPr>
      </p:cxnSp>
      <p:sp>
        <p:nvSpPr>
          <p:cNvPr id="225" name="Google Shape;225;p30"/>
          <p:cNvSpPr txBox="1"/>
          <p:nvPr/>
        </p:nvSpPr>
        <p:spPr>
          <a:xfrm>
            <a:off x="783187" y="2860225"/>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W(X, 3)</a:t>
            </a:r>
            <a:endParaRPr sz="1400" b="0" i="0" u="none" strike="noStrike" cap="none" dirty="0">
              <a:solidFill>
                <a:srgbClr val="000000"/>
              </a:solidFill>
              <a:latin typeface="Arial"/>
              <a:ea typeface="Arial"/>
              <a:cs typeface="Arial"/>
              <a:sym typeface="Arial"/>
            </a:endParaRPr>
          </a:p>
        </p:txBody>
      </p:sp>
      <p:sp>
        <p:nvSpPr>
          <p:cNvPr id="227" name="Google Shape;227;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9</a:t>
            </a:fld>
            <a:endParaRPr/>
          </a:p>
        </p:txBody>
      </p:sp>
      <p:sp>
        <p:nvSpPr>
          <p:cNvPr id="2" name="Google Shape;165;p28">
            <a:extLst>
              <a:ext uri="{FF2B5EF4-FFF2-40B4-BE49-F238E27FC236}">
                <a16:creationId xmlns:a16="http://schemas.microsoft.com/office/drawing/2014/main" id="{AF469949-574A-EE67-AE0D-1D0CC7541551}"/>
              </a:ext>
            </a:extLst>
          </p:cNvPr>
          <p:cNvSpPr txBox="1"/>
          <p:nvPr/>
        </p:nvSpPr>
        <p:spPr>
          <a:xfrm>
            <a:off x="-1650" y="4809675"/>
            <a:ext cx="4529100" cy="39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1" i="0" u="none" strike="noStrike" cap="none" dirty="0">
                <a:solidFill>
                  <a:srgbClr val="000000"/>
                </a:solidFill>
                <a:latin typeface="Arial"/>
                <a:ea typeface="Arial"/>
                <a:cs typeface="Arial"/>
                <a:sym typeface="Arial"/>
              </a:rPr>
              <a:t>(value1 : value2 : value3) = </a:t>
            </a:r>
            <a:r>
              <a:rPr lang="en" sz="1200" b="1" dirty="0"/>
              <a:t> (</a:t>
            </a:r>
            <a:r>
              <a:rPr lang="en" sz="1200" b="0" i="0" u="none" strike="noStrike" cap="none" dirty="0">
                <a:solidFill>
                  <a:srgbClr val="000000"/>
                </a:solidFill>
                <a:latin typeface="Arial"/>
                <a:ea typeface="Arial"/>
                <a:cs typeface="Arial"/>
                <a:sym typeface="Arial"/>
              </a:rPr>
              <a:t>CSN : Local Timestamp : Node) </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TotalTime>
  <Words>4470</Words>
  <Application>Microsoft Macintosh PowerPoint</Application>
  <PresentationFormat>On-screen Show (16:9)</PresentationFormat>
  <Paragraphs>719</Paragraphs>
  <Slides>33</Slides>
  <Notes>33</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33</vt:i4>
      </vt:variant>
    </vt:vector>
  </HeadingPairs>
  <TitlesOfParts>
    <vt:vector size="36" baseType="lpstr">
      <vt:lpstr>Arial</vt:lpstr>
      <vt:lpstr>Simple Dark</vt:lpstr>
      <vt:lpstr>Simple Light</vt:lpstr>
      <vt:lpstr>Bayou / Chord</vt:lpstr>
      <vt:lpstr>Context on Bayou: Disconnected Nodes [Stoica]</vt:lpstr>
      <vt:lpstr>Bayou</vt:lpstr>
      <vt:lpstr>Bayou – Goals </vt:lpstr>
      <vt:lpstr>Bayou Update Protocol: Review from Class</vt:lpstr>
      <vt:lpstr>PowerPoint Presentation</vt:lpstr>
      <vt:lpstr>Bayou Writes</vt:lpstr>
      <vt:lpstr>Bayou Writes</vt:lpstr>
      <vt:lpstr>Bayou Writes</vt:lpstr>
      <vt:lpstr>Bayou Writes</vt:lpstr>
      <vt:lpstr>Bayou Writes</vt:lpstr>
      <vt:lpstr>Bayou Anti-Entropy (Sync)</vt:lpstr>
      <vt:lpstr>PowerPoint Presentation</vt:lpstr>
      <vt:lpstr>Bayou Commit</vt:lpstr>
      <vt:lpstr>Bayou Write</vt:lpstr>
      <vt:lpstr>PowerPoint Presentation</vt:lpstr>
      <vt:lpstr>Bayou Anti-Entropy</vt:lpstr>
      <vt:lpstr>Bayou Commit</vt:lpstr>
      <vt:lpstr>Bayou</vt:lpstr>
      <vt:lpstr>Bayou (review from class)</vt:lpstr>
      <vt:lpstr>Context for Chord: Key Value Stores</vt:lpstr>
      <vt:lpstr>Context for Chord: Key Value Stores</vt:lpstr>
      <vt:lpstr>Chord</vt:lpstr>
      <vt:lpstr>Identifiers in Chord</vt:lpstr>
      <vt:lpstr>Consistent Hashing: Assigning Keys to Nodes</vt:lpstr>
      <vt:lpstr>Basic Lookups </vt:lpstr>
      <vt:lpstr>Finger Table Notations</vt:lpstr>
      <vt:lpstr>Finger Table of Node 10</vt:lpstr>
      <vt:lpstr>Route k = 15</vt:lpstr>
      <vt:lpstr>Route k = 15</vt:lpstr>
      <vt:lpstr>Route k = 15</vt:lpstr>
      <vt:lpstr>Route k = 15</vt:lpstr>
      <vt:lpstr>Summary: Finger Table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Mohanna Shahrad</cp:lastModifiedBy>
  <cp:revision>76</cp:revision>
  <dcterms:modified xsi:type="dcterms:W3CDTF">2025-10-02T21:36:09Z</dcterms:modified>
</cp:coreProperties>
</file>