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256" r:id="rId2"/>
    <p:sldId id="257" r:id="rId3"/>
    <p:sldId id="294"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90" r:id="rId19"/>
    <p:sldId id="295"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97" r:id="rId35"/>
    <p:sldId id="292" r:id="rId36"/>
    <p:sldId id="291" r:id="rId37"/>
    <p:sldId id="296" r:id="rId38"/>
    <p:sldId id="293" r:id="rId39"/>
    <p:sldId id="286" r:id="rId40"/>
    <p:sldId id="287" r:id="rId41"/>
    <p:sldId id="288" r:id="rId42"/>
    <p:sldId id="289" r:id="rId4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iDjkmruumjYEvJR7tgwILX9Iy8x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5952"/>
    <a:srgbClr val="E04A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8"/>
    <p:restoredTop sz="71020"/>
  </p:normalViewPr>
  <p:slideViewPr>
    <p:cSldViewPr snapToGrid="0">
      <p:cViewPr varScale="1">
        <p:scale>
          <a:sx n="119" d="100"/>
          <a:sy n="119" d="100"/>
        </p:scale>
        <p:origin x="21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099d98601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c099d98601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c099d98601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c099d98601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A distributed system can contain hundreds/thousands of servers, each communicating with one another via messages.</a:t>
            </a:r>
            <a:endParaRPr dirty="0"/>
          </a:p>
          <a:p>
            <a:pPr marL="0" lvl="0" indent="0" algn="l" rtl="0">
              <a:lnSpc>
                <a:spcPct val="100000"/>
              </a:lnSpc>
              <a:spcBef>
                <a:spcPts val="0"/>
              </a:spcBef>
              <a:spcAft>
                <a:spcPts val="0"/>
              </a:spcAft>
              <a:buSzPts val="1100"/>
              <a:buNone/>
            </a:pPr>
            <a:r>
              <a:rPr lang="en" dirty="0"/>
              <a:t>They can have very complicated interactions with each other. </a:t>
            </a:r>
            <a:endParaRPr dirty="0"/>
          </a:p>
          <a:p>
            <a:pPr marL="0" lvl="0" indent="0" algn="l" rtl="0">
              <a:lnSpc>
                <a:spcPct val="100000"/>
              </a:lnSpc>
              <a:spcBef>
                <a:spcPts val="0"/>
              </a:spcBef>
              <a:spcAft>
                <a:spcPts val="0"/>
              </a:spcAft>
              <a:buSzPts val="1100"/>
              <a:buNone/>
            </a:pPr>
            <a:r>
              <a:rPr lang="en" dirty="0"/>
              <a:t>So what does global snapshot mean here?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It captures the global state which includes 2 aspects: the states on the nodes, and the states of channels containing in-transit messages. </a:t>
            </a:r>
            <a:endParaRPr dirty="0"/>
          </a:p>
          <a:p>
            <a:pPr marL="0" lvl="0" indent="0" algn="l" rtl="0">
              <a:lnSpc>
                <a:spcPct val="100000"/>
              </a:lnSpc>
              <a:spcBef>
                <a:spcPts val="0"/>
              </a:spcBef>
              <a:spcAft>
                <a:spcPts val="0"/>
              </a:spcAft>
              <a:buSzPts val="1100"/>
              <a:buNone/>
            </a:pPr>
            <a:r>
              <a:rPr lang="en" dirty="0"/>
              <a:t>These states are instantaneous, meaning that they could change at any time.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solidFill>
                  <a:schemeClr val="dk1"/>
                </a:solidFill>
              </a:rPr>
              <a:t>A </a:t>
            </a:r>
            <a:r>
              <a:rPr lang="en" b="1" dirty="0">
                <a:solidFill>
                  <a:schemeClr val="dk1"/>
                </a:solidFill>
              </a:rPr>
              <a:t>distributed snapshot</a:t>
            </a:r>
            <a:r>
              <a:rPr lang="en" dirty="0">
                <a:solidFill>
                  <a:schemeClr val="dk1"/>
                </a:solidFill>
              </a:rPr>
              <a:t> is a process where each node or process </a:t>
            </a:r>
            <a:r>
              <a:rPr lang="en" b="1" dirty="0">
                <a:solidFill>
                  <a:schemeClr val="dk1"/>
                </a:solidFill>
              </a:rPr>
              <a:t>records its own local state, </a:t>
            </a:r>
            <a:r>
              <a:rPr lang="en" dirty="0">
                <a:solidFill>
                  <a:schemeClr val="dk1"/>
                </a:solidFill>
              </a:rPr>
              <a:t>but a </a:t>
            </a:r>
            <a:r>
              <a:rPr lang="en" b="1" dirty="0">
                <a:solidFill>
                  <a:schemeClr val="dk1"/>
                </a:solidFill>
              </a:rPr>
              <a:t>global snapshot</a:t>
            </a:r>
            <a:r>
              <a:rPr lang="en" dirty="0">
                <a:solidFill>
                  <a:schemeClr val="dk1"/>
                </a:solidFill>
              </a:rPr>
              <a:t> is the </a:t>
            </a:r>
            <a:r>
              <a:rPr lang="en" b="1" dirty="0">
                <a:solidFill>
                  <a:schemeClr val="dk1"/>
                </a:solidFill>
              </a:rPr>
              <a:t>collection of all local snapshots</a:t>
            </a:r>
            <a:r>
              <a:rPr lang="en" dirty="0">
                <a:solidFill>
                  <a:schemeClr val="dk1"/>
                </a:solidFill>
              </a:rPr>
              <a:t> and recorded channel states.</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c099d98601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c099d98601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So why would we like to have global snapshots?</a:t>
            </a:r>
            <a:endParaRPr dirty="0"/>
          </a:p>
          <a:p>
            <a:pPr marL="0" lvl="0" indent="0" algn="l" rtl="0">
              <a:lnSpc>
                <a:spcPct val="100000"/>
              </a:lnSpc>
              <a:spcBef>
                <a:spcPts val="0"/>
              </a:spcBef>
              <a:spcAft>
                <a:spcPts val="0"/>
              </a:spcAft>
              <a:buSzPts val="1100"/>
              <a:buNone/>
            </a:pPr>
            <a:r>
              <a:rPr lang="en" dirty="0"/>
              <a:t>It turns out that they are very useful for recovery and reasoning about certain system properties.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c099d98601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c099d98601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Before moving on to the </a:t>
            </a:r>
            <a:r>
              <a:rPr lang="en" dirty="0">
                <a:solidFill>
                  <a:schemeClr val="dk1"/>
                </a:solidFill>
              </a:rPr>
              <a:t>distributed snapshot algorithm, it is important to first define our system model</a:t>
            </a:r>
            <a:r>
              <a:rPr lang="en" dirty="0"/>
              <a:t>. </a:t>
            </a:r>
            <a:endParaRPr dirty="0"/>
          </a:p>
          <a:p>
            <a:pPr marL="0" lvl="0" indent="0" algn="l" rtl="0">
              <a:lnSpc>
                <a:spcPct val="100000"/>
              </a:lnSpc>
              <a:spcBef>
                <a:spcPts val="0"/>
              </a:spcBef>
              <a:spcAft>
                <a:spcPts val="0"/>
              </a:spcAft>
              <a:buSzPts val="1100"/>
              <a:buNone/>
            </a:pPr>
            <a:r>
              <a:rPr lang="en" dirty="0"/>
              <a:t>Then, explain each bullet point on this slide. </a:t>
            </a: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b="1" dirty="0"/>
              <a:t>Here, we mention about “messages” and “states”. But what are they? </a:t>
            </a:r>
            <a:r>
              <a:rPr lang="en" dirty="0"/>
              <a:t>What could be a message type? What could be stored in a state?</a:t>
            </a:r>
            <a:br>
              <a:rPr lang="en" dirty="0"/>
            </a:br>
            <a:r>
              <a:rPr lang="en" dirty="0"/>
              <a:t>Messages: RPC request/responses, heartbeats, acknowledgements</a:t>
            </a:r>
            <a:br>
              <a:rPr lang="en" dirty="0"/>
            </a:br>
            <a:r>
              <a:rPr lang="en" dirty="0"/>
              <a:t>State: local variables, database state, pending messages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c099d98601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c099d98601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c099d98601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c099d98601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Distributed snapshot is an algorithm that can capture the global snapshot of a distributed system, without disturbing its normal execution.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It is proposed by K. Main Chandy and Leslie Lamport in this 1985 paper.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Its key idea is the use of a special type of messages, marker messages, which serves two purposes.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Then explain point 1 and 2.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Now let us get to the details of this algorithm.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c099d98601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c099d98601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This marker message means that the process has recorded everything happened so far. </a:t>
            </a:r>
            <a:endParaRPr/>
          </a:p>
          <a:p>
            <a:pPr marL="0" lvl="0" indent="0" algn="l" rtl="0">
              <a:lnSpc>
                <a:spcPct val="100000"/>
              </a:lnSpc>
              <a:spcBef>
                <a:spcPts val="0"/>
              </a:spcBef>
              <a:spcAft>
                <a:spcPts val="0"/>
              </a:spcAft>
              <a:buSzPts val="1100"/>
              <a:buNone/>
            </a:pPr>
            <a:r>
              <a:rPr lang="en"/>
              <a:t>Whatever happens after this point is not included in the current snapshot.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c099d98601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c099d98601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Subtle additional requirement: record messages on all OTHER channels, not the one we received the marker message from. Why?</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Ans: we know the other end has already recorded its local state</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How: because it sent a marker message!</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Whatever messages it sends afterward happened AFTER the snapshot; not included in this snapshot</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Otherwise might double-count state</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Example of this later</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Similarly, why can we stop recording messages on C when it is not the first marker message we see?</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Ans: The other end also has recorded its state. We have recorded the state of the channel. No need to keep tracking more. </a:t>
            </a:r>
            <a:br>
              <a:rPr lang="en">
                <a:solidFill>
                  <a:schemeClr val="dk1"/>
                </a:solidFill>
              </a:rPr>
            </a:br>
            <a:br>
              <a:rPr lang="en">
                <a:solidFill>
                  <a:schemeClr val="dk1"/>
                </a:solidFill>
              </a:rPr>
            </a:br>
            <a:r>
              <a:rPr lang="en">
                <a:solidFill>
                  <a:schemeClr val="dk1"/>
                </a:solidFill>
              </a:rPr>
              <a:t>So we are waiting from a marker message from every channel to actually finish recording messages.</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c099d98601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c099d98601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Algorithm terminates when we’re sure that the marker messages have covered all the links in the system.</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What happens after the termination? </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It usually depends on what system admins want to do with these snapshots. </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And it is out of scope of the original chandy-lamport algorithm</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Next, we will go over some examples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a:extLst>
            <a:ext uri="{FF2B5EF4-FFF2-40B4-BE49-F238E27FC236}">
              <a16:creationId xmlns:a16="http://schemas.microsoft.com/office/drawing/2014/main" id="{0BE03E96-0CC9-7140-F4AF-FD903AFF3D95}"/>
            </a:ext>
          </a:extLst>
        </p:cNvPr>
        <p:cNvGrpSpPr/>
        <p:nvPr/>
      </p:nvGrpSpPr>
      <p:grpSpPr>
        <a:xfrm>
          <a:off x="0" y="0"/>
          <a:ext cx="0" cy="0"/>
          <a:chOff x="0" y="0"/>
          <a:chExt cx="0" cy="0"/>
        </a:xfrm>
      </p:grpSpPr>
      <p:sp>
        <p:nvSpPr>
          <p:cNvPr id="205" name="Google Shape;205;p16:notes">
            <a:extLst>
              <a:ext uri="{FF2B5EF4-FFF2-40B4-BE49-F238E27FC236}">
                <a16:creationId xmlns:a16="http://schemas.microsoft.com/office/drawing/2014/main" id="{56F969A0-65CE-6C43-D7D1-A0DDCC679C3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16:notes">
            <a:extLst>
              <a:ext uri="{FF2B5EF4-FFF2-40B4-BE49-F238E27FC236}">
                <a16:creationId xmlns:a16="http://schemas.microsoft.com/office/drawing/2014/main" id="{5D6C3098-D3B0-BC22-D358-47025E8FB5B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944960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27BA03C2-B9D0-DFB6-9850-AE3B9E44A9C9}"/>
            </a:ext>
          </a:extLst>
        </p:cNvPr>
        <p:cNvGrpSpPr/>
        <p:nvPr/>
      </p:nvGrpSpPr>
      <p:grpSpPr>
        <a:xfrm>
          <a:off x="0" y="0"/>
          <a:ext cx="0" cy="0"/>
          <a:chOff x="0" y="0"/>
          <a:chExt cx="0" cy="0"/>
        </a:xfrm>
      </p:grpSpPr>
      <p:sp>
        <p:nvSpPr>
          <p:cNvPr id="51" name="Google Shape;51;gc099d98601_0_93:notes">
            <a:extLst>
              <a:ext uri="{FF2B5EF4-FFF2-40B4-BE49-F238E27FC236}">
                <a16:creationId xmlns:a16="http://schemas.microsoft.com/office/drawing/2014/main" id="{C82E57EE-16E4-DBA2-6439-B0FFE2FB2D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c099d98601_0_93:notes">
            <a:extLst>
              <a:ext uri="{FF2B5EF4-FFF2-40B4-BE49-F238E27FC236}">
                <a16:creationId xmlns:a16="http://schemas.microsoft.com/office/drawing/2014/main" id="{E748CFC8-CF7D-F0DE-8717-8DE09F8E10C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4183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Bullet-proof way: easier said than done, but it’s something to look out for when debugging. E.g. last iteration of for loop is often a tricky case.</a:t>
            </a: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It is important to know if your channel is buffered or not because it might introduce implicit blocking across goroutines in your code.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Atomic operations are provided in go by sync/atomic package. They have smaller overhead than channels or locks. Example:</a:t>
            </a:r>
            <a:endParaRPr dirty="0"/>
          </a:p>
          <a:p>
            <a:pPr marL="0" lvl="0" indent="0" algn="l" rtl="0">
              <a:lnSpc>
                <a:spcPct val="100000"/>
              </a:lnSpc>
              <a:spcBef>
                <a:spcPts val="0"/>
              </a:spcBef>
              <a:spcAft>
                <a:spcPts val="0"/>
              </a:spcAft>
              <a:buSzPts val="1100"/>
              <a:buNone/>
            </a:pPr>
            <a:br>
              <a:rPr lang="en" dirty="0"/>
            </a:br>
            <a:r>
              <a:rPr lang="en" dirty="0"/>
              <a:t>var counter int32 = 0</a:t>
            </a:r>
            <a:endParaRPr dirty="0"/>
          </a:p>
          <a:p>
            <a:r>
              <a:rPr lang="en" dirty="0"/>
              <a:t>atomic.AddInt32(&amp;counter, 1)</a:t>
            </a:r>
            <a:endParaRPr lang="en-US"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Start with a simple case considering only two processes and a pair of channels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Green indicates node has been snapshotted</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If we had recorded the token message then we would have more than 1 token in the snapshot!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9FF92254-842E-60A8-6B42-20CC96F68C97}"/>
            </a:ext>
          </a:extLst>
        </p:cNvPr>
        <p:cNvGrpSpPr/>
        <p:nvPr/>
      </p:nvGrpSpPr>
      <p:grpSpPr>
        <a:xfrm>
          <a:off x="0" y="0"/>
          <a:ext cx="0" cy="0"/>
          <a:chOff x="0" y="0"/>
          <a:chExt cx="0" cy="0"/>
        </a:xfrm>
      </p:grpSpPr>
      <p:sp>
        <p:nvSpPr>
          <p:cNvPr id="51" name="Google Shape;51;gc099d98601_0_93:notes">
            <a:extLst>
              <a:ext uri="{FF2B5EF4-FFF2-40B4-BE49-F238E27FC236}">
                <a16:creationId xmlns:a16="http://schemas.microsoft.com/office/drawing/2014/main" id="{87FC262B-A7F0-B2CC-F3D9-C25476EFA6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c099d98601_0_93:notes">
            <a:extLst>
              <a:ext uri="{FF2B5EF4-FFF2-40B4-BE49-F238E27FC236}">
                <a16:creationId xmlns:a16="http://schemas.microsoft.com/office/drawing/2014/main" id="{AA23E690-CA4F-B206-9CDA-7E06FD16964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18733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Why do we record the message this time? What’s the difference between this example and the previous?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If we did not record the message we would have ended up with 0 tokens in the system!</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Now let’s take a look at a slightly more complicated case, assuming 3 process </a:t>
            </a:r>
            <a:endParaRPr/>
          </a:p>
          <a:p>
            <a:pPr marL="0" lvl="0" indent="0" algn="l" rtl="0">
              <a:lnSpc>
                <a:spcPct val="100000"/>
              </a:lnSpc>
              <a:spcBef>
                <a:spcPts val="0"/>
              </a:spcBef>
              <a:spcAft>
                <a:spcPts val="0"/>
              </a:spcAft>
              <a:buSzPts val="1100"/>
              <a:buNone/>
            </a:pPr>
            <a:r>
              <a:rPr lang="en"/>
              <a:t>Node </a:t>
            </a:r>
            <a:r>
              <a:rPr lang="en" i="1"/>
              <a:t>A</a:t>
            </a:r>
            <a:r>
              <a:rPr lang="en"/>
              <a:t> starts snapshot… </a:t>
            </a:r>
            <a:endParaRPr/>
          </a:p>
          <a:p>
            <a:pPr marL="0" lvl="0" indent="0" algn="l" rtl="0">
              <a:lnSpc>
                <a:spcPct val="100000"/>
              </a:lnSpc>
              <a:spcBef>
                <a:spcPts val="0"/>
              </a:spcBef>
              <a:spcAft>
                <a:spcPts val="0"/>
              </a:spcAft>
              <a:buSzPts val="1100"/>
              <a:buNone/>
            </a:pPr>
            <a:r>
              <a:rPr lang="en"/>
              <a:t>Here, “recorded” means that will be recorded as an in-flight message (that exists in some channel) in the global snapshot.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dirty="0"/>
              <a:t>m7 is definitely recorded: it arrives at A after A sends the marker message and before C will have sent a marker message back to A. </a:t>
            </a:r>
            <a:endParaRPr dirty="0"/>
          </a:p>
          <a:p>
            <a:pPr marL="457200" lvl="0" indent="-298450" algn="l" rtl="0">
              <a:lnSpc>
                <a:spcPct val="100000"/>
              </a:lnSpc>
              <a:spcBef>
                <a:spcPts val="0"/>
              </a:spcBef>
              <a:spcAft>
                <a:spcPts val="0"/>
              </a:spcAft>
              <a:buSzPts val="1100"/>
              <a:buChar char="●"/>
            </a:pPr>
            <a:r>
              <a:rPr lang="en" dirty="0"/>
              <a:t>m1, m3 are sent by A after it has sent the marker message, so those tokens will be snapshotted by A before they are sent as messages. </a:t>
            </a:r>
            <a:endParaRPr dirty="0"/>
          </a:p>
          <a:p>
            <a:pPr marL="457200" lvl="0" indent="-298450" algn="l" rtl="0">
              <a:lnSpc>
                <a:spcPct val="100000"/>
              </a:lnSpc>
              <a:spcBef>
                <a:spcPts val="0"/>
              </a:spcBef>
              <a:spcAft>
                <a:spcPts val="0"/>
              </a:spcAft>
              <a:buSzPts val="1100"/>
              <a:buChar char="●"/>
            </a:pPr>
            <a:r>
              <a:rPr lang="en" dirty="0"/>
              <a:t>m2, m4 may be received by B, C before B, C receive the marker message, so they will be part of local state when it is time to snapshot. However, if B receives m2 AFTER C forwards the marker message from A, then m2 will be recorded as a message. Likewise with C receiving m4 after B forwards the marker message from A. </a:t>
            </a:r>
            <a:endParaRPr dirty="0"/>
          </a:p>
          <a:p>
            <a:pPr marL="914400" lvl="1" indent="-298450" algn="l" rtl="0">
              <a:lnSpc>
                <a:spcPct val="100000"/>
              </a:lnSpc>
              <a:spcBef>
                <a:spcPts val="0"/>
              </a:spcBef>
              <a:spcAft>
                <a:spcPts val="0"/>
              </a:spcAft>
              <a:buSzPts val="1100"/>
              <a:buChar char="○"/>
            </a:pPr>
            <a:r>
              <a:rPr lang="en" dirty="0"/>
              <a:t>Is it possible for B to receive M before m2? Ans: No. FIFO.</a:t>
            </a:r>
            <a:endParaRPr dirty="0"/>
          </a:p>
          <a:p>
            <a:pPr marL="457200" lvl="0" indent="-298450" algn="l" rtl="0">
              <a:lnSpc>
                <a:spcPct val="100000"/>
              </a:lnSpc>
              <a:spcBef>
                <a:spcPts val="0"/>
              </a:spcBef>
              <a:spcAft>
                <a:spcPts val="0"/>
              </a:spcAft>
              <a:buSzPts val="1100"/>
              <a:buChar char="●"/>
            </a:pPr>
            <a:r>
              <a:rPr lang="en" dirty="0"/>
              <a:t>m5, m6 will be recorded as in-flight messages if they arrive at B, C after the marker message arrives. If they arrive before the marker message, they will be recorded as local state at B, C. </a:t>
            </a:r>
          </a:p>
          <a:p>
            <a:pPr marL="457200" lvl="0" indent="-298450" algn="l" rtl="0">
              <a:lnSpc>
                <a:spcPct val="100000"/>
              </a:lnSpc>
              <a:spcBef>
                <a:spcPts val="0"/>
              </a:spcBef>
              <a:spcAft>
                <a:spcPts val="0"/>
              </a:spcAft>
              <a:buSzPts val="1100"/>
              <a:buChar char="●"/>
            </a:pPr>
            <a:endParaRPr lang="en" dirty="0"/>
          </a:p>
          <a:p>
            <a:pPr marL="457200" lvl="0" indent="-298450" algn="l" rtl="0">
              <a:lnSpc>
                <a:spcPct val="100000"/>
              </a:lnSpc>
              <a:spcBef>
                <a:spcPts val="0"/>
              </a:spcBef>
              <a:spcAft>
                <a:spcPts val="0"/>
              </a:spcAft>
              <a:buSzPts val="1100"/>
              <a:buChar char="●"/>
            </a:pPr>
            <a:endParaRPr lang="en" dirty="0"/>
          </a:p>
          <a:p>
            <a:pPr marL="457200" lvl="0" indent="-298450" algn="l" rtl="0">
              <a:lnSpc>
                <a:spcPct val="100000"/>
              </a:lnSpc>
              <a:spcBef>
                <a:spcPts val="0"/>
              </a:spcBef>
              <a:spcAft>
                <a:spcPts val="0"/>
              </a:spcAft>
              <a:buSzPts val="1100"/>
              <a:buChar char="●"/>
            </a:pPr>
            <a:r>
              <a:rPr lang="en" dirty="0"/>
              <a:t>Note that at each node from whoever you get the token for the first time; the link state is empty; so if C gets the token from A earlier than getting the token from B; channel(A,C) will be empty but if somehow the first token that C gets is from B instead of A then Channels (B,C) is going to be empty.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a:extLst>
            <a:ext uri="{FF2B5EF4-FFF2-40B4-BE49-F238E27FC236}">
              <a16:creationId xmlns:a16="http://schemas.microsoft.com/office/drawing/2014/main" id="{ED1DEB05-8BC0-7874-887F-4577FBF0ED48}"/>
            </a:ext>
          </a:extLst>
        </p:cNvPr>
        <p:cNvGrpSpPr/>
        <p:nvPr/>
      </p:nvGrpSpPr>
      <p:grpSpPr>
        <a:xfrm>
          <a:off x="0" y="0"/>
          <a:ext cx="0" cy="0"/>
          <a:chOff x="0" y="0"/>
          <a:chExt cx="0" cy="0"/>
        </a:xfrm>
      </p:grpSpPr>
      <p:sp>
        <p:nvSpPr>
          <p:cNvPr id="426" name="Google Shape;426;p29:notes">
            <a:extLst>
              <a:ext uri="{FF2B5EF4-FFF2-40B4-BE49-F238E27FC236}">
                <a16:creationId xmlns:a16="http://schemas.microsoft.com/office/drawing/2014/main" id="{F3800FE4-E899-6646-E10F-1934012440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29:notes">
            <a:extLst>
              <a:ext uri="{FF2B5EF4-FFF2-40B4-BE49-F238E27FC236}">
                <a16:creationId xmlns:a16="http://schemas.microsoft.com/office/drawing/2014/main" id="{9900227C-3C73-20D8-F409-AF96A36AA55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endParaRPr dirty="0"/>
          </a:p>
        </p:txBody>
      </p:sp>
    </p:spTree>
    <p:extLst>
      <p:ext uri="{BB962C8B-B14F-4D97-AF65-F5344CB8AC3E}">
        <p14:creationId xmlns:p14="http://schemas.microsoft.com/office/powerpoint/2010/main" val="26843618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a:extLst>
            <a:ext uri="{FF2B5EF4-FFF2-40B4-BE49-F238E27FC236}">
              <a16:creationId xmlns:a16="http://schemas.microsoft.com/office/drawing/2014/main" id="{36947196-1E28-A606-8CFF-ADC0D97670EB}"/>
            </a:ext>
          </a:extLst>
        </p:cNvPr>
        <p:cNvGrpSpPr/>
        <p:nvPr/>
      </p:nvGrpSpPr>
      <p:grpSpPr>
        <a:xfrm>
          <a:off x="0" y="0"/>
          <a:ext cx="0" cy="0"/>
          <a:chOff x="0" y="0"/>
          <a:chExt cx="0" cy="0"/>
        </a:xfrm>
      </p:grpSpPr>
      <p:sp>
        <p:nvSpPr>
          <p:cNvPr id="457" name="Google Shape;457;p30:notes">
            <a:extLst>
              <a:ext uri="{FF2B5EF4-FFF2-40B4-BE49-F238E27FC236}">
                <a16:creationId xmlns:a16="http://schemas.microsoft.com/office/drawing/2014/main" id="{7A83EAC4-DFE7-997F-F96F-3BAF253980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p30:notes">
            <a:extLst>
              <a:ext uri="{FF2B5EF4-FFF2-40B4-BE49-F238E27FC236}">
                <a16:creationId xmlns:a16="http://schemas.microsoft.com/office/drawing/2014/main" id="{332C3F8E-D83F-234B-2C83-0CE620728D6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967205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a:extLst>
            <a:ext uri="{FF2B5EF4-FFF2-40B4-BE49-F238E27FC236}">
              <a16:creationId xmlns:a16="http://schemas.microsoft.com/office/drawing/2014/main" id="{AA6FC0A7-7C2B-B67A-9DEA-50FF1DB2BC41}"/>
            </a:ext>
          </a:extLst>
        </p:cNvPr>
        <p:cNvGrpSpPr/>
        <p:nvPr/>
      </p:nvGrpSpPr>
      <p:grpSpPr>
        <a:xfrm>
          <a:off x="0" y="0"/>
          <a:ext cx="0" cy="0"/>
          <a:chOff x="0" y="0"/>
          <a:chExt cx="0" cy="0"/>
        </a:xfrm>
      </p:grpSpPr>
      <p:sp>
        <p:nvSpPr>
          <p:cNvPr id="457" name="Google Shape;457;p30:notes">
            <a:extLst>
              <a:ext uri="{FF2B5EF4-FFF2-40B4-BE49-F238E27FC236}">
                <a16:creationId xmlns:a16="http://schemas.microsoft.com/office/drawing/2014/main" id="{7E1FB15C-91C3-84A5-B6D6-7960FA5083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p30:notes">
            <a:extLst>
              <a:ext uri="{FF2B5EF4-FFF2-40B4-BE49-F238E27FC236}">
                <a16:creationId xmlns:a16="http://schemas.microsoft.com/office/drawing/2014/main" id="{84A7E276-BDA6-83EF-FA69-85595BD92DE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For R to be in </a:t>
            </a:r>
            <a:r>
              <a:rPr lang="en-US" dirty="0" err="1"/>
              <a:t>chan</a:t>
            </a:r>
            <a:r>
              <a:rPr lang="en-US" dirty="0"/>
              <a:t> (Q,T) -&gt; marker should be received after R in the channel</a:t>
            </a:r>
          </a:p>
          <a:p>
            <a:pPr marL="0" lvl="0" indent="0" algn="l" rtl="0">
              <a:lnSpc>
                <a:spcPct val="100000"/>
              </a:lnSpc>
              <a:spcBef>
                <a:spcPts val="0"/>
              </a:spcBef>
              <a:spcAft>
                <a:spcPts val="0"/>
              </a:spcAft>
              <a:buSzPts val="1100"/>
              <a:buNone/>
            </a:pPr>
            <a:r>
              <a:rPr lang="en-US" dirty="0"/>
              <a:t>For P to be in (Q,P); P should start the snapshot and before getting the marker back receives P on its inbound</a:t>
            </a:r>
          </a:p>
        </p:txBody>
      </p:sp>
    </p:spTree>
    <p:extLst>
      <p:ext uri="{BB962C8B-B14F-4D97-AF65-F5344CB8AC3E}">
        <p14:creationId xmlns:p14="http://schemas.microsoft.com/office/powerpoint/2010/main" val="3311713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a:extLst>
            <a:ext uri="{FF2B5EF4-FFF2-40B4-BE49-F238E27FC236}">
              <a16:creationId xmlns:a16="http://schemas.microsoft.com/office/drawing/2014/main" id="{BF7CBC24-F6EC-BD2E-D85A-9709027350A0}"/>
            </a:ext>
          </a:extLst>
        </p:cNvPr>
        <p:cNvGrpSpPr/>
        <p:nvPr/>
      </p:nvGrpSpPr>
      <p:grpSpPr>
        <a:xfrm>
          <a:off x="0" y="0"/>
          <a:ext cx="0" cy="0"/>
          <a:chOff x="0" y="0"/>
          <a:chExt cx="0" cy="0"/>
        </a:xfrm>
      </p:grpSpPr>
      <p:sp>
        <p:nvSpPr>
          <p:cNvPr id="457" name="Google Shape;457;p30:notes">
            <a:extLst>
              <a:ext uri="{FF2B5EF4-FFF2-40B4-BE49-F238E27FC236}">
                <a16:creationId xmlns:a16="http://schemas.microsoft.com/office/drawing/2014/main" id="{8F4D912D-79BE-EEB3-2693-D8C209D89A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p30:notes">
            <a:extLst>
              <a:ext uri="{FF2B5EF4-FFF2-40B4-BE49-F238E27FC236}">
                <a16:creationId xmlns:a16="http://schemas.microsoft.com/office/drawing/2014/main" id="{F4B6521C-DE29-B990-C28E-675A837F5D6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For R to be in </a:t>
            </a:r>
            <a:r>
              <a:rPr lang="en-US" dirty="0" err="1"/>
              <a:t>chan</a:t>
            </a:r>
            <a:r>
              <a:rPr lang="en-US" dirty="0"/>
              <a:t> (Q,T) -&gt; marker should be received after R in the channel</a:t>
            </a:r>
          </a:p>
          <a:p>
            <a:pPr marL="0" lvl="0" indent="0" algn="l" rtl="0">
              <a:lnSpc>
                <a:spcPct val="100000"/>
              </a:lnSpc>
              <a:spcBef>
                <a:spcPts val="0"/>
              </a:spcBef>
              <a:spcAft>
                <a:spcPts val="0"/>
              </a:spcAft>
              <a:buSzPts val="1100"/>
              <a:buNone/>
            </a:pPr>
            <a:r>
              <a:rPr lang="en-US" dirty="0"/>
              <a:t>For P to be in (Q,P); P should start the snapshot and before getting the marker back receives P on its inbound</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Go though the reasoning of how to think back from the fact that a token was captured in a channel. </a:t>
            </a:r>
          </a:p>
        </p:txBody>
      </p:sp>
    </p:spTree>
    <p:extLst>
      <p:ext uri="{BB962C8B-B14F-4D97-AF65-F5344CB8AC3E}">
        <p14:creationId xmlns:p14="http://schemas.microsoft.com/office/powerpoint/2010/main" val="5111067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a:extLst>
            <a:ext uri="{FF2B5EF4-FFF2-40B4-BE49-F238E27FC236}">
              <a16:creationId xmlns:a16="http://schemas.microsoft.com/office/drawing/2014/main" id="{08FA021E-499A-3A28-3FF2-32A3751294AC}"/>
            </a:ext>
          </a:extLst>
        </p:cNvPr>
        <p:cNvGrpSpPr/>
        <p:nvPr/>
      </p:nvGrpSpPr>
      <p:grpSpPr>
        <a:xfrm>
          <a:off x="0" y="0"/>
          <a:ext cx="0" cy="0"/>
          <a:chOff x="0" y="0"/>
          <a:chExt cx="0" cy="0"/>
        </a:xfrm>
      </p:grpSpPr>
      <p:sp>
        <p:nvSpPr>
          <p:cNvPr id="457" name="Google Shape;457;p30:notes">
            <a:extLst>
              <a:ext uri="{FF2B5EF4-FFF2-40B4-BE49-F238E27FC236}">
                <a16:creationId xmlns:a16="http://schemas.microsoft.com/office/drawing/2014/main" id="{E21F031B-27BC-1DB3-ACEB-1105EA9653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p30:notes">
            <a:extLst>
              <a:ext uri="{FF2B5EF4-FFF2-40B4-BE49-F238E27FC236}">
                <a16:creationId xmlns:a16="http://schemas.microsoft.com/office/drawing/2014/main" id="{D5C4598A-2EB8-424B-7AA1-4700F1CA7BC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In a system with N processes, the Chandy-Lamport snapshot algorithm will always show that at least (N-1) channels are empty. (The channels through which each process receives the marker for the first time are recorded to be empty. All such channels define a spanning tree, thus, there are N-1 empty channels</a:t>
            </a:r>
          </a:p>
        </p:txBody>
      </p:sp>
    </p:spTree>
    <p:extLst>
      <p:ext uri="{BB962C8B-B14F-4D97-AF65-F5344CB8AC3E}">
        <p14:creationId xmlns:p14="http://schemas.microsoft.com/office/powerpoint/2010/main" val="12276804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What is a “discrete time simulator”?: Simulates passage of time in discrete steps, i.e., system is assumed to change only at each discrete time tick</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bac66b96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g2bac66b967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Suppose we would like to take a panorama of a scene. However, there is a moving object (in this case, a dog) in the scene.</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5" name="Google Shape;46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bac66b9670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2bac66b9670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solidFill>
                  <a:schemeClr val="dk1"/>
                </a:solidFill>
              </a:rPr>
              <a:t>If we do nothing, we end up with this monstrosity of a panoramic photo. Ideally we’d like to record the dog in its entirety only once, in some part of this panorama. That is going to the the goal of distributed snapshot algorithms.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bac66b9670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bac66b9670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Why ensuring state is not duplicated or lost: the state could reflect exclusive ability to do something, e.g., remember who is the leader in raft. The leader coordinates the nodes and makes sure they are consistent with the leader.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3700e7c10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33700e7c109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3700e7c10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33700e7c109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3700e7c10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33700e7c109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"Do NOT record future messages you receive if you haven’t snapshotted your local state yet" → Guarantees zero duplication</a:t>
            </a:r>
            <a:endParaRPr/>
          </a:p>
          <a:p>
            <a:pPr marL="0" lvl="0" indent="0" algn="l" rtl="0">
              <a:lnSpc>
                <a:spcPct val="100000"/>
              </a:lnSpc>
              <a:spcBef>
                <a:spcPts val="0"/>
              </a:spcBef>
              <a:spcAft>
                <a:spcPts val="0"/>
              </a:spcAft>
              <a:buSzPts val="1100"/>
              <a:buNone/>
            </a:pPr>
            <a:r>
              <a:rPr lang="en"/>
              <a:t>If you record a message as “in the channel” before you start the snapshot, then you will later record it again in the destination node when it starts the snapshot.</a:t>
            </a:r>
            <a:endParaRPr/>
          </a:p>
          <a:p>
            <a:pPr marL="0" lvl="0" indent="0" algn="l" rtl="0">
              <a:lnSpc>
                <a:spcPct val="100000"/>
              </a:lnSpc>
              <a:spcBef>
                <a:spcPts val="0"/>
              </a:spcBef>
              <a:spcAft>
                <a:spcPts val="0"/>
              </a:spcAft>
              <a:buSzPts val="1100"/>
              <a:buNone/>
            </a:pPr>
            <a:br>
              <a:rPr lang="en"/>
            </a:br>
            <a:r>
              <a:rPr lang="en"/>
              <a:t>"Do record future messages you receive if you have snapshotted your local state" → Guarantees zero loss</a:t>
            </a:r>
            <a:endParaRPr/>
          </a:p>
          <a:p>
            <a:pPr marL="0" lvl="0" indent="0" algn="l" rtl="0">
              <a:lnSpc>
                <a:spcPct val="100000"/>
              </a:lnSpc>
              <a:spcBef>
                <a:spcPts val="0"/>
              </a:spcBef>
              <a:spcAft>
                <a:spcPts val="0"/>
              </a:spcAft>
              <a:buSzPts val="1100"/>
              <a:buNone/>
            </a:pPr>
            <a:r>
              <a:rPr lang="en"/>
              <a:t>When a message is sent, it is either sent before or after the marker. If it is sent before, it will be recorded in the destination, and otherwise “in the channel”.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4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4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4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4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4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4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4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45"/>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4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4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1600"/>
              </a:spcBef>
              <a:spcAft>
                <a:spcPts val="0"/>
              </a:spcAft>
              <a:buClr>
                <a:schemeClr val="dk1"/>
              </a:buClr>
              <a:buSzPts val="1400"/>
              <a:buChar char="○"/>
              <a:defRPr>
                <a:solidFill>
                  <a:schemeClr val="dk1"/>
                </a:solidFill>
              </a:defRPr>
            </a:lvl2pPr>
            <a:lvl3pPr marL="1371600" lvl="2" indent="-317500" algn="l">
              <a:lnSpc>
                <a:spcPct val="115000"/>
              </a:lnSpc>
              <a:spcBef>
                <a:spcPts val="1600"/>
              </a:spcBef>
              <a:spcAft>
                <a:spcPts val="0"/>
              </a:spcAft>
              <a:buClr>
                <a:schemeClr val="dk1"/>
              </a:buClr>
              <a:buSzPts val="1400"/>
              <a:buChar char="■"/>
              <a:defRPr>
                <a:solidFill>
                  <a:schemeClr val="dk1"/>
                </a:solidFill>
              </a:defRPr>
            </a:lvl3pPr>
            <a:lvl4pPr marL="1828800" lvl="3" indent="-317500" algn="l">
              <a:lnSpc>
                <a:spcPct val="115000"/>
              </a:lnSpc>
              <a:spcBef>
                <a:spcPts val="1600"/>
              </a:spcBef>
              <a:spcAft>
                <a:spcPts val="0"/>
              </a:spcAft>
              <a:buClr>
                <a:schemeClr val="dk1"/>
              </a:buClr>
              <a:buSzPts val="1400"/>
              <a:buChar char="●"/>
              <a:defRPr>
                <a:solidFill>
                  <a:schemeClr val="dk1"/>
                </a:solidFill>
              </a:defRPr>
            </a:lvl4pPr>
            <a:lvl5pPr marL="2286000" lvl="4" indent="-317500" algn="l">
              <a:lnSpc>
                <a:spcPct val="115000"/>
              </a:lnSpc>
              <a:spcBef>
                <a:spcPts val="1600"/>
              </a:spcBef>
              <a:spcAft>
                <a:spcPts val="0"/>
              </a:spcAft>
              <a:buClr>
                <a:schemeClr val="dk1"/>
              </a:buClr>
              <a:buSzPts val="1400"/>
              <a:buChar char="○"/>
              <a:defRPr>
                <a:solidFill>
                  <a:schemeClr val="dk1"/>
                </a:solidFill>
              </a:defRPr>
            </a:lvl5pPr>
            <a:lvl6pPr marL="2743200" lvl="5" indent="-317500" algn="l">
              <a:lnSpc>
                <a:spcPct val="115000"/>
              </a:lnSpc>
              <a:spcBef>
                <a:spcPts val="1600"/>
              </a:spcBef>
              <a:spcAft>
                <a:spcPts val="0"/>
              </a:spcAft>
              <a:buClr>
                <a:schemeClr val="dk1"/>
              </a:buClr>
              <a:buSzPts val="1400"/>
              <a:buChar char="■"/>
              <a:defRPr>
                <a:solidFill>
                  <a:schemeClr val="dk1"/>
                </a:solidFill>
              </a:defRPr>
            </a:lvl6pPr>
            <a:lvl7pPr marL="3200400" lvl="6" indent="-317500" algn="l">
              <a:lnSpc>
                <a:spcPct val="115000"/>
              </a:lnSpc>
              <a:spcBef>
                <a:spcPts val="1600"/>
              </a:spcBef>
              <a:spcAft>
                <a:spcPts val="0"/>
              </a:spcAft>
              <a:buClr>
                <a:schemeClr val="dk1"/>
              </a:buClr>
              <a:buSzPts val="1400"/>
              <a:buChar char="●"/>
              <a:defRPr>
                <a:solidFill>
                  <a:schemeClr val="dk1"/>
                </a:solidFill>
              </a:defRPr>
            </a:lvl7pPr>
            <a:lvl8pPr marL="3657600" lvl="7" indent="-317500" algn="l">
              <a:lnSpc>
                <a:spcPct val="115000"/>
              </a:lnSpc>
              <a:spcBef>
                <a:spcPts val="1600"/>
              </a:spcBef>
              <a:spcAft>
                <a:spcPts val="0"/>
              </a:spcAft>
              <a:buClr>
                <a:schemeClr val="dk1"/>
              </a:buClr>
              <a:buSzPts val="1400"/>
              <a:buChar char="○"/>
              <a:defRPr>
                <a:solidFill>
                  <a:schemeClr val="dk1"/>
                </a:solidFill>
              </a:defRPr>
            </a:lvl8pPr>
            <a:lvl9pPr marL="4114800" lvl="8" indent="-317500" algn="l">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40" name="Google Shape;40;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4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1600"/>
              </a:spcBef>
              <a:spcAft>
                <a:spcPts val="160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endParaRPr/>
          </a:p>
        </p:txBody>
      </p:sp>
      <p:sp>
        <p:nvSpPr>
          <p:cNvPr id="8" name="Google Shape;8;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amport.azurewebsites.net/pubs/chandy.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lamport.azurewebsites.net/pubs/chandy.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3"/>
        <p:cNvGrpSpPr/>
        <p:nvPr/>
      </p:nvGrpSpPr>
      <p:grpSpPr>
        <a:xfrm>
          <a:off x="0" y="0"/>
          <a:ext cx="0" cy="0"/>
          <a:chOff x="0" y="0"/>
          <a:chExt cx="0" cy="0"/>
        </a:xfrm>
      </p:grpSpPr>
      <p:sp>
        <p:nvSpPr>
          <p:cNvPr id="54" name="Google Shape;54;gc099d98601_0_9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dirty="0">
                <a:solidFill>
                  <a:schemeClr val="bg1"/>
                </a:solidFill>
              </a:rPr>
              <a:t>Distributed Snapshots</a:t>
            </a:r>
            <a:endParaRPr dirty="0">
              <a:solidFill>
                <a:schemeClr val="bg1"/>
              </a:solidFill>
            </a:endParaRPr>
          </a:p>
        </p:txBody>
      </p:sp>
      <p:sp>
        <p:nvSpPr>
          <p:cNvPr id="55" name="Google Shape;55;gc099d98601_0_9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dirty="0">
                <a:solidFill>
                  <a:schemeClr val="bg1"/>
                </a:solidFill>
              </a:rPr>
              <a:t>September 2025</a:t>
            </a:r>
            <a:endParaRPr dirty="0">
              <a:solidFill>
                <a:schemeClr val="bg1"/>
              </a:solidFill>
            </a:endParaRPr>
          </a:p>
        </p:txBody>
      </p:sp>
      <p:sp>
        <p:nvSpPr>
          <p:cNvPr id="56" name="Google Shape;56;gc099d98601_0_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solidFill>
                  <a:schemeClr val="bg1"/>
                </a:solidFill>
              </a:rPr>
              <a:t>1</a:t>
            </a:fld>
            <a:endParaRPr>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6"/>
        <p:cNvGrpSpPr/>
        <p:nvPr/>
      </p:nvGrpSpPr>
      <p:grpSpPr>
        <a:xfrm>
          <a:off x="0" y="0"/>
          <a:ext cx="0" cy="0"/>
          <a:chOff x="0" y="0"/>
          <a:chExt cx="0" cy="0"/>
        </a:xfrm>
      </p:grpSpPr>
      <p:sp>
        <p:nvSpPr>
          <p:cNvPr id="127" name="Google Shape;127;gc099d98601_0_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solidFill>
                  <a:srgbClr val="000000"/>
                </a:solidFill>
              </a:rPr>
              <a:t>What is a Global Snapshot?</a:t>
            </a:r>
            <a:endParaRPr b="1">
              <a:solidFill>
                <a:srgbClr val="000000"/>
              </a:solidFill>
            </a:endParaRPr>
          </a:p>
        </p:txBody>
      </p:sp>
      <p:sp>
        <p:nvSpPr>
          <p:cNvPr id="128" name="Google Shape;128;gc099d98601_0_45"/>
          <p:cNvSpPr txBox="1">
            <a:spLocks noGrp="1"/>
          </p:cNvSpPr>
          <p:nvPr>
            <p:ph type="body" idx="1"/>
          </p:nvPr>
        </p:nvSpPr>
        <p:spPr>
          <a:xfrm>
            <a:off x="311700" y="1152475"/>
            <a:ext cx="4304700" cy="38478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000000"/>
              </a:buClr>
              <a:buSzPts val="1800"/>
              <a:buChar char="●"/>
            </a:pPr>
            <a:r>
              <a:rPr lang="en" dirty="0">
                <a:solidFill>
                  <a:srgbClr val="000000"/>
                </a:solidFill>
              </a:rPr>
              <a:t>A global snapshot captures the</a:t>
            </a:r>
            <a:r>
              <a:rPr lang="en" dirty="0">
                <a:solidFill>
                  <a:srgbClr val="FF9900"/>
                </a:solidFill>
              </a:rPr>
              <a:t> </a:t>
            </a:r>
            <a:r>
              <a:rPr lang="en" dirty="0">
                <a:solidFill>
                  <a:schemeClr val="accent1"/>
                </a:solidFill>
              </a:rPr>
              <a:t>global state </a:t>
            </a:r>
            <a:r>
              <a:rPr lang="en" dirty="0">
                <a:solidFill>
                  <a:srgbClr val="000000"/>
                </a:solidFill>
              </a:rPr>
              <a:t>of a distributed system:</a:t>
            </a:r>
            <a:endParaRPr dirty="0">
              <a:solidFill>
                <a:srgbClr val="000000"/>
              </a:solidFill>
            </a:endParaRPr>
          </a:p>
          <a:p>
            <a:pPr marL="0" lvl="0" indent="0" algn="l" rtl="0">
              <a:lnSpc>
                <a:spcPct val="115000"/>
              </a:lnSpc>
              <a:spcBef>
                <a:spcPts val="0"/>
              </a:spcBef>
              <a:spcAft>
                <a:spcPts val="0"/>
              </a:spcAft>
              <a:buSzPts val="1800"/>
              <a:buNone/>
            </a:pPr>
            <a:endParaRPr dirty="0">
              <a:solidFill>
                <a:srgbClr val="000000"/>
              </a:solidFill>
            </a:endParaRPr>
          </a:p>
          <a:p>
            <a:pPr marL="0" lvl="0" indent="0" algn="l" rtl="0">
              <a:lnSpc>
                <a:spcPct val="115000"/>
              </a:lnSpc>
              <a:spcBef>
                <a:spcPts val="0"/>
              </a:spcBef>
              <a:spcAft>
                <a:spcPts val="0"/>
              </a:spcAft>
              <a:buSzPts val="1800"/>
              <a:buNone/>
            </a:pPr>
            <a:endParaRPr dirty="0">
              <a:solidFill>
                <a:srgbClr val="000000"/>
              </a:solidFill>
            </a:endParaRPr>
          </a:p>
          <a:p>
            <a:pPr marL="0" lvl="0" indent="0" algn="l" rtl="0">
              <a:lnSpc>
                <a:spcPct val="115000"/>
              </a:lnSpc>
              <a:spcBef>
                <a:spcPts val="0"/>
              </a:spcBef>
              <a:spcAft>
                <a:spcPts val="0"/>
              </a:spcAft>
              <a:buSzPts val="1800"/>
              <a:buNone/>
            </a:pPr>
            <a:endParaRPr dirty="0">
              <a:solidFill>
                <a:srgbClr val="000000"/>
              </a:solidFill>
            </a:endParaRPr>
          </a:p>
          <a:p>
            <a:pPr marL="0" lvl="0" indent="0" algn="l" rtl="0">
              <a:lnSpc>
                <a:spcPct val="115000"/>
              </a:lnSpc>
              <a:spcBef>
                <a:spcPts val="0"/>
              </a:spcBef>
              <a:spcAft>
                <a:spcPts val="0"/>
              </a:spcAft>
              <a:buSzPts val="1800"/>
              <a:buNone/>
            </a:pPr>
            <a:endParaRPr dirty="0">
              <a:solidFill>
                <a:srgbClr val="000000"/>
              </a:solidFill>
            </a:endParaRPr>
          </a:p>
        </p:txBody>
      </p:sp>
      <p:cxnSp>
        <p:nvCxnSpPr>
          <p:cNvPr id="129" name="Google Shape;129;gc099d98601_0_45"/>
          <p:cNvCxnSpPr/>
          <p:nvPr/>
        </p:nvCxnSpPr>
        <p:spPr>
          <a:xfrm>
            <a:off x="6109345" y="1610632"/>
            <a:ext cx="1818000" cy="0"/>
          </a:xfrm>
          <a:prstGeom prst="straightConnector1">
            <a:avLst/>
          </a:prstGeom>
          <a:noFill/>
          <a:ln w="28575" cap="flat" cmpd="sng">
            <a:solidFill>
              <a:schemeClr val="dk2"/>
            </a:solidFill>
            <a:prstDash val="solid"/>
            <a:round/>
            <a:headEnd type="triangle" w="med" len="med"/>
            <a:tailEnd type="none" w="sm" len="sm"/>
          </a:ln>
        </p:spPr>
      </p:cxnSp>
      <p:cxnSp>
        <p:nvCxnSpPr>
          <p:cNvPr id="130" name="Google Shape;130;gc099d98601_0_45"/>
          <p:cNvCxnSpPr/>
          <p:nvPr/>
        </p:nvCxnSpPr>
        <p:spPr>
          <a:xfrm>
            <a:off x="6106603" y="1487978"/>
            <a:ext cx="1818000" cy="0"/>
          </a:xfrm>
          <a:prstGeom prst="straightConnector1">
            <a:avLst/>
          </a:prstGeom>
          <a:noFill/>
          <a:ln w="28575" cap="flat" cmpd="sng">
            <a:solidFill>
              <a:schemeClr val="dk2"/>
            </a:solidFill>
            <a:prstDash val="solid"/>
            <a:round/>
            <a:headEnd type="none" w="sm" len="sm"/>
            <a:tailEnd type="triangle" w="med" len="med"/>
          </a:ln>
        </p:spPr>
      </p:cxnSp>
      <p:sp>
        <p:nvSpPr>
          <p:cNvPr id="131" name="Google Shape;131;gc099d98601_0_45"/>
          <p:cNvSpPr/>
          <p:nvPr/>
        </p:nvSpPr>
        <p:spPr>
          <a:xfrm>
            <a:off x="5075225" y="1117239"/>
            <a:ext cx="1031400" cy="1074600"/>
          </a:xfrm>
          <a:prstGeom prst="ellipse">
            <a:avLst/>
          </a:prstGeom>
          <a:solidFill>
            <a:srgbClr val="4A86E8"/>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gc099d98601_0_45"/>
          <p:cNvSpPr/>
          <p:nvPr/>
        </p:nvSpPr>
        <p:spPr>
          <a:xfrm>
            <a:off x="7922024" y="1117239"/>
            <a:ext cx="1031400" cy="1074600"/>
          </a:xfrm>
          <a:prstGeom prst="ellipse">
            <a:avLst/>
          </a:prstGeom>
          <a:solidFill>
            <a:srgbClr val="4A86E8"/>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gc099d98601_0_45"/>
          <p:cNvSpPr txBox="1"/>
          <p:nvPr/>
        </p:nvSpPr>
        <p:spPr>
          <a:xfrm>
            <a:off x="5182938" y="1336676"/>
            <a:ext cx="816000" cy="63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A</a:t>
            </a:r>
            <a:endParaRPr sz="2400" b="1" i="0" u="none" strike="noStrike" cap="none">
              <a:solidFill>
                <a:srgbClr val="FFFFFF"/>
              </a:solidFill>
              <a:latin typeface="Arial"/>
              <a:ea typeface="Arial"/>
              <a:cs typeface="Arial"/>
              <a:sym typeface="Arial"/>
            </a:endParaRPr>
          </a:p>
        </p:txBody>
      </p:sp>
      <p:sp>
        <p:nvSpPr>
          <p:cNvPr id="134" name="Google Shape;134;gc099d98601_0_45"/>
          <p:cNvSpPr txBox="1"/>
          <p:nvPr/>
        </p:nvSpPr>
        <p:spPr>
          <a:xfrm>
            <a:off x="8037845" y="1336676"/>
            <a:ext cx="816000" cy="63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B</a:t>
            </a:r>
            <a:endParaRPr sz="2400" b="1" i="0" u="none" strike="noStrike" cap="none">
              <a:solidFill>
                <a:srgbClr val="FFFFFF"/>
              </a:solidFill>
              <a:latin typeface="Arial"/>
              <a:ea typeface="Arial"/>
              <a:cs typeface="Arial"/>
              <a:sym typeface="Arial"/>
            </a:endParaRPr>
          </a:p>
        </p:txBody>
      </p:sp>
      <p:sp>
        <p:nvSpPr>
          <p:cNvPr id="135" name="Google Shape;135;gc099d98601_0_45"/>
          <p:cNvSpPr/>
          <p:nvPr/>
        </p:nvSpPr>
        <p:spPr>
          <a:xfrm>
            <a:off x="6440658" y="3335165"/>
            <a:ext cx="1031400" cy="1074600"/>
          </a:xfrm>
          <a:prstGeom prst="ellipse">
            <a:avLst/>
          </a:prstGeom>
          <a:solidFill>
            <a:srgbClr val="4A86E8"/>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c099d98601_0_45"/>
          <p:cNvSpPr txBox="1"/>
          <p:nvPr/>
        </p:nvSpPr>
        <p:spPr>
          <a:xfrm>
            <a:off x="6556479" y="3554602"/>
            <a:ext cx="816000" cy="63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C</a:t>
            </a:r>
            <a:endParaRPr sz="2400" b="1" i="0" u="none" strike="noStrike" cap="none">
              <a:solidFill>
                <a:srgbClr val="FFFFFF"/>
              </a:solidFill>
              <a:latin typeface="Arial"/>
              <a:ea typeface="Arial"/>
              <a:cs typeface="Arial"/>
              <a:sym typeface="Arial"/>
            </a:endParaRPr>
          </a:p>
        </p:txBody>
      </p:sp>
      <p:cxnSp>
        <p:nvCxnSpPr>
          <p:cNvPr id="137" name="Google Shape;137;gc099d98601_0_45"/>
          <p:cNvCxnSpPr/>
          <p:nvPr/>
        </p:nvCxnSpPr>
        <p:spPr>
          <a:xfrm rot="3446748">
            <a:off x="5398550" y="2820618"/>
            <a:ext cx="1540428" cy="0"/>
          </a:xfrm>
          <a:prstGeom prst="straightConnector1">
            <a:avLst/>
          </a:prstGeom>
          <a:noFill/>
          <a:ln w="28575" cap="flat" cmpd="sng">
            <a:solidFill>
              <a:schemeClr val="dk2"/>
            </a:solidFill>
            <a:prstDash val="solid"/>
            <a:round/>
            <a:headEnd type="triangle" w="med" len="med"/>
            <a:tailEnd type="none" w="sm" len="sm"/>
          </a:ln>
        </p:spPr>
      </p:cxnSp>
      <p:cxnSp>
        <p:nvCxnSpPr>
          <p:cNvPr id="138" name="Google Shape;138;gc099d98601_0_45"/>
          <p:cNvCxnSpPr/>
          <p:nvPr/>
        </p:nvCxnSpPr>
        <p:spPr>
          <a:xfrm rot="3446748">
            <a:off x="5523004" y="2747833"/>
            <a:ext cx="1540428" cy="0"/>
          </a:xfrm>
          <a:prstGeom prst="straightConnector1">
            <a:avLst/>
          </a:prstGeom>
          <a:noFill/>
          <a:ln w="28575" cap="flat" cmpd="sng">
            <a:solidFill>
              <a:schemeClr val="dk2"/>
            </a:solidFill>
            <a:prstDash val="solid"/>
            <a:round/>
            <a:headEnd type="none" w="sm" len="sm"/>
            <a:tailEnd type="triangle" w="med" len="med"/>
          </a:ln>
        </p:spPr>
      </p:cxnSp>
      <p:cxnSp>
        <p:nvCxnSpPr>
          <p:cNvPr id="139" name="Google Shape;139;gc099d98601_0_45"/>
          <p:cNvCxnSpPr/>
          <p:nvPr/>
        </p:nvCxnSpPr>
        <p:spPr>
          <a:xfrm rot="7353330">
            <a:off x="6918314" y="2783758"/>
            <a:ext cx="1626228" cy="0"/>
          </a:xfrm>
          <a:prstGeom prst="straightConnector1">
            <a:avLst/>
          </a:prstGeom>
          <a:noFill/>
          <a:ln w="28575" cap="flat" cmpd="sng">
            <a:solidFill>
              <a:schemeClr val="dk2"/>
            </a:solidFill>
            <a:prstDash val="solid"/>
            <a:round/>
            <a:headEnd type="triangle" w="med" len="med"/>
            <a:tailEnd type="none" w="sm" len="sm"/>
          </a:ln>
        </p:spPr>
      </p:cxnSp>
      <p:cxnSp>
        <p:nvCxnSpPr>
          <p:cNvPr id="140" name="Google Shape;140;gc099d98601_0_45"/>
          <p:cNvCxnSpPr/>
          <p:nvPr/>
        </p:nvCxnSpPr>
        <p:spPr>
          <a:xfrm flipH="1">
            <a:off x="7376342" y="2161853"/>
            <a:ext cx="914700" cy="1425000"/>
          </a:xfrm>
          <a:prstGeom prst="straightConnector1">
            <a:avLst/>
          </a:prstGeom>
          <a:noFill/>
          <a:ln w="28575" cap="flat" cmpd="sng">
            <a:solidFill>
              <a:schemeClr val="dk2"/>
            </a:solidFill>
            <a:prstDash val="solid"/>
            <a:round/>
            <a:headEnd type="none" w="sm" len="sm"/>
            <a:tailEnd type="triangle" w="med" len="med"/>
          </a:ln>
        </p:spPr>
      </p:cxnSp>
      <p:sp>
        <p:nvSpPr>
          <p:cNvPr id="141" name="Google Shape;141;gc099d98601_0_45"/>
          <p:cNvSpPr/>
          <p:nvPr/>
        </p:nvSpPr>
        <p:spPr>
          <a:xfrm>
            <a:off x="7088646" y="1017625"/>
            <a:ext cx="383400" cy="347700"/>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m2</a:t>
            </a:r>
            <a:endParaRPr sz="1100" b="0" i="0" u="none" strike="noStrike" cap="none">
              <a:solidFill>
                <a:srgbClr val="000000"/>
              </a:solidFill>
              <a:latin typeface="Arial"/>
              <a:ea typeface="Arial"/>
              <a:cs typeface="Arial"/>
              <a:sym typeface="Arial"/>
            </a:endParaRPr>
          </a:p>
        </p:txBody>
      </p:sp>
      <p:sp>
        <p:nvSpPr>
          <p:cNvPr id="142" name="Google Shape;142;gc099d98601_0_45"/>
          <p:cNvSpPr/>
          <p:nvPr/>
        </p:nvSpPr>
        <p:spPr>
          <a:xfrm>
            <a:off x="6466602" y="1017625"/>
            <a:ext cx="383400" cy="347700"/>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m1</a:t>
            </a:r>
            <a:endParaRPr sz="1100" b="0" i="0" u="none" strike="noStrike" cap="none">
              <a:solidFill>
                <a:srgbClr val="000000"/>
              </a:solidFill>
              <a:latin typeface="Arial"/>
              <a:ea typeface="Arial"/>
              <a:cs typeface="Arial"/>
              <a:sym typeface="Arial"/>
            </a:endParaRPr>
          </a:p>
        </p:txBody>
      </p:sp>
      <p:sp>
        <p:nvSpPr>
          <p:cNvPr id="143" name="Google Shape;143;gc099d98601_0_45"/>
          <p:cNvSpPr/>
          <p:nvPr/>
        </p:nvSpPr>
        <p:spPr>
          <a:xfrm rot="-3427810">
            <a:off x="7485358" y="2176343"/>
            <a:ext cx="383614" cy="347834"/>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m3</a:t>
            </a:r>
            <a:endParaRPr sz="1100" b="0" i="0" u="none" strike="noStrike" cap="none">
              <a:solidFill>
                <a:srgbClr val="000000"/>
              </a:solidFill>
              <a:latin typeface="Arial"/>
              <a:ea typeface="Arial"/>
              <a:cs typeface="Arial"/>
              <a:sym typeface="Arial"/>
            </a:endParaRPr>
          </a:p>
        </p:txBody>
      </p:sp>
      <p:sp>
        <p:nvSpPr>
          <p:cNvPr id="144" name="Google Shape;144;gc099d98601_0_45"/>
          <p:cNvSpPr/>
          <p:nvPr/>
        </p:nvSpPr>
        <p:spPr>
          <a:xfrm rot="-3427810">
            <a:off x="7699394" y="3157444"/>
            <a:ext cx="383614" cy="347834"/>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m4</a:t>
            </a:r>
            <a:endParaRPr sz="1100" b="0" i="0" u="none" strike="noStrike" cap="none">
              <a:solidFill>
                <a:srgbClr val="000000"/>
              </a:solidFill>
              <a:latin typeface="Arial"/>
              <a:ea typeface="Arial"/>
              <a:cs typeface="Arial"/>
              <a:sym typeface="Arial"/>
            </a:endParaRPr>
          </a:p>
        </p:txBody>
      </p:sp>
      <p:sp>
        <p:nvSpPr>
          <p:cNvPr id="145" name="Google Shape;145;gc099d98601_0_45"/>
          <p:cNvSpPr/>
          <p:nvPr/>
        </p:nvSpPr>
        <p:spPr>
          <a:xfrm rot="3455442">
            <a:off x="5602236" y="2609963"/>
            <a:ext cx="383421" cy="347550"/>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m5</a:t>
            </a:r>
            <a:endParaRPr sz="1100" b="0" i="0" u="none" strike="noStrike" cap="none">
              <a:solidFill>
                <a:srgbClr val="000000"/>
              </a:solidFill>
              <a:latin typeface="Arial"/>
              <a:ea typeface="Arial"/>
              <a:cs typeface="Arial"/>
              <a:sym typeface="Arial"/>
            </a:endParaRPr>
          </a:p>
        </p:txBody>
      </p:sp>
      <p:sp>
        <p:nvSpPr>
          <p:cNvPr id="146" name="Google Shape;146;gc099d98601_0_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10</a:t>
            </a:fld>
            <a:endParaRPr/>
          </a:p>
        </p:txBody>
      </p:sp>
      <p:sp>
        <p:nvSpPr>
          <p:cNvPr id="147" name="Google Shape;147;gc099d98601_0_45"/>
          <p:cNvSpPr txBox="1"/>
          <p:nvPr/>
        </p:nvSpPr>
        <p:spPr>
          <a:xfrm>
            <a:off x="307950" y="1880499"/>
            <a:ext cx="4298400" cy="1336525"/>
          </a:xfrm>
          <a:prstGeom prst="rect">
            <a:avLst/>
          </a:prstGeom>
          <a:noFill/>
          <a:ln>
            <a:noFill/>
          </a:ln>
        </p:spPr>
        <p:txBody>
          <a:bodyPr spcFirstLastPara="1" wrap="square" lIns="91425" tIns="91425" rIns="91425" bIns="91425" anchor="t" anchorCtr="0">
            <a:noAutofit/>
          </a:bodyPr>
          <a:lstStyle/>
          <a:p>
            <a:pPr marL="914400" marR="0" lvl="1" indent="-317500" algn="l" rtl="0">
              <a:lnSpc>
                <a:spcPct val="115000"/>
              </a:lnSpc>
              <a:spcBef>
                <a:spcPts val="0"/>
              </a:spcBef>
              <a:spcAft>
                <a:spcPts val="0"/>
              </a:spcAft>
              <a:buClr>
                <a:srgbClr val="000000"/>
              </a:buClr>
              <a:buSzPts val="1400"/>
              <a:buFont typeface="Arial"/>
              <a:buChar char="○"/>
            </a:pPr>
            <a:r>
              <a:rPr lang="en" sz="1600" b="0" i="0" u="none" strike="noStrike" cap="none" dirty="0">
                <a:solidFill>
                  <a:srgbClr val="000000"/>
                </a:solidFill>
                <a:latin typeface="Arial"/>
                <a:ea typeface="Arial"/>
                <a:cs typeface="Arial"/>
                <a:sym typeface="Arial"/>
              </a:rPr>
              <a:t>Local state of each </a:t>
            </a:r>
            <a:r>
              <a:rPr lang="en" sz="1600" b="1" i="0" u="none" strike="noStrike" cap="none" dirty="0">
                <a:solidFill>
                  <a:schemeClr val="accent1"/>
                </a:solidFill>
                <a:latin typeface="Arial"/>
                <a:ea typeface="Arial"/>
                <a:cs typeface="Arial"/>
                <a:sym typeface="Arial"/>
              </a:rPr>
              <a:t>process</a:t>
            </a:r>
            <a:r>
              <a:rPr lang="en" sz="1600" b="0" i="0" u="none" strike="noStrike" cap="none" dirty="0">
                <a:solidFill>
                  <a:srgbClr val="000000"/>
                </a:solidFill>
                <a:latin typeface="Arial"/>
                <a:ea typeface="Arial"/>
                <a:cs typeface="Arial"/>
                <a:sym typeface="Arial"/>
              </a:rPr>
              <a:t> within the distributed system</a:t>
            </a:r>
            <a:endParaRPr sz="1600" b="0" i="0" u="none" strike="noStrike" cap="none" dirty="0">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000000"/>
              </a:buClr>
              <a:buSzPts val="1400"/>
              <a:buFont typeface="Arial"/>
              <a:buChar char="○"/>
            </a:pPr>
            <a:r>
              <a:rPr lang="en" sz="1600" b="0" i="0" u="none" strike="noStrike" cap="none" dirty="0">
                <a:solidFill>
                  <a:srgbClr val="000000"/>
                </a:solidFill>
                <a:latin typeface="Arial"/>
                <a:ea typeface="Arial"/>
                <a:cs typeface="Arial"/>
                <a:sym typeface="Arial"/>
              </a:rPr>
              <a:t>Local state of each </a:t>
            </a:r>
            <a:r>
              <a:rPr lang="en" sz="1600" b="1" i="0" u="none" strike="noStrike" cap="none" dirty="0">
                <a:solidFill>
                  <a:schemeClr val="accent1"/>
                </a:solidFill>
                <a:latin typeface="Arial"/>
                <a:ea typeface="Arial"/>
                <a:cs typeface="Arial"/>
                <a:sym typeface="Arial"/>
              </a:rPr>
              <a:t>communication channel </a:t>
            </a:r>
            <a:endParaRPr sz="2000" b="1" i="0" u="none" strike="noStrike" cap="none" dirty="0">
              <a:solidFill>
                <a:schemeClr val="accent1"/>
              </a:solidFill>
              <a:latin typeface="Arial"/>
              <a:ea typeface="Arial"/>
              <a:cs typeface="Arial"/>
              <a:sym typeface="Arial"/>
            </a:endParaRPr>
          </a:p>
        </p:txBody>
      </p:sp>
      <p:sp>
        <p:nvSpPr>
          <p:cNvPr id="148" name="Google Shape;148;gc099d98601_0_45"/>
          <p:cNvSpPr txBox="1"/>
          <p:nvPr/>
        </p:nvSpPr>
        <p:spPr>
          <a:xfrm>
            <a:off x="307950" y="3412911"/>
            <a:ext cx="4767300" cy="12267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000000"/>
              </a:buClr>
              <a:buSzPts val="1800"/>
              <a:buFont typeface="Arial"/>
              <a:buChar char="●"/>
            </a:pPr>
            <a:r>
              <a:rPr lang="en" sz="1800" b="0" i="0" u="none" strike="noStrike" cap="none" dirty="0">
                <a:solidFill>
                  <a:srgbClr val="000000"/>
                </a:solidFill>
                <a:latin typeface="Arial"/>
                <a:ea typeface="Arial"/>
                <a:cs typeface="Arial"/>
                <a:sym typeface="Arial"/>
              </a:rPr>
              <a:t>These local states are </a:t>
            </a:r>
            <a:r>
              <a:rPr lang="en" sz="1800" b="1" i="0" u="none" strike="noStrike" cap="none" dirty="0">
                <a:solidFill>
                  <a:schemeClr val="accent1"/>
                </a:solidFill>
                <a:latin typeface="Arial"/>
                <a:ea typeface="Arial"/>
                <a:cs typeface="Arial"/>
                <a:sym typeface="Arial"/>
              </a:rPr>
              <a:t>instantaneous</a:t>
            </a:r>
            <a:endParaRPr sz="1800" b="1" i="0" u="none" strike="noStrike" cap="none" dirty="0">
              <a:solidFill>
                <a:schemeClr val="accent1"/>
              </a:solidFill>
              <a:latin typeface="Arial"/>
              <a:ea typeface="Arial"/>
              <a:cs typeface="Arial"/>
              <a:sym typeface="Arial"/>
            </a:endParaRPr>
          </a:p>
          <a:p>
            <a:pPr marL="914400" marR="0" lvl="1" indent="-317500" algn="l" rtl="0">
              <a:lnSpc>
                <a:spcPct val="115000"/>
              </a:lnSpc>
              <a:spcBef>
                <a:spcPts val="0"/>
              </a:spcBef>
              <a:spcAft>
                <a:spcPts val="0"/>
              </a:spcAft>
              <a:buClr>
                <a:srgbClr val="000000"/>
              </a:buClr>
              <a:buSzPts val="1400"/>
              <a:buFont typeface="Arial"/>
              <a:buChar char="○"/>
            </a:pPr>
            <a:r>
              <a:rPr lang="en" sz="1600" b="0" i="0" u="none" strike="noStrike" cap="none" dirty="0" err="1">
                <a:solidFill>
                  <a:srgbClr val="000000"/>
                </a:solidFill>
                <a:latin typeface="Arial"/>
                <a:ea typeface="Arial"/>
                <a:cs typeface="Arial"/>
                <a:sym typeface="Arial"/>
              </a:rPr>
              <a:t>e.g</a:t>
            </a:r>
            <a:r>
              <a:rPr lang="en" sz="1600" b="0" i="0" u="none" strike="noStrike" cap="none" dirty="0">
                <a:solidFill>
                  <a:srgbClr val="000000"/>
                </a:solidFill>
                <a:latin typeface="Arial"/>
                <a:ea typeface="Arial"/>
                <a:cs typeface="Arial"/>
                <a:sym typeface="Arial"/>
              </a:rPr>
              <a:t> messages in transit from one node to another only exist in transit for a few milliseconds or less</a:t>
            </a:r>
            <a:endParaRPr sz="2000" b="0" i="0" u="none" strike="noStrike" cap="none" dirty="0">
              <a:solidFill>
                <a:schemeClr val="lt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2"/>
        <p:cNvGrpSpPr/>
        <p:nvPr/>
      </p:nvGrpSpPr>
      <p:grpSpPr>
        <a:xfrm>
          <a:off x="0" y="0"/>
          <a:ext cx="0" cy="0"/>
          <a:chOff x="0" y="0"/>
          <a:chExt cx="0" cy="0"/>
        </a:xfrm>
      </p:grpSpPr>
      <p:sp>
        <p:nvSpPr>
          <p:cNvPr id="153" name="Google Shape;153;gc099d98601_0_9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solidFill>
                  <a:srgbClr val="000000"/>
                </a:solidFill>
              </a:rPr>
              <a:t>Global Snapshots are Useful </a:t>
            </a:r>
            <a:endParaRPr b="1">
              <a:solidFill>
                <a:srgbClr val="000000"/>
              </a:solidFill>
            </a:endParaRPr>
          </a:p>
        </p:txBody>
      </p:sp>
      <p:sp>
        <p:nvSpPr>
          <p:cNvPr id="154" name="Google Shape;154;gc099d98601_0_98"/>
          <p:cNvSpPr txBox="1">
            <a:spLocks noGrp="1"/>
          </p:cNvSpPr>
          <p:nvPr>
            <p:ph type="body" idx="1"/>
          </p:nvPr>
        </p:nvSpPr>
        <p:spPr>
          <a:xfrm>
            <a:off x="311700" y="731375"/>
            <a:ext cx="8520600" cy="371579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1600"/>
              </a:spcBef>
              <a:spcAft>
                <a:spcPts val="0"/>
              </a:spcAft>
              <a:buClr>
                <a:srgbClr val="000000"/>
              </a:buClr>
              <a:buSzPts val="1800"/>
              <a:buChar char="●"/>
            </a:pPr>
            <a:r>
              <a:rPr lang="en-US" dirty="0">
                <a:solidFill>
                  <a:srgbClr val="000000"/>
                </a:solidFill>
              </a:rPr>
              <a:t>Checkpointing </a:t>
            </a:r>
          </a:p>
          <a:p>
            <a:pPr marL="914400" lvl="1" indent="-317500" algn="l" rtl="0">
              <a:lnSpc>
                <a:spcPct val="150000"/>
              </a:lnSpc>
              <a:spcBef>
                <a:spcPts val="0"/>
              </a:spcBef>
              <a:spcAft>
                <a:spcPts val="0"/>
              </a:spcAft>
              <a:buClr>
                <a:srgbClr val="000000"/>
              </a:buClr>
              <a:buSzPts val="1400"/>
              <a:buChar char="○"/>
            </a:pPr>
            <a:r>
              <a:rPr lang="en-US" dirty="0">
                <a:solidFill>
                  <a:srgbClr val="000000"/>
                </a:solidFill>
              </a:rPr>
              <a:t>Recover more quickly after failures  </a:t>
            </a:r>
          </a:p>
          <a:p>
            <a:pPr marL="457200" lvl="0" indent="-342900" algn="l" rtl="0">
              <a:lnSpc>
                <a:spcPct val="150000"/>
              </a:lnSpc>
              <a:spcBef>
                <a:spcPts val="0"/>
              </a:spcBef>
              <a:spcAft>
                <a:spcPts val="0"/>
              </a:spcAft>
              <a:buClr>
                <a:srgbClr val="000000"/>
              </a:buClr>
              <a:buSzPts val="1800"/>
              <a:buChar char="●"/>
            </a:pPr>
            <a:r>
              <a:rPr lang="en-US" dirty="0">
                <a:solidFill>
                  <a:srgbClr val="000000"/>
                </a:solidFill>
              </a:rPr>
              <a:t>Garbage Collection </a:t>
            </a:r>
          </a:p>
          <a:p>
            <a:pPr marL="914400" lvl="1" indent="-317500" algn="l" rtl="0">
              <a:lnSpc>
                <a:spcPct val="150000"/>
              </a:lnSpc>
              <a:spcBef>
                <a:spcPts val="0"/>
              </a:spcBef>
              <a:spcAft>
                <a:spcPts val="0"/>
              </a:spcAft>
              <a:buClr>
                <a:srgbClr val="000000"/>
              </a:buClr>
              <a:buSzPts val="1400"/>
              <a:buChar char="○"/>
            </a:pPr>
            <a:r>
              <a:rPr lang="en-US" dirty="0">
                <a:solidFill>
                  <a:srgbClr val="000000"/>
                </a:solidFill>
              </a:rPr>
              <a:t>Remove objects that are not referenced any more by other objects/processes at any other servers</a:t>
            </a:r>
          </a:p>
          <a:p>
            <a:pPr marL="457200" lvl="0" indent="-342900" algn="l" rtl="0">
              <a:lnSpc>
                <a:spcPct val="150000"/>
              </a:lnSpc>
              <a:spcBef>
                <a:spcPts val="0"/>
              </a:spcBef>
              <a:spcAft>
                <a:spcPts val="0"/>
              </a:spcAft>
              <a:buClr>
                <a:srgbClr val="000000"/>
              </a:buClr>
              <a:buSzPts val="1800"/>
              <a:buChar char="●"/>
            </a:pPr>
            <a:r>
              <a:rPr lang="en-US" dirty="0">
                <a:solidFill>
                  <a:srgbClr val="000000"/>
                </a:solidFill>
              </a:rPr>
              <a:t>Deadlock Detection</a:t>
            </a:r>
          </a:p>
          <a:p>
            <a:pPr marL="914400" lvl="1" indent="-317500" algn="l" rtl="0">
              <a:lnSpc>
                <a:spcPct val="150000"/>
              </a:lnSpc>
              <a:spcBef>
                <a:spcPts val="0"/>
              </a:spcBef>
              <a:spcAft>
                <a:spcPts val="0"/>
              </a:spcAft>
              <a:buClr>
                <a:srgbClr val="000000"/>
              </a:buClr>
              <a:buSzPts val="1400"/>
              <a:buChar char="○"/>
            </a:pPr>
            <a:r>
              <a:rPr lang="en-US" dirty="0">
                <a:solidFill>
                  <a:srgbClr val="000000"/>
                </a:solidFill>
              </a:rPr>
              <a:t>Examine the global application state and identify any deadlocks, useful in transactional database systems  </a:t>
            </a:r>
          </a:p>
          <a:p>
            <a:pPr marL="457200" lvl="0" indent="-342900" algn="l" rtl="0">
              <a:lnSpc>
                <a:spcPct val="150000"/>
              </a:lnSpc>
              <a:spcBef>
                <a:spcPts val="0"/>
              </a:spcBef>
              <a:spcAft>
                <a:spcPts val="0"/>
              </a:spcAft>
              <a:buClr>
                <a:srgbClr val="000000"/>
              </a:buClr>
              <a:buSzPts val="1800"/>
              <a:buChar char="●"/>
            </a:pPr>
            <a:r>
              <a:rPr lang="en-US" dirty="0">
                <a:solidFill>
                  <a:srgbClr val="000000"/>
                </a:solidFill>
              </a:rPr>
              <a:t>And many others … </a:t>
            </a:r>
          </a:p>
        </p:txBody>
      </p:sp>
      <p:sp>
        <p:nvSpPr>
          <p:cNvPr id="155" name="Google Shape;155;gc099d98601_0_9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9"/>
        <p:cNvGrpSpPr/>
        <p:nvPr/>
      </p:nvGrpSpPr>
      <p:grpSpPr>
        <a:xfrm>
          <a:off x="0" y="0"/>
          <a:ext cx="0" cy="0"/>
          <a:chOff x="0" y="0"/>
          <a:chExt cx="0" cy="0"/>
        </a:xfrm>
      </p:grpSpPr>
      <p:sp>
        <p:nvSpPr>
          <p:cNvPr id="163" name="Google Shape;163;gc099d98601_0_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dirty="0">
                <a:solidFill>
                  <a:srgbClr val="000000"/>
                </a:solidFill>
              </a:rPr>
              <a:t>System Model</a:t>
            </a:r>
            <a:endParaRPr b="1" dirty="0">
              <a:solidFill>
                <a:srgbClr val="000000"/>
              </a:solidFill>
            </a:endParaRPr>
          </a:p>
        </p:txBody>
      </p:sp>
      <p:sp>
        <p:nvSpPr>
          <p:cNvPr id="164" name="Google Shape;164;gc099d98601_0_60"/>
          <p:cNvSpPr txBox="1">
            <a:spLocks noGrp="1"/>
          </p:cNvSpPr>
          <p:nvPr>
            <p:ph type="body" idx="1"/>
          </p:nvPr>
        </p:nvSpPr>
        <p:spPr>
          <a:xfrm>
            <a:off x="311700" y="12820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Char char="●"/>
            </a:pPr>
            <a:r>
              <a:rPr lang="en" dirty="0">
                <a:solidFill>
                  <a:srgbClr val="000000"/>
                </a:solidFill>
              </a:rPr>
              <a:t>N </a:t>
            </a:r>
            <a:r>
              <a:rPr lang="en" b="1" dirty="0">
                <a:solidFill>
                  <a:schemeClr val="accent1"/>
                </a:solidFill>
              </a:rPr>
              <a:t>processes</a:t>
            </a:r>
            <a:r>
              <a:rPr lang="en" dirty="0">
                <a:solidFill>
                  <a:srgbClr val="000000"/>
                </a:solidFill>
              </a:rPr>
              <a:t> in the system</a:t>
            </a:r>
            <a:endParaRPr dirty="0">
              <a:solidFill>
                <a:srgbClr val="000000"/>
              </a:solidFill>
            </a:endParaRPr>
          </a:p>
          <a:p>
            <a:pPr marL="914400" lvl="1" indent="-317500" algn="l" rtl="0">
              <a:lnSpc>
                <a:spcPct val="150000"/>
              </a:lnSpc>
              <a:spcBef>
                <a:spcPts val="0"/>
              </a:spcBef>
              <a:spcAft>
                <a:spcPts val="0"/>
              </a:spcAft>
              <a:buClr>
                <a:srgbClr val="000000"/>
              </a:buClr>
              <a:buSzPts val="1400"/>
              <a:buChar char="○"/>
            </a:pPr>
            <a:r>
              <a:rPr lang="en" sz="1600" dirty="0">
                <a:solidFill>
                  <a:srgbClr val="000000"/>
                </a:solidFill>
              </a:rPr>
              <a:t>Each process keeps track of some state</a:t>
            </a:r>
            <a:endParaRPr sz="1600" dirty="0">
              <a:solidFill>
                <a:srgbClr val="000000"/>
              </a:solidFill>
            </a:endParaRPr>
          </a:p>
          <a:p>
            <a:pPr marL="457200" lvl="0" indent="-342900" algn="l" rtl="0">
              <a:lnSpc>
                <a:spcPct val="150000"/>
              </a:lnSpc>
              <a:spcBef>
                <a:spcPts val="0"/>
              </a:spcBef>
              <a:spcAft>
                <a:spcPts val="0"/>
              </a:spcAft>
              <a:buClr>
                <a:srgbClr val="000000"/>
              </a:buClr>
              <a:buSzPts val="1800"/>
              <a:buChar char="●"/>
            </a:pPr>
            <a:r>
              <a:rPr lang="en" dirty="0">
                <a:solidFill>
                  <a:srgbClr val="000000"/>
                </a:solidFill>
              </a:rPr>
              <a:t>There are two </a:t>
            </a:r>
            <a:r>
              <a:rPr lang="en" b="1" dirty="0">
                <a:solidFill>
                  <a:schemeClr val="accent1"/>
                </a:solidFill>
              </a:rPr>
              <a:t>unidirectional communication channels </a:t>
            </a:r>
            <a:r>
              <a:rPr lang="en" dirty="0">
                <a:solidFill>
                  <a:srgbClr val="000000"/>
                </a:solidFill>
              </a:rPr>
              <a:t>between each pair of processes P and Q </a:t>
            </a:r>
            <a:endParaRPr dirty="0">
              <a:solidFill>
                <a:srgbClr val="000000"/>
              </a:solidFill>
            </a:endParaRPr>
          </a:p>
          <a:p>
            <a:pPr marL="914400" lvl="1" indent="-317500" algn="l" rtl="0">
              <a:lnSpc>
                <a:spcPct val="150000"/>
              </a:lnSpc>
              <a:spcBef>
                <a:spcPts val="0"/>
              </a:spcBef>
              <a:spcAft>
                <a:spcPts val="0"/>
              </a:spcAft>
              <a:buClr>
                <a:srgbClr val="000000"/>
              </a:buClr>
              <a:buSzPts val="1400"/>
              <a:buChar char="○"/>
            </a:pPr>
            <a:r>
              <a:rPr lang="en" sz="1600" dirty="0">
                <a:solidFill>
                  <a:srgbClr val="000000"/>
                </a:solidFill>
              </a:rPr>
              <a:t>FIFO-ordered (First-In-First-Out)</a:t>
            </a:r>
            <a:endParaRPr sz="1600" dirty="0">
              <a:solidFill>
                <a:srgbClr val="000000"/>
              </a:solidFill>
            </a:endParaRPr>
          </a:p>
          <a:p>
            <a:pPr marL="914400" lvl="1" indent="-317500" algn="l" rtl="0">
              <a:lnSpc>
                <a:spcPct val="150000"/>
              </a:lnSpc>
              <a:spcBef>
                <a:spcPts val="0"/>
              </a:spcBef>
              <a:spcAft>
                <a:spcPts val="0"/>
              </a:spcAft>
              <a:buClr>
                <a:srgbClr val="000000"/>
              </a:buClr>
              <a:buSzPts val="1400"/>
              <a:buChar char="○"/>
            </a:pPr>
            <a:r>
              <a:rPr lang="en" sz="1600" dirty="0">
                <a:solidFill>
                  <a:srgbClr val="000000"/>
                </a:solidFill>
              </a:rPr>
              <a:t>Message arrives intact and is unduplicated </a:t>
            </a:r>
            <a:endParaRPr sz="1600" dirty="0">
              <a:solidFill>
                <a:srgbClr val="000000"/>
              </a:solidFill>
            </a:endParaRPr>
          </a:p>
          <a:p>
            <a:pPr marL="914400" lvl="1" indent="-317500" algn="l" rtl="0">
              <a:lnSpc>
                <a:spcPct val="150000"/>
              </a:lnSpc>
              <a:spcBef>
                <a:spcPts val="0"/>
              </a:spcBef>
              <a:spcAft>
                <a:spcPts val="0"/>
              </a:spcAft>
              <a:buClr>
                <a:srgbClr val="000000"/>
              </a:buClr>
              <a:buSzPts val="1400"/>
              <a:buChar char="○"/>
            </a:pPr>
            <a:r>
              <a:rPr lang="en" sz="1600" dirty="0">
                <a:solidFill>
                  <a:srgbClr val="000000"/>
                </a:solidFill>
              </a:rPr>
              <a:t>Each channel also has some state</a:t>
            </a:r>
            <a:endParaRPr sz="1600" dirty="0">
              <a:solidFill>
                <a:srgbClr val="000000"/>
              </a:solidFill>
            </a:endParaRPr>
          </a:p>
          <a:p>
            <a:pPr marL="457200" lvl="0" indent="-342900" algn="l" rtl="0">
              <a:lnSpc>
                <a:spcPct val="150000"/>
              </a:lnSpc>
              <a:spcBef>
                <a:spcPts val="0"/>
              </a:spcBef>
              <a:spcAft>
                <a:spcPts val="0"/>
              </a:spcAft>
              <a:buClr>
                <a:srgbClr val="000000"/>
              </a:buClr>
              <a:buSzPts val="1800"/>
              <a:buChar char="●"/>
            </a:pPr>
            <a:r>
              <a:rPr lang="en" dirty="0">
                <a:solidFill>
                  <a:srgbClr val="000000"/>
                </a:solidFill>
              </a:rPr>
              <a:t>No failures</a:t>
            </a:r>
            <a:endParaRPr dirty="0">
              <a:solidFill>
                <a:srgbClr val="000000"/>
              </a:solidFill>
            </a:endParaRPr>
          </a:p>
          <a:p>
            <a:pPr marL="0" lvl="0" indent="0" algn="l" rtl="0">
              <a:lnSpc>
                <a:spcPct val="115000"/>
              </a:lnSpc>
              <a:spcBef>
                <a:spcPts val="0"/>
              </a:spcBef>
              <a:spcAft>
                <a:spcPts val="0"/>
              </a:spcAft>
              <a:buSzPts val="1800"/>
              <a:buNone/>
            </a:pPr>
            <a:endParaRPr dirty="0">
              <a:solidFill>
                <a:srgbClr val="000000"/>
              </a:solidFill>
            </a:endParaRPr>
          </a:p>
        </p:txBody>
      </p:sp>
      <p:sp>
        <p:nvSpPr>
          <p:cNvPr id="165" name="Google Shape;165;gc099d98601_0_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fade">
                                      <p:cBhvr>
                                        <p:cTn id="7" dur="1000"/>
                                        <p:tgtEl>
                                          <p:spTgt spid="1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
                                            <p:txEl>
                                              <p:pRg st="1" end="1"/>
                                            </p:txEl>
                                          </p:spTgt>
                                        </p:tgtEl>
                                        <p:attrNameLst>
                                          <p:attrName>style.visibility</p:attrName>
                                        </p:attrNameLst>
                                      </p:cBhvr>
                                      <p:to>
                                        <p:strVal val="visible"/>
                                      </p:to>
                                    </p:set>
                                    <p:animEffect transition="in" filter="fade">
                                      <p:cBhvr>
                                        <p:cTn id="12" dur="1000"/>
                                        <p:tgtEl>
                                          <p:spTgt spid="1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xEl>
                                              <p:pRg st="2" end="2"/>
                                            </p:txEl>
                                          </p:spTgt>
                                        </p:tgtEl>
                                        <p:attrNameLst>
                                          <p:attrName>style.visibility</p:attrName>
                                        </p:attrNameLst>
                                      </p:cBhvr>
                                      <p:to>
                                        <p:strVal val="visible"/>
                                      </p:to>
                                    </p:set>
                                    <p:animEffect transition="in" filter="fade">
                                      <p:cBhvr>
                                        <p:cTn id="17" dur="1000"/>
                                        <p:tgtEl>
                                          <p:spTgt spid="1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4">
                                            <p:txEl>
                                              <p:pRg st="3" end="3"/>
                                            </p:txEl>
                                          </p:spTgt>
                                        </p:tgtEl>
                                        <p:attrNameLst>
                                          <p:attrName>style.visibility</p:attrName>
                                        </p:attrNameLst>
                                      </p:cBhvr>
                                      <p:to>
                                        <p:strVal val="visible"/>
                                      </p:to>
                                    </p:set>
                                    <p:animEffect transition="in" filter="fade">
                                      <p:cBhvr>
                                        <p:cTn id="22" dur="1000"/>
                                        <p:tgtEl>
                                          <p:spTgt spid="1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4">
                                            <p:txEl>
                                              <p:pRg st="4" end="4"/>
                                            </p:txEl>
                                          </p:spTgt>
                                        </p:tgtEl>
                                        <p:attrNameLst>
                                          <p:attrName>style.visibility</p:attrName>
                                        </p:attrNameLst>
                                      </p:cBhvr>
                                      <p:to>
                                        <p:strVal val="visible"/>
                                      </p:to>
                                    </p:set>
                                    <p:animEffect transition="in" filter="fade">
                                      <p:cBhvr>
                                        <p:cTn id="27" dur="1000"/>
                                        <p:tgtEl>
                                          <p:spTgt spid="16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4">
                                            <p:txEl>
                                              <p:pRg st="5" end="5"/>
                                            </p:txEl>
                                          </p:spTgt>
                                        </p:tgtEl>
                                        <p:attrNameLst>
                                          <p:attrName>style.visibility</p:attrName>
                                        </p:attrNameLst>
                                      </p:cBhvr>
                                      <p:to>
                                        <p:strVal val="visible"/>
                                      </p:to>
                                    </p:set>
                                    <p:animEffect transition="in" filter="fade">
                                      <p:cBhvr>
                                        <p:cTn id="32" dur="1000"/>
                                        <p:tgtEl>
                                          <p:spTgt spid="16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4">
                                            <p:txEl>
                                              <p:pRg st="6" end="6"/>
                                            </p:txEl>
                                          </p:spTgt>
                                        </p:tgtEl>
                                        <p:attrNameLst>
                                          <p:attrName>style.visibility</p:attrName>
                                        </p:attrNameLst>
                                      </p:cBhvr>
                                      <p:to>
                                        <p:strVal val="visible"/>
                                      </p:to>
                                    </p:set>
                                    <p:animEffect transition="in" filter="fade">
                                      <p:cBhvr>
                                        <p:cTn id="37" dur="1000"/>
                                        <p:tgtEl>
                                          <p:spTgt spid="16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9"/>
        <p:cNvGrpSpPr/>
        <p:nvPr/>
      </p:nvGrpSpPr>
      <p:grpSpPr>
        <a:xfrm>
          <a:off x="0" y="0"/>
          <a:ext cx="0" cy="0"/>
          <a:chOff x="0" y="0"/>
          <a:chExt cx="0" cy="0"/>
        </a:xfrm>
      </p:grpSpPr>
      <p:sp>
        <p:nvSpPr>
          <p:cNvPr id="170" name="Google Shape;170;gc099d98601_0_7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solidFill>
                  <a:srgbClr val="000000"/>
                </a:solidFill>
              </a:rPr>
              <a:t>Messages and States </a:t>
            </a:r>
            <a:endParaRPr b="1">
              <a:solidFill>
                <a:srgbClr val="000000"/>
              </a:solidFill>
            </a:endParaRPr>
          </a:p>
        </p:txBody>
      </p:sp>
      <p:sp>
        <p:nvSpPr>
          <p:cNvPr id="171" name="Google Shape;171;gc099d98601_0_78"/>
          <p:cNvSpPr txBox="1">
            <a:spLocks noGrp="1"/>
          </p:cNvSpPr>
          <p:nvPr>
            <p:ph type="body" idx="1"/>
          </p:nvPr>
        </p:nvSpPr>
        <p:spPr>
          <a:xfrm>
            <a:off x="311700" y="1152475"/>
            <a:ext cx="8520600" cy="1370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000000"/>
              </a:buClr>
              <a:buSzPts val="1800"/>
              <a:buChar char="●"/>
            </a:pPr>
            <a:r>
              <a:rPr lang="en" dirty="0">
                <a:solidFill>
                  <a:srgbClr val="000000"/>
                </a:solidFill>
              </a:rPr>
              <a:t>What are the messages?</a:t>
            </a:r>
            <a:endParaRPr dirty="0">
              <a:solidFill>
                <a:srgbClr val="000000"/>
              </a:solidFill>
            </a:endParaRPr>
          </a:p>
          <a:p>
            <a:pPr marL="914400" lvl="1" indent="-317500" algn="l" rtl="0">
              <a:lnSpc>
                <a:spcPct val="115000"/>
              </a:lnSpc>
              <a:spcBef>
                <a:spcPts val="0"/>
              </a:spcBef>
              <a:spcAft>
                <a:spcPts val="0"/>
              </a:spcAft>
              <a:buClr>
                <a:srgbClr val="000000"/>
              </a:buClr>
              <a:buSzPts val="1400"/>
              <a:buChar char="○"/>
            </a:pPr>
            <a:r>
              <a:rPr lang="en" dirty="0">
                <a:solidFill>
                  <a:schemeClr val="accent1"/>
                </a:solidFill>
              </a:rPr>
              <a:t>Application messages </a:t>
            </a:r>
            <a:r>
              <a:rPr lang="en" dirty="0">
                <a:solidFill>
                  <a:srgbClr val="000000"/>
                </a:solidFill>
              </a:rPr>
              <a:t>that differ across systems (</a:t>
            </a:r>
            <a:r>
              <a:rPr lang="en" dirty="0" err="1">
                <a:solidFill>
                  <a:srgbClr val="000000"/>
                </a:solidFill>
              </a:rPr>
              <a:t>e.g</a:t>
            </a:r>
            <a:r>
              <a:rPr lang="en" dirty="0">
                <a:solidFill>
                  <a:srgbClr val="000000"/>
                </a:solidFill>
              </a:rPr>
              <a:t> “sending $10 from A to B”, “read value at memory address X and write back with a new value”)</a:t>
            </a:r>
            <a:endParaRPr dirty="0">
              <a:solidFill>
                <a:srgbClr val="000000"/>
              </a:solidFill>
            </a:endParaRPr>
          </a:p>
          <a:p>
            <a:pPr marL="914400" lvl="1" indent="-317500" algn="l" rtl="0">
              <a:lnSpc>
                <a:spcPct val="115000"/>
              </a:lnSpc>
              <a:spcBef>
                <a:spcPts val="0"/>
              </a:spcBef>
              <a:spcAft>
                <a:spcPts val="0"/>
              </a:spcAft>
              <a:buClr>
                <a:srgbClr val="000000"/>
              </a:buClr>
              <a:buSzPts val="1400"/>
              <a:buChar char="○"/>
            </a:pPr>
            <a:r>
              <a:rPr lang="en" dirty="0">
                <a:solidFill>
                  <a:schemeClr val="accent1"/>
                </a:solidFill>
              </a:rPr>
              <a:t>Special messages </a:t>
            </a:r>
            <a:r>
              <a:rPr lang="en" dirty="0">
                <a:solidFill>
                  <a:srgbClr val="000000"/>
                </a:solidFill>
              </a:rPr>
              <a:t>(</a:t>
            </a:r>
            <a:r>
              <a:rPr lang="en" dirty="0" err="1">
                <a:solidFill>
                  <a:srgbClr val="000000"/>
                </a:solidFill>
              </a:rPr>
              <a:t>e.g</a:t>
            </a:r>
            <a:r>
              <a:rPr lang="en" dirty="0">
                <a:solidFill>
                  <a:srgbClr val="000000"/>
                </a:solidFill>
              </a:rPr>
              <a:t> marker message) that should not interfere with application messages </a:t>
            </a:r>
            <a:endParaRPr dirty="0">
              <a:solidFill>
                <a:srgbClr val="000000"/>
              </a:solidFill>
            </a:endParaRPr>
          </a:p>
        </p:txBody>
      </p:sp>
      <p:sp>
        <p:nvSpPr>
          <p:cNvPr id="172" name="Google Shape;172;gc099d98601_0_78"/>
          <p:cNvSpPr txBox="1">
            <a:spLocks noGrp="1"/>
          </p:cNvSpPr>
          <p:nvPr>
            <p:ph type="body" idx="1"/>
          </p:nvPr>
        </p:nvSpPr>
        <p:spPr>
          <a:xfrm>
            <a:off x="311700" y="2354450"/>
            <a:ext cx="8520600" cy="13275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000000"/>
              </a:buClr>
              <a:buSzPts val="1800"/>
              <a:buChar char="●"/>
            </a:pPr>
            <a:r>
              <a:rPr lang="en" dirty="0">
                <a:solidFill>
                  <a:srgbClr val="000000"/>
                </a:solidFill>
              </a:rPr>
              <a:t>What are the states?</a:t>
            </a:r>
            <a:endParaRPr dirty="0">
              <a:solidFill>
                <a:srgbClr val="000000"/>
              </a:solidFill>
            </a:endParaRPr>
          </a:p>
          <a:p>
            <a:pPr marL="914400" lvl="1" indent="-317500" algn="l" rtl="0">
              <a:lnSpc>
                <a:spcPct val="115000"/>
              </a:lnSpc>
              <a:spcBef>
                <a:spcPts val="0"/>
              </a:spcBef>
              <a:spcAft>
                <a:spcPts val="0"/>
              </a:spcAft>
              <a:buClr>
                <a:srgbClr val="000000"/>
              </a:buClr>
              <a:buSzPts val="1400"/>
              <a:buChar char="○"/>
            </a:pPr>
            <a:r>
              <a:rPr lang="en" dirty="0">
                <a:solidFill>
                  <a:schemeClr val="accent1"/>
                </a:solidFill>
              </a:rPr>
              <a:t>Process state</a:t>
            </a:r>
            <a:r>
              <a:rPr lang="en" dirty="0">
                <a:solidFill>
                  <a:srgbClr val="000000"/>
                </a:solidFill>
              </a:rPr>
              <a:t>: application-defined state, or the classic notion of state which includes heap, registers, program counters and </a:t>
            </a:r>
            <a:r>
              <a:rPr lang="en" dirty="0" err="1">
                <a:solidFill>
                  <a:srgbClr val="000000"/>
                </a:solidFill>
              </a:rPr>
              <a:t>etc</a:t>
            </a:r>
            <a:endParaRPr dirty="0">
              <a:solidFill>
                <a:srgbClr val="000000"/>
              </a:solidFill>
            </a:endParaRPr>
          </a:p>
          <a:p>
            <a:pPr marL="914400" lvl="1" indent="-317500" algn="l" rtl="0">
              <a:lnSpc>
                <a:spcPct val="115000"/>
              </a:lnSpc>
              <a:spcBef>
                <a:spcPts val="0"/>
              </a:spcBef>
              <a:spcAft>
                <a:spcPts val="0"/>
              </a:spcAft>
              <a:buClr>
                <a:srgbClr val="000000"/>
              </a:buClr>
              <a:buSzPts val="1400"/>
              <a:buChar char="○"/>
            </a:pPr>
            <a:r>
              <a:rPr lang="en" dirty="0">
                <a:solidFill>
                  <a:schemeClr val="accent1"/>
                </a:solidFill>
              </a:rPr>
              <a:t>Channel state</a:t>
            </a:r>
            <a:r>
              <a:rPr lang="en" dirty="0">
                <a:solidFill>
                  <a:srgbClr val="000000"/>
                </a:solidFill>
              </a:rPr>
              <a:t>: the set of messages inside</a:t>
            </a:r>
            <a:endParaRPr dirty="0">
              <a:solidFill>
                <a:srgbClr val="000000"/>
              </a:solidFill>
            </a:endParaRPr>
          </a:p>
          <a:p>
            <a:pPr marL="457200" lvl="0" indent="0" algn="l" rtl="0">
              <a:lnSpc>
                <a:spcPct val="115000"/>
              </a:lnSpc>
              <a:spcBef>
                <a:spcPts val="0"/>
              </a:spcBef>
              <a:spcAft>
                <a:spcPts val="0"/>
              </a:spcAft>
              <a:buSzPts val="1800"/>
              <a:buNone/>
            </a:pPr>
            <a:endParaRPr dirty="0">
              <a:solidFill>
                <a:srgbClr val="000000"/>
              </a:solidFill>
            </a:endParaRPr>
          </a:p>
        </p:txBody>
      </p:sp>
      <p:sp>
        <p:nvSpPr>
          <p:cNvPr id="173" name="Google Shape;173;gc099d98601_0_78"/>
          <p:cNvSpPr txBox="1">
            <a:spLocks noGrp="1"/>
          </p:cNvSpPr>
          <p:nvPr>
            <p:ph type="body" idx="1"/>
          </p:nvPr>
        </p:nvSpPr>
        <p:spPr>
          <a:xfrm>
            <a:off x="311700" y="3573250"/>
            <a:ext cx="8520600" cy="13275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000000"/>
              </a:buClr>
              <a:buSzPts val="1800"/>
              <a:buChar char="●"/>
            </a:pPr>
            <a:r>
              <a:rPr lang="en" dirty="0">
                <a:solidFill>
                  <a:srgbClr val="000000"/>
                </a:solidFill>
              </a:rPr>
              <a:t>Tips for Assignment 2</a:t>
            </a:r>
            <a:endParaRPr dirty="0">
              <a:solidFill>
                <a:srgbClr val="000000"/>
              </a:solidFill>
            </a:endParaRPr>
          </a:p>
          <a:p>
            <a:pPr marL="914400" lvl="1" indent="-317500" algn="l" rtl="0">
              <a:lnSpc>
                <a:spcPct val="115000"/>
              </a:lnSpc>
              <a:spcBef>
                <a:spcPts val="0"/>
              </a:spcBef>
              <a:spcAft>
                <a:spcPts val="0"/>
              </a:spcAft>
              <a:buClr>
                <a:srgbClr val="000000"/>
              </a:buClr>
              <a:buSzPts val="1400"/>
              <a:buChar char="○"/>
            </a:pPr>
            <a:r>
              <a:rPr lang="en" dirty="0">
                <a:solidFill>
                  <a:srgbClr val="000000"/>
                </a:solidFill>
              </a:rPr>
              <a:t>See </a:t>
            </a:r>
            <a:r>
              <a:rPr lang="en" dirty="0">
                <a:solidFill>
                  <a:srgbClr val="000000"/>
                </a:solidFill>
                <a:latin typeface="Courier New"/>
                <a:ea typeface="Courier New"/>
                <a:cs typeface="Courier New"/>
                <a:sym typeface="Courier New"/>
              </a:rPr>
              <a:t>*.top</a:t>
            </a:r>
            <a:r>
              <a:rPr lang="en" dirty="0">
                <a:solidFill>
                  <a:srgbClr val="000000"/>
                </a:solidFill>
              </a:rPr>
              <a:t>, </a:t>
            </a:r>
            <a:r>
              <a:rPr lang="en" dirty="0">
                <a:solidFill>
                  <a:srgbClr val="000000"/>
                </a:solidFill>
                <a:latin typeface="Courier New"/>
                <a:ea typeface="Courier New"/>
                <a:cs typeface="Courier New"/>
                <a:sym typeface="Courier New"/>
              </a:rPr>
              <a:t>*.events</a:t>
            </a:r>
            <a:r>
              <a:rPr lang="en" dirty="0">
                <a:solidFill>
                  <a:srgbClr val="000000"/>
                </a:solidFill>
              </a:rPr>
              <a:t>, </a:t>
            </a:r>
            <a:r>
              <a:rPr lang="en" dirty="0">
                <a:solidFill>
                  <a:srgbClr val="000000"/>
                </a:solidFill>
                <a:latin typeface="Courier New"/>
                <a:ea typeface="Courier New"/>
                <a:cs typeface="Courier New"/>
                <a:sym typeface="Courier New"/>
              </a:rPr>
              <a:t>*.snap</a:t>
            </a:r>
            <a:r>
              <a:rPr lang="en" dirty="0">
                <a:solidFill>
                  <a:srgbClr val="000000"/>
                </a:solidFill>
              </a:rPr>
              <a:t> files under ./</a:t>
            </a:r>
            <a:r>
              <a:rPr lang="en" dirty="0" err="1">
                <a:solidFill>
                  <a:srgbClr val="000000"/>
                </a:solidFill>
              </a:rPr>
              <a:t>test_data</a:t>
            </a:r>
            <a:r>
              <a:rPr lang="en" dirty="0">
                <a:solidFill>
                  <a:srgbClr val="000000"/>
                </a:solidFill>
              </a:rPr>
              <a:t> to understand what states and messages mean in this assignment</a:t>
            </a:r>
            <a:endParaRPr dirty="0">
              <a:solidFill>
                <a:srgbClr val="000000"/>
              </a:solidFill>
            </a:endParaRPr>
          </a:p>
          <a:p>
            <a:pPr marL="914400" lvl="1" indent="-317500" algn="l" rtl="0">
              <a:lnSpc>
                <a:spcPct val="115000"/>
              </a:lnSpc>
              <a:spcBef>
                <a:spcPts val="0"/>
              </a:spcBef>
              <a:spcAft>
                <a:spcPts val="0"/>
              </a:spcAft>
              <a:buClr>
                <a:srgbClr val="000000"/>
              </a:buClr>
              <a:buSzPts val="1400"/>
              <a:buChar char="○"/>
            </a:pPr>
            <a:r>
              <a:rPr lang="en" dirty="0">
                <a:solidFill>
                  <a:srgbClr val="000000"/>
                </a:solidFill>
              </a:rPr>
              <a:t>Read </a:t>
            </a:r>
            <a:r>
              <a:rPr lang="en" dirty="0" err="1">
                <a:solidFill>
                  <a:srgbClr val="000000"/>
                </a:solidFill>
                <a:latin typeface="Courier New"/>
                <a:ea typeface="Courier New"/>
                <a:cs typeface="Courier New"/>
                <a:sym typeface="Courier New"/>
              </a:rPr>
              <a:t>test_common.go</a:t>
            </a:r>
            <a:r>
              <a:rPr lang="en" dirty="0">
                <a:solidFill>
                  <a:srgbClr val="000000"/>
                </a:solidFill>
              </a:rPr>
              <a:t> to understand the syntax of the above files, and their relationships with the simulator</a:t>
            </a:r>
            <a:endParaRPr dirty="0">
              <a:solidFill>
                <a:srgbClr val="000000"/>
              </a:solidFill>
            </a:endParaRPr>
          </a:p>
          <a:p>
            <a:pPr marL="457200" lvl="0" indent="0" algn="l" rtl="0">
              <a:lnSpc>
                <a:spcPct val="115000"/>
              </a:lnSpc>
              <a:spcBef>
                <a:spcPts val="0"/>
              </a:spcBef>
              <a:spcAft>
                <a:spcPts val="0"/>
              </a:spcAft>
              <a:buSzPts val="1800"/>
              <a:buNone/>
            </a:pPr>
            <a:endParaRPr dirty="0">
              <a:solidFill>
                <a:srgbClr val="000000"/>
              </a:solidFill>
            </a:endParaRPr>
          </a:p>
        </p:txBody>
      </p:sp>
      <p:sp>
        <p:nvSpPr>
          <p:cNvPr id="174" name="Google Shape;174;gc099d98601_0_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Effect transition="in" filter="fade">
                                      <p:cBhvr>
                                        <p:cTn id="7" dur="1000"/>
                                        <p:tgtEl>
                                          <p:spTgt spid="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xEl>
                                              <p:pRg st="1" end="1"/>
                                            </p:txEl>
                                          </p:spTgt>
                                        </p:tgtEl>
                                        <p:attrNameLst>
                                          <p:attrName>style.visibility</p:attrName>
                                        </p:attrNameLst>
                                      </p:cBhvr>
                                      <p:to>
                                        <p:strVal val="visible"/>
                                      </p:to>
                                    </p:set>
                                    <p:animEffect transition="in" filter="fade">
                                      <p:cBhvr>
                                        <p:cTn id="12" dur="1000"/>
                                        <p:tgtEl>
                                          <p:spTgt spid="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
                                            <p:txEl>
                                              <p:pRg st="2" end="2"/>
                                            </p:txEl>
                                          </p:spTgt>
                                        </p:tgtEl>
                                        <p:attrNameLst>
                                          <p:attrName>style.visibility</p:attrName>
                                        </p:attrNameLst>
                                      </p:cBhvr>
                                      <p:to>
                                        <p:strVal val="visible"/>
                                      </p:to>
                                    </p:set>
                                    <p:animEffect transition="in" filter="fade">
                                      <p:cBhvr>
                                        <p:cTn id="17" dur="1000"/>
                                        <p:tgtEl>
                                          <p:spTgt spid="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2">
                                            <p:txEl>
                                              <p:pRg st="0" end="0"/>
                                            </p:txEl>
                                          </p:spTgt>
                                        </p:tgtEl>
                                        <p:attrNameLst>
                                          <p:attrName>style.visibility</p:attrName>
                                        </p:attrNameLst>
                                      </p:cBhvr>
                                      <p:to>
                                        <p:strVal val="visible"/>
                                      </p:to>
                                    </p:set>
                                    <p:animEffect transition="in" filter="fade">
                                      <p:cBhvr>
                                        <p:cTn id="22" dur="1000"/>
                                        <p:tgtEl>
                                          <p:spTgt spid="17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2">
                                            <p:txEl>
                                              <p:pRg st="1" end="1"/>
                                            </p:txEl>
                                          </p:spTgt>
                                        </p:tgtEl>
                                        <p:attrNameLst>
                                          <p:attrName>style.visibility</p:attrName>
                                        </p:attrNameLst>
                                      </p:cBhvr>
                                      <p:to>
                                        <p:strVal val="visible"/>
                                      </p:to>
                                    </p:set>
                                    <p:animEffect transition="in" filter="fade">
                                      <p:cBhvr>
                                        <p:cTn id="27" dur="1000"/>
                                        <p:tgtEl>
                                          <p:spTgt spid="17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2">
                                            <p:txEl>
                                              <p:pRg st="2" end="2"/>
                                            </p:txEl>
                                          </p:spTgt>
                                        </p:tgtEl>
                                        <p:attrNameLst>
                                          <p:attrName>style.visibility</p:attrName>
                                        </p:attrNameLst>
                                      </p:cBhvr>
                                      <p:to>
                                        <p:strVal val="visible"/>
                                      </p:to>
                                    </p:set>
                                    <p:animEffect transition="in" filter="fade">
                                      <p:cBhvr>
                                        <p:cTn id="32" dur="1000"/>
                                        <p:tgtEl>
                                          <p:spTgt spid="17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2">
                                            <p:txEl>
                                              <p:pRg st="3" end="3"/>
                                            </p:txEl>
                                          </p:spTgt>
                                        </p:tgtEl>
                                        <p:attrNameLst>
                                          <p:attrName>style.visibility</p:attrName>
                                        </p:attrNameLst>
                                      </p:cBhvr>
                                      <p:to>
                                        <p:strVal val="visible"/>
                                      </p:to>
                                    </p:set>
                                    <p:animEffect transition="in" filter="fade">
                                      <p:cBhvr>
                                        <p:cTn id="37" dur="1000"/>
                                        <p:tgtEl>
                                          <p:spTgt spid="17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3">
                                            <p:txEl>
                                              <p:pRg st="0" end="0"/>
                                            </p:txEl>
                                          </p:spTgt>
                                        </p:tgtEl>
                                        <p:attrNameLst>
                                          <p:attrName>style.visibility</p:attrName>
                                        </p:attrNameLst>
                                      </p:cBhvr>
                                      <p:to>
                                        <p:strVal val="visible"/>
                                      </p:to>
                                    </p:set>
                                    <p:animEffect transition="in" filter="fade">
                                      <p:cBhvr>
                                        <p:cTn id="42" dur="1000"/>
                                        <p:tgtEl>
                                          <p:spTgt spid="17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3">
                                            <p:txEl>
                                              <p:pRg st="1" end="1"/>
                                            </p:txEl>
                                          </p:spTgt>
                                        </p:tgtEl>
                                        <p:attrNameLst>
                                          <p:attrName>style.visibility</p:attrName>
                                        </p:attrNameLst>
                                      </p:cBhvr>
                                      <p:to>
                                        <p:strVal val="visible"/>
                                      </p:to>
                                    </p:set>
                                    <p:animEffect transition="in" filter="fade">
                                      <p:cBhvr>
                                        <p:cTn id="47" dur="1000"/>
                                        <p:tgtEl>
                                          <p:spTgt spid="17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3">
                                            <p:txEl>
                                              <p:pRg st="2" end="2"/>
                                            </p:txEl>
                                          </p:spTgt>
                                        </p:tgtEl>
                                        <p:attrNameLst>
                                          <p:attrName>style.visibility</p:attrName>
                                        </p:attrNameLst>
                                      </p:cBhvr>
                                      <p:to>
                                        <p:strVal val="visible"/>
                                      </p:to>
                                    </p:set>
                                    <p:animEffect transition="in" filter="fade">
                                      <p:cBhvr>
                                        <p:cTn id="52" dur="1000"/>
                                        <p:tgtEl>
                                          <p:spTgt spid="17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3">
                                            <p:txEl>
                                              <p:pRg st="3" end="3"/>
                                            </p:txEl>
                                          </p:spTgt>
                                        </p:tgtEl>
                                        <p:attrNameLst>
                                          <p:attrName>style.visibility</p:attrName>
                                        </p:attrNameLst>
                                      </p:cBhvr>
                                      <p:to>
                                        <p:strVal val="visible"/>
                                      </p:to>
                                    </p:set>
                                    <p:animEffect transition="in" filter="fade">
                                      <p:cBhvr>
                                        <p:cTn id="57" dur="1000"/>
                                        <p:tgtEl>
                                          <p:spTgt spid="1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8"/>
        <p:cNvGrpSpPr/>
        <p:nvPr/>
      </p:nvGrpSpPr>
      <p:grpSpPr>
        <a:xfrm>
          <a:off x="0" y="0"/>
          <a:ext cx="0" cy="0"/>
          <a:chOff x="0" y="0"/>
          <a:chExt cx="0" cy="0"/>
        </a:xfrm>
      </p:grpSpPr>
      <p:sp>
        <p:nvSpPr>
          <p:cNvPr id="179" name="Google Shape;179;gc099d98601_0_6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solidFill>
                  <a:srgbClr val="000000"/>
                </a:solidFill>
              </a:rPr>
              <a:t>Distributed Snapshot</a:t>
            </a:r>
            <a:endParaRPr b="1">
              <a:solidFill>
                <a:srgbClr val="000000"/>
              </a:solidFill>
            </a:endParaRPr>
          </a:p>
        </p:txBody>
      </p:sp>
      <p:sp>
        <p:nvSpPr>
          <p:cNvPr id="180" name="Google Shape;180;gc099d98601_0_65"/>
          <p:cNvSpPr txBox="1">
            <a:spLocks noGrp="1"/>
          </p:cNvSpPr>
          <p:nvPr>
            <p:ph type="body" idx="1"/>
          </p:nvPr>
        </p:nvSpPr>
        <p:spPr>
          <a:xfrm>
            <a:off x="311700" y="1129450"/>
            <a:ext cx="8637600" cy="38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u="sng" dirty="0">
                <a:solidFill>
                  <a:schemeClr val="hlink"/>
                </a:solidFill>
                <a:hlinkClick r:id="rId3"/>
              </a:rPr>
              <a:t>“Distributed Snapshots: Determining Global States of Distributed Systems”</a:t>
            </a:r>
            <a:r>
              <a:rPr lang="en" dirty="0">
                <a:solidFill>
                  <a:srgbClr val="000000"/>
                </a:solidFill>
              </a:rPr>
              <a:t> 1985, by K. Mani Chandy and Leslie Lamport </a:t>
            </a:r>
            <a:endParaRPr dirty="0">
              <a:solidFill>
                <a:srgbClr val="000000"/>
              </a:solidFill>
            </a:endParaRPr>
          </a:p>
          <a:p>
            <a:pPr marL="0" lvl="0" indent="0" algn="l" rtl="0">
              <a:lnSpc>
                <a:spcPct val="115000"/>
              </a:lnSpc>
              <a:spcBef>
                <a:spcPts val="0"/>
              </a:spcBef>
              <a:spcAft>
                <a:spcPts val="0"/>
              </a:spcAft>
              <a:buSzPts val="1800"/>
              <a:buNone/>
            </a:pPr>
            <a:endParaRPr dirty="0">
              <a:solidFill>
                <a:srgbClr val="000000"/>
              </a:solidFill>
            </a:endParaRPr>
          </a:p>
          <a:p>
            <a:pPr marL="0" lvl="0" indent="0" algn="l" rtl="0">
              <a:lnSpc>
                <a:spcPct val="150000"/>
              </a:lnSpc>
              <a:spcBef>
                <a:spcPts val="0"/>
              </a:spcBef>
              <a:spcAft>
                <a:spcPts val="0"/>
              </a:spcAft>
              <a:buSzPts val="1800"/>
              <a:buNone/>
            </a:pPr>
            <a:r>
              <a:rPr lang="en" b="1" dirty="0">
                <a:solidFill>
                  <a:srgbClr val="000000"/>
                </a:solidFill>
              </a:rPr>
              <a:t>Key Idea: </a:t>
            </a:r>
            <a:r>
              <a:rPr lang="en" dirty="0">
                <a:solidFill>
                  <a:srgbClr val="000000"/>
                </a:solidFill>
              </a:rPr>
              <a:t>Servers send </a:t>
            </a:r>
            <a:r>
              <a:rPr lang="en" b="1" i="1" dirty="0">
                <a:solidFill>
                  <a:srgbClr val="000000"/>
                </a:solidFill>
              </a:rPr>
              <a:t>marker messages </a:t>
            </a:r>
            <a:r>
              <a:rPr lang="en" dirty="0">
                <a:solidFill>
                  <a:srgbClr val="000000"/>
                </a:solidFill>
              </a:rPr>
              <a:t>to each other</a:t>
            </a:r>
          </a:p>
          <a:p>
            <a:pPr marL="0" lvl="0" indent="0" algn="l" rtl="0">
              <a:lnSpc>
                <a:spcPct val="150000"/>
              </a:lnSpc>
              <a:spcBef>
                <a:spcPts val="0"/>
              </a:spcBef>
              <a:spcAft>
                <a:spcPts val="0"/>
              </a:spcAft>
              <a:buSzPts val="1800"/>
              <a:buNone/>
            </a:pPr>
            <a:endParaRPr dirty="0">
              <a:solidFill>
                <a:srgbClr val="000000"/>
              </a:solidFill>
            </a:endParaRPr>
          </a:p>
          <a:p>
            <a:pPr marL="0" lvl="0" indent="0" algn="l" rtl="0">
              <a:lnSpc>
                <a:spcPct val="150000"/>
              </a:lnSpc>
              <a:spcBef>
                <a:spcPts val="0"/>
              </a:spcBef>
              <a:spcAft>
                <a:spcPts val="0"/>
              </a:spcAft>
              <a:buClr>
                <a:srgbClr val="000000"/>
              </a:buClr>
              <a:buSzPts val="1800"/>
              <a:buFont typeface="Arial"/>
              <a:buNone/>
            </a:pPr>
            <a:r>
              <a:rPr lang="en" dirty="0">
                <a:solidFill>
                  <a:srgbClr val="000000"/>
                </a:solidFill>
              </a:rPr>
              <a:t>Marker messages</a:t>
            </a:r>
            <a:endParaRPr dirty="0">
              <a:solidFill>
                <a:srgbClr val="000000"/>
              </a:solidFill>
            </a:endParaRPr>
          </a:p>
          <a:p>
            <a:pPr marL="457200" lvl="0" indent="-342900" algn="l" rtl="0">
              <a:lnSpc>
                <a:spcPct val="150000"/>
              </a:lnSpc>
              <a:spcBef>
                <a:spcPts val="0"/>
              </a:spcBef>
              <a:spcAft>
                <a:spcPts val="0"/>
              </a:spcAft>
              <a:buClr>
                <a:srgbClr val="000000"/>
              </a:buClr>
              <a:buSzPts val="1800"/>
              <a:buAutoNum type="arabicPeriod"/>
            </a:pPr>
            <a:r>
              <a:rPr lang="en" dirty="0">
                <a:solidFill>
                  <a:srgbClr val="000000"/>
                </a:solidFill>
              </a:rPr>
              <a:t>Mark the beginning of the snapshot process on the server</a:t>
            </a:r>
            <a:endParaRPr dirty="0">
              <a:solidFill>
                <a:srgbClr val="000000"/>
              </a:solidFill>
            </a:endParaRPr>
          </a:p>
          <a:p>
            <a:pPr marL="457200" lvl="0" indent="-342900" algn="l" rtl="0">
              <a:lnSpc>
                <a:spcPct val="150000"/>
              </a:lnSpc>
              <a:spcBef>
                <a:spcPts val="0"/>
              </a:spcBef>
              <a:spcAft>
                <a:spcPts val="0"/>
              </a:spcAft>
              <a:buClr>
                <a:srgbClr val="000000"/>
              </a:buClr>
              <a:buSzPts val="1800"/>
              <a:buAutoNum type="arabicPeriod"/>
            </a:pPr>
            <a:r>
              <a:rPr lang="en" dirty="0">
                <a:solidFill>
                  <a:srgbClr val="000000"/>
                </a:solidFill>
              </a:rPr>
              <a:t>Act as a barrier (stopper) for recording messages</a:t>
            </a:r>
            <a:endParaRPr dirty="0">
              <a:solidFill>
                <a:srgbClr val="000000"/>
              </a:solidFill>
            </a:endParaRPr>
          </a:p>
          <a:p>
            <a:pPr marL="0" lvl="0" indent="0" algn="l" rtl="0">
              <a:lnSpc>
                <a:spcPct val="150000"/>
              </a:lnSpc>
              <a:spcBef>
                <a:spcPts val="0"/>
              </a:spcBef>
              <a:spcAft>
                <a:spcPts val="0"/>
              </a:spcAft>
              <a:buClr>
                <a:srgbClr val="000000"/>
              </a:buClr>
              <a:buSzPts val="1800"/>
              <a:buFont typeface="Arial"/>
              <a:buNone/>
            </a:pPr>
            <a:endParaRPr dirty="0">
              <a:solidFill>
                <a:srgbClr val="000000"/>
              </a:solidFill>
            </a:endParaRPr>
          </a:p>
          <a:p>
            <a:pPr marL="0" lvl="0" indent="0" algn="l" rtl="0">
              <a:lnSpc>
                <a:spcPct val="115000"/>
              </a:lnSpc>
              <a:spcBef>
                <a:spcPts val="0"/>
              </a:spcBef>
              <a:spcAft>
                <a:spcPts val="0"/>
              </a:spcAft>
              <a:buSzPts val="1800"/>
              <a:buNone/>
            </a:pPr>
            <a:endParaRPr dirty="0">
              <a:solidFill>
                <a:srgbClr val="000000"/>
              </a:solidFill>
            </a:endParaRPr>
          </a:p>
        </p:txBody>
      </p:sp>
      <p:sp>
        <p:nvSpPr>
          <p:cNvPr id="181" name="Google Shape;181;gc099d98601_0_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5"/>
        <p:cNvGrpSpPr/>
        <p:nvPr/>
      </p:nvGrpSpPr>
      <p:grpSpPr>
        <a:xfrm>
          <a:off x="0" y="0"/>
          <a:ext cx="0" cy="0"/>
          <a:chOff x="0" y="0"/>
          <a:chExt cx="0" cy="0"/>
        </a:xfrm>
      </p:grpSpPr>
      <p:sp>
        <p:nvSpPr>
          <p:cNvPr id="186" name="Google Shape;186;gc099d98601_0_8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solidFill>
                  <a:srgbClr val="000000"/>
                </a:solidFill>
              </a:rPr>
              <a:t>Chandy-Lamport Algorithm  </a:t>
            </a:r>
            <a:endParaRPr b="1">
              <a:solidFill>
                <a:srgbClr val="000000"/>
              </a:solidFill>
            </a:endParaRPr>
          </a:p>
        </p:txBody>
      </p:sp>
      <p:sp>
        <p:nvSpPr>
          <p:cNvPr id="187" name="Google Shape;187;gc099d98601_0_83"/>
          <p:cNvSpPr txBox="1">
            <a:spLocks noGrp="1"/>
          </p:cNvSpPr>
          <p:nvPr>
            <p:ph type="body" idx="1"/>
          </p:nvPr>
        </p:nvSpPr>
        <p:spPr>
          <a:xfrm>
            <a:off x="311700" y="1211500"/>
            <a:ext cx="8520600" cy="152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dirty="0">
                <a:solidFill>
                  <a:srgbClr val="000000"/>
                </a:solidFill>
              </a:rPr>
              <a:t>Any process can </a:t>
            </a:r>
            <a:r>
              <a:rPr lang="en" b="1" dirty="0">
                <a:solidFill>
                  <a:schemeClr val="accent1"/>
                </a:solidFill>
              </a:rPr>
              <a:t>initiate</a:t>
            </a:r>
            <a:r>
              <a:rPr lang="en" b="1" dirty="0">
                <a:solidFill>
                  <a:srgbClr val="000000"/>
                </a:solidFill>
              </a:rPr>
              <a:t> the snapshot </a:t>
            </a:r>
            <a:endParaRPr b="1" dirty="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dirty="0">
                <a:solidFill>
                  <a:srgbClr val="000000"/>
                </a:solidFill>
              </a:rPr>
              <a:t>Record local state</a:t>
            </a:r>
            <a:endParaRPr sz="1600" dirty="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dirty="0">
                <a:solidFill>
                  <a:srgbClr val="000000"/>
                </a:solidFill>
              </a:rPr>
              <a:t>Create marker messages and send them to all outbound channels </a:t>
            </a:r>
            <a:endParaRPr sz="1600" dirty="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dirty="0">
                <a:solidFill>
                  <a:srgbClr val="000000"/>
                </a:solidFill>
              </a:rPr>
              <a:t>Start recording messages from all incoming channels</a:t>
            </a:r>
            <a:endParaRPr sz="1600" dirty="0">
              <a:solidFill>
                <a:srgbClr val="000000"/>
              </a:solidFill>
            </a:endParaRPr>
          </a:p>
          <a:p>
            <a:pPr marL="0" lvl="0" indent="0" algn="l" rtl="0">
              <a:lnSpc>
                <a:spcPct val="115000"/>
              </a:lnSpc>
              <a:spcBef>
                <a:spcPts val="0"/>
              </a:spcBef>
              <a:spcAft>
                <a:spcPts val="0"/>
              </a:spcAft>
              <a:buSzPts val="1800"/>
              <a:buNone/>
            </a:pPr>
            <a:endParaRPr dirty="0">
              <a:solidFill>
                <a:srgbClr val="000000"/>
              </a:solidFill>
            </a:endParaRPr>
          </a:p>
          <a:p>
            <a:pPr marL="0" lvl="0" indent="0" algn="l" rtl="0">
              <a:lnSpc>
                <a:spcPct val="115000"/>
              </a:lnSpc>
              <a:spcBef>
                <a:spcPts val="0"/>
              </a:spcBef>
              <a:spcAft>
                <a:spcPts val="0"/>
              </a:spcAft>
              <a:buSzPts val="1800"/>
              <a:buNone/>
            </a:pPr>
            <a:endParaRPr dirty="0">
              <a:solidFill>
                <a:srgbClr val="000000"/>
              </a:solidFill>
            </a:endParaRPr>
          </a:p>
          <a:p>
            <a:pPr marL="0" lvl="0" indent="0" algn="l" rtl="0">
              <a:lnSpc>
                <a:spcPct val="115000"/>
              </a:lnSpc>
              <a:spcBef>
                <a:spcPts val="0"/>
              </a:spcBef>
              <a:spcAft>
                <a:spcPts val="0"/>
              </a:spcAft>
              <a:buSzPts val="1800"/>
              <a:buNone/>
            </a:pPr>
            <a:endParaRPr dirty="0">
              <a:solidFill>
                <a:srgbClr val="000000"/>
              </a:solidFill>
            </a:endParaRPr>
          </a:p>
        </p:txBody>
      </p:sp>
      <p:sp>
        <p:nvSpPr>
          <p:cNvPr id="188" name="Google Shape;188;gc099d98601_0_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xEl>
                                              <p:pRg st="0" end="0"/>
                                            </p:txEl>
                                          </p:spTgt>
                                        </p:tgtEl>
                                        <p:attrNameLst>
                                          <p:attrName>style.visibility</p:attrName>
                                        </p:attrNameLst>
                                      </p:cBhvr>
                                      <p:to>
                                        <p:strVal val="visible"/>
                                      </p:to>
                                    </p:set>
                                    <p:animEffect transition="in" filter="fade">
                                      <p:cBhvr>
                                        <p:cTn id="7" dur="1000"/>
                                        <p:tgtEl>
                                          <p:spTgt spid="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xEl>
                                              <p:pRg st="1" end="1"/>
                                            </p:txEl>
                                          </p:spTgt>
                                        </p:tgtEl>
                                        <p:attrNameLst>
                                          <p:attrName>style.visibility</p:attrName>
                                        </p:attrNameLst>
                                      </p:cBhvr>
                                      <p:to>
                                        <p:strVal val="visible"/>
                                      </p:to>
                                    </p:set>
                                    <p:animEffect transition="in" filter="fade">
                                      <p:cBhvr>
                                        <p:cTn id="12" dur="1000"/>
                                        <p:tgtEl>
                                          <p:spTgt spid="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
                                            <p:txEl>
                                              <p:pRg st="2" end="2"/>
                                            </p:txEl>
                                          </p:spTgt>
                                        </p:tgtEl>
                                        <p:attrNameLst>
                                          <p:attrName>style.visibility</p:attrName>
                                        </p:attrNameLst>
                                      </p:cBhvr>
                                      <p:to>
                                        <p:strVal val="visible"/>
                                      </p:to>
                                    </p:set>
                                    <p:animEffect transition="in" filter="fade">
                                      <p:cBhvr>
                                        <p:cTn id="17" dur="1000"/>
                                        <p:tgtEl>
                                          <p:spTgt spid="1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7">
                                            <p:txEl>
                                              <p:pRg st="3" end="3"/>
                                            </p:txEl>
                                          </p:spTgt>
                                        </p:tgtEl>
                                        <p:attrNameLst>
                                          <p:attrName>style.visibility</p:attrName>
                                        </p:attrNameLst>
                                      </p:cBhvr>
                                      <p:to>
                                        <p:strVal val="visible"/>
                                      </p:to>
                                    </p:set>
                                    <p:animEffect transition="in" filter="fade">
                                      <p:cBhvr>
                                        <p:cTn id="22" dur="1000"/>
                                        <p:tgtEl>
                                          <p:spTgt spid="1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7">
                                            <p:txEl>
                                              <p:pRg st="4" end="4"/>
                                            </p:txEl>
                                          </p:spTgt>
                                        </p:tgtEl>
                                        <p:attrNameLst>
                                          <p:attrName>style.visibility</p:attrName>
                                        </p:attrNameLst>
                                      </p:cBhvr>
                                      <p:to>
                                        <p:strVal val="visible"/>
                                      </p:to>
                                    </p:set>
                                    <p:animEffect transition="in" filter="fade">
                                      <p:cBhvr>
                                        <p:cTn id="27" dur="1000"/>
                                        <p:tgtEl>
                                          <p:spTgt spid="1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7">
                                            <p:txEl>
                                              <p:pRg st="5" end="5"/>
                                            </p:txEl>
                                          </p:spTgt>
                                        </p:tgtEl>
                                        <p:attrNameLst>
                                          <p:attrName>style.visibility</p:attrName>
                                        </p:attrNameLst>
                                      </p:cBhvr>
                                      <p:to>
                                        <p:strVal val="visible"/>
                                      </p:to>
                                    </p:set>
                                    <p:animEffect transition="in" filter="fade">
                                      <p:cBhvr>
                                        <p:cTn id="32" dur="1000"/>
                                        <p:tgtEl>
                                          <p:spTgt spid="1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7">
                                            <p:txEl>
                                              <p:pRg st="6" end="6"/>
                                            </p:txEl>
                                          </p:spTgt>
                                        </p:tgtEl>
                                        <p:attrNameLst>
                                          <p:attrName>style.visibility</p:attrName>
                                        </p:attrNameLst>
                                      </p:cBhvr>
                                      <p:to>
                                        <p:strVal val="visible"/>
                                      </p:to>
                                    </p:set>
                                    <p:animEffect transition="in" filter="fade">
                                      <p:cBhvr>
                                        <p:cTn id="37" dur="1000"/>
                                        <p:tgtEl>
                                          <p:spTgt spid="1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2"/>
        <p:cNvGrpSpPr/>
        <p:nvPr/>
      </p:nvGrpSpPr>
      <p:grpSpPr>
        <a:xfrm>
          <a:off x="0" y="0"/>
          <a:ext cx="0" cy="0"/>
          <a:chOff x="0" y="0"/>
          <a:chExt cx="0" cy="0"/>
        </a:xfrm>
      </p:grpSpPr>
      <p:sp>
        <p:nvSpPr>
          <p:cNvPr id="193" name="Google Shape;193;gc099d98601_0_1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solidFill>
                  <a:srgbClr val="000000"/>
                </a:solidFill>
              </a:rPr>
              <a:t>Chandy-Lamport Algorithm Continued   </a:t>
            </a:r>
            <a:endParaRPr b="1">
              <a:solidFill>
                <a:srgbClr val="000000"/>
              </a:solidFill>
            </a:endParaRPr>
          </a:p>
        </p:txBody>
      </p:sp>
      <p:sp>
        <p:nvSpPr>
          <p:cNvPr id="194" name="Google Shape;194;gc099d98601_0_141"/>
          <p:cNvSpPr txBox="1">
            <a:spLocks noGrp="1"/>
          </p:cNvSpPr>
          <p:nvPr>
            <p:ph type="body" idx="1"/>
          </p:nvPr>
        </p:nvSpPr>
        <p:spPr>
          <a:xfrm>
            <a:off x="367650" y="1073950"/>
            <a:ext cx="8520600" cy="362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dirty="0">
                <a:solidFill>
                  <a:srgbClr val="000000"/>
                </a:solidFill>
              </a:rPr>
              <a:t>When </a:t>
            </a:r>
            <a:r>
              <a:rPr lang="en" b="1" dirty="0">
                <a:solidFill>
                  <a:schemeClr val="accent1"/>
                </a:solidFill>
              </a:rPr>
              <a:t>receiving a marker message </a:t>
            </a:r>
            <a:r>
              <a:rPr lang="en" b="1" dirty="0">
                <a:solidFill>
                  <a:srgbClr val="000000"/>
                </a:solidFill>
              </a:rPr>
              <a:t>from channel C </a:t>
            </a:r>
          </a:p>
          <a:p>
            <a:pPr marL="0" lvl="0" indent="0" algn="l" rtl="0">
              <a:lnSpc>
                <a:spcPct val="115000"/>
              </a:lnSpc>
              <a:spcBef>
                <a:spcPts val="0"/>
              </a:spcBef>
              <a:spcAft>
                <a:spcPts val="0"/>
              </a:spcAft>
              <a:buSzPts val="1800"/>
              <a:buNone/>
            </a:pPr>
            <a:endParaRPr b="1" dirty="0">
              <a:solidFill>
                <a:srgbClr val="000000"/>
              </a:solidFill>
            </a:endParaRPr>
          </a:p>
          <a:p>
            <a:pPr marL="0" lvl="0" indent="0" algn="l" rtl="0">
              <a:lnSpc>
                <a:spcPct val="115000"/>
              </a:lnSpc>
              <a:spcBef>
                <a:spcPts val="0"/>
              </a:spcBef>
              <a:spcAft>
                <a:spcPts val="0"/>
              </a:spcAft>
              <a:buSzPts val="1800"/>
              <a:buNone/>
            </a:pPr>
            <a:r>
              <a:rPr lang="en" sz="1600" dirty="0">
                <a:solidFill>
                  <a:srgbClr val="000000"/>
                </a:solidFill>
              </a:rPr>
              <a:t>If this is the </a:t>
            </a:r>
            <a:r>
              <a:rPr lang="en" sz="1600" b="1" dirty="0">
                <a:solidFill>
                  <a:schemeClr val="bg1"/>
                </a:solidFill>
              </a:rPr>
              <a:t>first marker message </a:t>
            </a:r>
            <a:r>
              <a:rPr lang="en" sz="1600" dirty="0">
                <a:solidFill>
                  <a:srgbClr val="000000"/>
                </a:solidFill>
              </a:rPr>
              <a:t>that this process has even seen:</a:t>
            </a:r>
            <a:endParaRPr sz="1600" dirty="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dirty="0">
                <a:solidFill>
                  <a:srgbClr val="000000"/>
                </a:solidFill>
              </a:rPr>
              <a:t>Record the local state</a:t>
            </a:r>
            <a:endParaRPr sz="1600" dirty="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dirty="0">
                <a:solidFill>
                  <a:srgbClr val="000000"/>
                </a:solidFill>
              </a:rPr>
              <a:t>Record the state of C as “empty sequence”</a:t>
            </a:r>
            <a:endParaRPr sz="1600" dirty="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dirty="0">
                <a:solidFill>
                  <a:srgbClr val="000000"/>
                </a:solidFill>
              </a:rPr>
              <a:t>Send out the marker message on all outbound channels </a:t>
            </a:r>
            <a:endParaRPr sz="1600" dirty="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dirty="0">
                <a:solidFill>
                  <a:srgbClr val="000000"/>
                </a:solidFill>
              </a:rPr>
              <a:t>Start recording messages from all of its other incoming channels</a:t>
            </a:r>
            <a:endParaRPr sz="1600" dirty="0">
              <a:solidFill>
                <a:srgbClr val="000000"/>
              </a:solidFill>
            </a:endParaRPr>
          </a:p>
          <a:p>
            <a:pPr marL="0" lvl="0" indent="0" algn="l" rtl="0">
              <a:lnSpc>
                <a:spcPct val="115000"/>
              </a:lnSpc>
              <a:spcBef>
                <a:spcPts val="0"/>
              </a:spcBef>
              <a:spcAft>
                <a:spcPts val="0"/>
              </a:spcAft>
              <a:buSzPts val="1800"/>
              <a:buNone/>
            </a:pPr>
            <a:endParaRPr dirty="0">
              <a:solidFill>
                <a:srgbClr val="000000"/>
              </a:solidFill>
            </a:endParaRPr>
          </a:p>
          <a:p>
            <a:pPr marL="0" lvl="0" indent="0" algn="l" rtl="0">
              <a:lnSpc>
                <a:spcPct val="115000"/>
              </a:lnSpc>
              <a:spcBef>
                <a:spcPts val="0"/>
              </a:spcBef>
              <a:spcAft>
                <a:spcPts val="0"/>
              </a:spcAft>
              <a:buSzPts val="1800"/>
              <a:buNone/>
            </a:pPr>
            <a:r>
              <a:rPr lang="en" sz="1600" dirty="0">
                <a:solidFill>
                  <a:srgbClr val="000000"/>
                </a:solidFill>
              </a:rPr>
              <a:t>If it has </a:t>
            </a:r>
            <a:r>
              <a:rPr lang="en" sz="1600" b="1" dirty="0">
                <a:solidFill>
                  <a:schemeClr val="bg1"/>
                </a:solidFill>
              </a:rPr>
              <a:t>already seen </a:t>
            </a:r>
            <a:r>
              <a:rPr lang="en" sz="1600" dirty="0">
                <a:solidFill>
                  <a:srgbClr val="000000"/>
                </a:solidFill>
              </a:rPr>
              <a:t>a marker message (e.g. from some other channel)</a:t>
            </a:r>
            <a:endParaRPr sz="1600" dirty="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dirty="0">
                <a:solidFill>
                  <a:srgbClr val="000000"/>
                </a:solidFill>
              </a:rPr>
              <a:t>Record the state of C as the sequence of messages received since the process’s local state has been recorded</a:t>
            </a:r>
            <a:endParaRPr sz="1600" dirty="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dirty="0">
                <a:solidFill>
                  <a:srgbClr val="000000"/>
                </a:solidFill>
              </a:rPr>
              <a:t>Stop recording messages on C (</a:t>
            </a:r>
            <a:r>
              <a:rPr lang="en" sz="1600" dirty="0" err="1">
                <a:solidFill>
                  <a:srgbClr val="000000"/>
                </a:solidFill>
              </a:rPr>
              <a:t>i.e</a:t>
            </a:r>
            <a:r>
              <a:rPr lang="en" sz="1600" dirty="0">
                <a:solidFill>
                  <a:srgbClr val="000000"/>
                </a:solidFill>
              </a:rPr>
              <a:t> done with recording the channel’s state) </a:t>
            </a:r>
            <a:endParaRPr sz="1600" dirty="0">
              <a:solidFill>
                <a:srgbClr val="000000"/>
              </a:solidFill>
            </a:endParaRPr>
          </a:p>
          <a:p>
            <a:pPr marL="0" lvl="0" indent="0" algn="l" rtl="0">
              <a:lnSpc>
                <a:spcPct val="115000"/>
              </a:lnSpc>
              <a:spcBef>
                <a:spcPts val="0"/>
              </a:spcBef>
              <a:spcAft>
                <a:spcPts val="0"/>
              </a:spcAft>
              <a:buSzPts val="1800"/>
              <a:buNone/>
            </a:pPr>
            <a:endParaRPr dirty="0">
              <a:solidFill>
                <a:srgbClr val="000000"/>
              </a:solidFill>
            </a:endParaRPr>
          </a:p>
          <a:p>
            <a:pPr marL="0" lvl="0" indent="0" algn="l" rtl="0">
              <a:lnSpc>
                <a:spcPct val="115000"/>
              </a:lnSpc>
              <a:spcBef>
                <a:spcPts val="0"/>
              </a:spcBef>
              <a:spcAft>
                <a:spcPts val="0"/>
              </a:spcAft>
              <a:buSzPts val="1800"/>
              <a:buNone/>
            </a:pPr>
            <a:endParaRPr sz="1600" dirty="0">
              <a:solidFill>
                <a:srgbClr val="000000"/>
              </a:solidFill>
            </a:endParaRPr>
          </a:p>
          <a:p>
            <a:pPr marL="0" lvl="0" indent="0" algn="l" rtl="0">
              <a:lnSpc>
                <a:spcPct val="115000"/>
              </a:lnSpc>
              <a:spcBef>
                <a:spcPts val="0"/>
              </a:spcBef>
              <a:spcAft>
                <a:spcPts val="0"/>
              </a:spcAft>
              <a:buSzPts val="1800"/>
              <a:buNone/>
            </a:pPr>
            <a:endParaRPr dirty="0">
              <a:solidFill>
                <a:srgbClr val="000000"/>
              </a:solidFill>
            </a:endParaRPr>
          </a:p>
        </p:txBody>
      </p:sp>
      <p:sp>
        <p:nvSpPr>
          <p:cNvPr id="195" name="Google Shape;195;gc099d98601_0_1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animEffect transition="in" filter="fade">
                                      <p:cBhvr>
                                        <p:cTn id="7" dur="1000"/>
                                        <p:tgtEl>
                                          <p:spTgt spid="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
                                            <p:txEl>
                                              <p:pRg st="2" end="2"/>
                                            </p:txEl>
                                          </p:spTgt>
                                        </p:tgtEl>
                                        <p:attrNameLst>
                                          <p:attrName>style.visibility</p:attrName>
                                        </p:attrNameLst>
                                      </p:cBhvr>
                                      <p:to>
                                        <p:strVal val="visible"/>
                                      </p:to>
                                    </p:set>
                                    <p:animEffect transition="in" filter="fade">
                                      <p:cBhvr>
                                        <p:cTn id="12" dur="1000"/>
                                        <p:tgtEl>
                                          <p:spTgt spid="19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
                                            <p:txEl>
                                              <p:pRg st="3" end="3"/>
                                            </p:txEl>
                                          </p:spTgt>
                                        </p:tgtEl>
                                        <p:attrNameLst>
                                          <p:attrName>style.visibility</p:attrName>
                                        </p:attrNameLst>
                                      </p:cBhvr>
                                      <p:to>
                                        <p:strVal val="visible"/>
                                      </p:to>
                                    </p:set>
                                    <p:animEffect transition="in" filter="fade">
                                      <p:cBhvr>
                                        <p:cTn id="17" dur="1000"/>
                                        <p:tgtEl>
                                          <p:spTgt spid="19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
                                            <p:txEl>
                                              <p:pRg st="4" end="4"/>
                                            </p:txEl>
                                          </p:spTgt>
                                        </p:tgtEl>
                                        <p:attrNameLst>
                                          <p:attrName>style.visibility</p:attrName>
                                        </p:attrNameLst>
                                      </p:cBhvr>
                                      <p:to>
                                        <p:strVal val="visible"/>
                                      </p:to>
                                    </p:set>
                                    <p:animEffect transition="in" filter="fade">
                                      <p:cBhvr>
                                        <p:cTn id="22" dur="1000"/>
                                        <p:tgtEl>
                                          <p:spTgt spid="19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4">
                                            <p:txEl>
                                              <p:pRg st="5" end="5"/>
                                            </p:txEl>
                                          </p:spTgt>
                                        </p:tgtEl>
                                        <p:attrNameLst>
                                          <p:attrName>style.visibility</p:attrName>
                                        </p:attrNameLst>
                                      </p:cBhvr>
                                      <p:to>
                                        <p:strVal val="visible"/>
                                      </p:to>
                                    </p:set>
                                    <p:animEffect transition="in" filter="fade">
                                      <p:cBhvr>
                                        <p:cTn id="27" dur="1000"/>
                                        <p:tgtEl>
                                          <p:spTgt spid="19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4">
                                            <p:txEl>
                                              <p:pRg st="6" end="6"/>
                                            </p:txEl>
                                          </p:spTgt>
                                        </p:tgtEl>
                                        <p:attrNameLst>
                                          <p:attrName>style.visibility</p:attrName>
                                        </p:attrNameLst>
                                      </p:cBhvr>
                                      <p:to>
                                        <p:strVal val="visible"/>
                                      </p:to>
                                    </p:set>
                                    <p:animEffect transition="in" filter="fade">
                                      <p:cBhvr>
                                        <p:cTn id="32" dur="1000"/>
                                        <p:tgtEl>
                                          <p:spTgt spid="19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4">
                                            <p:txEl>
                                              <p:pRg st="8" end="8"/>
                                            </p:txEl>
                                          </p:spTgt>
                                        </p:tgtEl>
                                        <p:attrNameLst>
                                          <p:attrName>style.visibility</p:attrName>
                                        </p:attrNameLst>
                                      </p:cBhvr>
                                      <p:to>
                                        <p:strVal val="visible"/>
                                      </p:to>
                                    </p:set>
                                    <p:animEffect transition="in" filter="fade">
                                      <p:cBhvr>
                                        <p:cTn id="37" dur="1000"/>
                                        <p:tgtEl>
                                          <p:spTgt spid="19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4">
                                            <p:txEl>
                                              <p:pRg st="9" end="9"/>
                                            </p:txEl>
                                          </p:spTgt>
                                        </p:tgtEl>
                                        <p:attrNameLst>
                                          <p:attrName>style.visibility</p:attrName>
                                        </p:attrNameLst>
                                      </p:cBhvr>
                                      <p:to>
                                        <p:strVal val="visible"/>
                                      </p:to>
                                    </p:set>
                                    <p:animEffect transition="in" filter="fade">
                                      <p:cBhvr>
                                        <p:cTn id="42" dur="1000"/>
                                        <p:tgtEl>
                                          <p:spTgt spid="19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4">
                                            <p:txEl>
                                              <p:pRg st="10" end="10"/>
                                            </p:txEl>
                                          </p:spTgt>
                                        </p:tgtEl>
                                        <p:attrNameLst>
                                          <p:attrName>style.visibility</p:attrName>
                                        </p:attrNameLst>
                                      </p:cBhvr>
                                      <p:to>
                                        <p:strVal val="visible"/>
                                      </p:to>
                                    </p:set>
                                    <p:animEffect transition="in" filter="fade">
                                      <p:cBhvr>
                                        <p:cTn id="47" dur="1000"/>
                                        <p:tgtEl>
                                          <p:spTgt spid="19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9"/>
        <p:cNvGrpSpPr/>
        <p:nvPr/>
      </p:nvGrpSpPr>
      <p:grpSpPr>
        <a:xfrm>
          <a:off x="0" y="0"/>
          <a:ext cx="0" cy="0"/>
          <a:chOff x="0" y="0"/>
          <a:chExt cx="0" cy="0"/>
        </a:xfrm>
      </p:grpSpPr>
      <p:sp>
        <p:nvSpPr>
          <p:cNvPr id="200" name="Google Shape;200;gc099d98601_0_1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solidFill>
                  <a:srgbClr val="000000"/>
                </a:solidFill>
              </a:rPr>
              <a:t>Chandy-Lamport Algorithm Continued</a:t>
            </a:r>
            <a:endParaRPr b="1">
              <a:solidFill>
                <a:srgbClr val="000000"/>
              </a:solidFill>
            </a:endParaRPr>
          </a:p>
        </p:txBody>
      </p:sp>
      <p:sp>
        <p:nvSpPr>
          <p:cNvPr id="201" name="Google Shape;201;gc099d98601_0_133"/>
          <p:cNvSpPr txBox="1">
            <a:spLocks noGrp="1"/>
          </p:cNvSpPr>
          <p:nvPr>
            <p:ph type="body" idx="1"/>
          </p:nvPr>
        </p:nvSpPr>
        <p:spPr>
          <a:xfrm>
            <a:off x="311700" y="1152475"/>
            <a:ext cx="8520600" cy="208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dirty="0">
                <a:solidFill>
                  <a:srgbClr val="000000"/>
                </a:solidFill>
              </a:rPr>
              <a:t>When is the algorithm </a:t>
            </a:r>
            <a:r>
              <a:rPr lang="en" b="1" dirty="0">
                <a:solidFill>
                  <a:schemeClr val="accent1"/>
                </a:solidFill>
              </a:rPr>
              <a:t>terminated</a:t>
            </a:r>
            <a:r>
              <a:rPr lang="en" b="1" dirty="0">
                <a:solidFill>
                  <a:srgbClr val="000000"/>
                </a:solidFill>
              </a:rPr>
              <a:t>?</a:t>
            </a:r>
            <a:endParaRPr b="1" dirty="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dirty="0">
                <a:solidFill>
                  <a:srgbClr val="000000"/>
                </a:solidFill>
              </a:rPr>
              <a:t>All processes have received marker messages (</a:t>
            </a:r>
            <a:r>
              <a:rPr lang="en" sz="1600" dirty="0" err="1">
                <a:solidFill>
                  <a:srgbClr val="000000"/>
                </a:solidFill>
              </a:rPr>
              <a:t>i.e</a:t>
            </a:r>
            <a:r>
              <a:rPr lang="en" sz="1600" dirty="0">
                <a:solidFill>
                  <a:srgbClr val="000000"/>
                </a:solidFill>
              </a:rPr>
              <a:t> have recorded their local states)</a:t>
            </a:r>
            <a:endParaRPr sz="1600" dirty="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dirty="0">
                <a:solidFill>
                  <a:srgbClr val="000000"/>
                </a:solidFill>
              </a:rPr>
              <a:t>All processes have received marker messages from </a:t>
            </a:r>
            <a:r>
              <a:rPr lang="en" sz="1600" dirty="0">
                <a:solidFill>
                  <a:srgbClr val="FF0000"/>
                </a:solidFill>
              </a:rPr>
              <a:t>all of their incoming channels</a:t>
            </a:r>
            <a:r>
              <a:rPr lang="en" sz="1600" dirty="0">
                <a:solidFill>
                  <a:srgbClr val="000000"/>
                </a:solidFill>
              </a:rPr>
              <a:t> (</a:t>
            </a:r>
            <a:r>
              <a:rPr lang="en" sz="1600" dirty="0" err="1">
                <a:solidFill>
                  <a:srgbClr val="000000"/>
                </a:solidFill>
              </a:rPr>
              <a:t>i.e</a:t>
            </a:r>
            <a:r>
              <a:rPr lang="en" sz="1600" dirty="0">
                <a:solidFill>
                  <a:srgbClr val="000000"/>
                </a:solidFill>
              </a:rPr>
              <a:t> have recorded the local states of all channels)</a:t>
            </a:r>
            <a:endParaRPr sz="1600" dirty="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dirty="0">
                <a:solidFill>
                  <a:srgbClr val="000000"/>
                </a:solidFill>
              </a:rPr>
              <a:t>Both need to satisfy </a:t>
            </a:r>
            <a:endParaRPr sz="1600" dirty="0">
              <a:solidFill>
                <a:srgbClr val="000000"/>
              </a:solidFill>
            </a:endParaRPr>
          </a:p>
          <a:p>
            <a:pPr marL="0" lvl="0" indent="0" algn="l" rtl="0">
              <a:lnSpc>
                <a:spcPct val="115000"/>
              </a:lnSpc>
              <a:spcBef>
                <a:spcPts val="0"/>
              </a:spcBef>
              <a:spcAft>
                <a:spcPts val="0"/>
              </a:spcAft>
              <a:buSzPts val="1800"/>
              <a:buNone/>
            </a:pPr>
            <a:r>
              <a:rPr lang="en" dirty="0">
                <a:solidFill>
                  <a:srgbClr val="000000"/>
                </a:solidFill>
              </a:rPr>
              <a:t>	</a:t>
            </a:r>
            <a:endParaRPr dirty="0">
              <a:solidFill>
                <a:srgbClr val="000000"/>
              </a:solidFill>
            </a:endParaRPr>
          </a:p>
        </p:txBody>
      </p:sp>
      <p:sp>
        <p:nvSpPr>
          <p:cNvPr id="202" name="Google Shape;202;gc099d98601_0_133"/>
          <p:cNvSpPr txBox="1">
            <a:spLocks noGrp="1"/>
          </p:cNvSpPr>
          <p:nvPr>
            <p:ph type="body" idx="1"/>
          </p:nvPr>
        </p:nvSpPr>
        <p:spPr>
          <a:xfrm>
            <a:off x="311700" y="2995225"/>
            <a:ext cx="8520600" cy="161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dirty="0">
                <a:solidFill>
                  <a:srgbClr val="000000"/>
                </a:solidFill>
              </a:rPr>
              <a:t>What </a:t>
            </a:r>
            <a:r>
              <a:rPr lang="en" b="1" dirty="0">
                <a:solidFill>
                  <a:schemeClr val="accent1"/>
                </a:solidFill>
              </a:rPr>
              <a:t>happens after </a:t>
            </a:r>
            <a:r>
              <a:rPr lang="en" b="1" dirty="0">
                <a:solidFill>
                  <a:srgbClr val="000000"/>
                </a:solidFill>
              </a:rPr>
              <a:t>the termination?</a:t>
            </a:r>
            <a:r>
              <a:rPr lang="en" dirty="0">
                <a:solidFill>
                  <a:srgbClr val="000000"/>
                </a:solidFill>
              </a:rPr>
              <a:t> </a:t>
            </a:r>
            <a:endParaRPr dirty="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dirty="0">
                <a:solidFill>
                  <a:srgbClr val="000000"/>
                </a:solidFill>
              </a:rPr>
              <a:t>Optional and out of the scope of Chandy-Lamport algorithm</a:t>
            </a:r>
            <a:endParaRPr sz="1600" dirty="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dirty="0">
                <a:solidFill>
                  <a:srgbClr val="000000"/>
                </a:solidFill>
              </a:rPr>
              <a:t>Usually, there will be a central server that collects local snapshots from all servers to build a global snapshot (</a:t>
            </a:r>
            <a:r>
              <a:rPr lang="en" sz="1600" dirty="0" err="1">
                <a:solidFill>
                  <a:srgbClr val="000000"/>
                </a:solidFill>
              </a:rPr>
              <a:t>e.g</a:t>
            </a:r>
            <a:r>
              <a:rPr lang="en" sz="1600" dirty="0">
                <a:solidFill>
                  <a:srgbClr val="000000"/>
                </a:solidFill>
              </a:rPr>
              <a:t> the </a:t>
            </a:r>
            <a:r>
              <a:rPr lang="en" sz="1600" dirty="0">
                <a:solidFill>
                  <a:srgbClr val="000000"/>
                </a:solidFill>
                <a:latin typeface="Courier New"/>
                <a:ea typeface="Courier New"/>
                <a:cs typeface="Courier New"/>
                <a:sym typeface="Courier New"/>
              </a:rPr>
              <a:t>simulator</a:t>
            </a:r>
            <a:r>
              <a:rPr lang="en" sz="1600" dirty="0">
                <a:solidFill>
                  <a:srgbClr val="000000"/>
                </a:solidFill>
              </a:rPr>
              <a:t> in Assignment 2) and maybe run some computations (</a:t>
            </a:r>
            <a:r>
              <a:rPr lang="en" sz="1600" dirty="0" err="1">
                <a:solidFill>
                  <a:srgbClr val="000000"/>
                </a:solidFill>
              </a:rPr>
              <a:t>e.g</a:t>
            </a:r>
            <a:r>
              <a:rPr lang="en" sz="1600" dirty="0">
                <a:solidFill>
                  <a:srgbClr val="000000"/>
                </a:solidFill>
              </a:rPr>
              <a:t> deadlock detection) on it </a:t>
            </a:r>
            <a:endParaRPr sz="1600" dirty="0">
              <a:solidFill>
                <a:srgbClr val="000000"/>
              </a:solidFill>
            </a:endParaRPr>
          </a:p>
          <a:p>
            <a:pPr marL="0" lvl="0" indent="0" algn="l" rtl="0">
              <a:lnSpc>
                <a:spcPct val="115000"/>
              </a:lnSpc>
              <a:spcBef>
                <a:spcPts val="0"/>
              </a:spcBef>
              <a:spcAft>
                <a:spcPts val="0"/>
              </a:spcAft>
              <a:buSzPts val="1800"/>
              <a:buNone/>
            </a:pPr>
            <a:r>
              <a:rPr lang="en" dirty="0">
                <a:solidFill>
                  <a:srgbClr val="000000"/>
                </a:solidFill>
              </a:rPr>
              <a:t>	</a:t>
            </a:r>
            <a:endParaRPr dirty="0">
              <a:solidFill>
                <a:srgbClr val="000000"/>
              </a:solidFill>
            </a:endParaRPr>
          </a:p>
        </p:txBody>
      </p:sp>
      <p:sp>
        <p:nvSpPr>
          <p:cNvPr id="203" name="Google Shape;203;gc099d98601_0_1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Effect transition="in" filter="fade">
                                      <p:cBhvr>
                                        <p:cTn id="7" dur="1000"/>
                                        <p:tgtEl>
                                          <p:spTgt spid="2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xEl>
                                              <p:pRg st="1" end="1"/>
                                            </p:txEl>
                                          </p:spTgt>
                                        </p:tgtEl>
                                        <p:attrNameLst>
                                          <p:attrName>style.visibility</p:attrName>
                                        </p:attrNameLst>
                                      </p:cBhvr>
                                      <p:to>
                                        <p:strVal val="visible"/>
                                      </p:to>
                                    </p:set>
                                    <p:animEffect transition="in" filter="fade">
                                      <p:cBhvr>
                                        <p:cTn id="12" dur="1000"/>
                                        <p:tgtEl>
                                          <p:spTgt spid="2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xEl>
                                              <p:pRg st="2" end="2"/>
                                            </p:txEl>
                                          </p:spTgt>
                                        </p:tgtEl>
                                        <p:attrNameLst>
                                          <p:attrName>style.visibility</p:attrName>
                                        </p:attrNameLst>
                                      </p:cBhvr>
                                      <p:to>
                                        <p:strVal val="visible"/>
                                      </p:to>
                                    </p:set>
                                    <p:animEffect transition="in" filter="fade">
                                      <p:cBhvr>
                                        <p:cTn id="17" dur="1000"/>
                                        <p:tgtEl>
                                          <p:spTgt spid="2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1">
                                            <p:txEl>
                                              <p:pRg st="3" end="3"/>
                                            </p:txEl>
                                          </p:spTgt>
                                        </p:tgtEl>
                                        <p:attrNameLst>
                                          <p:attrName>style.visibility</p:attrName>
                                        </p:attrNameLst>
                                      </p:cBhvr>
                                      <p:to>
                                        <p:strVal val="visible"/>
                                      </p:to>
                                    </p:set>
                                    <p:animEffect transition="in" filter="fade">
                                      <p:cBhvr>
                                        <p:cTn id="22" dur="1000"/>
                                        <p:tgtEl>
                                          <p:spTgt spid="2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1">
                                            <p:txEl>
                                              <p:pRg st="4" end="4"/>
                                            </p:txEl>
                                          </p:spTgt>
                                        </p:tgtEl>
                                        <p:attrNameLst>
                                          <p:attrName>style.visibility</p:attrName>
                                        </p:attrNameLst>
                                      </p:cBhvr>
                                      <p:to>
                                        <p:strVal val="visible"/>
                                      </p:to>
                                    </p:set>
                                    <p:animEffect transition="in" filter="fade">
                                      <p:cBhvr>
                                        <p:cTn id="27" dur="1000"/>
                                        <p:tgtEl>
                                          <p:spTgt spid="2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2">
                                            <p:txEl>
                                              <p:pRg st="0" end="0"/>
                                            </p:txEl>
                                          </p:spTgt>
                                        </p:tgtEl>
                                        <p:attrNameLst>
                                          <p:attrName>style.visibility</p:attrName>
                                        </p:attrNameLst>
                                      </p:cBhvr>
                                      <p:to>
                                        <p:strVal val="visible"/>
                                      </p:to>
                                    </p:set>
                                    <p:animEffect transition="in" filter="fade">
                                      <p:cBhvr>
                                        <p:cTn id="32" dur="1800"/>
                                        <p:tgtEl>
                                          <p:spTgt spid="20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2">
                                            <p:txEl>
                                              <p:pRg st="1" end="1"/>
                                            </p:txEl>
                                          </p:spTgt>
                                        </p:tgtEl>
                                        <p:attrNameLst>
                                          <p:attrName>style.visibility</p:attrName>
                                        </p:attrNameLst>
                                      </p:cBhvr>
                                      <p:to>
                                        <p:strVal val="visible"/>
                                      </p:to>
                                    </p:set>
                                    <p:animEffect transition="in" filter="fade">
                                      <p:cBhvr>
                                        <p:cTn id="37" dur="1800"/>
                                        <p:tgtEl>
                                          <p:spTgt spid="20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2">
                                            <p:txEl>
                                              <p:pRg st="2" end="2"/>
                                            </p:txEl>
                                          </p:spTgt>
                                        </p:tgtEl>
                                        <p:attrNameLst>
                                          <p:attrName>style.visibility</p:attrName>
                                        </p:attrNameLst>
                                      </p:cBhvr>
                                      <p:to>
                                        <p:strVal val="visible"/>
                                      </p:to>
                                    </p:set>
                                    <p:animEffect transition="in" filter="fade">
                                      <p:cBhvr>
                                        <p:cTn id="42" dur="1800"/>
                                        <p:tgtEl>
                                          <p:spTgt spid="20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2">
                                            <p:txEl>
                                              <p:pRg st="3" end="3"/>
                                            </p:txEl>
                                          </p:spTgt>
                                        </p:tgtEl>
                                        <p:attrNameLst>
                                          <p:attrName>style.visibility</p:attrName>
                                        </p:attrNameLst>
                                      </p:cBhvr>
                                      <p:to>
                                        <p:strVal val="visible"/>
                                      </p:to>
                                    </p:set>
                                    <p:animEffect transition="in" filter="fade">
                                      <p:cBhvr>
                                        <p:cTn id="47" dur="1800"/>
                                        <p:tgtEl>
                                          <p:spTgt spid="2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07">
          <a:extLst>
            <a:ext uri="{FF2B5EF4-FFF2-40B4-BE49-F238E27FC236}">
              <a16:creationId xmlns:a16="http://schemas.microsoft.com/office/drawing/2014/main" id="{3DA1AA6D-2580-D613-49F3-63FD9D1889FD}"/>
            </a:ext>
          </a:extLst>
        </p:cNvPr>
        <p:cNvGrpSpPr/>
        <p:nvPr/>
      </p:nvGrpSpPr>
      <p:grpSpPr>
        <a:xfrm>
          <a:off x="0" y="0"/>
          <a:ext cx="0" cy="0"/>
          <a:chOff x="0" y="0"/>
          <a:chExt cx="0" cy="0"/>
        </a:xfrm>
      </p:grpSpPr>
      <p:pic>
        <p:nvPicPr>
          <p:cNvPr id="3" name="Picture 2" descr="A text on a page&#10;&#10;AI-generated content may be incorrect.">
            <a:extLst>
              <a:ext uri="{FF2B5EF4-FFF2-40B4-BE49-F238E27FC236}">
                <a16:creationId xmlns:a16="http://schemas.microsoft.com/office/drawing/2014/main" id="{7F8E7EBE-67F1-0BDF-CFB7-086E6C4E2A16}"/>
              </a:ext>
            </a:extLst>
          </p:cNvPr>
          <p:cNvPicPr>
            <a:picLocks noChangeAspect="1"/>
          </p:cNvPicPr>
          <p:nvPr/>
        </p:nvPicPr>
        <p:blipFill>
          <a:blip r:embed="rId3"/>
          <a:stretch>
            <a:fillRect/>
          </a:stretch>
        </p:blipFill>
        <p:spPr>
          <a:xfrm>
            <a:off x="1241377" y="766311"/>
            <a:ext cx="6661246" cy="4377189"/>
          </a:xfrm>
          <a:prstGeom prst="rect">
            <a:avLst/>
          </a:prstGeom>
        </p:spPr>
      </p:pic>
      <p:sp>
        <p:nvSpPr>
          <p:cNvPr id="4" name="TextBox 3">
            <a:extLst>
              <a:ext uri="{FF2B5EF4-FFF2-40B4-BE49-F238E27FC236}">
                <a16:creationId xmlns:a16="http://schemas.microsoft.com/office/drawing/2014/main" id="{FC0EA288-A365-1094-DF85-3AD8FE0B6261}"/>
              </a:ext>
            </a:extLst>
          </p:cNvPr>
          <p:cNvSpPr txBox="1"/>
          <p:nvPr/>
        </p:nvSpPr>
        <p:spPr>
          <a:xfrm>
            <a:off x="1818682" y="226141"/>
            <a:ext cx="5506636" cy="369332"/>
          </a:xfrm>
          <a:prstGeom prst="rect">
            <a:avLst/>
          </a:prstGeom>
          <a:noFill/>
        </p:spPr>
        <p:txBody>
          <a:bodyPr wrap="none" rtlCol="0">
            <a:spAutoFit/>
          </a:bodyPr>
          <a:lstStyle/>
          <a:p>
            <a:r>
              <a:rPr lang="en-US" sz="1800" dirty="0"/>
              <a:t>See </a:t>
            </a:r>
            <a:r>
              <a:rPr lang="en-US" sz="1800" b="1" dirty="0"/>
              <a:t>Section 3 </a:t>
            </a:r>
            <a:r>
              <a:rPr lang="en-US" sz="1800" dirty="0"/>
              <a:t>of the </a:t>
            </a:r>
            <a:r>
              <a:rPr lang="en-US" sz="1800" u="sng" dirty="0">
                <a:solidFill>
                  <a:schemeClr val="accent5"/>
                </a:solidFill>
                <a:hlinkClick r:id="rId4">
                  <a:extLst>
                    <a:ext uri="{A12FA001-AC4F-418D-AE19-62706E023703}">
                      <ahyp:hlinkClr xmlns:ahyp="http://schemas.microsoft.com/office/drawing/2018/hyperlinkcolor" val="tx"/>
                    </a:ext>
                  </a:extLst>
                </a:hlinkClick>
              </a:rPr>
              <a:t>original paper</a:t>
            </a:r>
            <a:r>
              <a:rPr lang="en-US" sz="1800" dirty="0"/>
              <a:t> for more details </a:t>
            </a:r>
          </a:p>
        </p:txBody>
      </p:sp>
    </p:spTree>
    <p:extLst>
      <p:ext uri="{BB962C8B-B14F-4D97-AF65-F5344CB8AC3E}">
        <p14:creationId xmlns:p14="http://schemas.microsoft.com/office/powerpoint/2010/main" val="2758485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3">
          <a:extLst>
            <a:ext uri="{FF2B5EF4-FFF2-40B4-BE49-F238E27FC236}">
              <a16:creationId xmlns:a16="http://schemas.microsoft.com/office/drawing/2014/main" id="{13A0D4DD-C3ED-429F-2D51-E55BD39B6121}"/>
            </a:ext>
          </a:extLst>
        </p:cNvPr>
        <p:cNvGrpSpPr/>
        <p:nvPr/>
      </p:nvGrpSpPr>
      <p:grpSpPr>
        <a:xfrm>
          <a:off x="0" y="0"/>
          <a:ext cx="0" cy="0"/>
          <a:chOff x="0" y="0"/>
          <a:chExt cx="0" cy="0"/>
        </a:xfrm>
      </p:grpSpPr>
      <p:sp>
        <p:nvSpPr>
          <p:cNvPr id="54" name="Google Shape;54;gc099d98601_0_93">
            <a:extLst>
              <a:ext uri="{FF2B5EF4-FFF2-40B4-BE49-F238E27FC236}">
                <a16:creationId xmlns:a16="http://schemas.microsoft.com/office/drawing/2014/main" id="{43263271-9280-452D-B43D-D32A0089FAD8}"/>
              </a:ext>
            </a:extLst>
          </p:cNvPr>
          <p:cNvSpPr txBox="1">
            <a:spLocks noGrp="1"/>
          </p:cNvSpPr>
          <p:nvPr>
            <p:ph type="ctrTitle"/>
          </p:nvPr>
        </p:nvSpPr>
        <p:spPr>
          <a:xfrm>
            <a:off x="311700" y="2161304"/>
            <a:ext cx="8520600" cy="820891"/>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4000" dirty="0">
                <a:solidFill>
                  <a:schemeClr val="bg1"/>
                </a:solidFill>
              </a:rPr>
              <a:t>Exercises</a:t>
            </a:r>
            <a:endParaRPr sz="4000" dirty="0">
              <a:solidFill>
                <a:schemeClr val="bg1"/>
              </a:solidFill>
            </a:endParaRPr>
          </a:p>
        </p:txBody>
      </p:sp>
      <p:sp>
        <p:nvSpPr>
          <p:cNvPr id="56" name="Google Shape;56;gc099d98601_0_93">
            <a:extLst>
              <a:ext uri="{FF2B5EF4-FFF2-40B4-BE49-F238E27FC236}">
                <a16:creationId xmlns:a16="http://schemas.microsoft.com/office/drawing/2014/main" id="{D803E61F-6BB0-0375-5F59-634319B0A2EB}"/>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solidFill>
                  <a:schemeClr val="bg1"/>
                </a:solidFill>
              </a:rPr>
              <a:t>19</a:t>
            </a:fld>
            <a:endParaRPr>
              <a:solidFill>
                <a:schemeClr val="bg1"/>
              </a:solidFill>
            </a:endParaRPr>
          </a:p>
        </p:txBody>
      </p:sp>
    </p:spTree>
    <p:extLst>
      <p:ext uri="{BB962C8B-B14F-4D97-AF65-F5344CB8AC3E}">
        <p14:creationId xmlns:p14="http://schemas.microsoft.com/office/powerpoint/2010/main" val="191995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
        <p:cNvGrpSpPr/>
        <p:nvPr/>
      </p:nvGrpSpPr>
      <p:grpSpPr>
        <a:xfrm>
          <a:off x="0" y="0"/>
          <a:ext cx="0" cy="0"/>
          <a:chOff x="0" y="0"/>
          <a:chExt cx="0" cy="0"/>
        </a:xfrm>
      </p:grpSpPr>
      <p:sp>
        <p:nvSpPr>
          <p:cNvPr id="61" name="Google Shape;61;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dirty="0">
                <a:solidFill>
                  <a:srgbClr val="000000"/>
                </a:solidFill>
              </a:rPr>
              <a:t>A Note on Channels and Goroutines </a:t>
            </a:r>
            <a:endParaRPr b="1" dirty="0">
              <a:solidFill>
                <a:srgbClr val="000000"/>
              </a:solidFill>
            </a:endParaRPr>
          </a:p>
        </p:txBody>
      </p:sp>
      <p:sp>
        <p:nvSpPr>
          <p:cNvPr id="62" name="Google Shape;62;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Char char="●"/>
            </a:pPr>
            <a:r>
              <a:rPr lang="en" dirty="0">
                <a:solidFill>
                  <a:srgbClr val="000000"/>
                </a:solidFill>
              </a:rPr>
              <a:t>Using channels is easy, debugging them is hard…</a:t>
            </a:r>
            <a:endParaRPr dirty="0">
              <a:solidFill>
                <a:srgbClr val="000000"/>
              </a:solidFill>
            </a:endParaRPr>
          </a:p>
          <a:p>
            <a:pPr marL="0" lvl="0" indent="0" algn="l" rtl="0">
              <a:lnSpc>
                <a:spcPct val="150000"/>
              </a:lnSpc>
              <a:spcBef>
                <a:spcPts val="1600"/>
              </a:spcBef>
              <a:spcAft>
                <a:spcPts val="0"/>
              </a:spcAft>
              <a:buSzPts val="1800"/>
              <a:buNone/>
            </a:pPr>
            <a:r>
              <a:rPr lang="en" dirty="0">
                <a:solidFill>
                  <a:srgbClr val="000000"/>
                </a:solidFill>
              </a:rPr>
              <a:t>	Bullet-proof way: Keep track of how many things go in and go out</a:t>
            </a:r>
            <a:endParaRPr dirty="0">
              <a:solidFill>
                <a:srgbClr val="000000"/>
              </a:solidFill>
            </a:endParaRPr>
          </a:p>
          <a:p>
            <a:pPr marL="0" lvl="0" indent="0" algn="l" rtl="0">
              <a:lnSpc>
                <a:spcPct val="150000"/>
              </a:lnSpc>
              <a:spcBef>
                <a:spcPts val="1600"/>
              </a:spcBef>
              <a:spcAft>
                <a:spcPts val="0"/>
              </a:spcAft>
              <a:buSzPts val="1800"/>
              <a:buNone/>
            </a:pPr>
            <a:r>
              <a:rPr lang="en" dirty="0">
                <a:solidFill>
                  <a:srgbClr val="000000"/>
                </a:solidFill>
              </a:rPr>
              <a:t>	Always ask yourself: is this channel buffered?</a:t>
            </a:r>
            <a:endParaRPr dirty="0">
              <a:solidFill>
                <a:srgbClr val="000000"/>
              </a:solidFill>
            </a:endParaRPr>
          </a:p>
          <a:p>
            <a:pPr marL="457200" lvl="0" indent="-342900" algn="l" rtl="0">
              <a:lnSpc>
                <a:spcPct val="150000"/>
              </a:lnSpc>
              <a:spcBef>
                <a:spcPts val="1600"/>
              </a:spcBef>
              <a:spcAft>
                <a:spcPts val="0"/>
              </a:spcAft>
              <a:buClr>
                <a:srgbClr val="000000"/>
              </a:buClr>
              <a:buSzPts val="1800"/>
              <a:buChar char="●"/>
            </a:pPr>
            <a:r>
              <a:rPr lang="en" dirty="0">
                <a:solidFill>
                  <a:srgbClr val="000000"/>
                </a:solidFill>
              </a:rPr>
              <a:t>In general, don’t use locks or atomic operations with channels (awkward)</a:t>
            </a:r>
            <a:endParaRPr dirty="0">
              <a:solidFill>
                <a:srgbClr val="000000"/>
              </a:solidFill>
            </a:endParaRPr>
          </a:p>
          <a:p>
            <a:pPr marL="457200" lvl="0" indent="-342900" algn="l" rtl="0">
              <a:lnSpc>
                <a:spcPct val="150000"/>
              </a:lnSpc>
              <a:spcBef>
                <a:spcPts val="0"/>
              </a:spcBef>
              <a:spcAft>
                <a:spcPts val="0"/>
              </a:spcAft>
              <a:buClr>
                <a:srgbClr val="000000"/>
              </a:buClr>
              <a:buSzPts val="1800"/>
              <a:buChar char="●"/>
            </a:pPr>
            <a:r>
              <a:rPr lang="en" dirty="0">
                <a:solidFill>
                  <a:srgbClr val="000000"/>
                </a:solidFill>
              </a:rPr>
              <a:t>Try not to nest goroutines (would be hard to reason about them)</a:t>
            </a:r>
            <a:endParaRPr dirty="0">
              <a:solidFill>
                <a:srgbClr val="000000"/>
              </a:solidFill>
            </a:endParaRPr>
          </a:p>
        </p:txBody>
      </p:sp>
      <p:sp>
        <p:nvSpPr>
          <p:cNvPr id="63" name="Google Shape;63;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fade">
                                      <p:cBhvr>
                                        <p:cTn id="7" dur="1"/>
                                        <p:tgtEl>
                                          <p:spTgt spid="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xEl>
                                              <p:pRg st="1" end="1"/>
                                            </p:txEl>
                                          </p:spTgt>
                                        </p:tgtEl>
                                        <p:attrNameLst>
                                          <p:attrName>style.visibility</p:attrName>
                                        </p:attrNameLst>
                                      </p:cBhvr>
                                      <p:to>
                                        <p:strVal val="visible"/>
                                      </p:to>
                                    </p:set>
                                    <p:animEffect transition="in" filter="fade">
                                      <p:cBhvr>
                                        <p:cTn id="12" dur="1"/>
                                        <p:tgtEl>
                                          <p:spTgt spid="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
                                            <p:txEl>
                                              <p:pRg st="2" end="2"/>
                                            </p:txEl>
                                          </p:spTgt>
                                        </p:tgtEl>
                                        <p:attrNameLst>
                                          <p:attrName>style.visibility</p:attrName>
                                        </p:attrNameLst>
                                      </p:cBhvr>
                                      <p:to>
                                        <p:strVal val="visible"/>
                                      </p:to>
                                    </p:set>
                                    <p:animEffect transition="in" filter="fade">
                                      <p:cBhvr>
                                        <p:cTn id="17" dur="1"/>
                                        <p:tgtEl>
                                          <p:spTgt spid="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
                                            <p:txEl>
                                              <p:pRg st="3" end="3"/>
                                            </p:txEl>
                                          </p:spTgt>
                                        </p:tgtEl>
                                        <p:attrNameLst>
                                          <p:attrName>style.visibility</p:attrName>
                                        </p:attrNameLst>
                                      </p:cBhvr>
                                      <p:to>
                                        <p:strVal val="visible"/>
                                      </p:to>
                                    </p:set>
                                    <p:animEffect transition="in" filter="fade">
                                      <p:cBhvr>
                                        <p:cTn id="22" dur="1"/>
                                        <p:tgtEl>
                                          <p:spTgt spid="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
                                            <p:txEl>
                                              <p:pRg st="4" end="4"/>
                                            </p:txEl>
                                          </p:spTgt>
                                        </p:tgtEl>
                                        <p:attrNameLst>
                                          <p:attrName>style.visibility</p:attrName>
                                        </p:attrNameLst>
                                      </p:cBhvr>
                                      <p:to>
                                        <p:strVal val="visible"/>
                                      </p:to>
                                    </p:set>
                                    <p:animEffect transition="in" filter="fade">
                                      <p:cBhvr>
                                        <p:cTn id="27" dur="1"/>
                                        <p:tgtEl>
                                          <p:spTgt spid="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7"/>
        <p:cNvGrpSpPr/>
        <p:nvPr/>
      </p:nvGrpSpPr>
      <p:grpSpPr>
        <a:xfrm>
          <a:off x="0" y="0"/>
          <a:ext cx="0" cy="0"/>
          <a:chOff x="0" y="0"/>
          <a:chExt cx="0" cy="0"/>
        </a:xfrm>
      </p:grpSpPr>
      <p:cxnSp>
        <p:nvCxnSpPr>
          <p:cNvPr id="208" name="Google Shape;208;p16"/>
          <p:cNvCxnSpPr/>
          <p:nvPr/>
        </p:nvCxnSpPr>
        <p:spPr>
          <a:xfrm>
            <a:off x="2388511" y="2750025"/>
            <a:ext cx="1914300" cy="0"/>
          </a:xfrm>
          <a:prstGeom prst="straightConnector1">
            <a:avLst/>
          </a:prstGeom>
          <a:noFill/>
          <a:ln w="28575" cap="flat" cmpd="sng">
            <a:solidFill>
              <a:schemeClr val="dk2"/>
            </a:solidFill>
            <a:prstDash val="solid"/>
            <a:round/>
            <a:headEnd type="triangle" w="med" len="med"/>
            <a:tailEnd type="none" w="sm" len="sm"/>
          </a:ln>
        </p:spPr>
      </p:cxnSp>
      <p:cxnSp>
        <p:nvCxnSpPr>
          <p:cNvPr id="209" name="Google Shape;209;p16"/>
          <p:cNvCxnSpPr/>
          <p:nvPr/>
        </p:nvCxnSpPr>
        <p:spPr>
          <a:xfrm>
            <a:off x="2388511" y="2591625"/>
            <a:ext cx="1914300" cy="0"/>
          </a:xfrm>
          <a:prstGeom prst="straightConnector1">
            <a:avLst/>
          </a:prstGeom>
          <a:noFill/>
          <a:ln w="28575" cap="flat" cmpd="sng">
            <a:solidFill>
              <a:schemeClr val="dk2"/>
            </a:solidFill>
            <a:prstDash val="solid"/>
            <a:round/>
            <a:headEnd type="none" w="sm" len="sm"/>
            <a:tailEnd type="triangle" w="med" len="med"/>
          </a:ln>
        </p:spPr>
      </p:cxnSp>
      <p:sp>
        <p:nvSpPr>
          <p:cNvPr id="210" name="Google Shape;210;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dirty="0">
                <a:solidFill>
                  <a:srgbClr val="000000"/>
                </a:solidFill>
              </a:rPr>
              <a:t>Token Passing Example 1</a:t>
            </a:r>
            <a:endParaRPr b="1" dirty="0">
              <a:solidFill>
                <a:srgbClr val="000000"/>
              </a:solidFill>
            </a:endParaRPr>
          </a:p>
        </p:txBody>
      </p:sp>
      <p:sp>
        <p:nvSpPr>
          <p:cNvPr id="211" name="Google Shape;211;p16"/>
          <p:cNvSpPr/>
          <p:nvPr/>
        </p:nvSpPr>
        <p:spPr>
          <a:xfrm>
            <a:off x="1302613" y="2102100"/>
            <a:ext cx="1086000" cy="11313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16"/>
          <p:cNvSpPr/>
          <p:nvPr/>
        </p:nvSpPr>
        <p:spPr>
          <a:xfrm>
            <a:off x="4299900" y="2102100"/>
            <a:ext cx="1086000" cy="11313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16"/>
          <p:cNvSpPr txBox="1"/>
          <p:nvPr/>
        </p:nvSpPr>
        <p:spPr>
          <a:xfrm>
            <a:off x="1416019" y="2333138"/>
            <a:ext cx="859200" cy="6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A</a:t>
            </a:r>
            <a:endParaRPr sz="2400" b="1" i="0" u="none" strike="noStrike" cap="none">
              <a:solidFill>
                <a:srgbClr val="FFFFFF"/>
              </a:solidFill>
              <a:latin typeface="Arial"/>
              <a:ea typeface="Arial"/>
              <a:cs typeface="Arial"/>
              <a:sym typeface="Arial"/>
            </a:endParaRPr>
          </a:p>
        </p:txBody>
      </p:sp>
      <p:sp>
        <p:nvSpPr>
          <p:cNvPr id="214" name="Google Shape;214;p16"/>
          <p:cNvSpPr txBox="1"/>
          <p:nvPr/>
        </p:nvSpPr>
        <p:spPr>
          <a:xfrm>
            <a:off x="4421844" y="2333138"/>
            <a:ext cx="859200" cy="6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B</a:t>
            </a:r>
            <a:endParaRPr sz="2400" b="1" i="0" u="none" strike="noStrike" cap="none">
              <a:solidFill>
                <a:srgbClr val="FFFFFF"/>
              </a:solidFill>
              <a:latin typeface="Arial"/>
              <a:ea typeface="Arial"/>
              <a:cs typeface="Arial"/>
              <a:sym typeface="Arial"/>
            </a:endParaRPr>
          </a:p>
        </p:txBody>
      </p:sp>
      <p:sp>
        <p:nvSpPr>
          <p:cNvPr id="215" name="Google Shape;215;p16"/>
          <p:cNvSpPr txBox="1"/>
          <p:nvPr/>
        </p:nvSpPr>
        <p:spPr>
          <a:xfrm>
            <a:off x="967363" y="1629588"/>
            <a:ext cx="1756500" cy="4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1 Token</a:t>
            </a:r>
            <a:endParaRPr sz="1800" b="1" i="0" u="none" strike="noStrike" cap="none">
              <a:solidFill>
                <a:srgbClr val="000000"/>
              </a:solidFill>
              <a:latin typeface="Arial"/>
              <a:ea typeface="Arial"/>
              <a:cs typeface="Arial"/>
              <a:sym typeface="Arial"/>
            </a:endParaRPr>
          </a:p>
        </p:txBody>
      </p:sp>
      <p:sp>
        <p:nvSpPr>
          <p:cNvPr id="216" name="Google Shape;216;p16"/>
          <p:cNvSpPr txBox="1"/>
          <p:nvPr/>
        </p:nvSpPr>
        <p:spPr>
          <a:xfrm>
            <a:off x="3973188" y="1629588"/>
            <a:ext cx="1756500" cy="4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0 Tokens</a:t>
            </a:r>
            <a:endParaRPr sz="1800" b="1" i="0" u="none" strike="noStrike" cap="none">
              <a:solidFill>
                <a:srgbClr val="000000"/>
              </a:solidFill>
              <a:latin typeface="Arial"/>
              <a:ea typeface="Arial"/>
              <a:cs typeface="Arial"/>
              <a:sym typeface="Arial"/>
            </a:endParaRPr>
          </a:p>
        </p:txBody>
      </p:sp>
      <p:sp>
        <p:nvSpPr>
          <p:cNvPr id="217" name="Google Shape;217;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1"/>
        <p:cNvGrpSpPr/>
        <p:nvPr/>
      </p:nvGrpSpPr>
      <p:grpSpPr>
        <a:xfrm>
          <a:off x="0" y="0"/>
          <a:ext cx="0" cy="0"/>
          <a:chOff x="0" y="0"/>
          <a:chExt cx="0" cy="0"/>
        </a:xfrm>
      </p:grpSpPr>
      <p:cxnSp>
        <p:nvCxnSpPr>
          <p:cNvPr id="222" name="Google Shape;222;p17"/>
          <p:cNvCxnSpPr/>
          <p:nvPr/>
        </p:nvCxnSpPr>
        <p:spPr>
          <a:xfrm>
            <a:off x="2388511" y="2750025"/>
            <a:ext cx="1914300" cy="0"/>
          </a:xfrm>
          <a:prstGeom prst="straightConnector1">
            <a:avLst/>
          </a:prstGeom>
          <a:noFill/>
          <a:ln w="28575" cap="flat" cmpd="sng">
            <a:solidFill>
              <a:schemeClr val="dk2"/>
            </a:solidFill>
            <a:prstDash val="solid"/>
            <a:round/>
            <a:headEnd type="triangle" w="med" len="med"/>
            <a:tailEnd type="none" w="sm" len="sm"/>
          </a:ln>
        </p:spPr>
      </p:cxnSp>
      <p:cxnSp>
        <p:nvCxnSpPr>
          <p:cNvPr id="223" name="Google Shape;223;p17"/>
          <p:cNvCxnSpPr/>
          <p:nvPr/>
        </p:nvCxnSpPr>
        <p:spPr>
          <a:xfrm>
            <a:off x="2388511" y="2591625"/>
            <a:ext cx="1914300" cy="0"/>
          </a:xfrm>
          <a:prstGeom prst="straightConnector1">
            <a:avLst/>
          </a:prstGeom>
          <a:noFill/>
          <a:ln w="28575" cap="flat" cmpd="sng">
            <a:solidFill>
              <a:schemeClr val="dk2"/>
            </a:solidFill>
            <a:prstDash val="solid"/>
            <a:round/>
            <a:headEnd type="none" w="sm" len="sm"/>
            <a:tailEnd type="triangle" w="med" len="med"/>
          </a:ln>
        </p:spPr>
      </p:cxnSp>
      <p:sp>
        <p:nvSpPr>
          <p:cNvPr id="224" name="Google Shape;224;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dirty="0">
                <a:solidFill>
                  <a:srgbClr val="000000"/>
                </a:solidFill>
              </a:rPr>
              <a:t>Token Passing Example 1</a:t>
            </a:r>
            <a:endParaRPr b="1" dirty="0">
              <a:solidFill>
                <a:srgbClr val="000000"/>
              </a:solidFill>
            </a:endParaRPr>
          </a:p>
        </p:txBody>
      </p:sp>
      <p:sp>
        <p:nvSpPr>
          <p:cNvPr id="225" name="Google Shape;225;p17"/>
          <p:cNvSpPr/>
          <p:nvPr/>
        </p:nvSpPr>
        <p:spPr>
          <a:xfrm>
            <a:off x="1302613" y="2102100"/>
            <a:ext cx="1086000" cy="11313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7"/>
          <p:cNvSpPr/>
          <p:nvPr/>
        </p:nvSpPr>
        <p:spPr>
          <a:xfrm>
            <a:off x="4299900" y="2102100"/>
            <a:ext cx="1086000" cy="11313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17"/>
          <p:cNvSpPr txBox="1"/>
          <p:nvPr/>
        </p:nvSpPr>
        <p:spPr>
          <a:xfrm>
            <a:off x="1416019" y="2333138"/>
            <a:ext cx="859200" cy="6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A</a:t>
            </a:r>
            <a:endParaRPr sz="2400" b="1" i="0" u="none" strike="noStrike" cap="none">
              <a:solidFill>
                <a:srgbClr val="FFFFFF"/>
              </a:solidFill>
              <a:latin typeface="Arial"/>
              <a:ea typeface="Arial"/>
              <a:cs typeface="Arial"/>
              <a:sym typeface="Arial"/>
            </a:endParaRPr>
          </a:p>
        </p:txBody>
      </p:sp>
      <p:sp>
        <p:nvSpPr>
          <p:cNvPr id="228" name="Google Shape;228;p17"/>
          <p:cNvSpPr txBox="1"/>
          <p:nvPr/>
        </p:nvSpPr>
        <p:spPr>
          <a:xfrm>
            <a:off x="4421844" y="2333138"/>
            <a:ext cx="859200" cy="6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B</a:t>
            </a:r>
            <a:endParaRPr sz="2400" b="1" i="0" u="none" strike="noStrike" cap="none">
              <a:solidFill>
                <a:srgbClr val="FFFFFF"/>
              </a:solidFill>
              <a:latin typeface="Arial"/>
              <a:ea typeface="Arial"/>
              <a:cs typeface="Arial"/>
              <a:sym typeface="Arial"/>
            </a:endParaRPr>
          </a:p>
        </p:txBody>
      </p:sp>
      <p:sp>
        <p:nvSpPr>
          <p:cNvPr id="229" name="Google Shape;229;p17"/>
          <p:cNvSpPr txBox="1"/>
          <p:nvPr/>
        </p:nvSpPr>
        <p:spPr>
          <a:xfrm>
            <a:off x="967363" y="1629588"/>
            <a:ext cx="1756500" cy="4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0 Tokens</a:t>
            </a:r>
            <a:endParaRPr sz="1800" b="1" i="0" u="none" strike="noStrike" cap="none">
              <a:solidFill>
                <a:srgbClr val="000000"/>
              </a:solidFill>
              <a:latin typeface="Arial"/>
              <a:ea typeface="Arial"/>
              <a:cs typeface="Arial"/>
              <a:sym typeface="Arial"/>
            </a:endParaRPr>
          </a:p>
        </p:txBody>
      </p:sp>
      <p:sp>
        <p:nvSpPr>
          <p:cNvPr id="230" name="Google Shape;230;p17"/>
          <p:cNvSpPr txBox="1"/>
          <p:nvPr/>
        </p:nvSpPr>
        <p:spPr>
          <a:xfrm>
            <a:off x="3973188" y="1629588"/>
            <a:ext cx="1756500" cy="4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0 Tokens</a:t>
            </a:r>
            <a:endParaRPr sz="1800" b="1" i="0" u="none" strike="noStrike" cap="none">
              <a:solidFill>
                <a:srgbClr val="000000"/>
              </a:solidFill>
              <a:latin typeface="Arial"/>
              <a:ea typeface="Arial"/>
              <a:cs typeface="Arial"/>
              <a:sym typeface="Arial"/>
            </a:endParaRPr>
          </a:p>
        </p:txBody>
      </p:sp>
      <p:sp>
        <p:nvSpPr>
          <p:cNvPr id="231" name="Google Shape;231;p17"/>
          <p:cNvSpPr txBox="1"/>
          <p:nvPr/>
        </p:nvSpPr>
        <p:spPr>
          <a:xfrm>
            <a:off x="6033550" y="891550"/>
            <a:ext cx="2544600" cy="196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1" u="none" strike="noStrike" cap="none">
                <a:solidFill>
                  <a:srgbClr val="000000"/>
                </a:solidFill>
                <a:latin typeface="Arial"/>
                <a:ea typeface="Arial"/>
                <a:cs typeface="Arial"/>
                <a:sym typeface="Arial"/>
              </a:rPr>
              <a:t>Event order:</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100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A</a:t>
            </a:r>
            <a:r>
              <a:rPr lang="en" sz="1800" b="0" i="0" u="none" strike="noStrike" cap="none">
                <a:solidFill>
                  <a:srgbClr val="000000"/>
                </a:solidFill>
                <a:latin typeface="Arial"/>
                <a:ea typeface="Arial"/>
                <a:cs typeface="Arial"/>
                <a:sym typeface="Arial"/>
              </a:rPr>
              <a:t> sends 1 token</a:t>
            </a:r>
            <a:endParaRPr sz="1800" b="0" i="1" u="none" strike="noStrike" cap="none">
              <a:solidFill>
                <a:srgbClr val="000000"/>
              </a:solidFill>
              <a:latin typeface="Arial"/>
              <a:ea typeface="Arial"/>
              <a:cs typeface="Arial"/>
              <a:sym typeface="Arial"/>
            </a:endParaRPr>
          </a:p>
        </p:txBody>
      </p:sp>
      <p:sp>
        <p:nvSpPr>
          <p:cNvPr id="232" name="Google Shape;232;p17"/>
          <p:cNvSpPr/>
          <p:nvPr/>
        </p:nvSpPr>
        <p:spPr>
          <a:xfrm>
            <a:off x="2918925" y="2067225"/>
            <a:ext cx="859200" cy="366000"/>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 Token</a:t>
            </a:r>
            <a:endParaRPr sz="1400" b="0" i="0" u="none" strike="noStrike" cap="none">
              <a:solidFill>
                <a:srgbClr val="000000"/>
              </a:solidFill>
              <a:latin typeface="Arial"/>
              <a:ea typeface="Arial"/>
              <a:cs typeface="Arial"/>
              <a:sym typeface="Arial"/>
            </a:endParaRPr>
          </a:p>
        </p:txBody>
      </p:sp>
      <p:sp>
        <p:nvSpPr>
          <p:cNvPr id="233" name="Google Shape;233;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7"/>
        <p:cNvGrpSpPr/>
        <p:nvPr/>
      </p:nvGrpSpPr>
      <p:grpSpPr>
        <a:xfrm>
          <a:off x="0" y="0"/>
          <a:ext cx="0" cy="0"/>
          <a:chOff x="0" y="0"/>
          <a:chExt cx="0" cy="0"/>
        </a:xfrm>
      </p:grpSpPr>
      <p:cxnSp>
        <p:nvCxnSpPr>
          <p:cNvPr id="238" name="Google Shape;238;p18"/>
          <p:cNvCxnSpPr/>
          <p:nvPr/>
        </p:nvCxnSpPr>
        <p:spPr>
          <a:xfrm>
            <a:off x="2388511" y="2750025"/>
            <a:ext cx="1914300" cy="0"/>
          </a:xfrm>
          <a:prstGeom prst="straightConnector1">
            <a:avLst/>
          </a:prstGeom>
          <a:noFill/>
          <a:ln w="28575" cap="flat" cmpd="sng">
            <a:solidFill>
              <a:schemeClr val="dk2"/>
            </a:solidFill>
            <a:prstDash val="solid"/>
            <a:round/>
            <a:headEnd type="triangle" w="med" len="med"/>
            <a:tailEnd type="none" w="sm" len="sm"/>
          </a:ln>
        </p:spPr>
      </p:cxnSp>
      <p:cxnSp>
        <p:nvCxnSpPr>
          <p:cNvPr id="239" name="Google Shape;239;p18"/>
          <p:cNvCxnSpPr/>
          <p:nvPr/>
        </p:nvCxnSpPr>
        <p:spPr>
          <a:xfrm>
            <a:off x="2388511" y="2591625"/>
            <a:ext cx="1914300" cy="0"/>
          </a:xfrm>
          <a:prstGeom prst="straightConnector1">
            <a:avLst/>
          </a:prstGeom>
          <a:noFill/>
          <a:ln w="28575" cap="flat" cmpd="sng">
            <a:solidFill>
              <a:schemeClr val="dk2"/>
            </a:solidFill>
            <a:prstDash val="solid"/>
            <a:round/>
            <a:headEnd type="none" w="sm" len="sm"/>
            <a:tailEnd type="triangle" w="med" len="med"/>
          </a:ln>
        </p:spPr>
      </p:cxnSp>
      <p:sp>
        <p:nvSpPr>
          <p:cNvPr id="240" name="Google Shape;240;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dirty="0">
                <a:solidFill>
                  <a:srgbClr val="000000"/>
                </a:solidFill>
              </a:rPr>
              <a:t>Token Passing Example 1</a:t>
            </a:r>
            <a:endParaRPr b="1" dirty="0">
              <a:solidFill>
                <a:srgbClr val="000000"/>
              </a:solidFill>
            </a:endParaRPr>
          </a:p>
        </p:txBody>
      </p:sp>
      <p:sp>
        <p:nvSpPr>
          <p:cNvPr id="241" name="Google Shape;241;p18"/>
          <p:cNvSpPr/>
          <p:nvPr/>
        </p:nvSpPr>
        <p:spPr>
          <a:xfrm>
            <a:off x="1302613" y="2102100"/>
            <a:ext cx="1086000" cy="1131300"/>
          </a:xfrm>
          <a:prstGeom prst="ellipse">
            <a:avLst/>
          </a:prstGeom>
          <a:solidFill>
            <a:srgbClr val="6AA84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8"/>
          <p:cNvSpPr/>
          <p:nvPr/>
        </p:nvSpPr>
        <p:spPr>
          <a:xfrm>
            <a:off x="4299900" y="2102100"/>
            <a:ext cx="1086000" cy="11313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8"/>
          <p:cNvSpPr txBox="1"/>
          <p:nvPr/>
        </p:nvSpPr>
        <p:spPr>
          <a:xfrm>
            <a:off x="1416019" y="2333138"/>
            <a:ext cx="859200" cy="6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A</a:t>
            </a:r>
            <a:endParaRPr sz="2400" b="1" i="0" u="none" strike="noStrike" cap="none">
              <a:solidFill>
                <a:srgbClr val="FFFFFF"/>
              </a:solidFill>
              <a:latin typeface="Arial"/>
              <a:ea typeface="Arial"/>
              <a:cs typeface="Arial"/>
              <a:sym typeface="Arial"/>
            </a:endParaRPr>
          </a:p>
        </p:txBody>
      </p:sp>
      <p:sp>
        <p:nvSpPr>
          <p:cNvPr id="244" name="Google Shape;244;p18"/>
          <p:cNvSpPr txBox="1"/>
          <p:nvPr/>
        </p:nvSpPr>
        <p:spPr>
          <a:xfrm>
            <a:off x="4421844" y="2333138"/>
            <a:ext cx="859200" cy="6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B</a:t>
            </a:r>
            <a:endParaRPr sz="2400" b="1" i="0" u="none" strike="noStrike" cap="none">
              <a:solidFill>
                <a:srgbClr val="FFFFFF"/>
              </a:solidFill>
              <a:latin typeface="Arial"/>
              <a:ea typeface="Arial"/>
              <a:cs typeface="Arial"/>
              <a:sym typeface="Arial"/>
            </a:endParaRPr>
          </a:p>
        </p:txBody>
      </p:sp>
      <p:sp>
        <p:nvSpPr>
          <p:cNvPr id="245" name="Google Shape;245;p18"/>
          <p:cNvSpPr txBox="1"/>
          <p:nvPr/>
        </p:nvSpPr>
        <p:spPr>
          <a:xfrm>
            <a:off x="967363" y="1629588"/>
            <a:ext cx="1756500" cy="4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0000"/>
                </a:solidFill>
                <a:latin typeface="Arial"/>
                <a:ea typeface="Arial"/>
                <a:cs typeface="Arial"/>
                <a:sym typeface="Arial"/>
              </a:rPr>
              <a:t>0 Tokens</a:t>
            </a:r>
            <a:endParaRPr sz="1800" b="1" i="0" u="none" strike="noStrike" cap="none">
              <a:solidFill>
                <a:srgbClr val="FF0000"/>
              </a:solidFill>
              <a:latin typeface="Arial"/>
              <a:ea typeface="Arial"/>
              <a:cs typeface="Arial"/>
              <a:sym typeface="Arial"/>
            </a:endParaRPr>
          </a:p>
        </p:txBody>
      </p:sp>
      <p:sp>
        <p:nvSpPr>
          <p:cNvPr id="246" name="Google Shape;246;p18"/>
          <p:cNvSpPr txBox="1"/>
          <p:nvPr/>
        </p:nvSpPr>
        <p:spPr>
          <a:xfrm>
            <a:off x="3973188" y="1629588"/>
            <a:ext cx="1756500" cy="4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0 Tokens</a:t>
            </a:r>
            <a:endParaRPr sz="1800" b="1" i="0" u="none" strike="noStrike" cap="none">
              <a:solidFill>
                <a:srgbClr val="000000"/>
              </a:solidFill>
              <a:latin typeface="Arial"/>
              <a:ea typeface="Arial"/>
              <a:cs typeface="Arial"/>
              <a:sym typeface="Arial"/>
            </a:endParaRPr>
          </a:p>
        </p:txBody>
      </p:sp>
      <p:sp>
        <p:nvSpPr>
          <p:cNvPr id="247" name="Google Shape;247;p18"/>
          <p:cNvSpPr txBox="1"/>
          <p:nvPr/>
        </p:nvSpPr>
        <p:spPr>
          <a:xfrm>
            <a:off x="6033550" y="891550"/>
            <a:ext cx="2730300" cy="348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1" u="none" strike="noStrike" cap="none">
                <a:solidFill>
                  <a:srgbClr val="000000"/>
                </a:solidFill>
                <a:latin typeface="Arial"/>
                <a:ea typeface="Arial"/>
                <a:cs typeface="Arial"/>
                <a:sym typeface="Arial"/>
              </a:rPr>
              <a:t>Event order:</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A</a:t>
            </a:r>
            <a:r>
              <a:rPr lang="en" sz="1800" b="0" i="0" u="none" strike="noStrike" cap="none">
                <a:solidFill>
                  <a:srgbClr val="000000"/>
                </a:solidFill>
                <a:latin typeface="Arial"/>
                <a:ea typeface="Arial"/>
                <a:cs typeface="Arial"/>
                <a:sym typeface="Arial"/>
              </a:rPr>
              <a:t> sends 1 token</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100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A</a:t>
            </a:r>
            <a:r>
              <a:rPr lang="en" sz="1800" b="0" i="0" u="none" strike="noStrike" cap="none">
                <a:solidFill>
                  <a:srgbClr val="000000"/>
                </a:solidFill>
                <a:latin typeface="Arial"/>
                <a:ea typeface="Arial"/>
                <a:cs typeface="Arial"/>
                <a:sym typeface="Arial"/>
              </a:rPr>
              <a:t> starts snapshot, sends marker</a:t>
            </a:r>
            <a:endParaRPr sz="1800" b="0" i="0" u="none" strike="noStrike" cap="none">
              <a:solidFill>
                <a:srgbClr val="000000"/>
              </a:solidFill>
              <a:latin typeface="Arial"/>
              <a:ea typeface="Arial"/>
              <a:cs typeface="Arial"/>
              <a:sym typeface="Arial"/>
            </a:endParaRPr>
          </a:p>
        </p:txBody>
      </p:sp>
      <p:sp>
        <p:nvSpPr>
          <p:cNvPr id="248" name="Google Shape;248;p18"/>
          <p:cNvSpPr/>
          <p:nvPr/>
        </p:nvSpPr>
        <p:spPr>
          <a:xfrm>
            <a:off x="3196438" y="2067225"/>
            <a:ext cx="859200" cy="366000"/>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 Token</a:t>
            </a:r>
            <a:endParaRPr sz="1400" b="0" i="0" u="none" strike="noStrike" cap="none">
              <a:solidFill>
                <a:srgbClr val="000000"/>
              </a:solidFill>
              <a:latin typeface="Arial"/>
              <a:ea typeface="Arial"/>
              <a:cs typeface="Arial"/>
              <a:sym typeface="Arial"/>
            </a:endParaRPr>
          </a:p>
        </p:txBody>
      </p:sp>
      <p:sp>
        <p:nvSpPr>
          <p:cNvPr id="249" name="Google Shape;249;p18"/>
          <p:cNvSpPr/>
          <p:nvPr/>
        </p:nvSpPr>
        <p:spPr>
          <a:xfrm>
            <a:off x="2632875" y="2067225"/>
            <a:ext cx="403800" cy="366000"/>
          </a:xfrm>
          <a:prstGeom prst="rect">
            <a:avLst/>
          </a:prstGeom>
          <a:solidFill>
            <a:srgbClr val="FF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250" name="Google Shape;25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4"/>
        <p:cNvGrpSpPr/>
        <p:nvPr/>
      </p:nvGrpSpPr>
      <p:grpSpPr>
        <a:xfrm>
          <a:off x="0" y="0"/>
          <a:ext cx="0" cy="0"/>
          <a:chOff x="0" y="0"/>
          <a:chExt cx="0" cy="0"/>
        </a:xfrm>
      </p:grpSpPr>
      <p:cxnSp>
        <p:nvCxnSpPr>
          <p:cNvPr id="255" name="Google Shape;255;p19"/>
          <p:cNvCxnSpPr/>
          <p:nvPr/>
        </p:nvCxnSpPr>
        <p:spPr>
          <a:xfrm>
            <a:off x="2388511" y="2750025"/>
            <a:ext cx="1914300" cy="0"/>
          </a:xfrm>
          <a:prstGeom prst="straightConnector1">
            <a:avLst/>
          </a:prstGeom>
          <a:noFill/>
          <a:ln w="28575" cap="flat" cmpd="sng">
            <a:solidFill>
              <a:schemeClr val="dk2"/>
            </a:solidFill>
            <a:prstDash val="solid"/>
            <a:round/>
            <a:headEnd type="triangle" w="med" len="med"/>
            <a:tailEnd type="none" w="sm" len="sm"/>
          </a:ln>
        </p:spPr>
      </p:cxnSp>
      <p:cxnSp>
        <p:nvCxnSpPr>
          <p:cNvPr id="256" name="Google Shape;256;p19"/>
          <p:cNvCxnSpPr/>
          <p:nvPr/>
        </p:nvCxnSpPr>
        <p:spPr>
          <a:xfrm>
            <a:off x="2388511" y="2591625"/>
            <a:ext cx="1914300" cy="0"/>
          </a:xfrm>
          <a:prstGeom prst="straightConnector1">
            <a:avLst/>
          </a:prstGeom>
          <a:noFill/>
          <a:ln w="28575" cap="flat" cmpd="sng">
            <a:solidFill>
              <a:schemeClr val="dk2"/>
            </a:solidFill>
            <a:prstDash val="solid"/>
            <a:round/>
            <a:headEnd type="none" w="sm" len="sm"/>
            <a:tailEnd type="triangle" w="med" len="med"/>
          </a:ln>
        </p:spPr>
      </p:cxnSp>
      <p:sp>
        <p:nvSpPr>
          <p:cNvPr id="257" name="Google Shape;257;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dirty="0">
                <a:solidFill>
                  <a:srgbClr val="000000"/>
                </a:solidFill>
              </a:rPr>
              <a:t>Token Passing Example 1</a:t>
            </a:r>
            <a:endParaRPr b="1" dirty="0">
              <a:solidFill>
                <a:srgbClr val="000000"/>
              </a:solidFill>
            </a:endParaRPr>
          </a:p>
        </p:txBody>
      </p:sp>
      <p:sp>
        <p:nvSpPr>
          <p:cNvPr id="258" name="Google Shape;258;p19"/>
          <p:cNvSpPr/>
          <p:nvPr/>
        </p:nvSpPr>
        <p:spPr>
          <a:xfrm>
            <a:off x="1302613" y="2102100"/>
            <a:ext cx="1086000" cy="1131300"/>
          </a:xfrm>
          <a:prstGeom prst="ellipse">
            <a:avLst/>
          </a:prstGeom>
          <a:solidFill>
            <a:srgbClr val="6AA84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9"/>
          <p:cNvSpPr/>
          <p:nvPr/>
        </p:nvSpPr>
        <p:spPr>
          <a:xfrm>
            <a:off x="4299900" y="2102100"/>
            <a:ext cx="1086000" cy="11313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9"/>
          <p:cNvSpPr txBox="1"/>
          <p:nvPr/>
        </p:nvSpPr>
        <p:spPr>
          <a:xfrm>
            <a:off x="1416019" y="2333138"/>
            <a:ext cx="859200" cy="6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A</a:t>
            </a:r>
            <a:endParaRPr sz="2400" b="1" i="0" u="none" strike="noStrike" cap="none">
              <a:solidFill>
                <a:srgbClr val="FFFFFF"/>
              </a:solidFill>
              <a:latin typeface="Arial"/>
              <a:ea typeface="Arial"/>
              <a:cs typeface="Arial"/>
              <a:sym typeface="Arial"/>
            </a:endParaRPr>
          </a:p>
        </p:txBody>
      </p:sp>
      <p:sp>
        <p:nvSpPr>
          <p:cNvPr id="261" name="Google Shape;261;p19"/>
          <p:cNvSpPr txBox="1"/>
          <p:nvPr/>
        </p:nvSpPr>
        <p:spPr>
          <a:xfrm>
            <a:off x="4421844" y="2333138"/>
            <a:ext cx="859200" cy="6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B</a:t>
            </a:r>
            <a:endParaRPr sz="2400" b="1" i="0" u="none" strike="noStrike" cap="none">
              <a:solidFill>
                <a:srgbClr val="FFFFFF"/>
              </a:solidFill>
              <a:latin typeface="Arial"/>
              <a:ea typeface="Arial"/>
              <a:cs typeface="Arial"/>
              <a:sym typeface="Arial"/>
            </a:endParaRPr>
          </a:p>
        </p:txBody>
      </p:sp>
      <p:sp>
        <p:nvSpPr>
          <p:cNvPr id="262" name="Google Shape;262;p19"/>
          <p:cNvSpPr txBox="1"/>
          <p:nvPr/>
        </p:nvSpPr>
        <p:spPr>
          <a:xfrm>
            <a:off x="967363" y="1629588"/>
            <a:ext cx="1756500" cy="4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0000"/>
                </a:solidFill>
                <a:latin typeface="Arial"/>
                <a:ea typeface="Arial"/>
                <a:cs typeface="Arial"/>
                <a:sym typeface="Arial"/>
              </a:rPr>
              <a:t>0 Tokens</a:t>
            </a:r>
            <a:endParaRPr sz="1800" b="1" i="0" u="none" strike="noStrike" cap="none">
              <a:solidFill>
                <a:srgbClr val="FF0000"/>
              </a:solidFill>
              <a:latin typeface="Arial"/>
              <a:ea typeface="Arial"/>
              <a:cs typeface="Arial"/>
              <a:sym typeface="Arial"/>
            </a:endParaRPr>
          </a:p>
        </p:txBody>
      </p:sp>
      <p:sp>
        <p:nvSpPr>
          <p:cNvPr id="263" name="Google Shape;263;p19"/>
          <p:cNvSpPr txBox="1"/>
          <p:nvPr/>
        </p:nvSpPr>
        <p:spPr>
          <a:xfrm>
            <a:off x="3973188" y="1629588"/>
            <a:ext cx="1756500" cy="4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1 Token</a:t>
            </a:r>
            <a:endParaRPr sz="1800" b="1" i="0" u="none" strike="noStrike" cap="none">
              <a:solidFill>
                <a:srgbClr val="000000"/>
              </a:solidFill>
              <a:latin typeface="Arial"/>
              <a:ea typeface="Arial"/>
              <a:cs typeface="Arial"/>
              <a:sym typeface="Arial"/>
            </a:endParaRPr>
          </a:p>
        </p:txBody>
      </p:sp>
      <p:sp>
        <p:nvSpPr>
          <p:cNvPr id="264" name="Google Shape;264;p19"/>
          <p:cNvSpPr txBox="1"/>
          <p:nvPr/>
        </p:nvSpPr>
        <p:spPr>
          <a:xfrm>
            <a:off x="6033550" y="891550"/>
            <a:ext cx="2730300" cy="348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1" u="none" strike="noStrike" cap="none">
                <a:solidFill>
                  <a:srgbClr val="000000"/>
                </a:solidFill>
                <a:latin typeface="Arial"/>
                <a:ea typeface="Arial"/>
                <a:cs typeface="Arial"/>
                <a:sym typeface="Arial"/>
              </a:rPr>
              <a:t>Event order:</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A</a:t>
            </a:r>
            <a:r>
              <a:rPr lang="en" sz="1800" b="0" i="0" u="none" strike="noStrike" cap="none">
                <a:solidFill>
                  <a:srgbClr val="000000"/>
                </a:solidFill>
                <a:latin typeface="Arial"/>
                <a:ea typeface="Arial"/>
                <a:cs typeface="Arial"/>
                <a:sym typeface="Arial"/>
              </a:rPr>
              <a:t> sends 1 token</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A</a:t>
            </a:r>
            <a:r>
              <a:rPr lang="en" sz="1800" b="0" i="0" u="none" strike="noStrike" cap="none">
                <a:solidFill>
                  <a:srgbClr val="000000"/>
                </a:solidFill>
                <a:latin typeface="Arial"/>
                <a:ea typeface="Arial"/>
                <a:cs typeface="Arial"/>
                <a:sym typeface="Arial"/>
              </a:rPr>
              <a:t> starts snapshot, sends marker</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100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B</a:t>
            </a:r>
            <a:r>
              <a:rPr lang="en" sz="1800" b="0" i="0" u="none" strike="noStrike" cap="none">
                <a:solidFill>
                  <a:srgbClr val="000000"/>
                </a:solidFill>
                <a:latin typeface="Arial"/>
                <a:ea typeface="Arial"/>
                <a:cs typeface="Arial"/>
                <a:sym typeface="Arial"/>
              </a:rPr>
              <a:t> receives 1 token</a:t>
            </a:r>
            <a:endParaRPr sz="1800" b="0" i="0" u="none" strike="noStrike" cap="none">
              <a:solidFill>
                <a:srgbClr val="000000"/>
              </a:solidFill>
              <a:latin typeface="Arial"/>
              <a:ea typeface="Arial"/>
              <a:cs typeface="Arial"/>
              <a:sym typeface="Arial"/>
            </a:endParaRPr>
          </a:p>
        </p:txBody>
      </p:sp>
      <p:sp>
        <p:nvSpPr>
          <p:cNvPr id="265" name="Google Shape;265;p19"/>
          <p:cNvSpPr/>
          <p:nvPr/>
        </p:nvSpPr>
        <p:spPr>
          <a:xfrm>
            <a:off x="3146638" y="2067225"/>
            <a:ext cx="403800" cy="366000"/>
          </a:xfrm>
          <a:prstGeom prst="rect">
            <a:avLst/>
          </a:prstGeom>
          <a:solidFill>
            <a:srgbClr val="FF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266" name="Google Shape;26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0"/>
        <p:cNvGrpSpPr/>
        <p:nvPr/>
      </p:nvGrpSpPr>
      <p:grpSpPr>
        <a:xfrm>
          <a:off x="0" y="0"/>
          <a:ext cx="0" cy="0"/>
          <a:chOff x="0" y="0"/>
          <a:chExt cx="0" cy="0"/>
        </a:xfrm>
      </p:grpSpPr>
      <p:cxnSp>
        <p:nvCxnSpPr>
          <p:cNvPr id="271" name="Google Shape;271;p20"/>
          <p:cNvCxnSpPr/>
          <p:nvPr/>
        </p:nvCxnSpPr>
        <p:spPr>
          <a:xfrm>
            <a:off x="2388511" y="2750025"/>
            <a:ext cx="1914300" cy="0"/>
          </a:xfrm>
          <a:prstGeom prst="straightConnector1">
            <a:avLst/>
          </a:prstGeom>
          <a:noFill/>
          <a:ln w="28575" cap="flat" cmpd="sng">
            <a:solidFill>
              <a:schemeClr val="dk2"/>
            </a:solidFill>
            <a:prstDash val="solid"/>
            <a:round/>
            <a:headEnd type="triangle" w="med" len="med"/>
            <a:tailEnd type="none" w="sm" len="sm"/>
          </a:ln>
        </p:spPr>
      </p:cxnSp>
      <p:cxnSp>
        <p:nvCxnSpPr>
          <p:cNvPr id="272" name="Google Shape;272;p20"/>
          <p:cNvCxnSpPr/>
          <p:nvPr/>
        </p:nvCxnSpPr>
        <p:spPr>
          <a:xfrm>
            <a:off x="2388511" y="2591625"/>
            <a:ext cx="1914300" cy="0"/>
          </a:xfrm>
          <a:prstGeom prst="straightConnector1">
            <a:avLst/>
          </a:prstGeom>
          <a:noFill/>
          <a:ln w="28575" cap="flat" cmpd="sng">
            <a:solidFill>
              <a:schemeClr val="dk2"/>
            </a:solidFill>
            <a:prstDash val="solid"/>
            <a:round/>
            <a:headEnd type="none" w="sm" len="sm"/>
            <a:tailEnd type="triangle" w="med" len="med"/>
          </a:ln>
        </p:spPr>
      </p:cxnSp>
      <p:sp>
        <p:nvSpPr>
          <p:cNvPr id="273" name="Google Shape;273;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dirty="0">
                <a:solidFill>
                  <a:srgbClr val="000000"/>
                </a:solidFill>
              </a:rPr>
              <a:t>Token Passing Example 1</a:t>
            </a:r>
            <a:endParaRPr b="1" dirty="0">
              <a:solidFill>
                <a:srgbClr val="000000"/>
              </a:solidFill>
            </a:endParaRPr>
          </a:p>
        </p:txBody>
      </p:sp>
      <p:sp>
        <p:nvSpPr>
          <p:cNvPr id="274" name="Google Shape;274;p20"/>
          <p:cNvSpPr/>
          <p:nvPr/>
        </p:nvSpPr>
        <p:spPr>
          <a:xfrm>
            <a:off x="1302613" y="2102100"/>
            <a:ext cx="1086000" cy="1131300"/>
          </a:xfrm>
          <a:prstGeom prst="ellipse">
            <a:avLst/>
          </a:prstGeom>
          <a:solidFill>
            <a:srgbClr val="6AA84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20"/>
          <p:cNvSpPr/>
          <p:nvPr/>
        </p:nvSpPr>
        <p:spPr>
          <a:xfrm>
            <a:off x="4299900" y="2102100"/>
            <a:ext cx="1086000" cy="1131300"/>
          </a:xfrm>
          <a:prstGeom prst="ellipse">
            <a:avLst/>
          </a:prstGeom>
          <a:solidFill>
            <a:srgbClr val="6AA84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20"/>
          <p:cNvSpPr txBox="1"/>
          <p:nvPr/>
        </p:nvSpPr>
        <p:spPr>
          <a:xfrm>
            <a:off x="1416019" y="2333138"/>
            <a:ext cx="859200" cy="6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A</a:t>
            </a:r>
            <a:endParaRPr sz="2400" b="1" i="0" u="none" strike="noStrike" cap="none">
              <a:solidFill>
                <a:srgbClr val="FFFFFF"/>
              </a:solidFill>
              <a:latin typeface="Arial"/>
              <a:ea typeface="Arial"/>
              <a:cs typeface="Arial"/>
              <a:sym typeface="Arial"/>
            </a:endParaRPr>
          </a:p>
        </p:txBody>
      </p:sp>
      <p:sp>
        <p:nvSpPr>
          <p:cNvPr id="277" name="Google Shape;277;p20"/>
          <p:cNvSpPr txBox="1"/>
          <p:nvPr/>
        </p:nvSpPr>
        <p:spPr>
          <a:xfrm>
            <a:off x="4421844" y="2333138"/>
            <a:ext cx="859200" cy="6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B</a:t>
            </a:r>
            <a:endParaRPr sz="2400" b="1" i="0" u="none" strike="noStrike" cap="none">
              <a:solidFill>
                <a:srgbClr val="FFFFFF"/>
              </a:solidFill>
              <a:latin typeface="Arial"/>
              <a:ea typeface="Arial"/>
              <a:cs typeface="Arial"/>
              <a:sym typeface="Arial"/>
            </a:endParaRPr>
          </a:p>
        </p:txBody>
      </p:sp>
      <p:sp>
        <p:nvSpPr>
          <p:cNvPr id="278" name="Google Shape;278;p20"/>
          <p:cNvSpPr txBox="1"/>
          <p:nvPr/>
        </p:nvSpPr>
        <p:spPr>
          <a:xfrm>
            <a:off x="967363" y="1629588"/>
            <a:ext cx="1756500" cy="4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0000"/>
                </a:solidFill>
                <a:latin typeface="Arial"/>
                <a:ea typeface="Arial"/>
                <a:cs typeface="Arial"/>
                <a:sym typeface="Arial"/>
              </a:rPr>
              <a:t>0 Tokens</a:t>
            </a:r>
            <a:endParaRPr sz="1800" b="1" i="0" u="none" strike="noStrike" cap="none">
              <a:solidFill>
                <a:srgbClr val="FF0000"/>
              </a:solidFill>
              <a:latin typeface="Arial"/>
              <a:ea typeface="Arial"/>
              <a:cs typeface="Arial"/>
              <a:sym typeface="Arial"/>
            </a:endParaRPr>
          </a:p>
        </p:txBody>
      </p:sp>
      <p:sp>
        <p:nvSpPr>
          <p:cNvPr id="279" name="Google Shape;279;p20"/>
          <p:cNvSpPr txBox="1"/>
          <p:nvPr/>
        </p:nvSpPr>
        <p:spPr>
          <a:xfrm>
            <a:off x="3973188" y="1629588"/>
            <a:ext cx="1756500" cy="4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0000"/>
                </a:solidFill>
                <a:latin typeface="Arial"/>
                <a:ea typeface="Arial"/>
                <a:cs typeface="Arial"/>
                <a:sym typeface="Arial"/>
              </a:rPr>
              <a:t>1 Token</a:t>
            </a:r>
            <a:endParaRPr sz="1800" b="1" i="0" u="none" strike="noStrike" cap="none">
              <a:solidFill>
                <a:srgbClr val="FF0000"/>
              </a:solidFill>
              <a:latin typeface="Arial"/>
              <a:ea typeface="Arial"/>
              <a:cs typeface="Arial"/>
              <a:sym typeface="Arial"/>
            </a:endParaRPr>
          </a:p>
        </p:txBody>
      </p:sp>
      <p:sp>
        <p:nvSpPr>
          <p:cNvPr id="280" name="Google Shape;280;p20"/>
          <p:cNvSpPr txBox="1"/>
          <p:nvPr/>
        </p:nvSpPr>
        <p:spPr>
          <a:xfrm>
            <a:off x="6033550" y="891550"/>
            <a:ext cx="2730300" cy="282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1" u="none" strike="noStrike" cap="none">
                <a:solidFill>
                  <a:srgbClr val="000000"/>
                </a:solidFill>
                <a:latin typeface="Arial"/>
                <a:ea typeface="Arial"/>
                <a:cs typeface="Arial"/>
                <a:sym typeface="Arial"/>
              </a:rPr>
              <a:t>Event order:</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A</a:t>
            </a:r>
            <a:r>
              <a:rPr lang="en" sz="1800" b="0" i="0" u="none" strike="noStrike" cap="none">
                <a:solidFill>
                  <a:srgbClr val="000000"/>
                </a:solidFill>
                <a:latin typeface="Arial"/>
                <a:ea typeface="Arial"/>
                <a:cs typeface="Arial"/>
                <a:sym typeface="Arial"/>
              </a:rPr>
              <a:t> sends 1 token</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A</a:t>
            </a:r>
            <a:r>
              <a:rPr lang="en" sz="1800" b="0" i="0" u="none" strike="noStrike" cap="none">
                <a:solidFill>
                  <a:srgbClr val="000000"/>
                </a:solidFill>
                <a:latin typeface="Arial"/>
                <a:ea typeface="Arial"/>
                <a:cs typeface="Arial"/>
                <a:sym typeface="Arial"/>
              </a:rPr>
              <a:t> starts snapshot, sends marker</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B</a:t>
            </a:r>
            <a:r>
              <a:rPr lang="en" sz="1800" b="0" i="0" u="none" strike="noStrike" cap="none">
                <a:solidFill>
                  <a:srgbClr val="000000"/>
                </a:solidFill>
                <a:latin typeface="Arial"/>
                <a:ea typeface="Arial"/>
                <a:cs typeface="Arial"/>
                <a:sym typeface="Arial"/>
              </a:rPr>
              <a:t> receives 1 token</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100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B</a:t>
            </a:r>
            <a:r>
              <a:rPr lang="en" sz="1800" b="0" i="0" u="none" strike="noStrike" cap="none">
                <a:solidFill>
                  <a:srgbClr val="000000"/>
                </a:solidFill>
                <a:latin typeface="Arial"/>
                <a:ea typeface="Arial"/>
                <a:cs typeface="Arial"/>
                <a:sym typeface="Arial"/>
              </a:rPr>
              <a:t> receives marker, starts snapshot</a:t>
            </a:r>
            <a:endParaRPr sz="1800" b="0" i="0" u="none" strike="noStrike" cap="none">
              <a:solidFill>
                <a:srgbClr val="000000"/>
              </a:solidFill>
              <a:latin typeface="Arial"/>
              <a:ea typeface="Arial"/>
              <a:cs typeface="Arial"/>
              <a:sym typeface="Arial"/>
            </a:endParaRPr>
          </a:p>
        </p:txBody>
      </p:sp>
      <p:sp>
        <p:nvSpPr>
          <p:cNvPr id="281" name="Google Shape;281;p20"/>
          <p:cNvSpPr/>
          <p:nvPr/>
        </p:nvSpPr>
        <p:spPr>
          <a:xfrm>
            <a:off x="3146638" y="2908425"/>
            <a:ext cx="403800" cy="366000"/>
          </a:xfrm>
          <a:prstGeom prst="rect">
            <a:avLst/>
          </a:prstGeom>
          <a:solidFill>
            <a:srgbClr val="FF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282" name="Google Shape;282;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6"/>
        <p:cNvGrpSpPr/>
        <p:nvPr/>
      </p:nvGrpSpPr>
      <p:grpSpPr>
        <a:xfrm>
          <a:off x="0" y="0"/>
          <a:ext cx="0" cy="0"/>
          <a:chOff x="0" y="0"/>
          <a:chExt cx="0" cy="0"/>
        </a:xfrm>
      </p:grpSpPr>
      <p:cxnSp>
        <p:nvCxnSpPr>
          <p:cNvPr id="287" name="Google Shape;287;p21"/>
          <p:cNvCxnSpPr/>
          <p:nvPr/>
        </p:nvCxnSpPr>
        <p:spPr>
          <a:xfrm>
            <a:off x="2388511" y="2750025"/>
            <a:ext cx="1914300" cy="0"/>
          </a:xfrm>
          <a:prstGeom prst="straightConnector1">
            <a:avLst/>
          </a:prstGeom>
          <a:noFill/>
          <a:ln w="28575" cap="flat" cmpd="sng">
            <a:solidFill>
              <a:schemeClr val="dk2"/>
            </a:solidFill>
            <a:prstDash val="solid"/>
            <a:round/>
            <a:headEnd type="triangle" w="med" len="med"/>
            <a:tailEnd type="none" w="sm" len="sm"/>
          </a:ln>
        </p:spPr>
      </p:cxnSp>
      <p:cxnSp>
        <p:nvCxnSpPr>
          <p:cNvPr id="288" name="Google Shape;288;p21"/>
          <p:cNvCxnSpPr/>
          <p:nvPr/>
        </p:nvCxnSpPr>
        <p:spPr>
          <a:xfrm>
            <a:off x="2388511" y="2591625"/>
            <a:ext cx="1914300" cy="0"/>
          </a:xfrm>
          <a:prstGeom prst="straightConnector1">
            <a:avLst/>
          </a:prstGeom>
          <a:noFill/>
          <a:ln w="28575" cap="flat" cmpd="sng">
            <a:solidFill>
              <a:schemeClr val="dk2"/>
            </a:solidFill>
            <a:prstDash val="solid"/>
            <a:round/>
            <a:headEnd type="none" w="sm" len="sm"/>
            <a:tailEnd type="triangle" w="med" len="med"/>
          </a:ln>
        </p:spPr>
      </p:cxnSp>
      <p:sp>
        <p:nvSpPr>
          <p:cNvPr id="289" name="Google Shape;289;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dirty="0">
                <a:solidFill>
                  <a:srgbClr val="000000"/>
                </a:solidFill>
              </a:rPr>
              <a:t>Token Passing Example 1</a:t>
            </a:r>
            <a:endParaRPr b="1" dirty="0">
              <a:solidFill>
                <a:srgbClr val="000000"/>
              </a:solidFill>
            </a:endParaRPr>
          </a:p>
        </p:txBody>
      </p:sp>
      <p:sp>
        <p:nvSpPr>
          <p:cNvPr id="290" name="Google Shape;290;p21"/>
          <p:cNvSpPr/>
          <p:nvPr/>
        </p:nvSpPr>
        <p:spPr>
          <a:xfrm>
            <a:off x="1302613" y="2102100"/>
            <a:ext cx="1086000" cy="1131300"/>
          </a:xfrm>
          <a:prstGeom prst="ellipse">
            <a:avLst/>
          </a:prstGeom>
          <a:solidFill>
            <a:srgbClr val="6AA84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21"/>
          <p:cNvSpPr/>
          <p:nvPr/>
        </p:nvSpPr>
        <p:spPr>
          <a:xfrm>
            <a:off x="4299900" y="2102100"/>
            <a:ext cx="1086000" cy="1131300"/>
          </a:xfrm>
          <a:prstGeom prst="ellipse">
            <a:avLst/>
          </a:prstGeom>
          <a:solidFill>
            <a:srgbClr val="6AA84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21"/>
          <p:cNvSpPr txBox="1"/>
          <p:nvPr/>
        </p:nvSpPr>
        <p:spPr>
          <a:xfrm>
            <a:off x="1416019" y="2333138"/>
            <a:ext cx="859200" cy="6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A</a:t>
            </a:r>
            <a:endParaRPr sz="2400" b="1" i="0" u="none" strike="noStrike" cap="none">
              <a:solidFill>
                <a:srgbClr val="FFFFFF"/>
              </a:solidFill>
              <a:latin typeface="Arial"/>
              <a:ea typeface="Arial"/>
              <a:cs typeface="Arial"/>
              <a:sym typeface="Arial"/>
            </a:endParaRPr>
          </a:p>
        </p:txBody>
      </p:sp>
      <p:sp>
        <p:nvSpPr>
          <p:cNvPr id="293" name="Google Shape;293;p21"/>
          <p:cNvSpPr txBox="1"/>
          <p:nvPr/>
        </p:nvSpPr>
        <p:spPr>
          <a:xfrm>
            <a:off x="4421844" y="2333138"/>
            <a:ext cx="859200" cy="6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B</a:t>
            </a:r>
            <a:endParaRPr sz="2400" b="1" i="0" u="none" strike="noStrike" cap="none">
              <a:solidFill>
                <a:srgbClr val="FFFFFF"/>
              </a:solidFill>
              <a:latin typeface="Arial"/>
              <a:ea typeface="Arial"/>
              <a:cs typeface="Arial"/>
              <a:sym typeface="Arial"/>
            </a:endParaRPr>
          </a:p>
        </p:txBody>
      </p:sp>
      <p:sp>
        <p:nvSpPr>
          <p:cNvPr id="294" name="Google Shape;294;p21"/>
          <p:cNvSpPr txBox="1"/>
          <p:nvPr/>
        </p:nvSpPr>
        <p:spPr>
          <a:xfrm>
            <a:off x="967363" y="1629588"/>
            <a:ext cx="1756500" cy="4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0000"/>
                </a:solidFill>
                <a:latin typeface="Arial"/>
                <a:ea typeface="Arial"/>
                <a:cs typeface="Arial"/>
                <a:sym typeface="Arial"/>
              </a:rPr>
              <a:t>0 Tokens</a:t>
            </a:r>
            <a:endParaRPr sz="1800" b="1" i="0" u="none" strike="noStrike" cap="none">
              <a:solidFill>
                <a:srgbClr val="FF0000"/>
              </a:solidFill>
              <a:latin typeface="Arial"/>
              <a:ea typeface="Arial"/>
              <a:cs typeface="Arial"/>
              <a:sym typeface="Arial"/>
            </a:endParaRPr>
          </a:p>
        </p:txBody>
      </p:sp>
      <p:sp>
        <p:nvSpPr>
          <p:cNvPr id="295" name="Google Shape;295;p21"/>
          <p:cNvSpPr txBox="1"/>
          <p:nvPr/>
        </p:nvSpPr>
        <p:spPr>
          <a:xfrm>
            <a:off x="3973188" y="1629588"/>
            <a:ext cx="1756500" cy="4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0000"/>
                </a:solidFill>
                <a:latin typeface="Arial"/>
                <a:ea typeface="Arial"/>
                <a:cs typeface="Arial"/>
                <a:sym typeface="Arial"/>
              </a:rPr>
              <a:t>1 Token</a:t>
            </a:r>
            <a:endParaRPr sz="1800" b="1" i="0" u="none" strike="noStrike" cap="none">
              <a:solidFill>
                <a:srgbClr val="FF0000"/>
              </a:solidFill>
              <a:latin typeface="Arial"/>
              <a:ea typeface="Arial"/>
              <a:cs typeface="Arial"/>
              <a:sym typeface="Arial"/>
            </a:endParaRPr>
          </a:p>
        </p:txBody>
      </p:sp>
      <p:sp>
        <p:nvSpPr>
          <p:cNvPr id="296" name="Google Shape;296;p21"/>
          <p:cNvSpPr txBox="1"/>
          <p:nvPr/>
        </p:nvSpPr>
        <p:spPr>
          <a:xfrm>
            <a:off x="6033550" y="891550"/>
            <a:ext cx="2730300" cy="282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1" u="none" strike="noStrike" cap="none">
                <a:solidFill>
                  <a:srgbClr val="000000"/>
                </a:solidFill>
                <a:latin typeface="Arial"/>
                <a:ea typeface="Arial"/>
                <a:cs typeface="Arial"/>
                <a:sym typeface="Arial"/>
              </a:rPr>
              <a:t>Event order:</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A</a:t>
            </a:r>
            <a:r>
              <a:rPr lang="en" sz="1800" b="0" i="0" u="none" strike="noStrike" cap="none">
                <a:solidFill>
                  <a:srgbClr val="000000"/>
                </a:solidFill>
                <a:latin typeface="Arial"/>
                <a:ea typeface="Arial"/>
                <a:cs typeface="Arial"/>
                <a:sym typeface="Arial"/>
              </a:rPr>
              <a:t> sends 1 token</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A</a:t>
            </a:r>
            <a:r>
              <a:rPr lang="en" sz="1800" b="0" i="0" u="none" strike="noStrike" cap="none">
                <a:solidFill>
                  <a:srgbClr val="000000"/>
                </a:solidFill>
                <a:latin typeface="Arial"/>
                <a:ea typeface="Arial"/>
                <a:cs typeface="Arial"/>
                <a:sym typeface="Arial"/>
              </a:rPr>
              <a:t> starts snapshot, sends marker</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B</a:t>
            </a:r>
            <a:r>
              <a:rPr lang="en" sz="1800" b="0" i="0" u="none" strike="noStrike" cap="none">
                <a:solidFill>
                  <a:srgbClr val="000000"/>
                </a:solidFill>
                <a:latin typeface="Arial"/>
                <a:ea typeface="Arial"/>
                <a:cs typeface="Arial"/>
                <a:sym typeface="Arial"/>
              </a:rPr>
              <a:t> receives 1 token</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B</a:t>
            </a:r>
            <a:r>
              <a:rPr lang="en" sz="1800" b="0" i="0" u="none" strike="noStrike" cap="none">
                <a:solidFill>
                  <a:srgbClr val="000000"/>
                </a:solidFill>
                <a:latin typeface="Arial"/>
                <a:ea typeface="Arial"/>
                <a:cs typeface="Arial"/>
                <a:sym typeface="Arial"/>
              </a:rPr>
              <a:t> receives marker, starts snapshot</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100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A</a:t>
            </a:r>
            <a:r>
              <a:rPr lang="en" sz="1800" b="0" i="0" u="none" strike="noStrike" cap="none">
                <a:solidFill>
                  <a:srgbClr val="000000"/>
                </a:solidFill>
                <a:latin typeface="Arial"/>
                <a:ea typeface="Arial"/>
                <a:cs typeface="Arial"/>
                <a:sym typeface="Arial"/>
              </a:rPr>
              <a:t> receives marker, ends snapshot</a:t>
            </a:r>
            <a:endParaRPr sz="1800" b="0" i="0" u="none" strike="noStrike" cap="none">
              <a:solidFill>
                <a:srgbClr val="000000"/>
              </a:solidFill>
              <a:latin typeface="Arial"/>
              <a:ea typeface="Arial"/>
              <a:cs typeface="Arial"/>
              <a:sym typeface="Arial"/>
            </a:endParaRPr>
          </a:p>
        </p:txBody>
      </p:sp>
      <p:sp>
        <p:nvSpPr>
          <p:cNvPr id="297" name="Google Shape;297;p21"/>
          <p:cNvSpPr txBox="1"/>
          <p:nvPr/>
        </p:nvSpPr>
        <p:spPr>
          <a:xfrm>
            <a:off x="413825" y="3840900"/>
            <a:ext cx="5264400" cy="811500"/>
          </a:xfrm>
          <a:prstGeom prst="rect">
            <a:avLst/>
          </a:prstGeom>
          <a:noFill/>
          <a:ln>
            <a:solidFill>
              <a:srgbClr val="FF0000"/>
            </a:solidFill>
          </a:ln>
        </p:spPr>
        <p:txBody>
          <a:bodyPr spcFirstLastPara="1" wrap="square" lIns="91425" tIns="91425" rIns="91425" bIns="91425" anchor="t" anchorCtr="0">
            <a:noAutofit/>
          </a:bodyPr>
          <a:lstStyle/>
          <a:p>
            <a:pPr marL="0" marR="0" lvl="0" indent="0" algn="l" rtl="0">
              <a:lnSpc>
                <a:spcPct val="100000"/>
              </a:lnSpc>
              <a:spcBef>
                <a:spcPts val="0"/>
              </a:spcBef>
              <a:spcAft>
                <a:spcPts val="1000"/>
              </a:spcAft>
              <a:buClr>
                <a:srgbClr val="000000"/>
              </a:buClr>
              <a:buSzPts val="1800"/>
              <a:buFont typeface="Arial"/>
              <a:buNone/>
            </a:pPr>
            <a:r>
              <a:rPr lang="en" sz="1800" b="0" i="1" u="none" strike="noStrike" cap="none" dirty="0">
                <a:solidFill>
                  <a:srgbClr val="FF0000"/>
                </a:solidFill>
                <a:latin typeface="Arial"/>
                <a:ea typeface="Arial"/>
                <a:cs typeface="Arial"/>
                <a:sym typeface="Arial"/>
              </a:rPr>
              <a:t>We did not record the token message because B received it before B started the snapshot process</a:t>
            </a:r>
            <a:endParaRPr sz="1800" b="0" i="0" u="none" strike="noStrike" cap="none" dirty="0">
              <a:solidFill>
                <a:srgbClr val="FF0000"/>
              </a:solidFill>
              <a:latin typeface="Arial"/>
              <a:ea typeface="Arial"/>
              <a:cs typeface="Arial"/>
              <a:sym typeface="Arial"/>
            </a:endParaRPr>
          </a:p>
        </p:txBody>
      </p:sp>
      <p:sp>
        <p:nvSpPr>
          <p:cNvPr id="298" name="Google Shape;29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1"/>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2"/>
        <p:cNvGrpSpPr/>
        <p:nvPr/>
      </p:nvGrpSpPr>
      <p:grpSpPr>
        <a:xfrm>
          <a:off x="0" y="0"/>
          <a:ext cx="0" cy="0"/>
          <a:chOff x="0" y="0"/>
          <a:chExt cx="0" cy="0"/>
        </a:xfrm>
      </p:grpSpPr>
      <p:cxnSp>
        <p:nvCxnSpPr>
          <p:cNvPr id="303" name="Google Shape;303;p22"/>
          <p:cNvCxnSpPr/>
          <p:nvPr/>
        </p:nvCxnSpPr>
        <p:spPr>
          <a:xfrm>
            <a:off x="2388511" y="2750025"/>
            <a:ext cx="1914300" cy="0"/>
          </a:xfrm>
          <a:prstGeom prst="straightConnector1">
            <a:avLst/>
          </a:prstGeom>
          <a:noFill/>
          <a:ln w="28575" cap="flat" cmpd="sng">
            <a:solidFill>
              <a:schemeClr val="dk2"/>
            </a:solidFill>
            <a:prstDash val="solid"/>
            <a:round/>
            <a:headEnd type="triangle" w="med" len="med"/>
            <a:tailEnd type="none" w="sm" len="sm"/>
          </a:ln>
        </p:spPr>
      </p:cxnSp>
      <p:cxnSp>
        <p:nvCxnSpPr>
          <p:cNvPr id="304" name="Google Shape;304;p22"/>
          <p:cNvCxnSpPr/>
          <p:nvPr/>
        </p:nvCxnSpPr>
        <p:spPr>
          <a:xfrm>
            <a:off x="2388511" y="2591625"/>
            <a:ext cx="1914300" cy="0"/>
          </a:xfrm>
          <a:prstGeom prst="straightConnector1">
            <a:avLst/>
          </a:prstGeom>
          <a:noFill/>
          <a:ln w="28575" cap="flat" cmpd="sng">
            <a:solidFill>
              <a:schemeClr val="dk2"/>
            </a:solidFill>
            <a:prstDash val="solid"/>
            <a:round/>
            <a:headEnd type="none" w="sm" len="sm"/>
            <a:tailEnd type="triangle" w="med" len="med"/>
          </a:ln>
        </p:spPr>
      </p:cxnSp>
      <p:sp>
        <p:nvSpPr>
          <p:cNvPr id="305" name="Google Shape;305;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dirty="0">
                <a:solidFill>
                  <a:srgbClr val="000000"/>
                </a:solidFill>
              </a:rPr>
              <a:t>Token Passing Example 2</a:t>
            </a:r>
            <a:endParaRPr b="1" dirty="0">
              <a:solidFill>
                <a:srgbClr val="000000"/>
              </a:solidFill>
            </a:endParaRPr>
          </a:p>
        </p:txBody>
      </p:sp>
      <p:sp>
        <p:nvSpPr>
          <p:cNvPr id="306" name="Google Shape;306;p22"/>
          <p:cNvSpPr/>
          <p:nvPr/>
        </p:nvSpPr>
        <p:spPr>
          <a:xfrm>
            <a:off x="1302613" y="2102100"/>
            <a:ext cx="1086000" cy="11313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22"/>
          <p:cNvSpPr/>
          <p:nvPr/>
        </p:nvSpPr>
        <p:spPr>
          <a:xfrm>
            <a:off x="4299900" y="2102100"/>
            <a:ext cx="1086000" cy="11313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22"/>
          <p:cNvSpPr txBox="1"/>
          <p:nvPr/>
        </p:nvSpPr>
        <p:spPr>
          <a:xfrm>
            <a:off x="1416019" y="2333138"/>
            <a:ext cx="859200" cy="6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A</a:t>
            </a:r>
            <a:endParaRPr sz="2400" b="1" i="0" u="none" strike="noStrike" cap="none">
              <a:solidFill>
                <a:srgbClr val="FFFFFF"/>
              </a:solidFill>
              <a:latin typeface="Arial"/>
              <a:ea typeface="Arial"/>
              <a:cs typeface="Arial"/>
              <a:sym typeface="Arial"/>
            </a:endParaRPr>
          </a:p>
        </p:txBody>
      </p:sp>
      <p:sp>
        <p:nvSpPr>
          <p:cNvPr id="309" name="Google Shape;309;p22"/>
          <p:cNvSpPr txBox="1"/>
          <p:nvPr/>
        </p:nvSpPr>
        <p:spPr>
          <a:xfrm>
            <a:off x="4421844" y="2333138"/>
            <a:ext cx="859200" cy="6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B</a:t>
            </a:r>
            <a:endParaRPr sz="2400" b="1" i="0" u="none" strike="noStrike" cap="none">
              <a:solidFill>
                <a:srgbClr val="FFFFFF"/>
              </a:solidFill>
              <a:latin typeface="Arial"/>
              <a:ea typeface="Arial"/>
              <a:cs typeface="Arial"/>
              <a:sym typeface="Arial"/>
            </a:endParaRPr>
          </a:p>
        </p:txBody>
      </p:sp>
      <p:sp>
        <p:nvSpPr>
          <p:cNvPr id="310" name="Google Shape;310;p22"/>
          <p:cNvSpPr txBox="1"/>
          <p:nvPr/>
        </p:nvSpPr>
        <p:spPr>
          <a:xfrm>
            <a:off x="967363" y="1629588"/>
            <a:ext cx="1756500" cy="4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0 Tokens</a:t>
            </a:r>
            <a:endParaRPr sz="1800" b="1" i="0" u="none" strike="noStrike" cap="none">
              <a:solidFill>
                <a:srgbClr val="000000"/>
              </a:solidFill>
              <a:latin typeface="Arial"/>
              <a:ea typeface="Arial"/>
              <a:cs typeface="Arial"/>
              <a:sym typeface="Arial"/>
            </a:endParaRPr>
          </a:p>
        </p:txBody>
      </p:sp>
      <p:sp>
        <p:nvSpPr>
          <p:cNvPr id="311" name="Google Shape;311;p22"/>
          <p:cNvSpPr txBox="1"/>
          <p:nvPr/>
        </p:nvSpPr>
        <p:spPr>
          <a:xfrm>
            <a:off x="3973188" y="1629588"/>
            <a:ext cx="1756500" cy="4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1 Token</a:t>
            </a:r>
            <a:endParaRPr sz="1800" b="1" i="0" u="none" strike="noStrike" cap="none">
              <a:solidFill>
                <a:srgbClr val="000000"/>
              </a:solidFill>
              <a:latin typeface="Arial"/>
              <a:ea typeface="Arial"/>
              <a:cs typeface="Arial"/>
              <a:sym typeface="Arial"/>
            </a:endParaRPr>
          </a:p>
        </p:txBody>
      </p:sp>
      <p:sp>
        <p:nvSpPr>
          <p:cNvPr id="312" name="Google Shape;31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6"/>
        <p:cNvGrpSpPr/>
        <p:nvPr/>
      </p:nvGrpSpPr>
      <p:grpSpPr>
        <a:xfrm>
          <a:off x="0" y="0"/>
          <a:ext cx="0" cy="0"/>
          <a:chOff x="0" y="0"/>
          <a:chExt cx="0" cy="0"/>
        </a:xfrm>
      </p:grpSpPr>
      <p:cxnSp>
        <p:nvCxnSpPr>
          <p:cNvPr id="317" name="Google Shape;317;p23"/>
          <p:cNvCxnSpPr/>
          <p:nvPr/>
        </p:nvCxnSpPr>
        <p:spPr>
          <a:xfrm>
            <a:off x="2388511" y="2750025"/>
            <a:ext cx="1914300" cy="0"/>
          </a:xfrm>
          <a:prstGeom prst="straightConnector1">
            <a:avLst/>
          </a:prstGeom>
          <a:noFill/>
          <a:ln w="28575" cap="flat" cmpd="sng">
            <a:solidFill>
              <a:schemeClr val="dk2"/>
            </a:solidFill>
            <a:prstDash val="solid"/>
            <a:round/>
            <a:headEnd type="triangle" w="med" len="med"/>
            <a:tailEnd type="none" w="sm" len="sm"/>
          </a:ln>
        </p:spPr>
      </p:cxnSp>
      <p:cxnSp>
        <p:nvCxnSpPr>
          <p:cNvPr id="318" name="Google Shape;318;p23"/>
          <p:cNvCxnSpPr/>
          <p:nvPr/>
        </p:nvCxnSpPr>
        <p:spPr>
          <a:xfrm>
            <a:off x="2388511" y="2591625"/>
            <a:ext cx="1914300" cy="0"/>
          </a:xfrm>
          <a:prstGeom prst="straightConnector1">
            <a:avLst/>
          </a:prstGeom>
          <a:noFill/>
          <a:ln w="28575" cap="flat" cmpd="sng">
            <a:solidFill>
              <a:schemeClr val="dk2"/>
            </a:solidFill>
            <a:prstDash val="solid"/>
            <a:round/>
            <a:headEnd type="none" w="sm" len="sm"/>
            <a:tailEnd type="triangle" w="med" len="med"/>
          </a:ln>
        </p:spPr>
      </p:cxnSp>
      <p:sp>
        <p:nvSpPr>
          <p:cNvPr id="319" name="Google Shape;319;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dirty="0">
                <a:solidFill>
                  <a:srgbClr val="000000"/>
                </a:solidFill>
              </a:rPr>
              <a:t>Token Passing Example 2</a:t>
            </a:r>
            <a:endParaRPr b="1" dirty="0">
              <a:solidFill>
                <a:srgbClr val="000000"/>
              </a:solidFill>
            </a:endParaRPr>
          </a:p>
        </p:txBody>
      </p:sp>
      <p:sp>
        <p:nvSpPr>
          <p:cNvPr id="320" name="Google Shape;320;p23"/>
          <p:cNvSpPr/>
          <p:nvPr/>
        </p:nvSpPr>
        <p:spPr>
          <a:xfrm>
            <a:off x="1302613" y="2102100"/>
            <a:ext cx="1086000" cy="11313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23"/>
          <p:cNvSpPr/>
          <p:nvPr/>
        </p:nvSpPr>
        <p:spPr>
          <a:xfrm>
            <a:off x="4299900" y="2102100"/>
            <a:ext cx="1086000" cy="11313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23"/>
          <p:cNvSpPr txBox="1"/>
          <p:nvPr/>
        </p:nvSpPr>
        <p:spPr>
          <a:xfrm>
            <a:off x="1416019" y="2333138"/>
            <a:ext cx="859200" cy="6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A</a:t>
            </a:r>
            <a:endParaRPr sz="2400" b="1" i="0" u="none" strike="noStrike" cap="none">
              <a:solidFill>
                <a:srgbClr val="FFFFFF"/>
              </a:solidFill>
              <a:latin typeface="Arial"/>
              <a:ea typeface="Arial"/>
              <a:cs typeface="Arial"/>
              <a:sym typeface="Arial"/>
            </a:endParaRPr>
          </a:p>
        </p:txBody>
      </p:sp>
      <p:sp>
        <p:nvSpPr>
          <p:cNvPr id="323" name="Google Shape;323;p23"/>
          <p:cNvSpPr txBox="1"/>
          <p:nvPr/>
        </p:nvSpPr>
        <p:spPr>
          <a:xfrm>
            <a:off x="4421844" y="2333138"/>
            <a:ext cx="859200" cy="6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B</a:t>
            </a:r>
            <a:endParaRPr sz="2400" b="1" i="0" u="none" strike="noStrike" cap="none">
              <a:solidFill>
                <a:srgbClr val="FFFFFF"/>
              </a:solidFill>
              <a:latin typeface="Arial"/>
              <a:ea typeface="Arial"/>
              <a:cs typeface="Arial"/>
              <a:sym typeface="Arial"/>
            </a:endParaRPr>
          </a:p>
        </p:txBody>
      </p:sp>
      <p:sp>
        <p:nvSpPr>
          <p:cNvPr id="324" name="Google Shape;324;p23"/>
          <p:cNvSpPr txBox="1"/>
          <p:nvPr/>
        </p:nvSpPr>
        <p:spPr>
          <a:xfrm>
            <a:off x="967363" y="1629588"/>
            <a:ext cx="1756500" cy="4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0 Tokens</a:t>
            </a:r>
            <a:endParaRPr sz="1800" b="1" i="0" u="none" strike="noStrike" cap="none">
              <a:solidFill>
                <a:srgbClr val="000000"/>
              </a:solidFill>
              <a:latin typeface="Arial"/>
              <a:ea typeface="Arial"/>
              <a:cs typeface="Arial"/>
              <a:sym typeface="Arial"/>
            </a:endParaRPr>
          </a:p>
        </p:txBody>
      </p:sp>
      <p:sp>
        <p:nvSpPr>
          <p:cNvPr id="325" name="Google Shape;325;p23"/>
          <p:cNvSpPr txBox="1"/>
          <p:nvPr/>
        </p:nvSpPr>
        <p:spPr>
          <a:xfrm>
            <a:off x="3973188" y="1629588"/>
            <a:ext cx="1756500" cy="4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0 Tokens</a:t>
            </a:r>
            <a:endParaRPr sz="1800" b="1" i="0" u="none" strike="noStrike" cap="none">
              <a:solidFill>
                <a:srgbClr val="000000"/>
              </a:solidFill>
              <a:latin typeface="Arial"/>
              <a:ea typeface="Arial"/>
              <a:cs typeface="Arial"/>
              <a:sym typeface="Arial"/>
            </a:endParaRPr>
          </a:p>
        </p:txBody>
      </p:sp>
      <p:sp>
        <p:nvSpPr>
          <p:cNvPr id="326" name="Google Shape;326;p23"/>
          <p:cNvSpPr txBox="1"/>
          <p:nvPr/>
        </p:nvSpPr>
        <p:spPr>
          <a:xfrm>
            <a:off x="6033550" y="891550"/>
            <a:ext cx="2544600" cy="196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1" u="none" strike="noStrike" cap="none">
                <a:solidFill>
                  <a:srgbClr val="000000"/>
                </a:solidFill>
                <a:latin typeface="Arial"/>
                <a:ea typeface="Arial"/>
                <a:cs typeface="Arial"/>
                <a:sym typeface="Arial"/>
              </a:rPr>
              <a:t>Event order:</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100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B</a:t>
            </a:r>
            <a:r>
              <a:rPr lang="en" sz="1800" b="0" i="0" u="none" strike="noStrike" cap="none">
                <a:solidFill>
                  <a:srgbClr val="000000"/>
                </a:solidFill>
                <a:latin typeface="Arial"/>
                <a:ea typeface="Arial"/>
                <a:cs typeface="Arial"/>
                <a:sym typeface="Arial"/>
              </a:rPr>
              <a:t> sends 1 token</a:t>
            </a:r>
            <a:endParaRPr sz="1800" b="0" i="1" u="none" strike="noStrike" cap="none">
              <a:solidFill>
                <a:srgbClr val="000000"/>
              </a:solidFill>
              <a:latin typeface="Arial"/>
              <a:ea typeface="Arial"/>
              <a:cs typeface="Arial"/>
              <a:sym typeface="Arial"/>
            </a:endParaRPr>
          </a:p>
        </p:txBody>
      </p:sp>
      <p:sp>
        <p:nvSpPr>
          <p:cNvPr id="327" name="Google Shape;327;p23"/>
          <p:cNvSpPr/>
          <p:nvPr/>
        </p:nvSpPr>
        <p:spPr>
          <a:xfrm>
            <a:off x="2918925" y="2855650"/>
            <a:ext cx="859200" cy="366000"/>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 Token</a:t>
            </a:r>
            <a:endParaRPr sz="1400" b="0" i="0" u="none" strike="noStrike" cap="none">
              <a:solidFill>
                <a:srgbClr val="000000"/>
              </a:solidFill>
              <a:latin typeface="Arial"/>
              <a:ea typeface="Arial"/>
              <a:cs typeface="Arial"/>
              <a:sym typeface="Arial"/>
            </a:endParaRPr>
          </a:p>
        </p:txBody>
      </p:sp>
      <p:sp>
        <p:nvSpPr>
          <p:cNvPr id="328" name="Google Shape;328;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2"/>
        <p:cNvGrpSpPr/>
        <p:nvPr/>
      </p:nvGrpSpPr>
      <p:grpSpPr>
        <a:xfrm>
          <a:off x="0" y="0"/>
          <a:ext cx="0" cy="0"/>
          <a:chOff x="0" y="0"/>
          <a:chExt cx="0" cy="0"/>
        </a:xfrm>
      </p:grpSpPr>
      <p:cxnSp>
        <p:nvCxnSpPr>
          <p:cNvPr id="333" name="Google Shape;333;p24"/>
          <p:cNvCxnSpPr/>
          <p:nvPr/>
        </p:nvCxnSpPr>
        <p:spPr>
          <a:xfrm>
            <a:off x="2388511" y="2750025"/>
            <a:ext cx="1914300" cy="0"/>
          </a:xfrm>
          <a:prstGeom prst="straightConnector1">
            <a:avLst/>
          </a:prstGeom>
          <a:noFill/>
          <a:ln w="28575" cap="flat" cmpd="sng">
            <a:solidFill>
              <a:schemeClr val="dk2"/>
            </a:solidFill>
            <a:prstDash val="solid"/>
            <a:round/>
            <a:headEnd type="triangle" w="med" len="med"/>
            <a:tailEnd type="none" w="sm" len="sm"/>
          </a:ln>
        </p:spPr>
      </p:cxnSp>
      <p:cxnSp>
        <p:nvCxnSpPr>
          <p:cNvPr id="334" name="Google Shape;334;p24"/>
          <p:cNvCxnSpPr/>
          <p:nvPr/>
        </p:nvCxnSpPr>
        <p:spPr>
          <a:xfrm>
            <a:off x="2388511" y="2591625"/>
            <a:ext cx="1914300" cy="0"/>
          </a:xfrm>
          <a:prstGeom prst="straightConnector1">
            <a:avLst/>
          </a:prstGeom>
          <a:noFill/>
          <a:ln w="28575" cap="flat" cmpd="sng">
            <a:solidFill>
              <a:schemeClr val="dk2"/>
            </a:solidFill>
            <a:prstDash val="solid"/>
            <a:round/>
            <a:headEnd type="none" w="sm" len="sm"/>
            <a:tailEnd type="triangle" w="med" len="med"/>
          </a:ln>
        </p:spPr>
      </p:cxnSp>
      <p:sp>
        <p:nvSpPr>
          <p:cNvPr id="335" name="Google Shape;335;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dirty="0">
                <a:solidFill>
                  <a:srgbClr val="000000"/>
                </a:solidFill>
              </a:rPr>
              <a:t>Token Passing Example 2</a:t>
            </a:r>
            <a:endParaRPr b="1" dirty="0">
              <a:solidFill>
                <a:srgbClr val="000000"/>
              </a:solidFill>
            </a:endParaRPr>
          </a:p>
        </p:txBody>
      </p:sp>
      <p:sp>
        <p:nvSpPr>
          <p:cNvPr id="336" name="Google Shape;336;p24"/>
          <p:cNvSpPr/>
          <p:nvPr/>
        </p:nvSpPr>
        <p:spPr>
          <a:xfrm>
            <a:off x="1302613" y="2102100"/>
            <a:ext cx="1086000" cy="1131300"/>
          </a:xfrm>
          <a:prstGeom prst="ellipse">
            <a:avLst/>
          </a:prstGeom>
          <a:solidFill>
            <a:srgbClr val="6AA84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24"/>
          <p:cNvSpPr/>
          <p:nvPr/>
        </p:nvSpPr>
        <p:spPr>
          <a:xfrm>
            <a:off x="4299900" y="2102100"/>
            <a:ext cx="1086000" cy="11313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24"/>
          <p:cNvSpPr txBox="1"/>
          <p:nvPr/>
        </p:nvSpPr>
        <p:spPr>
          <a:xfrm>
            <a:off x="1416019" y="2333138"/>
            <a:ext cx="859200" cy="6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A</a:t>
            </a:r>
            <a:endParaRPr sz="2400" b="1" i="0" u="none" strike="noStrike" cap="none">
              <a:solidFill>
                <a:srgbClr val="FFFFFF"/>
              </a:solidFill>
              <a:latin typeface="Arial"/>
              <a:ea typeface="Arial"/>
              <a:cs typeface="Arial"/>
              <a:sym typeface="Arial"/>
            </a:endParaRPr>
          </a:p>
        </p:txBody>
      </p:sp>
      <p:sp>
        <p:nvSpPr>
          <p:cNvPr id="339" name="Google Shape;339;p24"/>
          <p:cNvSpPr txBox="1"/>
          <p:nvPr/>
        </p:nvSpPr>
        <p:spPr>
          <a:xfrm>
            <a:off x="4421844" y="2333138"/>
            <a:ext cx="859200" cy="6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B</a:t>
            </a:r>
            <a:endParaRPr sz="2400" b="1" i="0" u="none" strike="noStrike" cap="none">
              <a:solidFill>
                <a:srgbClr val="FFFFFF"/>
              </a:solidFill>
              <a:latin typeface="Arial"/>
              <a:ea typeface="Arial"/>
              <a:cs typeface="Arial"/>
              <a:sym typeface="Arial"/>
            </a:endParaRPr>
          </a:p>
        </p:txBody>
      </p:sp>
      <p:sp>
        <p:nvSpPr>
          <p:cNvPr id="340" name="Google Shape;340;p24"/>
          <p:cNvSpPr txBox="1"/>
          <p:nvPr/>
        </p:nvSpPr>
        <p:spPr>
          <a:xfrm>
            <a:off x="967363" y="1629588"/>
            <a:ext cx="1756500" cy="4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0000"/>
                </a:solidFill>
                <a:latin typeface="Arial"/>
                <a:ea typeface="Arial"/>
                <a:cs typeface="Arial"/>
                <a:sym typeface="Arial"/>
              </a:rPr>
              <a:t>0 Tokens</a:t>
            </a:r>
            <a:endParaRPr sz="1800" b="1" i="0" u="none" strike="noStrike" cap="none">
              <a:solidFill>
                <a:srgbClr val="FF0000"/>
              </a:solidFill>
              <a:latin typeface="Arial"/>
              <a:ea typeface="Arial"/>
              <a:cs typeface="Arial"/>
              <a:sym typeface="Arial"/>
            </a:endParaRPr>
          </a:p>
        </p:txBody>
      </p:sp>
      <p:sp>
        <p:nvSpPr>
          <p:cNvPr id="341" name="Google Shape;341;p24"/>
          <p:cNvSpPr txBox="1"/>
          <p:nvPr/>
        </p:nvSpPr>
        <p:spPr>
          <a:xfrm>
            <a:off x="3973188" y="1629588"/>
            <a:ext cx="1756500" cy="4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0 Tokens</a:t>
            </a:r>
            <a:endParaRPr sz="1800" b="1" i="0" u="none" strike="noStrike" cap="none">
              <a:solidFill>
                <a:srgbClr val="000000"/>
              </a:solidFill>
              <a:latin typeface="Arial"/>
              <a:ea typeface="Arial"/>
              <a:cs typeface="Arial"/>
              <a:sym typeface="Arial"/>
            </a:endParaRPr>
          </a:p>
        </p:txBody>
      </p:sp>
      <p:sp>
        <p:nvSpPr>
          <p:cNvPr id="342" name="Google Shape;342;p24"/>
          <p:cNvSpPr txBox="1"/>
          <p:nvPr/>
        </p:nvSpPr>
        <p:spPr>
          <a:xfrm>
            <a:off x="6033550" y="891550"/>
            <a:ext cx="2544600" cy="196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1" u="none" strike="noStrike" cap="none">
                <a:solidFill>
                  <a:srgbClr val="000000"/>
                </a:solidFill>
                <a:latin typeface="Arial"/>
                <a:ea typeface="Arial"/>
                <a:cs typeface="Arial"/>
                <a:sym typeface="Arial"/>
              </a:rPr>
              <a:t>Event order:</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B</a:t>
            </a:r>
            <a:r>
              <a:rPr lang="en" sz="1800" b="0" i="0" u="none" strike="noStrike" cap="none">
                <a:solidFill>
                  <a:srgbClr val="000000"/>
                </a:solidFill>
                <a:latin typeface="Arial"/>
                <a:ea typeface="Arial"/>
                <a:cs typeface="Arial"/>
                <a:sym typeface="Arial"/>
              </a:rPr>
              <a:t> sends 1 token</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100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A</a:t>
            </a:r>
            <a:r>
              <a:rPr lang="en" sz="1800" b="0" i="0" u="none" strike="noStrike" cap="none">
                <a:solidFill>
                  <a:srgbClr val="000000"/>
                </a:solidFill>
                <a:latin typeface="Arial"/>
                <a:ea typeface="Arial"/>
                <a:cs typeface="Arial"/>
                <a:sym typeface="Arial"/>
              </a:rPr>
              <a:t> starts snapshot, sends marker</a:t>
            </a:r>
            <a:endParaRPr sz="1800" b="0" i="0" u="none" strike="noStrike" cap="none">
              <a:solidFill>
                <a:srgbClr val="000000"/>
              </a:solidFill>
              <a:latin typeface="Arial"/>
              <a:ea typeface="Arial"/>
              <a:cs typeface="Arial"/>
              <a:sym typeface="Arial"/>
            </a:endParaRPr>
          </a:p>
        </p:txBody>
      </p:sp>
      <p:sp>
        <p:nvSpPr>
          <p:cNvPr id="343" name="Google Shape;343;p24"/>
          <p:cNvSpPr/>
          <p:nvPr/>
        </p:nvSpPr>
        <p:spPr>
          <a:xfrm>
            <a:off x="2918925" y="2855650"/>
            <a:ext cx="859200" cy="366000"/>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 Token</a:t>
            </a:r>
            <a:endParaRPr sz="1400" b="0" i="0" u="none" strike="noStrike" cap="none">
              <a:solidFill>
                <a:srgbClr val="000000"/>
              </a:solidFill>
              <a:latin typeface="Arial"/>
              <a:ea typeface="Arial"/>
              <a:cs typeface="Arial"/>
              <a:sym typeface="Arial"/>
            </a:endParaRPr>
          </a:p>
        </p:txBody>
      </p:sp>
      <p:sp>
        <p:nvSpPr>
          <p:cNvPr id="344" name="Google Shape;344;p24"/>
          <p:cNvSpPr/>
          <p:nvPr/>
        </p:nvSpPr>
        <p:spPr>
          <a:xfrm>
            <a:off x="3146638" y="2067225"/>
            <a:ext cx="403800" cy="366000"/>
          </a:xfrm>
          <a:prstGeom prst="rect">
            <a:avLst/>
          </a:prstGeom>
          <a:solidFill>
            <a:srgbClr val="FF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45" name="Google Shape;345;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9"/>
        <p:cNvGrpSpPr/>
        <p:nvPr/>
      </p:nvGrpSpPr>
      <p:grpSpPr>
        <a:xfrm>
          <a:off x="0" y="0"/>
          <a:ext cx="0" cy="0"/>
          <a:chOff x="0" y="0"/>
          <a:chExt cx="0" cy="0"/>
        </a:xfrm>
      </p:grpSpPr>
      <p:cxnSp>
        <p:nvCxnSpPr>
          <p:cNvPr id="350" name="Google Shape;350;p25"/>
          <p:cNvCxnSpPr/>
          <p:nvPr/>
        </p:nvCxnSpPr>
        <p:spPr>
          <a:xfrm>
            <a:off x="2388511" y="2750025"/>
            <a:ext cx="1914300" cy="0"/>
          </a:xfrm>
          <a:prstGeom prst="straightConnector1">
            <a:avLst/>
          </a:prstGeom>
          <a:noFill/>
          <a:ln w="28575" cap="flat" cmpd="sng">
            <a:solidFill>
              <a:schemeClr val="dk2"/>
            </a:solidFill>
            <a:prstDash val="solid"/>
            <a:round/>
            <a:headEnd type="triangle" w="med" len="med"/>
            <a:tailEnd type="none" w="sm" len="sm"/>
          </a:ln>
        </p:spPr>
      </p:cxnSp>
      <p:cxnSp>
        <p:nvCxnSpPr>
          <p:cNvPr id="351" name="Google Shape;351;p25"/>
          <p:cNvCxnSpPr/>
          <p:nvPr/>
        </p:nvCxnSpPr>
        <p:spPr>
          <a:xfrm>
            <a:off x="2388511" y="2591625"/>
            <a:ext cx="1914300" cy="0"/>
          </a:xfrm>
          <a:prstGeom prst="straightConnector1">
            <a:avLst/>
          </a:prstGeom>
          <a:noFill/>
          <a:ln w="28575" cap="flat" cmpd="sng">
            <a:solidFill>
              <a:schemeClr val="dk2"/>
            </a:solidFill>
            <a:prstDash val="solid"/>
            <a:round/>
            <a:headEnd type="none" w="sm" len="sm"/>
            <a:tailEnd type="triangle" w="med" len="med"/>
          </a:ln>
        </p:spPr>
      </p:cxnSp>
      <p:sp>
        <p:nvSpPr>
          <p:cNvPr id="352" name="Google Shape;352;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dirty="0">
                <a:solidFill>
                  <a:srgbClr val="000000"/>
                </a:solidFill>
              </a:rPr>
              <a:t>Token Passing Example 2</a:t>
            </a:r>
            <a:endParaRPr b="1" dirty="0">
              <a:solidFill>
                <a:srgbClr val="000000"/>
              </a:solidFill>
            </a:endParaRPr>
          </a:p>
        </p:txBody>
      </p:sp>
      <p:sp>
        <p:nvSpPr>
          <p:cNvPr id="353" name="Google Shape;353;p25"/>
          <p:cNvSpPr/>
          <p:nvPr/>
        </p:nvSpPr>
        <p:spPr>
          <a:xfrm>
            <a:off x="1302613" y="2102100"/>
            <a:ext cx="1086000" cy="1131300"/>
          </a:xfrm>
          <a:prstGeom prst="ellipse">
            <a:avLst/>
          </a:prstGeom>
          <a:solidFill>
            <a:srgbClr val="6AA84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25"/>
          <p:cNvSpPr/>
          <p:nvPr/>
        </p:nvSpPr>
        <p:spPr>
          <a:xfrm>
            <a:off x="4299900" y="2102100"/>
            <a:ext cx="1086000" cy="11313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25"/>
          <p:cNvSpPr txBox="1"/>
          <p:nvPr/>
        </p:nvSpPr>
        <p:spPr>
          <a:xfrm>
            <a:off x="1416019" y="2333138"/>
            <a:ext cx="859200" cy="6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A</a:t>
            </a:r>
            <a:endParaRPr sz="2400" b="1" i="0" u="none" strike="noStrike" cap="none">
              <a:solidFill>
                <a:srgbClr val="FFFFFF"/>
              </a:solidFill>
              <a:latin typeface="Arial"/>
              <a:ea typeface="Arial"/>
              <a:cs typeface="Arial"/>
              <a:sym typeface="Arial"/>
            </a:endParaRPr>
          </a:p>
        </p:txBody>
      </p:sp>
      <p:sp>
        <p:nvSpPr>
          <p:cNvPr id="356" name="Google Shape;356;p25"/>
          <p:cNvSpPr txBox="1"/>
          <p:nvPr/>
        </p:nvSpPr>
        <p:spPr>
          <a:xfrm>
            <a:off x="4421844" y="2333138"/>
            <a:ext cx="859200" cy="6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B</a:t>
            </a:r>
            <a:endParaRPr sz="2400" b="1" i="0" u="none" strike="noStrike" cap="none">
              <a:solidFill>
                <a:srgbClr val="FFFFFF"/>
              </a:solidFill>
              <a:latin typeface="Arial"/>
              <a:ea typeface="Arial"/>
              <a:cs typeface="Arial"/>
              <a:sym typeface="Arial"/>
            </a:endParaRPr>
          </a:p>
        </p:txBody>
      </p:sp>
      <p:sp>
        <p:nvSpPr>
          <p:cNvPr id="357" name="Google Shape;357;p25"/>
          <p:cNvSpPr txBox="1"/>
          <p:nvPr/>
        </p:nvSpPr>
        <p:spPr>
          <a:xfrm>
            <a:off x="967363" y="1629588"/>
            <a:ext cx="1756500" cy="4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0000"/>
                </a:solidFill>
                <a:latin typeface="Arial"/>
                <a:ea typeface="Arial"/>
                <a:cs typeface="Arial"/>
                <a:sym typeface="Arial"/>
              </a:rPr>
              <a:t>0 Tokens</a:t>
            </a:r>
            <a:endParaRPr sz="1800" b="1" i="0" u="none" strike="noStrike" cap="none">
              <a:solidFill>
                <a:srgbClr val="FF0000"/>
              </a:solidFill>
              <a:latin typeface="Arial"/>
              <a:ea typeface="Arial"/>
              <a:cs typeface="Arial"/>
              <a:sym typeface="Arial"/>
            </a:endParaRPr>
          </a:p>
        </p:txBody>
      </p:sp>
      <p:sp>
        <p:nvSpPr>
          <p:cNvPr id="358" name="Google Shape;358;p25"/>
          <p:cNvSpPr txBox="1"/>
          <p:nvPr/>
        </p:nvSpPr>
        <p:spPr>
          <a:xfrm>
            <a:off x="3973188" y="1629588"/>
            <a:ext cx="1756500" cy="4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0 Tokens</a:t>
            </a:r>
            <a:endParaRPr sz="1800" b="1" i="0" u="none" strike="noStrike" cap="none">
              <a:solidFill>
                <a:srgbClr val="000000"/>
              </a:solidFill>
              <a:latin typeface="Arial"/>
              <a:ea typeface="Arial"/>
              <a:cs typeface="Arial"/>
              <a:sym typeface="Arial"/>
            </a:endParaRPr>
          </a:p>
        </p:txBody>
      </p:sp>
      <p:sp>
        <p:nvSpPr>
          <p:cNvPr id="359" name="Google Shape;359;p25"/>
          <p:cNvSpPr txBox="1"/>
          <p:nvPr/>
        </p:nvSpPr>
        <p:spPr>
          <a:xfrm>
            <a:off x="6033550" y="891550"/>
            <a:ext cx="2798700" cy="196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1" u="none" strike="noStrike" cap="none">
                <a:solidFill>
                  <a:srgbClr val="000000"/>
                </a:solidFill>
                <a:latin typeface="Arial"/>
                <a:ea typeface="Arial"/>
                <a:cs typeface="Arial"/>
                <a:sym typeface="Arial"/>
              </a:rPr>
              <a:t>Event order:</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B</a:t>
            </a:r>
            <a:r>
              <a:rPr lang="en" sz="1800" b="0" i="0" u="none" strike="noStrike" cap="none">
                <a:solidFill>
                  <a:srgbClr val="000000"/>
                </a:solidFill>
                <a:latin typeface="Arial"/>
                <a:ea typeface="Arial"/>
                <a:cs typeface="Arial"/>
                <a:sym typeface="Arial"/>
              </a:rPr>
              <a:t> sends 1 token</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A</a:t>
            </a:r>
            <a:r>
              <a:rPr lang="en" sz="1800" b="0" i="0" u="none" strike="noStrike" cap="none">
                <a:solidFill>
                  <a:srgbClr val="000000"/>
                </a:solidFill>
                <a:latin typeface="Arial"/>
                <a:ea typeface="Arial"/>
                <a:cs typeface="Arial"/>
                <a:sym typeface="Arial"/>
              </a:rPr>
              <a:t> starts snapshot, sends marker</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100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A</a:t>
            </a:r>
            <a:r>
              <a:rPr lang="en" sz="1800" b="0" i="0" u="none" strike="noStrike" cap="none">
                <a:solidFill>
                  <a:srgbClr val="000000"/>
                </a:solidFill>
                <a:latin typeface="Arial"/>
                <a:ea typeface="Arial"/>
                <a:cs typeface="Arial"/>
                <a:sym typeface="Arial"/>
              </a:rPr>
              <a:t> receives 1 token, records message</a:t>
            </a:r>
            <a:endParaRPr sz="1800" b="0" i="0" u="none" strike="noStrike" cap="none">
              <a:solidFill>
                <a:srgbClr val="000000"/>
              </a:solidFill>
              <a:latin typeface="Arial"/>
              <a:ea typeface="Arial"/>
              <a:cs typeface="Arial"/>
              <a:sym typeface="Arial"/>
            </a:endParaRPr>
          </a:p>
        </p:txBody>
      </p:sp>
      <p:sp>
        <p:nvSpPr>
          <p:cNvPr id="360" name="Google Shape;360;p25"/>
          <p:cNvSpPr/>
          <p:nvPr/>
        </p:nvSpPr>
        <p:spPr>
          <a:xfrm>
            <a:off x="1416025" y="3382825"/>
            <a:ext cx="859200" cy="366000"/>
          </a:xfrm>
          <a:prstGeom prst="rect">
            <a:avLst/>
          </a:prstGeom>
          <a:solidFill>
            <a:srgbClr val="FF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Arial"/>
                <a:ea typeface="Arial"/>
                <a:cs typeface="Arial"/>
                <a:sym typeface="Arial"/>
              </a:rPr>
              <a:t>1 Token</a:t>
            </a:r>
            <a:endParaRPr sz="1400" b="0" i="0" u="none" strike="noStrike" cap="none">
              <a:solidFill>
                <a:srgbClr val="FFFFFF"/>
              </a:solidFill>
              <a:latin typeface="Arial"/>
              <a:ea typeface="Arial"/>
              <a:cs typeface="Arial"/>
              <a:sym typeface="Arial"/>
            </a:endParaRPr>
          </a:p>
        </p:txBody>
      </p:sp>
      <p:sp>
        <p:nvSpPr>
          <p:cNvPr id="361" name="Google Shape;361;p25"/>
          <p:cNvSpPr/>
          <p:nvPr/>
        </p:nvSpPr>
        <p:spPr>
          <a:xfrm>
            <a:off x="3146638" y="2067225"/>
            <a:ext cx="403800" cy="366000"/>
          </a:xfrm>
          <a:prstGeom prst="rect">
            <a:avLst/>
          </a:prstGeom>
          <a:solidFill>
            <a:srgbClr val="FF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62" name="Google Shape;362;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3">
          <a:extLst>
            <a:ext uri="{FF2B5EF4-FFF2-40B4-BE49-F238E27FC236}">
              <a16:creationId xmlns:a16="http://schemas.microsoft.com/office/drawing/2014/main" id="{68B909AF-3612-EADE-C7C3-887DE6351242}"/>
            </a:ext>
          </a:extLst>
        </p:cNvPr>
        <p:cNvGrpSpPr/>
        <p:nvPr/>
      </p:nvGrpSpPr>
      <p:grpSpPr>
        <a:xfrm>
          <a:off x="0" y="0"/>
          <a:ext cx="0" cy="0"/>
          <a:chOff x="0" y="0"/>
          <a:chExt cx="0" cy="0"/>
        </a:xfrm>
      </p:grpSpPr>
      <p:sp>
        <p:nvSpPr>
          <p:cNvPr id="54" name="Google Shape;54;gc099d98601_0_93">
            <a:extLst>
              <a:ext uri="{FF2B5EF4-FFF2-40B4-BE49-F238E27FC236}">
                <a16:creationId xmlns:a16="http://schemas.microsoft.com/office/drawing/2014/main" id="{FC18C284-D344-8385-0E4E-1400479621CF}"/>
              </a:ext>
            </a:extLst>
          </p:cNvPr>
          <p:cNvSpPr txBox="1">
            <a:spLocks noGrp="1"/>
          </p:cNvSpPr>
          <p:nvPr>
            <p:ph type="ctrTitle"/>
          </p:nvPr>
        </p:nvSpPr>
        <p:spPr>
          <a:xfrm>
            <a:off x="311700" y="2161304"/>
            <a:ext cx="8520600" cy="820891"/>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4000" dirty="0">
                <a:solidFill>
                  <a:schemeClr val="bg1"/>
                </a:solidFill>
              </a:rPr>
              <a:t>Review of Snapshot Fundamentals</a:t>
            </a:r>
            <a:endParaRPr sz="4000" dirty="0">
              <a:solidFill>
                <a:schemeClr val="bg1"/>
              </a:solidFill>
            </a:endParaRPr>
          </a:p>
        </p:txBody>
      </p:sp>
      <p:sp>
        <p:nvSpPr>
          <p:cNvPr id="56" name="Google Shape;56;gc099d98601_0_93">
            <a:extLst>
              <a:ext uri="{FF2B5EF4-FFF2-40B4-BE49-F238E27FC236}">
                <a16:creationId xmlns:a16="http://schemas.microsoft.com/office/drawing/2014/main" id="{4A4AED9E-535B-C04A-A56C-4E69CF818D23}"/>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solidFill>
                  <a:schemeClr val="bg1"/>
                </a:solidFill>
              </a:rPr>
              <a:t>3</a:t>
            </a:fld>
            <a:endParaRPr>
              <a:solidFill>
                <a:schemeClr val="bg1"/>
              </a:solidFill>
            </a:endParaRPr>
          </a:p>
        </p:txBody>
      </p:sp>
    </p:spTree>
    <p:extLst>
      <p:ext uri="{BB962C8B-B14F-4D97-AF65-F5344CB8AC3E}">
        <p14:creationId xmlns:p14="http://schemas.microsoft.com/office/powerpoint/2010/main" val="3659028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6"/>
        <p:cNvGrpSpPr/>
        <p:nvPr/>
      </p:nvGrpSpPr>
      <p:grpSpPr>
        <a:xfrm>
          <a:off x="0" y="0"/>
          <a:ext cx="0" cy="0"/>
          <a:chOff x="0" y="0"/>
          <a:chExt cx="0" cy="0"/>
        </a:xfrm>
      </p:grpSpPr>
      <p:cxnSp>
        <p:nvCxnSpPr>
          <p:cNvPr id="367" name="Google Shape;367;p26"/>
          <p:cNvCxnSpPr/>
          <p:nvPr/>
        </p:nvCxnSpPr>
        <p:spPr>
          <a:xfrm>
            <a:off x="2388511" y="2750025"/>
            <a:ext cx="1914300" cy="0"/>
          </a:xfrm>
          <a:prstGeom prst="straightConnector1">
            <a:avLst/>
          </a:prstGeom>
          <a:noFill/>
          <a:ln w="28575" cap="flat" cmpd="sng">
            <a:solidFill>
              <a:schemeClr val="dk2"/>
            </a:solidFill>
            <a:prstDash val="solid"/>
            <a:round/>
            <a:headEnd type="triangle" w="med" len="med"/>
            <a:tailEnd type="none" w="sm" len="sm"/>
          </a:ln>
        </p:spPr>
      </p:cxnSp>
      <p:cxnSp>
        <p:nvCxnSpPr>
          <p:cNvPr id="368" name="Google Shape;368;p26"/>
          <p:cNvCxnSpPr/>
          <p:nvPr/>
        </p:nvCxnSpPr>
        <p:spPr>
          <a:xfrm>
            <a:off x="2388511" y="2591625"/>
            <a:ext cx="1914300" cy="0"/>
          </a:xfrm>
          <a:prstGeom prst="straightConnector1">
            <a:avLst/>
          </a:prstGeom>
          <a:noFill/>
          <a:ln w="28575" cap="flat" cmpd="sng">
            <a:solidFill>
              <a:schemeClr val="dk2"/>
            </a:solidFill>
            <a:prstDash val="solid"/>
            <a:round/>
            <a:headEnd type="none" w="sm" len="sm"/>
            <a:tailEnd type="triangle" w="med" len="med"/>
          </a:ln>
        </p:spPr>
      </p:cxnSp>
      <p:sp>
        <p:nvSpPr>
          <p:cNvPr id="369" name="Google Shape;369;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dirty="0">
                <a:solidFill>
                  <a:srgbClr val="000000"/>
                </a:solidFill>
              </a:rPr>
              <a:t>Token Passing Example 2</a:t>
            </a:r>
            <a:endParaRPr b="1" dirty="0">
              <a:solidFill>
                <a:srgbClr val="000000"/>
              </a:solidFill>
            </a:endParaRPr>
          </a:p>
        </p:txBody>
      </p:sp>
      <p:sp>
        <p:nvSpPr>
          <p:cNvPr id="370" name="Google Shape;370;p26"/>
          <p:cNvSpPr/>
          <p:nvPr/>
        </p:nvSpPr>
        <p:spPr>
          <a:xfrm>
            <a:off x="1302613" y="2102100"/>
            <a:ext cx="1086000" cy="1131300"/>
          </a:xfrm>
          <a:prstGeom prst="ellipse">
            <a:avLst/>
          </a:prstGeom>
          <a:solidFill>
            <a:srgbClr val="6AA84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26"/>
          <p:cNvSpPr/>
          <p:nvPr/>
        </p:nvSpPr>
        <p:spPr>
          <a:xfrm>
            <a:off x="4299900" y="2102100"/>
            <a:ext cx="1086000" cy="1131300"/>
          </a:xfrm>
          <a:prstGeom prst="ellipse">
            <a:avLst/>
          </a:prstGeom>
          <a:solidFill>
            <a:srgbClr val="6AA84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26"/>
          <p:cNvSpPr txBox="1"/>
          <p:nvPr/>
        </p:nvSpPr>
        <p:spPr>
          <a:xfrm>
            <a:off x="1416019" y="2333138"/>
            <a:ext cx="859200" cy="6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A</a:t>
            </a:r>
            <a:endParaRPr sz="2400" b="1" i="0" u="none" strike="noStrike" cap="none">
              <a:solidFill>
                <a:srgbClr val="FFFFFF"/>
              </a:solidFill>
              <a:latin typeface="Arial"/>
              <a:ea typeface="Arial"/>
              <a:cs typeface="Arial"/>
              <a:sym typeface="Arial"/>
            </a:endParaRPr>
          </a:p>
        </p:txBody>
      </p:sp>
      <p:sp>
        <p:nvSpPr>
          <p:cNvPr id="373" name="Google Shape;373;p26"/>
          <p:cNvSpPr txBox="1"/>
          <p:nvPr/>
        </p:nvSpPr>
        <p:spPr>
          <a:xfrm>
            <a:off x="4421844" y="2333138"/>
            <a:ext cx="859200" cy="6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B</a:t>
            </a:r>
            <a:endParaRPr sz="2400" b="1" i="0" u="none" strike="noStrike" cap="none">
              <a:solidFill>
                <a:srgbClr val="FFFFFF"/>
              </a:solidFill>
              <a:latin typeface="Arial"/>
              <a:ea typeface="Arial"/>
              <a:cs typeface="Arial"/>
              <a:sym typeface="Arial"/>
            </a:endParaRPr>
          </a:p>
        </p:txBody>
      </p:sp>
      <p:sp>
        <p:nvSpPr>
          <p:cNvPr id="374" name="Google Shape;374;p26"/>
          <p:cNvSpPr txBox="1"/>
          <p:nvPr/>
        </p:nvSpPr>
        <p:spPr>
          <a:xfrm>
            <a:off x="967363" y="1629588"/>
            <a:ext cx="1756500" cy="4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0000"/>
                </a:solidFill>
                <a:latin typeface="Arial"/>
                <a:ea typeface="Arial"/>
                <a:cs typeface="Arial"/>
                <a:sym typeface="Arial"/>
              </a:rPr>
              <a:t>0 Tokens</a:t>
            </a:r>
            <a:endParaRPr sz="1800" b="1" i="0" u="none" strike="noStrike" cap="none">
              <a:solidFill>
                <a:srgbClr val="FF0000"/>
              </a:solidFill>
              <a:latin typeface="Arial"/>
              <a:ea typeface="Arial"/>
              <a:cs typeface="Arial"/>
              <a:sym typeface="Arial"/>
            </a:endParaRPr>
          </a:p>
        </p:txBody>
      </p:sp>
      <p:sp>
        <p:nvSpPr>
          <p:cNvPr id="375" name="Google Shape;375;p26"/>
          <p:cNvSpPr txBox="1"/>
          <p:nvPr/>
        </p:nvSpPr>
        <p:spPr>
          <a:xfrm>
            <a:off x="3973188" y="1629588"/>
            <a:ext cx="1756500" cy="4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0000"/>
                </a:solidFill>
                <a:latin typeface="Arial"/>
                <a:ea typeface="Arial"/>
                <a:cs typeface="Arial"/>
                <a:sym typeface="Arial"/>
              </a:rPr>
              <a:t>0 Tokens</a:t>
            </a:r>
            <a:endParaRPr sz="1800" b="1" i="0" u="none" strike="noStrike" cap="none">
              <a:solidFill>
                <a:srgbClr val="FF0000"/>
              </a:solidFill>
              <a:latin typeface="Arial"/>
              <a:ea typeface="Arial"/>
              <a:cs typeface="Arial"/>
              <a:sym typeface="Arial"/>
            </a:endParaRPr>
          </a:p>
        </p:txBody>
      </p:sp>
      <p:sp>
        <p:nvSpPr>
          <p:cNvPr id="376" name="Google Shape;376;p26"/>
          <p:cNvSpPr txBox="1"/>
          <p:nvPr/>
        </p:nvSpPr>
        <p:spPr>
          <a:xfrm>
            <a:off x="6033550" y="891550"/>
            <a:ext cx="2798700" cy="296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1" u="none" strike="noStrike" cap="none">
                <a:solidFill>
                  <a:srgbClr val="000000"/>
                </a:solidFill>
                <a:latin typeface="Arial"/>
                <a:ea typeface="Arial"/>
                <a:cs typeface="Arial"/>
                <a:sym typeface="Arial"/>
              </a:rPr>
              <a:t>Event order:</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B</a:t>
            </a:r>
            <a:r>
              <a:rPr lang="en" sz="1800" b="0" i="0" u="none" strike="noStrike" cap="none">
                <a:solidFill>
                  <a:srgbClr val="000000"/>
                </a:solidFill>
                <a:latin typeface="Arial"/>
                <a:ea typeface="Arial"/>
                <a:cs typeface="Arial"/>
                <a:sym typeface="Arial"/>
              </a:rPr>
              <a:t> sends 1 token</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A</a:t>
            </a:r>
            <a:r>
              <a:rPr lang="en" sz="1800" b="0" i="0" u="none" strike="noStrike" cap="none">
                <a:solidFill>
                  <a:srgbClr val="000000"/>
                </a:solidFill>
                <a:latin typeface="Arial"/>
                <a:ea typeface="Arial"/>
                <a:cs typeface="Arial"/>
                <a:sym typeface="Arial"/>
              </a:rPr>
              <a:t> starts snapshot, sends marker</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A</a:t>
            </a:r>
            <a:r>
              <a:rPr lang="en" sz="1800" b="0" i="0" u="none" strike="noStrike" cap="none">
                <a:solidFill>
                  <a:srgbClr val="000000"/>
                </a:solidFill>
                <a:latin typeface="Arial"/>
                <a:ea typeface="Arial"/>
                <a:cs typeface="Arial"/>
                <a:sym typeface="Arial"/>
              </a:rPr>
              <a:t> receives 1 token, records message</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1000"/>
              </a:spcAft>
              <a:buClr>
                <a:srgbClr val="000000"/>
              </a:buClr>
              <a:buSzPts val="1800"/>
              <a:buFont typeface="Arial"/>
              <a:buAutoNum type="arabicPeriod"/>
            </a:pPr>
            <a:r>
              <a:rPr lang="en" sz="1800" b="0" i="1" u="none" strike="noStrike" cap="none">
                <a:solidFill>
                  <a:srgbClr val="000000"/>
                </a:solidFill>
                <a:latin typeface="Arial"/>
                <a:ea typeface="Arial"/>
                <a:cs typeface="Arial"/>
                <a:sym typeface="Arial"/>
              </a:rPr>
              <a:t>B</a:t>
            </a:r>
            <a:r>
              <a:rPr lang="en" sz="1800" b="0" i="0" u="none" strike="noStrike" cap="none">
                <a:solidFill>
                  <a:srgbClr val="000000"/>
                </a:solidFill>
                <a:latin typeface="Arial"/>
                <a:ea typeface="Arial"/>
                <a:cs typeface="Arial"/>
                <a:sym typeface="Arial"/>
              </a:rPr>
              <a:t> receives marker, starts snapshot</a:t>
            </a:r>
            <a:endParaRPr sz="1800" b="0" i="0" u="none" strike="noStrike" cap="none">
              <a:solidFill>
                <a:srgbClr val="000000"/>
              </a:solidFill>
              <a:latin typeface="Arial"/>
              <a:ea typeface="Arial"/>
              <a:cs typeface="Arial"/>
              <a:sym typeface="Arial"/>
            </a:endParaRPr>
          </a:p>
        </p:txBody>
      </p:sp>
      <p:sp>
        <p:nvSpPr>
          <p:cNvPr id="377" name="Google Shape;377;p26"/>
          <p:cNvSpPr/>
          <p:nvPr/>
        </p:nvSpPr>
        <p:spPr>
          <a:xfrm>
            <a:off x="1416025" y="3382825"/>
            <a:ext cx="859200" cy="366000"/>
          </a:xfrm>
          <a:prstGeom prst="rect">
            <a:avLst/>
          </a:prstGeom>
          <a:solidFill>
            <a:srgbClr val="FF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Arial"/>
                <a:ea typeface="Arial"/>
                <a:cs typeface="Arial"/>
                <a:sym typeface="Arial"/>
              </a:rPr>
              <a:t>1 Token</a:t>
            </a:r>
            <a:endParaRPr sz="1400" b="0" i="0" u="none" strike="noStrike" cap="none">
              <a:solidFill>
                <a:srgbClr val="FFFFFF"/>
              </a:solidFill>
              <a:latin typeface="Arial"/>
              <a:ea typeface="Arial"/>
              <a:cs typeface="Arial"/>
              <a:sym typeface="Arial"/>
            </a:endParaRPr>
          </a:p>
        </p:txBody>
      </p:sp>
      <p:sp>
        <p:nvSpPr>
          <p:cNvPr id="378" name="Google Shape;378;p26"/>
          <p:cNvSpPr/>
          <p:nvPr/>
        </p:nvSpPr>
        <p:spPr>
          <a:xfrm>
            <a:off x="3146638" y="2908425"/>
            <a:ext cx="403800" cy="366000"/>
          </a:xfrm>
          <a:prstGeom prst="rect">
            <a:avLst/>
          </a:prstGeom>
          <a:solidFill>
            <a:srgbClr val="FF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79" name="Google Shape;37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3"/>
        <p:cNvGrpSpPr/>
        <p:nvPr/>
      </p:nvGrpSpPr>
      <p:grpSpPr>
        <a:xfrm>
          <a:off x="0" y="0"/>
          <a:ext cx="0" cy="0"/>
          <a:chOff x="0" y="0"/>
          <a:chExt cx="0" cy="0"/>
        </a:xfrm>
      </p:grpSpPr>
      <p:cxnSp>
        <p:nvCxnSpPr>
          <p:cNvPr id="384" name="Google Shape;384;p27"/>
          <p:cNvCxnSpPr/>
          <p:nvPr/>
        </p:nvCxnSpPr>
        <p:spPr>
          <a:xfrm>
            <a:off x="2388511" y="2750025"/>
            <a:ext cx="1914300" cy="0"/>
          </a:xfrm>
          <a:prstGeom prst="straightConnector1">
            <a:avLst/>
          </a:prstGeom>
          <a:noFill/>
          <a:ln w="28575" cap="flat" cmpd="sng">
            <a:solidFill>
              <a:schemeClr val="dk2"/>
            </a:solidFill>
            <a:prstDash val="solid"/>
            <a:round/>
            <a:headEnd type="triangle" w="med" len="med"/>
            <a:tailEnd type="none" w="sm" len="sm"/>
          </a:ln>
        </p:spPr>
      </p:cxnSp>
      <p:cxnSp>
        <p:nvCxnSpPr>
          <p:cNvPr id="385" name="Google Shape;385;p27"/>
          <p:cNvCxnSpPr/>
          <p:nvPr/>
        </p:nvCxnSpPr>
        <p:spPr>
          <a:xfrm>
            <a:off x="2388511" y="2591625"/>
            <a:ext cx="1914300" cy="0"/>
          </a:xfrm>
          <a:prstGeom prst="straightConnector1">
            <a:avLst/>
          </a:prstGeom>
          <a:noFill/>
          <a:ln w="28575" cap="flat" cmpd="sng">
            <a:solidFill>
              <a:schemeClr val="dk2"/>
            </a:solidFill>
            <a:prstDash val="solid"/>
            <a:round/>
            <a:headEnd type="none" w="sm" len="sm"/>
            <a:tailEnd type="triangle" w="med" len="med"/>
          </a:ln>
        </p:spPr>
      </p:cxnSp>
      <p:sp>
        <p:nvSpPr>
          <p:cNvPr id="386" name="Google Shape;386;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dirty="0">
                <a:solidFill>
                  <a:srgbClr val="000000"/>
                </a:solidFill>
              </a:rPr>
              <a:t>Token Passing Example 2</a:t>
            </a:r>
            <a:endParaRPr b="1" dirty="0">
              <a:solidFill>
                <a:srgbClr val="000000"/>
              </a:solidFill>
            </a:endParaRPr>
          </a:p>
        </p:txBody>
      </p:sp>
      <p:sp>
        <p:nvSpPr>
          <p:cNvPr id="387" name="Google Shape;387;p27"/>
          <p:cNvSpPr/>
          <p:nvPr/>
        </p:nvSpPr>
        <p:spPr>
          <a:xfrm>
            <a:off x="1302613" y="2102100"/>
            <a:ext cx="1086000" cy="1131300"/>
          </a:xfrm>
          <a:prstGeom prst="ellipse">
            <a:avLst/>
          </a:prstGeom>
          <a:solidFill>
            <a:srgbClr val="6AA84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27"/>
          <p:cNvSpPr/>
          <p:nvPr/>
        </p:nvSpPr>
        <p:spPr>
          <a:xfrm>
            <a:off x="4299900" y="2102100"/>
            <a:ext cx="1086000" cy="1131300"/>
          </a:xfrm>
          <a:prstGeom prst="ellipse">
            <a:avLst/>
          </a:prstGeom>
          <a:solidFill>
            <a:srgbClr val="6AA84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27"/>
          <p:cNvSpPr txBox="1"/>
          <p:nvPr/>
        </p:nvSpPr>
        <p:spPr>
          <a:xfrm>
            <a:off x="1416019" y="2333138"/>
            <a:ext cx="859200" cy="6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A</a:t>
            </a:r>
            <a:endParaRPr sz="2400" b="1" i="0" u="none" strike="noStrike" cap="none">
              <a:solidFill>
                <a:srgbClr val="FFFFFF"/>
              </a:solidFill>
              <a:latin typeface="Arial"/>
              <a:ea typeface="Arial"/>
              <a:cs typeface="Arial"/>
              <a:sym typeface="Arial"/>
            </a:endParaRPr>
          </a:p>
        </p:txBody>
      </p:sp>
      <p:sp>
        <p:nvSpPr>
          <p:cNvPr id="390" name="Google Shape;390;p27"/>
          <p:cNvSpPr txBox="1"/>
          <p:nvPr/>
        </p:nvSpPr>
        <p:spPr>
          <a:xfrm>
            <a:off x="4421844" y="2333138"/>
            <a:ext cx="859200" cy="66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B</a:t>
            </a:r>
            <a:endParaRPr sz="2400" b="1" i="0" u="none" strike="noStrike" cap="none">
              <a:solidFill>
                <a:srgbClr val="FFFFFF"/>
              </a:solidFill>
              <a:latin typeface="Arial"/>
              <a:ea typeface="Arial"/>
              <a:cs typeface="Arial"/>
              <a:sym typeface="Arial"/>
            </a:endParaRPr>
          </a:p>
        </p:txBody>
      </p:sp>
      <p:sp>
        <p:nvSpPr>
          <p:cNvPr id="391" name="Google Shape;391;p27"/>
          <p:cNvSpPr txBox="1"/>
          <p:nvPr/>
        </p:nvSpPr>
        <p:spPr>
          <a:xfrm>
            <a:off x="967363" y="1629588"/>
            <a:ext cx="1756500" cy="4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0000"/>
                </a:solidFill>
                <a:latin typeface="Arial"/>
                <a:ea typeface="Arial"/>
                <a:cs typeface="Arial"/>
                <a:sym typeface="Arial"/>
              </a:rPr>
              <a:t>0 Tokens</a:t>
            </a:r>
            <a:endParaRPr sz="1800" b="1" i="0" u="none" strike="noStrike" cap="none">
              <a:solidFill>
                <a:srgbClr val="FF0000"/>
              </a:solidFill>
              <a:latin typeface="Arial"/>
              <a:ea typeface="Arial"/>
              <a:cs typeface="Arial"/>
              <a:sym typeface="Arial"/>
            </a:endParaRPr>
          </a:p>
        </p:txBody>
      </p:sp>
      <p:sp>
        <p:nvSpPr>
          <p:cNvPr id="392" name="Google Shape;392;p27"/>
          <p:cNvSpPr txBox="1"/>
          <p:nvPr/>
        </p:nvSpPr>
        <p:spPr>
          <a:xfrm>
            <a:off x="3973188" y="1629588"/>
            <a:ext cx="1756500" cy="4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0000"/>
                </a:solidFill>
                <a:latin typeface="Arial"/>
                <a:ea typeface="Arial"/>
                <a:cs typeface="Arial"/>
                <a:sym typeface="Arial"/>
              </a:rPr>
              <a:t>0 Tokens</a:t>
            </a:r>
            <a:endParaRPr sz="1800" b="1" i="0" u="none" strike="noStrike" cap="none">
              <a:solidFill>
                <a:srgbClr val="FF0000"/>
              </a:solidFill>
              <a:latin typeface="Arial"/>
              <a:ea typeface="Arial"/>
              <a:cs typeface="Arial"/>
              <a:sym typeface="Arial"/>
            </a:endParaRPr>
          </a:p>
        </p:txBody>
      </p:sp>
      <p:sp>
        <p:nvSpPr>
          <p:cNvPr id="393" name="Google Shape;393;p27"/>
          <p:cNvSpPr txBox="1"/>
          <p:nvPr/>
        </p:nvSpPr>
        <p:spPr>
          <a:xfrm>
            <a:off x="6033550" y="891550"/>
            <a:ext cx="2798700" cy="336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1" u="none" strike="noStrike" cap="none" dirty="0">
                <a:solidFill>
                  <a:srgbClr val="000000"/>
                </a:solidFill>
                <a:latin typeface="Arial"/>
                <a:ea typeface="Arial"/>
                <a:cs typeface="Arial"/>
                <a:sym typeface="Arial"/>
              </a:rPr>
              <a:t>Event order:</a:t>
            </a:r>
            <a:endParaRPr sz="18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Font typeface="Arial"/>
              <a:buAutoNum type="arabicPeriod"/>
            </a:pPr>
            <a:r>
              <a:rPr lang="en" sz="1800" b="0" i="1" u="none" strike="noStrike" cap="none" dirty="0">
                <a:solidFill>
                  <a:srgbClr val="000000"/>
                </a:solidFill>
                <a:latin typeface="Arial"/>
                <a:ea typeface="Arial"/>
                <a:cs typeface="Arial"/>
                <a:sym typeface="Arial"/>
              </a:rPr>
              <a:t>B</a:t>
            </a:r>
            <a:r>
              <a:rPr lang="en" sz="1800" b="0" i="0" u="none" strike="noStrike" cap="none" dirty="0">
                <a:solidFill>
                  <a:srgbClr val="000000"/>
                </a:solidFill>
                <a:latin typeface="Arial"/>
                <a:ea typeface="Arial"/>
                <a:cs typeface="Arial"/>
                <a:sym typeface="Arial"/>
              </a:rPr>
              <a:t> sends 1 token</a:t>
            </a:r>
            <a:endParaRPr sz="18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Font typeface="Arial"/>
              <a:buAutoNum type="arabicPeriod"/>
            </a:pPr>
            <a:r>
              <a:rPr lang="en" sz="1800" b="0" i="1" u="none" strike="noStrike" cap="none" dirty="0">
                <a:solidFill>
                  <a:srgbClr val="000000"/>
                </a:solidFill>
                <a:latin typeface="Arial"/>
                <a:ea typeface="Arial"/>
                <a:cs typeface="Arial"/>
                <a:sym typeface="Arial"/>
              </a:rPr>
              <a:t>A</a:t>
            </a:r>
            <a:r>
              <a:rPr lang="en" sz="1800" b="0" i="0" u="none" strike="noStrike" cap="none" dirty="0">
                <a:solidFill>
                  <a:srgbClr val="000000"/>
                </a:solidFill>
                <a:latin typeface="Arial"/>
                <a:ea typeface="Arial"/>
                <a:cs typeface="Arial"/>
                <a:sym typeface="Arial"/>
              </a:rPr>
              <a:t> starts snapshot, sends marker</a:t>
            </a:r>
            <a:endParaRPr sz="18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Font typeface="Arial"/>
              <a:buAutoNum type="arabicPeriod"/>
            </a:pPr>
            <a:r>
              <a:rPr lang="en" sz="1800" b="0" i="1" u="none" strike="noStrike" cap="none" dirty="0">
                <a:solidFill>
                  <a:srgbClr val="000000"/>
                </a:solidFill>
                <a:latin typeface="Arial"/>
                <a:ea typeface="Arial"/>
                <a:cs typeface="Arial"/>
                <a:sym typeface="Arial"/>
              </a:rPr>
              <a:t>A</a:t>
            </a:r>
            <a:r>
              <a:rPr lang="en" sz="1800" b="0" i="0" u="none" strike="noStrike" cap="none" dirty="0">
                <a:solidFill>
                  <a:srgbClr val="000000"/>
                </a:solidFill>
                <a:latin typeface="Arial"/>
                <a:ea typeface="Arial"/>
                <a:cs typeface="Arial"/>
                <a:sym typeface="Arial"/>
              </a:rPr>
              <a:t> receives 1 token, records message</a:t>
            </a:r>
            <a:endParaRPr sz="18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Font typeface="Arial"/>
              <a:buAutoNum type="arabicPeriod"/>
            </a:pPr>
            <a:r>
              <a:rPr lang="en" sz="1800" b="0" i="1" u="none" strike="noStrike" cap="none" dirty="0">
                <a:solidFill>
                  <a:srgbClr val="000000"/>
                </a:solidFill>
                <a:latin typeface="Arial"/>
                <a:ea typeface="Arial"/>
                <a:cs typeface="Arial"/>
                <a:sym typeface="Arial"/>
              </a:rPr>
              <a:t>B</a:t>
            </a:r>
            <a:r>
              <a:rPr lang="en" sz="1800" b="0" i="0" u="none" strike="noStrike" cap="none" dirty="0">
                <a:solidFill>
                  <a:srgbClr val="000000"/>
                </a:solidFill>
                <a:latin typeface="Arial"/>
                <a:ea typeface="Arial"/>
                <a:cs typeface="Arial"/>
                <a:sym typeface="Arial"/>
              </a:rPr>
              <a:t> receives marker, starts snapshot</a:t>
            </a:r>
            <a:endParaRPr sz="18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1000"/>
              </a:spcBef>
              <a:spcAft>
                <a:spcPts val="1000"/>
              </a:spcAft>
              <a:buClr>
                <a:srgbClr val="000000"/>
              </a:buClr>
              <a:buSzPts val="1800"/>
              <a:buFont typeface="Arial"/>
              <a:buAutoNum type="arabicPeriod"/>
            </a:pPr>
            <a:r>
              <a:rPr lang="en" sz="1800" b="0" i="1" u="none" strike="noStrike" cap="none" dirty="0">
                <a:solidFill>
                  <a:srgbClr val="000000"/>
                </a:solidFill>
                <a:latin typeface="Arial"/>
                <a:ea typeface="Arial"/>
                <a:cs typeface="Arial"/>
                <a:sym typeface="Arial"/>
              </a:rPr>
              <a:t>A</a:t>
            </a:r>
            <a:r>
              <a:rPr lang="en" sz="1800" b="0" i="0" u="none" strike="noStrike" cap="none" dirty="0">
                <a:solidFill>
                  <a:srgbClr val="000000"/>
                </a:solidFill>
                <a:latin typeface="Arial"/>
                <a:ea typeface="Arial"/>
                <a:cs typeface="Arial"/>
                <a:sym typeface="Arial"/>
              </a:rPr>
              <a:t> receives marker, ends snapshot</a:t>
            </a:r>
            <a:endParaRPr sz="1800" b="0" i="0" u="none" strike="noStrike" cap="none" dirty="0">
              <a:solidFill>
                <a:srgbClr val="000000"/>
              </a:solidFill>
              <a:latin typeface="Arial"/>
              <a:ea typeface="Arial"/>
              <a:cs typeface="Arial"/>
              <a:sym typeface="Arial"/>
            </a:endParaRPr>
          </a:p>
        </p:txBody>
      </p:sp>
      <p:sp>
        <p:nvSpPr>
          <p:cNvPr id="394" name="Google Shape;394;p27"/>
          <p:cNvSpPr/>
          <p:nvPr/>
        </p:nvSpPr>
        <p:spPr>
          <a:xfrm>
            <a:off x="1416025" y="3382825"/>
            <a:ext cx="859200" cy="366000"/>
          </a:xfrm>
          <a:prstGeom prst="rect">
            <a:avLst/>
          </a:prstGeom>
          <a:solidFill>
            <a:srgbClr val="FF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Arial"/>
                <a:ea typeface="Arial"/>
                <a:cs typeface="Arial"/>
                <a:sym typeface="Arial"/>
              </a:rPr>
              <a:t>1 Token</a:t>
            </a:r>
            <a:endParaRPr sz="1400" b="0" i="0" u="none" strike="noStrike" cap="none">
              <a:solidFill>
                <a:srgbClr val="FFFFFF"/>
              </a:solidFill>
              <a:latin typeface="Arial"/>
              <a:ea typeface="Arial"/>
              <a:cs typeface="Arial"/>
              <a:sym typeface="Arial"/>
            </a:endParaRPr>
          </a:p>
        </p:txBody>
      </p:sp>
      <p:sp>
        <p:nvSpPr>
          <p:cNvPr id="395" name="Google Shape;395;p27"/>
          <p:cNvSpPr txBox="1"/>
          <p:nvPr/>
        </p:nvSpPr>
        <p:spPr>
          <a:xfrm>
            <a:off x="249275" y="4052100"/>
            <a:ext cx="5603700" cy="811500"/>
          </a:xfrm>
          <a:prstGeom prst="rect">
            <a:avLst/>
          </a:prstGeom>
          <a:noFill/>
          <a:ln>
            <a:solidFill>
              <a:srgbClr val="FF0000"/>
            </a:solidFill>
          </a:ln>
        </p:spPr>
        <p:txBody>
          <a:bodyPr spcFirstLastPara="1" wrap="square" lIns="91425" tIns="91425" rIns="91425" bIns="91425" anchor="t" anchorCtr="0">
            <a:noAutofit/>
          </a:bodyPr>
          <a:lstStyle/>
          <a:p>
            <a:pPr marL="0" marR="0" lvl="0" indent="0" algn="l" rtl="0">
              <a:lnSpc>
                <a:spcPct val="100000"/>
              </a:lnSpc>
              <a:spcBef>
                <a:spcPts val="0"/>
              </a:spcBef>
              <a:spcAft>
                <a:spcPts val="1000"/>
              </a:spcAft>
              <a:buClr>
                <a:srgbClr val="000000"/>
              </a:buClr>
              <a:buSzPts val="1800"/>
              <a:buFont typeface="Arial"/>
              <a:buNone/>
            </a:pPr>
            <a:r>
              <a:rPr lang="en" sz="1800" b="0" i="1" u="none" strike="noStrike" cap="none" dirty="0">
                <a:solidFill>
                  <a:srgbClr val="FF0000"/>
                </a:solidFill>
                <a:latin typeface="Arial"/>
                <a:ea typeface="Arial"/>
                <a:cs typeface="Arial"/>
                <a:sym typeface="Arial"/>
              </a:rPr>
              <a:t>We recorded the token message because A received it </a:t>
            </a:r>
            <a:r>
              <a:rPr lang="en" sz="1800" b="1" i="0" u="none" strike="noStrike" cap="none" dirty="0">
                <a:solidFill>
                  <a:srgbClr val="FF0000"/>
                </a:solidFill>
                <a:latin typeface="Arial"/>
                <a:ea typeface="Arial"/>
                <a:cs typeface="Arial"/>
                <a:sym typeface="Arial"/>
              </a:rPr>
              <a:t>after</a:t>
            </a:r>
            <a:r>
              <a:rPr lang="en" sz="1800" b="1" i="1" u="none" strike="noStrike" cap="none" dirty="0">
                <a:solidFill>
                  <a:srgbClr val="FF0000"/>
                </a:solidFill>
                <a:latin typeface="Arial"/>
                <a:ea typeface="Arial"/>
                <a:cs typeface="Arial"/>
                <a:sym typeface="Arial"/>
              </a:rPr>
              <a:t> </a:t>
            </a:r>
            <a:r>
              <a:rPr lang="en" sz="1800" b="0" i="1" u="none" strike="noStrike" cap="none" dirty="0">
                <a:solidFill>
                  <a:srgbClr val="FF0000"/>
                </a:solidFill>
                <a:latin typeface="Arial"/>
                <a:ea typeface="Arial"/>
                <a:cs typeface="Arial"/>
                <a:sym typeface="Arial"/>
              </a:rPr>
              <a:t>it has already started the snapshot process</a:t>
            </a:r>
            <a:endParaRPr sz="1800" b="0" i="1" u="none" strike="noStrike" cap="none" dirty="0">
              <a:solidFill>
                <a:srgbClr val="FF0000"/>
              </a:solidFill>
              <a:latin typeface="Arial"/>
              <a:ea typeface="Arial"/>
              <a:cs typeface="Arial"/>
              <a:sym typeface="Arial"/>
            </a:endParaRPr>
          </a:p>
        </p:txBody>
      </p:sp>
      <p:sp>
        <p:nvSpPr>
          <p:cNvPr id="396" name="Google Shape;396;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31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5"/>
                                        </p:tgtEl>
                                        <p:attrNameLst>
                                          <p:attrName>style.visibility</p:attrName>
                                        </p:attrNameLst>
                                      </p:cBhvr>
                                      <p:to>
                                        <p:strVal val="visible"/>
                                      </p:to>
                                    </p:set>
                                    <p:animEffect transition="in" filter="fade">
                                      <p:cBhvr>
                                        <p:cTn id="7" dur="1"/>
                                        <p:tgtEl>
                                          <p:spTgt spid="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0"/>
        <p:cNvGrpSpPr/>
        <p:nvPr/>
      </p:nvGrpSpPr>
      <p:grpSpPr>
        <a:xfrm>
          <a:off x="0" y="0"/>
          <a:ext cx="0" cy="0"/>
          <a:chOff x="0" y="0"/>
          <a:chExt cx="0" cy="0"/>
        </a:xfrm>
      </p:grpSpPr>
      <p:cxnSp>
        <p:nvCxnSpPr>
          <p:cNvPr id="401" name="Google Shape;401;p28"/>
          <p:cNvCxnSpPr/>
          <p:nvPr/>
        </p:nvCxnSpPr>
        <p:spPr>
          <a:xfrm>
            <a:off x="1910995" y="1888532"/>
            <a:ext cx="1818000" cy="0"/>
          </a:xfrm>
          <a:prstGeom prst="straightConnector1">
            <a:avLst/>
          </a:prstGeom>
          <a:noFill/>
          <a:ln w="28575" cap="flat" cmpd="sng">
            <a:solidFill>
              <a:schemeClr val="dk2"/>
            </a:solidFill>
            <a:prstDash val="solid"/>
            <a:round/>
            <a:headEnd type="triangle" w="med" len="med"/>
            <a:tailEnd type="none" w="sm" len="sm"/>
          </a:ln>
        </p:spPr>
      </p:cxnSp>
      <p:cxnSp>
        <p:nvCxnSpPr>
          <p:cNvPr id="402" name="Google Shape;402;p28"/>
          <p:cNvCxnSpPr/>
          <p:nvPr/>
        </p:nvCxnSpPr>
        <p:spPr>
          <a:xfrm>
            <a:off x="1908253" y="1765878"/>
            <a:ext cx="1818000" cy="0"/>
          </a:xfrm>
          <a:prstGeom prst="straightConnector1">
            <a:avLst/>
          </a:prstGeom>
          <a:noFill/>
          <a:ln w="28575" cap="flat" cmpd="sng">
            <a:solidFill>
              <a:schemeClr val="dk2"/>
            </a:solidFill>
            <a:prstDash val="solid"/>
            <a:round/>
            <a:headEnd type="none" w="sm" len="sm"/>
            <a:tailEnd type="triangle" w="med" len="med"/>
          </a:ln>
        </p:spPr>
      </p:cxnSp>
      <p:sp>
        <p:nvSpPr>
          <p:cNvPr id="403" name="Google Shape;40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dirty="0">
                <a:solidFill>
                  <a:srgbClr val="000000"/>
                </a:solidFill>
              </a:rPr>
              <a:t>Token Passing Example 3</a:t>
            </a:r>
            <a:endParaRPr b="1" dirty="0">
              <a:solidFill>
                <a:srgbClr val="000000"/>
              </a:solidFill>
            </a:endParaRPr>
          </a:p>
        </p:txBody>
      </p:sp>
      <p:sp>
        <p:nvSpPr>
          <p:cNvPr id="404" name="Google Shape;404;p28"/>
          <p:cNvSpPr/>
          <p:nvPr/>
        </p:nvSpPr>
        <p:spPr>
          <a:xfrm>
            <a:off x="876875" y="1395139"/>
            <a:ext cx="1031400" cy="1074600"/>
          </a:xfrm>
          <a:prstGeom prst="ellipse">
            <a:avLst/>
          </a:prstGeom>
          <a:solidFill>
            <a:srgbClr val="6AA84F"/>
          </a:solidFill>
          <a:ln w="2857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28"/>
          <p:cNvSpPr/>
          <p:nvPr/>
        </p:nvSpPr>
        <p:spPr>
          <a:xfrm>
            <a:off x="3723674" y="1395139"/>
            <a:ext cx="1031400" cy="10746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28"/>
          <p:cNvSpPr txBox="1"/>
          <p:nvPr/>
        </p:nvSpPr>
        <p:spPr>
          <a:xfrm>
            <a:off x="984588" y="1614576"/>
            <a:ext cx="816000" cy="63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A</a:t>
            </a:r>
            <a:endParaRPr sz="2400" b="1" i="0" u="none" strike="noStrike" cap="none">
              <a:solidFill>
                <a:srgbClr val="FFFFFF"/>
              </a:solidFill>
              <a:latin typeface="Arial"/>
              <a:ea typeface="Arial"/>
              <a:cs typeface="Arial"/>
              <a:sym typeface="Arial"/>
            </a:endParaRPr>
          </a:p>
        </p:txBody>
      </p:sp>
      <p:sp>
        <p:nvSpPr>
          <p:cNvPr id="407" name="Google Shape;407;p28"/>
          <p:cNvSpPr txBox="1"/>
          <p:nvPr/>
        </p:nvSpPr>
        <p:spPr>
          <a:xfrm>
            <a:off x="3839495" y="1614576"/>
            <a:ext cx="816000" cy="63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B</a:t>
            </a:r>
            <a:endParaRPr sz="2400" b="1" i="0" u="none" strike="noStrike" cap="none">
              <a:solidFill>
                <a:srgbClr val="FFFFFF"/>
              </a:solidFill>
              <a:latin typeface="Arial"/>
              <a:ea typeface="Arial"/>
              <a:cs typeface="Arial"/>
              <a:sym typeface="Arial"/>
            </a:endParaRPr>
          </a:p>
        </p:txBody>
      </p:sp>
      <p:sp>
        <p:nvSpPr>
          <p:cNvPr id="408" name="Google Shape;408;p28"/>
          <p:cNvSpPr/>
          <p:nvPr/>
        </p:nvSpPr>
        <p:spPr>
          <a:xfrm>
            <a:off x="2242308" y="3613065"/>
            <a:ext cx="1031400" cy="10746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28"/>
          <p:cNvSpPr txBox="1"/>
          <p:nvPr/>
        </p:nvSpPr>
        <p:spPr>
          <a:xfrm>
            <a:off x="2358129" y="3832502"/>
            <a:ext cx="816000" cy="63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C</a:t>
            </a:r>
            <a:endParaRPr sz="2400" b="1" i="0" u="none" strike="noStrike" cap="none">
              <a:solidFill>
                <a:srgbClr val="FFFFFF"/>
              </a:solidFill>
              <a:latin typeface="Arial"/>
              <a:ea typeface="Arial"/>
              <a:cs typeface="Arial"/>
              <a:sym typeface="Arial"/>
            </a:endParaRPr>
          </a:p>
        </p:txBody>
      </p:sp>
      <p:cxnSp>
        <p:nvCxnSpPr>
          <p:cNvPr id="410" name="Google Shape;410;p28"/>
          <p:cNvCxnSpPr/>
          <p:nvPr/>
        </p:nvCxnSpPr>
        <p:spPr>
          <a:xfrm rot="3446748">
            <a:off x="1200200" y="3098518"/>
            <a:ext cx="1540428" cy="0"/>
          </a:xfrm>
          <a:prstGeom prst="straightConnector1">
            <a:avLst/>
          </a:prstGeom>
          <a:noFill/>
          <a:ln w="28575" cap="flat" cmpd="sng">
            <a:solidFill>
              <a:schemeClr val="dk2"/>
            </a:solidFill>
            <a:prstDash val="solid"/>
            <a:round/>
            <a:headEnd type="triangle" w="med" len="med"/>
            <a:tailEnd type="none" w="sm" len="sm"/>
          </a:ln>
        </p:spPr>
      </p:cxnSp>
      <p:cxnSp>
        <p:nvCxnSpPr>
          <p:cNvPr id="411" name="Google Shape;411;p28"/>
          <p:cNvCxnSpPr/>
          <p:nvPr/>
        </p:nvCxnSpPr>
        <p:spPr>
          <a:xfrm rot="3446748">
            <a:off x="1324654" y="3025733"/>
            <a:ext cx="1540428" cy="0"/>
          </a:xfrm>
          <a:prstGeom prst="straightConnector1">
            <a:avLst/>
          </a:prstGeom>
          <a:noFill/>
          <a:ln w="28575" cap="flat" cmpd="sng">
            <a:solidFill>
              <a:schemeClr val="dk2"/>
            </a:solidFill>
            <a:prstDash val="solid"/>
            <a:round/>
            <a:headEnd type="none" w="sm" len="sm"/>
            <a:tailEnd type="triangle" w="med" len="med"/>
          </a:ln>
        </p:spPr>
      </p:cxnSp>
      <p:cxnSp>
        <p:nvCxnSpPr>
          <p:cNvPr id="412" name="Google Shape;412;p28"/>
          <p:cNvCxnSpPr/>
          <p:nvPr/>
        </p:nvCxnSpPr>
        <p:spPr>
          <a:xfrm rot="7353330">
            <a:off x="2719964" y="3061658"/>
            <a:ext cx="1626228" cy="0"/>
          </a:xfrm>
          <a:prstGeom prst="straightConnector1">
            <a:avLst/>
          </a:prstGeom>
          <a:noFill/>
          <a:ln w="28575" cap="flat" cmpd="sng">
            <a:solidFill>
              <a:schemeClr val="dk2"/>
            </a:solidFill>
            <a:prstDash val="solid"/>
            <a:round/>
            <a:headEnd type="triangle" w="med" len="med"/>
            <a:tailEnd type="none" w="sm" len="sm"/>
          </a:ln>
        </p:spPr>
      </p:cxnSp>
      <p:cxnSp>
        <p:nvCxnSpPr>
          <p:cNvPr id="413" name="Google Shape;413;p28"/>
          <p:cNvCxnSpPr/>
          <p:nvPr/>
        </p:nvCxnSpPr>
        <p:spPr>
          <a:xfrm flipH="1">
            <a:off x="3177992" y="2439753"/>
            <a:ext cx="914700" cy="1425000"/>
          </a:xfrm>
          <a:prstGeom prst="straightConnector1">
            <a:avLst/>
          </a:prstGeom>
          <a:noFill/>
          <a:ln w="28575" cap="flat" cmpd="sng">
            <a:solidFill>
              <a:schemeClr val="dk2"/>
            </a:solidFill>
            <a:prstDash val="solid"/>
            <a:round/>
            <a:headEnd type="none" w="sm" len="sm"/>
            <a:tailEnd type="triangle" w="med" len="med"/>
          </a:ln>
        </p:spPr>
      </p:cxnSp>
      <p:sp>
        <p:nvSpPr>
          <p:cNvPr id="414" name="Google Shape;414;p28"/>
          <p:cNvSpPr/>
          <p:nvPr/>
        </p:nvSpPr>
        <p:spPr>
          <a:xfrm>
            <a:off x="2624242" y="1295625"/>
            <a:ext cx="383400" cy="347700"/>
          </a:xfrm>
          <a:prstGeom prst="rect">
            <a:avLst/>
          </a:prstGeom>
          <a:solidFill>
            <a:srgbClr val="FF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415" name="Google Shape;415;p28"/>
          <p:cNvSpPr/>
          <p:nvPr/>
        </p:nvSpPr>
        <p:spPr>
          <a:xfrm>
            <a:off x="3119321" y="1295625"/>
            <a:ext cx="383400" cy="347700"/>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m2</a:t>
            </a:r>
            <a:endParaRPr sz="1100" b="0" i="0" u="none" strike="noStrike" cap="none">
              <a:solidFill>
                <a:srgbClr val="000000"/>
              </a:solidFill>
              <a:latin typeface="Arial"/>
              <a:ea typeface="Arial"/>
              <a:cs typeface="Arial"/>
              <a:sym typeface="Arial"/>
            </a:endParaRPr>
          </a:p>
        </p:txBody>
      </p:sp>
      <p:sp>
        <p:nvSpPr>
          <p:cNvPr id="416" name="Google Shape;416;p28"/>
          <p:cNvSpPr/>
          <p:nvPr/>
        </p:nvSpPr>
        <p:spPr>
          <a:xfrm>
            <a:off x="2129164" y="1295625"/>
            <a:ext cx="383400" cy="347700"/>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m1</a:t>
            </a:r>
            <a:endParaRPr sz="1100" b="0" i="0" u="none" strike="noStrike" cap="none">
              <a:solidFill>
                <a:srgbClr val="000000"/>
              </a:solidFill>
              <a:latin typeface="Arial"/>
              <a:ea typeface="Arial"/>
              <a:cs typeface="Arial"/>
              <a:sym typeface="Arial"/>
            </a:endParaRPr>
          </a:p>
        </p:txBody>
      </p:sp>
      <p:sp>
        <p:nvSpPr>
          <p:cNvPr id="417" name="Google Shape;417;p28"/>
          <p:cNvSpPr/>
          <p:nvPr/>
        </p:nvSpPr>
        <p:spPr>
          <a:xfrm rot="3455442">
            <a:off x="2177953" y="2686673"/>
            <a:ext cx="383421" cy="347643"/>
          </a:xfrm>
          <a:prstGeom prst="rect">
            <a:avLst/>
          </a:prstGeom>
          <a:solidFill>
            <a:srgbClr val="FF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418" name="Google Shape;418;p28"/>
          <p:cNvSpPr/>
          <p:nvPr/>
        </p:nvSpPr>
        <p:spPr>
          <a:xfrm rot="3455442">
            <a:off x="2443093" y="3104768"/>
            <a:ext cx="383421" cy="347643"/>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m4</a:t>
            </a:r>
            <a:endParaRPr sz="1100" b="0" i="0" u="none" strike="noStrike" cap="none">
              <a:solidFill>
                <a:srgbClr val="000000"/>
              </a:solidFill>
              <a:latin typeface="Arial"/>
              <a:ea typeface="Arial"/>
              <a:cs typeface="Arial"/>
              <a:sym typeface="Arial"/>
            </a:endParaRPr>
          </a:p>
        </p:txBody>
      </p:sp>
      <p:sp>
        <p:nvSpPr>
          <p:cNvPr id="419" name="Google Shape;419;p28"/>
          <p:cNvSpPr/>
          <p:nvPr/>
        </p:nvSpPr>
        <p:spPr>
          <a:xfrm rot="3455442">
            <a:off x="1912814" y="2268578"/>
            <a:ext cx="383421" cy="347643"/>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m3</a:t>
            </a:r>
            <a:endParaRPr sz="1100" b="0" i="0" u="none" strike="noStrike" cap="none">
              <a:solidFill>
                <a:srgbClr val="000000"/>
              </a:solidFill>
              <a:latin typeface="Arial"/>
              <a:ea typeface="Arial"/>
              <a:cs typeface="Arial"/>
              <a:sym typeface="Arial"/>
            </a:endParaRPr>
          </a:p>
        </p:txBody>
      </p:sp>
      <p:sp>
        <p:nvSpPr>
          <p:cNvPr id="420" name="Google Shape;420;p28"/>
          <p:cNvSpPr/>
          <p:nvPr/>
        </p:nvSpPr>
        <p:spPr>
          <a:xfrm rot="-3427810">
            <a:off x="3286982" y="2454284"/>
            <a:ext cx="383614" cy="347834"/>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m6</a:t>
            </a:r>
            <a:endParaRPr sz="1100" b="0" i="0" u="none" strike="noStrike" cap="none">
              <a:solidFill>
                <a:srgbClr val="000000"/>
              </a:solidFill>
              <a:latin typeface="Arial"/>
              <a:ea typeface="Arial"/>
              <a:cs typeface="Arial"/>
              <a:sym typeface="Arial"/>
            </a:endParaRPr>
          </a:p>
        </p:txBody>
      </p:sp>
      <p:sp>
        <p:nvSpPr>
          <p:cNvPr id="421" name="Google Shape;421;p28"/>
          <p:cNvSpPr/>
          <p:nvPr/>
        </p:nvSpPr>
        <p:spPr>
          <a:xfrm rot="-3427810">
            <a:off x="3501018" y="3435384"/>
            <a:ext cx="383614" cy="347834"/>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m5</a:t>
            </a:r>
            <a:endParaRPr sz="1100" b="0" i="0" u="none" strike="noStrike" cap="none">
              <a:solidFill>
                <a:srgbClr val="000000"/>
              </a:solidFill>
              <a:latin typeface="Arial"/>
              <a:ea typeface="Arial"/>
              <a:cs typeface="Arial"/>
              <a:sym typeface="Arial"/>
            </a:endParaRPr>
          </a:p>
        </p:txBody>
      </p:sp>
      <p:sp>
        <p:nvSpPr>
          <p:cNvPr id="422" name="Google Shape;422;p28"/>
          <p:cNvSpPr txBox="1"/>
          <p:nvPr/>
        </p:nvSpPr>
        <p:spPr>
          <a:xfrm>
            <a:off x="5273150" y="1104150"/>
            <a:ext cx="2769900" cy="367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Which messages are definitely recorded*?</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Which messages are definitely </a:t>
            </a:r>
            <a:r>
              <a:rPr lang="en" sz="1800" b="0" i="1" u="none" strike="noStrike" cap="none">
                <a:solidFill>
                  <a:srgbClr val="000000"/>
                </a:solidFill>
                <a:latin typeface="Arial"/>
                <a:ea typeface="Arial"/>
                <a:cs typeface="Arial"/>
                <a:sym typeface="Arial"/>
              </a:rPr>
              <a:t>not </a:t>
            </a:r>
            <a:r>
              <a:rPr lang="en" sz="1800" b="0" i="0" u="none" strike="noStrike" cap="none">
                <a:solidFill>
                  <a:srgbClr val="000000"/>
                </a:solidFill>
                <a:latin typeface="Arial"/>
                <a:ea typeface="Arial"/>
                <a:cs typeface="Arial"/>
                <a:sym typeface="Arial"/>
              </a:rPr>
              <a:t>recorded?</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Which messages </a:t>
            </a:r>
            <a:r>
              <a:rPr lang="en" sz="1800" b="0" i="1" u="none" strike="noStrike" cap="none">
                <a:solidFill>
                  <a:srgbClr val="000000"/>
                </a:solidFill>
                <a:latin typeface="Arial"/>
                <a:ea typeface="Arial"/>
                <a:cs typeface="Arial"/>
                <a:sym typeface="Arial"/>
              </a:rPr>
              <a:t>might</a:t>
            </a:r>
            <a:r>
              <a:rPr lang="en" sz="1800" b="0" i="0" u="none" strike="noStrike" cap="none">
                <a:solidFill>
                  <a:srgbClr val="000000"/>
                </a:solidFill>
                <a:latin typeface="Arial"/>
                <a:ea typeface="Arial"/>
                <a:cs typeface="Arial"/>
                <a:sym typeface="Arial"/>
              </a:rPr>
              <a:t> be recorded?</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1000"/>
              </a:spcAft>
              <a:buClr>
                <a:srgbClr val="000000"/>
              </a:buClr>
              <a:buSzPts val="1200"/>
              <a:buFont typeface="Arial"/>
              <a:buNone/>
            </a:pPr>
            <a:r>
              <a:rPr lang="en" sz="1200" b="0" i="0" u="none" strike="noStrike" cap="none">
                <a:solidFill>
                  <a:srgbClr val="000000"/>
                </a:solidFill>
                <a:latin typeface="Arial"/>
                <a:ea typeface="Arial"/>
                <a:cs typeface="Arial"/>
                <a:sym typeface="Arial"/>
              </a:rPr>
              <a:t>* recorded as in-flight messages, i.e., as part of </a:t>
            </a:r>
            <a:r>
              <a:rPr lang="en" sz="1200" b="0" i="1" u="none" strike="noStrike" cap="none">
                <a:solidFill>
                  <a:srgbClr val="000000"/>
                </a:solidFill>
                <a:latin typeface="Arial"/>
                <a:ea typeface="Arial"/>
                <a:cs typeface="Arial"/>
                <a:sym typeface="Arial"/>
              </a:rPr>
              <a:t>channel state</a:t>
            </a:r>
            <a:r>
              <a:rPr lang="en" sz="1200" b="0" i="0" u="none" strike="noStrike" cap="none">
                <a:solidFill>
                  <a:srgbClr val="000000"/>
                </a:solidFill>
                <a:latin typeface="Arial"/>
                <a:ea typeface="Arial"/>
                <a:cs typeface="Arial"/>
                <a:sym typeface="Arial"/>
              </a:rPr>
              <a:t> rather than </a:t>
            </a:r>
            <a:r>
              <a:rPr lang="en" sz="1200" b="0" i="1" u="none" strike="noStrike" cap="none">
                <a:solidFill>
                  <a:srgbClr val="000000"/>
                </a:solidFill>
                <a:latin typeface="Arial"/>
                <a:ea typeface="Arial"/>
                <a:cs typeface="Arial"/>
                <a:sym typeface="Arial"/>
              </a:rPr>
              <a:t>process state</a:t>
            </a:r>
            <a:endParaRPr sz="1200" b="0" i="1" u="none" strike="noStrike" cap="none">
              <a:solidFill>
                <a:srgbClr val="000000"/>
              </a:solidFill>
              <a:latin typeface="Arial"/>
              <a:ea typeface="Arial"/>
              <a:cs typeface="Arial"/>
              <a:sym typeface="Arial"/>
            </a:endParaRPr>
          </a:p>
        </p:txBody>
      </p:sp>
      <p:sp>
        <p:nvSpPr>
          <p:cNvPr id="423" name="Google Shape;423;p28"/>
          <p:cNvSpPr/>
          <p:nvPr/>
        </p:nvSpPr>
        <p:spPr>
          <a:xfrm rot="3455442">
            <a:off x="1403839" y="2887828"/>
            <a:ext cx="383421" cy="347643"/>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m7</a:t>
            </a:r>
            <a:endParaRPr sz="1100" b="0" i="0" u="none" strike="noStrike" cap="none">
              <a:solidFill>
                <a:srgbClr val="000000"/>
              </a:solidFill>
              <a:latin typeface="Arial"/>
              <a:ea typeface="Arial"/>
              <a:cs typeface="Arial"/>
              <a:sym typeface="Arial"/>
            </a:endParaRPr>
          </a:p>
        </p:txBody>
      </p:sp>
      <p:sp>
        <p:nvSpPr>
          <p:cNvPr id="424" name="Google Shape;424;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8"/>
        <p:cNvGrpSpPr/>
        <p:nvPr/>
      </p:nvGrpSpPr>
      <p:grpSpPr>
        <a:xfrm>
          <a:off x="0" y="0"/>
          <a:ext cx="0" cy="0"/>
          <a:chOff x="0" y="0"/>
          <a:chExt cx="0" cy="0"/>
        </a:xfrm>
      </p:grpSpPr>
      <p:sp>
        <p:nvSpPr>
          <p:cNvPr id="429" name="Google Shape;429;p29"/>
          <p:cNvSpPr txBox="1"/>
          <p:nvPr/>
        </p:nvSpPr>
        <p:spPr>
          <a:xfrm>
            <a:off x="5273150" y="1104150"/>
            <a:ext cx="2769900" cy="367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Arial"/>
                <a:ea typeface="Arial"/>
                <a:cs typeface="Arial"/>
                <a:sym typeface="Arial"/>
              </a:rPr>
              <a:t>Which messages are definitely recorded*?</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800"/>
              <a:buFont typeface="Arial"/>
              <a:buNone/>
            </a:pPr>
            <a:r>
              <a:rPr lang="en" sz="1800" b="0" i="0" u="none" strike="noStrike" cap="none" dirty="0">
                <a:solidFill>
                  <a:srgbClr val="000000"/>
                </a:solidFill>
                <a:latin typeface="Arial"/>
                <a:ea typeface="Arial"/>
                <a:cs typeface="Arial"/>
                <a:sym typeface="Arial"/>
              </a:rPr>
              <a:t>Which messages are definitely </a:t>
            </a:r>
            <a:r>
              <a:rPr lang="en" sz="1800" b="0" i="1" u="none" strike="noStrike" cap="none" dirty="0">
                <a:solidFill>
                  <a:srgbClr val="000000"/>
                </a:solidFill>
                <a:latin typeface="Arial"/>
                <a:ea typeface="Arial"/>
                <a:cs typeface="Arial"/>
                <a:sym typeface="Arial"/>
              </a:rPr>
              <a:t>not </a:t>
            </a:r>
            <a:r>
              <a:rPr lang="en" sz="1800" b="0" i="0" u="none" strike="noStrike" cap="none" dirty="0">
                <a:solidFill>
                  <a:srgbClr val="000000"/>
                </a:solidFill>
                <a:latin typeface="Arial"/>
                <a:ea typeface="Arial"/>
                <a:cs typeface="Arial"/>
                <a:sym typeface="Arial"/>
              </a:rPr>
              <a:t>recorded?</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800"/>
              <a:buFont typeface="Arial"/>
              <a:buNone/>
            </a:pPr>
            <a:r>
              <a:rPr lang="en" sz="1800" b="0" i="0" u="none" strike="noStrike" cap="none" dirty="0">
                <a:solidFill>
                  <a:srgbClr val="000000"/>
                </a:solidFill>
                <a:latin typeface="Arial"/>
                <a:ea typeface="Arial"/>
                <a:cs typeface="Arial"/>
                <a:sym typeface="Arial"/>
              </a:rPr>
              <a:t>Which messages </a:t>
            </a:r>
            <a:r>
              <a:rPr lang="en" sz="1800" b="0" i="1" u="none" strike="noStrike" cap="none" dirty="0">
                <a:solidFill>
                  <a:srgbClr val="000000"/>
                </a:solidFill>
                <a:latin typeface="Arial"/>
                <a:ea typeface="Arial"/>
                <a:cs typeface="Arial"/>
                <a:sym typeface="Arial"/>
              </a:rPr>
              <a:t>might</a:t>
            </a:r>
            <a:r>
              <a:rPr lang="en" sz="1800" b="0" i="0" u="none" strike="noStrike" cap="none" dirty="0">
                <a:solidFill>
                  <a:srgbClr val="000000"/>
                </a:solidFill>
                <a:latin typeface="Arial"/>
                <a:ea typeface="Arial"/>
                <a:cs typeface="Arial"/>
                <a:sym typeface="Arial"/>
              </a:rPr>
              <a:t> be recorded?</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1000"/>
              </a:spcAft>
              <a:buClr>
                <a:srgbClr val="000000"/>
              </a:buClr>
              <a:buSzPts val="1200"/>
              <a:buFont typeface="Arial"/>
              <a:buNone/>
            </a:pPr>
            <a:r>
              <a:rPr lang="en" sz="1200" b="0" i="0" u="none" strike="noStrike" cap="none" dirty="0">
                <a:solidFill>
                  <a:srgbClr val="000000"/>
                </a:solidFill>
                <a:latin typeface="Arial"/>
                <a:ea typeface="Arial"/>
                <a:cs typeface="Arial"/>
                <a:sym typeface="Arial"/>
              </a:rPr>
              <a:t>*recorded as in-flight messages</a:t>
            </a:r>
            <a:endParaRPr sz="1200" b="0" i="0" u="none" strike="noStrike" cap="none" dirty="0">
              <a:solidFill>
                <a:srgbClr val="000000"/>
              </a:solidFill>
              <a:latin typeface="Arial"/>
              <a:ea typeface="Arial"/>
              <a:cs typeface="Arial"/>
              <a:sym typeface="Arial"/>
            </a:endParaRPr>
          </a:p>
        </p:txBody>
      </p:sp>
      <p:cxnSp>
        <p:nvCxnSpPr>
          <p:cNvPr id="430" name="Google Shape;430;p29"/>
          <p:cNvCxnSpPr/>
          <p:nvPr/>
        </p:nvCxnSpPr>
        <p:spPr>
          <a:xfrm>
            <a:off x="1910995" y="1888532"/>
            <a:ext cx="1818000" cy="0"/>
          </a:xfrm>
          <a:prstGeom prst="straightConnector1">
            <a:avLst/>
          </a:prstGeom>
          <a:noFill/>
          <a:ln w="28575" cap="flat" cmpd="sng">
            <a:solidFill>
              <a:schemeClr val="dk2"/>
            </a:solidFill>
            <a:prstDash val="solid"/>
            <a:round/>
            <a:headEnd type="triangle" w="med" len="med"/>
            <a:tailEnd type="none" w="sm" len="sm"/>
          </a:ln>
        </p:spPr>
      </p:cxnSp>
      <p:cxnSp>
        <p:nvCxnSpPr>
          <p:cNvPr id="431" name="Google Shape;431;p29"/>
          <p:cNvCxnSpPr/>
          <p:nvPr/>
        </p:nvCxnSpPr>
        <p:spPr>
          <a:xfrm>
            <a:off x="1908253" y="1765878"/>
            <a:ext cx="1818000" cy="0"/>
          </a:xfrm>
          <a:prstGeom prst="straightConnector1">
            <a:avLst/>
          </a:prstGeom>
          <a:noFill/>
          <a:ln w="28575" cap="flat" cmpd="sng">
            <a:solidFill>
              <a:schemeClr val="dk2"/>
            </a:solidFill>
            <a:prstDash val="solid"/>
            <a:round/>
            <a:headEnd type="none" w="sm" len="sm"/>
            <a:tailEnd type="triangle" w="med" len="med"/>
          </a:ln>
        </p:spPr>
      </p:cxnSp>
      <p:sp>
        <p:nvSpPr>
          <p:cNvPr id="432" name="Google Shape;432;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dirty="0">
                <a:solidFill>
                  <a:srgbClr val="000000"/>
                </a:solidFill>
              </a:rPr>
              <a:t>Token Passing Example 3</a:t>
            </a:r>
            <a:endParaRPr b="1" dirty="0">
              <a:solidFill>
                <a:srgbClr val="000000"/>
              </a:solidFill>
            </a:endParaRPr>
          </a:p>
        </p:txBody>
      </p:sp>
      <p:sp>
        <p:nvSpPr>
          <p:cNvPr id="433" name="Google Shape;433;p29"/>
          <p:cNvSpPr/>
          <p:nvPr/>
        </p:nvSpPr>
        <p:spPr>
          <a:xfrm>
            <a:off x="876875" y="1395139"/>
            <a:ext cx="1031400" cy="1074600"/>
          </a:xfrm>
          <a:prstGeom prst="ellipse">
            <a:avLst/>
          </a:prstGeom>
          <a:solidFill>
            <a:srgbClr val="6AA84F"/>
          </a:solidFill>
          <a:ln w="2857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29"/>
          <p:cNvSpPr/>
          <p:nvPr/>
        </p:nvSpPr>
        <p:spPr>
          <a:xfrm>
            <a:off x="3723674" y="1395139"/>
            <a:ext cx="1031400" cy="10746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29"/>
          <p:cNvSpPr txBox="1"/>
          <p:nvPr/>
        </p:nvSpPr>
        <p:spPr>
          <a:xfrm>
            <a:off x="984588" y="1614576"/>
            <a:ext cx="816000" cy="63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A</a:t>
            </a:r>
            <a:endParaRPr sz="2400" b="1" i="0" u="none" strike="noStrike" cap="none">
              <a:solidFill>
                <a:srgbClr val="FFFFFF"/>
              </a:solidFill>
              <a:latin typeface="Arial"/>
              <a:ea typeface="Arial"/>
              <a:cs typeface="Arial"/>
              <a:sym typeface="Arial"/>
            </a:endParaRPr>
          </a:p>
        </p:txBody>
      </p:sp>
      <p:sp>
        <p:nvSpPr>
          <p:cNvPr id="436" name="Google Shape;436;p29"/>
          <p:cNvSpPr txBox="1"/>
          <p:nvPr/>
        </p:nvSpPr>
        <p:spPr>
          <a:xfrm>
            <a:off x="3839495" y="1614576"/>
            <a:ext cx="816000" cy="63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B</a:t>
            </a:r>
            <a:endParaRPr sz="2400" b="1" i="0" u="none" strike="noStrike" cap="none">
              <a:solidFill>
                <a:srgbClr val="FFFFFF"/>
              </a:solidFill>
              <a:latin typeface="Arial"/>
              <a:ea typeface="Arial"/>
              <a:cs typeface="Arial"/>
              <a:sym typeface="Arial"/>
            </a:endParaRPr>
          </a:p>
        </p:txBody>
      </p:sp>
      <p:sp>
        <p:nvSpPr>
          <p:cNvPr id="437" name="Google Shape;437;p29"/>
          <p:cNvSpPr/>
          <p:nvPr/>
        </p:nvSpPr>
        <p:spPr>
          <a:xfrm>
            <a:off x="2242308" y="3613065"/>
            <a:ext cx="1031400" cy="10746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29"/>
          <p:cNvSpPr txBox="1"/>
          <p:nvPr/>
        </p:nvSpPr>
        <p:spPr>
          <a:xfrm>
            <a:off x="2358129" y="3832502"/>
            <a:ext cx="816000" cy="63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C</a:t>
            </a:r>
            <a:endParaRPr sz="2400" b="1" i="0" u="none" strike="noStrike" cap="none">
              <a:solidFill>
                <a:srgbClr val="FFFFFF"/>
              </a:solidFill>
              <a:latin typeface="Arial"/>
              <a:ea typeface="Arial"/>
              <a:cs typeface="Arial"/>
              <a:sym typeface="Arial"/>
            </a:endParaRPr>
          </a:p>
        </p:txBody>
      </p:sp>
      <p:cxnSp>
        <p:nvCxnSpPr>
          <p:cNvPr id="439" name="Google Shape;439;p29"/>
          <p:cNvCxnSpPr/>
          <p:nvPr/>
        </p:nvCxnSpPr>
        <p:spPr>
          <a:xfrm rot="3446748">
            <a:off x="1200200" y="3098518"/>
            <a:ext cx="1540428" cy="0"/>
          </a:xfrm>
          <a:prstGeom prst="straightConnector1">
            <a:avLst/>
          </a:prstGeom>
          <a:noFill/>
          <a:ln w="28575" cap="flat" cmpd="sng">
            <a:solidFill>
              <a:schemeClr val="dk2"/>
            </a:solidFill>
            <a:prstDash val="solid"/>
            <a:round/>
            <a:headEnd type="triangle" w="med" len="med"/>
            <a:tailEnd type="none" w="sm" len="sm"/>
          </a:ln>
        </p:spPr>
      </p:cxnSp>
      <p:cxnSp>
        <p:nvCxnSpPr>
          <p:cNvPr id="440" name="Google Shape;440;p29"/>
          <p:cNvCxnSpPr/>
          <p:nvPr/>
        </p:nvCxnSpPr>
        <p:spPr>
          <a:xfrm rot="3446748">
            <a:off x="1324654" y="3025733"/>
            <a:ext cx="1540428" cy="0"/>
          </a:xfrm>
          <a:prstGeom prst="straightConnector1">
            <a:avLst/>
          </a:prstGeom>
          <a:noFill/>
          <a:ln w="28575" cap="flat" cmpd="sng">
            <a:solidFill>
              <a:schemeClr val="dk2"/>
            </a:solidFill>
            <a:prstDash val="solid"/>
            <a:round/>
            <a:headEnd type="none" w="sm" len="sm"/>
            <a:tailEnd type="triangle" w="med" len="med"/>
          </a:ln>
        </p:spPr>
      </p:cxnSp>
      <p:cxnSp>
        <p:nvCxnSpPr>
          <p:cNvPr id="441" name="Google Shape;441;p29"/>
          <p:cNvCxnSpPr/>
          <p:nvPr/>
        </p:nvCxnSpPr>
        <p:spPr>
          <a:xfrm rot="7353330">
            <a:off x="2719964" y="3061658"/>
            <a:ext cx="1626228" cy="0"/>
          </a:xfrm>
          <a:prstGeom prst="straightConnector1">
            <a:avLst/>
          </a:prstGeom>
          <a:noFill/>
          <a:ln w="28575" cap="flat" cmpd="sng">
            <a:solidFill>
              <a:schemeClr val="dk2"/>
            </a:solidFill>
            <a:prstDash val="solid"/>
            <a:round/>
            <a:headEnd type="triangle" w="med" len="med"/>
            <a:tailEnd type="none" w="sm" len="sm"/>
          </a:ln>
        </p:spPr>
      </p:cxnSp>
      <p:cxnSp>
        <p:nvCxnSpPr>
          <p:cNvPr id="442" name="Google Shape;442;p29"/>
          <p:cNvCxnSpPr/>
          <p:nvPr/>
        </p:nvCxnSpPr>
        <p:spPr>
          <a:xfrm flipH="1">
            <a:off x="3177992" y="2439753"/>
            <a:ext cx="914700" cy="1425000"/>
          </a:xfrm>
          <a:prstGeom prst="straightConnector1">
            <a:avLst/>
          </a:prstGeom>
          <a:noFill/>
          <a:ln w="28575" cap="flat" cmpd="sng">
            <a:solidFill>
              <a:schemeClr val="dk2"/>
            </a:solidFill>
            <a:prstDash val="solid"/>
            <a:round/>
            <a:headEnd type="none" w="sm" len="sm"/>
            <a:tailEnd type="triangle" w="med" len="med"/>
          </a:ln>
        </p:spPr>
      </p:cxnSp>
      <p:sp>
        <p:nvSpPr>
          <p:cNvPr id="443" name="Google Shape;443;p29"/>
          <p:cNvSpPr/>
          <p:nvPr/>
        </p:nvSpPr>
        <p:spPr>
          <a:xfrm>
            <a:off x="2624242" y="1295625"/>
            <a:ext cx="383400" cy="347700"/>
          </a:xfrm>
          <a:prstGeom prst="rect">
            <a:avLst/>
          </a:prstGeom>
          <a:solidFill>
            <a:srgbClr val="FF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444" name="Google Shape;444;p29"/>
          <p:cNvSpPr/>
          <p:nvPr/>
        </p:nvSpPr>
        <p:spPr>
          <a:xfrm>
            <a:off x="3119321" y="1295625"/>
            <a:ext cx="383400" cy="347700"/>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m2</a:t>
            </a:r>
            <a:endParaRPr sz="1100" b="0" i="0" u="none" strike="noStrike" cap="none">
              <a:solidFill>
                <a:srgbClr val="000000"/>
              </a:solidFill>
              <a:latin typeface="Arial"/>
              <a:ea typeface="Arial"/>
              <a:cs typeface="Arial"/>
              <a:sym typeface="Arial"/>
            </a:endParaRPr>
          </a:p>
        </p:txBody>
      </p:sp>
      <p:sp>
        <p:nvSpPr>
          <p:cNvPr id="445" name="Google Shape;445;p29"/>
          <p:cNvSpPr/>
          <p:nvPr/>
        </p:nvSpPr>
        <p:spPr>
          <a:xfrm>
            <a:off x="2129164" y="1295625"/>
            <a:ext cx="383400" cy="347700"/>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m1</a:t>
            </a:r>
            <a:endParaRPr sz="1100" b="0" i="0" u="none" strike="noStrike" cap="none">
              <a:solidFill>
                <a:srgbClr val="000000"/>
              </a:solidFill>
              <a:latin typeface="Arial"/>
              <a:ea typeface="Arial"/>
              <a:cs typeface="Arial"/>
              <a:sym typeface="Arial"/>
            </a:endParaRPr>
          </a:p>
        </p:txBody>
      </p:sp>
      <p:sp>
        <p:nvSpPr>
          <p:cNvPr id="446" name="Google Shape;446;p29"/>
          <p:cNvSpPr/>
          <p:nvPr/>
        </p:nvSpPr>
        <p:spPr>
          <a:xfrm rot="3455442">
            <a:off x="2177953" y="2686673"/>
            <a:ext cx="383421" cy="347643"/>
          </a:xfrm>
          <a:prstGeom prst="rect">
            <a:avLst/>
          </a:prstGeom>
          <a:solidFill>
            <a:srgbClr val="FF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447" name="Google Shape;447;p29"/>
          <p:cNvSpPr/>
          <p:nvPr/>
        </p:nvSpPr>
        <p:spPr>
          <a:xfrm rot="3455442">
            <a:off x="2443093" y="3104768"/>
            <a:ext cx="383421" cy="347643"/>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m4</a:t>
            </a:r>
            <a:endParaRPr sz="1100" b="0" i="0" u="none" strike="noStrike" cap="none">
              <a:solidFill>
                <a:srgbClr val="000000"/>
              </a:solidFill>
              <a:latin typeface="Arial"/>
              <a:ea typeface="Arial"/>
              <a:cs typeface="Arial"/>
              <a:sym typeface="Arial"/>
            </a:endParaRPr>
          </a:p>
        </p:txBody>
      </p:sp>
      <p:sp>
        <p:nvSpPr>
          <p:cNvPr id="448" name="Google Shape;448;p29"/>
          <p:cNvSpPr/>
          <p:nvPr/>
        </p:nvSpPr>
        <p:spPr>
          <a:xfrm rot="3455442">
            <a:off x="1912814" y="2268578"/>
            <a:ext cx="383421" cy="347643"/>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m3</a:t>
            </a:r>
            <a:endParaRPr sz="1100" b="0" i="0" u="none" strike="noStrike" cap="none">
              <a:solidFill>
                <a:srgbClr val="000000"/>
              </a:solidFill>
              <a:latin typeface="Arial"/>
              <a:ea typeface="Arial"/>
              <a:cs typeface="Arial"/>
              <a:sym typeface="Arial"/>
            </a:endParaRPr>
          </a:p>
        </p:txBody>
      </p:sp>
      <p:sp>
        <p:nvSpPr>
          <p:cNvPr id="449" name="Google Shape;449;p29"/>
          <p:cNvSpPr/>
          <p:nvPr/>
        </p:nvSpPr>
        <p:spPr>
          <a:xfrm rot="-3427810">
            <a:off x="3286982" y="2454284"/>
            <a:ext cx="383614" cy="347834"/>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m6</a:t>
            </a:r>
            <a:endParaRPr sz="1100" b="0" i="0" u="none" strike="noStrike" cap="none">
              <a:solidFill>
                <a:srgbClr val="000000"/>
              </a:solidFill>
              <a:latin typeface="Arial"/>
              <a:ea typeface="Arial"/>
              <a:cs typeface="Arial"/>
              <a:sym typeface="Arial"/>
            </a:endParaRPr>
          </a:p>
        </p:txBody>
      </p:sp>
      <p:sp>
        <p:nvSpPr>
          <p:cNvPr id="450" name="Google Shape;450;p29"/>
          <p:cNvSpPr/>
          <p:nvPr/>
        </p:nvSpPr>
        <p:spPr>
          <a:xfrm rot="-3427810">
            <a:off x="3501018" y="3435384"/>
            <a:ext cx="383614" cy="347834"/>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m5</a:t>
            </a:r>
            <a:endParaRPr sz="1100" b="0" i="0" u="none" strike="noStrike" cap="none">
              <a:solidFill>
                <a:srgbClr val="000000"/>
              </a:solidFill>
              <a:latin typeface="Arial"/>
              <a:ea typeface="Arial"/>
              <a:cs typeface="Arial"/>
              <a:sym typeface="Arial"/>
            </a:endParaRPr>
          </a:p>
        </p:txBody>
      </p:sp>
      <p:sp>
        <p:nvSpPr>
          <p:cNvPr id="451" name="Google Shape;451;p29"/>
          <p:cNvSpPr/>
          <p:nvPr/>
        </p:nvSpPr>
        <p:spPr>
          <a:xfrm rot="3455442">
            <a:off x="1403839" y="2887828"/>
            <a:ext cx="383421" cy="347643"/>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m7</a:t>
            </a:r>
            <a:endParaRPr sz="1100" b="0" i="0" u="none" strike="noStrike" cap="none">
              <a:solidFill>
                <a:srgbClr val="000000"/>
              </a:solidFill>
              <a:latin typeface="Arial"/>
              <a:ea typeface="Arial"/>
              <a:cs typeface="Arial"/>
              <a:sym typeface="Arial"/>
            </a:endParaRPr>
          </a:p>
        </p:txBody>
      </p:sp>
      <p:sp>
        <p:nvSpPr>
          <p:cNvPr id="452" name="Google Shape;452;p29"/>
          <p:cNvSpPr txBox="1"/>
          <p:nvPr/>
        </p:nvSpPr>
        <p:spPr>
          <a:xfrm>
            <a:off x="5273150" y="1736125"/>
            <a:ext cx="27699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000"/>
              </a:spcAft>
              <a:buClr>
                <a:srgbClr val="000000"/>
              </a:buClr>
              <a:buSzPts val="1800"/>
              <a:buFont typeface="Arial"/>
              <a:buNone/>
            </a:pPr>
            <a:r>
              <a:rPr lang="en" sz="1800" b="0" i="0" u="none" strike="noStrike" cap="none">
                <a:solidFill>
                  <a:srgbClr val="FF0000"/>
                </a:solidFill>
                <a:latin typeface="Arial"/>
                <a:ea typeface="Arial"/>
                <a:cs typeface="Arial"/>
                <a:sym typeface="Arial"/>
              </a:rPr>
              <a:t>m7</a:t>
            </a:r>
            <a:endParaRPr sz="1800" b="0" i="0" u="none" strike="noStrike" cap="none">
              <a:solidFill>
                <a:srgbClr val="FF0000"/>
              </a:solidFill>
              <a:latin typeface="Arial"/>
              <a:ea typeface="Arial"/>
              <a:cs typeface="Arial"/>
              <a:sym typeface="Arial"/>
            </a:endParaRPr>
          </a:p>
        </p:txBody>
      </p:sp>
      <p:sp>
        <p:nvSpPr>
          <p:cNvPr id="453" name="Google Shape;453;p29"/>
          <p:cNvSpPr txBox="1"/>
          <p:nvPr/>
        </p:nvSpPr>
        <p:spPr>
          <a:xfrm>
            <a:off x="5273150" y="2826000"/>
            <a:ext cx="27699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000"/>
              </a:spcAft>
              <a:buClr>
                <a:srgbClr val="000000"/>
              </a:buClr>
              <a:buSzPts val="1800"/>
              <a:buFont typeface="Arial"/>
              <a:buNone/>
            </a:pPr>
            <a:r>
              <a:rPr lang="en" sz="1800" b="0" i="0" u="none" strike="noStrike" cap="none">
                <a:solidFill>
                  <a:srgbClr val="FF0000"/>
                </a:solidFill>
                <a:latin typeface="Arial"/>
                <a:ea typeface="Arial"/>
                <a:cs typeface="Arial"/>
                <a:sym typeface="Arial"/>
              </a:rPr>
              <a:t>m1, m3</a:t>
            </a:r>
            <a:endParaRPr sz="1800" b="0" i="0" u="none" strike="noStrike" cap="none">
              <a:solidFill>
                <a:srgbClr val="FF0000"/>
              </a:solidFill>
              <a:latin typeface="Arial"/>
              <a:ea typeface="Arial"/>
              <a:cs typeface="Arial"/>
              <a:sym typeface="Arial"/>
            </a:endParaRPr>
          </a:p>
        </p:txBody>
      </p:sp>
      <p:sp>
        <p:nvSpPr>
          <p:cNvPr id="454" name="Google Shape;454;p29"/>
          <p:cNvSpPr txBox="1"/>
          <p:nvPr/>
        </p:nvSpPr>
        <p:spPr>
          <a:xfrm>
            <a:off x="5273150" y="3892800"/>
            <a:ext cx="27699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000"/>
              </a:spcAft>
              <a:buClr>
                <a:srgbClr val="000000"/>
              </a:buClr>
              <a:buSzPts val="1800"/>
              <a:buFont typeface="Arial"/>
              <a:buNone/>
            </a:pPr>
            <a:r>
              <a:rPr lang="en" sz="1800" b="0" i="0" u="none" strike="noStrike" cap="none">
                <a:solidFill>
                  <a:srgbClr val="FF0000"/>
                </a:solidFill>
                <a:latin typeface="Arial"/>
                <a:ea typeface="Arial"/>
                <a:cs typeface="Arial"/>
                <a:sym typeface="Arial"/>
              </a:rPr>
              <a:t>m2, m4, m5, m6</a:t>
            </a:r>
            <a:endParaRPr sz="1800" b="0" i="0" u="none" strike="noStrike" cap="none">
              <a:solidFill>
                <a:srgbClr val="FF0000"/>
              </a:solidFill>
              <a:latin typeface="Arial"/>
              <a:ea typeface="Arial"/>
              <a:cs typeface="Arial"/>
              <a:sym typeface="Arial"/>
            </a:endParaRPr>
          </a:p>
        </p:txBody>
      </p:sp>
      <p:sp>
        <p:nvSpPr>
          <p:cNvPr id="455" name="Google Shape;455;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33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1"/>
                                        <p:tgtEl>
                                          <p:spTgt spid="4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3"/>
                                        </p:tgtEl>
                                        <p:attrNameLst>
                                          <p:attrName>style.visibility</p:attrName>
                                        </p:attrNameLst>
                                      </p:cBhvr>
                                      <p:to>
                                        <p:strVal val="visible"/>
                                      </p:to>
                                    </p:set>
                                    <p:animEffect transition="in" filter="fade">
                                      <p:cBhvr>
                                        <p:cTn id="12" dur="1"/>
                                        <p:tgtEl>
                                          <p:spTgt spid="4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4"/>
                                        </p:tgtEl>
                                        <p:attrNameLst>
                                          <p:attrName>style.visibility</p:attrName>
                                        </p:attrNameLst>
                                      </p:cBhvr>
                                      <p:to>
                                        <p:strVal val="visible"/>
                                      </p:to>
                                    </p:set>
                                    <p:animEffect transition="in" filter="fade">
                                      <p:cBhvr>
                                        <p:cTn id="17" dur="1"/>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428">
          <a:extLst>
            <a:ext uri="{FF2B5EF4-FFF2-40B4-BE49-F238E27FC236}">
              <a16:creationId xmlns:a16="http://schemas.microsoft.com/office/drawing/2014/main" id="{23FBA6FE-4192-B5FF-BBA0-293284932239}"/>
            </a:ext>
          </a:extLst>
        </p:cNvPr>
        <p:cNvGrpSpPr/>
        <p:nvPr/>
      </p:nvGrpSpPr>
      <p:grpSpPr>
        <a:xfrm>
          <a:off x="0" y="0"/>
          <a:ext cx="0" cy="0"/>
          <a:chOff x="0" y="0"/>
          <a:chExt cx="0" cy="0"/>
        </a:xfrm>
      </p:grpSpPr>
      <p:cxnSp>
        <p:nvCxnSpPr>
          <p:cNvPr id="430" name="Google Shape;430;p29">
            <a:extLst>
              <a:ext uri="{FF2B5EF4-FFF2-40B4-BE49-F238E27FC236}">
                <a16:creationId xmlns:a16="http://schemas.microsoft.com/office/drawing/2014/main" id="{8DA7EAF3-8189-06C3-A13B-28C025652BAB}"/>
              </a:ext>
            </a:extLst>
          </p:cNvPr>
          <p:cNvCxnSpPr/>
          <p:nvPr/>
        </p:nvCxnSpPr>
        <p:spPr>
          <a:xfrm>
            <a:off x="1345820" y="2183500"/>
            <a:ext cx="1818000" cy="0"/>
          </a:xfrm>
          <a:prstGeom prst="straightConnector1">
            <a:avLst/>
          </a:prstGeom>
          <a:noFill/>
          <a:ln w="28575" cap="flat" cmpd="sng">
            <a:solidFill>
              <a:schemeClr val="dk2"/>
            </a:solidFill>
            <a:prstDash val="solid"/>
            <a:round/>
            <a:headEnd type="triangle" w="med" len="med"/>
            <a:tailEnd type="none" w="sm" len="sm"/>
          </a:ln>
        </p:spPr>
      </p:cxnSp>
      <p:cxnSp>
        <p:nvCxnSpPr>
          <p:cNvPr id="431" name="Google Shape;431;p29">
            <a:extLst>
              <a:ext uri="{FF2B5EF4-FFF2-40B4-BE49-F238E27FC236}">
                <a16:creationId xmlns:a16="http://schemas.microsoft.com/office/drawing/2014/main" id="{34D572BD-9E49-A922-0726-966D5B7E1DD3}"/>
              </a:ext>
            </a:extLst>
          </p:cNvPr>
          <p:cNvCxnSpPr/>
          <p:nvPr/>
        </p:nvCxnSpPr>
        <p:spPr>
          <a:xfrm>
            <a:off x="1343078" y="2060846"/>
            <a:ext cx="1818000" cy="0"/>
          </a:xfrm>
          <a:prstGeom prst="straightConnector1">
            <a:avLst/>
          </a:prstGeom>
          <a:noFill/>
          <a:ln w="28575" cap="flat" cmpd="sng">
            <a:solidFill>
              <a:schemeClr val="dk2"/>
            </a:solidFill>
            <a:prstDash val="solid"/>
            <a:round/>
            <a:headEnd type="none" w="sm" len="sm"/>
            <a:tailEnd type="triangle" w="med" len="med"/>
          </a:ln>
        </p:spPr>
      </p:cxnSp>
      <p:sp>
        <p:nvSpPr>
          <p:cNvPr id="432" name="Google Shape;432;p29">
            <a:extLst>
              <a:ext uri="{FF2B5EF4-FFF2-40B4-BE49-F238E27FC236}">
                <a16:creationId xmlns:a16="http://schemas.microsoft.com/office/drawing/2014/main" id="{BA41D0D9-2B42-0499-5A1B-2F7D3E088B5E}"/>
              </a:ext>
            </a:extLst>
          </p:cNvPr>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dirty="0">
                <a:solidFill>
                  <a:srgbClr val="000000"/>
                </a:solidFill>
              </a:rPr>
              <a:t>Takeaways</a:t>
            </a:r>
            <a:endParaRPr b="1" dirty="0">
              <a:solidFill>
                <a:srgbClr val="000000"/>
              </a:solidFill>
            </a:endParaRPr>
          </a:p>
        </p:txBody>
      </p:sp>
      <p:sp>
        <p:nvSpPr>
          <p:cNvPr id="433" name="Google Shape;433;p29">
            <a:extLst>
              <a:ext uri="{FF2B5EF4-FFF2-40B4-BE49-F238E27FC236}">
                <a16:creationId xmlns:a16="http://schemas.microsoft.com/office/drawing/2014/main" id="{80D12F2B-5055-F02F-5EEF-A2842C0F329F}"/>
              </a:ext>
            </a:extLst>
          </p:cNvPr>
          <p:cNvSpPr/>
          <p:nvPr/>
        </p:nvSpPr>
        <p:spPr>
          <a:xfrm>
            <a:off x="311700" y="1690107"/>
            <a:ext cx="1031400" cy="1074600"/>
          </a:xfrm>
          <a:prstGeom prst="ellipse">
            <a:avLst/>
          </a:prstGeom>
          <a:solidFill>
            <a:srgbClr val="6AA84F"/>
          </a:solidFill>
          <a:ln w="2857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29">
            <a:extLst>
              <a:ext uri="{FF2B5EF4-FFF2-40B4-BE49-F238E27FC236}">
                <a16:creationId xmlns:a16="http://schemas.microsoft.com/office/drawing/2014/main" id="{16C0E055-30CC-8A56-10EA-29E4DF6FD4A6}"/>
              </a:ext>
            </a:extLst>
          </p:cNvPr>
          <p:cNvSpPr/>
          <p:nvPr/>
        </p:nvSpPr>
        <p:spPr>
          <a:xfrm>
            <a:off x="3158499" y="1690107"/>
            <a:ext cx="1031400" cy="10746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29">
            <a:extLst>
              <a:ext uri="{FF2B5EF4-FFF2-40B4-BE49-F238E27FC236}">
                <a16:creationId xmlns:a16="http://schemas.microsoft.com/office/drawing/2014/main" id="{425BA2DF-56E6-3906-C108-A1C26A3D4C19}"/>
              </a:ext>
            </a:extLst>
          </p:cNvPr>
          <p:cNvSpPr txBox="1"/>
          <p:nvPr/>
        </p:nvSpPr>
        <p:spPr>
          <a:xfrm>
            <a:off x="419413" y="1909544"/>
            <a:ext cx="816000" cy="63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A</a:t>
            </a:r>
            <a:endParaRPr sz="2400" b="1" i="0" u="none" strike="noStrike" cap="none">
              <a:solidFill>
                <a:srgbClr val="FFFFFF"/>
              </a:solidFill>
              <a:latin typeface="Arial"/>
              <a:ea typeface="Arial"/>
              <a:cs typeface="Arial"/>
              <a:sym typeface="Arial"/>
            </a:endParaRPr>
          </a:p>
        </p:txBody>
      </p:sp>
      <p:sp>
        <p:nvSpPr>
          <p:cNvPr id="436" name="Google Shape;436;p29">
            <a:extLst>
              <a:ext uri="{FF2B5EF4-FFF2-40B4-BE49-F238E27FC236}">
                <a16:creationId xmlns:a16="http://schemas.microsoft.com/office/drawing/2014/main" id="{F88DAA77-DE0A-79C4-1EE9-E41179DDF630}"/>
              </a:ext>
            </a:extLst>
          </p:cNvPr>
          <p:cNvSpPr txBox="1"/>
          <p:nvPr/>
        </p:nvSpPr>
        <p:spPr>
          <a:xfrm>
            <a:off x="3274320" y="1909544"/>
            <a:ext cx="816000" cy="63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B</a:t>
            </a:r>
            <a:endParaRPr sz="2400" b="1" i="0" u="none" strike="noStrike" cap="none">
              <a:solidFill>
                <a:srgbClr val="FFFFFF"/>
              </a:solidFill>
              <a:latin typeface="Arial"/>
              <a:ea typeface="Arial"/>
              <a:cs typeface="Arial"/>
              <a:sym typeface="Arial"/>
            </a:endParaRPr>
          </a:p>
        </p:txBody>
      </p:sp>
      <p:sp>
        <p:nvSpPr>
          <p:cNvPr id="437" name="Google Shape;437;p29">
            <a:extLst>
              <a:ext uri="{FF2B5EF4-FFF2-40B4-BE49-F238E27FC236}">
                <a16:creationId xmlns:a16="http://schemas.microsoft.com/office/drawing/2014/main" id="{DAC6FF88-A187-C960-D1BF-6EC663FAB3BC}"/>
              </a:ext>
            </a:extLst>
          </p:cNvPr>
          <p:cNvSpPr/>
          <p:nvPr/>
        </p:nvSpPr>
        <p:spPr>
          <a:xfrm>
            <a:off x="1677133" y="3908033"/>
            <a:ext cx="1031400" cy="10746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29">
            <a:extLst>
              <a:ext uri="{FF2B5EF4-FFF2-40B4-BE49-F238E27FC236}">
                <a16:creationId xmlns:a16="http://schemas.microsoft.com/office/drawing/2014/main" id="{9D6054F2-158D-B13D-A1C2-1AD904446148}"/>
              </a:ext>
            </a:extLst>
          </p:cNvPr>
          <p:cNvSpPr txBox="1"/>
          <p:nvPr/>
        </p:nvSpPr>
        <p:spPr>
          <a:xfrm>
            <a:off x="1792954" y="4127470"/>
            <a:ext cx="816000" cy="63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C</a:t>
            </a:r>
            <a:endParaRPr sz="2400" b="1" i="0" u="none" strike="noStrike" cap="none">
              <a:solidFill>
                <a:srgbClr val="FFFFFF"/>
              </a:solidFill>
              <a:latin typeface="Arial"/>
              <a:ea typeface="Arial"/>
              <a:cs typeface="Arial"/>
              <a:sym typeface="Arial"/>
            </a:endParaRPr>
          </a:p>
        </p:txBody>
      </p:sp>
      <p:cxnSp>
        <p:nvCxnSpPr>
          <p:cNvPr id="439" name="Google Shape;439;p29">
            <a:extLst>
              <a:ext uri="{FF2B5EF4-FFF2-40B4-BE49-F238E27FC236}">
                <a16:creationId xmlns:a16="http://schemas.microsoft.com/office/drawing/2014/main" id="{C2505673-555B-F94E-6DA2-4433DAF40EC0}"/>
              </a:ext>
            </a:extLst>
          </p:cNvPr>
          <p:cNvCxnSpPr/>
          <p:nvPr/>
        </p:nvCxnSpPr>
        <p:spPr>
          <a:xfrm rot="3446748">
            <a:off x="635025" y="3393486"/>
            <a:ext cx="1540428" cy="0"/>
          </a:xfrm>
          <a:prstGeom prst="straightConnector1">
            <a:avLst/>
          </a:prstGeom>
          <a:noFill/>
          <a:ln w="28575" cap="flat" cmpd="sng">
            <a:solidFill>
              <a:schemeClr val="dk2"/>
            </a:solidFill>
            <a:prstDash val="solid"/>
            <a:round/>
            <a:headEnd type="triangle" w="med" len="med"/>
            <a:tailEnd type="none" w="sm" len="sm"/>
          </a:ln>
        </p:spPr>
      </p:cxnSp>
      <p:cxnSp>
        <p:nvCxnSpPr>
          <p:cNvPr id="440" name="Google Shape;440;p29">
            <a:extLst>
              <a:ext uri="{FF2B5EF4-FFF2-40B4-BE49-F238E27FC236}">
                <a16:creationId xmlns:a16="http://schemas.microsoft.com/office/drawing/2014/main" id="{33695ADC-19E1-483A-F8E8-695DE17408B1}"/>
              </a:ext>
            </a:extLst>
          </p:cNvPr>
          <p:cNvCxnSpPr/>
          <p:nvPr/>
        </p:nvCxnSpPr>
        <p:spPr>
          <a:xfrm rot="3446748">
            <a:off x="759479" y="3320701"/>
            <a:ext cx="1540428" cy="0"/>
          </a:xfrm>
          <a:prstGeom prst="straightConnector1">
            <a:avLst/>
          </a:prstGeom>
          <a:noFill/>
          <a:ln w="28575" cap="flat" cmpd="sng">
            <a:solidFill>
              <a:schemeClr val="dk2"/>
            </a:solidFill>
            <a:prstDash val="solid"/>
            <a:round/>
            <a:headEnd type="none" w="sm" len="sm"/>
            <a:tailEnd type="triangle" w="med" len="med"/>
          </a:ln>
        </p:spPr>
      </p:cxnSp>
      <p:cxnSp>
        <p:nvCxnSpPr>
          <p:cNvPr id="441" name="Google Shape;441;p29">
            <a:extLst>
              <a:ext uri="{FF2B5EF4-FFF2-40B4-BE49-F238E27FC236}">
                <a16:creationId xmlns:a16="http://schemas.microsoft.com/office/drawing/2014/main" id="{9ED0B751-1A30-6FBE-53A4-37D614A595D5}"/>
              </a:ext>
            </a:extLst>
          </p:cNvPr>
          <p:cNvCxnSpPr/>
          <p:nvPr/>
        </p:nvCxnSpPr>
        <p:spPr>
          <a:xfrm rot="7353330">
            <a:off x="2154789" y="3356626"/>
            <a:ext cx="1626228" cy="0"/>
          </a:xfrm>
          <a:prstGeom prst="straightConnector1">
            <a:avLst/>
          </a:prstGeom>
          <a:noFill/>
          <a:ln w="28575" cap="flat" cmpd="sng">
            <a:solidFill>
              <a:schemeClr val="dk2"/>
            </a:solidFill>
            <a:prstDash val="solid"/>
            <a:round/>
            <a:headEnd type="triangle" w="med" len="med"/>
            <a:tailEnd type="none" w="sm" len="sm"/>
          </a:ln>
        </p:spPr>
      </p:cxnSp>
      <p:cxnSp>
        <p:nvCxnSpPr>
          <p:cNvPr id="442" name="Google Shape;442;p29">
            <a:extLst>
              <a:ext uri="{FF2B5EF4-FFF2-40B4-BE49-F238E27FC236}">
                <a16:creationId xmlns:a16="http://schemas.microsoft.com/office/drawing/2014/main" id="{E3B0171B-C4F7-A970-7809-DC480F91F26C}"/>
              </a:ext>
            </a:extLst>
          </p:cNvPr>
          <p:cNvCxnSpPr/>
          <p:nvPr/>
        </p:nvCxnSpPr>
        <p:spPr>
          <a:xfrm flipH="1">
            <a:off x="2612817" y="2734721"/>
            <a:ext cx="914700" cy="1425000"/>
          </a:xfrm>
          <a:prstGeom prst="straightConnector1">
            <a:avLst/>
          </a:prstGeom>
          <a:noFill/>
          <a:ln w="28575" cap="flat" cmpd="sng">
            <a:solidFill>
              <a:schemeClr val="dk2"/>
            </a:solidFill>
            <a:prstDash val="solid"/>
            <a:round/>
            <a:headEnd type="none" w="sm" len="sm"/>
            <a:tailEnd type="triangle" w="med" len="med"/>
          </a:ln>
        </p:spPr>
      </p:cxnSp>
      <p:sp>
        <p:nvSpPr>
          <p:cNvPr id="443" name="Google Shape;443;p29">
            <a:extLst>
              <a:ext uri="{FF2B5EF4-FFF2-40B4-BE49-F238E27FC236}">
                <a16:creationId xmlns:a16="http://schemas.microsoft.com/office/drawing/2014/main" id="{45DCF6F5-6BE5-22D0-B5CD-EC35ADB33CB6}"/>
              </a:ext>
            </a:extLst>
          </p:cNvPr>
          <p:cNvSpPr/>
          <p:nvPr/>
        </p:nvSpPr>
        <p:spPr>
          <a:xfrm>
            <a:off x="2059067" y="1590593"/>
            <a:ext cx="383400" cy="347700"/>
          </a:xfrm>
          <a:prstGeom prst="rect">
            <a:avLst/>
          </a:prstGeom>
          <a:solidFill>
            <a:srgbClr val="FF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444" name="Google Shape;444;p29">
            <a:extLst>
              <a:ext uri="{FF2B5EF4-FFF2-40B4-BE49-F238E27FC236}">
                <a16:creationId xmlns:a16="http://schemas.microsoft.com/office/drawing/2014/main" id="{84B3386E-5973-99EE-183B-C64B9719C40C}"/>
              </a:ext>
            </a:extLst>
          </p:cNvPr>
          <p:cNvSpPr/>
          <p:nvPr/>
        </p:nvSpPr>
        <p:spPr>
          <a:xfrm>
            <a:off x="2554146" y="1590593"/>
            <a:ext cx="383400" cy="347700"/>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m2</a:t>
            </a:r>
            <a:endParaRPr sz="1100" b="0" i="0" u="none" strike="noStrike" cap="none">
              <a:solidFill>
                <a:srgbClr val="000000"/>
              </a:solidFill>
              <a:latin typeface="Arial"/>
              <a:ea typeface="Arial"/>
              <a:cs typeface="Arial"/>
              <a:sym typeface="Arial"/>
            </a:endParaRPr>
          </a:p>
        </p:txBody>
      </p:sp>
      <p:sp>
        <p:nvSpPr>
          <p:cNvPr id="445" name="Google Shape;445;p29">
            <a:extLst>
              <a:ext uri="{FF2B5EF4-FFF2-40B4-BE49-F238E27FC236}">
                <a16:creationId xmlns:a16="http://schemas.microsoft.com/office/drawing/2014/main" id="{5ADF2ABE-A345-463F-884C-EE611C4C9ED0}"/>
              </a:ext>
            </a:extLst>
          </p:cNvPr>
          <p:cNvSpPr/>
          <p:nvPr/>
        </p:nvSpPr>
        <p:spPr>
          <a:xfrm>
            <a:off x="1563989" y="1590593"/>
            <a:ext cx="383400" cy="347700"/>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m1</a:t>
            </a:r>
            <a:endParaRPr sz="1100" b="0" i="0" u="none" strike="noStrike" cap="none">
              <a:solidFill>
                <a:srgbClr val="000000"/>
              </a:solidFill>
              <a:latin typeface="Arial"/>
              <a:ea typeface="Arial"/>
              <a:cs typeface="Arial"/>
              <a:sym typeface="Arial"/>
            </a:endParaRPr>
          </a:p>
        </p:txBody>
      </p:sp>
      <p:sp>
        <p:nvSpPr>
          <p:cNvPr id="446" name="Google Shape;446;p29">
            <a:extLst>
              <a:ext uri="{FF2B5EF4-FFF2-40B4-BE49-F238E27FC236}">
                <a16:creationId xmlns:a16="http://schemas.microsoft.com/office/drawing/2014/main" id="{20638990-1840-3F2A-10BD-2E2866A4ED46}"/>
              </a:ext>
            </a:extLst>
          </p:cNvPr>
          <p:cNvSpPr/>
          <p:nvPr/>
        </p:nvSpPr>
        <p:spPr>
          <a:xfrm rot="3455442">
            <a:off x="1612778" y="2981641"/>
            <a:ext cx="383421" cy="347643"/>
          </a:xfrm>
          <a:prstGeom prst="rect">
            <a:avLst/>
          </a:prstGeom>
          <a:solidFill>
            <a:srgbClr val="FF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447" name="Google Shape;447;p29">
            <a:extLst>
              <a:ext uri="{FF2B5EF4-FFF2-40B4-BE49-F238E27FC236}">
                <a16:creationId xmlns:a16="http://schemas.microsoft.com/office/drawing/2014/main" id="{BE7868C3-B1ED-2D30-D329-03DC6187A4E5}"/>
              </a:ext>
            </a:extLst>
          </p:cNvPr>
          <p:cNvSpPr/>
          <p:nvPr/>
        </p:nvSpPr>
        <p:spPr>
          <a:xfrm rot="3455442">
            <a:off x="1877918" y="3399736"/>
            <a:ext cx="383421" cy="347643"/>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m4</a:t>
            </a:r>
            <a:endParaRPr sz="1100" b="0" i="0" u="none" strike="noStrike" cap="none">
              <a:solidFill>
                <a:srgbClr val="000000"/>
              </a:solidFill>
              <a:latin typeface="Arial"/>
              <a:ea typeface="Arial"/>
              <a:cs typeface="Arial"/>
              <a:sym typeface="Arial"/>
            </a:endParaRPr>
          </a:p>
        </p:txBody>
      </p:sp>
      <p:sp>
        <p:nvSpPr>
          <p:cNvPr id="448" name="Google Shape;448;p29">
            <a:extLst>
              <a:ext uri="{FF2B5EF4-FFF2-40B4-BE49-F238E27FC236}">
                <a16:creationId xmlns:a16="http://schemas.microsoft.com/office/drawing/2014/main" id="{B2D9A7D9-9422-E848-426F-8D59ECE97907}"/>
              </a:ext>
            </a:extLst>
          </p:cNvPr>
          <p:cNvSpPr/>
          <p:nvPr/>
        </p:nvSpPr>
        <p:spPr>
          <a:xfrm rot="3455442">
            <a:off x="1347639" y="2563546"/>
            <a:ext cx="383421" cy="347643"/>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m3</a:t>
            </a:r>
            <a:endParaRPr sz="1100" b="0" i="0" u="none" strike="noStrike" cap="none">
              <a:solidFill>
                <a:srgbClr val="000000"/>
              </a:solidFill>
              <a:latin typeface="Arial"/>
              <a:ea typeface="Arial"/>
              <a:cs typeface="Arial"/>
              <a:sym typeface="Arial"/>
            </a:endParaRPr>
          </a:p>
        </p:txBody>
      </p:sp>
      <p:sp>
        <p:nvSpPr>
          <p:cNvPr id="449" name="Google Shape;449;p29">
            <a:extLst>
              <a:ext uri="{FF2B5EF4-FFF2-40B4-BE49-F238E27FC236}">
                <a16:creationId xmlns:a16="http://schemas.microsoft.com/office/drawing/2014/main" id="{BBB03463-D720-DB20-EB62-9F5694FCE35E}"/>
              </a:ext>
            </a:extLst>
          </p:cNvPr>
          <p:cNvSpPr/>
          <p:nvPr/>
        </p:nvSpPr>
        <p:spPr>
          <a:xfrm rot="-3427810">
            <a:off x="2721807" y="2749252"/>
            <a:ext cx="383614" cy="347834"/>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m6</a:t>
            </a:r>
            <a:endParaRPr sz="1100" b="0" i="0" u="none" strike="noStrike" cap="none">
              <a:solidFill>
                <a:srgbClr val="000000"/>
              </a:solidFill>
              <a:latin typeface="Arial"/>
              <a:ea typeface="Arial"/>
              <a:cs typeface="Arial"/>
              <a:sym typeface="Arial"/>
            </a:endParaRPr>
          </a:p>
        </p:txBody>
      </p:sp>
      <p:sp>
        <p:nvSpPr>
          <p:cNvPr id="450" name="Google Shape;450;p29">
            <a:extLst>
              <a:ext uri="{FF2B5EF4-FFF2-40B4-BE49-F238E27FC236}">
                <a16:creationId xmlns:a16="http://schemas.microsoft.com/office/drawing/2014/main" id="{2D52960D-0774-96EF-85E5-B84D3BF1A756}"/>
              </a:ext>
            </a:extLst>
          </p:cNvPr>
          <p:cNvSpPr/>
          <p:nvPr/>
        </p:nvSpPr>
        <p:spPr>
          <a:xfrm rot="-3427810">
            <a:off x="2935843" y="3730352"/>
            <a:ext cx="383614" cy="347834"/>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m5</a:t>
            </a:r>
            <a:endParaRPr sz="1100" b="0" i="0" u="none" strike="noStrike" cap="none">
              <a:solidFill>
                <a:srgbClr val="000000"/>
              </a:solidFill>
              <a:latin typeface="Arial"/>
              <a:ea typeface="Arial"/>
              <a:cs typeface="Arial"/>
              <a:sym typeface="Arial"/>
            </a:endParaRPr>
          </a:p>
        </p:txBody>
      </p:sp>
      <p:sp>
        <p:nvSpPr>
          <p:cNvPr id="451" name="Google Shape;451;p29">
            <a:extLst>
              <a:ext uri="{FF2B5EF4-FFF2-40B4-BE49-F238E27FC236}">
                <a16:creationId xmlns:a16="http://schemas.microsoft.com/office/drawing/2014/main" id="{5DFDFC5F-6CDE-E246-4F0B-50DA8C65B626}"/>
              </a:ext>
            </a:extLst>
          </p:cNvPr>
          <p:cNvSpPr/>
          <p:nvPr/>
        </p:nvSpPr>
        <p:spPr>
          <a:xfrm rot="3455442">
            <a:off x="838664" y="3182796"/>
            <a:ext cx="383421" cy="347643"/>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m7</a:t>
            </a:r>
            <a:endParaRPr sz="1100" b="0" i="0" u="none" strike="noStrike" cap="none">
              <a:solidFill>
                <a:srgbClr val="000000"/>
              </a:solidFill>
              <a:latin typeface="Arial"/>
              <a:ea typeface="Arial"/>
              <a:cs typeface="Arial"/>
              <a:sym typeface="Arial"/>
            </a:endParaRPr>
          </a:p>
        </p:txBody>
      </p:sp>
      <p:sp>
        <p:nvSpPr>
          <p:cNvPr id="455" name="Google Shape;455;p29">
            <a:extLst>
              <a:ext uri="{FF2B5EF4-FFF2-40B4-BE49-F238E27FC236}">
                <a16:creationId xmlns:a16="http://schemas.microsoft.com/office/drawing/2014/main" id="{7CE413F1-82C7-8D8E-ADB2-FDF734B92FB6}"/>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34</a:t>
            </a:fld>
            <a:endParaRPr/>
          </a:p>
        </p:txBody>
      </p:sp>
      <p:sp>
        <p:nvSpPr>
          <p:cNvPr id="2" name="TextBox 1">
            <a:extLst>
              <a:ext uri="{FF2B5EF4-FFF2-40B4-BE49-F238E27FC236}">
                <a16:creationId xmlns:a16="http://schemas.microsoft.com/office/drawing/2014/main" id="{B762E24C-2AE5-24BA-0CBD-22FCCE54F082}"/>
              </a:ext>
            </a:extLst>
          </p:cNvPr>
          <p:cNvSpPr txBox="1"/>
          <p:nvPr/>
        </p:nvSpPr>
        <p:spPr>
          <a:xfrm>
            <a:off x="4463201" y="888061"/>
            <a:ext cx="4355690" cy="3693319"/>
          </a:xfrm>
          <a:prstGeom prst="rect">
            <a:avLst/>
          </a:prstGeom>
          <a:noFill/>
        </p:spPr>
        <p:txBody>
          <a:bodyPr wrap="square" rtlCol="0">
            <a:spAutoFit/>
          </a:bodyPr>
          <a:lstStyle/>
          <a:p>
            <a:pPr marL="285750" indent="-285750">
              <a:buFont typeface="Wingdings" pitchFamily="2" charset="2"/>
              <a:buChar char="q"/>
            </a:pPr>
            <a:r>
              <a:rPr lang="en-US" sz="1800" dirty="0"/>
              <a:t>Tokens arriving on the incoming channels of a process that has already started the snapshot are recorded as the state of that channel.</a:t>
            </a:r>
          </a:p>
          <a:p>
            <a:endParaRPr lang="en-US" sz="1800" dirty="0"/>
          </a:p>
          <a:p>
            <a:pPr marL="285750" indent="-285750">
              <a:buFont typeface="Wingdings" pitchFamily="2" charset="2"/>
              <a:buChar char="q"/>
            </a:pPr>
            <a:r>
              <a:rPr lang="en-US" sz="1800" dirty="0"/>
              <a:t>Tokens sent on an outbound channel after a process has sent a marker on that channel are not included in the state of the channel.</a:t>
            </a:r>
          </a:p>
          <a:p>
            <a:endParaRPr lang="en-US" sz="1800" dirty="0"/>
          </a:p>
          <a:p>
            <a:pPr marL="285750" indent="-285750">
              <a:buFont typeface="Wingdings" pitchFamily="2" charset="2"/>
              <a:buChar char="q"/>
            </a:pPr>
            <a:r>
              <a:rPr lang="en-US" sz="1800" dirty="0"/>
              <a:t>The channels through which each process receives the marker for the first time are recorded to be empty. </a:t>
            </a:r>
          </a:p>
        </p:txBody>
      </p:sp>
    </p:spTree>
    <p:extLst>
      <p:ext uri="{BB962C8B-B14F-4D97-AF65-F5344CB8AC3E}">
        <p14:creationId xmlns:p14="http://schemas.microsoft.com/office/powerpoint/2010/main" val="671430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459">
          <a:extLst>
            <a:ext uri="{FF2B5EF4-FFF2-40B4-BE49-F238E27FC236}">
              <a16:creationId xmlns:a16="http://schemas.microsoft.com/office/drawing/2014/main" id="{9D3DC85F-30F4-78DE-52E2-C65555866621}"/>
            </a:ext>
          </a:extLst>
        </p:cNvPr>
        <p:cNvGrpSpPr/>
        <p:nvPr/>
      </p:nvGrpSpPr>
      <p:grpSpPr>
        <a:xfrm>
          <a:off x="0" y="0"/>
          <a:ext cx="0" cy="0"/>
          <a:chOff x="0" y="0"/>
          <a:chExt cx="0" cy="0"/>
        </a:xfrm>
      </p:grpSpPr>
      <p:sp>
        <p:nvSpPr>
          <p:cNvPr id="460" name="Google Shape;460;p30">
            <a:extLst>
              <a:ext uri="{FF2B5EF4-FFF2-40B4-BE49-F238E27FC236}">
                <a16:creationId xmlns:a16="http://schemas.microsoft.com/office/drawing/2014/main" id="{CBBC2520-5E73-9EBE-D545-E8C7E1A6DE19}"/>
              </a:ext>
            </a:extLst>
          </p:cNvPr>
          <p:cNvSpPr txBox="1">
            <a:spLocks noGrp="1"/>
          </p:cNvSpPr>
          <p:nvPr>
            <p:ph type="ctrTitle"/>
          </p:nvPr>
        </p:nvSpPr>
        <p:spPr>
          <a:xfrm>
            <a:off x="311708" y="744575"/>
            <a:ext cx="8520600" cy="2052600"/>
          </a:xfrm>
        </p:spPr>
        <p:txBody>
          <a:bodyPr spcFirstLastPara="1" wrap="square" lIns="91425" tIns="91425" rIns="91425" bIns="91425" anchor="b" anchorCtr="0">
            <a:normAutofit/>
          </a:bodyPr>
          <a:lstStyle/>
          <a:p>
            <a:pPr marL="0" lvl="0" indent="0" rtl="0">
              <a:spcBef>
                <a:spcPts val="0"/>
              </a:spcBef>
              <a:spcAft>
                <a:spcPts val="0"/>
              </a:spcAft>
              <a:buSzPts val="2800"/>
              <a:buNone/>
            </a:pPr>
            <a:r>
              <a:rPr lang="en-US" sz="4800" b="1" dirty="0">
                <a:solidFill>
                  <a:schemeClr val="bg1"/>
                </a:solidFill>
              </a:rPr>
              <a:t>Puzzles from the Lecture</a:t>
            </a:r>
          </a:p>
        </p:txBody>
      </p:sp>
      <p:sp>
        <p:nvSpPr>
          <p:cNvPr id="462" name="Google Shape;462;p30">
            <a:extLst>
              <a:ext uri="{FF2B5EF4-FFF2-40B4-BE49-F238E27FC236}">
                <a16:creationId xmlns:a16="http://schemas.microsoft.com/office/drawing/2014/main" id="{4FA79B0A-08EB-E8D5-950F-CFE36CB745CC}"/>
              </a:ext>
            </a:extLst>
          </p:cNvPr>
          <p:cNvSpPr txBox="1">
            <a:spLocks noGrp="1"/>
          </p:cNvSpPr>
          <p:nvPr>
            <p:ph type="sldNum" idx="12"/>
          </p:nvPr>
        </p:nvSpPr>
        <p:spPr>
          <a:xfrm>
            <a:off x="8472458" y="4663217"/>
            <a:ext cx="548700" cy="393600"/>
          </a:xfrm>
        </p:spPr>
        <p:txBody>
          <a:bodyPr spcFirstLastPara="1" wrap="square" lIns="91425" tIns="91425" rIns="91425" bIns="91425" anchor="ctr" anchorCtr="0">
            <a:normAutofit/>
          </a:bodyPr>
          <a:lstStyle/>
          <a:p>
            <a:pPr marL="0" lvl="0" indent="0" rtl="0">
              <a:lnSpc>
                <a:spcPct val="90000"/>
              </a:lnSpc>
              <a:spcBef>
                <a:spcPts val="0"/>
              </a:spcBef>
              <a:spcAft>
                <a:spcPts val="600"/>
              </a:spcAft>
              <a:buClr>
                <a:srgbClr val="000000"/>
              </a:buClr>
              <a:buSzPts val="1000"/>
              <a:buFont typeface="Arial"/>
              <a:buNone/>
            </a:pPr>
            <a:fld id="{00000000-1234-1234-1234-123412341234}" type="slidenum">
              <a:rPr lang="en" sz="900">
                <a:solidFill>
                  <a:schemeClr val="bg1"/>
                </a:solidFill>
              </a:rPr>
              <a:pPr marL="0" lvl="0" indent="0" rtl="0">
                <a:lnSpc>
                  <a:spcPct val="90000"/>
                </a:lnSpc>
                <a:spcBef>
                  <a:spcPts val="0"/>
                </a:spcBef>
                <a:spcAft>
                  <a:spcPts val="600"/>
                </a:spcAft>
                <a:buClr>
                  <a:srgbClr val="000000"/>
                </a:buClr>
                <a:buSzPts val="1000"/>
                <a:buFont typeface="Arial"/>
                <a:buNone/>
              </a:pPr>
              <a:t>35</a:t>
            </a:fld>
            <a:endParaRPr lang="en" sz="900">
              <a:solidFill>
                <a:schemeClr val="bg1"/>
              </a:solidFill>
            </a:endParaRPr>
          </a:p>
        </p:txBody>
      </p:sp>
    </p:spTree>
    <p:extLst>
      <p:ext uri="{BB962C8B-B14F-4D97-AF65-F5344CB8AC3E}">
        <p14:creationId xmlns:p14="http://schemas.microsoft.com/office/powerpoint/2010/main" val="834389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459">
          <a:extLst>
            <a:ext uri="{FF2B5EF4-FFF2-40B4-BE49-F238E27FC236}">
              <a16:creationId xmlns:a16="http://schemas.microsoft.com/office/drawing/2014/main" id="{03BA88D6-2A4D-1017-E856-B4FD5DA08C37}"/>
            </a:ext>
          </a:extLst>
        </p:cNvPr>
        <p:cNvGrpSpPr/>
        <p:nvPr/>
      </p:nvGrpSpPr>
      <p:grpSpPr>
        <a:xfrm>
          <a:off x="0" y="0"/>
          <a:ext cx="0" cy="0"/>
          <a:chOff x="0" y="0"/>
          <a:chExt cx="0" cy="0"/>
        </a:xfrm>
      </p:grpSpPr>
      <p:sp>
        <p:nvSpPr>
          <p:cNvPr id="462" name="Google Shape;462;p30">
            <a:extLst>
              <a:ext uri="{FF2B5EF4-FFF2-40B4-BE49-F238E27FC236}">
                <a16:creationId xmlns:a16="http://schemas.microsoft.com/office/drawing/2014/main" id="{5AD6C96C-051C-DE19-8A90-C8A05BEC6614}"/>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36</a:t>
            </a:fld>
            <a:endParaRPr/>
          </a:p>
        </p:txBody>
      </p:sp>
      <p:pic>
        <p:nvPicPr>
          <p:cNvPr id="5" name="Picture 4">
            <a:extLst>
              <a:ext uri="{FF2B5EF4-FFF2-40B4-BE49-F238E27FC236}">
                <a16:creationId xmlns:a16="http://schemas.microsoft.com/office/drawing/2014/main" id="{949871D8-309F-371A-3F4B-10AB29247228}"/>
              </a:ext>
            </a:extLst>
          </p:cNvPr>
          <p:cNvPicPr>
            <a:picLocks noChangeAspect="1"/>
          </p:cNvPicPr>
          <p:nvPr/>
        </p:nvPicPr>
        <p:blipFill>
          <a:blip r:embed="rId3"/>
          <a:srcRect t="20483" b="12569"/>
          <a:stretch>
            <a:fillRect/>
          </a:stretch>
        </p:blipFill>
        <p:spPr>
          <a:xfrm>
            <a:off x="285504" y="493776"/>
            <a:ext cx="8572991" cy="4435025"/>
          </a:xfrm>
          <a:prstGeom prst="rect">
            <a:avLst/>
          </a:prstGeom>
        </p:spPr>
      </p:pic>
      <p:sp>
        <p:nvSpPr>
          <p:cNvPr id="7" name="TextBox 6">
            <a:extLst>
              <a:ext uri="{FF2B5EF4-FFF2-40B4-BE49-F238E27FC236}">
                <a16:creationId xmlns:a16="http://schemas.microsoft.com/office/drawing/2014/main" id="{3F3FCAE5-0234-FB12-CEAE-42F8080C3D04}"/>
              </a:ext>
            </a:extLst>
          </p:cNvPr>
          <p:cNvSpPr txBox="1"/>
          <p:nvPr/>
        </p:nvSpPr>
        <p:spPr>
          <a:xfrm>
            <a:off x="4095134" y="3470787"/>
            <a:ext cx="1420763" cy="307777"/>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908371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459">
          <a:extLst>
            <a:ext uri="{FF2B5EF4-FFF2-40B4-BE49-F238E27FC236}">
              <a16:creationId xmlns:a16="http://schemas.microsoft.com/office/drawing/2014/main" id="{91456BB9-2E64-D5EB-7FF4-35A151C17077}"/>
            </a:ext>
          </a:extLst>
        </p:cNvPr>
        <p:cNvGrpSpPr/>
        <p:nvPr/>
      </p:nvGrpSpPr>
      <p:grpSpPr>
        <a:xfrm>
          <a:off x="0" y="0"/>
          <a:ext cx="0" cy="0"/>
          <a:chOff x="0" y="0"/>
          <a:chExt cx="0" cy="0"/>
        </a:xfrm>
      </p:grpSpPr>
      <p:sp>
        <p:nvSpPr>
          <p:cNvPr id="462" name="Google Shape;462;p30">
            <a:extLst>
              <a:ext uri="{FF2B5EF4-FFF2-40B4-BE49-F238E27FC236}">
                <a16:creationId xmlns:a16="http://schemas.microsoft.com/office/drawing/2014/main" id="{16229BC5-E6EB-6886-FE0C-D87D03445EF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37</a:t>
            </a:fld>
            <a:endParaRPr/>
          </a:p>
        </p:txBody>
      </p:sp>
      <p:pic>
        <p:nvPicPr>
          <p:cNvPr id="5" name="Picture 4">
            <a:extLst>
              <a:ext uri="{FF2B5EF4-FFF2-40B4-BE49-F238E27FC236}">
                <a16:creationId xmlns:a16="http://schemas.microsoft.com/office/drawing/2014/main" id="{8EF5D1EB-EDC0-A8B1-ED42-B74C2B99693D}"/>
              </a:ext>
            </a:extLst>
          </p:cNvPr>
          <p:cNvPicPr>
            <a:picLocks noChangeAspect="1"/>
          </p:cNvPicPr>
          <p:nvPr/>
        </p:nvPicPr>
        <p:blipFill>
          <a:blip r:embed="rId3"/>
          <a:srcRect t="20483" b="12569"/>
          <a:stretch>
            <a:fillRect/>
          </a:stretch>
        </p:blipFill>
        <p:spPr>
          <a:xfrm>
            <a:off x="-97954" y="1044382"/>
            <a:ext cx="6243115" cy="3229721"/>
          </a:xfrm>
          <a:prstGeom prst="rect">
            <a:avLst/>
          </a:prstGeom>
        </p:spPr>
      </p:pic>
      <p:sp>
        <p:nvSpPr>
          <p:cNvPr id="7" name="TextBox 6">
            <a:extLst>
              <a:ext uri="{FF2B5EF4-FFF2-40B4-BE49-F238E27FC236}">
                <a16:creationId xmlns:a16="http://schemas.microsoft.com/office/drawing/2014/main" id="{D28F22B5-2047-38AE-771D-10A66E178D22}"/>
              </a:ext>
            </a:extLst>
          </p:cNvPr>
          <p:cNvSpPr txBox="1"/>
          <p:nvPr/>
        </p:nvSpPr>
        <p:spPr>
          <a:xfrm>
            <a:off x="2313221" y="3215149"/>
            <a:ext cx="1420763" cy="307777"/>
          </a:xfrm>
          <a:prstGeom prst="rect">
            <a:avLst/>
          </a:prstGeom>
          <a:solidFill>
            <a:schemeClr val="tx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759E50D8-6B09-2453-D746-04E6F0FCA05C}"/>
              </a:ext>
            </a:extLst>
          </p:cNvPr>
          <p:cNvSpPr txBox="1"/>
          <p:nvPr/>
        </p:nvSpPr>
        <p:spPr>
          <a:xfrm>
            <a:off x="6351638" y="265471"/>
            <a:ext cx="2477730" cy="307777"/>
          </a:xfrm>
          <a:prstGeom prst="rect">
            <a:avLst/>
          </a:prstGeom>
          <a:solidFill>
            <a:srgbClr val="E04AFC"/>
          </a:solidFill>
        </p:spPr>
        <p:txBody>
          <a:bodyPr wrap="square" rtlCol="0">
            <a:spAutoFit/>
          </a:bodyPr>
          <a:lstStyle/>
          <a:p>
            <a:r>
              <a:rPr lang="en-US" dirty="0"/>
              <a:t>P was captured in (Q,P) </a:t>
            </a:r>
          </a:p>
        </p:txBody>
      </p:sp>
      <p:sp>
        <p:nvSpPr>
          <p:cNvPr id="3" name="TextBox 2">
            <a:extLst>
              <a:ext uri="{FF2B5EF4-FFF2-40B4-BE49-F238E27FC236}">
                <a16:creationId xmlns:a16="http://schemas.microsoft.com/office/drawing/2014/main" id="{60113585-6CC0-BA33-10A2-5D6C5800B7A8}"/>
              </a:ext>
            </a:extLst>
          </p:cNvPr>
          <p:cNvSpPr txBox="1"/>
          <p:nvPr/>
        </p:nvSpPr>
        <p:spPr>
          <a:xfrm>
            <a:off x="6351638" y="1060004"/>
            <a:ext cx="2477730" cy="738664"/>
          </a:xfrm>
          <a:prstGeom prst="rect">
            <a:avLst/>
          </a:prstGeom>
          <a:solidFill>
            <a:srgbClr val="E04AFC"/>
          </a:solidFill>
        </p:spPr>
        <p:txBody>
          <a:bodyPr wrap="square" rtlCol="0">
            <a:spAutoFit/>
          </a:bodyPr>
          <a:lstStyle/>
          <a:p>
            <a:r>
              <a:rPr lang="en-US" dirty="0"/>
              <a:t>1. Process P started the snapshot before Token P was received</a:t>
            </a:r>
          </a:p>
        </p:txBody>
      </p:sp>
      <p:sp>
        <p:nvSpPr>
          <p:cNvPr id="4" name="TextBox 3">
            <a:extLst>
              <a:ext uri="{FF2B5EF4-FFF2-40B4-BE49-F238E27FC236}">
                <a16:creationId xmlns:a16="http://schemas.microsoft.com/office/drawing/2014/main" id="{E6519A8C-B69C-B2BC-073B-5D96830B605C}"/>
              </a:ext>
            </a:extLst>
          </p:cNvPr>
          <p:cNvSpPr txBox="1"/>
          <p:nvPr/>
        </p:nvSpPr>
        <p:spPr>
          <a:xfrm>
            <a:off x="6351638" y="2601029"/>
            <a:ext cx="2477730" cy="307777"/>
          </a:xfrm>
          <a:prstGeom prst="rect">
            <a:avLst/>
          </a:prstGeom>
          <a:solidFill>
            <a:srgbClr val="FD5952"/>
          </a:solidFill>
        </p:spPr>
        <p:txBody>
          <a:bodyPr wrap="square" rtlCol="0">
            <a:spAutoFit/>
          </a:bodyPr>
          <a:lstStyle/>
          <a:p>
            <a:r>
              <a:rPr lang="en-US" dirty="0"/>
              <a:t>R was captured in (Q,T) </a:t>
            </a:r>
          </a:p>
        </p:txBody>
      </p:sp>
      <p:sp>
        <p:nvSpPr>
          <p:cNvPr id="6" name="TextBox 5">
            <a:extLst>
              <a:ext uri="{FF2B5EF4-FFF2-40B4-BE49-F238E27FC236}">
                <a16:creationId xmlns:a16="http://schemas.microsoft.com/office/drawing/2014/main" id="{A2835AF6-3C9F-6A3D-1049-7A6DDF02CAF3}"/>
              </a:ext>
            </a:extLst>
          </p:cNvPr>
          <p:cNvSpPr txBox="1"/>
          <p:nvPr/>
        </p:nvSpPr>
        <p:spPr>
          <a:xfrm>
            <a:off x="6351638" y="3378506"/>
            <a:ext cx="2477730" cy="738664"/>
          </a:xfrm>
          <a:prstGeom prst="rect">
            <a:avLst/>
          </a:prstGeom>
          <a:solidFill>
            <a:srgbClr val="FD5952"/>
          </a:solidFill>
        </p:spPr>
        <p:txBody>
          <a:bodyPr wrap="square" rtlCol="0">
            <a:spAutoFit/>
          </a:bodyPr>
          <a:lstStyle/>
          <a:p>
            <a:r>
              <a:rPr lang="en-US" dirty="0"/>
              <a:t>1. Process T started the snapshot before Token R was received</a:t>
            </a:r>
          </a:p>
        </p:txBody>
      </p:sp>
      <p:sp>
        <p:nvSpPr>
          <p:cNvPr id="8" name="TextBox 7">
            <a:extLst>
              <a:ext uri="{FF2B5EF4-FFF2-40B4-BE49-F238E27FC236}">
                <a16:creationId xmlns:a16="http://schemas.microsoft.com/office/drawing/2014/main" id="{D7F02E7A-E3E5-F854-2FFD-2D49242B680C}"/>
              </a:ext>
            </a:extLst>
          </p:cNvPr>
          <p:cNvSpPr txBox="1"/>
          <p:nvPr/>
        </p:nvSpPr>
        <p:spPr>
          <a:xfrm>
            <a:off x="6351638" y="1865363"/>
            <a:ext cx="2477730" cy="523220"/>
          </a:xfrm>
          <a:prstGeom prst="rect">
            <a:avLst/>
          </a:prstGeom>
          <a:solidFill>
            <a:srgbClr val="E04AFC"/>
          </a:solidFill>
        </p:spPr>
        <p:txBody>
          <a:bodyPr wrap="square" rtlCol="0">
            <a:spAutoFit/>
          </a:bodyPr>
          <a:lstStyle/>
          <a:p>
            <a:r>
              <a:rPr lang="en-US" dirty="0"/>
              <a:t>2. It received the marker back after receiving Token P </a:t>
            </a:r>
          </a:p>
        </p:txBody>
      </p:sp>
      <p:sp>
        <p:nvSpPr>
          <p:cNvPr id="9" name="Down Arrow 8">
            <a:extLst>
              <a:ext uri="{FF2B5EF4-FFF2-40B4-BE49-F238E27FC236}">
                <a16:creationId xmlns:a16="http://schemas.microsoft.com/office/drawing/2014/main" id="{610D5C10-73C4-F47A-CC83-36F3EDF75551}"/>
              </a:ext>
            </a:extLst>
          </p:cNvPr>
          <p:cNvSpPr/>
          <p:nvPr/>
        </p:nvSpPr>
        <p:spPr>
          <a:xfrm>
            <a:off x="7452851" y="654704"/>
            <a:ext cx="275303" cy="307777"/>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1FFAA6A-9AE2-38F8-58B2-8D35313D30B6}"/>
              </a:ext>
            </a:extLst>
          </p:cNvPr>
          <p:cNvSpPr txBox="1"/>
          <p:nvPr/>
        </p:nvSpPr>
        <p:spPr>
          <a:xfrm>
            <a:off x="6351638" y="4152175"/>
            <a:ext cx="2477730" cy="523220"/>
          </a:xfrm>
          <a:prstGeom prst="rect">
            <a:avLst/>
          </a:prstGeom>
          <a:solidFill>
            <a:srgbClr val="FD5952"/>
          </a:solidFill>
        </p:spPr>
        <p:txBody>
          <a:bodyPr wrap="square" rtlCol="0">
            <a:spAutoFit/>
          </a:bodyPr>
          <a:lstStyle/>
          <a:p>
            <a:r>
              <a:rPr lang="en-US" dirty="0"/>
              <a:t>2. It received the marker back after receiving Token R </a:t>
            </a:r>
          </a:p>
        </p:txBody>
      </p:sp>
      <p:sp>
        <p:nvSpPr>
          <p:cNvPr id="11" name="Down Arrow 10">
            <a:extLst>
              <a:ext uri="{FF2B5EF4-FFF2-40B4-BE49-F238E27FC236}">
                <a16:creationId xmlns:a16="http://schemas.microsoft.com/office/drawing/2014/main" id="{38337C03-0F2E-1092-C977-472F3F59769F}"/>
              </a:ext>
            </a:extLst>
          </p:cNvPr>
          <p:cNvSpPr/>
          <p:nvPr/>
        </p:nvSpPr>
        <p:spPr>
          <a:xfrm>
            <a:off x="7452850" y="2989767"/>
            <a:ext cx="275303" cy="307777"/>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66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8" grpId="0" animBg="1"/>
      <p:bldP spid="9"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459">
          <a:extLst>
            <a:ext uri="{FF2B5EF4-FFF2-40B4-BE49-F238E27FC236}">
              <a16:creationId xmlns:a16="http://schemas.microsoft.com/office/drawing/2014/main" id="{9861A776-BAA4-77B4-5103-5AD40B4D6543}"/>
            </a:ext>
          </a:extLst>
        </p:cNvPr>
        <p:cNvGrpSpPr/>
        <p:nvPr/>
      </p:nvGrpSpPr>
      <p:grpSpPr>
        <a:xfrm>
          <a:off x="0" y="0"/>
          <a:ext cx="0" cy="0"/>
          <a:chOff x="0" y="0"/>
          <a:chExt cx="0" cy="0"/>
        </a:xfrm>
      </p:grpSpPr>
      <p:sp>
        <p:nvSpPr>
          <p:cNvPr id="462" name="Google Shape;462;p30">
            <a:extLst>
              <a:ext uri="{FF2B5EF4-FFF2-40B4-BE49-F238E27FC236}">
                <a16:creationId xmlns:a16="http://schemas.microsoft.com/office/drawing/2014/main" id="{1CB7736E-F5B6-B6DA-709B-D18B68E87022}"/>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38</a:t>
            </a:fld>
            <a:endParaRPr/>
          </a:p>
        </p:txBody>
      </p:sp>
      <p:pic>
        <p:nvPicPr>
          <p:cNvPr id="2" name="Picture 1">
            <a:extLst>
              <a:ext uri="{FF2B5EF4-FFF2-40B4-BE49-F238E27FC236}">
                <a16:creationId xmlns:a16="http://schemas.microsoft.com/office/drawing/2014/main" id="{0F71FA6A-6326-0814-52EB-3DF74F71981D}"/>
              </a:ext>
            </a:extLst>
          </p:cNvPr>
          <p:cNvPicPr>
            <a:picLocks noChangeAspect="1"/>
          </p:cNvPicPr>
          <p:nvPr/>
        </p:nvPicPr>
        <p:blipFill>
          <a:blip r:embed="rId3"/>
          <a:srcRect t="18988" b="12525"/>
          <a:stretch>
            <a:fillRect/>
          </a:stretch>
        </p:blipFill>
        <p:spPr>
          <a:xfrm>
            <a:off x="271733" y="436498"/>
            <a:ext cx="8600534" cy="4551535"/>
          </a:xfrm>
          <a:prstGeom prst="rect">
            <a:avLst/>
          </a:prstGeom>
        </p:spPr>
      </p:pic>
      <p:sp>
        <p:nvSpPr>
          <p:cNvPr id="3" name="TextBox 2">
            <a:extLst>
              <a:ext uri="{FF2B5EF4-FFF2-40B4-BE49-F238E27FC236}">
                <a16:creationId xmlns:a16="http://schemas.microsoft.com/office/drawing/2014/main" id="{86134C6C-D6D8-2A1B-FB9D-1897F13125F2}"/>
              </a:ext>
            </a:extLst>
          </p:cNvPr>
          <p:cNvSpPr txBox="1"/>
          <p:nvPr/>
        </p:nvSpPr>
        <p:spPr>
          <a:xfrm>
            <a:off x="4107187" y="3511240"/>
            <a:ext cx="1420763" cy="307777"/>
          </a:xfrm>
          <a:prstGeom prst="rect">
            <a:avLst/>
          </a:prstGeom>
          <a:solidFill>
            <a:schemeClr val="tx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DCF4990B-7345-DFD7-2CCB-C96F6B3AB279}"/>
              </a:ext>
            </a:extLst>
          </p:cNvPr>
          <p:cNvSpPr txBox="1"/>
          <p:nvPr/>
        </p:nvSpPr>
        <p:spPr>
          <a:xfrm>
            <a:off x="3861618" y="4355440"/>
            <a:ext cx="1420763" cy="307777"/>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276427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9"/>
        <p:cNvGrpSpPr/>
        <p:nvPr/>
      </p:nvGrpSpPr>
      <p:grpSpPr>
        <a:xfrm>
          <a:off x="0" y="0"/>
          <a:ext cx="0" cy="0"/>
          <a:chOff x="0" y="0"/>
          <a:chExt cx="0" cy="0"/>
        </a:xfrm>
      </p:grpSpPr>
      <p:sp>
        <p:nvSpPr>
          <p:cNvPr id="460" name="Google Shape;460;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solidFill>
                  <a:srgbClr val="000000"/>
                </a:solidFill>
              </a:rPr>
              <a:t>Assignment 2 Overview </a:t>
            </a:r>
            <a:endParaRPr b="1">
              <a:solidFill>
                <a:srgbClr val="000000"/>
              </a:solidFill>
            </a:endParaRPr>
          </a:p>
        </p:txBody>
      </p:sp>
      <p:sp>
        <p:nvSpPr>
          <p:cNvPr id="461" name="Google Shape;461;p30"/>
          <p:cNvSpPr txBox="1">
            <a:spLocks noGrp="1"/>
          </p:cNvSpPr>
          <p:nvPr>
            <p:ph type="body" idx="1"/>
          </p:nvPr>
        </p:nvSpPr>
        <p:spPr>
          <a:xfrm>
            <a:off x="311700" y="1152475"/>
            <a:ext cx="8520600" cy="31494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Char char="●"/>
            </a:pPr>
            <a:r>
              <a:rPr lang="en" dirty="0">
                <a:solidFill>
                  <a:srgbClr val="000000"/>
                </a:solidFill>
              </a:rPr>
              <a:t>You will implement the Chandy-Lamport snapshot algorithm</a:t>
            </a:r>
            <a:endParaRPr dirty="0">
              <a:solidFill>
                <a:srgbClr val="000000"/>
              </a:solidFill>
            </a:endParaRPr>
          </a:p>
          <a:p>
            <a:pPr marL="457200" lvl="0" indent="-342900" algn="l" rtl="0">
              <a:lnSpc>
                <a:spcPct val="150000"/>
              </a:lnSpc>
              <a:spcBef>
                <a:spcPts val="0"/>
              </a:spcBef>
              <a:spcAft>
                <a:spcPts val="0"/>
              </a:spcAft>
              <a:buClr>
                <a:srgbClr val="000000"/>
              </a:buClr>
              <a:buSzPts val="1800"/>
              <a:buChar char="●"/>
            </a:pPr>
            <a:r>
              <a:rPr lang="en" dirty="0">
                <a:solidFill>
                  <a:srgbClr val="000000"/>
                </a:solidFill>
              </a:rPr>
              <a:t>Application is a token passing system</a:t>
            </a:r>
            <a:endParaRPr dirty="0">
              <a:solidFill>
                <a:srgbClr val="000000"/>
              </a:solidFill>
            </a:endParaRPr>
          </a:p>
          <a:p>
            <a:pPr marL="914400" lvl="1" indent="-317500" algn="l" rtl="0">
              <a:lnSpc>
                <a:spcPct val="150000"/>
              </a:lnSpc>
              <a:spcBef>
                <a:spcPts val="0"/>
              </a:spcBef>
              <a:spcAft>
                <a:spcPts val="0"/>
              </a:spcAft>
              <a:buClr>
                <a:srgbClr val="000000"/>
              </a:buClr>
              <a:buSzPts val="1400"/>
              <a:buChar char="○"/>
            </a:pPr>
            <a:r>
              <a:rPr lang="en" dirty="0">
                <a:solidFill>
                  <a:srgbClr val="000000"/>
                </a:solidFill>
              </a:rPr>
              <a:t>Number of tokens must be preserved in your snapshots</a:t>
            </a:r>
            <a:endParaRPr sz="1400" dirty="0">
              <a:solidFill>
                <a:srgbClr val="000000"/>
              </a:solidFill>
            </a:endParaRPr>
          </a:p>
          <a:p>
            <a:pPr marL="457200" lvl="0" indent="-342900" algn="l" rtl="0">
              <a:lnSpc>
                <a:spcPct val="150000"/>
              </a:lnSpc>
              <a:spcBef>
                <a:spcPts val="0"/>
              </a:spcBef>
              <a:spcAft>
                <a:spcPts val="0"/>
              </a:spcAft>
              <a:buClr>
                <a:srgbClr val="000000"/>
              </a:buClr>
              <a:buSzPts val="1800"/>
              <a:buChar char="●"/>
            </a:pPr>
            <a:r>
              <a:rPr lang="en" dirty="0">
                <a:solidFill>
                  <a:srgbClr val="000000"/>
                </a:solidFill>
              </a:rPr>
              <a:t>Implementation uses </a:t>
            </a:r>
            <a:r>
              <a:rPr lang="en" i="1" dirty="0">
                <a:solidFill>
                  <a:srgbClr val="000000"/>
                </a:solidFill>
              </a:rPr>
              <a:t>discrete time</a:t>
            </a:r>
            <a:r>
              <a:rPr lang="en" dirty="0">
                <a:solidFill>
                  <a:srgbClr val="000000"/>
                </a:solidFill>
              </a:rPr>
              <a:t> simulator to order events</a:t>
            </a:r>
            <a:endParaRPr dirty="0">
              <a:solidFill>
                <a:srgbClr val="000000"/>
              </a:solidFill>
            </a:endParaRPr>
          </a:p>
          <a:p>
            <a:pPr marL="914400" lvl="1" indent="-317500" algn="l" rtl="0">
              <a:lnSpc>
                <a:spcPct val="150000"/>
              </a:lnSpc>
              <a:spcBef>
                <a:spcPts val="0"/>
              </a:spcBef>
              <a:spcAft>
                <a:spcPts val="0"/>
              </a:spcAft>
              <a:buClr>
                <a:srgbClr val="000000"/>
              </a:buClr>
              <a:buSzPts val="1400"/>
              <a:buChar char="○"/>
            </a:pPr>
            <a:r>
              <a:rPr lang="en" dirty="0">
                <a:solidFill>
                  <a:srgbClr val="000000"/>
                </a:solidFill>
                <a:latin typeface="Consolas"/>
                <a:ea typeface="Consolas"/>
                <a:cs typeface="Consolas"/>
                <a:sym typeface="Consolas"/>
              </a:rPr>
              <a:t>Simulator</a:t>
            </a:r>
            <a:r>
              <a:rPr lang="en" dirty="0">
                <a:solidFill>
                  <a:srgbClr val="000000"/>
                </a:solidFill>
              </a:rPr>
              <a:t> manages servers and injects events into the system</a:t>
            </a:r>
            <a:endParaRPr dirty="0">
              <a:solidFill>
                <a:srgbClr val="000000"/>
              </a:solidFill>
            </a:endParaRPr>
          </a:p>
          <a:p>
            <a:pPr marL="914400" lvl="1" indent="-317500" algn="l" rtl="0">
              <a:lnSpc>
                <a:spcPct val="150000"/>
              </a:lnSpc>
              <a:spcBef>
                <a:spcPts val="0"/>
              </a:spcBef>
              <a:spcAft>
                <a:spcPts val="0"/>
              </a:spcAft>
              <a:buClr>
                <a:srgbClr val="000000"/>
              </a:buClr>
              <a:buSzPts val="1400"/>
              <a:buChar char="○"/>
            </a:pPr>
            <a:r>
              <a:rPr lang="en" dirty="0">
                <a:solidFill>
                  <a:srgbClr val="000000"/>
                </a:solidFill>
                <a:latin typeface="Consolas"/>
                <a:ea typeface="Consolas"/>
                <a:cs typeface="Consolas"/>
                <a:sym typeface="Consolas"/>
              </a:rPr>
              <a:t>Server</a:t>
            </a:r>
            <a:r>
              <a:rPr lang="en" dirty="0">
                <a:solidFill>
                  <a:srgbClr val="000000"/>
                </a:solidFill>
              </a:rPr>
              <a:t> implements the snapshot algorithm</a:t>
            </a:r>
            <a:endParaRPr dirty="0">
              <a:solidFill>
                <a:srgbClr val="000000"/>
              </a:solidFill>
            </a:endParaRPr>
          </a:p>
          <a:p>
            <a:pPr marL="457200" lvl="0" indent="-342900" algn="l" rtl="0">
              <a:lnSpc>
                <a:spcPct val="150000"/>
              </a:lnSpc>
              <a:spcBef>
                <a:spcPts val="0"/>
              </a:spcBef>
              <a:spcAft>
                <a:spcPts val="0"/>
              </a:spcAft>
              <a:buClr>
                <a:srgbClr val="000000"/>
              </a:buClr>
              <a:buSzPts val="1800"/>
              <a:buChar char="●"/>
            </a:pPr>
            <a:r>
              <a:rPr lang="en" dirty="0">
                <a:solidFill>
                  <a:srgbClr val="000000"/>
                </a:solidFill>
              </a:rPr>
              <a:t>Allow multiple active snapshot processes</a:t>
            </a:r>
            <a:endParaRPr dirty="0">
              <a:solidFill>
                <a:srgbClr val="000000"/>
              </a:solidFill>
            </a:endParaRPr>
          </a:p>
          <a:p>
            <a:pPr marL="914400" lvl="1" indent="-317500" algn="l" rtl="0">
              <a:lnSpc>
                <a:spcPct val="150000"/>
              </a:lnSpc>
              <a:spcBef>
                <a:spcPts val="0"/>
              </a:spcBef>
              <a:spcAft>
                <a:spcPts val="0"/>
              </a:spcAft>
              <a:buClr>
                <a:srgbClr val="000000"/>
              </a:buClr>
              <a:buSzPts val="1400"/>
              <a:buChar char="○"/>
            </a:pPr>
            <a:r>
              <a:rPr lang="en" dirty="0" err="1">
                <a:solidFill>
                  <a:srgbClr val="000000"/>
                </a:solidFill>
              </a:rPr>
              <a:t>E.g</a:t>
            </a:r>
            <a:r>
              <a:rPr lang="en" dirty="0">
                <a:solidFill>
                  <a:srgbClr val="000000"/>
                </a:solidFill>
              </a:rPr>
              <a:t>, The second snapshot can start before the first snapshot completes in the system </a:t>
            </a:r>
            <a:endParaRPr dirty="0">
              <a:solidFill>
                <a:srgbClr val="000000"/>
              </a:solidFill>
            </a:endParaRPr>
          </a:p>
        </p:txBody>
      </p:sp>
      <p:sp>
        <p:nvSpPr>
          <p:cNvPr id="462" name="Google Shape;462;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7"/>
        <p:cNvGrpSpPr/>
        <p:nvPr/>
      </p:nvGrpSpPr>
      <p:grpSpPr>
        <a:xfrm>
          <a:off x="0" y="0"/>
          <a:ext cx="0" cy="0"/>
          <a:chOff x="0" y="0"/>
          <a:chExt cx="0" cy="0"/>
        </a:xfrm>
      </p:grpSpPr>
      <p:pic>
        <p:nvPicPr>
          <p:cNvPr id="68" name="Google Shape;68;g2bac66b9670_0_0" descr="gonewrong.jpg"/>
          <p:cNvPicPr preferRelativeResize="0"/>
          <p:nvPr/>
        </p:nvPicPr>
        <p:blipFill rotWithShape="1">
          <a:blip r:embed="rId3">
            <a:alphaModFix/>
          </a:blip>
          <a:srcRect l="69726" t="5048" b="33306"/>
          <a:stretch/>
        </p:blipFill>
        <p:spPr>
          <a:xfrm>
            <a:off x="6686037" y="839118"/>
            <a:ext cx="1596050" cy="2965526"/>
          </a:xfrm>
          <a:prstGeom prst="rect">
            <a:avLst/>
          </a:prstGeom>
          <a:noFill/>
          <a:ln>
            <a:noFill/>
          </a:ln>
        </p:spPr>
      </p:pic>
      <p:pic>
        <p:nvPicPr>
          <p:cNvPr id="69" name="Google Shape;69;g2bac66b9670_0_0" descr="gonewrong.jpg"/>
          <p:cNvPicPr preferRelativeResize="0"/>
          <p:nvPr/>
        </p:nvPicPr>
        <p:blipFill rotWithShape="1">
          <a:blip r:embed="rId3">
            <a:alphaModFix/>
          </a:blip>
          <a:srcRect l="52948" t="5048" r="30271" b="33306"/>
          <a:stretch/>
        </p:blipFill>
        <p:spPr>
          <a:xfrm>
            <a:off x="5135287" y="839118"/>
            <a:ext cx="884525" cy="2965526"/>
          </a:xfrm>
          <a:prstGeom prst="rect">
            <a:avLst/>
          </a:prstGeom>
          <a:noFill/>
          <a:ln>
            <a:noFill/>
          </a:ln>
        </p:spPr>
      </p:pic>
      <p:pic>
        <p:nvPicPr>
          <p:cNvPr id="70" name="Google Shape;70;g2bac66b9670_0_0" descr="gonewrong.jpg"/>
          <p:cNvPicPr preferRelativeResize="0"/>
          <p:nvPr/>
        </p:nvPicPr>
        <p:blipFill rotWithShape="1">
          <a:blip r:embed="rId3">
            <a:alphaModFix/>
          </a:blip>
          <a:srcRect t="5048" r="63828" b="33306"/>
          <a:stretch/>
        </p:blipFill>
        <p:spPr>
          <a:xfrm>
            <a:off x="861913" y="839118"/>
            <a:ext cx="1906950" cy="2965526"/>
          </a:xfrm>
          <a:prstGeom prst="rect">
            <a:avLst/>
          </a:prstGeom>
          <a:noFill/>
          <a:ln>
            <a:noFill/>
          </a:ln>
        </p:spPr>
      </p:pic>
      <p:pic>
        <p:nvPicPr>
          <p:cNvPr id="71" name="Google Shape;71;g2bac66b9670_0_0" descr="gonewrong.jpg"/>
          <p:cNvPicPr preferRelativeResize="0"/>
          <p:nvPr/>
        </p:nvPicPr>
        <p:blipFill rotWithShape="1">
          <a:blip r:embed="rId3">
            <a:alphaModFix/>
          </a:blip>
          <a:srcRect l="36171" t="5048" r="47050" b="33306"/>
          <a:stretch/>
        </p:blipFill>
        <p:spPr>
          <a:xfrm>
            <a:off x="3458112" y="839118"/>
            <a:ext cx="884525" cy="2965526"/>
          </a:xfrm>
          <a:prstGeom prst="rect">
            <a:avLst/>
          </a:prstGeom>
          <a:noFill/>
          <a:ln>
            <a:noFill/>
          </a:ln>
        </p:spPr>
      </p:pic>
      <p:sp>
        <p:nvSpPr>
          <p:cNvPr id="72" name="Google Shape;72;g2bac66b9670_0_0"/>
          <p:cNvSpPr/>
          <p:nvPr/>
        </p:nvSpPr>
        <p:spPr>
          <a:xfrm>
            <a:off x="1407550" y="4153255"/>
            <a:ext cx="815700" cy="849900"/>
          </a:xfrm>
          <a:prstGeom prst="ellipse">
            <a:avLst/>
          </a:prstGeom>
          <a:solidFill>
            <a:srgbClr val="6D9EEB"/>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Arial"/>
              <a:ea typeface="Arial"/>
              <a:cs typeface="Arial"/>
              <a:sym typeface="Arial"/>
            </a:endParaRPr>
          </a:p>
        </p:txBody>
      </p:sp>
      <p:sp>
        <p:nvSpPr>
          <p:cNvPr id="73" name="Google Shape;73;g2bac66b9670_0_0"/>
          <p:cNvSpPr/>
          <p:nvPr/>
        </p:nvSpPr>
        <p:spPr>
          <a:xfrm>
            <a:off x="3492513" y="4153255"/>
            <a:ext cx="815700" cy="849900"/>
          </a:xfrm>
          <a:prstGeom prst="ellipse">
            <a:avLst/>
          </a:prstGeom>
          <a:solidFill>
            <a:srgbClr val="6D9EEB"/>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Arial"/>
              <a:ea typeface="Arial"/>
              <a:cs typeface="Arial"/>
              <a:sym typeface="Arial"/>
            </a:endParaRPr>
          </a:p>
        </p:txBody>
      </p:sp>
      <p:sp>
        <p:nvSpPr>
          <p:cNvPr id="74" name="Google Shape;74;g2bac66b9670_0_0"/>
          <p:cNvSpPr/>
          <p:nvPr/>
        </p:nvSpPr>
        <p:spPr>
          <a:xfrm>
            <a:off x="5169675" y="4153255"/>
            <a:ext cx="815700" cy="849900"/>
          </a:xfrm>
          <a:prstGeom prst="ellipse">
            <a:avLst/>
          </a:prstGeom>
          <a:solidFill>
            <a:srgbClr val="6D9EEB"/>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Arial"/>
              <a:ea typeface="Arial"/>
              <a:cs typeface="Arial"/>
              <a:sym typeface="Arial"/>
            </a:endParaRPr>
          </a:p>
        </p:txBody>
      </p:sp>
      <p:sp>
        <p:nvSpPr>
          <p:cNvPr id="75" name="Google Shape;75;g2bac66b9670_0_0"/>
          <p:cNvSpPr/>
          <p:nvPr/>
        </p:nvSpPr>
        <p:spPr>
          <a:xfrm>
            <a:off x="7076188" y="4153255"/>
            <a:ext cx="815700" cy="849900"/>
          </a:xfrm>
          <a:prstGeom prst="ellipse">
            <a:avLst/>
          </a:prstGeom>
          <a:solidFill>
            <a:srgbClr val="6D9EEB"/>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Arial"/>
              <a:ea typeface="Arial"/>
              <a:cs typeface="Arial"/>
              <a:sym typeface="Arial"/>
            </a:endParaRPr>
          </a:p>
        </p:txBody>
      </p:sp>
      <p:cxnSp>
        <p:nvCxnSpPr>
          <p:cNvPr id="76" name="Google Shape;76;g2bac66b9670_0_0"/>
          <p:cNvCxnSpPr/>
          <p:nvPr/>
        </p:nvCxnSpPr>
        <p:spPr>
          <a:xfrm>
            <a:off x="2604775" y="5314330"/>
            <a:ext cx="3727500" cy="44100"/>
          </a:xfrm>
          <a:prstGeom prst="straightConnector1">
            <a:avLst/>
          </a:prstGeom>
          <a:noFill/>
          <a:ln w="28575" cap="flat" cmpd="sng">
            <a:solidFill>
              <a:srgbClr val="FFFFFF"/>
            </a:solidFill>
            <a:prstDash val="solid"/>
            <a:round/>
            <a:headEnd type="none" w="sm" len="sm"/>
            <a:tailEnd type="triangle" w="med" len="med"/>
          </a:ln>
        </p:spPr>
      </p:cxnSp>
      <p:sp>
        <p:nvSpPr>
          <p:cNvPr id="77" name="Google Shape;77;g2bac66b9670_0_0"/>
          <p:cNvSpPr/>
          <p:nvPr/>
        </p:nvSpPr>
        <p:spPr>
          <a:xfrm>
            <a:off x="1407550" y="4153255"/>
            <a:ext cx="815700" cy="849900"/>
          </a:xfrm>
          <a:prstGeom prst="ellipse">
            <a:avLst/>
          </a:prstGeom>
          <a:solidFill>
            <a:srgbClr val="6AA84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Arial"/>
              <a:ea typeface="Arial"/>
              <a:cs typeface="Arial"/>
              <a:sym typeface="Arial"/>
            </a:endParaRPr>
          </a:p>
        </p:txBody>
      </p:sp>
      <p:sp>
        <p:nvSpPr>
          <p:cNvPr id="78" name="Google Shape;78;g2bac66b9670_0_0"/>
          <p:cNvSpPr/>
          <p:nvPr/>
        </p:nvSpPr>
        <p:spPr>
          <a:xfrm>
            <a:off x="3492525" y="4153255"/>
            <a:ext cx="815700" cy="849900"/>
          </a:xfrm>
          <a:prstGeom prst="ellipse">
            <a:avLst/>
          </a:prstGeom>
          <a:solidFill>
            <a:srgbClr val="6AA84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Arial"/>
              <a:ea typeface="Arial"/>
              <a:cs typeface="Arial"/>
              <a:sym typeface="Arial"/>
            </a:endParaRPr>
          </a:p>
        </p:txBody>
      </p:sp>
      <p:sp>
        <p:nvSpPr>
          <p:cNvPr id="79" name="Google Shape;79;g2bac66b9670_0_0"/>
          <p:cNvSpPr/>
          <p:nvPr/>
        </p:nvSpPr>
        <p:spPr>
          <a:xfrm>
            <a:off x="5169675" y="4153255"/>
            <a:ext cx="815700" cy="849900"/>
          </a:xfrm>
          <a:prstGeom prst="ellipse">
            <a:avLst/>
          </a:prstGeom>
          <a:solidFill>
            <a:srgbClr val="6AA84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Arial"/>
              <a:ea typeface="Arial"/>
              <a:cs typeface="Arial"/>
              <a:sym typeface="Arial"/>
            </a:endParaRPr>
          </a:p>
        </p:txBody>
      </p:sp>
      <p:sp>
        <p:nvSpPr>
          <p:cNvPr id="80" name="Google Shape;80;g2bac66b9670_0_0"/>
          <p:cNvSpPr/>
          <p:nvPr/>
        </p:nvSpPr>
        <p:spPr>
          <a:xfrm>
            <a:off x="7076188" y="4153255"/>
            <a:ext cx="815700" cy="849900"/>
          </a:xfrm>
          <a:prstGeom prst="ellipse">
            <a:avLst/>
          </a:prstGeom>
          <a:solidFill>
            <a:srgbClr val="6AA84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Arial"/>
              <a:ea typeface="Arial"/>
              <a:cs typeface="Arial"/>
              <a:sym typeface="Arial"/>
            </a:endParaRPr>
          </a:p>
        </p:txBody>
      </p:sp>
      <p:sp>
        <p:nvSpPr>
          <p:cNvPr id="82" name="Google Shape;82;g2bac66b9670_0_0"/>
          <p:cNvSpPr txBox="1"/>
          <p:nvPr/>
        </p:nvSpPr>
        <p:spPr>
          <a:xfrm>
            <a:off x="1492739" y="4292205"/>
            <a:ext cx="645300" cy="502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bg1"/>
                </a:solidFill>
                <a:latin typeface="Arial"/>
                <a:ea typeface="Arial"/>
                <a:cs typeface="Arial"/>
                <a:sym typeface="Arial"/>
              </a:rPr>
              <a:t>N1</a:t>
            </a:r>
            <a:endParaRPr sz="2400" b="1" i="0" u="none" strike="noStrike" cap="none">
              <a:solidFill>
                <a:schemeClr val="bg1"/>
              </a:solidFill>
              <a:latin typeface="Arial"/>
              <a:ea typeface="Arial"/>
              <a:cs typeface="Arial"/>
              <a:sym typeface="Arial"/>
            </a:endParaRPr>
          </a:p>
        </p:txBody>
      </p:sp>
      <p:sp>
        <p:nvSpPr>
          <p:cNvPr id="83" name="Google Shape;83;g2bac66b9670_0_0"/>
          <p:cNvSpPr txBox="1"/>
          <p:nvPr/>
        </p:nvSpPr>
        <p:spPr>
          <a:xfrm>
            <a:off x="3577789" y="4326805"/>
            <a:ext cx="645300" cy="502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bg1"/>
                </a:solidFill>
                <a:latin typeface="Arial"/>
                <a:ea typeface="Arial"/>
                <a:cs typeface="Arial"/>
                <a:sym typeface="Arial"/>
              </a:rPr>
              <a:t>N2</a:t>
            </a:r>
            <a:endParaRPr sz="2400" b="1" i="0" u="none" strike="noStrike" cap="none">
              <a:solidFill>
                <a:schemeClr val="bg1"/>
              </a:solidFill>
              <a:latin typeface="Arial"/>
              <a:ea typeface="Arial"/>
              <a:cs typeface="Arial"/>
              <a:sym typeface="Arial"/>
            </a:endParaRPr>
          </a:p>
        </p:txBody>
      </p:sp>
      <p:sp>
        <p:nvSpPr>
          <p:cNvPr id="84" name="Google Shape;84;g2bac66b9670_0_0"/>
          <p:cNvSpPr txBox="1"/>
          <p:nvPr/>
        </p:nvSpPr>
        <p:spPr>
          <a:xfrm>
            <a:off x="5254189" y="4326805"/>
            <a:ext cx="645300" cy="502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bg1"/>
                </a:solidFill>
                <a:latin typeface="Arial"/>
                <a:ea typeface="Arial"/>
                <a:cs typeface="Arial"/>
                <a:sym typeface="Arial"/>
              </a:rPr>
              <a:t>N3</a:t>
            </a:r>
            <a:endParaRPr sz="2400" b="1" i="0" u="none" strike="noStrike" cap="none">
              <a:solidFill>
                <a:schemeClr val="bg1"/>
              </a:solidFill>
              <a:latin typeface="Arial"/>
              <a:ea typeface="Arial"/>
              <a:cs typeface="Arial"/>
              <a:sym typeface="Arial"/>
            </a:endParaRPr>
          </a:p>
        </p:txBody>
      </p:sp>
      <p:sp>
        <p:nvSpPr>
          <p:cNvPr id="85" name="Google Shape;85;g2bac66b9670_0_0"/>
          <p:cNvSpPr txBox="1"/>
          <p:nvPr/>
        </p:nvSpPr>
        <p:spPr>
          <a:xfrm>
            <a:off x="7159189" y="4326805"/>
            <a:ext cx="645300" cy="502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bg1"/>
                </a:solidFill>
                <a:latin typeface="Arial"/>
                <a:ea typeface="Arial"/>
                <a:cs typeface="Arial"/>
                <a:sym typeface="Arial"/>
              </a:rPr>
              <a:t>N4</a:t>
            </a:r>
            <a:endParaRPr sz="2400" b="1" i="0" u="none" strike="noStrike" cap="none">
              <a:solidFill>
                <a:schemeClr val="bg1"/>
              </a:solidFill>
              <a:latin typeface="Arial"/>
              <a:ea typeface="Arial"/>
              <a:cs typeface="Arial"/>
              <a:sym typeface="Arial"/>
            </a:endParaRPr>
          </a:p>
        </p:txBody>
      </p:sp>
      <p:sp>
        <p:nvSpPr>
          <p:cNvPr id="3" name="Google Shape;61;p2">
            <a:extLst>
              <a:ext uri="{FF2B5EF4-FFF2-40B4-BE49-F238E27FC236}">
                <a16:creationId xmlns:a16="http://schemas.microsoft.com/office/drawing/2014/main" id="{22EFF64B-7D49-FBB7-58F6-DD31CBFBB781}"/>
              </a:ext>
            </a:extLst>
          </p:cNvPr>
          <p:cNvSpPr txBox="1">
            <a:spLocks noGrp="1"/>
          </p:cNvSpPr>
          <p:nvPr>
            <p:ph type="title"/>
          </p:nvPr>
        </p:nvSpPr>
        <p:spPr>
          <a:xfrm>
            <a:off x="311700" y="241593"/>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2000" b="1" dirty="0">
                <a:solidFill>
                  <a:srgbClr val="000000"/>
                </a:solidFill>
              </a:rPr>
              <a:t>Taking a panorama with a moving object in the scene.</a:t>
            </a:r>
            <a:br>
              <a:rPr lang="en-US" sz="2000" b="1" dirty="0">
                <a:solidFill>
                  <a:srgbClr val="000000"/>
                </a:solidFill>
              </a:rPr>
            </a:br>
            <a:endParaRPr lang="en-US" sz="2000"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
                                        <p:tgtEl>
                                          <p:spTgt spid="70"/>
                                        </p:tgtEl>
                                      </p:cBhvr>
                                    </p:animEffect>
                                  </p:childTnLst>
                                </p:cTn>
                              </p:par>
                              <p:par>
                                <p:cTn id="8" presetID="10" presetClass="entr" presetSubtype="0"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1"/>
                                        <p:tgtEl>
                                          <p:spTgt spid="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1"/>
                                        <p:tgtEl>
                                          <p:spTgt spid="71"/>
                                        </p:tgtEl>
                                      </p:cBhvr>
                                    </p:animEffect>
                                  </p:childTnLst>
                                </p:cTn>
                              </p:par>
                              <p:par>
                                <p:cTn id="16" presetID="10" presetClass="entr" presetSubtype="0" fill="hold" nodeType="with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1"/>
                                        <p:tgtEl>
                                          <p:spTgt spid="7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1"/>
                                        <p:tgtEl>
                                          <p:spTgt spid="69"/>
                                        </p:tgtEl>
                                      </p:cBhvr>
                                    </p:animEffect>
                                  </p:childTnLst>
                                </p:cTn>
                              </p:par>
                              <p:par>
                                <p:cTn id="24" presetID="10" presetClass="entr" presetSubtype="0" fill="hold"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1"/>
                                        <p:tgtEl>
                                          <p:spTgt spid="7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1"/>
                                        <p:tgtEl>
                                          <p:spTgt spid="68"/>
                                        </p:tgtEl>
                                      </p:cBhvr>
                                    </p:animEffect>
                                  </p:childTnLst>
                                </p:cTn>
                              </p:par>
                              <p:par>
                                <p:cTn id="32" presetID="10" presetClass="entr" presetSubtype="0" fill="hold" nodeType="with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1"/>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6"/>
        <p:cNvGrpSpPr/>
        <p:nvPr/>
      </p:nvGrpSpPr>
      <p:grpSpPr>
        <a:xfrm>
          <a:off x="0" y="0"/>
          <a:ext cx="0" cy="0"/>
          <a:chOff x="0" y="0"/>
          <a:chExt cx="0" cy="0"/>
        </a:xfrm>
      </p:grpSpPr>
      <p:sp>
        <p:nvSpPr>
          <p:cNvPr id="467" name="Google Shape;467;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solidFill>
                  <a:srgbClr val="000000"/>
                </a:solidFill>
              </a:rPr>
              <a:t>Assignment 2 Interfaces</a:t>
            </a:r>
            <a:endParaRPr b="1">
              <a:solidFill>
                <a:srgbClr val="000000"/>
              </a:solidFill>
            </a:endParaRPr>
          </a:p>
        </p:txBody>
      </p:sp>
      <p:sp>
        <p:nvSpPr>
          <p:cNvPr id="468" name="Google Shape;468;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400">
                <a:solidFill>
                  <a:srgbClr val="000000"/>
                </a:solidFill>
                <a:latin typeface="Consolas"/>
                <a:ea typeface="Consolas"/>
                <a:cs typeface="Consolas"/>
                <a:sym typeface="Consolas"/>
              </a:rPr>
              <a:t>func (sim *Simulator) Tick()</a:t>
            </a:r>
            <a:endParaRPr sz="1400">
              <a:solidFill>
                <a:srgbClr val="000000"/>
              </a:solidFill>
              <a:latin typeface="Consolas"/>
              <a:ea typeface="Consolas"/>
              <a:cs typeface="Consolas"/>
              <a:sym typeface="Consolas"/>
            </a:endParaRPr>
          </a:p>
          <a:p>
            <a:pPr marL="0" lvl="0" indent="0" algn="l" rtl="0">
              <a:lnSpc>
                <a:spcPct val="115000"/>
              </a:lnSpc>
              <a:spcBef>
                <a:spcPts val="1800"/>
              </a:spcBef>
              <a:spcAft>
                <a:spcPts val="0"/>
              </a:spcAft>
              <a:buSzPts val="1800"/>
              <a:buNone/>
            </a:pPr>
            <a:r>
              <a:rPr lang="en" sz="1400">
                <a:solidFill>
                  <a:srgbClr val="000000"/>
                </a:solidFill>
                <a:latin typeface="Consolas"/>
                <a:ea typeface="Consolas"/>
                <a:cs typeface="Consolas"/>
                <a:sym typeface="Consolas"/>
              </a:rPr>
              <a:t>func (sim *Simulator) StartSnapshot(serverId string)</a:t>
            </a:r>
            <a:endParaRPr sz="1400">
              <a:solidFill>
                <a:srgbClr val="000000"/>
              </a:solidFill>
              <a:latin typeface="Consolas"/>
              <a:ea typeface="Consolas"/>
              <a:cs typeface="Consolas"/>
              <a:sym typeface="Consolas"/>
            </a:endParaRPr>
          </a:p>
          <a:p>
            <a:pPr marL="0" lvl="0" indent="0" algn="l" rtl="0">
              <a:lnSpc>
                <a:spcPct val="115000"/>
              </a:lnSpc>
              <a:spcBef>
                <a:spcPts val="1800"/>
              </a:spcBef>
              <a:spcAft>
                <a:spcPts val="0"/>
              </a:spcAft>
              <a:buSzPts val="1800"/>
              <a:buNone/>
            </a:pPr>
            <a:r>
              <a:rPr lang="en" sz="1400">
                <a:solidFill>
                  <a:srgbClr val="000000"/>
                </a:solidFill>
                <a:latin typeface="Consolas"/>
                <a:ea typeface="Consolas"/>
                <a:cs typeface="Consolas"/>
                <a:sym typeface="Consolas"/>
              </a:rPr>
              <a:t>func (sim *Simulator) NotifySnapshotComplete(serverId string, snapshotId int)</a:t>
            </a:r>
            <a:endParaRPr sz="1400">
              <a:solidFill>
                <a:srgbClr val="000000"/>
              </a:solidFill>
              <a:latin typeface="Consolas"/>
              <a:ea typeface="Consolas"/>
              <a:cs typeface="Consolas"/>
              <a:sym typeface="Consolas"/>
            </a:endParaRPr>
          </a:p>
          <a:p>
            <a:pPr marL="0" lvl="0" indent="0" algn="l" rtl="0">
              <a:lnSpc>
                <a:spcPct val="115000"/>
              </a:lnSpc>
              <a:spcBef>
                <a:spcPts val="1800"/>
              </a:spcBef>
              <a:spcAft>
                <a:spcPts val="0"/>
              </a:spcAft>
              <a:buSzPts val="1800"/>
              <a:buNone/>
            </a:pPr>
            <a:r>
              <a:rPr lang="en" sz="1400">
                <a:solidFill>
                  <a:srgbClr val="000000"/>
                </a:solidFill>
                <a:latin typeface="Consolas"/>
                <a:ea typeface="Consolas"/>
                <a:cs typeface="Consolas"/>
                <a:sym typeface="Consolas"/>
              </a:rPr>
              <a:t>func (sim *Simulator) CollectSnapshot(snapshotId int) *SnapshotState</a:t>
            </a:r>
            <a:endParaRPr>
              <a:solidFill>
                <a:srgbClr val="000000"/>
              </a:solidFill>
            </a:endParaRPr>
          </a:p>
          <a:p>
            <a:pPr marL="457200" lvl="0" indent="-342900" algn="l" rtl="0">
              <a:lnSpc>
                <a:spcPct val="115000"/>
              </a:lnSpc>
              <a:spcBef>
                <a:spcPts val="1800"/>
              </a:spcBef>
              <a:spcAft>
                <a:spcPts val="0"/>
              </a:spcAft>
              <a:buClr>
                <a:srgbClr val="000000"/>
              </a:buClr>
              <a:buSzPts val="1800"/>
              <a:buChar char="●"/>
            </a:pPr>
            <a:r>
              <a:rPr lang="en">
                <a:solidFill>
                  <a:srgbClr val="000000"/>
                </a:solidFill>
              </a:rPr>
              <a:t>What kind of state does the simulator need to keep track of?</a:t>
            </a:r>
            <a:endParaRPr>
              <a:solidFill>
                <a:srgbClr val="000000"/>
              </a:solidFill>
            </a:endParaRPr>
          </a:p>
          <a:p>
            <a:pPr marL="914400" lvl="1" indent="-317500" algn="l" rtl="0">
              <a:lnSpc>
                <a:spcPct val="115000"/>
              </a:lnSpc>
              <a:spcBef>
                <a:spcPts val="0"/>
              </a:spcBef>
              <a:spcAft>
                <a:spcPts val="0"/>
              </a:spcAft>
              <a:buClr>
                <a:srgbClr val="000000"/>
              </a:buClr>
              <a:buSzPts val="1400"/>
              <a:buChar char="○"/>
            </a:pPr>
            <a:r>
              <a:rPr lang="en">
                <a:solidFill>
                  <a:srgbClr val="000000"/>
                </a:solidFill>
              </a:rPr>
              <a:t>Time</a:t>
            </a:r>
            <a:endParaRPr>
              <a:solidFill>
                <a:srgbClr val="000000"/>
              </a:solidFill>
            </a:endParaRPr>
          </a:p>
          <a:p>
            <a:pPr marL="914400" lvl="1" indent="-317500" algn="l" rtl="0">
              <a:lnSpc>
                <a:spcPct val="115000"/>
              </a:lnSpc>
              <a:spcBef>
                <a:spcPts val="0"/>
              </a:spcBef>
              <a:spcAft>
                <a:spcPts val="0"/>
              </a:spcAft>
              <a:buClr>
                <a:srgbClr val="000000"/>
              </a:buClr>
              <a:buSzPts val="1400"/>
              <a:buChar char="○"/>
            </a:pPr>
            <a:r>
              <a:rPr lang="en">
                <a:solidFill>
                  <a:srgbClr val="000000"/>
                </a:solidFill>
              </a:rPr>
              <a:t>Topology</a:t>
            </a:r>
            <a:endParaRPr>
              <a:solidFill>
                <a:srgbClr val="000000"/>
              </a:solidFill>
            </a:endParaRPr>
          </a:p>
          <a:p>
            <a:pPr marL="914400" lvl="1" indent="-317500" algn="l" rtl="0">
              <a:lnSpc>
                <a:spcPct val="115000"/>
              </a:lnSpc>
              <a:spcBef>
                <a:spcPts val="0"/>
              </a:spcBef>
              <a:spcAft>
                <a:spcPts val="0"/>
              </a:spcAft>
              <a:buClr>
                <a:srgbClr val="000000"/>
              </a:buClr>
              <a:buSzPts val="1400"/>
              <a:buChar char="○"/>
            </a:pPr>
            <a:r>
              <a:rPr lang="en">
                <a:solidFill>
                  <a:srgbClr val="000000"/>
                </a:solidFill>
              </a:rPr>
              <a:t>Channels to signal the completion of snapshots</a:t>
            </a:r>
            <a:endParaRPr>
              <a:solidFill>
                <a:srgbClr val="000000"/>
              </a:solidFill>
            </a:endParaRPr>
          </a:p>
          <a:p>
            <a:pPr marL="914400" lvl="1" indent="-317500" algn="l" rtl="0">
              <a:lnSpc>
                <a:spcPct val="115000"/>
              </a:lnSpc>
              <a:spcBef>
                <a:spcPts val="0"/>
              </a:spcBef>
              <a:spcAft>
                <a:spcPts val="0"/>
              </a:spcAft>
              <a:buClr>
                <a:srgbClr val="000000"/>
              </a:buClr>
              <a:buSzPts val="1400"/>
              <a:buChar char="○"/>
            </a:pPr>
            <a:r>
              <a:rPr lang="en">
                <a:solidFill>
                  <a:srgbClr val="000000"/>
                </a:solidFill>
              </a:rPr>
              <a:t>...</a:t>
            </a:r>
            <a:endParaRPr>
              <a:solidFill>
                <a:srgbClr val="000000"/>
              </a:solidFill>
            </a:endParaRPr>
          </a:p>
        </p:txBody>
      </p:sp>
      <p:sp>
        <p:nvSpPr>
          <p:cNvPr id="469" name="Google Shape;469;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3"/>
        <p:cNvGrpSpPr/>
        <p:nvPr/>
      </p:nvGrpSpPr>
      <p:grpSpPr>
        <a:xfrm>
          <a:off x="0" y="0"/>
          <a:ext cx="0" cy="0"/>
          <a:chOff x="0" y="0"/>
          <a:chExt cx="0" cy="0"/>
        </a:xfrm>
      </p:grpSpPr>
      <p:sp>
        <p:nvSpPr>
          <p:cNvPr id="474" name="Google Shape;474;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solidFill>
                  <a:srgbClr val="000000"/>
                </a:solidFill>
              </a:rPr>
              <a:t>Assignment 2 Interfaces</a:t>
            </a:r>
            <a:endParaRPr b="1">
              <a:solidFill>
                <a:srgbClr val="000000"/>
              </a:solidFill>
            </a:endParaRPr>
          </a:p>
        </p:txBody>
      </p:sp>
      <p:sp>
        <p:nvSpPr>
          <p:cNvPr id="475" name="Google Shape;475;p32"/>
          <p:cNvSpPr txBox="1">
            <a:spLocks noGrp="1"/>
          </p:cNvSpPr>
          <p:nvPr>
            <p:ph type="body" idx="1"/>
          </p:nvPr>
        </p:nvSpPr>
        <p:spPr>
          <a:xfrm>
            <a:off x="311700" y="1152475"/>
            <a:ext cx="8686500" cy="370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400">
                <a:solidFill>
                  <a:srgbClr val="000000"/>
                </a:solidFill>
                <a:latin typeface="Consolas"/>
                <a:ea typeface="Consolas"/>
                <a:cs typeface="Consolas"/>
                <a:sym typeface="Consolas"/>
              </a:rPr>
              <a:t>func (server *Server) SendToNeighbors(message interface{})</a:t>
            </a:r>
            <a:endParaRPr sz="1400">
              <a:solidFill>
                <a:srgbClr val="000000"/>
              </a:solidFill>
              <a:latin typeface="Consolas"/>
              <a:ea typeface="Consolas"/>
              <a:cs typeface="Consolas"/>
              <a:sym typeface="Consolas"/>
            </a:endParaRPr>
          </a:p>
          <a:p>
            <a:pPr marL="0" lvl="0" indent="0" algn="l" rtl="0">
              <a:lnSpc>
                <a:spcPct val="115000"/>
              </a:lnSpc>
              <a:spcBef>
                <a:spcPts val="1800"/>
              </a:spcBef>
              <a:spcAft>
                <a:spcPts val="0"/>
              </a:spcAft>
              <a:buSzPts val="1800"/>
              <a:buNone/>
            </a:pPr>
            <a:r>
              <a:rPr lang="en" sz="1400">
                <a:solidFill>
                  <a:srgbClr val="000000"/>
                </a:solidFill>
                <a:latin typeface="Consolas"/>
                <a:ea typeface="Consolas"/>
                <a:cs typeface="Consolas"/>
                <a:sym typeface="Consolas"/>
              </a:rPr>
              <a:t>func (server *Server) SendTokens(numTokens int, dest string)</a:t>
            </a:r>
            <a:endParaRPr sz="1400">
              <a:solidFill>
                <a:srgbClr val="000000"/>
              </a:solidFill>
              <a:latin typeface="Consolas"/>
              <a:ea typeface="Consolas"/>
              <a:cs typeface="Consolas"/>
              <a:sym typeface="Consolas"/>
            </a:endParaRPr>
          </a:p>
          <a:p>
            <a:pPr marL="0" lvl="0" indent="0" algn="l" rtl="0">
              <a:lnSpc>
                <a:spcPct val="115000"/>
              </a:lnSpc>
              <a:spcBef>
                <a:spcPts val="1800"/>
              </a:spcBef>
              <a:spcAft>
                <a:spcPts val="0"/>
              </a:spcAft>
              <a:buSzPts val="1800"/>
              <a:buNone/>
            </a:pPr>
            <a:r>
              <a:rPr lang="en" sz="1400">
                <a:solidFill>
                  <a:srgbClr val="000000"/>
                </a:solidFill>
                <a:latin typeface="Consolas"/>
                <a:ea typeface="Consolas"/>
                <a:cs typeface="Consolas"/>
                <a:sym typeface="Consolas"/>
              </a:rPr>
              <a:t>func (server *Server) HandlePacket(src string, message interface{})</a:t>
            </a:r>
            <a:endParaRPr sz="1400">
              <a:solidFill>
                <a:srgbClr val="000000"/>
              </a:solidFill>
              <a:latin typeface="Consolas"/>
              <a:ea typeface="Consolas"/>
              <a:cs typeface="Consolas"/>
              <a:sym typeface="Consolas"/>
            </a:endParaRPr>
          </a:p>
          <a:p>
            <a:pPr marL="0" lvl="0" indent="0" algn="l" rtl="0">
              <a:lnSpc>
                <a:spcPct val="115000"/>
              </a:lnSpc>
              <a:spcBef>
                <a:spcPts val="1800"/>
              </a:spcBef>
              <a:spcAft>
                <a:spcPts val="0"/>
              </a:spcAft>
              <a:buSzPts val="1800"/>
              <a:buNone/>
            </a:pPr>
            <a:r>
              <a:rPr lang="en" sz="1400">
                <a:solidFill>
                  <a:srgbClr val="000000"/>
                </a:solidFill>
                <a:latin typeface="Consolas"/>
                <a:ea typeface="Consolas"/>
                <a:cs typeface="Consolas"/>
                <a:sym typeface="Consolas"/>
              </a:rPr>
              <a:t>func (server *Server) StartSnapshot(snapshotId int)</a:t>
            </a:r>
            <a:endParaRPr sz="1400">
              <a:solidFill>
                <a:srgbClr val="000000"/>
              </a:solidFill>
              <a:latin typeface="Consolas"/>
              <a:ea typeface="Consolas"/>
              <a:cs typeface="Consolas"/>
              <a:sym typeface="Consolas"/>
            </a:endParaRPr>
          </a:p>
          <a:p>
            <a:pPr marL="457200" lvl="0" indent="-342900" algn="l" rtl="0">
              <a:lnSpc>
                <a:spcPct val="115000"/>
              </a:lnSpc>
              <a:spcBef>
                <a:spcPts val="1800"/>
              </a:spcBef>
              <a:spcAft>
                <a:spcPts val="0"/>
              </a:spcAft>
              <a:buClr>
                <a:srgbClr val="000000"/>
              </a:buClr>
              <a:buSzPts val="1800"/>
              <a:buChar char="●"/>
            </a:pPr>
            <a:r>
              <a:rPr lang="en">
                <a:solidFill>
                  <a:srgbClr val="000000"/>
                </a:solidFill>
              </a:rPr>
              <a:t>What kind of state does the server need to keep track of?</a:t>
            </a:r>
            <a:endParaRPr>
              <a:solidFill>
                <a:srgbClr val="000000"/>
              </a:solidFill>
            </a:endParaRPr>
          </a:p>
          <a:p>
            <a:pPr marL="914400" lvl="1" indent="-317500" algn="l" rtl="0">
              <a:lnSpc>
                <a:spcPct val="115000"/>
              </a:lnSpc>
              <a:spcBef>
                <a:spcPts val="0"/>
              </a:spcBef>
              <a:spcAft>
                <a:spcPts val="0"/>
              </a:spcAft>
              <a:buClr>
                <a:srgbClr val="000000"/>
              </a:buClr>
              <a:buSzPts val="1400"/>
              <a:buChar char="○"/>
            </a:pPr>
            <a:r>
              <a:rPr lang="en">
                <a:solidFill>
                  <a:srgbClr val="000000"/>
                </a:solidFill>
              </a:rPr>
              <a:t>Local state</a:t>
            </a:r>
            <a:endParaRPr>
              <a:solidFill>
                <a:srgbClr val="000000"/>
              </a:solidFill>
            </a:endParaRPr>
          </a:p>
          <a:p>
            <a:pPr marL="914400" lvl="1" indent="-317500" algn="l" rtl="0">
              <a:lnSpc>
                <a:spcPct val="115000"/>
              </a:lnSpc>
              <a:spcBef>
                <a:spcPts val="0"/>
              </a:spcBef>
              <a:spcAft>
                <a:spcPts val="0"/>
              </a:spcAft>
              <a:buClr>
                <a:srgbClr val="000000"/>
              </a:buClr>
              <a:buSzPts val="1400"/>
              <a:buChar char="○"/>
            </a:pPr>
            <a:r>
              <a:rPr lang="en">
                <a:solidFill>
                  <a:srgbClr val="000000"/>
                </a:solidFill>
              </a:rPr>
              <a:t>Neighbors</a:t>
            </a:r>
            <a:endParaRPr>
              <a:solidFill>
                <a:srgbClr val="000000"/>
              </a:solidFill>
            </a:endParaRPr>
          </a:p>
          <a:p>
            <a:pPr marL="914400" lvl="1" indent="-317500" algn="l" rtl="0">
              <a:lnSpc>
                <a:spcPct val="115000"/>
              </a:lnSpc>
              <a:spcBef>
                <a:spcPts val="0"/>
              </a:spcBef>
              <a:spcAft>
                <a:spcPts val="0"/>
              </a:spcAft>
              <a:buClr>
                <a:srgbClr val="000000"/>
              </a:buClr>
              <a:buSzPts val="1400"/>
              <a:buChar char="○"/>
            </a:pPr>
            <a:r>
              <a:rPr lang="en">
                <a:solidFill>
                  <a:srgbClr val="000000"/>
                </a:solidFill>
              </a:rPr>
              <a:t>Which channels received markers</a:t>
            </a:r>
            <a:endParaRPr>
              <a:solidFill>
                <a:srgbClr val="000000"/>
              </a:solidFill>
            </a:endParaRPr>
          </a:p>
          <a:p>
            <a:pPr marL="914400" lvl="1" indent="-317500" algn="l" rtl="0">
              <a:lnSpc>
                <a:spcPct val="115000"/>
              </a:lnSpc>
              <a:spcBef>
                <a:spcPts val="0"/>
              </a:spcBef>
              <a:spcAft>
                <a:spcPts val="0"/>
              </a:spcAft>
              <a:buClr>
                <a:srgbClr val="000000"/>
              </a:buClr>
              <a:buSzPts val="1400"/>
              <a:buChar char="○"/>
            </a:pPr>
            <a:r>
              <a:rPr lang="en">
                <a:solidFill>
                  <a:srgbClr val="000000"/>
                </a:solidFill>
              </a:rPr>
              <a:t>Recorded messages</a:t>
            </a:r>
            <a:endParaRPr>
              <a:solidFill>
                <a:srgbClr val="000000"/>
              </a:solidFill>
            </a:endParaRPr>
          </a:p>
          <a:p>
            <a:pPr marL="914400" lvl="1" indent="-317500" algn="l" rtl="0">
              <a:lnSpc>
                <a:spcPct val="115000"/>
              </a:lnSpc>
              <a:spcBef>
                <a:spcPts val="0"/>
              </a:spcBef>
              <a:spcAft>
                <a:spcPts val="0"/>
              </a:spcAft>
              <a:buClr>
                <a:srgbClr val="000000"/>
              </a:buClr>
              <a:buSzPts val="1400"/>
              <a:buChar char="○"/>
            </a:pPr>
            <a:r>
              <a:rPr lang="en">
                <a:solidFill>
                  <a:srgbClr val="000000"/>
                </a:solidFill>
              </a:rPr>
              <a:t>...</a:t>
            </a:r>
            <a:endParaRPr>
              <a:solidFill>
                <a:srgbClr val="000000"/>
              </a:solidFill>
            </a:endParaRPr>
          </a:p>
        </p:txBody>
      </p:sp>
      <p:sp>
        <p:nvSpPr>
          <p:cNvPr id="476" name="Google Shape;476;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0"/>
        <p:cNvGrpSpPr/>
        <p:nvPr/>
      </p:nvGrpSpPr>
      <p:grpSpPr>
        <a:xfrm>
          <a:off x="0" y="0"/>
          <a:ext cx="0" cy="0"/>
          <a:chOff x="0" y="0"/>
          <a:chExt cx="0" cy="0"/>
        </a:xfrm>
      </p:grpSpPr>
      <p:sp>
        <p:nvSpPr>
          <p:cNvPr id="481" name="Google Shape;481;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solidFill>
                  <a:srgbClr val="000000"/>
                </a:solidFill>
              </a:rPr>
              <a:t>Assignment 2</a:t>
            </a:r>
            <a:endParaRPr b="1">
              <a:solidFill>
                <a:srgbClr val="000000"/>
              </a:solidFill>
            </a:endParaRPr>
          </a:p>
        </p:txBody>
      </p:sp>
      <p:sp>
        <p:nvSpPr>
          <p:cNvPr id="482" name="Google Shape;482;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400">
                <a:solidFill>
                  <a:srgbClr val="000000"/>
                </a:solidFill>
              </a:rPr>
              <a:t>Start Early ☺</a:t>
            </a:r>
            <a:endParaRPr sz="2400">
              <a:solidFill>
                <a:srgbClr val="000000"/>
              </a:solidFill>
            </a:endParaRPr>
          </a:p>
          <a:p>
            <a:pPr marL="0" lvl="0" indent="0" algn="l" rtl="0">
              <a:lnSpc>
                <a:spcPct val="115000"/>
              </a:lnSpc>
              <a:spcBef>
                <a:spcPts val="1800"/>
              </a:spcBef>
              <a:spcAft>
                <a:spcPts val="1800"/>
              </a:spcAft>
              <a:buSzPts val="1800"/>
              <a:buNone/>
            </a:pPr>
            <a:r>
              <a:rPr lang="en" sz="2400">
                <a:solidFill>
                  <a:srgbClr val="000000"/>
                </a:solidFill>
              </a:rPr>
              <a:t>Due October 3 (Friday) at 11:59pm!</a:t>
            </a:r>
            <a:endParaRPr sz="2400">
              <a:solidFill>
                <a:srgbClr val="000000"/>
              </a:solidFill>
            </a:endParaRPr>
          </a:p>
        </p:txBody>
      </p:sp>
      <p:sp>
        <p:nvSpPr>
          <p:cNvPr id="483" name="Google Shape;483;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42</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9"/>
        <p:cNvGrpSpPr/>
        <p:nvPr/>
      </p:nvGrpSpPr>
      <p:grpSpPr>
        <a:xfrm>
          <a:off x="0" y="0"/>
          <a:ext cx="0" cy="0"/>
          <a:chOff x="0" y="0"/>
          <a:chExt cx="0" cy="0"/>
        </a:xfrm>
      </p:grpSpPr>
      <p:pic>
        <p:nvPicPr>
          <p:cNvPr id="90" name="Google Shape;90;g2bac66b9670_0_21" descr="gonewrong.jpg"/>
          <p:cNvPicPr preferRelativeResize="0"/>
          <p:nvPr/>
        </p:nvPicPr>
        <p:blipFill rotWithShape="1">
          <a:blip r:embed="rId3">
            <a:alphaModFix/>
          </a:blip>
          <a:srcRect t="5048" b="33306"/>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94"/>
        <p:cNvGrpSpPr/>
        <p:nvPr/>
      </p:nvGrpSpPr>
      <p:grpSpPr>
        <a:xfrm>
          <a:off x="0" y="0"/>
          <a:ext cx="0" cy="0"/>
          <a:chOff x="0" y="0"/>
          <a:chExt cx="0" cy="0"/>
        </a:xfrm>
      </p:grpSpPr>
      <p:sp>
        <p:nvSpPr>
          <p:cNvPr id="95" name="Google Shape;95;g2bac66b9670_0_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solidFill>
                  <a:schemeClr val="bg1"/>
                </a:solidFill>
              </a:rPr>
              <a:t>Distributed snapshots are hard</a:t>
            </a:r>
            <a:endParaRPr dirty="0">
              <a:solidFill>
                <a:schemeClr val="bg1"/>
              </a:solidFill>
            </a:endParaRPr>
          </a:p>
        </p:txBody>
      </p:sp>
      <p:sp>
        <p:nvSpPr>
          <p:cNvPr id="96" name="Google Shape;96;g2bac66b9670_0_70"/>
          <p:cNvSpPr txBox="1">
            <a:spLocks noGrp="1"/>
          </p:cNvSpPr>
          <p:nvPr>
            <p:ph type="body" idx="1"/>
          </p:nvPr>
        </p:nvSpPr>
        <p:spPr>
          <a:xfrm>
            <a:off x="311700" y="1152475"/>
            <a:ext cx="8520600" cy="118760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dirty="0">
                <a:solidFill>
                  <a:schemeClr val="bg1"/>
                </a:solidFill>
              </a:rPr>
              <a:t>Must ensure </a:t>
            </a:r>
            <a:r>
              <a:rPr lang="en" b="1" dirty="0">
                <a:solidFill>
                  <a:schemeClr val="accent1"/>
                </a:solidFill>
              </a:rPr>
              <a:t>state is not duplicated </a:t>
            </a:r>
            <a:r>
              <a:rPr lang="en" dirty="0">
                <a:solidFill>
                  <a:schemeClr val="bg1"/>
                </a:solidFill>
              </a:rPr>
              <a:t>across the cluster (we only want one dog)</a:t>
            </a:r>
            <a:endParaRPr dirty="0">
              <a:solidFill>
                <a:schemeClr val="bg1"/>
              </a:solidFill>
            </a:endParaRPr>
          </a:p>
          <a:p>
            <a:pPr marL="0" lvl="0" indent="0" algn="l" rtl="0">
              <a:lnSpc>
                <a:spcPct val="115000"/>
              </a:lnSpc>
              <a:spcBef>
                <a:spcPts val="1600"/>
              </a:spcBef>
              <a:spcAft>
                <a:spcPts val="0"/>
              </a:spcAft>
              <a:buSzPts val="1800"/>
              <a:buNone/>
            </a:pPr>
            <a:r>
              <a:rPr lang="en" dirty="0">
                <a:solidFill>
                  <a:schemeClr val="bg1"/>
                </a:solidFill>
              </a:rPr>
              <a:t>Must ensure </a:t>
            </a:r>
            <a:r>
              <a:rPr lang="en" b="1" dirty="0">
                <a:solidFill>
                  <a:schemeClr val="accent1"/>
                </a:solidFill>
              </a:rPr>
              <a:t>state is not lost </a:t>
            </a:r>
            <a:r>
              <a:rPr lang="en" dirty="0">
                <a:solidFill>
                  <a:schemeClr val="bg1"/>
                </a:solidFill>
              </a:rPr>
              <a:t>across the cluster (we still want the dog there)</a:t>
            </a:r>
            <a:endParaRPr dirty="0">
              <a:solidFill>
                <a:schemeClr val="bg1"/>
              </a:solidFill>
            </a:endParaRPr>
          </a:p>
        </p:txBody>
      </p:sp>
      <p:sp>
        <p:nvSpPr>
          <p:cNvPr id="2" name="TextBox 1">
            <a:extLst>
              <a:ext uri="{FF2B5EF4-FFF2-40B4-BE49-F238E27FC236}">
                <a16:creationId xmlns:a16="http://schemas.microsoft.com/office/drawing/2014/main" id="{4B3BAAF9-4DBA-483E-8529-6B5ACF66F803}"/>
              </a:ext>
            </a:extLst>
          </p:cNvPr>
          <p:cNvSpPr txBox="1"/>
          <p:nvPr/>
        </p:nvSpPr>
        <p:spPr>
          <a:xfrm>
            <a:off x="353745" y="2963721"/>
            <a:ext cx="8436509" cy="400110"/>
          </a:xfrm>
          <a:prstGeom prst="rect">
            <a:avLst/>
          </a:prstGeom>
          <a:solidFill>
            <a:schemeClr val="accent6"/>
          </a:solidFill>
          <a:ln>
            <a:solidFill>
              <a:schemeClr val="bg1"/>
            </a:solidFill>
          </a:ln>
        </p:spPr>
        <p:txBody>
          <a:bodyPr wrap="square" rtlCol="0">
            <a:spAutoFit/>
          </a:bodyPr>
          <a:lstStyle/>
          <a:p>
            <a:pPr algn="ctr"/>
            <a:r>
              <a:rPr lang="en-US" sz="2000" b="1" dirty="0">
                <a:solidFill>
                  <a:schemeClr val="bg1"/>
                </a:solidFill>
              </a:rPr>
              <a:t>We must carefully consider how and when exactly to record state.</a:t>
            </a:r>
            <a:endParaRPr lang="en-US" sz="2000"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animEffect transition="in" filter="fade">
                                      <p:cBhvr>
                                        <p:cTn id="7" dur="1"/>
                                        <p:tgtEl>
                                          <p:spTgt spid="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xEl>
                                              <p:pRg st="1" end="1"/>
                                            </p:txEl>
                                          </p:spTgt>
                                        </p:tgtEl>
                                        <p:attrNameLst>
                                          <p:attrName>style.visibility</p:attrName>
                                        </p:attrNameLst>
                                      </p:cBhvr>
                                      <p:to>
                                        <p:strVal val="visible"/>
                                      </p:to>
                                    </p:set>
                                    <p:animEffect transition="in" filter="fade">
                                      <p:cBhvr>
                                        <p:cTn id="12" dur="1"/>
                                        <p:tgtEl>
                                          <p:spTgt spid="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0"/>
        <p:cNvGrpSpPr/>
        <p:nvPr/>
      </p:nvGrpSpPr>
      <p:grpSpPr>
        <a:xfrm>
          <a:off x="0" y="0"/>
          <a:ext cx="0" cy="0"/>
          <a:chOff x="0" y="0"/>
          <a:chExt cx="0" cy="0"/>
        </a:xfrm>
      </p:grpSpPr>
      <p:sp>
        <p:nvSpPr>
          <p:cNvPr id="101" name="Google Shape;101;g33700e7c109_0_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dirty="0">
              <a:solidFill>
                <a:schemeClr val="bg1"/>
              </a:solidFill>
            </a:endParaRPr>
          </a:p>
        </p:txBody>
      </p:sp>
      <p:sp>
        <p:nvSpPr>
          <p:cNvPr id="102" name="Google Shape;102;g33700e7c109_0_3"/>
          <p:cNvSpPr txBox="1">
            <a:spLocks noGrp="1"/>
          </p:cNvSpPr>
          <p:nvPr>
            <p:ph type="body" idx="1"/>
          </p:nvPr>
        </p:nvSpPr>
        <p:spPr>
          <a:xfrm>
            <a:off x="4966600" y="1152475"/>
            <a:ext cx="3190800" cy="181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i="1">
                <a:solidFill>
                  <a:schemeClr val="bg1"/>
                </a:solidFill>
              </a:rPr>
              <a:t>Event order:</a:t>
            </a:r>
            <a:endParaRPr i="1">
              <a:solidFill>
                <a:schemeClr val="bg1"/>
              </a:solidFill>
            </a:endParaRPr>
          </a:p>
          <a:p>
            <a:pPr marL="12700" lvl="0" indent="0" algn="l" rtl="0">
              <a:lnSpc>
                <a:spcPct val="115000"/>
              </a:lnSpc>
              <a:spcBef>
                <a:spcPts val="0"/>
              </a:spcBef>
              <a:spcAft>
                <a:spcPts val="0"/>
              </a:spcAft>
              <a:buSzPts val="1800"/>
              <a:buNone/>
            </a:pPr>
            <a:r>
              <a:rPr lang="en">
                <a:solidFill>
                  <a:schemeClr val="bg1"/>
                </a:solidFill>
              </a:rPr>
              <a:t>1.Snap N1</a:t>
            </a:r>
            <a:endParaRPr>
              <a:solidFill>
                <a:schemeClr val="bg1"/>
              </a:solidFill>
            </a:endParaRPr>
          </a:p>
          <a:p>
            <a:pPr marL="12700" lvl="0" indent="0" algn="l" rtl="0">
              <a:lnSpc>
                <a:spcPct val="115000"/>
              </a:lnSpc>
              <a:spcBef>
                <a:spcPts val="0"/>
              </a:spcBef>
              <a:spcAft>
                <a:spcPts val="0"/>
              </a:spcAft>
              <a:buSzPts val="1800"/>
              <a:buNone/>
            </a:pPr>
            <a:r>
              <a:rPr lang="en">
                <a:solidFill>
                  <a:schemeClr val="bg1"/>
                </a:solidFill>
              </a:rPr>
              <a:t>2.N2 sends body</a:t>
            </a:r>
            <a:endParaRPr>
              <a:solidFill>
                <a:schemeClr val="bg1"/>
              </a:solidFill>
            </a:endParaRPr>
          </a:p>
          <a:p>
            <a:pPr marL="12700" lvl="0" indent="0" algn="l" rtl="0">
              <a:lnSpc>
                <a:spcPct val="115000"/>
              </a:lnSpc>
              <a:spcBef>
                <a:spcPts val="0"/>
              </a:spcBef>
              <a:spcAft>
                <a:spcPts val="0"/>
              </a:spcAft>
              <a:buSzPts val="1800"/>
              <a:buNone/>
            </a:pPr>
            <a:r>
              <a:rPr lang="en">
                <a:solidFill>
                  <a:schemeClr val="bg1"/>
                </a:solidFill>
              </a:rPr>
              <a:t>3.Snap N2</a:t>
            </a:r>
            <a:endParaRPr>
              <a:solidFill>
                <a:schemeClr val="bg1"/>
              </a:solidFill>
            </a:endParaRPr>
          </a:p>
          <a:p>
            <a:pPr marL="12700" lvl="0" indent="0" algn="l" rtl="0">
              <a:lnSpc>
                <a:spcPct val="115000"/>
              </a:lnSpc>
              <a:spcBef>
                <a:spcPts val="0"/>
              </a:spcBef>
              <a:spcAft>
                <a:spcPts val="0"/>
              </a:spcAft>
              <a:buSzPts val="1800"/>
              <a:buNone/>
            </a:pPr>
            <a:r>
              <a:rPr lang="en">
                <a:solidFill>
                  <a:schemeClr val="bg1"/>
                </a:solidFill>
              </a:rPr>
              <a:t>4.N1 receives body</a:t>
            </a:r>
            <a:endParaRPr>
              <a:solidFill>
                <a:schemeClr val="bg1"/>
              </a:solidFill>
            </a:endParaRPr>
          </a:p>
        </p:txBody>
      </p:sp>
      <p:sp>
        <p:nvSpPr>
          <p:cNvPr id="103" name="Google Shape;103;g33700e7c109_0_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solidFill>
                  <a:schemeClr val="bg1"/>
                </a:solidFill>
              </a:rPr>
              <a:t>7</a:t>
            </a:fld>
            <a:endParaRPr>
              <a:solidFill>
                <a:schemeClr val="bg1"/>
              </a:solidFill>
            </a:endParaRPr>
          </a:p>
        </p:txBody>
      </p:sp>
      <p:pic>
        <p:nvPicPr>
          <p:cNvPr id="104" name="Google Shape;104;g33700e7c109_0_3"/>
          <p:cNvPicPr preferRelativeResize="0"/>
          <p:nvPr/>
        </p:nvPicPr>
        <p:blipFill rotWithShape="1">
          <a:blip r:embed="rId3">
            <a:alphaModFix/>
          </a:blip>
          <a:srcRect/>
          <a:stretch/>
        </p:blipFill>
        <p:spPr>
          <a:xfrm>
            <a:off x="896425" y="1152475"/>
            <a:ext cx="3560025" cy="3029225"/>
          </a:xfrm>
          <a:prstGeom prst="rect">
            <a:avLst/>
          </a:prstGeom>
          <a:noFill/>
          <a:ln>
            <a:noFill/>
          </a:ln>
        </p:spPr>
      </p:pic>
      <p:sp>
        <p:nvSpPr>
          <p:cNvPr id="105" name="Google Shape;105;g33700e7c109_0_3"/>
          <p:cNvSpPr txBox="1"/>
          <p:nvPr/>
        </p:nvSpPr>
        <p:spPr>
          <a:xfrm>
            <a:off x="5091075" y="2922300"/>
            <a:ext cx="2706600" cy="1513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n" sz="1800" b="1" i="0" u="none" strike="noStrike" cap="none" dirty="0">
                <a:solidFill>
                  <a:srgbClr val="FF0000"/>
                </a:solidFill>
                <a:latin typeface="Arial"/>
                <a:ea typeface="Arial"/>
                <a:cs typeface="Arial"/>
                <a:sym typeface="Arial"/>
              </a:rPr>
              <a:t>Should record message!</a:t>
            </a:r>
            <a:endParaRPr sz="1800" b="1"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bg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
        <p:cNvGrpSpPr/>
        <p:nvPr/>
      </p:nvGrpSpPr>
      <p:grpSpPr>
        <a:xfrm>
          <a:off x="0" y="0"/>
          <a:ext cx="0" cy="0"/>
          <a:chOff x="0" y="0"/>
          <a:chExt cx="0" cy="0"/>
        </a:xfrm>
      </p:grpSpPr>
      <p:sp>
        <p:nvSpPr>
          <p:cNvPr id="110" name="Google Shape;110;g33700e7c109_0_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solidFill>
                <a:schemeClr val="bg1"/>
              </a:solidFill>
            </a:endParaRPr>
          </a:p>
        </p:txBody>
      </p:sp>
      <p:sp>
        <p:nvSpPr>
          <p:cNvPr id="111" name="Google Shape;111;g33700e7c109_0_30"/>
          <p:cNvSpPr txBox="1">
            <a:spLocks noGrp="1"/>
          </p:cNvSpPr>
          <p:nvPr>
            <p:ph type="body" idx="1"/>
          </p:nvPr>
        </p:nvSpPr>
        <p:spPr>
          <a:xfrm>
            <a:off x="5174700" y="1152475"/>
            <a:ext cx="3657600" cy="18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i="1">
                <a:solidFill>
                  <a:schemeClr val="bg1"/>
                </a:solidFill>
              </a:rPr>
              <a:t>Event order:</a:t>
            </a:r>
            <a:endParaRPr i="1">
              <a:solidFill>
                <a:schemeClr val="bg1"/>
              </a:solidFill>
            </a:endParaRPr>
          </a:p>
          <a:p>
            <a:pPr marL="12700" lvl="0" indent="0" algn="l" rtl="0">
              <a:lnSpc>
                <a:spcPct val="115000"/>
              </a:lnSpc>
              <a:spcBef>
                <a:spcPts val="0"/>
              </a:spcBef>
              <a:spcAft>
                <a:spcPts val="0"/>
              </a:spcAft>
              <a:buSzPts val="1800"/>
              <a:buNone/>
            </a:pPr>
            <a:r>
              <a:rPr lang="en">
                <a:solidFill>
                  <a:schemeClr val="bg1"/>
                </a:solidFill>
              </a:rPr>
              <a:t>1.N2 sends body</a:t>
            </a:r>
            <a:endParaRPr>
              <a:solidFill>
                <a:schemeClr val="bg1"/>
              </a:solidFill>
            </a:endParaRPr>
          </a:p>
          <a:p>
            <a:pPr marL="12700" lvl="0" indent="0" algn="l" rtl="0">
              <a:lnSpc>
                <a:spcPct val="115000"/>
              </a:lnSpc>
              <a:spcBef>
                <a:spcPts val="0"/>
              </a:spcBef>
              <a:spcAft>
                <a:spcPts val="0"/>
              </a:spcAft>
              <a:buSzPts val="1800"/>
              <a:buNone/>
            </a:pPr>
            <a:r>
              <a:rPr lang="en">
                <a:solidFill>
                  <a:schemeClr val="bg1"/>
                </a:solidFill>
              </a:rPr>
              <a:t>2.Snap N2</a:t>
            </a:r>
            <a:endParaRPr>
              <a:solidFill>
                <a:schemeClr val="bg1"/>
              </a:solidFill>
            </a:endParaRPr>
          </a:p>
          <a:p>
            <a:pPr marL="12700" lvl="0" indent="0" algn="l" rtl="0">
              <a:lnSpc>
                <a:spcPct val="115000"/>
              </a:lnSpc>
              <a:spcBef>
                <a:spcPts val="0"/>
              </a:spcBef>
              <a:spcAft>
                <a:spcPts val="0"/>
              </a:spcAft>
              <a:buSzPts val="1800"/>
              <a:buNone/>
            </a:pPr>
            <a:r>
              <a:rPr lang="en">
                <a:solidFill>
                  <a:schemeClr val="bg1"/>
                </a:solidFill>
              </a:rPr>
              <a:t>3.N1 receives body</a:t>
            </a:r>
            <a:endParaRPr>
              <a:solidFill>
                <a:schemeClr val="bg1"/>
              </a:solidFill>
            </a:endParaRPr>
          </a:p>
          <a:p>
            <a:pPr marL="12700" lvl="0" indent="0" algn="l" rtl="0">
              <a:lnSpc>
                <a:spcPct val="115000"/>
              </a:lnSpc>
              <a:spcBef>
                <a:spcPts val="0"/>
              </a:spcBef>
              <a:spcAft>
                <a:spcPts val="0"/>
              </a:spcAft>
              <a:buSzPts val="1800"/>
              <a:buNone/>
            </a:pPr>
            <a:r>
              <a:rPr lang="en">
                <a:solidFill>
                  <a:schemeClr val="bg1"/>
                </a:solidFill>
              </a:rPr>
              <a:t>4.Snap N1</a:t>
            </a:r>
            <a:endParaRPr>
              <a:solidFill>
                <a:schemeClr val="bg1"/>
              </a:solidFill>
            </a:endParaRPr>
          </a:p>
          <a:p>
            <a:pPr marL="0" lvl="0" indent="0" algn="l" rtl="0">
              <a:lnSpc>
                <a:spcPct val="115000"/>
              </a:lnSpc>
              <a:spcBef>
                <a:spcPts val="0"/>
              </a:spcBef>
              <a:spcAft>
                <a:spcPts val="0"/>
              </a:spcAft>
              <a:buSzPts val="1800"/>
              <a:buNone/>
            </a:pPr>
            <a:endParaRPr>
              <a:solidFill>
                <a:schemeClr val="bg1"/>
              </a:solidFill>
            </a:endParaRPr>
          </a:p>
        </p:txBody>
      </p:sp>
      <p:sp>
        <p:nvSpPr>
          <p:cNvPr id="112" name="Google Shape;112;g33700e7c109_0_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solidFill>
                  <a:schemeClr val="bg1"/>
                </a:solidFill>
              </a:rPr>
              <a:t>8</a:t>
            </a:fld>
            <a:endParaRPr>
              <a:solidFill>
                <a:schemeClr val="bg1"/>
              </a:solidFill>
            </a:endParaRPr>
          </a:p>
        </p:txBody>
      </p:sp>
      <p:pic>
        <p:nvPicPr>
          <p:cNvPr id="113" name="Google Shape;113;g33700e7c109_0_30"/>
          <p:cNvPicPr preferRelativeResize="0"/>
          <p:nvPr/>
        </p:nvPicPr>
        <p:blipFill rotWithShape="1">
          <a:blip r:embed="rId3">
            <a:alphaModFix/>
          </a:blip>
          <a:srcRect/>
          <a:stretch/>
        </p:blipFill>
        <p:spPr>
          <a:xfrm>
            <a:off x="899975" y="1152475"/>
            <a:ext cx="3532900" cy="3017675"/>
          </a:xfrm>
          <a:prstGeom prst="rect">
            <a:avLst/>
          </a:prstGeom>
          <a:noFill/>
          <a:ln>
            <a:noFill/>
          </a:ln>
        </p:spPr>
      </p:pic>
      <p:sp>
        <p:nvSpPr>
          <p:cNvPr id="114" name="Google Shape;114;g33700e7c109_0_30"/>
          <p:cNvSpPr txBox="1"/>
          <p:nvPr/>
        </p:nvSpPr>
        <p:spPr>
          <a:xfrm>
            <a:off x="5220175" y="3143250"/>
            <a:ext cx="3657600" cy="1045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n" sz="1800" b="1" i="0" u="none" strike="noStrike" cap="none" dirty="0">
                <a:solidFill>
                  <a:srgbClr val="FF0000"/>
                </a:solidFill>
                <a:latin typeface="Arial"/>
                <a:ea typeface="Arial"/>
                <a:cs typeface="Arial"/>
                <a:sym typeface="Arial"/>
              </a:rPr>
              <a:t>N1 already received the body in step 3</a:t>
            </a:r>
            <a:endParaRPr sz="1800" b="0" i="0" u="none" strike="noStrike" cap="none" dirty="0">
              <a:solidFill>
                <a:srgbClr val="FF0000"/>
              </a:solidFill>
              <a:latin typeface="Arial"/>
              <a:ea typeface="Arial"/>
              <a:cs typeface="Arial"/>
              <a:sym typeface="Arial"/>
            </a:endParaRPr>
          </a:p>
        </p:txBody>
      </p:sp>
      <p:sp>
        <p:nvSpPr>
          <p:cNvPr id="115" name="Google Shape;115;g33700e7c109_0_30"/>
          <p:cNvSpPr txBox="1"/>
          <p:nvPr/>
        </p:nvSpPr>
        <p:spPr>
          <a:xfrm>
            <a:off x="5263825" y="3944750"/>
            <a:ext cx="35703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n" sz="1800" b="1" i="0" u="none" strike="noStrike" cap="none" dirty="0">
                <a:solidFill>
                  <a:srgbClr val="FF0000"/>
                </a:solidFill>
                <a:latin typeface="Arial"/>
                <a:ea typeface="Arial"/>
                <a:cs typeface="Arial"/>
                <a:sym typeface="Arial"/>
              </a:rPr>
              <a:t>Should NOT record message</a:t>
            </a:r>
            <a:endParaRPr sz="1800" b="1"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19"/>
        <p:cNvGrpSpPr/>
        <p:nvPr/>
      </p:nvGrpSpPr>
      <p:grpSpPr>
        <a:xfrm>
          <a:off x="0" y="0"/>
          <a:ext cx="0" cy="0"/>
          <a:chOff x="0" y="0"/>
          <a:chExt cx="0" cy="0"/>
        </a:xfrm>
      </p:grpSpPr>
      <p:sp>
        <p:nvSpPr>
          <p:cNvPr id="120" name="Google Shape;120;g33700e7c109_0_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solidFill>
                  <a:schemeClr val="bg1"/>
                </a:solidFill>
              </a:rPr>
              <a:t>Intuition: guarantee zero loss + zero duplication</a:t>
            </a:r>
            <a:endParaRPr>
              <a:solidFill>
                <a:schemeClr val="bg1"/>
              </a:solidFill>
            </a:endParaRPr>
          </a:p>
        </p:txBody>
      </p:sp>
      <p:sp>
        <p:nvSpPr>
          <p:cNvPr id="121" name="Google Shape;121;g33700e7c109_0_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000" dirty="0">
                <a:solidFill>
                  <a:schemeClr val="bg1"/>
                </a:solidFill>
              </a:rPr>
              <a:t>If you </a:t>
            </a:r>
            <a:r>
              <a:rPr lang="en" sz="2000" i="1" dirty="0">
                <a:solidFill>
                  <a:srgbClr val="FF0000"/>
                </a:solidFill>
              </a:rPr>
              <a:t>haven’t</a:t>
            </a:r>
            <a:r>
              <a:rPr lang="en" sz="2000" i="1" dirty="0">
                <a:solidFill>
                  <a:schemeClr val="bg1"/>
                </a:solidFill>
              </a:rPr>
              <a:t> </a:t>
            </a:r>
            <a:r>
              <a:rPr lang="en" sz="2000" dirty="0">
                <a:solidFill>
                  <a:srgbClr val="FF0000"/>
                </a:solidFill>
              </a:rPr>
              <a:t>snapshotted</a:t>
            </a:r>
            <a:r>
              <a:rPr lang="en" sz="2000" dirty="0">
                <a:solidFill>
                  <a:schemeClr val="bg1"/>
                </a:solidFill>
              </a:rPr>
              <a:t> your local state yet:</a:t>
            </a:r>
          </a:p>
          <a:p>
            <a:pPr marL="0" lvl="0" indent="0" algn="l" rtl="0">
              <a:lnSpc>
                <a:spcPct val="115000"/>
              </a:lnSpc>
              <a:spcBef>
                <a:spcPts val="0"/>
              </a:spcBef>
              <a:spcAft>
                <a:spcPts val="0"/>
              </a:spcAft>
              <a:buSzPts val="1800"/>
              <a:buNone/>
            </a:pPr>
            <a:r>
              <a:rPr lang="en" sz="2000" i="1" dirty="0">
                <a:solidFill>
                  <a:schemeClr val="bg1"/>
                </a:solidFill>
              </a:rPr>
              <a:t>	</a:t>
            </a:r>
            <a:r>
              <a:rPr lang="en" sz="2000" i="1" dirty="0">
                <a:solidFill>
                  <a:srgbClr val="FF0000"/>
                </a:solidFill>
              </a:rPr>
              <a:t>Do</a:t>
            </a:r>
            <a:r>
              <a:rPr lang="en" sz="2000" dirty="0">
                <a:solidFill>
                  <a:srgbClr val="FF0000"/>
                </a:solidFill>
              </a:rPr>
              <a:t> </a:t>
            </a:r>
            <a:r>
              <a:rPr lang="en" sz="2000" i="1" dirty="0">
                <a:solidFill>
                  <a:srgbClr val="FF0000"/>
                </a:solidFill>
              </a:rPr>
              <a:t>NOT</a:t>
            </a:r>
            <a:r>
              <a:rPr lang="en" sz="2000" dirty="0">
                <a:solidFill>
                  <a:srgbClr val="FF0000"/>
                </a:solidFill>
              </a:rPr>
              <a:t> record future messages you receive</a:t>
            </a:r>
          </a:p>
          <a:p>
            <a:pPr marL="0" lvl="0" indent="0" algn="l" rtl="0">
              <a:lnSpc>
                <a:spcPct val="115000"/>
              </a:lnSpc>
              <a:spcBef>
                <a:spcPts val="0"/>
              </a:spcBef>
              <a:spcAft>
                <a:spcPts val="0"/>
              </a:spcAft>
              <a:buSzPts val="1800"/>
              <a:buNone/>
            </a:pPr>
            <a:endParaRPr sz="2000" dirty="0">
              <a:solidFill>
                <a:srgbClr val="FF0000"/>
              </a:solidFill>
            </a:endParaRPr>
          </a:p>
          <a:p>
            <a:pPr marL="0" lvl="0" indent="0" algn="l" rtl="0">
              <a:lnSpc>
                <a:spcPct val="115000"/>
              </a:lnSpc>
              <a:spcBef>
                <a:spcPts val="0"/>
              </a:spcBef>
              <a:spcAft>
                <a:spcPts val="0"/>
              </a:spcAft>
              <a:buSzPts val="1800"/>
              <a:buNone/>
            </a:pPr>
            <a:r>
              <a:rPr lang="en" sz="2000" dirty="0">
                <a:solidFill>
                  <a:schemeClr val="bg1"/>
                </a:solidFill>
              </a:rPr>
              <a:t>If you </a:t>
            </a:r>
            <a:r>
              <a:rPr lang="en" sz="2000" i="1" dirty="0">
                <a:solidFill>
                  <a:schemeClr val="accent1"/>
                </a:solidFill>
              </a:rPr>
              <a:t>have </a:t>
            </a:r>
            <a:r>
              <a:rPr lang="en" sz="2000" dirty="0">
                <a:solidFill>
                  <a:schemeClr val="accent1"/>
                </a:solidFill>
              </a:rPr>
              <a:t>snapshotted</a:t>
            </a:r>
            <a:r>
              <a:rPr lang="en" sz="2000" dirty="0">
                <a:solidFill>
                  <a:schemeClr val="bg1"/>
                </a:solidFill>
              </a:rPr>
              <a:t> your local state: </a:t>
            </a:r>
            <a:endParaRPr lang="en" sz="2000" dirty="0">
              <a:solidFill>
                <a:schemeClr val="accent1"/>
              </a:solidFill>
            </a:endParaRPr>
          </a:p>
          <a:p>
            <a:pPr marL="0" lvl="0" indent="0" algn="l" rtl="0">
              <a:lnSpc>
                <a:spcPct val="115000"/>
              </a:lnSpc>
              <a:spcBef>
                <a:spcPts val="0"/>
              </a:spcBef>
              <a:spcAft>
                <a:spcPts val="0"/>
              </a:spcAft>
              <a:buSzPts val="1800"/>
              <a:buNone/>
            </a:pPr>
            <a:r>
              <a:rPr lang="en" sz="2000" dirty="0">
                <a:solidFill>
                  <a:schemeClr val="accent1"/>
                </a:solidFill>
              </a:rPr>
              <a:t>	Do record future messages you receive</a:t>
            </a:r>
            <a:endParaRPr sz="2000" dirty="0">
              <a:solidFill>
                <a:schemeClr val="accent1"/>
              </a:solidFill>
            </a:endParaRPr>
          </a:p>
          <a:p>
            <a:pPr marL="457200" lvl="0" indent="0" algn="l" rtl="0">
              <a:lnSpc>
                <a:spcPct val="115000"/>
              </a:lnSpc>
              <a:spcBef>
                <a:spcPts val="0"/>
              </a:spcBef>
              <a:spcAft>
                <a:spcPts val="0"/>
              </a:spcAft>
              <a:buSzPts val="1800"/>
              <a:buNone/>
            </a:pPr>
            <a:endParaRPr sz="2000" dirty="0">
              <a:solidFill>
                <a:schemeClr val="bg1"/>
              </a:solidFill>
            </a:endParaRPr>
          </a:p>
          <a:p>
            <a:pPr marL="0" lvl="0" indent="0" algn="l" rtl="0">
              <a:lnSpc>
                <a:spcPct val="115000"/>
              </a:lnSpc>
              <a:spcBef>
                <a:spcPts val="0"/>
              </a:spcBef>
              <a:spcAft>
                <a:spcPts val="0"/>
              </a:spcAft>
              <a:buSzPts val="1800"/>
              <a:buNone/>
            </a:pPr>
            <a:r>
              <a:rPr lang="en" sz="2000" i="1" dirty="0">
                <a:solidFill>
                  <a:schemeClr val="bg1"/>
                </a:solidFill>
              </a:rPr>
              <a:t>Which one guarantees zero loss?</a:t>
            </a:r>
            <a:endParaRPr sz="2000" i="1" dirty="0">
              <a:solidFill>
                <a:schemeClr val="bg1"/>
              </a:solidFill>
            </a:endParaRPr>
          </a:p>
          <a:p>
            <a:pPr marL="0" lvl="0" indent="0" algn="l" rtl="0">
              <a:lnSpc>
                <a:spcPct val="115000"/>
              </a:lnSpc>
              <a:spcBef>
                <a:spcPts val="0"/>
              </a:spcBef>
              <a:spcAft>
                <a:spcPts val="0"/>
              </a:spcAft>
              <a:buSzPts val="1800"/>
              <a:buNone/>
            </a:pPr>
            <a:r>
              <a:rPr lang="en" sz="2000" i="1" dirty="0">
                <a:solidFill>
                  <a:schemeClr val="bg1"/>
                </a:solidFill>
              </a:rPr>
              <a:t>Which one guarantees zero duplication?</a:t>
            </a:r>
            <a:endParaRPr sz="2000" i="1" dirty="0">
              <a:solidFill>
                <a:schemeClr val="bg1"/>
              </a:solidFill>
            </a:endParaRPr>
          </a:p>
          <a:p>
            <a:pPr marL="0" lvl="0" indent="0" algn="l" rtl="0">
              <a:lnSpc>
                <a:spcPct val="115000"/>
              </a:lnSpc>
              <a:spcBef>
                <a:spcPts val="0"/>
              </a:spcBef>
              <a:spcAft>
                <a:spcPts val="0"/>
              </a:spcAft>
              <a:buSzPts val="1800"/>
              <a:buNone/>
            </a:pPr>
            <a:endParaRPr dirty="0">
              <a:solidFill>
                <a:schemeClr val="bg1"/>
              </a:solidFill>
            </a:endParaRPr>
          </a:p>
        </p:txBody>
      </p:sp>
      <p:sp>
        <p:nvSpPr>
          <p:cNvPr id="122" name="Google Shape;122;g33700e7c109_0_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solidFill>
                  <a:schemeClr val="bg1"/>
                </a:solidFill>
              </a:rPr>
              <a:t>9</a:t>
            </a:fld>
            <a:endParaRPr>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3201</Words>
  <Application>Microsoft Macintosh PowerPoint</Application>
  <PresentationFormat>On-screen Show (16:9)</PresentationFormat>
  <Paragraphs>455</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Consolas</vt:lpstr>
      <vt:lpstr>Courier New</vt:lpstr>
      <vt:lpstr>Wingdings</vt:lpstr>
      <vt:lpstr>Simple Dark</vt:lpstr>
      <vt:lpstr>Distributed Snapshots</vt:lpstr>
      <vt:lpstr>A Note on Channels and Goroutines </vt:lpstr>
      <vt:lpstr>Review of Snapshot Fundamentals</vt:lpstr>
      <vt:lpstr>Taking a panorama with a moving object in the scene. </vt:lpstr>
      <vt:lpstr>PowerPoint Presentation</vt:lpstr>
      <vt:lpstr>Distributed snapshots are hard</vt:lpstr>
      <vt:lpstr>PowerPoint Presentation</vt:lpstr>
      <vt:lpstr>PowerPoint Presentation</vt:lpstr>
      <vt:lpstr>Intuition: guarantee zero loss + zero duplication</vt:lpstr>
      <vt:lpstr>What is a Global Snapshot?</vt:lpstr>
      <vt:lpstr>Global Snapshots are Useful </vt:lpstr>
      <vt:lpstr>System Model</vt:lpstr>
      <vt:lpstr>Messages and States </vt:lpstr>
      <vt:lpstr>Distributed Snapshot</vt:lpstr>
      <vt:lpstr>Chandy-Lamport Algorithm  </vt:lpstr>
      <vt:lpstr>Chandy-Lamport Algorithm Continued   </vt:lpstr>
      <vt:lpstr>Chandy-Lamport Algorithm Continued</vt:lpstr>
      <vt:lpstr>PowerPoint Presentation</vt:lpstr>
      <vt:lpstr>Exercises</vt:lpstr>
      <vt:lpstr>Token Passing Example 1</vt:lpstr>
      <vt:lpstr>Token Passing Example 1</vt:lpstr>
      <vt:lpstr>Token Passing Example 1</vt:lpstr>
      <vt:lpstr>Token Passing Example 1</vt:lpstr>
      <vt:lpstr>Token Passing Example 1</vt:lpstr>
      <vt:lpstr>Token Passing Example 1</vt:lpstr>
      <vt:lpstr>Token Passing Example 2</vt:lpstr>
      <vt:lpstr>Token Passing Example 2</vt:lpstr>
      <vt:lpstr>Token Passing Example 2</vt:lpstr>
      <vt:lpstr>Token Passing Example 2</vt:lpstr>
      <vt:lpstr>Token Passing Example 2</vt:lpstr>
      <vt:lpstr>Token Passing Example 2</vt:lpstr>
      <vt:lpstr>Token Passing Example 3</vt:lpstr>
      <vt:lpstr>Token Passing Example 3</vt:lpstr>
      <vt:lpstr>Takeaways</vt:lpstr>
      <vt:lpstr>Puzzles from the Lecture</vt:lpstr>
      <vt:lpstr>PowerPoint Presentation</vt:lpstr>
      <vt:lpstr>PowerPoint Presentation</vt:lpstr>
      <vt:lpstr>PowerPoint Presentation</vt:lpstr>
      <vt:lpstr>Assignment 2 Overview </vt:lpstr>
      <vt:lpstr>Assignment 2 Interfaces</vt:lpstr>
      <vt:lpstr>Assignment 2 Interfaces</vt:lpstr>
      <vt:lpstr>Assignment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Mohanna Shahrad</cp:lastModifiedBy>
  <cp:revision>46</cp:revision>
  <dcterms:modified xsi:type="dcterms:W3CDTF">2025-09-26T15:26:18Z</dcterms:modified>
</cp:coreProperties>
</file>