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 id="304" r:id="rId53"/>
  </p:sldIdLst>
  <p:sldSz cy="5143500" cx="9144000"/>
  <p:notesSz cx="6858000" cy="9144000"/>
  <p:embeddedFontLst>
    <p:embeddedFont>
      <p:font typeface="Roboto Mono"/>
      <p:regular r:id="rId54"/>
      <p:bold r:id="rId55"/>
      <p:italic r:id="rId56"/>
      <p:boldItalic r:id="rId5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58" roundtripDataSignature="AMtx7miFystQWv951uvHvN5PQM48m5wHe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slide" Target="slides/slide49.xml"/><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RobotoMono-bold.fntdata"/><Relationship Id="rId10" Type="http://schemas.openxmlformats.org/officeDocument/2006/relationships/slide" Target="slides/slide6.xml"/><Relationship Id="rId54" Type="http://schemas.openxmlformats.org/officeDocument/2006/relationships/font" Target="fonts/RobotoMono-regular.fntdata"/><Relationship Id="rId13" Type="http://schemas.openxmlformats.org/officeDocument/2006/relationships/slide" Target="slides/slide9.xml"/><Relationship Id="rId57" Type="http://schemas.openxmlformats.org/officeDocument/2006/relationships/font" Target="fonts/RobotoMono-boldItalic.fntdata"/><Relationship Id="rId12" Type="http://schemas.openxmlformats.org/officeDocument/2006/relationships/slide" Target="slides/slide8.xml"/><Relationship Id="rId56" Type="http://schemas.openxmlformats.org/officeDocument/2006/relationships/font" Target="fonts/RobotoMono-italic.fntdata"/><Relationship Id="rId15" Type="http://schemas.openxmlformats.org/officeDocument/2006/relationships/slide" Target="slides/slide11.xml"/><Relationship Id="rId14" Type="http://schemas.openxmlformats.org/officeDocument/2006/relationships/slide" Target="slides/slide10.xml"/><Relationship Id="rId58" Type="http://customschemas.google.com/relationships/presentationmetadata" Target="meta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golang.org/pkg/net/rpc/" TargetMode="Externa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Notes</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4" name="Google Shape;124;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Dispatch a goroutine that issues the RPC and sends response to channel </a:t>
            </a:r>
            <a:endParaRPr/>
          </a:p>
          <a:p>
            <a:pPr indent="0" lvl="0" marL="0" rtl="0" algn="l">
              <a:lnSpc>
                <a:spcPct val="100000"/>
              </a:lnSpc>
              <a:spcBef>
                <a:spcPts val="0"/>
              </a:spcBef>
              <a:spcAft>
                <a:spcPts val="0"/>
              </a:spcAft>
              <a:buSzPts val="1100"/>
              <a:buNone/>
            </a:pPr>
            <a:r>
              <a:rPr lang="en"/>
              <a:t>The main goroutine can then receive the response from channel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2" name="Google Shape;13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There are many… actually MOST RPCs are asynchronous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Whenever you want to send multiple messages at once, e.g.</a:t>
            </a:r>
            <a:endParaRPr/>
          </a:p>
          <a:p>
            <a:pPr indent="-298450" lvl="0" marL="457200" rtl="0" algn="l">
              <a:lnSpc>
                <a:spcPct val="100000"/>
              </a:lnSpc>
              <a:spcBef>
                <a:spcPts val="0"/>
              </a:spcBef>
              <a:spcAft>
                <a:spcPts val="0"/>
              </a:spcAft>
              <a:buSzPts val="1100"/>
              <a:buChar char="-"/>
            </a:pPr>
            <a:r>
              <a:rPr lang="en"/>
              <a:t>Building a scheduler loop</a:t>
            </a:r>
            <a:endParaRPr/>
          </a:p>
          <a:p>
            <a:pPr indent="-298450" lvl="0" marL="457200" rtl="0" algn="l">
              <a:lnSpc>
                <a:spcPct val="100000"/>
              </a:lnSpc>
              <a:spcBef>
                <a:spcPts val="0"/>
              </a:spcBef>
              <a:spcAft>
                <a:spcPts val="0"/>
              </a:spcAft>
              <a:buSzPts val="1100"/>
              <a:buChar char="-"/>
            </a:pPr>
            <a:r>
              <a:rPr lang="en"/>
              <a:t>Client contacting multiple servers at once and returning the first result</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Background tasks, e.g.</a:t>
            </a:r>
            <a:endParaRPr/>
          </a:p>
          <a:p>
            <a:pPr indent="-298450" lvl="0" marL="457200" rtl="0" algn="l">
              <a:lnSpc>
                <a:spcPct val="100000"/>
              </a:lnSpc>
              <a:spcBef>
                <a:spcPts val="0"/>
              </a:spcBef>
              <a:spcAft>
                <a:spcPts val="0"/>
              </a:spcAft>
              <a:buSzPts val="1100"/>
              <a:buChar char="-"/>
            </a:pPr>
            <a:r>
              <a:rPr lang="en"/>
              <a:t>Cleaning up metadata that has gone stale, e.g. removing cached objects that are no longer referenced</a:t>
            </a:r>
            <a:endParaRPr/>
          </a:p>
          <a:p>
            <a:pPr indent="-298450" lvl="0" marL="457200" rtl="0" algn="l">
              <a:lnSpc>
                <a:spcPct val="100000"/>
              </a:lnSpc>
              <a:spcBef>
                <a:spcPts val="0"/>
              </a:spcBef>
              <a:spcAft>
                <a:spcPts val="0"/>
              </a:spcAft>
              <a:buSzPts val="1100"/>
              <a:buChar char="-"/>
            </a:pPr>
            <a:r>
              <a:rPr lang="en"/>
              <a:t>Backing up results</a:t>
            </a:r>
            <a:endParaRPr/>
          </a:p>
          <a:p>
            <a:pPr indent="-298450" lvl="0" marL="457200" rtl="0" algn="l">
              <a:lnSpc>
                <a:spcPct val="100000"/>
              </a:lnSpc>
              <a:spcBef>
                <a:spcPts val="0"/>
              </a:spcBef>
              <a:spcAft>
                <a:spcPts val="0"/>
              </a:spcAft>
              <a:buSzPts val="1100"/>
              <a:buChar char="-"/>
            </a:pPr>
            <a:r>
              <a:rPr lang="en"/>
              <a:t>Compressing data that is not frequently accessed</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8" name="Google Shape;138;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4" name="Google Shape;14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We will use net/rpc extensively for the assignments. </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However, net/rpc is only supported in Go. </a:t>
            </a:r>
            <a:endParaRPr/>
          </a:p>
          <a:p>
            <a:pPr indent="0" lvl="0" marL="0" rtl="0" algn="l">
              <a:lnSpc>
                <a:spcPct val="100000"/>
              </a:lnSpc>
              <a:spcBef>
                <a:spcPts val="0"/>
              </a:spcBef>
              <a:spcAft>
                <a:spcPts val="0"/>
              </a:spcAft>
              <a:buSzPts val="1100"/>
              <a:buNone/>
            </a:pPr>
            <a:r>
              <a:rPr lang="en"/>
              <a:t>To support RPC in cross-language platforms, Go library uses net/rpc/jsonrpc. It is based on TCP protocol but currently does not support HTTP methods. This limits its application in real life. </a:t>
            </a:r>
            <a:endParaRPr/>
          </a:p>
          <a:p>
            <a:pPr indent="0" lvl="0" marL="0" rtl="0" algn="l">
              <a:lnSpc>
                <a:spcPct val="100000"/>
              </a:lnSpc>
              <a:spcBef>
                <a:spcPts val="0"/>
              </a:spcBef>
              <a:spcAft>
                <a:spcPts val="0"/>
              </a:spcAft>
              <a:buSzPts val="1100"/>
              <a:buNone/>
            </a:pPr>
            <a:r>
              <a:rPr lang="en"/>
              <a:t>gRPC is a high-performance, widely used open-source RPC framework by Google. It can support popular languages like Python, Go, and Java. </a:t>
            </a:r>
            <a:endParaRPr/>
          </a:p>
          <a:p>
            <a:pPr indent="0" lvl="0" marL="0" rtl="0" algn="l">
              <a:lnSpc>
                <a:spcPct val="100000"/>
              </a:lnSpc>
              <a:spcBef>
                <a:spcPts val="0"/>
              </a:spcBef>
              <a:spcAft>
                <a:spcPts val="0"/>
              </a:spcAft>
              <a:buSzPts val="1100"/>
              <a:buNone/>
            </a:pPr>
            <a:r>
              <a:t/>
            </a:r>
            <a:endParaRPr sz="1600">
              <a:solidFill>
                <a:srgbClr val="292929"/>
              </a:solidFill>
              <a:highlight>
                <a:srgbClr val="FFFFFF"/>
              </a:highlight>
              <a:latin typeface="Georgia"/>
              <a:ea typeface="Georgia"/>
              <a:cs typeface="Georgia"/>
              <a:sym typeface="Georgia"/>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1" name="Google Shape;151;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Note: </a:t>
            </a:r>
            <a:r>
              <a:rPr lang="en">
                <a:solidFill>
                  <a:schemeClr val="dk1"/>
                </a:solidFill>
              </a:rPr>
              <a:t>“receiver” here means the type to which this method applies, not a communication receiver</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TODO: might have question about the input parameters in the stub function (args, and reply)</a:t>
            </a:r>
            <a:br>
              <a:rPr lang="en"/>
            </a:br>
            <a:r>
              <a:rPr lang="en"/>
              <a:t>Why is reply a pointer, but not args?</a:t>
            </a:r>
            <a:br>
              <a:rPr lang="en"/>
            </a:br>
            <a:endParaRPr/>
          </a:p>
          <a:p>
            <a:pPr indent="0" lvl="0" marL="0" rtl="0" algn="l">
              <a:lnSpc>
                <a:spcPct val="100000"/>
              </a:lnSpc>
              <a:spcBef>
                <a:spcPts val="0"/>
              </a:spcBef>
              <a:spcAft>
                <a:spcPts val="0"/>
              </a:spcAft>
              <a:buSzPts val="1100"/>
              <a:buNone/>
            </a:pPr>
            <a:r>
              <a:rPr lang="en">
                <a:solidFill>
                  <a:schemeClr val="dk1"/>
                </a:solidFill>
              </a:rPr>
              <a:t>first argument represents the arguments provided by the caller; the second argument represents the result parameters to be returned to the caller. </a:t>
            </a:r>
            <a:endParaRPr>
              <a:solidFill>
                <a:schemeClr val="dk1"/>
              </a:solidFill>
            </a:endParaRPr>
          </a:p>
          <a:p>
            <a:pPr indent="0" lvl="0" marL="0" rtl="0" algn="l">
              <a:lnSpc>
                <a:spcPct val="100000"/>
              </a:lnSpc>
              <a:spcBef>
                <a:spcPts val="0"/>
              </a:spcBef>
              <a:spcAft>
                <a:spcPts val="0"/>
              </a:spcAft>
              <a:buSzPts val="1100"/>
              <a:buNone/>
            </a:pPr>
            <a:r>
              <a:rPr lang="en">
                <a:solidFill>
                  <a:schemeClr val="dk1"/>
                </a:solidFill>
              </a:rPr>
              <a:t>Reply is a pointer because it is used to store output. Note that the return value is error.</a:t>
            </a:r>
            <a:endParaRPr>
              <a:solidFill>
                <a:schemeClr val="dk1"/>
              </a:solidFill>
            </a:endParaRPr>
          </a:p>
          <a:p>
            <a:pPr indent="0" lvl="0" marL="0" rtl="0" algn="l">
              <a:lnSpc>
                <a:spcPct val="100000"/>
              </a:lnSpc>
              <a:spcBef>
                <a:spcPts val="0"/>
              </a:spcBef>
              <a:spcAft>
                <a:spcPts val="0"/>
              </a:spcAft>
              <a:buSzPts val="1100"/>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Answer: </a:t>
            </a:r>
            <a:r>
              <a:rPr b="1" lang="en">
                <a:solidFill>
                  <a:schemeClr val="dk1"/>
                </a:solidFill>
              </a:rPr>
              <a:t>Read-Only Usage</a:t>
            </a:r>
            <a:endParaRPr b="1">
              <a:solidFill>
                <a:schemeClr val="dk1"/>
              </a:solidFill>
            </a:endParaRPr>
          </a:p>
          <a:p>
            <a:pPr indent="-298450" lvl="0" marL="457200" rtl="0" algn="l">
              <a:lnSpc>
                <a:spcPct val="115000"/>
              </a:lnSpc>
              <a:spcBef>
                <a:spcPts val="1200"/>
              </a:spcBef>
              <a:spcAft>
                <a:spcPts val="0"/>
              </a:spcAft>
              <a:buClr>
                <a:schemeClr val="dk1"/>
              </a:buClr>
              <a:buSzPts val="1100"/>
              <a:buChar char="●"/>
            </a:pPr>
            <a:r>
              <a:rPr lang="en">
                <a:solidFill>
                  <a:schemeClr val="dk1"/>
                </a:solidFill>
              </a:rPr>
              <a:t>If </a:t>
            </a:r>
            <a:r>
              <a:rPr lang="en">
                <a:solidFill>
                  <a:srgbClr val="188038"/>
                </a:solidFill>
                <a:latin typeface="Roboto Mono"/>
                <a:ea typeface="Roboto Mono"/>
                <a:cs typeface="Roboto Mono"/>
                <a:sym typeface="Roboto Mono"/>
              </a:rPr>
              <a:t>args</a:t>
            </a:r>
            <a:r>
              <a:rPr lang="en">
                <a:solidFill>
                  <a:schemeClr val="dk1"/>
                </a:solidFill>
              </a:rPr>
              <a:t> is </a:t>
            </a:r>
            <a:r>
              <a:rPr b="1" lang="en">
                <a:solidFill>
                  <a:schemeClr val="dk1"/>
                </a:solidFill>
              </a:rPr>
              <a:t>not modified</a:t>
            </a:r>
            <a:r>
              <a:rPr lang="en">
                <a:solidFill>
                  <a:schemeClr val="dk1"/>
                </a:solidFill>
              </a:rPr>
              <a:t> within the function, passing by value is fine.</a:t>
            </a:r>
            <a:endParaRPr>
              <a:solidFill>
                <a:schemeClr val="dk1"/>
              </a:solidFill>
            </a:endParaRPr>
          </a:p>
          <a:p>
            <a:pPr indent="-298450" lvl="0" marL="457200" rtl="0" algn="l">
              <a:lnSpc>
                <a:spcPct val="115000"/>
              </a:lnSpc>
              <a:spcBef>
                <a:spcPts val="0"/>
              </a:spcBef>
              <a:spcAft>
                <a:spcPts val="0"/>
              </a:spcAft>
              <a:buClr>
                <a:schemeClr val="dk1"/>
              </a:buClr>
              <a:buSzPts val="1100"/>
              <a:buChar char="●"/>
            </a:pPr>
            <a:r>
              <a:rPr lang="en">
                <a:solidFill>
                  <a:schemeClr val="dk1"/>
                </a:solidFill>
              </a:rPr>
              <a:t>It makes the function safer since it guarantees </a:t>
            </a:r>
            <a:r>
              <a:rPr lang="en">
                <a:solidFill>
                  <a:srgbClr val="188038"/>
                </a:solidFill>
                <a:latin typeface="Roboto Mono"/>
                <a:ea typeface="Roboto Mono"/>
                <a:cs typeface="Roboto Mono"/>
                <a:sym typeface="Roboto Mono"/>
              </a:rPr>
              <a:t>args</a:t>
            </a:r>
            <a:r>
              <a:rPr lang="en">
                <a:solidFill>
                  <a:schemeClr val="dk1"/>
                </a:solidFill>
              </a:rPr>
              <a:t> won't be altered.</a:t>
            </a:r>
            <a:endParaRPr>
              <a:solidFill>
                <a:schemeClr val="dk1"/>
              </a:solidFill>
            </a:endParaRPr>
          </a:p>
          <a:p>
            <a:pPr indent="0" lvl="0" marL="0" rtl="0" algn="l">
              <a:lnSpc>
                <a:spcPct val="115000"/>
              </a:lnSpc>
              <a:spcBef>
                <a:spcPts val="1200"/>
              </a:spcBef>
              <a:spcAft>
                <a:spcPts val="1200"/>
              </a:spcAft>
              <a:buSzPts val="1100"/>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(NB: *WordCountServer is the “receiver” for this method.)</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8" name="Google Shape;178;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7" name="Google Shape;187;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6" name="Google Shape;196;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Note that Accept blocks, so this server only handles one request at a time (inefficient!)</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For this precept, we will talk about RPC in more details. </a:t>
            </a:r>
            <a:endParaRPr/>
          </a:p>
          <a:p>
            <a:pPr indent="0" lvl="0" marL="0" rtl="0" algn="l">
              <a:lnSpc>
                <a:spcPct val="100000"/>
              </a:lnSpc>
              <a:spcBef>
                <a:spcPts val="0"/>
              </a:spcBef>
              <a:spcAft>
                <a:spcPts val="0"/>
              </a:spcAft>
              <a:buSzPts val="1100"/>
              <a:buNone/>
            </a:pPr>
            <a:r>
              <a:rPr lang="en"/>
              <a:t>Give an overview of Go </a:t>
            </a:r>
            <a:endParaRPr/>
          </a:p>
          <a:p>
            <a:pPr indent="0" lvl="0" marL="0" rtl="0" algn="l">
              <a:lnSpc>
                <a:spcPct val="100000"/>
              </a:lnSpc>
              <a:spcBef>
                <a:spcPts val="0"/>
              </a:spcBef>
              <a:spcAft>
                <a:spcPts val="0"/>
              </a:spcAft>
              <a:buSzPts val="1100"/>
              <a:buNone/>
            </a:pPr>
            <a:r>
              <a:rPr lang="en"/>
              <a:t>Walk through a example to show how to build such a RPC server in Go</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5" name="Google Shape;205;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2" name="Google Shape;212;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rpc.Dial establishes new connection and returns a new client (which is responsible for handling requests)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8" name="Google Shape;248;p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Let’s go back to our RPC client. Is this synchronous or async? Ans: synchronous</a:t>
            </a:r>
            <a:endParaRPr/>
          </a:p>
          <a:p>
            <a:pPr indent="0" lvl="0" marL="0" rtl="0" algn="l">
              <a:lnSpc>
                <a:spcPct val="100000"/>
              </a:lnSpc>
              <a:spcBef>
                <a:spcPts val="0"/>
              </a:spcBef>
              <a:spcAft>
                <a:spcPts val="0"/>
              </a:spcAft>
              <a:buSzPts val="1100"/>
              <a:buNone/>
            </a:pPr>
            <a:r>
              <a:rPr lang="en"/>
              <a:t>How would we make this asynchronous? What would the signature look like? (What would we return?)</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6" name="Google Shape;256;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Option: still use Call API, but make a result channel ourselves to recieve results asynchronously</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5" name="Google Shape;265;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(NB: “The Call method waits for the remote call to complete while the Go method launches the call asynchronously and signals completion using the Call structure's Done channel.” from </a:t>
            </a:r>
            <a:r>
              <a:rPr lang="en" u="sng">
                <a:solidFill>
                  <a:schemeClr val="hlink"/>
                </a:solidFill>
                <a:hlinkClick r:id="rId2"/>
              </a:rPr>
              <a:t>https://golang.org/pkg/net/rpc/</a:t>
            </a:r>
            <a:r>
              <a:rPr lang="en"/>
              <a:t>)</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Option 2: directly use Go method provided in the built-in RPC library (emphasize here we are calling client.Go and not client.Call)</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3" name="Google Shape;273;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0" name="Google Shape;280;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7" name="Google Shape;287;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Probably not enough time for this</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p31:notes"/>
          <p:cNvSpPr/>
          <p:nvPr>
            <p:ph idx="2" type="sldImg"/>
          </p:nvPr>
        </p:nvSpPr>
        <p:spPr>
          <a:xfrm>
            <a:off x="381000" y="687388"/>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94" name="Google Shape;294;p31: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lnSpc>
                <a:spcPct val="100000"/>
              </a:lnSpc>
              <a:spcBef>
                <a:spcPts val="0"/>
              </a:spcBef>
              <a:spcAft>
                <a:spcPts val="0"/>
              </a:spcAft>
              <a:buSzPts val="1100"/>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295" name="Google Shape;295;p31: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lnSpc>
                <a:spcPct val="100000"/>
              </a:lnSpc>
              <a:spcBef>
                <a:spcPts val="0"/>
              </a:spcBef>
              <a:spcAft>
                <a:spcPts val="0"/>
              </a:spcAft>
              <a:buClr>
                <a:srgbClr val="000000"/>
              </a:buClr>
              <a:buSzPts val="1300"/>
              <a:buFont typeface="Arial"/>
              <a:buNone/>
            </a:pPr>
            <a:r>
              <a:t/>
            </a:r>
            <a:endParaRPr b="0" i="0" sz="13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32:notes"/>
          <p:cNvSpPr/>
          <p:nvPr>
            <p:ph idx="2" type="sldImg"/>
          </p:nvPr>
        </p:nvSpPr>
        <p:spPr>
          <a:xfrm>
            <a:off x="381000" y="687388"/>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320" name="Google Shape;320;p32:notes"/>
          <p:cNvSpPr txBox="1"/>
          <p:nvPr>
            <p:ph idx="1" type="body"/>
          </p:nvPr>
        </p:nvSpPr>
        <p:spPr>
          <a:xfrm>
            <a:off x="686099" y="4343704"/>
            <a:ext cx="5485805" cy="4113893"/>
          </a:xfrm>
          <a:prstGeom prst="rect">
            <a:avLst/>
          </a:prstGeom>
          <a:noFill/>
          <a:ln>
            <a:noFill/>
          </a:ln>
        </p:spPr>
        <p:txBody>
          <a:bodyPr anchorCtr="0" anchor="t" bIns="47850" lIns="95725" spcFirstLastPara="1" rIns="95725" wrap="square" tIns="47850">
            <a:noAutofit/>
          </a:bodyPr>
          <a:lstStyle/>
          <a:p>
            <a:pPr indent="0" lvl="0" marL="0" marR="0" rtl="0" algn="l">
              <a:lnSpc>
                <a:spcPct val="100000"/>
              </a:lnSpc>
              <a:spcBef>
                <a:spcPts val="0"/>
              </a:spcBef>
              <a:spcAft>
                <a:spcPts val="0"/>
              </a:spcAft>
              <a:buSzPts val="1100"/>
              <a:buNone/>
            </a:pPr>
            <a:r>
              <a:t/>
            </a:r>
            <a:endParaRPr b="0" i="0" sz="1600" u="none" cap="none" strike="noStrike">
              <a:solidFill>
                <a:schemeClr val="dk1"/>
              </a:solidFill>
              <a:latin typeface="Times New Roman"/>
              <a:ea typeface="Times New Roman"/>
              <a:cs typeface="Times New Roman"/>
              <a:sym typeface="Times New Roman"/>
            </a:endParaRPr>
          </a:p>
        </p:txBody>
      </p:sp>
      <p:sp>
        <p:nvSpPr>
          <p:cNvPr id="321" name="Google Shape;321;p32:notes"/>
          <p:cNvSpPr txBox="1"/>
          <p:nvPr>
            <p:ph idx="12" type="sldNum"/>
          </p:nvPr>
        </p:nvSpPr>
        <p:spPr>
          <a:xfrm>
            <a:off x="3884414" y="8685894"/>
            <a:ext cx="2972098" cy="456595"/>
          </a:xfrm>
          <a:prstGeom prst="rect">
            <a:avLst/>
          </a:prstGeom>
          <a:noFill/>
          <a:ln>
            <a:noFill/>
          </a:ln>
        </p:spPr>
        <p:txBody>
          <a:bodyPr anchorCtr="0" anchor="b" bIns="47850" lIns="95725" spcFirstLastPara="1" rIns="95725" wrap="square" tIns="47850">
            <a:noAutofit/>
          </a:bodyPr>
          <a:lstStyle/>
          <a:p>
            <a:pPr indent="0" lvl="0" marL="0" marR="0" rtl="0" algn="r">
              <a:lnSpc>
                <a:spcPct val="100000"/>
              </a:lnSpc>
              <a:spcBef>
                <a:spcPts val="0"/>
              </a:spcBef>
              <a:spcAft>
                <a:spcPts val="0"/>
              </a:spcAft>
              <a:buClr>
                <a:srgbClr val="000000"/>
              </a:buClr>
              <a:buSzPts val="1300"/>
              <a:buFont typeface="Arial"/>
              <a:buNone/>
            </a:pPr>
            <a:r>
              <a:t/>
            </a:r>
            <a:endParaRPr b="0" i="0" sz="1300" u="none" cap="none" strike="noStrike">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6" name="Google Shape;356;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2" name="Shape 362"/>
        <p:cNvGrpSpPr/>
        <p:nvPr/>
      </p:nvGrpSpPr>
      <p:grpSpPr>
        <a:xfrm>
          <a:off x="0" y="0"/>
          <a:ext cx="0" cy="0"/>
          <a:chOff x="0" y="0"/>
          <a:chExt cx="0" cy="0"/>
        </a:xfrm>
      </p:grpSpPr>
      <p:sp>
        <p:nvSpPr>
          <p:cNvPr id="363" name="Google Shape;363;p3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4" name="Google Shape;364;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If time permits, go through this mapreduce section in more detail</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8" name="Shape 368"/>
        <p:cNvGrpSpPr/>
        <p:nvPr/>
      </p:nvGrpSpPr>
      <p:grpSpPr>
        <a:xfrm>
          <a:off x="0" y="0"/>
          <a:ext cx="0" cy="0"/>
          <a:chOff x="0" y="0"/>
          <a:chExt cx="0" cy="0"/>
        </a:xfrm>
      </p:grpSpPr>
      <p:sp>
        <p:nvSpPr>
          <p:cNvPr id="369" name="Google Shape;369;p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0" name="Google Shape;370;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Last time we talked about how mapreduce is hard despite having such a simple interface. This precept we’re gonna run through a couple of very realistic failure scenarios.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Ovals represent processes/tasks, squares represent storage</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5" name="Shape 375"/>
        <p:cNvGrpSpPr/>
        <p:nvPr/>
      </p:nvGrpSpPr>
      <p:grpSpPr>
        <a:xfrm>
          <a:off x="0" y="0"/>
          <a:ext cx="0" cy="0"/>
          <a:chOff x="0" y="0"/>
          <a:chExt cx="0" cy="0"/>
        </a:xfrm>
      </p:grpSpPr>
      <p:sp>
        <p:nvSpPr>
          <p:cNvPr id="376" name="Google Shape;376;p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7" name="Google Shape;377;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Map task fails, what needs to be recomputed? Just the partition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lnSpc>
                <a:spcPct val="100000"/>
              </a:lnSpc>
              <a:spcBef>
                <a:spcPts val="0"/>
              </a:spcBef>
              <a:spcAft>
                <a:spcPts val="0"/>
              </a:spcAft>
              <a:buSzPts val="1100"/>
              <a:buNone/>
            </a:pPr>
            <a:r>
              <a:rPr lang="en"/>
              <a:t>(Ans: NO, because we don’t know if the failed map task will have data for us)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Thus, there’s what we call a synchronization barrier between the map and the reduce stages, because reduce cannot begin until after map has finished.</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6" name="Shape 386"/>
        <p:cNvGrpSpPr/>
        <p:nvPr/>
      </p:nvGrpSpPr>
      <p:grpSpPr>
        <a:xfrm>
          <a:off x="0" y="0"/>
          <a:ext cx="0" cy="0"/>
          <a:chOff x="0" y="0"/>
          <a:chExt cx="0" cy="0"/>
        </a:xfrm>
      </p:grpSpPr>
      <p:sp>
        <p:nvSpPr>
          <p:cNvPr id="387" name="Google Shape;387;p3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8" name="Google Shape;388;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Map task fails, what needs to be recomputed? Just the partition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lnSpc>
                <a:spcPct val="100000"/>
              </a:lnSpc>
              <a:spcBef>
                <a:spcPts val="0"/>
              </a:spcBef>
              <a:spcAft>
                <a:spcPts val="0"/>
              </a:spcAft>
              <a:buSzPts val="1100"/>
              <a:buNone/>
            </a:pPr>
            <a:r>
              <a:rPr lang="en"/>
              <a:t>(Ans: NO, because we don’t know if the failed map task will have data for us)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Thus, there’s what we call a synchronization barrier between the map and the reduce stages, because reduce cannot begin until after map has finished.</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7" name="Shape 397"/>
        <p:cNvGrpSpPr/>
        <p:nvPr/>
      </p:nvGrpSpPr>
      <p:grpSpPr>
        <a:xfrm>
          <a:off x="0" y="0"/>
          <a:ext cx="0" cy="0"/>
          <a:chOff x="0" y="0"/>
          <a:chExt cx="0" cy="0"/>
        </a:xfrm>
      </p:grpSpPr>
      <p:sp>
        <p:nvSpPr>
          <p:cNvPr id="398" name="Google Shape;398;p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9" name="Google Shape;399;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Map task fails, what needs to be recomputed? Just the partition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However, this is still bad because reduce stage needs to wait until all map tasks have been successfully computed. Why? Can we run half the reduce tasks first and have the other half wait for the one missing map task?</a:t>
            </a:r>
            <a:endParaRPr/>
          </a:p>
          <a:p>
            <a:pPr indent="0" lvl="0" marL="0" rtl="0" algn="l">
              <a:lnSpc>
                <a:spcPct val="100000"/>
              </a:lnSpc>
              <a:spcBef>
                <a:spcPts val="0"/>
              </a:spcBef>
              <a:spcAft>
                <a:spcPts val="0"/>
              </a:spcAft>
              <a:buSzPts val="1100"/>
              <a:buNone/>
            </a:pPr>
            <a:r>
              <a:rPr lang="en"/>
              <a:t>(Ans: NO, because we don’t know if the failed map task will have data for us)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Thus, there’s what we call a synchronization barrier between the map and the reduce stages, because reduce cannot begin until after map has finished.</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(Note: you can start FETCHING the map outputs in a reduce task, but you will still need to wait for all the map outputs to be present before doing any aggregation)</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p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9" name="Google Shape;409;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 do we reconcile the fact that there are now two copies of the same task running?</a:t>
            </a:r>
            <a:endParaRPr/>
          </a:p>
          <a:p>
            <a:pPr indent="0" lvl="0" marL="0" rtl="0" algn="l">
              <a:lnSpc>
                <a:spcPct val="100000"/>
              </a:lnSpc>
              <a:spcBef>
                <a:spcPts val="0"/>
              </a:spcBef>
              <a:spcAft>
                <a:spcPts val="0"/>
              </a:spcAft>
              <a:buSzPts val="1100"/>
              <a:buNone/>
            </a:pPr>
            <a:r>
              <a:rPr lang="en"/>
              <a:t>Easy: Whichever finishes sooner will be used, while the results of the slower one will be discarded. This is conceptually simple but the scheduler needs to handle this.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8" name="Google Shape;78;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RPCs are the fundamental bedrock of distributed systems. It’s how most of these systems, including hadoop mapreduce for example, are built. Its pervasiveness is due to its simple interface.</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0" name="Shape 420"/>
        <p:cNvGrpSpPr/>
        <p:nvPr/>
      </p:nvGrpSpPr>
      <p:grpSpPr>
        <a:xfrm>
          <a:off x="0" y="0"/>
          <a:ext cx="0" cy="0"/>
          <a:chOff x="0" y="0"/>
          <a:chExt cx="0" cy="0"/>
        </a:xfrm>
      </p:grpSpPr>
      <p:sp>
        <p:nvSpPr>
          <p:cNvPr id="421" name="Google Shape;421;p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2" name="Google Shape;422;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Here’s another optimization.</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We saw earlier that there is a synchronization barrier between the map and reduce stages. Now if a server is really slow then we call it a straggler because all the other servers NEED to wait for that server to finish before proceeding to the next stage.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What are some ways to fix this? Any ideas?</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2" name="Google Shape;432;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One optimization we could do here is speculative execution, which means launch the same task but on a different, presumably faster, node. Meanwhile the old (slow) task still runs in parallel. In effect we’re expending more resources to have the two tasks race.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How do we reconcile the fact that there are now two copies of the same task running?</a:t>
            </a:r>
            <a:endParaRPr/>
          </a:p>
          <a:p>
            <a:pPr indent="0" lvl="0" marL="0" rtl="0" algn="l">
              <a:lnSpc>
                <a:spcPct val="100000"/>
              </a:lnSpc>
              <a:spcBef>
                <a:spcPts val="0"/>
              </a:spcBef>
              <a:spcAft>
                <a:spcPts val="0"/>
              </a:spcAft>
              <a:buSzPts val="1100"/>
              <a:buNone/>
            </a:pPr>
            <a:r>
              <a:rPr lang="en"/>
              <a:t>Easy: Whichever finishes sooner will be used, while the results of the slower one will be discarded. This is conceptually simple but the scheduler needs to handle this.</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So now we’ve seen that we need to handle failures and stragglers. This is what complicates the scheduler in mapreduce significantly. In your homework you’re gonna build a very simplified scheduler that doesn’t handle stragglers.</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2" name="Shape 442"/>
        <p:cNvGrpSpPr/>
        <p:nvPr/>
      </p:nvGrpSpPr>
      <p:grpSpPr>
        <a:xfrm>
          <a:off x="0" y="0"/>
          <a:ext cx="0" cy="0"/>
          <a:chOff x="0" y="0"/>
          <a:chExt cx="0" cy="0"/>
        </a:xfrm>
      </p:grpSpPr>
      <p:sp>
        <p:nvSpPr>
          <p:cNvPr id="443" name="Google Shape;443;p4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4" name="Google Shape;444;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Reduce task fails, what needs to be recomputed?</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a:solidFill>
                  <a:schemeClr val="dk1"/>
                </a:solidFill>
              </a:rPr>
              <a:t>Ans: just the reduce task, assuming all map outputs are intact on the local disks on all nodes. We just fetch the map outputs again.</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1" name="Shape 451"/>
        <p:cNvGrpSpPr/>
        <p:nvPr/>
      </p:nvGrpSpPr>
      <p:grpSpPr>
        <a:xfrm>
          <a:off x="0" y="0"/>
          <a:ext cx="0" cy="0"/>
          <a:chOff x="0" y="0"/>
          <a:chExt cx="0" cy="0"/>
        </a:xfrm>
      </p:grpSpPr>
      <p:sp>
        <p:nvSpPr>
          <p:cNvPr id="452" name="Google Shape;452;p4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3" name="Google Shape;453;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What if all map tasks fail?</a:t>
            </a:r>
            <a:endParaRPr/>
          </a:p>
          <a:p>
            <a:pPr indent="0" lvl="0" marL="0" rtl="0" algn="l">
              <a:lnSpc>
                <a:spcPct val="100000"/>
              </a:lnSpc>
              <a:spcBef>
                <a:spcPts val="0"/>
              </a:spcBef>
              <a:spcAft>
                <a:spcPts val="0"/>
              </a:spcAft>
              <a:buSzPts val="1100"/>
              <a:buNone/>
            </a:pPr>
            <a:r>
              <a:rPr lang="en"/>
              <a:t>We have do the map computation again.</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3" name="Shape 463"/>
        <p:cNvGrpSpPr/>
        <p:nvPr/>
      </p:nvGrpSpPr>
      <p:grpSpPr>
        <a:xfrm>
          <a:off x="0" y="0"/>
          <a:ext cx="0" cy="0"/>
          <a:chOff x="0" y="0"/>
          <a:chExt cx="0" cy="0"/>
        </a:xfrm>
      </p:grpSpPr>
      <p:sp>
        <p:nvSpPr>
          <p:cNvPr id="464" name="Google Shape;464;p4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5" name="Google Shape;465;p4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Reduce task fails, what needs to be recomputed?</a:t>
            </a:r>
            <a:endParaRPr/>
          </a:p>
          <a:p>
            <a:pPr indent="0" lvl="0" marL="0" rtl="0" algn="l">
              <a:lnSpc>
                <a:spcPct val="100000"/>
              </a:lnSpc>
              <a:spcBef>
                <a:spcPts val="0"/>
              </a:spcBef>
              <a:spcAft>
                <a:spcPts val="0"/>
              </a:spcAft>
              <a:buSzPts val="1100"/>
              <a:buNone/>
            </a:pPr>
            <a:r>
              <a:rPr lang="en"/>
              <a:t>Can we be smarter?</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2" name="Shape 472"/>
        <p:cNvGrpSpPr/>
        <p:nvPr/>
      </p:nvGrpSpPr>
      <p:grpSpPr>
        <a:xfrm>
          <a:off x="0" y="0"/>
          <a:ext cx="0" cy="0"/>
          <a:chOff x="0" y="0"/>
          <a:chExt cx="0" cy="0"/>
        </a:xfrm>
      </p:grpSpPr>
      <p:sp>
        <p:nvSpPr>
          <p:cNvPr id="473" name="Google Shape;473;p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4" name="Google Shape;474;p4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Reduce task fails, what needs to be recomputed?</a:t>
            </a:r>
            <a:endParaRPr/>
          </a:p>
          <a:p>
            <a:pPr indent="0" lvl="0" marL="0" rtl="0" algn="l">
              <a:lnSpc>
                <a:spcPct val="100000"/>
              </a:lnSpc>
              <a:spcBef>
                <a:spcPts val="0"/>
              </a:spcBef>
              <a:spcAft>
                <a:spcPts val="0"/>
              </a:spcAft>
              <a:buSzPts val="1100"/>
              <a:buNone/>
            </a:pPr>
            <a:r>
              <a:rPr lang="en"/>
              <a:t>Ans: just the reduce task, assuming all map outputs are intact on the local disks on all nodes. We just fetch the map outputs again.’</a:t>
            </a:r>
            <a:endParaRPr/>
          </a:p>
          <a:p>
            <a:pPr indent="0" lvl="0" marL="0" rtl="0" algn="l">
              <a:lnSpc>
                <a:spcPct val="100000"/>
              </a:lnSpc>
              <a:spcBef>
                <a:spcPts val="0"/>
              </a:spcBef>
              <a:spcAft>
                <a:spcPts val="0"/>
              </a:spcAft>
              <a:buSzPts val="1100"/>
              <a:buNone/>
            </a:pPr>
            <a:r>
              <a:rPr lang="en"/>
              <a:t>Write intermediate output to stable storage to ensure all map outputs are intact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3" name="Shape 483"/>
        <p:cNvGrpSpPr/>
        <p:nvPr/>
      </p:nvGrpSpPr>
      <p:grpSpPr>
        <a:xfrm>
          <a:off x="0" y="0"/>
          <a:ext cx="0" cy="0"/>
          <a:chOff x="0" y="0"/>
          <a:chExt cx="0" cy="0"/>
        </a:xfrm>
      </p:grpSpPr>
      <p:sp>
        <p:nvSpPr>
          <p:cNvPr id="484" name="Google Shape;484;p4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85" name="Google Shape;485;p4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Server #2 goes down during the reduce phase. We lose all of its map outputs. What needs to be recomputed?</a:t>
            </a:r>
            <a:endParaRPr/>
          </a:p>
          <a:p>
            <a:pPr indent="-298450" lvl="0" marL="457200" rtl="0" algn="l">
              <a:lnSpc>
                <a:spcPct val="100000"/>
              </a:lnSpc>
              <a:spcBef>
                <a:spcPts val="0"/>
              </a:spcBef>
              <a:spcAft>
                <a:spcPts val="0"/>
              </a:spcAft>
              <a:buSzPts val="1100"/>
              <a:buChar char="-"/>
            </a:pPr>
            <a:r>
              <a:rPr lang="en"/>
              <a:t>Map 2, obviously</a:t>
            </a:r>
            <a:endParaRPr/>
          </a:p>
          <a:p>
            <a:pPr indent="-298450" lvl="0" marL="457200" rtl="0" algn="l">
              <a:lnSpc>
                <a:spcPct val="100000"/>
              </a:lnSpc>
              <a:spcBef>
                <a:spcPts val="0"/>
              </a:spcBef>
              <a:spcAft>
                <a:spcPts val="0"/>
              </a:spcAft>
              <a:buSzPts val="1100"/>
              <a:buChar char="-"/>
            </a:pPr>
            <a:r>
              <a:rPr lang="en"/>
              <a:t>Do we have to recompute all the reduce tasks?</a:t>
            </a:r>
            <a:endParaRPr/>
          </a:p>
          <a:p>
            <a:pPr indent="-298450" lvl="1" marL="914400" rtl="0" algn="l">
              <a:lnSpc>
                <a:spcPct val="100000"/>
              </a:lnSpc>
              <a:spcBef>
                <a:spcPts val="0"/>
              </a:spcBef>
              <a:spcAft>
                <a:spcPts val="0"/>
              </a:spcAft>
              <a:buSzPts val="1100"/>
              <a:buChar char="-"/>
            </a:pPr>
            <a:r>
              <a:rPr b="1" lang="en"/>
              <a:t>In general, only the ones that still need to fetch Map 2 outputs</a:t>
            </a:r>
            <a:endParaRPr b="1"/>
          </a:p>
          <a:p>
            <a:pPr indent="-298450" lvl="1" marL="914400" rtl="0" algn="l">
              <a:lnSpc>
                <a:spcPct val="100000"/>
              </a:lnSpc>
              <a:spcBef>
                <a:spcPts val="0"/>
              </a:spcBef>
              <a:spcAft>
                <a:spcPts val="0"/>
              </a:spcAft>
              <a:buSzPts val="1100"/>
              <a:buChar char="-"/>
            </a:pPr>
            <a:r>
              <a:rPr lang="en"/>
              <a:t>(If a reduce task already finished, we don’t need to re-run it because map 2 outputs aren’t gonna change)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4" name="Shape 494"/>
        <p:cNvGrpSpPr/>
        <p:nvPr/>
      </p:nvGrpSpPr>
      <p:grpSpPr>
        <a:xfrm>
          <a:off x="0" y="0"/>
          <a:ext cx="0" cy="0"/>
          <a:chOff x="0" y="0"/>
          <a:chExt cx="0" cy="0"/>
        </a:xfrm>
      </p:grpSpPr>
      <p:sp>
        <p:nvSpPr>
          <p:cNvPr id="495" name="Google Shape;495;p4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6" name="Google Shape;496;p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Data lineage is a flow of dependencies. This means we keep track of which partition each task depends on. When a task fails, we just need to trace back the arrows to find the partitions that we need to recompute.</a:t>
            </a:r>
            <a:endParaRPr/>
          </a:p>
          <a:p>
            <a:pPr indent="0" lvl="0" marL="0" rtl="0" algn="l">
              <a:lnSpc>
                <a:spcPct val="100000"/>
              </a:lnSpc>
              <a:spcBef>
                <a:spcPts val="0"/>
              </a:spcBef>
              <a:spcAft>
                <a:spcPts val="0"/>
              </a:spcAft>
              <a:buSzPts val="1100"/>
              <a:buNone/>
            </a:pPr>
            <a:r>
              <a:t/>
            </a:r>
            <a:endParaRPr/>
          </a:p>
          <a:p>
            <a:pPr indent="0" lvl="0" marL="0" rtl="0" algn="l">
              <a:lnSpc>
                <a:spcPct val="100000"/>
              </a:lnSpc>
              <a:spcBef>
                <a:spcPts val="0"/>
              </a:spcBef>
              <a:spcAft>
                <a:spcPts val="0"/>
              </a:spcAft>
              <a:buSzPts val="1100"/>
              <a:buNone/>
            </a:pPr>
            <a:r>
              <a:rPr lang="en"/>
              <a:t>This is one of the reasons why the mapreduce model is so successful</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5" name="Shape 505"/>
        <p:cNvGrpSpPr/>
        <p:nvPr/>
      </p:nvGrpSpPr>
      <p:grpSpPr>
        <a:xfrm>
          <a:off x="0" y="0"/>
          <a:ext cx="0" cy="0"/>
          <a:chOff x="0" y="0"/>
          <a:chExt cx="0" cy="0"/>
        </a:xfrm>
      </p:grpSpPr>
      <p:sp>
        <p:nvSpPr>
          <p:cNvPr id="506" name="Google Shape;506;p4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07" name="Google Shape;507;p4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Let’s say now nothing fails. With this model there are some optimizations we can do because of lineage. The first is </a:t>
            </a:r>
            <a:r>
              <a:rPr b="1" lang="en"/>
              <a:t>reusing map outputs</a:t>
            </a:r>
            <a:r>
              <a:rPr lang="en"/>
              <a:t>. We saw that keeping around map outputs (as local files on disks) help us recover from reduce failures quickly, without having to recompute the map tasks. It turns out this also enables an optimization.</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p4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5" name="Google Shape;515;p4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Suppose you want to run two different kinds of aggregation (reduces) and they both use the same map outputs, then instead of re-running the map tasks you can simply keep the map outputs from the previous job</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5" name="Google Shape;85;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3" name="Google Shape;9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This works, but what’s the problem? How’s the performance?</a:t>
            </a:r>
            <a:endParaRPr/>
          </a:p>
          <a:p>
            <a:pPr indent="0" lvl="0" marL="0" rtl="0" algn="l">
              <a:lnSpc>
                <a:spcPct val="100000"/>
              </a:lnSpc>
              <a:spcBef>
                <a:spcPts val="0"/>
              </a:spcBef>
              <a:spcAft>
                <a:spcPts val="0"/>
              </a:spcAft>
              <a:buSzPts val="1100"/>
              <a:buNone/>
            </a:pPr>
            <a:r>
              <a:rPr lang="en"/>
              <a:t>(Ans: we have to launch tasks on the workers one by one, no parallelism, all operations are handled by the master goroutine in order) </a:t>
            </a:r>
            <a:endParaRPr/>
          </a:p>
          <a:p>
            <a:pPr indent="0" lvl="0" marL="0" rtl="0" algn="l">
              <a:lnSpc>
                <a:spcPct val="100000"/>
              </a:lnSpc>
              <a:spcBef>
                <a:spcPts val="0"/>
              </a:spcBef>
              <a:spcAft>
                <a:spcPts val="0"/>
              </a:spcAft>
              <a:buSzPts val="1100"/>
              <a:buNone/>
            </a:pPr>
            <a:r>
              <a:rPr lang="en"/>
              <a:t>Note above is the pseudo code, we assume that worker and response structs have fields like Index, Address, and Result</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3" name="Google Shape;10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0" name="Google Shape;110;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We can implement a function “sendRPC” that takes in a callback function</a:t>
            </a:r>
            <a:endParaRPr/>
          </a:p>
          <a:p>
            <a:pPr indent="0" lvl="0" marL="0" rtl="0" algn="l">
              <a:lnSpc>
                <a:spcPct val="100000"/>
              </a:lnSpc>
              <a:spcBef>
                <a:spcPts val="0"/>
              </a:spcBef>
              <a:spcAft>
                <a:spcPts val="0"/>
              </a:spcAft>
              <a:buSzPts val="1100"/>
              <a:buNone/>
            </a:pPr>
            <a:r>
              <a:rPr lang="en"/>
              <a:t>Such that when RPC call for RunTask completes and returns, the callback function handleResponse will be triggered to process the RPC result</a:t>
            </a:r>
            <a:endParaRPr/>
          </a:p>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7" name="Google Shape;117;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51"/>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51"/>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5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p6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50" name="Google Shape;50;p6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p6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3" name="Google Shape;53;p6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4" name="Google Shape;54;p6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5" name="Shape 55"/>
        <p:cNvGrpSpPr/>
        <p:nvPr/>
      </p:nvGrpSpPr>
      <p:grpSpPr>
        <a:xfrm>
          <a:off x="0" y="0"/>
          <a:ext cx="0" cy="0"/>
          <a:chOff x="0" y="0"/>
          <a:chExt cx="0" cy="0"/>
        </a:xfrm>
      </p:grpSpPr>
      <p:sp>
        <p:nvSpPr>
          <p:cNvPr id="56" name="Google Shape;56;p6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5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5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5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0" name="Shape 20"/>
        <p:cNvGrpSpPr/>
        <p:nvPr/>
      </p:nvGrpSpPr>
      <p:grpSpPr>
        <a:xfrm>
          <a:off x="0" y="0"/>
          <a:ext cx="0" cy="0"/>
          <a:chOff x="0" y="0"/>
          <a:chExt cx="0" cy="0"/>
        </a:xfrm>
      </p:grpSpPr>
      <p:sp>
        <p:nvSpPr>
          <p:cNvPr id="21" name="Google Shape;21;p54"/>
          <p:cNvSpPr txBox="1"/>
          <p:nvPr>
            <p:ph idx="1" type="body"/>
          </p:nvPr>
        </p:nvSpPr>
        <p:spPr>
          <a:xfrm>
            <a:off x="152400" y="1085850"/>
            <a:ext cx="8763000" cy="3771900"/>
          </a:xfrm>
          <a:prstGeom prst="rect">
            <a:avLst/>
          </a:prstGeom>
          <a:noFill/>
          <a:ln>
            <a:noFill/>
          </a:ln>
        </p:spPr>
        <p:txBody>
          <a:bodyPr anchorCtr="0" anchor="t" bIns="91425" lIns="91425" spcFirstLastPara="1" rIns="91425" wrap="square" tIns="91425">
            <a:normAutofit/>
          </a:bodyPr>
          <a:lstStyle>
            <a:lvl1pPr indent="-393700" lvl="0" marL="457200" marR="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1pPr>
            <a:lvl2pPr indent="-393700" lvl="1" marL="914400" marR="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2pPr>
            <a:lvl3pPr indent="-393700" lvl="2" marL="1371600" marR="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3pPr>
            <a:lvl4pPr indent="-393700" lvl="3" marL="1828800" marR="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4pPr>
            <a:lvl5pPr indent="-393700" lvl="4" marL="2286000" marR="0" algn="l">
              <a:lnSpc>
                <a:spcPct val="80000"/>
              </a:lnSpc>
              <a:spcBef>
                <a:spcPts val="520"/>
              </a:spcBef>
              <a:spcAft>
                <a:spcPts val="0"/>
              </a:spcAft>
              <a:buClr>
                <a:schemeClr val="dk1"/>
              </a:buClr>
              <a:buSzPts val="2600"/>
              <a:buFont typeface="Arial"/>
              <a:buChar char="»"/>
              <a:defRPr b="0" i="0" sz="2600" u="none" cap="none" strike="noStrike">
                <a:solidFill>
                  <a:schemeClr val="dk1"/>
                </a:solidFill>
                <a:latin typeface="Arial"/>
                <a:ea typeface="Arial"/>
                <a:cs typeface="Arial"/>
                <a:sym typeface="Arial"/>
              </a:defRPr>
            </a:lvl5pPr>
            <a:lvl6pPr indent="-355600" lvl="5" marL="2743200" marR="0" algn="l">
              <a:lnSpc>
                <a:spcPct val="115000"/>
              </a:lnSpc>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algn="l">
              <a:lnSpc>
                <a:spcPct val="115000"/>
              </a:lnSpc>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algn="l">
              <a:lnSpc>
                <a:spcPct val="115000"/>
              </a:lnSpc>
              <a:spcBef>
                <a:spcPts val="12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algn="l">
              <a:lnSpc>
                <a:spcPct val="115000"/>
              </a:lnSpc>
              <a:spcBef>
                <a:spcPts val="1200"/>
              </a:spcBef>
              <a:spcAft>
                <a:spcPts val="120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22" name="Google Shape;22;p54"/>
          <p:cNvSpPr txBox="1"/>
          <p:nvPr>
            <p:ph idx="10" type="dt"/>
          </p:nvPr>
        </p:nvSpPr>
        <p:spPr>
          <a:xfrm>
            <a:off x="152400" y="4914900"/>
            <a:ext cx="2133600" cy="1596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1400"/>
              <a:buFont typeface="Arial"/>
              <a:buNone/>
              <a:defRPr b="1" i="0" sz="1200" u="none" cap="none" strike="noStrike">
                <a:solidFill>
                  <a:srgbClr val="888888"/>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2pPr>
            <a:lvl3pPr lvl="2"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3pPr>
            <a:lvl4pPr lvl="3"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4pPr>
            <a:lvl5pPr lvl="4"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5pPr>
            <a:lvl6pPr lvl="5"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6pPr>
            <a:lvl7pPr lvl="6"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7pPr>
            <a:lvl8pPr lvl="7"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8pPr>
            <a:lvl9pPr lvl="8"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9pPr>
          </a:lstStyle>
          <a:p/>
        </p:txBody>
      </p:sp>
      <p:sp>
        <p:nvSpPr>
          <p:cNvPr id="23" name="Google Shape;23;p54"/>
          <p:cNvSpPr txBox="1"/>
          <p:nvPr>
            <p:ph idx="11" type="ftr"/>
          </p:nvPr>
        </p:nvSpPr>
        <p:spPr>
          <a:xfrm>
            <a:off x="3124200" y="4914900"/>
            <a:ext cx="2895600" cy="1596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1400"/>
              <a:buFont typeface="Arial"/>
              <a:buNone/>
              <a:defRPr b="1" i="0" sz="1200" u="none" cap="none" strike="noStrike">
                <a:solidFill>
                  <a:srgbClr val="888888"/>
                </a:solidFill>
                <a:latin typeface="Arial"/>
                <a:ea typeface="Arial"/>
                <a:cs typeface="Arial"/>
                <a:sym typeface="Arial"/>
              </a:defRPr>
            </a:lvl1pPr>
            <a:lvl2pPr lvl="1"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2pPr>
            <a:lvl3pPr lvl="2"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3pPr>
            <a:lvl4pPr lvl="3"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4pPr>
            <a:lvl5pPr lvl="4" marR="0" rtl="0" algn="ctr">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5pPr>
            <a:lvl6pPr lvl="5"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6pPr>
            <a:lvl7pPr lvl="6"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7pPr>
            <a:lvl8pPr lvl="7"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8pPr>
            <a:lvl9pPr lvl="8" marR="0" rtl="0" algn="l">
              <a:lnSpc>
                <a:spcPct val="100000"/>
              </a:lnSpc>
              <a:spcBef>
                <a:spcPts val="0"/>
              </a:spcBef>
              <a:spcAft>
                <a:spcPts val="0"/>
              </a:spcAft>
              <a:buClr>
                <a:srgbClr val="000000"/>
              </a:buClr>
              <a:buSzPts val="1400"/>
              <a:buFont typeface="Arial"/>
              <a:buNone/>
              <a:defRPr b="1" i="0" sz="2000" u="none" cap="none" strike="noStrike">
                <a:solidFill>
                  <a:schemeClr val="dk1"/>
                </a:solidFill>
                <a:latin typeface="Courier New"/>
                <a:ea typeface="Courier New"/>
                <a:cs typeface="Courier New"/>
                <a:sym typeface="Courier New"/>
              </a:defRPr>
            </a:lvl9pPr>
          </a:lstStyle>
          <a:p/>
        </p:txBody>
      </p:sp>
      <p:sp>
        <p:nvSpPr>
          <p:cNvPr id="24" name="Google Shape;24;p54"/>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a:bodyPr>
          <a:lstStyle>
            <a:lvl1pPr indent="0" lvl="0"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400"/>
              <a:buFont typeface="Arial"/>
              <a:buNone/>
              <a:defRPr b="1" i="0" sz="1400" u="none" cap="none" strike="noStrike">
                <a:solidFill>
                  <a:srgbClr val="FF66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25" name="Google Shape;25;p54"/>
          <p:cNvSpPr txBox="1"/>
          <p:nvPr>
            <p:ph type="title"/>
          </p:nvPr>
        </p:nvSpPr>
        <p:spPr>
          <a:xfrm>
            <a:off x="152400" y="114300"/>
            <a:ext cx="8763000" cy="800100"/>
          </a:xfrm>
          <a:prstGeom prst="rect">
            <a:avLst/>
          </a:prstGeom>
          <a:noFill/>
          <a:ln>
            <a:noFill/>
          </a:ln>
        </p:spPr>
        <p:txBody>
          <a:bodyPr anchorCtr="0" anchor="b" bIns="91425" lIns="91425" spcFirstLastPara="1" rIns="91425" wrap="square" tIns="91425">
            <a:normAutofit/>
          </a:bodyPr>
          <a:lstStyle>
            <a:lvl1pPr lvl="0" marR="0" algn="l">
              <a:lnSpc>
                <a:spcPct val="80000"/>
              </a:lnSpc>
              <a:spcBef>
                <a:spcPts val="0"/>
              </a:spcBef>
              <a:spcAft>
                <a:spcPts val="0"/>
              </a:spcAft>
              <a:buSzPts val="2800"/>
              <a:buNone/>
              <a:defRPr b="1" i="0" sz="3600" u="none" cap="none" strike="noStrike">
                <a:solidFill>
                  <a:schemeClr val="dk1"/>
                </a:solidFill>
                <a:latin typeface="Arial"/>
                <a:ea typeface="Arial"/>
                <a:cs typeface="Arial"/>
                <a:sym typeface="Arial"/>
              </a:defRPr>
            </a:lvl1pPr>
            <a:lvl2pPr lvl="1" marR="0" algn="ctr">
              <a:lnSpc>
                <a:spcPct val="100000"/>
              </a:lnSpc>
              <a:spcBef>
                <a:spcPts val="0"/>
              </a:spcBef>
              <a:spcAft>
                <a:spcPts val="0"/>
              </a:spcAft>
              <a:buSzPts val="2800"/>
              <a:buNone/>
              <a:defRPr b="0" i="0" sz="4400" u="none" cap="none" strike="noStrike">
                <a:solidFill>
                  <a:srgbClr val="000090"/>
                </a:solidFill>
                <a:latin typeface="Calibri"/>
                <a:ea typeface="Calibri"/>
                <a:cs typeface="Calibri"/>
                <a:sym typeface="Calibri"/>
              </a:defRPr>
            </a:lvl2pPr>
            <a:lvl3pPr lvl="2" marR="0" algn="ctr">
              <a:lnSpc>
                <a:spcPct val="100000"/>
              </a:lnSpc>
              <a:spcBef>
                <a:spcPts val="0"/>
              </a:spcBef>
              <a:spcAft>
                <a:spcPts val="0"/>
              </a:spcAft>
              <a:buSzPts val="2800"/>
              <a:buNone/>
              <a:defRPr b="0" i="0" sz="4400" u="none" cap="none" strike="noStrike">
                <a:solidFill>
                  <a:srgbClr val="000090"/>
                </a:solidFill>
                <a:latin typeface="Calibri"/>
                <a:ea typeface="Calibri"/>
                <a:cs typeface="Calibri"/>
                <a:sym typeface="Calibri"/>
              </a:defRPr>
            </a:lvl3pPr>
            <a:lvl4pPr lvl="3" marR="0" algn="ctr">
              <a:lnSpc>
                <a:spcPct val="100000"/>
              </a:lnSpc>
              <a:spcBef>
                <a:spcPts val="0"/>
              </a:spcBef>
              <a:spcAft>
                <a:spcPts val="0"/>
              </a:spcAft>
              <a:buSzPts val="2800"/>
              <a:buNone/>
              <a:defRPr b="0" i="0" sz="4400" u="none" cap="none" strike="noStrike">
                <a:solidFill>
                  <a:srgbClr val="000090"/>
                </a:solidFill>
                <a:latin typeface="Calibri"/>
                <a:ea typeface="Calibri"/>
                <a:cs typeface="Calibri"/>
                <a:sym typeface="Calibri"/>
              </a:defRPr>
            </a:lvl4pPr>
            <a:lvl5pPr lvl="4" marR="0" algn="ctr">
              <a:lnSpc>
                <a:spcPct val="100000"/>
              </a:lnSpc>
              <a:spcBef>
                <a:spcPts val="0"/>
              </a:spcBef>
              <a:spcAft>
                <a:spcPts val="0"/>
              </a:spcAft>
              <a:buSzPts val="2800"/>
              <a:buNone/>
              <a:defRPr b="0" i="0" sz="4400" u="none" cap="none" strike="noStrike">
                <a:solidFill>
                  <a:srgbClr val="000090"/>
                </a:solidFill>
                <a:latin typeface="Calibri"/>
                <a:ea typeface="Calibri"/>
                <a:cs typeface="Calibri"/>
                <a:sym typeface="Calibri"/>
              </a:defRPr>
            </a:lvl5pPr>
            <a:lvl6pPr lvl="5" marR="0" algn="ctr">
              <a:lnSpc>
                <a:spcPct val="100000"/>
              </a:lnSpc>
              <a:spcBef>
                <a:spcPts val="0"/>
              </a:spcBef>
              <a:spcAft>
                <a:spcPts val="0"/>
              </a:spcAft>
              <a:buSzPts val="2800"/>
              <a:buNone/>
              <a:defRPr b="0" i="0" sz="4400" u="none" cap="none" strike="noStrike">
                <a:solidFill>
                  <a:schemeClr val="dk1"/>
                </a:solidFill>
                <a:latin typeface="Calibri"/>
                <a:ea typeface="Calibri"/>
                <a:cs typeface="Calibri"/>
                <a:sym typeface="Calibri"/>
              </a:defRPr>
            </a:lvl6pPr>
            <a:lvl7pPr lvl="6" marR="0" algn="ctr">
              <a:lnSpc>
                <a:spcPct val="100000"/>
              </a:lnSpc>
              <a:spcBef>
                <a:spcPts val="0"/>
              </a:spcBef>
              <a:spcAft>
                <a:spcPts val="0"/>
              </a:spcAft>
              <a:buSzPts val="2800"/>
              <a:buNone/>
              <a:defRPr b="0" i="0" sz="4400" u="none" cap="none" strike="noStrike">
                <a:solidFill>
                  <a:schemeClr val="dk1"/>
                </a:solidFill>
                <a:latin typeface="Calibri"/>
                <a:ea typeface="Calibri"/>
                <a:cs typeface="Calibri"/>
                <a:sym typeface="Calibri"/>
              </a:defRPr>
            </a:lvl7pPr>
            <a:lvl8pPr lvl="7" marR="0" algn="ctr">
              <a:lnSpc>
                <a:spcPct val="100000"/>
              </a:lnSpc>
              <a:spcBef>
                <a:spcPts val="0"/>
              </a:spcBef>
              <a:spcAft>
                <a:spcPts val="0"/>
              </a:spcAft>
              <a:buSzPts val="2800"/>
              <a:buNone/>
              <a:defRPr b="0" i="0" sz="4400" u="none" cap="none" strike="noStrike">
                <a:solidFill>
                  <a:schemeClr val="dk1"/>
                </a:solidFill>
                <a:latin typeface="Calibri"/>
                <a:ea typeface="Calibri"/>
                <a:cs typeface="Calibri"/>
                <a:sym typeface="Calibri"/>
              </a:defRPr>
            </a:lvl8pPr>
            <a:lvl9pPr lvl="8" marR="0" algn="ctr">
              <a:lnSpc>
                <a:spcPct val="100000"/>
              </a:lnSpc>
              <a:spcBef>
                <a:spcPts val="0"/>
              </a:spcBef>
              <a:spcAft>
                <a:spcPts val="0"/>
              </a:spcAft>
              <a:buSzPts val="2800"/>
              <a:buNone/>
              <a:defRPr b="0" i="0" sz="4400" u="none" cap="none" strike="noStrike">
                <a:solidFill>
                  <a:schemeClr val="dk1"/>
                </a:solidFill>
                <a:latin typeface="Calibri"/>
                <a:ea typeface="Calibri"/>
                <a:cs typeface="Calibri"/>
                <a:sym typeface="Calibri"/>
              </a:defRPr>
            </a:lvl9pPr>
          </a:lstStyle>
          <a:p/>
        </p:txBody>
      </p:sp>
      <p:cxnSp>
        <p:nvCxnSpPr>
          <p:cNvPr id="26" name="Google Shape;26;p54"/>
          <p:cNvCxnSpPr/>
          <p:nvPr/>
        </p:nvCxnSpPr>
        <p:spPr>
          <a:xfrm>
            <a:off x="152400" y="971550"/>
            <a:ext cx="8763000" cy="0"/>
          </a:xfrm>
          <a:prstGeom prst="straightConnector1">
            <a:avLst/>
          </a:prstGeom>
          <a:noFill/>
          <a:ln cap="flat" cmpd="sng" w="25400">
            <a:solidFill>
              <a:srgbClr val="FF6600"/>
            </a:solidFill>
            <a:prstDash val="solid"/>
            <a:round/>
            <a:headEnd len="sm" w="sm" type="none"/>
            <a:tailEnd len="sm" w="sm" type="none"/>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7" name="Shape 27"/>
        <p:cNvGrpSpPr/>
        <p:nvPr/>
      </p:nvGrpSpPr>
      <p:grpSpPr>
        <a:xfrm>
          <a:off x="0" y="0"/>
          <a:ext cx="0" cy="0"/>
          <a:chOff x="0" y="0"/>
          <a:chExt cx="0" cy="0"/>
        </a:xfrm>
      </p:grpSpPr>
      <p:sp>
        <p:nvSpPr>
          <p:cNvPr id="28" name="Google Shape;28;p5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9" name="Google Shape;29;p5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0" name="Google Shape;30;p5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5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2" name="Shape 32"/>
        <p:cNvGrpSpPr/>
        <p:nvPr/>
      </p:nvGrpSpPr>
      <p:grpSpPr>
        <a:xfrm>
          <a:off x="0" y="0"/>
          <a:ext cx="0" cy="0"/>
          <a:chOff x="0" y="0"/>
          <a:chExt cx="0" cy="0"/>
        </a:xfrm>
      </p:grpSpPr>
      <p:sp>
        <p:nvSpPr>
          <p:cNvPr id="33" name="Google Shape;33;p5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4" name="Google Shape;34;p5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5" name="Shape 35"/>
        <p:cNvGrpSpPr/>
        <p:nvPr/>
      </p:nvGrpSpPr>
      <p:grpSpPr>
        <a:xfrm>
          <a:off x="0" y="0"/>
          <a:ext cx="0" cy="0"/>
          <a:chOff x="0" y="0"/>
          <a:chExt cx="0" cy="0"/>
        </a:xfrm>
      </p:grpSpPr>
      <p:sp>
        <p:nvSpPr>
          <p:cNvPr id="36" name="Google Shape;36;p5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7" name="Google Shape;37;p5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8" name="Google Shape;38;p5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5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41" name="Google Shape;41;p5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5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 name="Google Shape;44;p5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5" name="Google Shape;45;p5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6" name="Google Shape;46;p5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7" name="Google Shape;47;p5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5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5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1.xml"/><Relationship Id="rId3" Type="http://schemas.openxmlformats.org/officeDocument/2006/relationships/image" Target="../media/image2.png"/><Relationship Id="rId4"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2.xml"/><Relationship Id="rId3" Type="http://schemas.openxmlformats.org/officeDocument/2006/relationships/image" Target="../media/image2.png"/><Relationship Id="rId4"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8.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11.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11.png"/><Relationship Id="rId4" Type="http://schemas.openxmlformats.org/officeDocument/2006/relationships/image" Target="../media/image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11.png"/><Relationship Id="rId4"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11.png"/><Relationship Id="rId4" Type="http://schemas.openxmlformats.org/officeDocument/2006/relationships/image" Target="../media/image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11.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11.png"/><Relationship Id="rId4" Type="http://schemas.openxmlformats.org/officeDocument/2006/relationships/image" Target="../media/image7.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11.png"/><Relationship Id="rId4" Type="http://schemas.openxmlformats.org/officeDocument/2006/relationships/image" Target="../media/image7.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11.png"/><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11.png"/><Relationship Id="rId4" Type="http://schemas.openxmlformats.org/officeDocument/2006/relationships/image" Target="../media/image1.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11.png"/><Relationship Id="rId4" Type="http://schemas.openxmlformats.org/officeDocument/2006/relationships/image" Target="../media/image1.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11.png"/><Relationship Id="rId4" Type="http://schemas.openxmlformats.org/officeDocument/2006/relationships/image" Target="../media/image1.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11.png"/><Relationship Id="rId4" Type="http://schemas.openxmlformats.org/officeDocument/2006/relationships/image" Target="../media/image1.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image" Target="../media/image11.png"/><Relationship Id="rId4" Type="http://schemas.openxmlformats.org/officeDocument/2006/relationships/image" Target="../media/image1.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11.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
          <p:cNvSpPr txBox="1"/>
          <p:nvPr>
            <p:ph type="ctrTitle"/>
          </p:nvPr>
        </p:nvSpPr>
        <p:spPr>
          <a:xfrm>
            <a:off x="311700" y="1206365"/>
            <a:ext cx="8520600" cy="2165503"/>
          </a:xfrm>
          <a:prstGeom prst="rect">
            <a:avLst/>
          </a:prstGeom>
          <a:noFill/>
          <a:ln>
            <a:noFill/>
          </a:ln>
        </p:spPr>
        <p:txBody>
          <a:bodyPr anchorCtr="0" anchor="b" bIns="91425" lIns="91425" spcFirstLastPara="1" rIns="91425" wrap="square" tIns="91425">
            <a:normAutofit/>
          </a:bodyPr>
          <a:lstStyle/>
          <a:p>
            <a:pPr indent="0" lvl="0" marL="0" rtl="0" algn="ctr">
              <a:lnSpc>
                <a:spcPct val="100000"/>
              </a:lnSpc>
              <a:spcBef>
                <a:spcPts val="0"/>
              </a:spcBef>
              <a:spcAft>
                <a:spcPts val="0"/>
              </a:spcAft>
              <a:buSzPts val="5200"/>
              <a:buNone/>
            </a:pPr>
            <a:r>
              <a:rPr lang="en" sz="4800">
                <a:solidFill>
                  <a:schemeClr val="dk1"/>
                </a:solidFill>
              </a:rPr>
              <a:t>RPCs in Go</a:t>
            </a:r>
            <a:br>
              <a:rPr lang="en" sz="4500">
                <a:solidFill>
                  <a:schemeClr val="dk1"/>
                </a:solidFill>
              </a:rPr>
            </a:br>
            <a:r>
              <a:rPr lang="en" sz="3200">
                <a:solidFill>
                  <a:schemeClr val="dk1"/>
                </a:solidFill>
              </a:rPr>
              <a:t>September 2025</a:t>
            </a:r>
            <a:endParaRPr sz="3200">
              <a:solidFill>
                <a:schemeClr val="dk1"/>
              </a:solidFill>
            </a:endParaRPr>
          </a:p>
        </p:txBody>
      </p:sp>
      <p:sp>
        <p:nvSpPr>
          <p:cNvPr id="62" name="Google Shape;62;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solidFill>
                  <a:schemeClr val="dk1"/>
                </a:solidFill>
              </a:rPr>
              <a:t>‹#›</a:t>
            </a:fld>
            <a:endParaRPr>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Asynchronous RPC</a:t>
            </a:r>
            <a:endParaRPr b="1">
              <a:solidFill>
                <a:srgbClr val="000000"/>
              </a:solidFill>
            </a:endParaRPr>
          </a:p>
        </p:txBody>
      </p:sp>
      <p:sp>
        <p:nvSpPr>
          <p:cNvPr id="127" name="Google Shape;127;p10"/>
          <p:cNvSpPr txBox="1"/>
          <p:nvPr>
            <p:ph idx="1" type="body"/>
          </p:nvPr>
        </p:nvSpPr>
        <p:spPr>
          <a:xfrm>
            <a:off x="311700" y="1152475"/>
            <a:ext cx="8520600" cy="1081767"/>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sz="2100">
                <a:solidFill>
                  <a:srgbClr val="00B050"/>
                </a:solidFill>
              </a:rPr>
              <a:t>Key Idea: Await RPC response in a separate thread</a:t>
            </a:r>
            <a:endParaRPr b="1" sz="2100">
              <a:solidFill>
                <a:srgbClr val="00B050"/>
              </a:solidFill>
            </a:endParaRPr>
          </a:p>
          <a:p>
            <a:pPr indent="0" lvl="0" marL="0" rtl="0" algn="l">
              <a:lnSpc>
                <a:spcPct val="115000"/>
              </a:lnSpc>
              <a:spcBef>
                <a:spcPts val="1200"/>
              </a:spcBef>
              <a:spcAft>
                <a:spcPts val="0"/>
              </a:spcAft>
              <a:buSzPts val="1800"/>
              <a:buNone/>
            </a:pPr>
            <a:r>
              <a:rPr lang="en" sz="2100">
                <a:solidFill>
                  <a:srgbClr val="000000"/>
                </a:solidFill>
              </a:rPr>
              <a:t>Use</a:t>
            </a:r>
            <a:r>
              <a:rPr lang="en" sz="2100">
                <a:solidFill>
                  <a:srgbClr val="FFFFFF"/>
                </a:solidFill>
              </a:rPr>
              <a:t> </a:t>
            </a:r>
            <a:r>
              <a:rPr i="1" lang="en" sz="2100">
                <a:solidFill>
                  <a:srgbClr val="FF0000"/>
                </a:solidFill>
              </a:rPr>
              <a:t>channels</a:t>
            </a:r>
            <a:r>
              <a:rPr lang="en" sz="2100">
                <a:solidFill>
                  <a:srgbClr val="000000"/>
                </a:solidFill>
              </a:rPr>
              <a:t> to communicate RPC reply back to main thread</a:t>
            </a:r>
            <a:endParaRPr/>
          </a:p>
        </p:txBody>
      </p:sp>
      <p:sp>
        <p:nvSpPr>
          <p:cNvPr id="128" name="Google Shape;128;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
        <p:nvSpPr>
          <p:cNvPr id="129" name="Google Shape;129;p10"/>
          <p:cNvSpPr txBox="1"/>
          <p:nvPr/>
        </p:nvSpPr>
        <p:spPr>
          <a:xfrm>
            <a:off x="648017" y="2182361"/>
            <a:ext cx="7847966" cy="2677656"/>
          </a:xfrm>
          <a:prstGeom prst="rect">
            <a:avLst/>
          </a:prstGeom>
          <a:solidFill>
            <a:schemeClr val="dk1"/>
          </a:solidFill>
          <a:ln>
            <a:noFill/>
          </a:ln>
        </p:spPr>
        <p:txBody>
          <a:bodyPr anchorCtr="0" anchor="t" bIns="45700" lIns="91425" spcFirstLastPara="1" rIns="91425" wrap="square" tIns="45700">
            <a:spAutoFit/>
          </a:bodyPr>
          <a:lstStyle/>
          <a:p>
            <a:pPr indent="0" lvl="0" marL="45720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for _, worker := range workers {</a:t>
            </a:r>
            <a:endParaRPr/>
          </a:p>
          <a:p>
            <a:pPr indent="457200" lvl="0" marL="45720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go func() {</a:t>
            </a:r>
            <a:endParaRPr/>
          </a:p>
          <a:p>
            <a:pPr indent="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a:t>
            </a:r>
            <a:r>
              <a:rPr b="0" i="0" lang="en" sz="1400" u="none" cap="none" strike="noStrike">
                <a:solidFill>
                  <a:srgbClr val="FF0000"/>
                </a:solidFill>
                <a:latin typeface="Consolas"/>
                <a:ea typeface="Consolas"/>
                <a:cs typeface="Consolas"/>
                <a:sym typeface="Consolas"/>
              </a:rPr>
              <a:t>channel</a:t>
            </a:r>
            <a:r>
              <a:rPr b="0" i="0" lang="en" sz="1400" u="none" cap="none" strike="noStrike">
                <a:solidFill>
                  <a:schemeClr val="lt2"/>
                </a:solidFill>
                <a:latin typeface="Consolas"/>
                <a:ea typeface="Consolas"/>
                <a:cs typeface="Consolas"/>
                <a:sym typeface="Consolas"/>
              </a:rPr>
              <a:t> &lt;- sendRPC("</a:t>
            </a:r>
            <a:r>
              <a:rPr b="0" i="0" lang="en" sz="1400" u="none" cap="none" strike="noStrike">
                <a:solidFill>
                  <a:srgbClr val="92D050"/>
                </a:solidFill>
                <a:latin typeface="Consolas"/>
                <a:ea typeface="Consolas"/>
                <a:cs typeface="Consolas"/>
                <a:sym typeface="Consolas"/>
              </a:rPr>
              <a:t>RunTask</a:t>
            </a:r>
            <a:r>
              <a:rPr b="0" i="0" lang="en" sz="1400" u="none" cap="none" strike="noStrike">
                <a:solidFill>
                  <a:schemeClr val="lt2"/>
                </a:solidFill>
                <a:latin typeface="Consolas"/>
                <a:ea typeface="Consolas"/>
                <a:cs typeface="Consolas"/>
                <a:sym typeface="Consolas"/>
              </a:rPr>
              <a:t>", address, request)</a:t>
            </a:r>
            <a:endParaRPr/>
          </a:p>
          <a:p>
            <a:pPr indent="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a:t>
            </a:r>
            <a:endParaRPr/>
          </a:p>
          <a:p>
            <a:pPr indent="45720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a:t>
            </a:r>
            <a:endParaRPr/>
          </a:p>
          <a:p>
            <a:pPr indent="457200" lvl="0" marL="0" marR="0" rtl="0" algn="l">
              <a:lnSpc>
                <a:spcPct val="100000"/>
              </a:lnSpc>
              <a:spcBef>
                <a:spcPts val="0"/>
              </a:spcBef>
              <a:spcAft>
                <a:spcPts val="0"/>
              </a:spcAft>
              <a:buNone/>
            </a:pPr>
            <a:r>
              <a:rPr b="0" i="0" lang="en" sz="1400" u="none" cap="none" strike="noStrike">
                <a:solidFill>
                  <a:srgbClr val="00B0F0"/>
                </a:solidFill>
                <a:latin typeface="Consolas"/>
                <a:ea typeface="Consolas"/>
                <a:cs typeface="Consolas"/>
                <a:sym typeface="Consolas"/>
              </a:rPr>
              <a:t>select</a:t>
            </a:r>
            <a:r>
              <a:rPr b="0" i="0" lang="en" sz="1400" u="none" cap="none" strike="noStrike">
                <a:solidFill>
                  <a:schemeClr val="lt2"/>
                </a:solidFill>
                <a:latin typeface="Consolas"/>
                <a:ea typeface="Consolas"/>
                <a:cs typeface="Consolas"/>
                <a:sym typeface="Consolas"/>
              </a:rPr>
              <a:t> {</a:t>
            </a:r>
            <a:endParaRPr/>
          </a:p>
          <a:p>
            <a:pPr indent="45720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case res := &lt;-</a:t>
            </a:r>
            <a:r>
              <a:rPr b="0" i="0" lang="en" sz="1400" u="none" cap="none" strike="noStrike">
                <a:solidFill>
                  <a:srgbClr val="FF0000"/>
                </a:solidFill>
                <a:latin typeface="Consolas"/>
                <a:ea typeface="Consolas"/>
                <a:cs typeface="Consolas"/>
                <a:sym typeface="Consolas"/>
              </a:rPr>
              <a:t>channel</a:t>
            </a:r>
            <a:r>
              <a:rPr b="0" i="0" lang="en" sz="1400" u="none" cap="none" strike="noStrike">
                <a:solidFill>
                  <a:schemeClr val="lt2"/>
                </a:solidFill>
                <a:latin typeface="Consolas"/>
                <a:ea typeface="Consolas"/>
                <a:cs typeface="Consolas"/>
                <a:sym typeface="Consolas"/>
              </a:rPr>
              <a:t>:</a:t>
            </a:r>
            <a:endParaRPr/>
          </a:p>
          <a:p>
            <a:pPr indent="45720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a:t>
            </a:r>
            <a:r>
              <a:rPr b="0" i="0" lang="en" sz="1400" u="none" cap="none" strike="noStrike">
                <a:solidFill>
                  <a:srgbClr val="92D050"/>
                </a:solidFill>
                <a:latin typeface="Consolas"/>
                <a:ea typeface="Consolas"/>
                <a:cs typeface="Consolas"/>
                <a:sym typeface="Consolas"/>
              </a:rPr>
              <a:t>handleResponse</a:t>
            </a:r>
            <a:r>
              <a:rPr b="0" i="0" lang="en" sz="1400" u="none" cap="none" strike="noStrike">
                <a:solidFill>
                  <a:schemeClr val="lt2"/>
                </a:solidFill>
                <a:latin typeface="Consolas"/>
                <a:ea typeface="Consolas"/>
                <a:cs typeface="Consolas"/>
                <a:sym typeface="Consolas"/>
              </a:rPr>
              <a:t>(res)</a:t>
            </a:r>
            <a:endParaRPr/>
          </a:p>
          <a:p>
            <a:pPr indent="45720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default:</a:t>
            </a:r>
            <a:endParaRPr/>
          </a:p>
          <a:p>
            <a:pPr indent="457200" lvl="0" marL="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		// do other stuff</a:t>
            </a:r>
            <a:endParaRPr/>
          </a:p>
          <a:p>
            <a:pPr indent="0" lvl="0" marL="457200" marR="0" rtl="0" algn="l">
              <a:lnSpc>
                <a:spcPct val="100000"/>
              </a:lnSpc>
              <a:spcBef>
                <a:spcPts val="0"/>
              </a:spcBef>
              <a:spcAft>
                <a:spcPts val="0"/>
              </a:spcAft>
              <a:buNone/>
            </a:pPr>
            <a:r>
              <a:rPr b="0" i="0" lang="en" sz="1400" u="none" cap="none" strike="noStrike">
                <a:solidFill>
                  <a:schemeClr val="lt2"/>
                </a:solidFill>
                <a:latin typeface="Consolas"/>
                <a:ea typeface="Consolas"/>
                <a:cs typeface="Consolas"/>
                <a:sym typeface="Consolas"/>
              </a:rPr>
              <a:t>}</a:t>
            </a:r>
            <a:endParaRPr/>
          </a:p>
          <a:p>
            <a:pPr indent="0" lvl="0" marL="0" marR="0" rtl="0" algn="l">
              <a:lnSpc>
                <a:spcPct val="100000"/>
              </a:lnSpc>
              <a:spcBef>
                <a:spcPts val="0"/>
              </a:spcBef>
              <a:spcAft>
                <a:spcPts val="0"/>
              </a:spcAft>
              <a:buNone/>
            </a:pPr>
            <a:r>
              <a:t/>
            </a:r>
            <a:endParaRPr b="0" i="0" sz="1400" u="none" cap="none" strike="noStrike">
              <a:solidFill>
                <a:schemeClr val="lt2"/>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1"/>
          <p:cNvSpPr txBox="1"/>
          <p:nvPr>
            <p:ph idx="1" type="body"/>
          </p:nvPr>
        </p:nvSpPr>
        <p:spPr>
          <a:xfrm>
            <a:off x="311700" y="1780650"/>
            <a:ext cx="8520600" cy="13263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ctr">
              <a:lnSpc>
                <a:spcPct val="115000"/>
              </a:lnSpc>
              <a:spcBef>
                <a:spcPts val="0"/>
              </a:spcBef>
              <a:spcAft>
                <a:spcPts val="1200"/>
              </a:spcAft>
              <a:buSzPct val="60810"/>
              <a:buNone/>
            </a:pPr>
            <a:r>
              <a:rPr lang="en" sz="3200">
                <a:solidFill>
                  <a:srgbClr val="000000"/>
                </a:solidFill>
              </a:rPr>
              <a:t>What’s an example application where we would want asynchronous RPCs?</a:t>
            </a:r>
            <a:endParaRPr sz="3200">
              <a:solidFill>
                <a:srgbClr val="000000"/>
              </a:solidFill>
            </a:endParaRPr>
          </a:p>
        </p:txBody>
      </p:sp>
      <p:sp>
        <p:nvSpPr>
          <p:cNvPr id="135" name="Google Shape;135;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2"/>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en">
                <a:solidFill>
                  <a:schemeClr val="dk1"/>
                </a:solidFill>
              </a:rPr>
              <a:t>Writing an RPC server in GO</a:t>
            </a:r>
            <a:endParaRPr>
              <a:solidFill>
                <a:schemeClr val="dk1"/>
              </a:solidFill>
            </a:endParaRPr>
          </a:p>
        </p:txBody>
      </p:sp>
      <p:sp>
        <p:nvSpPr>
          <p:cNvPr id="141" name="Google Shape;141;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solidFill>
                  <a:schemeClr val="dk1"/>
                </a:solidFill>
              </a:rPr>
              <a:t>‹#›</a:t>
            </a:fld>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t>RPC Implementations in Go </a:t>
            </a:r>
            <a:endParaRPr b="1"/>
          </a:p>
        </p:txBody>
      </p:sp>
      <p:sp>
        <p:nvSpPr>
          <p:cNvPr id="147" name="Google Shape;147;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55600" lvl="0" marL="457200" rtl="0" algn="l">
              <a:lnSpc>
                <a:spcPct val="115000"/>
              </a:lnSpc>
              <a:spcBef>
                <a:spcPts val="0"/>
              </a:spcBef>
              <a:spcAft>
                <a:spcPts val="0"/>
              </a:spcAft>
              <a:buClr>
                <a:srgbClr val="000000"/>
              </a:buClr>
              <a:buSzPts val="2000"/>
              <a:buChar char="●"/>
            </a:pPr>
            <a:r>
              <a:rPr lang="en" sz="2000">
                <a:solidFill>
                  <a:srgbClr val="000000"/>
                </a:solidFill>
              </a:rPr>
              <a:t>There are 3 types of RPC implementations in Go’s built-in library</a:t>
            </a:r>
            <a:endParaRPr sz="2000">
              <a:solidFill>
                <a:srgbClr val="000000"/>
              </a:solidFill>
            </a:endParaRPr>
          </a:p>
          <a:p>
            <a:pPr indent="-355600" lvl="1" marL="914400" rtl="0" algn="l">
              <a:lnSpc>
                <a:spcPct val="200000"/>
              </a:lnSpc>
              <a:spcBef>
                <a:spcPts val="0"/>
              </a:spcBef>
              <a:spcAft>
                <a:spcPts val="0"/>
              </a:spcAft>
              <a:buClr>
                <a:srgbClr val="000000"/>
              </a:buClr>
              <a:buSzPts val="2000"/>
              <a:buChar char="○"/>
            </a:pPr>
            <a:r>
              <a:rPr lang="en" sz="2000">
                <a:solidFill>
                  <a:srgbClr val="000000"/>
                </a:solidFill>
              </a:rPr>
              <a:t>net/rpc </a:t>
            </a:r>
            <a:endParaRPr sz="2000">
              <a:solidFill>
                <a:srgbClr val="000000"/>
              </a:solidFill>
            </a:endParaRPr>
          </a:p>
          <a:p>
            <a:pPr indent="-355600" lvl="1" marL="914400" rtl="0" algn="l">
              <a:lnSpc>
                <a:spcPct val="200000"/>
              </a:lnSpc>
              <a:spcBef>
                <a:spcPts val="0"/>
              </a:spcBef>
              <a:spcAft>
                <a:spcPts val="0"/>
              </a:spcAft>
              <a:buClr>
                <a:srgbClr val="999999"/>
              </a:buClr>
              <a:buSzPts val="2000"/>
              <a:buChar char="○"/>
            </a:pPr>
            <a:r>
              <a:rPr lang="en" sz="2000">
                <a:solidFill>
                  <a:srgbClr val="999999"/>
                </a:solidFill>
              </a:rPr>
              <a:t>net/rpc/jsonrpc</a:t>
            </a:r>
            <a:endParaRPr sz="2000">
              <a:solidFill>
                <a:srgbClr val="999999"/>
              </a:solidFill>
            </a:endParaRPr>
          </a:p>
          <a:p>
            <a:pPr indent="-355600" lvl="1" marL="914400" rtl="0" algn="l">
              <a:lnSpc>
                <a:spcPct val="200000"/>
              </a:lnSpc>
              <a:spcBef>
                <a:spcPts val="0"/>
              </a:spcBef>
              <a:spcAft>
                <a:spcPts val="0"/>
              </a:spcAft>
              <a:buClr>
                <a:srgbClr val="999999"/>
              </a:buClr>
              <a:buSzPts val="2000"/>
              <a:buChar char="○"/>
            </a:pPr>
            <a:r>
              <a:rPr lang="en" sz="2000">
                <a:solidFill>
                  <a:srgbClr val="999999"/>
                </a:solidFill>
              </a:rPr>
              <a:t>gRPC</a:t>
            </a:r>
            <a:endParaRPr sz="2000">
              <a:solidFill>
                <a:srgbClr val="999999"/>
              </a:solidFill>
            </a:endParaRPr>
          </a:p>
        </p:txBody>
      </p:sp>
      <p:sp>
        <p:nvSpPr>
          <p:cNvPr id="148" name="Google Shape;148;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t>RPCs in GO (net/rpc server)</a:t>
            </a:r>
            <a:endParaRPr b="1"/>
          </a:p>
        </p:txBody>
      </p:sp>
      <p:sp>
        <p:nvSpPr>
          <p:cNvPr id="154" name="Google Shape;154;p1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55600" lvl="0" marL="457200" rtl="0" algn="l">
              <a:lnSpc>
                <a:spcPct val="115000"/>
              </a:lnSpc>
              <a:spcBef>
                <a:spcPts val="0"/>
              </a:spcBef>
              <a:spcAft>
                <a:spcPts val="0"/>
              </a:spcAft>
              <a:buClr>
                <a:srgbClr val="000000"/>
              </a:buClr>
              <a:buSzPts val="2000"/>
              <a:buChar char="●"/>
            </a:pPr>
            <a:r>
              <a:rPr lang="en" sz="2000">
                <a:solidFill>
                  <a:srgbClr val="000000"/>
                </a:solidFill>
              </a:rPr>
              <a:t>Write stub receiver methods in the form:</a:t>
            </a:r>
            <a:endParaRPr sz="2000">
              <a:solidFill>
                <a:srgbClr val="000000"/>
              </a:solidFill>
            </a:endParaRPr>
          </a:p>
          <a:p>
            <a:pPr indent="0" lvl="0" marL="457200" rtl="0" algn="l">
              <a:lnSpc>
                <a:spcPct val="115000"/>
              </a:lnSpc>
              <a:spcBef>
                <a:spcPts val="1200"/>
              </a:spcBef>
              <a:spcAft>
                <a:spcPts val="0"/>
              </a:spcAft>
              <a:buSzPts val="1800"/>
              <a:buNone/>
            </a:pPr>
            <a:r>
              <a:rPr lang="en">
                <a:solidFill>
                  <a:srgbClr val="000000"/>
                </a:solidFill>
                <a:latin typeface="Consolas"/>
                <a:ea typeface="Consolas"/>
                <a:cs typeface="Consolas"/>
                <a:sym typeface="Consolas"/>
              </a:rPr>
              <a:t>func (t *T) MethodName(args T1, reply *T2) error</a:t>
            </a:r>
            <a:endParaRPr>
              <a:solidFill>
                <a:srgbClr val="000000"/>
              </a:solidFill>
              <a:latin typeface="Consolas"/>
              <a:ea typeface="Consolas"/>
              <a:cs typeface="Consolas"/>
              <a:sym typeface="Consolas"/>
            </a:endParaRPr>
          </a:p>
          <a:p>
            <a:pPr indent="-355600" lvl="0" marL="457200" rtl="0" algn="l">
              <a:lnSpc>
                <a:spcPct val="115000"/>
              </a:lnSpc>
              <a:spcBef>
                <a:spcPts val="1200"/>
              </a:spcBef>
              <a:spcAft>
                <a:spcPts val="0"/>
              </a:spcAft>
              <a:buClr>
                <a:schemeClr val="dk1"/>
              </a:buClr>
              <a:buSzPts val="2000"/>
              <a:buChar char="●"/>
            </a:pPr>
            <a:r>
              <a:rPr lang="en" sz="2000">
                <a:solidFill>
                  <a:schemeClr val="dk1"/>
                </a:solidFill>
              </a:rPr>
              <a:t>Create a server</a:t>
            </a:r>
            <a:endParaRPr sz="2000">
              <a:solidFill>
                <a:schemeClr val="dk1"/>
              </a:solidFill>
            </a:endParaRPr>
          </a:p>
          <a:p>
            <a:pPr indent="-355600" lvl="1" marL="914400" rtl="0" algn="l">
              <a:lnSpc>
                <a:spcPct val="115000"/>
              </a:lnSpc>
              <a:spcBef>
                <a:spcPts val="0"/>
              </a:spcBef>
              <a:spcAft>
                <a:spcPts val="0"/>
              </a:spcAft>
              <a:buClr>
                <a:schemeClr val="dk1"/>
              </a:buClr>
              <a:buSzPts val="2000"/>
              <a:buChar char="○"/>
            </a:pPr>
            <a:r>
              <a:rPr lang="en" sz="2000">
                <a:solidFill>
                  <a:schemeClr val="dk1"/>
                </a:solidFill>
              </a:rPr>
              <a:t>Create a TCP server (or some other types of server to receive data)</a:t>
            </a:r>
            <a:endParaRPr sz="2000">
              <a:solidFill>
                <a:schemeClr val="dk1"/>
              </a:solidFill>
            </a:endParaRPr>
          </a:p>
          <a:p>
            <a:pPr indent="-355600" lvl="1" marL="914400" rtl="0" algn="l">
              <a:lnSpc>
                <a:spcPct val="115000"/>
              </a:lnSpc>
              <a:spcBef>
                <a:spcPts val="0"/>
              </a:spcBef>
              <a:spcAft>
                <a:spcPts val="0"/>
              </a:spcAft>
              <a:buClr>
                <a:schemeClr val="dk1"/>
              </a:buClr>
              <a:buSzPts val="2000"/>
              <a:buChar char="○"/>
            </a:pPr>
            <a:r>
              <a:rPr lang="en" sz="2000">
                <a:solidFill>
                  <a:schemeClr val="dk1"/>
                </a:solidFill>
              </a:rPr>
              <a:t>Create a listener that will handle RPCs </a:t>
            </a:r>
            <a:endParaRPr sz="2000">
              <a:solidFill>
                <a:schemeClr val="dk1"/>
              </a:solidFill>
            </a:endParaRPr>
          </a:p>
          <a:p>
            <a:pPr indent="-355600" lvl="1" marL="914400" rtl="0" algn="l">
              <a:lnSpc>
                <a:spcPct val="115000"/>
              </a:lnSpc>
              <a:spcBef>
                <a:spcPts val="0"/>
              </a:spcBef>
              <a:spcAft>
                <a:spcPts val="0"/>
              </a:spcAft>
              <a:buClr>
                <a:schemeClr val="dk1"/>
              </a:buClr>
              <a:buSzPts val="2000"/>
              <a:buChar char="○"/>
            </a:pPr>
            <a:r>
              <a:rPr lang="en" sz="2000">
                <a:solidFill>
                  <a:schemeClr val="dk1"/>
                </a:solidFill>
              </a:rPr>
              <a:t>Register the listener and accept inbound RPC </a:t>
            </a:r>
            <a:endParaRPr>
              <a:solidFill>
                <a:srgbClr val="000000"/>
              </a:solidFill>
              <a:latin typeface="Consolas"/>
              <a:ea typeface="Consolas"/>
              <a:cs typeface="Consolas"/>
              <a:sym typeface="Consolas"/>
            </a:endParaRPr>
          </a:p>
          <a:p>
            <a:pPr indent="-355600" lvl="0" marL="457200" rtl="0" algn="l">
              <a:lnSpc>
                <a:spcPct val="115000"/>
              </a:lnSpc>
              <a:spcBef>
                <a:spcPts val="0"/>
              </a:spcBef>
              <a:spcAft>
                <a:spcPts val="0"/>
              </a:spcAft>
              <a:buClr>
                <a:srgbClr val="000000"/>
              </a:buClr>
              <a:buSzPts val="2000"/>
              <a:buChar char="●"/>
            </a:pPr>
            <a:r>
              <a:rPr lang="en" sz="2000">
                <a:solidFill>
                  <a:srgbClr val="000000"/>
                </a:solidFill>
              </a:rPr>
              <a:t>See </a:t>
            </a:r>
            <a:r>
              <a:rPr lang="en" sz="2000">
                <a:solidFill>
                  <a:srgbClr val="0000FF"/>
                </a:solidFill>
              </a:rPr>
              <a:t>https://golang.org/pkg/net/rpc/</a:t>
            </a:r>
            <a:r>
              <a:rPr lang="en" sz="2000">
                <a:solidFill>
                  <a:srgbClr val="000000"/>
                </a:solidFill>
              </a:rPr>
              <a:t> for more details</a:t>
            </a:r>
            <a:endParaRPr sz="2000">
              <a:solidFill>
                <a:srgbClr val="000000"/>
              </a:solidFill>
            </a:endParaRPr>
          </a:p>
        </p:txBody>
      </p:sp>
      <p:sp>
        <p:nvSpPr>
          <p:cNvPr id="155" name="Google Shape;155;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server</a:t>
            </a:r>
            <a:endParaRPr b="1">
              <a:solidFill>
                <a:srgbClr val="000000"/>
              </a:solidFill>
            </a:endParaRPr>
          </a:p>
        </p:txBody>
      </p:sp>
      <p:sp>
        <p:nvSpPr>
          <p:cNvPr id="161" name="Google Shape;161;p15"/>
          <p:cNvSpPr txBox="1"/>
          <p:nvPr/>
        </p:nvSpPr>
        <p:spPr>
          <a:xfrm>
            <a:off x="729860" y="1442975"/>
            <a:ext cx="3301800" cy="2680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WordCountServer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addr string</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WordCountRequest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Input string</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WordCountReply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Counts </a:t>
            </a:r>
            <a:r>
              <a:rPr b="1" i="0" lang="en" sz="1600" u="none" cap="none" strike="noStrike">
                <a:solidFill>
                  <a:srgbClr val="000080"/>
                </a:solidFill>
                <a:highlight>
                  <a:srgbClr val="FFFFFF"/>
                </a:highlight>
                <a:latin typeface="Arial"/>
                <a:ea typeface="Arial"/>
                <a:cs typeface="Arial"/>
                <a:sym typeface="Arial"/>
              </a:rPr>
              <a:t>map</a:t>
            </a:r>
            <a:r>
              <a:rPr b="0" i="0" lang="en" sz="1600" u="none" cap="none" strike="noStrike">
                <a:solidFill>
                  <a:srgbClr val="000000"/>
                </a:solidFill>
                <a:highlight>
                  <a:srgbClr val="FFFFFF"/>
                </a:highlight>
                <a:latin typeface="Arial"/>
                <a:ea typeface="Arial"/>
                <a:cs typeface="Arial"/>
                <a:sym typeface="Arial"/>
              </a:rPr>
              <a:t>[string]int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p:txBody>
      </p:sp>
      <p:sp>
        <p:nvSpPr>
          <p:cNvPr id="162" name="Google Shape;162;p15"/>
          <p:cNvSpPr txBox="1"/>
          <p:nvPr/>
        </p:nvSpPr>
        <p:spPr>
          <a:xfrm>
            <a:off x="4172718" y="1333025"/>
            <a:ext cx="3731700" cy="2900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func </a:t>
            </a:r>
            <a:r>
              <a:rPr b="0" i="0" lang="en" sz="1600" u="none" cap="none" strike="noStrike">
                <a:solidFill>
                  <a:srgbClr val="000000"/>
                </a:solidFill>
                <a:highlight>
                  <a:srgbClr val="FFFFFF"/>
                </a:highlight>
                <a:latin typeface="Arial"/>
                <a:ea typeface="Arial"/>
                <a:cs typeface="Arial"/>
                <a:sym typeface="Arial"/>
              </a:rPr>
              <a:t>(*WordCountServer) Compute(</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request WordCountRequest,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reply *WordCountReply) error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counts := make(</a:t>
            </a:r>
            <a:r>
              <a:rPr b="1" i="0" lang="en" sz="1600" u="none" cap="none" strike="noStrike">
                <a:solidFill>
                  <a:srgbClr val="000080"/>
                </a:solidFill>
                <a:highlight>
                  <a:srgbClr val="FFFFFF"/>
                </a:highlight>
                <a:latin typeface="Arial"/>
                <a:ea typeface="Arial"/>
                <a:cs typeface="Arial"/>
                <a:sym typeface="Arial"/>
              </a:rPr>
              <a:t>map</a:t>
            </a:r>
            <a:r>
              <a:rPr b="0" i="0" lang="en" sz="1600" u="none" cap="none" strike="noStrike">
                <a:solidFill>
                  <a:srgbClr val="000000"/>
                </a:solidFill>
                <a:highlight>
                  <a:srgbClr val="FFFFFF"/>
                </a:highlight>
                <a:latin typeface="Arial"/>
                <a:ea typeface="Arial"/>
                <a:cs typeface="Arial"/>
                <a:sym typeface="Arial"/>
              </a:rPr>
              <a:t>[string]int)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input := request.Input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tokens := strings.Fields(input)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t>
            </a:r>
            <a:r>
              <a:rPr b="1" i="0" lang="en" sz="1600" u="none" cap="none" strike="noStrike">
                <a:solidFill>
                  <a:srgbClr val="000080"/>
                </a:solidFill>
                <a:highlight>
                  <a:srgbClr val="FFFFFF"/>
                </a:highlight>
                <a:latin typeface="Arial"/>
                <a:ea typeface="Arial"/>
                <a:cs typeface="Arial"/>
                <a:sym typeface="Arial"/>
              </a:rPr>
              <a:t>for </a:t>
            </a:r>
            <a:r>
              <a:rPr b="0" i="0" lang="en" sz="1600" u="none" cap="none" strike="noStrike">
                <a:solidFill>
                  <a:srgbClr val="000000"/>
                </a:solidFill>
                <a:highlight>
                  <a:srgbClr val="FFFFFF"/>
                </a:highlight>
                <a:latin typeface="Arial"/>
                <a:ea typeface="Arial"/>
                <a:cs typeface="Arial"/>
                <a:sym typeface="Arial"/>
              </a:rPr>
              <a:t>_, t := </a:t>
            </a:r>
            <a:r>
              <a:rPr b="1" i="0" lang="en" sz="1600" u="none" cap="none" strike="noStrike">
                <a:solidFill>
                  <a:srgbClr val="000080"/>
                </a:solidFill>
                <a:highlight>
                  <a:srgbClr val="FFFFFF"/>
                </a:highlight>
                <a:latin typeface="Arial"/>
                <a:ea typeface="Arial"/>
                <a:cs typeface="Arial"/>
                <a:sym typeface="Arial"/>
              </a:rPr>
              <a:t>range </a:t>
            </a:r>
            <a:r>
              <a:rPr b="0" i="0" lang="en" sz="1600" u="none" cap="none" strike="noStrike">
                <a:solidFill>
                  <a:srgbClr val="000000"/>
                </a:solidFill>
                <a:highlight>
                  <a:srgbClr val="FFFFFF"/>
                </a:highlight>
                <a:latin typeface="Arial"/>
                <a:ea typeface="Arial"/>
                <a:cs typeface="Arial"/>
                <a:sym typeface="Arial"/>
              </a:rPr>
              <a:t>tokens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counts[t] += </a:t>
            </a:r>
            <a:r>
              <a:rPr b="0" i="0" lang="en" sz="1600" u="none" cap="none" strike="noStrike">
                <a:solidFill>
                  <a:srgbClr val="0000FF"/>
                </a:solidFill>
                <a:highlight>
                  <a:srgbClr val="FFFFFF"/>
                </a:highlight>
                <a:latin typeface="Arial"/>
                <a:ea typeface="Arial"/>
                <a:cs typeface="Arial"/>
                <a:sym typeface="Arial"/>
              </a:rPr>
              <a:t>1</a:t>
            </a:r>
            <a:endParaRPr b="0" i="0" sz="1600" u="none" cap="none" strike="noStrike">
              <a:solidFill>
                <a:srgbClr val="0000FF"/>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FF"/>
                </a:solidFill>
                <a:highlight>
                  <a:srgbClr val="FFFFFF"/>
                </a:highlight>
                <a:latin typeface="Arial"/>
                <a:ea typeface="Arial"/>
                <a:cs typeface="Arial"/>
                <a:sym typeface="Arial"/>
              </a:rPr>
              <a: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reply.Counts = counts</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t>
            </a:r>
            <a:r>
              <a:rPr b="1" i="0" lang="en" sz="1600" u="none" cap="none" strike="noStrike">
                <a:solidFill>
                  <a:srgbClr val="000080"/>
                </a:solidFill>
                <a:highlight>
                  <a:srgbClr val="FFFFFF"/>
                </a:highlight>
                <a:latin typeface="Arial"/>
                <a:ea typeface="Arial"/>
                <a:cs typeface="Arial"/>
                <a:sym typeface="Arial"/>
              </a:rPr>
              <a:t>return </a:t>
            </a:r>
            <a:r>
              <a:rPr b="0" i="0" lang="en" sz="1600" u="none" cap="none" strike="noStrike">
                <a:solidFill>
                  <a:srgbClr val="000000"/>
                </a:solidFill>
                <a:highlight>
                  <a:srgbClr val="FFFFFF"/>
                </a:highlight>
                <a:latin typeface="Arial"/>
                <a:ea typeface="Arial"/>
                <a:cs typeface="Arial"/>
                <a:sym typeface="Arial"/>
              </a:rPr>
              <a:t>nil</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latin typeface="Arial"/>
              <a:ea typeface="Arial"/>
              <a:cs typeface="Arial"/>
              <a:sym typeface="Arial"/>
            </a:endParaRPr>
          </a:p>
        </p:txBody>
      </p:sp>
      <p:sp>
        <p:nvSpPr>
          <p:cNvPr id="163" name="Google Shape;163;p15"/>
          <p:cNvSpPr txBox="1"/>
          <p:nvPr/>
        </p:nvSpPr>
        <p:spPr>
          <a:xfrm>
            <a:off x="5872464" y="4355417"/>
            <a:ext cx="2500500" cy="677078"/>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1: write the stub function </a:t>
            </a:r>
            <a:endParaRPr b="0" i="0" sz="1600" u="none" cap="none" strike="noStrike">
              <a:solidFill>
                <a:schemeClr val="lt2"/>
              </a:solidFill>
              <a:latin typeface="Arial"/>
              <a:ea typeface="Arial"/>
              <a:cs typeface="Arial"/>
              <a:sym typeface="Arial"/>
            </a:endParaRPr>
          </a:p>
        </p:txBody>
      </p:sp>
      <p:sp>
        <p:nvSpPr>
          <p:cNvPr id="164" name="Google Shape;164;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62"/>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16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6"/>
          <p:cNvSpPr txBox="1"/>
          <p:nvPr/>
        </p:nvSpPr>
        <p:spPr>
          <a:xfrm>
            <a:off x="3998149" y="1294850"/>
            <a:ext cx="3874003" cy="29004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func </a:t>
            </a:r>
            <a:r>
              <a:rPr b="0" i="0" lang="en" sz="1600" u="none" cap="none" strike="noStrike">
                <a:solidFill>
                  <a:srgbClr val="000000"/>
                </a:solidFill>
                <a:highlight>
                  <a:srgbClr val="FFFFFF"/>
                </a:highlight>
                <a:latin typeface="Arial"/>
                <a:ea typeface="Arial"/>
                <a:cs typeface="Arial"/>
                <a:sym typeface="Arial"/>
              </a:rPr>
              <a:t>(*WordCountServer) Compute(</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request WordCountRequest,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reply *WordCountReply) error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counts := make(</a:t>
            </a:r>
            <a:r>
              <a:rPr b="1" i="0" lang="en" sz="1400" u="none" cap="none" strike="noStrike">
                <a:solidFill>
                  <a:srgbClr val="000080"/>
                </a:solidFill>
                <a:highlight>
                  <a:srgbClr val="FFFFFF"/>
                </a:highlight>
                <a:latin typeface="Arial"/>
                <a:ea typeface="Arial"/>
                <a:cs typeface="Arial"/>
                <a:sym typeface="Arial"/>
              </a:rPr>
              <a:t>map</a:t>
            </a:r>
            <a:r>
              <a:rPr b="0" i="0" lang="en" sz="1400" u="none" cap="none" strike="noStrike">
                <a:solidFill>
                  <a:srgbClr val="000000"/>
                </a:solidFill>
                <a:highlight>
                  <a:srgbClr val="FFFFFF"/>
                </a:highlight>
                <a:latin typeface="Arial"/>
                <a:ea typeface="Arial"/>
                <a:cs typeface="Arial"/>
                <a:sym typeface="Arial"/>
              </a:rPr>
              <a:t>[string]int)</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input := request.Input</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tokens := strings.Fields(input)</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a:t>
            </a:r>
            <a:r>
              <a:rPr b="1" i="0" lang="en" sz="1400" u="none" cap="none" strike="noStrike">
                <a:solidFill>
                  <a:srgbClr val="000080"/>
                </a:solidFill>
                <a:highlight>
                  <a:srgbClr val="FFFFFF"/>
                </a:highlight>
                <a:latin typeface="Arial"/>
                <a:ea typeface="Arial"/>
                <a:cs typeface="Arial"/>
                <a:sym typeface="Arial"/>
              </a:rPr>
              <a:t>for </a:t>
            </a:r>
            <a:r>
              <a:rPr b="0" i="0" lang="en" sz="1400" u="none" cap="none" strike="noStrike">
                <a:solidFill>
                  <a:srgbClr val="000000"/>
                </a:solidFill>
                <a:highlight>
                  <a:srgbClr val="FFFFFF"/>
                </a:highlight>
                <a:latin typeface="Arial"/>
                <a:ea typeface="Arial"/>
                <a:cs typeface="Arial"/>
                <a:sym typeface="Arial"/>
              </a:rPr>
              <a:t>_, t := </a:t>
            </a:r>
            <a:r>
              <a:rPr b="1" i="0" lang="en" sz="1400" u="none" cap="none" strike="noStrike">
                <a:solidFill>
                  <a:srgbClr val="000080"/>
                </a:solidFill>
                <a:highlight>
                  <a:srgbClr val="FFFFFF"/>
                </a:highlight>
                <a:latin typeface="Arial"/>
                <a:ea typeface="Arial"/>
                <a:cs typeface="Arial"/>
                <a:sym typeface="Arial"/>
              </a:rPr>
              <a:t>range </a:t>
            </a:r>
            <a:r>
              <a:rPr b="0" i="0" lang="en" sz="1400" u="none" cap="none" strike="noStrike">
                <a:solidFill>
                  <a:srgbClr val="000000"/>
                </a:solidFill>
                <a:highlight>
                  <a:srgbClr val="FFFFFF"/>
                </a:highlight>
                <a:latin typeface="Arial"/>
                <a:ea typeface="Arial"/>
                <a:cs typeface="Arial"/>
                <a:sym typeface="Arial"/>
              </a:rPr>
              <a:t>tokens {</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counts[t] += </a:t>
            </a:r>
            <a:r>
              <a:rPr b="0" i="0" lang="en" sz="1400" u="none" cap="none" strike="noStrike">
                <a:solidFill>
                  <a:srgbClr val="0000FF"/>
                </a:solidFill>
                <a:highlight>
                  <a:srgbClr val="FFFFFF"/>
                </a:highlight>
                <a:latin typeface="Arial"/>
                <a:ea typeface="Arial"/>
                <a:cs typeface="Arial"/>
                <a:sym typeface="Arial"/>
              </a:rPr>
              <a:t>1</a:t>
            </a:r>
            <a:endParaRPr b="0" i="0" sz="1400" u="none" cap="none" strike="noStrike">
              <a:solidFill>
                <a:srgbClr val="0000FF"/>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FF"/>
                </a:solidFill>
                <a:highlight>
                  <a:srgbClr val="FFFFFF"/>
                </a:highlight>
                <a:latin typeface="Arial"/>
                <a:ea typeface="Arial"/>
                <a:cs typeface="Arial"/>
                <a:sym typeface="Arial"/>
              </a:rPr>
              <a:t>      </a:t>
            </a:r>
            <a:r>
              <a:rPr b="0" i="0" lang="en" sz="1400" u="none" cap="none" strike="noStrike">
                <a:solidFill>
                  <a:srgbClr val="000000"/>
                </a:solidFill>
                <a:highlight>
                  <a:srgbClr val="FFFFFF"/>
                </a:highlight>
                <a:latin typeface="Arial"/>
                <a:ea typeface="Arial"/>
                <a:cs typeface="Arial"/>
                <a:sym typeface="Arial"/>
              </a:rPr>
              <a:t>}</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reply.Counts = counts</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      </a:t>
            </a:r>
            <a:r>
              <a:rPr b="1" i="0" lang="en" sz="1400" u="none" cap="none" strike="noStrike">
                <a:solidFill>
                  <a:srgbClr val="000080"/>
                </a:solidFill>
                <a:highlight>
                  <a:srgbClr val="FFFFFF"/>
                </a:highlight>
                <a:latin typeface="Arial"/>
                <a:ea typeface="Arial"/>
                <a:cs typeface="Arial"/>
                <a:sym typeface="Arial"/>
              </a:rPr>
              <a:t>return </a:t>
            </a:r>
            <a:r>
              <a:rPr b="0" i="0" lang="en" sz="1400" u="none" cap="none" strike="noStrike">
                <a:solidFill>
                  <a:srgbClr val="000000"/>
                </a:solidFill>
                <a:highlight>
                  <a:srgbClr val="FFFFFF"/>
                </a:highlight>
                <a:latin typeface="Arial"/>
                <a:ea typeface="Arial"/>
                <a:cs typeface="Arial"/>
                <a:sym typeface="Arial"/>
              </a:rPr>
              <a:t>nil</a:t>
            </a:r>
            <a:endParaRPr b="0" i="0" sz="14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highlight>
                  <a:srgbClr val="FFFFFF"/>
                </a:highlight>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70" name="Google Shape;170;p1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server</a:t>
            </a:r>
            <a:endParaRPr b="1">
              <a:solidFill>
                <a:srgbClr val="000000"/>
              </a:solidFill>
            </a:endParaRPr>
          </a:p>
        </p:txBody>
      </p:sp>
      <p:sp>
        <p:nvSpPr>
          <p:cNvPr id="171" name="Google Shape;171;p16"/>
          <p:cNvSpPr txBox="1"/>
          <p:nvPr/>
        </p:nvSpPr>
        <p:spPr>
          <a:xfrm>
            <a:off x="629848" y="1294850"/>
            <a:ext cx="3301800" cy="2680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WordCountServer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addr string</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WordCountRequest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Input string</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type </a:t>
            </a:r>
            <a:r>
              <a:rPr b="0" i="0" lang="en" sz="1600" u="none" cap="none" strike="noStrike">
                <a:solidFill>
                  <a:srgbClr val="000000"/>
                </a:solidFill>
                <a:highlight>
                  <a:srgbClr val="FFFFFF"/>
                </a:highlight>
                <a:latin typeface="Arial"/>
                <a:ea typeface="Arial"/>
                <a:cs typeface="Arial"/>
                <a:sym typeface="Arial"/>
              </a:rPr>
              <a:t>WordCountReply </a:t>
            </a:r>
            <a:r>
              <a:rPr b="1" i="0" lang="en" sz="1600" u="none" cap="none" strike="noStrike">
                <a:solidFill>
                  <a:srgbClr val="000080"/>
                </a:solidFill>
                <a:highlight>
                  <a:srgbClr val="FFFFFF"/>
                </a:highlight>
                <a:latin typeface="Arial"/>
                <a:ea typeface="Arial"/>
                <a:cs typeface="Arial"/>
                <a:sym typeface="Arial"/>
              </a:rPr>
              <a:t>struct </a:t>
            </a: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Counts </a:t>
            </a:r>
            <a:r>
              <a:rPr b="1" i="0" lang="en" sz="1600" u="none" cap="none" strike="noStrike">
                <a:solidFill>
                  <a:srgbClr val="000080"/>
                </a:solidFill>
                <a:highlight>
                  <a:srgbClr val="FFFFFF"/>
                </a:highlight>
                <a:latin typeface="Arial"/>
                <a:ea typeface="Arial"/>
                <a:cs typeface="Arial"/>
                <a:sym typeface="Arial"/>
              </a:rPr>
              <a:t>map</a:t>
            </a:r>
            <a:r>
              <a:rPr b="0" i="0" lang="en" sz="1600" u="none" cap="none" strike="noStrike">
                <a:solidFill>
                  <a:srgbClr val="000000"/>
                </a:solidFill>
                <a:highlight>
                  <a:srgbClr val="FFFFFF"/>
                </a:highlight>
                <a:latin typeface="Arial"/>
                <a:ea typeface="Arial"/>
                <a:cs typeface="Arial"/>
                <a:sym typeface="Arial"/>
              </a:rPr>
              <a:t>[string]int</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0" i="0" sz="1600" u="none" cap="none" strike="noStrike">
              <a:solidFill>
                <a:srgbClr val="000000"/>
              </a:solidFill>
              <a:highlight>
                <a:srgbClr val="FFFFFF"/>
              </a:highlight>
              <a:latin typeface="Arial"/>
              <a:ea typeface="Arial"/>
              <a:cs typeface="Arial"/>
              <a:sym typeface="Arial"/>
            </a:endParaRPr>
          </a:p>
        </p:txBody>
      </p:sp>
      <p:sp>
        <p:nvSpPr>
          <p:cNvPr id="172" name="Google Shape;172;p16"/>
          <p:cNvSpPr/>
          <p:nvPr/>
        </p:nvSpPr>
        <p:spPr>
          <a:xfrm>
            <a:off x="3998150" y="2136371"/>
            <a:ext cx="3263700" cy="1667804"/>
          </a:xfrm>
          <a:prstGeom prst="rect">
            <a:avLst/>
          </a:prstGeom>
          <a:solidFill>
            <a:srgbClr val="FFFFFF">
              <a:alpha val="8470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3" name="Google Shape;173;p16"/>
          <p:cNvSpPr/>
          <p:nvPr/>
        </p:nvSpPr>
        <p:spPr>
          <a:xfrm>
            <a:off x="3998149" y="1367325"/>
            <a:ext cx="3716061" cy="769046"/>
          </a:xfrm>
          <a:prstGeom prst="rect">
            <a:avLst/>
          </a:prstGeom>
          <a:noFill/>
          <a:ln cap="flat" cmpd="sng" w="28575">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4" name="Google Shape;174;p16"/>
          <p:cNvSpPr txBox="1"/>
          <p:nvPr/>
        </p:nvSpPr>
        <p:spPr>
          <a:xfrm>
            <a:off x="5830900" y="4081300"/>
            <a:ext cx="2500500" cy="6156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1: write the stub function </a:t>
            </a:r>
            <a:endParaRPr b="0" i="0" sz="1600" u="none" cap="none" strike="noStrike">
              <a:solidFill>
                <a:schemeClr val="lt2"/>
              </a:solidFill>
              <a:latin typeface="Arial"/>
              <a:ea typeface="Arial"/>
              <a:cs typeface="Arial"/>
              <a:sym typeface="Arial"/>
            </a:endParaRPr>
          </a:p>
        </p:txBody>
      </p:sp>
      <p:sp>
        <p:nvSpPr>
          <p:cNvPr id="175" name="Google Shape;175;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server</a:t>
            </a:r>
            <a:endParaRPr b="1">
              <a:solidFill>
                <a:srgbClr val="000000"/>
              </a:solidFill>
            </a:endParaRPr>
          </a:p>
        </p:txBody>
      </p:sp>
      <p:sp>
        <p:nvSpPr>
          <p:cNvPr id="181" name="Google Shape;181;p17"/>
          <p:cNvSpPr/>
          <p:nvPr/>
        </p:nvSpPr>
        <p:spPr>
          <a:xfrm>
            <a:off x="1004549" y="1803832"/>
            <a:ext cx="1913217" cy="210000"/>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2" name="Google Shape;182;p17"/>
          <p:cNvSpPr txBox="1"/>
          <p:nvPr/>
        </p:nvSpPr>
        <p:spPr>
          <a:xfrm>
            <a:off x="638161" y="1456750"/>
            <a:ext cx="4734600" cy="234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(server *WordCountServer) Listen()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rpc.Register(server)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listener, err := net.Listen(</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go func</a:t>
            </a: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rpc.Accept(listener)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0" i="0" sz="1600" u="none" cap="none" strike="noStrike">
              <a:solidFill>
                <a:srgbClr val="000000"/>
              </a:solidFill>
              <a:latin typeface="Arial"/>
              <a:ea typeface="Arial"/>
              <a:cs typeface="Arial"/>
              <a:sym typeface="Arial"/>
            </a:endParaRPr>
          </a:p>
        </p:txBody>
      </p:sp>
      <p:sp>
        <p:nvSpPr>
          <p:cNvPr id="183" name="Google Shape;183;p17"/>
          <p:cNvSpPr txBox="1"/>
          <p:nvPr/>
        </p:nvSpPr>
        <p:spPr>
          <a:xfrm>
            <a:off x="5691299" y="1456750"/>
            <a:ext cx="2546613" cy="430857"/>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2.1: create a server </a:t>
            </a:r>
            <a:endParaRPr b="0" i="0" sz="1600" u="none" cap="none" strike="noStrike">
              <a:solidFill>
                <a:schemeClr val="lt2"/>
              </a:solidFill>
              <a:latin typeface="Arial"/>
              <a:ea typeface="Arial"/>
              <a:cs typeface="Arial"/>
              <a:sym typeface="Arial"/>
            </a:endParaRPr>
          </a:p>
        </p:txBody>
      </p:sp>
      <p:sp>
        <p:nvSpPr>
          <p:cNvPr id="184" name="Google Shape;184;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1"/>
                                        </p:tgtEl>
                                        <p:attrNameLst>
                                          <p:attrName>style.visibility</p:attrName>
                                        </p:attrNameLst>
                                      </p:cBhvr>
                                      <p:to>
                                        <p:strVal val="visible"/>
                                      </p:to>
                                    </p:set>
                                    <p:animEffect filter="fade" transition="in">
                                      <p:cBhvr>
                                        <p:cTn dur="1"/>
                                        <p:tgtEl>
                                          <p:spTgt spid="18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3"/>
                                        </p:tgtEl>
                                        <p:attrNameLst>
                                          <p:attrName>style.visibility</p:attrName>
                                        </p:attrNameLst>
                                      </p:cBhvr>
                                      <p:to>
                                        <p:strVal val="visible"/>
                                      </p:to>
                                    </p:set>
                                    <p:animEffect filter="fade" transition="in">
                                      <p:cBhvr>
                                        <p:cTn dur="1000"/>
                                        <p:tgtEl>
                                          <p:spTgt spid="1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18"/>
          <p:cNvSpPr/>
          <p:nvPr/>
        </p:nvSpPr>
        <p:spPr>
          <a:xfrm>
            <a:off x="877821" y="1993238"/>
            <a:ext cx="4159691" cy="238200"/>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90" name="Google Shape;190;p18"/>
          <p:cNvSpPr txBox="1"/>
          <p:nvPr/>
        </p:nvSpPr>
        <p:spPr>
          <a:xfrm>
            <a:off x="563347" y="1398450"/>
            <a:ext cx="4870800" cy="234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(server *WordCountServer) Listen()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rpc.Register(server)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listener, err := net.Listen(</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go func</a:t>
            </a: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rpc.Accept(listener)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0" i="0" sz="1600" u="none" cap="none" strike="noStrike">
              <a:solidFill>
                <a:srgbClr val="000000"/>
              </a:solidFill>
              <a:latin typeface="Arial"/>
              <a:ea typeface="Arial"/>
              <a:cs typeface="Arial"/>
              <a:sym typeface="Arial"/>
            </a:endParaRPr>
          </a:p>
        </p:txBody>
      </p:sp>
      <p:sp>
        <p:nvSpPr>
          <p:cNvPr id="191" name="Google Shape;191;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server</a:t>
            </a:r>
            <a:endParaRPr b="1">
              <a:solidFill>
                <a:srgbClr val="000000"/>
              </a:solidFill>
            </a:endParaRPr>
          </a:p>
        </p:txBody>
      </p:sp>
      <p:sp>
        <p:nvSpPr>
          <p:cNvPr id="192" name="Google Shape;192;p18"/>
          <p:cNvSpPr txBox="1"/>
          <p:nvPr/>
        </p:nvSpPr>
        <p:spPr>
          <a:xfrm>
            <a:off x="5691300" y="1456750"/>
            <a:ext cx="2779800" cy="6156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2.2: create a listener that handles RPCs</a:t>
            </a:r>
            <a:endParaRPr b="0" i="0" sz="1600" u="none" cap="none" strike="noStrike">
              <a:solidFill>
                <a:schemeClr val="lt2"/>
              </a:solidFill>
              <a:latin typeface="Arial"/>
              <a:ea typeface="Arial"/>
              <a:cs typeface="Arial"/>
              <a:sym typeface="Arial"/>
            </a:endParaRPr>
          </a:p>
        </p:txBody>
      </p:sp>
      <p:sp>
        <p:nvSpPr>
          <p:cNvPr id="193" name="Google Shape;193;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19"/>
          <p:cNvSpPr txBox="1"/>
          <p:nvPr/>
        </p:nvSpPr>
        <p:spPr>
          <a:xfrm>
            <a:off x="696350" y="1333025"/>
            <a:ext cx="4734600" cy="2346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(server *WordCountServer) Listen()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rpc.Register(server)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listener, err := net.Listen(</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go func</a:t>
            </a: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rpc.Accept(listener)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0" i="0" sz="1600" u="none" cap="none" strike="noStrike">
              <a:solidFill>
                <a:srgbClr val="000000"/>
              </a:solidFill>
              <a:latin typeface="Arial"/>
              <a:ea typeface="Arial"/>
              <a:cs typeface="Arial"/>
              <a:sym typeface="Arial"/>
            </a:endParaRPr>
          </a:p>
        </p:txBody>
      </p:sp>
      <p:sp>
        <p:nvSpPr>
          <p:cNvPr id="199" name="Google Shape;199;p19"/>
          <p:cNvSpPr/>
          <p:nvPr/>
        </p:nvSpPr>
        <p:spPr>
          <a:xfrm>
            <a:off x="1413349" y="2660460"/>
            <a:ext cx="1820301" cy="238200"/>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0" name="Google Shape;200;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server</a:t>
            </a:r>
            <a:endParaRPr b="1">
              <a:solidFill>
                <a:srgbClr val="000000"/>
              </a:solidFill>
            </a:endParaRPr>
          </a:p>
        </p:txBody>
      </p:sp>
      <p:sp>
        <p:nvSpPr>
          <p:cNvPr id="201" name="Google Shape;201;p19"/>
          <p:cNvSpPr txBox="1"/>
          <p:nvPr/>
        </p:nvSpPr>
        <p:spPr>
          <a:xfrm>
            <a:off x="5691300" y="1456750"/>
            <a:ext cx="2500500" cy="9234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2.3: register the listener and accept inbound RPCs</a:t>
            </a:r>
            <a:endParaRPr b="0" i="0" sz="1600" u="none" cap="none" strike="noStrike">
              <a:solidFill>
                <a:schemeClr val="lt2"/>
              </a:solidFill>
              <a:latin typeface="Arial"/>
              <a:ea typeface="Arial"/>
              <a:cs typeface="Arial"/>
              <a:sym typeface="Arial"/>
            </a:endParaRPr>
          </a:p>
        </p:txBody>
      </p:sp>
      <p:sp>
        <p:nvSpPr>
          <p:cNvPr id="202" name="Google Shape;202;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chemeClr val="dk1"/>
                </a:solidFill>
              </a:rPr>
              <a:t>Outline</a:t>
            </a:r>
            <a:endParaRPr b="1">
              <a:solidFill>
                <a:schemeClr val="dk1"/>
              </a:solidFill>
            </a:endParaRPr>
          </a:p>
        </p:txBody>
      </p:sp>
      <p:sp>
        <p:nvSpPr>
          <p:cNvPr id="68" name="Google Shape;68;p2"/>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285750" lvl="0" marL="285750" rtl="0" algn="l">
              <a:lnSpc>
                <a:spcPct val="150000"/>
              </a:lnSpc>
              <a:spcBef>
                <a:spcPts val="0"/>
              </a:spcBef>
              <a:spcAft>
                <a:spcPts val="0"/>
              </a:spcAft>
              <a:buSzPts val="1800"/>
              <a:buFont typeface="Noto Sans Symbols"/>
              <a:buChar char="❑"/>
            </a:pPr>
            <a:r>
              <a:rPr lang="en" sz="2000">
                <a:solidFill>
                  <a:schemeClr val="dk1"/>
                </a:solidFill>
              </a:rPr>
              <a:t>RPC Overview </a:t>
            </a:r>
            <a:endParaRPr sz="2000">
              <a:solidFill>
                <a:schemeClr val="dk1"/>
              </a:solidFill>
            </a:endParaRPr>
          </a:p>
          <a:p>
            <a:pPr indent="-285750" lvl="1" marL="742950" rtl="0" algn="l">
              <a:lnSpc>
                <a:spcPct val="150000"/>
              </a:lnSpc>
              <a:spcBef>
                <a:spcPts val="1200"/>
              </a:spcBef>
              <a:spcAft>
                <a:spcPts val="0"/>
              </a:spcAft>
              <a:buSzPts val="1400"/>
              <a:buFont typeface="Noto Sans Symbols"/>
              <a:buChar char="❑"/>
            </a:pPr>
            <a:r>
              <a:rPr lang="en" sz="1800">
                <a:solidFill>
                  <a:schemeClr val="dk1"/>
                </a:solidFill>
              </a:rPr>
              <a:t>Example: Writing an RPC server in Go</a:t>
            </a:r>
            <a:endParaRPr/>
          </a:p>
          <a:p>
            <a:pPr indent="-285750" lvl="0" marL="285750" rtl="0" algn="l">
              <a:lnSpc>
                <a:spcPct val="150000"/>
              </a:lnSpc>
              <a:spcBef>
                <a:spcPts val="1200"/>
              </a:spcBef>
              <a:spcAft>
                <a:spcPts val="0"/>
              </a:spcAft>
              <a:buSzPts val="1800"/>
              <a:buFont typeface="Noto Sans Symbols"/>
              <a:buChar char="❑"/>
            </a:pPr>
            <a:r>
              <a:rPr lang="en" sz="2000">
                <a:solidFill>
                  <a:schemeClr val="dk1"/>
                </a:solidFill>
              </a:rPr>
              <a:t>MapReduce: fault tolerance and optimizations</a:t>
            </a:r>
            <a:endParaRPr sz="2000">
              <a:solidFill>
                <a:schemeClr val="dk1"/>
              </a:solidFill>
            </a:endParaRPr>
          </a:p>
          <a:p>
            <a:pPr indent="0" lvl="0" marL="0" rtl="0" algn="l">
              <a:lnSpc>
                <a:spcPct val="150000"/>
              </a:lnSpc>
              <a:spcBef>
                <a:spcPts val="1600"/>
              </a:spcBef>
              <a:spcAft>
                <a:spcPts val="1200"/>
              </a:spcAft>
              <a:buSzPts val="1800"/>
              <a:buNone/>
            </a:pPr>
            <a:r>
              <a:t/>
            </a:r>
            <a:endParaRPr>
              <a:solidFill>
                <a:schemeClr val="dk1"/>
              </a:solidFill>
            </a:endParaRPr>
          </a:p>
        </p:txBody>
      </p:sp>
      <p:sp>
        <p:nvSpPr>
          <p:cNvPr id="69" name="Google Shape;69;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solidFill>
                  <a:schemeClr val="dk1"/>
                </a:solidFill>
              </a:rPr>
              <a:t>‹#›</a:t>
            </a:fld>
            <a:endParaRPr>
              <a:solidFill>
                <a:schemeClr val="dk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t>RPCs in GO (net/rpc client)</a:t>
            </a:r>
            <a:endParaRPr b="1"/>
          </a:p>
        </p:txBody>
      </p:sp>
      <p:sp>
        <p:nvSpPr>
          <p:cNvPr id="208" name="Google Shape;208;p2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55600" lvl="0" marL="457200" rtl="0" algn="l">
              <a:lnSpc>
                <a:spcPct val="200000"/>
              </a:lnSpc>
              <a:spcBef>
                <a:spcPts val="0"/>
              </a:spcBef>
              <a:spcAft>
                <a:spcPts val="0"/>
              </a:spcAft>
              <a:buClr>
                <a:srgbClr val="000000"/>
              </a:buClr>
              <a:buSzPts val="2000"/>
              <a:buChar char="●"/>
            </a:pPr>
            <a:r>
              <a:rPr lang="en" sz="2000">
                <a:solidFill>
                  <a:srgbClr val="000000"/>
                </a:solidFill>
              </a:rPr>
              <a:t>Create a client</a:t>
            </a:r>
            <a:endParaRPr sz="2000">
              <a:solidFill>
                <a:srgbClr val="000000"/>
              </a:solidFill>
            </a:endParaRPr>
          </a:p>
          <a:p>
            <a:pPr indent="-355600" lvl="0" marL="457200" rtl="0" algn="l">
              <a:lnSpc>
                <a:spcPct val="200000"/>
              </a:lnSpc>
              <a:spcBef>
                <a:spcPts val="0"/>
              </a:spcBef>
              <a:spcAft>
                <a:spcPts val="0"/>
              </a:spcAft>
              <a:buClr>
                <a:srgbClr val="000000"/>
              </a:buClr>
              <a:buSzPts val="2000"/>
              <a:buChar char="●"/>
            </a:pPr>
            <a:r>
              <a:rPr lang="en" sz="2000">
                <a:solidFill>
                  <a:srgbClr val="000000"/>
                </a:solidFill>
              </a:rPr>
              <a:t>Issue a RPC call </a:t>
            </a:r>
            <a:endParaRPr sz="2000">
              <a:solidFill>
                <a:srgbClr val="000000"/>
              </a:solidFill>
            </a:endParaRPr>
          </a:p>
          <a:p>
            <a:pPr indent="-355600" lvl="0" marL="457200" rtl="0" algn="l">
              <a:lnSpc>
                <a:spcPct val="200000"/>
              </a:lnSpc>
              <a:spcBef>
                <a:spcPts val="0"/>
              </a:spcBef>
              <a:spcAft>
                <a:spcPts val="0"/>
              </a:spcAft>
              <a:buClr>
                <a:srgbClr val="000000"/>
              </a:buClr>
              <a:buSzPts val="2000"/>
              <a:buChar char="●"/>
            </a:pPr>
            <a:r>
              <a:rPr lang="en" sz="2000">
                <a:solidFill>
                  <a:srgbClr val="000000"/>
                </a:solidFill>
              </a:rPr>
              <a:t>Unpack return value</a:t>
            </a:r>
            <a:endParaRPr sz="2000">
              <a:solidFill>
                <a:srgbClr val="000000"/>
              </a:solidFill>
            </a:endParaRPr>
          </a:p>
        </p:txBody>
      </p:sp>
      <p:sp>
        <p:nvSpPr>
          <p:cNvPr id="209" name="Google Shape;209;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1"/>
          <p:cNvSpPr/>
          <p:nvPr/>
        </p:nvSpPr>
        <p:spPr>
          <a:xfrm>
            <a:off x="1926897" y="1901692"/>
            <a:ext cx="2532807" cy="318608"/>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15" name="Google Shape;215;p2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client</a:t>
            </a:r>
            <a:endParaRPr b="1">
              <a:solidFill>
                <a:srgbClr val="000000"/>
              </a:solidFill>
            </a:endParaRPr>
          </a:p>
        </p:txBody>
      </p:sp>
      <p:sp>
        <p:nvSpPr>
          <p:cNvPr id="216" name="Google Shape;216;p21"/>
          <p:cNvSpPr txBox="1"/>
          <p:nvPr/>
        </p:nvSpPr>
        <p:spPr>
          <a:xfrm>
            <a:off x="395450" y="1357121"/>
            <a:ext cx="6437700" cy="2966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makeRequest(input string, serverAddr string) (</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 error)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client, err := rpc.Dial(</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args := WordCountRequest{input}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reply := WordCountReply{make(</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err = client.Call(</a:t>
            </a:r>
            <a:r>
              <a:rPr b="1" i="0" lang="en" sz="1600" u="none" cap="none" strike="noStrike">
                <a:solidFill>
                  <a:srgbClr val="008000"/>
                </a:solidFill>
                <a:latin typeface="Arial"/>
                <a:ea typeface="Arial"/>
                <a:cs typeface="Arial"/>
                <a:sym typeface="Arial"/>
              </a:rPr>
              <a:t>"WordCountServer.Compute"</a:t>
            </a:r>
            <a:r>
              <a:rPr b="0" i="0" lang="en" sz="1600" u="none" cap="none" strike="noStrike">
                <a:solidFill>
                  <a:srgbClr val="000000"/>
                </a:solidFill>
                <a:latin typeface="Arial"/>
                <a:ea typeface="Arial"/>
                <a:cs typeface="Arial"/>
                <a:sym typeface="Arial"/>
              </a:rPr>
              <a:t>, args, &amp;reply)</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if </a:t>
            </a:r>
            <a:r>
              <a:rPr b="0" i="0" lang="en" sz="1600" u="none" cap="none" strike="noStrike">
                <a:solidFill>
                  <a:srgbClr val="000000"/>
                </a:solidFill>
                <a:latin typeface="Arial"/>
                <a:ea typeface="Arial"/>
                <a:cs typeface="Arial"/>
                <a:sym typeface="Arial"/>
              </a:rPr>
              <a:t>err != nil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nil, 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reply.Counts, nil</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1" i="0" sz="1600" u="none" cap="none" strike="noStrike">
              <a:solidFill>
                <a:srgbClr val="000080"/>
              </a:solidFill>
              <a:latin typeface="Arial"/>
              <a:ea typeface="Arial"/>
              <a:cs typeface="Arial"/>
              <a:sym typeface="Arial"/>
            </a:endParaRPr>
          </a:p>
        </p:txBody>
      </p:sp>
      <p:sp>
        <p:nvSpPr>
          <p:cNvPr id="217" name="Google Shape;217;p21"/>
          <p:cNvSpPr txBox="1"/>
          <p:nvPr/>
        </p:nvSpPr>
        <p:spPr>
          <a:xfrm>
            <a:off x="6248050" y="3735396"/>
            <a:ext cx="2500500" cy="430857"/>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1: create a client </a:t>
            </a:r>
            <a:endParaRPr b="0" i="0" sz="1600" u="none" cap="none" strike="noStrike">
              <a:solidFill>
                <a:schemeClr val="lt2"/>
              </a:solidFill>
              <a:latin typeface="Arial"/>
              <a:ea typeface="Arial"/>
              <a:cs typeface="Arial"/>
              <a:sym typeface="Arial"/>
            </a:endParaRPr>
          </a:p>
        </p:txBody>
      </p:sp>
      <p:sp>
        <p:nvSpPr>
          <p:cNvPr id="218" name="Google Shape;218;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4"/>
                                        </p:tgtEl>
                                        <p:attrNameLst>
                                          <p:attrName>style.visibility</p:attrName>
                                        </p:attrNameLst>
                                      </p:cBhvr>
                                      <p:to>
                                        <p:strVal val="visible"/>
                                      </p:to>
                                    </p:set>
                                    <p:animEffect filter="fade" transition="in">
                                      <p:cBhvr>
                                        <p:cTn dur="1"/>
                                        <p:tgtEl>
                                          <p:spTgt spid="2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7"/>
                                        </p:tgtEl>
                                        <p:attrNameLst>
                                          <p:attrName>style.visibility</p:attrName>
                                        </p:attrNameLst>
                                      </p:cBhvr>
                                      <p:to>
                                        <p:strVal val="visible"/>
                                      </p:to>
                                    </p:set>
                                    <p:animEffect filter="fade" transition="in">
                                      <p:cBhvr>
                                        <p:cTn dur="1000"/>
                                        <p:tgtEl>
                                          <p:spTgt spid="21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2"/>
          <p:cNvSpPr/>
          <p:nvPr/>
        </p:nvSpPr>
        <p:spPr>
          <a:xfrm>
            <a:off x="785419" y="2183171"/>
            <a:ext cx="4404202" cy="482700"/>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24" name="Google Shape;224;p2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client</a:t>
            </a:r>
            <a:endParaRPr b="1">
              <a:solidFill>
                <a:srgbClr val="000000"/>
              </a:solidFill>
            </a:endParaRPr>
          </a:p>
        </p:txBody>
      </p:sp>
      <p:sp>
        <p:nvSpPr>
          <p:cNvPr id="225" name="Google Shape;225;p22"/>
          <p:cNvSpPr txBox="1"/>
          <p:nvPr/>
        </p:nvSpPr>
        <p:spPr>
          <a:xfrm>
            <a:off x="395450" y="1357121"/>
            <a:ext cx="6857100" cy="2966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makeRequest(input string, serverAddr string) (</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 error)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client, err := rpc.Dial(</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args := WordCountRequest{input}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reply := WordCountReply{make(</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err = client.Call(</a:t>
            </a:r>
            <a:r>
              <a:rPr b="1" i="0" lang="en" sz="1600" u="none" cap="none" strike="noStrike">
                <a:solidFill>
                  <a:srgbClr val="008000"/>
                </a:solidFill>
                <a:latin typeface="Arial"/>
                <a:ea typeface="Arial"/>
                <a:cs typeface="Arial"/>
                <a:sym typeface="Arial"/>
              </a:rPr>
              <a:t>"WordCountServer.Compute"</a:t>
            </a:r>
            <a:r>
              <a:rPr b="0" i="0" lang="en" sz="1600" u="none" cap="none" strike="noStrike">
                <a:solidFill>
                  <a:srgbClr val="000000"/>
                </a:solidFill>
                <a:latin typeface="Arial"/>
                <a:ea typeface="Arial"/>
                <a:cs typeface="Arial"/>
                <a:sym typeface="Arial"/>
              </a:rPr>
              <a:t>, args, &amp;reply)</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if </a:t>
            </a:r>
            <a:r>
              <a:rPr b="0" i="0" lang="en" sz="1600" u="none" cap="none" strike="noStrike">
                <a:solidFill>
                  <a:srgbClr val="000000"/>
                </a:solidFill>
                <a:latin typeface="Arial"/>
                <a:ea typeface="Arial"/>
                <a:cs typeface="Arial"/>
                <a:sym typeface="Arial"/>
              </a:rPr>
              <a:t>err != nil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nil, 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reply.Counts, nil</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1" i="0" sz="1600" u="none" cap="none" strike="noStrike">
              <a:solidFill>
                <a:srgbClr val="000080"/>
              </a:solidFill>
              <a:latin typeface="Arial"/>
              <a:ea typeface="Arial"/>
              <a:cs typeface="Arial"/>
              <a:sym typeface="Arial"/>
            </a:endParaRPr>
          </a:p>
        </p:txBody>
      </p:sp>
      <p:sp>
        <p:nvSpPr>
          <p:cNvPr id="226" name="Google Shape;226;p22"/>
          <p:cNvSpPr txBox="1"/>
          <p:nvPr/>
        </p:nvSpPr>
        <p:spPr>
          <a:xfrm>
            <a:off x="6248050" y="3489175"/>
            <a:ext cx="2500500" cy="6156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2.1: create the RPC arguments</a:t>
            </a:r>
            <a:endParaRPr b="0" i="0" sz="1600" u="none" cap="none" strike="noStrike">
              <a:solidFill>
                <a:schemeClr val="lt2"/>
              </a:solidFill>
              <a:latin typeface="Arial"/>
              <a:ea typeface="Arial"/>
              <a:cs typeface="Arial"/>
              <a:sym typeface="Arial"/>
            </a:endParaRPr>
          </a:p>
        </p:txBody>
      </p:sp>
      <p:sp>
        <p:nvSpPr>
          <p:cNvPr id="227" name="Google Shape;227;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3"/>
          <p:cNvSpPr/>
          <p:nvPr/>
        </p:nvSpPr>
        <p:spPr>
          <a:xfrm>
            <a:off x="1241520" y="2656762"/>
            <a:ext cx="5107613" cy="285431"/>
          </a:xfrm>
          <a:prstGeom prst="roundRect">
            <a:avLst>
              <a:gd fmla="val 16667" name="adj"/>
            </a:avLst>
          </a:prstGeom>
          <a:solidFill>
            <a:srgbClr val="4A86E8">
              <a:alpha val="22352"/>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33" name="Google Shape;233;p2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client</a:t>
            </a:r>
            <a:endParaRPr b="1">
              <a:solidFill>
                <a:srgbClr val="000000"/>
              </a:solidFill>
            </a:endParaRPr>
          </a:p>
        </p:txBody>
      </p:sp>
      <p:sp>
        <p:nvSpPr>
          <p:cNvPr id="234" name="Google Shape;234;p23"/>
          <p:cNvSpPr txBox="1"/>
          <p:nvPr/>
        </p:nvSpPr>
        <p:spPr>
          <a:xfrm>
            <a:off x="311700" y="1357121"/>
            <a:ext cx="7192800" cy="29667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makeRequest(input string, serverAddr string) (</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 error)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client, err := rpc.Dial(</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args := WordCountRequest{input}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reply := WordCountReply{make(</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err = client.Call(</a:t>
            </a:r>
            <a:r>
              <a:rPr b="1" i="0" lang="en" sz="1600" u="none" cap="none" strike="noStrike">
                <a:solidFill>
                  <a:srgbClr val="008000"/>
                </a:solidFill>
                <a:latin typeface="Arial"/>
                <a:ea typeface="Arial"/>
                <a:cs typeface="Arial"/>
                <a:sym typeface="Arial"/>
              </a:rPr>
              <a:t>"WordCountServer.Compute"</a:t>
            </a:r>
            <a:r>
              <a:rPr b="0" i="0" lang="en" sz="1600" u="none" cap="none" strike="noStrike">
                <a:solidFill>
                  <a:srgbClr val="000000"/>
                </a:solidFill>
                <a:latin typeface="Arial"/>
                <a:ea typeface="Arial"/>
                <a:cs typeface="Arial"/>
                <a:sym typeface="Arial"/>
              </a:rPr>
              <a:t>, args, &amp;reply)</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if </a:t>
            </a:r>
            <a:r>
              <a:rPr b="0" i="0" lang="en" sz="1600" u="none" cap="none" strike="noStrike">
                <a:solidFill>
                  <a:srgbClr val="000000"/>
                </a:solidFill>
                <a:latin typeface="Arial"/>
                <a:ea typeface="Arial"/>
                <a:cs typeface="Arial"/>
                <a:sym typeface="Arial"/>
              </a:rPr>
              <a:t>err != nil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nil, 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reply.Counts, nil</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1" i="0" sz="1600" u="none" cap="none" strike="noStrike">
              <a:solidFill>
                <a:srgbClr val="000080"/>
              </a:solidFill>
              <a:latin typeface="Arial"/>
              <a:ea typeface="Arial"/>
              <a:cs typeface="Arial"/>
              <a:sym typeface="Arial"/>
            </a:endParaRPr>
          </a:p>
        </p:txBody>
      </p:sp>
      <p:sp>
        <p:nvSpPr>
          <p:cNvPr id="235" name="Google Shape;235;p23"/>
          <p:cNvSpPr txBox="1"/>
          <p:nvPr/>
        </p:nvSpPr>
        <p:spPr>
          <a:xfrm>
            <a:off x="6248050" y="3489175"/>
            <a:ext cx="2500500" cy="6771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2.2: Make a RPC call</a:t>
            </a:r>
            <a:endParaRPr b="0" i="0" sz="1600" u="none" cap="none" strike="noStrike">
              <a:solidFill>
                <a:schemeClr val="lt2"/>
              </a:solidFill>
              <a:latin typeface="Arial"/>
              <a:ea typeface="Arial"/>
              <a:cs typeface="Arial"/>
              <a:sym typeface="Arial"/>
            </a:endParaRPr>
          </a:p>
        </p:txBody>
      </p:sp>
      <p:sp>
        <p:nvSpPr>
          <p:cNvPr id="236" name="Google Shape;236;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p24"/>
          <p:cNvSpPr txBox="1"/>
          <p:nvPr/>
        </p:nvSpPr>
        <p:spPr>
          <a:xfrm>
            <a:off x="696350" y="1333025"/>
            <a:ext cx="6660300" cy="202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highlight>
                  <a:srgbClr val="FFFFFF"/>
                </a:highlight>
                <a:latin typeface="Arial"/>
                <a:ea typeface="Arial"/>
                <a:cs typeface="Arial"/>
                <a:sym typeface="Arial"/>
              </a:rPr>
              <a:t>func </a:t>
            </a:r>
            <a:r>
              <a:rPr b="0" i="0" lang="en" sz="1600" u="none" cap="none" strike="noStrike">
                <a:solidFill>
                  <a:srgbClr val="000000"/>
                </a:solidFill>
                <a:highlight>
                  <a:srgbClr val="FFFFFF"/>
                </a:highlight>
                <a:latin typeface="Arial"/>
                <a:ea typeface="Arial"/>
                <a:cs typeface="Arial"/>
                <a:sym typeface="Arial"/>
              </a:rPr>
              <a:t>main() {</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serverAddr := </a:t>
            </a:r>
            <a:r>
              <a:rPr b="1" i="0" lang="en" sz="1600" u="none" cap="none" strike="noStrike">
                <a:solidFill>
                  <a:srgbClr val="008000"/>
                </a:solidFill>
                <a:highlight>
                  <a:srgbClr val="FFFFFF"/>
                </a:highlight>
                <a:latin typeface="Arial"/>
                <a:ea typeface="Arial"/>
                <a:cs typeface="Arial"/>
                <a:sym typeface="Arial"/>
              </a:rPr>
              <a:t>"localhost:8888"</a:t>
            </a:r>
            <a:endParaRPr b="1" i="0" sz="1600" u="none" cap="none" strike="noStrike">
              <a:solidFill>
                <a:srgbClr val="008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8000"/>
                </a:solidFill>
                <a:highlight>
                  <a:srgbClr val="FFFFFF"/>
                </a:highlight>
                <a:latin typeface="Arial"/>
                <a:ea typeface="Arial"/>
                <a:cs typeface="Arial"/>
                <a:sym typeface="Arial"/>
              </a:rPr>
              <a:t>      </a:t>
            </a:r>
            <a:r>
              <a:rPr b="0" i="0" lang="en" sz="1600" u="none" cap="none" strike="noStrike">
                <a:solidFill>
                  <a:srgbClr val="000000"/>
                </a:solidFill>
                <a:highlight>
                  <a:srgbClr val="FFFFFF"/>
                </a:highlight>
                <a:latin typeface="Arial"/>
                <a:ea typeface="Arial"/>
                <a:cs typeface="Arial"/>
                <a:sym typeface="Arial"/>
              </a:rPr>
              <a:t>server := WordCountServer{serverAddr}</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server.Listen()</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input1 := </a:t>
            </a:r>
            <a:r>
              <a:rPr b="1" i="0" lang="en" sz="1600" u="none" cap="none" strike="noStrike">
                <a:solidFill>
                  <a:srgbClr val="008000"/>
                </a:solidFill>
                <a:highlight>
                  <a:srgbClr val="FFFFFF"/>
                </a:highlight>
                <a:latin typeface="Arial"/>
                <a:ea typeface="Arial"/>
                <a:cs typeface="Arial"/>
                <a:sym typeface="Arial"/>
              </a:rPr>
              <a:t>"hello I am good hello bye bye bye bye good night hello"</a:t>
            </a:r>
            <a:endParaRPr b="1" i="0" sz="1600" u="none" cap="none" strike="noStrike">
              <a:solidFill>
                <a:srgbClr val="008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8000"/>
                </a:solidFill>
                <a:highlight>
                  <a:srgbClr val="FFFFFF"/>
                </a:highlight>
                <a:latin typeface="Arial"/>
                <a:ea typeface="Arial"/>
                <a:cs typeface="Arial"/>
                <a:sym typeface="Arial"/>
              </a:rPr>
              <a:t>      </a:t>
            </a:r>
            <a:r>
              <a:rPr b="0" i="0" lang="en" sz="1600" u="none" cap="none" strike="noStrike">
                <a:solidFill>
                  <a:srgbClr val="000000"/>
                </a:solidFill>
                <a:highlight>
                  <a:srgbClr val="FFFFFF"/>
                </a:highlight>
                <a:latin typeface="Arial"/>
                <a:ea typeface="Arial"/>
                <a:cs typeface="Arial"/>
                <a:sym typeface="Arial"/>
              </a:rPr>
              <a:t>wordcount, err := makeRequest(input1, serverAddr)</a:t>
            </a:r>
            <a:endParaRPr b="0" i="0" sz="1600" u="none" cap="none" strike="noStrike">
              <a:solidFill>
                <a:srgbClr val="000000"/>
              </a:solidFill>
              <a:highlight>
                <a:srgbClr val="FF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t>
            </a:r>
            <a:r>
              <a:rPr b="0" i="0" lang="en" sz="1600" u="none" cap="none" strike="noStrike">
                <a:solidFill>
                  <a:srgbClr val="000000"/>
                </a:solidFill>
                <a:highlight>
                  <a:srgbClr val="C9DAF8"/>
                </a:highlight>
                <a:latin typeface="Arial"/>
                <a:ea typeface="Arial"/>
                <a:cs typeface="Arial"/>
                <a:sym typeface="Arial"/>
              </a:rPr>
              <a:t>checkError(err)</a:t>
            </a:r>
            <a:endParaRPr b="0" i="0" sz="1600" u="none" cap="none" strike="noStrike">
              <a:solidFill>
                <a:srgbClr val="000000"/>
              </a:solidFill>
              <a:highlight>
                <a:srgbClr val="C9DAF8"/>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      </a:t>
            </a:r>
            <a:r>
              <a:rPr b="0" i="0" lang="en" sz="1600" u="none" cap="none" strike="noStrike">
                <a:solidFill>
                  <a:srgbClr val="000000"/>
                </a:solidFill>
                <a:highlight>
                  <a:srgbClr val="C9DAF8"/>
                </a:highlight>
                <a:latin typeface="Arial"/>
                <a:ea typeface="Arial"/>
                <a:cs typeface="Arial"/>
                <a:sym typeface="Arial"/>
              </a:rPr>
              <a:t>fmt.Printf(</a:t>
            </a:r>
            <a:r>
              <a:rPr b="1" i="0" lang="en" sz="1600" u="none" cap="none" strike="noStrike">
                <a:solidFill>
                  <a:srgbClr val="008000"/>
                </a:solidFill>
                <a:highlight>
                  <a:srgbClr val="C9DAF8"/>
                </a:highlight>
                <a:latin typeface="Arial"/>
                <a:ea typeface="Arial"/>
                <a:cs typeface="Arial"/>
                <a:sym typeface="Arial"/>
              </a:rPr>
              <a:t>"Result: %v\n"</a:t>
            </a:r>
            <a:r>
              <a:rPr b="0" i="0" lang="en" sz="1600" u="none" cap="none" strike="noStrike">
                <a:solidFill>
                  <a:srgbClr val="000000"/>
                </a:solidFill>
                <a:highlight>
                  <a:srgbClr val="C9DAF8"/>
                </a:highlight>
                <a:latin typeface="Arial"/>
                <a:ea typeface="Arial"/>
                <a:cs typeface="Arial"/>
                <a:sym typeface="Arial"/>
              </a:rPr>
              <a:t>, wordcount)</a:t>
            </a:r>
            <a:endParaRPr b="0" i="0" sz="1600" u="none" cap="none" strike="noStrike">
              <a:solidFill>
                <a:srgbClr val="000000"/>
              </a:solidFill>
              <a:highlight>
                <a:srgbClr val="C9DAF8"/>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highlight>
                  <a:srgbClr val="FFFFFF"/>
                </a:highlight>
                <a:latin typeface="Arial"/>
                <a:ea typeface="Arial"/>
                <a:cs typeface="Arial"/>
                <a:sym typeface="Arial"/>
              </a:rPr>
              <a:t>}</a:t>
            </a:r>
            <a:endParaRPr b="1" i="0" sz="1600" u="none" cap="none" strike="noStrike">
              <a:solidFill>
                <a:srgbClr val="000080"/>
              </a:solidFill>
              <a:latin typeface="Arial"/>
              <a:ea typeface="Arial"/>
              <a:cs typeface="Arial"/>
              <a:sym typeface="Arial"/>
            </a:endParaRPr>
          </a:p>
        </p:txBody>
      </p:sp>
      <p:sp>
        <p:nvSpPr>
          <p:cNvPr id="242" name="Google Shape;242;p2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Go example: Word count client-server</a:t>
            </a:r>
            <a:endParaRPr b="1">
              <a:solidFill>
                <a:srgbClr val="000000"/>
              </a:solidFill>
            </a:endParaRPr>
          </a:p>
        </p:txBody>
      </p:sp>
      <p:sp>
        <p:nvSpPr>
          <p:cNvPr id="243" name="Google Shape;243;p24"/>
          <p:cNvSpPr txBox="1"/>
          <p:nvPr/>
        </p:nvSpPr>
        <p:spPr>
          <a:xfrm>
            <a:off x="696350" y="4382275"/>
            <a:ext cx="5851800" cy="632400"/>
          </a:xfrm>
          <a:prstGeom prst="rect">
            <a:avLst/>
          </a:prstGeom>
          <a:solidFill>
            <a:srgbClr val="000000"/>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FFFFFF"/>
                </a:solidFill>
                <a:latin typeface="Courier New"/>
                <a:ea typeface="Courier New"/>
                <a:cs typeface="Courier New"/>
                <a:sym typeface="Courier New"/>
              </a:rPr>
              <a:t>Result: map[hello:3 I:1 am:1 good:2 bye:4 night:1]</a:t>
            </a:r>
            <a:endParaRPr b="1" i="0" sz="1400" u="none" cap="none" strike="noStrike">
              <a:solidFill>
                <a:srgbClr val="FFFFFF"/>
              </a:solidFill>
              <a:latin typeface="Courier New"/>
              <a:ea typeface="Courier New"/>
              <a:cs typeface="Courier New"/>
              <a:sym typeface="Courier New"/>
            </a:endParaRPr>
          </a:p>
        </p:txBody>
      </p:sp>
      <p:sp>
        <p:nvSpPr>
          <p:cNvPr id="244" name="Google Shape;244;p24"/>
          <p:cNvSpPr txBox="1"/>
          <p:nvPr/>
        </p:nvSpPr>
        <p:spPr>
          <a:xfrm>
            <a:off x="6150325" y="2954825"/>
            <a:ext cx="2500500" cy="677100"/>
          </a:xfrm>
          <a:prstGeom prst="rect">
            <a:avLst/>
          </a:prstGeom>
          <a:solidFill>
            <a:srgbClr val="00206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600"/>
              <a:buFont typeface="Arial"/>
              <a:buNone/>
            </a:pPr>
            <a:r>
              <a:rPr b="0" i="0" lang="en" sz="1600" u="none" cap="none" strike="noStrike">
                <a:solidFill>
                  <a:schemeClr val="lt2"/>
                </a:solidFill>
                <a:latin typeface="Arial"/>
                <a:ea typeface="Arial"/>
                <a:cs typeface="Arial"/>
                <a:sym typeface="Arial"/>
              </a:rPr>
              <a:t>Step 3: Unpack return values</a:t>
            </a:r>
            <a:endParaRPr b="0" i="0" sz="1600" u="none" cap="none" strike="noStrike">
              <a:solidFill>
                <a:schemeClr val="lt2"/>
              </a:solidFill>
              <a:latin typeface="Arial"/>
              <a:ea typeface="Arial"/>
              <a:cs typeface="Arial"/>
              <a:sym typeface="Arial"/>
            </a:endParaRPr>
          </a:p>
        </p:txBody>
      </p:sp>
      <p:sp>
        <p:nvSpPr>
          <p:cNvPr id="245" name="Google Shape;245;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4"/>
                                        </p:tgtEl>
                                        <p:attrNameLst>
                                          <p:attrName>style.visibility</p:attrName>
                                        </p:attrNameLst>
                                      </p:cBhvr>
                                      <p:to>
                                        <p:strVal val="visible"/>
                                      </p:to>
                                    </p:set>
                                    <p:animEffect filter="fade" transition="in">
                                      <p:cBhvr>
                                        <p:cTn dur="1000"/>
                                        <p:tgtEl>
                                          <p:spTgt spid="24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1"/>
                                        <p:tgtEl>
                                          <p:spTgt spid="24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25"/>
          <p:cNvSpPr txBox="1"/>
          <p:nvPr/>
        </p:nvSpPr>
        <p:spPr>
          <a:xfrm>
            <a:off x="1029963" y="1017725"/>
            <a:ext cx="7613461" cy="2714400"/>
          </a:xfrm>
          <a:prstGeom prst="rect">
            <a:avLst/>
          </a:prstGeom>
          <a:noFill/>
          <a:ln>
            <a:noFill/>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makeRequest(input string, serverAddr string) (</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 error) {</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client, err := rpc.Dial(</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args := WordCountRequest{input}</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reply := WordCountReply{make(</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err = client.Call(</a:t>
            </a:r>
            <a:r>
              <a:rPr b="1" i="0" lang="en" sz="1600" u="none" cap="none" strike="noStrike">
                <a:solidFill>
                  <a:srgbClr val="008000"/>
                </a:solidFill>
                <a:latin typeface="Arial"/>
                <a:ea typeface="Arial"/>
                <a:cs typeface="Arial"/>
                <a:sym typeface="Arial"/>
              </a:rPr>
              <a:t>"WordCountServer.Compute"</a:t>
            </a:r>
            <a:r>
              <a:rPr b="0" i="0" lang="en" sz="1600" u="none" cap="none" strike="noStrike">
                <a:solidFill>
                  <a:srgbClr val="000000"/>
                </a:solidFill>
                <a:latin typeface="Arial"/>
                <a:ea typeface="Arial"/>
                <a:cs typeface="Arial"/>
                <a:sym typeface="Arial"/>
              </a:rPr>
              <a:t>, args, &amp;reply)</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if </a:t>
            </a:r>
            <a:r>
              <a:rPr b="0" i="0" lang="en" sz="1600" u="none" cap="none" strike="noStrike">
                <a:solidFill>
                  <a:srgbClr val="000000"/>
                </a:solidFill>
                <a:latin typeface="Arial"/>
                <a:ea typeface="Arial"/>
                <a:cs typeface="Arial"/>
                <a:sym typeface="Arial"/>
              </a:rPr>
              <a:t>err != nil {</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nil, err</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 </a:t>
            </a:r>
            <a:r>
              <a:rPr b="0" i="0" lang="en" sz="1600" u="none" cap="none" strike="noStrike">
                <a:solidFill>
                  <a:srgbClr val="000000"/>
                </a:solidFill>
                <a:latin typeface="Arial"/>
                <a:ea typeface="Arial"/>
                <a:cs typeface="Arial"/>
                <a:sym typeface="Arial"/>
              </a:rPr>
              <a:t>reply.Counts, nil</a:t>
            </a:r>
            <a:endParaRPr b="0" i="0" sz="1600" u="none" cap="none" strike="noStrike">
              <a:solidFill>
                <a:srgbClr val="000000"/>
              </a:solidFill>
              <a:latin typeface="Arial"/>
              <a:ea typeface="Arial"/>
              <a:cs typeface="Arial"/>
              <a:sym typeface="Arial"/>
            </a:endParaRPr>
          </a:p>
          <a:p>
            <a:pPr indent="0" lvl="0" marL="0" marR="0" rtl="0" algn="l">
              <a:lnSpc>
                <a:spcPct val="15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1" i="0" sz="1600" u="none" cap="none" strike="noStrike">
              <a:solidFill>
                <a:srgbClr val="000080"/>
              </a:solidFill>
              <a:latin typeface="Arial"/>
              <a:ea typeface="Arial"/>
              <a:cs typeface="Arial"/>
              <a:sym typeface="Arial"/>
            </a:endParaRPr>
          </a:p>
        </p:txBody>
      </p:sp>
      <p:sp>
        <p:nvSpPr>
          <p:cNvPr id="251" name="Google Shape;251;p2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Is this synchronous or asynchronous?</a:t>
            </a:r>
            <a:endParaRPr b="1">
              <a:solidFill>
                <a:srgbClr val="000000"/>
              </a:solidFill>
            </a:endParaRPr>
          </a:p>
        </p:txBody>
      </p:sp>
      <p:sp>
        <p:nvSpPr>
          <p:cNvPr id="252" name="Google Shape;252;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
        <p:nvSpPr>
          <p:cNvPr id="253" name="Google Shape;253;p25"/>
          <p:cNvSpPr txBox="1"/>
          <p:nvPr/>
        </p:nvSpPr>
        <p:spPr>
          <a:xfrm>
            <a:off x="5797958" y="3894368"/>
            <a:ext cx="2674500" cy="615523"/>
          </a:xfrm>
          <a:prstGeom prst="rect">
            <a:avLst/>
          </a:prstGeom>
          <a:solidFill>
            <a:srgbClr val="FFC00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How to make it asynchronous?</a:t>
            </a:r>
            <a:endParaRPr b="1"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3">
                                            <p:txEl>
                                              <p:pRg end="0" st="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6"/>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80"/>
                </a:solidFill>
                <a:latin typeface="Arial"/>
                <a:ea typeface="Arial"/>
                <a:cs typeface="Arial"/>
                <a:sym typeface="Arial"/>
              </a:rPr>
              <a:t>func </a:t>
            </a:r>
            <a:r>
              <a:rPr b="0" i="0" lang="en" sz="1400" u="none" cap="none" strike="noStrike">
                <a:solidFill>
                  <a:srgbClr val="000000"/>
                </a:solidFill>
                <a:latin typeface="Arial"/>
                <a:ea typeface="Arial"/>
                <a:cs typeface="Arial"/>
                <a:sym typeface="Arial"/>
              </a:rPr>
              <a:t>makeRequest(input string, serverAddr string) </a:t>
            </a:r>
            <a:r>
              <a:rPr b="1" i="0" lang="en" sz="1400" u="none" cap="none" strike="noStrike">
                <a:solidFill>
                  <a:srgbClr val="FF0000"/>
                </a:solidFill>
                <a:latin typeface="Arial"/>
                <a:ea typeface="Arial"/>
                <a:cs typeface="Arial"/>
                <a:sym typeface="Arial"/>
              </a:rPr>
              <a:t>chan Result </a:t>
            </a:r>
            <a:r>
              <a:rPr b="0" i="0" lang="en"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client, err := rpc.Dial(</a:t>
            </a:r>
            <a:r>
              <a:rPr b="1" i="0" lang="en" sz="1400" u="none" cap="none" strike="noStrike">
                <a:solidFill>
                  <a:srgbClr val="008000"/>
                </a:solidFill>
                <a:latin typeface="Arial"/>
                <a:ea typeface="Arial"/>
                <a:cs typeface="Arial"/>
                <a:sym typeface="Arial"/>
              </a:rPr>
              <a:t>"tcp"</a:t>
            </a:r>
            <a:r>
              <a:rPr b="0" i="0" lang="en" sz="1400" u="none" cap="none" strike="noStrike">
                <a:solidFill>
                  <a:srgbClr val="000000"/>
                </a:solidFill>
                <a:latin typeface="Arial"/>
                <a:ea typeface="Arial"/>
                <a:cs typeface="Arial"/>
                <a:sym typeface="Arial"/>
              </a:rPr>
              <a:t>, serverAddr)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checkError(err)</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args := WordCountRequest{input}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reply := WordCountReply{make(</a:t>
            </a:r>
            <a:r>
              <a:rPr b="1" i="0" lang="en" sz="1400" u="none" cap="none" strike="noStrike">
                <a:solidFill>
                  <a:srgbClr val="000080"/>
                </a:solidFill>
                <a:latin typeface="Arial"/>
                <a:ea typeface="Arial"/>
                <a:cs typeface="Arial"/>
                <a:sym typeface="Arial"/>
              </a:rPr>
              <a:t>map</a:t>
            </a:r>
            <a:r>
              <a:rPr b="0" i="0" lang="en" sz="1400" u="none" cap="none" strike="noStrike">
                <a:solidFill>
                  <a:srgbClr val="000000"/>
                </a:solidFill>
                <a:latin typeface="Arial"/>
                <a:ea typeface="Arial"/>
                <a:cs typeface="Arial"/>
                <a:sym typeface="Arial"/>
              </a:rPr>
              <a:t>[string]int)}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1"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000080"/>
                </a:solidFill>
                <a:latin typeface="Arial"/>
                <a:ea typeface="Arial"/>
                <a:cs typeface="Arial"/>
                <a:sym typeface="Arial"/>
              </a:rPr>
              <a:t>return</a:t>
            </a:r>
            <a:r>
              <a:rPr b="0" i="0" lang="en" sz="1400" u="none" cap="none" strike="noStrike">
                <a:solidFill>
                  <a:srgbClr val="000000"/>
                </a:solidFill>
                <a:latin typeface="Arial"/>
                <a:ea typeface="Arial"/>
                <a:cs typeface="Arial"/>
                <a:sym typeface="Arial"/>
              </a:rPr>
              <a:t> ch</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a:t>
            </a:r>
            <a:endParaRPr b="1" i="0" sz="1400" u="none" cap="none" strike="noStrike">
              <a:solidFill>
                <a:srgbClr val="000080"/>
              </a:solidFill>
              <a:latin typeface="Arial"/>
              <a:ea typeface="Arial"/>
              <a:cs typeface="Arial"/>
              <a:sym typeface="Arial"/>
            </a:endParaRPr>
          </a:p>
        </p:txBody>
      </p:sp>
      <p:sp>
        <p:nvSpPr>
          <p:cNvPr id="259" name="Google Shape;259;p26"/>
          <p:cNvSpPr txBox="1"/>
          <p:nvPr/>
        </p:nvSpPr>
        <p:spPr>
          <a:xfrm>
            <a:off x="696350" y="1333025"/>
            <a:ext cx="7564500" cy="3541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FF0000"/>
                </a:solidFill>
                <a:latin typeface="Arial"/>
                <a:ea typeface="Arial"/>
                <a:cs typeface="Arial"/>
                <a:sym typeface="Arial"/>
              </a:rPr>
              <a:t>ch</a:t>
            </a:r>
            <a:r>
              <a:rPr b="0" i="0" lang="en" sz="1400" u="none" cap="none" strike="noStrike">
                <a:solidFill>
                  <a:srgbClr val="000000"/>
                </a:solidFill>
                <a:latin typeface="Arial"/>
                <a:ea typeface="Arial"/>
                <a:cs typeface="Arial"/>
                <a:sym typeface="Arial"/>
              </a:rPr>
              <a:t> := make(chan Result)</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FF0000"/>
                </a:solidFill>
                <a:latin typeface="Arial"/>
                <a:ea typeface="Arial"/>
                <a:cs typeface="Arial"/>
                <a:sym typeface="Arial"/>
              </a:rPr>
              <a:t>go func()</a:t>
            </a:r>
            <a:r>
              <a:rPr b="0" i="0" lang="en"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err := client.Call(</a:t>
            </a:r>
            <a:r>
              <a:rPr b="1" i="0" lang="en" sz="1400" u="none" cap="none" strike="noStrike">
                <a:solidFill>
                  <a:srgbClr val="008000"/>
                </a:solidFill>
                <a:latin typeface="Arial"/>
                <a:ea typeface="Arial"/>
                <a:cs typeface="Arial"/>
                <a:sym typeface="Arial"/>
              </a:rPr>
              <a:t>"WordCountServer.Compute"</a:t>
            </a:r>
            <a:r>
              <a:rPr b="0" i="0" lang="en" sz="1400" u="none" cap="none" strike="noStrike">
                <a:solidFill>
                  <a:srgbClr val="000000"/>
                </a:solidFill>
                <a:latin typeface="Arial"/>
                <a:ea typeface="Arial"/>
                <a:cs typeface="Arial"/>
                <a:sym typeface="Arial"/>
              </a:rPr>
              <a:t>, args, &amp;reply)</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000080"/>
                </a:solidFill>
                <a:latin typeface="Arial"/>
                <a:ea typeface="Arial"/>
                <a:cs typeface="Arial"/>
                <a:sym typeface="Arial"/>
              </a:rPr>
              <a:t>if </a:t>
            </a:r>
            <a:r>
              <a:rPr b="0" i="0" lang="en" sz="1400" u="none" cap="none" strike="noStrike">
                <a:solidFill>
                  <a:srgbClr val="000000"/>
                </a:solidFill>
                <a:latin typeface="Arial"/>
                <a:ea typeface="Arial"/>
                <a:cs typeface="Arial"/>
                <a:sym typeface="Arial"/>
              </a:rPr>
              <a:t>err != nil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FF0000"/>
                </a:solidFill>
                <a:latin typeface="Arial"/>
                <a:ea typeface="Arial"/>
                <a:cs typeface="Arial"/>
                <a:sym typeface="Arial"/>
              </a:rPr>
              <a:t>ch &lt;- Result{</a:t>
            </a:r>
            <a:r>
              <a:rPr b="0" i="0" lang="en" sz="1400" u="none" cap="none" strike="noStrike">
                <a:solidFill>
                  <a:srgbClr val="000000"/>
                </a:solidFill>
                <a:latin typeface="Arial"/>
                <a:ea typeface="Arial"/>
                <a:cs typeface="Arial"/>
                <a:sym typeface="Arial"/>
              </a:rPr>
              <a:t>nil, err</a:t>
            </a:r>
            <a:r>
              <a:rPr b="1" i="0" lang="en" sz="1400" u="none" cap="none" strike="noStrike">
                <a:solidFill>
                  <a:srgbClr val="FF0000"/>
                </a:solidFill>
                <a:latin typeface="Arial"/>
                <a:ea typeface="Arial"/>
                <a:cs typeface="Arial"/>
                <a:sym typeface="Arial"/>
              </a:rPr>
              <a:t>} </a:t>
            </a:r>
            <a:r>
              <a:rPr b="0" i="0" lang="en" sz="1400" u="none" cap="none" strike="noStrike">
                <a:solidFill>
                  <a:srgbClr val="B7B7B7"/>
                </a:solidFill>
                <a:latin typeface="Arial"/>
                <a:ea typeface="Arial"/>
                <a:cs typeface="Arial"/>
                <a:sym typeface="Arial"/>
              </a:rPr>
              <a:t>// something went wrong</a:t>
            </a:r>
            <a:endParaRPr b="0" i="0" sz="1400" u="none" cap="none" strike="noStrike">
              <a:solidFill>
                <a:srgbClr val="B7B7B7"/>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 </a:t>
            </a:r>
            <a:r>
              <a:rPr b="1" i="0" lang="en" sz="1400" u="none" cap="none" strike="noStrike">
                <a:solidFill>
                  <a:srgbClr val="000080"/>
                </a:solidFill>
                <a:latin typeface="Arial"/>
                <a:ea typeface="Arial"/>
                <a:cs typeface="Arial"/>
                <a:sym typeface="Arial"/>
              </a:rPr>
              <a:t>else</a:t>
            </a:r>
            <a:r>
              <a:rPr b="0" i="0" lang="en"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r>
              <a:rPr b="1" i="0" lang="en" sz="1400" u="none" cap="none" strike="noStrike">
                <a:solidFill>
                  <a:srgbClr val="FF0000"/>
                </a:solidFill>
                <a:latin typeface="Arial"/>
                <a:ea typeface="Arial"/>
                <a:cs typeface="Arial"/>
                <a:sym typeface="Arial"/>
              </a:rPr>
              <a:t>ch &lt;- Result{</a:t>
            </a:r>
            <a:r>
              <a:rPr b="0" i="0" lang="en" sz="1400" u="none" cap="none" strike="noStrike">
                <a:solidFill>
                  <a:srgbClr val="000000"/>
                </a:solidFill>
                <a:latin typeface="Arial"/>
                <a:ea typeface="Arial"/>
                <a:cs typeface="Arial"/>
                <a:sym typeface="Arial"/>
              </a:rPr>
              <a:t>reply.Counts, nil</a:t>
            </a:r>
            <a:r>
              <a:rPr b="1" i="0" lang="en" sz="1400" u="none" cap="none" strike="noStrike">
                <a:solidFill>
                  <a:srgbClr val="FF0000"/>
                </a:solidFill>
                <a:latin typeface="Arial"/>
                <a:ea typeface="Arial"/>
                <a:cs typeface="Arial"/>
                <a:sym typeface="Arial"/>
              </a:rPr>
              <a:t>} </a:t>
            </a:r>
            <a:r>
              <a:rPr b="0" i="0" lang="en" sz="1400" u="none" cap="none" strike="noStrike">
                <a:solidFill>
                  <a:srgbClr val="B7B7B7"/>
                </a:solidFill>
                <a:latin typeface="Arial"/>
                <a:ea typeface="Arial"/>
                <a:cs typeface="Arial"/>
                <a:sym typeface="Arial"/>
              </a:rPr>
              <a:t>// success</a:t>
            </a:r>
            <a:endParaRPr b="1" i="0" sz="1400" u="none" cap="none" strike="noStrike">
              <a:solidFill>
                <a:srgbClr val="B7B7B7"/>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endParaRPr b="1" i="0" sz="1400" u="none" cap="none" strike="noStrike">
              <a:solidFill>
                <a:srgbClr val="000080"/>
              </a:solidFill>
              <a:latin typeface="Arial"/>
              <a:ea typeface="Arial"/>
              <a:cs typeface="Arial"/>
              <a:sym typeface="Arial"/>
            </a:endParaRPr>
          </a:p>
        </p:txBody>
      </p:sp>
      <p:sp>
        <p:nvSpPr>
          <p:cNvPr id="260" name="Google Shape;260;p2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Making client asynchronous - Option 1 </a:t>
            </a:r>
            <a:endParaRPr b="1">
              <a:solidFill>
                <a:srgbClr val="000000"/>
              </a:solidFill>
            </a:endParaRPr>
          </a:p>
        </p:txBody>
      </p:sp>
      <p:sp>
        <p:nvSpPr>
          <p:cNvPr id="261" name="Google Shape;261;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
        <p:nvSpPr>
          <p:cNvPr id="262" name="Google Shape;262;p26"/>
          <p:cNvSpPr txBox="1"/>
          <p:nvPr/>
        </p:nvSpPr>
        <p:spPr>
          <a:xfrm>
            <a:off x="5797958" y="3905449"/>
            <a:ext cx="2674500" cy="400079"/>
          </a:xfrm>
          <a:prstGeom prst="rect">
            <a:avLst/>
          </a:prstGeom>
          <a:solidFill>
            <a:srgbClr val="FFC00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Arial"/>
                <a:ea typeface="Arial"/>
                <a:cs typeface="Arial"/>
                <a:sym typeface="Arial"/>
              </a:rPr>
              <a:t>Result Channel</a:t>
            </a:r>
            <a:endParaRPr b="1" i="0" sz="1400" u="none" cap="none" strike="noStrike">
              <a:solidFill>
                <a:srgbClr val="000000"/>
              </a:solidFill>
              <a:latin typeface="Arial"/>
              <a:ea typeface="Arial"/>
              <a:cs typeface="Arial"/>
              <a:sym typeface="Aria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5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27"/>
          <p:cNvSpPr txBox="1"/>
          <p:nvPr/>
        </p:nvSpPr>
        <p:spPr>
          <a:xfrm>
            <a:off x="696350" y="1333025"/>
            <a:ext cx="7776108" cy="165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600"/>
              <a:buFont typeface="Arial"/>
              <a:buNone/>
            </a:pPr>
            <a:r>
              <a:rPr b="1" i="0" lang="en" sz="1600" u="none" cap="none" strike="noStrike">
                <a:solidFill>
                  <a:srgbClr val="000080"/>
                </a:solidFill>
                <a:latin typeface="Arial"/>
                <a:ea typeface="Arial"/>
                <a:cs typeface="Arial"/>
                <a:sym typeface="Arial"/>
              </a:rPr>
              <a:t>func </a:t>
            </a:r>
            <a:r>
              <a:rPr b="0" i="0" lang="en" sz="1600" u="none" cap="none" strike="noStrike">
                <a:solidFill>
                  <a:srgbClr val="000000"/>
                </a:solidFill>
                <a:latin typeface="Arial"/>
                <a:ea typeface="Arial"/>
                <a:cs typeface="Arial"/>
                <a:sym typeface="Arial"/>
              </a:rPr>
              <a:t>makeRequest(input string, serverAddr string) *</a:t>
            </a:r>
            <a:r>
              <a:rPr b="1" i="0" lang="en" sz="1600" u="none" cap="none" strike="noStrike">
                <a:solidFill>
                  <a:srgbClr val="FF0000"/>
                </a:solidFill>
                <a:latin typeface="Arial"/>
                <a:ea typeface="Arial"/>
                <a:cs typeface="Arial"/>
                <a:sym typeface="Arial"/>
              </a:rPr>
              <a:t>Call</a:t>
            </a:r>
            <a:r>
              <a:rPr b="0" i="0" lang="en" sz="1600" u="none" cap="none" strike="noStrike">
                <a:solidFill>
                  <a:srgbClr val="000000"/>
                </a:solidFill>
                <a:latin typeface="Arial"/>
                <a:ea typeface="Arial"/>
                <a:cs typeface="Arial"/>
                <a:sym typeface="Arial"/>
              </a:rPr>
              <a:t> {</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client, err := rpc.Dial(</a:t>
            </a:r>
            <a:r>
              <a:rPr b="1" i="0" lang="en" sz="1600" u="none" cap="none" strike="noStrike">
                <a:solidFill>
                  <a:srgbClr val="008000"/>
                </a:solidFill>
                <a:latin typeface="Arial"/>
                <a:ea typeface="Arial"/>
                <a:cs typeface="Arial"/>
                <a:sym typeface="Arial"/>
              </a:rPr>
              <a:t>"tcp"</a:t>
            </a:r>
            <a:r>
              <a:rPr b="0" i="0" lang="en" sz="1600" u="none" cap="none" strike="noStrike">
                <a:solidFill>
                  <a:srgbClr val="000000"/>
                </a:solidFill>
                <a:latin typeface="Arial"/>
                <a:ea typeface="Arial"/>
                <a:cs typeface="Arial"/>
                <a:sym typeface="Arial"/>
              </a:rPr>
              <a:t>, serverAddr)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checkError(err)</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args := WordCountRequest{input}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reply := WordCountReply{make(</a:t>
            </a:r>
            <a:r>
              <a:rPr b="1" i="0" lang="en" sz="1600" u="none" cap="none" strike="noStrike">
                <a:solidFill>
                  <a:srgbClr val="000080"/>
                </a:solidFill>
                <a:latin typeface="Arial"/>
                <a:ea typeface="Arial"/>
                <a:cs typeface="Arial"/>
                <a:sym typeface="Arial"/>
              </a:rPr>
              <a:t>map</a:t>
            </a:r>
            <a:r>
              <a:rPr b="0" i="0" lang="en" sz="1600" u="none" cap="none" strike="noStrike">
                <a:solidFill>
                  <a:srgbClr val="000000"/>
                </a:solidFill>
                <a:latin typeface="Arial"/>
                <a:ea typeface="Arial"/>
                <a:cs typeface="Arial"/>
                <a:sym typeface="Arial"/>
              </a:rPr>
              <a:t>[string]int)}</a:t>
            </a:r>
            <a:endParaRPr b="0" i="0" sz="1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      </a:t>
            </a:r>
            <a:r>
              <a:rPr b="1" i="0" lang="en" sz="1600" u="none" cap="none" strike="noStrike">
                <a:solidFill>
                  <a:srgbClr val="000080"/>
                </a:solidFill>
                <a:latin typeface="Arial"/>
                <a:ea typeface="Arial"/>
                <a:cs typeface="Arial"/>
                <a:sym typeface="Arial"/>
              </a:rPr>
              <a:t>return</a:t>
            </a:r>
            <a:r>
              <a:rPr b="0" i="0" lang="en" sz="1600" u="none" cap="none" strike="noStrike">
                <a:solidFill>
                  <a:srgbClr val="000000"/>
                </a:solidFill>
                <a:latin typeface="Arial"/>
                <a:ea typeface="Arial"/>
                <a:cs typeface="Arial"/>
                <a:sym typeface="Arial"/>
              </a:rPr>
              <a:t> </a:t>
            </a:r>
            <a:r>
              <a:rPr b="0" i="0" lang="en" sz="1600" u="none" cap="none" strike="noStrike">
                <a:solidFill>
                  <a:srgbClr val="000000"/>
                </a:solidFill>
                <a:highlight>
                  <a:srgbClr val="00FFFF"/>
                </a:highlight>
                <a:latin typeface="Arial"/>
                <a:ea typeface="Arial"/>
                <a:cs typeface="Arial"/>
                <a:sym typeface="Arial"/>
              </a:rPr>
              <a:t>client.</a:t>
            </a:r>
            <a:r>
              <a:rPr b="1" i="0" lang="en" sz="1600" u="none" cap="none" strike="noStrike">
                <a:solidFill>
                  <a:srgbClr val="FF0000"/>
                </a:solidFill>
                <a:highlight>
                  <a:srgbClr val="00FFFF"/>
                </a:highlight>
                <a:latin typeface="Arial"/>
                <a:ea typeface="Arial"/>
                <a:cs typeface="Arial"/>
                <a:sym typeface="Arial"/>
              </a:rPr>
              <a:t>Go</a:t>
            </a:r>
            <a:r>
              <a:rPr b="0" i="0" lang="en" sz="1600" u="none" cap="none" strike="noStrike">
                <a:solidFill>
                  <a:srgbClr val="000000"/>
                </a:solidFill>
                <a:highlight>
                  <a:srgbClr val="00FFFF"/>
                </a:highlight>
                <a:latin typeface="Arial"/>
                <a:ea typeface="Arial"/>
                <a:cs typeface="Arial"/>
                <a:sym typeface="Arial"/>
              </a:rPr>
              <a:t>(</a:t>
            </a:r>
            <a:r>
              <a:rPr b="1" i="0" lang="en" sz="1600" u="none" cap="none" strike="noStrike">
                <a:solidFill>
                  <a:srgbClr val="008000"/>
                </a:solidFill>
                <a:highlight>
                  <a:srgbClr val="00FFFF"/>
                </a:highlight>
                <a:latin typeface="Arial"/>
                <a:ea typeface="Arial"/>
                <a:cs typeface="Arial"/>
                <a:sym typeface="Arial"/>
              </a:rPr>
              <a:t>"WordCountServer.Compute"</a:t>
            </a:r>
            <a:r>
              <a:rPr b="0" i="0" lang="en" sz="1600" u="none" cap="none" strike="noStrike">
                <a:solidFill>
                  <a:srgbClr val="000000"/>
                </a:solidFill>
                <a:highlight>
                  <a:srgbClr val="00FFFF"/>
                </a:highlight>
                <a:latin typeface="Arial"/>
                <a:ea typeface="Arial"/>
                <a:cs typeface="Arial"/>
                <a:sym typeface="Arial"/>
              </a:rPr>
              <a:t>, args, &amp;reply, nil)</a:t>
            </a:r>
            <a:endParaRPr b="0" i="0" sz="1600" u="none" cap="none" strike="noStrike">
              <a:solidFill>
                <a:srgbClr val="000000"/>
              </a:solidFill>
              <a:highlight>
                <a:srgbClr val="00FFFF"/>
              </a:highlight>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en" sz="1600" u="none" cap="none" strike="noStrike">
                <a:solidFill>
                  <a:srgbClr val="000000"/>
                </a:solidFill>
                <a:latin typeface="Arial"/>
                <a:ea typeface="Arial"/>
                <a:cs typeface="Arial"/>
                <a:sym typeface="Arial"/>
              </a:rPr>
              <a:t>}</a:t>
            </a:r>
            <a:endParaRPr b="0" i="0" sz="1600" u="none" cap="none" strike="noStrike">
              <a:solidFill>
                <a:srgbClr val="000000"/>
              </a:solidFill>
              <a:latin typeface="Arial"/>
              <a:ea typeface="Arial"/>
              <a:cs typeface="Arial"/>
              <a:sym typeface="Arial"/>
            </a:endParaRPr>
          </a:p>
        </p:txBody>
      </p:sp>
      <p:sp>
        <p:nvSpPr>
          <p:cNvPr id="268" name="Google Shape;268;p2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Making client asynchronous - Option 2</a:t>
            </a:r>
            <a:endParaRPr b="1">
              <a:solidFill>
                <a:srgbClr val="000000"/>
              </a:solidFill>
            </a:endParaRPr>
          </a:p>
        </p:txBody>
      </p:sp>
      <p:sp>
        <p:nvSpPr>
          <p:cNvPr id="269" name="Google Shape;269;p27"/>
          <p:cNvSpPr txBox="1"/>
          <p:nvPr/>
        </p:nvSpPr>
        <p:spPr>
          <a:xfrm>
            <a:off x="3049812" y="3182008"/>
            <a:ext cx="2494778" cy="1656000"/>
          </a:xfrm>
          <a:prstGeom prst="rect">
            <a:avLst/>
          </a:prstGeom>
          <a:solidFill>
            <a:schemeClr val="lt1"/>
          </a:solidFill>
          <a:ln cap="flat" cmpd="sng" w="9525">
            <a:solidFill>
              <a:schemeClr val="dk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50000"/>
              </a:lnSpc>
              <a:spcBef>
                <a:spcPts val="0"/>
              </a:spcBef>
              <a:spcAft>
                <a:spcPts val="0"/>
              </a:spcAft>
              <a:buClr>
                <a:srgbClr val="000000"/>
              </a:buClr>
              <a:buSzPts val="1600"/>
              <a:buFont typeface="Arial"/>
              <a:buNone/>
            </a:pPr>
            <a:r>
              <a:rPr b="1" i="0" lang="en" sz="1600" u="none" cap="none" strike="noStrike">
                <a:solidFill>
                  <a:schemeClr val="dk1"/>
                </a:solidFill>
                <a:latin typeface="Times New Roman"/>
                <a:ea typeface="Times New Roman"/>
                <a:cs typeface="Times New Roman"/>
                <a:sym typeface="Times New Roman"/>
              </a:rPr>
              <a:t>call := makeRequest(...)</a:t>
            </a:r>
            <a:endParaRPr b="1" i="0" sz="16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600"/>
              <a:buFont typeface="Arial"/>
              <a:buNone/>
            </a:pPr>
            <a:r>
              <a:rPr b="1" i="0" lang="en" sz="1600" u="none" cap="none" strike="noStrike">
                <a:solidFill>
                  <a:schemeClr val="dk1"/>
                </a:solidFill>
                <a:latin typeface="Times New Roman"/>
                <a:ea typeface="Times New Roman"/>
                <a:cs typeface="Times New Roman"/>
                <a:sym typeface="Times New Roman"/>
              </a:rPr>
              <a:t>&lt;-call.Done</a:t>
            </a:r>
            <a:endParaRPr b="1" i="0" sz="16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600"/>
              <a:buFont typeface="Arial"/>
              <a:buNone/>
            </a:pPr>
            <a:r>
              <a:rPr b="1" i="0" lang="en" sz="1600" u="none" cap="none" strike="noStrike">
                <a:solidFill>
                  <a:schemeClr val="dk1"/>
                </a:solidFill>
                <a:latin typeface="Times New Roman"/>
                <a:ea typeface="Times New Roman"/>
                <a:cs typeface="Times New Roman"/>
                <a:sym typeface="Times New Roman"/>
              </a:rPr>
              <a:t>checkError(call.Error)</a:t>
            </a:r>
            <a:endParaRPr b="1" i="0" sz="16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600"/>
              <a:buFont typeface="Arial"/>
              <a:buNone/>
            </a:pPr>
            <a:r>
              <a:rPr b="1" i="0" lang="en" sz="1600" u="none" cap="none" strike="noStrike">
                <a:solidFill>
                  <a:schemeClr val="dk1"/>
                </a:solidFill>
                <a:latin typeface="Times New Roman"/>
                <a:ea typeface="Times New Roman"/>
                <a:cs typeface="Times New Roman"/>
                <a:sym typeface="Times New Roman"/>
              </a:rPr>
              <a:t>handleReply(call.Reply)</a:t>
            </a:r>
            <a:endParaRPr b="1" i="0" sz="1600" u="none" cap="none" strike="noStrike">
              <a:solidFill>
                <a:schemeClr val="dk1"/>
              </a:solidFill>
              <a:latin typeface="Times New Roman"/>
              <a:ea typeface="Times New Roman"/>
              <a:cs typeface="Times New Roman"/>
              <a:sym typeface="Times New Roman"/>
            </a:endParaRPr>
          </a:p>
          <a:p>
            <a:pPr indent="0" lvl="0" marL="0" marR="0" rtl="0" algn="l">
              <a:lnSpc>
                <a:spcPct val="150000"/>
              </a:lnSpc>
              <a:spcBef>
                <a:spcPts val="0"/>
              </a:spcBef>
              <a:spcAft>
                <a:spcPts val="0"/>
              </a:spcAft>
              <a:buClr>
                <a:srgbClr val="000000"/>
              </a:buClr>
              <a:buSzPts val="1600"/>
              <a:buFont typeface="Arial"/>
              <a:buNone/>
            </a:pPr>
            <a:r>
              <a:t/>
            </a:r>
            <a:endParaRPr b="1" i="0" sz="1600" u="none" cap="none" strike="noStrike">
              <a:solidFill>
                <a:schemeClr val="dk1"/>
              </a:solidFill>
              <a:latin typeface="Times New Roman"/>
              <a:ea typeface="Times New Roman"/>
              <a:cs typeface="Times New Roman"/>
              <a:sym typeface="Times New Roman"/>
            </a:endParaRPr>
          </a:p>
        </p:txBody>
      </p:sp>
      <p:sp>
        <p:nvSpPr>
          <p:cNvPr id="270" name="Google Shape;270;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1"/>
                                        <p:tgtEl>
                                          <p:spTgt spid="26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4" name="Shape 274"/>
        <p:cNvGrpSpPr/>
        <p:nvPr/>
      </p:nvGrpSpPr>
      <p:grpSpPr>
        <a:xfrm>
          <a:off x="0" y="0"/>
          <a:ext cx="0" cy="0"/>
          <a:chOff x="0" y="0"/>
          <a:chExt cx="0" cy="0"/>
        </a:xfrm>
      </p:grpSpPr>
      <p:sp>
        <p:nvSpPr>
          <p:cNvPr id="275" name="Google Shape;275;p2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Clr>
                <a:schemeClr val="dk1"/>
              </a:buClr>
              <a:buSzPct val="39285"/>
              <a:buFont typeface="Arial"/>
              <a:buNone/>
            </a:pPr>
            <a:r>
              <a:rPr b="1" lang="en"/>
              <a:t>Go’s net/rpc is </a:t>
            </a:r>
            <a:r>
              <a:rPr b="1" lang="en">
                <a:solidFill>
                  <a:srgbClr val="FF0000"/>
                </a:solidFill>
              </a:rPr>
              <a:t>at-most-once</a:t>
            </a:r>
            <a:endParaRPr b="1">
              <a:solidFill>
                <a:srgbClr val="FF0000"/>
              </a:solidFill>
            </a:endParaRPr>
          </a:p>
          <a:p>
            <a:pPr indent="0" lvl="0" marL="0" rtl="0" algn="l">
              <a:lnSpc>
                <a:spcPct val="100000"/>
              </a:lnSpc>
              <a:spcBef>
                <a:spcPts val="0"/>
              </a:spcBef>
              <a:spcAft>
                <a:spcPts val="0"/>
              </a:spcAft>
              <a:buSzPct val="111111"/>
              <a:buNone/>
            </a:pPr>
            <a:r>
              <a:t/>
            </a:r>
            <a:endParaRPr/>
          </a:p>
        </p:txBody>
      </p:sp>
      <p:sp>
        <p:nvSpPr>
          <p:cNvPr id="276" name="Google Shape;276;p28"/>
          <p:cNvSpPr txBox="1"/>
          <p:nvPr>
            <p:ph idx="1" type="body"/>
          </p:nvPr>
        </p:nvSpPr>
        <p:spPr>
          <a:xfrm>
            <a:off x="311700" y="1152475"/>
            <a:ext cx="8520600" cy="3818536"/>
          </a:xfrm>
          <a:prstGeom prst="rect">
            <a:avLst/>
          </a:prstGeom>
          <a:noFill/>
          <a:ln>
            <a:noFill/>
          </a:ln>
        </p:spPr>
        <p:txBody>
          <a:bodyPr anchorCtr="0" anchor="t" bIns="91425" lIns="91425" spcFirstLastPara="1" rIns="91425" wrap="square" tIns="91425">
            <a:normAutofit/>
          </a:bodyPr>
          <a:lstStyle/>
          <a:p>
            <a:pPr indent="-355600" lvl="0" marL="457200" rtl="0" algn="l">
              <a:lnSpc>
                <a:spcPct val="80000"/>
              </a:lnSpc>
              <a:spcBef>
                <a:spcPts val="600"/>
              </a:spcBef>
              <a:spcAft>
                <a:spcPts val="0"/>
              </a:spcAft>
              <a:buClr>
                <a:schemeClr val="dk1"/>
              </a:buClr>
              <a:buSzPts val="2000"/>
              <a:buChar char="●"/>
            </a:pPr>
            <a:r>
              <a:rPr lang="en" sz="2000">
                <a:solidFill>
                  <a:schemeClr val="dk1"/>
                </a:solidFill>
              </a:rPr>
              <a:t>Opens a TCP connection and writes the request </a:t>
            </a:r>
            <a:endParaRPr sz="2000">
              <a:solidFill>
                <a:schemeClr val="dk1"/>
              </a:solidFill>
            </a:endParaRPr>
          </a:p>
          <a:p>
            <a:pPr indent="-342900" lvl="1" marL="914400" rtl="0" algn="l">
              <a:lnSpc>
                <a:spcPct val="160000"/>
              </a:lnSpc>
              <a:spcBef>
                <a:spcPts val="0"/>
              </a:spcBef>
              <a:spcAft>
                <a:spcPts val="0"/>
              </a:spcAft>
              <a:buClr>
                <a:schemeClr val="dk1"/>
              </a:buClr>
              <a:buSzPts val="1800"/>
              <a:buChar char="○"/>
            </a:pPr>
            <a:r>
              <a:rPr lang="en" sz="1600">
                <a:solidFill>
                  <a:schemeClr val="dk1"/>
                </a:solidFill>
              </a:rPr>
              <a:t>TCP may retransmit but server’s TCP receiver will </a:t>
            </a:r>
            <a:r>
              <a:rPr b="1" lang="en" sz="1600">
                <a:solidFill>
                  <a:srgbClr val="6AA84F"/>
                </a:solidFill>
              </a:rPr>
              <a:t>filter out duplicates internally</a:t>
            </a:r>
            <a:r>
              <a:rPr lang="en" sz="1600">
                <a:solidFill>
                  <a:schemeClr val="dk1"/>
                </a:solidFill>
              </a:rPr>
              <a:t>, with sequence numbers </a:t>
            </a:r>
            <a:endParaRPr sz="1600">
              <a:solidFill>
                <a:schemeClr val="dk1"/>
              </a:solidFill>
            </a:endParaRPr>
          </a:p>
          <a:p>
            <a:pPr indent="-342900" lvl="1" marL="914400" rtl="0" algn="l">
              <a:lnSpc>
                <a:spcPct val="160000"/>
              </a:lnSpc>
              <a:spcBef>
                <a:spcPts val="0"/>
              </a:spcBef>
              <a:spcAft>
                <a:spcPts val="0"/>
              </a:spcAft>
              <a:buClr>
                <a:schemeClr val="dk1"/>
              </a:buClr>
              <a:buSzPts val="1800"/>
              <a:buChar char="○"/>
            </a:pPr>
            <a:r>
              <a:rPr lang="en" sz="1600">
                <a:solidFill>
                  <a:schemeClr val="dk1"/>
                </a:solidFill>
              </a:rPr>
              <a:t>No retry in Go RPC code (i.e will </a:t>
            </a:r>
            <a:r>
              <a:rPr b="1" lang="en" sz="1600">
                <a:solidFill>
                  <a:schemeClr val="dk1"/>
                </a:solidFill>
              </a:rPr>
              <a:t>not </a:t>
            </a:r>
            <a:r>
              <a:rPr lang="en" sz="1600">
                <a:solidFill>
                  <a:schemeClr val="dk1"/>
                </a:solidFill>
              </a:rPr>
              <a:t>create a second TCP connection)</a:t>
            </a:r>
            <a:endParaRPr sz="1600">
              <a:solidFill>
                <a:schemeClr val="dk1"/>
              </a:solidFill>
            </a:endParaRPr>
          </a:p>
          <a:p>
            <a:pPr indent="0" lvl="0" marL="914400" rtl="0" algn="l">
              <a:lnSpc>
                <a:spcPct val="80000"/>
              </a:lnSpc>
              <a:spcBef>
                <a:spcPts val="600"/>
              </a:spcBef>
              <a:spcAft>
                <a:spcPts val="0"/>
              </a:spcAft>
              <a:buSzPts val="1800"/>
              <a:buNone/>
            </a:pPr>
            <a:r>
              <a:t/>
            </a:r>
            <a:endParaRPr>
              <a:solidFill>
                <a:schemeClr val="dk1"/>
              </a:solidFill>
            </a:endParaRPr>
          </a:p>
          <a:p>
            <a:pPr indent="-355600" lvl="0" marL="457200" rtl="0" algn="l">
              <a:lnSpc>
                <a:spcPct val="80000"/>
              </a:lnSpc>
              <a:spcBef>
                <a:spcPts val="600"/>
              </a:spcBef>
              <a:spcAft>
                <a:spcPts val="0"/>
              </a:spcAft>
              <a:buClr>
                <a:schemeClr val="dk1"/>
              </a:buClr>
              <a:buSzPts val="2000"/>
              <a:buChar char="●"/>
            </a:pPr>
            <a:r>
              <a:rPr lang="en" sz="2000">
                <a:solidFill>
                  <a:schemeClr val="dk1"/>
                </a:solidFill>
              </a:rPr>
              <a:t>However, Go RPC returns an error if it doesn’t get a reply</a:t>
            </a:r>
            <a:endParaRPr sz="2000">
              <a:solidFill>
                <a:schemeClr val="dk1"/>
              </a:solidFill>
            </a:endParaRPr>
          </a:p>
          <a:p>
            <a:pPr indent="-342900" lvl="1" marL="914400" rtl="0" algn="l">
              <a:lnSpc>
                <a:spcPct val="150000"/>
              </a:lnSpc>
              <a:spcBef>
                <a:spcPts val="0"/>
              </a:spcBef>
              <a:spcAft>
                <a:spcPts val="0"/>
              </a:spcAft>
              <a:buClr>
                <a:schemeClr val="dk1"/>
              </a:buClr>
              <a:buSzPts val="1800"/>
              <a:buChar char="○"/>
            </a:pPr>
            <a:r>
              <a:rPr lang="en" sz="1600">
                <a:solidFill>
                  <a:schemeClr val="dk1"/>
                </a:solidFill>
              </a:rPr>
              <a:t>Perhaps after a TCP timeout</a:t>
            </a:r>
            <a:endParaRPr sz="1600">
              <a:solidFill>
                <a:schemeClr val="dk1"/>
              </a:solidFill>
            </a:endParaRPr>
          </a:p>
          <a:p>
            <a:pPr indent="-342900" lvl="1" marL="914400" rtl="0" algn="l">
              <a:lnSpc>
                <a:spcPct val="150000"/>
              </a:lnSpc>
              <a:spcBef>
                <a:spcPts val="0"/>
              </a:spcBef>
              <a:spcAft>
                <a:spcPts val="0"/>
              </a:spcAft>
              <a:buClr>
                <a:schemeClr val="dk1"/>
              </a:buClr>
              <a:buSzPts val="1800"/>
              <a:buChar char="○"/>
            </a:pPr>
            <a:r>
              <a:rPr lang="en" sz="1600">
                <a:solidFill>
                  <a:schemeClr val="dk1"/>
                </a:solidFill>
              </a:rPr>
              <a:t>Perhaps server didn’t see the request</a:t>
            </a:r>
            <a:endParaRPr sz="1600">
              <a:solidFill>
                <a:schemeClr val="dk1"/>
              </a:solidFill>
            </a:endParaRPr>
          </a:p>
          <a:p>
            <a:pPr indent="-342900" lvl="1" marL="914400" rtl="0" algn="l">
              <a:lnSpc>
                <a:spcPct val="150000"/>
              </a:lnSpc>
              <a:spcBef>
                <a:spcPts val="0"/>
              </a:spcBef>
              <a:spcAft>
                <a:spcPts val="0"/>
              </a:spcAft>
              <a:buClr>
                <a:schemeClr val="dk1"/>
              </a:buClr>
              <a:buSzPts val="1800"/>
              <a:buChar char="○"/>
            </a:pPr>
            <a:r>
              <a:rPr lang="en" sz="1600">
                <a:solidFill>
                  <a:schemeClr val="dk1"/>
                </a:solidFill>
              </a:rPr>
              <a:t>Perhaps server processed request but server or network failed before reply came back </a:t>
            </a:r>
            <a:endParaRPr sz="1600">
              <a:solidFill>
                <a:schemeClr val="dk1"/>
              </a:solidFill>
            </a:endParaRPr>
          </a:p>
          <a:p>
            <a:pPr indent="0" lvl="0" marL="0" rtl="0" algn="l">
              <a:lnSpc>
                <a:spcPct val="115000"/>
              </a:lnSpc>
              <a:spcBef>
                <a:spcPts val="0"/>
              </a:spcBef>
              <a:spcAft>
                <a:spcPts val="1200"/>
              </a:spcAft>
              <a:buSzPts val="1800"/>
              <a:buNone/>
            </a:pPr>
            <a:r>
              <a:t/>
            </a:r>
            <a:endParaRPr/>
          </a:p>
        </p:txBody>
      </p:sp>
      <p:sp>
        <p:nvSpPr>
          <p:cNvPr id="277" name="Google Shape;277;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t>RPC in Your Assignments</a:t>
            </a:r>
            <a:endParaRPr b="1"/>
          </a:p>
        </p:txBody>
      </p:sp>
      <p:sp>
        <p:nvSpPr>
          <p:cNvPr id="283" name="Google Shape;283;p29"/>
          <p:cNvSpPr txBox="1"/>
          <p:nvPr>
            <p:ph idx="1" type="body"/>
          </p:nvPr>
        </p:nvSpPr>
        <p:spPr>
          <a:xfrm>
            <a:off x="311700" y="1152475"/>
            <a:ext cx="8520600" cy="3761700"/>
          </a:xfrm>
          <a:prstGeom prst="rect">
            <a:avLst/>
          </a:prstGeom>
          <a:noFill/>
          <a:ln>
            <a:noFill/>
          </a:ln>
        </p:spPr>
        <p:txBody>
          <a:bodyPr anchorCtr="0" anchor="t" bIns="91425" lIns="91425" spcFirstLastPara="1" rIns="91425" wrap="square" tIns="91425">
            <a:normAutofit fontScale="85000" lnSpcReduction="10000"/>
          </a:bodyPr>
          <a:lstStyle/>
          <a:p>
            <a:pPr indent="-355600" lvl="0" marL="457200" rtl="0" algn="l">
              <a:lnSpc>
                <a:spcPct val="150000"/>
              </a:lnSpc>
              <a:spcBef>
                <a:spcPts val="600"/>
              </a:spcBef>
              <a:spcAft>
                <a:spcPts val="0"/>
              </a:spcAft>
              <a:buClr>
                <a:schemeClr val="dk1"/>
              </a:buClr>
              <a:buSzPct val="112044"/>
              <a:buChar char="●"/>
            </a:pPr>
            <a:r>
              <a:rPr lang="en" sz="2100">
                <a:solidFill>
                  <a:schemeClr val="dk1"/>
                </a:solidFill>
              </a:rPr>
              <a:t>Go’s RPC </a:t>
            </a:r>
            <a:r>
              <a:rPr b="1" lang="en" sz="2100">
                <a:solidFill>
                  <a:srgbClr val="FF0000"/>
                </a:solidFill>
              </a:rPr>
              <a:t>isn’t enough </a:t>
            </a:r>
            <a:r>
              <a:rPr lang="en" sz="2100">
                <a:solidFill>
                  <a:schemeClr val="dk1"/>
                </a:solidFill>
              </a:rPr>
              <a:t>for Assignments 1 and 2</a:t>
            </a:r>
            <a:endParaRPr sz="2100">
              <a:solidFill>
                <a:schemeClr val="dk1"/>
              </a:solidFill>
            </a:endParaRPr>
          </a:p>
          <a:p>
            <a:pPr indent="-355600" lvl="1" marL="914400" rtl="0" algn="l">
              <a:lnSpc>
                <a:spcPct val="150000"/>
              </a:lnSpc>
              <a:spcBef>
                <a:spcPts val="0"/>
              </a:spcBef>
              <a:spcAft>
                <a:spcPts val="0"/>
              </a:spcAft>
              <a:buClr>
                <a:schemeClr val="dk1"/>
              </a:buClr>
              <a:buSzPct val="130718"/>
              <a:buChar char="○"/>
            </a:pPr>
            <a:r>
              <a:rPr lang="en" sz="1800">
                <a:solidFill>
                  <a:schemeClr val="dk1"/>
                </a:solidFill>
              </a:rPr>
              <a:t>It only applies to a single RPC call</a:t>
            </a:r>
            <a:endParaRPr sz="1800">
              <a:solidFill>
                <a:schemeClr val="dk1"/>
              </a:solidFill>
            </a:endParaRPr>
          </a:p>
          <a:p>
            <a:pPr indent="-355600" lvl="1" marL="914400" rtl="0" algn="l">
              <a:lnSpc>
                <a:spcPct val="150000"/>
              </a:lnSpc>
              <a:spcBef>
                <a:spcPts val="0"/>
              </a:spcBef>
              <a:spcAft>
                <a:spcPts val="0"/>
              </a:spcAft>
              <a:buClr>
                <a:schemeClr val="dk1"/>
              </a:buClr>
              <a:buSzPct val="130718"/>
              <a:buChar char="○"/>
            </a:pPr>
            <a:r>
              <a:rPr lang="en" sz="1800">
                <a:solidFill>
                  <a:schemeClr val="dk1"/>
                </a:solidFill>
              </a:rPr>
              <a:t>If worker doesn’t respond, master</a:t>
            </a:r>
            <a:r>
              <a:rPr lang="en" sz="1800">
                <a:solidFill>
                  <a:srgbClr val="38761D"/>
                </a:solidFill>
              </a:rPr>
              <a:t> </a:t>
            </a:r>
            <a:r>
              <a:rPr b="1" lang="en" sz="1800">
                <a:solidFill>
                  <a:srgbClr val="6AA84F"/>
                </a:solidFill>
              </a:rPr>
              <a:t>re-sends</a:t>
            </a:r>
            <a:r>
              <a:rPr lang="en" sz="1800">
                <a:solidFill>
                  <a:schemeClr val="dk1"/>
                </a:solidFill>
              </a:rPr>
              <a:t> to another (e.g handling worker failures in part D of assignment 1-3)</a:t>
            </a:r>
            <a:endParaRPr sz="1800">
              <a:solidFill>
                <a:schemeClr val="dk1"/>
              </a:solidFill>
            </a:endParaRPr>
          </a:p>
          <a:p>
            <a:pPr indent="-355600" lvl="2" marL="1371600" rtl="0" algn="l">
              <a:lnSpc>
                <a:spcPct val="150000"/>
              </a:lnSpc>
              <a:spcBef>
                <a:spcPts val="0"/>
              </a:spcBef>
              <a:spcAft>
                <a:spcPts val="0"/>
              </a:spcAft>
              <a:buClr>
                <a:schemeClr val="dk1"/>
              </a:buClr>
              <a:buSzPct val="130718"/>
              <a:buChar char="■"/>
            </a:pPr>
            <a:r>
              <a:rPr lang="en" sz="1800">
                <a:solidFill>
                  <a:schemeClr val="dk1"/>
                </a:solidFill>
              </a:rPr>
              <a:t> </a:t>
            </a:r>
            <a:r>
              <a:rPr b="1" lang="en" sz="1800">
                <a:solidFill>
                  <a:schemeClr val="dk1"/>
                </a:solidFill>
              </a:rPr>
              <a:t> </a:t>
            </a:r>
            <a:r>
              <a:rPr lang="en" sz="1800">
                <a:solidFill>
                  <a:schemeClr val="dk1"/>
                </a:solidFill>
              </a:rPr>
              <a:t>Go RPC </a:t>
            </a:r>
            <a:r>
              <a:rPr b="1" lang="en" sz="1800">
                <a:solidFill>
                  <a:srgbClr val="FF0000"/>
                </a:solidFill>
              </a:rPr>
              <a:t>can’t detect</a:t>
            </a:r>
            <a:r>
              <a:rPr lang="en" sz="1800">
                <a:solidFill>
                  <a:schemeClr val="dk1"/>
                </a:solidFill>
              </a:rPr>
              <a:t> this kind of duplicate </a:t>
            </a:r>
            <a:endParaRPr sz="1800">
              <a:solidFill>
                <a:schemeClr val="dk1"/>
              </a:solidFill>
            </a:endParaRPr>
          </a:p>
          <a:p>
            <a:pPr indent="-355600" lvl="1" marL="914400" rtl="0" algn="l">
              <a:lnSpc>
                <a:spcPct val="150000"/>
              </a:lnSpc>
              <a:spcBef>
                <a:spcPts val="0"/>
              </a:spcBef>
              <a:spcAft>
                <a:spcPts val="0"/>
              </a:spcAft>
              <a:buClr>
                <a:schemeClr val="dk1"/>
              </a:buClr>
              <a:buSzPct val="130718"/>
              <a:buChar char="○"/>
            </a:pPr>
            <a:r>
              <a:rPr b="1" lang="en" sz="1800">
                <a:solidFill>
                  <a:schemeClr val="dk1"/>
                </a:solidFill>
              </a:rPr>
              <a:t>Breaks at-most-once semantics</a:t>
            </a:r>
            <a:endParaRPr sz="1800">
              <a:solidFill>
                <a:schemeClr val="dk1"/>
              </a:solidFill>
            </a:endParaRPr>
          </a:p>
          <a:p>
            <a:pPr indent="-355600" lvl="2" marL="1371600" rtl="0" algn="l">
              <a:lnSpc>
                <a:spcPct val="150000"/>
              </a:lnSpc>
              <a:spcBef>
                <a:spcPts val="0"/>
              </a:spcBef>
              <a:spcAft>
                <a:spcPts val="0"/>
              </a:spcAft>
              <a:buClr>
                <a:schemeClr val="dk1"/>
              </a:buClr>
              <a:buSzPct val="130718"/>
              <a:buChar char="■"/>
            </a:pPr>
            <a:r>
              <a:rPr lang="en" sz="1800">
                <a:solidFill>
                  <a:schemeClr val="dk1"/>
                </a:solidFill>
              </a:rPr>
              <a:t>No problem in Assignments 1 and 2 (handles at application level)</a:t>
            </a:r>
            <a:endParaRPr sz="1800">
              <a:solidFill>
                <a:schemeClr val="dk1"/>
              </a:solidFill>
            </a:endParaRPr>
          </a:p>
          <a:p>
            <a:pPr indent="0" lvl="0" marL="0" rtl="0" algn="l">
              <a:lnSpc>
                <a:spcPct val="150000"/>
              </a:lnSpc>
              <a:spcBef>
                <a:spcPts val="600"/>
              </a:spcBef>
              <a:spcAft>
                <a:spcPts val="0"/>
              </a:spcAft>
              <a:buSzPct val="117647"/>
              <a:buNone/>
            </a:pPr>
            <a:r>
              <a:t/>
            </a:r>
            <a:endParaRPr>
              <a:solidFill>
                <a:schemeClr val="dk1"/>
              </a:solidFill>
            </a:endParaRPr>
          </a:p>
          <a:p>
            <a:pPr indent="-368300" lvl="0" marL="457200" rtl="0" algn="l">
              <a:lnSpc>
                <a:spcPct val="150000"/>
              </a:lnSpc>
              <a:spcBef>
                <a:spcPts val="600"/>
              </a:spcBef>
              <a:spcAft>
                <a:spcPts val="0"/>
              </a:spcAft>
              <a:buClr>
                <a:schemeClr val="dk1"/>
              </a:buClr>
              <a:buSzPct val="143790"/>
              <a:buChar char="●"/>
            </a:pPr>
            <a:r>
              <a:rPr lang="en">
                <a:solidFill>
                  <a:schemeClr val="dk1"/>
                </a:solidFill>
              </a:rPr>
              <a:t>In Assignment 3, </a:t>
            </a:r>
            <a:r>
              <a:rPr b="1" lang="en">
                <a:solidFill>
                  <a:schemeClr val="dk1"/>
                </a:solidFill>
              </a:rPr>
              <a:t>you</a:t>
            </a:r>
            <a:r>
              <a:rPr lang="en">
                <a:solidFill>
                  <a:schemeClr val="dk1"/>
                </a:solidFill>
              </a:rPr>
              <a:t> will explicitly detect duplicates using techniques we’ve talked about in lectures </a:t>
            </a:r>
            <a:endParaRPr>
              <a:solidFill>
                <a:schemeClr val="dk1"/>
              </a:solidFill>
            </a:endParaRPr>
          </a:p>
        </p:txBody>
      </p:sp>
      <p:sp>
        <p:nvSpPr>
          <p:cNvPr id="284" name="Google Shape;284;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p>
            <a:pPr indent="0" lvl="0" marL="0" rtl="0" algn="ctr">
              <a:lnSpc>
                <a:spcPct val="100000"/>
              </a:lnSpc>
              <a:spcBef>
                <a:spcPts val="0"/>
              </a:spcBef>
              <a:spcAft>
                <a:spcPts val="0"/>
              </a:spcAft>
              <a:buSzPts val="3600"/>
              <a:buNone/>
            </a:pPr>
            <a:r>
              <a:rPr lang="en">
                <a:solidFill>
                  <a:schemeClr val="dk1"/>
                </a:solidFill>
              </a:rPr>
              <a:t>RPC Overview </a:t>
            </a:r>
            <a:endParaRPr>
              <a:solidFill>
                <a:schemeClr val="dk1"/>
              </a:solidFill>
            </a:endParaRPr>
          </a:p>
        </p:txBody>
      </p:sp>
      <p:sp>
        <p:nvSpPr>
          <p:cNvPr id="75" name="Google Shape;7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solidFill>
                  <a:schemeClr val="dk1"/>
                </a:solidFill>
              </a:rPr>
              <a:t>‹#›</a:t>
            </a:fld>
            <a:endParaRPr>
              <a:solidFill>
                <a:schemeClr val="dk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88" name="Shape 288"/>
        <p:cNvGrpSpPr/>
        <p:nvPr/>
      </p:nvGrpSpPr>
      <p:grpSpPr>
        <a:xfrm>
          <a:off x="0" y="0"/>
          <a:ext cx="0" cy="0"/>
          <a:chOff x="0" y="0"/>
          <a:chExt cx="0" cy="0"/>
        </a:xfrm>
      </p:grpSpPr>
      <p:sp>
        <p:nvSpPr>
          <p:cNvPr id="289" name="Google Shape;289;p3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Exercise: Cristian’s algorithm</a:t>
            </a:r>
            <a:endParaRPr>
              <a:solidFill>
                <a:srgbClr val="000000"/>
              </a:solidFill>
            </a:endParaRPr>
          </a:p>
        </p:txBody>
      </p:sp>
      <p:sp>
        <p:nvSpPr>
          <p:cNvPr id="290" name="Google Shape;290;p30"/>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1200"/>
              </a:spcAft>
              <a:buSzPts val="1800"/>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latin typeface="Consolas"/>
              <a:ea typeface="Consolas"/>
              <a:cs typeface="Consolas"/>
              <a:sym typeface="Consolas"/>
            </a:endParaRPr>
          </a:p>
        </p:txBody>
      </p:sp>
      <p:sp>
        <p:nvSpPr>
          <p:cNvPr id="291" name="Google Shape;291;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296" name="Shape 296"/>
        <p:cNvGrpSpPr/>
        <p:nvPr/>
      </p:nvGrpSpPr>
      <p:grpSpPr>
        <a:xfrm>
          <a:off x="0" y="0"/>
          <a:ext cx="0" cy="0"/>
          <a:chOff x="0" y="0"/>
          <a:chExt cx="0" cy="0"/>
        </a:xfrm>
      </p:grpSpPr>
      <p:sp>
        <p:nvSpPr>
          <p:cNvPr id="297" name="Google Shape;297;p31"/>
          <p:cNvSpPr txBox="1"/>
          <p:nvPr>
            <p:ph idx="1" type="body"/>
          </p:nvPr>
        </p:nvSpPr>
        <p:spPr>
          <a:xfrm>
            <a:off x="152399" y="1085850"/>
            <a:ext cx="5447337" cy="3771900"/>
          </a:xfrm>
          <a:prstGeom prst="rect">
            <a:avLst/>
          </a:prstGeom>
          <a:noFill/>
          <a:ln>
            <a:noFill/>
          </a:ln>
        </p:spPr>
        <p:txBody>
          <a:bodyPr anchorCtr="0" anchor="t" bIns="36000" lIns="36000" spcFirstLastPara="1" rIns="36000" wrap="square" tIns="36000">
            <a:normAutofit/>
          </a:bodyPr>
          <a:lstStyle/>
          <a:p>
            <a:pPr indent="-463550" lvl="0" marL="514350" marR="0" rtl="0" algn="l">
              <a:lnSpc>
                <a:spcPct val="80000"/>
              </a:lnSpc>
              <a:spcBef>
                <a:spcPts val="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sends a </a:t>
            </a:r>
            <a:r>
              <a:rPr b="1" i="1" lang="en" sz="1800" u="none" cap="none" strike="noStrike">
                <a:solidFill>
                  <a:srgbClr val="E36C09"/>
                </a:solidFill>
                <a:latin typeface="Arial"/>
                <a:ea typeface="Arial"/>
                <a:cs typeface="Arial"/>
                <a:sym typeface="Arial"/>
              </a:rPr>
              <a:t>request</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timestamped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timestamps its receipt of the request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 with its local clock</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Server sends a </a:t>
            </a:r>
            <a:r>
              <a:rPr b="1" i="1" lang="en" sz="1800" u="none" cap="none" strike="noStrike">
                <a:solidFill>
                  <a:srgbClr val="E36C09"/>
                </a:solidFill>
                <a:latin typeface="Arial"/>
                <a:ea typeface="Arial"/>
                <a:cs typeface="Arial"/>
                <a:sym typeface="Arial"/>
              </a:rPr>
              <a:t>response</a:t>
            </a:r>
            <a:r>
              <a:rPr b="0" i="0"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packet with its local clock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and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endParaRPr sz="1800"/>
          </a:p>
          <a:p>
            <a:pPr indent="-349250" lvl="0" marL="514350" marR="0" rtl="0" algn="l">
              <a:lnSpc>
                <a:spcPct val="80000"/>
              </a:lnSpc>
              <a:spcBef>
                <a:spcPts val="520"/>
              </a:spcBef>
              <a:spcAft>
                <a:spcPts val="0"/>
              </a:spcAft>
              <a:buClr>
                <a:schemeClr val="dk1"/>
              </a:buClr>
              <a:buSzPts val="2600"/>
              <a:buFont typeface="Arial"/>
              <a:buNone/>
            </a:pPr>
            <a:r>
              <a:t/>
            </a:r>
            <a:endParaRPr b="0" i="0" sz="1800" u="none" cap="none" strike="noStrike">
              <a:solidFill>
                <a:schemeClr val="dk1"/>
              </a:solidFill>
              <a:latin typeface="Arial"/>
              <a:ea typeface="Arial"/>
              <a:cs typeface="Arial"/>
              <a:sym typeface="Arial"/>
            </a:endParaRPr>
          </a:p>
          <a:p>
            <a:pPr indent="-463550" lvl="0" marL="514350" marR="0" rtl="0" algn="l">
              <a:lnSpc>
                <a:spcPct val="80000"/>
              </a:lnSpc>
              <a:spcBef>
                <a:spcPts val="520"/>
              </a:spcBef>
              <a:spcAft>
                <a:spcPts val="0"/>
              </a:spcAft>
              <a:buClr>
                <a:schemeClr val="dk1"/>
              </a:buClr>
              <a:buSzPts val="1800"/>
              <a:buFont typeface="Arial"/>
              <a:buAutoNum type="arabicPeriod"/>
            </a:pPr>
            <a:r>
              <a:rPr b="0" i="0" lang="en" sz="1800" u="none" cap="none" strike="noStrike">
                <a:solidFill>
                  <a:schemeClr val="dk1"/>
                </a:solidFill>
                <a:latin typeface="Arial"/>
                <a:ea typeface="Arial"/>
                <a:cs typeface="Arial"/>
                <a:sym typeface="Arial"/>
              </a:rPr>
              <a:t>Client locally timestamps its receipt of the server’s response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endParaRPr b="0" baseline="-25000" i="0" sz="1800" u="none" cap="none" strike="noStrike">
              <a:solidFill>
                <a:schemeClr val="dk1"/>
              </a:solidFill>
              <a:latin typeface="Arial"/>
              <a:ea typeface="Arial"/>
              <a:cs typeface="Arial"/>
              <a:sym typeface="Arial"/>
            </a:endParaRPr>
          </a:p>
        </p:txBody>
      </p:sp>
      <p:sp>
        <p:nvSpPr>
          <p:cNvPr id="298" name="Google Shape;298;p31"/>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SzPts val="2800"/>
              <a:buNone/>
            </a:pPr>
            <a:r>
              <a:rPr b="1" i="0" lang="en" sz="3600" u="none" cap="none" strike="noStrike">
                <a:solidFill>
                  <a:schemeClr val="dk1"/>
                </a:solidFill>
                <a:latin typeface="Arial"/>
                <a:ea typeface="Arial"/>
                <a:cs typeface="Arial"/>
                <a:sym typeface="Arial"/>
              </a:rPr>
              <a:t>Cristian’s algorithm: Outline</a:t>
            </a:r>
            <a:endParaRPr b="1" i="0" sz="3600" u="none" cap="none" strike="noStrike">
              <a:solidFill>
                <a:schemeClr val="dk1"/>
              </a:solidFill>
              <a:latin typeface="Arial"/>
              <a:ea typeface="Arial"/>
              <a:cs typeface="Arial"/>
              <a:sym typeface="Arial"/>
            </a:endParaRPr>
          </a:p>
        </p:txBody>
      </p:sp>
      <p:sp>
        <p:nvSpPr>
          <p:cNvPr id="299" name="Google Shape;299;p31"/>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2000"/>
              <a:buFont typeface="Arial"/>
              <a:buNone/>
            </a:pPr>
            <a:r>
              <a:rPr b="1" i="0" lang="en" sz="2000" u="none" cap="none" strike="noStrike">
                <a:solidFill>
                  <a:schemeClr val="dk1"/>
                </a:solidFill>
                <a:latin typeface="Arial"/>
                <a:ea typeface="Arial"/>
                <a:cs typeface="Arial"/>
                <a:sym typeface="Arial"/>
              </a:rPr>
              <a:t>Client</a:t>
            </a:r>
            <a:endParaRPr b="1" i="0" sz="2000" u="none" cap="none" strike="noStrike">
              <a:solidFill>
                <a:schemeClr val="dk1"/>
              </a:solidFill>
              <a:latin typeface="Arial"/>
              <a:ea typeface="Arial"/>
              <a:cs typeface="Arial"/>
              <a:sym typeface="Arial"/>
            </a:endParaRPr>
          </a:p>
        </p:txBody>
      </p:sp>
      <p:sp>
        <p:nvSpPr>
          <p:cNvPr id="300" name="Google Shape;300;p31"/>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Server</a:t>
            </a:r>
            <a:endParaRPr b="1" i="0" sz="1800" u="none" cap="none" strike="noStrike">
              <a:solidFill>
                <a:schemeClr val="dk1"/>
              </a:solidFill>
              <a:latin typeface="Arial"/>
              <a:ea typeface="Arial"/>
              <a:cs typeface="Arial"/>
              <a:sym typeface="Arial"/>
            </a:endParaRPr>
          </a:p>
        </p:txBody>
      </p:sp>
      <p:pic>
        <p:nvPicPr>
          <p:cNvPr descr="Mac-Book-Black-On-48x48.png" id="301" name="Google Shape;301;p31"/>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302" name="Google Shape;302;p31"/>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03" name="Google Shape;303;p31"/>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04" name="Google Shape;304;p31"/>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05" name="Google Shape;305;p31"/>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 sz="2000" u="none" cap="none" strike="noStrike">
                <a:solidFill>
                  <a:schemeClr val="dk1"/>
                </a:solidFill>
                <a:latin typeface="Arial"/>
                <a:ea typeface="Arial"/>
                <a:cs typeface="Arial"/>
                <a:sym typeface="Arial"/>
              </a:rPr>
              <a:t>Time ↓</a:t>
            </a:r>
            <a:endParaRPr b="0" i="0" sz="1400" u="none" cap="none" strike="noStrike">
              <a:solidFill>
                <a:srgbClr val="000000"/>
              </a:solidFill>
              <a:latin typeface="Arial"/>
              <a:ea typeface="Arial"/>
              <a:cs typeface="Arial"/>
              <a:sym typeface="Arial"/>
            </a:endParaRPr>
          </a:p>
        </p:txBody>
      </p:sp>
      <p:cxnSp>
        <p:nvCxnSpPr>
          <p:cNvPr id="306" name="Google Shape;306;p31"/>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07" name="Google Shape;307;p31"/>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08" name="Google Shape;308;p31"/>
          <p:cNvSpPr txBox="1"/>
          <p:nvPr/>
        </p:nvSpPr>
        <p:spPr>
          <a:xfrm>
            <a:off x="5782786" y="2145876"/>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309" name="Google Shape;309;p31"/>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2</a:t>
            </a:r>
            <a:endParaRPr b="0" baseline="-25000" i="0" sz="2000" u="none" cap="none" strike="noStrike">
              <a:solidFill>
                <a:schemeClr val="dk1"/>
              </a:solidFill>
              <a:latin typeface="Arial"/>
              <a:ea typeface="Arial"/>
              <a:cs typeface="Arial"/>
              <a:sym typeface="Arial"/>
            </a:endParaRPr>
          </a:p>
        </p:txBody>
      </p:sp>
      <p:sp>
        <p:nvSpPr>
          <p:cNvPr id="310" name="Google Shape;310;p31"/>
          <p:cNvSpPr txBox="1"/>
          <p:nvPr/>
        </p:nvSpPr>
        <p:spPr>
          <a:xfrm>
            <a:off x="5782786" y="3554471"/>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311" name="Google Shape;311;p31"/>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1</a:t>
            </a:r>
            <a:endParaRPr b="1" baseline="-25000" i="0" sz="1400" u="none" cap="none" strike="noStrike">
              <a:solidFill>
                <a:schemeClr val="dk1"/>
              </a:solidFill>
              <a:latin typeface="Arial"/>
              <a:ea typeface="Arial"/>
              <a:cs typeface="Arial"/>
              <a:sym typeface="Arial"/>
            </a:endParaRPr>
          </a:p>
        </p:txBody>
      </p:sp>
      <p:sp>
        <p:nvSpPr>
          <p:cNvPr id="312" name="Google Shape;312;p31"/>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request:</a:t>
            </a:r>
            <a:endParaRPr b="0" i="0" sz="1400" u="none" cap="none" strike="noStrike">
              <a:solidFill>
                <a:srgbClr val="000000"/>
              </a:solidFill>
              <a:latin typeface="Arial"/>
              <a:ea typeface="Arial"/>
              <a:cs typeface="Arial"/>
              <a:sym typeface="Arial"/>
            </a:endParaRPr>
          </a:p>
        </p:txBody>
      </p:sp>
      <p:grpSp>
        <p:nvGrpSpPr>
          <p:cNvPr id="313" name="Google Shape;313;p31"/>
          <p:cNvGrpSpPr/>
          <p:nvPr/>
        </p:nvGrpSpPr>
        <p:grpSpPr>
          <a:xfrm>
            <a:off x="6295033" y="3169257"/>
            <a:ext cx="2610705" cy="887390"/>
            <a:chOff x="6252341" y="4197758"/>
            <a:chExt cx="2610705" cy="1183187"/>
          </a:xfrm>
        </p:grpSpPr>
        <p:sp>
          <p:nvSpPr>
            <p:cNvPr id="314" name="Google Shape;314;p31"/>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315" name="Google Shape;315;p31"/>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2 </a:t>
              </a:r>
              <a:r>
                <a:rPr b="1" i="0" lang="en" sz="1400" u="none" cap="none" strike="noStrike">
                  <a:solidFill>
                    <a:schemeClr val="dk1"/>
                  </a:solidFill>
                  <a:latin typeface="Arial"/>
                  <a:ea typeface="Arial"/>
                  <a:cs typeface="Arial"/>
                  <a:sym typeface="Arial"/>
                </a:rPr>
                <a:t>,</a:t>
              </a:r>
              <a:r>
                <a:rPr b="1" i="1"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3</a:t>
              </a:r>
              <a:endParaRPr b="1" baseline="-25000" i="0" sz="1400" u="none" cap="none" strike="noStrike">
                <a:solidFill>
                  <a:schemeClr val="dk1"/>
                </a:solidFill>
                <a:latin typeface="Arial"/>
                <a:ea typeface="Arial"/>
                <a:cs typeface="Arial"/>
                <a:sym typeface="Arial"/>
              </a:endParaRPr>
            </a:p>
          </p:txBody>
        </p:sp>
        <p:sp>
          <p:nvSpPr>
            <p:cNvPr id="316" name="Google Shape;316;p31"/>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response:</a:t>
              </a:r>
              <a:endParaRPr b="0" i="0" sz="1400" u="none" cap="none" strike="noStrike">
                <a:solidFill>
                  <a:srgbClr val="000000"/>
                </a:solidFill>
                <a:latin typeface="Arial"/>
                <a:ea typeface="Arial"/>
                <a:cs typeface="Arial"/>
                <a:sym typeface="Arial"/>
              </a:endParaRPr>
            </a:p>
          </p:txBody>
        </p:sp>
      </p:grpSp>
      <p:sp>
        <p:nvSpPr>
          <p:cNvPr id="317" name="Google Shape;317;p31"/>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fontScale="47500" lnSpcReduction="20000"/>
          </a:bodyPr>
          <a:lstStyle/>
          <a:p>
            <a:pPr indent="0" lvl="0" marL="0" rtl="0" algn="r">
              <a:lnSpc>
                <a:spcPct val="100000"/>
              </a:lnSpc>
              <a:spcBef>
                <a:spcPts val="0"/>
              </a:spcBef>
              <a:spcAft>
                <a:spcPts val="0"/>
              </a:spcAft>
              <a:buClr>
                <a:srgbClr val="000000"/>
              </a:buClr>
              <a:buSzPct val="100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0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1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22" name="Shape 322"/>
        <p:cNvGrpSpPr/>
        <p:nvPr/>
      </p:nvGrpSpPr>
      <p:grpSpPr>
        <a:xfrm>
          <a:off x="0" y="0"/>
          <a:ext cx="0" cy="0"/>
          <a:chOff x="0" y="0"/>
          <a:chExt cx="0" cy="0"/>
        </a:xfrm>
      </p:grpSpPr>
      <p:sp>
        <p:nvSpPr>
          <p:cNvPr id="323" name="Google Shape;323;p32"/>
          <p:cNvSpPr txBox="1"/>
          <p:nvPr>
            <p:ph idx="1" type="body"/>
          </p:nvPr>
        </p:nvSpPr>
        <p:spPr>
          <a:xfrm>
            <a:off x="152400" y="1993474"/>
            <a:ext cx="5090100" cy="3150000"/>
          </a:xfrm>
          <a:prstGeom prst="rect">
            <a:avLst/>
          </a:prstGeom>
          <a:noFill/>
          <a:ln>
            <a:noFill/>
          </a:ln>
        </p:spPr>
        <p:txBody>
          <a:bodyPr anchorCtr="0" anchor="t" bIns="36000" lIns="36000" spcFirstLastPara="1" rIns="36000" wrap="square" tIns="36000">
            <a:normAutofit/>
          </a:bodyPr>
          <a:lstStyle/>
          <a:p>
            <a:pPr indent="-279400" lvl="0" marL="342900" marR="0" rtl="0" algn="l">
              <a:lnSpc>
                <a:spcPct val="80000"/>
              </a:lnSpc>
              <a:spcBef>
                <a:spcPts val="0"/>
              </a:spcBef>
              <a:spcAft>
                <a:spcPts val="0"/>
              </a:spcAft>
              <a:buClr>
                <a:schemeClr val="dk1"/>
              </a:buClr>
              <a:buSzPts val="1800"/>
              <a:buFont typeface="Arial"/>
              <a:buChar char="•"/>
            </a:pPr>
            <a:r>
              <a:rPr b="0" i="0" lang="en" sz="1800" u="none" cap="none" strike="noStrike">
                <a:solidFill>
                  <a:schemeClr val="dk1"/>
                </a:solidFill>
                <a:latin typeface="Arial"/>
                <a:ea typeface="Arial"/>
                <a:cs typeface="Arial"/>
                <a:sym typeface="Arial"/>
              </a:rPr>
              <a:t>Client samples </a:t>
            </a:r>
            <a:r>
              <a:rPr b="1" i="1" lang="en" sz="1800" u="none" cap="none" strike="noStrike">
                <a:solidFill>
                  <a:srgbClr val="E36C09"/>
                </a:solidFill>
                <a:latin typeface="Arial"/>
                <a:ea typeface="Arial"/>
                <a:cs typeface="Arial"/>
                <a:sym typeface="Arial"/>
              </a:rPr>
              <a:t>round trip time </a:t>
            </a:r>
            <a:r>
              <a:rPr b="1" i="0" lang="en" sz="1800" u="none" cap="none" strike="noStrike">
                <a:solidFill>
                  <a:srgbClr val="E36C09"/>
                </a:solidFill>
                <a:latin typeface="Arial"/>
                <a:ea typeface="Arial"/>
                <a:cs typeface="Arial"/>
                <a:sym typeface="Arial"/>
              </a:rPr>
              <a:t>𝛿</a:t>
            </a:r>
            <a:r>
              <a:rPr b="1" i="1" lang="en" sz="1800" u="none" cap="none" strike="noStrike">
                <a:solidFill>
                  <a:srgbClr val="E36C09"/>
                </a:solidFill>
                <a:latin typeface="Arial"/>
                <a:ea typeface="Arial"/>
                <a:cs typeface="Arial"/>
                <a:sym typeface="Arial"/>
              </a:rPr>
              <a:t> </a:t>
            </a:r>
            <a:r>
              <a:rPr b="0" i="0" lang="en" sz="1800" u="none" cap="none" strike="noStrike">
                <a:solidFill>
                  <a:schemeClr val="dk1"/>
                </a:solidFill>
                <a:latin typeface="Arial"/>
                <a:ea typeface="Arial"/>
                <a:cs typeface="Arial"/>
                <a:sym typeface="Arial"/>
              </a:rPr>
              <a:t>= 𝛿</a:t>
            </a:r>
            <a:r>
              <a:rPr b="0" baseline="-25000" i="0" lang="en" sz="1800" u="none" cap="none" strike="noStrike">
                <a:solidFill>
                  <a:schemeClr val="dk1"/>
                </a:solidFill>
                <a:latin typeface="Arial"/>
                <a:ea typeface="Arial"/>
                <a:cs typeface="Arial"/>
                <a:sym typeface="Arial"/>
              </a:rPr>
              <a:t>req</a:t>
            </a:r>
            <a:r>
              <a:rPr b="0" i="0" lang="en" sz="1800" u="none" cap="none" strike="noStrike">
                <a:solidFill>
                  <a:schemeClr val="dk1"/>
                </a:solidFill>
                <a:latin typeface="Arial"/>
                <a:ea typeface="Arial"/>
                <a:cs typeface="Arial"/>
                <a:sym typeface="Arial"/>
              </a:rPr>
              <a:t> + 𝛿</a:t>
            </a:r>
            <a:r>
              <a:rPr b="0" baseline="-25000" i="0" lang="en" sz="1800" u="none" cap="none" strike="noStrike">
                <a:solidFill>
                  <a:schemeClr val="dk1"/>
                </a:solidFill>
                <a:latin typeface="Arial"/>
                <a:ea typeface="Arial"/>
                <a:cs typeface="Arial"/>
                <a:sym typeface="Arial"/>
              </a:rPr>
              <a:t>resp </a:t>
            </a:r>
            <a:r>
              <a:rPr b="0" i="0" lang="en" sz="1800" u="none" cap="none" strike="noStrike">
                <a:solidFill>
                  <a:schemeClr val="dk1"/>
                </a:solidFill>
                <a:latin typeface="Arial"/>
                <a:ea typeface="Arial"/>
                <a:cs typeface="Arial"/>
                <a:sym typeface="Arial"/>
              </a:rPr>
              <a:t>=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4</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1</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3</a:t>
            </a:r>
            <a:r>
              <a:rPr b="0" i="0" lang="en" sz="1800" u="none" cap="none" strike="noStrike">
                <a:solidFill>
                  <a:schemeClr val="dk1"/>
                </a:solidFill>
                <a:latin typeface="Arial"/>
                <a:ea typeface="Arial"/>
                <a:cs typeface="Arial"/>
                <a:sym typeface="Arial"/>
              </a:rPr>
              <a:t> − </a:t>
            </a:r>
            <a:r>
              <a:rPr b="0" i="1" lang="en" sz="1800" u="none" cap="none" strike="noStrike">
                <a:solidFill>
                  <a:schemeClr val="dk1"/>
                </a:solidFill>
                <a:latin typeface="Arial"/>
                <a:ea typeface="Arial"/>
                <a:cs typeface="Arial"/>
                <a:sym typeface="Arial"/>
              </a:rPr>
              <a:t>T</a:t>
            </a:r>
            <a:r>
              <a:rPr b="0" baseline="-25000" i="0" lang="en" sz="1800" u="none" cap="none" strike="noStrike">
                <a:solidFill>
                  <a:schemeClr val="dk1"/>
                </a:solidFill>
                <a:latin typeface="Arial"/>
                <a:ea typeface="Arial"/>
                <a:cs typeface="Arial"/>
                <a:sym typeface="Arial"/>
              </a:rPr>
              <a:t>2</a:t>
            </a:r>
            <a:r>
              <a:rPr b="0" i="0" lang="en" sz="1800" u="none" cap="none" strike="noStrike">
                <a:solidFill>
                  <a:schemeClr val="dk1"/>
                </a:solidFill>
                <a:latin typeface="Arial"/>
                <a:ea typeface="Arial"/>
                <a:cs typeface="Arial"/>
                <a:sym typeface="Arial"/>
              </a:rPr>
              <a:t>)</a:t>
            </a:r>
            <a:endParaRPr sz="1800"/>
          </a:p>
          <a:p>
            <a:pPr indent="-177800" lvl="0" marL="342900" marR="0" rtl="0" algn="l">
              <a:lnSpc>
                <a:spcPct val="80000"/>
              </a:lnSpc>
              <a:spcBef>
                <a:spcPts val="520"/>
              </a:spcBef>
              <a:spcAft>
                <a:spcPts val="0"/>
              </a:spcAft>
              <a:buClr>
                <a:schemeClr val="dk1"/>
              </a:buClr>
              <a:buSzPts val="2600"/>
              <a:buFont typeface="Arial"/>
              <a:buNone/>
            </a:pPr>
            <a:r>
              <a:t/>
            </a:r>
            <a:endParaRPr b="1" i="0" sz="1400" u="none" cap="none" strike="noStrike">
              <a:solidFill>
                <a:srgbClr val="FF0000"/>
              </a:solidFill>
              <a:latin typeface="Arial"/>
              <a:ea typeface="Arial"/>
              <a:cs typeface="Arial"/>
              <a:sym typeface="Arial"/>
            </a:endParaRPr>
          </a:p>
          <a:p>
            <a:pPr indent="-279400" lvl="0" marL="342900" marR="0" rtl="0" algn="l">
              <a:lnSpc>
                <a:spcPct val="80000"/>
              </a:lnSpc>
              <a:spcBef>
                <a:spcPts val="560"/>
              </a:spcBef>
              <a:spcAft>
                <a:spcPts val="0"/>
              </a:spcAft>
              <a:buClr>
                <a:srgbClr val="FF0000"/>
              </a:buClr>
              <a:buSzPts val="1800"/>
              <a:buFont typeface="Arial"/>
              <a:buChar char="•"/>
            </a:pPr>
            <a:r>
              <a:rPr b="1" i="0" lang="en" sz="1800" u="none" cap="none" strike="noStrike">
                <a:solidFill>
                  <a:srgbClr val="FF0000"/>
                </a:solidFill>
                <a:latin typeface="Arial"/>
                <a:ea typeface="Arial"/>
                <a:cs typeface="Arial"/>
                <a:sym typeface="Arial"/>
              </a:rPr>
              <a:t>But client knows 𝛿, not 𝛿</a:t>
            </a:r>
            <a:r>
              <a:rPr b="1" baseline="-25000" i="0" lang="en" sz="1800" u="none" cap="none" strike="noStrike">
                <a:solidFill>
                  <a:srgbClr val="FF0000"/>
                </a:solidFill>
                <a:latin typeface="Arial"/>
                <a:ea typeface="Arial"/>
                <a:cs typeface="Arial"/>
                <a:sym typeface="Arial"/>
              </a:rPr>
              <a:t>resp</a:t>
            </a:r>
            <a:endParaRPr b="1" i="0" sz="1800" u="none" cap="none" strike="noStrike">
              <a:solidFill>
                <a:srgbClr val="FF0000"/>
              </a:solidFill>
              <a:latin typeface="Arial"/>
              <a:ea typeface="Arial"/>
              <a:cs typeface="Arial"/>
              <a:sym typeface="Arial"/>
            </a:endParaRPr>
          </a:p>
        </p:txBody>
      </p:sp>
      <p:sp>
        <p:nvSpPr>
          <p:cNvPr id="324" name="Google Shape;324;p32"/>
          <p:cNvSpPr txBox="1"/>
          <p:nvPr>
            <p:ph type="title"/>
          </p:nvPr>
        </p:nvSpPr>
        <p:spPr>
          <a:xfrm>
            <a:off x="152400" y="114300"/>
            <a:ext cx="8763000" cy="800100"/>
          </a:xfrm>
          <a:prstGeom prst="rect">
            <a:avLst/>
          </a:prstGeom>
          <a:noFill/>
          <a:ln>
            <a:noFill/>
          </a:ln>
        </p:spPr>
        <p:txBody>
          <a:bodyPr anchorCtr="0" anchor="b" bIns="45700" lIns="91425" spcFirstLastPara="1" rIns="91425" wrap="square" tIns="45700">
            <a:normAutofit/>
          </a:bodyPr>
          <a:lstStyle/>
          <a:p>
            <a:pPr indent="0" lvl="0" marL="0" marR="0" rtl="0" algn="l">
              <a:lnSpc>
                <a:spcPct val="80000"/>
              </a:lnSpc>
              <a:spcBef>
                <a:spcPts val="0"/>
              </a:spcBef>
              <a:spcAft>
                <a:spcPts val="0"/>
              </a:spcAft>
              <a:buSzPts val="2800"/>
              <a:buNone/>
            </a:pPr>
            <a:r>
              <a:rPr b="1" i="0" lang="en" sz="2800" u="none" cap="none" strike="noStrike">
                <a:solidFill>
                  <a:schemeClr val="dk1"/>
                </a:solidFill>
                <a:latin typeface="Arial"/>
                <a:ea typeface="Arial"/>
                <a:cs typeface="Arial"/>
                <a:sym typeface="Arial"/>
              </a:rPr>
              <a:t>Cristian’s algorithm: Offset sample calculation</a:t>
            </a:r>
            <a:endParaRPr b="1" i="0" sz="2800" u="none" cap="none" strike="noStrike">
              <a:solidFill>
                <a:schemeClr val="dk1"/>
              </a:solidFill>
              <a:latin typeface="Arial"/>
              <a:ea typeface="Arial"/>
              <a:cs typeface="Arial"/>
              <a:sym typeface="Arial"/>
            </a:endParaRPr>
          </a:p>
        </p:txBody>
      </p:sp>
      <p:sp>
        <p:nvSpPr>
          <p:cNvPr id="325" name="Google Shape;325;p32"/>
          <p:cNvSpPr txBox="1"/>
          <p:nvPr/>
        </p:nvSpPr>
        <p:spPr>
          <a:xfrm>
            <a:off x="588325" y="3449150"/>
            <a:ext cx="2800500" cy="561900"/>
          </a:xfrm>
          <a:prstGeom prst="rect">
            <a:avLst/>
          </a:prstGeom>
          <a:solidFill>
            <a:srgbClr val="FDE9D8"/>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Assume: 𝛿</a:t>
            </a:r>
            <a:r>
              <a:rPr b="1" baseline="-25000" i="0" lang="en" sz="1800" u="none" cap="none" strike="noStrike">
                <a:solidFill>
                  <a:schemeClr val="dk1"/>
                </a:solidFill>
                <a:latin typeface="Arial"/>
                <a:ea typeface="Arial"/>
                <a:cs typeface="Arial"/>
                <a:sym typeface="Arial"/>
              </a:rPr>
              <a:t>req</a:t>
            </a:r>
            <a:r>
              <a:rPr b="1" i="0" lang="en" sz="1800" u="none" cap="none" strike="noStrike">
                <a:solidFill>
                  <a:schemeClr val="dk1"/>
                </a:solidFill>
                <a:latin typeface="Arial"/>
                <a:ea typeface="Arial"/>
                <a:cs typeface="Arial"/>
                <a:sym typeface="Arial"/>
              </a:rPr>
              <a:t> ≈ 𝛿</a:t>
            </a:r>
            <a:r>
              <a:rPr b="1" baseline="-25000" i="0" lang="en" sz="1800" u="none" cap="none" strike="noStrike">
                <a:solidFill>
                  <a:schemeClr val="dk1"/>
                </a:solidFill>
                <a:latin typeface="Arial"/>
                <a:ea typeface="Arial"/>
                <a:cs typeface="Arial"/>
                <a:sym typeface="Arial"/>
              </a:rPr>
              <a:t>resp</a:t>
            </a:r>
            <a:endParaRPr b="1" i="0" sz="1800" u="none" cap="none" strike="noStrike">
              <a:solidFill>
                <a:schemeClr val="dk1"/>
              </a:solidFill>
              <a:latin typeface="Arial"/>
              <a:ea typeface="Arial"/>
              <a:cs typeface="Arial"/>
              <a:sym typeface="Arial"/>
            </a:endParaRPr>
          </a:p>
        </p:txBody>
      </p:sp>
      <p:sp>
        <p:nvSpPr>
          <p:cNvPr id="326" name="Google Shape;326;p32"/>
          <p:cNvSpPr txBox="1"/>
          <p:nvPr/>
        </p:nvSpPr>
        <p:spPr>
          <a:xfrm>
            <a:off x="345575" y="1276774"/>
            <a:ext cx="5090100" cy="4827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Goal: Client sets clock ← </a:t>
            </a:r>
            <a:r>
              <a:rPr b="1" i="1" lang="en" sz="1800" u="none" cap="none" strike="noStrike">
                <a:solidFill>
                  <a:schemeClr val="dk1"/>
                </a:solidFill>
                <a:latin typeface="Arial"/>
                <a:ea typeface="Arial"/>
                <a:cs typeface="Arial"/>
                <a:sym typeface="Arial"/>
              </a:rPr>
              <a:t>T</a:t>
            </a:r>
            <a:r>
              <a:rPr b="1" baseline="-25000" i="0" lang="en" sz="1800" u="none" cap="none" strike="noStrike">
                <a:solidFill>
                  <a:schemeClr val="dk1"/>
                </a:solidFill>
                <a:latin typeface="Arial"/>
                <a:ea typeface="Arial"/>
                <a:cs typeface="Arial"/>
                <a:sym typeface="Arial"/>
              </a:rPr>
              <a:t>3</a:t>
            </a:r>
            <a:r>
              <a:rPr b="1" i="0" lang="en" sz="1800" u="none" cap="none" strike="noStrike">
                <a:solidFill>
                  <a:schemeClr val="dk1"/>
                </a:solidFill>
                <a:latin typeface="Arial"/>
                <a:ea typeface="Arial"/>
                <a:cs typeface="Arial"/>
                <a:sym typeface="Arial"/>
              </a:rPr>
              <a:t> + 𝛿</a:t>
            </a:r>
            <a:r>
              <a:rPr b="1" baseline="-25000" i="0" lang="en" sz="1800" u="none" cap="none" strike="noStrike">
                <a:solidFill>
                  <a:schemeClr val="dk1"/>
                </a:solidFill>
                <a:latin typeface="Arial"/>
                <a:ea typeface="Arial"/>
                <a:cs typeface="Arial"/>
                <a:sym typeface="Arial"/>
              </a:rPr>
              <a:t>resp</a:t>
            </a:r>
            <a:endParaRPr b="1" baseline="-25000" i="0" sz="1800" u="none" cap="none" strike="noStrike">
              <a:solidFill>
                <a:schemeClr val="dk1"/>
              </a:solidFill>
              <a:latin typeface="Arial"/>
              <a:ea typeface="Arial"/>
              <a:cs typeface="Arial"/>
              <a:sym typeface="Arial"/>
            </a:endParaRPr>
          </a:p>
        </p:txBody>
      </p:sp>
      <p:sp>
        <p:nvSpPr>
          <p:cNvPr id="327" name="Google Shape;327;p32"/>
          <p:cNvSpPr txBox="1"/>
          <p:nvPr/>
        </p:nvSpPr>
        <p:spPr>
          <a:xfrm>
            <a:off x="571925" y="4199200"/>
            <a:ext cx="3639300" cy="438600"/>
          </a:xfrm>
          <a:prstGeom prst="rect">
            <a:avLst/>
          </a:prstGeom>
          <a:solidFill>
            <a:srgbClr val="EAF1DD"/>
          </a:solidFill>
          <a:ln cap="flat" cmpd="sng" w="28575">
            <a:solidFill>
              <a:schemeClr val="dk1"/>
            </a:solidFill>
            <a:prstDash val="dash"/>
            <a:round/>
            <a:headEnd len="sm" w="sm" type="none"/>
            <a:tailEnd len="sm" w="sm" type="none"/>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Client sets clock ← </a:t>
            </a:r>
            <a:r>
              <a:rPr b="1" i="1" lang="en" sz="1800" u="none" cap="none" strike="noStrike">
                <a:solidFill>
                  <a:schemeClr val="dk1"/>
                </a:solidFill>
                <a:latin typeface="Arial"/>
                <a:ea typeface="Arial"/>
                <a:cs typeface="Arial"/>
                <a:sym typeface="Arial"/>
              </a:rPr>
              <a:t>T</a:t>
            </a:r>
            <a:r>
              <a:rPr b="1" baseline="-25000" i="0" lang="en" sz="1800" u="none" cap="none" strike="noStrike">
                <a:solidFill>
                  <a:schemeClr val="dk1"/>
                </a:solidFill>
                <a:latin typeface="Arial"/>
                <a:ea typeface="Arial"/>
                <a:cs typeface="Arial"/>
                <a:sym typeface="Arial"/>
              </a:rPr>
              <a:t>3</a:t>
            </a:r>
            <a:r>
              <a:rPr b="1" i="0" lang="en" sz="1800" u="none" cap="none" strike="noStrike">
                <a:solidFill>
                  <a:schemeClr val="dk1"/>
                </a:solidFill>
                <a:latin typeface="Arial"/>
                <a:ea typeface="Arial"/>
                <a:cs typeface="Arial"/>
                <a:sym typeface="Arial"/>
              </a:rPr>
              <a:t> + ½𝛿</a:t>
            </a:r>
            <a:endParaRPr b="1" baseline="-25000" i="0" sz="1800" u="none" cap="none" strike="noStrike">
              <a:solidFill>
                <a:schemeClr val="dk1"/>
              </a:solidFill>
              <a:latin typeface="Arial"/>
              <a:ea typeface="Arial"/>
              <a:cs typeface="Arial"/>
              <a:sym typeface="Arial"/>
            </a:endParaRPr>
          </a:p>
        </p:txBody>
      </p:sp>
      <p:sp>
        <p:nvSpPr>
          <p:cNvPr id="328" name="Google Shape;328;p32"/>
          <p:cNvSpPr/>
          <p:nvPr/>
        </p:nvSpPr>
        <p:spPr>
          <a:xfrm>
            <a:off x="5863439" y="1238250"/>
            <a:ext cx="711600" cy="2307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2000"/>
              <a:buFont typeface="Arial"/>
              <a:buNone/>
            </a:pPr>
            <a:r>
              <a:rPr b="1" i="0" lang="en" sz="2000" u="none" cap="none" strike="noStrike">
                <a:solidFill>
                  <a:schemeClr val="dk1"/>
                </a:solidFill>
                <a:latin typeface="Arial"/>
                <a:ea typeface="Arial"/>
                <a:cs typeface="Arial"/>
                <a:sym typeface="Arial"/>
              </a:rPr>
              <a:t>Client</a:t>
            </a:r>
            <a:endParaRPr b="1" i="0" sz="2000" u="none" cap="none" strike="noStrike">
              <a:solidFill>
                <a:schemeClr val="dk1"/>
              </a:solidFill>
              <a:latin typeface="Arial"/>
              <a:ea typeface="Arial"/>
              <a:cs typeface="Arial"/>
              <a:sym typeface="Arial"/>
            </a:endParaRPr>
          </a:p>
        </p:txBody>
      </p:sp>
      <p:sp>
        <p:nvSpPr>
          <p:cNvPr id="329" name="Google Shape;329;p32"/>
          <p:cNvSpPr/>
          <p:nvPr/>
        </p:nvSpPr>
        <p:spPr>
          <a:xfrm>
            <a:off x="8024043" y="1247609"/>
            <a:ext cx="891300" cy="2076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Server</a:t>
            </a:r>
            <a:endParaRPr b="1" i="0" sz="1800" u="none" cap="none" strike="noStrike">
              <a:solidFill>
                <a:schemeClr val="dk1"/>
              </a:solidFill>
              <a:latin typeface="Arial"/>
              <a:ea typeface="Arial"/>
              <a:cs typeface="Arial"/>
              <a:sym typeface="Arial"/>
            </a:endParaRPr>
          </a:p>
        </p:txBody>
      </p:sp>
      <p:pic>
        <p:nvPicPr>
          <p:cNvPr descr="Mac-Book-Black-On-48x48.png" id="330" name="Google Shape;330;p32"/>
          <p:cNvPicPr preferRelativeResize="0"/>
          <p:nvPr/>
        </p:nvPicPr>
        <p:blipFill rotWithShape="1">
          <a:blip r:embed="rId3">
            <a:alphaModFix/>
          </a:blip>
          <a:srcRect b="0" l="0" r="0" t="0"/>
          <a:stretch/>
        </p:blipFill>
        <p:spPr>
          <a:xfrm>
            <a:off x="5914507" y="1490233"/>
            <a:ext cx="457200" cy="457200"/>
          </a:xfrm>
          <a:prstGeom prst="rect">
            <a:avLst/>
          </a:prstGeom>
          <a:noFill/>
          <a:ln>
            <a:noFill/>
          </a:ln>
        </p:spPr>
      </p:pic>
      <p:pic>
        <p:nvPicPr>
          <p:cNvPr descr="server-48x48.png" id="331" name="Google Shape;331;p32"/>
          <p:cNvPicPr preferRelativeResize="0"/>
          <p:nvPr/>
        </p:nvPicPr>
        <p:blipFill rotWithShape="1">
          <a:blip r:embed="rId4">
            <a:alphaModFix/>
          </a:blip>
          <a:srcRect b="0" l="0" r="0" t="0"/>
          <a:stretch/>
        </p:blipFill>
        <p:spPr>
          <a:xfrm>
            <a:off x="8164922" y="1490233"/>
            <a:ext cx="457200" cy="457200"/>
          </a:xfrm>
          <a:prstGeom prst="rect">
            <a:avLst/>
          </a:prstGeom>
          <a:noFill/>
          <a:ln>
            <a:noFill/>
          </a:ln>
        </p:spPr>
      </p:pic>
      <p:cxnSp>
        <p:nvCxnSpPr>
          <p:cNvPr id="332" name="Google Shape;332;p32"/>
          <p:cNvCxnSpPr/>
          <p:nvPr/>
        </p:nvCxnSpPr>
        <p:spPr>
          <a:xfrm>
            <a:off x="6219307" y="1947433"/>
            <a:ext cx="0" cy="2426700"/>
          </a:xfrm>
          <a:prstGeom prst="straightConnector1">
            <a:avLst/>
          </a:prstGeom>
          <a:noFill/>
          <a:ln cap="flat" cmpd="sng" w="38100">
            <a:solidFill>
              <a:schemeClr val="dk1"/>
            </a:solidFill>
            <a:prstDash val="solid"/>
            <a:round/>
            <a:headEnd len="sm" w="sm" type="none"/>
            <a:tailEnd len="sm" w="sm" type="none"/>
          </a:ln>
        </p:spPr>
      </p:cxnSp>
      <p:cxnSp>
        <p:nvCxnSpPr>
          <p:cNvPr id="333" name="Google Shape;333;p32"/>
          <p:cNvCxnSpPr/>
          <p:nvPr/>
        </p:nvCxnSpPr>
        <p:spPr>
          <a:xfrm>
            <a:off x="8469723" y="1947433"/>
            <a:ext cx="0" cy="2426700"/>
          </a:xfrm>
          <a:prstGeom prst="straightConnector1">
            <a:avLst/>
          </a:prstGeom>
          <a:noFill/>
          <a:ln cap="flat" cmpd="sng" w="38100">
            <a:solidFill>
              <a:schemeClr val="dk1"/>
            </a:solidFill>
            <a:prstDash val="solid"/>
            <a:round/>
            <a:headEnd len="sm" w="sm" type="none"/>
            <a:tailEnd len="sm" w="sm" type="none"/>
          </a:ln>
        </p:spPr>
      </p:cxnSp>
      <p:sp>
        <p:nvSpPr>
          <p:cNvPr id="334" name="Google Shape;334;p32"/>
          <p:cNvSpPr txBox="1"/>
          <p:nvPr/>
        </p:nvSpPr>
        <p:spPr>
          <a:xfrm>
            <a:off x="7981350" y="4490108"/>
            <a:ext cx="9768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1" i="0" lang="en" sz="2000" u="none" cap="none" strike="noStrike">
                <a:solidFill>
                  <a:schemeClr val="dk1"/>
                </a:solidFill>
                <a:latin typeface="Arial"/>
                <a:ea typeface="Arial"/>
                <a:cs typeface="Arial"/>
                <a:sym typeface="Arial"/>
              </a:rPr>
              <a:t>Time ↓</a:t>
            </a:r>
            <a:endParaRPr b="0" i="0" sz="1400" u="none" cap="none" strike="noStrike">
              <a:solidFill>
                <a:srgbClr val="000000"/>
              </a:solidFill>
              <a:latin typeface="Arial"/>
              <a:ea typeface="Arial"/>
              <a:cs typeface="Arial"/>
              <a:sym typeface="Arial"/>
            </a:endParaRPr>
          </a:p>
        </p:txBody>
      </p:sp>
      <p:cxnSp>
        <p:nvCxnSpPr>
          <p:cNvPr id="335" name="Google Shape;335;p32"/>
          <p:cNvCxnSpPr/>
          <p:nvPr/>
        </p:nvCxnSpPr>
        <p:spPr>
          <a:xfrm rot="10800000">
            <a:off x="6219238" y="2310233"/>
            <a:ext cx="2250300" cy="403200"/>
          </a:xfrm>
          <a:prstGeom prst="straightConnector1">
            <a:avLst/>
          </a:prstGeom>
          <a:noFill/>
          <a:ln cap="flat" cmpd="sng" w="38100">
            <a:solidFill>
              <a:schemeClr val="dk1"/>
            </a:solidFill>
            <a:prstDash val="solid"/>
            <a:round/>
            <a:headEnd len="med" w="med" type="stealth"/>
            <a:tailEnd len="sm" w="sm" type="none"/>
          </a:ln>
        </p:spPr>
      </p:cxnSp>
      <p:cxnSp>
        <p:nvCxnSpPr>
          <p:cNvPr id="336" name="Google Shape;336;p32"/>
          <p:cNvCxnSpPr/>
          <p:nvPr/>
        </p:nvCxnSpPr>
        <p:spPr>
          <a:xfrm flipH="1" rot="10800000">
            <a:off x="6219124" y="3322109"/>
            <a:ext cx="2250300" cy="402000"/>
          </a:xfrm>
          <a:prstGeom prst="straightConnector1">
            <a:avLst/>
          </a:prstGeom>
          <a:noFill/>
          <a:ln cap="flat" cmpd="sng" w="38100">
            <a:solidFill>
              <a:schemeClr val="dk1"/>
            </a:solidFill>
            <a:prstDash val="solid"/>
            <a:round/>
            <a:headEnd len="med" w="med" type="stealth"/>
            <a:tailEnd len="sm" w="sm" type="none"/>
          </a:ln>
        </p:spPr>
      </p:cxnSp>
      <p:sp>
        <p:nvSpPr>
          <p:cNvPr id="337" name="Google Shape;337;p32"/>
          <p:cNvSpPr txBox="1"/>
          <p:nvPr/>
        </p:nvSpPr>
        <p:spPr>
          <a:xfrm>
            <a:off x="5783111" y="1978826"/>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1</a:t>
            </a:r>
            <a:endParaRPr b="0" i="0" sz="1400" u="none" cap="none" strike="noStrike">
              <a:solidFill>
                <a:srgbClr val="000000"/>
              </a:solidFill>
              <a:latin typeface="Arial"/>
              <a:ea typeface="Arial"/>
              <a:cs typeface="Arial"/>
              <a:sym typeface="Arial"/>
            </a:endParaRPr>
          </a:p>
        </p:txBody>
      </p:sp>
      <p:sp>
        <p:nvSpPr>
          <p:cNvPr id="338" name="Google Shape;338;p32"/>
          <p:cNvSpPr txBox="1"/>
          <p:nvPr/>
        </p:nvSpPr>
        <p:spPr>
          <a:xfrm>
            <a:off x="8469538" y="2556214"/>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2</a:t>
            </a:r>
            <a:endParaRPr b="0" baseline="-25000" i="0" sz="2000" u="none" cap="none" strike="noStrike">
              <a:solidFill>
                <a:schemeClr val="dk1"/>
              </a:solidFill>
              <a:latin typeface="Arial"/>
              <a:ea typeface="Arial"/>
              <a:cs typeface="Arial"/>
              <a:sym typeface="Arial"/>
            </a:endParaRPr>
          </a:p>
        </p:txBody>
      </p:sp>
      <p:sp>
        <p:nvSpPr>
          <p:cNvPr id="339" name="Google Shape;339;p32"/>
          <p:cNvSpPr txBox="1"/>
          <p:nvPr/>
        </p:nvSpPr>
        <p:spPr>
          <a:xfrm>
            <a:off x="5782786" y="3724096"/>
            <a:ext cx="436200" cy="300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340" name="Google Shape;340;p32"/>
          <p:cNvSpPr/>
          <p:nvPr/>
        </p:nvSpPr>
        <p:spPr>
          <a:xfrm rot="609581">
            <a:off x="7568719" y="2138200"/>
            <a:ext cx="466007" cy="348199"/>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1</a:t>
            </a:r>
            <a:endParaRPr b="1" baseline="-25000" i="0" sz="1400" u="none" cap="none" strike="noStrike">
              <a:solidFill>
                <a:schemeClr val="dk1"/>
              </a:solidFill>
              <a:latin typeface="Arial"/>
              <a:ea typeface="Arial"/>
              <a:cs typeface="Arial"/>
              <a:sym typeface="Arial"/>
            </a:endParaRPr>
          </a:p>
        </p:txBody>
      </p:sp>
      <p:sp>
        <p:nvSpPr>
          <p:cNvPr id="341" name="Google Shape;341;p32"/>
          <p:cNvSpPr txBox="1"/>
          <p:nvPr/>
        </p:nvSpPr>
        <p:spPr>
          <a:xfrm rot="649201">
            <a:off x="6515869" y="2110037"/>
            <a:ext cx="1080306" cy="283566"/>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request:</a:t>
            </a:r>
            <a:endParaRPr b="0" i="0" sz="1400" u="none" cap="none" strike="noStrike">
              <a:solidFill>
                <a:srgbClr val="000000"/>
              </a:solidFill>
              <a:latin typeface="Arial"/>
              <a:ea typeface="Arial"/>
              <a:cs typeface="Arial"/>
              <a:sym typeface="Arial"/>
            </a:endParaRPr>
          </a:p>
        </p:txBody>
      </p:sp>
      <p:grpSp>
        <p:nvGrpSpPr>
          <p:cNvPr id="342" name="Google Shape;342;p32"/>
          <p:cNvGrpSpPr/>
          <p:nvPr/>
        </p:nvGrpSpPr>
        <p:grpSpPr>
          <a:xfrm>
            <a:off x="6295033" y="3169257"/>
            <a:ext cx="2610705" cy="887390"/>
            <a:chOff x="6252341" y="4197758"/>
            <a:chExt cx="2610705" cy="1183187"/>
          </a:xfrm>
        </p:grpSpPr>
        <p:sp>
          <p:nvSpPr>
            <p:cNvPr id="343" name="Google Shape;343;p32"/>
            <p:cNvSpPr txBox="1"/>
            <p:nvPr/>
          </p:nvSpPr>
          <p:spPr>
            <a:xfrm>
              <a:off x="8426846" y="4197758"/>
              <a:ext cx="436200" cy="4002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rPr b="0" i="1" lang="en" sz="2000" u="none" cap="none" strike="noStrike">
                  <a:solidFill>
                    <a:schemeClr val="dk1"/>
                  </a:solidFill>
                  <a:latin typeface="Arial"/>
                  <a:ea typeface="Arial"/>
                  <a:cs typeface="Arial"/>
                  <a:sym typeface="Arial"/>
                </a:rPr>
                <a:t>T</a:t>
              </a:r>
              <a:r>
                <a:rPr b="0" baseline="-25000" i="0" lang="en" sz="2000" u="none" cap="none" strike="noStrike">
                  <a:solidFill>
                    <a:schemeClr val="dk1"/>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344" name="Google Shape;344;p32"/>
            <p:cNvSpPr/>
            <p:nvPr/>
          </p:nvSpPr>
          <p:spPr>
            <a:xfrm rot="-802124">
              <a:off x="7548298" y="4652159"/>
              <a:ext cx="736970" cy="475522"/>
            </a:xfrm>
            <a:prstGeom prst="rect">
              <a:avLst/>
            </a:prstGeom>
            <a:solidFill>
              <a:srgbClr val="FFFF00"/>
            </a:solidFill>
            <a:ln cap="flat" cmpd="sng" w="28575">
              <a:solidFill>
                <a:schemeClr val="dk1"/>
              </a:solidFill>
              <a:prstDash val="solid"/>
              <a:round/>
              <a:headEnd len="sm" w="sm" type="none"/>
              <a:tailEnd len="sm" w="sm" type="none"/>
            </a:ln>
            <a:effectLst>
              <a:outerShdw blurRad="40000" rotWithShape="0" dir="5400000" dist="23000">
                <a:srgbClr val="000000">
                  <a:alpha val="34509"/>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1"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2 </a:t>
              </a:r>
              <a:r>
                <a:rPr b="1" i="0" lang="en" sz="1400" u="none" cap="none" strike="noStrike">
                  <a:solidFill>
                    <a:schemeClr val="dk1"/>
                  </a:solidFill>
                  <a:latin typeface="Arial"/>
                  <a:ea typeface="Arial"/>
                  <a:cs typeface="Arial"/>
                  <a:sym typeface="Arial"/>
                </a:rPr>
                <a:t>,</a:t>
              </a:r>
              <a:r>
                <a:rPr b="1" i="1" lang="en" sz="1400" u="none" cap="none" strike="noStrike">
                  <a:solidFill>
                    <a:schemeClr val="dk1"/>
                  </a:solidFill>
                  <a:latin typeface="Arial"/>
                  <a:ea typeface="Arial"/>
                  <a:cs typeface="Arial"/>
                  <a:sym typeface="Arial"/>
                </a:rPr>
                <a:t>T</a:t>
              </a:r>
              <a:r>
                <a:rPr b="1" baseline="-25000" i="0" lang="en" sz="1400" u="none" cap="none" strike="noStrike">
                  <a:solidFill>
                    <a:schemeClr val="dk1"/>
                  </a:solidFill>
                  <a:latin typeface="Arial"/>
                  <a:ea typeface="Arial"/>
                  <a:cs typeface="Arial"/>
                  <a:sym typeface="Arial"/>
                </a:rPr>
                <a:t>3</a:t>
              </a:r>
              <a:endParaRPr b="1" baseline="-25000" i="0" sz="1400" u="none" cap="none" strike="noStrike">
                <a:solidFill>
                  <a:schemeClr val="dk1"/>
                </a:solidFill>
                <a:latin typeface="Arial"/>
                <a:ea typeface="Arial"/>
                <a:cs typeface="Arial"/>
                <a:sym typeface="Arial"/>
              </a:endParaRPr>
            </a:p>
          </p:txBody>
        </p:sp>
        <p:sp>
          <p:nvSpPr>
            <p:cNvPr id="345" name="Google Shape;345;p32"/>
            <p:cNvSpPr txBox="1"/>
            <p:nvPr/>
          </p:nvSpPr>
          <p:spPr>
            <a:xfrm rot="-763285">
              <a:off x="6277208" y="4874369"/>
              <a:ext cx="1287403" cy="36935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response:</a:t>
              </a:r>
              <a:endParaRPr b="0" i="0" sz="1400" u="none" cap="none" strike="noStrike">
                <a:solidFill>
                  <a:srgbClr val="000000"/>
                </a:solidFill>
                <a:latin typeface="Arial"/>
                <a:ea typeface="Arial"/>
                <a:cs typeface="Arial"/>
                <a:sym typeface="Arial"/>
              </a:endParaRPr>
            </a:p>
          </p:txBody>
        </p:sp>
      </p:grpSp>
      <p:cxnSp>
        <p:nvCxnSpPr>
          <p:cNvPr id="346" name="Google Shape;346;p32"/>
          <p:cNvCxnSpPr/>
          <p:nvPr/>
        </p:nvCxnSpPr>
        <p:spPr>
          <a:xfrm rot="10800000">
            <a:off x="6219238" y="2713433"/>
            <a:ext cx="2250300" cy="0"/>
          </a:xfrm>
          <a:prstGeom prst="straightConnector1">
            <a:avLst/>
          </a:prstGeom>
          <a:noFill/>
          <a:ln cap="flat" cmpd="sng" w="19050">
            <a:solidFill>
              <a:schemeClr val="dk1"/>
            </a:solidFill>
            <a:prstDash val="dash"/>
            <a:round/>
            <a:headEnd len="sm" w="sm" type="none"/>
            <a:tailEnd len="sm" w="sm" type="none"/>
          </a:ln>
        </p:spPr>
      </p:cxnSp>
      <p:cxnSp>
        <p:nvCxnSpPr>
          <p:cNvPr id="347" name="Google Shape;347;p32"/>
          <p:cNvCxnSpPr/>
          <p:nvPr/>
        </p:nvCxnSpPr>
        <p:spPr>
          <a:xfrm rot="10800000">
            <a:off x="6219238" y="3322214"/>
            <a:ext cx="2250300" cy="0"/>
          </a:xfrm>
          <a:prstGeom prst="straightConnector1">
            <a:avLst/>
          </a:prstGeom>
          <a:noFill/>
          <a:ln cap="flat" cmpd="sng" w="19050">
            <a:solidFill>
              <a:schemeClr val="dk1"/>
            </a:solidFill>
            <a:prstDash val="dash"/>
            <a:round/>
            <a:headEnd len="sm" w="sm" type="none"/>
            <a:tailEnd len="sm" w="sm" type="none"/>
          </a:ln>
        </p:spPr>
      </p:cxnSp>
      <p:grpSp>
        <p:nvGrpSpPr>
          <p:cNvPr id="348" name="Google Shape;348;p32"/>
          <p:cNvGrpSpPr/>
          <p:nvPr/>
        </p:nvGrpSpPr>
        <p:grpSpPr>
          <a:xfrm>
            <a:off x="5435575" y="2310120"/>
            <a:ext cx="783447" cy="1414809"/>
            <a:chOff x="5435575" y="2876960"/>
            <a:chExt cx="783447" cy="1886412"/>
          </a:xfrm>
        </p:grpSpPr>
        <p:sp>
          <p:nvSpPr>
            <p:cNvPr id="349" name="Google Shape;349;p32"/>
            <p:cNvSpPr/>
            <p:nvPr/>
          </p:nvSpPr>
          <p:spPr>
            <a:xfrm>
              <a:off x="6079822" y="2876960"/>
              <a:ext cx="139200" cy="537900"/>
            </a:xfrm>
            <a:prstGeom prst="leftBrace">
              <a:avLst>
                <a:gd fmla="val 36898" name="adj1"/>
                <a:gd fmla="val 72436"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Courier New"/>
                <a:ea typeface="Courier New"/>
                <a:cs typeface="Courier New"/>
                <a:sym typeface="Courier New"/>
              </a:endParaRPr>
            </a:p>
          </p:txBody>
        </p:sp>
        <p:sp>
          <p:nvSpPr>
            <p:cNvPr id="350" name="Google Shape;350;p32"/>
            <p:cNvSpPr txBox="1"/>
            <p:nvPr/>
          </p:nvSpPr>
          <p:spPr>
            <a:xfrm>
              <a:off x="5555563" y="3055845"/>
              <a:ext cx="627000" cy="461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𝛿</a:t>
              </a:r>
              <a:r>
                <a:rPr b="1" baseline="-25000" i="1" lang="en" sz="1800" u="none" cap="none" strike="noStrike">
                  <a:solidFill>
                    <a:schemeClr val="dk1"/>
                  </a:solidFill>
                  <a:latin typeface="Arial"/>
                  <a:ea typeface="Arial"/>
                  <a:cs typeface="Arial"/>
                  <a:sym typeface="Arial"/>
                </a:rPr>
                <a:t>req</a:t>
              </a:r>
              <a:endParaRPr b="1" baseline="-25000" i="0" sz="1800" u="none" cap="none" strike="noStrike">
                <a:solidFill>
                  <a:schemeClr val="dk1"/>
                </a:solidFill>
                <a:latin typeface="Arial"/>
                <a:ea typeface="Arial"/>
                <a:cs typeface="Arial"/>
                <a:sym typeface="Arial"/>
              </a:endParaRPr>
            </a:p>
          </p:txBody>
        </p:sp>
        <p:sp>
          <p:nvSpPr>
            <p:cNvPr id="351" name="Google Shape;351;p32"/>
            <p:cNvSpPr/>
            <p:nvPr/>
          </p:nvSpPr>
          <p:spPr>
            <a:xfrm>
              <a:off x="6079822" y="4225472"/>
              <a:ext cx="139200" cy="537900"/>
            </a:xfrm>
            <a:prstGeom prst="leftBrace">
              <a:avLst>
                <a:gd fmla="val 36898" name="adj1"/>
                <a:gd fmla="val 27564" name="adj2"/>
              </a:avLst>
            </a:prstGeom>
            <a:noFill/>
            <a:ln cap="flat" cmpd="sng" w="2857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000"/>
                <a:buFont typeface="Arial"/>
                <a:buNone/>
              </a:pPr>
              <a:r>
                <a:t/>
              </a:r>
              <a:endParaRPr b="1" i="0" sz="2000" u="none" cap="none" strike="noStrike">
                <a:solidFill>
                  <a:schemeClr val="dk1"/>
                </a:solidFill>
                <a:latin typeface="Courier New"/>
                <a:ea typeface="Courier New"/>
                <a:cs typeface="Courier New"/>
                <a:sym typeface="Courier New"/>
              </a:endParaRPr>
            </a:p>
          </p:txBody>
        </p:sp>
        <p:sp>
          <p:nvSpPr>
            <p:cNvPr id="352" name="Google Shape;352;p32"/>
            <p:cNvSpPr txBox="1"/>
            <p:nvPr/>
          </p:nvSpPr>
          <p:spPr>
            <a:xfrm>
              <a:off x="5435575" y="4122673"/>
              <a:ext cx="729600" cy="4617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en" sz="1800" u="none" cap="none" strike="noStrike">
                  <a:solidFill>
                    <a:schemeClr val="dk1"/>
                  </a:solidFill>
                  <a:latin typeface="Arial"/>
                  <a:ea typeface="Arial"/>
                  <a:cs typeface="Arial"/>
                  <a:sym typeface="Arial"/>
                </a:rPr>
                <a:t>𝛿</a:t>
              </a:r>
              <a:r>
                <a:rPr b="1" baseline="-25000" i="1" lang="en" sz="1800" u="none" cap="none" strike="noStrike">
                  <a:solidFill>
                    <a:schemeClr val="dk1"/>
                  </a:solidFill>
                  <a:latin typeface="Arial"/>
                  <a:ea typeface="Arial"/>
                  <a:cs typeface="Arial"/>
                  <a:sym typeface="Arial"/>
                </a:rPr>
                <a:t>resp</a:t>
              </a:r>
              <a:endParaRPr b="1" baseline="-25000" i="0" sz="1800" u="none" cap="none" strike="noStrike">
                <a:solidFill>
                  <a:schemeClr val="dk1"/>
                </a:solidFill>
                <a:latin typeface="Arial"/>
                <a:ea typeface="Arial"/>
                <a:cs typeface="Arial"/>
                <a:sym typeface="Arial"/>
              </a:endParaRPr>
            </a:p>
          </p:txBody>
        </p:sp>
      </p:grpSp>
      <p:sp>
        <p:nvSpPr>
          <p:cNvPr id="353" name="Google Shape;353;p32"/>
          <p:cNvSpPr txBox="1"/>
          <p:nvPr>
            <p:ph idx="12" type="sldNum"/>
          </p:nvPr>
        </p:nvSpPr>
        <p:spPr>
          <a:xfrm>
            <a:off x="6781800" y="4914900"/>
            <a:ext cx="2133600" cy="159600"/>
          </a:xfrm>
          <a:prstGeom prst="rect">
            <a:avLst/>
          </a:prstGeom>
          <a:noFill/>
          <a:ln>
            <a:noFill/>
          </a:ln>
        </p:spPr>
        <p:txBody>
          <a:bodyPr anchorCtr="0" anchor="ctr" bIns="36000" lIns="36000" spcFirstLastPara="1" rIns="36000" wrap="square" tIns="36000">
            <a:normAutofit fontScale="47500" lnSpcReduction="20000"/>
          </a:bodyPr>
          <a:lstStyle/>
          <a:p>
            <a:pPr indent="0" lvl="0" marL="0" rtl="0" algn="r">
              <a:lnSpc>
                <a:spcPct val="100000"/>
              </a:lnSpc>
              <a:spcBef>
                <a:spcPts val="0"/>
              </a:spcBef>
              <a:spcAft>
                <a:spcPts val="0"/>
              </a:spcAft>
              <a:buClr>
                <a:srgbClr val="000000"/>
              </a:buClr>
              <a:buSzPct val="100000"/>
              <a:buFont typeface="Arial"/>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357" name="Shape 357"/>
        <p:cNvGrpSpPr/>
        <p:nvPr/>
      </p:nvGrpSpPr>
      <p:grpSpPr>
        <a:xfrm>
          <a:off x="0" y="0"/>
          <a:ext cx="0" cy="0"/>
          <a:chOff x="0" y="0"/>
          <a:chExt cx="0" cy="0"/>
        </a:xfrm>
      </p:grpSpPr>
      <p:sp>
        <p:nvSpPr>
          <p:cNvPr id="358" name="Google Shape;358;p3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Exercise: Cristian’s algorithm</a:t>
            </a:r>
            <a:endParaRPr>
              <a:solidFill>
                <a:srgbClr val="000000"/>
              </a:solidFill>
            </a:endParaRPr>
          </a:p>
        </p:txBody>
      </p:sp>
      <p:sp>
        <p:nvSpPr>
          <p:cNvPr id="359" name="Google Shape;359;p33"/>
          <p:cNvSpPr txBox="1"/>
          <p:nvPr>
            <p:ph idx="1" type="body"/>
          </p:nvPr>
        </p:nvSpPr>
        <p:spPr>
          <a:xfrm>
            <a:off x="311700" y="1152475"/>
            <a:ext cx="8520600" cy="28572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lang="en">
                <a:solidFill>
                  <a:srgbClr val="000000"/>
                </a:solidFill>
              </a:rPr>
              <a:t>Implement a </a:t>
            </a:r>
            <a:r>
              <a:rPr lang="en">
                <a:solidFill>
                  <a:srgbClr val="000000"/>
                </a:solidFill>
                <a:latin typeface="Consolas"/>
                <a:ea typeface="Consolas"/>
                <a:cs typeface="Consolas"/>
                <a:sym typeface="Consolas"/>
              </a:rPr>
              <a:t>CristianServer</a:t>
            </a:r>
            <a:r>
              <a:rPr lang="en">
                <a:solidFill>
                  <a:srgbClr val="000000"/>
                </a:solidFill>
              </a:rPr>
              <a:t> that other machines sync their local time to</a:t>
            </a:r>
            <a:endParaRPr>
              <a:solidFill>
                <a:srgbClr val="000000"/>
              </a:solidFill>
            </a:endParaRPr>
          </a:p>
          <a:p>
            <a:pPr indent="457200" lvl="0" marL="0" rtl="0" algn="l">
              <a:lnSpc>
                <a:spcPct val="115000"/>
              </a:lnSpc>
              <a:spcBef>
                <a:spcPts val="1200"/>
              </a:spcBef>
              <a:spcAft>
                <a:spcPts val="0"/>
              </a:spcAft>
              <a:buSzPts val="1800"/>
              <a:buNone/>
            </a:pPr>
            <a:r>
              <a:rPr lang="en">
                <a:solidFill>
                  <a:srgbClr val="000000"/>
                </a:solidFill>
                <a:latin typeface="Consolas"/>
                <a:ea typeface="Consolas"/>
                <a:cs typeface="Consolas"/>
                <a:sym typeface="Consolas"/>
              </a:rPr>
              <a:t>func SyncTime(serverAddr string) (time.Time, error)</a:t>
            </a:r>
            <a:endParaRPr>
              <a:solidFill>
                <a:srgbClr val="000000"/>
              </a:solidFill>
            </a:endParaRPr>
          </a:p>
          <a:p>
            <a:pPr indent="0" lvl="0" marL="0" rtl="0" algn="l">
              <a:lnSpc>
                <a:spcPct val="115000"/>
              </a:lnSpc>
              <a:spcBef>
                <a:spcPts val="1200"/>
              </a:spcBef>
              <a:spcAft>
                <a:spcPts val="0"/>
              </a:spcAft>
              <a:buSzPts val="1800"/>
              <a:buNone/>
            </a:pPr>
            <a:r>
              <a:rPr lang="en">
                <a:solidFill>
                  <a:srgbClr val="000000"/>
                </a:solidFill>
              </a:rPr>
              <a:t>Set </a:t>
            </a:r>
            <a:r>
              <a:rPr i="1" lang="en">
                <a:solidFill>
                  <a:srgbClr val="000000"/>
                </a:solidFill>
              </a:rPr>
              <a:t>local time = T</a:t>
            </a:r>
            <a:r>
              <a:rPr baseline="-25000" i="1" lang="en">
                <a:solidFill>
                  <a:srgbClr val="000000"/>
                </a:solidFill>
              </a:rPr>
              <a:t>3</a:t>
            </a:r>
            <a:r>
              <a:rPr i="1" lang="en">
                <a:solidFill>
                  <a:srgbClr val="000000"/>
                </a:solidFill>
              </a:rPr>
              <a:t> + RTT/2</a:t>
            </a:r>
            <a:r>
              <a:rPr lang="en">
                <a:solidFill>
                  <a:srgbClr val="000000"/>
                </a:solidFill>
              </a:rPr>
              <a:t>, where RTT = (</a:t>
            </a:r>
            <a:r>
              <a:rPr i="1" lang="en">
                <a:solidFill>
                  <a:srgbClr val="000000"/>
                </a:solidFill>
              </a:rPr>
              <a:t>T</a:t>
            </a:r>
            <a:r>
              <a:rPr baseline="-25000" i="1" lang="en">
                <a:solidFill>
                  <a:srgbClr val="000000"/>
                </a:solidFill>
              </a:rPr>
              <a:t>4</a:t>
            </a:r>
            <a:r>
              <a:rPr lang="en">
                <a:solidFill>
                  <a:srgbClr val="000000"/>
                </a:solidFill>
              </a:rPr>
              <a:t> - </a:t>
            </a:r>
            <a:r>
              <a:rPr i="1" lang="en">
                <a:solidFill>
                  <a:srgbClr val="000000"/>
                </a:solidFill>
              </a:rPr>
              <a:t>T</a:t>
            </a:r>
            <a:r>
              <a:rPr baseline="-25000" i="1" lang="en">
                <a:solidFill>
                  <a:srgbClr val="000000"/>
                </a:solidFill>
              </a:rPr>
              <a:t>1</a:t>
            </a:r>
            <a:r>
              <a:rPr lang="en">
                <a:solidFill>
                  <a:srgbClr val="000000"/>
                </a:solidFill>
              </a:rPr>
              <a:t>) - (</a:t>
            </a:r>
            <a:r>
              <a:rPr i="1" lang="en">
                <a:solidFill>
                  <a:srgbClr val="000000"/>
                </a:solidFill>
              </a:rPr>
              <a:t>T</a:t>
            </a:r>
            <a:r>
              <a:rPr baseline="-25000" i="1" lang="en">
                <a:solidFill>
                  <a:srgbClr val="000000"/>
                </a:solidFill>
              </a:rPr>
              <a:t>3</a:t>
            </a:r>
            <a:r>
              <a:rPr lang="en">
                <a:solidFill>
                  <a:srgbClr val="000000"/>
                </a:solidFill>
              </a:rPr>
              <a:t> - </a:t>
            </a:r>
            <a:r>
              <a:rPr i="1" lang="en">
                <a:solidFill>
                  <a:srgbClr val="000000"/>
                </a:solidFill>
              </a:rPr>
              <a:t>T</a:t>
            </a:r>
            <a:r>
              <a:rPr baseline="-25000" i="1" lang="en">
                <a:solidFill>
                  <a:srgbClr val="000000"/>
                </a:solidFill>
              </a:rPr>
              <a:t>2</a:t>
            </a:r>
            <a:r>
              <a:rPr lang="en">
                <a:solidFill>
                  <a:srgbClr val="000000"/>
                </a:solidFill>
              </a:rPr>
              <a:t>)</a:t>
            </a:r>
            <a:endParaRPr>
              <a:solidFill>
                <a:srgbClr val="000000"/>
              </a:solidFill>
            </a:endParaRPr>
          </a:p>
          <a:p>
            <a:pPr indent="0" lvl="0" marL="0" rtl="0" algn="l">
              <a:lnSpc>
                <a:spcPct val="115000"/>
              </a:lnSpc>
              <a:spcBef>
                <a:spcPts val="1200"/>
              </a:spcBef>
              <a:spcAft>
                <a:spcPts val="0"/>
              </a:spcAft>
              <a:buSzPts val="1800"/>
              <a:buNone/>
            </a:pPr>
            <a:r>
              <a:rPr lang="en">
                <a:solidFill>
                  <a:srgbClr val="000000"/>
                </a:solidFill>
              </a:rPr>
              <a:t>Note: You can just build a simplified version where T</a:t>
            </a:r>
            <a:r>
              <a:rPr baseline="-25000" lang="en">
                <a:solidFill>
                  <a:srgbClr val="000000"/>
                </a:solidFill>
              </a:rPr>
              <a:t>2</a:t>
            </a:r>
            <a:r>
              <a:rPr lang="en">
                <a:solidFill>
                  <a:srgbClr val="000000"/>
                </a:solidFill>
              </a:rPr>
              <a:t> = T</a:t>
            </a:r>
            <a:r>
              <a:rPr baseline="-25000" lang="en">
                <a:solidFill>
                  <a:srgbClr val="000000"/>
                </a:solidFill>
              </a:rPr>
              <a:t>3</a:t>
            </a:r>
            <a:endParaRPr baseline="-25000">
              <a:solidFill>
                <a:srgbClr val="000000"/>
              </a:solidFill>
            </a:endParaRPr>
          </a:p>
          <a:p>
            <a:pPr indent="0" lvl="0" marL="0" rtl="0" algn="l">
              <a:lnSpc>
                <a:spcPct val="115000"/>
              </a:lnSpc>
              <a:spcBef>
                <a:spcPts val="1200"/>
              </a:spcBef>
              <a:spcAft>
                <a:spcPts val="1200"/>
              </a:spcAft>
              <a:buSzPts val="1800"/>
              <a:buNone/>
            </a:pPr>
            <a:r>
              <a:rPr lang="en">
                <a:solidFill>
                  <a:srgbClr val="000000"/>
                </a:solidFill>
              </a:rPr>
              <a:t>Hint: use </a:t>
            </a:r>
            <a:r>
              <a:rPr lang="en">
                <a:solidFill>
                  <a:srgbClr val="000000"/>
                </a:solidFill>
                <a:latin typeface="Consolas"/>
                <a:ea typeface="Consolas"/>
                <a:cs typeface="Consolas"/>
                <a:sym typeface="Consolas"/>
              </a:rPr>
              <a:t>time.Time</a:t>
            </a:r>
            <a:r>
              <a:rPr lang="en">
                <a:solidFill>
                  <a:srgbClr val="000000"/>
                </a:solidFill>
              </a:rPr>
              <a:t>’s </a:t>
            </a:r>
            <a:r>
              <a:rPr lang="en">
                <a:solidFill>
                  <a:srgbClr val="000000"/>
                </a:solidFill>
                <a:latin typeface="Consolas"/>
                <a:ea typeface="Consolas"/>
                <a:cs typeface="Consolas"/>
                <a:sym typeface="Consolas"/>
              </a:rPr>
              <a:t>Sub</a:t>
            </a:r>
            <a:r>
              <a:rPr lang="en">
                <a:solidFill>
                  <a:srgbClr val="000000"/>
                </a:solidFill>
              </a:rPr>
              <a:t> and </a:t>
            </a:r>
            <a:r>
              <a:rPr lang="en">
                <a:solidFill>
                  <a:srgbClr val="000000"/>
                </a:solidFill>
                <a:latin typeface="Consolas"/>
                <a:ea typeface="Consolas"/>
                <a:cs typeface="Consolas"/>
                <a:sym typeface="Consolas"/>
              </a:rPr>
              <a:t>Add</a:t>
            </a:r>
            <a:r>
              <a:rPr lang="en">
                <a:solidFill>
                  <a:srgbClr val="000000"/>
                </a:solidFill>
              </a:rPr>
              <a:t> methods, </a:t>
            </a:r>
            <a:r>
              <a:rPr lang="en">
                <a:solidFill>
                  <a:srgbClr val="000000"/>
                </a:solidFill>
                <a:latin typeface="Consolas"/>
                <a:ea typeface="Consolas"/>
                <a:cs typeface="Consolas"/>
                <a:sym typeface="Consolas"/>
              </a:rPr>
              <a:t>time.Now()</a:t>
            </a:r>
            <a:endParaRPr baseline="-25000">
              <a:solidFill>
                <a:srgbClr val="000000"/>
              </a:solidFill>
              <a:latin typeface="Consolas"/>
              <a:ea typeface="Consolas"/>
              <a:cs typeface="Consolas"/>
              <a:sym typeface="Consolas"/>
            </a:endParaRPr>
          </a:p>
        </p:txBody>
      </p:sp>
      <p:pic>
        <p:nvPicPr>
          <p:cNvPr id="360" name="Google Shape;360;p33"/>
          <p:cNvPicPr preferRelativeResize="0"/>
          <p:nvPr/>
        </p:nvPicPr>
        <p:blipFill rotWithShape="1">
          <a:blip r:embed="rId3">
            <a:alphaModFix/>
          </a:blip>
          <a:srcRect b="0" l="0" r="0" t="0"/>
          <a:stretch/>
        </p:blipFill>
        <p:spPr>
          <a:xfrm>
            <a:off x="6750501" y="2635375"/>
            <a:ext cx="1988475" cy="2271575"/>
          </a:xfrm>
          <a:prstGeom prst="rect">
            <a:avLst/>
          </a:prstGeom>
          <a:noFill/>
          <a:ln>
            <a:noFill/>
          </a:ln>
        </p:spPr>
      </p:pic>
      <p:sp>
        <p:nvSpPr>
          <p:cNvPr id="361" name="Google Shape;361;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0" st="0"/>
                                            </p:txEl>
                                          </p:spTgt>
                                        </p:tgtEl>
                                        <p:attrNameLst>
                                          <p:attrName>style.visibility</p:attrName>
                                        </p:attrNameLst>
                                      </p:cBhvr>
                                      <p:to>
                                        <p:strVal val="visible"/>
                                      </p:to>
                                    </p:set>
                                    <p:animEffect filter="fade" transition="in">
                                      <p:cBhvr>
                                        <p:cTn dur="1"/>
                                        <p:tgtEl>
                                          <p:spTgt spid="35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1" st="1"/>
                                            </p:txEl>
                                          </p:spTgt>
                                        </p:tgtEl>
                                        <p:attrNameLst>
                                          <p:attrName>style.visibility</p:attrName>
                                        </p:attrNameLst>
                                      </p:cBhvr>
                                      <p:to>
                                        <p:strVal val="visible"/>
                                      </p:to>
                                    </p:set>
                                    <p:animEffect filter="fade" transition="in">
                                      <p:cBhvr>
                                        <p:cTn dur="1"/>
                                        <p:tgtEl>
                                          <p:spTgt spid="35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2" st="2"/>
                                            </p:txEl>
                                          </p:spTgt>
                                        </p:tgtEl>
                                        <p:attrNameLst>
                                          <p:attrName>style.visibility</p:attrName>
                                        </p:attrNameLst>
                                      </p:cBhvr>
                                      <p:to>
                                        <p:strVal val="visible"/>
                                      </p:to>
                                    </p:set>
                                    <p:animEffect filter="fade" transition="in">
                                      <p:cBhvr>
                                        <p:cTn dur="1"/>
                                        <p:tgtEl>
                                          <p:spTgt spid="359">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3" st="3"/>
                                            </p:txEl>
                                          </p:spTgt>
                                        </p:tgtEl>
                                        <p:attrNameLst>
                                          <p:attrName>style.visibility</p:attrName>
                                        </p:attrNameLst>
                                      </p:cBhvr>
                                      <p:to>
                                        <p:strVal val="visible"/>
                                      </p:to>
                                    </p:set>
                                    <p:animEffect filter="fade" transition="in">
                                      <p:cBhvr>
                                        <p:cTn dur="1"/>
                                        <p:tgtEl>
                                          <p:spTgt spid="359">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9">
                                            <p:txEl>
                                              <p:pRg end="4" st="4"/>
                                            </p:txEl>
                                          </p:spTgt>
                                        </p:tgtEl>
                                        <p:attrNameLst>
                                          <p:attrName>style.visibility</p:attrName>
                                        </p:attrNameLst>
                                      </p:cBhvr>
                                      <p:to>
                                        <p:strVal val="visible"/>
                                      </p:to>
                                    </p:set>
                                    <p:animEffect filter="fade" transition="in">
                                      <p:cBhvr>
                                        <p:cTn dur="1"/>
                                        <p:tgtEl>
                                          <p:spTgt spid="359">
                                            <p:txEl>
                                              <p:pRg end="4" st="4"/>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5" name="Shape 365"/>
        <p:cNvGrpSpPr/>
        <p:nvPr/>
      </p:nvGrpSpPr>
      <p:grpSpPr>
        <a:xfrm>
          <a:off x="0" y="0"/>
          <a:ext cx="0" cy="0"/>
          <a:chOff x="0" y="0"/>
          <a:chExt cx="0" cy="0"/>
        </a:xfrm>
      </p:grpSpPr>
      <p:sp>
        <p:nvSpPr>
          <p:cNvPr id="366" name="Google Shape;366;p34"/>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Autofit/>
          </a:bodyPr>
          <a:lstStyle/>
          <a:p>
            <a:pPr indent="0" lvl="0" marL="0" rtl="0" algn="ctr">
              <a:lnSpc>
                <a:spcPct val="115000"/>
              </a:lnSpc>
              <a:spcBef>
                <a:spcPts val="0"/>
              </a:spcBef>
              <a:spcAft>
                <a:spcPts val="1600"/>
              </a:spcAft>
              <a:buClr>
                <a:schemeClr val="dk1"/>
              </a:buClr>
              <a:buSzPts val="1100"/>
              <a:buFont typeface="Arial"/>
              <a:buNone/>
            </a:pPr>
            <a:r>
              <a:rPr lang="en">
                <a:solidFill>
                  <a:schemeClr val="dk1"/>
                </a:solidFill>
              </a:rPr>
              <a:t>MapReduce: Fault Tolerance and Optimizations</a:t>
            </a:r>
            <a:endParaRPr>
              <a:solidFill>
                <a:schemeClr val="dk1"/>
              </a:solidFill>
            </a:endParaRPr>
          </a:p>
        </p:txBody>
      </p:sp>
      <p:sp>
        <p:nvSpPr>
          <p:cNvPr id="367" name="Google Shape;367;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solidFill>
                  <a:schemeClr val="dk1"/>
                </a:solidFill>
              </a:rPr>
              <a:t>‹#›</a:t>
            </a:fld>
            <a:endParaRPr>
              <a:solidFill>
                <a:schemeClr val="dk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3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MapReduce: Fault Tolerance</a:t>
            </a:r>
            <a:endParaRPr>
              <a:solidFill>
                <a:srgbClr val="000000"/>
              </a:solidFill>
            </a:endParaRPr>
          </a:p>
        </p:txBody>
      </p:sp>
      <p:pic>
        <p:nvPicPr>
          <p:cNvPr id="373" name="Google Shape;373;p35"/>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sp>
        <p:nvSpPr>
          <p:cNvPr id="374" name="Google Shape;374;p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8" name="Shape 378"/>
        <p:cNvGrpSpPr/>
        <p:nvPr/>
      </p:nvGrpSpPr>
      <p:grpSpPr>
        <a:xfrm>
          <a:off x="0" y="0"/>
          <a:ext cx="0" cy="0"/>
          <a:chOff x="0" y="0"/>
          <a:chExt cx="0" cy="0"/>
        </a:xfrm>
      </p:grpSpPr>
      <p:sp>
        <p:nvSpPr>
          <p:cNvPr id="379" name="Google Shape;379;p3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MapReduce: Fault Tolerance</a:t>
            </a:r>
            <a:endParaRPr>
              <a:solidFill>
                <a:srgbClr val="000000"/>
              </a:solidFill>
            </a:endParaRPr>
          </a:p>
        </p:txBody>
      </p:sp>
      <p:pic>
        <p:nvPicPr>
          <p:cNvPr id="380" name="Google Shape;380;p36"/>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381" name="Google Shape;381;p36"/>
          <p:cNvPicPr preferRelativeResize="0"/>
          <p:nvPr/>
        </p:nvPicPr>
        <p:blipFill rotWithShape="1">
          <a:blip r:embed="rId4">
            <a:alphaModFix/>
          </a:blip>
          <a:srcRect b="0" l="0" r="0" t="0"/>
          <a:stretch/>
        </p:blipFill>
        <p:spPr>
          <a:xfrm>
            <a:off x="2150525" y="1291375"/>
            <a:ext cx="852075" cy="812774"/>
          </a:xfrm>
          <a:prstGeom prst="rect">
            <a:avLst/>
          </a:prstGeom>
          <a:noFill/>
          <a:ln>
            <a:noFill/>
          </a:ln>
        </p:spPr>
      </p:pic>
      <p:sp>
        <p:nvSpPr>
          <p:cNvPr id="382" name="Google Shape;382;p36"/>
          <p:cNvSpPr/>
          <p:nvPr/>
        </p:nvSpPr>
        <p:spPr>
          <a:xfrm>
            <a:off x="41761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3" name="Google Shape;383;p36"/>
          <p:cNvSpPr txBox="1"/>
          <p:nvPr>
            <p:ph type="title"/>
          </p:nvPr>
        </p:nvSpPr>
        <p:spPr>
          <a:xfrm>
            <a:off x="2961750" y="4313950"/>
            <a:ext cx="2862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i="1" lang="en" sz="2000">
                <a:solidFill>
                  <a:srgbClr val="FF0000"/>
                </a:solidFill>
              </a:rPr>
              <a:t>Synchronization barrier</a:t>
            </a:r>
            <a:endParaRPr i="1" sz="2000">
              <a:solidFill>
                <a:srgbClr val="FF0000"/>
              </a:solidFill>
            </a:endParaRPr>
          </a:p>
        </p:txBody>
      </p:sp>
      <p:cxnSp>
        <p:nvCxnSpPr>
          <p:cNvPr id="384" name="Google Shape;384;p36"/>
          <p:cNvCxnSpPr/>
          <p:nvPr/>
        </p:nvCxnSpPr>
        <p:spPr>
          <a:xfrm>
            <a:off x="4393050" y="1209838"/>
            <a:ext cx="0" cy="3104100"/>
          </a:xfrm>
          <a:prstGeom prst="straightConnector1">
            <a:avLst/>
          </a:prstGeom>
          <a:noFill/>
          <a:ln cap="flat" cmpd="sng" w="76200">
            <a:solidFill>
              <a:srgbClr val="FF0000"/>
            </a:solidFill>
            <a:prstDash val="solid"/>
            <a:round/>
            <a:headEnd len="sm" w="sm" type="none"/>
            <a:tailEnd len="sm" w="sm" type="none"/>
          </a:ln>
        </p:spPr>
      </p:cxnSp>
      <p:sp>
        <p:nvSpPr>
          <p:cNvPr id="385" name="Google Shape;385;p3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83"/>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8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9" name="Shape 389"/>
        <p:cNvGrpSpPr/>
        <p:nvPr/>
      </p:nvGrpSpPr>
      <p:grpSpPr>
        <a:xfrm>
          <a:off x="0" y="0"/>
          <a:ext cx="0" cy="0"/>
          <a:chOff x="0" y="0"/>
          <a:chExt cx="0" cy="0"/>
        </a:xfrm>
      </p:grpSpPr>
      <p:sp>
        <p:nvSpPr>
          <p:cNvPr id="390" name="Google Shape;390;p3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MapReduce: Fault Tolerance</a:t>
            </a:r>
            <a:endParaRPr>
              <a:solidFill>
                <a:srgbClr val="000000"/>
              </a:solidFill>
            </a:endParaRPr>
          </a:p>
        </p:txBody>
      </p:sp>
      <p:pic>
        <p:nvPicPr>
          <p:cNvPr id="391" name="Google Shape;391;p37"/>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392" name="Google Shape;392;p37"/>
          <p:cNvPicPr preferRelativeResize="0"/>
          <p:nvPr/>
        </p:nvPicPr>
        <p:blipFill rotWithShape="1">
          <a:blip r:embed="rId4">
            <a:alphaModFix/>
          </a:blip>
          <a:srcRect b="0" l="0" r="0" t="0"/>
          <a:stretch/>
        </p:blipFill>
        <p:spPr>
          <a:xfrm>
            <a:off x="4741325" y="1291375"/>
            <a:ext cx="852075" cy="812774"/>
          </a:xfrm>
          <a:prstGeom prst="rect">
            <a:avLst/>
          </a:prstGeom>
          <a:noFill/>
          <a:ln>
            <a:noFill/>
          </a:ln>
        </p:spPr>
      </p:pic>
      <p:sp>
        <p:nvSpPr>
          <p:cNvPr id="393" name="Google Shape;393;p37"/>
          <p:cNvSpPr/>
          <p:nvPr/>
        </p:nvSpPr>
        <p:spPr>
          <a:xfrm>
            <a:off x="7287075" y="1017725"/>
            <a:ext cx="1364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4" name="Google Shape;394;p37"/>
          <p:cNvSpPr txBox="1"/>
          <p:nvPr>
            <p:ph type="title"/>
          </p:nvPr>
        </p:nvSpPr>
        <p:spPr>
          <a:xfrm>
            <a:off x="5857350" y="4313950"/>
            <a:ext cx="2862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i="1" lang="en" sz="2000">
                <a:solidFill>
                  <a:srgbClr val="FF0000"/>
                </a:solidFill>
              </a:rPr>
              <a:t>Synchronization barrier</a:t>
            </a:r>
            <a:endParaRPr i="1" sz="2000">
              <a:solidFill>
                <a:srgbClr val="FF0000"/>
              </a:solidFill>
            </a:endParaRPr>
          </a:p>
        </p:txBody>
      </p:sp>
      <p:cxnSp>
        <p:nvCxnSpPr>
          <p:cNvPr id="395" name="Google Shape;395;p37"/>
          <p:cNvCxnSpPr/>
          <p:nvPr/>
        </p:nvCxnSpPr>
        <p:spPr>
          <a:xfrm>
            <a:off x="7288650" y="1209838"/>
            <a:ext cx="0" cy="3104100"/>
          </a:xfrm>
          <a:prstGeom prst="straightConnector1">
            <a:avLst/>
          </a:prstGeom>
          <a:noFill/>
          <a:ln cap="flat" cmpd="sng" w="76200">
            <a:solidFill>
              <a:srgbClr val="FF0000"/>
            </a:solidFill>
            <a:prstDash val="solid"/>
            <a:round/>
            <a:headEnd len="sm" w="sm" type="none"/>
            <a:tailEnd len="sm" w="sm" type="none"/>
          </a:ln>
        </p:spPr>
      </p:cxnSp>
      <p:sp>
        <p:nvSpPr>
          <p:cNvPr id="396" name="Google Shape;396;p3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394"/>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5"/>
                                        </p:tgtEl>
                                        <p:attrNameLst>
                                          <p:attrName>style.visibility</p:attrName>
                                        </p:attrNameLst>
                                      </p:cBhvr>
                                      <p:to>
                                        <p:strVal val="visible"/>
                                      </p:to>
                                    </p:set>
                                  </p:childTnLst>
                                </p:cTn>
                              </p:par>
                              <p:par>
                                <p:cTn fill="hold" nodeType="withEffect" presetClass="entr" presetID="1" presetSubtype="0">
                                  <p:stCondLst>
                                    <p:cond delay="0"/>
                                  </p:stCondLst>
                                  <p:childTnLst>
                                    <p:set>
                                      <p:cBhvr>
                                        <p:cTn dur="1" fill="hold">
                                          <p:stCondLst>
                                            <p:cond delay="0"/>
                                          </p:stCondLst>
                                        </p:cTn>
                                        <p:tgtEl>
                                          <p:spTgt spid="39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0" name="Shape 400"/>
        <p:cNvGrpSpPr/>
        <p:nvPr/>
      </p:nvGrpSpPr>
      <p:grpSpPr>
        <a:xfrm>
          <a:off x="0" y="0"/>
          <a:ext cx="0" cy="0"/>
          <a:chOff x="0" y="0"/>
          <a:chExt cx="0" cy="0"/>
        </a:xfrm>
      </p:grpSpPr>
      <p:sp>
        <p:nvSpPr>
          <p:cNvPr id="401" name="Google Shape;401;p3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MapReduce: Fault Tolerance</a:t>
            </a:r>
            <a:endParaRPr>
              <a:solidFill>
                <a:srgbClr val="000000"/>
              </a:solidFill>
            </a:endParaRPr>
          </a:p>
        </p:txBody>
      </p:sp>
      <p:pic>
        <p:nvPicPr>
          <p:cNvPr id="402" name="Google Shape;402;p38"/>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03" name="Google Shape;403;p38"/>
          <p:cNvPicPr preferRelativeResize="0"/>
          <p:nvPr/>
        </p:nvPicPr>
        <p:blipFill rotWithShape="1">
          <a:blip r:embed="rId4">
            <a:alphaModFix/>
          </a:blip>
          <a:srcRect b="0" l="0" r="0" t="0"/>
          <a:stretch/>
        </p:blipFill>
        <p:spPr>
          <a:xfrm>
            <a:off x="2150525" y="1291375"/>
            <a:ext cx="852075" cy="812774"/>
          </a:xfrm>
          <a:prstGeom prst="rect">
            <a:avLst/>
          </a:prstGeom>
          <a:noFill/>
          <a:ln>
            <a:noFill/>
          </a:ln>
        </p:spPr>
      </p:pic>
      <p:sp>
        <p:nvSpPr>
          <p:cNvPr id="404" name="Google Shape;404;p38"/>
          <p:cNvSpPr/>
          <p:nvPr/>
        </p:nvSpPr>
        <p:spPr>
          <a:xfrm>
            <a:off x="41761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05" name="Google Shape;405;p38"/>
          <p:cNvCxnSpPr/>
          <p:nvPr/>
        </p:nvCxnSpPr>
        <p:spPr>
          <a:xfrm>
            <a:off x="4316850" y="1209838"/>
            <a:ext cx="0" cy="3104100"/>
          </a:xfrm>
          <a:prstGeom prst="straightConnector1">
            <a:avLst/>
          </a:prstGeom>
          <a:noFill/>
          <a:ln cap="flat" cmpd="sng" w="76200">
            <a:solidFill>
              <a:srgbClr val="FF0000"/>
            </a:solidFill>
            <a:prstDash val="solid"/>
            <a:round/>
            <a:headEnd len="sm" w="sm" type="none"/>
            <a:tailEnd len="sm" w="sm" type="none"/>
          </a:ln>
        </p:spPr>
      </p:cxnSp>
      <p:sp>
        <p:nvSpPr>
          <p:cNvPr id="406" name="Google Shape;406;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3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Launch same task on a different machine</a:t>
            </a:r>
            <a:endParaRPr>
              <a:solidFill>
                <a:srgbClr val="000000"/>
              </a:solidFill>
            </a:endParaRPr>
          </a:p>
        </p:txBody>
      </p:sp>
      <p:pic>
        <p:nvPicPr>
          <p:cNvPr id="412" name="Google Shape;412;p39"/>
          <p:cNvPicPr preferRelativeResize="0"/>
          <p:nvPr/>
        </p:nvPicPr>
        <p:blipFill rotWithShape="1">
          <a:blip r:embed="rId3">
            <a:alphaModFix/>
          </a:blip>
          <a:srcRect b="0" l="0" r="0" t="0"/>
          <a:stretch/>
        </p:blipFill>
        <p:spPr>
          <a:xfrm>
            <a:off x="492350" y="2329774"/>
            <a:ext cx="8159299" cy="2642275"/>
          </a:xfrm>
          <a:prstGeom prst="rect">
            <a:avLst/>
          </a:prstGeom>
          <a:noFill/>
          <a:ln>
            <a:noFill/>
          </a:ln>
        </p:spPr>
      </p:pic>
      <p:cxnSp>
        <p:nvCxnSpPr>
          <p:cNvPr id="413" name="Google Shape;413;p39"/>
          <p:cNvCxnSpPr/>
          <p:nvPr/>
        </p:nvCxnSpPr>
        <p:spPr>
          <a:xfrm flipH="1" rot="10800000">
            <a:off x="1200275" y="1476875"/>
            <a:ext cx="869400" cy="1628700"/>
          </a:xfrm>
          <a:prstGeom prst="straightConnector1">
            <a:avLst/>
          </a:prstGeom>
          <a:noFill/>
          <a:ln cap="flat" cmpd="sng" w="28575">
            <a:solidFill>
              <a:schemeClr val="dk2"/>
            </a:solidFill>
            <a:prstDash val="solid"/>
            <a:round/>
            <a:headEnd len="sm" w="sm" type="none"/>
            <a:tailEnd len="med" w="med" type="stealth"/>
          </a:ln>
        </p:spPr>
      </p:cxnSp>
      <p:sp>
        <p:nvSpPr>
          <p:cNvPr id="414" name="Google Shape;414;p39"/>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Map 1*</a:t>
            </a:r>
            <a:endParaRPr b="0" i="0" sz="1300" u="none" cap="none" strike="noStrike">
              <a:solidFill>
                <a:srgbClr val="000000"/>
              </a:solidFill>
              <a:latin typeface="Arial"/>
              <a:ea typeface="Arial"/>
              <a:cs typeface="Arial"/>
              <a:sym typeface="Arial"/>
            </a:endParaRPr>
          </a:p>
        </p:txBody>
      </p:sp>
      <p:sp>
        <p:nvSpPr>
          <p:cNvPr id="415" name="Google Shape;415;p39"/>
          <p:cNvSpPr/>
          <p:nvPr/>
        </p:nvSpPr>
        <p:spPr>
          <a:xfrm>
            <a:off x="4176125" y="1896150"/>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6" name="Google Shape;416;p39"/>
          <p:cNvSpPr txBox="1"/>
          <p:nvPr>
            <p:ph type="title"/>
          </p:nvPr>
        </p:nvSpPr>
        <p:spPr>
          <a:xfrm>
            <a:off x="3682925" y="1271325"/>
            <a:ext cx="51087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en" sz="1800">
                <a:solidFill>
                  <a:srgbClr val="000000"/>
                </a:solidFill>
              </a:rPr>
              <a:t>Assumes tasks are deterministic and idempotent</a:t>
            </a:r>
            <a:endParaRPr sz="1800">
              <a:solidFill>
                <a:srgbClr val="000000"/>
              </a:solidFill>
            </a:endParaRPr>
          </a:p>
        </p:txBody>
      </p:sp>
      <p:pic>
        <p:nvPicPr>
          <p:cNvPr descr="fire.png" id="417" name="Google Shape;417;p39"/>
          <p:cNvPicPr preferRelativeResize="0"/>
          <p:nvPr/>
        </p:nvPicPr>
        <p:blipFill rotWithShape="1">
          <a:blip r:embed="rId4">
            <a:alphaModFix/>
          </a:blip>
          <a:srcRect b="0" l="0" r="0" t="0"/>
          <a:stretch/>
        </p:blipFill>
        <p:spPr>
          <a:xfrm>
            <a:off x="2150525" y="2281975"/>
            <a:ext cx="852075" cy="812774"/>
          </a:xfrm>
          <a:prstGeom prst="rect">
            <a:avLst/>
          </a:prstGeom>
          <a:noFill/>
          <a:ln>
            <a:noFill/>
          </a:ln>
        </p:spPr>
      </p:pic>
      <p:cxnSp>
        <p:nvCxnSpPr>
          <p:cNvPr id="418" name="Google Shape;418;p39"/>
          <p:cNvCxnSpPr/>
          <p:nvPr/>
        </p:nvCxnSpPr>
        <p:spPr>
          <a:xfrm>
            <a:off x="4316850" y="1971838"/>
            <a:ext cx="0" cy="3104100"/>
          </a:xfrm>
          <a:prstGeom prst="straightConnector1">
            <a:avLst/>
          </a:prstGeom>
          <a:noFill/>
          <a:ln cap="flat" cmpd="sng" w="76200">
            <a:solidFill>
              <a:srgbClr val="FF0000"/>
            </a:solidFill>
            <a:prstDash val="solid"/>
            <a:round/>
            <a:headEnd len="sm" w="sm" type="none"/>
            <a:tailEnd len="sm" w="sm" type="none"/>
          </a:ln>
        </p:spPr>
      </p:cxnSp>
      <p:sp>
        <p:nvSpPr>
          <p:cNvPr id="419" name="Google Shape;419;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1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Remote Procedure Call (RPC) </a:t>
            </a:r>
            <a:endParaRPr b="1">
              <a:solidFill>
                <a:srgbClr val="000000"/>
              </a:solidFill>
            </a:endParaRPr>
          </a:p>
        </p:txBody>
      </p:sp>
      <p:sp>
        <p:nvSpPr>
          <p:cNvPr id="81" name="Google Shape;81;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342900" lvl="0" marL="457200" rtl="0" algn="l">
              <a:lnSpc>
                <a:spcPct val="115000"/>
              </a:lnSpc>
              <a:spcBef>
                <a:spcPts val="0"/>
              </a:spcBef>
              <a:spcAft>
                <a:spcPts val="0"/>
              </a:spcAft>
              <a:buClr>
                <a:srgbClr val="000000"/>
              </a:buClr>
              <a:buSzPts val="1800"/>
              <a:buChar char="●"/>
            </a:pPr>
            <a:r>
              <a:rPr lang="en">
                <a:solidFill>
                  <a:srgbClr val="000000"/>
                </a:solidFill>
              </a:rPr>
              <a:t>Execute a procedure on a remote process (e.g on another server) as if it was local</a:t>
            </a:r>
            <a:endParaRPr>
              <a:solidFill>
                <a:srgbClr val="000000"/>
              </a:solidFill>
            </a:endParaRPr>
          </a:p>
          <a:p>
            <a:pPr indent="0" lvl="0" marL="457200" rtl="0" algn="l">
              <a:lnSpc>
                <a:spcPct val="115000"/>
              </a:lnSpc>
              <a:spcBef>
                <a:spcPts val="1200"/>
              </a:spcBef>
              <a:spcAft>
                <a:spcPts val="0"/>
              </a:spcAft>
              <a:buSzPts val="1800"/>
              <a:buNone/>
            </a:pPr>
            <a:r>
              <a:t/>
            </a:r>
            <a:endParaRPr>
              <a:solidFill>
                <a:srgbClr val="000000"/>
              </a:solidFill>
            </a:endParaRPr>
          </a:p>
          <a:p>
            <a:pPr indent="-342900" lvl="0" marL="457200" rtl="0" algn="l">
              <a:lnSpc>
                <a:spcPct val="115000"/>
              </a:lnSpc>
              <a:spcBef>
                <a:spcPts val="1200"/>
              </a:spcBef>
              <a:spcAft>
                <a:spcPts val="0"/>
              </a:spcAft>
              <a:buClr>
                <a:srgbClr val="000000"/>
              </a:buClr>
              <a:buSzPts val="1800"/>
              <a:buChar char="●"/>
            </a:pPr>
            <a:r>
              <a:rPr lang="en">
                <a:solidFill>
                  <a:srgbClr val="000000"/>
                </a:solidFill>
              </a:rPr>
              <a:t>Request-Response interface </a:t>
            </a:r>
            <a:endParaRPr>
              <a:solidFill>
                <a:srgbClr val="000000"/>
              </a:solidFill>
            </a:endParaRPr>
          </a:p>
          <a:p>
            <a:pPr indent="-342900" lvl="1" marL="914400" rtl="0" algn="l">
              <a:lnSpc>
                <a:spcPct val="115000"/>
              </a:lnSpc>
              <a:spcBef>
                <a:spcPts val="0"/>
              </a:spcBef>
              <a:spcAft>
                <a:spcPts val="0"/>
              </a:spcAft>
              <a:buClr>
                <a:srgbClr val="000000"/>
              </a:buClr>
              <a:buSzPts val="1800"/>
              <a:buChar char="○"/>
            </a:pPr>
            <a:r>
              <a:rPr lang="en" sz="1800">
                <a:solidFill>
                  <a:schemeClr val="dk1"/>
                </a:solidFill>
              </a:rPr>
              <a:t>Request: arguments to remote procedure</a:t>
            </a:r>
            <a:endParaRPr sz="1800">
              <a:solidFill>
                <a:schemeClr val="dk1"/>
              </a:solidFill>
            </a:endParaRPr>
          </a:p>
          <a:p>
            <a:pPr indent="-342900" lvl="1" marL="914400" rtl="0" algn="l">
              <a:lnSpc>
                <a:spcPct val="115000"/>
              </a:lnSpc>
              <a:spcBef>
                <a:spcPts val="0"/>
              </a:spcBef>
              <a:spcAft>
                <a:spcPts val="0"/>
              </a:spcAft>
              <a:buClr>
                <a:schemeClr val="dk1"/>
              </a:buClr>
              <a:buSzPts val="1800"/>
              <a:buChar char="○"/>
            </a:pPr>
            <a:r>
              <a:rPr lang="en" sz="1800">
                <a:solidFill>
                  <a:schemeClr val="dk1"/>
                </a:solidFill>
              </a:rPr>
              <a:t>Response: return values of remote procedure</a:t>
            </a:r>
            <a:endParaRPr sz="1800">
              <a:solidFill>
                <a:schemeClr val="dk1"/>
              </a:solidFill>
            </a:endParaRPr>
          </a:p>
          <a:p>
            <a:pPr indent="0" lvl="0" marL="0" rtl="0" algn="l">
              <a:lnSpc>
                <a:spcPct val="115000"/>
              </a:lnSpc>
              <a:spcBef>
                <a:spcPts val="1200"/>
              </a:spcBef>
              <a:spcAft>
                <a:spcPts val="0"/>
              </a:spcAft>
              <a:buSzPts val="1800"/>
              <a:buNone/>
            </a:pPr>
            <a:r>
              <a:t/>
            </a:r>
            <a:endParaRPr sz="1800">
              <a:solidFill>
                <a:schemeClr val="dk1"/>
              </a:solidFill>
            </a:endParaRPr>
          </a:p>
          <a:p>
            <a:pPr indent="-342900" lvl="0" marL="457200" rtl="0" algn="l">
              <a:lnSpc>
                <a:spcPct val="115000"/>
              </a:lnSpc>
              <a:spcBef>
                <a:spcPts val="1200"/>
              </a:spcBef>
              <a:spcAft>
                <a:spcPts val="0"/>
              </a:spcAft>
              <a:buClr>
                <a:schemeClr val="dk1"/>
              </a:buClr>
              <a:buSzPts val="1800"/>
              <a:buChar char="●"/>
            </a:pPr>
            <a:r>
              <a:rPr lang="en">
                <a:solidFill>
                  <a:schemeClr val="dk1"/>
                </a:solidFill>
              </a:rPr>
              <a:t>Examples: client-server, master-worker, peer-peer communication</a:t>
            </a:r>
            <a:r>
              <a:rPr lang="en">
                <a:solidFill>
                  <a:srgbClr val="000000"/>
                </a:solidFill>
              </a:rPr>
              <a:t>	</a:t>
            </a:r>
            <a:endParaRPr>
              <a:solidFill>
                <a:srgbClr val="000000"/>
              </a:solidFill>
            </a:endParaRPr>
          </a:p>
        </p:txBody>
      </p:sp>
      <p:sp>
        <p:nvSpPr>
          <p:cNvPr id="82" name="Google Shape;82;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0" st="0"/>
                                            </p:txEl>
                                          </p:spTgt>
                                        </p:tgtEl>
                                        <p:attrNameLst>
                                          <p:attrName>style.visibility</p:attrName>
                                        </p:attrNameLst>
                                      </p:cBhvr>
                                      <p:to>
                                        <p:strVal val="visible"/>
                                      </p:to>
                                    </p:set>
                                    <p:animEffect filter="fade" transition="in">
                                      <p:cBhvr>
                                        <p:cTn dur="1"/>
                                        <p:tgtEl>
                                          <p:spTgt spid="81">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1" st="1"/>
                                            </p:txEl>
                                          </p:spTgt>
                                        </p:tgtEl>
                                        <p:attrNameLst>
                                          <p:attrName>style.visibility</p:attrName>
                                        </p:attrNameLst>
                                      </p:cBhvr>
                                      <p:to>
                                        <p:strVal val="visible"/>
                                      </p:to>
                                    </p:set>
                                    <p:animEffect filter="fade" transition="in">
                                      <p:cBhvr>
                                        <p:cTn dur="1"/>
                                        <p:tgtEl>
                                          <p:spTgt spid="81">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2" st="2"/>
                                            </p:txEl>
                                          </p:spTgt>
                                        </p:tgtEl>
                                        <p:attrNameLst>
                                          <p:attrName>style.visibility</p:attrName>
                                        </p:attrNameLst>
                                      </p:cBhvr>
                                      <p:to>
                                        <p:strVal val="visible"/>
                                      </p:to>
                                    </p:set>
                                    <p:animEffect filter="fade" transition="in">
                                      <p:cBhvr>
                                        <p:cTn dur="1"/>
                                        <p:tgtEl>
                                          <p:spTgt spid="81">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3" st="3"/>
                                            </p:txEl>
                                          </p:spTgt>
                                        </p:tgtEl>
                                        <p:attrNameLst>
                                          <p:attrName>style.visibility</p:attrName>
                                        </p:attrNameLst>
                                      </p:cBhvr>
                                      <p:to>
                                        <p:strVal val="visible"/>
                                      </p:to>
                                    </p:set>
                                    <p:animEffect filter="fade" transition="in">
                                      <p:cBhvr>
                                        <p:cTn dur="1"/>
                                        <p:tgtEl>
                                          <p:spTgt spid="81">
                                            <p:txEl>
                                              <p:pRg end="3" st="3"/>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4" st="4"/>
                                            </p:txEl>
                                          </p:spTgt>
                                        </p:tgtEl>
                                        <p:attrNameLst>
                                          <p:attrName>style.visibility</p:attrName>
                                        </p:attrNameLst>
                                      </p:cBhvr>
                                      <p:to>
                                        <p:strVal val="visible"/>
                                      </p:to>
                                    </p:set>
                                    <p:animEffect filter="fade" transition="in">
                                      <p:cBhvr>
                                        <p:cTn dur="1"/>
                                        <p:tgtEl>
                                          <p:spTgt spid="81">
                                            <p:txEl>
                                              <p:pRg end="4" st="4"/>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5" st="5"/>
                                            </p:txEl>
                                          </p:spTgt>
                                        </p:tgtEl>
                                        <p:attrNameLst>
                                          <p:attrName>style.visibility</p:attrName>
                                        </p:attrNameLst>
                                      </p:cBhvr>
                                      <p:to>
                                        <p:strVal val="visible"/>
                                      </p:to>
                                    </p:set>
                                    <p:animEffect filter="fade" transition="in">
                                      <p:cBhvr>
                                        <p:cTn dur="1"/>
                                        <p:tgtEl>
                                          <p:spTgt spid="81">
                                            <p:txEl>
                                              <p:pRg end="5" st="5"/>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1">
                                            <p:txEl>
                                              <p:pRg end="6" st="6"/>
                                            </p:txEl>
                                          </p:spTgt>
                                        </p:tgtEl>
                                        <p:attrNameLst>
                                          <p:attrName>style.visibility</p:attrName>
                                        </p:attrNameLst>
                                      </p:cBhvr>
                                      <p:to>
                                        <p:strVal val="visible"/>
                                      </p:to>
                                    </p:set>
                                    <p:animEffect filter="fade" transition="in">
                                      <p:cBhvr>
                                        <p:cTn dur="1"/>
                                        <p:tgtEl>
                                          <p:spTgt spid="81">
                                            <p:txEl>
                                              <p:pRg end="6" st="6"/>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3" name="Shape 423"/>
        <p:cNvGrpSpPr/>
        <p:nvPr/>
      </p:nvGrpSpPr>
      <p:grpSpPr>
        <a:xfrm>
          <a:off x="0" y="0"/>
          <a:ext cx="0" cy="0"/>
          <a:chOff x="0" y="0"/>
          <a:chExt cx="0" cy="0"/>
        </a:xfrm>
      </p:grpSpPr>
      <p:sp>
        <p:nvSpPr>
          <p:cNvPr id="424" name="Google Shape;424;p4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What if server 1 is just </a:t>
            </a:r>
            <a:r>
              <a:rPr i="1" lang="en">
                <a:solidFill>
                  <a:srgbClr val="000000"/>
                </a:solidFill>
              </a:rPr>
              <a:t>REALLY</a:t>
            </a:r>
            <a:r>
              <a:rPr lang="en">
                <a:solidFill>
                  <a:srgbClr val="000000"/>
                </a:solidFill>
              </a:rPr>
              <a:t> slow?</a:t>
            </a:r>
            <a:endParaRPr>
              <a:solidFill>
                <a:srgbClr val="000000"/>
              </a:solidFill>
            </a:endParaRPr>
          </a:p>
        </p:txBody>
      </p:sp>
      <p:pic>
        <p:nvPicPr>
          <p:cNvPr id="425" name="Google Shape;425;p40"/>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snail.png" id="426" name="Google Shape;426;p40"/>
          <p:cNvPicPr preferRelativeResize="0"/>
          <p:nvPr/>
        </p:nvPicPr>
        <p:blipFill rotWithShape="1">
          <a:blip r:embed="rId4">
            <a:alphaModFix/>
          </a:blip>
          <a:srcRect b="0" l="0" r="0" t="0"/>
          <a:stretch/>
        </p:blipFill>
        <p:spPr>
          <a:xfrm>
            <a:off x="2294175" y="1078951"/>
            <a:ext cx="619391" cy="572700"/>
          </a:xfrm>
          <a:prstGeom prst="rect">
            <a:avLst/>
          </a:prstGeom>
          <a:noFill/>
          <a:ln>
            <a:noFill/>
          </a:ln>
        </p:spPr>
      </p:pic>
      <p:sp>
        <p:nvSpPr>
          <p:cNvPr id="427" name="Google Shape;427;p40"/>
          <p:cNvSpPr txBox="1"/>
          <p:nvPr>
            <p:ph type="title"/>
          </p:nvPr>
        </p:nvSpPr>
        <p:spPr>
          <a:xfrm>
            <a:off x="2961750" y="4313950"/>
            <a:ext cx="27696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en" sz="2000">
                <a:solidFill>
                  <a:srgbClr val="FF0000"/>
                </a:solidFill>
              </a:rPr>
              <a:t>Server 1 is a </a:t>
            </a:r>
            <a:r>
              <a:rPr i="1" lang="en" sz="2000">
                <a:solidFill>
                  <a:srgbClr val="FF0000"/>
                </a:solidFill>
              </a:rPr>
              <a:t>straggler</a:t>
            </a:r>
            <a:endParaRPr i="1" sz="2000">
              <a:solidFill>
                <a:srgbClr val="FF0000"/>
              </a:solidFill>
            </a:endParaRPr>
          </a:p>
        </p:txBody>
      </p:sp>
      <p:sp>
        <p:nvSpPr>
          <p:cNvPr id="428" name="Google Shape;428;p40"/>
          <p:cNvSpPr/>
          <p:nvPr/>
        </p:nvSpPr>
        <p:spPr>
          <a:xfrm>
            <a:off x="41761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9" name="Google Shape;429;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3" name="Shape 433"/>
        <p:cNvGrpSpPr/>
        <p:nvPr/>
      </p:nvGrpSpPr>
      <p:grpSpPr>
        <a:xfrm>
          <a:off x="0" y="0"/>
          <a:ext cx="0" cy="0"/>
          <a:chOff x="0" y="0"/>
          <a:chExt cx="0" cy="0"/>
        </a:xfrm>
      </p:grpSpPr>
      <p:sp>
        <p:nvSpPr>
          <p:cNvPr id="434" name="Google Shape;434;p4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Use the same idea!</a:t>
            </a:r>
            <a:endParaRPr>
              <a:solidFill>
                <a:srgbClr val="000000"/>
              </a:solidFill>
            </a:endParaRPr>
          </a:p>
        </p:txBody>
      </p:sp>
      <p:pic>
        <p:nvPicPr>
          <p:cNvPr id="435" name="Google Shape;435;p41"/>
          <p:cNvPicPr preferRelativeResize="0"/>
          <p:nvPr/>
        </p:nvPicPr>
        <p:blipFill rotWithShape="1">
          <a:blip r:embed="rId3">
            <a:alphaModFix/>
          </a:blip>
          <a:srcRect b="0" l="0" r="0" t="0"/>
          <a:stretch/>
        </p:blipFill>
        <p:spPr>
          <a:xfrm>
            <a:off x="492350" y="2329774"/>
            <a:ext cx="8159299" cy="2642275"/>
          </a:xfrm>
          <a:prstGeom prst="rect">
            <a:avLst/>
          </a:prstGeom>
          <a:noFill/>
          <a:ln>
            <a:noFill/>
          </a:ln>
        </p:spPr>
      </p:pic>
      <p:pic>
        <p:nvPicPr>
          <p:cNvPr descr="snail.png" id="436" name="Google Shape;436;p41"/>
          <p:cNvPicPr preferRelativeResize="0"/>
          <p:nvPr/>
        </p:nvPicPr>
        <p:blipFill rotWithShape="1">
          <a:blip r:embed="rId4">
            <a:alphaModFix/>
          </a:blip>
          <a:srcRect b="0" l="0" r="0" t="0"/>
          <a:stretch/>
        </p:blipFill>
        <p:spPr>
          <a:xfrm>
            <a:off x="2294175" y="1957326"/>
            <a:ext cx="619391" cy="572700"/>
          </a:xfrm>
          <a:prstGeom prst="rect">
            <a:avLst/>
          </a:prstGeom>
          <a:noFill/>
          <a:ln>
            <a:noFill/>
          </a:ln>
        </p:spPr>
      </p:pic>
      <p:cxnSp>
        <p:nvCxnSpPr>
          <p:cNvPr id="437" name="Google Shape;437;p41"/>
          <p:cNvCxnSpPr/>
          <p:nvPr/>
        </p:nvCxnSpPr>
        <p:spPr>
          <a:xfrm flipH="1" rot="10800000">
            <a:off x="1200275" y="1476875"/>
            <a:ext cx="869400" cy="1628700"/>
          </a:xfrm>
          <a:prstGeom prst="straightConnector1">
            <a:avLst/>
          </a:prstGeom>
          <a:noFill/>
          <a:ln cap="flat" cmpd="sng" w="28575">
            <a:solidFill>
              <a:schemeClr val="dk2"/>
            </a:solidFill>
            <a:prstDash val="solid"/>
            <a:round/>
            <a:headEnd len="sm" w="sm" type="none"/>
            <a:tailEnd len="med" w="med" type="stealth"/>
          </a:ln>
        </p:spPr>
      </p:cxnSp>
      <p:sp>
        <p:nvSpPr>
          <p:cNvPr id="438" name="Google Shape;438;p41"/>
          <p:cNvSpPr/>
          <p:nvPr/>
        </p:nvSpPr>
        <p:spPr>
          <a:xfrm>
            <a:off x="2057525" y="1195125"/>
            <a:ext cx="1138800" cy="572700"/>
          </a:xfrm>
          <a:prstGeom prst="ellipse">
            <a:avLst/>
          </a:prstGeom>
          <a:solidFill>
            <a:srgbClr val="C9DAF8"/>
          </a:solidFill>
          <a:ln cap="flat" cmpd="sng" w="28575">
            <a:solidFill>
              <a:srgbClr val="4A86E8"/>
            </a:solidFill>
            <a:prstDash val="dash"/>
            <a:round/>
            <a:headEnd len="sm" w="sm" type="none"/>
            <a:tailEnd len="sm" w="sm" type="none"/>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300"/>
              <a:buFont typeface="Arial"/>
              <a:buNone/>
            </a:pPr>
            <a:r>
              <a:rPr b="0" i="0" lang="en" sz="1300" u="none" cap="none" strike="noStrike">
                <a:solidFill>
                  <a:srgbClr val="000000"/>
                </a:solidFill>
                <a:latin typeface="Arial"/>
                <a:ea typeface="Arial"/>
                <a:cs typeface="Arial"/>
                <a:sym typeface="Arial"/>
              </a:rPr>
              <a:t>Map 1*</a:t>
            </a:r>
            <a:endParaRPr b="0" i="0" sz="1300" u="none" cap="none" strike="noStrike">
              <a:solidFill>
                <a:srgbClr val="000000"/>
              </a:solidFill>
              <a:latin typeface="Arial"/>
              <a:ea typeface="Arial"/>
              <a:cs typeface="Arial"/>
              <a:sym typeface="Arial"/>
            </a:endParaRPr>
          </a:p>
        </p:txBody>
      </p:sp>
      <p:sp>
        <p:nvSpPr>
          <p:cNvPr id="439" name="Google Shape;439;p41"/>
          <p:cNvSpPr/>
          <p:nvPr/>
        </p:nvSpPr>
        <p:spPr>
          <a:xfrm>
            <a:off x="4176125" y="1896150"/>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40" name="Google Shape;440;p41"/>
          <p:cNvSpPr txBox="1"/>
          <p:nvPr>
            <p:ph type="title"/>
          </p:nvPr>
        </p:nvSpPr>
        <p:spPr>
          <a:xfrm>
            <a:off x="3378125" y="1195125"/>
            <a:ext cx="47781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i="1" lang="en" sz="2000">
                <a:solidFill>
                  <a:srgbClr val="FF0000"/>
                </a:solidFill>
              </a:rPr>
              <a:t>Speculative execution</a:t>
            </a:r>
            <a:endParaRPr i="1" sz="2000">
              <a:solidFill>
                <a:srgbClr val="FF0000"/>
              </a:solidFill>
            </a:endParaRPr>
          </a:p>
        </p:txBody>
      </p:sp>
      <p:sp>
        <p:nvSpPr>
          <p:cNvPr id="441" name="Google Shape;441;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44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5" name="Shape 445"/>
        <p:cNvGrpSpPr/>
        <p:nvPr/>
      </p:nvGrpSpPr>
      <p:grpSpPr>
        <a:xfrm>
          <a:off x="0" y="0"/>
          <a:ext cx="0" cy="0"/>
          <a:chOff x="0" y="0"/>
          <a:chExt cx="0" cy="0"/>
        </a:xfrm>
      </p:grpSpPr>
      <p:sp>
        <p:nvSpPr>
          <p:cNvPr id="446" name="Google Shape;446;p4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What should we re-execute?</a:t>
            </a:r>
            <a:endParaRPr>
              <a:solidFill>
                <a:srgbClr val="000000"/>
              </a:solidFill>
            </a:endParaRPr>
          </a:p>
        </p:txBody>
      </p:sp>
      <p:pic>
        <p:nvPicPr>
          <p:cNvPr id="447" name="Google Shape;447;p42"/>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48" name="Google Shape;448;p42"/>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sp>
        <p:nvSpPr>
          <p:cNvPr id="449" name="Google Shape;449;p42"/>
          <p:cNvSpPr/>
          <p:nvPr/>
        </p:nvSpPr>
        <p:spPr>
          <a:xfrm>
            <a:off x="57494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50" name="Google Shape;450;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4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All mappers might provide inputs to Reduce 2</a:t>
            </a:r>
            <a:endParaRPr>
              <a:solidFill>
                <a:srgbClr val="000000"/>
              </a:solidFill>
            </a:endParaRPr>
          </a:p>
        </p:txBody>
      </p:sp>
      <p:pic>
        <p:nvPicPr>
          <p:cNvPr id="456" name="Google Shape;456;p43"/>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57" name="Google Shape;457;p43"/>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sp>
        <p:nvSpPr>
          <p:cNvPr id="458" name="Google Shape;458;p43"/>
          <p:cNvSpPr/>
          <p:nvPr/>
        </p:nvSpPr>
        <p:spPr>
          <a:xfrm>
            <a:off x="57494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fire.png" id="459" name="Google Shape;459;p43"/>
          <p:cNvPicPr preferRelativeResize="0"/>
          <p:nvPr/>
        </p:nvPicPr>
        <p:blipFill rotWithShape="1">
          <a:blip r:embed="rId4">
            <a:alphaModFix/>
          </a:blip>
          <a:srcRect b="0" l="0" r="0" t="0"/>
          <a:stretch/>
        </p:blipFill>
        <p:spPr>
          <a:xfrm>
            <a:off x="2180675" y="2230800"/>
            <a:ext cx="852075" cy="812774"/>
          </a:xfrm>
          <a:prstGeom prst="rect">
            <a:avLst/>
          </a:prstGeom>
          <a:noFill/>
          <a:ln>
            <a:noFill/>
          </a:ln>
        </p:spPr>
      </p:pic>
      <p:pic>
        <p:nvPicPr>
          <p:cNvPr descr="fire.png" id="460" name="Google Shape;460;p43"/>
          <p:cNvPicPr preferRelativeResize="0"/>
          <p:nvPr/>
        </p:nvPicPr>
        <p:blipFill rotWithShape="1">
          <a:blip r:embed="rId4">
            <a:alphaModFix/>
          </a:blip>
          <a:srcRect b="0" l="0" r="0" t="0"/>
          <a:stretch/>
        </p:blipFill>
        <p:spPr>
          <a:xfrm>
            <a:off x="2180675" y="3221400"/>
            <a:ext cx="852075" cy="812774"/>
          </a:xfrm>
          <a:prstGeom prst="rect">
            <a:avLst/>
          </a:prstGeom>
          <a:noFill/>
          <a:ln>
            <a:noFill/>
          </a:ln>
        </p:spPr>
      </p:pic>
      <p:pic>
        <p:nvPicPr>
          <p:cNvPr descr="fire.png" id="461" name="Google Shape;461;p43"/>
          <p:cNvPicPr preferRelativeResize="0"/>
          <p:nvPr/>
        </p:nvPicPr>
        <p:blipFill rotWithShape="1">
          <a:blip r:embed="rId4">
            <a:alphaModFix/>
          </a:blip>
          <a:srcRect b="0" l="0" r="0" t="0"/>
          <a:stretch/>
        </p:blipFill>
        <p:spPr>
          <a:xfrm>
            <a:off x="2180675" y="1316400"/>
            <a:ext cx="852075" cy="812774"/>
          </a:xfrm>
          <a:prstGeom prst="rect">
            <a:avLst/>
          </a:prstGeom>
          <a:noFill/>
          <a:ln>
            <a:noFill/>
          </a:ln>
        </p:spPr>
      </p:pic>
      <p:sp>
        <p:nvSpPr>
          <p:cNvPr id="462" name="Google Shape;462;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6" name="Shape 466"/>
        <p:cNvGrpSpPr/>
        <p:nvPr/>
      </p:nvGrpSpPr>
      <p:grpSpPr>
        <a:xfrm>
          <a:off x="0" y="0"/>
          <a:ext cx="0" cy="0"/>
          <a:chOff x="0" y="0"/>
          <a:chExt cx="0" cy="0"/>
        </a:xfrm>
      </p:grpSpPr>
      <p:sp>
        <p:nvSpPr>
          <p:cNvPr id="467" name="Google Shape;467;p4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Can we be smarter?</a:t>
            </a:r>
            <a:endParaRPr>
              <a:solidFill>
                <a:srgbClr val="000000"/>
              </a:solidFill>
            </a:endParaRPr>
          </a:p>
        </p:txBody>
      </p:sp>
      <p:pic>
        <p:nvPicPr>
          <p:cNvPr id="468" name="Google Shape;468;p44"/>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69" name="Google Shape;469;p44"/>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sp>
        <p:nvSpPr>
          <p:cNvPr id="470" name="Google Shape;470;p44"/>
          <p:cNvSpPr/>
          <p:nvPr/>
        </p:nvSpPr>
        <p:spPr>
          <a:xfrm>
            <a:off x="57494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1" name="Google Shape;471;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5" name="Shape 475"/>
        <p:cNvGrpSpPr/>
        <p:nvPr/>
      </p:nvGrpSpPr>
      <p:grpSpPr>
        <a:xfrm>
          <a:off x="0" y="0"/>
          <a:ext cx="0" cy="0"/>
          <a:chOff x="0" y="0"/>
          <a:chExt cx="0" cy="0"/>
        </a:xfrm>
      </p:grpSpPr>
      <p:sp>
        <p:nvSpPr>
          <p:cNvPr id="476" name="Google Shape;476;p4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What should we re-execute?</a:t>
            </a:r>
            <a:endParaRPr>
              <a:solidFill>
                <a:srgbClr val="000000"/>
              </a:solidFill>
            </a:endParaRPr>
          </a:p>
        </p:txBody>
      </p:sp>
      <p:pic>
        <p:nvPicPr>
          <p:cNvPr id="477" name="Google Shape;477;p45"/>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78" name="Google Shape;478;p45"/>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sp>
        <p:nvSpPr>
          <p:cNvPr id="479" name="Google Shape;479;p45"/>
          <p:cNvSpPr/>
          <p:nvPr/>
        </p:nvSpPr>
        <p:spPr>
          <a:xfrm>
            <a:off x="57494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0" name="Google Shape;480;p45"/>
          <p:cNvSpPr/>
          <p:nvPr/>
        </p:nvSpPr>
        <p:spPr>
          <a:xfrm>
            <a:off x="3319975" y="1062100"/>
            <a:ext cx="1035000" cy="3439500"/>
          </a:xfrm>
          <a:prstGeom prst="ellipse">
            <a:avLst/>
          </a:prstGeom>
          <a:solidFill>
            <a:srgbClr val="4A86E8">
              <a:alpha val="44313"/>
            </a:srgbClr>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1" name="Google Shape;481;p45"/>
          <p:cNvSpPr txBox="1"/>
          <p:nvPr/>
        </p:nvSpPr>
        <p:spPr>
          <a:xfrm>
            <a:off x="1048525" y="4545975"/>
            <a:ext cx="5577900" cy="472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800"/>
              <a:buFont typeface="Arial"/>
              <a:buNone/>
            </a:pPr>
            <a:r>
              <a:rPr b="0" i="0" lang="en" sz="1800" u="none" cap="none" strike="noStrike">
                <a:solidFill>
                  <a:srgbClr val="000000"/>
                </a:solidFill>
                <a:latin typeface="Arial"/>
                <a:ea typeface="Arial"/>
                <a:cs typeface="Arial"/>
                <a:sym typeface="Arial"/>
              </a:rPr>
              <a:t>Write intermediate output to stable storage</a:t>
            </a:r>
            <a:endParaRPr b="0" i="0" sz="1800" u="none" cap="none" strike="noStrike">
              <a:solidFill>
                <a:srgbClr val="000000"/>
              </a:solidFill>
              <a:latin typeface="Arial"/>
              <a:ea typeface="Arial"/>
              <a:cs typeface="Arial"/>
              <a:sym typeface="Arial"/>
            </a:endParaRPr>
          </a:p>
        </p:txBody>
      </p:sp>
      <p:sp>
        <p:nvSpPr>
          <p:cNvPr id="482" name="Google Shape;482;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6" name="Shape 486"/>
        <p:cNvGrpSpPr/>
        <p:nvPr/>
      </p:nvGrpSpPr>
      <p:grpSpPr>
        <a:xfrm>
          <a:off x="0" y="0"/>
          <a:ext cx="0" cy="0"/>
          <a:chOff x="0" y="0"/>
          <a:chExt cx="0" cy="0"/>
        </a:xfrm>
      </p:grpSpPr>
      <p:sp>
        <p:nvSpPr>
          <p:cNvPr id="487" name="Google Shape;487;p4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What could go wrong?</a:t>
            </a:r>
            <a:endParaRPr>
              <a:solidFill>
                <a:srgbClr val="000000"/>
              </a:solidFill>
            </a:endParaRPr>
          </a:p>
        </p:txBody>
      </p:sp>
      <p:pic>
        <p:nvPicPr>
          <p:cNvPr id="488" name="Google Shape;488;p46"/>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489" name="Google Shape;489;p46"/>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pic>
        <p:nvPicPr>
          <p:cNvPr descr="fire.png" id="490" name="Google Shape;490;p46"/>
          <p:cNvPicPr preferRelativeResize="0"/>
          <p:nvPr/>
        </p:nvPicPr>
        <p:blipFill rotWithShape="1">
          <a:blip r:embed="rId4">
            <a:alphaModFix/>
          </a:blip>
          <a:srcRect b="0" l="0" r="0" t="0"/>
          <a:stretch/>
        </p:blipFill>
        <p:spPr>
          <a:xfrm>
            <a:off x="2192925" y="2230800"/>
            <a:ext cx="852075" cy="812774"/>
          </a:xfrm>
          <a:prstGeom prst="rect">
            <a:avLst/>
          </a:prstGeom>
          <a:noFill/>
          <a:ln>
            <a:noFill/>
          </a:ln>
        </p:spPr>
      </p:pic>
      <p:pic>
        <p:nvPicPr>
          <p:cNvPr descr="fire.png" id="491" name="Google Shape;491;p46"/>
          <p:cNvPicPr preferRelativeResize="0"/>
          <p:nvPr/>
        </p:nvPicPr>
        <p:blipFill rotWithShape="1">
          <a:blip r:embed="rId4">
            <a:alphaModFix/>
          </a:blip>
          <a:srcRect b="0" l="0" r="0" t="0"/>
          <a:stretch/>
        </p:blipFill>
        <p:spPr>
          <a:xfrm>
            <a:off x="3482200" y="2230800"/>
            <a:ext cx="852075" cy="812774"/>
          </a:xfrm>
          <a:prstGeom prst="rect">
            <a:avLst/>
          </a:prstGeom>
          <a:noFill/>
          <a:ln>
            <a:noFill/>
          </a:ln>
        </p:spPr>
      </p:pic>
      <p:sp>
        <p:nvSpPr>
          <p:cNvPr id="492" name="Google Shape;492;p46"/>
          <p:cNvSpPr/>
          <p:nvPr/>
        </p:nvSpPr>
        <p:spPr>
          <a:xfrm>
            <a:off x="5749425" y="1017725"/>
            <a:ext cx="4475400" cy="30759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93" name="Google Shape;493;p4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4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Mapreduce: What could go wrong?</a:t>
            </a:r>
            <a:endParaRPr>
              <a:solidFill>
                <a:srgbClr val="000000"/>
              </a:solidFill>
            </a:endParaRPr>
          </a:p>
        </p:txBody>
      </p:sp>
      <p:pic>
        <p:nvPicPr>
          <p:cNvPr id="499" name="Google Shape;499;p47"/>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pic>
        <p:nvPicPr>
          <p:cNvPr descr="fire.png" id="500" name="Google Shape;500;p47"/>
          <p:cNvPicPr preferRelativeResize="0"/>
          <p:nvPr/>
        </p:nvPicPr>
        <p:blipFill rotWithShape="1">
          <a:blip r:embed="rId4">
            <a:alphaModFix/>
          </a:blip>
          <a:srcRect b="0" l="0" r="0" t="0"/>
          <a:stretch/>
        </p:blipFill>
        <p:spPr>
          <a:xfrm>
            <a:off x="4771475" y="2230800"/>
            <a:ext cx="852075" cy="812774"/>
          </a:xfrm>
          <a:prstGeom prst="rect">
            <a:avLst/>
          </a:prstGeom>
          <a:noFill/>
          <a:ln>
            <a:noFill/>
          </a:ln>
        </p:spPr>
      </p:pic>
      <p:pic>
        <p:nvPicPr>
          <p:cNvPr descr="fire.png" id="501" name="Google Shape;501;p47"/>
          <p:cNvPicPr preferRelativeResize="0"/>
          <p:nvPr/>
        </p:nvPicPr>
        <p:blipFill rotWithShape="1">
          <a:blip r:embed="rId4">
            <a:alphaModFix/>
          </a:blip>
          <a:srcRect b="0" l="0" r="0" t="0"/>
          <a:stretch/>
        </p:blipFill>
        <p:spPr>
          <a:xfrm>
            <a:off x="2192925" y="2230800"/>
            <a:ext cx="852075" cy="812774"/>
          </a:xfrm>
          <a:prstGeom prst="rect">
            <a:avLst/>
          </a:prstGeom>
          <a:noFill/>
          <a:ln>
            <a:noFill/>
          </a:ln>
        </p:spPr>
      </p:pic>
      <p:sp>
        <p:nvSpPr>
          <p:cNvPr id="502" name="Google Shape;502;p47"/>
          <p:cNvSpPr/>
          <p:nvPr/>
        </p:nvSpPr>
        <p:spPr>
          <a:xfrm>
            <a:off x="-85600" y="-29500"/>
            <a:ext cx="9319500" cy="5253600"/>
          </a:xfrm>
          <a:prstGeom prst="rect">
            <a:avLst/>
          </a:prstGeom>
          <a:solidFill>
            <a:srgbClr val="FFFFFF">
              <a:alpha val="93725"/>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03" name="Google Shape;503;p47"/>
          <p:cNvSpPr txBox="1"/>
          <p:nvPr>
            <p:ph type="title"/>
          </p:nvPr>
        </p:nvSpPr>
        <p:spPr>
          <a:xfrm>
            <a:off x="311700" y="2037075"/>
            <a:ext cx="8520600" cy="15474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2800"/>
              <a:buNone/>
            </a:pPr>
            <a:r>
              <a:rPr b="1" lang="en">
                <a:solidFill>
                  <a:srgbClr val="000000"/>
                </a:solidFill>
              </a:rPr>
              <a:t>Key idea: Determine tasks to recompute using </a:t>
            </a:r>
            <a:r>
              <a:rPr b="1" i="1" lang="en">
                <a:solidFill>
                  <a:srgbClr val="000000"/>
                </a:solidFill>
              </a:rPr>
              <a:t>data lineage</a:t>
            </a:r>
            <a:r>
              <a:rPr lang="en">
                <a:solidFill>
                  <a:srgbClr val="000000"/>
                </a:solidFill>
              </a:rPr>
              <a:t>, instead of recomputing all tasks</a:t>
            </a:r>
            <a:endParaRPr>
              <a:solidFill>
                <a:srgbClr val="000000"/>
              </a:solidFill>
            </a:endParaRPr>
          </a:p>
        </p:txBody>
      </p:sp>
      <p:sp>
        <p:nvSpPr>
          <p:cNvPr id="504" name="Google Shape;504;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08" name="Shape 508"/>
        <p:cNvGrpSpPr/>
        <p:nvPr/>
      </p:nvGrpSpPr>
      <p:grpSpPr>
        <a:xfrm>
          <a:off x="0" y="0"/>
          <a:ext cx="0" cy="0"/>
          <a:chOff x="0" y="0"/>
          <a:chExt cx="0" cy="0"/>
        </a:xfrm>
      </p:grpSpPr>
      <p:sp>
        <p:nvSpPr>
          <p:cNvPr id="509" name="Google Shape;509;p4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Lineage is useful for optimizations too</a:t>
            </a:r>
            <a:endParaRPr>
              <a:solidFill>
                <a:srgbClr val="000000"/>
              </a:solidFill>
            </a:endParaRPr>
          </a:p>
        </p:txBody>
      </p:sp>
      <p:pic>
        <p:nvPicPr>
          <p:cNvPr id="510" name="Google Shape;510;p48"/>
          <p:cNvPicPr preferRelativeResize="0"/>
          <p:nvPr/>
        </p:nvPicPr>
        <p:blipFill rotWithShape="1">
          <a:blip r:embed="rId3">
            <a:alphaModFix/>
          </a:blip>
          <a:srcRect b="0" l="0" r="0" t="0"/>
          <a:stretch/>
        </p:blipFill>
        <p:spPr>
          <a:xfrm>
            <a:off x="492350" y="1451399"/>
            <a:ext cx="8159299" cy="2642275"/>
          </a:xfrm>
          <a:prstGeom prst="rect">
            <a:avLst/>
          </a:prstGeom>
          <a:noFill/>
          <a:ln>
            <a:noFill/>
          </a:ln>
        </p:spPr>
      </p:pic>
      <p:sp>
        <p:nvSpPr>
          <p:cNvPr id="511" name="Google Shape;511;p48"/>
          <p:cNvSpPr/>
          <p:nvPr/>
        </p:nvSpPr>
        <p:spPr>
          <a:xfrm>
            <a:off x="3380150" y="1378825"/>
            <a:ext cx="967500" cy="2779800"/>
          </a:xfrm>
          <a:prstGeom prst="rect">
            <a:avLst/>
          </a:prstGeom>
          <a:noFill/>
          <a:ln cap="flat" cmpd="sng" w="38100">
            <a:solidFill>
              <a:srgbClr val="FF0000"/>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12" name="Google Shape;512;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11"/>
                                        </p:tgtEl>
                                        <p:attrNameLst>
                                          <p:attrName>style.visibility</p:attrName>
                                        </p:attrNameLst>
                                      </p:cBhvr>
                                      <p:to>
                                        <p:strVal val="visible"/>
                                      </p:to>
                                    </p:set>
                                    <p:animEffect filter="fade" transition="in">
                                      <p:cBhvr>
                                        <p:cTn dur="1"/>
                                        <p:tgtEl>
                                          <p:spTgt spid="5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spTree>
      <p:nvGrpSpPr>
        <p:cNvPr id="516" name="Shape 516"/>
        <p:cNvGrpSpPr/>
        <p:nvPr/>
      </p:nvGrpSpPr>
      <p:grpSpPr>
        <a:xfrm>
          <a:off x="0" y="0"/>
          <a:ext cx="0" cy="0"/>
          <a:chOff x="0" y="0"/>
          <a:chExt cx="0" cy="0"/>
        </a:xfrm>
      </p:grpSpPr>
      <p:sp>
        <p:nvSpPr>
          <p:cNvPr id="517" name="Google Shape;517;p4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solidFill>
                  <a:srgbClr val="000000"/>
                </a:solidFill>
              </a:rPr>
              <a:t>Reusing map outputs</a:t>
            </a:r>
            <a:endParaRPr>
              <a:solidFill>
                <a:srgbClr val="000000"/>
              </a:solidFill>
            </a:endParaRPr>
          </a:p>
        </p:txBody>
      </p:sp>
      <p:pic>
        <p:nvPicPr>
          <p:cNvPr id="518" name="Google Shape;518;p49"/>
          <p:cNvPicPr preferRelativeResize="0"/>
          <p:nvPr/>
        </p:nvPicPr>
        <p:blipFill rotWithShape="1">
          <a:blip r:embed="rId3">
            <a:alphaModFix/>
          </a:blip>
          <a:srcRect b="0" l="0" r="0" t="0"/>
          <a:stretch/>
        </p:blipFill>
        <p:spPr>
          <a:xfrm>
            <a:off x="1974150" y="1181975"/>
            <a:ext cx="5259300" cy="1703150"/>
          </a:xfrm>
          <a:prstGeom prst="rect">
            <a:avLst/>
          </a:prstGeom>
          <a:noFill/>
          <a:ln>
            <a:noFill/>
          </a:ln>
        </p:spPr>
      </p:pic>
      <p:pic>
        <p:nvPicPr>
          <p:cNvPr id="519" name="Google Shape;519;p49"/>
          <p:cNvPicPr preferRelativeResize="0"/>
          <p:nvPr/>
        </p:nvPicPr>
        <p:blipFill rotWithShape="1">
          <a:blip r:embed="rId3">
            <a:alphaModFix/>
          </a:blip>
          <a:srcRect b="0" l="0" r="0" t="0"/>
          <a:stretch/>
        </p:blipFill>
        <p:spPr>
          <a:xfrm>
            <a:off x="1974150" y="3110600"/>
            <a:ext cx="5259300" cy="1703150"/>
          </a:xfrm>
          <a:prstGeom prst="rect">
            <a:avLst/>
          </a:prstGeom>
          <a:noFill/>
          <a:ln>
            <a:noFill/>
          </a:ln>
        </p:spPr>
      </p:pic>
      <p:sp>
        <p:nvSpPr>
          <p:cNvPr id="520" name="Google Shape;520;p49"/>
          <p:cNvSpPr/>
          <p:nvPr/>
        </p:nvSpPr>
        <p:spPr>
          <a:xfrm>
            <a:off x="1910550" y="2970875"/>
            <a:ext cx="2718600" cy="1996200"/>
          </a:xfrm>
          <a:prstGeom prst="rect">
            <a:avLst/>
          </a:prstGeom>
          <a:solidFill>
            <a:srgbClr val="FFFFFF">
              <a:alpha val="9058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nvGrpSpPr>
          <p:cNvPr id="521" name="Google Shape;521;p49"/>
          <p:cNvGrpSpPr/>
          <p:nvPr/>
        </p:nvGrpSpPr>
        <p:grpSpPr>
          <a:xfrm>
            <a:off x="4196800" y="2735825"/>
            <a:ext cx="457025" cy="1827000"/>
            <a:chOff x="2715000" y="2797050"/>
            <a:chExt cx="457025" cy="1827000"/>
          </a:xfrm>
        </p:grpSpPr>
        <p:cxnSp>
          <p:nvCxnSpPr>
            <p:cNvPr id="522" name="Google Shape;522;p49"/>
            <p:cNvCxnSpPr/>
            <p:nvPr/>
          </p:nvCxnSpPr>
          <p:spPr>
            <a:xfrm>
              <a:off x="2715000" y="2797050"/>
              <a:ext cx="432600" cy="627000"/>
            </a:xfrm>
            <a:prstGeom prst="straightConnector1">
              <a:avLst/>
            </a:prstGeom>
            <a:noFill/>
            <a:ln cap="flat" cmpd="sng" w="28575">
              <a:solidFill>
                <a:srgbClr val="FF0000"/>
              </a:solidFill>
              <a:prstDash val="solid"/>
              <a:round/>
              <a:headEnd len="sm" w="sm" type="none"/>
              <a:tailEnd len="med" w="med" type="triangle"/>
            </a:ln>
          </p:spPr>
        </p:cxnSp>
        <p:cxnSp>
          <p:nvCxnSpPr>
            <p:cNvPr id="523" name="Google Shape;523;p49"/>
            <p:cNvCxnSpPr>
              <a:endCxn id="520" idx="3"/>
            </p:cNvCxnSpPr>
            <p:nvPr/>
          </p:nvCxnSpPr>
          <p:spPr>
            <a:xfrm>
              <a:off x="2718950" y="2848500"/>
              <a:ext cx="428400" cy="1181700"/>
            </a:xfrm>
            <a:prstGeom prst="straightConnector1">
              <a:avLst/>
            </a:prstGeom>
            <a:noFill/>
            <a:ln cap="flat" cmpd="sng" w="28575">
              <a:solidFill>
                <a:srgbClr val="FF0000"/>
              </a:solidFill>
              <a:prstDash val="solid"/>
              <a:round/>
              <a:headEnd len="sm" w="sm" type="none"/>
              <a:tailEnd len="med" w="med" type="triangle"/>
            </a:ln>
          </p:spPr>
        </p:cxnSp>
        <p:cxnSp>
          <p:nvCxnSpPr>
            <p:cNvPr id="524" name="Google Shape;524;p49"/>
            <p:cNvCxnSpPr/>
            <p:nvPr/>
          </p:nvCxnSpPr>
          <p:spPr>
            <a:xfrm>
              <a:off x="2721125" y="2797050"/>
              <a:ext cx="450900" cy="1827000"/>
            </a:xfrm>
            <a:prstGeom prst="straightConnector1">
              <a:avLst/>
            </a:prstGeom>
            <a:noFill/>
            <a:ln cap="flat" cmpd="sng" w="28575">
              <a:solidFill>
                <a:srgbClr val="FF0000"/>
              </a:solidFill>
              <a:prstDash val="solid"/>
              <a:round/>
              <a:headEnd len="sm" w="sm" type="none"/>
              <a:tailEnd len="med" w="med" type="triangle"/>
            </a:ln>
          </p:spPr>
        </p:cxnSp>
      </p:grpSp>
      <p:sp>
        <p:nvSpPr>
          <p:cNvPr id="525" name="Google Shape;525;p49"/>
          <p:cNvSpPr txBox="1"/>
          <p:nvPr>
            <p:ph type="title"/>
          </p:nvPr>
        </p:nvSpPr>
        <p:spPr>
          <a:xfrm>
            <a:off x="585925" y="1707950"/>
            <a:ext cx="10551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en" sz="2000">
                <a:solidFill>
                  <a:srgbClr val="FF0000"/>
                </a:solidFill>
              </a:rPr>
              <a:t>Job 1:</a:t>
            </a:r>
            <a:endParaRPr sz="2000">
              <a:solidFill>
                <a:srgbClr val="FF0000"/>
              </a:solidFill>
            </a:endParaRPr>
          </a:p>
        </p:txBody>
      </p:sp>
      <p:sp>
        <p:nvSpPr>
          <p:cNvPr id="526" name="Google Shape;526;p49"/>
          <p:cNvSpPr txBox="1"/>
          <p:nvPr>
            <p:ph type="title"/>
          </p:nvPr>
        </p:nvSpPr>
        <p:spPr>
          <a:xfrm>
            <a:off x="585925" y="3612950"/>
            <a:ext cx="1055100" cy="5727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2800"/>
              <a:buNone/>
            </a:pPr>
            <a:r>
              <a:rPr lang="en" sz="2000">
                <a:solidFill>
                  <a:srgbClr val="FF0000"/>
                </a:solidFill>
              </a:rPr>
              <a:t>Job 2:</a:t>
            </a:r>
            <a:endParaRPr sz="2000">
              <a:solidFill>
                <a:srgbClr val="FF0000"/>
              </a:solidFill>
            </a:endParaRPr>
          </a:p>
        </p:txBody>
      </p:sp>
      <p:sp>
        <p:nvSpPr>
          <p:cNvPr id="527" name="Google Shape;527;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520"/>
                                        </p:tgtEl>
                                        <p:attrNameLst>
                                          <p:attrName>style.visibility</p:attrName>
                                        </p:attrNameLst>
                                      </p:cBhvr>
                                      <p:to>
                                        <p:strVal val="visible"/>
                                      </p:to>
                                    </p:set>
                                    <p:animEffect filter="fade" transition="in">
                                      <p:cBhvr>
                                        <p:cTn dur="1"/>
                                        <p:tgtEl>
                                          <p:spTgt spid="520"/>
                                        </p:tgtEl>
                                      </p:cBhvr>
                                    </p:animEffect>
                                  </p:childTnLst>
                                </p:cTn>
                              </p:par>
                              <p:par>
                                <p:cTn fill="hold" nodeType="withEffect" presetClass="entr" presetID="10" presetSubtype="0">
                                  <p:stCondLst>
                                    <p:cond delay="0"/>
                                  </p:stCondLst>
                                  <p:childTnLst>
                                    <p:set>
                                      <p:cBhvr>
                                        <p:cTn dur="1" fill="hold">
                                          <p:stCondLst>
                                            <p:cond delay="0"/>
                                          </p:stCondLst>
                                        </p:cTn>
                                        <p:tgtEl>
                                          <p:spTgt spid="521"/>
                                        </p:tgtEl>
                                        <p:attrNameLst>
                                          <p:attrName>style.visibility</p:attrName>
                                        </p:attrNameLst>
                                      </p:cBhvr>
                                      <p:to>
                                        <p:strVal val="visible"/>
                                      </p:to>
                                    </p:set>
                                    <p:animEffect filter="fade" transition="in">
                                      <p:cBhvr>
                                        <p:cTn dur="1"/>
                                        <p:tgtEl>
                                          <p:spTgt spid="5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Example: Master-Worker</a:t>
            </a:r>
            <a:endParaRPr b="1">
              <a:solidFill>
                <a:srgbClr val="000000"/>
              </a:solidFill>
            </a:endParaRPr>
          </a:p>
        </p:txBody>
      </p:sp>
      <p:sp>
        <p:nvSpPr>
          <p:cNvPr id="88" name="Google Shape;88;p5"/>
          <p:cNvSpPr txBox="1"/>
          <p:nvPr/>
        </p:nvSpPr>
        <p:spPr>
          <a:xfrm>
            <a:off x="5128952" y="1898850"/>
            <a:ext cx="3703348" cy="1345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rgbClr val="4A86E8"/>
                </a:solidFill>
                <a:latin typeface="Consolas"/>
                <a:ea typeface="Consolas"/>
                <a:cs typeface="Consolas"/>
                <a:sym typeface="Consolas"/>
              </a:rPr>
              <a:t>Worker</a:t>
            </a:r>
            <a:r>
              <a:rPr b="0" i="0" lang="en" sz="1600" u="none" cap="none" strike="noStrike">
                <a:solidFill>
                  <a:schemeClr val="dk1"/>
                </a:solidFill>
                <a:latin typeface="Consolas"/>
                <a:ea typeface="Consolas"/>
                <a:cs typeface="Consolas"/>
                <a:sym typeface="Consolas"/>
              </a:rPr>
              <a:t>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a:t>
            </a:r>
            <a:r>
              <a:rPr b="0" i="0" lang="en" sz="1600" u="none" cap="none" strike="noStrike">
                <a:solidFill>
                  <a:srgbClr val="000000"/>
                </a:solidFill>
                <a:latin typeface="Consolas"/>
                <a:ea typeface="Consolas"/>
                <a:cs typeface="Consolas"/>
                <a:sym typeface="Consolas"/>
              </a:rPr>
              <a:t>func RunTask(index) result {</a:t>
            </a:r>
            <a:endParaRPr b="0" i="0" sz="1600" u="none" cap="none" strike="noStrike">
              <a:solidFill>
                <a:srgbClr val="000000"/>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rgbClr val="000000"/>
                </a:solidFill>
                <a:latin typeface="Consolas"/>
                <a:ea typeface="Consolas"/>
                <a:cs typeface="Consolas"/>
                <a:sym typeface="Consolas"/>
              </a:rPr>
              <a:t>    // ...</a:t>
            </a:r>
            <a:endParaRPr b="0" i="0" sz="1600" u="none" cap="none" strike="noStrike">
              <a:solidFill>
                <a:srgbClr val="000000"/>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rgbClr val="000000"/>
                </a:solidFill>
                <a:latin typeface="Consolas"/>
                <a:ea typeface="Consolas"/>
                <a:cs typeface="Consolas"/>
                <a:sym typeface="Consolas"/>
              </a:rPr>
              <a:t>  }</a:t>
            </a:r>
            <a:endParaRPr b="0" i="0" sz="1600" u="none" cap="none" strike="noStrike">
              <a:solidFill>
                <a:srgbClr val="000000"/>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rgbClr val="000000"/>
                </a:solidFill>
                <a:latin typeface="Consolas"/>
                <a:ea typeface="Consolas"/>
                <a:cs typeface="Consolas"/>
                <a:sym typeface="Consolas"/>
              </a:rPr>
              <a:t>}</a:t>
            </a:r>
            <a:endParaRPr b="0" i="0" sz="1600" u="none" cap="none" strike="noStrike">
              <a:solidFill>
                <a:srgbClr val="000000"/>
              </a:solidFill>
              <a:latin typeface="Arial"/>
              <a:ea typeface="Arial"/>
              <a:cs typeface="Arial"/>
              <a:sym typeface="Arial"/>
            </a:endParaRPr>
          </a:p>
        </p:txBody>
      </p:sp>
      <p:sp>
        <p:nvSpPr>
          <p:cNvPr id="89" name="Google Shape;89;p5"/>
          <p:cNvSpPr txBox="1"/>
          <p:nvPr/>
        </p:nvSpPr>
        <p:spPr>
          <a:xfrm>
            <a:off x="311699" y="1802325"/>
            <a:ext cx="4817253" cy="1720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rgbClr val="FF0000"/>
                </a:solidFill>
                <a:latin typeface="Consolas"/>
                <a:ea typeface="Consolas"/>
                <a:cs typeface="Consolas"/>
                <a:sym typeface="Consolas"/>
              </a:rPr>
              <a:t>Master</a:t>
            </a:r>
            <a:r>
              <a:rPr b="0" i="0" lang="en" sz="1600" u="none" cap="none" strike="noStrike">
                <a:solidFill>
                  <a:schemeClr val="dk1"/>
                </a:solidFill>
                <a:latin typeface="Consolas"/>
                <a:ea typeface="Consolas"/>
                <a:cs typeface="Consolas"/>
                <a:sym typeface="Consolas"/>
              </a:rPr>
              <a:t>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func LaunchTasks()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for worker in workers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a:t>
            </a:r>
            <a:r>
              <a:rPr b="0" i="0" lang="en" sz="1600" u="none" cap="none" strike="noStrike">
                <a:solidFill>
                  <a:srgbClr val="999999"/>
                </a:solidFill>
                <a:latin typeface="Consolas"/>
                <a:ea typeface="Consolas"/>
                <a:cs typeface="Consolas"/>
                <a:sym typeface="Consolas"/>
              </a:rPr>
              <a:t>// want to call</a:t>
            </a:r>
            <a:r>
              <a:rPr b="0" i="0" lang="en" sz="1600" u="none" cap="none" strike="noStrike">
                <a:solidFill>
                  <a:srgbClr val="B7B7B7"/>
                </a:solidFill>
                <a:latin typeface="Consolas"/>
                <a:ea typeface="Consolas"/>
                <a:cs typeface="Consolas"/>
                <a:sym typeface="Consolas"/>
              </a:rPr>
              <a:t> </a:t>
            </a:r>
            <a:r>
              <a:rPr b="0" i="0" lang="en" sz="1600" u="none" cap="none" strike="noStrike">
                <a:solidFill>
                  <a:srgbClr val="4A86E8"/>
                </a:solidFill>
                <a:latin typeface="Consolas"/>
                <a:ea typeface="Consolas"/>
                <a:cs typeface="Consolas"/>
                <a:sym typeface="Consolas"/>
              </a:rPr>
              <a:t>Worker</a:t>
            </a:r>
            <a:r>
              <a:rPr b="0" i="0" lang="en" sz="1600" u="none" cap="none" strike="noStrike">
                <a:solidFill>
                  <a:srgbClr val="999999"/>
                </a:solidFill>
                <a:latin typeface="Consolas"/>
                <a:ea typeface="Consolas"/>
                <a:cs typeface="Consolas"/>
                <a:sym typeface="Consolas"/>
              </a:rPr>
              <a:t>.RunTask(...)</a:t>
            </a:r>
            <a:endParaRPr b="0" i="0" sz="1600" u="none" cap="none" strike="noStrike">
              <a:solidFill>
                <a:srgbClr val="999999"/>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  }</a:t>
            </a:r>
            <a:endParaRPr b="0" i="0" sz="16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600"/>
              <a:buFont typeface="Arial"/>
              <a:buNone/>
            </a:pPr>
            <a:r>
              <a:rPr b="0" i="0" lang="en" sz="1600" u="none" cap="none" strike="noStrike">
                <a:solidFill>
                  <a:schemeClr val="dk1"/>
                </a:solidFill>
                <a:latin typeface="Consolas"/>
                <a:ea typeface="Consolas"/>
                <a:cs typeface="Consolas"/>
                <a:sym typeface="Consolas"/>
              </a:rPr>
              <a:t>}</a:t>
            </a:r>
            <a:endParaRPr b="0" i="0" sz="1600" u="none" cap="none" strike="noStrike">
              <a:solidFill>
                <a:srgbClr val="000000"/>
              </a:solidFill>
              <a:latin typeface="Arial"/>
              <a:ea typeface="Arial"/>
              <a:cs typeface="Arial"/>
              <a:sym typeface="Arial"/>
            </a:endParaRPr>
          </a:p>
        </p:txBody>
      </p:sp>
      <p:sp>
        <p:nvSpPr>
          <p:cNvPr id="90" name="Google Shape;90;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6"/>
          <p:cNvSpPr txBox="1"/>
          <p:nvPr/>
        </p:nvSpPr>
        <p:spPr>
          <a:xfrm>
            <a:off x="354275" y="1316925"/>
            <a:ext cx="4635600" cy="31725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rgbClr val="FF0000"/>
                </a:solidFill>
                <a:latin typeface="Consolas"/>
                <a:ea typeface="Consolas"/>
                <a:cs typeface="Consolas"/>
                <a:sym typeface="Consolas"/>
              </a:rPr>
              <a:t>Master</a:t>
            </a: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func LaunchTasks()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for worker in workers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a:t>
            </a:r>
            <a:endParaRPr b="0" i="0" sz="1400" u="none" cap="none" strike="noStrike">
              <a:solidFill>
                <a:srgbClr val="000000"/>
              </a:solidFill>
              <a:latin typeface="Arial"/>
              <a:ea typeface="Arial"/>
              <a:cs typeface="Arial"/>
              <a:sym typeface="Arial"/>
            </a:endParaRPr>
          </a:p>
        </p:txBody>
      </p:sp>
      <p:sp>
        <p:nvSpPr>
          <p:cNvPr id="96" name="Google Shape;96;p6"/>
          <p:cNvSpPr txBox="1"/>
          <p:nvPr/>
        </p:nvSpPr>
        <p:spPr>
          <a:xfrm>
            <a:off x="152569" y="1316038"/>
            <a:ext cx="5448131" cy="31725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index = worker.Index</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address = worker.Address</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request = MakeRequest(</a:t>
            </a:r>
            <a:r>
              <a:rPr b="0" i="0" lang="en" sz="1400" u="none" cap="none" strike="noStrike">
                <a:solidFill>
                  <a:srgbClr val="FF9900"/>
                </a:solidFill>
                <a:latin typeface="Consolas"/>
                <a:ea typeface="Consolas"/>
                <a:cs typeface="Consolas"/>
                <a:sym typeface="Consolas"/>
              </a:rPr>
              <a:t>index</a:t>
            </a:r>
            <a:r>
              <a:rPr b="0" i="0" lang="en" sz="1400" u="none" cap="none" strike="noStrike">
                <a:solidFill>
                  <a:schemeClr val="dk1"/>
                </a:solidFill>
                <a:latin typeface="Consolas"/>
                <a:ea typeface="Consolas"/>
                <a:cs typeface="Consolas"/>
                <a:sym typeface="Consolas"/>
              </a:rPr>
              <a:t>)</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response = sendRPC(</a:t>
            </a:r>
            <a:r>
              <a:rPr b="0" i="0" lang="en" sz="1400" u="none" cap="none" strike="noStrike">
                <a:solidFill>
                  <a:srgbClr val="6AA84F"/>
                </a:solidFill>
                <a:latin typeface="Consolas"/>
                <a:ea typeface="Consolas"/>
                <a:cs typeface="Consolas"/>
                <a:sym typeface="Consolas"/>
              </a:rPr>
              <a:t>"RunTask"</a:t>
            </a:r>
            <a:r>
              <a:rPr b="0" i="0" lang="en" sz="1400" u="none" cap="none" strike="noStrike">
                <a:solidFill>
                  <a:schemeClr val="dk1"/>
                </a:solidFill>
                <a:latin typeface="Consolas"/>
                <a:ea typeface="Consolas"/>
                <a:cs typeface="Consolas"/>
                <a:sym typeface="Consolas"/>
              </a:rPr>
              <a:t>, address, request)</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result = response.</a:t>
            </a:r>
            <a:r>
              <a:rPr b="0" i="0" lang="en" sz="1400" u="none" cap="none" strike="noStrike">
                <a:solidFill>
                  <a:srgbClr val="9900FF"/>
                </a:solidFill>
                <a:latin typeface="Consolas"/>
                <a:ea typeface="Consolas"/>
                <a:cs typeface="Consolas"/>
                <a:sym typeface="Consolas"/>
              </a:rPr>
              <a:t>Result</a:t>
            </a:r>
            <a:endParaRPr b="0" i="0" sz="1400" u="none" cap="none" strike="noStrike">
              <a:solidFill>
                <a:srgbClr val="9900FF"/>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rgbClr val="9900FF"/>
                </a:solidFill>
                <a:latin typeface="Consolas"/>
                <a:ea typeface="Consolas"/>
                <a:cs typeface="Consolas"/>
                <a:sym typeface="Consolas"/>
              </a:rPr>
              <a:t>      </a:t>
            </a:r>
            <a:r>
              <a:rPr b="0" i="0" lang="en" sz="1400" u="none" cap="none" strike="noStrike">
                <a:solidFill>
                  <a:schemeClr val="dk1"/>
                </a:solidFill>
                <a:latin typeface="Consolas"/>
                <a:ea typeface="Consolas"/>
                <a:cs typeface="Consolas"/>
                <a:sym typeface="Consolas"/>
              </a:rPr>
              <a:t>handleResult(result)</a:t>
            </a:r>
            <a:endParaRPr b="0" i="0" sz="1400" u="none" cap="none" strike="noStrike">
              <a:solidFill>
                <a:srgbClr val="9900FF"/>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Example: Master-Worker</a:t>
            </a:r>
            <a:endParaRPr b="1">
              <a:solidFill>
                <a:srgbClr val="000000"/>
              </a:solidFill>
            </a:endParaRPr>
          </a:p>
        </p:txBody>
      </p:sp>
      <p:sp>
        <p:nvSpPr>
          <p:cNvPr id="98" name="Google Shape;98;p6"/>
          <p:cNvSpPr txBox="1"/>
          <p:nvPr/>
        </p:nvSpPr>
        <p:spPr>
          <a:xfrm>
            <a:off x="5634731" y="1249132"/>
            <a:ext cx="3356700" cy="13458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rgbClr val="4A86E8"/>
                </a:solidFill>
                <a:latin typeface="Consolas"/>
                <a:ea typeface="Consolas"/>
                <a:cs typeface="Consolas"/>
                <a:sym typeface="Consolas"/>
              </a:rPr>
              <a:t>Worker</a:t>
            </a: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func </a:t>
            </a:r>
            <a:r>
              <a:rPr b="0" i="0" lang="en" sz="1400" u="none" cap="none" strike="noStrike">
                <a:solidFill>
                  <a:srgbClr val="93C47D"/>
                </a:solidFill>
                <a:latin typeface="Consolas"/>
                <a:ea typeface="Consolas"/>
                <a:cs typeface="Consolas"/>
                <a:sym typeface="Consolas"/>
              </a:rPr>
              <a:t>RunTask</a:t>
            </a:r>
            <a:r>
              <a:rPr b="0" i="0" lang="en" sz="1400" u="none" cap="none" strike="noStrike">
                <a:solidFill>
                  <a:schemeClr val="dk1"/>
                </a:solidFill>
                <a:latin typeface="Consolas"/>
                <a:ea typeface="Consolas"/>
                <a:cs typeface="Consolas"/>
                <a:sym typeface="Consolas"/>
              </a:rPr>
              <a:t>(</a:t>
            </a:r>
            <a:r>
              <a:rPr b="0" i="0" lang="en" sz="1400" u="none" cap="none" strike="noStrike">
                <a:solidFill>
                  <a:srgbClr val="FF9900"/>
                </a:solidFill>
                <a:latin typeface="Consolas"/>
                <a:ea typeface="Consolas"/>
                <a:cs typeface="Consolas"/>
                <a:sym typeface="Consolas"/>
              </a:rPr>
              <a:t>index</a:t>
            </a:r>
            <a:r>
              <a:rPr b="0" i="0" lang="en" sz="1400" u="none" cap="none" strike="noStrike">
                <a:solidFill>
                  <a:schemeClr val="dk1"/>
                </a:solidFill>
                <a:latin typeface="Consolas"/>
                <a:ea typeface="Consolas"/>
                <a:cs typeface="Consolas"/>
                <a:sym typeface="Consolas"/>
              </a:rPr>
              <a:t>) </a:t>
            </a:r>
            <a:r>
              <a:rPr b="0" i="0" lang="en" sz="1400" u="none" cap="none" strike="noStrike">
                <a:solidFill>
                  <a:srgbClr val="9900FF"/>
                </a:solidFill>
                <a:latin typeface="Consolas"/>
                <a:ea typeface="Consolas"/>
                <a:cs typeface="Consolas"/>
                <a:sym typeface="Consolas"/>
              </a:rPr>
              <a:t>result</a:t>
            </a: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rgbClr val="999999"/>
                </a:solidFill>
                <a:latin typeface="Consolas"/>
                <a:ea typeface="Consolas"/>
                <a:cs typeface="Consolas"/>
                <a:sym typeface="Consolas"/>
              </a:rPr>
              <a:t>    // ...</a:t>
            </a:r>
            <a:endParaRPr b="0" i="0" sz="1400" u="none" cap="none" strike="noStrike">
              <a:solidFill>
                <a:srgbClr val="999999"/>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  }</a:t>
            </a:r>
            <a:endParaRPr b="0" i="0" sz="1400" u="none" cap="none" strike="noStrike">
              <a:solidFill>
                <a:schemeClr val="dk1"/>
              </a:solidFill>
              <a:latin typeface="Consolas"/>
              <a:ea typeface="Consolas"/>
              <a:cs typeface="Consolas"/>
              <a:sym typeface="Consolas"/>
            </a:endParaRPr>
          </a:p>
          <a:p>
            <a:pPr indent="0" lvl="0" marL="0" marR="0" rtl="0" algn="l">
              <a:lnSpc>
                <a:spcPct val="115000"/>
              </a:lnSpc>
              <a:spcBef>
                <a:spcPts val="0"/>
              </a:spcBef>
              <a:spcAft>
                <a:spcPts val="0"/>
              </a:spcAft>
              <a:buClr>
                <a:srgbClr val="000000"/>
              </a:buClr>
              <a:buSzPts val="1400"/>
              <a:buFont typeface="Arial"/>
              <a:buNone/>
            </a:pPr>
            <a:r>
              <a:rPr b="0" i="0" lang="en" sz="1400" u="none" cap="none" strike="noStrike">
                <a:solidFill>
                  <a:schemeClr val="dk1"/>
                </a:solidFill>
                <a:latin typeface="Consolas"/>
                <a:ea typeface="Consolas"/>
                <a:cs typeface="Consolas"/>
                <a:sym typeface="Consolas"/>
              </a:rPr>
              <a:t>}</a:t>
            </a:r>
            <a:endParaRPr b="0" i="0" sz="1400" u="none" cap="none" strike="noStrike">
              <a:solidFill>
                <a:srgbClr val="000000"/>
              </a:solidFill>
              <a:latin typeface="Arial"/>
              <a:ea typeface="Arial"/>
              <a:cs typeface="Arial"/>
              <a:sym typeface="Arial"/>
            </a:endParaRPr>
          </a:p>
        </p:txBody>
      </p:sp>
      <p:sp>
        <p:nvSpPr>
          <p:cNvPr id="99" name="Google Shape;99;p6"/>
          <p:cNvSpPr txBox="1"/>
          <p:nvPr/>
        </p:nvSpPr>
        <p:spPr>
          <a:xfrm>
            <a:off x="5797958" y="3894368"/>
            <a:ext cx="2674500" cy="615600"/>
          </a:xfrm>
          <a:prstGeom prst="rect">
            <a:avLst/>
          </a:prstGeom>
          <a:solidFill>
            <a:srgbClr val="FFC000"/>
          </a:solidFill>
          <a:ln>
            <a:noFill/>
          </a:ln>
        </p:spPr>
        <p:txBody>
          <a:bodyPr anchorCtr="0" anchor="t" bIns="91425" lIns="91425" spcFirstLastPara="1" rIns="91425" wrap="square" tIns="91425">
            <a:spAutoFit/>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What is the problem? </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How is performance?</a:t>
            </a:r>
            <a:endParaRPr b="0" i="0" sz="1400" u="none" cap="none" strike="noStrike">
              <a:solidFill>
                <a:srgbClr val="000000"/>
              </a:solidFill>
              <a:latin typeface="Arial"/>
              <a:ea typeface="Arial"/>
              <a:cs typeface="Arial"/>
              <a:sym typeface="Arial"/>
            </a:endParaRPr>
          </a:p>
        </p:txBody>
      </p:sp>
      <p:sp>
        <p:nvSpPr>
          <p:cNvPr id="100" name="Google Shape;100;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10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Asynchronous RPC</a:t>
            </a:r>
            <a:endParaRPr b="1">
              <a:solidFill>
                <a:srgbClr val="000000"/>
              </a:solidFill>
            </a:endParaRPr>
          </a:p>
        </p:txBody>
      </p:sp>
      <p:sp>
        <p:nvSpPr>
          <p:cNvPr id="106" name="Google Shape;106;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a:solidFill>
                  <a:srgbClr val="00B050"/>
                </a:solidFill>
              </a:rPr>
              <a:t>Key Idea: Await RPC response in a separate thread</a:t>
            </a:r>
            <a:endParaRPr b="1">
              <a:solidFill>
                <a:srgbClr val="00B050"/>
              </a:solidFill>
            </a:endParaRPr>
          </a:p>
          <a:p>
            <a:pPr indent="0" lvl="0" marL="0" rtl="0" algn="l">
              <a:lnSpc>
                <a:spcPct val="115000"/>
              </a:lnSpc>
              <a:spcBef>
                <a:spcPts val="1200"/>
              </a:spcBef>
              <a:spcAft>
                <a:spcPts val="0"/>
              </a:spcAft>
              <a:buSzPts val="1800"/>
              <a:buNone/>
            </a:pPr>
            <a:r>
              <a:rPr lang="en">
                <a:solidFill>
                  <a:srgbClr val="000000"/>
                </a:solidFill>
              </a:rPr>
              <a:t>Multiple ways to implement this:</a:t>
            </a:r>
            <a:endParaRPr>
              <a:solidFill>
                <a:srgbClr val="000000"/>
              </a:solidFill>
            </a:endParaRPr>
          </a:p>
          <a:p>
            <a:pPr indent="-342900" lvl="0" marL="457200" rtl="0" algn="l">
              <a:lnSpc>
                <a:spcPct val="115000"/>
              </a:lnSpc>
              <a:spcBef>
                <a:spcPts val="1200"/>
              </a:spcBef>
              <a:spcAft>
                <a:spcPts val="0"/>
              </a:spcAft>
              <a:buClr>
                <a:srgbClr val="000000"/>
              </a:buClr>
              <a:buSzPts val="1800"/>
              <a:buAutoNum type="arabicPeriod"/>
            </a:pPr>
            <a:r>
              <a:rPr lang="en">
                <a:solidFill>
                  <a:srgbClr val="000000"/>
                </a:solidFill>
              </a:rPr>
              <a:t>Pass a </a:t>
            </a:r>
            <a:r>
              <a:rPr i="1" lang="en">
                <a:solidFill>
                  <a:srgbClr val="000000"/>
                </a:solidFill>
              </a:rPr>
              <a:t>callback</a:t>
            </a:r>
            <a:r>
              <a:rPr lang="en">
                <a:solidFill>
                  <a:srgbClr val="000000"/>
                </a:solidFill>
              </a:rPr>
              <a:t> to RPC that will be invoked later</a:t>
            </a:r>
            <a:endParaRPr>
              <a:solidFill>
                <a:srgbClr val="000000"/>
              </a:solidFill>
            </a:endParaRPr>
          </a:p>
        </p:txBody>
      </p:sp>
      <p:sp>
        <p:nvSpPr>
          <p:cNvPr id="107" name="Google Shape;107;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0" st="0"/>
                                            </p:txEl>
                                          </p:spTgt>
                                        </p:tgtEl>
                                        <p:attrNameLst>
                                          <p:attrName>style.visibility</p:attrName>
                                        </p:attrNameLst>
                                      </p:cBhvr>
                                      <p:to>
                                        <p:strVal val="visible"/>
                                      </p:to>
                                    </p:set>
                                    <p:animEffect filter="fade" transition="in">
                                      <p:cBhvr>
                                        <p:cTn dur="1"/>
                                        <p:tgtEl>
                                          <p:spTgt spid="10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1" st="1"/>
                                            </p:txEl>
                                          </p:spTgt>
                                        </p:tgtEl>
                                        <p:attrNameLst>
                                          <p:attrName>style.visibility</p:attrName>
                                        </p:attrNameLst>
                                      </p:cBhvr>
                                      <p:to>
                                        <p:strVal val="visible"/>
                                      </p:to>
                                    </p:set>
                                    <p:animEffect filter="fade" transition="in">
                                      <p:cBhvr>
                                        <p:cTn dur="1"/>
                                        <p:tgtEl>
                                          <p:spTgt spid="10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xEl>
                                              <p:pRg end="2" st="2"/>
                                            </p:txEl>
                                          </p:spTgt>
                                        </p:tgtEl>
                                        <p:attrNameLst>
                                          <p:attrName>style.visibility</p:attrName>
                                        </p:attrNameLst>
                                      </p:cBhvr>
                                      <p:to>
                                        <p:strVal val="visible"/>
                                      </p:to>
                                    </p:set>
                                    <p:animEffect filter="fade" transition="in">
                                      <p:cBhvr>
                                        <p:cTn dur="1"/>
                                        <p:tgtEl>
                                          <p:spTgt spid="106">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Asynchronous RPC</a:t>
            </a:r>
            <a:endParaRPr b="1">
              <a:solidFill>
                <a:srgbClr val="000000"/>
              </a:solidFill>
            </a:endParaRPr>
          </a:p>
        </p:txBody>
      </p:sp>
      <p:sp>
        <p:nvSpPr>
          <p:cNvPr id="113" name="Google Shape;113;p8"/>
          <p:cNvSpPr txBox="1"/>
          <p:nvPr>
            <p:ph idx="1" type="body"/>
          </p:nvPr>
        </p:nvSpPr>
        <p:spPr>
          <a:xfrm>
            <a:off x="311700" y="1152475"/>
            <a:ext cx="8258722" cy="3416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a:solidFill>
                  <a:srgbClr val="00B050"/>
                </a:solidFill>
              </a:rPr>
              <a:t>Key Idea: Await RPC response in a separate thread</a:t>
            </a:r>
            <a:endParaRPr b="1">
              <a:solidFill>
                <a:srgbClr val="00B050"/>
              </a:solidFill>
            </a:endParaRPr>
          </a:p>
          <a:p>
            <a:pPr indent="0" lvl="0" marL="0" rtl="0" algn="l">
              <a:lnSpc>
                <a:spcPct val="115000"/>
              </a:lnSpc>
              <a:spcBef>
                <a:spcPts val="1200"/>
              </a:spcBef>
              <a:spcAft>
                <a:spcPts val="0"/>
              </a:spcAft>
              <a:buSzPts val="1800"/>
              <a:buNone/>
            </a:pPr>
            <a:r>
              <a:rPr lang="en">
                <a:solidFill>
                  <a:srgbClr val="000000"/>
                </a:solidFill>
              </a:rPr>
              <a:t>Multiple ways to implement this:</a:t>
            </a:r>
            <a:endParaRPr>
              <a:solidFill>
                <a:srgbClr val="000000"/>
              </a:solidFill>
            </a:endParaRPr>
          </a:p>
          <a:p>
            <a:pPr indent="-342900" lvl="0" marL="457200" rtl="0" algn="l">
              <a:lnSpc>
                <a:spcPct val="115000"/>
              </a:lnSpc>
              <a:spcBef>
                <a:spcPts val="1200"/>
              </a:spcBef>
              <a:spcAft>
                <a:spcPts val="0"/>
              </a:spcAft>
              <a:buSzPts val="1800"/>
              <a:buAutoNum type="arabicPeriod"/>
            </a:pPr>
            <a:r>
              <a:rPr lang="en">
                <a:solidFill>
                  <a:srgbClr val="000000"/>
                </a:solidFill>
              </a:rPr>
              <a:t>Pass a</a:t>
            </a:r>
            <a:r>
              <a:rPr lang="en">
                <a:solidFill>
                  <a:srgbClr val="FFFFFF"/>
                </a:solidFill>
              </a:rPr>
              <a:t> </a:t>
            </a:r>
            <a:r>
              <a:rPr b="1" i="1" lang="en">
                <a:solidFill>
                  <a:srgbClr val="FF0000"/>
                </a:solidFill>
              </a:rPr>
              <a:t>callback</a:t>
            </a:r>
            <a:r>
              <a:rPr lang="en">
                <a:solidFill>
                  <a:srgbClr val="FFFFFF"/>
                </a:solidFill>
              </a:rPr>
              <a:t> </a:t>
            </a:r>
            <a:r>
              <a:rPr lang="en">
                <a:solidFill>
                  <a:srgbClr val="000000"/>
                </a:solidFill>
              </a:rPr>
              <a:t>to RPC that will be invoked later</a:t>
            </a:r>
            <a:endParaRPr>
              <a:solidFill>
                <a:srgbClr val="000000"/>
              </a:solidFill>
            </a:endParaRPr>
          </a:p>
          <a:p>
            <a:pPr indent="457200" lvl="0" marL="457200" rtl="0" algn="l">
              <a:lnSpc>
                <a:spcPct val="115000"/>
              </a:lnSpc>
              <a:spcBef>
                <a:spcPts val="1200"/>
              </a:spcBef>
              <a:spcAft>
                <a:spcPts val="0"/>
              </a:spcAft>
              <a:buSzPts val="1800"/>
              <a:buNone/>
            </a:pPr>
            <a:r>
              <a:rPr lang="en" sz="1600">
                <a:solidFill>
                  <a:schemeClr val="dk1"/>
                </a:solidFill>
                <a:latin typeface="Consolas"/>
                <a:ea typeface="Consolas"/>
                <a:cs typeface="Consolas"/>
                <a:sym typeface="Consolas"/>
              </a:rPr>
              <a:t>func </a:t>
            </a:r>
            <a:r>
              <a:rPr lang="en" sz="1600">
                <a:solidFill>
                  <a:srgbClr val="FF0000"/>
                </a:solidFill>
                <a:latin typeface="Consolas"/>
                <a:ea typeface="Consolas"/>
                <a:cs typeface="Consolas"/>
                <a:sym typeface="Consolas"/>
              </a:rPr>
              <a:t>handleResponse</a:t>
            </a:r>
            <a:r>
              <a:rPr lang="en" sz="1600">
                <a:solidFill>
                  <a:schemeClr val="dk1"/>
                </a:solidFill>
                <a:latin typeface="Consolas"/>
                <a:ea typeface="Consolas"/>
                <a:cs typeface="Consolas"/>
                <a:sym typeface="Consolas"/>
              </a:rPr>
              <a:t> {</a:t>
            </a:r>
            <a:endParaRPr sz="1600">
              <a:solidFill>
                <a:schemeClr val="dk1"/>
              </a:solidFill>
              <a:latin typeface="Consolas"/>
              <a:ea typeface="Consolas"/>
              <a:cs typeface="Consolas"/>
              <a:sym typeface="Consolas"/>
            </a:endParaRPr>
          </a:p>
          <a:p>
            <a:pPr indent="457200" lvl="0" marL="457200" rtl="0" algn="l">
              <a:lnSpc>
                <a:spcPct val="115000"/>
              </a:lnSpc>
              <a:spcBef>
                <a:spcPts val="0"/>
              </a:spcBef>
              <a:spcAft>
                <a:spcPts val="0"/>
              </a:spcAft>
              <a:buSzPts val="1800"/>
              <a:buNone/>
            </a:pPr>
            <a:r>
              <a:rPr lang="en" sz="1600">
                <a:solidFill>
                  <a:schemeClr val="dk1"/>
                </a:solidFill>
                <a:latin typeface="Consolas"/>
                <a:ea typeface="Consolas"/>
                <a:cs typeface="Consolas"/>
                <a:sym typeface="Consolas"/>
              </a:rPr>
              <a:t>	…</a:t>
            </a:r>
            <a:endParaRPr sz="1600">
              <a:solidFill>
                <a:schemeClr val="dk1"/>
              </a:solidFill>
              <a:latin typeface="Consolas"/>
              <a:ea typeface="Consolas"/>
              <a:cs typeface="Consolas"/>
              <a:sym typeface="Consolas"/>
            </a:endParaRPr>
          </a:p>
          <a:p>
            <a:pPr indent="457200" lvl="0" marL="457200" rtl="0" algn="l">
              <a:lnSpc>
                <a:spcPct val="115000"/>
              </a:lnSpc>
              <a:spcBef>
                <a:spcPts val="0"/>
              </a:spcBef>
              <a:spcAft>
                <a:spcPts val="0"/>
              </a:spcAft>
              <a:buSzPts val="1800"/>
              <a:buNone/>
            </a:pPr>
            <a:r>
              <a:rPr lang="en" sz="1600">
                <a:solidFill>
                  <a:schemeClr val="dk1"/>
                </a:solidFill>
                <a:latin typeface="Consolas"/>
                <a:ea typeface="Consolas"/>
                <a:cs typeface="Consolas"/>
                <a:sym typeface="Consolas"/>
              </a:rPr>
              <a:t>   // e.g process result and notify the master</a:t>
            </a:r>
            <a:endParaRPr sz="1600">
              <a:solidFill>
                <a:schemeClr val="dk1"/>
              </a:solidFill>
              <a:latin typeface="Consolas"/>
              <a:ea typeface="Consolas"/>
              <a:cs typeface="Consolas"/>
              <a:sym typeface="Consolas"/>
            </a:endParaRPr>
          </a:p>
          <a:p>
            <a:pPr indent="457200" lvl="0" marL="457200" rtl="0" algn="l">
              <a:lnSpc>
                <a:spcPct val="115000"/>
              </a:lnSpc>
              <a:spcBef>
                <a:spcPts val="0"/>
              </a:spcBef>
              <a:spcAft>
                <a:spcPts val="0"/>
              </a:spcAft>
              <a:buSzPts val="1800"/>
              <a:buNone/>
            </a:pPr>
            <a:r>
              <a:rPr lang="en" sz="1600">
                <a:solidFill>
                  <a:schemeClr val="dk1"/>
                </a:solidFill>
                <a:latin typeface="Consolas"/>
                <a:ea typeface="Consolas"/>
                <a:cs typeface="Consolas"/>
                <a:sym typeface="Consolas"/>
              </a:rPr>
              <a:t>}</a:t>
            </a:r>
            <a:endParaRPr sz="1600">
              <a:solidFill>
                <a:schemeClr val="dk1"/>
              </a:solidFill>
              <a:latin typeface="Consolas"/>
              <a:ea typeface="Consolas"/>
              <a:cs typeface="Consolas"/>
              <a:sym typeface="Consolas"/>
            </a:endParaRPr>
          </a:p>
          <a:p>
            <a:pPr indent="0" lvl="0" marL="457200" rtl="0" algn="l">
              <a:lnSpc>
                <a:spcPct val="115000"/>
              </a:lnSpc>
              <a:spcBef>
                <a:spcPts val="0"/>
              </a:spcBef>
              <a:spcAft>
                <a:spcPts val="0"/>
              </a:spcAft>
              <a:buSzPts val="1800"/>
              <a:buNone/>
            </a:pPr>
            <a:r>
              <a:t/>
            </a:r>
            <a:endParaRPr sz="1600">
              <a:solidFill>
                <a:schemeClr val="dk1"/>
              </a:solidFill>
              <a:latin typeface="Consolas"/>
              <a:ea typeface="Consolas"/>
              <a:cs typeface="Consolas"/>
              <a:sym typeface="Consolas"/>
            </a:endParaRPr>
          </a:p>
          <a:p>
            <a:pPr indent="457200" lvl="0" marL="457200" rtl="0" algn="l">
              <a:lnSpc>
                <a:spcPct val="115000"/>
              </a:lnSpc>
              <a:spcBef>
                <a:spcPts val="0"/>
              </a:spcBef>
              <a:spcAft>
                <a:spcPts val="0"/>
              </a:spcAft>
              <a:buSzPts val="1800"/>
              <a:buNone/>
            </a:pPr>
            <a:r>
              <a:rPr lang="en" sz="1600">
                <a:solidFill>
                  <a:schemeClr val="dk1"/>
                </a:solidFill>
                <a:latin typeface="Consolas"/>
                <a:ea typeface="Consolas"/>
                <a:cs typeface="Consolas"/>
                <a:sym typeface="Consolas"/>
              </a:rPr>
              <a:t>sendRPC(</a:t>
            </a:r>
            <a:r>
              <a:rPr lang="en" sz="1600">
                <a:solidFill>
                  <a:srgbClr val="6AA84F"/>
                </a:solidFill>
                <a:latin typeface="Consolas"/>
                <a:ea typeface="Consolas"/>
                <a:cs typeface="Consolas"/>
                <a:sym typeface="Consolas"/>
              </a:rPr>
              <a:t>"RunTask"</a:t>
            </a:r>
            <a:r>
              <a:rPr lang="en" sz="1600">
                <a:solidFill>
                  <a:schemeClr val="dk1"/>
                </a:solidFill>
                <a:latin typeface="Consolas"/>
                <a:ea typeface="Consolas"/>
                <a:cs typeface="Consolas"/>
                <a:sym typeface="Consolas"/>
              </a:rPr>
              <a:t>, address, request, </a:t>
            </a:r>
            <a:r>
              <a:rPr lang="en" sz="1600">
                <a:solidFill>
                  <a:srgbClr val="FF0000"/>
                </a:solidFill>
                <a:latin typeface="Consolas"/>
                <a:ea typeface="Consolas"/>
                <a:cs typeface="Consolas"/>
                <a:sym typeface="Consolas"/>
              </a:rPr>
              <a:t>handleResponse</a:t>
            </a:r>
            <a:r>
              <a:rPr lang="en" sz="1600">
                <a:solidFill>
                  <a:schemeClr val="dk1"/>
                </a:solidFill>
                <a:latin typeface="Consolas"/>
                <a:ea typeface="Consolas"/>
                <a:cs typeface="Consolas"/>
                <a:sym typeface="Consolas"/>
              </a:rPr>
              <a:t>)</a:t>
            </a:r>
            <a:endParaRPr sz="1600">
              <a:solidFill>
                <a:srgbClr val="FFFFFF"/>
              </a:solidFill>
            </a:endParaRPr>
          </a:p>
          <a:p>
            <a:pPr indent="0" lvl="0" marL="0" rtl="0" algn="l">
              <a:lnSpc>
                <a:spcPct val="115000"/>
              </a:lnSpc>
              <a:spcBef>
                <a:spcPts val="0"/>
              </a:spcBef>
              <a:spcAft>
                <a:spcPts val="1200"/>
              </a:spcAft>
              <a:buSzPts val="1800"/>
              <a:buNone/>
            </a:pPr>
            <a:r>
              <a:t/>
            </a:r>
            <a:endParaRPr>
              <a:solidFill>
                <a:srgbClr val="FFFFFF"/>
              </a:solidFill>
            </a:endParaRPr>
          </a:p>
        </p:txBody>
      </p:sp>
      <p:sp>
        <p:nvSpPr>
          <p:cNvPr id="114" name="Google Shape;11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b="1" lang="en">
                <a:solidFill>
                  <a:srgbClr val="000000"/>
                </a:solidFill>
              </a:rPr>
              <a:t>Asynchronous RPC</a:t>
            </a:r>
            <a:endParaRPr b="1">
              <a:solidFill>
                <a:srgbClr val="000000"/>
              </a:solidFill>
            </a:endParaRPr>
          </a:p>
        </p:txBody>
      </p:sp>
      <p:sp>
        <p:nvSpPr>
          <p:cNvPr id="120" name="Google Shape;120;p9"/>
          <p:cNvSpPr txBox="1"/>
          <p:nvPr>
            <p:ph idx="1" type="body"/>
          </p:nvPr>
        </p:nvSpPr>
        <p:spPr>
          <a:xfrm>
            <a:off x="311700" y="1152475"/>
            <a:ext cx="8520600" cy="32331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a:solidFill>
                  <a:srgbClr val="00B050"/>
                </a:solidFill>
              </a:rPr>
              <a:t>Key Idea: Await RPC response in a separate thread</a:t>
            </a:r>
            <a:endParaRPr b="1">
              <a:solidFill>
                <a:srgbClr val="00B050"/>
              </a:solidFill>
            </a:endParaRPr>
          </a:p>
          <a:p>
            <a:pPr indent="0" lvl="0" marL="0" rtl="0" algn="l">
              <a:lnSpc>
                <a:spcPct val="115000"/>
              </a:lnSpc>
              <a:spcBef>
                <a:spcPts val="1200"/>
              </a:spcBef>
              <a:spcAft>
                <a:spcPts val="0"/>
              </a:spcAft>
              <a:buSzPts val="1800"/>
              <a:buNone/>
            </a:pPr>
            <a:r>
              <a:rPr lang="en">
                <a:solidFill>
                  <a:srgbClr val="000000"/>
                </a:solidFill>
              </a:rPr>
              <a:t>Multiple ways to implement this:</a:t>
            </a:r>
            <a:endParaRPr>
              <a:solidFill>
                <a:srgbClr val="000000"/>
              </a:solidFill>
            </a:endParaRPr>
          </a:p>
          <a:p>
            <a:pPr indent="-342900" lvl="0" marL="457200" rtl="0" algn="l">
              <a:lnSpc>
                <a:spcPct val="200000"/>
              </a:lnSpc>
              <a:spcBef>
                <a:spcPts val="1200"/>
              </a:spcBef>
              <a:spcAft>
                <a:spcPts val="0"/>
              </a:spcAft>
              <a:buClr>
                <a:srgbClr val="000000"/>
              </a:buClr>
              <a:buSzPts val="1800"/>
              <a:buAutoNum type="arabicPeriod"/>
            </a:pPr>
            <a:r>
              <a:rPr lang="en">
                <a:solidFill>
                  <a:srgbClr val="000000"/>
                </a:solidFill>
              </a:rPr>
              <a:t>Pass a </a:t>
            </a:r>
            <a:r>
              <a:rPr b="1" i="1" lang="en">
                <a:solidFill>
                  <a:srgbClr val="FF0000"/>
                </a:solidFill>
              </a:rPr>
              <a:t>callback</a:t>
            </a:r>
            <a:r>
              <a:rPr lang="en">
                <a:solidFill>
                  <a:srgbClr val="000000"/>
                </a:solidFill>
              </a:rPr>
              <a:t> to RPC that will be invoked later</a:t>
            </a:r>
            <a:endParaRPr>
              <a:solidFill>
                <a:srgbClr val="000000"/>
              </a:solidFill>
            </a:endParaRPr>
          </a:p>
          <a:p>
            <a:pPr indent="-342900" lvl="0" marL="457200" rtl="0" algn="l">
              <a:lnSpc>
                <a:spcPct val="200000"/>
              </a:lnSpc>
              <a:spcBef>
                <a:spcPts val="0"/>
              </a:spcBef>
              <a:spcAft>
                <a:spcPts val="0"/>
              </a:spcAft>
              <a:buClr>
                <a:srgbClr val="000000"/>
              </a:buClr>
              <a:buSzPts val="1800"/>
              <a:buAutoNum type="arabicPeriod"/>
            </a:pPr>
            <a:r>
              <a:rPr lang="en">
                <a:solidFill>
                  <a:srgbClr val="000000"/>
                </a:solidFill>
              </a:rPr>
              <a:t>Use </a:t>
            </a:r>
            <a:r>
              <a:rPr b="1" i="1" lang="en">
                <a:solidFill>
                  <a:srgbClr val="FF0000"/>
                </a:solidFill>
              </a:rPr>
              <a:t>channels</a:t>
            </a:r>
            <a:r>
              <a:rPr lang="en">
                <a:solidFill>
                  <a:srgbClr val="000000"/>
                </a:solidFill>
              </a:rPr>
              <a:t> to communicate RPC reply back to main thread</a:t>
            </a:r>
            <a:endParaRPr sz="1400">
              <a:solidFill>
                <a:srgbClr val="000000"/>
              </a:solidFill>
              <a:latin typeface="Consolas"/>
              <a:ea typeface="Consolas"/>
              <a:cs typeface="Consolas"/>
              <a:sym typeface="Consolas"/>
            </a:endParaRPr>
          </a:p>
        </p:txBody>
      </p:sp>
      <p:sp>
        <p:nvSpPr>
          <p:cNvPr id="121" name="Google Shape;12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p>
            <a:pPr indent="0" lvl="0" marL="0" rtl="0" algn="r">
              <a:lnSpc>
                <a:spcPct val="100000"/>
              </a:lnSpc>
              <a:spcBef>
                <a:spcPts val="0"/>
              </a:spcBef>
              <a:spcAft>
                <a:spcPts val="0"/>
              </a:spcAft>
              <a:buSzPts val="1000"/>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