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316"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5143500" type="screen16x9"/>
  <p:notesSz cx="6858000" cy="9144000"/>
  <p:embeddedFontLst>
    <p:embeddedFont>
      <p:font typeface="Consolas" panose="020B0609020204030204" pitchFamily="49" charset="0"/>
      <p:regular r:id="rId63"/>
      <p:bold r:id="rId64"/>
      <p:italic r:id="rId65"/>
      <p:boldItalic r:id="rId66"/>
    </p:embeddedFont>
    <p:embeddedFont>
      <p:font typeface="Roboto Mono" pitchFamily="49"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7"/>
    <p:restoredTop sz="66314"/>
  </p:normalViewPr>
  <p:slideViewPr>
    <p:cSldViewPr snapToGrid="0">
      <p:cViewPr varScale="1">
        <p:scale>
          <a:sx n="137" d="100"/>
          <a:sy n="137"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kg.go.dev/sync#RWMutex.RLock"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pkg.go.dev/sync#Mutex.Lock"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eeksforgeeks.org/switch-statement-in-go/"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b6ad5bc2f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b6ad5bc2f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6ad5bc2f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b6ad5bc2f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b6ad5bc2f7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b6ad5bc2f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54095efc3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54095efc3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b="0" dirty="0">
                <a:solidFill>
                  <a:schemeClr val="dk1"/>
                </a:solidFill>
              </a:rPr>
              <a:t>Multiple threads could execute this function at the same time.</a:t>
            </a:r>
            <a:endParaRPr b="0" dirty="0">
              <a:solidFill>
                <a:schemeClr val="dk1"/>
              </a:solidFill>
            </a:endParaRPr>
          </a:p>
          <a:p>
            <a:pPr marL="0" lvl="0" indent="0" algn="l" rtl="0">
              <a:lnSpc>
                <a:spcPct val="115000"/>
              </a:lnSpc>
              <a:spcBef>
                <a:spcPts val="1200"/>
              </a:spcBef>
              <a:spcAft>
                <a:spcPts val="0"/>
              </a:spcAft>
              <a:buNone/>
            </a:pPr>
            <a:r>
              <a:rPr lang="en" b="0" dirty="0">
                <a:solidFill>
                  <a:schemeClr val="dk1"/>
                </a:solidFill>
              </a:rPr>
              <a:t>Without protection, two deposits might both read the old balance before either writes the new one.</a:t>
            </a:r>
            <a:endParaRPr b="0" dirty="0">
              <a:solidFill>
                <a:schemeClr val="dk1"/>
              </a:solidFill>
            </a:endParaRPr>
          </a:p>
          <a:p>
            <a:pPr marL="0" lvl="0" indent="0" algn="l" rtl="0">
              <a:lnSpc>
                <a:spcPct val="115000"/>
              </a:lnSpc>
              <a:spcBef>
                <a:spcPts val="1200"/>
              </a:spcBef>
              <a:spcAft>
                <a:spcPts val="0"/>
              </a:spcAft>
              <a:buNone/>
            </a:pPr>
            <a:r>
              <a:rPr lang="en" b="0" dirty="0">
                <a:solidFill>
                  <a:schemeClr val="dk1"/>
                </a:solidFill>
              </a:rPr>
              <a:t>Result: lost updates — some deposits effectively disappear.</a:t>
            </a:r>
            <a:endParaRPr b="0" dirty="0">
              <a:solidFill>
                <a:schemeClr val="dk1"/>
              </a:solidFill>
            </a:endParaRPr>
          </a:p>
          <a:p>
            <a:pPr marL="0" lvl="0" indent="0" algn="l" rtl="0">
              <a:lnSpc>
                <a:spcPct val="115000"/>
              </a:lnSpc>
              <a:spcBef>
                <a:spcPts val="1200"/>
              </a:spcBef>
              <a:spcAft>
                <a:spcPts val="0"/>
              </a:spcAft>
              <a:buNone/>
            </a:pPr>
            <a:r>
              <a:rPr lang="en" b="0" dirty="0">
                <a:solidFill>
                  <a:schemeClr val="dk1"/>
                </a:solidFill>
              </a:rPr>
              <a:t>To fix this, the entire function must be treated as a critical section.</a:t>
            </a:r>
            <a:endParaRPr b="0" dirty="0">
              <a:solidFill>
                <a:schemeClr val="dk1"/>
              </a:solidFill>
            </a:endParaRPr>
          </a:p>
          <a:p>
            <a:pPr marL="0" lvl="0" indent="0" algn="l" rtl="0">
              <a:lnSpc>
                <a:spcPct val="115000"/>
              </a:lnSpc>
              <a:spcBef>
                <a:spcPts val="1200"/>
              </a:spcBef>
              <a:spcAft>
                <a:spcPts val="0"/>
              </a:spcAft>
              <a:buNone/>
            </a:pPr>
            <a:r>
              <a:rPr lang="en" b="0" dirty="0">
                <a:solidFill>
                  <a:schemeClr val="dk1"/>
                </a:solidFill>
              </a:rPr>
              <a:t>The critical section should be protected with a lock before the read, and released only after the write.</a:t>
            </a:r>
            <a:endParaRPr b="0" dirty="0">
              <a:solidFill>
                <a:schemeClr val="dk1"/>
              </a:solidFill>
            </a:endParaRPr>
          </a:p>
          <a:p>
            <a:pPr marL="0" lvl="0" indent="0" algn="l" rtl="0">
              <a:spcBef>
                <a:spcPts val="1200"/>
              </a:spcBef>
              <a:spcAft>
                <a:spcPts val="0"/>
              </a:spcAft>
              <a:buNone/>
            </a:pPr>
            <a:endParaRPr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b6ad5bc2f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b6ad5bc2f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56f79b6d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56f79b6d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Need “sync” library</a:t>
            </a:r>
            <a:endParaRPr dirty="0"/>
          </a:p>
          <a:p>
            <a:pPr marL="0" lvl="0" indent="0" algn="l" rtl="0">
              <a:spcBef>
                <a:spcPts val="0"/>
              </a:spcBef>
              <a:spcAft>
                <a:spcPts val="0"/>
              </a:spcAft>
              <a:buNone/>
            </a:pPr>
            <a:r>
              <a:rPr lang="en" dirty="0"/>
              <a:t>Why a special data type? Why not just use </a:t>
            </a:r>
            <a:r>
              <a:rPr lang="en" dirty="0" err="1"/>
              <a:t>ints</a:t>
            </a:r>
            <a:r>
              <a:rPr lang="en" dirty="0"/>
              <a:t>? → testing and setting the variable must be atomic! Lock, Unlock are atomic operations.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54095efc3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54095efc3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Need “sync” library</a:t>
            </a:r>
            <a:endParaRPr dirty="0">
              <a:solidFill>
                <a:schemeClr val="dk1"/>
              </a:solidFill>
            </a:endParaRPr>
          </a:p>
          <a:p>
            <a:pPr marL="0" lvl="0" indent="0" algn="l" rtl="0">
              <a:spcBef>
                <a:spcPts val="0"/>
              </a:spcBef>
              <a:spcAft>
                <a:spcPts val="0"/>
              </a:spcAft>
              <a:buNone/>
            </a:pPr>
            <a:r>
              <a:rPr lang="en" dirty="0">
                <a:solidFill>
                  <a:schemeClr val="dk1"/>
                </a:solidFill>
              </a:rPr>
              <a:t>Lock has type “mutex” --- “mutually exclusive” access. </a:t>
            </a:r>
            <a:endParaRPr dirty="0">
              <a:solidFill>
                <a:schemeClr val="dk1"/>
              </a:solidFill>
            </a:endParaRPr>
          </a:p>
          <a:p>
            <a:pPr marL="0" lvl="0" indent="0" algn="l" rtl="0">
              <a:spcBef>
                <a:spcPts val="0"/>
              </a:spcBef>
              <a:spcAft>
                <a:spcPts val="0"/>
              </a:spcAft>
              <a:buNone/>
            </a:pPr>
            <a:r>
              <a:rPr lang="en" dirty="0">
                <a:solidFill>
                  <a:schemeClr val="dk1"/>
                </a:solidFill>
              </a:rPr>
              <a:t>Why a special data type? Why not just use </a:t>
            </a:r>
            <a:r>
              <a:rPr lang="en" dirty="0" err="1">
                <a:solidFill>
                  <a:schemeClr val="dk1"/>
                </a:solidFill>
              </a:rPr>
              <a:t>ints</a:t>
            </a:r>
            <a:r>
              <a:rPr lang="en" dirty="0">
                <a:solidFill>
                  <a:schemeClr val="dk1"/>
                </a:solidFill>
              </a:rPr>
              <a:t>? → testing and setting the variable must be atomic! Lock, Unlock are atomic operations.</a:t>
            </a:r>
            <a:endParaRPr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dirty="0">
                <a:solidFill>
                  <a:schemeClr val="dk1"/>
                </a:solidFill>
              </a:rPr>
              <a:t>A defer statement defers the execution of a function until the surrounding function returns.</a:t>
            </a:r>
            <a:endParaRPr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5706c7ceb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5706c7ceb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godocs: “A RWMutex is a reader/writer mutual exclusion lock. The lock can be held by an arbitrary number of readers or a single writer. The zero value for a RWMutex is an unlocked mutex.”</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54095efc31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54095efc3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godocs: “A RWMutex is a reader/writer mutual exclusion lock. The lock can be held by an arbitrary number of readers or a single writer. The zero value for a RWMutex is an unlocked mutex.”</a:t>
            </a:r>
            <a:endParaRPr/>
          </a:p>
          <a:p>
            <a:pPr marL="0" lvl="0" indent="0" algn="l" rtl="0">
              <a:lnSpc>
                <a:spcPct val="115000"/>
              </a:lnSpc>
              <a:spcBef>
                <a:spcPts val="0"/>
              </a:spcBef>
              <a:spcAft>
                <a:spcPts val="0"/>
              </a:spcAft>
              <a:buNone/>
            </a:pPr>
            <a:r>
              <a:rPr lang="en" sz="1150" u="sng">
                <a:solidFill>
                  <a:schemeClr val="hlink"/>
                </a:solidFill>
                <a:hlinkClick r:id="rId3"/>
              </a:rPr>
              <a:t>RLock</a:t>
            </a:r>
            <a:r>
              <a:rPr lang="en" sz="1150">
                <a:solidFill>
                  <a:srgbClr val="0C0D0E"/>
                </a:solidFill>
              </a:rPr>
              <a:t> is a shared </a:t>
            </a:r>
            <a:r>
              <a:rPr lang="en" sz="1150" i="1">
                <a:solidFill>
                  <a:srgbClr val="0C0D0E"/>
                </a:solidFill>
              </a:rPr>
              <a:t>read lock</a:t>
            </a:r>
            <a:r>
              <a:rPr lang="en" sz="1150">
                <a:solidFill>
                  <a:srgbClr val="0C0D0E"/>
                </a:solidFill>
              </a:rPr>
              <a:t>. When a lock is taken with it, other threads* can also take their own lock with </a:t>
            </a:r>
            <a:r>
              <a:rPr lang="en" sz="1150" u="sng">
                <a:solidFill>
                  <a:schemeClr val="hlink"/>
                </a:solidFill>
                <a:hlinkClick r:id="rId3"/>
              </a:rPr>
              <a:t>RLock</a:t>
            </a:r>
            <a:r>
              <a:rPr lang="en" sz="1150">
                <a:solidFill>
                  <a:srgbClr val="0C0D0E"/>
                </a:solidFill>
              </a:rPr>
              <a:t>. This means multiple threads* can read at the same time. It's semi-exclusive.</a:t>
            </a:r>
            <a:endParaRPr sz="1150">
              <a:solidFill>
                <a:srgbClr val="0C0D0E"/>
              </a:solidFill>
            </a:endParaRPr>
          </a:p>
          <a:p>
            <a:pPr marL="0" lvl="0" indent="0" algn="l" rtl="0">
              <a:lnSpc>
                <a:spcPct val="115000"/>
              </a:lnSpc>
              <a:spcBef>
                <a:spcPts val="500"/>
              </a:spcBef>
              <a:spcAft>
                <a:spcPts val="0"/>
              </a:spcAft>
              <a:buNone/>
            </a:pPr>
            <a:r>
              <a:rPr lang="en" sz="1150">
                <a:solidFill>
                  <a:srgbClr val="0C0D0E"/>
                </a:solidFill>
              </a:rPr>
              <a:t>If the mutex is read locked, a call to </a:t>
            </a:r>
            <a:r>
              <a:rPr lang="en" sz="1150" u="sng">
                <a:solidFill>
                  <a:schemeClr val="hlink"/>
                </a:solidFill>
                <a:hlinkClick r:id="rId4"/>
              </a:rPr>
              <a:t>Lock</a:t>
            </a:r>
            <a:r>
              <a:rPr lang="en" sz="1150">
                <a:solidFill>
                  <a:srgbClr val="0C0D0E"/>
                </a:solidFill>
              </a:rPr>
              <a:t> is blocked**. If one or more readers hold a lock, you cannot write.</a:t>
            </a:r>
            <a:endParaRPr sz="1150">
              <a:solidFill>
                <a:srgbClr val="0C0D0E"/>
              </a:solidFill>
            </a:endParaRPr>
          </a:p>
          <a:p>
            <a:pPr marL="0" lvl="0" indent="0" algn="l" rtl="0">
              <a:lnSpc>
                <a:spcPct val="115000"/>
              </a:lnSpc>
              <a:spcBef>
                <a:spcPts val="500"/>
              </a:spcBef>
              <a:spcAft>
                <a:spcPts val="500"/>
              </a:spcAft>
              <a:buNone/>
            </a:pPr>
            <a:r>
              <a:rPr lang="en" sz="1150">
                <a:solidFill>
                  <a:srgbClr val="0C0D0E"/>
                </a:solidFill>
              </a:rPr>
              <a:t>If the mutex is write locked (with </a:t>
            </a:r>
            <a:r>
              <a:rPr lang="en" sz="1150" u="sng">
                <a:solidFill>
                  <a:schemeClr val="hlink"/>
                </a:solidFill>
                <a:hlinkClick r:id="rId4"/>
              </a:rPr>
              <a:t>Lock</a:t>
            </a:r>
            <a:r>
              <a:rPr lang="en" sz="1150">
                <a:solidFill>
                  <a:srgbClr val="0C0D0E"/>
                </a:solidFill>
              </a:rPr>
              <a:t>), </a:t>
            </a:r>
            <a:r>
              <a:rPr lang="en" sz="1150" u="sng">
                <a:solidFill>
                  <a:schemeClr val="hlink"/>
                </a:solidFill>
                <a:hlinkClick r:id="rId3"/>
              </a:rPr>
              <a:t>RLock</a:t>
            </a:r>
            <a:r>
              <a:rPr lang="en" sz="1150">
                <a:solidFill>
                  <a:srgbClr val="0C0D0E"/>
                </a:solidFill>
              </a:rPr>
              <a:t> will block**.</a:t>
            </a:r>
            <a:endParaRPr sz="1150">
              <a:solidFill>
                <a:srgbClr val="0C0D0E"/>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60c03aaa5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60c03aaa5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b="0" dirty="0">
                <a:solidFill>
                  <a:schemeClr val="dk1"/>
                </a:solidFill>
              </a:rPr>
              <a:t>Locks</a:t>
            </a:r>
            <a:endParaRPr b="0"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0" dirty="0">
                <a:solidFill>
                  <a:schemeClr val="dk1"/>
                </a:solidFill>
              </a:rPr>
              <a:t>Multiple threads (goroutines) share the same memory location.</a:t>
            </a:r>
            <a:endParaRPr b="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0" dirty="0">
                <a:solidFill>
                  <a:schemeClr val="dk1"/>
                </a:solidFill>
              </a:rPr>
              <a:t>A mutex lock ensures that only one thread can update it at a time.</a:t>
            </a:r>
            <a:endParaRPr b="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0" dirty="0">
                <a:solidFill>
                  <a:schemeClr val="dk1"/>
                </a:solidFill>
              </a:rPr>
              <a:t>This is the </a:t>
            </a:r>
            <a:r>
              <a:rPr lang="en" b="0" i="1" dirty="0">
                <a:solidFill>
                  <a:schemeClr val="dk1"/>
                </a:solidFill>
              </a:rPr>
              <a:t>shared memory with locks</a:t>
            </a:r>
            <a:r>
              <a:rPr lang="en" b="0" dirty="0">
                <a:solidFill>
                  <a:schemeClr val="dk1"/>
                </a:solidFill>
              </a:rPr>
              <a:t> model.</a:t>
            </a:r>
            <a:endParaRPr b="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0" dirty="0">
                <a:solidFill>
                  <a:schemeClr val="dk1"/>
                </a:solidFill>
              </a:rPr>
              <a:t>Channels</a:t>
            </a:r>
            <a:endParaRPr b="0"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0" dirty="0">
                <a:solidFill>
                  <a:schemeClr val="dk1"/>
                </a:solidFill>
              </a:rPr>
              <a:t>Instead of sharing memory directly, the data is placed in a channel.</a:t>
            </a:r>
            <a:endParaRPr b="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0" dirty="0">
                <a:solidFill>
                  <a:schemeClr val="dk1"/>
                </a:solidFill>
              </a:rPr>
              <a:t>Threads must request the item from the channel, update it, then return it to the channel.</a:t>
            </a:r>
            <a:endParaRPr b="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0" dirty="0">
                <a:solidFill>
                  <a:schemeClr val="dk1"/>
                </a:solidFill>
              </a:rPr>
              <a:t>This enforces because only one thread can hold the item at a time.</a:t>
            </a:r>
            <a:endParaRPr b="0" dirty="0">
              <a:solidFill>
                <a:schemeClr val="dk1"/>
              </a:solidFill>
            </a:endParaRPr>
          </a:p>
          <a:p>
            <a:pPr marL="0" lvl="0" indent="0" algn="l" rtl="0">
              <a:spcBef>
                <a:spcPts val="1200"/>
              </a:spcBef>
              <a:spcAft>
                <a:spcPts val="0"/>
              </a:spcAft>
              <a:buNone/>
            </a:pPr>
            <a:endParaRPr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0becefc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0becefc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56f79b6d6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56f79b6d6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56f79b6d6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56f79b6d6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56f79b6d6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56f79b6d6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5706c7ceb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5706c7ceb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5706c7ce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5706c7ce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Why does this work?</a:t>
            </a:r>
            <a:endParaRPr dirty="0">
              <a:solidFill>
                <a:schemeClr val="dk1"/>
              </a:solidFill>
            </a:endParaRPr>
          </a:p>
          <a:p>
            <a:pPr marL="0" lvl="0" indent="0" algn="l" rtl="0">
              <a:spcBef>
                <a:spcPts val="0"/>
              </a:spcBef>
              <a:spcAft>
                <a:spcPts val="0"/>
              </a:spcAft>
              <a:buNone/>
            </a:pPr>
            <a:r>
              <a:rPr lang="en" dirty="0">
                <a:solidFill>
                  <a:schemeClr val="dk1"/>
                </a:solidFill>
              </a:rPr>
              <a:t>The three functions on the right will block on the first read if the channel is empty. Only the person who reads from the channel can write (so same as a lock).</a:t>
            </a: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5706c7ceb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5706c7ce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common pattern in Go is to create a bunch of worker goroutines, and then by the time they finish you want to somehow gather the results back to the main goroutine. This already looks like a mini distributed system where the master is the main goroutine. This is one reason why channels make distributed programming natural.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5706c7ceb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5706c7ceb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almost identical to the previous example, except this time we’re the client and we’re trying to contact all the servers to get an answer to our query. Note that here we’re only concerned with the first answer, so we can just consume from the channel once.</a:t>
            </a:r>
            <a:endParaRPr/>
          </a:p>
          <a:p>
            <a:pPr marL="0" lvl="0" indent="0" algn="l" rtl="0">
              <a:spcBef>
                <a:spcPts val="0"/>
              </a:spcBef>
              <a:spcAft>
                <a:spcPts val="0"/>
              </a:spcAft>
              <a:buNone/>
            </a:pPr>
            <a:endParaRPr/>
          </a:p>
          <a:p>
            <a:pPr marL="0" lvl="0" indent="0" algn="l" rtl="0">
              <a:spcBef>
                <a:spcPts val="0"/>
              </a:spcBef>
              <a:spcAft>
                <a:spcPts val="0"/>
              </a:spcAft>
              <a:buNone/>
            </a:pPr>
            <a:r>
              <a:rPr lang="en"/>
              <a:t>Channels are a natural way to build distributed systems (using async RPCs)</a:t>
            </a:r>
            <a:endParaRPr/>
          </a:p>
          <a:p>
            <a:pPr marL="0" lvl="0" indent="0" algn="l" rtl="0">
              <a:spcBef>
                <a:spcPts val="0"/>
              </a:spcBef>
              <a:spcAft>
                <a:spcPts val="0"/>
              </a:spcAft>
              <a:buNone/>
            </a:pPr>
            <a:r>
              <a:rPr lang="en"/>
              <a:t>Locks and semaphores are more suited for controlling concurrent access to local state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5706c7ceb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5706c7ceb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73239"/>
                </a:solidFill>
              </a:rPr>
              <a:t>the select statement allows you to wait on multiple channel operations, such as sending or receiving values. Similar to a </a:t>
            </a:r>
            <a:r>
              <a:rPr lang="en" sz="1200" u="sng">
                <a:solidFill>
                  <a:schemeClr val="hlink"/>
                </a:solidFill>
                <a:hlinkClick r:id="rId3"/>
              </a:rPr>
              <a:t>switch statement</a:t>
            </a:r>
            <a:r>
              <a:rPr lang="en" sz="1200">
                <a:solidFill>
                  <a:srgbClr val="273239"/>
                </a:solidFill>
              </a:rPr>
              <a:t>, select enables you to proceed with whichever channel case is ready, making it ideal for handling asynchronous tasks efficiently.</a:t>
            </a:r>
            <a:endParaRPr sz="1200">
              <a:solidFill>
                <a:srgbClr val="273239"/>
              </a:solidFill>
            </a:endParaRPr>
          </a:p>
          <a:p>
            <a:pPr marL="0" lvl="0" indent="0" algn="l" rtl="0">
              <a:lnSpc>
                <a:spcPct val="100000"/>
              </a:lnSpc>
              <a:spcBef>
                <a:spcPts val="0"/>
              </a:spcBef>
              <a:spcAft>
                <a:spcPts val="0"/>
              </a:spcAft>
              <a:buNone/>
            </a:pPr>
            <a:r>
              <a:rPr lang="en" sz="1200">
                <a:solidFill>
                  <a:srgbClr val="273239"/>
                </a:solidFill>
              </a:rPr>
              <a:t>If multiple cases are ready, one is chosen at random.</a:t>
            </a:r>
            <a:endParaRPr sz="1200">
              <a:solidFill>
                <a:srgbClr val="273239"/>
              </a:solidFill>
            </a:endParaRPr>
          </a:p>
          <a:p>
            <a:pPr marL="0" lvl="0" indent="0" algn="l" rtl="0">
              <a:spcBef>
                <a:spcPts val="500"/>
              </a:spcBef>
              <a:spcAft>
                <a:spcPts val="0"/>
              </a:spcAft>
              <a:buNone/>
            </a:pPr>
            <a:endParaRPr sz="1200">
              <a:solidFill>
                <a:srgbClr val="273239"/>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5706c7ceb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5706c7ceb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73239"/>
                </a:solidFill>
              </a:rPr>
              <a:t>The default case executes if no other case is ready, avoiding a block.</a:t>
            </a:r>
            <a:endParaRPr/>
          </a:p>
          <a:p>
            <a:pPr marL="0" lvl="0" indent="0" algn="l" rtl="0">
              <a:spcBef>
                <a:spcPts val="500"/>
              </a:spcBef>
              <a:spcAft>
                <a:spcPts val="0"/>
              </a:spcAft>
              <a:buNone/>
            </a:pPr>
            <a:r>
              <a:rPr lang="en"/>
              <a:t>Why the sleep?</a:t>
            </a:r>
            <a:endParaRPr/>
          </a:p>
          <a:p>
            <a:pPr marL="0" lvl="0" indent="0" algn="l" rtl="0">
              <a:spcBef>
                <a:spcPts val="0"/>
              </a:spcBef>
              <a:spcAft>
                <a:spcPts val="0"/>
              </a:spcAft>
              <a:buNone/>
            </a:pPr>
            <a:r>
              <a:rPr lang="en"/>
              <a:t>Otherwise the thread is busy polling, so here we force it to sleep every x interval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56f79b6d6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56f79b6d6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6e603aa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56e603aa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56f79b6d6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56f79b6d6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0c03aaa5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0c03aaa5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0c03aaa5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60c03aaa5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60c03aaa5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60c03aaa5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5706c7ceb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5706c7ceb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56f79b6d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56f79b6d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Library Study rooms act as a semaphore.</a:t>
            </a:r>
            <a:endParaRPr/>
          </a:p>
          <a:p>
            <a:pPr marL="0" lvl="0" indent="0" algn="l" rtl="0">
              <a:spcBef>
                <a:spcPts val="0"/>
              </a:spcBef>
              <a:spcAft>
                <a:spcPts val="0"/>
              </a:spcAft>
              <a:buNone/>
            </a:pPr>
            <a:r>
              <a:rPr lang="en"/>
              <a:t>Each room is only suited for a single student.</a:t>
            </a:r>
            <a:endParaRPr/>
          </a:p>
          <a:p>
            <a:pPr marL="0" lvl="0" indent="0" algn="l" rtl="0">
              <a:spcBef>
                <a:spcPts val="0"/>
              </a:spcBef>
              <a:spcAft>
                <a:spcPts val="0"/>
              </a:spcAft>
              <a:buNone/>
            </a:pPr>
            <a:endParaRPr/>
          </a:p>
          <a:p>
            <a:pPr marL="0" lvl="0" indent="0" algn="l" rtl="0">
              <a:spcBef>
                <a:spcPts val="0"/>
              </a:spcBef>
              <a:spcAft>
                <a:spcPts val="0"/>
              </a:spcAft>
              <a:buNone/>
            </a:pPr>
            <a:r>
              <a:rPr lang="en"/>
              <a:t>Each student comes up to the front desk and asks if a room is available.</a:t>
            </a:r>
            <a:endParaRPr/>
          </a:p>
          <a:p>
            <a:pPr marL="0" lvl="0" indent="0" algn="l" rtl="0">
              <a:spcBef>
                <a:spcPts val="0"/>
              </a:spcBef>
              <a:spcAft>
                <a:spcPts val="0"/>
              </a:spcAft>
              <a:buNone/>
            </a:pPr>
            <a:r>
              <a:rPr lang="en"/>
              <a:t>If a room is available the student will just go and acquire the open room.</a:t>
            </a:r>
            <a:endParaRPr/>
          </a:p>
          <a:p>
            <a:pPr marL="0" lvl="0" indent="0" algn="l" rtl="0">
              <a:spcBef>
                <a:spcPts val="0"/>
              </a:spcBef>
              <a:spcAft>
                <a:spcPts val="0"/>
              </a:spcAft>
              <a:buNone/>
            </a:pPr>
            <a:r>
              <a:rPr lang="en"/>
              <a:t>If all rooms are full, then the librarian will make the student wait until one becomes free.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60c03aaa5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60c03aaa5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a:extLst>
            <a:ext uri="{FF2B5EF4-FFF2-40B4-BE49-F238E27FC236}">
              <a16:creationId xmlns:a16="http://schemas.microsoft.com/office/drawing/2014/main" id="{2C6E9DA0-21BA-775F-9A31-1FDEAE9EDBAC}"/>
            </a:ext>
          </a:extLst>
        </p:cNvPr>
        <p:cNvGrpSpPr/>
        <p:nvPr/>
      </p:nvGrpSpPr>
      <p:grpSpPr>
        <a:xfrm>
          <a:off x="0" y="0"/>
          <a:ext cx="0" cy="0"/>
          <a:chOff x="0" y="0"/>
          <a:chExt cx="0" cy="0"/>
        </a:xfrm>
      </p:grpSpPr>
      <p:sp>
        <p:nvSpPr>
          <p:cNvPr id="433" name="Google Shape;433;g256e603aae_0_429:notes">
            <a:extLst>
              <a:ext uri="{FF2B5EF4-FFF2-40B4-BE49-F238E27FC236}">
                <a16:creationId xmlns:a16="http://schemas.microsoft.com/office/drawing/2014/main" id="{64F50D48-BC71-B0AA-8789-1CAB172FAF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56e603aae_0_429:notes">
            <a:extLst>
              <a:ext uri="{FF2B5EF4-FFF2-40B4-BE49-F238E27FC236}">
                <a16:creationId xmlns:a16="http://schemas.microsoft.com/office/drawing/2014/main" id="{28B3268E-0DA4-5D53-F962-B2F0BF1199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2953478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b6ad5bc2f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b6ad5bc2f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56e603aae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56e603aae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6e603aae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6e603aae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Emphasize that go uses channels a lot more</a:t>
            </a:r>
          </a:p>
          <a:p>
            <a:pPr marL="0" lvl="0" indent="0" algn="l" rtl="0">
              <a:spcBef>
                <a:spcPts val="0"/>
              </a:spcBef>
              <a:spcAft>
                <a:spcPts val="0"/>
              </a:spcAft>
              <a:buNone/>
            </a:pPr>
            <a:r>
              <a:rPr lang="en" dirty="0"/>
              <a:t>Go Philosophy: </a:t>
            </a:r>
            <a:r>
              <a:rPr lang="en-US" sz="1100" b="0" i="0" u="none" strike="noStrike" cap="none" dirty="0">
                <a:solidFill>
                  <a:srgbClr val="000000"/>
                </a:solidFill>
                <a:effectLst/>
                <a:latin typeface="Arial"/>
                <a:ea typeface="Arial"/>
                <a:cs typeface="Arial"/>
                <a:sym typeface="Arial"/>
              </a:rPr>
              <a:t>"Don’t communicate by sharing memory; share memory by communicating</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Instead of multiple goroutines poking into the same memory (which requires locks to prevent race conditions), you send messages through channels.</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r>
              <a:rPr lang="en-US" sz="1100" b="0" i="0" u="none" strike="noStrike" cap="none" dirty="0">
                <a:solidFill>
                  <a:srgbClr val="000000"/>
                </a:solidFill>
                <a:effectLst/>
                <a:latin typeface="Arial"/>
                <a:ea typeface="Arial"/>
                <a:cs typeface="Arial"/>
                <a:sym typeface="Arial"/>
              </a:rPr>
              <a:t>Locks are easy to misuse: forgetting to unlock, double-locking, or deadlocking. </a:t>
            </a:r>
            <a:r>
              <a:rPr lang="en-US" dirty="0"/>
              <a:t>Go </a:t>
            </a:r>
            <a:r>
              <a:rPr lang="en-US" i="1" dirty="0"/>
              <a:t>does</a:t>
            </a:r>
            <a:r>
              <a:rPr lang="en-US" dirty="0"/>
              <a:t> provide </a:t>
            </a:r>
            <a:r>
              <a:rPr lang="en-US" sz="1100" b="0" i="0" u="none" strike="noStrike" cap="none" dirty="0" err="1">
                <a:solidFill>
                  <a:srgbClr val="000000"/>
                </a:solidFill>
                <a:latin typeface="Arial"/>
                <a:ea typeface="Arial"/>
                <a:cs typeface="Arial"/>
                <a:sym typeface="Arial"/>
              </a:rPr>
              <a:t>sync.Mutex</a:t>
            </a:r>
            <a:r>
              <a:rPr lang="en-US" dirty="0"/>
              <a:t>, </a:t>
            </a:r>
            <a:r>
              <a:rPr lang="en-US" sz="1100" b="0" i="0" u="none" strike="noStrike" cap="none" dirty="0" err="1">
                <a:solidFill>
                  <a:srgbClr val="000000"/>
                </a:solidFill>
                <a:latin typeface="Arial"/>
                <a:ea typeface="Arial"/>
                <a:cs typeface="Arial"/>
                <a:sym typeface="Arial"/>
              </a:rPr>
              <a:t>RWMutex</a:t>
            </a:r>
            <a:r>
              <a:rPr lang="en-US" dirty="0"/>
              <a:t>, </a:t>
            </a:r>
            <a:r>
              <a:rPr lang="en-US" sz="1100" b="0" i="0" u="none" strike="noStrike" cap="none" dirty="0">
                <a:solidFill>
                  <a:srgbClr val="000000"/>
                </a:solidFill>
                <a:latin typeface="Arial"/>
                <a:ea typeface="Arial"/>
                <a:cs typeface="Arial"/>
                <a:sym typeface="Arial"/>
              </a:rPr>
              <a:t>Cond</a:t>
            </a:r>
            <a:r>
              <a:rPr lang="en-US" dirty="0"/>
              <a:t>, and atomic operations.</a:t>
            </a:r>
          </a:p>
          <a:p>
            <a:r>
              <a:rPr lang="en-US" dirty="0"/>
              <a:t>These are used for performance-critical sections or when channels don’t fit well (e.g., protecting small shared state).</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56e603aae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56e603aae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56e603aae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56e603aae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54095efc31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54095efc31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56e603aae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56e603aae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56e603aae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256e603aae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56e603aae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56e603aae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56e603aae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56e603aae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56e603aae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256e603aae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56e603aae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56e603aae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56e603aae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256e603aae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5706c7ce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5706c7c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B&amp;A both want to add $10 to a shared bank account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56e603aae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256e603aae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256e603aae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256e603aae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56e603aae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56e603aae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7d465e65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37d465e65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skip this slide if short in time</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56e603aae_0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256e603aae_0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56e603aae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256e603aae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2d125f0f3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32d125f0f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0" dirty="0">
                <a:solidFill>
                  <a:schemeClr val="dk1"/>
                </a:solidFill>
              </a:rPr>
              <a:t>Map </a:t>
            </a:r>
            <a:endParaRPr b="0"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0" dirty="0">
                <a:solidFill>
                  <a:schemeClr val="dk1"/>
                </a:solidFill>
              </a:rPr>
              <a:t>Takes a key-value pair as input.</a:t>
            </a:r>
            <a:endParaRPr b="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0" dirty="0">
                <a:solidFill>
                  <a:schemeClr val="dk1"/>
                </a:solidFill>
              </a:rPr>
              <a:t>Applies a user-defined function to that pair.</a:t>
            </a:r>
            <a:endParaRPr b="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0" dirty="0">
                <a:solidFill>
                  <a:schemeClr val="dk1"/>
                </a:solidFill>
              </a:rPr>
              <a:t>Produces a list of intermediate key-value pairs </a:t>
            </a:r>
            <a:r>
              <a:rPr lang="en" b="0" dirty="0">
                <a:solidFill>
                  <a:schemeClr val="dk1"/>
                </a:solidFill>
                <a:latin typeface="Roboto Mono"/>
                <a:ea typeface="Roboto Mono"/>
                <a:cs typeface="Roboto Mono"/>
                <a:sym typeface="Roboto Mono"/>
              </a:rPr>
              <a:t>&lt;k’, v’&gt;</a:t>
            </a:r>
            <a:r>
              <a:rPr lang="en" b="0" dirty="0">
                <a:solidFill>
                  <a:schemeClr val="dk1"/>
                </a:solidFill>
              </a:rPr>
              <a:t>.</a:t>
            </a:r>
            <a:endParaRPr b="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0" dirty="0">
                <a:solidFill>
                  <a:schemeClr val="dk1"/>
                </a:solidFill>
              </a:rPr>
              <a:t>Reduce Function</a:t>
            </a:r>
            <a:endParaRPr b="0"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0" dirty="0">
                <a:solidFill>
                  <a:schemeClr val="dk1"/>
                </a:solidFill>
              </a:rPr>
              <a:t>Takes a key and a list of values associated with that key.</a:t>
            </a:r>
            <a:endParaRPr b="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0" dirty="0">
                <a:solidFill>
                  <a:schemeClr val="dk1"/>
                </a:solidFill>
              </a:rPr>
              <a:t>Applies an aggregation function to combine the values.</a:t>
            </a:r>
            <a:endParaRPr b="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0" dirty="0">
                <a:solidFill>
                  <a:schemeClr val="dk1"/>
                </a:solidFill>
              </a:rPr>
              <a:t>Produces a final output pair </a:t>
            </a:r>
            <a:r>
              <a:rPr lang="en" b="0" dirty="0">
                <a:solidFill>
                  <a:schemeClr val="dk1"/>
                </a:solidFill>
                <a:latin typeface="Roboto Mono"/>
                <a:ea typeface="Roboto Mono"/>
                <a:cs typeface="Roboto Mono"/>
                <a:sym typeface="Roboto Mono"/>
              </a:rPr>
              <a:t>&lt;k’, v’&gt;</a:t>
            </a:r>
            <a:r>
              <a:rPr lang="en" b="0" dirty="0">
                <a:solidFill>
                  <a:schemeClr val="dk1"/>
                </a:solidFill>
              </a:rPr>
              <a:t>.</a:t>
            </a:r>
            <a:endParaRPr b="0" dirty="0">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2d125f0f3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32d125f0f3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56e603aae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56e603aae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56e603aae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256e603aae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skew: distribution of letters at start of words in English is not uniform, so even partition of letters across reduce nodes will be unbalanced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706c7ce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706c7ce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went wrong?</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56e603aae_0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256e603aae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strike="noStrike" dirty="0">
                <a:solidFill>
                  <a:srgbClr val="000000"/>
                </a:solidFill>
                <a:effectLst/>
              </a:rPr>
              <a:t>Dryad (Microsoft, 2007)</a:t>
            </a:r>
            <a:r>
              <a:rPr lang="en-US" sz="1100" b="0" i="0" u="none" strike="noStrike" cap="none" dirty="0">
                <a:solidFill>
                  <a:srgbClr val="000000"/>
                </a:solidFill>
                <a:effectLst/>
                <a:latin typeface="Arial"/>
                <a:ea typeface="Arial"/>
                <a:cs typeface="Arial"/>
                <a:sym typeface="Arial"/>
              </a:rPr>
              <a:t> → Generalized MapReduce by modeling computation as a </a:t>
            </a:r>
            <a:r>
              <a:rPr lang="en-US" b="0" i="0" u="none" strike="noStrike" dirty="0">
                <a:solidFill>
                  <a:srgbClr val="000000"/>
                </a:solidFill>
                <a:effectLst/>
              </a:rPr>
              <a:t>DAG of tasks</a:t>
            </a:r>
            <a:r>
              <a:rPr lang="en-US" sz="1100" b="0" i="0" u="none" strike="noStrike" cap="none" dirty="0">
                <a:solidFill>
                  <a:srgbClr val="000000"/>
                </a:solidFill>
                <a:effectLst/>
                <a:latin typeface="Arial"/>
                <a:ea typeface="Arial"/>
                <a:cs typeface="Arial"/>
                <a:sym typeface="Arial"/>
              </a:rPr>
              <a:t> (not just </a:t>
            </a:r>
            <a:r>
              <a:rPr lang="en-US" sz="1100" b="0" i="0" u="none" strike="noStrike" cap="none" dirty="0" err="1">
                <a:solidFill>
                  <a:srgbClr val="000000"/>
                </a:solidFill>
                <a:effectLst/>
                <a:latin typeface="Arial"/>
                <a:ea typeface="Arial"/>
                <a:cs typeface="Arial"/>
                <a:sym typeface="Arial"/>
              </a:rPr>
              <a:t>map→reduce</a:t>
            </a:r>
            <a:r>
              <a:rPr lang="en-US" sz="1100" b="0" i="0" u="none" strike="noStrike" cap="none" dirty="0">
                <a:solidFill>
                  <a:srgbClr val="000000"/>
                </a:solidFill>
                <a:effectLst/>
                <a:latin typeface="Arial"/>
                <a:ea typeface="Arial"/>
                <a:cs typeface="Arial"/>
                <a:sym typeface="Arial"/>
              </a:rPr>
              <a:t>), giving more flexibility for complex workflows.</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b="0" i="0" u="none" strike="noStrike" dirty="0" err="1">
                <a:solidFill>
                  <a:srgbClr val="000000"/>
                </a:solidFill>
                <a:effectLst/>
              </a:rPr>
              <a:t>adoop</a:t>
            </a:r>
            <a:r>
              <a:rPr lang="en-US" b="0" i="0" u="none" strike="noStrike" dirty="0">
                <a:solidFill>
                  <a:srgbClr val="000000"/>
                </a:solidFill>
                <a:effectLst/>
              </a:rPr>
              <a:t> MapReduce (Apache, 2006)</a:t>
            </a:r>
            <a:r>
              <a:rPr lang="en-US" sz="1100" b="0" i="0" u="none" strike="noStrike" cap="none" dirty="0">
                <a:solidFill>
                  <a:srgbClr val="000000"/>
                </a:solidFill>
                <a:effectLst/>
                <a:latin typeface="Arial"/>
                <a:ea typeface="Arial"/>
                <a:cs typeface="Arial"/>
                <a:sym typeface="Arial"/>
              </a:rPr>
              <a:t> → </a:t>
            </a:r>
            <a:r>
              <a:rPr lang="en-US" b="0" i="0" u="none" strike="noStrike" dirty="0">
                <a:solidFill>
                  <a:srgbClr val="000000"/>
                </a:solidFill>
                <a:effectLst/>
              </a:rPr>
              <a:t>Open-source reimplementation</a:t>
            </a:r>
            <a:r>
              <a:rPr lang="en-US" sz="1100" b="0" i="0" u="none" strike="noStrike" cap="none" dirty="0">
                <a:solidFill>
                  <a:srgbClr val="000000"/>
                </a:solidFill>
                <a:effectLst/>
                <a:latin typeface="Arial"/>
                <a:ea typeface="Arial"/>
                <a:cs typeface="Arial"/>
                <a:sym typeface="Arial"/>
              </a:rPr>
              <a:t> of Google’s MapReduce + GFS; became the backbone of the “big data” ecosystem in industry and academia.</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b="0" i="0" u="none" strike="noStrike" dirty="0">
                <a:solidFill>
                  <a:srgbClr val="000000"/>
                </a:solidFill>
                <a:effectLst/>
              </a:rPr>
              <a:t>Spark (UC Berkeley, 2010s)</a:t>
            </a:r>
            <a:r>
              <a:rPr lang="en-US" sz="1100" b="0" i="0" u="none" strike="noStrike" cap="none" dirty="0">
                <a:solidFill>
                  <a:srgbClr val="000000"/>
                </a:solidFill>
                <a:effectLst/>
                <a:latin typeface="Arial"/>
                <a:ea typeface="Arial"/>
                <a:cs typeface="Arial"/>
                <a:sym typeface="Arial"/>
              </a:rPr>
              <a:t> → Extended MapReduce with </a:t>
            </a:r>
            <a:r>
              <a:rPr lang="en-US" b="0" i="0" u="none" strike="noStrike" dirty="0">
                <a:solidFill>
                  <a:srgbClr val="000000"/>
                </a:solidFill>
                <a:effectLst/>
              </a:rPr>
              <a:t>in-memory data processing</a:t>
            </a:r>
            <a:r>
              <a:rPr lang="en-US" sz="1100" b="0" i="0" u="none" strike="noStrike" cap="none" dirty="0">
                <a:solidFill>
                  <a:srgbClr val="000000"/>
                </a:solidFill>
                <a:effectLst/>
                <a:latin typeface="Arial"/>
                <a:ea typeface="Arial"/>
                <a:cs typeface="Arial"/>
                <a:sym typeface="Arial"/>
              </a:rPr>
              <a:t> (RDDs), making iterative and interactive workloads (like ML, graph algorithms) </a:t>
            </a:r>
            <a:r>
              <a:rPr lang="en-US" b="0" i="0" u="none" strike="noStrike" dirty="0">
                <a:solidFill>
                  <a:srgbClr val="000000"/>
                </a:solidFill>
                <a:effectLst/>
              </a:rPr>
              <a:t>much faster</a:t>
            </a:r>
            <a:r>
              <a:rPr lang="en-US" sz="1100" b="0" i="0" u="none" strike="noStrike" cap="none" dirty="0">
                <a:solidFill>
                  <a:srgbClr val="000000"/>
                </a:solidFill>
                <a:effectLst/>
                <a:latin typeface="Arial"/>
                <a:ea typeface="Arial"/>
                <a:cs typeface="Arial"/>
                <a:sym typeface="Arial"/>
              </a:rPr>
              <a:t>.</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b="0" i="0" u="none" strike="noStrike" dirty="0">
                <a:solidFill>
                  <a:srgbClr val="000000"/>
                </a:solidFill>
                <a:effectLst/>
              </a:rPr>
              <a:t>Cloud Dataflow (Google, 2014)</a:t>
            </a:r>
            <a:r>
              <a:rPr lang="en-US" sz="1100" b="0" i="0" u="none" strike="noStrike" cap="none" dirty="0">
                <a:solidFill>
                  <a:srgbClr val="000000"/>
                </a:solidFill>
                <a:effectLst/>
                <a:latin typeface="Arial"/>
                <a:ea typeface="Arial"/>
                <a:cs typeface="Arial"/>
                <a:sym typeface="Arial"/>
              </a:rPr>
              <a:t> → A </a:t>
            </a:r>
            <a:r>
              <a:rPr lang="en-US" b="0" i="0" u="none" strike="noStrike" dirty="0">
                <a:solidFill>
                  <a:srgbClr val="000000"/>
                </a:solidFill>
                <a:effectLst/>
              </a:rPr>
              <a:t>cloud-native successor</a:t>
            </a:r>
            <a:r>
              <a:rPr lang="en-US" sz="1100" b="0" i="0" u="none" strike="noStrike" cap="none" dirty="0">
                <a:solidFill>
                  <a:srgbClr val="000000"/>
                </a:solidFill>
                <a:effectLst/>
                <a:latin typeface="Arial"/>
                <a:ea typeface="Arial"/>
                <a:cs typeface="Arial"/>
                <a:sym typeface="Arial"/>
              </a:rPr>
              <a:t> to MapReduce; unified </a:t>
            </a:r>
            <a:r>
              <a:rPr lang="en-US" b="0" i="0" u="none" strike="noStrike" dirty="0">
                <a:solidFill>
                  <a:srgbClr val="000000"/>
                </a:solidFill>
                <a:effectLst/>
              </a:rPr>
              <a:t>batch + stream processing</a:t>
            </a:r>
            <a:r>
              <a:rPr lang="en-US" sz="1100" b="0" i="0" u="none" strike="noStrike" cap="none" dirty="0">
                <a:solidFill>
                  <a:srgbClr val="000000"/>
                </a:solidFill>
                <a:effectLst/>
                <a:latin typeface="Arial"/>
                <a:ea typeface="Arial"/>
                <a:cs typeface="Arial"/>
                <a:sym typeface="Arial"/>
              </a:rPr>
              <a:t> under one programming model, with automatic scaling and optimizations.</a:t>
            </a:r>
            <a:endParaRPr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706c7ce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706c7ce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6ad5bc2f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b6ad5bc2f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f0c8352db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f0c8352db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FY9livorrJI"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youtube.com/watch?v=LjWug2tvSB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tour.golang.org/lis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gobyexample.com/" TargetMode="External"/><Relationship Id="rId4" Type="http://schemas.openxmlformats.org/officeDocument/2006/relationships/hyperlink" Target="https://play.golang.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www.systems-deployment.com/animation.html"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gi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tx1"/>
                </a:solidFill>
              </a:rPr>
              <a:t>Concurrency in Go</a:t>
            </a: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tx1"/>
                </a:solidFill>
              </a:rPr>
              <a:t>September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rPr>
              <a:t>What went wrong?</a:t>
            </a:r>
            <a:endParaRPr>
              <a:solidFill>
                <a:schemeClr val="tx1"/>
              </a:solidFill>
            </a:endParaRPr>
          </a:p>
        </p:txBody>
      </p:sp>
      <p:sp>
        <p:nvSpPr>
          <p:cNvPr id="155" name="Google Shape;155;p22"/>
          <p:cNvSpPr txBox="1">
            <a:spLocks noGrp="1"/>
          </p:cNvSpPr>
          <p:nvPr>
            <p:ph type="body" idx="1"/>
          </p:nvPr>
        </p:nvSpPr>
        <p:spPr>
          <a:xfrm>
            <a:off x="311700" y="2038325"/>
            <a:ext cx="3989400" cy="24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endParaRPr b="1"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write balance</a:t>
            </a:r>
            <a:endParaRPr dirty="0">
              <a:solidFill>
                <a:schemeClr val="tx1"/>
              </a:solidFill>
              <a:latin typeface="Consolas"/>
              <a:ea typeface="Consolas"/>
              <a:cs typeface="Consolas"/>
              <a:sym typeface="Consolas"/>
            </a:endParaRPr>
          </a:p>
          <a:p>
            <a:pPr marL="0" lvl="0" indent="0" algn="l" rtl="0">
              <a:spcBef>
                <a:spcPts val="0"/>
              </a:spcBef>
              <a:spcAft>
                <a:spcPts val="0"/>
              </a:spcAft>
              <a:buNone/>
            </a:pPr>
            <a:endParaRPr b="1"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
        <p:nvSpPr>
          <p:cNvPr id="156" name="Google Shape;156;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10</a:t>
            </a:fld>
            <a:endParaRPr>
              <a:solidFill>
                <a:schemeClr val="tx1"/>
              </a:solidFill>
            </a:endParaRPr>
          </a:p>
        </p:txBody>
      </p:sp>
      <p:sp>
        <p:nvSpPr>
          <p:cNvPr id="157" name="Google Shape;157;p22"/>
          <p:cNvSpPr txBox="1">
            <a:spLocks noGrp="1"/>
          </p:cNvSpPr>
          <p:nvPr>
            <p:ph type="body" idx="4294967295"/>
          </p:nvPr>
        </p:nvSpPr>
        <p:spPr>
          <a:xfrm>
            <a:off x="5154613" y="2038350"/>
            <a:ext cx="3989387" cy="2408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endParaRPr b="1"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lang="en-US"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a:t>
            </a:r>
            <a:r>
              <a:rPr lang="en-US" dirty="0">
                <a:solidFill>
                  <a:schemeClr val="tx1"/>
                </a:solidFill>
                <a:latin typeface="Consolas"/>
                <a:ea typeface="Consolas"/>
                <a:cs typeface="Consolas"/>
                <a:sym typeface="Consolas"/>
              </a:rPr>
              <a:t>write balance</a:t>
            </a:r>
          </a:p>
          <a:p>
            <a:pPr marL="0" lvl="0" indent="0" algn="l" rtl="0">
              <a:spcBef>
                <a:spcPts val="0"/>
              </a:spcBef>
              <a:spcAft>
                <a:spcPts val="0"/>
              </a:spcAft>
              <a:buNone/>
            </a:pPr>
            <a:endParaRPr b="1"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
        <p:nvSpPr>
          <p:cNvPr id="161" name="Google Shape;161;p22"/>
          <p:cNvSpPr txBox="1">
            <a:spLocks noGrp="1"/>
          </p:cNvSpPr>
          <p:nvPr>
            <p:ph type="body" idx="4294967295"/>
          </p:nvPr>
        </p:nvSpPr>
        <p:spPr>
          <a:xfrm>
            <a:off x="0" y="1017588"/>
            <a:ext cx="8521700" cy="57308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dirty="0">
                <a:solidFill>
                  <a:schemeClr val="tx1"/>
                </a:solidFill>
              </a:rPr>
              <a:t>Then, an interrupt happens, and the OS scheduler selects </a:t>
            </a:r>
            <a:r>
              <a:rPr lang="en" sz="1700" dirty="0">
                <a:solidFill>
                  <a:srgbClr val="FF0000"/>
                </a:solidFill>
              </a:rPr>
              <a:t>Thread 2 </a:t>
            </a:r>
            <a:r>
              <a:rPr lang="en" sz="1700" dirty="0">
                <a:solidFill>
                  <a:schemeClr val="tx1"/>
                </a:solidFill>
              </a:rPr>
              <a:t>to run.</a:t>
            </a:r>
            <a:endParaRPr sz="1700" dirty="0">
              <a:solidFill>
                <a:schemeClr val="tx1"/>
              </a:solidFill>
            </a:endParaRPr>
          </a:p>
        </p:txBody>
      </p:sp>
      <p:sp>
        <p:nvSpPr>
          <p:cNvPr id="158" name="Google Shape;158;p22"/>
          <p:cNvSpPr txBox="1"/>
          <p:nvPr/>
        </p:nvSpPr>
        <p:spPr>
          <a:xfrm>
            <a:off x="349100" y="1609475"/>
            <a:ext cx="24549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17AAE8"/>
                </a:solidFill>
              </a:rPr>
              <a:t>Thread 1</a:t>
            </a:r>
            <a:endParaRPr sz="1600" b="1">
              <a:solidFill>
                <a:srgbClr val="17AAE8"/>
              </a:solidFill>
            </a:endParaRPr>
          </a:p>
        </p:txBody>
      </p:sp>
      <p:sp>
        <p:nvSpPr>
          <p:cNvPr id="159" name="Google Shape;159;p22"/>
          <p:cNvSpPr txBox="1"/>
          <p:nvPr/>
        </p:nvSpPr>
        <p:spPr>
          <a:xfrm>
            <a:off x="4842900" y="1609475"/>
            <a:ext cx="24549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0000"/>
                </a:solidFill>
              </a:rPr>
              <a:t>Thread 2</a:t>
            </a:r>
            <a:endParaRPr sz="1600" b="1">
              <a:solidFill>
                <a:srgbClr val="FF0000"/>
              </a:solidFill>
            </a:endParaRPr>
          </a:p>
        </p:txBody>
      </p:sp>
      <p:cxnSp>
        <p:nvCxnSpPr>
          <p:cNvPr id="160" name="Google Shape;160;p22"/>
          <p:cNvCxnSpPr>
            <a:stCxn id="155" idx="3"/>
          </p:cNvCxnSpPr>
          <p:nvPr/>
        </p:nvCxnSpPr>
        <p:spPr>
          <a:xfrm rot="10800000" flipH="1">
            <a:off x="4301100" y="2918225"/>
            <a:ext cx="940200" cy="324300"/>
          </a:xfrm>
          <a:prstGeom prst="straightConnector1">
            <a:avLst/>
          </a:prstGeom>
          <a:noFill/>
          <a:ln w="28575" cap="flat" cmpd="sng">
            <a:solidFill>
              <a:srgbClr val="9900FF"/>
            </a:solidFill>
            <a:prstDash val="solid"/>
            <a:round/>
            <a:headEnd type="none" w="med" len="med"/>
            <a:tailEnd type="triangle" w="med" len="med"/>
          </a:ln>
        </p:spPr>
      </p:cxnSp>
      <p:cxnSp>
        <p:nvCxnSpPr>
          <p:cNvPr id="162" name="Google Shape;162;p22"/>
          <p:cNvCxnSpPr/>
          <p:nvPr/>
        </p:nvCxnSpPr>
        <p:spPr>
          <a:xfrm>
            <a:off x="735575" y="2859325"/>
            <a:ext cx="0" cy="464700"/>
          </a:xfrm>
          <a:prstGeom prst="straightConnector1">
            <a:avLst/>
          </a:prstGeom>
          <a:noFill/>
          <a:ln w="28575" cap="flat" cmpd="sng">
            <a:solidFill>
              <a:srgbClr val="9900FF"/>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What went wrong?</a:t>
            </a:r>
            <a:endParaRPr dirty="0">
              <a:solidFill>
                <a:schemeClr val="tx1"/>
              </a:solidFill>
            </a:endParaRPr>
          </a:p>
        </p:txBody>
      </p:sp>
      <p:sp>
        <p:nvSpPr>
          <p:cNvPr id="168" name="Google Shape;168;p23"/>
          <p:cNvSpPr txBox="1">
            <a:spLocks noGrp="1"/>
          </p:cNvSpPr>
          <p:nvPr>
            <p:ph type="body" idx="1"/>
          </p:nvPr>
        </p:nvSpPr>
        <p:spPr>
          <a:xfrm>
            <a:off x="311700" y="2057263"/>
            <a:ext cx="3989400" cy="24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endParaRPr b="1"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write balance</a:t>
            </a:r>
            <a:endParaRPr dirty="0">
              <a:solidFill>
                <a:schemeClr val="tx1"/>
              </a:solidFill>
              <a:latin typeface="Consolas"/>
              <a:ea typeface="Consolas"/>
              <a:cs typeface="Consolas"/>
              <a:sym typeface="Consolas"/>
            </a:endParaRPr>
          </a:p>
          <a:p>
            <a:pPr marL="0" lvl="0" indent="0" algn="l" rtl="0">
              <a:spcBef>
                <a:spcPts val="0"/>
              </a:spcBef>
              <a:spcAft>
                <a:spcPts val="0"/>
              </a:spcAft>
              <a:buNone/>
            </a:pPr>
            <a:endParaRPr b="1"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
        <p:nvSpPr>
          <p:cNvPr id="169" name="Google Shape;169;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11</a:t>
            </a:fld>
            <a:endParaRPr>
              <a:solidFill>
                <a:schemeClr val="tx1"/>
              </a:solidFill>
            </a:endParaRPr>
          </a:p>
        </p:txBody>
      </p:sp>
      <p:sp>
        <p:nvSpPr>
          <p:cNvPr id="170" name="Google Shape;170;p23"/>
          <p:cNvSpPr txBox="1">
            <a:spLocks noGrp="1"/>
          </p:cNvSpPr>
          <p:nvPr>
            <p:ph type="body" idx="4294967295"/>
          </p:nvPr>
        </p:nvSpPr>
        <p:spPr>
          <a:xfrm>
            <a:off x="5154613" y="2038350"/>
            <a:ext cx="3989387" cy="2408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endParaRPr b="1"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write balance</a:t>
            </a:r>
            <a:endParaRPr dirty="0">
              <a:solidFill>
                <a:schemeClr val="tx1"/>
              </a:solidFill>
              <a:latin typeface="Consolas"/>
              <a:ea typeface="Consolas"/>
              <a:cs typeface="Consolas"/>
              <a:sym typeface="Consolas"/>
            </a:endParaRPr>
          </a:p>
          <a:p>
            <a:pPr marL="0" lvl="0" indent="0" algn="l" rtl="0">
              <a:spcBef>
                <a:spcPts val="0"/>
              </a:spcBef>
              <a:spcAft>
                <a:spcPts val="0"/>
              </a:spcAft>
              <a:buNone/>
            </a:pPr>
            <a:endParaRPr b="1"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
        <p:nvSpPr>
          <p:cNvPr id="174" name="Google Shape;174;p23"/>
          <p:cNvSpPr txBox="1">
            <a:spLocks noGrp="1"/>
          </p:cNvSpPr>
          <p:nvPr>
            <p:ph type="body" idx="4294967295"/>
          </p:nvPr>
        </p:nvSpPr>
        <p:spPr>
          <a:xfrm>
            <a:off x="260621" y="1005987"/>
            <a:ext cx="9021158" cy="57308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dirty="0">
                <a:solidFill>
                  <a:srgbClr val="17AAE8"/>
                </a:solidFill>
              </a:rPr>
              <a:t>Thread 1 </a:t>
            </a:r>
            <a:r>
              <a:rPr lang="en" sz="1700" dirty="0">
                <a:solidFill>
                  <a:schemeClr val="tx1"/>
                </a:solidFill>
              </a:rPr>
              <a:t>did not write new balance to shared storage, so </a:t>
            </a:r>
            <a:r>
              <a:rPr lang="en" sz="1700" dirty="0">
                <a:solidFill>
                  <a:srgbClr val="FF0000"/>
                </a:solidFill>
              </a:rPr>
              <a:t>Thread 2 </a:t>
            </a:r>
            <a:r>
              <a:rPr lang="en" sz="1700" dirty="0">
                <a:solidFill>
                  <a:schemeClr val="tx1"/>
                </a:solidFill>
              </a:rPr>
              <a:t>reads the old value. </a:t>
            </a:r>
            <a:endParaRPr sz="1700" dirty="0">
              <a:solidFill>
                <a:schemeClr val="tx1"/>
              </a:solidFill>
            </a:endParaRPr>
          </a:p>
        </p:txBody>
      </p:sp>
      <p:sp>
        <p:nvSpPr>
          <p:cNvPr id="171" name="Google Shape;171;p23"/>
          <p:cNvSpPr txBox="1"/>
          <p:nvPr/>
        </p:nvSpPr>
        <p:spPr>
          <a:xfrm>
            <a:off x="349100" y="1609475"/>
            <a:ext cx="24549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17AAE8"/>
                </a:solidFill>
              </a:rPr>
              <a:t>Thread 1</a:t>
            </a:r>
            <a:endParaRPr sz="1600" b="1" dirty="0">
              <a:solidFill>
                <a:srgbClr val="17AAE8"/>
              </a:solidFill>
            </a:endParaRPr>
          </a:p>
        </p:txBody>
      </p:sp>
      <p:sp>
        <p:nvSpPr>
          <p:cNvPr id="172" name="Google Shape;172;p23"/>
          <p:cNvSpPr txBox="1"/>
          <p:nvPr/>
        </p:nvSpPr>
        <p:spPr>
          <a:xfrm>
            <a:off x="4842900" y="1609475"/>
            <a:ext cx="24549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0000"/>
                </a:solidFill>
              </a:rPr>
              <a:t>Thread 2</a:t>
            </a:r>
            <a:endParaRPr sz="1600" b="1">
              <a:solidFill>
                <a:srgbClr val="FF0000"/>
              </a:solidFill>
            </a:endParaRPr>
          </a:p>
        </p:txBody>
      </p:sp>
      <p:cxnSp>
        <p:nvCxnSpPr>
          <p:cNvPr id="173" name="Google Shape;173;p23"/>
          <p:cNvCxnSpPr>
            <a:stCxn id="168" idx="3"/>
          </p:cNvCxnSpPr>
          <p:nvPr/>
        </p:nvCxnSpPr>
        <p:spPr>
          <a:xfrm rot="10800000" flipH="1">
            <a:off x="4301100" y="2937163"/>
            <a:ext cx="940200" cy="324300"/>
          </a:xfrm>
          <a:prstGeom prst="straightConnector1">
            <a:avLst/>
          </a:prstGeom>
          <a:noFill/>
          <a:ln w="28575" cap="flat" cmpd="sng">
            <a:solidFill>
              <a:srgbClr val="9900FF"/>
            </a:solidFill>
            <a:prstDash val="solid"/>
            <a:round/>
            <a:headEnd type="none" w="med" len="med"/>
            <a:tailEnd type="triangle" w="med" len="med"/>
          </a:ln>
        </p:spPr>
      </p:cxnSp>
      <p:cxnSp>
        <p:nvCxnSpPr>
          <p:cNvPr id="175" name="Google Shape;175;p23"/>
          <p:cNvCxnSpPr/>
          <p:nvPr/>
        </p:nvCxnSpPr>
        <p:spPr>
          <a:xfrm>
            <a:off x="735575" y="2859325"/>
            <a:ext cx="0" cy="464700"/>
          </a:xfrm>
          <a:prstGeom prst="straightConnector1">
            <a:avLst/>
          </a:prstGeom>
          <a:noFill/>
          <a:ln w="28575" cap="flat" cmpd="sng">
            <a:solidFill>
              <a:srgbClr val="9900FF"/>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What went wrong?</a:t>
            </a:r>
            <a:endParaRPr dirty="0">
              <a:solidFill>
                <a:schemeClr val="tx1"/>
              </a:solidFill>
            </a:endParaRPr>
          </a:p>
        </p:txBody>
      </p:sp>
      <p:sp>
        <p:nvSpPr>
          <p:cNvPr id="181" name="Google Shape;181;p24"/>
          <p:cNvSpPr txBox="1">
            <a:spLocks noGrp="1"/>
          </p:cNvSpPr>
          <p:nvPr>
            <p:ph type="body" idx="1"/>
          </p:nvPr>
        </p:nvSpPr>
        <p:spPr>
          <a:xfrm>
            <a:off x="311700" y="2038325"/>
            <a:ext cx="3989400" cy="24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endParaRPr b="1"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write balance</a:t>
            </a:r>
            <a:endParaRPr dirty="0">
              <a:solidFill>
                <a:schemeClr val="tx1"/>
              </a:solidFill>
              <a:latin typeface="Consolas"/>
              <a:ea typeface="Consolas"/>
              <a:cs typeface="Consolas"/>
              <a:sym typeface="Consolas"/>
            </a:endParaRPr>
          </a:p>
          <a:p>
            <a:pPr marL="0" lvl="0" indent="0" algn="l" rtl="0">
              <a:spcBef>
                <a:spcPts val="0"/>
              </a:spcBef>
              <a:spcAft>
                <a:spcPts val="0"/>
              </a:spcAft>
              <a:buNone/>
            </a:pPr>
            <a:endParaRPr b="1"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
        <p:nvSpPr>
          <p:cNvPr id="182" name="Google Shape;182;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12</a:t>
            </a:fld>
            <a:endParaRPr>
              <a:solidFill>
                <a:schemeClr val="tx1"/>
              </a:solidFill>
            </a:endParaRPr>
          </a:p>
        </p:txBody>
      </p:sp>
      <p:sp>
        <p:nvSpPr>
          <p:cNvPr id="183" name="Google Shape;183;p24"/>
          <p:cNvSpPr txBox="1">
            <a:spLocks noGrp="1"/>
          </p:cNvSpPr>
          <p:nvPr>
            <p:ph type="body" idx="4294967295"/>
          </p:nvPr>
        </p:nvSpPr>
        <p:spPr>
          <a:xfrm>
            <a:off x="5154613" y="2038350"/>
            <a:ext cx="3989387" cy="2408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endParaRPr b="1"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write balance</a:t>
            </a:r>
            <a:endParaRPr dirty="0">
              <a:solidFill>
                <a:schemeClr val="tx1"/>
              </a:solidFill>
              <a:latin typeface="Consolas"/>
              <a:ea typeface="Consolas"/>
              <a:cs typeface="Consolas"/>
              <a:sym typeface="Consolas"/>
            </a:endParaRPr>
          </a:p>
          <a:p>
            <a:pPr marL="0" lvl="0" indent="0" algn="l" rtl="0">
              <a:spcBef>
                <a:spcPts val="0"/>
              </a:spcBef>
              <a:spcAft>
                <a:spcPts val="0"/>
              </a:spcAft>
              <a:buNone/>
            </a:pPr>
            <a:endParaRPr b="1"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
        <p:nvSpPr>
          <p:cNvPr id="187" name="Google Shape;187;p24"/>
          <p:cNvSpPr txBox="1">
            <a:spLocks noGrp="1"/>
          </p:cNvSpPr>
          <p:nvPr>
            <p:ph type="body" idx="4294967295"/>
          </p:nvPr>
        </p:nvSpPr>
        <p:spPr>
          <a:xfrm>
            <a:off x="405517" y="1034965"/>
            <a:ext cx="8521700" cy="57308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dirty="0">
                <a:solidFill>
                  <a:schemeClr val="tx1"/>
                </a:solidFill>
              </a:rPr>
              <a:t>This is called a </a:t>
            </a:r>
            <a:r>
              <a:rPr lang="en" sz="1700" b="1" dirty="0">
                <a:solidFill>
                  <a:srgbClr val="9900FF"/>
                </a:solidFill>
              </a:rPr>
              <a:t>race condition</a:t>
            </a:r>
            <a:r>
              <a:rPr lang="en" sz="1700" dirty="0">
                <a:solidFill>
                  <a:schemeClr val="tx1"/>
                </a:solidFill>
              </a:rPr>
              <a:t>.</a:t>
            </a:r>
            <a:endParaRPr sz="1700" dirty="0">
              <a:solidFill>
                <a:schemeClr val="tx1"/>
              </a:solidFill>
            </a:endParaRPr>
          </a:p>
        </p:txBody>
      </p:sp>
      <p:sp>
        <p:nvSpPr>
          <p:cNvPr id="184" name="Google Shape;184;p24"/>
          <p:cNvSpPr txBox="1"/>
          <p:nvPr/>
        </p:nvSpPr>
        <p:spPr>
          <a:xfrm>
            <a:off x="349100" y="1609475"/>
            <a:ext cx="24549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17AAE8"/>
                </a:solidFill>
              </a:rPr>
              <a:t>Thread 1</a:t>
            </a:r>
            <a:endParaRPr sz="1600" b="1">
              <a:solidFill>
                <a:srgbClr val="17AAE8"/>
              </a:solidFill>
            </a:endParaRPr>
          </a:p>
        </p:txBody>
      </p:sp>
      <p:sp>
        <p:nvSpPr>
          <p:cNvPr id="185" name="Google Shape;185;p24"/>
          <p:cNvSpPr txBox="1"/>
          <p:nvPr/>
        </p:nvSpPr>
        <p:spPr>
          <a:xfrm>
            <a:off x="4842900" y="1609475"/>
            <a:ext cx="24549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0000"/>
                </a:solidFill>
              </a:rPr>
              <a:t>Thread 2</a:t>
            </a:r>
            <a:endParaRPr sz="1600" b="1">
              <a:solidFill>
                <a:srgbClr val="FF0000"/>
              </a:solidFill>
            </a:endParaRPr>
          </a:p>
        </p:txBody>
      </p:sp>
      <p:cxnSp>
        <p:nvCxnSpPr>
          <p:cNvPr id="186" name="Google Shape;186;p24"/>
          <p:cNvCxnSpPr>
            <a:stCxn id="181" idx="3"/>
          </p:cNvCxnSpPr>
          <p:nvPr/>
        </p:nvCxnSpPr>
        <p:spPr>
          <a:xfrm rot="10800000" flipH="1">
            <a:off x="4301100" y="2918225"/>
            <a:ext cx="940200" cy="324300"/>
          </a:xfrm>
          <a:prstGeom prst="straightConnector1">
            <a:avLst/>
          </a:prstGeom>
          <a:noFill/>
          <a:ln w="28575" cap="flat" cmpd="sng">
            <a:solidFill>
              <a:srgbClr val="9900FF"/>
            </a:solidFill>
            <a:prstDash val="solid"/>
            <a:round/>
            <a:headEnd type="none" w="med" len="med"/>
            <a:tailEnd type="triangle" w="med" len="med"/>
          </a:ln>
        </p:spPr>
      </p:cxnSp>
      <p:cxnSp>
        <p:nvCxnSpPr>
          <p:cNvPr id="188" name="Google Shape;188;p24"/>
          <p:cNvCxnSpPr/>
          <p:nvPr/>
        </p:nvCxnSpPr>
        <p:spPr>
          <a:xfrm>
            <a:off x="735575" y="2859325"/>
            <a:ext cx="0" cy="464700"/>
          </a:xfrm>
          <a:prstGeom prst="straightConnector1">
            <a:avLst/>
          </a:prstGeom>
          <a:noFill/>
          <a:ln w="28575" cap="flat" cmpd="sng">
            <a:solidFill>
              <a:srgbClr val="9900FF"/>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Solution - Locks</a:t>
            </a:r>
            <a:endParaRPr dirty="0">
              <a:solidFill>
                <a:schemeClr val="tx1"/>
              </a:solidFill>
            </a:endParaRPr>
          </a:p>
        </p:txBody>
      </p:sp>
      <p:sp>
        <p:nvSpPr>
          <p:cNvPr id="194" name="Google Shape;194;p25"/>
          <p:cNvSpPr txBox="1">
            <a:spLocks noGrp="1"/>
          </p:cNvSpPr>
          <p:nvPr>
            <p:ph type="body" idx="1"/>
          </p:nvPr>
        </p:nvSpPr>
        <p:spPr>
          <a:xfrm>
            <a:off x="311700" y="2038325"/>
            <a:ext cx="3989400" cy="24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b="1" dirty="0">
                <a:solidFill>
                  <a:srgbClr val="FF0000"/>
                </a:solidFill>
                <a:latin typeface="Consolas"/>
                <a:ea typeface="Consolas"/>
                <a:cs typeface="Consolas"/>
                <a:sym typeface="Consolas"/>
              </a:rPr>
              <a:t>lock </a:t>
            </a:r>
            <a:r>
              <a:rPr lang="en" b="1" dirty="0" err="1">
                <a:solidFill>
                  <a:srgbClr val="FF0000"/>
                </a:solidFill>
                <a:latin typeface="Consolas"/>
                <a:ea typeface="Consolas"/>
                <a:cs typeface="Consolas"/>
                <a:sym typeface="Consolas"/>
              </a:rPr>
              <a:t>balanceLock</a:t>
            </a:r>
            <a:endParaRPr b="1" dirty="0">
              <a:solidFill>
                <a:srgbClr val="FF0000"/>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write balance</a:t>
            </a:r>
            <a:endParaRPr dirty="0">
              <a:solidFill>
                <a:schemeClr val="tx1"/>
              </a:solidFill>
              <a:latin typeface="Consolas"/>
              <a:ea typeface="Consolas"/>
              <a:cs typeface="Consolas"/>
              <a:sym typeface="Consolas"/>
            </a:endParaRPr>
          </a:p>
          <a:p>
            <a:pPr marL="0" indent="457200">
              <a:buNone/>
            </a:pPr>
            <a:r>
              <a:rPr lang="en" b="1" dirty="0">
                <a:solidFill>
                  <a:srgbClr val="FF0000"/>
                </a:solidFill>
                <a:latin typeface="Consolas"/>
                <a:cs typeface="Consolas"/>
                <a:sym typeface="Consolas"/>
              </a:rPr>
              <a:t>unlock </a:t>
            </a:r>
            <a:r>
              <a:rPr lang="en" b="1" dirty="0" err="1">
                <a:solidFill>
                  <a:srgbClr val="FF0000"/>
                </a:solidFill>
                <a:latin typeface="Consolas"/>
                <a:cs typeface="Consolas"/>
                <a:sym typeface="Consolas"/>
              </a:rPr>
              <a:t>balanceLock</a:t>
            </a:r>
            <a:endParaRPr b="1" dirty="0">
              <a:solidFill>
                <a:srgbClr val="FF0000"/>
              </a:solidFill>
              <a:latin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
        <p:nvSpPr>
          <p:cNvPr id="200" name="Google Shape;200;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13</a:t>
            </a:fld>
            <a:endParaRPr>
              <a:solidFill>
                <a:schemeClr val="tx1"/>
              </a:solidFill>
            </a:endParaRPr>
          </a:p>
        </p:txBody>
      </p:sp>
      <p:sp>
        <p:nvSpPr>
          <p:cNvPr id="201" name="Google Shape;201;p25"/>
          <p:cNvSpPr txBox="1">
            <a:spLocks noGrp="1"/>
          </p:cNvSpPr>
          <p:nvPr>
            <p:ph type="body" idx="4294967295"/>
          </p:nvPr>
        </p:nvSpPr>
        <p:spPr>
          <a:xfrm>
            <a:off x="311700" y="1031503"/>
            <a:ext cx="8521700" cy="57308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dirty="0">
                <a:solidFill>
                  <a:schemeClr val="tx1"/>
                </a:solidFill>
              </a:rPr>
              <a:t>Changes to balance are now </a:t>
            </a:r>
            <a:r>
              <a:rPr lang="en" sz="1700" b="1" i="1" dirty="0">
                <a:solidFill>
                  <a:srgbClr val="92D050"/>
                </a:solidFill>
              </a:rPr>
              <a:t>atomic</a:t>
            </a:r>
            <a:r>
              <a:rPr lang="en" sz="1700" b="1" i="1" dirty="0">
                <a:solidFill>
                  <a:schemeClr val="tx1"/>
                </a:solidFill>
              </a:rPr>
              <a:t>.</a:t>
            </a:r>
            <a:endParaRPr sz="1700" dirty="0">
              <a:solidFill>
                <a:schemeClr val="tx1"/>
              </a:solidFill>
            </a:endParaRPr>
          </a:p>
        </p:txBody>
      </p:sp>
      <p:grpSp>
        <p:nvGrpSpPr>
          <p:cNvPr id="195" name="Google Shape;195;p25"/>
          <p:cNvGrpSpPr/>
          <p:nvPr/>
        </p:nvGrpSpPr>
        <p:grpSpPr>
          <a:xfrm>
            <a:off x="4261200" y="2748725"/>
            <a:ext cx="178200" cy="987600"/>
            <a:chOff x="4238500" y="2813500"/>
            <a:chExt cx="178200" cy="987600"/>
          </a:xfrm>
        </p:grpSpPr>
        <p:cxnSp>
          <p:nvCxnSpPr>
            <p:cNvPr id="196" name="Google Shape;196;p25"/>
            <p:cNvCxnSpPr/>
            <p:nvPr/>
          </p:nvCxnSpPr>
          <p:spPr>
            <a:xfrm>
              <a:off x="4402975" y="2813500"/>
              <a:ext cx="0" cy="987600"/>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7" name="Google Shape;197;p25"/>
            <p:cNvCxnSpPr/>
            <p:nvPr/>
          </p:nvCxnSpPr>
          <p:spPr>
            <a:xfrm rot="10800000">
              <a:off x="4238500" y="2827200"/>
              <a:ext cx="178200" cy="0"/>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8" name="Google Shape;198;p25"/>
            <p:cNvCxnSpPr/>
            <p:nvPr/>
          </p:nvCxnSpPr>
          <p:spPr>
            <a:xfrm rot="10800000">
              <a:off x="4238500" y="3801100"/>
              <a:ext cx="178200" cy="0"/>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199" name="Google Shape;199;p25"/>
          <p:cNvSpPr txBox="1"/>
          <p:nvPr/>
        </p:nvSpPr>
        <p:spPr>
          <a:xfrm>
            <a:off x="4550500" y="3025625"/>
            <a:ext cx="1863900" cy="43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i="1">
                <a:solidFill>
                  <a:schemeClr val="tx1"/>
                </a:solidFill>
              </a:rPr>
              <a:t>Critical section</a:t>
            </a:r>
            <a:endParaRPr b="1" i="1">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Good Video Explanations</a:t>
            </a:r>
            <a:endParaRPr dirty="0">
              <a:solidFill>
                <a:schemeClr val="tx1"/>
              </a:solidFill>
            </a:endParaRPr>
          </a:p>
        </p:txBody>
      </p:sp>
      <p:sp>
        <p:nvSpPr>
          <p:cNvPr id="208" name="Google Shape;208;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09" name="Google Shape;209;p26"/>
          <p:cNvSpPr txBox="1"/>
          <p:nvPr/>
        </p:nvSpPr>
        <p:spPr>
          <a:xfrm>
            <a:off x="415725" y="1157500"/>
            <a:ext cx="8298000" cy="37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rPr>
              <a:t>Race Conditions:</a:t>
            </a:r>
            <a:endParaRPr sz="1800">
              <a:solidFill>
                <a:schemeClr val="lt1"/>
              </a:solidFill>
            </a:endParaRPr>
          </a:p>
          <a:p>
            <a:pPr marL="0" lvl="0" indent="0" algn="l" rtl="0">
              <a:spcBef>
                <a:spcPts val="0"/>
              </a:spcBef>
              <a:spcAft>
                <a:spcPts val="0"/>
              </a:spcAft>
              <a:buNone/>
            </a:pPr>
            <a:r>
              <a:rPr lang="en" sz="1800" u="sng">
                <a:solidFill>
                  <a:schemeClr val="hlink"/>
                </a:solidFill>
                <a:hlinkClick r:id="rId3"/>
              </a:rPr>
              <a:t>https://www.youtube.com/watch?v=FY9livorrJI</a:t>
            </a:r>
            <a:endParaRPr sz="1800">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 sz="1800">
                <a:solidFill>
                  <a:schemeClr val="lt1"/>
                </a:solidFill>
              </a:rPr>
              <a:t>Deadlocks:</a:t>
            </a:r>
            <a:endParaRPr sz="1800">
              <a:solidFill>
                <a:schemeClr val="lt1"/>
              </a:solidFill>
            </a:endParaRPr>
          </a:p>
          <a:p>
            <a:pPr marL="0" lvl="0" indent="0" algn="l" rtl="0">
              <a:spcBef>
                <a:spcPts val="0"/>
              </a:spcBef>
              <a:spcAft>
                <a:spcPts val="0"/>
              </a:spcAft>
              <a:buNone/>
            </a:pPr>
            <a:r>
              <a:rPr lang="en" sz="1800" u="sng">
                <a:solidFill>
                  <a:schemeClr val="hlink"/>
                </a:solidFill>
                <a:hlinkClick r:id="rId4"/>
              </a:rPr>
              <a:t>https://www.youtube.com/watch?v=LjWug2tvSBU</a:t>
            </a:r>
            <a:endParaRPr sz="1800">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endParaRPr sz="18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Locks in Go</a:t>
            </a:r>
            <a:endParaRPr>
              <a:solidFill>
                <a:srgbClr val="FFFFFF"/>
              </a:solidFill>
            </a:endParaRPr>
          </a:p>
        </p:txBody>
      </p:sp>
      <p:sp>
        <p:nvSpPr>
          <p:cNvPr id="220" name="Google Shape;220;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15" name="Google Shape;215;p27"/>
          <p:cNvSpPr txBox="1"/>
          <p:nvPr/>
        </p:nvSpPr>
        <p:spPr>
          <a:xfrm>
            <a:off x="279400" y="1255750"/>
            <a:ext cx="4123500" cy="18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package</a:t>
            </a:r>
            <a:r>
              <a:rPr lang="en" b="1" dirty="0">
                <a:solidFill>
                  <a:srgbClr val="EFEFEF"/>
                </a:solidFill>
                <a:latin typeface="Consolas"/>
                <a:ea typeface="Consolas"/>
                <a:cs typeface="Consolas"/>
                <a:sym typeface="Consolas"/>
              </a:rPr>
              <a:t> </a:t>
            </a:r>
            <a:r>
              <a:rPr lang="en" b="1" dirty="0">
                <a:solidFill>
                  <a:srgbClr val="EFEFEF"/>
                </a:solidFill>
                <a:latin typeface="Consolas"/>
                <a:cs typeface="Consolas"/>
                <a:sym typeface="Consolas"/>
              </a:rPr>
              <a:t>account</a:t>
            </a:r>
            <a:endParaRPr b="1" dirty="0">
              <a:solidFill>
                <a:srgbClr val="EFEFEF"/>
              </a:solidFill>
              <a:latin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import</a:t>
            </a:r>
            <a:r>
              <a:rPr lang="en" b="1" dirty="0">
                <a:solidFill>
                  <a:srgbClr val="EFEFEF"/>
                </a:solidFill>
                <a:latin typeface="Consolas"/>
                <a:ea typeface="Consolas"/>
                <a:cs typeface="Consolas"/>
                <a:sym typeface="Consolas"/>
              </a:rPr>
              <a:t> </a:t>
            </a:r>
            <a:r>
              <a:rPr lang="en" b="1" dirty="0">
                <a:solidFill>
                  <a:srgbClr val="E69138"/>
                </a:solidFill>
                <a:latin typeface="Consolas"/>
                <a:ea typeface="Consolas"/>
                <a:cs typeface="Consolas"/>
                <a:sym typeface="Consolas"/>
              </a:rPr>
              <a:t>"sync"</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type</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Account</a:t>
            </a:r>
            <a:r>
              <a:rPr lang="en" b="1" dirty="0">
                <a:solidFill>
                  <a:srgbClr val="EFEFEF"/>
                </a:solidFill>
                <a:latin typeface="Consolas"/>
                <a:ea typeface="Consolas"/>
                <a:cs typeface="Consolas"/>
                <a:sym typeface="Consolas"/>
              </a:rPr>
              <a:t> </a:t>
            </a:r>
            <a:r>
              <a:rPr lang="en" b="1" dirty="0">
                <a:solidFill>
                  <a:srgbClr val="00CBFF"/>
                </a:solidFill>
                <a:latin typeface="Consolas"/>
                <a:ea typeface="Consolas"/>
                <a:cs typeface="Consolas"/>
                <a:sym typeface="Consolas"/>
              </a:rPr>
              <a:t>struct</a:t>
            </a:r>
            <a:r>
              <a:rPr lang="en" b="1" dirty="0">
                <a:solidFill>
                  <a:srgbClr val="EFEFEF"/>
                </a:solidFill>
                <a:latin typeface="Consolas"/>
                <a:ea typeface="Consolas"/>
                <a:cs typeface="Consolas"/>
                <a:sym typeface="Consolas"/>
              </a:rPr>
              <a:t> {</a:t>
            </a:r>
            <a:endParaRPr b="1" dirty="0">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dirty="0">
                <a:solidFill>
                  <a:srgbClr val="FFFFFF"/>
                </a:solidFill>
                <a:latin typeface="Consolas"/>
                <a:ea typeface="Consolas"/>
                <a:cs typeface="Consolas"/>
                <a:sym typeface="Consolas"/>
              </a:rPr>
              <a:t>balance </a:t>
            </a:r>
            <a:r>
              <a:rPr lang="en" b="1" dirty="0">
                <a:solidFill>
                  <a:srgbClr val="AF79FF"/>
                </a:solidFill>
                <a:latin typeface="Consolas"/>
                <a:ea typeface="Consolas"/>
                <a:cs typeface="Consolas"/>
                <a:sym typeface="Consolas"/>
              </a:rPr>
              <a:t>int</a:t>
            </a:r>
            <a:endParaRPr b="1" dirty="0">
              <a:solidFill>
                <a:srgbClr val="AF79F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FFFFFF"/>
                </a:solidFill>
                <a:latin typeface="Consolas"/>
                <a:ea typeface="Consolas"/>
                <a:cs typeface="Consolas"/>
                <a:sym typeface="Consolas"/>
              </a:rPr>
              <a:t>	mu </a:t>
            </a:r>
            <a:r>
              <a:rPr lang="en" b="1" dirty="0" err="1">
                <a:solidFill>
                  <a:srgbClr val="FFFFFF"/>
                </a:solidFill>
                <a:latin typeface="Consolas"/>
                <a:ea typeface="Consolas"/>
                <a:cs typeface="Consolas"/>
                <a:sym typeface="Consolas"/>
              </a:rPr>
              <a:t>sync.</a:t>
            </a:r>
            <a:r>
              <a:rPr lang="en" b="1" dirty="0" err="1">
                <a:solidFill>
                  <a:srgbClr val="6AA84F"/>
                </a:solidFill>
                <a:latin typeface="Consolas"/>
                <a:ea typeface="Consolas"/>
                <a:cs typeface="Consolas"/>
                <a:sym typeface="Consolas"/>
              </a:rPr>
              <a:t>Mutex</a:t>
            </a:r>
            <a:endParaRPr b="1" dirty="0">
              <a:solidFill>
                <a:srgbClr val="6AA84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p:txBody>
      </p:sp>
      <p:sp>
        <p:nvSpPr>
          <p:cNvPr id="216" name="Google Shape;216;p27"/>
          <p:cNvSpPr txBox="1"/>
          <p:nvPr/>
        </p:nvSpPr>
        <p:spPr>
          <a:xfrm>
            <a:off x="4724175" y="3323825"/>
            <a:ext cx="4123500" cy="14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err="1">
                <a:solidFill>
                  <a:srgbClr val="00CBFF"/>
                </a:solidFill>
                <a:latin typeface="Consolas"/>
                <a:ea typeface="Consolas"/>
                <a:cs typeface="Consolas"/>
                <a:sym typeface="Consolas"/>
              </a:rPr>
              <a:t>func</a:t>
            </a:r>
            <a:r>
              <a:rPr lang="en" b="1" dirty="0">
                <a:solidFill>
                  <a:srgbClr val="00CBFF"/>
                </a:solidFill>
                <a:latin typeface="Consolas"/>
                <a:ea typeface="Consolas"/>
                <a:cs typeface="Consolas"/>
                <a:sym typeface="Consolas"/>
              </a:rPr>
              <a:t> </a:t>
            </a:r>
            <a:r>
              <a:rPr lang="en" b="1" dirty="0">
                <a:solidFill>
                  <a:srgbClr val="EFEFEF"/>
                </a:solidFill>
                <a:latin typeface="Consolas"/>
                <a:ea typeface="Consolas"/>
                <a:cs typeface="Consolas"/>
                <a:sym typeface="Consolas"/>
              </a:rPr>
              <a:t>(a *</a:t>
            </a:r>
            <a:r>
              <a:rPr lang="en" b="1" dirty="0">
                <a:solidFill>
                  <a:srgbClr val="6AA84F"/>
                </a:solidFill>
                <a:latin typeface="Consolas"/>
                <a:ea typeface="Consolas"/>
                <a:cs typeface="Consolas"/>
                <a:sym typeface="Consolas"/>
              </a:rPr>
              <a:t>Account</a:t>
            </a:r>
            <a:r>
              <a:rPr lang="en" b="1" dirty="0">
                <a:solidFill>
                  <a:srgbClr val="EFEFEF"/>
                </a:solidFill>
                <a:latin typeface="Consolas"/>
                <a:ea typeface="Consolas"/>
                <a:cs typeface="Consolas"/>
                <a:sym typeface="Consolas"/>
              </a:rPr>
              <a:t>) Deposit(v </a:t>
            </a:r>
            <a:r>
              <a:rPr lang="en" b="1" dirty="0">
                <a:solidFill>
                  <a:srgbClr val="AF79FF"/>
                </a:solidFill>
                <a:latin typeface="Consolas"/>
                <a:ea typeface="Consolas"/>
                <a:cs typeface="Consolas"/>
                <a:sym typeface="Consolas"/>
              </a:rPr>
              <a:t>int</a:t>
            </a:r>
            <a:r>
              <a:rPr lang="en" b="1" dirty="0">
                <a:solidFill>
                  <a:srgbClr val="EFEFEF"/>
                </a:solidFill>
                <a:latin typeface="Consolas"/>
                <a:ea typeface="Consolas"/>
                <a:cs typeface="Consolas"/>
                <a:sym typeface="Consolas"/>
              </a:rPr>
              <a:t>) {</a:t>
            </a:r>
            <a:endParaRPr b="1" dirty="0">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dirty="0" err="1">
                <a:solidFill>
                  <a:srgbClr val="EFEFEF"/>
                </a:solidFill>
                <a:latin typeface="Consolas"/>
                <a:ea typeface="Consolas"/>
                <a:cs typeface="Consolas"/>
                <a:sym typeface="Consolas"/>
              </a:rPr>
              <a:t>a.mu.Lock</a:t>
            </a: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457200" algn="l" rtl="0">
              <a:spcBef>
                <a:spcPts val="0"/>
              </a:spcBef>
              <a:spcAft>
                <a:spcPts val="0"/>
              </a:spcAft>
              <a:buNone/>
            </a:pPr>
            <a:r>
              <a:rPr lang="en" b="1" dirty="0">
                <a:solidFill>
                  <a:srgbClr val="00CBFF"/>
                </a:solidFill>
                <a:latin typeface="Consolas"/>
                <a:ea typeface="Consolas"/>
                <a:cs typeface="Consolas"/>
                <a:sym typeface="Consolas"/>
              </a:rPr>
              <a:t>defer</a:t>
            </a: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a.mu.Unlock</a:t>
            </a: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dirty="0" err="1">
                <a:solidFill>
                  <a:srgbClr val="EFEFEF"/>
                </a:solidFill>
                <a:latin typeface="Consolas"/>
                <a:ea typeface="Consolas"/>
                <a:cs typeface="Consolas"/>
                <a:sym typeface="Consolas"/>
              </a:rPr>
              <a:t>a.balance</a:t>
            </a:r>
            <a:r>
              <a:rPr lang="en" b="1" dirty="0">
                <a:solidFill>
                  <a:srgbClr val="EFEFEF"/>
                </a:solidFill>
                <a:latin typeface="Consolas"/>
                <a:ea typeface="Consolas"/>
                <a:cs typeface="Consolas"/>
                <a:sym typeface="Consolas"/>
              </a:rPr>
              <a:t> += v</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endParaRPr b="1" dirty="0">
              <a:solidFill>
                <a:srgbClr val="0000FF"/>
              </a:solidFill>
              <a:latin typeface="Consolas"/>
              <a:ea typeface="Consolas"/>
              <a:cs typeface="Consolas"/>
              <a:sym typeface="Consolas"/>
            </a:endParaRPr>
          </a:p>
        </p:txBody>
      </p:sp>
      <p:sp>
        <p:nvSpPr>
          <p:cNvPr id="217" name="Google Shape;217;p27"/>
          <p:cNvSpPr txBox="1"/>
          <p:nvPr/>
        </p:nvSpPr>
        <p:spPr>
          <a:xfrm>
            <a:off x="311700" y="3152350"/>
            <a:ext cx="4123500" cy="108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NewAccount</a:t>
            </a:r>
            <a:r>
              <a:rPr lang="en" b="1" dirty="0">
                <a:solidFill>
                  <a:srgbClr val="EFEFEF"/>
                </a:solidFill>
                <a:latin typeface="Consolas"/>
                <a:ea typeface="Consolas"/>
                <a:cs typeface="Consolas"/>
                <a:sym typeface="Consolas"/>
              </a:rPr>
              <a:t>(</a:t>
            </a:r>
            <a:r>
              <a:rPr lang="en" b="1" dirty="0" err="1">
                <a:solidFill>
                  <a:srgbClr val="EFEFEF"/>
                </a:solidFill>
                <a:latin typeface="Consolas"/>
                <a:ea typeface="Consolas"/>
                <a:cs typeface="Consolas"/>
                <a:sym typeface="Consolas"/>
              </a:rPr>
              <a:t>init</a:t>
            </a:r>
            <a:r>
              <a:rPr lang="en" b="1" dirty="0">
                <a:solidFill>
                  <a:srgbClr val="EFEFEF"/>
                </a:solidFill>
                <a:latin typeface="Consolas"/>
                <a:ea typeface="Consolas"/>
                <a:cs typeface="Consolas"/>
                <a:sym typeface="Consolas"/>
              </a:rPr>
              <a:t> </a:t>
            </a:r>
            <a:r>
              <a:rPr lang="en" b="1" dirty="0">
                <a:solidFill>
                  <a:srgbClr val="AF79FF"/>
                </a:solidFill>
                <a:latin typeface="Consolas"/>
                <a:ea typeface="Consolas"/>
                <a:cs typeface="Consolas"/>
                <a:sym typeface="Consolas"/>
              </a:rPr>
              <a:t>int</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Account</a:t>
            </a:r>
            <a:r>
              <a:rPr lang="en" b="1" dirty="0">
                <a:solidFill>
                  <a:srgbClr val="FFFFFF"/>
                </a:solidFill>
                <a:latin typeface="Consolas"/>
                <a:ea typeface="Consolas"/>
                <a:cs typeface="Consolas"/>
                <a:sym typeface="Consolas"/>
              </a:rPr>
              <a:t> {</a:t>
            </a:r>
            <a:endParaRPr b="1" dirty="0">
              <a:solidFill>
                <a:srgbClr val="FFFFFF"/>
              </a:solidFill>
              <a:latin typeface="Consolas"/>
              <a:ea typeface="Consolas"/>
              <a:cs typeface="Consolas"/>
              <a:sym typeface="Consolas"/>
            </a:endParaRPr>
          </a:p>
          <a:p>
            <a:pPr marL="0" lvl="0" indent="0" algn="l" rtl="0">
              <a:spcBef>
                <a:spcPts val="0"/>
              </a:spcBef>
              <a:spcAft>
                <a:spcPts val="0"/>
              </a:spcAft>
              <a:buNone/>
            </a:pPr>
            <a:r>
              <a:rPr lang="en" b="1" dirty="0">
                <a:solidFill>
                  <a:srgbClr val="FFFFFF"/>
                </a:solidFill>
                <a:latin typeface="Consolas"/>
                <a:ea typeface="Consolas"/>
                <a:cs typeface="Consolas"/>
                <a:sym typeface="Consolas"/>
              </a:rPr>
              <a:t>   </a:t>
            </a:r>
            <a:r>
              <a:rPr lang="en" b="1" dirty="0">
                <a:solidFill>
                  <a:srgbClr val="00CBFF"/>
                </a:solidFill>
                <a:latin typeface="Consolas"/>
                <a:ea typeface="Consolas"/>
                <a:cs typeface="Consolas"/>
                <a:sym typeface="Consolas"/>
              </a:rPr>
              <a:t>return</a:t>
            </a:r>
            <a:r>
              <a:rPr lang="en" b="1" dirty="0">
                <a:solidFill>
                  <a:srgbClr val="FFFFFF"/>
                </a:solidFill>
                <a:latin typeface="Consolas"/>
                <a:ea typeface="Consolas"/>
                <a:cs typeface="Consolas"/>
                <a:sym typeface="Consolas"/>
              </a:rPr>
              <a:t> </a:t>
            </a:r>
            <a:r>
              <a:rPr lang="en" b="1" dirty="0">
                <a:solidFill>
                  <a:srgbClr val="6AA84F"/>
                </a:solidFill>
                <a:latin typeface="Consolas"/>
                <a:ea typeface="Consolas"/>
                <a:cs typeface="Consolas"/>
                <a:sym typeface="Consolas"/>
              </a:rPr>
              <a:t>Account</a:t>
            </a:r>
            <a:r>
              <a:rPr lang="en" b="1" dirty="0">
                <a:solidFill>
                  <a:srgbClr val="FFFFFF"/>
                </a:solidFill>
                <a:latin typeface="Consolas"/>
                <a:ea typeface="Consolas"/>
                <a:cs typeface="Consolas"/>
                <a:sym typeface="Consolas"/>
              </a:rPr>
              <a:t>{balance: </a:t>
            </a:r>
            <a:r>
              <a:rPr lang="en" b="1" dirty="0" err="1">
                <a:solidFill>
                  <a:srgbClr val="FFFFFF"/>
                </a:solidFill>
                <a:latin typeface="Consolas"/>
                <a:ea typeface="Consolas"/>
                <a:cs typeface="Consolas"/>
                <a:sym typeface="Consolas"/>
              </a:rPr>
              <a:t>init</a:t>
            </a:r>
            <a:r>
              <a:rPr lang="en" b="1" dirty="0">
                <a:solidFill>
                  <a:srgbClr val="FFFFFF"/>
                </a:solidFill>
                <a:latin typeface="Consolas"/>
                <a:ea typeface="Consolas"/>
                <a:cs typeface="Consolas"/>
                <a:sym typeface="Consolas"/>
              </a:rPr>
              <a:t>}</a:t>
            </a:r>
            <a:endParaRPr b="1" dirty="0">
              <a:solidFill>
                <a:srgbClr val="FFFFFF"/>
              </a:solidFill>
              <a:latin typeface="Consolas"/>
              <a:ea typeface="Consolas"/>
              <a:cs typeface="Consolas"/>
              <a:sym typeface="Consolas"/>
            </a:endParaRPr>
          </a:p>
          <a:p>
            <a:pPr marL="0" lvl="0" indent="0" algn="l" rtl="0">
              <a:spcBef>
                <a:spcPts val="0"/>
              </a:spcBef>
              <a:spcAft>
                <a:spcPts val="0"/>
              </a:spcAft>
              <a:buNone/>
            </a:pPr>
            <a:r>
              <a:rPr lang="en" b="1" dirty="0">
                <a:solidFill>
                  <a:srgbClr val="FFFFFF"/>
                </a:solidFill>
                <a:latin typeface="Consolas"/>
                <a:ea typeface="Consolas"/>
                <a:cs typeface="Consolas"/>
                <a:sym typeface="Consolas"/>
              </a:rPr>
              <a:t>}</a:t>
            </a:r>
            <a:endParaRPr dirty="0"/>
          </a:p>
        </p:txBody>
      </p:sp>
      <p:sp>
        <p:nvSpPr>
          <p:cNvPr id="218" name="Google Shape;218;p27"/>
          <p:cNvSpPr txBox="1"/>
          <p:nvPr/>
        </p:nvSpPr>
        <p:spPr>
          <a:xfrm>
            <a:off x="4724175" y="445025"/>
            <a:ext cx="4123500" cy="12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(a *</a:t>
            </a:r>
            <a:r>
              <a:rPr lang="en" b="1" dirty="0">
                <a:solidFill>
                  <a:srgbClr val="6AA84F"/>
                </a:solidFill>
                <a:latin typeface="Consolas"/>
                <a:ea typeface="Consolas"/>
                <a:cs typeface="Consolas"/>
                <a:sym typeface="Consolas"/>
              </a:rPr>
              <a:t>Account</a:t>
            </a: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CheckBalance</a:t>
            </a:r>
            <a:r>
              <a:rPr lang="en" b="1" dirty="0">
                <a:solidFill>
                  <a:srgbClr val="EFEFEF"/>
                </a:solidFill>
                <a:latin typeface="Consolas"/>
                <a:ea typeface="Consolas"/>
                <a:cs typeface="Consolas"/>
                <a:sym typeface="Consolas"/>
              </a:rPr>
              <a:t>() </a:t>
            </a:r>
            <a:r>
              <a:rPr lang="en" b="1" dirty="0">
                <a:solidFill>
                  <a:srgbClr val="AF79FF"/>
                </a:solidFill>
                <a:latin typeface="Consolas"/>
                <a:ea typeface="Consolas"/>
                <a:cs typeface="Consolas"/>
                <a:sym typeface="Consolas"/>
              </a:rPr>
              <a:t>int </a:t>
            </a: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457200" algn="l" rtl="0">
              <a:spcBef>
                <a:spcPts val="0"/>
              </a:spcBef>
              <a:spcAft>
                <a:spcPts val="0"/>
              </a:spcAft>
              <a:buNone/>
            </a:pPr>
            <a:r>
              <a:rPr lang="en" b="1" dirty="0" err="1">
                <a:solidFill>
                  <a:srgbClr val="EFEFEF"/>
                </a:solidFill>
                <a:latin typeface="Consolas"/>
                <a:ea typeface="Consolas"/>
                <a:cs typeface="Consolas"/>
                <a:sym typeface="Consolas"/>
              </a:rPr>
              <a:t>a.mu.Lock</a:t>
            </a: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457200" algn="l" rtl="0">
              <a:spcBef>
                <a:spcPts val="0"/>
              </a:spcBef>
              <a:spcAft>
                <a:spcPts val="0"/>
              </a:spcAft>
              <a:buNone/>
            </a:pPr>
            <a:r>
              <a:rPr lang="en" b="1" dirty="0">
                <a:solidFill>
                  <a:srgbClr val="00CBFF"/>
                </a:solidFill>
                <a:latin typeface="Consolas"/>
                <a:ea typeface="Consolas"/>
                <a:cs typeface="Consolas"/>
                <a:sym typeface="Consolas"/>
              </a:rPr>
              <a:t>defer</a:t>
            </a: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a.mu.Unlock</a:t>
            </a: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457200" algn="l" rtl="0">
              <a:spcBef>
                <a:spcPts val="0"/>
              </a:spcBef>
              <a:spcAft>
                <a:spcPts val="0"/>
              </a:spcAft>
              <a:buNone/>
            </a:pPr>
            <a:r>
              <a:rPr lang="en" b="1" dirty="0">
                <a:solidFill>
                  <a:srgbClr val="00CBFF"/>
                </a:solidFill>
                <a:latin typeface="Consolas"/>
                <a:ea typeface="Consolas"/>
                <a:cs typeface="Consolas"/>
                <a:sym typeface="Consolas"/>
              </a:rPr>
              <a:t>return</a:t>
            </a: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a.balance</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endParaRPr b="1" dirty="0">
              <a:solidFill>
                <a:srgbClr val="0000FF"/>
              </a:solidFill>
              <a:latin typeface="Consolas"/>
              <a:ea typeface="Consolas"/>
              <a:cs typeface="Consolas"/>
              <a:sym typeface="Consolas"/>
            </a:endParaRPr>
          </a:p>
        </p:txBody>
      </p:sp>
      <p:sp>
        <p:nvSpPr>
          <p:cNvPr id="219" name="Google Shape;219;p27"/>
          <p:cNvSpPr txBox="1"/>
          <p:nvPr/>
        </p:nvSpPr>
        <p:spPr>
          <a:xfrm>
            <a:off x="4724175" y="1852350"/>
            <a:ext cx="4123500" cy="14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Withdraw(v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a.mu.Lock()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defer</a:t>
            </a:r>
            <a:r>
              <a:rPr lang="en" b="1">
                <a:solidFill>
                  <a:srgbClr val="EFEFEF"/>
                </a:solidFill>
                <a:latin typeface="Consolas"/>
                <a:ea typeface="Consolas"/>
                <a:cs typeface="Consolas"/>
                <a:sym typeface="Consolas"/>
              </a:rPr>
              <a:t> a.mu.Unlock()</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a.balance -= v</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0000FF"/>
              </a:solidFill>
              <a:latin typeface="Consolas"/>
              <a:ea typeface="Consolas"/>
              <a:cs typeface="Consolas"/>
              <a:sym typeface="Consolas"/>
            </a:endParaRPr>
          </a:p>
        </p:txBody>
      </p:sp>
      <p:sp>
        <p:nvSpPr>
          <p:cNvPr id="221" name="Google Shape;221;p27"/>
          <p:cNvSpPr/>
          <p:nvPr/>
        </p:nvSpPr>
        <p:spPr>
          <a:xfrm>
            <a:off x="714899" y="2622925"/>
            <a:ext cx="1962397" cy="2319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27"/>
          <p:cNvSpPr/>
          <p:nvPr/>
        </p:nvSpPr>
        <p:spPr>
          <a:xfrm>
            <a:off x="5202650" y="785825"/>
            <a:ext cx="2180700" cy="3936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5202650" y="2170000"/>
            <a:ext cx="2180700" cy="3936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5202650" y="3641100"/>
            <a:ext cx="2180700" cy="3936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228"/>
        <p:cNvGrpSpPr/>
        <p:nvPr/>
      </p:nvGrpSpPr>
      <p:grpSpPr>
        <a:xfrm>
          <a:off x="0" y="0"/>
          <a:ext cx="0" cy="0"/>
          <a:chOff x="0" y="0"/>
          <a:chExt cx="0" cy="0"/>
        </a:xfrm>
      </p:grpSpPr>
      <p:sp>
        <p:nvSpPr>
          <p:cNvPr id="229" name="Google Shape;229;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Locks in Go</a:t>
            </a:r>
            <a:endParaRPr>
              <a:solidFill>
                <a:srgbClr val="FFFFFF"/>
              </a:solidFill>
            </a:endParaRPr>
          </a:p>
        </p:txBody>
      </p:sp>
      <p:sp>
        <p:nvSpPr>
          <p:cNvPr id="235" name="Google Shape;235;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30" name="Google Shape;230;p28"/>
          <p:cNvSpPr txBox="1"/>
          <p:nvPr/>
        </p:nvSpPr>
        <p:spPr>
          <a:xfrm>
            <a:off x="279400" y="1255750"/>
            <a:ext cx="4123500" cy="18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package</a:t>
            </a:r>
            <a:r>
              <a:rPr lang="en" b="1" dirty="0">
                <a:solidFill>
                  <a:srgbClr val="EFEFEF"/>
                </a:solidFill>
                <a:latin typeface="Consolas"/>
                <a:ea typeface="Consolas"/>
                <a:cs typeface="Consolas"/>
                <a:sym typeface="Consolas"/>
              </a:rPr>
              <a:t> account</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import</a:t>
            </a:r>
            <a:r>
              <a:rPr lang="en" b="1" dirty="0">
                <a:solidFill>
                  <a:srgbClr val="EFEFEF"/>
                </a:solidFill>
                <a:latin typeface="Consolas"/>
                <a:ea typeface="Consolas"/>
                <a:cs typeface="Consolas"/>
                <a:sym typeface="Consolas"/>
              </a:rPr>
              <a:t> </a:t>
            </a:r>
            <a:r>
              <a:rPr lang="en" b="1" dirty="0">
                <a:solidFill>
                  <a:srgbClr val="E69138"/>
                </a:solidFill>
                <a:latin typeface="Consolas"/>
                <a:ea typeface="Consolas"/>
                <a:cs typeface="Consolas"/>
                <a:sym typeface="Consolas"/>
              </a:rPr>
              <a:t>"sync"</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type</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Account</a:t>
            </a:r>
            <a:r>
              <a:rPr lang="en" b="1" dirty="0">
                <a:solidFill>
                  <a:srgbClr val="EFEFEF"/>
                </a:solidFill>
                <a:latin typeface="Consolas"/>
                <a:ea typeface="Consolas"/>
                <a:cs typeface="Consolas"/>
                <a:sym typeface="Consolas"/>
              </a:rPr>
              <a:t> </a:t>
            </a:r>
            <a:r>
              <a:rPr lang="en" b="1" dirty="0">
                <a:solidFill>
                  <a:srgbClr val="00CBFF"/>
                </a:solidFill>
                <a:latin typeface="Consolas"/>
                <a:ea typeface="Consolas"/>
                <a:cs typeface="Consolas"/>
                <a:sym typeface="Consolas"/>
              </a:rPr>
              <a:t>struct</a:t>
            </a:r>
            <a:r>
              <a:rPr lang="en" b="1" dirty="0">
                <a:solidFill>
                  <a:srgbClr val="EFEFEF"/>
                </a:solidFill>
                <a:latin typeface="Consolas"/>
                <a:ea typeface="Consolas"/>
                <a:cs typeface="Consolas"/>
                <a:sym typeface="Consolas"/>
              </a:rPr>
              <a:t> {</a:t>
            </a: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a:solidFill>
                  <a:srgbClr val="FFFFFF"/>
                </a:solidFill>
                <a:latin typeface="Consolas"/>
                <a:ea typeface="Consolas"/>
                <a:cs typeface="Consolas"/>
                <a:sym typeface="Consolas"/>
              </a:rPr>
              <a:t>balance </a:t>
            </a:r>
            <a:r>
              <a:rPr lang="en" b="1" dirty="0">
                <a:solidFill>
                  <a:srgbClr val="AF79FF"/>
                </a:solidFill>
                <a:latin typeface="Consolas"/>
                <a:ea typeface="Consolas"/>
                <a:cs typeface="Consolas"/>
                <a:sym typeface="Consolas"/>
              </a:rPr>
              <a:t>int</a:t>
            </a:r>
            <a:endParaRPr b="1" dirty="0">
              <a:solidFill>
                <a:srgbClr val="AF79F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FFFFFF"/>
                </a:solidFill>
                <a:latin typeface="Consolas"/>
                <a:ea typeface="Consolas"/>
                <a:cs typeface="Consolas"/>
                <a:sym typeface="Consolas"/>
              </a:rPr>
              <a:t>    mu </a:t>
            </a:r>
            <a:r>
              <a:rPr lang="en" b="1" dirty="0" err="1">
                <a:solidFill>
                  <a:srgbClr val="FFFFFF"/>
                </a:solidFill>
                <a:latin typeface="Consolas"/>
                <a:ea typeface="Consolas"/>
                <a:cs typeface="Consolas"/>
                <a:sym typeface="Consolas"/>
              </a:rPr>
              <a:t>sync.</a:t>
            </a:r>
            <a:r>
              <a:rPr lang="en" b="1" dirty="0" err="1">
                <a:solidFill>
                  <a:srgbClr val="6AA84F"/>
                </a:solidFill>
                <a:latin typeface="Consolas"/>
                <a:ea typeface="Consolas"/>
                <a:cs typeface="Consolas"/>
                <a:sym typeface="Consolas"/>
              </a:rPr>
              <a:t>Mutex</a:t>
            </a:r>
            <a:endParaRPr b="1" dirty="0">
              <a:solidFill>
                <a:srgbClr val="6AA84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p:txBody>
      </p:sp>
      <p:sp>
        <p:nvSpPr>
          <p:cNvPr id="231" name="Google Shape;231;p28"/>
          <p:cNvSpPr txBox="1"/>
          <p:nvPr/>
        </p:nvSpPr>
        <p:spPr>
          <a:xfrm>
            <a:off x="4402900" y="3323825"/>
            <a:ext cx="4123500" cy="14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 </a:t>
            </a:r>
            <a:r>
              <a:rPr lang="en" b="1">
                <a:solidFill>
                  <a:srgbClr val="EFEFEF"/>
                </a:solidFill>
                <a:latin typeface="Consolas"/>
                <a:ea typeface="Consolas"/>
                <a:cs typeface="Consolas"/>
                <a:sym typeface="Consolas"/>
              </a:rPr>
              <a:t>(a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Deposit(v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a.mu.Lock()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defer</a:t>
            </a:r>
            <a:r>
              <a:rPr lang="en" b="1">
                <a:solidFill>
                  <a:srgbClr val="EFEFEF"/>
                </a:solidFill>
                <a:latin typeface="Consolas"/>
                <a:ea typeface="Consolas"/>
                <a:cs typeface="Consolas"/>
                <a:sym typeface="Consolas"/>
              </a:rPr>
              <a:t> a.mu.Unlock()</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a.balance += v</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0000FF"/>
              </a:solidFill>
              <a:latin typeface="Consolas"/>
              <a:ea typeface="Consolas"/>
              <a:cs typeface="Consolas"/>
              <a:sym typeface="Consolas"/>
            </a:endParaRPr>
          </a:p>
        </p:txBody>
      </p:sp>
      <p:sp>
        <p:nvSpPr>
          <p:cNvPr id="232" name="Google Shape;232;p28"/>
          <p:cNvSpPr txBox="1"/>
          <p:nvPr/>
        </p:nvSpPr>
        <p:spPr>
          <a:xfrm>
            <a:off x="311700" y="3152350"/>
            <a:ext cx="3852900" cy="108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NewAccount</a:t>
            </a:r>
            <a:r>
              <a:rPr lang="en" b="1" dirty="0">
                <a:solidFill>
                  <a:srgbClr val="EFEFEF"/>
                </a:solidFill>
                <a:latin typeface="Consolas"/>
                <a:ea typeface="Consolas"/>
                <a:cs typeface="Consolas"/>
                <a:sym typeface="Consolas"/>
              </a:rPr>
              <a:t>(</a:t>
            </a:r>
            <a:r>
              <a:rPr lang="en" b="1" dirty="0" err="1">
                <a:solidFill>
                  <a:srgbClr val="EFEFEF"/>
                </a:solidFill>
                <a:latin typeface="Consolas"/>
                <a:ea typeface="Consolas"/>
                <a:cs typeface="Consolas"/>
                <a:sym typeface="Consolas"/>
              </a:rPr>
              <a:t>init</a:t>
            </a:r>
            <a:r>
              <a:rPr lang="en" b="1" dirty="0">
                <a:solidFill>
                  <a:srgbClr val="EFEFEF"/>
                </a:solidFill>
                <a:latin typeface="Consolas"/>
                <a:ea typeface="Consolas"/>
                <a:cs typeface="Consolas"/>
                <a:sym typeface="Consolas"/>
              </a:rPr>
              <a:t> </a:t>
            </a:r>
            <a:r>
              <a:rPr lang="en" b="1" dirty="0">
                <a:solidFill>
                  <a:srgbClr val="AF79FF"/>
                </a:solidFill>
                <a:latin typeface="Consolas"/>
                <a:ea typeface="Consolas"/>
                <a:cs typeface="Consolas"/>
                <a:sym typeface="Consolas"/>
              </a:rPr>
              <a:t>int</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Account</a:t>
            </a:r>
            <a:r>
              <a:rPr lang="en" b="1" dirty="0">
                <a:solidFill>
                  <a:srgbClr val="FFFFFF"/>
                </a:solidFill>
                <a:latin typeface="Consolas"/>
                <a:ea typeface="Consolas"/>
                <a:cs typeface="Consolas"/>
                <a:sym typeface="Consolas"/>
              </a:rPr>
              <a:t> {</a:t>
            </a:r>
            <a:endParaRPr b="1" dirty="0">
              <a:solidFill>
                <a:srgbClr val="FFFFFF"/>
              </a:solidFill>
              <a:latin typeface="Consolas"/>
              <a:ea typeface="Consolas"/>
              <a:cs typeface="Consolas"/>
              <a:sym typeface="Consolas"/>
            </a:endParaRPr>
          </a:p>
          <a:p>
            <a:pPr marL="0" lvl="0" indent="0" algn="l" rtl="0">
              <a:spcBef>
                <a:spcPts val="0"/>
              </a:spcBef>
              <a:spcAft>
                <a:spcPts val="0"/>
              </a:spcAft>
              <a:buNone/>
            </a:pPr>
            <a:r>
              <a:rPr lang="en" b="1" dirty="0">
                <a:solidFill>
                  <a:srgbClr val="FFFFFF"/>
                </a:solidFill>
                <a:latin typeface="Consolas"/>
                <a:ea typeface="Consolas"/>
                <a:cs typeface="Consolas"/>
                <a:sym typeface="Consolas"/>
              </a:rPr>
              <a:t>   </a:t>
            </a:r>
            <a:r>
              <a:rPr lang="en" b="1" dirty="0">
                <a:solidFill>
                  <a:srgbClr val="00CBFF"/>
                </a:solidFill>
                <a:latin typeface="Consolas"/>
                <a:ea typeface="Consolas"/>
                <a:cs typeface="Consolas"/>
                <a:sym typeface="Consolas"/>
              </a:rPr>
              <a:t>return</a:t>
            </a:r>
            <a:r>
              <a:rPr lang="en" b="1" dirty="0">
                <a:solidFill>
                  <a:srgbClr val="FFFFFF"/>
                </a:solidFill>
                <a:latin typeface="Consolas"/>
                <a:ea typeface="Consolas"/>
                <a:cs typeface="Consolas"/>
                <a:sym typeface="Consolas"/>
              </a:rPr>
              <a:t> </a:t>
            </a:r>
            <a:r>
              <a:rPr lang="en" b="1" dirty="0">
                <a:solidFill>
                  <a:srgbClr val="6AA84F"/>
                </a:solidFill>
                <a:latin typeface="Consolas"/>
                <a:ea typeface="Consolas"/>
                <a:cs typeface="Consolas"/>
                <a:sym typeface="Consolas"/>
              </a:rPr>
              <a:t>Account</a:t>
            </a:r>
            <a:r>
              <a:rPr lang="en" b="1" dirty="0">
                <a:solidFill>
                  <a:srgbClr val="FFFFFF"/>
                </a:solidFill>
                <a:latin typeface="Consolas"/>
                <a:ea typeface="Consolas"/>
                <a:cs typeface="Consolas"/>
                <a:sym typeface="Consolas"/>
              </a:rPr>
              <a:t>{balance: </a:t>
            </a:r>
            <a:r>
              <a:rPr lang="en" b="1" dirty="0" err="1">
                <a:solidFill>
                  <a:srgbClr val="FFFFFF"/>
                </a:solidFill>
                <a:latin typeface="Consolas"/>
                <a:ea typeface="Consolas"/>
                <a:cs typeface="Consolas"/>
                <a:sym typeface="Consolas"/>
              </a:rPr>
              <a:t>init</a:t>
            </a:r>
            <a:r>
              <a:rPr lang="en" b="1" dirty="0">
                <a:solidFill>
                  <a:srgbClr val="FFFFFF"/>
                </a:solidFill>
                <a:latin typeface="Consolas"/>
                <a:ea typeface="Consolas"/>
                <a:cs typeface="Consolas"/>
                <a:sym typeface="Consolas"/>
              </a:rPr>
              <a:t>}</a:t>
            </a:r>
            <a:endParaRPr b="1" dirty="0">
              <a:solidFill>
                <a:srgbClr val="FFFFFF"/>
              </a:solidFill>
              <a:latin typeface="Consolas"/>
              <a:ea typeface="Consolas"/>
              <a:cs typeface="Consolas"/>
              <a:sym typeface="Consolas"/>
            </a:endParaRPr>
          </a:p>
          <a:p>
            <a:pPr marL="0" lvl="0" indent="0" algn="l" rtl="0">
              <a:spcBef>
                <a:spcPts val="0"/>
              </a:spcBef>
              <a:spcAft>
                <a:spcPts val="0"/>
              </a:spcAft>
              <a:buNone/>
            </a:pPr>
            <a:r>
              <a:rPr lang="en" b="1" dirty="0">
                <a:solidFill>
                  <a:srgbClr val="FFFFFF"/>
                </a:solidFill>
                <a:latin typeface="Consolas"/>
                <a:ea typeface="Consolas"/>
                <a:cs typeface="Consolas"/>
                <a:sym typeface="Consolas"/>
              </a:rPr>
              <a:t>}</a:t>
            </a:r>
            <a:endParaRPr dirty="0"/>
          </a:p>
        </p:txBody>
      </p:sp>
      <p:sp>
        <p:nvSpPr>
          <p:cNvPr id="233" name="Google Shape;233;p28"/>
          <p:cNvSpPr txBox="1"/>
          <p:nvPr/>
        </p:nvSpPr>
        <p:spPr>
          <a:xfrm>
            <a:off x="4402900" y="445025"/>
            <a:ext cx="4123500" cy="12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CheckBalance() </a:t>
            </a:r>
            <a:r>
              <a:rPr lang="en" b="1">
                <a:solidFill>
                  <a:srgbClr val="AF79FF"/>
                </a:solidFill>
                <a:latin typeface="Consolas"/>
                <a:ea typeface="Consolas"/>
                <a:cs typeface="Consolas"/>
                <a:sym typeface="Consolas"/>
              </a:rPr>
              <a:t>int </a:t>
            </a: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a.mu.Lock()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defer</a:t>
            </a:r>
            <a:r>
              <a:rPr lang="en" b="1">
                <a:solidFill>
                  <a:srgbClr val="EFEFEF"/>
                </a:solidFill>
                <a:latin typeface="Consolas"/>
                <a:ea typeface="Consolas"/>
                <a:cs typeface="Consolas"/>
                <a:sym typeface="Consolas"/>
              </a:rPr>
              <a:t> a.mu.Unlock()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return</a:t>
            </a:r>
            <a:r>
              <a:rPr lang="en" b="1">
                <a:solidFill>
                  <a:srgbClr val="EFEFEF"/>
                </a:solidFill>
                <a:latin typeface="Consolas"/>
                <a:ea typeface="Consolas"/>
                <a:cs typeface="Consolas"/>
                <a:sym typeface="Consolas"/>
              </a:rPr>
              <a:t> a.balance</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0000FF"/>
              </a:solidFill>
              <a:latin typeface="Consolas"/>
              <a:ea typeface="Consolas"/>
              <a:cs typeface="Consolas"/>
              <a:sym typeface="Consolas"/>
            </a:endParaRPr>
          </a:p>
        </p:txBody>
      </p:sp>
      <p:sp>
        <p:nvSpPr>
          <p:cNvPr id="234" name="Google Shape;234;p28"/>
          <p:cNvSpPr txBox="1"/>
          <p:nvPr/>
        </p:nvSpPr>
        <p:spPr>
          <a:xfrm>
            <a:off x="4402900" y="1852350"/>
            <a:ext cx="4123500" cy="14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Withdraw(v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a.mu.Lock()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defer</a:t>
            </a:r>
            <a:r>
              <a:rPr lang="en" b="1">
                <a:solidFill>
                  <a:srgbClr val="EFEFEF"/>
                </a:solidFill>
                <a:latin typeface="Consolas"/>
                <a:ea typeface="Consolas"/>
                <a:cs typeface="Consolas"/>
                <a:sym typeface="Consolas"/>
              </a:rPr>
              <a:t> a.mu.Unlock()</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a.balance -= v</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0000FF"/>
              </a:solidFill>
              <a:latin typeface="Consolas"/>
              <a:ea typeface="Consolas"/>
              <a:cs typeface="Consolas"/>
              <a:sym typeface="Consola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Read Write Locks in Go</a:t>
            </a:r>
            <a:endParaRPr>
              <a:solidFill>
                <a:srgbClr val="FFFFFF"/>
              </a:solidFill>
            </a:endParaRPr>
          </a:p>
        </p:txBody>
      </p:sp>
      <p:sp>
        <p:nvSpPr>
          <p:cNvPr id="246" name="Google Shape;246;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41" name="Google Shape;241;p29"/>
          <p:cNvSpPr txBox="1"/>
          <p:nvPr/>
        </p:nvSpPr>
        <p:spPr>
          <a:xfrm>
            <a:off x="279400" y="1255750"/>
            <a:ext cx="4123500" cy="18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00CBFF"/>
                </a:solidFill>
                <a:latin typeface="Consolas"/>
                <a:ea typeface="Consolas"/>
                <a:cs typeface="Consolas"/>
                <a:sym typeface="Consolas"/>
              </a:rPr>
              <a:t>package</a:t>
            </a:r>
            <a:r>
              <a:rPr lang="en" b="1">
                <a:solidFill>
                  <a:srgbClr val="EFEFEF"/>
                </a:solidFill>
                <a:latin typeface="Consolas"/>
                <a:ea typeface="Consolas"/>
                <a:cs typeface="Consolas"/>
                <a:sym typeface="Consolas"/>
              </a:rPr>
              <a:t> account</a:t>
            </a:r>
            <a:endParaRPr b="1">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00CBFF"/>
                </a:solidFill>
                <a:latin typeface="Consolas"/>
                <a:ea typeface="Consolas"/>
                <a:cs typeface="Consolas"/>
                <a:sym typeface="Consolas"/>
              </a:rPr>
              <a:t>import</a:t>
            </a:r>
            <a:r>
              <a:rPr lang="en" b="1">
                <a:solidFill>
                  <a:srgbClr val="EFEFEF"/>
                </a:solidFill>
                <a:latin typeface="Consolas"/>
                <a:ea typeface="Consolas"/>
                <a:cs typeface="Consolas"/>
                <a:sym typeface="Consolas"/>
              </a:rPr>
              <a:t> </a:t>
            </a:r>
            <a:r>
              <a:rPr lang="en" b="1">
                <a:solidFill>
                  <a:srgbClr val="E69138"/>
                </a:solidFill>
                <a:latin typeface="Consolas"/>
                <a:ea typeface="Consolas"/>
                <a:cs typeface="Consolas"/>
                <a:sym typeface="Consolas"/>
              </a:rPr>
              <a:t>"sync"</a:t>
            </a:r>
            <a:endParaRPr b="1">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00CBFF"/>
                </a:solidFill>
                <a:latin typeface="Consolas"/>
                <a:ea typeface="Consolas"/>
                <a:cs typeface="Consolas"/>
                <a:sym typeface="Consolas"/>
              </a:rPr>
              <a:t>type</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a:t>
            </a:r>
            <a:r>
              <a:rPr lang="en" b="1">
                <a:solidFill>
                  <a:srgbClr val="00CBFF"/>
                </a:solidFill>
                <a:latin typeface="Consolas"/>
                <a:ea typeface="Consolas"/>
                <a:cs typeface="Consolas"/>
                <a:sym typeface="Consolas"/>
              </a:rPr>
              <a:t>struct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FFFFFF"/>
                </a:solidFill>
                <a:latin typeface="Consolas"/>
                <a:ea typeface="Consolas"/>
                <a:cs typeface="Consolas"/>
                <a:sym typeface="Consolas"/>
              </a:rPr>
              <a:t>balance </a:t>
            </a:r>
            <a:r>
              <a:rPr lang="en" b="1">
                <a:solidFill>
                  <a:srgbClr val="AF79FF"/>
                </a:solidFill>
                <a:latin typeface="Consolas"/>
                <a:ea typeface="Consolas"/>
                <a:cs typeface="Consolas"/>
                <a:sym typeface="Consolas"/>
              </a:rPr>
              <a:t>int</a:t>
            </a:r>
            <a:endParaRPr b="1">
              <a:solidFill>
                <a:srgbClr val="AF79F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FFFFFF"/>
                </a:solidFill>
                <a:latin typeface="Consolas"/>
                <a:ea typeface="Consolas"/>
                <a:cs typeface="Consolas"/>
                <a:sym typeface="Consolas"/>
              </a:rPr>
              <a:t>	rwLock sync.</a:t>
            </a:r>
            <a:r>
              <a:rPr lang="en" b="1">
                <a:solidFill>
                  <a:srgbClr val="6AA84F"/>
                </a:solidFill>
                <a:latin typeface="Consolas"/>
                <a:ea typeface="Consolas"/>
                <a:cs typeface="Consolas"/>
                <a:sym typeface="Consolas"/>
              </a:rPr>
              <a:t>RWMutex</a:t>
            </a:r>
            <a:endParaRPr b="1">
              <a:solidFill>
                <a:srgbClr val="6AA84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p:txBody>
      </p:sp>
      <p:sp>
        <p:nvSpPr>
          <p:cNvPr id="242" name="Google Shape;242;p29"/>
          <p:cNvSpPr txBox="1"/>
          <p:nvPr/>
        </p:nvSpPr>
        <p:spPr>
          <a:xfrm>
            <a:off x="4402900" y="3323825"/>
            <a:ext cx="4123500" cy="14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 </a:t>
            </a:r>
            <a:r>
              <a:rPr lang="en" b="1">
                <a:solidFill>
                  <a:srgbClr val="EFEFEF"/>
                </a:solidFill>
                <a:latin typeface="Consolas"/>
                <a:ea typeface="Consolas"/>
                <a:cs typeface="Consolas"/>
                <a:sym typeface="Consolas"/>
              </a:rPr>
              <a:t>(a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Deposit(v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a.rwLock.Lock()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defer</a:t>
            </a:r>
            <a:r>
              <a:rPr lang="en" b="1">
                <a:solidFill>
                  <a:srgbClr val="EFEFEF"/>
                </a:solidFill>
                <a:latin typeface="Consolas"/>
                <a:ea typeface="Consolas"/>
                <a:cs typeface="Consolas"/>
                <a:sym typeface="Consolas"/>
              </a:rPr>
              <a:t> a.rwLock.Unlock()</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a.balance += v</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0000FF"/>
              </a:solidFill>
              <a:latin typeface="Consolas"/>
              <a:ea typeface="Consolas"/>
              <a:cs typeface="Consolas"/>
              <a:sym typeface="Consolas"/>
            </a:endParaRPr>
          </a:p>
        </p:txBody>
      </p:sp>
      <p:sp>
        <p:nvSpPr>
          <p:cNvPr id="243" name="Google Shape;243;p29"/>
          <p:cNvSpPr txBox="1"/>
          <p:nvPr/>
        </p:nvSpPr>
        <p:spPr>
          <a:xfrm>
            <a:off x="311700" y="3152350"/>
            <a:ext cx="3852900" cy="108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NewAccount</a:t>
            </a:r>
            <a:r>
              <a:rPr lang="en" b="1" dirty="0">
                <a:solidFill>
                  <a:srgbClr val="EFEFEF"/>
                </a:solidFill>
                <a:latin typeface="Consolas"/>
                <a:ea typeface="Consolas"/>
                <a:cs typeface="Consolas"/>
                <a:sym typeface="Consolas"/>
              </a:rPr>
              <a:t>(</a:t>
            </a:r>
            <a:r>
              <a:rPr lang="en" b="1" dirty="0" err="1">
                <a:solidFill>
                  <a:srgbClr val="EFEFEF"/>
                </a:solidFill>
                <a:latin typeface="Consolas"/>
                <a:ea typeface="Consolas"/>
                <a:cs typeface="Consolas"/>
                <a:sym typeface="Consolas"/>
              </a:rPr>
              <a:t>init</a:t>
            </a:r>
            <a:r>
              <a:rPr lang="en" b="1" dirty="0">
                <a:solidFill>
                  <a:srgbClr val="EFEFEF"/>
                </a:solidFill>
                <a:latin typeface="Consolas"/>
                <a:ea typeface="Consolas"/>
                <a:cs typeface="Consolas"/>
                <a:sym typeface="Consolas"/>
              </a:rPr>
              <a:t> </a:t>
            </a:r>
            <a:r>
              <a:rPr lang="en" b="1" dirty="0">
                <a:solidFill>
                  <a:srgbClr val="AF79FF"/>
                </a:solidFill>
                <a:latin typeface="Consolas"/>
                <a:ea typeface="Consolas"/>
                <a:cs typeface="Consolas"/>
                <a:sym typeface="Consolas"/>
              </a:rPr>
              <a:t>int</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Account</a:t>
            </a:r>
            <a:r>
              <a:rPr lang="en" b="1" dirty="0">
                <a:solidFill>
                  <a:srgbClr val="FFFFFF"/>
                </a:solidFill>
                <a:latin typeface="Consolas"/>
                <a:ea typeface="Consolas"/>
                <a:cs typeface="Consolas"/>
                <a:sym typeface="Consolas"/>
              </a:rPr>
              <a:t> {</a:t>
            </a:r>
            <a:endParaRPr b="1" dirty="0">
              <a:solidFill>
                <a:srgbClr val="FFFFFF"/>
              </a:solidFill>
              <a:latin typeface="Consolas"/>
              <a:ea typeface="Consolas"/>
              <a:cs typeface="Consolas"/>
              <a:sym typeface="Consolas"/>
            </a:endParaRPr>
          </a:p>
          <a:p>
            <a:pPr marL="0" lvl="0" indent="0" algn="l" rtl="0">
              <a:spcBef>
                <a:spcPts val="0"/>
              </a:spcBef>
              <a:spcAft>
                <a:spcPts val="0"/>
              </a:spcAft>
              <a:buNone/>
            </a:pPr>
            <a:r>
              <a:rPr lang="en" b="1" dirty="0">
                <a:solidFill>
                  <a:srgbClr val="FFFFFF"/>
                </a:solidFill>
                <a:latin typeface="Consolas"/>
                <a:ea typeface="Consolas"/>
                <a:cs typeface="Consolas"/>
                <a:sym typeface="Consolas"/>
              </a:rPr>
              <a:t>   </a:t>
            </a:r>
            <a:r>
              <a:rPr lang="en" b="1" dirty="0">
                <a:solidFill>
                  <a:srgbClr val="00CBFF"/>
                </a:solidFill>
                <a:latin typeface="Consolas"/>
                <a:ea typeface="Consolas"/>
                <a:cs typeface="Consolas"/>
                <a:sym typeface="Consolas"/>
              </a:rPr>
              <a:t>return</a:t>
            </a:r>
            <a:r>
              <a:rPr lang="en" b="1" dirty="0">
                <a:solidFill>
                  <a:srgbClr val="FFFFFF"/>
                </a:solidFill>
                <a:latin typeface="Consolas"/>
                <a:ea typeface="Consolas"/>
                <a:cs typeface="Consolas"/>
                <a:sym typeface="Consolas"/>
              </a:rPr>
              <a:t> </a:t>
            </a:r>
            <a:r>
              <a:rPr lang="en" b="1" dirty="0">
                <a:solidFill>
                  <a:srgbClr val="6AA84F"/>
                </a:solidFill>
                <a:latin typeface="Consolas"/>
                <a:ea typeface="Consolas"/>
                <a:cs typeface="Consolas"/>
                <a:sym typeface="Consolas"/>
              </a:rPr>
              <a:t>Account</a:t>
            </a:r>
            <a:r>
              <a:rPr lang="en" b="1" dirty="0">
                <a:solidFill>
                  <a:srgbClr val="FFFFFF"/>
                </a:solidFill>
                <a:latin typeface="Consolas"/>
                <a:ea typeface="Consolas"/>
                <a:cs typeface="Consolas"/>
                <a:sym typeface="Consolas"/>
              </a:rPr>
              <a:t>{balance: </a:t>
            </a:r>
            <a:r>
              <a:rPr lang="en" b="1" dirty="0" err="1">
                <a:solidFill>
                  <a:srgbClr val="FFFFFF"/>
                </a:solidFill>
                <a:latin typeface="Consolas"/>
                <a:ea typeface="Consolas"/>
                <a:cs typeface="Consolas"/>
                <a:sym typeface="Consolas"/>
              </a:rPr>
              <a:t>init</a:t>
            </a:r>
            <a:r>
              <a:rPr lang="en" b="1" dirty="0">
                <a:solidFill>
                  <a:srgbClr val="FFFFFF"/>
                </a:solidFill>
                <a:latin typeface="Consolas"/>
                <a:ea typeface="Consolas"/>
                <a:cs typeface="Consolas"/>
                <a:sym typeface="Consolas"/>
              </a:rPr>
              <a:t>}</a:t>
            </a:r>
            <a:endParaRPr b="1" dirty="0">
              <a:solidFill>
                <a:srgbClr val="FFFFFF"/>
              </a:solidFill>
              <a:latin typeface="Consolas"/>
              <a:ea typeface="Consolas"/>
              <a:cs typeface="Consolas"/>
              <a:sym typeface="Consolas"/>
            </a:endParaRPr>
          </a:p>
          <a:p>
            <a:pPr marL="0" lvl="0" indent="0" algn="l" rtl="0">
              <a:spcBef>
                <a:spcPts val="0"/>
              </a:spcBef>
              <a:spcAft>
                <a:spcPts val="0"/>
              </a:spcAft>
              <a:buNone/>
            </a:pPr>
            <a:r>
              <a:rPr lang="en" b="1" dirty="0">
                <a:solidFill>
                  <a:srgbClr val="FFFFFF"/>
                </a:solidFill>
                <a:latin typeface="Consolas"/>
                <a:ea typeface="Consolas"/>
                <a:cs typeface="Consolas"/>
                <a:sym typeface="Consolas"/>
              </a:rPr>
              <a:t>}</a:t>
            </a:r>
            <a:endParaRPr dirty="0"/>
          </a:p>
        </p:txBody>
      </p:sp>
      <p:sp>
        <p:nvSpPr>
          <p:cNvPr id="244" name="Google Shape;244;p29"/>
          <p:cNvSpPr txBox="1"/>
          <p:nvPr/>
        </p:nvSpPr>
        <p:spPr>
          <a:xfrm>
            <a:off x="4402900" y="445025"/>
            <a:ext cx="4123500" cy="12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CheckBalance() </a:t>
            </a:r>
            <a:r>
              <a:rPr lang="en" b="1">
                <a:solidFill>
                  <a:srgbClr val="AF79FF"/>
                </a:solidFill>
                <a:latin typeface="Consolas"/>
                <a:ea typeface="Consolas"/>
                <a:cs typeface="Consolas"/>
                <a:sym typeface="Consolas"/>
              </a:rPr>
              <a:t>int </a:t>
            </a: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a.rwLock.RLock()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defer</a:t>
            </a:r>
            <a:r>
              <a:rPr lang="en" b="1">
                <a:solidFill>
                  <a:srgbClr val="EFEFEF"/>
                </a:solidFill>
                <a:latin typeface="Consolas"/>
                <a:ea typeface="Consolas"/>
                <a:cs typeface="Consolas"/>
                <a:sym typeface="Consolas"/>
              </a:rPr>
              <a:t> a.rwLock.RUnlock()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return</a:t>
            </a:r>
            <a:r>
              <a:rPr lang="en" b="1">
                <a:solidFill>
                  <a:srgbClr val="EFEFEF"/>
                </a:solidFill>
                <a:latin typeface="Consolas"/>
                <a:ea typeface="Consolas"/>
                <a:cs typeface="Consolas"/>
                <a:sym typeface="Consolas"/>
              </a:rPr>
              <a:t> a.balance</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0000FF"/>
              </a:solidFill>
              <a:latin typeface="Consolas"/>
              <a:ea typeface="Consolas"/>
              <a:cs typeface="Consolas"/>
              <a:sym typeface="Consolas"/>
            </a:endParaRPr>
          </a:p>
        </p:txBody>
      </p:sp>
      <p:sp>
        <p:nvSpPr>
          <p:cNvPr id="245" name="Google Shape;245;p29"/>
          <p:cNvSpPr txBox="1"/>
          <p:nvPr/>
        </p:nvSpPr>
        <p:spPr>
          <a:xfrm>
            <a:off x="4402900" y="1852350"/>
            <a:ext cx="4123500" cy="14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Withdraw(v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a.rwLock.Lock()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defer</a:t>
            </a:r>
            <a:r>
              <a:rPr lang="en" b="1">
                <a:solidFill>
                  <a:srgbClr val="EFEFEF"/>
                </a:solidFill>
                <a:latin typeface="Consolas"/>
                <a:ea typeface="Consolas"/>
                <a:cs typeface="Consolas"/>
                <a:sym typeface="Consolas"/>
              </a:rPr>
              <a:t> a.rwLock.Unlock()</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a.balance -= v</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0000FF"/>
              </a:solidFill>
              <a:latin typeface="Consolas"/>
              <a:ea typeface="Consolas"/>
              <a:cs typeface="Consolas"/>
              <a:sym typeface="Consolas"/>
            </a:endParaRPr>
          </a:p>
        </p:txBody>
      </p:sp>
      <p:sp>
        <p:nvSpPr>
          <p:cNvPr id="247" name="Google Shape;247;p29"/>
          <p:cNvSpPr/>
          <p:nvPr/>
        </p:nvSpPr>
        <p:spPr>
          <a:xfrm>
            <a:off x="4939425" y="953600"/>
            <a:ext cx="2340000" cy="3936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4881375" y="2170000"/>
            <a:ext cx="2456100" cy="3936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4881375" y="3641100"/>
            <a:ext cx="2456100" cy="3936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714899" y="2622925"/>
            <a:ext cx="2571997" cy="23190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Read Write Locks in Go</a:t>
            </a:r>
            <a:endParaRPr>
              <a:solidFill>
                <a:srgbClr val="FFFFFF"/>
              </a:solidFill>
            </a:endParaRPr>
          </a:p>
        </p:txBody>
      </p:sp>
      <p:sp>
        <p:nvSpPr>
          <p:cNvPr id="261" name="Google Shape;261;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56" name="Google Shape;256;p30"/>
          <p:cNvSpPr txBox="1"/>
          <p:nvPr/>
        </p:nvSpPr>
        <p:spPr>
          <a:xfrm>
            <a:off x="279400" y="1255750"/>
            <a:ext cx="4123500" cy="18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package</a:t>
            </a:r>
            <a:r>
              <a:rPr lang="en" b="1" dirty="0">
                <a:solidFill>
                  <a:srgbClr val="EFEFEF"/>
                </a:solidFill>
                <a:latin typeface="Consolas"/>
                <a:ea typeface="Consolas"/>
                <a:cs typeface="Consolas"/>
                <a:sym typeface="Consolas"/>
              </a:rPr>
              <a:t> account</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import</a:t>
            </a:r>
            <a:r>
              <a:rPr lang="en" b="1" dirty="0">
                <a:solidFill>
                  <a:srgbClr val="EFEFEF"/>
                </a:solidFill>
                <a:latin typeface="Consolas"/>
                <a:ea typeface="Consolas"/>
                <a:cs typeface="Consolas"/>
                <a:sym typeface="Consolas"/>
              </a:rPr>
              <a:t> </a:t>
            </a:r>
            <a:r>
              <a:rPr lang="en" b="1" dirty="0">
                <a:solidFill>
                  <a:srgbClr val="E69138"/>
                </a:solidFill>
                <a:latin typeface="Consolas"/>
                <a:ea typeface="Consolas"/>
                <a:cs typeface="Consolas"/>
                <a:sym typeface="Consolas"/>
              </a:rPr>
              <a:t>"sync"</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type</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Account</a:t>
            </a:r>
            <a:r>
              <a:rPr lang="en" b="1" dirty="0">
                <a:solidFill>
                  <a:srgbClr val="EFEFEF"/>
                </a:solidFill>
                <a:latin typeface="Consolas"/>
                <a:ea typeface="Consolas"/>
                <a:cs typeface="Consolas"/>
                <a:sym typeface="Consolas"/>
              </a:rPr>
              <a:t> </a:t>
            </a:r>
            <a:r>
              <a:rPr lang="en" b="1" dirty="0">
                <a:solidFill>
                  <a:srgbClr val="00CBFF"/>
                </a:solidFill>
                <a:latin typeface="Consolas"/>
                <a:ea typeface="Consolas"/>
                <a:cs typeface="Consolas"/>
                <a:sym typeface="Consolas"/>
              </a:rPr>
              <a:t>struct</a:t>
            </a:r>
            <a:r>
              <a:rPr lang="en" b="1" dirty="0">
                <a:solidFill>
                  <a:srgbClr val="EFEFEF"/>
                </a:solidFill>
                <a:latin typeface="Consolas"/>
                <a:ea typeface="Consolas"/>
                <a:cs typeface="Consolas"/>
                <a:sym typeface="Consolas"/>
              </a:rPr>
              <a:t> {</a:t>
            </a: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a:solidFill>
                  <a:srgbClr val="FFFFFF"/>
                </a:solidFill>
                <a:latin typeface="Consolas"/>
                <a:ea typeface="Consolas"/>
                <a:cs typeface="Consolas"/>
                <a:sym typeface="Consolas"/>
              </a:rPr>
              <a:t>balance </a:t>
            </a:r>
            <a:r>
              <a:rPr lang="en" b="1" dirty="0">
                <a:solidFill>
                  <a:srgbClr val="AF79FF"/>
                </a:solidFill>
                <a:latin typeface="Consolas"/>
                <a:ea typeface="Consolas"/>
                <a:cs typeface="Consolas"/>
                <a:sym typeface="Consolas"/>
              </a:rPr>
              <a:t>int</a:t>
            </a:r>
            <a:endParaRPr b="1" dirty="0">
              <a:solidFill>
                <a:srgbClr val="AF79F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FFFFFF"/>
                </a:solidFill>
                <a:latin typeface="Consolas"/>
                <a:ea typeface="Consolas"/>
                <a:cs typeface="Consolas"/>
                <a:sym typeface="Consolas"/>
              </a:rPr>
              <a:t>    </a:t>
            </a:r>
            <a:r>
              <a:rPr lang="en" b="1" dirty="0" err="1">
                <a:solidFill>
                  <a:srgbClr val="FFFFFF"/>
                </a:solidFill>
                <a:latin typeface="Consolas"/>
                <a:ea typeface="Consolas"/>
                <a:cs typeface="Consolas"/>
                <a:sym typeface="Consolas"/>
              </a:rPr>
              <a:t>rwLock</a:t>
            </a:r>
            <a:r>
              <a:rPr lang="en" b="1" dirty="0">
                <a:solidFill>
                  <a:srgbClr val="FFFFFF"/>
                </a:solidFill>
                <a:latin typeface="Consolas"/>
                <a:ea typeface="Consolas"/>
                <a:cs typeface="Consolas"/>
                <a:sym typeface="Consolas"/>
              </a:rPr>
              <a:t> </a:t>
            </a:r>
            <a:r>
              <a:rPr lang="en" b="1" dirty="0" err="1">
                <a:solidFill>
                  <a:srgbClr val="FFFFFF"/>
                </a:solidFill>
                <a:latin typeface="Consolas"/>
                <a:ea typeface="Consolas"/>
                <a:cs typeface="Consolas"/>
                <a:sym typeface="Consolas"/>
              </a:rPr>
              <a:t>sync.</a:t>
            </a:r>
            <a:r>
              <a:rPr lang="en" b="1" dirty="0" err="1">
                <a:solidFill>
                  <a:srgbClr val="6AA84F"/>
                </a:solidFill>
                <a:latin typeface="Consolas"/>
                <a:ea typeface="Consolas"/>
                <a:cs typeface="Consolas"/>
                <a:sym typeface="Consolas"/>
              </a:rPr>
              <a:t>RWMutex</a:t>
            </a:r>
            <a:endParaRPr b="1" dirty="0">
              <a:solidFill>
                <a:srgbClr val="6AA84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endParaRPr b="1" dirty="0">
              <a:solidFill>
                <a:srgbClr val="EFEFEF"/>
              </a:solidFill>
              <a:latin typeface="Consolas"/>
              <a:ea typeface="Consolas"/>
              <a:cs typeface="Consolas"/>
              <a:sym typeface="Consolas"/>
            </a:endParaRPr>
          </a:p>
        </p:txBody>
      </p:sp>
      <p:sp>
        <p:nvSpPr>
          <p:cNvPr id="257" name="Google Shape;257;p30"/>
          <p:cNvSpPr txBox="1"/>
          <p:nvPr/>
        </p:nvSpPr>
        <p:spPr>
          <a:xfrm>
            <a:off x="4402900" y="3323825"/>
            <a:ext cx="4123500" cy="14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 </a:t>
            </a:r>
            <a:r>
              <a:rPr lang="en" b="1">
                <a:solidFill>
                  <a:srgbClr val="EFEFEF"/>
                </a:solidFill>
                <a:latin typeface="Consolas"/>
                <a:ea typeface="Consolas"/>
                <a:cs typeface="Consolas"/>
                <a:sym typeface="Consolas"/>
              </a:rPr>
              <a:t>(a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Deposit(v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a.rwLock.Lock()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defer</a:t>
            </a:r>
            <a:r>
              <a:rPr lang="en" b="1">
                <a:solidFill>
                  <a:srgbClr val="EFEFEF"/>
                </a:solidFill>
                <a:latin typeface="Consolas"/>
                <a:ea typeface="Consolas"/>
                <a:cs typeface="Consolas"/>
                <a:sym typeface="Consolas"/>
              </a:rPr>
              <a:t> a.rwLock.Unlock()</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a.balance += v</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0000FF"/>
              </a:solidFill>
              <a:latin typeface="Consolas"/>
              <a:ea typeface="Consolas"/>
              <a:cs typeface="Consolas"/>
              <a:sym typeface="Consolas"/>
            </a:endParaRPr>
          </a:p>
        </p:txBody>
      </p:sp>
      <p:sp>
        <p:nvSpPr>
          <p:cNvPr id="258" name="Google Shape;258;p30"/>
          <p:cNvSpPr txBox="1"/>
          <p:nvPr/>
        </p:nvSpPr>
        <p:spPr>
          <a:xfrm>
            <a:off x="311700" y="3152350"/>
            <a:ext cx="3852900" cy="108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NewAccount</a:t>
            </a:r>
            <a:r>
              <a:rPr lang="en" b="1" dirty="0">
                <a:solidFill>
                  <a:srgbClr val="EFEFEF"/>
                </a:solidFill>
                <a:latin typeface="Consolas"/>
                <a:ea typeface="Consolas"/>
                <a:cs typeface="Consolas"/>
                <a:sym typeface="Consolas"/>
              </a:rPr>
              <a:t>(</a:t>
            </a:r>
            <a:r>
              <a:rPr lang="en" b="1" dirty="0" err="1">
                <a:solidFill>
                  <a:srgbClr val="EFEFEF"/>
                </a:solidFill>
                <a:latin typeface="Consolas"/>
                <a:ea typeface="Consolas"/>
                <a:cs typeface="Consolas"/>
                <a:sym typeface="Consolas"/>
              </a:rPr>
              <a:t>init</a:t>
            </a:r>
            <a:r>
              <a:rPr lang="en" b="1" dirty="0">
                <a:solidFill>
                  <a:srgbClr val="EFEFEF"/>
                </a:solidFill>
                <a:latin typeface="Consolas"/>
                <a:ea typeface="Consolas"/>
                <a:cs typeface="Consolas"/>
                <a:sym typeface="Consolas"/>
              </a:rPr>
              <a:t> </a:t>
            </a:r>
            <a:r>
              <a:rPr lang="en" b="1" dirty="0">
                <a:solidFill>
                  <a:srgbClr val="AF79FF"/>
                </a:solidFill>
                <a:latin typeface="Consolas"/>
                <a:ea typeface="Consolas"/>
                <a:cs typeface="Consolas"/>
                <a:sym typeface="Consolas"/>
              </a:rPr>
              <a:t>int</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Account</a:t>
            </a:r>
            <a:r>
              <a:rPr lang="en" b="1" dirty="0">
                <a:solidFill>
                  <a:srgbClr val="FFFFFF"/>
                </a:solidFill>
                <a:latin typeface="Consolas"/>
                <a:ea typeface="Consolas"/>
                <a:cs typeface="Consolas"/>
                <a:sym typeface="Consolas"/>
              </a:rPr>
              <a:t> {</a:t>
            </a:r>
            <a:endParaRPr b="1" dirty="0">
              <a:solidFill>
                <a:srgbClr val="FFFFFF"/>
              </a:solidFill>
              <a:latin typeface="Consolas"/>
              <a:ea typeface="Consolas"/>
              <a:cs typeface="Consolas"/>
              <a:sym typeface="Consolas"/>
            </a:endParaRPr>
          </a:p>
          <a:p>
            <a:pPr marL="0" lvl="0" indent="0" algn="l" rtl="0">
              <a:spcBef>
                <a:spcPts val="0"/>
              </a:spcBef>
              <a:spcAft>
                <a:spcPts val="0"/>
              </a:spcAft>
              <a:buNone/>
            </a:pPr>
            <a:r>
              <a:rPr lang="en" b="1" dirty="0">
                <a:solidFill>
                  <a:srgbClr val="FFFFFF"/>
                </a:solidFill>
                <a:latin typeface="Consolas"/>
                <a:ea typeface="Consolas"/>
                <a:cs typeface="Consolas"/>
                <a:sym typeface="Consolas"/>
              </a:rPr>
              <a:t>   </a:t>
            </a:r>
            <a:r>
              <a:rPr lang="en" b="1" dirty="0">
                <a:solidFill>
                  <a:srgbClr val="00CBFF"/>
                </a:solidFill>
                <a:latin typeface="Consolas"/>
                <a:ea typeface="Consolas"/>
                <a:cs typeface="Consolas"/>
                <a:sym typeface="Consolas"/>
              </a:rPr>
              <a:t>return</a:t>
            </a:r>
            <a:r>
              <a:rPr lang="en" b="1" dirty="0">
                <a:solidFill>
                  <a:srgbClr val="FFFFFF"/>
                </a:solidFill>
                <a:latin typeface="Consolas"/>
                <a:ea typeface="Consolas"/>
                <a:cs typeface="Consolas"/>
                <a:sym typeface="Consolas"/>
              </a:rPr>
              <a:t> </a:t>
            </a:r>
            <a:r>
              <a:rPr lang="en" b="1" dirty="0">
                <a:solidFill>
                  <a:srgbClr val="6AA84F"/>
                </a:solidFill>
                <a:latin typeface="Consolas"/>
                <a:ea typeface="Consolas"/>
                <a:cs typeface="Consolas"/>
                <a:sym typeface="Consolas"/>
              </a:rPr>
              <a:t>Account</a:t>
            </a:r>
            <a:r>
              <a:rPr lang="en" b="1" dirty="0">
                <a:solidFill>
                  <a:srgbClr val="FFFFFF"/>
                </a:solidFill>
                <a:latin typeface="Consolas"/>
                <a:ea typeface="Consolas"/>
                <a:cs typeface="Consolas"/>
                <a:sym typeface="Consolas"/>
              </a:rPr>
              <a:t>{balance: </a:t>
            </a:r>
            <a:r>
              <a:rPr lang="en" b="1" dirty="0" err="1">
                <a:solidFill>
                  <a:srgbClr val="FFFFFF"/>
                </a:solidFill>
                <a:latin typeface="Consolas"/>
                <a:ea typeface="Consolas"/>
                <a:cs typeface="Consolas"/>
                <a:sym typeface="Consolas"/>
              </a:rPr>
              <a:t>init</a:t>
            </a:r>
            <a:r>
              <a:rPr lang="en" b="1" dirty="0">
                <a:solidFill>
                  <a:srgbClr val="FFFFFF"/>
                </a:solidFill>
                <a:latin typeface="Consolas"/>
                <a:ea typeface="Consolas"/>
                <a:cs typeface="Consolas"/>
                <a:sym typeface="Consolas"/>
              </a:rPr>
              <a:t>}</a:t>
            </a:r>
            <a:endParaRPr b="1" dirty="0">
              <a:solidFill>
                <a:srgbClr val="FFFFFF"/>
              </a:solidFill>
              <a:latin typeface="Consolas"/>
              <a:ea typeface="Consolas"/>
              <a:cs typeface="Consolas"/>
              <a:sym typeface="Consolas"/>
            </a:endParaRPr>
          </a:p>
          <a:p>
            <a:pPr marL="0" lvl="0" indent="0" algn="l" rtl="0">
              <a:spcBef>
                <a:spcPts val="0"/>
              </a:spcBef>
              <a:spcAft>
                <a:spcPts val="0"/>
              </a:spcAft>
              <a:buNone/>
            </a:pPr>
            <a:r>
              <a:rPr lang="en" b="1" dirty="0">
                <a:solidFill>
                  <a:srgbClr val="FFFFFF"/>
                </a:solidFill>
                <a:latin typeface="Consolas"/>
                <a:ea typeface="Consolas"/>
                <a:cs typeface="Consolas"/>
                <a:sym typeface="Consolas"/>
              </a:rPr>
              <a:t>}</a:t>
            </a:r>
            <a:endParaRPr dirty="0"/>
          </a:p>
        </p:txBody>
      </p:sp>
      <p:sp>
        <p:nvSpPr>
          <p:cNvPr id="259" name="Google Shape;259;p30"/>
          <p:cNvSpPr txBox="1"/>
          <p:nvPr/>
        </p:nvSpPr>
        <p:spPr>
          <a:xfrm>
            <a:off x="4402900" y="445025"/>
            <a:ext cx="4123500" cy="12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CheckBalance() </a:t>
            </a:r>
            <a:r>
              <a:rPr lang="en" b="1">
                <a:solidFill>
                  <a:srgbClr val="AF79FF"/>
                </a:solidFill>
                <a:latin typeface="Consolas"/>
                <a:ea typeface="Consolas"/>
                <a:cs typeface="Consolas"/>
                <a:sym typeface="Consolas"/>
              </a:rPr>
              <a:t>int </a:t>
            </a: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a.rwLock.RLock()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defer</a:t>
            </a:r>
            <a:r>
              <a:rPr lang="en" b="1">
                <a:solidFill>
                  <a:srgbClr val="EFEFEF"/>
                </a:solidFill>
                <a:latin typeface="Consolas"/>
                <a:ea typeface="Consolas"/>
                <a:cs typeface="Consolas"/>
                <a:sym typeface="Consolas"/>
              </a:rPr>
              <a:t> a.rwLock.RUnlock()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return</a:t>
            </a:r>
            <a:r>
              <a:rPr lang="en" b="1">
                <a:solidFill>
                  <a:srgbClr val="EFEFEF"/>
                </a:solidFill>
                <a:latin typeface="Consolas"/>
                <a:ea typeface="Consolas"/>
                <a:cs typeface="Consolas"/>
                <a:sym typeface="Consolas"/>
              </a:rPr>
              <a:t> a.balance</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0000FF"/>
              </a:solidFill>
              <a:latin typeface="Consolas"/>
              <a:ea typeface="Consolas"/>
              <a:cs typeface="Consolas"/>
              <a:sym typeface="Consolas"/>
            </a:endParaRPr>
          </a:p>
        </p:txBody>
      </p:sp>
      <p:sp>
        <p:nvSpPr>
          <p:cNvPr id="260" name="Google Shape;260;p30"/>
          <p:cNvSpPr txBox="1"/>
          <p:nvPr/>
        </p:nvSpPr>
        <p:spPr>
          <a:xfrm>
            <a:off x="4402900" y="1852350"/>
            <a:ext cx="4123500" cy="14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Withdraw(v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a.rwLock.Lock()</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defer</a:t>
            </a:r>
            <a:r>
              <a:rPr lang="en" b="1">
                <a:solidFill>
                  <a:srgbClr val="EFEFEF"/>
                </a:solidFill>
                <a:latin typeface="Consolas"/>
                <a:ea typeface="Consolas"/>
                <a:cs typeface="Consolas"/>
                <a:sym typeface="Consolas"/>
              </a:rPr>
              <a:t> a.rwLock.Unlock()</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a.balance -= v</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0000FF"/>
              </a:solidFill>
              <a:latin typeface="Consolas"/>
              <a:ea typeface="Consolas"/>
              <a:cs typeface="Consolas"/>
              <a:sym typeface="Consola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rPr>
              <a:t>Two Solutions to the Same Problem</a:t>
            </a:r>
            <a:endParaRPr>
              <a:solidFill>
                <a:schemeClr val="tx1"/>
              </a:solidFill>
            </a:endParaRPr>
          </a:p>
        </p:txBody>
      </p:sp>
      <p:sp>
        <p:nvSpPr>
          <p:cNvPr id="267" name="Google Shape;267;p3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tx1"/>
                </a:solidFill>
              </a:rPr>
              <a:t>Locks:</a:t>
            </a:r>
            <a:endParaRPr sz="1800" dirty="0">
              <a:solidFill>
                <a:schemeClr val="tx1"/>
              </a:solidFill>
            </a:endParaRPr>
          </a:p>
          <a:p>
            <a:pPr marL="0" lvl="0" indent="0" algn="l" rtl="0">
              <a:spcBef>
                <a:spcPts val="1600"/>
              </a:spcBef>
              <a:spcAft>
                <a:spcPts val="0"/>
              </a:spcAft>
              <a:buNone/>
            </a:pPr>
            <a:r>
              <a:rPr lang="en" sz="1800" dirty="0">
                <a:solidFill>
                  <a:schemeClr val="tx1"/>
                </a:solidFill>
              </a:rPr>
              <a:t>Multiple threads can reference same memory location</a:t>
            </a:r>
            <a:endParaRPr sz="1800" dirty="0">
              <a:solidFill>
                <a:schemeClr val="tx1"/>
              </a:solidFill>
            </a:endParaRPr>
          </a:p>
          <a:p>
            <a:pPr marL="0" lvl="0" indent="0" algn="l" rtl="0">
              <a:spcBef>
                <a:spcPts val="1600"/>
              </a:spcBef>
              <a:spcAft>
                <a:spcPts val="1600"/>
              </a:spcAft>
              <a:buNone/>
            </a:pPr>
            <a:r>
              <a:rPr lang="en" sz="1800" dirty="0">
                <a:solidFill>
                  <a:schemeClr val="tx1"/>
                </a:solidFill>
              </a:rPr>
              <a:t>Use lock to ensure only one thread is updating it at any given time</a:t>
            </a:r>
            <a:endParaRPr sz="1800" dirty="0">
              <a:solidFill>
                <a:schemeClr val="tx1"/>
              </a:solidFill>
            </a:endParaRPr>
          </a:p>
        </p:txBody>
      </p:sp>
      <p:sp>
        <p:nvSpPr>
          <p:cNvPr id="268" name="Google Shape;268;p31"/>
          <p:cNvSpPr txBox="1">
            <a:spLocks noGrp="1"/>
          </p:cNvSpPr>
          <p:nvPr>
            <p:ph type="body" idx="2"/>
          </p:nvPr>
        </p:nvSpPr>
        <p:spPr>
          <a:xfrm>
            <a:off x="4832400" y="1152650"/>
            <a:ext cx="3999900" cy="212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tx1"/>
                </a:solidFill>
              </a:rPr>
              <a:t>Channels:</a:t>
            </a:r>
            <a:endParaRPr sz="1800">
              <a:solidFill>
                <a:schemeClr val="tx1"/>
              </a:solidFill>
            </a:endParaRPr>
          </a:p>
          <a:p>
            <a:pPr marL="0" lvl="0" indent="0" algn="l" rtl="0">
              <a:spcBef>
                <a:spcPts val="1600"/>
              </a:spcBef>
              <a:spcAft>
                <a:spcPts val="0"/>
              </a:spcAft>
              <a:buNone/>
            </a:pPr>
            <a:r>
              <a:rPr lang="en" sz="1800">
                <a:solidFill>
                  <a:schemeClr val="tx1"/>
                </a:solidFill>
              </a:rPr>
              <a:t>Data item initially stored in channel</a:t>
            </a:r>
            <a:endParaRPr sz="1800">
              <a:solidFill>
                <a:schemeClr val="tx1"/>
              </a:solidFill>
            </a:endParaRPr>
          </a:p>
          <a:p>
            <a:pPr marL="0" lvl="0" indent="0" algn="l" rtl="0">
              <a:spcBef>
                <a:spcPts val="1600"/>
              </a:spcBef>
              <a:spcAft>
                <a:spcPts val="1600"/>
              </a:spcAft>
              <a:buNone/>
            </a:pPr>
            <a:r>
              <a:rPr lang="en" sz="1800">
                <a:solidFill>
                  <a:schemeClr val="tx1"/>
                </a:solidFill>
              </a:rPr>
              <a:t>Threads must request item from channel, make updates, and return item to channel</a:t>
            </a:r>
            <a:endParaRPr sz="1800">
              <a:solidFill>
                <a:schemeClr val="tx1"/>
              </a:solidFill>
            </a:endParaRPr>
          </a:p>
        </p:txBody>
      </p:sp>
      <p:sp>
        <p:nvSpPr>
          <p:cNvPr id="289" name="Google Shape;289;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19</a:t>
            </a:fld>
            <a:endParaRPr>
              <a:solidFill>
                <a:schemeClr val="tx1"/>
              </a:solidFill>
            </a:endParaRPr>
          </a:p>
        </p:txBody>
      </p:sp>
      <p:sp>
        <p:nvSpPr>
          <p:cNvPr id="269" name="Google Shape;269;p31"/>
          <p:cNvSpPr/>
          <p:nvPr/>
        </p:nvSpPr>
        <p:spPr>
          <a:xfrm>
            <a:off x="1341150" y="3345396"/>
            <a:ext cx="439942" cy="457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tx1"/>
                </a:solidFill>
              </a:rPr>
              <a:t>T1</a:t>
            </a:r>
            <a:endParaRPr b="1">
              <a:solidFill>
                <a:schemeClr val="tx1"/>
              </a:solidFill>
            </a:endParaRPr>
          </a:p>
        </p:txBody>
      </p:sp>
      <p:sp>
        <p:nvSpPr>
          <p:cNvPr id="270" name="Google Shape;270;p31"/>
          <p:cNvSpPr/>
          <p:nvPr/>
        </p:nvSpPr>
        <p:spPr>
          <a:xfrm>
            <a:off x="2082975" y="3345396"/>
            <a:ext cx="439942" cy="457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tx1"/>
                </a:solidFill>
              </a:rPr>
              <a:t>T2</a:t>
            </a:r>
            <a:endParaRPr b="1">
              <a:solidFill>
                <a:schemeClr val="tx1"/>
              </a:solidFill>
            </a:endParaRPr>
          </a:p>
        </p:txBody>
      </p:sp>
      <p:sp>
        <p:nvSpPr>
          <p:cNvPr id="271" name="Google Shape;271;p31"/>
          <p:cNvSpPr/>
          <p:nvPr/>
        </p:nvSpPr>
        <p:spPr>
          <a:xfrm>
            <a:off x="2824800" y="3345396"/>
            <a:ext cx="439942" cy="457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1"/>
                </a:solidFill>
              </a:rPr>
              <a:t>T3</a:t>
            </a:r>
            <a:endParaRPr b="1" dirty="0">
              <a:solidFill>
                <a:schemeClr val="tx1"/>
              </a:solidFill>
            </a:endParaRPr>
          </a:p>
        </p:txBody>
      </p:sp>
      <p:sp>
        <p:nvSpPr>
          <p:cNvPr id="272" name="Google Shape;272;p31"/>
          <p:cNvSpPr/>
          <p:nvPr/>
        </p:nvSpPr>
        <p:spPr>
          <a:xfrm>
            <a:off x="1341150" y="4748200"/>
            <a:ext cx="1941000" cy="3480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tx1"/>
                </a:solidFill>
              </a:rPr>
              <a:t>0x1000:	100</a:t>
            </a:r>
            <a:endParaRPr b="1">
              <a:solidFill>
                <a:schemeClr val="tx1"/>
              </a:solidFill>
            </a:endParaRPr>
          </a:p>
        </p:txBody>
      </p:sp>
      <p:cxnSp>
        <p:nvCxnSpPr>
          <p:cNvPr id="273" name="Google Shape;273;p31"/>
          <p:cNvCxnSpPr>
            <a:cxnSpLocks/>
            <a:stCxn id="269" idx="2"/>
            <a:endCxn id="272" idx="0"/>
          </p:cNvCxnSpPr>
          <p:nvPr/>
        </p:nvCxnSpPr>
        <p:spPr>
          <a:xfrm>
            <a:off x="1561121" y="3802596"/>
            <a:ext cx="750529" cy="945604"/>
          </a:xfrm>
          <a:prstGeom prst="straightConnector1">
            <a:avLst/>
          </a:prstGeom>
          <a:noFill/>
          <a:ln w="28575" cap="flat" cmpd="sng">
            <a:solidFill>
              <a:schemeClr val="lt2"/>
            </a:solidFill>
            <a:prstDash val="solid"/>
            <a:round/>
            <a:headEnd type="none" w="med" len="med"/>
            <a:tailEnd type="stealth" w="med" len="med"/>
          </a:ln>
        </p:spPr>
      </p:cxnSp>
      <p:cxnSp>
        <p:nvCxnSpPr>
          <p:cNvPr id="274" name="Google Shape;274;p31"/>
          <p:cNvCxnSpPr>
            <a:cxnSpLocks/>
            <a:stCxn id="270" idx="2"/>
            <a:endCxn id="272" idx="0"/>
          </p:cNvCxnSpPr>
          <p:nvPr/>
        </p:nvCxnSpPr>
        <p:spPr>
          <a:xfrm>
            <a:off x="2302946" y="3802596"/>
            <a:ext cx="8704" cy="945604"/>
          </a:xfrm>
          <a:prstGeom prst="straightConnector1">
            <a:avLst/>
          </a:prstGeom>
          <a:noFill/>
          <a:ln w="28575" cap="flat" cmpd="sng">
            <a:solidFill>
              <a:schemeClr val="lt2"/>
            </a:solidFill>
            <a:prstDash val="solid"/>
            <a:round/>
            <a:headEnd type="none" w="med" len="med"/>
            <a:tailEnd type="stealth" w="med" len="med"/>
          </a:ln>
        </p:spPr>
      </p:cxnSp>
      <p:cxnSp>
        <p:nvCxnSpPr>
          <p:cNvPr id="275" name="Google Shape;275;p31"/>
          <p:cNvCxnSpPr>
            <a:cxnSpLocks/>
            <a:stCxn id="271" idx="2"/>
            <a:endCxn id="272" idx="0"/>
          </p:cNvCxnSpPr>
          <p:nvPr/>
        </p:nvCxnSpPr>
        <p:spPr>
          <a:xfrm flipH="1">
            <a:off x="2311650" y="3802596"/>
            <a:ext cx="733121" cy="945604"/>
          </a:xfrm>
          <a:prstGeom prst="straightConnector1">
            <a:avLst/>
          </a:prstGeom>
          <a:noFill/>
          <a:ln w="28575" cap="flat" cmpd="sng">
            <a:solidFill>
              <a:schemeClr val="lt2"/>
            </a:solidFill>
            <a:prstDash val="solid"/>
            <a:round/>
            <a:headEnd type="none" w="med" len="med"/>
            <a:tailEnd type="stealth" w="med" len="med"/>
          </a:ln>
        </p:spPr>
      </p:cxnSp>
      <p:pic>
        <p:nvPicPr>
          <p:cNvPr id="276" name="Google Shape;276;p31"/>
          <p:cNvPicPr preferRelativeResize="0"/>
          <p:nvPr/>
        </p:nvPicPr>
        <p:blipFill>
          <a:blip r:embed="rId3">
            <a:alphaModFix/>
          </a:blip>
          <a:stretch>
            <a:fillRect/>
          </a:stretch>
        </p:blipFill>
        <p:spPr>
          <a:xfrm>
            <a:off x="2082975" y="4187876"/>
            <a:ext cx="457201" cy="457201"/>
          </a:xfrm>
          <a:prstGeom prst="rect">
            <a:avLst/>
          </a:prstGeom>
          <a:noFill/>
          <a:ln>
            <a:noFill/>
          </a:ln>
        </p:spPr>
      </p:pic>
      <p:sp>
        <p:nvSpPr>
          <p:cNvPr id="277" name="Google Shape;277;p31"/>
          <p:cNvSpPr/>
          <p:nvPr/>
        </p:nvSpPr>
        <p:spPr>
          <a:xfrm>
            <a:off x="5862000" y="3327375"/>
            <a:ext cx="457200" cy="457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1"/>
                </a:solidFill>
              </a:rPr>
              <a:t>T1</a:t>
            </a:r>
            <a:endParaRPr b="1" dirty="0">
              <a:solidFill>
                <a:schemeClr val="tx1"/>
              </a:solidFill>
            </a:endParaRPr>
          </a:p>
        </p:txBody>
      </p:sp>
      <p:sp>
        <p:nvSpPr>
          <p:cNvPr id="278" name="Google Shape;278;p31"/>
          <p:cNvSpPr/>
          <p:nvPr/>
        </p:nvSpPr>
        <p:spPr>
          <a:xfrm>
            <a:off x="6603825" y="3327375"/>
            <a:ext cx="457200" cy="457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tx1"/>
                </a:solidFill>
              </a:rPr>
              <a:t>T2</a:t>
            </a:r>
            <a:endParaRPr b="1">
              <a:solidFill>
                <a:schemeClr val="tx1"/>
              </a:solidFill>
            </a:endParaRPr>
          </a:p>
        </p:txBody>
      </p:sp>
      <p:sp>
        <p:nvSpPr>
          <p:cNvPr id="279" name="Google Shape;279;p31"/>
          <p:cNvSpPr/>
          <p:nvPr/>
        </p:nvSpPr>
        <p:spPr>
          <a:xfrm>
            <a:off x="7345650" y="3327375"/>
            <a:ext cx="457200" cy="457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tx1"/>
                </a:solidFill>
              </a:rPr>
              <a:t>T3</a:t>
            </a:r>
            <a:endParaRPr b="1">
              <a:solidFill>
                <a:schemeClr val="tx1"/>
              </a:solidFill>
            </a:endParaRPr>
          </a:p>
        </p:txBody>
      </p:sp>
      <p:sp>
        <p:nvSpPr>
          <p:cNvPr id="280" name="Google Shape;280;p31"/>
          <p:cNvSpPr/>
          <p:nvPr/>
        </p:nvSpPr>
        <p:spPr>
          <a:xfrm>
            <a:off x="6557550" y="4748200"/>
            <a:ext cx="549600" cy="3480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tx1"/>
                </a:solidFill>
              </a:rPr>
              <a:t>100</a:t>
            </a:r>
            <a:endParaRPr b="1">
              <a:solidFill>
                <a:schemeClr val="tx1"/>
              </a:solidFill>
            </a:endParaRPr>
          </a:p>
        </p:txBody>
      </p:sp>
      <p:cxnSp>
        <p:nvCxnSpPr>
          <p:cNvPr id="281" name="Google Shape;281;p31"/>
          <p:cNvCxnSpPr>
            <a:stCxn id="277" idx="2"/>
            <a:endCxn id="282" idx="0"/>
          </p:cNvCxnSpPr>
          <p:nvPr/>
        </p:nvCxnSpPr>
        <p:spPr>
          <a:xfrm>
            <a:off x="6090600" y="3784575"/>
            <a:ext cx="741750" cy="698025"/>
          </a:xfrm>
          <a:prstGeom prst="straightConnector1">
            <a:avLst/>
          </a:prstGeom>
          <a:noFill/>
          <a:ln w="28575" cap="flat" cmpd="sng">
            <a:solidFill>
              <a:schemeClr val="lt2"/>
            </a:solidFill>
            <a:prstDash val="solid"/>
            <a:round/>
            <a:headEnd type="none" w="med" len="med"/>
            <a:tailEnd type="stealth" w="med" len="med"/>
          </a:ln>
        </p:spPr>
      </p:cxnSp>
      <p:cxnSp>
        <p:nvCxnSpPr>
          <p:cNvPr id="283" name="Google Shape;283;p31"/>
          <p:cNvCxnSpPr>
            <a:stCxn id="278" idx="2"/>
            <a:endCxn id="282" idx="0"/>
          </p:cNvCxnSpPr>
          <p:nvPr/>
        </p:nvCxnSpPr>
        <p:spPr>
          <a:xfrm flipH="1">
            <a:off x="6832350" y="3784575"/>
            <a:ext cx="75" cy="698025"/>
          </a:xfrm>
          <a:prstGeom prst="straightConnector1">
            <a:avLst/>
          </a:prstGeom>
          <a:noFill/>
          <a:ln w="28575" cap="flat" cmpd="sng">
            <a:solidFill>
              <a:schemeClr val="lt2"/>
            </a:solidFill>
            <a:prstDash val="solid"/>
            <a:round/>
            <a:headEnd type="none" w="med" len="med"/>
            <a:tailEnd type="stealth" w="med" len="med"/>
          </a:ln>
        </p:spPr>
      </p:cxnSp>
      <p:cxnSp>
        <p:nvCxnSpPr>
          <p:cNvPr id="284" name="Google Shape;284;p31"/>
          <p:cNvCxnSpPr>
            <a:stCxn id="279" idx="2"/>
            <a:endCxn id="282" idx="0"/>
          </p:cNvCxnSpPr>
          <p:nvPr/>
        </p:nvCxnSpPr>
        <p:spPr>
          <a:xfrm flipH="1">
            <a:off x="6832350" y="3784575"/>
            <a:ext cx="741900" cy="698025"/>
          </a:xfrm>
          <a:prstGeom prst="straightConnector1">
            <a:avLst/>
          </a:prstGeom>
          <a:noFill/>
          <a:ln w="28575" cap="flat" cmpd="sng">
            <a:solidFill>
              <a:schemeClr val="lt2"/>
            </a:solidFill>
            <a:prstDash val="solid"/>
            <a:round/>
            <a:headEnd type="none" w="med" len="med"/>
            <a:tailEnd type="stealth" w="med" len="med"/>
          </a:ln>
        </p:spPr>
      </p:cxnSp>
      <p:sp>
        <p:nvSpPr>
          <p:cNvPr id="282" name="Google Shape;282;p31"/>
          <p:cNvSpPr/>
          <p:nvPr/>
        </p:nvSpPr>
        <p:spPr>
          <a:xfrm>
            <a:off x="6557550" y="4482600"/>
            <a:ext cx="549600" cy="2655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tx1"/>
                </a:solidFill>
              </a:rPr>
              <a:t>C</a:t>
            </a:r>
            <a:endParaRPr b="1">
              <a:solidFill>
                <a:schemeClr val="tx1"/>
              </a:solidFill>
            </a:endParaRPr>
          </a:p>
        </p:txBody>
      </p:sp>
      <p:cxnSp>
        <p:nvCxnSpPr>
          <p:cNvPr id="285" name="Google Shape;285;p31"/>
          <p:cNvCxnSpPr>
            <a:stCxn id="282" idx="0"/>
            <a:endCxn id="277" idx="2"/>
          </p:cNvCxnSpPr>
          <p:nvPr/>
        </p:nvCxnSpPr>
        <p:spPr>
          <a:xfrm flipH="1" flipV="1">
            <a:off x="6090600" y="3784575"/>
            <a:ext cx="741750" cy="698025"/>
          </a:xfrm>
          <a:prstGeom prst="straightConnector1">
            <a:avLst/>
          </a:prstGeom>
          <a:noFill/>
          <a:ln w="28575" cap="flat" cmpd="sng">
            <a:solidFill>
              <a:schemeClr val="lt2"/>
            </a:solidFill>
            <a:prstDash val="solid"/>
            <a:round/>
            <a:headEnd type="none" w="med" len="med"/>
            <a:tailEnd type="stealth" w="med" len="med"/>
          </a:ln>
        </p:spPr>
      </p:cxnSp>
      <p:cxnSp>
        <p:nvCxnSpPr>
          <p:cNvPr id="286" name="Google Shape;286;p31"/>
          <p:cNvCxnSpPr>
            <a:stCxn id="277" idx="2"/>
            <a:endCxn id="282" idx="0"/>
          </p:cNvCxnSpPr>
          <p:nvPr/>
        </p:nvCxnSpPr>
        <p:spPr>
          <a:xfrm>
            <a:off x="6090600" y="3784575"/>
            <a:ext cx="741750" cy="698025"/>
          </a:xfrm>
          <a:prstGeom prst="straightConnector1">
            <a:avLst/>
          </a:prstGeom>
          <a:noFill/>
          <a:ln w="28575" cap="flat" cmpd="sng">
            <a:solidFill>
              <a:schemeClr val="lt2"/>
            </a:solidFill>
            <a:prstDash val="solid"/>
            <a:round/>
            <a:headEnd type="none" w="med" len="med"/>
            <a:tailEnd type="stealth" w="med" len="med"/>
          </a:ln>
        </p:spPr>
      </p:cxnSp>
      <p:sp>
        <p:nvSpPr>
          <p:cNvPr id="287" name="Google Shape;287;p31"/>
          <p:cNvSpPr/>
          <p:nvPr/>
        </p:nvSpPr>
        <p:spPr>
          <a:xfrm>
            <a:off x="5815650" y="4037775"/>
            <a:ext cx="549600" cy="3480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tx1"/>
                </a:solidFill>
              </a:rPr>
              <a:t>100</a:t>
            </a:r>
            <a:endParaRPr b="1">
              <a:solidFill>
                <a:schemeClr val="tx1"/>
              </a:solidFill>
            </a:endParaRPr>
          </a:p>
        </p:txBody>
      </p:sp>
      <p:sp>
        <p:nvSpPr>
          <p:cNvPr id="288" name="Google Shape;288;p31"/>
          <p:cNvSpPr/>
          <p:nvPr/>
        </p:nvSpPr>
        <p:spPr>
          <a:xfrm>
            <a:off x="6557550" y="4748200"/>
            <a:ext cx="549600" cy="3480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tx1"/>
                </a:solidFill>
              </a:rPr>
              <a:t>110</a:t>
            </a:r>
            <a:endParaRPr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81"/>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8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8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7"/>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28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85"/>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8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8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8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Go Resources</a:t>
            </a:r>
            <a:endParaRPr dirty="0">
              <a:solidFill>
                <a:schemeClr val="tx1"/>
              </a:solidFill>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u="sng" dirty="0">
                <a:solidFill>
                  <a:schemeClr val="accent5"/>
                </a:solidFill>
                <a:hlinkClick r:id="rId3">
                  <a:extLst>
                    <a:ext uri="{A12FA001-AC4F-418D-AE19-62706E023703}">
                      <ahyp:hlinkClr xmlns:ahyp="http://schemas.microsoft.com/office/drawing/2018/hyperlinkcolor" val="tx"/>
                    </a:ext>
                  </a:extLst>
                </a:hlinkClick>
              </a:rPr>
              <a:t>https://tour.golang.org/list</a:t>
            </a:r>
            <a:endParaRPr dirty="0"/>
          </a:p>
          <a:p>
            <a:pPr marL="0" lvl="0" indent="0" algn="ctr" rtl="0">
              <a:spcBef>
                <a:spcPts val="1600"/>
              </a:spcBef>
              <a:spcAft>
                <a:spcPts val="0"/>
              </a:spcAft>
              <a:buNone/>
            </a:pPr>
            <a:r>
              <a:rPr lang="en" sz="4000" u="sng" dirty="0">
                <a:solidFill>
                  <a:schemeClr val="accent5"/>
                </a:solidFill>
                <a:hlinkClick r:id="rId4">
                  <a:extLst>
                    <a:ext uri="{A12FA001-AC4F-418D-AE19-62706E023703}">
                      <ahyp:hlinkClr xmlns:ahyp="http://schemas.microsoft.com/office/drawing/2018/hyperlinkcolor" val="tx"/>
                    </a:ext>
                  </a:extLst>
                </a:hlinkClick>
              </a:rPr>
              <a:t>https://play.golang.org</a:t>
            </a:r>
            <a:endParaRPr sz="4000" dirty="0">
              <a:solidFill>
                <a:schemeClr val="dk1"/>
              </a:solidFill>
            </a:endParaRPr>
          </a:p>
          <a:p>
            <a:pPr marL="0" lvl="0" indent="0" algn="ctr" rtl="0">
              <a:spcBef>
                <a:spcPts val="1600"/>
              </a:spcBef>
              <a:spcAft>
                <a:spcPts val="0"/>
              </a:spcAft>
              <a:buClr>
                <a:schemeClr val="dk1"/>
              </a:buClr>
              <a:buSzPts val="1100"/>
              <a:buFont typeface="Arial"/>
              <a:buNone/>
            </a:pPr>
            <a:r>
              <a:rPr lang="en" sz="4000" u="sng" dirty="0">
                <a:solidFill>
                  <a:schemeClr val="hlink"/>
                </a:solidFill>
                <a:hlinkClick r:id="rId5"/>
              </a:rPr>
              <a:t>https://gobyexample.com</a:t>
            </a:r>
            <a:endParaRPr sz="4000" dirty="0">
              <a:solidFill>
                <a:schemeClr val="dk1"/>
              </a:solidFill>
            </a:endParaRPr>
          </a:p>
          <a:p>
            <a:pPr marL="0" lvl="0" indent="0" algn="l" rtl="0">
              <a:spcBef>
                <a:spcPts val="1600"/>
              </a:spcBef>
              <a:spcAft>
                <a:spcPts val="1600"/>
              </a:spcAft>
              <a:buNone/>
            </a:pPr>
            <a:endParaRPr dirty="0"/>
          </a:p>
        </p:txBody>
      </p:sp>
      <p:sp>
        <p:nvSpPr>
          <p:cNvPr id="62" name="Google Shape;62;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293"/>
        <p:cNvGrpSpPr/>
        <p:nvPr/>
      </p:nvGrpSpPr>
      <p:grpSpPr>
        <a:xfrm>
          <a:off x="0" y="0"/>
          <a:ext cx="0" cy="0"/>
          <a:chOff x="0" y="0"/>
          <a:chExt cx="0" cy="0"/>
        </a:xfrm>
      </p:grpSpPr>
      <p:sp>
        <p:nvSpPr>
          <p:cNvPr id="294" name="Google Shape;294;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Bank Account Code (using channels)</a:t>
            </a:r>
            <a:endParaRPr>
              <a:solidFill>
                <a:schemeClr val="lt1"/>
              </a:solidFill>
            </a:endParaRPr>
          </a:p>
          <a:p>
            <a:pPr marL="0" lvl="0" indent="0" algn="l" rtl="0">
              <a:spcBef>
                <a:spcPts val="0"/>
              </a:spcBef>
              <a:spcAft>
                <a:spcPts val="0"/>
              </a:spcAft>
              <a:buNone/>
            </a:pPr>
            <a:endParaRPr>
              <a:solidFill>
                <a:srgbClr val="FFFFFF"/>
              </a:solidFill>
            </a:endParaRPr>
          </a:p>
        </p:txBody>
      </p:sp>
      <p:sp>
        <p:nvSpPr>
          <p:cNvPr id="297" name="Google Shape;297;p3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95" name="Google Shape;295;p32"/>
          <p:cNvSpPr txBox="1"/>
          <p:nvPr/>
        </p:nvSpPr>
        <p:spPr>
          <a:xfrm>
            <a:off x="508000" y="1408150"/>
            <a:ext cx="37878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00CBFF"/>
                </a:solidFill>
                <a:latin typeface="Consolas"/>
                <a:ea typeface="Consolas"/>
                <a:cs typeface="Consolas"/>
                <a:sym typeface="Consolas"/>
              </a:rPr>
              <a:t>package</a:t>
            </a:r>
            <a:r>
              <a:rPr lang="en" b="1">
                <a:solidFill>
                  <a:srgbClr val="EFEFEF"/>
                </a:solidFill>
                <a:latin typeface="Consolas"/>
                <a:ea typeface="Consolas"/>
                <a:cs typeface="Consolas"/>
                <a:sym typeface="Consolas"/>
              </a:rPr>
              <a:t> account</a:t>
            </a:r>
            <a:endParaRPr b="1">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type</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a:t>
            </a:r>
            <a:r>
              <a:rPr lang="en" b="1">
                <a:solidFill>
                  <a:srgbClr val="00CBFF"/>
                </a:solidFill>
                <a:latin typeface="Consolas"/>
                <a:ea typeface="Consolas"/>
                <a:cs typeface="Consolas"/>
                <a:sym typeface="Consolas"/>
              </a:rPr>
              <a:t>struct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666666"/>
                </a:solidFill>
                <a:latin typeface="Consolas"/>
                <a:ea typeface="Consolas"/>
                <a:cs typeface="Consolas"/>
                <a:sym typeface="Consolas"/>
              </a:rPr>
              <a:t>	// Fill in Here</a:t>
            </a:r>
            <a:endParaRPr b="1">
              <a:solidFill>
                <a:srgbClr val="666666"/>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NewAccount(init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Account</a:t>
            </a:r>
            <a:r>
              <a:rPr lang="en" b="1">
                <a:solidFill>
                  <a:schemeClr val="lt1"/>
                </a:solidFill>
                <a:latin typeface="Consolas"/>
                <a:ea typeface="Consolas"/>
                <a:cs typeface="Consolas"/>
                <a:sym typeface="Consolas"/>
              </a:rPr>
              <a:t> {</a:t>
            </a:r>
            <a:endParaRPr b="1">
              <a:solidFill>
                <a:schemeClr val="lt1"/>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666666"/>
                </a:solidFill>
                <a:latin typeface="Consolas"/>
                <a:ea typeface="Consolas"/>
                <a:cs typeface="Consolas"/>
                <a:sym typeface="Consolas"/>
              </a:rPr>
              <a:t>// Fill in Here</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chemeClr val="lt1"/>
                </a:solidFill>
                <a:latin typeface="Consolas"/>
                <a:ea typeface="Consolas"/>
                <a:cs typeface="Consolas"/>
                <a:sym typeface="Consolas"/>
              </a:rPr>
              <a:t>}</a:t>
            </a:r>
            <a:endParaRPr sz="1200">
              <a:solidFill>
                <a:srgbClr val="0000FF"/>
              </a:solidFill>
              <a:latin typeface="Courier New"/>
              <a:ea typeface="Courier New"/>
              <a:cs typeface="Courier New"/>
              <a:sym typeface="Courier New"/>
            </a:endParaRPr>
          </a:p>
        </p:txBody>
      </p:sp>
      <p:sp>
        <p:nvSpPr>
          <p:cNvPr id="296" name="Google Shape;296;p32"/>
          <p:cNvSpPr txBox="1"/>
          <p:nvPr/>
        </p:nvSpPr>
        <p:spPr>
          <a:xfrm>
            <a:off x="4465925" y="1408150"/>
            <a:ext cx="3933600" cy="29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CheckBalance()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666666"/>
                </a:solidFill>
                <a:latin typeface="Consolas"/>
                <a:ea typeface="Consolas"/>
                <a:cs typeface="Consolas"/>
                <a:sym typeface="Consolas"/>
              </a:rPr>
              <a:t>// What goes Here?</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Withdraw(v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666666"/>
                </a:solidFill>
                <a:latin typeface="Consolas"/>
                <a:ea typeface="Consolas"/>
                <a:cs typeface="Consolas"/>
                <a:sym typeface="Consolas"/>
              </a:rPr>
              <a:t>// ???</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Deposit(v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666666"/>
                </a:solidFill>
                <a:latin typeface="Consolas"/>
                <a:ea typeface="Consolas"/>
                <a:cs typeface="Consolas"/>
                <a:sym typeface="Consolas"/>
              </a:rPr>
              <a:t>// ???</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01"/>
        <p:cNvGrpSpPr/>
        <p:nvPr/>
      </p:nvGrpSpPr>
      <p:grpSpPr>
        <a:xfrm>
          <a:off x="0" y="0"/>
          <a:ext cx="0" cy="0"/>
          <a:chOff x="0" y="0"/>
          <a:chExt cx="0" cy="0"/>
        </a:xfrm>
      </p:grpSpPr>
      <p:sp>
        <p:nvSpPr>
          <p:cNvPr id="302" name="Google Shape;302;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Bank Account Code (using channels)</a:t>
            </a:r>
            <a:endParaRPr>
              <a:solidFill>
                <a:schemeClr val="lt1"/>
              </a:solidFill>
            </a:endParaRPr>
          </a:p>
          <a:p>
            <a:pPr marL="0" lvl="0" indent="0" algn="l" rtl="0">
              <a:spcBef>
                <a:spcPts val="0"/>
              </a:spcBef>
              <a:spcAft>
                <a:spcPts val="0"/>
              </a:spcAft>
              <a:buNone/>
            </a:pPr>
            <a:endParaRPr>
              <a:solidFill>
                <a:schemeClr val="lt1"/>
              </a:solidFill>
            </a:endParaRPr>
          </a:p>
        </p:txBody>
      </p:sp>
      <p:sp>
        <p:nvSpPr>
          <p:cNvPr id="305" name="Google Shape;305;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303" name="Google Shape;303;p33"/>
          <p:cNvSpPr txBox="1"/>
          <p:nvPr/>
        </p:nvSpPr>
        <p:spPr>
          <a:xfrm>
            <a:off x="508000" y="1408150"/>
            <a:ext cx="37878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package</a:t>
            </a:r>
            <a:r>
              <a:rPr lang="en" b="1">
                <a:solidFill>
                  <a:srgbClr val="EFEFEF"/>
                </a:solidFill>
                <a:latin typeface="Consolas"/>
                <a:ea typeface="Consolas"/>
                <a:cs typeface="Consolas"/>
                <a:sym typeface="Consolas"/>
              </a:rPr>
              <a:t> account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type</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a:t>
            </a:r>
            <a:r>
              <a:rPr lang="en" b="1">
                <a:solidFill>
                  <a:srgbClr val="00CBFF"/>
                </a:solidFill>
                <a:latin typeface="Consolas"/>
                <a:ea typeface="Consolas"/>
                <a:cs typeface="Consolas"/>
                <a:sym typeface="Consolas"/>
              </a:rPr>
              <a:t>struct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balance </a:t>
            </a:r>
            <a:r>
              <a:rPr lang="en" b="1">
                <a:solidFill>
                  <a:srgbClr val="AF79FF"/>
                </a:solidFill>
                <a:latin typeface="Consolas"/>
                <a:ea typeface="Consolas"/>
                <a:cs typeface="Consolas"/>
                <a:sym typeface="Consolas"/>
              </a:rPr>
              <a:t>chan int</a:t>
            </a:r>
            <a:endParaRPr b="1">
              <a:solidFill>
                <a:srgbClr val="6AA84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NewAccount(init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Account</a:t>
            </a:r>
            <a:r>
              <a:rPr lang="en" b="1">
                <a:solidFill>
                  <a:schemeClr val="lt1"/>
                </a:solidFill>
                <a:latin typeface="Consolas"/>
                <a:ea typeface="Consolas"/>
                <a:cs typeface="Consolas"/>
                <a:sym typeface="Consolas"/>
              </a:rPr>
              <a:t> {</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a := </a:t>
            </a:r>
            <a:r>
              <a:rPr lang="en" b="1">
                <a:solidFill>
                  <a:srgbClr val="6AA84F"/>
                </a:solidFill>
                <a:latin typeface="Consolas"/>
                <a:ea typeface="Consolas"/>
                <a:cs typeface="Consolas"/>
                <a:sym typeface="Consolas"/>
              </a:rPr>
              <a:t>Account</a:t>
            </a: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457200" lvl="0" indent="457200" algn="l" rtl="0">
              <a:spcBef>
                <a:spcPts val="0"/>
              </a:spcBef>
              <a:spcAft>
                <a:spcPts val="0"/>
              </a:spcAft>
              <a:buNone/>
            </a:pPr>
            <a:r>
              <a:rPr lang="en" b="1">
                <a:solidFill>
                  <a:schemeClr val="lt1"/>
                </a:solidFill>
                <a:latin typeface="Consolas"/>
                <a:ea typeface="Consolas"/>
                <a:cs typeface="Consolas"/>
                <a:sym typeface="Consolas"/>
              </a:rPr>
              <a:t>balance: make(</a:t>
            </a:r>
            <a:r>
              <a:rPr lang="en" b="1">
                <a:solidFill>
                  <a:srgbClr val="AF79FF"/>
                </a:solidFill>
                <a:latin typeface="Consolas"/>
                <a:ea typeface="Consolas"/>
                <a:cs typeface="Consolas"/>
                <a:sym typeface="Consolas"/>
              </a:rPr>
              <a:t>chan int</a:t>
            </a:r>
            <a:r>
              <a:rPr lang="en" b="1">
                <a:solidFill>
                  <a:srgbClr val="FFFFFF"/>
                </a:solidFill>
                <a:latin typeface="Consolas"/>
                <a:ea typeface="Consolas"/>
                <a:cs typeface="Consolas"/>
                <a:sym typeface="Consolas"/>
              </a:rPr>
              <a:t>, 1</a:t>
            </a: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457200" lvl="0" indent="0" algn="l" rtl="0">
              <a:spcBef>
                <a:spcPts val="0"/>
              </a:spcBef>
              <a:spcAft>
                <a:spcPts val="0"/>
              </a:spcAft>
              <a:buNone/>
            </a:pP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a.balance &lt;- init</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return</a:t>
            </a:r>
            <a:r>
              <a:rPr lang="en" b="1">
                <a:solidFill>
                  <a:schemeClr val="lt1"/>
                </a:solidFill>
                <a:latin typeface="Consolas"/>
                <a:ea typeface="Consolas"/>
                <a:cs typeface="Consolas"/>
                <a:sym typeface="Consolas"/>
              </a:rPr>
              <a:t> a</a:t>
            </a:r>
            <a:endParaRPr b="1">
              <a:solidFill>
                <a:schemeClr val="lt1"/>
              </a:solidFill>
              <a:latin typeface="Consolas"/>
              <a:ea typeface="Consolas"/>
              <a:cs typeface="Consolas"/>
              <a:sym typeface="Consolas"/>
            </a:endParaRPr>
          </a:p>
          <a:p>
            <a:pPr marL="0" lvl="0" indent="0" algn="l" rtl="0">
              <a:spcBef>
                <a:spcPts val="0"/>
              </a:spcBef>
              <a:spcAft>
                <a:spcPts val="0"/>
              </a:spcAft>
              <a:buNone/>
            </a:pPr>
            <a:r>
              <a:rPr lang="en" b="1">
                <a:solidFill>
                  <a:schemeClr val="lt1"/>
                </a:solidFill>
                <a:latin typeface="Consolas"/>
                <a:ea typeface="Consolas"/>
                <a:cs typeface="Consolas"/>
                <a:sym typeface="Consolas"/>
              </a:rPr>
              <a:t>}</a:t>
            </a:r>
            <a:endParaRPr sz="120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a:solidFill>
                <a:srgbClr val="0000FF"/>
              </a:solidFill>
              <a:latin typeface="Courier New"/>
              <a:ea typeface="Courier New"/>
              <a:cs typeface="Courier New"/>
              <a:sym typeface="Courier New"/>
            </a:endParaRPr>
          </a:p>
        </p:txBody>
      </p:sp>
      <p:sp>
        <p:nvSpPr>
          <p:cNvPr id="304" name="Google Shape;304;p33"/>
          <p:cNvSpPr txBox="1"/>
          <p:nvPr/>
        </p:nvSpPr>
        <p:spPr>
          <a:xfrm>
            <a:off x="4465925" y="1408150"/>
            <a:ext cx="3933600" cy="29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CheckBalance()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666666"/>
                </a:solidFill>
                <a:latin typeface="Consolas"/>
                <a:ea typeface="Consolas"/>
                <a:cs typeface="Consolas"/>
                <a:sym typeface="Consolas"/>
              </a:rPr>
              <a:t>// What goes Here?</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Withdraw(v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666666"/>
                </a:solidFill>
                <a:latin typeface="Consolas"/>
                <a:ea typeface="Consolas"/>
                <a:cs typeface="Consolas"/>
                <a:sym typeface="Consolas"/>
              </a:rPr>
              <a:t>// ???</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Deposit(v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666666"/>
                </a:solidFill>
                <a:latin typeface="Consolas"/>
                <a:ea typeface="Consolas"/>
                <a:cs typeface="Consolas"/>
                <a:sym typeface="Consolas"/>
              </a:rPr>
              <a:t>// ???</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09"/>
        <p:cNvGrpSpPr/>
        <p:nvPr/>
      </p:nvGrpSpPr>
      <p:grpSpPr>
        <a:xfrm>
          <a:off x="0" y="0"/>
          <a:ext cx="0" cy="0"/>
          <a:chOff x="0" y="0"/>
          <a:chExt cx="0" cy="0"/>
        </a:xfrm>
      </p:grpSpPr>
      <p:sp>
        <p:nvSpPr>
          <p:cNvPr id="310" name="Google Shape;310;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Bank Account Code (using channels)</a:t>
            </a:r>
            <a:endParaRPr>
              <a:solidFill>
                <a:schemeClr val="lt1"/>
              </a:solidFill>
            </a:endParaRPr>
          </a:p>
          <a:p>
            <a:pPr marL="0" lvl="0" indent="0" algn="l" rtl="0">
              <a:spcBef>
                <a:spcPts val="0"/>
              </a:spcBef>
              <a:spcAft>
                <a:spcPts val="0"/>
              </a:spcAft>
              <a:buNone/>
            </a:pPr>
            <a:endParaRPr>
              <a:solidFill>
                <a:schemeClr val="lt1"/>
              </a:solidFill>
            </a:endParaRPr>
          </a:p>
        </p:txBody>
      </p:sp>
      <p:sp>
        <p:nvSpPr>
          <p:cNvPr id="313" name="Google Shape;313;p3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311" name="Google Shape;311;p34"/>
          <p:cNvSpPr txBox="1"/>
          <p:nvPr/>
        </p:nvSpPr>
        <p:spPr>
          <a:xfrm>
            <a:off x="4465925" y="1408150"/>
            <a:ext cx="40866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CheckBalance()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bal := &lt;-a.balance</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a.balance &lt;- bal</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return</a:t>
            </a:r>
            <a:r>
              <a:rPr lang="en" b="1">
                <a:solidFill>
                  <a:srgbClr val="EFEFEF"/>
                </a:solidFill>
                <a:latin typeface="Consolas"/>
                <a:ea typeface="Consolas"/>
                <a:cs typeface="Consolas"/>
                <a:sym typeface="Consolas"/>
              </a:rPr>
              <a:t> bal</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Withdraw(v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666666"/>
                </a:solidFill>
                <a:latin typeface="Consolas"/>
                <a:ea typeface="Consolas"/>
                <a:cs typeface="Consolas"/>
                <a:sym typeface="Consolas"/>
              </a:rPr>
              <a:t>// ???</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Deposit(v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666666"/>
                </a:solidFill>
                <a:latin typeface="Consolas"/>
                <a:ea typeface="Consolas"/>
                <a:cs typeface="Consolas"/>
                <a:sym typeface="Consolas"/>
              </a:rPr>
              <a:t>//???</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sz="120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a:solidFill>
                <a:srgbClr val="EFEFEF"/>
              </a:solidFill>
              <a:latin typeface="Courier New"/>
              <a:ea typeface="Courier New"/>
              <a:cs typeface="Courier New"/>
              <a:sym typeface="Courier New"/>
            </a:endParaRPr>
          </a:p>
        </p:txBody>
      </p:sp>
      <p:sp>
        <p:nvSpPr>
          <p:cNvPr id="312" name="Google Shape;312;p34"/>
          <p:cNvSpPr txBox="1"/>
          <p:nvPr/>
        </p:nvSpPr>
        <p:spPr>
          <a:xfrm>
            <a:off x="508000" y="1408150"/>
            <a:ext cx="37878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package</a:t>
            </a:r>
            <a:r>
              <a:rPr lang="en" b="1">
                <a:solidFill>
                  <a:srgbClr val="EFEFEF"/>
                </a:solidFill>
                <a:latin typeface="Consolas"/>
                <a:ea typeface="Consolas"/>
                <a:cs typeface="Consolas"/>
                <a:sym typeface="Consolas"/>
              </a:rPr>
              <a:t> account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type</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a:t>
            </a:r>
            <a:r>
              <a:rPr lang="en" b="1">
                <a:solidFill>
                  <a:srgbClr val="00CBFF"/>
                </a:solidFill>
                <a:latin typeface="Consolas"/>
                <a:ea typeface="Consolas"/>
                <a:cs typeface="Consolas"/>
                <a:sym typeface="Consolas"/>
              </a:rPr>
              <a:t>struct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balance </a:t>
            </a:r>
            <a:r>
              <a:rPr lang="en" b="1">
                <a:solidFill>
                  <a:srgbClr val="AF79FF"/>
                </a:solidFill>
                <a:latin typeface="Consolas"/>
                <a:ea typeface="Consolas"/>
                <a:cs typeface="Consolas"/>
                <a:sym typeface="Consolas"/>
              </a:rPr>
              <a:t>chan int</a:t>
            </a:r>
            <a:endParaRPr b="1">
              <a:solidFill>
                <a:srgbClr val="6AA84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NewAccount(init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Account</a:t>
            </a:r>
            <a:r>
              <a:rPr lang="en" b="1">
                <a:solidFill>
                  <a:schemeClr val="lt1"/>
                </a:solidFill>
                <a:latin typeface="Consolas"/>
                <a:ea typeface="Consolas"/>
                <a:cs typeface="Consolas"/>
                <a:sym typeface="Consolas"/>
              </a:rPr>
              <a:t> {</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a := </a:t>
            </a:r>
            <a:r>
              <a:rPr lang="en" b="1">
                <a:solidFill>
                  <a:srgbClr val="6AA84F"/>
                </a:solidFill>
                <a:latin typeface="Consolas"/>
                <a:ea typeface="Consolas"/>
                <a:cs typeface="Consolas"/>
                <a:sym typeface="Consolas"/>
              </a:rPr>
              <a:t>Account</a:t>
            </a: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457200" lvl="0" indent="457200" algn="l" rtl="0">
              <a:spcBef>
                <a:spcPts val="0"/>
              </a:spcBef>
              <a:spcAft>
                <a:spcPts val="0"/>
              </a:spcAft>
              <a:buNone/>
            </a:pPr>
            <a:r>
              <a:rPr lang="en" b="1">
                <a:solidFill>
                  <a:schemeClr val="lt1"/>
                </a:solidFill>
                <a:latin typeface="Consolas"/>
                <a:ea typeface="Consolas"/>
                <a:cs typeface="Consolas"/>
                <a:sym typeface="Consolas"/>
              </a:rPr>
              <a:t>balance: make(</a:t>
            </a:r>
            <a:r>
              <a:rPr lang="en" b="1">
                <a:solidFill>
                  <a:srgbClr val="AF79FF"/>
                </a:solidFill>
                <a:latin typeface="Consolas"/>
                <a:ea typeface="Consolas"/>
                <a:cs typeface="Consolas"/>
                <a:sym typeface="Consolas"/>
              </a:rPr>
              <a:t>chan int</a:t>
            </a:r>
            <a:r>
              <a:rPr lang="en" b="1">
                <a:solidFill>
                  <a:srgbClr val="FFFFFF"/>
                </a:solidFill>
                <a:latin typeface="Consolas"/>
                <a:ea typeface="Consolas"/>
                <a:cs typeface="Consolas"/>
                <a:sym typeface="Consolas"/>
              </a:rPr>
              <a:t>, 1</a:t>
            </a: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457200" lvl="0" indent="0" algn="l" rtl="0">
              <a:spcBef>
                <a:spcPts val="0"/>
              </a:spcBef>
              <a:spcAft>
                <a:spcPts val="0"/>
              </a:spcAft>
              <a:buNone/>
            </a:pP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a.balance &lt;- init</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return</a:t>
            </a:r>
            <a:r>
              <a:rPr lang="en" b="1">
                <a:solidFill>
                  <a:schemeClr val="lt1"/>
                </a:solidFill>
                <a:latin typeface="Consolas"/>
                <a:ea typeface="Consolas"/>
                <a:cs typeface="Consolas"/>
                <a:sym typeface="Consolas"/>
              </a:rPr>
              <a:t> a</a:t>
            </a:r>
            <a:endParaRPr b="1">
              <a:solidFill>
                <a:schemeClr val="lt1"/>
              </a:solidFill>
              <a:latin typeface="Consolas"/>
              <a:ea typeface="Consolas"/>
              <a:cs typeface="Consolas"/>
              <a:sym typeface="Consolas"/>
            </a:endParaRPr>
          </a:p>
          <a:p>
            <a:pPr marL="0" lvl="0" indent="0" algn="l" rtl="0">
              <a:spcBef>
                <a:spcPts val="0"/>
              </a:spcBef>
              <a:spcAft>
                <a:spcPts val="0"/>
              </a:spcAft>
              <a:buNone/>
            </a:pPr>
            <a:r>
              <a:rPr lang="en" b="1">
                <a:solidFill>
                  <a:schemeClr val="lt1"/>
                </a:solidFill>
                <a:latin typeface="Consolas"/>
                <a:ea typeface="Consolas"/>
                <a:cs typeface="Consolas"/>
                <a:sym typeface="Consolas"/>
              </a:rPr>
              <a:t>}</a:t>
            </a:r>
            <a:endParaRPr sz="120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a:solidFill>
                <a:srgbClr val="0000FF"/>
              </a:solidFill>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17"/>
        <p:cNvGrpSpPr/>
        <p:nvPr/>
      </p:nvGrpSpPr>
      <p:grpSpPr>
        <a:xfrm>
          <a:off x="0" y="0"/>
          <a:ext cx="0" cy="0"/>
          <a:chOff x="0" y="0"/>
          <a:chExt cx="0" cy="0"/>
        </a:xfrm>
      </p:grpSpPr>
      <p:sp>
        <p:nvSpPr>
          <p:cNvPr id="318" name="Google Shape;318;p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Bank Account Code (using channels)</a:t>
            </a:r>
            <a:endParaRPr>
              <a:solidFill>
                <a:schemeClr val="lt1"/>
              </a:solidFill>
            </a:endParaRPr>
          </a:p>
          <a:p>
            <a:pPr marL="0" lvl="0" indent="0" algn="l" rtl="0">
              <a:spcBef>
                <a:spcPts val="0"/>
              </a:spcBef>
              <a:spcAft>
                <a:spcPts val="0"/>
              </a:spcAft>
              <a:buNone/>
            </a:pPr>
            <a:endParaRPr>
              <a:solidFill>
                <a:schemeClr val="lt1"/>
              </a:solidFill>
            </a:endParaRPr>
          </a:p>
        </p:txBody>
      </p:sp>
      <p:sp>
        <p:nvSpPr>
          <p:cNvPr id="321" name="Google Shape;321;p3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319" name="Google Shape;319;p35"/>
          <p:cNvSpPr txBox="1"/>
          <p:nvPr/>
        </p:nvSpPr>
        <p:spPr>
          <a:xfrm>
            <a:off x="4465925" y="1408150"/>
            <a:ext cx="40866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CheckBalance()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bal := &lt;-a.balance</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a.balance &lt;- bal</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return</a:t>
            </a:r>
            <a:r>
              <a:rPr lang="en" b="1">
                <a:solidFill>
                  <a:srgbClr val="EFEFEF"/>
                </a:solidFill>
                <a:latin typeface="Consolas"/>
                <a:ea typeface="Consolas"/>
                <a:cs typeface="Consolas"/>
                <a:sym typeface="Consolas"/>
              </a:rPr>
              <a:t> bal</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Withdraw(v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bal := &lt;-a.balance</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a.balance &lt;- (bal - v)</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Deposit(v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666666"/>
                </a:solidFill>
                <a:latin typeface="Consolas"/>
                <a:ea typeface="Consolas"/>
                <a:cs typeface="Consolas"/>
                <a:sym typeface="Consolas"/>
              </a:rPr>
              <a:t>//???</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sz="120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a:solidFill>
                <a:srgbClr val="EFEFEF"/>
              </a:solidFill>
              <a:latin typeface="Courier New"/>
              <a:ea typeface="Courier New"/>
              <a:cs typeface="Courier New"/>
              <a:sym typeface="Courier New"/>
            </a:endParaRPr>
          </a:p>
        </p:txBody>
      </p:sp>
      <p:sp>
        <p:nvSpPr>
          <p:cNvPr id="320" name="Google Shape;320;p35"/>
          <p:cNvSpPr txBox="1"/>
          <p:nvPr/>
        </p:nvSpPr>
        <p:spPr>
          <a:xfrm>
            <a:off x="508000" y="1408150"/>
            <a:ext cx="37878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package</a:t>
            </a:r>
            <a:r>
              <a:rPr lang="en" b="1">
                <a:solidFill>
                  <a:srgbClr val="EFEFEF"/>
                </a:solidFill>
                <a:latin typeface="Consolas"/>
                <a:ea typeface="Consolas"/>
                <a:cs typeface="Consolas"/>
                <a:sym typeface="Consolas"/>
              </a:rPr>
              <a:t> account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type</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a:t>
            </a:r>
            <a:r>
              <a:rPr lang="en" b="1">
                <a:solidFill>
                  <a:srgbClr val="00CBFF"/>
                </a:solidFill>
                <a:latin typeface="Consolas"/>
                <a:ea typeface="Consolas"/>
                <a:cs typeface="Consolas"/>
                <a:sym typeface="Consolas"/>
              </a:rPr>
              <a:t>struct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balance </a:t>
            </a:r>
            <a:r>
              <a:rPr lang="en" b="1">
                <a:solidFill>
                  <a:srgbClr val="AF79FF"/>
                </a:solidFill>
                <a:latin typeface="Consolas"/>
                <a:ea typeface="Consolas"/>
                <a:cs typeface="Consolas"/>
                <a:sym typeface="Consolas"/>
              </a:rPr>
              <a:t>chan int</a:t>
            </a:r>
            <a:endParaRPr b="1">
              <a:solidFill>
                <a:srgbClr val="6AA84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NewAccount(init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Account</a:t>
            </a:r>
            <a:r>
              <a:rPr lang="en" b="1">
                <a:solidFill>
                  <a:schemeClr val="lt1"/>
                </a:solidFill>
                <a:latin typeface="Consolas"/>
                <a:ea typeface="Consolas"/>
                <a:cs typeface="Consolas"/>
                <a:sym typeface="Consolas"/>
              </a:rPr>
              <a:t> {</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a := </a:t>
            </a:r>
            <a:r>
              <a:rPr lang="en" b="1">
                <a:solidFill>
                  <a:srgbClr val="6AA84F"/>
                </a:solidFill>
                <a:latin typeface="Consolas"/>
                <a:ea typeface="Consolas"/>
                <a:cs typeface="Consolas"/>
                <a:sym typeface="Consolas"/>
              </a:rPr>
              <a:t>Account</a:t>
            </a: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457200" lvl="0" indent="457200" algn="l" rtl="0">
              <a:spcBef>
                <a:spcPts val="0"/>
              </a:spcBef>
              <a:spcAft>
                <a:spcPts val="0"/>
              </a:spcAft>
              <a:buNone/>
            </a:pPr>
            <a:r>
              <a:rPr lang="en" b="1">
                <a:solidFill>
                  <a:schemeClr val="lt1"/>
                </a:solidFill>
                <a:latin typeface="Consolas"/>
                <a:ea typeface="Consolas"/>
                <a:cs typeface="Consolas"/>
                <a:sym typeface="Consolas"/>
              </a:rPr>
              <a:t>balance: make(</a:t>
            </a:r>
            <a:r>
              <a:rPr lang="en" b="1">
                <a:solidFill>
                  <a:srgbClr val="AF79FF"/>
                </a:solidFill>
                <a:latin typeface="Consolas"/>
                <a:ea typeface="Consolas"/>
                <a:cs typeface="Consolas"/>
                <a:sym typeface="Consolas"/>
              </a:rPr>
              <a:t>chan int</a:t>
            </a:r>
            <a:r>
              <a:rPr lang="en" b="1">
                <a:solidFill>
                  <a:srgbClr val="FFFFFF"/>
                </a:solidFill>
                <a:latin typeface="Consolas"/>
                <a:ea typeface="Consolas"/>
                <a:cs typeface="Consolas"/>
                <a:sym typeface="Consolas"/>
              </a:rPr>
              <a:t>, 1</a:t>
            </a: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457200" lvl="0" indent="0" algn="l" rtl="0">
              <a:spcBef>
                <a:spcPts val="0"/>
              </a:spcBef>
              <a:spcAft>
                <a:spcPts val="0"/>
              </a:spcAft>
              <a:buNone/>
            </a:pP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a.balance &lt;- init</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return</a:t>
            </a:r>
            <a:r>
              <a:rPr lang="en" b="1">
                <a:solidFill>
                  <a:schemeClr val="lt1"/>
                </a:solidFill>
                <a:latin typeface="Consolas"/>
                <a:ea typeface="Consolas"/>
                <a:cs typeface="Consolas"/>
                <a:sym typeface="Consolas"/>
              </a:rPr>
              <a:t> a</a:t>
            </a:r>
            <a:endParaRPr b="1">
              <a:solidFill>
                <a:schemeClr val="lt1"/>
              </a:solidFill>
              <a:latin typeface="Consolas"/>
              <a:ea typeface="Consolas"/>
              <a:cs typeface="Consolas"/>
              <a:sym typeface="Consolas"/>
            </a:endParaRPr>
          </a:p>
          <a:p>
            <a:pPr marL="0" lvl="0" indent="0" algn="l" rtl="0">
              <a:spcBef>
                <a:spcPts val="0"/>
              </a:spcBef>
              <a:spcAft>
                <a:spcPts val="0"/>
              </a:spcAft>
              <a:buNone/>
            </a:pPr>
            <a:r>
              <a:rPr lang="en" b="1">
                <a:solidFill>
                  <a:schemeClr val="lt1"/>
                </a:solidFill>
                <a:latin typeface="Consolas"/>
                <a:ea typeface="Consolas"/>
                <a:cs typeface="Consolas"/>
                <a:sym typeface="Consolas"/>
              </a:rPr>
              <a:t>}</a:t>
            </a:r>
            <a:endParaRPr sz="120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a:solidFill>
                <a:srgbClr val="0000FF"/>
              </a:solidFill>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25"/>
        <p:cNvGrpSpPr/>
        <p:nvPr/>
      </p:nvGrpSpPr>
      <p:grpSpPr>
        <a:xfrm>
          <a:off x="0" y="0"/>
          <a:ext cx="0" cy="0"/>
          <a:chOff x="0" y="0"/>
          <a:chExt cx="0" cy="0"/>
        </a:xfrm>
      </p:grpSpPr>
      <p:sp>
        <p:nvSpPr>
          <p:cNvPr id="326" name="Google Shape;326;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Bank Account Code (using channels)</a:t>
            </a:r>
            <a:endParaRPr>
              <a:solidFill>
                <a:schemeClr val="lt1"/>
              </a:solidFill>
            </a:endParaRPr>
          </a:p>
          <a:p>
            <a:pPr marL="0" lvl="0" indent="0" algn="l" rtl="0">
              <a:spcBef>
                <a:spcPts val="0"/>
              </a:spcBef>
              <a:spcAft>
                <a:spcPts val="0"/>
              </a:spcAft>
              <a:buNone/>
            </a:pPr>
            <a:endParaRPr>
              <a:solidFill>
                <a:schemeClr val="lt1"/>
              </a:solidFill>
            </a:endParaRPr>
          </a:p>
        </p:txBody>
      </p:sp>
      <p:sp>
        <p:nvSpPr>
          <p:cNvPr id="329" name="Google Shape;329;p3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327" name="Google Shape;327;p36"/>
          <p:cNvSpPr txBox="1"/>
          <p:nvPr/>
        </p:nvSpPr>
        <p:spPr>
          <a:xfrm>
            <a:off x="4465925" y="1408150"/>
            <a:ext cx="40866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CheckBalance()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bal := &lt;-a.balance</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a.balance &lt;- bal</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return</a:t>
            </a:r>
            <a:r>
              <a:rPr lang="en" b="1">
                <a:solidFill>
                  <a:srgbClr val="EFEFEF"/>
                </a:solidFill>
                <a:latin typeface="Consolas"/>
                <a:ea typeface="Consolas"/>
                <a:cs typeface="Consolas"/>
                <a:sym typeface="Consolas"/>
              </a:rPr>
              <a:t> bal</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Withdraw(v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bal := &lt;-a.balance</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rgbClr val="EFEFEF"/>
                </a:solidFill>
                <a:latin typeface="Consolas"/>
                <a:ea typeface="Consolas"/>
                <a:cs typeface="Consolas"/>
                <a:sym typeface="Consolas"/>
              </a:rPr>
              <a:t>a.balance &lt;- (bal - v)</a:t>
            </a: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(a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Deposit(v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bal := &lt;-a.balance</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a.balance &lt;- (bal + v)</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sz="120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a:solidFill>
                <a:srgbClr val="EFEFEF"/>
              </a:solidFill>
              <a:latin typeface="Courier New"/>
              <a:ea typeface="Courier New"/>
              <a:cs typeface="Courier New"/>
              <a:sym typeface="Courier New"/>
            </a:endParaRPr>
          </a:p>
        </p:txBody>
      </p:sp>
      <p:sp>
        <p:nvSpPr>
          <p:cNvPr id="328" name="Google Shape;328;p36"/>
          <p:cNvSpPr txBox="1"/>
          <p:nvPr/>
        </p:nvSpPr>
        <p:spPr>
          <a:xfrm>
            <a:off x="508000" y="1408150"/>
            <a:ext cx="37878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package</a:t>
            </a:r>
            <a:r>
              <a:rPr lang="en" b="1">
                <a:solidFill>
                  <a:srgbClr val="EFEFEF"/>
                </a:solidFill>
                <a:latin typeface="Consolas"/>
                <a:ea typeface="Consolas"/>
                <a:cs typeface="Consolas"/>
                <a:sym typeface="Consolas"/>
              </a:rPr>
              <a:t> account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type</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Account</a:t>
            </a:r>
            <a:r>
              <a:rPr lang="en" b="1">
                <a:solidFill>
                  <a:srgbClr val="EFEFEF"/>
                </a:solidFill>
                <a:latin typeface="Consolas"/>
                <a:ea typeface="Consolas"/>
                <a:cs typeface="Consolas"/>
                <a:sym typeface="Consolas"/>
              </a:rPr>
              <a:t> </a:t>
            </a:r>
            <a:r>
              <a:rPr lang="en" b="1">
                <a:solidFill>
                  <a:srgbClr val="00CBFF"/>
                </a:solidFill>
                <a:latin typeface="Consolas"/>
                <a:ea typeface="Consolas"/>
                <a:cs typeface="Consolas"/>
                <a:sym typeface="Consolas"/>
              </a:rPr>
              <a:t>struct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balance </a:t>
            </a:r>
            <a:r>
              <a:rPr lang="en" b="1">
                <a:solidFill>
                  <a:srgbClr val="AF79FF"/>
                </a:solidFill>
                <a:latin typeface="Consolas"/>
                <a:ea typeface="Consolas"/>
                <a:cs typeface="Consolas"/>
                <a:sym typeface="Consolas"/>
              </a:rPr>
              <a:t>chan int</a:t>
            </a:r>
            <a:endParaRPr b="1">
              <a:solidFill>
                <a:srgbClr val="6AA84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NewAccount(init </a:t>
            </a:r>
            <a:r>
              <a:rPr lang="en" b="1">
                <a:solidFill>
                  <a:srgbClr val="AF79FF"/>
                </a:solidFill>
                <a:latin typeface="Consolas"/>
                <a:ea typeface="Consolas"/>
                <a:cs typeface="Consolas"/>
                <a:sym typeface="Consolas"/>
              </a:rPr>
              <a:t>int</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Account</a:t>
            </a:r>
            <a:r>
              <a:rPr lang="en" b="1">
                <a:solidFill>
                  <a:schemeClr val="lt1"/>
                </a:solidFill>
                <a:latin typeface="Consolas"/>
                <a:ea typeface="Consolas"/>
                <a:cs typeface="Consolas"/>
                <a:sym typeface="Consolas"/>
              </a:rPr>
              <a:t> {</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a := </a:t>
            </a:r>
            <a:r>
              <a:rPr lang="en" b="1">
                <a:solidFill>
                  <a:srgbClr val="6AA84F"/>
                </a:solidFill>
                <a:latin typeface="Consolas"/>
                <a:ea typeface="Consolas"/>
                <a:cs typeface="Consolas"/>
                <a:sym typeface="Consolas"/>
              </a:rPr>
              <a:t>Account</a:t>
            </a: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457200" lvl="0" indent="457200" algn="l" rtl="0">
              <a:spcBef>
                <a:spcPts val="0"/>
              </a:spcBef>
              <a:spcAft>
                <a:spcPts val="0"/>
              </a:spcAft>
              <a:buNone/>
            </a:pPr>
            <a:r>
              <a:rPr lang="en" b="1">
                <a:solidFill>
                  <a:schemeClr val="lt1"/>
                </a:solidFill>
                <a:latin typeface="Consolas"/>
                <a:ea typeface="Consolas"/>
                <a:cs typeface="Consolas"/>
                <a:sym typeface="Consolas"/>
              </a:rPr>
              <a:t>balance: make(</a:t>
            </a:r>
            <a:r>
              <a:rPr lang="en" b="1">
                <a:solidFill>
                  <a:srgbClr val="AF79FF"/>
                </a:solidFill>
                <a:latin typeface="Consolas"/>
                <a:ea typeface="Consolas"/>
                <a:cs typeface="Consolas"/>
                <a:sym typeface="Consolas"/>
              </a:rPr>
              <a:t>chan int</a:t>
            </a:r>
            <a:r>
              <a:rPr lang="en" b="1">
                <a:solidFill>
                  <a:srgbClr val="FFFFFF"/>
                </a:solidFill>
                <a:latin typeface="Consolas"/>
                <a:ea typeface="Consolas"/>
                <a:cs typeface="Consolas"/>
                <a:sym typeface="Consolas"/>
              </a:rPr>
              <a:t>, 1</a:t>
            </a: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457200" lvl="0" indent="0" algn="l" rtl="0">
              <a:spcBef>
                <a:spcPts val="0"/>
              </a:spcBef>
              <a:spcAft>
                <a:spcPts val="0"/>
              </a:spcAft>
              <a:buNone/>
            </a:pPr>
            <a:r>
              <a:rPr lang="en" b="1">
                <a:solidFill>
                  <a:schemeClr val="lt1"/>
                </a:solidFill>
                <a:latin typeface="Consolas"/>
                <a:ea typeface="Consolas"/>
                <a:cs typeface="Consolas"/>
                <a:sym typeface="Consolas"/>
              </a:rPr>
              <a:t>}</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chemeClr val="lt1"/>
                </a:solidFill>
                <a:latin typeface="Consolas"/>
                <a:ea typeface="Consolas"/>
                <a:cs typeface="Consolas"/>
                <a:sym typeface="Consolas"/>
              </a:rPr>
              <a:t>a.balance &lt;- init</a:t>
            </a:r>
            <a:endParaRPr b="1">
              <a:solidFill>
                <a:schemeClr val="lt1"/>
              </a:solidFill>
              <a:latin typeface="Consolas"/>
              <a:ea typeface="Consolas"/>
              <a:cs typeface="Consolas"/>
              <a:sym typeface="Consolas"/>
            </a:endParaRPr>
          </a:p>
          <a:p>
            <a:pPr marL="0" lvl="0" indent="457200" algn="l" rtl="0">
              <a:spcBef>
                <a:spcPts val="0"/>
              </a:spcBef>
              <a:spcAft>
                <a:spcPts val="0"/>
              </a:spcAft>
              <a:buNone/>
            </a:pPr>
            <a:r>
              <a:rPr lang="en" b="1">
                <a:solidFill>
                  <a:srgbClr val="00CBFF"/>
                </a:solidFill>
                <a:latin typeface="Consolas"/>
                <a:ea typeface="Consolas"/>
                <a:cs typeface="Consolas"/>
                <a:sym typeface="Consolas"/>
              </a:rPr>
              <a:t>return</a:t>
            </a:r>
            <a:r>
              <a:rPr lang="en" b="1">
                <a:solidFill>
                  <a:schemeClr val="lt1"/>
                </a:solidFill>
                <a:latin typeface="Consolas"/>
                <a:ea typeface="Consolas"/>
                <a:cs typeface="Consolas"/>
                <a:sym typeface="Consolas"/>
              </a:rPr>
              <a:t> a</a:t>
            </a:r>
            <a:endParaRPr b="1">
              <a:solidFill>
                <a:schemeClr val="lt1"/>
              </a:solidFill>
              <a:latin typeface="Consolas"/>
              <a:ea typeface="Consolas"/>
              <a:cs typeface="Consolas"/>
              <a:sym typeface="Consolas"/>
            </a:endParaRPr>
          </a:p>
          <a:p>
            <a:pPr marL="0" lvl="0" indent="0" algn="l" rtl="0">
              <a:spcBef>
                <a:spcPts val="0"/>
              </a:spcBef>
              <a:spcAft>
                <a:spcPts val="0"/>
              </a:spcAft>
              <a:buNone/>
            </a:pPr>
            <a:r>
              <a:rPr lang="en" b="1">
                <a:solidFill>
                  <a:schemeClr val="lt1"/>
                </a:solidFill>
                <a:latin typeface="Consolas"/>
                <a:ea typeface="Consolas"/>
                <a:cs typeface="Consolas"/>
                <a:sym typeface="Consolas"/>
              </a:rPr>
              <a:t>}</a:t>
            </a:r>
            <a:endParaRPr sz="120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a:solidFill>
                <a:srgbClr val="0000FF"/>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Shape 333"/>
        <p:cNvGrpSpPr/>
        <p:nvPr/>
      </p:nvGrpSpPr>
      <p:grpSpPr>
        <a:xfrm>
          <a:off x="0" y="0"/>
          <a:ext cx="0" cy="0"/>
          <a:chOff x="0" y="0"/>
          <a:chExt cx="0" cy="0"/>
        </a:xfrm>
      </p:grpSpPr>
      <p:sp>
        <p:nvSpPr>
          <p:cNvPr id="334" name="Google Shape;334;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Go channels</a:t>
            </a:r>
            <a:endParaRPr>
              <a:solidFill>
                <a:srgbClr val="FFFFFF"/>
              </a:solidFill>
            </a:endParaRPr>
          </a:p>
        </p:txBody>
      </p:sp>
      <p:sp>
        <p:nvSpPr>
          <p:cNvPr id="335" name="Google Shape;335;p37"/>
          <p:cNvSpPr txBox="1">
            <a:spLocks noGrp="1"/>
          </p:cNvSpPr>
          <p:nvPr>
            <p:ph type="body" idx="1"/>
          </p:nvPr>
        </p:nvSpPr>
        <p:spPr>
          <a:xfrm>
            <a:off x="311700" y="1395800"/>
            <a:ext cx="2607900" cy="317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i="1">
                <a:solidFill>
                  <a:srgbClr val="FFFFFF"/>
                </a:solidFill>
              </a:rPr>
              <a:t>Channels</a:t>
            </a:r>
            <a:r>
              <a:rPr lang="en">
                <a:solidFill>
                  <a:srgbClr val="FFFFFF"/>
                </a:solidFill>
              </a:rPr>
              <a:t> also allow us to safely communicate between </a:t>
            </a:r>
            <a:r>
              <a:rPr lang="en" b="1" i="1">
                <a:solidFill>
                  <a:srgbClr val="FFFFFF"/>
                </a:solidFill>
              </a:rPr>
              <a:t>goroutines</a:t>
            </a:r>
            <a:endParaRPr>
              <a:solidFill>
                <a:srgbClr val="FFFFFF"/>
              </a:solidFill>
            </a:endParaRPr>
          </a:p>
        </p:txBody>
      </p:sp>
      <p:sp>
        <p:nvSpPr>
          <p:cNvPr id="340" name="Google Shape;340;p3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336" name="Google Shape;336;p37"/>
          <p:cNvSpPr txBox="1">
            <a:spLocks noGrp="1"/>
          </p:cNvSpPr>
          <p:nvPr>
            <p:ph type="body" idx="4294967295"/>
          </p:nvPr>
        </p:nvSpPr>
        <p:spPr>
          <a:xfrm>
            <a:off x="3749675" y="1111250"/>
            <a:ext cx="5394325" cy="2030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rgbClr val="666666"/>
                </a:solidFill>
                <a:latin typeface="Consolas"/>
                <a:ea typeface="Consolas"/>
                <a:cs typeface="Consolas"/>
                <a:sym typeface="Consolas"/>
              </a:rPr>
              <a:t>// Launch workers</a:t>
            </a:r>
            <a:endParaRPr sz="1600">
              <a:solidFill>
                <a:srgbClr val="FFFFFF"/>
              </a:solidFill>
              <a:latin typeface="Consolas"/>
              <a:ea typeface="Consolas"/>
              <a:cs typeface="Consolas"/>
              <a:sym typeface="Consolas"/>
            </a:endParaRPr>
          </a:p>
          <a:p>
            <a:pPr marL="0" lvl="0" indent="0" algn="l" rtl="0">
              <a:spcBef>
                <a:spcPts val="0"/>
              </a:spcBef>
              <a:spcAft>
                <a:spcPts val="0"/>
              </a:spcAft>
              <a:buNone/>
            </a:pPr>
            <a:r>
              <a:rPr lang="en" sz="1600">
                <a:solidFill>
                  <a:srgbClr val="00CBFF"/>
                </a:solidFill>
                <a:latin typeface="Consolas"/>
                <a:ea typeface="Consolas"/>
                <a:cs typeface="Consolas"/>
                <a:sym typeface="Consolas"/>
              </a:rPr>
              <a:t>for</a:t>
            </a:r>
            <a:r>
              <a:rPr lang="en" sz="1600">
                <a:solidFill>
                  <a:srgbClr val="FFFFFF"/>
                </a:solidFill>
                <a:latin typeface="Consolas"/>
                <a:ea typeface="Consolas"/>
                <a:cs typeface="Consolas"/>
                <a:sym typeface="Consolas"/>
              </a:rPr>
              <a:t> i := </a:t>
            </a:r>
            <a:r>
              <a:rPr lang="en" sz="1600">
                <a:solidFill>
                  <a:srgbClr val="FF9900"/>
                </a:solidFill>
                <a:latin typeface="Consolas"/>
                <a:ea typeface="Consolas"/>
                <a:cs typeface="Consolas"/>
                <a:sym typeface="Consolas"/>
              </a:rPr>
              <a:t>0</a:t>
            </a:r>
            <a:r>
              <a:rPr lang="en" sz="1600">
                <a:solidFill>
                  <a:srgbClr val="FFFFFF"/>
                </a:solidFill>
                <a:latin typeface="Consolas"/>
                <a:ea typeface="Consolas"/>
                <a:cs typeface="Consolas"/>
                <a:sym typeface="Consolas"/>
              </a:rPr>
              <a:t>; i &lt; numWorkers; i++ {</a:t>
            </a:r>
            <a:endParaRPr sz="1600">
              <a:solidFill>
                <a:srgbClr val="FFFFFF"/>
              </a:solidFill>
              <a:latin typeface="Consolas"/>
              <a:ea typeface="Consolas"/>
              <a:cs typeface="Consolas"/>
              <a:sym typeface="Consolas"/>
            </a:endParaRPr>
          </a:p>
          <a:p>
            <a:pPr marL="0" lvl="0" indent="0" algn="l" rtl="0">
              <a:spcBef>
                <a:spcPts val="0"/>
              </a:spcBef>
              <a:spcAft>
                <a:spcPts val="0"/>
              </a:spcAft>
              <a:buNone/>
            </a:pPr>
            <a:r>
              <a:rPr lang="en" sz="1600">
                <a:solidFill>
                  <a:srgbClr val="FFFFFF"/>
                </a:solidFill>
                <a:latin typeface="Consolas"/>
                <a:ea typeface="Consolas"/>
                <a:cs typeface="Consolas"/>
                <a:sym typeface="Consolas"/>
              </a:rPr>
              <a:t>	</a:t>
            </a:r>
            <a:r>
              <a:rPr lang="en" sz="1600">
                <a:solidFill>
                  <a:srgbClr val="00CBFF"/>
                </a:solidFill>
                <a:latin typeface="Consolas"/>
                <a:ea typeface="Consolas"/>
                <a:cs typeface="Consolas"/>
                <a:sym typeface="Consolas"/>
              </a:rPr>
              <a:t>go func</a:t>
            </a:r>
            <a:r>
              <a:rPr lang="en" sz="1600">
                <a:solidFill>
                  <a:srgbClr val="FFFFFF"/>
                </a:solidFill>
                <a:latin typeface="Consolas"/>
                <a:ea typeface="Consolas"/>
                <a:cs typeface="Consolas"/>
                <a:sym typeface="Consolas"/>
              </a:rPr>
              <a:t>() {</a:t>
            </a:r>
            <a:endParaRPr sz="1600">
              <a:solidFill>
                <a:srgbClr val="FFFFFF"/>
              </a:solidFill>
              <a:latin typeface="Consolas"/>
              <a:ea typeface="Consolas"/>
              <a:cs typeface="Consolas"/>
              <a:sym typeface="Consolas"/>
            </a:endParaRPr>
          </a:p>
          <a:p>
            <a:pPr marL="0" lvl="0" indent="0" algn="l" rtl="0">
              <a:spcBef>
                <a:spcPts val="0"/>
              </a:spcBef>
              <a:spcAft>
                <a:spcPts val="0"/>
              </a:spcAft>
              <a:buNone/>
            </a:pPr>
            <a:r>
              <a:rPr lang="en" sz="1600">
                <a:solidFill>
                  <a:srgbClr val="666666"/>
                </a:solidFill>
                <a:latin typeface="Consolas"/>
                <a:ea typeface="Consolas"/>
                <a:cs typeface="Consolas"/>
                <a:sym typeface="Consolas"/>
              </a:rPr>
              <a:t>		</a:t>
            </a:r>
            <a:r>
              <a:rPr lang="en" sz="1600">
                <a:solidFill>
                  <a:schemeClr val="lt1"/>
                </a:solidFill>
                <a:latin typeface="Consolas"/>
                <a:ea typeface="Consolas"/>
                <a:cs typeface="Consolas"/>
                <a:sym typeface="Consolas"/>
              </a:rPr>
              <a:t>doWork()</a:t>
            </a:r>
            <a:endParaRPr sz="1600">
              <a:solidFill>
                <a:schemeClr val="lt1"/>
              </a:solidFill>
              <a:latin typeface="Consolas"/>
              <a:ea typeface="Consolas"/>
              <a:cs typeface="Consolas"/>
              <a:sym typeface="Consolas"/>
            </a:endParaRPr>
          </a:p>
          <a:p>
            <a:pPr marL="0" lvl="0" indent="0" algn="l" rtl="0">
              <a:spcBef>
                <a:spcPts val="0"/>
              </a:spcBef>
              <a:spcAft>
                <a:spcPts val="0"/>
              </a:spcAft>
              <a:buNone/>
            </a:pPr>
            <a:endParaRPr sz="1600">
              <a:solidFill>
                <a:srgbClr val="FF9900"/>
              </a:solidFill>
              <a:latin typeface="Consolas"/>
              <a:ea typeface="Consolas"/>
              <a:cs typeface="Consolas"/>
              <a:sym typeface="Consolas"/>
            </a:endParaRPr>
          </a:p>
          <a:p>
            <a:pPr marL="0" lvl="0" indent="457200" algn="l" rtl="0">
              <a:spcBef>
                <a:spcPts val="0"/>
              </a:spcBef>
              <a:spcAft>
                <a:spcPts val="0"/>
              </a:spcAft>
              <a:buNone/>
            </a:pPr>
            <a:r>
              <a:rPr lang="en" sz="1600">
                <a:solidFill>
                  <a:srgbClr val="FFFFFF"/>
                </a:solidFill>
                <a:latin typeface="Consolas"/>
                <a:ea typeface="Consolas"/>
                <a:cs typeface="Consolas"/>
                <a:sym typeface="Consolas"/>
              </a:rPr>
              <a:t>}()</a:t>
            </a:r>
            <a:endParaRPr sz="1600">
              <a:solidFill>
                <a:srgbClr val="FFFFFF"/>
              </a:solidFill>
              <a:latin typeface="Consolas"/>
              <a:ea typeface="Consolas"/>
              <a:cs typeface="Consolas"/>
              <a:sym typeface="Consolas"/>
            </a:endParaRPr>
          </a:p>
          <a:p>
            <a:pPr marL="0" lvl="0" indent="0" algn="l" rtl="0">
              <a:spcBef>
                <a:spcPts val="0"/>
              </a:spcBef>
              <a:spcAft>
                <a:spcPts val="0"/>
              </a:spcAft>
              <a:buNone/>
            </a:pPr>
            <a:r>
              <a:rPr lang="en" sz="1600">
                <a:solidFill>
                  <a:srgbClr val="FFFFFF"/>
                </a:solidFill>
                <a:latin typeface="Consolas"/>
                <a:ea typeface="Consolas"/>
                <a:cs typeface="Consolas"/>
                <a:sym typeface="Consolas"/>
              </a:rPr>
              <a:t>}</a:t>
            </a:r>
            <a:endParaRPr sz="1600">
              <a:solidFill>
                <a:srgbClr val="FFFFFF"/>
              </a:solidFill>
              <a:latin typeface="Consolas"/>
              <a:ea typeface="Consolas"/>
              <a:cs typeface="Consolas"/>
              <a:sym typeface="Consolas"/>
            </a:endParaRPr>
          </a:p>
        </p:txBody>
      </p:sp>
      <p:sp>
        <p:nvSpPr>
          <p:cNvPr id="337" name="Google Shape;337;p37"/>
          <p:cNvSpPr txBox="1">
            <a:spLocks noGrp="1"/>
          </p:cNvSpPr>
          <p:nvPr>
            <p:ph type="body" idx="4294967295"/>
          </p:nvPr>
        </p:nvSpPr>
        <p:spPr>
          <a:xfrm>
            <a:off x="3749675" y="709613"/>
            <a:ext cx="5394325" cy="477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a:solidFill>
                  <a:srgbClr val="FFFFFF"/>
                </a:solidFill>
                <a:latin typeface="Consolas"/>
                <a:ea typeface="Consolas"/>
                <a:cs typeface="Consolas"/>
                <a:sym typeface="Consolas"/>
              </a:rPr>
              <a:t>result := </a:t>
            </a:r>
            <a:r>
              <a:rPr lang="en" sz="1600">
                <a:solidFill>
                  <a:srgbClr val="00CBFF"/>
                </a:solidFill>
                <a:latin typeface="Consolas"/>
                <a:ea typeface="Consolas"/>
                <a:cs typeface="Consolas"/>
                <a:sym typeface="Consolas"/>
              </a:rPr>
              <a:t>make</a:t>
            </a:r>
            <a:r>
              <a:rPr lang="en" sz="1600">
                <a:solidFill>
                  <a:srgbClr val="FFFFFF"/>
                </a:solidFill>
                <a:latin typeface="Consolas"/>
                <a:ea typeface="Consolas"/>
                <a:cs typeface="Consolas"/>
                <a:sym typeface="Consolas"/>
              </a:rPr>
              <a:t>(</a:t>
            </a:r>
            <a:r>
              <a:rPr lang="en" sz="1600">
                <a:solidFill>
                  <a:srgbClr val="AF79FF"/>
                </a:solidFill>
                <a:latin typeface="Consolas"/>
                <a:ea typeface="Consolas"/>
                <a:cs typeface="Consolas"/>
                <a:sym typeface="Consolas"/>
              </a:rPr>
              <a:t>chan int</a:t>
            </a:r>
            <a:r>
              <a:rPr lang="en" sz="1600">
                <a:solidFill>
                  <a:srgbClr val="FFFFFF"/>
                </a:solidFill>
                <a:latin typeface="Consolas"/>
                <a:ea typeface="Consolas"/>
                <a:cs typeface="Consolas"/>
                <a:sym typeface="Consolas"/>
              </a:rPr>
              <a:t>, numWorkers)</a:t>
            </a:r>
            <a:endParaRPr sz="1600">
              <a:solidFill>
                <a:srgbClr val="FFFFFF"/>
              </a:solidFill>
              <a:latin typeface="Consolas"/>
              <a:ea typeface="Consolas"/>
              <a:cs typeface="Consolas"/>
              <a:sym typeface="Consolas"/>
            </a:endParaRPr>
          </a:p>
          <a:p>
            <a:pPr marL="0" lvl="0" indent="0" algn="l" rtl="0">
              <a:spcBef>
                <a:spcPts val="0"/>
              </a:spcBef>
              <a:spcAft>
                <a:spcPts val="0"/>
              </a:spcAft>
              <a:buNone/>
            </a:pPr>
            <a:endParaRPr sz="1600">
              <a:solidFill>
                <a:srgbClr val="FFFFFF"/>
              </a:solidFill>
              <a:latin typeface="Consolas"/>
              <a:ea typeface="Consolas"/>
              <a:cs typeface="Consolas"/>
              <a:sym typeface="Consolas"/>
            </a:endParaRPr>
          </a:p>
        </p:txBody>
      </p:sp>
      <p:sp>
        <p:nvSpPr>
          <p:cNvPr id="338" name="Google Shape;338;p37"/>
          <p:cNvSpPr txBox="1">
            <a:spLocks noGrp="1"/>
          </p:cNvSpPr>
          <p:nvPr>
            <p:ph type="body" idx="4294967295"/>
          </p:nvPr>
        </p:nvSpPr>
        <p:spPr>
          <a:xfrm>
            <a:off x="3749675" y="3168650"/>
            <a:ext cx="5394325" cy="18875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666666"/>
                </a:solidFill>
                <a:latin typeface="Consolas"/>
                <a:ea typeface="Consolas"/>
                <a:cs typeface="Consolas"/>
                <a:sym typeface="Consolas"/>
              </a:rPr>
              <a:t>// Wait until all worker threads have finished</a:t>
            </a:r>
            <a:endParaRPr sz="1600">
              <a:solidFill>
                <a:srgbClr val="666666"/>
              </a:solidFill>
              <a:latin typeface="Consolas"/>
              <a:ea typeface="Consolas"/>
              <a:cs typeface="Consolas"/>
              <a:sym typeface="Consolas"/>
            </a:endParaRPr>
          </a:p>
          <a:p>
            <a:pPr marL="0" lvl="0" indent="0" algn="l" rtl="0">
              <a:spcBef>
                <a:spcPts val="0"/>
              </a:spcBef>
              <a:spcAft>
                <a:spcPts val="0"/>
              </a:spcAft>
              <a:buNone/>
            </a:pPr>
            <a:r>
              <a:rPr lang="en" sz="1600">
                <a:solidFill>
                  <a:srgbClr val="00CBFF"/>
                </a:solidFill>
                <a:latin typeface="Consolas"/>
                <a:ea typeface="Consolas"/>
                <a:cs typeface="Consolas"/>
                <a:sym typeface="Consolas"/>
              </a:rPr>
              <a:t>for</a:t>
            </a:r>
            <a:r>
              <a:rPr lang="en" sz="1600">
                <a:solidFill>
                  <a:srgbClr val="FFFFFF"/>
                </a:solidFill>
                <a:latin typeface="Consolas"/>
                <a:ea typeface="Consolas"/>
                <a:cs typeface="Consolas"/>
                <a:sym typeface="Consolas"/>
              </a:rPr>
              <a:t> i := </a:t>
            </a:r>
            <a:r>
              <a:rPr lang="en" sz="1600">
                <a:solidFill>
                  <a:srgbClr val="FF9900"/>
                </a:solidFill>
                <a:latin typeface="Consolas"/>
                <a:ea typeface="Consolas"/>
                <a:cs typeface="Consolas"/>
                <a:sym typeface="Consolas"/>
              </a:rPr>
              <a:t>0</a:t>
            </a:r>
            <a:r>
              <a:rPr lang="en" sz="1600">
                <a:solidFill>
                  <a:srgbClr val="FFFFFF"/>
                </a:solidFill>
                <a:latin typeface="Consolas"/>
                <a:ea typeface="Consolas"/>
                <a:cs typeface="Consolas"/>
                <a:sym typeface="Consolas"/>
              </a:rPr>
              <a:t>; i &lt; numWorkers; i++ {</a:t>
            </a:r>
            <a:endParaRPr sz="1600">
              <a:solidFill>
                <a:srgbClr val="FFFFFF"/>
              </a:solidFill>
              <a:latin typeface="Consolas"/>
              <a:ea typeface="Consolas"/>
              <a:cs typeface="Consolas"/>
              <a:sym typeface="Consolas"/>
            </a:endParaRPr>
          </a:p>
          <a:p>
            <a:pPr marL="0" lvl="0" indent="0" algn="l" rtl="0">
              <a:spcBef>
                <a:spcPts val="0"/>
              </a:spcBef>
              <a:spcAft>
                <a:spcPts val="0"/>
              </a:spcAft>
              <a:buNone/>
            </a:pPr>
            <a:r>
              <a:rPr lang="en" sz="1600">
                <a:solidFill>
                  <a:srgbClr val="FFFFFF"/>
                </a:solidFill>
                <a:latin typeface="Consolas"/>
                <a:ea typeface="Consolas"/>
                <a:cs typeface="Consolas"/>
                <a:sym typeface="Consolas"/>
              </a:rPr>
              <a:t>	</a:t>
            </a:r>
            <a:r>
              <a:rPr lang="en" sz="1600">
                <a:solidFill>
                  <a:schemeClr val="lt1"/>
                </a:solidFill>
                <a:latin typeface="Consolas"/>
                <a:ea typeface="Consolas"/>
                <a:cs typeface="Consolas"/>
                <a:sym typeface="Consolas"/>
              </a:rPr>
              <a:t>handleResult(</a:t>
            </a:r>
            <a:r>
              <a:rPr lang="en" sz="1600">
                <a:solidFill>
                  <a:srgbClr val="FFFFFF"/>
                </a:solidFill>
                <a:latin typeface="Consolas"/>
                <a:ea typeface="Consolas"/>
                <a:cs typeface="Consolas"/>
                <a:sym typeface="Consolas"/>
              </a:rPr>
              <a:t>&lt;-result)</a:t>
            </a:r>
            <a:endParaRPr sz="1600">
              <a:solidFill>
                <a:srgbClr val="FFFFFF"/>
              </a:solidFill>
              <a:latin typeface="Consolas"/>
              <a:ea typeface="Consolas"/>
              <a:cs typeface="Consolas"/>
              <a:sym typeface="Consolas"/>
            </a:endParaRPr>
          </a:p>
          <a:p>
            <a:pPr marL="0" lvl="0" indent="0" algn="l" rtl="0">
              <a:spcBef>
                <a:spcPts val="0"/>
              </a:spcBef>
              <a:spcAft>
                <a:spcPts val="0"/>
              </a:spcAft>
              <a:buNone/>
            </a:pPr>
            <a:r>
              <a:rPr lang="en" sz="1600">
                <a:solidFill>
                  <a:srgbClr val="FFFFFF"/>
                </a:solidFill>
                <a:latin typeface="Consolas"/>
                <a:ea typeface="Consolas"/>
                <a:cs typeface="Consolas"/>
                <a:sym typeface="Consolas"/>
              </a:rPr>
              <a:t>}</a:t>
            </a:r>
            <a:endParaRPr sz="1600">
              <a:solidFill>
                <a:srgbClr val="FFFFFF"/>
              </a:solidFill>
              <a:latin typeface="Consolas"/>
              <a:ea typeface="Consolas"/>
              <a:cs typeface="Consolas"/>
              <a:sym typeface="Consolas"/>
            </a:endParaRPr>
          </a:p>
          <a:p>
            <a:pPr marL="0" lvl="0" indent="0" algn="l" rtl="0">
              <a:spcBef>
                <a:spcPts val="0"/>
              </a:spcBef>
              <a:spcAft>
                <a:spcPts val="0"/>
              </a:spcAft>
              <a:buNone/>
            </a:pPr>
            <a:r>
              <a:rPr lang="en" sz="1600">
                <a:solidFill>
                  <a:srgbClr val="FFFFFF"/>
                </a:solidFill>
                <a:latin typeface="Consolas"/>
                <a:ea typeface="Consolas"/>
                <a:cs typeface="Consolas"/>
                <a:sym typeface="Consolas"/>
              </a:rPr>
              <a:t>fmt.Println(</a:t>
            </a:r>
            <a:r>
              <a:rPr lang="en" sz="1600" b="1">
                <a:solidFill>
                  <a:srgbClr val="E69138"/>
                </a:solidFill>
                <a:latin typeface="Consolas"/>
                <a:ea typeface="Consolas"/>
                <a:cs typeface="Consolas"/>
                <a:sym typeface="Consolas"/>
              </a:rPr>
              <a:t>"</a:t>
            </a:r>
            <a:r>
              <a:rPr lang="en" sz="1600">
                <a:solidFill>
                  <a:srgbClr val="FF9900"/>
                </a:solidFill>
                <a:latin typeface="Consolas"/>
                <a:ea typeface="Consolas"/>
                <a:cs typeface="Consolas"/>
                <a:sym typeface="Consolas"/>
              </a:rPr>
              <a:t>Done!</a:t>
            </a:r>
            <a:r>
              <a:rPr lang="en" sz="1600" b="1">
                <a:solidFill>
                  <a:srgbClr val="E69138"/>
                </a:solidFill>
                <a:latin typeface="Consolas"/>
                <a:ea typeface="Consolas"/>
                <a:cs typeface="Consolas"/>
                <a:sym typeface="Consolas"/>
              </a:rPr>
              <a:t>"</a:t>
            </a:r>
            <a:r>
              <a:rPr lang="en" sz="1600">
                <a:solidFill>
                  <a:srgbClr val="FFFFFF"/>
                </a:solidFill>
                <a:latin typeface="Consolas"/>
                <a:ea typeface="Consolas"/>
                <a:cs typeface="Consolas"/>
                <a:sym typeface="Consolas"/>
              </a:rPr>
              <a:t>)</a:t>
            </a:r>
            <a:endParaRPr sz="1600">
              <a:solidFill>
                <a:srgbClr val="FFFFFF"/>
              </a:solidFill>
              <a:latin typeface="Consolas"/>
              <a:ea typeface="Consolas"/>
              <a:cs typeface="Consolas"/>
              <a:sym typeface="Consolas"/>
            </a:endParaRPr>
          </a:p>
        </p:txBody>
      </p:sp>
      <p:sp>
        <p:nvSpPr>
          <p:cNvPr id="339" name="Google Shape;339;p37"/>
          <p:cNvSpPr txBox="1">
            <a:spLocks noGrp="1"/>
          </p:cNvSpPr>
          <p:nvPr>
            <p:ph type="body" idx="4294967295"/>
          </p:nvPr>
        </p:nvSpPr>
        <p:spPr>
          <a:xfrm>
            <a:off x="3749675" y="2233613"/>
            <a:ext cx="5394325" cy="477837"/>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chemeClr val="dk1"/>
              </a:buClr>
              <a:buSzPts val="1100"/>
              <a:buFont typeface="Arial"/>
              <a:buNone/>
            </a:pPr>
            <a:r>
              <a:rPr lang="en" sz="1600">
                <a:solidFill>
                  <a:schemeClr val="lt1"/>
                </a:solidFill>
                <a:latin typeface="Consolas"/>
                <a:ea typeface="Consolas"/>
                <a:cs typeface="Consolas"/>
                <a:sym typeface="Consolas"/>
              </a:rPr>
              <a:t>result &lt;- </a:t>
            </a:r>
            <a:r>
              <a:rPr lang="en" sz="1600">
                <a:solidFill>
                  <a:srgbClr val="FFFFFF"/>
                </a:solidFill>
                <a:latin typeface="Consolas"/>
                <a:ea typeface="Consolas"/>
                <a:cs typeface="Consolas"/>
                <a:sym typeface="Consolas"/>
              </a:rPr>
              <a:t>i</a:t>
            </a:r>
            <a:endParaRPr sz="1600">
              <a:solidFill>
                <a:srgbClr val="FFFFFF"/>
              </a:solidFill>
              <a:latin typeface="Consolas"/>
              <a:ea typeface="Consolas"/>
              <a:cs typeface="Consolas"/>
              <a:sym typeface="Consola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Shape 344"/>
        <p:cNvGrpSpPr/>
        <p:nvPr/>
      </p:nvGrpSpPr>
      <p:grpSpPr>
        <a:xfrm>
          <a:off x="0" y="0"/>
          <a:ext cx="0" cy="0"/>
          <a:chOff x="0" y="0"/>
          <a:chExt cx="0" cy="0"/>
        </a:xfrm>
      </p:grpSpPr>
      <p:sp>
        <p:nvSpPr>
          <p:cNvPr id="345" name="Google Shape;345;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Go channels</a:t>
            </a:r>
            <a:endParaRPr>
              <a:solidFill>
                <a:srgbClr val="FFFFFF"/>
              </a:solidFill>
            </a:endParaRPr>
          </a:p>
        </p:txBody>
      </p:sp>
      <p:sp>
        <p:nvSpPr>
          <p:cNvPr id="346" name="Google Shape;346;p38"/>
          <p:cNvSpPr txBox="1">
            <a:spLocks noGrp="1"/>
          </p:cNvSpPr>
          <p:nvPr>
            <p:ph type="body" idx="1"/>
          </p:nvPr>
        </p:nvSpPr>
        <p:spPr>
          <a:xfrm>
            <a:off x="311700" y="1395800"/>
            <a:ext cx="2607900" cy="317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Easy to express asynchronous RPC</a:t>
            </a:r>
            <a:endParaRPr>
              <a:solidFill>
                <a:srgbClr val="FFFFFF"/>
              </a:solidFill>
            </a:endParaRPr>
          </a:p>
          <a:p>
            <a:pPr marL="0" lvl="0" indent="0" algn="l" rtl="0">
              <a:spcBef>
                <a:spcPts val="1600"/>
              </a:spcBef>
              <a:spcAft>
                <a:spcPts val="1600"/>
              </a:spcAft>
              <a:buNone/>
            </a:pPr>
            <a:r>
              <a:rPr lang="en">
                <a:solidFill>
                  <a:srgbClr val="FFFFFF"/>
                </a:solidFill>
              </a:rPr>
              <a:t>Awkward to express this using locks</a:t>
            </a:r>
            <a:endParaRPr>
              <a:solidFill>
                <a:srgbClr val="FFFFFF"/>
              </a:solidFill>
            </a:endParaRPr>
          </a:p>
        </p:txBody>
      </p:sp>
      <p:sp>
        <p:nvSpPr>
          <p:cNvPr id="351" name="Google Shape;351;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347" name="Google Shape;347;p38"/>
          <p:cNvSpPr txBox="1">
            <a:spLocks noGrp="1"/>
          </p:cNvSpPr>
          <p:nvPr>
            <p:ph type="body" idx="4294967295"/>
          </p:nvPr>
        </p:nvSpPr>
        <p:spPr>
          <a:xfrm>
            <a:off x="3749675" y="1111250"/>
            <a:ext cx="5394325" cy="2030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666666"/>
                </a:solidFill>
                <a:latin typeface="Consolas"/>
                <a:ea typeface="Consolas"/>
                <a:cs typeface="Consolas"/>
                <a:sym typeface="Consolas"/>
              </a:rPr>
              <a:t>// Send query to all servers</a:t>
            </a:r>
            <a:endParaRPr sz="1600">
              <a:solidFill>
                <a:srgbClr val="FFFFFF"/>
              </a:solidFill>
              <a:latin typeface="Consolas"/>
              <a:ea typeface="Consolas"/>
              <a:cs typeface="Consolas"/>
              <a:sym typeface="Consolas"/>
            </a:endParaRPr>
          </a:p>
          <a:p>
            <a:pPr marL="0" lvl="0" indent="0" algn="l" rtl="0">
              <a:spcBef>
                <a:spcPts val="0"/>
              </a:spcBef>
              <a:spcAft>
                <a:spcPts val="0"/>
              </a:spcAft>
              <a:buNone/>
            </a:pPr>
            <a:r>
              <a:rPr lang="en" sz="1600">
                <a:solidFill>
                  <a:srgbClr val="00CBFF"/>
                </a:solidFill>
                <a:latin typeface="Consolas"/>
                <a:ea typeface="Consolas"/>
                <a:cs typeface="Consolas"/>
                <a:sym typeface="Consolas"/>
              </a:rPr>
              <a:t>for</a:t>
            </a:r>
            <a:r>
              <a:rPr lang="en" sz="1600">
                <a:solidFill>
                  <a:srgbClr val="FFFFFF"/>
                </a:solidFill>
                <a:latin typeface="Consolas"/>
                <a:ea typeface="Consolas"/>
                <a:cs typeface="Consolas"/>
                <a:sym typeface="Consolas"/>
              </a:rPr>
              <a:t> i := </a:t>
            </a:r>
            <a:r>
              <a:rPr lang="en" sz="1600">
                <a:solidFill>
                  <a:srgbClr val="FF9900"/>
                </a:solidFill>
                <a:latin typeface="Consolas"/>
                <a:ea typeface="Consolas"/>
                <a:cs typeface="Consolas"/>
                <a:sym typeface="Consolas"/>
              </a:rPr>
              <a:t>0</a:t>
            </a:r>
            <a:r>
              <a:rPr lang="en" sz="1600">
                <a:solidFill>
                  <a:srgbClr val="FFFFFF"/>
                </a:solidFill>
                <a:latin typeface="Consolas"/>
                <a:ea typeface="Consolas"/>
                <a:cs typeface="Consolas"/>
                <a:sym typeface="Consolas"/>
              </a:rPr>
              <a:t>; i &lt; numServers; i++ {</a:t>
            </a:r>
            <a:endParaRPr sz="1600">
              <a:solidFill>
                <a:srgbClr val="FFFFFF"/>
              </a:solidFill>
              <a:latin typeface="Consolas"/>
              <a:ea typeface="Consolas"/>
              <a:cs typeface="Consolas"/>
              <a:sym typeface="Consolas"/>
            </a:endParaRPr>
          </a:p>
          <a:p>
            <a:pPr marL="0" lvl="0" indent="0" algn="l" rtl="0">
              <a:spcBef>
                <a:spcPts val="0"/>
              </a:spcBef>
              <a:spcAft>
                <a:spcPts val="0"/>
              </a:spcAft>
              <a:buNone/>
            </a:pPr>
            <a:r>
              <a:rPr lang="en" sz="1600">
                <a:solidFill>
                  <a:srgbClr val="FFFFFF"/>
                </a:solidFill>
                <a:latin typeface="Consolas"/>
                <a:ea typeface="Consolas"/>
                <a:cs typeface="Consolas"/>
                <a:sym typeface="Consolas"/>
              </a:rPr>
              <a:t>	</a:t>
            </a:r>
            <a:r>
              <a:rPr lang="en" sz="1600">
                <a:solidFill>
                  <a:srgbClr val="00CBFF"/>
                </a:solidFill>
                <a:latin typeface="Consolas"/>
                <a:ea typeface="Consolas"/>
                <a:cs typeface="Consolas"/>
                <a:sym typeface="Consolas"/>
              </a:rPr>
              <a:t>go func</a:t>
            </a:r>
            <a:r>
              <a:rPr lang="en" sz="1600">
                <a:solidFill>
                  <a:srgbClr val="FFFFFF"/>
                </a:solidFill>
                <a:latin typeface="Consolas"/>
                <a:ea typeface="Consolas"/>
                <a:cs typeface="Consolas"/>
                <a:sym typeface="Consolas"/>
              </a:rPr>
              <a:t>() {</a:t>
            </a:r>
            <a:endParaRPr sz="1600">
              <a:solidFill>
                <a:srgbClr val="FFFFFF"/>
              </a:solidFill>
              <a:latin typeface="Consolas"/>
              <a:ea typeface="Consolas"/>
              <a:cs typeface="Consolas"/>
              <a:sym typeface="Consolas"/>
            </a:endParaRPr>
          </a:p>
          <a:p>
            <a:pPr marL="0" lvl="0" indent="0" algn="l" rtl="0">
              <a:spcBef>
                <a:spcPts val="0"/>
              </a:spcBef>
              <a:spcAft>
                <a:spcPts val="0"/>
              </a:spcAft>
              <a:buNone/>
            </a:pPr>
            <a:r>
              <a:rPr lang="en" sz="1600">
                <a:solidFill>
                  <a:srgbClr val="666666"/>
                </a:solidFill>
                <a:latin typeface="Consolas"/>
                <a:ea typeface="Consolas"/>
                <a:cs typeface="Consolas"/>
                <a:sym typeface="Consolas"/>
              </a:rPr>
              <a:t>		</a:t>
            </a:r>
            <a:r>
              <a:rPr lang="en" sz="1600">
                <a:solidFill>
                  <a:schemeClr val="lt1"/>
                </a:solidFill>
                <a:latin typeface="Consolas"/>
                <a:ea typeface="Consolas"/>
                <a:cs typeface="Consolas"/>
                <a:sym typeface="Consolas"/>
              </a:rPr>
              <a:t>resp := </a:t>
            </a:r>
            <a:r>
              <a:rPr lang="en" sz="1600">
                <a:solidFill>
                  <a:srgbClr val="666666"/>
                </a:solidFill>
                <a:latin typeface="Consolas"/>
                <a:ea typeface="Consolas"/>
                <a:cs typeface="Consolas"/>
                <a:sym typeface="Consolas"/>
              </a:rPr>
              <a:t>// ... send RPC to server</a:t>
            </a:r>
            <a:endParaRPr sz="1600">
              <a:solidFill>
                <a:srgbClr val="666666"/>
              </a:solidFill>
              <a:latin typeface="Consolas"/>
              <a:ea typeface="Consolas"/>
              <a:cs typeface="Consolas"/>
              <a:sym typeface="Consolas"/>
            </a:endParaRPr>
          </a:p>
          <a:p>
            <a:pPr marL="0" lvl="0" indent="0" algn="l" rtl="0">
              <a:spcBef>
                <a:spcPts val="0"/>
              </a:spcBef>
              <a:spcAft>
                <a:spcPts val="0"/>
              </a:spcAft>
              <a:buNone/>
            </a:pPr>
            <a:endParaRPr sz="1600">
              <a:solidFill>
                <a:srgbClr val="FF9900"/>
              </a:solidFill>
              <a:latin typeface="Consolas"/>
              <a:ea typeface="Consolas"/>
              <a:cs typeface="Consolas"/>
              <a:sym typeface="Consolas"/>
            </a:endParaRPr>
          </a:p>
          <a:p>
            <a:pPr marL="0" lvl="0" indent="457200" algn="l" rtl="0">
              <a:spcBef>
                <a:spcPts val="0"/>
              </a:spcBef>
              <a:spcAft>
                <a:spcPts val="0"/>
              </a:spcAft>
              <a:buNone/>
            </a:pPr>
            <a:r>
              <a:rPr lang="en" sz="1600">
                <a:solidFill>
                  <a:srgbClr val="FFFFFF"/>
                </a:solidFill>
                <a:latin typeface="Consolas"/>
                <a:ea typeface="Consolas"/>
                <a:cs typeface="Consolas"/>
                <a:sym typeface="Consolas"/>
              </a:rPr>
              <a:t>}()</a:t>
            </a:r>
            <a:endParaRPr sz="1600">
              <a:solidFill>
                <a:srgbClr val="FFFFFF"/>
              </a:solidFill>
              <a:latin typeface="Consolas"/>
              <a:ea typeface="Consolas"/>
              <a:cs typeface="Consolas"/>
              <a:sym typeface="Consolas"/>
            </a:endParaRPr>
          </a:p>
          <a:p>
            <a:pPr marL="0" lvl="0" indent="0" algn="l" rtl="0">
              <a:spcBef>
                <a:spcPts val="0"/>
              </a:spcBef>
              <a:spcAft>
                <a:spcPts val="0"/>
              </a:spcAft>
              <a:buNone/>
            </a:pPr>
            <a:r>
              <a:rPr lang="en" sz="1600">
                <a:solidFill>
                  <a:srgbClr val="FFFFFF"/>
                </a:solidFill>
                <a:latin typeface="Consolas"/>
                <a:ea typeface="Consolas"/>
                <a:cs typeface="Consolas"/>
                <a:sym typeface="Consolas"/>
              </a:rPr>
              <a:t>}</a:t>
            </a:r>
            <a:endParaRPr sz="1600">
              <a:solidFill>
                <a:srgbClr val="FFFFFF"/>
              </a:solidFill>
              <a:latin typeface="Consolas"/>
              <a:ea typeface="Consolas"/>
              <a:cs typeface="Consolas"/>
              <a:sym typeface="Consolas"/>
            </a:endParaRPr>
          </a:p>
        </p:txBody>
      </p:sp>
      <p:sp>
        <p:nvSpPr>
          <p:cNvPr id="348" name="Google Shape;348;p38"/>
          <p:cNvSpPr txBox="1">
            <a:spLocks noGrp="1"/>
          </p:cNvSpPr>
          <p:nvPr>
            <p:ph type="body" idx="4294967295"/>
          </p:nvPr>
        </p:nvSpPr>
        <p:spPr>
          <a:xfrm>
            <a:off x="3749675" y="709613"/>
            <a:ext cx="5394325" cy="477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latin typeface="Consolas"/>
                <a:ea typeface="Consolas"/>
                <a:cs typeface="Consolas"/>
                <a:sym typeface="Consolas"/>
              </a:rPr>
              <a:t>result := </a:t>
            </a:r>
            <a:r>
              <a:rPr lang="en" sz="1600">
                <a:solidFill>
                  <a:srgbClr val="00CBFF"/>
                </a:solidFill>
                <a:latin typeface="Consolas"/>
                <a:ea typeface="Consolas"/>
                <a:cs typeface="Consolas"/>
                <a:sym typeface="Consolas"/>
              </a:rPr>
              <a:t>make</a:t>
            </a:r>
            <a:r>
              <a:rPr lang="en" sz="1600">
                <a:solidFill>
                  <a:srgbClr val="FFFFFF"/>
                </a:solidFill>
                <a:latin typeface="Consolas"/>
                <a:ea typeface="Consolas"/>
                <a:cs typeface="Consolas"/>
                <a:sym typeface="Consolas"/>
              </a:rPr>
              <a:t>(</a:t>
            </a:r>
            <a:r>
              <a:rPr lang="en" sz="1600">
                <a:solidFill>
                  <a:srgbClr val="AF79FF"/>
                </a:solidFill>
                <a:latin typeface="Consolas"/>
                <a:ea typeface="Consolas"/>
                <a:cs typeface="Consolas"/>
                <a:sym typeface="Consolas"/>
              </a:rPr>
              <a:t>chan int</a:t>
            </a:r>
            <a:r>
              <a:rPr lang="en" sz="1600">
                <a:solidFill>
                  <a:srgbClr val="FFFFFF"/>
                </a:solidFill>
                <a:latin typeface="Consolas"/>
                <a:ea typeface="Consolas"/>
                <a:cs typeface="Consolas"/>
                <a:sym typeface="Consolas"/>
              </a:rPr>
              <a:t>, numServers)</a:t>
            </a:r>
            <a:endParaRPr sz="1600">
              <a:solidFill>
                <a:srgbClr val="FFFFFF"/>
              </a:solidFill>
              <a:latin typeface="Consolas"/>
              <a:ea typeface="Consolas"/>
              <a:cs typeface="Consolas"/>
              <a:sym typeface="Consolas"/>
            </a:endParaRPr>
          </a:p>
          <a:p>
            <a:pPr marL="0" lvl="0" indent="0" algn="l" rtl="0">
              <a:spcBef>
                <a:spcPts val="0"/>
              </a:spcBef>
              <a:spcAft>
                <a:spcPts val="0"/>
              </a:spcAft>
              <a:buNone/>
            </a:pPr>
            <a:endParaRPr sz="1600">
              <a:solidFill>
                <a:srgbClr val="FFFFFF"/>
              </a:solidFill>
              <a:latin typeface="Consolas"/>
              <a:ea typeface="Consolas"/>
              <a:cs typeface="Consolas"/>
              <a:sym typeface="Consolas"/>
            </a:endParaRPr>
          </a:p>
        </p:txBody>
      </p:sp>
      <p:sp>
        <p:nvSpPr>
          <p:cNvPr id="349" name="Google Shape;349;p38"/>
          <p:cNvSpPr txBox="1">
            <a:spLocks noGrp="1"/>
          </p:cNvSpPr>
          <p:nvPr>
            <p:ph type="body" idx="4294967295"/>
          </p:nvPr>
        </p:nvSpPr>
        <p:spPr>
          <a:xfrm>
            <a:off x="3749675" y="3168650"/>
            <a:ext cx="5394325" cy="7461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666666"/>
                </a:solidFill>
                <a:latin typeface="Consolas"/>
                <a:ea typeface="Consolas"/>
                <a:cs typeface="Consolas"/>
                <a:sym typeface="Consolas"/>
              </a:rPr>
              <a:t>// Return as soon as the first server responds</a:t>
            </a:r>
            <a:endParaRPr sz="1600">
              <a:solidFill>
                <a:srgbClr val="666666"/>
              </a:solidFill>
              <a:latin typeface="Consolas"/>
              <a:ea typeface="Consolas"/>
              <a:cs typeface="Consolas"/>
              <a:sym typeface="Consolas"/>
            </a:endParaRPr>
          </a:p>
          <a:p>
            <a:pPr marL="0" lvl="0" indent="0" algn="l" rtl="0">
              <a:spcBef>
                <a:spcPts val="0"/>
              </a:spcBef>
              <a:spcAft>
                <a:spcPts val="0"/>
              </a:spcAft>
              <a:buNone/>
            </a:pPr>
            <a:r>
              <a:rPr lang="en" sz="1600">
                <a:solidFill>
                  <a:srgbClr val="FFFFFF"/>
                </a:solidFill>
                <a:latin typeface="Consolas"/>
                <a:ea typeface="Consolas"/>
                <a:cs typeface="Consolas"/>
                <a:sym typeface="Consolas"/>
              </a:rPr>
              <a:t>handleResponse(</a:t>
            </a:r>
            <a:r>
              <a:rPr lang="en" sz="1600">
                <a:solidFill>
                  <a:schemeClr val="lt1"/>
                </a:solidFill>
                <a:latin typeface="Consolas"/>
                <a:ea typeface="Consolas"/>
                <a:cs typeface="Consolas"/>
                <a:sym typeface="Consolas"/>
              </a:rPr>
              <a:t>&lt;-result</a:t>
            </a:r>
            <a:r>
              <a:rPr lang="en" sz="1600">
                <a:solidFill>
                  <a:srgbClr val="FFFFFF"/>
                </a:solidFill>
                <a:latin typeface="Consolas"/>
                <a:ea typeface="Consolas"/>
                <a:cs typeface="Consolas"/>
                <a:sym typeface="Consolas"/>
              </a:rPr>
              <a:t>)</a:t>
            </a:r>
            <a:endParaRPr sz="1600">
              <a:solidFill>
                <a:srgbClr val="FFFFFF"/>
              </a:solidFill>
              <a:latin typeface="Consolas"/>
              <a:ea typeface="Consolas"/>
              <a:cs typeface="Consolas"/>
              <a:sym typeface="Consolas"/>
            </a:endParaRPr>
          </a:p>
        </p:txBody>
      </p:sp>
      <p:sp>
        <p:nvSpPr>
          <p:cNvPr id="350" name="Google Shape;350;p38"/>
          <p:cNvSpPr txBox="1">
            <a:spLocks noGrp="1"/>
          </p:cNvSpPr>
          <p:nvPr>
            <p:ph type="body" idx="4294967295"/>
          </p:nvPr>
        </p:nvSpPr>
        <p:spPr>
          <a:xfrm>
            <a:off x="3749675" y="2233613"/>
            <a:ext cx="5394325" cy="477837"/>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sz="1600">
                <a:solidFill>
                  <a:schemeClr val="lt1"/>
                </a:solidFill>
                <a:latin typeface="Consolas"/>
                <a:ea typeface="Consolas"/>
                <a:cs typeface="Consolas"/>
                <a:sym typeface="Consolas"/>
              </a:rPr>
              <a:t>result &lt;- </a:t>
            </a:r>
            <a:r>
              <a:rPr lang="en" sz="1600">
                <a:solidFill>
                  <a:srgbClr val="FFFFFF"/>
                </a:solidFill>
                <a:latin typeface="Consolas"/>
                <a:ea typeface="Consolas"/>
                <a:cs typeface="Consolas"/>
                <a:sym typeface="Consolas"/>
              </a:rPr>
              <a:t>resp</a:t>
            </a:r>
            <a:endParaRPr sz="1600">
              <a:solidFill>
                <a:srgbClr val="FFFFFF"/>
              </a:solidFill>
              <a:latin typeface="Consolas"/>
              <a:ea typeface="Consolas"/>
              <a:cs typeface="Consolas"/>
              <a:sym typeface="Consola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6">
                                            <p:txEl>
                                              <p:pRg st="0" end="0"/>
                                            </p:txEl>
                                          </p:spTgt>
                                        </p:tgtEl>
                                        <p:attrNameLst>
                                          <p:attrName>style.visibility</p:attrName>
                                        </p:attrNameLst>
                                      </p:cBhvr>
                                      <p:to>
                                        <p:strVal val="visible"/>
                                      </p:to>
                                    </p:set>
                                    <p:animEffect transition="in" filter="fade">
                                      <p:cBhvr>
                                        <p:cTn id="15" dur="1"/>
                                        <p:tgtEl>
                                          <p:spTgt spid="34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6">
                                            <p:txEl>
                                              <p:pRg st="1" end="1"/>
                                            </p:txEl>
                                          </p:spTgt>
                                        </p:tgtEl>
                                        <p:attrNameLst>
                                          <p:attrName>style.visibility</p:attrName>
                                        </p:attrNameLst>
                                      </p:cBhvr>
                                      <p:to>
                                        <p:strVal val="visible"/>
                                      </p:to>
                                    </p:set>
                                    <p:animEffect transition="in" filter="fade">
                                      <p:cBhvr>
                                        <p:cTn id="20" dur="1"/>
                                        <p:tgtEl>
                                          <p:spTgt spid="3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55"/>
        <p:cNvGrpSpPr/>
        <p:nvPr/>
      </p:nvGrpSpPr>
      <p:grpSpPr>
        <a:xfrm>
          <a:off x="0" y="0"/>
          <a:ext cx="0" cy="0"/>
          <a:chOff x="0" y="0"/>
          <a:chExt cx="0" cy="0"/>
        </a:xfrm>
      </p:grpSpPr>
      <p:sp>
        <p:nvSpPr>
          <p:cNvPr id="356" name="Google Shape;356;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Select statement</a:t>
            </a:r>
            <a:endParaRPr>
              <a:solidFill>
                <a:srgbClr val="FFFFFF"/>
              </a:solidFill>
            </a:endParaRPr>
          </a:p>
        </p:txBody>
      </p:sp>
      <p:sp>
        <p:nvSpPr>
          <p:cNvPr id="358" name="Google Shape;358;p3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357" name="Google Shape;357;p39"/>
          <p:cNvSpPr txBox="1"/>
          <p:nvPr/>
        </p:nvSpPr>
        <p:spPr>
          <a:xfrm>
            <a:off x="508000" y="1179550"/>
            <a:ext cx="7612500" cy="31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dirty="0">
                <a:solidFill>
                  <a:srgbClr val="EFEFEF"/>
                </a:solidFill>
                <a:latin typeface="Consolas"/>
                <a:ea typeface="Consolas"/>
                <a:cs typeface="Consolas"/>
                <a:sym typeface="Consolas"/>
              </a:rPr>
              <a:t>select </a:t>
            </a:r>
            <a:r>
              <a:rPr lang="en" sz="1800" dirty="0">
                <a:solidFill>
                  <a:srgbClr val="EFEFEF"/>
                </a:solidFill>
              </a:rPr>
              <a:t>allows a goroutine to wait on multiple channels at once</a:t>
            </a:r>
            <a:endParaRPr sz="1800" dirty="0">
              <a:solidFill>
                <a:srgbClr val="EFEFEF"/>
              </a:solidFill>
            </a:endParaRPr>
          </a:p>
          <a:p>
            <a:pPr marL="0" lvl="0" indent="0" algn="l" rtl="0">
              <a:spcBef>
                <a:spcPts val="0"/>
              </a:spcBef>
              <a:spcAft>
                <a:spcPts val="0"/>
              </a:spcAft>
              <a:buClr>
                <a:schemeClr val="dk1"/>
              </a:buClr>
              <a:buSzPts val="1100"/>
              <a:buFont typeface="Arial"/>
              <a:buNone/>
            </a:pPr>
            <a:endParaRPr sz="1800" dirty="0">
              <a:solidFill>
                <a:srgbClr val="EFEFEF"/>
              </a:solidFill>
            </a:endParaRPr>
          </a:p>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for </a:t>
            </a:r>
            <a:r>
              <a:rPr lang="en" b="1" dirty="0">
                <a:solidFill>
                  <a:srgbClr val="EFEFEF"/>
                </a:solidFill>
                <a:latin typeface="Consolas"/>
                <a:ea typeface="Consolas"/>
                <a:cs typeface="Consolas"/>
                <a:sym typeface="Consolas"/>
              </a:rPr>
              <a:t>{</a:t>
            </a:r>
            <a:endParaRPr sz="1800" dirty="0">
              <a:solidFill>
                <a:srgbClr val="EFEFEF"/>
              </a:solidFill>
            </a:endParaRPr>
          </a:p>
          <a:p>
            <a:pPr marL="45720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select</a:t>
            </a:r>
            <a:r>
              <a:rPr lang="en" b="1" dirty="0">
                <a:solidFill>
                  <a:srgbClr val="EFEFEF"/>
                </a:solidFill>
                <a:latin typeface="Consolas"/>
                <a:ea typeface="Consolas"/>
                <a:cs typeface="Consolas"/>
                <a:sym typeface="Consolas"/>
              </a:rPr>
              <a:t> {</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a:solidFill>
                  <a:srgbClr val="00CBFF"/>
                </a:solidFill>
                <a:latin typeface="Consolas"/>
                <a:ea typeface="Consolas"/>
                <a:cs typeface="Consolas"/>
                <a:sym typeface="Consolas"/>
              </a:rPr>
              <a:t>case</a:t>
            </a:r>
            <a:r>
              <a:rPr lang="en" b="1" dirty="0">
                <a:solidFill>
                  <a:srgbClr val="EFEFEF"/>
                </a:solidFill>
                <a:latin typeface="Consolas"/>
                <a:ea typeface="Consolas"/>
                <a:cs typeface="Consolas"/>
                <a:sym typeface="Consolas"/>
              </a:rPr>
              <a:t> money := &lt;-dad:</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buySnacks</a:t>
            </a:r>
            <a:r>
              <a:rPr lang="en" b="1" dirty="0">
                <a:solidFill>
                  <a:srgbClr val="EFEFEF"/>
                </a:solidFill>
                <a:latin typeface="Consolas"/>
                <a:ea typeface="Consolas"/>
                <a:cs typeface="Consolas"/>
                <a:sym typeface="Consolas"/>
              </a:rPr>
              <a:t>(money)</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a:solidFill>
                  <a:srgbClr val="00CBFF"/>
                </a:solidFill>
                <a:latin typeface="Consolas"/>
                <a:ea typeface="Consolas"/>
                <a:cs typeface="Consolas"/>
                <a:sym typeface="Consolas"/>
              </a:rPr>
              <a:t>case</a:t>
            </a:r>
            <a:r>
              <a:rPr lang="en" b="1" dirty="0">
                <a:solidFill>
                  <a:srgbClr val="EFEFEF"/>
                </a:solidFill>
                <a:latin typeface="Consolas"/>
                <a:ea typeface="Consolas"/>
                <a:cs typeface="Consolas"/>
                <a:sym typeface="Consolas"/>
              </a:rPr>
              <a:t> money := &lt;-mom:</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buySnacks</a:t>
            </a:r>
            <a:r>
              <a:rPr lang="en" b="1" dirty="0">
                <a:solidFill>
                  <a:srgbClr val="EFEFEF"/>
                </a:solidFill>
                <a:latin typeface="Consolas"/>
                <a:ea typeface="Consolas"/>
                <a:cs typeface="Consolas"/>
                <a:sym typeface="Consolas"/>
              </a:rPr>
              <a:t>(money)</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sz="1800" dirty="0">
              <a:solidFill>
                <a:srgbClr val="EFEFEF"/>
              </a:solidFill>
            </a:endParaRPr>
          </a:p>
          <a:p>
            <a:pPr marL="0" lvl="0" indent="0" algn="l" rtl="0">
              <a:spcBef>
                <a:spcPts val="0"/>
              </a:spcBef>
              <a:spcAft>
                <a:spcPts val="0"/>
              </a:spcAft>
              <a:buClr>
                <a:schemeClr val="dk1"/>
              </a:buClr>
              <a:buSzPts val="1100"/>
              <a:buFont typeface="Arial"/>
              <a:buNone/>
            </a:pPr>
            <a:r>
              <a:rPr lang="en" sz="1800" dirty="0">
                <a:solidFill>
                  <a:srgbClr val="EFEFEF"/>
                </a:solidFill>
              </a:rPr>
              <a:t>}</a:t>
            </a:r>
            <a:endParaRPr sz="1800" dirty="0">
              <a:solidFill>
                <a:srgbClr val="EFEFEF"/>
              </a:solidFill>
            </a:endParaRPr>
          </a:p>
          <a:p>
            <a:pPr marL="0" lvl="0" indent="0" algn="l" rtl="0">
              <a:spcBef>
                <a:spcPts val="0"/>
              </a:spcBef>
              <a:spcAft>
                <a:spcPts val="0"/>
              </a:spcAft>
              <a:buClr>
                <a:schemeClr val="dk1"/>
              </a:buClr>
              <a:buSzPts val="1100"/>
              <a:buFont typeface="Arial"/>
              <a:buNone/>
            </a:pPr>
            <a:endParaRPr sz="1800" dirty="0">
              <a:solidFill>
                <a:srgbClr val="EFEFE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62"/>
        <p:cNvGrpSpPr/>
        <p:nvPr/>
      </p:nvGrpSpPr>
      <p:grpSpPr>
        <a:xfrm>
          <a:off x="0" y="0"/>
          <a:ext cx="0" cy="0"/>
          <a:chOff x="0" y="0"/>
          <a:chExt cx="0" cy="0"/>
        </a:xfrm>
      </p:grpSpPr>
      <p:sp>
        <p:nvSpPr>
          <p:cNvPr id="363" name="Google Shape;363;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Select statement</a:t>
            </a:r>
            <a:endParaRPr>
              <a:solidFill>
                <a:srgbClr val="FFFFFF"/>
              </a:solidFill>
            </a:endParaRPr>
          </a:p>
        </p:txBody>
      </p:sp>
      <p:sp>
        <p:nvSpPr>
          <p:cNvPr id="365" name="Google Shape;365;p4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364" name="Google Shape;364;p40"/>
          <p:cNvSpPr txBox="1"/>
          <p:nvPr/>
        </p:nvSpPr>
        <p:spPr>
          <a:xfrm>
            <a:off x="508000" y="1179550"/>
            <a:ext cx="7612500" cy="31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dirty="0">
                <a:solidFill>
                  <a:srgbClr val="EFEFEF"/>
                </a:solidFill>
                <a:latin typeface="Consolas"/>
                <a:ea typeface="Consolas"/>
                <a:cs typeface="Consolas"/>
                <a:sym typeface="Consolas"/>
              </a:rPr>
              <a:t>select </a:t>
            </a:r>
            <a:r>
              <a:rPr lang="en" sz="1800" dirty="0">
                <a:solidFill>
                  <a:srgbClr val="EFEFEF"/>
                </a:solidFill>
              </a:rPr>
              <a:t>allows a goroutine to wait on multiple channels at once</a:t>
            </a:r>
            <a:endParaRPr sz="1800" dirty="0">
              <a:solidFill>
                <a:srgbClr val="EFEFEF"/>
              </a:solidFill>
            </a:endParaRPr>
          </a:p>
          <a:p>
            <a:pPr marL="0" lvl="0" indent="0" algn="l" rtl="0">
              <a:spcBef>
                <a:spcPts val="0"/>
              </a:spcBef>
              <a:spcAft>
                <a:spcPts val="0"/>
              </a:spcAft>
              <a:buClr>
                <a:schemeClr val="dk1"/>
              </a:buClr>
              <a:buSzPts val="1100"/>
              <a:buFont typeface="Arial"/>
              <a:buNone/>
            </a:pPr>
            <a:endParaRPr sz="1800" dirty="0">
              <a:solidFill>
                <a:srgbClr val="EFEFEF"/>
              </a:solidFill>
            </a:endParaRPr>
          </a:p>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for </a:t>
            </a:r>
            <a:r>
              <a:rPr lang="en" b="1" dirty="0">
                <a:solidFill>
                  <a:srgbClr val="EFEFEF"/>
                </a:solidFill>
                <a:latin typeface="Consolas"/>
                <a:ea typeface="Consolas"/>
                <a:cs typeface="Consolas"/>
                <a:sym typeface="Consolas"/>
              </a:rPr>
              <a:t>{</a:t>
            </a:r>
            <a:endParaRPr sz="1800" dirty="0">
              <a:solidFill>
                <a:srgbClr val="EFEFEF"/>
              </a:solidFill>
            </a:endParaRPr>
          </a:p>
          <a:p>
            <a:pPr marL="45720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select</a:t>
            </a:r>
            <a:r>
              <a:rPr lang="en" b="1" dirty="0">
                <a:solidFill>
                  <a:srgbClr val="EFEFEF"/>
                </a:solidFill>
                <a:latin typeface="Consolas"/>
                <a:ea typeface="Consolas"/>
                <a:cs typeface="Consolas"/>
                <a:sym typeface="Consolas"/>
              </a:rPr>
              <a:t> {</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a:solidFill>
                  <a:srgbClr val="00CBFF"/>
                </a:solidFill>
                <a:latin typeface="Consolas"/>
                <a:ea typeface="Consolas"/>
                <a:cs typeface="Consolas"/>
                <a:sym typeface="Consolas"/>
              </a:rPr>
              <a:t>case</a:t>
            </a:r>
            <a:r>
              <a:rPr lang="en" b="1" dirty="0">
                <a:solidFill>
                  <a:srgbClr val="EFEFEF"/>
                </a:solidFill>
                <a:latin typeface="Consolas"/>
                <a:ea typeface="Consolas"/>
                <a:cs typeface="Consolas"/>
                <a:sym typeface="Consolas"/>
              </a:rPr>
              <a:t> money := &lt;-dad:</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buySnacks</a:t>
            </a:r>
            <a:r>
              <a:rPr lang="en" b="1" dirty="0">
                <a:solidFill>
                  <a:srgbClr val="EFEFEF"/>
                </a:solidFill>
                <a:latin typeface="Consolas"/>
                <a:ea typeface="Consolas"/>
                <a:cs typeface="Consolas"/>
                <a:sym typeface="Consolas"/>
              </a:rPr>
              <a:t>(money)</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a:solidFill>
                  <a:srgbClr val="00CBFF"/>
                </a:solidFill>
                <a:latin typeface="Consolas"/>
                <a:ea typeface="Consolas"/>
                <a:cs typeface="Consolas"/>
                <a:sym typeface="Consolas"/>
              </a:rPr>
              <a:t>case</a:t>
            </a:r>
            <a:r>
              <a:rPr lang="en" b="1" dirty="0">
                <a:solidFill>
                  <a:srgbClr val="EFEFEF"/>
                </a:solidFill>
                <a:latin typeface="Consolas"/>
                <a:ea typeface="Consolas"/>
                <a:cs typeface="Consolas"/>
                <a:sym typeface="Consolas"/>
              </a:rPr>
              <a:t> money := &lt;-mom:</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buySnacks</a:t>
            </a:r>
            <a:r>
              <a:rPr lang="en" b="1" dirty="0">
                <a:solidFill>
                  <a:srgbClr val="EFEFEF"/>
                </a:solidFill>
                <a:latin typeface="Consolas"/>
                <a:ea typeface="Consolas"/>
                <a:cs typeface="Consolas"/>
                <a:sym typeface="Consolas"/>
              </a:rPr>
              <a:t>(money)</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a:solidFill>
                  <a:srgbClr val="00CBFF"/>
                </a:solidFill>
                <a:latin typeface="Consolas"/>
                <a:ea typeface="Consolas"/>
                <a:cs typeface="Consolas"/>
                <a:sym typeface="Consolas"/>
              </a:rPr>
              <a:t>case</a:t>
            </a:r>
            <a:r>
              <a:rPr lang="en" b="1" dirty="0">
                <a:solidFill>
                  <a:srgbClr val="EFEFEF"/>
                </a:solidFill>
                <a:latin typeface="Consolas"/>
                <a:ea typeface="Consolas"/>
                <a:cs typeface="Consolas"/>
                <a:sym typeface="Consolas"/>
              </a:rPr>
              <a:t> </a:t>
            </a:r>
            <a:r>
              <a:rPr lang="en" b="1" dirty="0">
                <a:solidFill>
                  <a:srgbClr val="00CBFF"/>
                </a:solidFill>
                <a:latin typeface="Consolas"/>
                <a:ea typeface="Consolas"/>
                <a:cs typeface="Consolas"/>
                <a:sym typeface="Consolas"/>
              </a:rPr>
              <a:t>default</a:t>
            </a: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starve()</a:t>
            </a: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time.Sleep</a:t>
            </a:r>
            <a:r>
              <a:rPr lang="en" b="1" dirty="0">
                <a:solidFill>
                  <a:srgbClr val="EFEFEF"/>
                </a:solidFill>
                <a:latin typeface="Consolas"/>
                <a:ea typeface="Consolas"/>
                <a:cs typeface="Consolas"/>
                <a:sym typeface="Consolas"/>
              </a:rPr>
              <a:t>(</a:t>
            </a:r>
            <a:r>
              <a:rPr lang="en" b="1" dirty="0">
                <a:solidFill>
                  <a:srgbClr val="FF9900"/>
                </a:solidFill>
                <a:latin typeface="Consolas"/>
                <a:ea typeface="Consolas"/>
                <a:cs typeface="Consolas"/>
                <a:sym typeface="Consolas"/>
              </a:rPr>
              <a:t>5</a:t>
            </a:r>
            <a:r>
              <a:rPr lang="en" b="1" dirty="0">
                <a:solidFill>
                  <a:srgbClr val="EFEFEF"/>
                </a:solidFill>
                <a:latin typeface="Consolas"/>
                <a:ea typeface="Consolas"/>
                <a:cs typeface="Consolas"/>
                <a:sym typeface="Consolas"/>
              </a:rPr>
              <a:t> * </a:t>
            </a:r>
            <a:r>
              <a:rPr lang="en" b="1" dirty="0" err="1">
                <a:solidFill>
                  <a:srgbClr val="EFEFEF"/>
                </a:solidFill>
                <a:latin typeface="Consolas"/>
                <a:ea typeface="Consolas"/>
                <a:cs typeface="Consolas"/>
                <a:sym typeface="Consolas"/>
              </a:rPr>
              <a:t>time.Second</a:t>
            </a:r>
            <a:r>
              <a:rPr lang="en" b="1" dirty="0">
                <a:solidFill>
                  <a:srgbClr val="EFEFEF"/>
                </a:solidFill>
                <a:latin typeface="Consolas"/>
                <a:ea typeface="Consolas"/>
                <a:cs typeface="Consolas"/>
                <a:sym typeface="Consolas"/>
              </a:rPr>
              <a:t>)		</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sz="1800" dirty="0">
              <a:solidFill>
                <a:srgbClr val="EFEFEF"/>
              </a:solidFill>
            </a:endParaRPr>
          </a:p>
          <a:p>
            <a:pPr marL="0" lvl="0" indent="0" algn="l" rtl="0">
              <a:spcBef>
                <a:spcPts val="0"/>
              </a:spcBef>
              <a:spcAft>
                <a:spcPts val="0"/>
              </a:spcAft>
              <a:buClr>
                <a:schemeClr val="dk1"/>
              </a:buClr>
              <a:buSzPts val="1100"/>
              <a:buFont typeface="Arial"/>
              <a:buNone/>
            </a:pPr>
            <a:r>
              <a:rPr lang="en" sz="1800" dirty="0">
                <a:solidFill>
                  <a:srgbClr val="EFEFEF"/>
                </a:solidFill>
              </a:rPr>
              <a:t>}</a:t>
            </a:r>
            <a:endParaRPr sz="1800" dirty="0">
              <a:solidFill>
                <a:srgbClr val="EFEFEF"/>
              </a:solidFill>
            </a:endParaRPr>
          </a:p>
          <a:p>
            <a:pPr marL="0" lvl="0" indent="0" algn="l" rtl="0">
              <a:spcBef>
                <a:spcPts val="0"/>
              </a:spcBef>
              <a:spcAft>
                <a:spcPts val="0"/>
              </a:spcAft>
              <a:buClr>
                <a:schemeClr val="dk1"/>
              </a:buClr>
              <a:buSzPts val="1100"/>
              <a:buFont typeface="Arial"/>
              <a:buNone/>
            </a:pPr>
            <a:endParaRPr sz="1800" dirty="0">
              <a:solidFill>
                <a:srgbClr val="EFEFE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69"/>
        <p:cNvGrpSpPr/>
        <p:nvPr/>
      </p:nvGrpSpPr>
      <p:grpSpPr>
        <a:xfrm>
          <a:off x="0" y="0"/>
          <a:ext cx="0" cy="0"/>
          <a:chOff x="0" y="0"/>
          <a:chExt cx="0" cy="0"/>
        </a:xfrm>
      </p:grpSpPr>
      <p:sp>
        <p:nvSpPr>
          <p:cNvPr id="370" name="Google Shape;370;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Handle timeouts using </a:t>
            </a:r>
            <a:r>
              <a:rPr lang="en">
                <a:solidFill>
                  <a:srgbClr val="FFFFFF"/>
                </a:solidFill>
                <a:latin typeface="Consolas"/>
                <a:ea typeface="Consolas"/>
                <a:cs typeface="Consolas"/>
                <a:sym typeface="Consolas"/>
              </a:rPr>
              <a:t>select</a:t>
            </a:r>
            <a:endParaRPr>
              <a:solidFill>
                <a:srgbClr val="FFFFFF"/>
              </a:solidFill>
              <a:latin typeface="Consolas"/>
              <a:ea typeface="Consolas"/>
              <a:cs typeface="Consolas"/>
              <a:sym typeface="Consolas"/>
            </a:endParaRPr>
          </a:p>
        </p:txBody>
      </p:sp>
      <p:sp>
        <p:nvSpPr>
          <p:cNvPr id="373" name="Google Shape;373;p4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71" name="Google Shape;371;p41"/>
          <p:cNvSpPr txBox="1"/>
          <p:nvPr/>
        </p:nvSpPr>
        <p:spPr>
          <a:xfrm>
            <a:off x="590386" y="1179550"/>
            <a:ext cx="4153228" cy="326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rgbClr val="666666"/>
                </a:solidFill>
                <a:latin typeface="Consolas"/>
                <a:ea typeface="Consolas"/>
                <a:cs typeface="Consolas"/>
                <a:sym typeface="Consolas"/>
              </a:rPr>
              <a:t>// Asynchronously request an answer </a:t>
            </a:r>
            <a:br>
              <a:rPr lang="en" b="1" dirty="0">
                <a:solidFill>
                  <a:srgbClr val="666666"/>
                </a:solidFill>
                <a:latin typeface="Consolas"/>
                <a:ea typeface="Consolas"/>
                <a:cs typeface="Consolas"/>
                <a:sym typeface="Consolas"/>
              </a:rPr>
            </a:br>
            <a:r>
              <a:rPr lang="en" b="1" dirty="0">
                <a:solidFill>
                  <a:srgbClr val="666666"/>
                </a:solidFill>
                <a:latin typeface="Consolas"/>
                <a:ea typeface="Consolas"/>
                <a:cs typeface="Consolas"/>
                <a:sym typeface="Consolas"/>
              </a:rPr>
              <a:t>// from server, timing out after X </a:t>
            </a:r>
            <a:br>
              <a:rPr lang="en" b="1" dirty="0">
                <a:solidFill>
                  <a:srgbClr val="666666"/>
                </a:solidFill>
                <a:latin typeface="Consolas"/>
                <a:ea typeface="Consolas"/>
                <a:cs typeface="Consolas"/>
                <a:sym typeface="Consolas"/>
              </a:rPr>
            </a:br>
            <a:r>
              <a:rPr lang="en" b="1" dirty="0">
                <a:solidFill>
                  <a:srgbClr val="666666"/>
                </a:solidFill>
                <a:latin typeface="Consolas"/>
                <a:ea typeface="Consolas"/>
                <a:cs typeface="Consolas"/>
                <a:sym typeface="Consolas"/>
              </a:rPr>
              <a:t>// seconds</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r>
              <a:rPr lang="en" b="1" dirty="0">
                <a:solidFill>
                  <a:srgbClr val="EFEFEF"/>
                </a:solidFill>
                <a:latin typeface="Consolas"/>
                <a:ea typeface="Consolas"/>
                <a:cs typeface="Consolas"/>
                <a:sym typeface="Consolas"/>
              </a:rPr>
              <a:t>result := </a:t>
            </a:r>
            <a:r>
              <a:rPr lang="en" b="1" dirty="0">
                <a:solidFill>
                  <a:srgbClr val="00CBFF"/>
                </a:solidFill>
                <a:latin typeface="Consolas"/>
                <a:ea typeface="Consolas"/>
                <a:cs typeface="Consolas"/>
                <a:sym typeface="Consolas"/>
              </a:rPr>
              <a:t>make</a:t>
            </a:r>
            <a:r>
              <a:rPr lang="en" b="1" dirty="0">
                <a:solidFill>
                  <a:srgbClr val="EFEFEF"/>
                </a:solidFill>
                <a:latin typeface="Consolas"/>
                <a:ea typeface="Consolas"/>
                <a:cs typeface="Consolas"/>
                <a:sym typeface="Consolas"/>
              </a:rPr>
              <a:t>(</a:t>
            </a:r>
            <a:r>
              <a:rPr lang="en" b="1" dirty="0" err="1">
                <a:solidFill>
                  <a:srgbClr val="AF79FF"/>
                </a:solidFill>
                <a:latin typeface="Consolas"/>
                <a:ea typeface="Consolas"/>
                <a:cs typeface="Consolas"/>
                <a:sym typeface="Consolas"/>
              </a:rPr>
              <a:t>chan</a:t>
            </a:r>
            <a:r>
              <a:rPr lang="en" b="1" dirty="0">
                <a:solidFill>
                  <a:srgbClr val="AF79FF"/>
                </a:solidFill>
                <a:latin typeface="Consolas"/>
                <a:ea typeface="Consolas"/>
                <a:cs typeface="Consolas"/>
                <a:sym typeface="Consolas"/>
              </a:rPr>
              <a:t> int</a:t>
            </a: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r>
              <a:rPr lang="en" b="1" dirty="0">
                <a:solidFill>
                  <a:srgbClr val="EFEFEF"/>
                </a:solidFill>
                <a:latin typeface="Consolas"/>
                <a:ea typeface="Consolas"/>
                <a:cs typeface="Consolas"/>
                <a:sym typeface="Consolas"/>
              </a:rPr>
              <a:t>timeout := </a:t>
            </a:r>
            <a:r>
              <a:rPr lang="en" b="1" dirty="0">
                <a:solidFill>
                  <a:srgbClr val="00CBFF"/>
                </a:solidFill>
                <a:latin typeface="Consolas"/>
                <a:ea typeface="Consolas"/>
                <a:cs typeface="Consolas"/>
                <a:sym typeface="Consolas"/>
              </a:rPr>
              <a:t>make</a:t>
            </a:r>
            <a:r>
              <a:rPr lang="en" b="1" dirty="0">
                <a:solidFill>
                  <a:srgbClr val="EFEFEF"/>
                </a:solidFill>
                <a:latin typeface="Consolas"/>
                <a:ea typeface="Consolas"/>
                <a:cs typeface="Consolas"/>
                <a:sym typeface="Consolas"/>
              </a:rPr>
              <a:t>(</a:t>
            </a:r>
            <a:r>
              <a:rPr lang="en" b="1" dirty="0" err="1">
                <a:solidFill>
                  <a:srgbClr val="AF79FF"/>
                </a:solidFill>
                <a:latin typeface="Consolas"/>
                <a:ea typeface="Consolas"/>
                <a:cs typeface="Consolas"/>
                <a:sym typeface="Consolas"/>
              </a:rPr>
              <a:t>chan</a:t>
            </a:r>
            <a:r>
              <a:rPr lang="en" b="1" dirty="0">
                <a:solidFill>
                  <a:srgbClr val="AF79FF"/>
                </a:solidFill>
                <a:latin typeface="Consolas"/>
                <a:ea typeface="Consolas"/>
                <a:cs typeface="Consolas"/>
                <a:sym typeface="Consolas"/>
              </a:rPr>
              <a:t> bool</a:t>
            </a: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666666"/>
                </a:solidFill>
                <a:latin typeface="Consolas"/>
                <a:ea typeface="Consolas"/>
                <a:cs typeface="Consolas"/>
                <a:sym typeface="Consolas"/>
              </a:rPr>
              <a:t>// Ask server</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go</a:t>
            </a:r>
            <a:r>
              <a:rPr lang="en" b="1" dirty="0">
                <a:solidFill>
                  <a:srgbClr val="EFEFEF"/>
                </a:solidFill>
                <a:latin typeface="Consolas"/>
                <a:ea typeface="Consolas"/>
                <a:cs typeface="Consolas"/>
                <a:sym typeface="Consolas"/>
              </a:rPr>
              <a:t> </a:t>
            </a: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response := </a:t>
            </a:r>
            <a:r>
              <a:rPr lang="en" b="1" dirty="0">
                <a:solidFill>
                  <a:srgbClr val="666666"/>
                </a:solidFill>
                <a:latin typeface="Consolas"/>
                <a:ea typeface="Consolas"/>
                <a:cs typeface="Consolas"/>
                <a:sym typeface="Consolas"/>
              </a:rPr>
              <a:t>// ... send RPC</a:t>
            </a:r>
            <a:endParaRPr b="1" dirty="0">
              <a:solidFill>
                <a:srgbClr val="666666"/>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result &lt;- </a:t>
            </a:r>
            <a:r>
              <a:rPr lang="en" b="1" dirty="0">
                <a:solidFill>
                  <a:schemeClr val="lt1"/>
                </a:solidFill>
                <a:latin typeface="Consolas"/>
                <a:ea typeface="Consolas"/>
                <a:cs typeface="Consolas"/>
                <a:sym typeface="Consolas"/>
              </a:rPr>
              <a:t>response</a:t>
            </a:r>
            <a:endParaRPr b="1" dirty="0">
              <a:solidFill>
                <a:schemeClr val="lt1"/>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666666"/>
                </a:solidFill>
                <a:latin typeface="Consolas"/>
                <a:ea typeface="Consolas"/>
                <a:cs typeface="Consolas"/>
                <a:sym typeface="Consolas"/>
              </a:rPr>
              <a:t>// Start timer</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go</a:t>
            </a:r>
            <a:r>
              <a:rPr lang="en" b="1" dirty="0">
                <a:solidFill>
                  <a:srgbClr val="EFEFEF"/>
                </a:solidFill>
                <a:latin typeface="Consolas"/>
                <a:ea typeface="Consolas"/>
                <a:cs typeface="Consolas"/>
                <a:sym typeface="Consolas"/>
              </a:rPr>
              <a:t> </a:t>
            </a: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err="1">
                <a:solidFill>
                  <a:srgbClr val="EFEFEF"/>
                </a:solidFill>
                <a:latin typeface="Consolas"/>
                <a:ea typeface="Consolas"/>
                <a:cs typeface="Consolas"/>
                <a:sym typeface="Consolas"/>
              </a:rPr>
              <a:t>time.Sleep</a:t>
            </a:r>
            <a:r>
              <a:rPr lang="en" b="1" dirty="0">
                <a:solidFill>
                  <a:srgbClr val="EFEFEF"/>
                </a:solidFill>
                <a:latin typeface="Consolas"/>
                <a:ea typeface="Consolas"/>
                <a:cs typeface="Consolas"/>
                <a:sym typeface="Consolas"/>
              </a:rPr>
              <a:t>(5 * </a:t>
            </a:r>
            <a:r>
              <a:rPr lang="en" b="1" dirty="0" err="1">
                <a:solidFill>
                  <a:srgbClr val="EFEFEF"/>
                </a:solidFill>
                <a:latin typeface="Consolas"/>
                <a:ea typeface="Consolas"/>
                <a:cs typeface="Consolas"/>
                <a:sym typeface="Consolas"/>
              </a:rPr>
              <a:t>time.Second</a:t>
            </a: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timeout &lt;- </a:t>
            </a:r>
            <a:r>
              <a:rPr lang="en" b="1" dirty="0">
                <a:solidFill>
                  <a:srgbClr val="FF9900"/>
                </a:solidFill>
                <a:latin typeface="Consolas"/>
                <a:ea typeface="Consolas"/>
                <a:cs typeface="Consolas"/>
                <a:sym typeface="Consolas"/>
              </a:rPr>
              <a:t>true</a:t>
            </a:r>
            <a:endParaRPr b="1" dirty="0">
              <a:solidFill>
                <a:srgbClr val="FF9900"/>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p:txBody>
      </p:sp>
      <p:sp>
        <p:nvSpPr>
          <p:cNvPr id="372" name="Google Shape;372;p41"/>
          <p:cNvSpPr txBox="1"/>
          <p:nvPr/>
        </p:nvSpPr>
        <p:spPr>
          <a:xfrm>
            <a:off x="4691714" y="1179550"/>
            <a:ext cx="3861900" cy="326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rgbClr val="666666"/>
                </a:solidFill>
                <a:latin typeface="Consolas"/>
                <a:ea typeface="Consolas"/>
                <a:cs typeface="Consolas"/>
                <a:sym typeface="Consolas"/>
              </a:rPr>
              <a:t>// Wait on both channels</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00CBFF"/>
                </a:solidFill>
                <a:latin typeface="Consolas"/>
                <a:ea typeface="Consolas"/>
                <a:cs typeface="Consolas"/>
                <a:sym typeface="Consolas"/>
              </a:rPr>
              <a:t>select</a:t>
            </a:r>
            <a:r>
              <a:rPr lang="en" b="1" dirty="0">
                <a:solidFill>
                  <a:srgbClr val="EFEFEF"/>
                </a:solidFill>
                <a:latin typeface="Consolas"/>
                <a:ea typeface="Consolas"/>
                <a:cs typeface="Consolas"/>
                <a:sym typeface="Consolas"/>
              </a:rPr>
              <a:t> {</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a:solidFill>
                  <a:srgbClr val="00CBFF"/>
                </a:solidFill>
                <a:latin typeface="Consolas"/>
                <a:ea typeface="Consolas"/>
                <a:cs typeface="Consolas"/>
                <a:sym typeface="Consolas"/>
              </a:rPr>
              <a:t>case</a:t>
            </a:r>
            <a:r>
              <a:rPr lang="en" b="1" dirty="0">
                <a:solidFill>
                  <a:srgbClr val="EFEFEF"/>
                </a:solidFill>
                <a:latin typeface="Consolas"/>
                <a:ea typeface="Consolas"/>
                <a:cs typeface="Consolas"/>
                <a:sym typeface="Consolas"/>
              </a:rPr>
              <a:t> res := &lt;-result:</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handleResult</a:t>
            </a:r>
            <a:r>
              <a:rPr lang="en" b="1" dirty="0">
                <a:solidFill>
                  <a:srgbClr val="EFEFEF"/>
                </a:solidFill>
                <a:latin typeface="Consolas"/>
                <a:ea typeface="Consolas"/>
                <a:cs typeface="Consolas"/>
                <a:sym typeface="Consolas"/>
              </a:rPr>
              <a:t>(res)</a:t>
            </a: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   </a:t>
            </a:r>
            <a:r>
              <a:rPr lang="en" b="1" dirty="0">
                <a:solidFill>
                  <a:srgbClr val="00CBFF"/>
                </a:solidFill>
                <a:latin typeface="Consolas"/>
                <a:ea typeface="Consolas"/>
                <a:cs typeface="Consolas"/>
                <a:sym typeface="Consolas"/>
              </a:rPr>
              <a:t>case</a:t>
            </a:r>
            <a:r>
              <a:rPr lang="en" b="1" dirty="0">
                <a:solidFill>
                  <a:srgbClr val="EFEFEF"/>
                </a:solidFill>
                <a:latin typeface="Consolas"/>
                <a:ea typeface="Consolas"/>
                <a:cs typeface="Consolas"/>
                <a:sym typeface="Consolas"/>
              </a:rPr>
              <a:t> &lt;-timeout:		</a:t>
            </a:r>
            <a:r>
              <a:rPr lang="en" b="1" dirty="0" err="1">
                <a:solidFill>
                  <a:srgbClr val="EFEFEF"/>
                </a:solidFill>
                <a:latin typeface="Consolas"/>
                <a:ea typeface="Consolas"/>
                <a:cs typeface="Consolas"/>
                <a:sym typeface="Consolas"/>
              </a:rPr>
              <a:t>fmt.Println</a:t>
            </a:r>
            <a:r>
              <a:rPr lang="en" b="1" dirty="0">
                <a:solidFill>
                  <a:srgbClr val="EFEFEF"/>
                </a:solidFill>
                <a:latin typeface="Consolas"/>
                <a:ea typeface="Consolas"/>
                <a:cs typeface="Consolas"/>
                <a:sym typeface="Consolas"/>
              </a:rPr>
              <a:t>(</a:t>
            </a:r>
            <a:r>
              <a:rPr lang="en" b="1" dirty="0">
                <a:solidFill>
                  <a:srgbClr val="E69138"/>
                </a:solidFill>
                <a:latin typeface="Consolas"/>
                <a:ea typeface="Consolas"/>
                <a:cs typeface="Consolas"/>
                <a:sym typeface="Consolas"/>
              </a:rPr>
              <a:t>"Timeout!"</a:t>
            </a: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a:p>
            <a:pPr marL="0" lvl="0" indent="0" algn="l" rtl="0">
              <a:spcBef>
                <a:spcPts val="0"/>
              </a:spcBef>
              <a:spcAft>
                <a:spcPts val="0"/>
              </a:spcAft>
              <a:buNone/>
            </a:pPr>
            <a:endParaRPr b="1" dirty="0">
              <a:solidFill>
                <a:srgbClr val="00CBFF"/>
              </a:solidFill>
              <a:latin typeface="Consolas"/>
              <a:ea typeface="Consolas"/>
              <a:cs typeface="Consolas"/>
              <a:sym typeface="Consola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Today’s Precept…</a:t>
            </a:r>
            <a:endParaRPr dirty="0">
              <a:solidFill>
                <a:schemeClr val="tx1"/>
              </a:solidFill>
            </a:endParaRPr>
          </a:p>
        </p:txBody>
      </p:sp>
      <p:sp>
        <p:nvSpPr>
          <p:cNvPr id="68" name="Google Shape;68;p1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lt1"/>
              </a:buClr>
              <a:buSzPts val="2400"/>
              <a:buAutoNum type="arabicPeriod"/>
            </a:pPr>
            <a:r>
              <a:rPr lang="en" sz="2400" dirty="0">
                <a:solidFill>
                  <a:schemeClr val="tx1"/>
                </a:solidFill>
              </a:rPr>
              <a:t>Two synchronization mechanisms</a:t>
            </a:r>
            <a:endParaRPr sz="2400" dirty="0">
              <a:solidFill>
                <a:schemeClr val="tx1"/>
              </a:solidFill>
            </a:endParaRPr>
          </a:p>
          <a:p>
            <a:pPr marL="914400" lvl="1" indent="-381000" algn="l" rtl="0">
              <a:spcBef>
                <a:spcPts val="0"/>
              </a:spcBef>
              <a:spcAft>
                <a:spcPts val="0"/>
              </a:spcAft>
              <a:buClr>
                <a:schemeClr val="lt1"/>
              </a:buClr>
              <a:buSzPts val="2400"/>
              <a:buAutoNum type="alphaLcPeriod"/>
            </a:pPr>
            <a:r>
              <a:rPr lang="en" sz="2400" dirty="0">
                <a:solidFill>
                  <a:schemeClr val="tx1"/>
                </a:solidFill>
              </a:rPr>
              <a:t>Locks</a:t>
            </a:r>
            <a:endParaRPr sz="2400" dirty="0">
              <a:solidFill>
                <a:schemeClr val="tx1"/>
              </a:solidFill>
            </a:endParaRPr>
          </a:p>
          <a:p>
            <a:pPr marL="914400" lvl="1" indent="-381000" algn="l" rtl="0">
              <a:spcBef>
                <a:spcPts val="0"/>
              </a:spcBef>
              <a:spcAft>
                <a:spcPts val="0"/>
              </a:spcAft>
              <a:buClr>
                <a:schemeClr val="lt1"/>
              </a:buClr>
              <a:buSzPts val="2400"/>
              <a:buAutoNum type="alphaLcPeriod"/>
            </a:pPr>
            <a:r>
              <a:rPr lang="en" sz="2400" dirty="0">
                <a:solidFill>
                  <a:schemeClr val="tx1"/>
                </a:solidFill>
              </a:rPr>
              <a:t>Channels</a:t>
            </a:r>
            <a:endParaRPr sz="2400" dirty="0">
              <a:solidFill>
                <a:schemeClr val="tx1"/>
              </a:solidFill>
            </a:endParaRPr>
          </a:p>
          <a:p>
            <a:pPr marL="457200" lvl="0" indent="-381000" algn="l" rtl="0">
              <a:spcBef>
                <a:spcPts val="0"/>
              </a:spcBef>
              <a:spcAft>
                <a:spcPts val="0"/>
              </a:spcAft>
              <a:buClr>
                <a:srgbClr val="FFFFFF"/>
              </a:buClr>
              <a:buSzPts val="2400"/>
              <a:buAutoNum type="arabicPeriod"/>
            </a:pPr>
            <a:r>
              <a:rPr lang="en" sz="2400" dirty="0" err="1">
                <a:solidFill>
                  <a:schemeClr val="tx1"/>
                </a:solidFill>
              </a:rPr>
              <a:t>Mapreduce</a:t>
            </a:r>
            <a:endParaRPr sz="2400" dirty="0">
              <a:solidFill>
                <a:schemeClr val="tx1"/>
              </a:solidFill>
            </a:endParaRPr>
          </a:p>
        </p:txBody>
      </p:sp>
      <p:sp>
        <p:nvSpPr>
          <p:cNvPr id="69" name="Google Shape;69;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3</a:t>
            </a:fld>
            <a:endParaRPr>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77"/>
        <p:cNvGrpSpPr/>
        <p:nvPr/>
      </p:nvGrpSpPr>
      <p:grpSpPr>
        <a:xfrm>
          <a:off x="0" y="0"/>
          <a:ext cx="0" cy="0"/>
          <a:chOff x="0" y="0"/>
          <a:chExt cx="0" cy="0"/>
        </a:xfrm>
      </p:grpSpPr>
      <p:sp>
        <p:nvSpPr>
          <p:cNvPr id="378" name="Google Shape;378;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Exercise: Implementing a mutex using channels</a:t>
            </a:r>
            <a:endParaRPr>
              <a:solidFill>
                <a:srgbClr val="FFFFFF"/>
              </a:solidFill>
            </a:endParaRPr>
          </a:p>
        </p:txBody>
      </p:sp>
      <p:sp>
        <p:nvSpPr>
          <p:cNvPr id="380" name="Google Shape;380;p4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379" name="Google Shape;379;p42"/>
          <p:cNvSpPr txBox="1"/>
          <p:nvPr/>
        </p:nvSpPr>
        <p:spPr>
          <a:xfrm>
            <a:off x="749550" y="1103350"/>
            <a:ext cx="37878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type</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Lock </a:t>
            </a:r>
            <a:r>
              <a:rPr lang="en" b="1">
                <a:solidFill>
                  <a:srgbClr val="00CBFF"/>
                </a:solidFill>
                <a:latin typeface="Consolas"/>
                <a:ea typeface="Consolas"/>
                <a:cs typeface="Consolas"/>
                <a:sym typeface="Consolas"/>
              </a:rPr>
              <a:t>struct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666666"/>
                </a:solidFill>
                <a:latin typeface="Consolas"/>
                <a:ea typeface="Consolas"/>
                <a:cs typeface="Consolas"/>
                <a:sym typeface="Consolas"/>
              </a:rPr>
              <a:t>// ???</a:t>
            </a:r>
            <a:endParaRPr b="1">
              <a:solidFill>
                <a:srgbClr val="6AA84F"/>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NewLock() </a:t>
            </a:r>
            <a:r>
              <a:rPr lang="en" b="1">
                <a:solidFill>
                  <a:srgbClr val="6AA84F"/>
                </a:solidFill>
                <a:latin typeface="Consolas"/>
                <a:ea typeface="Consolas"/>
                <a:cs typeface="Consolas"/>
                <a:sym typeface="Consolas"/>
              </a:rPr>
              <a:t>Lock</a:t>
            </a:r>
            <a:r>
              <a:rPr lang="en" b="1">
                <a:solidFill>
                  <a:schemeClr val="lt1"/>
                </a:solidFill>
                <a:latin typeface="Consolas"/>
                <a:ea typeface="Consolas"/>
                <a:cs typeface="Consolas"/>
                <a:sym typeface="Consolas"/>
              </a:rPr>
              <a:t> {</a:t>
            </a:r>
            <a:endParaRPr b="1">
              <a:solidFill>
                <a:schemeClr val="lt1"/>
              </a:solidFill>
              <a:latin typeface="Consolas"/>
              <a:ea typeface="Consolas"/>
              <a:cs typeface="Consolas"/>
              <a:sym typeface="Consolas"/>
            </a:endParaRPr>
          </a:p>
          <a:p>
            <a:pPr marL="0" lvl="0" indent="0" algn="l" rtl="0">
              <a:spcBef>
                <a:spcPts val="0"/>
              </a:spcBef>
              <a:spcAft>
                <a:spcPts val="0"/>
              </a:spcAft>
              <a:buNone/>
            </a:pPr>
            <a:r>
              <a:rPr lang="en" b="1">
                <a:solidFill>
                  <a:schemeClr val="lt1"/>
                </a:solidFill>
                <a:latin typeface="Consolas"/>
                <a:ea typeface="Consolas"/>
                <a:cs typeface="Consolas"/>
                <a:sym typeface="Consolas"/>
              </a:rPr>
              <a:t>	</a:t>
            </a:r>
            <a:r>
              <a:rPr lang="en" b="1">
                <a:solidFill>
                  <a:srgbClr val="666666"/>
                </a:solidFill>
                <a:latin typeface="Consolas"/>
                <a:ea typeface="Consolas"/>
                <a:cs typeface="Consolas"/>
                <a:sym typeface="Consolas"/>
              </a:rPr>
              <a:t>// ???</a:t>
            </a:r>
            <a:endParaRPr b="1">
              <a:solidFill>
                <a:schemeClr val="lt1"/>
              </a:solidFill>
              <a:latin typeface="Consolas"/>
              <a:ea typeface="Consolas"/>
              <a:cs typeface="Consolas"/>
              <a:sym typeface="Consolas"/>
            </a:endParaRPr>
          </a:p>
          <a:p>
            <a:pPr marL="0" lvl="0" indent="0" algn="l" rtl="0">
              <a:spcBef>
                <a:spcPts val="0"/>
              </a:spcBef>
              <a:spcAft>
                <a:spcPts val="0"/>
              </a:spcAft>
              <a:buNone/>
            </a:pPr>
            <a:r>
              <a:rPr lang="en" b="1">
                <a:solidFill>
                  <a:schemeClr val="lt1"/>
                </a:solidFill>
                <a:latin typeface="Consolas"/>
                <a:ea typeface="Consolas"/>
                <a:cs typeface="Consolas"/>
                <a:sym typeface="Consolas"/>
              </a:rPr>
              <a:t>}</a:t>
            </a:r>
            <a:endParaRPr sz="120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a:solidFill>
                <a:srgbClr val="0000FF"/>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(l *</a:t>
            </a:r>
            <a:r>
              <a:rPr lang="en" b="1">
                <a:solidFill>
                  <a:srgbClr val="6AA84F"/>
                </a:solidFill>
                <a:latin typeface="Consolas"/>
                <a:ea typeface="Consolas"/>
                <a:cs typeface="Consolas"/>
                <a:sym typeface="Consolas"/>
              </a:rPr>
              <a:t>Lock</a:t>
            </a:r>
            <a:r>
              <a:rPr lang="en" b="1">
                <a:solidFill>
                  <a:srgbClr val="EFEFEF"/>
                </a:solidFill>
                <a:latin typeface="Consolas"/>
                <a:ea typeface="Consolas"/>
                <a:cs typeface="Consolas"/>
                <a:sym typeface="Consolas"/>
              </a:rPr>
              <a:t>) Lock()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666666"/>
                </a:solidFill>
                <a:latin typeface="Consolas"/>
                <a:ea typeface="Consolas"/>
                <a:cs typeface="Consolas"/>
                <a:sym typeface="Consolas"/>
              </a:rPr>
              <a:t>// ???</a:t>
            </a:r>
            <a:endParaRPr b="1">
              <a:solidFill>
                <a:srgbClr val="666666"/>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(l *</a:t>
            </a:r>
            <a:r>
              <a:rPr lang="en" b="1">
                <a:solidFill>
                  <a:srgbClr val="6AA84F"/>
                </a:solidFill>
                <a:latin typeface="Consolas"/>
                <a:ea typeface="Consolas"/>
                <a:cs typeface="Consolas"/>
                <a:sym typeface="Consolas"/>
              </a:rPr>
              <a:t>Lock</a:t>
            </a:r>
            <a:r>
              <a:rPr lang="en" b="1">
                <a:solidFill>
                  <a:srgbClr val="EFEFEF"/>
                </a:solidFill>
                <a:latin typeface="Consolas"/>
                <a:ea typeface="Consolas"/>
                <a:cs typeface="Consolas"/>
                <a:sym typeface="Consolas"/>
              </a:rPr>
              <a:t>) Unlock()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666666"/>
                </a:solidFill>
                <a:latin typeface="Consolas"/>
                <a:ea typeface="Consolas"/>
                <a:cs typeface="Consolas"/>
                <a:sym typeface="Consolas"/>
              </a:rPr>
              <a:t>// ???</a:t>
            </a:r>
            <a:endParaRPr b="1">
              <a:solidFill>
                <a:srgbClr val="666666"/>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t>
            </a:r>
            <a:endParaRPr sz="1200">
              <a:solidFill>
                <a:srgbClr val="0000FF"/>
              </a:solidFill>
              <a:latin typeface="Courier New"/>
              <a:ea typeface="Courier New"/>
              <a:cs typeface="Courier New"/>
              <a:sym typeface="Courier Ne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84"/>
        <p:cNvGrpSpPr/>
        <p:nvPr/>
      </p:nvGrpSpPr>
      <p:grpSpPr>
        <a:xfrm>
          <a:off x="0" y="0"/>
          <a:ext cx="0" cy="0"/>
          <a:chOff x="0" y="0"/>
          <a:chExt cx="0" cy="0"/>
        </a:xfrm>
      </p:grpSpPr>
      <p:sp>
        <p:nvSpPr>
          <p:cNvPr id="385" name="Google Shape;385;p4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Exercise: Implementing a mutex using channels</a:t>
            </a:r>
            <a:endParaRPr>
              <a:solidFill>
                <a:srgbClr val="FFFFFF"/>
              </a:solidFill>
            </a:endParaRPr>
          </a:p>
        </p:txBody>
      </p:sp>
      <p:sp>
        <p:nvSpPr>
          <p:cNvPr id="387" name="Google Shape;387;p4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386" name="Google Shape;386;p43"/>
          <p:cNvSpPr txBox="1"/>
          <p:nvPr/>
        </p:nvSpPr>
        <p:spPr>
          <a:xfrm>
            <a:off x="749550" y="1103350"/>
            <a:ext cx="37878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CBFF"/>
                </a:solidFill>
                <a:latin typeface="Consolas"/>
                <a:ea typeface="Consolas"/>
                <a:cs typeface="Consolas"/>
                <a:sym typeface="Consolas"/>
              </a:rPr>
              <a:t>type</a:t>
            </a:r>
            <a:r>
              <a:rPr lang="en" b="1">
                <a:solidFill>
                  <a:srgbClr val="EFEFEF"/>
                </a:solidFill>
                <a:latin typeface="Consolas"/>
                <a:ea typeface="Consolas"/>
                <a:cs typeface="Consolas"/>
                <a:sym typeface="Consolas"/>
              </a:rPr>
              <a:t> </a:t>
            </a:r>
            <a:r>
              <a:rPr lang="en" b="1">
                <a:solidFill>
                  <a:srgbClr val="6AA84F"/>
                </a:solidFill>
                <a:latin typeface="Consolas"/>
                <a:ea typeface="Consolas"/>
                <a:cs typeface="Consolas"/>
                <a:sym typeface="Consolas"/>
              </a:rPr>
              <a:t>Lock </a:t>
            </a:r>
            <a:r>
              <a:rPr lang="en" b="1">
                <a:solidFill>
                  <a:srgbClr val="00CBFF"/>
                </a:solidFill>
                <a:latin typeface="Consolas"/>
                <a:ea typeface="Consolas"/>
                <a:cs typeface="Consolas"/>
                <a:sym typeface="Consolas"/>
              </a:rPr>
              <a:t>struct</a:t>
            </a:r>
            <a:r>
              <a:rPr lang="en" b="1">
                <a:solidFill>
                  <a:srgbClr val="EFEFEF"/>
                </a:solidFill>
                <a:latin typeface="Consolas"/>
                <a:ea typeface="Consolas"/>
                <a:cs typeface="Consolas"/>
                <a:sym typeface="Consolas"/>
              </a:rPr>
              <a:t>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chemeClr val="lt1"/>
                </a:solidFill>
                <a:latin typeface="Consolas"/>
                <a:ea typeface="Consolas"/>
                <a:cs typeface="Consolas"/>
                <a:sym typeface="Consolas"/>
              </a:rPr>
              <a:t>ch </a:t>
            </a:r>
            <a:r>
              <a:rPr lang="en" b="1">
                <a:solidFill>
                  <a:srgbClr val="AF79FF"/>
                </a:solidFill>
                <a:latin typeface="Consolas"/>
                <a:ea typeface="Consolas"/>
                <a:cs typeface="Consolas"/>
                <a:sym typeface="Consolas"/>
              </a:rPr>
              <a:t>chan bool</a:t>
            </a:r>
            <a:endParaRPr b="1">
              <a:solidFill>
                <a:srgbClr val="666666"/>
              </a:solidFill>
              <a:latin typeface="Consolas"/>
              <a:ea typeface="Consolas"/>
              <a:cs typeface="Consolas"/>
              <a:sym typeface="Consolas"/>
            </a:endParaRPr>
          </a:p>
          <a:p>
            <a:pPr marL="0" lvl="0" indent="0" algn="l" rtl="0">
              <a:spcBef>
                <a:spcPts val="0"/>
              </a:spcBef>
              <a:spcAft>
                <a:spcPts val="0"/>
              </a:spcAft>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None/>
            </a:pPr>
            <a:endParaRPr b="1">
              <a:solidFill>
                <a:srgbClr val="EFEFEF"/>
              </a:solidFill>
              <a:latin typeface="Consolas"/>
              <a:ea typeface="Consolas"/>
              <a:cs typeface="Consolas"/>
              <a:sym typeface="Consolas"/>
            </a:endParaRPr>
          </a:p>
          <a:p>
            <a:pPr marL="0" lvl="0" indent="0" algn="l" rtl="0">
              <a:spcBef>
                <a:spcPts val="0"/>
              </a:spcBef>
              <a:spcAft>
                <a:spcPts val="0"/>
              </a:spcAft>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NewLock() </a:t>
            </a:r>
            <a:r>
              <a:rPr lang="en" b="1">
                <a:solidFill>
                  <a:srgbClr val="6AA84F"/>
                </a:solidFill>
                <a:latin typeface="Consolas"/>
                <a:ea typeface="Consolas"/>
                <a:cs typeface="Consolas"/>
                <a:sym typeface="Consolas"/>
              </a:rPr>
              <a:t>Lock</a:t>
            </a:r>
            <a:r>
              <a:rPr lang="en" b="1">
                <a:solidFill>
                  <a:schemeClr val="lt1"/>
                </a:solidFill>
                <a:latin typeface="Consolas"/>
                <a:ea typeface="Consolas"/>
                <a:cs typeface="Consolas"/>
                <a:sym typeface="Consolas"/>
              </a:rPr>
              <a:t> {</a:t>
            </a:r>
            <a:endParaRPr b="1">
              <a:solidFill>
                <a:schemeClr val="lt1"/>
              </a:solidFill>
              <a:latin typeface="Consolas"/>
              <a:ea typeface="Consolas"/>
              <a:cs typeface="Consolas"/>
              <a:sym typeface="Consolas"/>
            </a:endParaRPr>
          </a:p>
          <a:p>
            <a:pPr marL="0" lvl="0" indent="0" algn="l" rtl="0">
              <a:spcBef>
                <a:spcPts val="0"/>
              </a:spcBef>
              <a:spcAft>
                <a:spcPts val="0"/>
              </a:spcAft>
              <a:buNone/>
            </a:pPr>
            <a:r>
              <a:rPr lang="en" b="1">
                <a:solidFill>
                  <a:schemeClr val="lt1"/>
                </a:solidFill>
                <a:latin typeface="Consolas"/>
                <a:ea typeface="Consolas"/>
                <a:cs typeface="Consolas"/>
                <a:sym typeface="Consolas"/>
              </a:rPr>
              <a:t>	</a:t>
            </a:r>
            <a:r>
              <a:rPr lang="en" b="1">
                <a:solidFill>
                  <a:srgbClr val="666666"/>
                </a:solidFill>
                <a:latin typeface="Consolas"/>
                <a:ea typeface="Consolas"/>
                <a:cs typeface="Consolas"/>
                <a:sym typeface="Consolas"/>
              </a:rPr>
              <a:t>// ???</a:t>
            </a:r>
            <a:endParaRPr b="1">
              <a:solidFill>
                <a:schemeClr val="lt1"/>
              </a:solidFill>
              <a:latin typeface="Consolas"/>
              <a:ea typeface="Consolas"/>
              <a:cs typeface="Consolas"/>
              <a:sym typeface="Consolas"/>
            </a:endParaRPr>
          </a:p>
          <a:p>
            <a:pPr marL="0" lvl="0" indent="0" algn="l" rtl="0">
              <a:spcBef>
                <a:spcPts val="0"/>
              </a:spcBef>
              <a:spcAft>
                <a:spcPts val="0"/>
              </a:spcAft>
              <a:buNone/>
            </a:pPr>
            <a:r>
              <a:rPr lang="en" b="1">
                <a:solidFill>
                  <a:schemeClr val="lt1"/>
                </a:solidFill>
                <a:latin typeface="Consolas"/>
                <a:ea typeface="Consolas"/>
                <a:cs typeface="Consolas"/>
                <a:sym typeface="Consolas"/>
              </a:rPr>
              <a:t>}</a:t>
            </a:r>
            <a:endParaRPr sz="120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a:solidFill>
                <a:srgbClr val="0000FF"/>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(l *</a:t>
            </a:r>
            <a:r>
              <a:rPr lang="en" b="1">
                <a:solidFill>
                  <a:srgbClr val="6AA84F"/>
                </a:solidFill>
                <a:latin typeface="Consolas"/>
                <a:ea typeface="Consolas"/>
                <a:cs typeface="Consolas"/>
                <a:sym typeface="Consolas"/>
              </a:rPr>
              <a:t>Lock</a:t>
            </a:r>
            <a:r>
              <a:rPr lang="en" b="1">
                <a:solidFill>
                  <a:srgbClr val="EFEFEF"/>
                </a:solidFill>
                <a:latin typeface="Consolas"/>
                <a:ea typeface="Consolas"/>
                <a:cs typeface="Consolas"/>
                <a:sym typeface="Consolas"/>
              </a:rPr>
              <a:t>) Lock()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666666"/>
                </a:solidFill>
                <a:latin typeface="Consolas"/>
                <a:ea typeface="Consolas"/>
                <a:cs typeface="Consolas"/>
                <a:sym typeface="Consolas"/>
              </a:rPr>
              <a:t>// ???</a:t>
            </a:r>
            <a:endParaRPr b="1">
              <a:solidFill>
                <a:srgbClr val="666666"/>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t>
            </a:r>
            <a:endParaRPr b="1">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00CBFF"/>
                </a:solidFill>
                <a:latin typeface="Consolas"/>
                <a:ea typeface="Consolas"/>
                <a:cs typeface="Consolas"/>
                <a:sym typeface="Consolas"/>
              </a:rPr>
              <a:t>func</a:t>
            </a:r>
            <a:r>
              <a:rPr lang="en" b="1">
                <a:solidFill>
                  <a:srgbClr val="EFEFEF"/>
                </a:solidFill>
                <a:latin typeface="Consolas"/>
                <a:ea typeface="Consolas"/>
                <a:cs typeface="Consolas"/>
                <a:sym typeface="Consolas"/>
              </a:rPr>
              <a:t> (l *</a:t>
            </a:r>
            <a:r>
              <a:rPr lang="en" b="1">
                <a:solidFill>
                  <a:srgbClr val="6AA84F"/>
                </a:solidFill>
                <a:latin typeface="Consolas"/>
                <a:ea typeface="Consolas"/>
                <a:cs typeface="Consolas"/>
                <a:sym typeface="Consolas"/>
              </a:rPr>
              <a:t>Lock</a:t>
            </a:r>
            <a:r>
              <a:rPr lang="en" b="1">
                <a:solidFill>
                  <a:srgbClr val="EFEFEF"/>
                </a:solidFill>
                <a:latin typeface="Consolas"/>
                <a:ea typeface="Consolas"/>
                <a:cs typeface="Consolas"/>
                <a:sym typeface="Consolas"/>
              </a:rPr>
              <a:t>) Unlock() {</a:t>
            </a:r>
            <a:endParaRPr b="1">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a:solidFill>
                  <a:srgbClr val="666666"/>
                </a:solidFill>
                <a:latin typeface="Consolas"/>
                <a:ea typeface="Consolas"/>
                <a:cs typeface="Consolas"/>
                <a:sym typeface="Consolas"/>
              </a:rPr>
              <a:t>// ???</a:t>
            </a:r>
            <a:endParaRPr b="1">
              <a:solidFill>
                <a:srgbClr val="666666"/>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a:solidFill>
                  <a:srgbClr val="EFEFEF"/>
                </a:solidFill>
                <a:latin typeface="Consolas"/>
                <a:ea typeface="Consolas"/>
                <a:cs typeface="Consolas"/>
                <a:sym typeface="Consolas"/>
              </a:rPr>
              <a:t>}</a:t>
            </a:r>
            <a:endParaRPr sz="1200">
              <a:solidFill>
                <a:srgbClr val="0000FF"/>
              </a:solidFill>
              <a:latin typeface="Courier New"/>
              <a:ea typeface="Courier New"/>
              <a:cs typeface="Courier New"/>
              <a:sym typeface="Courier New"/>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91"/>
        <p:cNvGrpSpPr/>
        <p:nvPr/>
      </p:nvGrpSpPr>
      <p:grpSpPr>
        <a:xfrm>
          <a:off x="0" y="0"/>
          <a:ext cx="0" cy="0"/>
          <a:chOff x="0" y="0"/>
          <a:chExt cx="0" cy="0"/>
        </a:xfrm>
      </p:grpSpPr>
      <p:sp>
        <p:nvSpPr>
          <p:cNvPr id="392" name="Google Shape;392;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Exercise: Implementing a mutex using channels</a:t>
            </a:r>
            <a:endParaRPr>
              <a:solidFill>
                <a:srgbClr val="FFFFFF"/>
              </a:solidFill>
            </a:endParaRPr>
          </a:p>
        </p:txBody>
      </p:sp>
      <p:sp>
        <p:nvSpPr>
          <p:cNvPr id="394" name="Google Shape;394;p4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393" name="Google Shape;393;p44"/>
          <p:cNvSpPr txBox="1"/>
          <p:nvPr/>
        </p:nvSpPr>
        <p:spPr>
          <a:xfrm>
            <a:off x="749550" y="1103350"/>
            <a:ext cx="5464638"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CBFF"/>
                </a:solidFill>
                <a:latin typeface="Consolas"/>
                <a:ea typeface="Consolas"/>
                <a:cs typeface="Consolas"/>
                <a:sym typeface="Consolas"/>
              </a:rPr>
              <a:t>type</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Lock </a:t>
            </a:r>
            <a:r>
              <a:rPr lang="en" b="1" dirty="0">
                <a:solidFill>
                  <a:srgbClr val="00CBFF"/>
                </a:solidFill>
                <a:latin typeface="Consolas"/>
                <a:ea typeface="Consolas"/>
                <a:cs typeface="Consolas"/>
                <a:sym typeface="Consolas"/>
              </a:rPr>
              <a:t>struct</a:t>
            </a:r>
            <a:r>
              <a:rPr lang="en" b="1" dirty="0">
                <a:solidFill>
                  <a:srgbClr val="EFEFEF"/>
                </a:solidFill>
                <a:latin typeface="Consolas"/>
                <a:ea typeface="Consolas"/>
                <a:cs typeface="Consolas"/>
                <a:sym typeface="Consolas"/>
              </a:rPr>
              <a:t> {</a:t>
            </a:r>
            <a:endParaRPr b="1" dirty="0">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dirty="0" err="1">
                <a:solidFill>
                  <a:schemeClr val="lt1"/>
                </a:solidFill>
                <a:latin typeface="Consolas"/>
                <a:ea typeface="Consolas"/>
                <a:cs typeface="Consolas"/>
                <a:sym typeface="Consolas"/>
              </a:rPr>
              <a:t>ch</a:t>
            </a:r>
            <a:r>
              <a:rPr lang="en" b="1" dirty="0">
                <a:solidFill>
                  <a:schemeClr val="lt1"/>
                </a:solidFill>
                <a:latin typeface="Consolas"/>
                <a:ea typeface="Consolas"/>
                <a:cs typeface="Consolas"/>
                <a:sym typeface="Consolas"/>
              </a:rPr>
              <a:t> </a:t>
            </a:r>
            <a:r>
              <a:rPr lang="en" b="1" dirty="0" err="1">
                <a:solidFill>
                  <a:srgbClr val="AF79FF"/>
                </a:solidFill>
                <a:latin typeface="Consolas"/>
                <a:ea typeface="Consolas"/>
                <a:cs typeface="Consolas"/>
                <a:sym typeface="Consolas"/>
              </a:rPr>
              <a:t>chan</a:t>
            </a:r>
            <a:r>
              <a:rPr lang="en" b="1" dirty="0">
                <a:solidFill>
                  <a:srgbClr val="AF79FF"/>
                </a:solidFill>
                <a:latin typeface="Consolas"/>
                <a:ea typeface="Consolas"/>
                <a:cs typeface="Consolas"/>
                <a:sym typeface="Consolas"/>
              </a:rPr>
              <a:t> bool</a:t>
            </a:r>
            <a:endParaRPr b="1" dirty="0">
              <a:solidFill>
                <a:srgbClr val="666666"/>
              </a:solidFill>
              <a:latin typeface="Consolas"/>
              <a:ea typeface="Consolas"/>
              <a:cs typeface="Consolas"/>
              <a:sym typeface="Consolas"/>
            </a:endParaRPr>
          </a:p>
          <a:p>
            <a:pPr marL="0" lvl="0" indent="0" algn="l" rtl="0">
              <a:spcBef>
                <a:spcPts val="0"/>
              </a:spcBef>
              <a:spcAft>
                <a:spcPts val="0"/>
              </a:spcAft>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endParaRPr b="1" dirty="0">
              <a:solidFill>
                <a:srgbClr val="EFEFEF"/>
              </a:solidFill>
              <a:latin typeface="Consolas"/>
              <a:ea typeface="Consolas"/>
              <a:cs typeface="Consolas"/>
              <a:sym typeface="Consolas"/>
            </a:endParaRPr>
          </a:p>
          <a:p>
            <a:pPr marL="0" lvl="0" indent="0" algn="l" rtl="0">
              <a:spcBef>
                <a:spcPts val="0"/>
              </a:spcBef>
              <a:spcAft>
                <a:spcPts val="0"/>
              </a:spcAft>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NewLock</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Lock</a:t>
            </a:r>
            <a:r>
              <a:rPr lang="en" b="1" dirty="0">
                <a:solidFill>
                  <a:schemeClr val="lt1"/>
                </a:solidFill>
                <a:latin typeface="Consolas"/>
                <a:ea typeface="Consolas"/>
                <a:cs typeface="Consolas"/>
                <a:sym typeface="Consolas"/>
              </a:rPr>
              <a:t> {</a:t>
            </a:r>
            <a:endParaRPr b="1" dirty="0">
              <a:solidFill>
                <a:schemeClr val="lt1"/>
              </a:solidFill>
              <a:latin typeface="Consolas"/>
              <a:ea typeface="Consolas"/>
              <a:cs typeface="Consolas"/>
              <a:sym typeface="Consolas"/>
            </a:endParaRPr>
          </a:p>
          <a:p>
            <a:pPr marL="0" lvl="0" indent="0" algn="l" rtl="0">
              <a:spcBef>
                <a:spcPts val="0"/>
              </a:spcBef>
              <a:spcAft>
                <a:spcPts val="0"/>
              </a:spcAft>
              <a:buNone/>
            </a:pPr>
            <a:r>
              <a:rPr lang="en" b="1" dirty="0">
                <a:solidFill>
                  <a:schemeClr val="lt1"/>
                </a:solidFill>
                <a:latin typeface="Consolas"/>
                <a:ea typeface="Consolas"/>
                <a:cs typeface="Consolas"/>
                <a:sym typeface="Consolas"/>
              </a:rPr>
              <a:t>    lock := </a:t>
            </a:r>
            <a:r>
              <a:rPr lang="en" b="1" dirty="0">
                <a:solidFill>
                  <a:srgbClr val="6AA84F"/>
                </a:solidFill>
                <a:latin typeface="Consolas"/>
                <a:ea typeface="Consolas"/>
                <a:cs typeface="Consolas"/>
                <a:sym typeface="Consolas"/>
              </a:rPr>
              <a:t>Lock</a:t>
            </a:r>
            <a:r>
              <a:rPr lang="en" b="1" dirty="0">
                <a:solidFill>
                  <a:schemeClr val="lt1"/>
                </a:solidFill>
                <a:latin typeface="Consolas"/>
                <a:ea typeface="Consolas"/>
                <a:cs typeface="Consolas"/>
                <a:sym typeface="Consolas"/>
              </a:rPr>
              <a:t>{make(</a:t>
            </a:r>
            <a:r>
              <a:rPr lang="en" b="1" dirty="0" err="1">
                <a:solidFill>
                  <a:srgbClr val="AF79FF"/>
                </a:solidFill>
                <a:latin typeface="Consolas"/>
                <a:ea typeface="Consolas"/>
                <a:cs typeface="Consolas"/>
                <a:sym typeface="Consolas"/>
              </a:rPr>
              <a:t>chan</a:t>
            </a:r>
            <a:r>
              <a:rPr lang="en" b="1" dirty="0">
                <a:solidFill>
                  <a:srgbClr val="AF79FF"/>
                </a:solidFill>
                <a:latin typeface="Consolas"/>
                <a:ea typeface="Consolas"/>
                <a:cs typeface="Consolas"/>
                <a:sym typeface="Consolas"/>
              </a:rPr>
              <a:t> bool</a:t>
            </a:r>
            <a:r>
              <a:rPr lang="en" b="1" dirty="0">
                <a:solidFill>
                  <a:schemeClr val="lt1"/>
                </a:solidFill>
                <a:latin typeface="Consolas"/>
                <a:ea typeface="Consolas"/>
                <a:cs typeface="Consolas"/>
                <a:sym typeface="Consolas"/>
              </a:rPr>
              <a:t>, 1)}</a:t>
            </a:r>
            <a:endParaRPr b="1" dirty="0">
              <a:solidFill>
                <a:schemeClr val="lt1"/>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chemeClr val="lt1"/>
                </a:solidFill>
                <a:latin typeface="Consolas"/>
                <a:ea typeface="Consolas"/>
                <a:cs typeface="Consolas"/>
                <a:sym typeface="Consolas"/>
              </a:rPr>
              <a:t>    </a:t>
            </a:r>
            <a:r>
              <a:rPr lang="en" b="1" dirty="0" err="1">
                <a:solidFill>
                  <a:schemeClr val="lt1"/>
                </a:solidFill>
                <a:latin typeface="Consolas"/>
                <a:ea typeface="Consolas"/>
                <a:cs typeface="Consolas"/>
                <a:sym typeface="Consolas"/>
              </a:rPr>
              <a:t>lock.ch</a:t>
            </a:r>
            <a:r>
              <a:rPr lang="en" b="1" dirty="0">
                <a:solidFill>
                  <a:schemeClr val="lt1"/>
                </a:solidFill>
                <a:latin typeface="Consolas"/>
                <a:ea typeface="Consolas"/>
                <a:cs typeface="Consolas"/>
                <a:sym typeface="Consolas"/>
              </a:rPr>
              <a:t> &lt;- </a:t>
            </a:r>
            <a:r>
              <a:rPr lang="en" b="1" dirty="0">
                <a:solidFill>
                  <a:srgbClr val="FF9900"/>
                </a:solidFill>
                <a:latin typeface="Consolas"/>
                <a:ea typeface="Consolas"/>
                <a:cs typeface="Consolas"/>
                <a:sym typeface="Consolas"/>
              </a:rPr>
              <a:t>true</a:t>
            </a:r>
          </a:p>
          <a:p>
            <a:pPr marL="0" lvl="0" indent="0" algn="l" rtl="0">
              <a:spcBef>
                <a:spcPts val="0"/>
              </a:spcBef>
              <a:spcAft>
                <a:spcPts val="0"/>
              </a:spcAft>
              <a:buClr>
                <a:schemeClr val="dk1"/>
              </a:buClr>
              <a:buSzPts val="1100"/>
              <a:buFont typeface="Arial"/>
              <a:buNone/>
            </a:pPr>
            <a:r>
              <a:rPr lang="en" b="1" dirty="0">
                <a:solidFill>
                  <a:srgbClr val="FF9900"/>
                </a:solidFill>
                <a:latin typeface="Consolas"/>
                <a:ea typeface="Consolas"/>
                <a:cs typeface="Consolas"/>
                <a:sym typeface="Consolas"/>
              </a:rPr>
              <a:t>    </a:t>
            </a:r>
            <a:r>
              <a:rPr lang="en" b="1" dirty="0">
                <a:solidFill>
                  <a:srgbClr val="00CBFF"/>
                </a:solidFill>
                <a:latin typeface="Consolas"/>
                <a:ea typeface="Consolas"/>
                <a:cs typeface="Consolas"/>
                <a:sym typeface="Consolas"/>
              </a:rPr>
              <a:t>return</a:t>
            </a:r>
            <a:r>
              <a:rPr lang="en" b="1" dirty="0">
                <a:solidFill>
                  <a:schemeClr val="lt1"/>
                </a:solidFill>
                <a:latin typeface="Consolas"/>
                <a:ea typeface="Consolas"/>
                <a:cs typeface="Consolas"/>
                <a:sym typeface="Consolas"/>
              </a:rPr>
              <a:t> lock</a:t>
            </a:r>
            <a:endParaRPr b="1" dirty="0">
              <a:solidFill>
                <a:srgbClr val="666666"/>
              </a:solidFill>
              <a:latin typeface="Consolas"/>
              <a:ea typeface="Consolas"/>
              <a:cs typeface="Consolas"/>
              <a:sym typeface="Consolas"/>
            </a:endParaRPr>
          </a:p>
          <a:p>
            <a:pPr marL="0" lvl="0" indent="0" algn="l" rtl="0">
              <a:spcBef>
                <a:spcPts val="0"/>
              </a:spcBef>
              <a:spcAft>
                <a:spcPts val="0"/>
              </a:spcAft>
              <a:buNone/>
            </a:pPr>
            <a:r>
              <a:rPr lang="en" b="1" dirty="0">
                <a:solidFill>
                  <a:schemeClr val="lt1"/>
                </a:solidFill>
                <a:latin typeface="Consolas"/>
                <a:ea typeface="Consolas"/>
                <a:cs typeface="Consolas"/>
                <a:sym typeface="Consolas"/>
              </a:rPr>
              <a:t>}</a:t>
            </a:r>
            <a:endParaRPr sz="1200" dirty="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dirty="0">
              <a:solidFill>
                <a:srgbClr val="0000FF"/>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(l *</a:t>
            </a:r>
            <a:r>
              <a:rPr lang="en" b="1" dirty="0">
                <a:solidFill>
                  <a:srgbClr val="6AA84F"/>
                </a:solidFill>
                <a:latin typeface="Consolas"/>
                <a:ea typeface="Consolas"/>
                <a:cs typeface="Consolas"/>
                <a:sym typeface="Consolas"/>
              </a:rPr>
              <a:t>Lock</a:t>
            </a:r>
            <a:r>
              <a:rPr lang="en" b="1" dirty="0">
                <a:solidFill>
                  <a:srgbClr val="EFEFEF"/>
                </a:solidFill>
                <a:latin typeface="Consolas"/>
                <a:ea typeface="Consolas"/>
                <a:cs typeface="Consolas"/>
                <a:sym typeface="Consolas"/>
              </a:rPr>
              <a:t>) Lock() {</a:t>
            </a:r>
            <a:endParaRPr b="1" dirty="0">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dirty="0">
                <a:solidFill>
                  <a:srgbClr val="666666"/>
                </a:solidFill>
                <a:latin typeface="Consolas"/>
                <a:ea typeface="Consolas"/>
                <a:cs typeface="Consolas"/>
                <a:sym typeface="Consolas"/>
              </a:rPr>
              <a:t>// ???</a:t>
            </a:r>
            <a:endParaRPr b="1" dirty="0">
              <a:solidFill>
                <a:srgbClr val="666666"/>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(l *</a:t>
            </a:r>
            <a:r>
              <a:rPr lang="en" b="1" dirty="0">
                <a:solidFill>
                  <a:srgbClr val="6AA84F"/>
                </a:solidFill>
                <a:latin typeface="Consolas"/>
                <a:ea typeface="Consolas"/>
                <a:cs typeface="Consolas"/>
                <a:sym typeface="Consolas"/>
              </a:rPr>
              <a:t>Lock</a:t>
            </a:r>
            <a:r>
              <a:rPr lang="en" b="1" dirty="0">
                <a:solidFill>
                  <a:srgbClr val="EFEFEF"/>
                </a:solidFill>
                <a:latin typeface="Consolas"/>
                <a:ea typeface="Consolas"/>
                <a:cs typeface="Consolas"/>
                <a:sym typeface="Consolas"/>
              </a:rPr>
              <a:t>) Unlock() {</a:t>
            </a:r>
            <a:endParaRPr b="1" dirty="0">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dirty="0">
                <a:solidFill>
                  <a:srgbClr val="666666"/>
                </a:solidFill>
                <a:latin typeface="Consolas"/>
                <a:ea typeface="Consolas"/>
                <a:cs typeface="Consolas"/>
                <a:sym typeface="Consolas"/>
              </a:rPr>
              <a:t>// ???</a:t>
            </a:r>
            <a:endParaRPr b="1" dirty="0">
              <a:solidFill>
                <a:srgbClr val="666666"/>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sz="1200" dirty="0">
              <a:solidFill>
                <a:srgbClr val="0000FF"/>
              </a:solidFill>
              <a:latin typeface="Courier New"/>
              <a:ea typeface="Courier New"/>
              <a:cs typeface="Courier New"/>
              <a:sym typeface="Courier New"/>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398"/>
        <p:cNvGrpSpPr/>
        <p:nvPr/>
      </p:nvGrpSpPr>
      <p:grpSpPr>
        <a:xfrm>
          <a:off x="0" y="0"/>
          <a:ext cx="0" cy="0"/>
          <a:chOff x="0" y="0"/>
          <a:chExt cx="0" cy="0"/>
        </a:xfrm>
      </p:grpSpPr>
      <p:sp>
        <p:nvSpPr>
          <p:cNvPr id="399" name="Google Shape;399;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Exercise: Implementing a mutex using channels</a:t>
            </a:r>
            <a:endParaRPr>
              <a:solidFill>
                <a:srgbClr val="FFFFFF"/>
              </a:solidFill>
            </a:endParaRPr>
          </a:p>
        </p:txBody>
      </p:sp>
      <p:sp>
        <p:nvSpPr>
          <p:cNvPr id="401" name="Google Shape;401;p4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400" name="Google Shape;400;p45"/>
          <p:cNvSpPr txBox="1"/>
          <p:nvPr/>
        </p:nvSpPr>
        <p:spPr>
          <a:xfrm>
            <a:off x="749550" y="1103350"/>
            <a:ext cx="5707234"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CBFF"/>
                </a:solidFill>
                <a:latin typeface="Consolas"/>
                <a:ea typeface="Consolas"/>
                <a:cs typeface="Consolas"/>
                <a:sym typeface="Consolas"/>
              </a:rPr>
              <a:t>type</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Lock </a:t>
            </a:r>
            <a:r>
              <a:rPr lang="en" b="1" dirty="0">
                <a:solidFill>
                  <a:srgbClr val="00CBFF"/>
                </a:solidFill>
                <a:latin typeface="Consolas"/>
                <a:ea typeface="Consolas"/>
                <a:cs typeface="Consolas"/>
                <a:sym typeface="Consolas"/>
              </a:rPr>
              <a:t>struct</a:t>
            </a:r>
            <a:r>
              <a:rPr lang="en" b="1" dirty="0">
                <a:solidFill>
                  <a:srgbClr val="EFEFEF"/>
                </a:solidFill>
                <a:latin typeface="Consolas"/>
                <a:ea typeface="Consolas"/>
                <a:cs typeface="Consolas"/>
                <a:sym typeface="Consolas"/>
              </a:rPr>
              <a:t> {</a:t>
            </a:r>
            <a:endParaRPr b="1" dirty="0">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dirty="0" err="1">
                <a:solidFill>
                  <a:schemeClr val="lt1"/>
                </a:solidFill>
                <a:latin typeface="Consolas"/>
                <a:ea typeface="Consolas"/>
                <a:cs typeface="Consolas"/>
                <a:sym typeface="Consolas"/>
              </a:rPr>
              <a:t>ch</a:t>
            </a:r>
            <a:r>
              <a:rPr lang="en" b="1" dirty="0">
                <a:solidFill>
                  <a:schemeClr val="lt1"/>
                </a:solidFill>
                <a:latin typeface="Consolas"/>
                <a:ea typeface="Consolas"/>
                <a:cs typeface="Consolas"/>
                <a:sym typeface="Consolas"/>
              </a:rPr>
              <a:t> </a:t>
            </a:r>
            <a:r>
              <a:rPr lang="en" b="1" dirty="0" err="1">
                <a:solidFill>
                  <a:srgbClr val="AF79FF"/>
                </a:solidFill>
                <a:latin typeface="Consolas"/>
                <a:ea typeface="Consolas"/>
                <a:cs typeface="Consolas"/>
                <a:sym typeface="Consolas"/>
              </a:rPr>
              <a:t>chan</a:t>
            </a:r>
            <a:r>
              <a:rPr lang="en" b="1" dirty="0">
                <a:solidFill>
                  <a:srgbClr val="AF79FF"/>
                </a:solidFill>
                <a:latin typeface="Consolas"/>
                <a:ea typeface="Consolas"/>
                <a:cs typeface="Consolas"/>
                <a:sym typeface="Consolas"/>
              </a:rPr>
              <a:t> bool</a:t>
            </a:r>
            <a:endParaRPr b="1" dirty="0">
              <a:solidFill>
                <a:srgbClr val="666666"/>
              </a:solidFill>
              <a:latin typeface="Consolas"/>
              <a:ea typeface="Consolas"/>
              <a:cs typeface="Consolas"/>
              <a:sym typeface="Consolas"/>
            </a:endParaRPr>
          </a:p>
          <a:p>
            <a:pPr marL="0" lvl="0" indent="0" algn="l" rtl="0">
              <a:spcBef>
                <a:spcPts val="0"/>
              </a:spcBef>
              <a:spcAft>
                <a:spcPts val="0"/>
              </a:spcAft>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endParaRPr b="1" dirty="0">
              <a:solidFill>
                <a:srgbClr val="EFEFEF"/>
              </a:solidFill>
              <a:latin typeface="Consolas"/>
              <a:ea typeface="Consolas"/>
              <a:cs typeface="Consolas"/>
              <a:sym typeface="Consolas"/>
            </a:endParaRPr>
          </a:p>
          <a:p>
            <a:pPr marL="0" lvl="0" indent="0" algn="l" rtl="0">
              <a:spcBef>
                <a:spcPts val="0"/>
              </a:spcBef>
              <a:spcAft>
                <a:spcPts val="0"/>
              </a:spcAft>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NewLock</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Lock</a:t>
            </a:r>
            <a:r>
              <a:rPr lang="en" b="1" dirty="0">
                <a:solidFill>
                  <a:schemeClr val="lt1"/>
                </a:solidFill>
                <a:latin typeface="Consolas"/>
                <a:ea typeface="Consolas"/>
                <a:cs typeface="Consolas"/>
                <a:sym typeface="Consolas"/>
              </a:rPr>
              <a:t> {</a:t>
            </a:r>
            <a:endParaRPr b="1" dirty="0">
              <a:solidFill>
                <a:schemeClr val="lt1"/>
              </a:solidFill>
              <a:latin typeface="Consolas"/>
              <a:ea typeface="Consolas"/>
              <a:cs typeface="Consolas"/>
              <a:sym typeface="Consolas"/>
            </a:endParaRPr>
          </a:p>
          <a:p>
            <a:pPr marL="0" lvl="0" indent="0" algn="l" rtl="0">
              <a:spcBef>
                <a:spcPts val="0"/>
              </a:spcBef>
              <a:spcAft>
                <a:spcPts val="0"/>
              </a:spcAft>
              <a:buNone/>
            </a:pPr>
            <a:r>
              <a:rPr lang="en" b="1" dirty="0">
                <a:solidFill>
                  <a:schemeClr val="lt1"/>
                </a:solidFill>
                <a:latin typeface="Consolas"/>
                <a:ea typeface="Consolas"/>
                <a:cs typeface="Consolas"/>
                <a:sym typeface="Consolas"/>
              </a:rPr>
              <a:t>    lock := </a:t>
            </a:r>
            <a:r>
              <a:rPr lang="en" b="1" dirty="0">
                <a:solidFill>
                  <a:srgbClr val="6AA84F"/>
                </a:solidFill>
                <a:latin typeface="Consolas"/>
                <a:ea typeface="Consolas"/>
                <a:cs typeface="Consolas"/>
                <a:sym typeface="Consolas"/>
              </a:rPr>
              <a:t>Lock</a:t>
            </a:r>
            <a:r>
              <a:rPr lang="en" b="1" dirty="0">
                <a:solidFill>
                  <a:schemeClr val="lt1"/>
                </a:solidFill>
                <a:latin typeface="Consolas"/>
                <a:ea typeface="Consolas"/>
                <a:cs typeface="Consolas"/>
                <a:sym typeface="Consolas"/>
              </a:rPr>
              <a:t>{make(</a:t>
            </a:r>
            <a:r>
              <a:rPr lang="en" b="1" dirty="0" err="1">
                <a:solidFill>
                  <a:srgbClr val="AF79FF"/>
                </a:solidFill>
                <a:latin typeface="Consolas"/>
                <a:ea typeface="Consolas"/>
                <a:cs typeface="Consolas"/>
                <a:sym typeface="Consolas"/>
              </a:rPr>
              <a:t>chan</a:t>
            </a:r>
            <a:r>
              <a:rPr lang="en" b="1" dirty="0">
                <a:solidFill>
                  <a:srgbClr val="AF79FF"/>
                </a:solidFill>
                <a:latin typeface="Consolas"/>
                <a:ea typeface="Consolas"/>
                <a:cs typeface="Consolas"/>
                <a:sym typeface="Consolas"/>
              </a:rPr>
              <a:t> bool</a:t>
            </a:r>
            <a:r>
              <a:rPr lang="en" b="1" dirty="0">
                <a:solidFill>
                  <a:schemeClr val="lt1"/>
                </a:solidFill>
                <a:latin typeface="Consolas"/>
                <a:ea typeface="Consolas"/>
                <a:cs typeface="Consolas"/>
                <a:sym typeface="Consolas"/>
              </a:rPr>
              <a:t>, 1)}</a:t>
            </a:r>
            <a:endParaRPr b="1" dirty="0">
              <a:solidFill>
                <a:schemeClr val="lt1"/>
              </a:solidFill>
              <a:latin typeface="Consolas"/>
              <a:ea typeface="Consolas"/>
              <a:cs typeface="Consolas"/>
              <a:sym typeface="Consolas"/>
            </a:endParaRPr>
          </a:p>
          <a:p>
            <a:pPr marL="0" lvl="0" indent="0" algn="l" rtl="0">
              <a:spcBef>
                <a:spcPts val="0"/>
              </a:spcBef>
              <a:spcAft>
                <a:spcPts val="0"/>
              </a:spcAft>
              <a:buNone/>
            </a:pPr>
            <a:r>
              <a:rPr lang="en" b="1" dirty="0">
                <a:solidFill>
                  <a:schemeClr val="lt1"/>
                </a:solidFill>
                <a:latin typeface="Consolas"/>
                <a:ea typeface="Consolas"/>
                <a:cs typeface="Consolas"/>
                <a:sym typeface="Consolas"/>
              </a:rPr>
              <a:t>    </a:t>
            </a:r>
            <a:r>
              <a:rPr lang="en" b="1" dirty="0" err="1">
                <a:solidFill>
                  <a:schemeClr val="lt1"/>
                </a:solidFill>
                <a:latin typeface="Consolas"/>
                <a:ea typeface="Consolas"/>
                <a:cs typeface="Consolas"/>
                <a:sym typeface="Consolas"/>
              </a:rPr>
              <a:t>lock.ch</a:t>
            </a:r>
            <a:r>
              <a:rPr lang="en" b="1" dirty="0">
                <a:solidFill>
                  <a:schemeClr val="lt1"/>
                </a:solidFill>
                <a:latin typeface="Consolas"/>
                <a:ea typeface="Consolas"/>
                <a:cs typeface="Consolas"/>
                <a:sym typeface="Consolas"/>
              </a:rPr>
              <a:t> &lt;- </a:t>
            </a:r>
            <a:r>
              <a:rPr lang="en" b="1" dirty="0">
                <a:solidFill>
                  <a:srgbClr val="FF9900"/>
                </a:solidFill>
                <a:latin typeface="Consolas"/>
                <a:ea typeface="Consolas"/>
                <a:cs typeface="Consolas"/>
                <a:sym typeface="Consolas"/>
              </a:rPr>
              <a:t>true</a:t>
            </a:r>
          </a:p>
          <a:p>
            <a:pPr marL="0" lvl="0" indent="0" algn="l" rtl="0">
              <a:spcBef>
                <a:spcPts val="0"/>
              </a:spcBef>
              <a:spcAft>
                <a:spcPts val="0"/>
              </a:spcAft>
              <a:buNone/>
            </a:pPr>
            <a:r>
              <a:rPr lang="en" b="1" dirty="0">
                <a:solidFill>
                  <a:srgbClr val="FF9900"/>
                </a:solidFill>
                <a:latin typeface="Consolas"/>
                <a:ea typeface="Consolas"/>
                <a:cs typeface="Consolas"/>
                <a:sym typeface="Consolas"/>
              </a:rPr>
              <a:t>    </a:t>
            </a:r>
            <a:r>
              <a:rPr lang="en" b="1" dirty="0">
                <a:solidFill>
                  <a:srgbClr val="00CBFF"/>
                </a:solidFill>
                <a:latin typeface="Consolas"/>
                <a:ea typeface="Consolas"/>
                <a:cs typeface="Consolas"/>
                <a:sym typeface="Consolas"/>
              </a:rPr>
              <a:t>return</a:t>
            </a:r>
            <a:r>
              <a:rPr lang="en" b="1" dirty="0">
                <a:solidFill>
                  <a:schemeClr val="lt1"/>
                </a:solidFill>
                <a:latin typeface="Consolas"/>
                <a:ea typeface="Consolas"/>
                <a:cs typeface="Consolas"/>
                <a:sym typeface="Consolas"/>
              </a:rPr>
              <a:t> lock</a:t>
            </a:r>
            <a:endParaRPr b="1" dirty="0">
              <a:solidFill>
                <a:srgbClr val="666666"/>
              </a:solidFill>
              <a:latin typeface="Consolas"/>
              <a:ea typeface="Consolas"/>
              <a:cs typeface="Consolas"/>
              <a:sym typeface="Consolas"/>
            </a:endParaRPr>
          </a:p>
          <a:p>
            <a:pPr marL="0" lvl="0" indent="0" algn="l" rtl="0">
              <a:spcBef>
                <a:spcPts val="0"/>
              </a:spcBef>
              <a:spcAft>
                <a:spcPts val="0"/>
              </a:spcAft>
              <a:buNone/>
            </a:pPr>
            <a:r>
              <a:rPr lang="en" b="1" dirty="0">
                <a:solidFill>
                  <a:schemeClr val="lt1"/>
                </a:solidFill>
                <a:latin typeface="Consolas"/>
                <a:ea typeface="Consolas"/>
                <a:cs typeface="Consolas"/>
                <a:sym typeface="Consolas"/>
              </a:rPr>
              <a:t>}</a:t>
            </a:r>
            <a:endParaRPr sz="1200" dirty="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dirty="0">
              <a:solidFill>
                <a:srgbClr val="0000FF"/>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(l *</a:t>
            </a:r>
            <a:r>
              <a:rPr lang="en" b="1" dirty="0">
                <a:solidFill>
                  <a:srgbClr val="6AA84F"/>
                </a:solidFill>
                <a:latin typeface="Consolas"/>
                <a:ea typeface="Consolas"/>
                <a:cs typeface="Consolas"/>
                <a:sym typeface="Consolas"/>
              </a:rPr>
              <a:t>Lock</a:t>
            </a:r>
            <a:r>
              <a:rPr lang="en" b="1" dirty="0">
                <a:solidFill>
                  <a:srgbClr val="EFEFEF"/>
                </a:solidFill>
                <a:latin typeface="Consolas"/>
                <a:ea typeface="Consolas"/>
                <a:cs typeface="Consolas"/>
                <a:sym typeface="Consolas"/>
              </a:rPr>
              <a:t>) Lock() {</a:t>
            </a:r>
            <a:endParaRPr b="1" dirty="0">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dirty="0">
                <a:solidFill>
                  <a:schemeClr val="lt1"/>
                </a:solidFill>
                <a:latin typeface="Consolas"/>
                <a:ea typeface="Consolas"/>
                <a:cs typeface="Consolas"/>
                <a:sym typeface="Consolas"/>
              </a:rPr>
              <a:t>&lt;-</a:t>
            </a:r>
            <a:r>
              <a:rPr lang="en" b="1" dirty="0" err="1">
                <a:solidFill>
                  <a:schemeClr val="lt1"/>
                </a:solidFill>
                <a:latin typeface="Consolas"/>
                <a:ea typeface="Consolas"/>
                <a:cs typeface="Consolas"/>
                <a:sym typeface="Consolas"/>
              </a:rPr>
              <a:t>lock.ch</a:t>
            </a:r>
            <a:endParaRPr b="1" dirty="0">
              <a:solidFill>
                <a:srgbClr val="666666"/>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b="1" dirty="0">
              <a:solidFill>
                <a:srgbClr val="EFEFEF"/>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(l *</a:t>
            </a:r>
            <a:r>
              <a:rPr lang="en" b="1" dirty="0">
                <a:solidFill>
                  <a:srgbClr val="6AA84F"/>
                </a:solidFill>
                <a:latin typeface="Consolas"/>
                <a:ea typeface="Consolas"/>
                <a:cs typeface="Consolas"/>
                <a:sym typeface="Consolas"/>
              </a:rPr>
              <a:t>Lock</a:t>
            </a:r>
            <a:r>
              <a:rPr lang="en" b="1" dirty="0">
                <a:solidFill>
                  <a:srgbClr val="EFEFEF"/>
                </a:solidFill>
                <a:latin typeface="Consolas"/>
                <a:ea typeface="Consolas"/>
                <a:cs typeface="Consolas"/>
                <a:sym typeface="Consolas"/>
              </a:rPr>
              <a:t>) Unlock() {</a:t>
            </a:r>
            <a:endParaRPr b="1" dirty="0">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dirty="0">
                <a:solidFill>
                  <a:srgbClr val="666666"/>
                </a:solidFill>
                <a:latin typeface="Consolas"/>
                <a:ea typeface="Consolas"/>
                <a:cs typeface="Consolas"/>
                <a:sym typeface="Consolas"/>
              </a:rPr>
              <a:t>// ???</a:t>
            </a:r>
            <a:endParaRPr b="1" dirty="0">
              <a:solidFill>
                <a:srgbClr val="666666"/>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rgbClr val="EFEFEF"/>
                </a:solidFill>
                <a:latin typeface="Consolas"/>
                <a:ea typeface="Consolas"/>
                <a:cs typeface="Consolas"/>
                <a:sym typeface="Consolas"/>
              </a:rPr>
              <a:t>}</a:t>
            </a:r>
            <a:endParaRPr sz="1200" dirty="0">
              <a:solidFill>
                <a:srgbClr val="0000FF"/>
              </a:solidFill>
              <a:latin typeface="Courier New"/>
              <a:ea typeface="Courier New"/>
              <a:cs typeface="Courier New"/>
              <a:sym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405"/>
        <p:cNvGrpSpPr/>
        <p:nvPr/>
      </p:nvGrpSpPr>
      <p:grpSpPr>
        <a:xfrm>
          <a:off x="0" y="0"/>
          <a:ext cx="0" cy="0"/>
          <a:chOff x="0" y="0"/>
          <a:chExt cx="0" cy="0"/>
        </a:xfrm>
      </p:grpSpPr>
      <p:sp>
        <p:nvSpPr>
          <p:cNvPr id="406" name="Google Shape;406;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Exercise: Implementing a mutex using channels</a:t>
            </a:r>
            <a:endParaRPr dirty="0">
              <a:solidFill>
                <a:schemeClr val="bg1"/>
              </a:solidFill>
            </a:endParaRPr>
          </a:p>
        </p:txBody>
      </p:sp>
      <p:sp>
        <p:nvSpPr>
          <p:cNvPr id="408" name="Google Shape;408;p4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407" name="Google Shape;407;p46"/>
          <p:cNvSpPr txBox="1"/>
          <p:nvPr/>
        </p:nvSpPr>
        <p:spPr>
          <a:xfrm>
            <a:off x="749550" y="1103350"/>
            <a:ext cx="3787800" cy="38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CBFF"/>
                </a:solidFill>
                <a:latin typeface="Consolas"/>
                <a:ea typeface="Consolas"/>
                <a:cs typeface="Consolas"/>
                <a:sym typeface="Consolas"/>
              </a:rPr>
              <a:t>type</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Lock </a:t>
            </a:r>
            <a:r>
              <a:rPr lang="en" b="1" dirty="0">
                <a:solidFill>
                  <a:srgbClr val="00CBFF"/>
                </a:solidFill>
                <a:latin typeface="Consolas"/>
                <a:ea typeface="Consolas"/>
                <a:cs typeface="Consolas"/>
                <a:sym typeface="Consolas"/>
              </a:rPr>
              <a:t>struct</a:t>
            </a:r>
            <a:r>
              <a:rPr lang="en" b="1" dirty="0">
                <a:solidFill>
                  <a:srgbClr val="EFEFEF"/>
                </a:solidFill>
                <a:latin typeface="Consolas"/>
                <a:ea typeface="Consolas"/>
                <a:cs typeface="Consolas"/>
                <a:sym typeface="Consolas"/>
              </a:rPr>
              <a:t> {</a:t>
            </a:r>
            <a:endParaRPr b="1" dirty="0">
              <a:solidFill>
                <a:srgbClr val="EFEFEF"/>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b="1" dirty="0" err="1">
                <a:solidFill>
                  <a:schemeClr val="lt1"/>
                </a:solidFill>
                <a:latin typeface="Consolas"/>
                <a:ea typeface="Consolas"/>
                <a:cs typeface="Consolas"/>
                <a:sym typeface="Consolas"/>
              </a:rPr>
              <a:t>ch</a:t>
            </a:r>
            <a:r>
              <a:rPr lang="en" b="1" dirty="0">
                <a:solidFill>
                  <a:schemeClr val="lt1"/>
                </a:solidFill>
                <a:latin typeface="Consolas"/>
                <a:ea typeface="Consolas"/>
                <a:cs typeface="Consolas"/>
                <a:sym typeface="Consolas"/>
              </a:rPr>
              <a:t> </a:t>
            </a:r>
            <a:r>
              <a:rPr lang="en" b="1" dirty="0" err="1">
                <a:solidFill>
                  <a:srgbClr val="AF79FF"/>
                </a:solidFill>
                <a:latin typeface="Consolas"/>
                <a:ea typeface="Consolas"/>
                <a:cs typeface="Consolas"/>
                <a:sym typeface="Consolas"/>
              </a:rPr>
              <a:t>chan</a:t>
            </a:r>
            <a:r>
              <a:rPr lang="en" b="1" dirty="0">
                <a:solidFill>
                  <a:srgbClr val="AF79FF"/>
                </a:solidFill>
                <a:latin typeface="Consolas"/>
                <a:ea typeface="Consolas"/>
                <a:cs typeface="Consolas"/>
                <a:sym typeface="Consolas"/>
              </a:rPr>
              <a:t> bool</a:t>
            </a:r>
            <a:endParaRPr b="1" dirty="0">
              <a:solidFill>
                <a:srgbClr val="6AA84F"/>
              </a:solidFill>
              <a:latin typeface="Consolas"/>
              <a:ea typeface="Consolas"/>
              <a:cs typeface="Consolas"/>
              <a:sym typeface="Consolas"/>
            </a:endParaRPr>
          </a:p>
          <a:p>
            <a:pPr marL="0" lvl="0" indent="0" algn="l" rtl="0">
              <a:spcBef>
                <a:spcPts val="0"/>
              </a:spcBef>
              <a:spcAft>
                <a:spcPts val="0"/>
              </a:spcAft>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endParaRPr b="1" dirty="0">
              <a:solidFill>
                <a:srgbClr val="EFEFEF"/>
              </a:solidFill>
              <a:latin typeface="Consolas"/>
              <a:ea typeface="Consolas"/>
              <a:cs typeface="Consolas"/>
              <a:sym typeface="Consolas"/>
            </a:endParaRPr>
          </a:p>
          <a:p>
            <a:pPr marL="0" lvl="0" indent="0" algn="l" rtl="0">
              <a:spcBef>
                <a:spcPts val="0"/>
              </a:spcBef>
              <a:spcAft>
                <a:spcPts val="0"/>
              </a:spcAft>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a:t>
            </a:r>
            <a:r>
              <a:rPr lang="en" b="1" dirty="0" err="1">
                <a:solidFill>
                  <a:srgbClr val="EFEFEF"/>
                </a:solidFill>
                <a:latin typeface="Consolas"/>
                <a:ea typeface="Consolas"/>
                <a:cs typeface="Consolas"/>
                <a:sym typeface="Consolas"/>
              </a:rPr>
              <a:t>NewLock</a:t>
            </a:r>
            <a:r>
              <a:rPr lang="en" b="1" dirty="0">
                <a:solidFill>
                  <a:srgbClr val="EFEFEF"/>
                </a:solidFill>
                <a:latin typeface="Consolas"/>
                <a:ea typeface="Consolas"/>
                <a:cs typeface="Consolas"/>
                <a:sym typeface="Consolas"/>
              </a:rPr>
              <a:t>() </a:t>
            </a:r>
            <a:r>
              <a:rPr lang="en" b="1" dirty="0">
                <a:solidFill>
                  <a:srgbClr val="6AA84F"/>
                </a:solidFill>
                <a:latin typeface="Consolas"/>
                <a:ea typeface="Consolas"/>
                <a:cs typeface="Consolas"/>
                <a:sym typeface="Consolas"/>
              </a:rPr>
              <a:t>Lock</a:t>
            </a:r>
            <a:r>
              <a:rPr lang="en" b="1" dirty="0">
                <a:solidFill>
                  <a:schemeClr val="lt1"/>
                </a:solidFill>
                <a:latin typeface="Consolas"/>
                <a:ea typeface="Consolas"/>
                <a:cs typeface="Consolas"/>
                <a:sym typeface="Consolas"/>
              </a:rPr>
              <a:t> {</a:t>
            </a:r>
            <a:endParaRPr b="1" dirty="0">
              <a:solidFill>
                <a:schemeClr val="lt1"/>
              </a:solidFill>
              <a:latin typeface="Consolas"/>
              <a:ea typeface="Consolas"/>
              <a:cs typeface="Consolas"/>
              <a:sym typeface="Consolas"/>
            </a:endParaRPr>
          </a:p>
          <a:p>
            <a:pPr marL="0" lvl="0" indent="0" algn="l" rtl="0">
              <a:spcBef>
                <a:spcPts val="0"/>
              </a:spcBef>
              <a:spcAft>
                <a:spcPts val="0"/>
              </a:spcAft>
              <a:buNone/>
            </a:pPr>
            <a:r>
              <a:rPr lang="en" b="1" dirty="0">
                <a:solidFill>
                  <a:schemeClr val="lt1"/>
                </a:solidFill>
                <a:latin typeface="Consolas"/>
                <a:ea typeface="Consolas"/>
                <a:cs typeface="Consolas"/>
                <a:sym typeface="Consolas"/>
              </a:rPr>
              <a:t>    lock := </a:t>
            </a:r>
            <a:r>
              <a:rPr lang="en" b="1" dirty="0">
                <a:solidFill>
                  <a:srgbClr val="6AA84F"/>
                </a:solidFill>
                <a:latin typeface="Consolas"/>
                <a:ea typeface="Consolas"/>
                <a:cs typeface="Consolas"/>
                <a:sym typeface="Consolas"/>
              </a:rPr>
              <a:t>Lock</a:t>
            </a:r>
            <a:r>
              <a:rPr lang="en" b="1" dirty="0">
                <a:solidFill>
                  <a:schemeClr val="lt1"/>
                </a:solidFill>
                <a:latin typeface="Consolas"/>
                <a:ea typeface="Consolas"/>
                <a:cs typeface="Consolas"/>
                <a:sym typeface="Consolas"/>
              </a:rPr>
              <a:t>{make(</a:t>
            </a:r>
            <a:r>
              <a:rPr lang="en" b="1" dirty="0" err="1">
                <a:solidFill>
                  <a:srgbClr val="AF79FF"/>
                </a:solidFill>
                <a:latin typeface="Consolas"/>
                <a:ea typeface="Consolas"/>
                <a:cs typeface="Consolas"/>
                <a:sym typeface="Consolas"/>
              </a:rPr>
              <a:t>chan</a:t>
            </a:r>
            <a:r>
              <a:rPr lang="en" b="1" dirty="0">
                <a:solidFill>
                  <a:srgbClr val="AF79FF"/>
                </a:solidFill>
                <a:latin typeface="Consolas"/>
                <a:ea typeface="Consolas"/>
                <a:cs typeface="Consolas"/>
                <a:sym typeface="Consolas"/>
              </a:rPr>
              <a:t> bool</a:t>
            </a:r>
            <a:r>
              <a:rPr lang="en" b="1" dirty="0">
                <a:solidFill>
                  <a:srgbClr val="FFFFFF"/>
                </a:solidFill>
                <a:latin typeface="Consolas"/>
                <a:ea typeface="Consolas"/>
                <a:cs typeface="Consolas"/>
                <a:sym typeface="Consolas"/>
              </a:rPr>
              <a:t>, 1</a:t>
            </a:r>
            <a:r>
              <a:rPr lang="en" b="1" dirty="0">
                <a:solidFill>
                  <a:schemeClr val="lt1"/>
                </a:solidFill>
                <a:latin typeface="Consolas"/>
                <a:ea typeface="Consolas"/>
                <a:cs typeface="Consolas"/>
                <a:sym typeface="Consolas"/>
              </a:rPr>
              <a:t>)}</a:t>
            </a:r>
            <a:endParaRPr b="1" dirty="0">
              <a:solidFill>
                <a:schemeClr val="lt1"/>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b="1" dirty="0">
                <a:solidFill>
                  <a:schemeClr val="lt1"/>
                </a:solidFill>
                <a:latin typeface="Consolas"/>
                <a:ea typeface="Consolas"/>
                <a:cs typeface="Consolas"/>
                <a:sym typeface="Consolas"/>
              </a:rPr>
              <a:t>    </a:t>
            </a:r>
            <a:r>
              <a:rPr lang="en" b="1" dirty="0" err="1">
                <a:solidFill>
                  <a:schemeClr val="lt1"/>
                </a:solidFill>
                <a:latin typeface="Consolas"/>
                <a:ea typeface="Consolas"/>
                <a:cs typeface="Consolas"/>
                <a:sym typeface="Consolas"/>
              </a:rPr>
              <a:t>lock.ch</a:t>
            </a:r>
            <a:r>
              <a:rPr lang="en" b="1" dirty="0">
                <a:solidFill>
                  <a:schemeClr val="lt1"/>
                </a:solidFill>
                <a:latin typeface="Consolas"/>
                <a:ea typeface="Consolas"/>
                <a:cs typeface="Consolas"/>
                <a:sym typeface="Consolas"/>
              </a:rPr>
              <a:t> &lt;- </a:t>
            </a:r>
            <a:r>
              <a:rPr lang="en" b="1" dirty="0">
                <a:solidFill>
                  <a:srgbClr val="FF9900"/>
                </a:solidFill>
                <a:latin typeface="Consolas"/>
                <a:ea typeface="Consolas"/>
                <a:cs typeface="Consolas"/>
                <a:sym typeface="Consolas"/>
              </a:rPr>
              <a:t>true </a:t>
            </a:r>
          </a:p>
          <a:p>
            <a:pPr marL="0" lvl="0" indent="0" algn="l" rtl="0">
              <a:spcBef>
                <a:spcPts val="0"/>
              </a:spcBef>
              <a:spcAft>
                <a:spcPts val="0"/>
              </a:spcAft>
              <a:buClr>
                <a:schemeClr val="dk1"/>
              </a:buClr>
              <a:buSzPts val="1100"/>
              <a:buFont typeface="Arial"/>
              <a:buNone/>
            </a:pPr>
            <a:r>
              <a:rPr lang="en" b="1" dirty="0">
                <a:solidFill>
                  <a:srgbClr val="FF9900"/>
                </a:solidFill>
                <a:latin typeface="Consolas"/>
                <a:ea typeface="Consolas"/>
                <a:cs typeface="Consolas"/>
                <a:sym typeface="Consolas"/>
              </a:rPr>
              <a:t>    </a:t>
            </a:r>
            <a:r>
              <a:rPr lang="en" b="1" dirty="0">
                <a:solidFill>
                  <a:srgbClr val="00CBFF"/>
                </a:solidFill>
                <a:latin typeface="Consolas"/>
                <a:ea typeface="Consolas"/>
                <a:cs typeface="Consolas"/>
                <a:sym typeface="Consolas"/>
              </a:rPr>
              <a:t>return</a:t>
            </a:r>
            <a:r>
              <a:rPr lang="en" b="1" dirty="0">
                <a:solidFill>
                  <a:schemeClr val="lt1"/>
                </a:solidFill>
                <a:latin typeface="Consolas"/>
                <a:ea typeface="Consolas"/>
                <a:cs typeface="Consolas"/>
                <a:sym typeface="Consolas"/>
              </a:rPr>
              <a:t> lock</a:t>
            </a:r>
            <a:endParaRPr b="1" dirty="0">
              <a:solidFill>
                <a:schemeClr val="lt1"/>
              </a:solidFill>
              <a:latin typeface="Consolas"/>
              <a:ea typeface="Consolas"/>
              <a:cs typeface="Consolas"/>
              <a:sym typeface="Consolas"/>
            </a:endParaRPr>
          </a:p>
          <a:p>
            <a:pPr marL="0" lvl="0" indent="0" algn="l" rtl="0">
              <a:spcBef>
                <a:spcPts val="0"/>
              </a:spcBef>
              <a:spcAft>
                <a:spcPts val="0"/>
              </a:spcAft>
              <a:buNone/>
            </a:pPr>
            <a:r>
              <a:rPr lang="en" b="1" dirty="0">
                <a:solidFill>
                  <a:schemeClr val="lt1"/>
                </a:solidFill>
                <a:latin typeface="Consolas"/>
                <a:ea typeface="Consolas"/>
                <a:cs typeface="Consolas"/>
                <a:sym typeface="Consolas"/>
              </a:rPr>
              <a:t>}</a:t>
            </a:r>
            <a:endParaRPr sz="1200" dirty="0">
              <a:solidFill>
                <a:srgbClr val="0000FF"/>
              </a:solidFill>
              <a:latin typeface="Courier New"/>
              <a:ea typeface="Courier New"/>
              <a:cs typeface="Courier New"/>
              <a:sym typeface="Courier New"/>
            </a:endParaRPr>
          </a:p>
          <a:p>
            <a:pPr marL="0" lvl="0" indent="0" algn="l" rtl="0">
              <a:spcBef>
                <a:spcPts val="0"/>
              </a:spcBef>
              <a:spcAft>
                <a:spcPts val="0"/>
              </a:spcAft>
              <a:buNone/>
            </a:pPr>
            <a:endParaRPr sz="1200" dirty="0">
              <a:solidFill>
                <a:srgbClr val="0000FF"/>
              </a:solidFill>
              <a:latin typeface="Courier New"/>
              <a:ea typeface="Courier New"/>
              <a:cs typeface="Courier New"/>
              <a:sym typeface="Courier New"/>
            </a:endParaRPr>
          </a:p>
          <a:p>
            <a:pPr marL="0" lvl="0" indent="0" algn="l" rtl="0">
              <a:spcBef>
                <a:spcPts val="0"/>
              </a:spcBef>
              <a:spcAft>
                <a:spcPts val="0"/>
              </a:spcAft>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(l *</a:t>
            </a:r>
            <a:r>
              <a:rPr lang="en" b="1" dirty="0">
                <a:solidFill>
                  <a:srgbClr val="6AA84F"/>
                </a:solidFill>
                <a:latin typeface="Consolas"/>
                <a:ea typeface="Consolas"/>
                <a:cs typeface="Consolas"/>
                <a:sym typeface="Consolas"/>
              </a:rPr>
              <a:t>Lock</a:t>
            </a:r>
            <a:r>
              <a:rPr lang="en" b="1" dirty="0">
                <a:solidFill>
                  <a:srgbClr val="EFEFEF"/>
                </a:solidFill>
                <a:latin typeface="Consolas"/>
                <a:ea typeface="Consolas"/>
                <a:cs typeface="Consolas"/>
                <a:sym typeface="Consolas"/>
              </a:rPr>
              <a:t>) Lock() {</a:t>
            </a:r>
            <a:endParaRPr b="1" dirty="0">
              <a:solidFill>
                <a:srgbClr val="EFEFEF"/>
              </a:solidFill>
              <a:latin typeface="Consolas"/>
              <a:ea typeface="Consolas"/>
              <a:cs typeface="Consolas"/>
              <a:sym typeface="Consolas"/>
            </a:endParaRPr>
          </a:p>
          <a:p>
            <a:pPr marL="0" lvl="0" indent="457200" algn="l" rtl="0">
              <a:spcBef>
                <a:spcPts val="0"/>
              </a:spcBef>
              <a:spcAft>
                <a:spcPts val="0"/>
              </a:spcAft>
              <a:buNone/>
            </a:pPr>
            <a:r>
              <a:rPr lang="en" b="1" dirty="0">
                <a:solidFill>
                  <a:schemeClr val="lt1"/>
                </a:solidFill>
                <a:latin typeface="Consolas"/>
                <a:ea typeface="Consolas"/>
                <a:cs typeface="Consolas"/>
                <a:sym typeface="Consolas"/>
              </a:rPr>
              <a:t>&lt;-</a:t>
            </a:r>
            <a:r>
              <a:rPr lang="en" b="1" dirty="0" err="1">
                <a:solidFill>
                  <a:schemeClr val="lt1"/>
                </a:solidFill>
                <a:latin typeface="Consolas"/>
                <a:ea typeface="Consolas"/>
                <a:cs typeface="Consolas"/>
                <a:sym typeface="Consolas"/>
              </a:rPr>
              <a:t>lock.ch</a:t>
            </a:r>
            <a:endParaRPr b="1" dirty="0">
              <a:solidFill>
                <a:srgbClr val="666666"/>
              </a:solidFill>
              <a:latin typeface="Consolas"/>
              <a:ea typeface="Consolas"/>
              <a:cs typeface="Consolas"/>
              <a:sym typeface="Consolas"/>
            </a:endParaRPr>
          </a:p>
          <a:p>
            <a:pPr marL="0" lvl="0" indent="0" algn="l" rtl="0">
              <a:spcBef>
                <a:spcPts val="0"/>
              </a:spcBef>
              <a:spcAft>
                <a:spcPts val="0"/>
              </a:spcAft>
              <a:buNone/>
            </a:pPr>
            <a:r>
              <a:rPr lang="en" b="1" dirty="0">
                <a:solidFill>
                  <a:srgbClr val="EFEFEF"/>
                </a:solidFill>
                <a:latin typeface="Consolas"/>
                <a:ea typeface="Consolas"/>
                <a:cs typeface="Consolas"/>
                <a:sym typeface="Consolas"/>
              </a:rPr>
              <a:t>}</a:t>
            </a:r>
            <a:endParaRPr b="1" dirty="0">
              <a:solidFill>
                <a:srgbClr val="EFEFEF"/>
              </a:solidFill>
              <a:latin typeface="Consolas"/>
              <a:ea typeface="Consolas"/>
              <a:cs typeface="Consolas"/>
              <a:sym typeface="Consolas"/>
            </a:endParaRPr>
          </a:p>
          <a:p>
            <a:pPr marL="0" lvl="0" indent="0" algn="l" rtl="0">
              <a:spcBef>
                <a:spcPts val="0"/>
              </a:spcBef>
              <a:spcAft>
                <a:spcPts val="0"/>
              </a:spcAft>
              <a:buNone/>
            </a:pPr>
            <a:endParaRPr b="1" dirty="0">
              <a:solidFill>
                <a:srgbClr val="EFEFEF"/>
              </a:solidFill>
              <a:latin typeface="Consolas"/>
              <a:ea typeface="Consolas"/>
              <a:cs typeface="Consolas"/>
              <a:sym typeface="Consolas"/>
            </a:endParaRPr>
          </a:p>
          <a:p>
            <a:pPr marL="0" lvl="0" indent="0" algn="l" rtl="0">
              <a:spcBef>
                <a:spcPts val="0"/>
              </a:spcBef>
              <a:spcAft>
                <a:spcPts val="0"/>
              </a:spcAft>
              <a:buNone/>
            </a:pPr>
            <a:r>
              <a:rPr lang="en" b="1" dirty="0" err="1">
                <a:solidFill>
                  <a:srgbClr val="00CBFF"/>
                </a:solidFill>
                <a:latin typeface="Consolas"/>
                <a:ea typeface="Consolas"/>
                <a:cs typeface="Consolas"/>
                <a:sym typeface="Consolas"/>
              </a:rPr>
              <a:t>func</a:t>
            </a:r>
            <a:r>
              <a:rPr lang="en" b="1" dirty="0">
                <a:solidFill>
                  <a:srgbClr val="EFEFEF"/>
                </a:solidFill>
                <a:latin typeface="Consolas"/>
                <a:ea typeface="Consolas"/>
                <a:cs typeface="Consolas"/>
                <a:sym typeface="Consolas"/>
              </a:rPr>
              <a:t> (l *</a:t>
            </a:r>
            <a:r>
              <a:rPr lang="en" b="1" dirty="0">
                <a:solidFill>
                  <a:srgbClr val="6AA84F"/>
                </a:solidFill>
                <a:latin typeface="Consolas"/>
                <a:ea typeface="Consolas"/>
                <a:cs typeface="Consolas"/>
                <a:sym typeface="Consolas"/>
              </a:rPr>
              <a:t>Lock</a:t>
            </a:r>
            <a:r>
              <a:rPr lang="en" b="1" dirty="0">
                <a:solidFill>
                  <a:srgbClr val="EFEFEF"/>
                </a:solidFill>
                <a:latin typeface="Consolas"/>
                <a:ea typeface="Consolas"/>
                <a:cs typeface="Consolas"/>
                <a:sym typeface="Consolas"/>
              </a:rPr>
              <a:t>) Unlock() {</a:t>
            </a:r>
            <a:endParaRPr b="1" dirty="0">
              <a:solidFill>
                <a:srgbClr val="EFEFEF"/>
              </a:solidFill>
              <a:latin typeface="Consolas"/>
              <a:ea typeface="Consolas"/>
              <a:cs typeface="Consolas"/>
              <a:sym typeface="Consolas"/>
            </a:endParaRPr>
          </a:p>
          <a:p>
            <a:pPr marL="0" lvl="0" indent="457200" algn="l" rtl="0">
              <a:spcBef>
                <a:spcPts val="0"/>
              </a:spcBef>
              <a:spcAft>
                <a:spcPts val="0"/>
              </a:spcAft>
              <a:buNone/>
            </a:pPr>
            <a:r>
              <a:rPr lang="en" b="1" dirty="0" err="1">
                <a:solidFill>
                  <a:schemeClr val="lt1"/>
                </a:solidFill>
                <a:latin typeface="Consolas"/>
                <a:ea typeface="Consolas"/>
                <a:cs typeface="Consolas"/>
                <a:sym typeface="Consolas"/>
              </a:rPr>
              <a:t>lock.ch</a:t>
            </a:r>
            <a:r>
              <a:rPr lang="en" b="1" dirty="0">
                <a:solidFill>
                  <a:schemeClr val="lt1"/>
                </a:solidFill>
                <a:latin typeface="Consolas"/>
                <a:ea typeface="Consolas"/>
                <a:cs typeface="Consolas"/>
                <a:sym typeface="Consolas"/>
              </a:rPr>
              <a:t> &lt;- </a:t>
            </a:r>
            <a:r>
              <a:rPr lang="en" b="1" dirty="0">
                <a:solidFill>
                  <a:srgbClr val="FF9900"/>
                </a:solidFill>
                <a:latin typeface="Consolas"/>
                <a:ea typeface="Consolas"/>
                <a:cs typeface="Consolas"/>
                <a:sym typeface="Consolas"/>
              </a:rPr>
              <a:t>true</a:t>
            </a:r>
            <a:endParaRPr b="1" dirty="0">
              <a:solidFill>
                <a:srgbClr val="666666"/>
              </a:solidFill>
              <a:latin typeface="Consolas"/>
              <a:ea typeface="Consolas"/>
              <a:cs typeface="Consolas"/>
              <a:sym typeface="Consolas"/>
            </a:endParaRPr>
          </a:p>
          <a:p>
            <a:pPr marL="0" lvl="0" indent="0" algn="l" rtl="0">
              <a:spcBef>
                <a:spcPts val="0"/>
              </a:spcBef>
              <a:spcAft>
                <a:spcPts val="0"/>
              </a:spcAft>
              <a:buNone/>
            </a:pPr>
            <a:r>
              <a:rPr lang="en" b="1" dirty="0">
                <a:solidFill>
                  <a:srgbClr val="EFEFEF"/>
                </a:solidFill>
                <a:latin typeface="Consolas"/>
                <a:ea typeface="Consolas"/>
                <a:cs typeface="Consolas"/>
                <a:sym typeface="Consolas"/>
              </a:rPr>
              <a:t>}</a:t>
            </a:r>
            <a:endParaRPr sz="1200" dirty="0">
              <a:solidFill>
                <a:srgbClr val="0000FF"/>
              </a:solidFill>
              <a:latin typeface="Courier New"/>
              <a:ea typeface="Courier New"/>
              <a:cs typeface="Courier New"/>
              <a:sym typeface="Courier New"/>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rPr>
              <a:t>Mutexes vs. Semaphores</a:t>
            </a:r>
            <a:endParaRPr>
              <a:solidFill>
                <a:schemeClr val="tx1"/>
              </a:solidFill>
            </a:endParaRPr>
          </a:p>
        </p:txBody>
      </p:sp>
      <p:sp>
        <p:nvSpPr>
          <p:cNvPr id="414" name="Google Shape;414;p47"/>
          <p:cNvSpPr txBox="1">
            <a:spLocks noGrp="1"/>
          </p:cNvSpPr>
          <p:nvPr>
            <p:ph type="body" idx="1"/>
          </p:nvPr>
        </p:nvSpPr>
        <p:spPr>
          <a:xfrm>
            <a:off x="311700" y="1152475"/>
            <a:ext cx="4037400" cy="28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tx1"/>
                </a:solidFill>
              </a:rPr>
              <a:t>Mutexes</a:t>
            </a:r>
            <a:r>
              <a:rPr lang="en" dirty="0">
                <a:solidFill>
                  <a:schemeClr val="tx1"/>
                </a:solidFill>
              </a:rPr>
              <a:t> allow 1 process to enter critical section at a time. Allows at most </a:t>
            </a:r>
            <a:r>
              <a:rPr lang="en" i="1" dirty="0">
                <a:solidFill>
                  <a:schemeClr val="tx1"/>
                </a:solidFill>
              </a:rPr>
              <a:t>n</a:t>
            </a:r>
            <a:r>
              <a:rPr lang="en" dirty="0">
                <a:solidFill>
                  <a:schemeClr val="tx1"/>
                </a:solidFill>
              </a:rPr>
              <a:t> concurrent accesses</a:t>
            </a:r>
            <a:endParaRPr dirty="0">
              <a:solidFill>
                <a:schemeClr val="tx1"/>
              </a:solidFill>
            </a:endParaRPr>
          </a:p>
          <a:p>
            <a:pPr marL="0" lvl="0" indent="0" algn="l" rtl="0">
              <a:spcBef>
                <a:spcPts val="1600"/>
              </a:spcBef>
              <a:spcAft>
                <a:spcPts val="0"/>
              </a:spcAft>
              <a:buNone/>
            </a:pPr>
            <a:endParaRPr dirty="0">
              <a:solidFill>
                <a:schemeClr val="tx1"/>
              </a:solidFill>
            </a:endParaRPr>
          </a:p>
          <a:p>
            <a:pPr marL="0" lvl="0" indent="0" algn="l" rtl="0">
              <a:spcBef>
                <a:spcPts val="1600"/>
              </a:spcBef>
              <a:spcAft>
                <a:spcPts val="1600"/>
              </a:spcAft>
              <a:buNone/>
            </a:pPr>
            <a:r>
              <a:rPr lang="en" b="1" dirty="0">
                <a:solidFill>
                  <a:schemeClr val="tx1"/>
                </a:solidFill>
              </a:rPr>
              <a:t>Semaphores</a:t>
            </a:r>
            <a:r>
              <a:rPr lang="en" dirty="0">
                <a:solidFill>
                  <a:schemeClr val="tx1"/>
                </a:solidFill>
              </a:rPr>
              <a:t> allow up to </a:t>
            </a:r>
            <a:r>
              <a:rPr lang="en" b="1" dirty="0">
                <a:solidFill>
                  <a:schemeClr val="tx1"/>
                </a:solidFill>
              </a:rPr>
              <a:t>N</a:t>
            </a:r>
            <a:r>
              <a:rPr lang="en" dirty="0">
                <a:solidFill>
                  <a:schemeClr val="tx1"/>
                </a:solidFill>
              </a:rPr>
              <a:t> processes to enter critical section simultaneously</a:t>
            </a:r>
            <a:endParaRPr dirty="0">
              <a:solidFill>
                <a:schemeClr val="tx1"/>
              </a:solidFill>
            </a:endParaRPr>
          </a:p>
        </p:txBody>
      </p:sp>
      <p:sp>
        <p:nvSpPr>
          <p:cNvPr id="424" name="Google Shape;424;p4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35</a:t>
            </a:fld>
            <a:endParaRPr>
              <a:solidFill>
                <a:schemeClr val="tx1"/>
              </a:solidFill>
            </a:endParaRPr>
          </a:p>
        </p:txBody>
      </p:sp>
      <p:sp>
        <p:nvSpPr>
          <p:cNvPr id="415" name="Google Shape;415;p47"/>
          <p:cNvSpPr/>
          <p:nvPr/>
        </p:nvSpPr>
        <p:spPr>
          <a:xfrm>
            <a:off x="4899850" y="1148425"/>
            <a:ext cx="3504300" cy="341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tx1"/>
                </a:solidFill>
              </a:rPr>
              <a:t>Study Rooms</a:t>
            </a:r>
            <a:endParaRPr>
              <a:solidFill>
                <a:schemeClr val="tx1"/>
              </a:solidFill>
            </a:endParaRPr>
          </a:p>
        </p:txBody>
      </p:sp>
      <p:sp>
        <p:nvSpPr>
          <p:cNvPr id="416" name="Google Shape;416;p47"/>
          <p:cNvSpPr/>
          <p:nvPr/>
        </p:nvSpPr>
        <p:spPr>
          <a:xfrm>
            <a:off x="4830425" y="1148425"/>
            <a:ext cx="891300" cy="1149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tx1"/>
                </a:solidFill>
              </a:rPr>
              <a:t>1</a:t>
            </a:r>
            <a:endParaRPr>
              <a:solidFill>
                <a:schemeClr val="tx1"/>
              </a:solidFill>
            </a:endParaRPr>
          </a:p>
        </p:txBody>
      </p:sp>
      <p:sp>
        <p:nvSpPr>
          <p:cNvPr id="417" name="Google Shape;417;p47"/>
          <p:cNvSpPr/>
          <p:nvPr/>
        </p:nvSpPr>
        <p:spPr>
          <a:xfrm>
            <a:off x="4830425" y="2281825"/>
            <a:ext cx="891300" cy="1149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tx1"/>
                </a:solidFill>
              </a:rPr>
              <a:t>2</a:t>
            </a:r>
            <a:endParaRPr>
              <a:solidFill>
                <a:schemeClr val="tx1"/>
              </a:solidFill>
            </a:endParaRPr>
          </a:p>
        </p:txBody>
      </p:sp>
      <p:sp>
        <p:nvSpPr>
          <p:cNvPr id="418" name="Google Shape;418;p47"/>
          <p:cNvSpPr/>
          <p:nvPr/>
        </p:nvSpPr>
        <p:spPr>
          <a:xfrm>
            <a:off x="4830425" y="3431425"/>
            <a:ext cx="891300" cy="1149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tx1"/>
                </a:solidFill>
              </a:rPr>
              <a:t>3</a:t>
            </a:r>
            <a:endParaRPr>
              <a:solidFill>
                <a:schemeClr val="tx1"/>
              </a:solidFill>
            </a:endParaRPr>
          </a:p>
        </p:txBody>
      </p:sp>
      <p:sp>
        <p:nvSpPr>
          <p:cNvPr id="419" name="Google Shape;419;p47"/>
          <p:cNvSpPr/>
          <p:nvPr/>
        </p:nvSpPr>
        <p:spPr>
          <a:xfrm>
            <a:off x="7512925" y="1152475"/>
            <a:ext cx="891300" cy="1149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tx1"/>
                </a:solidFill>
              </a:rPr>
              <a:t>7</a:t>
            </a:r>
            <a:endParaRPr>
              <a:solidFill>
                <a:schemeClr val="tx1"/>
              </a:solidFill>
            </a:endParaRPr>
          </a:p>
        </p:txBody>
      </p:sp>
      <p:sp>
        <p:nvSpPr>
          <p:cNvPr id="420" name="Google Shape;420;p47"/>
          <p:cNvSpPr/>
          <p:nvPr/>
        </p:nvSpPr>
        <p:spPr>
          <a:xfrm>
            <a:off x="7512925" y="2285875"/>
            <a:ext cx="891300" cy="1149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tx1"/>
                </a:solidFill>
              </a:rPr>
              <a:t>6</a:t>
            </a:r>
            <a:endParaRPr>
              <a:solidFill>
                <a:schemeClr val="tx1"/>
              </a:solidFill>
            </a:endParaRPr>
          </a:p>
        </p:txBody>
      </p:sp>
      <p:sp>
        <p:nvSpPr>
          <p:cNvPr id="421" name="Google Shape;421;p47"/>
          <p:cNvSpPr/>
          <p:nvPr/>
        </p:nvSpPr>
        <p:spPr>
          <a:xfrm>
            <a:off x="7512925" y="3435475"/>
            <a:ext cx="891300" cy="1149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tx1"/>
                </a:solidFill>
              </a:rPr>
              <a:t>5</a:t>
            </a:r>
            <a:endParaRPr>
              <a:solidFill>
                <a:schemeClr val="tx1"/>
              </a:solidFill>
            </a:endParaRPr>
          </a:p>
        </p:txBody>
      </p:sp>
      <p:sp>
        <p:nvSpPr>
          <p:cNvPr id="422" name="Google Shape;422;p47"/>
          <p:cNvSpPr/>
          <p:nvPr/>
        </p:nvSpPr>
        <p:spPr>
          <a:xfrm>
            <a:off x="5721725" y="3831025"/>
            <a:ext cx="1791300" cy="750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tx1"/>
                </a:solidFill>
              </a:rPr>
              <a:t>4</a:t>
            </a:r>
            <a:endParaRPr>
              <a:solidFill>
                <a:schemeClr val="tx1"/>
              </a:solidFill>
            </a:endParaRPr>
          </a:p>
        </p:txBody>
      </p:sp>
      <p:sp>
        <p:nvSpPr>
          <p:cNvPr id="423" name="Google Shape;423;p47"/>
          <p:cNvSpPr/>
          <p:nvPr/>
        </p:nvSpPr>
        <p:spPr>
          <a:xfrm>
            <a:off x="6305313" y="1441075"/>
            <a:ext cx="624000" cy="259800"/>
          </a:xfrm>
          <a:prstGeom prst="rect">
            <a:avLst/>
          </a:prstGeom>
          <a:solidFill>
            <a:srgbClr val="783F0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Outline</a:t>
            </a:r>
            <a:endParaRPr dirty="0">
              <a:solidFill>
                <a:schemeClr val="tx1"/>
              </a:solidFill>
            </a:endParaRPr>
          </a:p>
        </p:txBody>
      </p:sp>
      <p:sp>
        <p:nvSpPr>
          <p:cNvPr id="430" name="Google Shape;430;p4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bg2"/>
                </a:solidFill>
              </a:rPr>
              <a:t>Two synchronization mechanisms</a:t>
            </a:r>
            <a:endParaRPr dirty="0">
              <a:solidFill>
                <a:schemeClr val="bg2"/>
              </a:solidFill>
            </a:endParaRPr>
          </a:p>
          <a:p>
            <a:pPr marL="0" lvl="0" indent="457200" algn="l" rtl="0">
              <a:spcBef>
                <a:spcPts val="1600"/>
              </a:spcBef>
              <a:spcAft>
                <a:spcPts val="0"/>
              </a:spcAft>
              <a:buClr>
                <a:schemeClr val="dk1"/>
              </a:buClr>
              <a:buSzPts val="1100"/>
              <a:buFont typeface="Arial"/>
              <a:buNone/>
            </a:pPr>
            <a:r>
              <a:rPr lang="en" dirty="0">
                <a:solidFill>
                  <a:schemeClr val="bg2"/>
                </a:solidFill>
              </a:rPr>
              <a:t>Locks</a:t>
            </a:r>
            <a:endParaRPr dirty="0">
              <a:solidFill>
                <a:schemeClr val="bg2"/>
              </a:solidFill>
            </a:endParaRPr>
          </a:p>
          <a:p>
            <a:pPr marL="0" lvl="0" indent="457200" algn="l" rtl="0">
              <a:spcBef>
                <a:spcPts val="1600"/>
              </a:spcBef>
              <a:spcAft>
                <a:spcPts val="0"/>
              </a:spcAft>
              <a:buClr>
                <a:schemeClr val="dk1"/>
              </a:buClr>
              <a:buSzPts val="1100"/>
              <a:buFont typeface="Arial"/>
              <a:buNone/>
            </a:pPr>
            <a:r>
              <a:rPr lang="en" dirty="0">
                <a:solidFill>
                  <a:schemeClr val="bg2"/>
                </a:solidFill>
              </a:rPr>
              <a:t>Channels</a:t>
            </a:r>
            <a:endParaRPr dirty="0">
              <a:solidFill>
                <a:schemeClr val="bg2"/>
              </a:solidFill>
            </a:endParaRPr>
          </a:p>
          <a:p>
            <a:pPr marL="0" lvl="0" indent="0" algn="l" rtl="0">
              <a:spcBef>
                <a:spcPts val="1600"/>
              </a:spcBef>
              <a:spcAft>
                <a:spcPts val="1600"/>
              </a:spcAft>
              <a:buNone/>
            </a:pPr>
            <a:r>
              <a:rPr lang="en" b="1" dirty="0">
                <a:solidFill>
                  <a:schemeClr val="tx1"/>
                </a:solidFill>
              </a:rPr>
              <a:t>MapReduce</a:t>
            </a:r>
            <a:endParaRPr dirty="0">
              <a:solidFill>
                <a:schemeClr val="tx1"/>
              </a:solidFill>
            </a:endParaRPr>
          </a:p>
        </p:txBody>
      </p:sp>
      <p:sp>
        <p:nvSpPr>
          <p:cNvPr id="431" name="Google Shape;431;p4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36</a:t>
            </a:fld>
            <a:endParaRPr>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5">
          <a:extLst>
            <a:ext uri="{FF2B5EF4-FFF2-40B4-BE49-F238E27FC236}">
              <a16:creationId xmlns:a16="http://schemas.microsoft.com/office/drawing/2014/main" id="{3F766A63-36FF-9FE8-6C5E-300A89042C2B}"/>
            </a:ext>
          </a:extLst>
        </p:cNvPr>
        <p:cNvGrpSpPr/>
        <p:nvPr/>
      </p:nvGrpSpPr>
      <p:grpSpPr>
        <a:xfrm>
          <a:off x="0" y="0"/>
          <a:ext cx="0" cy="0"/>
          <a:chOff x="0" y="0"/>
          <a:chExt cx="0" cy="0"/>
        </a:xfrm>
      </p:grpSpPr>
      <p:sp>
        <p:nvSpPr>
          <p:cNvPr id="436" name="Google Shape;436;p49">
            <a:extLst>
              <a:ext uri="{FF2B5EF4-FFF2-40B4-BE49-F238E27FC236}">
                <a16:creationId xmlns:a16="http://schemas.microsoft.com/office/drawing/2014/main" id="{F7E7A302-6273-207B-3F28-F4F813568E40}"/>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 Word count</a:t>
            </a:r>
            <a:endParaRPr/>
          </a:p>
        </p:txBody>
      </p:sp>
      <p:sp>
        <p:nvSpPr>
          <p:cNvPr id="437" name="Google Shape;437;p49">
            <a:extLst>
              <a:ext uri="{FF2B5EF4-FFF2-40B4-BE49-F238E27FC236}">
                <a16:creationId xmlns:a16="http://schemas.microsoft.com/office/drawing/2014/main" id="{3616F731-CFB4-38D8-CA15-644F44648563}"/>
              </a:ext>
            </a:extLst>
          </p:cNvPr>
          <p:cNvSpPr txBox="1">
            <a:spLocks noGrp="1"/>
          </p:cNvSpPr>
          <p:nvPr>
            <p:ph type="body" idx="1"/>
          </p:nvPr>
        </p:nvSpPr>
        <p:spPr>
          <a:xfrm>
            <a:off x="1236750" y="1430013"/>
            <a:ext cx="6670500" cy="572700"/>
          </a:xfrm>
          <a:prstGeom prst="rect">
            <a:avLst/>
          </a:prstGeom>
        </p:spPr>
        <p:txBody>
          <a:bodyPr spcFirstLastPara="1" wrap="square" lIns="91425" tIns="91425" rIns="91425" bIns="91425" anchor="t" anchorCtr="0">
            <a:noAutofit/>
          </a:bodyPr>
          <a:lstStyle/>
          <a:p>
            <a:pPr marL="0" lvl="0" indent="0" algn="ctr" rtl="0">
              <a:lnSpc>
                <a:spcPct val="110000"/>
              </a:lnSpc>
              <a:spcBef>
                <a:spcPts val="0"/>
              </a:spcBef>
              <a:spcAft>
                <a:spcPts val="0"/>
              </a:spcAft>
              <a:buClr>
                <a:schemeClr val="dk1"/>
              </a:buClr>
              <a:buFont typeface="Arial"/>
              <a:buNone/>
            </a:pPr>
            <a:r>
              <a:rPr lang="en" sz="2800" i="1" dirty="0">
                <a:solidFill>
                  <a:schemeClr val="dk1"/>
                </a:solidFill>
                <a:latin typeface="Times New Roman"/>
                <a:ea typeface="Times New Roman"/>
                <a:cs typeface="Times New Roman"/>
                <a:sym typeface="Times New Roman"/>
              </a:rPr>
              <a:t>How much wood would a woodchuck chuck if a </a:t>
            </a:r>
            <a:r>
              <a:rPr lang="en" sz="2800" i="1" dirty="0" err="1">
                <a:solidFill>
                  <a:schemeClr val="dk1"/>
                </a:solidFill>
                <a:latin typeface="Times New Roman"/>
                <a:ea typeface="Times New Roman"/>
                <a:cs typeface="Times New Roman"/>
                <a:sym typeface="Times New Roman"/>
              </a:rPr>
              <a:t>wooadchuck</a:t>
            </a:r>
            <a:r>
              <a:rPr lang="en" sz="2800" i="1" dirty="0">
                <a:solidFill>
                  <a:schemeClr val="dk1"/>
                </a:solidFill>
                <a:latin typeface="Times New Roman"/>
                <a:ea typeface="Times New Roman"/>
                <a:cs typeface="Times New Roman"/>
                <a:sym typeface="Times New Roman"/>
              </a:rPr>
              <a:t> could chuck wood?</a:t>
            </a:r>
            <a:endParaRPr sz="2800" i="1" dirty="0">
              <a:solidFill>
                <a:schemeClr val="dk1"/>
              </a:solidFill>
              <a:latin typeface="Times New Roman"/>
              <a:ea typeface="Times New Roman"/>
              <a:cs typeface="Times New Roman"/>
              <a:sym typeface="Times New Roman"/>
            </a:endParaRPr>
          </a:p>
        </p:txBody>
      </p:sp>
      <p:sp>
        <p:nvSpPr>
          <p:cNvPr id="440" name="Google Shape;440;p49">
            <a:extLst>
              <a:ext uri="{FF2B5EF4-FFF2-40B4-BE49-F238E27FC236}">
                <a16:creationId xmlns:a16="http://schemas.microsoft.com/office/drawing/2014/main" id="{3F1D9E95-749F-5F64-E22A-813BAD996C92}"/>
              </a:ext>
            </a:extLst>
          </p:cNvPr>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439" name="Google Shape;439;p49">
            <a:extLst>
              <a:ext uri="{FF2B5EF4-FFF2-40B4-BE49-F238E27FC236}">
                <a16:creationId xmlns:a16="http://schemas.microsoft.com/office/drawing/2014/main" id="{49A60339-1390-81DD-F7AF-A890B180BDDC}"/>
              </a:ext>
            </a:extLst>
          </p:cNvPr>
          <p:cNvSpPr txBox="1">
            <a:spLocks noGrp="1"/>
          </p:cNvSpPr>
          <p:nvPr>
            <p:ph type="body" idx="4294967295"/>
          </p:nvPr>
        </p:nvSpPr>
        <p:spPr>
          <a:xfrm>
            <a:off x="0" y="3155950"/>
            <a:ext cx="7318375" cy="530225"/>
          </a:xfrm>
          <a:prstGeom prst="rect">
            <a:avLst/>
          </a:prstGeom>
        </p:spPr>
        <p:txBody>
          <a:bodyPr spcFirstLastPara="1" wrap="square" lIns="91425" tIns="91425" rIns="91425" bIns="91425" anchor="t" anchorCtr="0">
            <a:noAutofit/>
          </a:bodyPr>
          <a:lstStyle/>
          <a:p>
            <a:pPr marL="0" lvl="0" indent="0" algn="ctr" rtl="0">
              <a:lnSpc>
                <a:spcPct val="110000"/>
              </a:lnSpc>
              <a:spcBef>
                <a:spcPts val="0"/>
              </a:spcBef>
              <a:spcAft>
                <a:spcPts val="0"/>
              </a:spcAft>
              <a:buNone/>
            </a:pPr>
            <a:r>
              <a:rPr lang="en" i="1" dirty="0">
                <a:solidFill>
                  <a:schemeClr val="dk1"/>
                </a:solidFill>
                <a:latin typeface="Consolas"/>
                <a:ea typeface="Consolas"/>
                <a:cs typeface="Consolas"/>
                <a:sym typeface="Consolas"/>
              </a:rPr>
              <a:t>how: 1, much: 1, wood: 2, would: 1, a: 2, woodchuck: 2, chuck: 2, if: 1, could: 1</a:t>
            </a:r>
            <a:endParaRPr i="1" dirty="0">
              <a:solidFill>
                <a:schemeClr val="dk1"/>
              </a:solidFill>
              <a:latin typeface="Consolas"/>
              <a:ea typeface="Consolas"/>
              <a:cs typeface="Consolas"/>
              <a:sym typeface="Consolas"/>
            </a:endParaRPr>
          </a:p>
        </p:txBody>
      </p:sp>
      <p:cxnSp>
        <p:nvCxnSpPr>
          <p:cNvPr id="438" name="Google Shape;438;p49">
            <a:extLst>
              <a:ext uri="{FF2B5EF4-FFF2-40B4-BE49-F238E27FC236}">
                <a16:creationId xmlns:a16="http://schemas.microsoft.com/office/drawing/2014/main" id="{5D1C13B0-F2DF-F465-36D5-6E831CE12486}"/>
              </a:ext>
            </a:extLst>
          </p:cNvPr>
          <p:cNvCxnSpPr/>
          <p:nvPr/>
        </p:nvCxnSpPr>
        <p:spPr>
          <a:xfrm flipH="1">
            <a:off x="4572050" y="2470600"/>
            <a:ext cx="4500" cy="685200"/>
          </a:xfrm>
          <a:prstGeom prst="straightConnector1">
            <a:avLst/>
          </a:prstGeom>
          <a:noFill/>
          <a:ln w="28575" cap="flat" cmpd="sng">
            <a:solidFill>
              <a:srgbClr val="000000"/>
            </a:solidFill>
            <a:prstDash val="solid"/>
            <a:round/>
            <a:headEnd type="none" w="med" len="med"/>
            <a:tailEnd type="triangle" w="med" len="med"/>
          </a:ln>
        </p:spPr>
      </p:cxnSp>
    </p:spTree>
    <p:extLst>
      <p:ext uri="{BB962C8B-B14F-4D97-AF65-F5344CB8AC3E}">
        <p14:creationId xmlns:p14="http://schemas.microsoft.com/office/powerpoint/2010/main" val="2824972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 Word count</a:t>
            </a:r>
            <a:endParaRPr/>
          </a:p>
        </p:txBody>
      </p:sp>
      <p:sp>
        <p:nvSpPr>
          <p:cNvPr id="446" name="Google Shape;446;p50"/>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000000"/>
                </a:solidFill>
              </a:rPr>
              <a:t>Locally</a:t>
            </a:r>
            <a:r>
              <a:rPr lang="en">
                <a:solidFill>
                  <a:srgbClr val="000000"/>
                </a:solidFill>
              </a:rPr>
              <a:t>: tokenize and put words in a hash map</a:t>
            </a:r>
            <a:endParaRPr>
              <a:solidFill>
                <a:srgbClr val="000000"/>
              </a:solidFill>
            </a:endParaRPr>
          </a:p>
        </p:txBody>
      </p:sp>
      <p:sp>
        <p:nvSpPr>
          <p:cNvPr id="448" name="Google Shape;448;p5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447" name="Google Shape;447;p50"/>
          <p:cNvSpPr txBox="1">
            <a:spLocks noGrp="1"/>
          </p:cNvSpPr>
          <p:nvPr>
            <p:ph type="body" idx="4294967295"/>
          </p:nvPr>
        </p:nvSpPr>
        <p:spPr>
          <a:xfrm>
            <a:off x="311700" y="2027252"/>
            <a:ext cx="8521700" cy="21955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rPr>
              <a:t>How do you parallelize this?</a:t>
            </a:r>
            <a:endParaRPr b="1" dirty="0">
              <a:solidFill>
                <a:srgbClr val="000000"/>
              </a:solidFill>
            </a:endParaRPr>
          </a:p>
          <a:p>
            <a:pPr marL="0" lvl="0" indent="457200" algn="l" rtl="0">
              <a:spcBef>
                <a:spcPts val="1600"/>
              </a:spcBef>
              <a:spcAft>
                <a:spcPts val="0"/>
              </a:spcAft>
              <a:buNone/>
            </a:pPr>
            <a:r>
              <a:rPr lang="en" b="1" dirty="0">
                <a:solidFill>
                  <a:srgbClr val="000000"/>
                </a:solidFill>
              </a:rPr>
              <a:t>Partition </a:t>
            </a:r>
            <a:r>
              <a:rPr lang="en" dirty="0">
                <a:solidFill>
                  <a:srgbClr val="000000"/>
                </a:solidFill>
              </a:rPr>
              <a:t>the document into </a:t>
            </a:r>
            <a:r>
              <a:rPr lang="en" i="1" dirty="0">
                <a:solidFill>
                  <a:srgbClr val="000000"/>
                </a:solidFill>
              </a:rPr>
              <a:t>n</a:t>
            </a:r>
            <a:r>
              <a:rPr lang="en" dirty="0">
                <a:solidFill>
                  <a:srgbClr val="000000"/>
                </a:solidFill>
              </a:rPr>
              <a:t> partitions.</a:t>
            </a:r>
            <a:endParaRPr dirty="0">
              <a:solidFill>
                <a:srgbClr val="000000"/>
              </a:solidFill>
            </a:endParaRPr>
          </a:p>
          <a:p>
            <a:pPr marL="0" lvl="0" indent="457200" algn="l" rtl="0">
              <a:spcBef>
                <a:spcPts val="1600"/>
              </a:spcBef>
              <a:spcAft>
                <a:spcPts val="0"/>
              </a:spcAft>
              <a:buNone/>
            </a:pPr>
            <a:r>
              <a:rPr lang="en" dirty="0">
                <a:solidFill>
                  <a:srgbClr val="000000"/>
                </a:solidFill>
              </a:rPr>
              <a:t>Build </a:t>
            </a:r>
            <a:r>
              <a:rPr lang="en" i="1" dirty="0">
                <a:solidFill>
                  <a:srgbClr val="000000"/>
                </a:solidFill>
              </a:rPr>
              <a:t>n</a:t>
            </a:r>
            <a:r>
              <a:rPr lang="en" dirty="0">
                <a:solidFill>
                  <a:srgbClr val="000000"/>
                </a:solidFill>
              </a:rPr>
              <a:t> hash maps, one for each partition</a:t>
            </a:r>
            <a:endParaRPr dirty="0">
              <a:solidFill>
                <a:srgbClr val="000000"/>
              </a:solidFill>
            </a:endParaRPr>
          </a:p>
          <a:p>
            <a:pPr marL="0" lvl="0" indent="457200" algn="l" rtl="0">
              <a:spcBef>
                <a:spcPts val="1600"/>
              </a:spcBef>
              <a:spcAft>
                <a:spcPts val="1600"/>
              </a:spcAft>
              <a:buNone/>
            </a:pPr>
            <a:r>
              <a:rPr lang="en" dirty="0">
                <a:solidFill>
                  <a:srgbClr val="000000"/>
                </a:solidFill>
              </a:rPr>
              <a:t>Merge the </a:t>
            </a:r>
            <a:r>
              <a:rPr lang="en" i="1" dirty="0">
                <a:solidFill>
                  <a:srgbClr val="000000"/>
                </a:solidFill>
              </a:rPr>
              <a:t>n</a:t>
            </a:r>
            <a:r>
              <a:rPr lang="en" dirty="0">
                <a:solidFill>
                  <a:srgbClr val="000000"/>
                </a:solidFill>
              </a:rPr>
              <a:t> hash maps (by key)</a:t>
            </a:r>
            <a:endParaRPr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animEffect transition="in" filter="fade">
                                      <p:cBhvr>
                                        <p:cTn id="7" dur="1"/>
                                        <p:tgtEl>
                                          <p:spTgt spid="4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7">
                                            <p:txEl>
                                              <p:pRg st="1" end="1"/>
                                            </p:txEl>
                                          </p:spTgt>
                                        </p:tgtEl>
                                        <p:attrNameLst>
                                          <p:attrName>style.visibility</p:attrName>
                                        </p:attrNameLst>
                                      </p:cBhvr>
                                      <p:to>
                                        <p:strVal val="visible"/>
                                      </p:to>
                                    </p:set>
                                    <p:animEffect transition="in" filter="fade">
                                      <p:cBhvr>
                                        <p:cTn id="12" dur="1"/>
                                        <p:tgtEl>
                                          <p:spTgt spid="4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7">
                                            <p:txEl>
                                              <p:pRg st="2" end="2"/>
                                            </p:txEl>
                                          </p:spTgt>
                                        </p:tgtEl>
                                        <p:attrNameLst>
                                          <p:attrName>style.visibility</p:attrName>
                                        </p:attrNameLst>
                                      </p:cBhvr>
                                      <p:to>
                                        <p:strVal val="visible"/>
                                      </p:to>
                                    </p:set>
                                    <p:animEffect transition="in" filter="fade">
                                      <p:cBhvr>
                                        <p:cTn id="17" dur="1"/>
                                        <p:tgtEl>
                                          <p:spTgt spid="4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7">
                                            <p:txEl>
                                              <p:pRg st="3" end="3"/>
                                            </p:txEl>
                                          </p:spTgt>
                                        </p:tgtEl>
                                        <p:attrNameLst>
                                          <p:attrName>style.visibility</p:attrName>
                                        </p:attrNameLst>
                                      </p:cBhvr>
                                      <p:to>
                                        <p:strVal val="visible"/>
                                      </p:to>
                                    </p:set>
                                    <p:animEffect transition="in" filter="fade">
                                      <p:cBhvr>
                                        <p:cTn id="22" dur="1"/>
                                        <p:tgtEl>
                                          <p:spTgt spid="4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1"/>
          <p:cNvSpPr/>
          <p:nvPr/>
        </p:nvSpPr>
        <p:spPr>
          <a:xfrm>
            <a:off x="2451425" y="1576750"/>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4" name="Google Shape;454;p51"/>
          <p:cNvPicPr preferRelativeResize="0"/>
          <p:nvPr/>
        </p:nvPicPr>
        <p:blipFill>
          <a:blip r:embed="rId3">
            <a:alphaModFix/>
          </a:blip>
          <a:stretch>
            <a:fillRect/>
          </a:stretch>
        </p:blipFill>
        <p:spPr>
          <a:xfrm>
            <a:off x="3157750" y="2229325"/>
            <a:ext cx="760025" cy="760025"/>
          </a:xfrm>
          <a:prstGeom prst="rect">
            <a:avLst/>
          </a:prstGeom>
          <a:noFill/>
          <a:ln>
            <a:noFill/>
          </a:ln>
        </p:spPr>
      </p:pic>
      <p:pic>
        <p:nvPicPr>
          <p:cNvPr id="455" name="Google Shape;455;p51"/>
          <p:cNvPicPr preferRelativeResize="0"/>
          <p:nvPr/>
        </p:nvPicPr>
        <p:blipFill>
          <a:blip r:embed="rId3">
            <a:alphaModFix/>
          </a:blip>
          <a:stretch>
            <a:fillRect/>
          </a:stretch>
        </p:blipFill>
        <p:spPr>
          <a:xfrm>
            <a:off x="4246325" y="1895950"/>
            <a:ext cx="760025" cy="760025"/>
          </a:xfrm>
          <a:prstGeom prst="rect">
            <a:avLst/>
          </a:prstGeom>
          <a:noFill/>
          <a:ln>
            <a:noFill/>
          </a:ln>
        </p:spPr>
      </p:pic>
      <p:pic>
        <p:nvPicPr>
          <p:cNvPr id="456" name="Google Shape;456;p51"/>
          <p:cNvPicPr preferRelativeResize="0"/>
          <p:nvPr/>
        </p:nvPicPr>
        <p:blipFill>
          <a:blip r:embed="rId3">
            <a:alphaModFix/>
          </a:blip>
          <a:stretch>
            <a:fillRect/>
          </a:stretch>
        </p:blipFill>
        <p:spPr>
          <a:xfrm>
            <a:off x="5233425" y="2065150"/>
            <a:ext cx="760025" cy="760025"/>
          </a:xfrm>
          <a:prstGeom prst="rect">
            <a:avLst/>
          </a:prstGeom>
          <a:noFill/>
          <a:ln>
            <a:noFill/>
          </a:ln>
        </p:spPr>
      </p:pic>
      <p:pic>
        <p:nvPicPr>
          <p:cNvPr id="457" name="Google Shape;457;p51"/>
          <p:cNvPicPr preferRelativeResize="0"/>
          <p:nvPr/>
        </p:nvPicPr>
        <p:blipFill>
          <a:blip r:embed="rId3">
            <a:alphaModFix/>
          </a:blip>
          <a:stretch>
            <a:fillRect/>
          </a:stretch>
        </p:blipFill>
        <p:spPr>
          <a:xfrm>
            <a:off x="3771125" y="2989350"/>
            <a:ext cx="760025" cy="760025"/>
          </a:xfrm>
          <a:prstGeom prst="rect">
            <a:avLst/>
          </a:prstGeom>
          <a:noFill/>
          <a:ln>
            <a:noFill/>
          </a:ln>
        </p:spPr>
      </p:pic>
      <p:pic>
        <p:nvPicPr>
          <p:cNvPr id="458" name="Google Shape;458;p51"/>
          <p:cNvPicPr preferRelativeResize="0"/>
          <p:nvPr/>
        </p:nvPicPr>
        <p:blipFill>
          <a:blip r:embed="rId3">
            <a:alphaModFix/>
          </a:blip>
          <a:stretch>
            <a:fillRect/>
          </a:stretch>
        </p:blipFill>
        <p:spPr>
          <a:xfrm>
            <a:off x="4760913" y="2989350"/>
            <a:ext cx="760025" cy="760025"/>
          </a:xfrm>
          <a:prstGeom prst="rect">
            <a:avLst/>
          </a:prstGeom>
          <a:noFill/>
          <a:ln>
            <a:noFill/>
          </a:ln>
        </p:spPr>
      </p:pic>
      <p:sp>
        <p:nvSpPr>
          <p:cNvPr id="459" name="Google Shape;459;p51"/>
          <p:cNvSpPr txBox="1">
            <a:spLocks noGrp="1"/>
          </p:cNvSpPr>
          <p:nvPr>
            <p:ph type="body" idx="1"/>
          </p:nvPr>
        </p:nvSpPr>
        <p:spPr>
          <a:xfrm>
            <a:off x="311700" y="5658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i="1">
                <a:solidFill>
                  <a:srgbClr val="000000"/>
                </a:solidFill>
              </a:rPr>
              <a:t>How do you do this in a distributed environment?</a:t>
            </a:r>
            <a:endParaRPr sz="2400" b="1" i="1">
              <a:solidFill>
                <a:srgbClr val="000000"/>
              </a:solidFill>
            </a:endParaRPr>
          </a:p>
        </p:txBody>
      </p:sp>
      <p:sp>
        <p:nvSpPr>
          <p:cNvPr id="460" name="Google Shape;460;p5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rPr>
              <a:t>Two synchronization mechanisms</a:t>
            </a:r>
            <a:endParaRPr>
              <a:solidFill>
                <a:schemeClr val="tx1"/>
              </a:solidFill>
            </a:endParaRPr>
          </a:p>
        </p:txBody>
      </p:sp>
      <p:sp>
        <p:nvSpPr>
          <p:cNvPr id="75" name="Google Shape;75;p16"/>
          <p:cNvSpPr txBox="1">
            <a:spLocks noGrp="1"/>
          </p:cNvSpPr>
          <p:nvPr>
            <p:ph type="body" idx="1"/>
          </p:nvPr>
        </p:nvSpPr>
        <p:spPr>
          <a:xfrm>
            <a:off x="311700" y="1395800"/>
            <a:ext cx="8520600" cy="317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tx1"/>
                </a:solidFill>
              </a:rPr>
              <a:t>Locks </a:t>
            </a:r>
            <a:r>
              <a:rPr lang="en">
                <a:solidFill>
                  <a:schemeClr val="tx1"/>
                </a:solidFill>
              </a:rPr>
              <a:t>- limit access to a critical section</a:t>
            </a:r>
            <a:endParaRPr>
              <a:solidFill>
                <a:schemeClr val="tx1"/>
              </a:solidFill>
            </a:endParaRPr>
          </a:p>
          <a:p>
            <a:pPr marL="0" lvl="0" indent="0" algn="l" rtl="0">
              <a:spcBef>
                <a:spcPts val="1600"/>
              </a:spcBef>
              <a:spcAft>
                <a:spcPts val="1600"/>
              </a:spcAft>
              <a:buNone/>
            </a:pPr>
            <a:r>
              <a:rPr lang="en" b="1">
                <a:solidFill>
                  <a:schemeClr val="tx1"/>
                </a:solidFill>
              </a:rPr>
              <a:t>Channels</a:t>
            </a:r>
            <a:r>
              <a:rPr lang="en">
                <a:solidFill>
                  <a:schemeClr val="tx1"/>
                </a:solidFill>
              </a:rPr>
              <a:t> - pass information across processes using a queue</a:t>
            </a:r>
            <a:endParaRPr>
              <a:solidFill>
                <a:schemeClr val="tx1"/>
              </a:solidFill>
            </a:endParaRPr>
          </a:p>
        </p:txBody>
      </p:sp>
      <p:sp>
        <p:nvSpPr>
          <p:cNvPr id="76" name="Google Shape;76;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4</a:t>
            </a:fld>
            <a:endParaRPr>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2"/>
          <p:cNvSpPr txBox="1">
            <a:spLocks noGrp="1"/>
          </p:cNvSpPr>
          <p:nvPr>
            <p:ph type="body" idx="1"/>
          </p:nvPr>
        </p:nvSpPr>
        <p:spPr>
          <a:xfrm>
            <a:off x="594375" y="1312688"/>
            <a:ext cx="3389700" cy="2410500"/>
          </a:xfrm>
          <a:prstGeom prst="rect">
            <a:avLst/>
          </a:prstGeom>
        </p:spPr>
        <p:txBody>
          <a:bodyPr spcFirstLastPara="1" wrap="square" lIns="91425" tIns="91425" rIns="91425" bIns="91425" anchor="t" anchorCtr="0">
            <a:noAutofit/>
          </a:bodyPr>
          <a:lstStyle/>
          <a:p>
            <a:pPr marL="88900" marR="88900" lvl="0" indent="0" algn="l" rtl="0">
              <a:lnSpc>
                <a:spcPct val="142857"/>
              </a:lnSpc>
              <a:spcBef>
                <a:spcPts val="0"/>
              </a:spcBef>
              <a:spcAft>
                <a:spcPts val="800"/>
              </a:spcAft>
              <a:buNone/>
            </a:pPr>
            <a:r>
              <a:rPr lang="en" sz="1000">
                <a:solidFill>
                  <a:srgbClr val="666666"/>
                </a:solidFill>
                <a:latin typeface="Consolas"/>
                <a:ea typeface="Consolas"/>
                <a:cs typeface="Consolas"/>
                <a:sym typeface="Consolas"/>
              </a:rPr>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endParaRPr sz="1000">
              <a:solidFill>
                <a:srgbClr val="666666"/>
              </a:solidFill>
              <a:latin typeface="Consolas"/>
              <a:ea typeface="Consolas"/>
              <a:cs typeface="Consolas"/>
              <a:sym typeface="Consolas"/>
            </a:endParaRPr>
          </a:p>
        </p:txBody>
      </p:sp>
      <p:sp>
        <p:nvSpPr>
          <p:cNvPr id="473" name="Google Shape;473;p5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
        <p:nvSpPr>
          <p:cNvPr id="472" name="Google Shape;472;p52"/>
          <p:cNvSpPr txBox="1">
            <a:spLocks noGrp="1"/>
          </p:cNvSpPr>
          <p:nvPr>
            <p:ph type="body" idx="4294967295"/>
          </p:nvPr>
        </p:nvSpPr>
        <p:spPr>
          <a:xfrm>
            <a:off x="594375" y="3687929"/>
            <a:ext cx="1979613" cy="43815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dirty="0">
                <a:solidFill>
                  <a:srgbClr val="000000"/>
                </a:solidFill>
              </a:rPr>
              <a:t>Input document</a:t>
            </a:r>
            <a:endParaRPr b="1" dirty="0">
              <a:solidFill>
                <a:srgbClr val="000000"/>
              </a:solidFill>
            </a:endParaRPr>
          </a:p>
        </p:txBody>
      </p:sp>
      <p:sp>
        <p:nvSpPr>
          <p:cNvPr id="466" name="Google Shape;466;p52"/>
          <p:cNvSpPr/>
          <p:nvPr/>
        </p:nvSpPr>
        <p:spPr>
          <a:xfrm>
            <a:off x="4273300" y="1236488"/>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7" name="Google Shape;467;p52"/>
          <p:cNvPicPr preferRelativeResize="0"/>
          <p:nvPr/>
        </p:nvPicPr>
        <p:blipFill>
          <a:blip r:embed="rId3">
            <a:alphaModFix/>
          </a:blip>
          <a:stretch>
            <a:fillRect/>
          </a:stretch>
        </p:blipFill>
        <p:spPr>
          <a:xfrm>
            <a:off x="4979625" y="1889063"/>
            <a:ext cx="760025" cy="760025"/>
          </a:xfrm>
          <a:prstGeom prst="rect">
            <a:avLst/>
          </a:prstGeom>
          <a:noFill/>
          <a:ln>
            <a:noFill/>
          </a:ln>
        </p:spPr>
      </p:pic>
      <p:pic>
        <p:nvPicPr>
          <p:cNvPr id="468" name="Google Shape;468;p52"/>
          <p:cNvPicPr preferRelativeResize="0"/>
          <p:nvPr/>
        </p:nvPicPr>
        <p:blipFill>
          <a:blip r:embed="rId3">
            <a:alphaModFix/>
          </a:blip>
          <a:stretch>
            <a:fillRect/>
          </a:stretch>
        </p:blipFill>
        <p:spPr>
          <a:xfrm>
            <a:off x="6068200" y="1555688"/>
            <a:ext cx="760025" cy="760025"/>
          </a:xfrm>
          <a:prstGeom prst="rect">
            <a:avLst/>
          </a:prstGeom>
          <a:noFill/>
          <a:ln>
            <a:noFill/>
          </a:ln>
        </p:spPr>
      </p:pic>
      <p:pic>
        <p:nvPicPr>
          <p:cNvPr id="469" name="Google Shape;469;p52"/>
          <p:cNvPicPr preferRelativeResize="0"/>
          <p:nvPr/>
        </p:nvPicPr>
        <p:blipFill>
          <a:blip r:embed="rId3">
            <a:alphaModFix/>
          </a:blip>
          <a:stretch>
            <a:fillRect/>
          </a:stretch>
        </p:blipFill>
        <p:spPr>
          <a:xfrm>
            <a:off x="7131500" y="1724888"/>
            <a:ext cx="760025" cy="760025"/>
          </a:xfrm>
          <a:prstGeom prst="rect">
            <a:avLst/>
          </a:prstGeom>
          <a:noFill/>
          <a:ln>
            <a:noFill/>
          </a:ln>
        </p:spPr>
      </p:pic>
      <p:pic>
        <p:nvPicPr>
          <p:cNvPr id="470" name="Google Shape;470;p52"/>
          <p:cNvPicPr preferRelativeResize="0"/>
          <p:nvPr/>
        </p:nvPicPr>
        <p:blipFill>
          <a:blip r:embed="rId3">
            <a:alphaModFix/>
          </a:blip>
          <a:stretch>
            <a:fillRect/>
          </a:stretch>
        </p:blipFill>
        <p:spPr>
          <a:xfrm>
            <a:off x="5593000" y="2649088"/>
            <a:ext cx="760025" cy="760025"/>
          </a:xfrm>
          <a:prstGeom prst="rect">
            <a:avLst/>
          </a:prstGeom>
          <a:noFill/>
          <a:ln>
            <a:noFill/>
          </a:ln>
        </p:spPr>
      </p:pic>
      <p:pic>
        <p:nvPicPr>
          <p:cNvPr id="471" name="Google Shape;471;p52"/>
          <p:cNvPicPr preferRelativeResize="0"/>
          <p:nvPr/>
        </p:nvPicPr>
        <p:blipFill>
          <a:blip r:embed="rId3">
            <a:alphaModFix/>
          </a:blip>
          <a:stretch>
            <a:fillRect/>
          </a:stretch>
        </p:blipFill>
        <p:spPr>
          <a:xfrm>
            <a:off x="6582788" y="2649088"/>
            <a:ext cx="760025" cy="7600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3"/>
          <p:cNvSpPr txBox="1">
            <a:spLocks noGrp="1"/>
          </p:cNvSpPr>
          <p:nvPr>
            <p:ph type="body" idx="1"/>
          </p:nvPr>
        </p:nvSpPr>
        <p:spPr>
          <a:xfrm>
            <a:off x="670575" y="1198350"/>
            <a:ext cx="3428700" cy="2746800"/>
          </a:xfrm>
          <a:prstGeom prst="rect">
            <a:avLst/>
          </a:prstGeom>
        </p:spPr>
        <p:txBody>
          <a:bodyPr spcFirstLastPara="1" wrap="square" lIns="91425" tIns="91425" rIns="91425" bIns="91425" anchor="t" anchorCtr="0">
            <a:noAutofit/>
          </a:bodyPr>
          <a:lstStyle/>
          <a:p>
            <a:pPr marL="88900" marR="88900" lvl="0" indent="0" algn="l" rtl="0">
              <a:lnSpc>
                <a:spcPct val="142857"/>
              </a:lnSpc>
              <a:spcBef>
                <a:spcPts val="0"/>
              </a:spcBef>
              <a:spcAft>
                <a:spcPts val="0"/>
              </a:spcAft>
              <a:buNone/>
            </a:pPr>
            <a:r>
              <a:rPr lang="en" sz="1000">
                <a:solidFill>
                  <a:srgbClr val="666666"/>
                </a:solidFill>
                <a:latin typeface="Consolas"/>
                <a:ea typeface="Consolas"/>
                <a:cs typeface="Consolas"/>
                <a:sym typeface="Consolas"/>
              </a:rPr>
              <a:t>When in the Course of human events, it becomes necessary for one people to </a:t>
            </a:r>
            <a:endParaRPr sz="1000">
              <a:solidFill>
                <a:srgbClr val="666666"/>
              </a:solidFill>
              <a:latin typeface="Consolas"/>
              <a:ea typeface="Consolas"/>
              <a:cs typeface="Consolas"/>
              <a:sym typeface="Consolas"/>
            </a:endParaRPr>
          </a:p>
          <a:p>
            <a:pPr marL="88900" marR="88900" lvl="0" indent="0" algn="l" rtl="0">
              <a:lnSpc>
                <a:spcPct val="142857"/>
              </a:lnSpc>
              <a:spcBef>
                <a:spcPts val="800"/>
              </a:spcBef>
              <a:spcAft>
                <a:spcPts val="0"/>
              </a:spcAft>
              <a:buNone/>
            </a:pPr>
            <a:r>
              <a:rPr lang="en" sz="1000">
                <a:solidFill>
                  <a:srgbClr val="666666"/>
                </a:solidFill>
                <a:latin typeface="Consolas"/>
                <a:ea typeface="Consolas"/>
                <a:cs typeface="Consolas"/>
                <a:sym typeface="Consolas"/>
              </a:rPr>
              <a:t>dissolve the political bands which have connected them with another, and to assume,</a:t>
            </a:r>
            <a:endParaRPr sz="1000">
              <a:solidFill>
                <a:srgbClr val="666666"/>
              </a:solidFill>
              <a:latin typeface="Consolas"/>
              <a:ea typeface="Consolas"/>
              <a:cs typeface="Consolas"/>
              <a:sym typeface="Consolas"/>
            </a:endParaRPr>
          </a:p>
          <a:p>
            <a:pPr marL="88900" marR="88900" lvl="0" indent="0" algn="l" rtl="0">
              <a:lnSpc>
                <a:spcPct val="142857"/>
              </a:lnSpc>
              <a:spcBef>
                <a:spcPts val="800"/>
              </a:spcBef>
              <a:spcAft>
                <a:spcPts val="0"/>
              </a:spcAft>
              <a:buNone/>
            </a:pPr>
            <a:r>
              <a:rPr lang="en" sz="1000">
                <a:solidFill>
                  <a:srgbClr val="666666"/>
                </a:solidFill>
                <a:latin typeface="Consolas"/>
                <a:ea typeface="Consolas"/>
                <a:cs typeface="Consolas"/>
                <a:sym typeface="Consolas"/>
              </a:rPr>
              <a:t>among the Powers of the earth, the separate and equal station to which the Laws of</a:t>
            </a:r>
            <a:endParaRPr sz="1000">
              <a:solidFill>
                <a:srgbClr val="666666"/>
              </a:solidFill>
              <a:latin typeface="Consolas"/>
              <a:ea typeface="Consolas"/>
              <a:cs typeface="Consolas"/>
              <a:sym typeface="Consolas"/>
            </a:endParaRPr>
          </a:p>
          <a:p>
            <a:pPr marL="88900" marR="88900" lvl="0" indent="0" algn="l" rtl="0">
              <a:lnSpc>
                <a:spcPct val="142857"/>
              </a:lnSpc>
              <a:spcBef>
                <a:spcPts val="800"/>
              </a:spcBef>
              <a:spcAft>
                <a:spcPts val="0"/>
              </a:spcAft>
              <a:buNone/>
            </a:pPr>
            <a:r>
              <a:rPr lang="en" sz="1000">
                <a:solidFill>
                  <a:srgbClr val="666666"/>
                </a:solidFill>
                <a:latin typeface="Consolas"/>
                <a:ea typeface="Consolas"/>
                <a:cs typeface="Consolas"/>
                <a:sym typeface="Consolas"/>
              </a:rPr>
              <a:t>Nature and of Nature's God entitle them, a decent respect to the opinions of mankind</a:t>
            </a:r>
            <a:endParaRPr sz="1000">
              <a:solidFill>
                <a:srgbClr val="666666"/>
              </a:solidFill>
              <a:latin typeface="Consolas"/>
              <a:ea typeface="Consolas"/>
              <a:cs typeface="Consolas"/>
              <a:sym typeface="Consolas"/>
            </a:endParaRPr>
          </a:p>
          <a:p>
            <a:pPr marL="88900" marR="88900" lvl="0" indent="0" algn="l" rtl="0">
              <a:lnSpc>
                <a:spcPct val="142857"/>
              </a:lnSpc>
              <a:spcBef>
                <a:spcPts val="800"/>
              </a:spcBef>
              <a:spcAft>
                <a:spcPts val="800"/>
              </a:spcAft>
              <a:buNone/>
            </a:pPr>
            <a:r>
              <a:rPr lang="en" sz="1000">
                <a:solidFill>
                  <a:srgbClr val="666666"/>
                </a:solidFill>
                <a:latin typeface="Consolas"/>
                <a:ea typeface="Consolas"/>
                <a:cs typeface="Consolas"/>
                <a:sym typeface="Consolas"/>
              </a:rPr>
              <a:t>requires that they should declare the causes which impel them to the separation.</a:t>
            </a:r>
            <a:endParaRPr sz="1000">
              <a:solidFill>
                <a:srgbClr val="666666"/>
              </a:solidFill>
              <a:latin typeface="Consolas"/>
              <a:ea typeface="Consolas"/>
              <a:cs typeface="Consolas"/>
              <a:sym typeface="Consolas"/>
            </a:endParaRPr>
          </a:p>
        </p:txBody>
      </p:sp>
      <p:sp>
        <p:nvSpPr>
          <p:cNvPr id="490" name="Google Shape;490;p5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489" name="Google Shape;489;p53"/>
          <p:cNvSpPr txBox="1">
            <a:spLocks noGrp="1"/>
          </p:cNvSpPr>
          <p:nvPr>
            <p:ph type="body" idx="4294967295"/>
          </p:nvPr>
        </p:nvSpPr>
        <p:spPr>
          <a:xfrm>
            <a:off x="0" y="4027488"/>
            <a:ext cx="1979613" cy="43815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FF0000"/>
                </a:solidFill>
              </a:rPr>
              <a:t>Partition</a:t>
            </a:r>
            <a:endParaRPr b="1">
              <a:solidFill>
                <a:srgbClr val="FF0000"/>
              </a:solidFill>
            </a:endParaRPr>
          </a:p>
        </p:txBody>
      </p:sp>
      <p:cxnSp>
        <p:nvCxnSpPr>
          <p:cNvPr id="479" name="Google Shape;479;p53"/>
          <p:cNvCxnSpPr/>
          <p:nvPr/>
        </p:nvCxnSpPr>
        <p:spPr>
          <a:xfrm>
            <a:off x="670575" y="1761000"/>
            <a:ext cx="3285300" cy="0"/>
          </a:xfrm>
          <a:prstGeom prst="straightConnector1">
            <a:avLst/>
          </a:prstGeom>
          <a:noFill/>
          <a:ln w="28575" cap="flat" cmpd="sng">
            <a:solidFill>
              <a:srgbClr val="FF0000"/>
            </a:solidFill>
            <a:prstDash val="solid"/>
            <a:round/>
            <a:headEnd type="none" w="med" len="med"/>
            <a:tailEnd type="none" w="med" len="med"/>
          </a:ln>
        </p:spPr>
      </p:cxnSp>
      <p:cxnSp>
        <p:nvCxnSpPr>
          <p:cNvPr id="480" name="Google Shape;480;p53"/>
          <p:cNvCxnSpPr/>
          <p:nvPr/>
        </p:nvCxnSpPr>
        <p:spPr>
          <a:xfrm>
            <a:off x="670575" y="2294400"/>
            <a:ext cx="3285300" cy="0"/>
          </a:xfrm>
          <a:prstGeom prst="straightConnector1">
            <a:avLst/>
          </a:prstGeom>
          <a:noFill/>
          <a:ln w="28575" cap="flat" cmpd="sng">
            <a:solidFill>
              <a:srgbClr val="FF0000"/>
            </a:solidFill>
            <a:prstDash val="solid"/>
            <a:round/>
            <a:headEnd type="none" w="med" len="med"/>
            <a:tailEnd type="none" w="med" len="med"/>
          </a:ln>
        </p:spPr>
      </p:cxnSp>
      <p:cxnSp>
        <p:nvCxnSpPr>
          <p:cNvPr id="481" name="Google Shape;481;p53"/>
          <p:cNvCxnSpPr/>
          <p:nvPr/>
        </p:nvCxnSpPr>
        <p:spPr>
          <a:xfrm>
            <a:off x="670575" y="2827800"/>
            <a:ext cx="3285300" cy="0"/>
          </a:xfrm>
          <a:prstGeom prst="straightConnector1">
            <a:avLst/>
          </a:prstGeom>
          <a:noFill/>
          <a:ln w="28575" cap="flat" cmpd="sng">
            <a:solidFill>
              <a:srgbClr val="FF0000"/>
            </a:solidFill>
            <a:prstDash val="solid"/>
            <a:round/>
            <a:headEnd type="none" w="med" len="med"/>
            <a:tailEnd type="none" w="med" len="med"/>
          </a:ln>
        </p:spPr>
      </p:cxnSp>
      <p:cxnSp>
        <p:nvCxnSpPr>
          <p:cNvPr id="482" name="Google Shape;482;p53"/>
          <p:cNvCxnSpPr/>
          <p:nvPr/>
        </p:nvCxnSpPr>
        <p:spPr>
          <a:xfrm>
            <a:off x="670575" y="3361200"/>
            <a:ext cx="3285300" cy="0"/>
          </a:xfrm>
          <a:prstGeom prst="straightConnector1">
            <a:avLst/>
          </a:prstGeom>
          <a:noFill/>
          <a:ln w="28575" cap="flat" cmpd="sng">
            <a:solidFill>
              <a:srgbClr val="FF0000"/>
            </a:solidFill>
            <a:prstDash val="solid"/>
            <a:round/>
            <a:headEnd type="none" w="med" len="med"/>
            <a:tailEnd type="none" w="med" len="med"/>
          </a:ln>
        </p:spPr>
      </p:cxnSp>
      <p:sp>
        <p:nvSpPr>
          <p:cNvPr id="483" name="Google Shape;483;p53"/>
          <p:cNvSpPr/>
          <p:nvPr/>
        </p:nvSpPr>
        <p:spPr>
          <a:xfrm>
            <a:off x="4273300" y="1236488"/>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4" name="Google Shape;484;p53"/>
          <p:cNvPicPr preferRelativeResize="0"/>
          <p:nvPr/>
        </p:nvPicPr>
        <p:blipFill>
          <a:blip r:embed="rId3">
            <a:alphaModFix/>
          </a:blip>
          <a:stretch>
            <a:fillRect/>
          </a:stretch>
        </p:blipFill>
        <p:spPr>
          <a:xfrm>
            <a:off x="4979625" y="1889063"/>
            <a:ext cx="760025" cy="760025"/>
          </a:xfrm>
          <a:prstGeom prst="rect">
            <a:avLst/>
          </a:prstGeom>
          <a:noFill/>
          <a:ln>
            <a:noFill/>
          </a:ln>
        </p:spPr>
      </p:pic>
      <p:pic>
        <p:nvPicPr>
          <p:cNvPr id="485" name="Google Shape;485;p53"/>
          <p:cNvPicPr preferRelativeResize="0"/>
          <p:nvPr/>
        </p:nvPicPr>
        <p:blipFill>
          <a:blip r:embed="rId3">
            <a:alphaModFix/>
          </a:blip>
          <a:stretch>
            <a:fillRect/>
          </a:stretch>
        </p:blipFill>
        <p:spPr>
          <a:xfrm>
            <a:off x="6068200" y="1555688"/>
            <a:ext cx="760025" cy="760025"/>
          </a:xfrm>
          <a:prstGeom prst="rect">
            <a:avLst/>
          </a:prstGeom>
          <a:noFill/>
          <a:ln>
            <a:noFill/>
          </a:ln>
        </p:spPr>
      </p:pic>
      <p:pic>
        <p:nvPicPr>
          <p:cNvPr id="486" name="Google Shape;486;p53"/>
          <p:cNvPicPr preferRelativeResize="0"/>
          <p:nvPr/>
        </p:nvPicPr>
        <p:blipFill>
          <a:blip r:embed="rId3">
            <a:alphaModFix/>
          </a:blip>
          <a:stretch>
            <a:fillRect/>
          </a:stretch>
        </p:blipFill>
        <p:spPr>
          <a:xfrm>
            <a:off x="7131500" y="1724888"/>
            <a:ext cx="760025" cy="760025"/>
          </a:xfrm>
          <a:prstGeom prst="rect">
            <a:avLst/>
          </a:prstGeom>
          <a:noFill/>
          <a:ln>
            <a:noFill/>
          </a:ln>
        </p:spPr>
      </p:pic>
      <p:pic>
        <p:nvPicPr>
          <p:cNvPr id="487" name="Google Shape;487;p53"/>
          <p:cNvPicPr preferRelativeResize="0"/>
          <p:nvPr/>
        </p:nvPicPr>
        <p:blipFill>
          <a:blip r:embed="rId3">
            <a:alphaModFix/>
          </a:blip>
          <a:stretch>
            <a:fillRect/>
          </a:stretch>
        </p:blipFill>
        <p:spPr>
          <a:xfrm>
            <a:off x="5593000" y="2649088"/>
            <a:ext cx="760025" cy="760025"/>
          </a:xfrm>
          <a:prstGeom prst="rect">
            <a:avLst/>
          </a:prstGeom>
          <a:noFill/>
          <a:ln>
            <a:noFill/>
          </a:ln>
        </p:spPr>
      </p:pic>
      <p:pic>
        <p:nvPicPr>
          <p:cNvPr id="488" name="Google Shape;488;p53"/>
          <p:cNvPicPr preferRelativeResize="0"/>
          <p:nvPr/>
        </p:nvPicPr>
        <p:blipFill>
          <a:blip r:embed="rId3">
            <a:alphaModFix/>
          </a:blip>
          <a:stretch>
            <a:fillRect/>
          </a:stretch>
        </p:blipFill>
        <p:spPr>
          <a:xfrm>
            <a:off x="6582788" y="2649088"/>
            <a:ext cx="760025" cy="760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4"/>
          <p:cNvSpPr txBox="1">
            <a:spLocks noGrp="1"/>
          </p:cNvSpPr>
          <p:nvPr>
            <p:ph type="body" idx="1"/>
          </p:nvPr>
        </p:nvSpPr>
        <p:spPr>
          <a:xfrm>
            <a:off x="670575" y="1198350"/>
            <a:ext cx="3428700" cy="2746800"/>
          </a:xfrm>
          <a:prstGeom prst="rect">
            <a:avLst/>
          </a:prstGeom>
        </p:spPr>
        <p:txBody>
          <a:bodyPr spcFirstLastPara="1" wrap="square" lIns="91425" tIns="91425" rIns="91425" bIns="91425" anchor="t" anchorCtr="0">
            <a:noAutofit/>
          </a:bodyPr>
          <a:lstStyle/>
          <a:p>
            <a:pPr marL="88900" marR="88900" lvl="0" indent="0" algn="l" rtl="0">
              <a:lnSpc>
                <a:spcPct val="142857"/>
              </a:lnSpc>
              <a:spcBef>
                <a:spcPts val="0"/>
              </a:spcBef>
              <a:spcAft>
                <a:spcPts val="0"/>
              </a:spcAft>
              <a:buNone/>
            </a:pPr>
            <a:r>
              <a:rPr lang="en" sz="1000">
                <a:solidFill>
                  <a:srgbClr val="666666"/>
                </a:solidFill>
                <a:latin typeface="Consolas"/>
                <a:ea typeface="Consolas"/>
                <a:cs typeface="Consolas"/>
                <a:sym typeface="Consolas"/>
              </a:rPr>
              <a:t>When in the Course of human events, it becomes necessary for one people to </a:t>
            </a:r>
            <a:endParaRPr sz="1000">
              <a:solidFill>
                <a:srgbClr val="666666"/>
              </a:solidFill>
              <a:latin typeface="Consolas"/>
              <a:ea typeface="Consolas"/>
              <a:cs typeface="Consolas"/>
              <a:sym typeface="Consolas"/>
            </a:endParaRPr>
          </a:p>
          <a:p>
            <a:pPr marL="88900" marR="88900" lvl="0" indent="0" algn="l" rtl="0">
              <a:lnSpc>
                <a:spcPct val="142857"/>
              </a:lnSpc>
              <a:spcBef>
                <a:spcPts val="800"/>
              </a:spcBef>
              <a:spcAft>
                <a:spcPts val="0"/>
              </a:spcAft>
              <a:buNone/>
            </a:pPr>
            <a:r>
              <a:rPr lang="en" sz="1000">
                <a:solidFill>
                  <a:srgbClr val="666666"/>
                </a:solidFill>
                <a:latin typeface="Consolas"/>
                <a:ea typeface="Consolas"/>
                <a:cs typeface="Consolas"/>
                <a:sym typeface="Consolas"/>
              </a:rPr>
              <a:t>dissolve the political bands which have connected them with another, and to assume,</a:t>
            </a:r>
            <a:endParaRPr sz="1000">
              <a:solidFill>
                <a:srgbClr val="666666"/>
              </a:solidFill>
              <a:latin typeface="Consolas"/>
              <a:ea typeface="Consolas"/>
              <a:cs typeface="Consolas"/>
              <a:sym typeface="Consolas"/>
            </a:endParaRPr>
          </a:p>
          <a:p>
            <a:pPr marL="88900" marR="88900" lvl="0" indent="0" algn="l" rtl="0">
              <a:lnSpc>
                <a:spcPct val="142857"/>
              </a:lnSpc>
              <a:spcBef>
                <a:spcPts val="800"/>
              </a:spcBef>
              <a:spcAft>
                <a:spcPts val="0"/>
              </a:spcAft>
              <a:buNone/>
            </a:pPr>
            <a:r>
              <a:rPr lang="en" sz="1000">
                <a:solidFill>
                  <a:srgbClr val="666666"/>
                </a:solidFill>
                <a:latin typeface="Consolas"/>
                <a:ea typeface="Consolas"/>
                <a:cs typeface="Consolas"/>
                <a:sym typeface="Consolas"/>
              </a:rPr>
              <a:t>among the Powers of the earth, the separate and equal station to which the Laws of</a:t>
            </a:r>
            <a:endParaRPr sz="1000">
              <a:solidFill>
                <a:srgbClr val="666666"/>
              </a:solidFill>
              <a:latin typeface="Consolas"/>
              <a:ea typeface="Consolas"/>
              <a:cs typeface="Consolas"/>
              <a:sym typeface="Consolas"/>
            </a:endParaRPr>
          </a:p>
          <a:p>
            <a:pPr marL="88900" marR="88900" lvl="0" indent="0" algn="l" rtl="0">
              <a:lnSpc>
                <a:spcPct val="142857"/>
              </a:lnSpc>
              <a:spcBef>
                <a:spcPts val="800"/>
              </a:spcBef>
              <a:spcAft>
                <a:spcPts val="0"/>
              </a:spcAft>
              <a:buNone/>
            </a:pPr>
            <a:r>
              <a:rPr lang="en" sz="1000">
                <a:solidFill>
                  <a:srgbClr val="666666"/>
                </a:solidFill>
                <a:latin typeface="Consolas"/>
                <a:ea typeface="Consolas"/>
                <a:cs typeface="Consolas"/>
                <a:sym typeface="Consolas"/>
              </a:rPr>
              <a:t>Nature and of Nature's God entitle them, a decent respect to the opinions of mankind</a:t>
            </a:r>
            <a:endParaRPr sz="1000">
              <a:solidFill>
                <a:srgbClr val="666666"/>
              </a:solidFill>
              <a:latin typeface="Consolas"/>
              <a:ea typeface="Consolas"/>
              <a:cs typeface="Consolas"/>
              <a:sym typeface="Consolas"/>
            </a:endParaRPr>
          </a:p>
          <a:p>
            <a:pPr marL="88900" marR="88900" lvl="0" indent="0" algn="l" rtl="0">
              <a:lnSpc>
                <a:spcPct val="142857"/>
              </a:lnSpc>
              <a:spcBef>
                <a:spcPts val="800"/>
              </a:spcBef>
              <a:spcAft>
                <a:spcPts val="800"/>
              </a:spcAft>
              <a:buNone/>
            </a:pPr>
            <a:r>
              <a:rPr lang="en" sz="1000">
                <a:solidFill>
                  <a:srgbClr val="666666"/>
                </a:solidFill>
                <a:latin typeface="Consolas"/>
                <a:ea typeface="Consolas"/>
                <a:cs typeface="Consolas"/>
                <a:sym typeface="Consolas"/>
              </a:rPr>
              <a:t>requires that they should declare the causes which impel them to the separation.</a:t>
            </a:r>
            <a:endParaRPr sz="1000">
              <a:solidFill>
                <a:srgbClr val="666666"/>
              </a:solidFill>
              <a:latin typeface="Consolas"/>
              <a:ea typeface="Consolas"/>
              <a:cs typeface="Consolas"/>
              <a:sym typeface="Consolas"/>
            </a:endParaRPr>
          </a:p>
        </p:txBody>
      </p:sp>
      <p:sp>
        <p:nvSpPr>
          <p:cNvPr id="507" name="Google Shape;507;p5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506" name="Google Shape;506;p54"/>
          <p:cNvSpPr txBox="1">
            <a:spLocks noGrp="1"/>
          </p:cNvSpPr>
          <p:nvPr>
            <p:ph type="body" idx="4294967295"/>
          </p:nvPr>
        </p:nvSpPr>
        <p:spPr>
          <a:xfrm>
            <a:off x="0" y="4027488"/>
            <a:ext cx="1979613" cy="43815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FF0000"/>
                </a:solidFill>
              </a:rPr>
              <a:t>Partition</a:t>
            </a:r>
            <a:endParaRPr b="1">
              <a:solidFill>
                <a:srgbClr val="FF0000"/>
              </a:solidFill>
            </a:endParaRPr>
          </a:p>
        </p:txBody>
      </p:sp>
      <p:cxnSp>
        <p:nvCxnSpPr>
          <p:cNvPr id="496" name="Google Shape;496;p54"/>
          <p:cNvCxnSpPr/>
          <p:nvPr/>
        </p:nvCxnSpPr>
        <p:spPr>
          <a:xfrm>
            <a:off x="670575" y="1761000"/>
            <a:ext cx="3285300" cy="0"/>
          </a:xfrm>
          <a:prstGeom prst="straightConnector1">
            <a:avLst/>
          </a:prstGeom>
          <a:noFill/>
          <a:ln w="28575" cap="flat" cmpd="sng">
            <a:solidFill>
              <a:srgbClr val="FF0000"/>
            </a:solidFill>
            <a:prstDash val="solid"/>
            <a:round/>
            <a:headEnd type="none" w="med" len="med"/>
            <a:tailEnd type="none" w="med" len="med"/>
          </a:ln>
        </p:spPr>
      </p:cxnSp>
      <p:cxnSp>
        <p:nvCxnSpPr>
          <p:cNvPr id="497" name="Google Shape;497;p54"/>
          <p:cNvCxnSpPr/>
          <p:nvPr/>
        </p:nvCxnSpPr>
        <p:spPr>
          <a:xfrm>
            <a:off x="670575" y="2294400"/>
            <a:ext cx="3285300" cy="0"/>
          </a:xfrm>
          <a:prstGeom prst="straightConnector1">
            <a:avLst/>
          </a:prstGeom>
          <a:noFill/>
          <a:ln w="28575" cap="flat" cmpd="sng">
            <a:solidFill>
              <a:srgbClr val="FF0000"/>
            </a:solidFill>
            <a:prstDash val="solid"/>
            <a:round/>
            <a:headEnd type="none" w="med" len="med"/>
            <a:tailEnd type="none" w="med" len="med"/>
          </a:ln>
        </p:spPr>
      </p:cxnSp>
      <p:cxnSp>
        <p:nvCxnSpPr>
          <p:cNvPr id="498" name="Google Shape;498;p54"/>
          <p:cNvCxnSpPr/>
          <p:nvPr/>
        </p:nvCxnSpPr>
        <p:spPr>
          <a:xfrm>
            <a:off x="670575" y="2827800"/>
            <a:ext cx="3285300" cy="0"/>
          </a:xfrm>
          <a:prstGeom prst="straightConnector1">
            <a:avLst/>
          </a:prstGeom>
          <a:noFill/>
          <a:ln w="28575" cap="flat" cmpd="sng">
            <a:solidFill>
              <a:srgbClr val="FF0000"/>
            </a:solidFill>
            <a:prstDash val="solid"/>
            <a:round/>
            <a:headEnd type="none" w="med" len="med"/>
            <a:tailEnd type="none" w="med" len="med"/>
          </a:ln>
        </p:spPr>
      </p:cxnSp>
      <p:cxnSp>
        <p:nvCxnSpPr>
          <p:cNvPr id="499" name="Google Shape;499;p54"/>
          <p:cNvCxnSpPr/>
          <p:nvPr/>
        </p:nvCxnSpPr>
        <p:spPr>
          <a:xfrm>
            <a:off x="670575" y="3361200"/>
            <a:ext cx="3285300" cy="0"/>
          </a:xfrm>
          <a:prstGeom prst="straightConnector1">
            <a:avLst/>
          </a:prstGeom>
          <a:noFill/>
          <a:ln w="28575" cap="flat" cmpd="sng">
            <a:solidFill>
              <a:srgbClr val="FF0000"/>
            </a:solidFill>
            <a:prstDash val="solid"/>
            <a:round/>
            <a:headEnd type="none" w="med" len="med"/>
            <a:tailEnd type="none" w="med" len="med"/>
          </a:ln>
        </p:spPr>
      </p:cxnSp>
      <p:sp>
        <p:nvSpPr>
          <p:cNvPr id="500" name="Google Shape;500;p54"/>
          <p:cNvSpPr/>
          <p:nvPr/>
        </p:nvSpPr>
        <p:spPr>
          <a:xfrm>
            <a:off x="4273300" y="1236488"/>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1" name="Google Shape;501;p54"/>
          <p:cNvPicPr preferRelativeResize="0"/>
          <p:nvPr/>
        </p:nvPicPr>
        <p:blipFill>
          <a:blip r:embed="rId3">
            <a:alphaModFix/>
          </a:blip>
          <a:stretch>
            <a:fillRect/>
          </a:stretch>
        </p:blipFill>
        <p:spPr>
          <a:xfrm>
            <a:off x="4979625" y="1889063"/>
            <a:ext cx="760025" cy="760025"/>
          </a:xfrm>
          <a:prstGeom prst="rect">
            <a:avLst/>
          </a:prstGeom>
          <a:noFill/>
          <a:ln>
            <a:noFill/>
          </a:ln>
        </p:spPr>
      </p:pic>
      <p:pic>
        <p:nvPicPr>
          <p:cNvPr id="502" name="Google Shape;502;p54"/>
          <p:cNvPicPr preferRelativeResize="0"/>
          <p:nvPr/>
        </p:nvPicPr>
        <p:blipFill>
          <a:blip r:embed="rId3">
            <a:alphaModFix/>
          </a:blip>
          <a:stretch>
            <a:fillRect/>
          </a:stretch>
        </p:blipFill>
        <p:spPr>
          <a:xfrm>
            <a:off x="6068200" y="1555688"/>
            <a:ext cx="760025" cy="760025"/>
          </a:xfrm>
          <a:prstGeom prst="rect">
            <a:avLst/>
          </a:prstGeom>
          <a:noFill/>
          <a:ln>
            <a:noFill/>
          </a:ln>
        </p:spPr>
      </p:pic>
      <p:pic>
        <p:nvPicPr>
          <p:cNvPr id="503" name="Google Shape;503;p54"/>
          <p:cNvPicPr preferRelativeResize="0"/>
          <p:nvPr/>
        </p:nvPicPr>
        <p:blipFill>
          <a:blip r:embed="rId3">
            <a:alphaModFix/>
          </a:blip>
          <a:stretch>
            <a:fillRect/>
          </a:stretch>
        </p:blipFill>
        <p:spPr>
          <a:xfrm>
            <a:off x="7131500" y="1724888"/>
            <a:ext cx="760025" cy="760025"/>
          </a:xfrm>
          <a:prstGeom prst="rect">
            <a:avLst/>
          </a:prstGeom>
          <a:noFill/>
          <a:ln>
            <a:noFill/>
          </a:ln>
        </p:spPr>
      </p:pic>
      <p:pic>
        <p:nvPicPr>
          <p:cNvPr id="504" name="Google Shape;504;p54"/>
          <p:cNvPicPr preferRelativeResize="0"/>
          <p:nvPr/>
        </p:nvPicPr>
        <p:blipFill>
          <a:blip r:embed="rId3">
            <a:alphaModFix/>
          </a:blip>
          <a:stretch>
            <a:fillRect/>
          </a:stretch>
        </p:blipFill>
        <p:spPr>
          <a:xfrm>
            <a:off x="5593000" y="2649088"/>
            <a:ext cx="760025" cy="760025"/>
          </a:xfrm>
          <a:prstGeom prst="rect">
            <a:avLst/>
          </a:prstGeom>
          <a:noFill/>
          <a:ln>
            <a:noFill/>
          </a:ln>
        </p:spPr>
      </p:pic>
      <p:pic>
        <p:nvPicPr>
          <p:cNvPr id="505" name="Google Shape;505;p54"/>
          <p:cNvPicPr preferRelativeResize="0"/>
          <p:nvPr/>
        </p:nvPicPr>
        <p:blipFill>
          <a:blip r:embed="rId3">
            <a:alphaModFix/>
          </a:blip>
          <a:stretch>
            <a:fillRect/>
          </a:stretch>
        </p:blipFill>
        <p:spPr>
          <a:xfrm>
            <a:off x="6582788" y="2649088"/>
            <a:ext cx="760025" cy="760025"/>
          </a:xfrm>
          <a:prstGeom prst="rect">
            <a:avLst/>
          </a:prstGeom>
          <a:noFill/>
          <a:ln>
            <a:noFill/>
          </a:ln>
        </p:spPr>
      </p:pic>
      <p:cxnSp>
        <p:nvCxnSpPr>
          <p:cNvPr id="508" name="Google Shape;508;p54"/>
          <p:cNvCxnSpPr>
            <a:endCxn id="501" idx="1"/>
          </p:cNvCxnSpPr>
          <p:nvPr/>
        </p:nvCxnSpPr>
        <p:spPr>
          <a:xfrm>
            <a:off x="3605925" y="1517275"/>
            <a:ext cx="1373700" cy="751800"/>
          </a:xfrm>
          <a:prstGeom prst="straightConnector1">
            <a:avLst/>
          </a:prstGeom>
          <a:noFill/>
          <a:ln w="9525" cap="flat" cmpd="sng">
            <a:solidFill>
              <a:srgbClr val="0000FF"/>
            </a:solidFill>
            <a:prstDash val="solid"/>
            <a:round/>
            <a:headEnd type="none" w="med" len="med"/>
            <a:tailEnd type="triangle" w="med" len="med"/>
          </a:ln>
        </p:spPr>
      </p:cxnSp>
      <p:cxnSp>
        <p:nvCxnSpPr>
          <p:cNvPr id="509" name="Google Shape;509;p54"/>
          <p:cNvCxnSpPr>
            <a:endCxn id="502" idx="1"/>
          </p:cNvCxnSpPr>
          <p:nvPr/>
        </p:nvCxnSpPr>
        <p:spPr>
          <a:xfrm rot="10800000" flipH="1">
            <a:off x="3753700" y="1935700"/>
            <a:ext cx="2314500" cy="148800"/>
          </a:xfrm>
          <a:prstGeom prst="straightConnector1">
            <a:avLst/>
          </a:prstGeom>
          <a:noFill/>
          <a:ln w="9525" cap="flat" cmpd="sng">
            <a:solidFill>
              <a:srgbClr val="0000FF"/>
            </a:solidFill>
            <a:prstDash val="solid"/>
            <a:round/>
            <a:headEnd type="none" w="med" len="med"/>
            <a:tailEnd type="triangle" w="med" len="med"/>
          </a:ln>
        </p:spPr>
      </p:cxnSp>
      <p:cxnSp>
        <p:nvCxnSpPr>
          <p:cNvPr id="510" name="Google Shape;510;p54"/>
          <p:cNvCxnSpPr>
            <a:endCxn id="503" idx="1"/>
          </p:cNvCxnSpPr>
          <p:nvPr/>
        </p:nvCxnSpPr>
        <p:spPr>
          <a:xfrm rot="10800000" flipH="1">
            <a:off x="3753800" y="2104900"/>
            <a:ext cx="3377700" cy="567000"/>
          </a:xfrm>
          <a:prstGeom prst="straightConnector1">
            <a:avLst/>
          </a:prstGeom>
          <a:noFill/>
          <a:ln w="9525" cap="flat" cmpd="sng">
            <a:solidFill>
              <a:srgbClr val="0000FF"/>
            </a:solidFill>
            <a:prstDash val="solid"/>
            <a:round/>
            <a:headEnd type="none" w="med" len="med"/>
            <a:tailEnd type="triangle" w="med" len="med"/>
          </a:ln>
        </p:spPr>
      </p:cxnSp>
      <p:cxnSp>
        <p:nvCxnSpPr>
          <p:cNvPr id="511" name="Google Shape;511;p54"/>
          <p:cNvCxnSpPr>
            <a:endCxn id="505" idx="1"/>
          </p:cNvCxnSpPr>
          <p:nvPr/>
        </p:nvCxnSpPr>
        <p:spPr>
          <a:xfrm rot="10800000" flipH="1">
            <a:off x="3806888" y="3029100"/>
            <a:ext cx="2775900" cy="192000"/>
          </a:xfrm>
          <a:prstGeom prst="straightConnector1">
            <a:avLst/>
          </a:prstGeom>
          <a:noFill/>
          <a:ln w="9525" cap="flat" cmpd="sng">
            <a:solidFill>
              <a:srgbClr val="0000FF"/>
            </a:solidFill>
            <a:prstDash val="solid"/>
            <a:round/>
            <a:headEnd type="none" w="med" len="med"/>
            <a:tailEnd type="triangle" w="med" len="med"/>
          </a:ln>
        </p:spPr>
      </p:cxnSp>
      <p:cxnSp>
        <p:nvCxnSpPr>
          <p:cNvPr id="512" name="Google Shape;512;p54"/>
          <p:cNvCxnSpPr>
            <a:endCxn id="504" idx="2"/>
          </p:cNvCxnSpPr>
          <p:nvPr/>
        </p:nvCxnSpPr>
        <p:spPr>
          <a:xfrm rot="10800000" flipH="1">
            <a:off x="3753612" y="3409112"/>
            <a:ext cx="2219400" cy="383700"/>
          </a:xfrm>
          <a:prstGeom prst="straightConnector1">
            <a:avLst/>
          </a:prstGeom>
          <a:noFill/>
          <a:ln w="9525" cap="flat" cmpd="sng">
            <a:solidFill>
              <a:srgbClr val="0000FF"/>
            </a:solidFill>
            <a:prstDash val="solid"/>
            <a:round/>
            <a:headEnd type="none" w="med" len="med"/>
            <a:tailEnd type="triangle" w="med" len="med"/>
          </a:ln>
        </p:spPr>
      </p:cxnSp>
      <p:sp>
        <p:nvSpPr>
          <p:cNvPr id="513" name="Google Shape;513;p54"/>
          <p:cNvSpPr txBox="1"/>
          <p:nvPr/>
        </p:nvSpPr>
        <p:spPr>
          <a:xfrm rot="-2242631">
            <a:off x="-33411" y="1365850"/>
            <a:ext cx="826772" cy="40021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rPr>
              <a:t>Shard 1</a:t>
            </a:r>
            <a:endParaRPr>
              <a:solidFill>
                <a:srgbClr val="0000FF"/>
              </a:solidFill>
            </a:endParaRPr>
          </a:p>
        </p:txBody>
      </p:sp>
      <p:sp>
        <p:nvSpPr>
          <p:cNvPr id="514" name="Google Shape;514;p54"/>
          <p:cNvSpPr txBox="1"/>
          <p:nvPr/>
        </p:nvSpPr>
        <p:spPr>
          <a:xfrm rot="1745093">
            <a:off x="3711609" y="1494419"/>
            <a:ext cx="826982"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Shard 1</a:t>
            </a:r>
            <a:endParaRPr sz="1200">
              <a:solidFill>
                <a:srgbClr val="0000FF"/>
              </a:solidFill>
            </a:endParaRPr>
          </a:p>
        </p:txBody>
      </p:sp>
      <p:sp>
        <p:nvSpPr>
          <p:cNvPr id="515" name="Google Shape;515;p54"/>
          <p:cNvSpPr txBox="1"/>
          <p:nvPr/>
        </p:nvSpPr>
        <p:spPr>
          <a:xfrm rot="-2242631">
            <a:off x="42789" y="1975450"/>
            <a:ext cx="826772" cy="40021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rPr>
              <a:t>Shard 2</a:t>
            </a:r>
            <a:endParaRPr>
              <a:solidFill>
                <a:srgbClr val="0000FF"/>
              </a:solidFill>
            </a:endParaRPr>
          </a:p>
        </p:txBody>
      </p:sp>
      <p:sp>
        <p:nvSpPr>
          <p:cNvPr id="516" name="Google Shape;516;p54"/>
          <p:cNvSpPr txBox="1"/>
          <p:nvPr/>
        </p:nvSpPr>
        <p:spPr>
          <a:xfrm rot="-194664">
            <a:off x="5387969" y="1646876"/>
            <a:ext cx="826925" cy="36929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Shard 2</a:t>
            </a:r>
            <a:endParaRPr sz="1200">
              <a:solidFill>
                <a:srgbClr val="0000FF"/>
              </a:solidFill>
            </a:endParaRPr>
          </a:p>
        </p:txBody>
      </p:sp>
      <p:sp>
        <p:nvSpPr>
          <p:cNvPr id="517" name="Google Shape;517;p54"/>
          <p:cNvSpPr txBox="1"/>
          <p:nvPr/>
        </p:nvSpPr>
        <p:spPr>
          <a:xfrm rot="-2242631">
            <a:off x="42789" y="2432650"/>
            <a:ext cx="826772" cy="40021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rPr>
              <a:t>Shard 3</a:t>
            </a:r>
            <a:endParaRPr>
              <a:solidFill>
                <a:srgbClr val="0000FF"/>
              </a:solidFill>
            </a:endParaRPr>
          </a:p>
        </p:txBody>
      </p:sp>
      <p:sp>
        <p:nvSpPr>
          <p:cNvPr id="518" name="Google Shape;518;p54"/>
          <p:cNvSpPr txBox="1"/>
          <p:nvPr/>
        </p:nvSpPr>
        <p:spPr>
          <a:xfrm rot="-436474">
            <a:off x="6454721" y="2104144"/>
            <a:ext cx="826856" cy="3692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Shard 3</a:t>
            </a:r>
            <a:endParaRPr sz="1200">
              <a:solidFill>
                <a:srgbClr val="0000FF"/>
              </a:solidFill>
            </a:endParaRPr>
          </a:p>
        </p:txBody>
      </p:sp>
      <p:sp>
        <p:nvSpPr>
          <p:cNvPr id="519" name="Google Shape;519;p54"/>
          <p:cNvSpPr txBox="1"/>
          <p:nvPr/>
        </p:nvSpPr>
        <p:spPr>
          <a:xfrm rot="-2242631">
            <a:off x="42789" y="2966050"/>
            <a:ext cx="826772" cy="40021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rPr>
              <a:t>Shard 4</a:t>
            </a:r>
            <a:endParaRPr>
              <a:solidFill>
                <a:srgbClr val="0000FF"/>
              </a:solidFill>
            </a:endParaRPr>
          </a:p>
        </p:txBody>
      </p:sp>
      <p:sp>
        <p:nvSpPr>
          <p:cNvPr id="520" name="Google Shape;520;p54"/>
          <p:cNvSpPr txBox="1"/>
          <p:nvPr/>
        </p:nvSpPr>
        <p:spPr>
          <a:xfrm rot="-272148">
            <a:off x="4321069" y="2866090"/>
            <a:ext cx="826990" cy="3692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Shard 4</a:t>
            </a:r>
            <a:endParaRPr sz="1200">
              <a:solidFill>
                <a:srgbClr val="0000FF"/>
              </a:solidFill>
            </a:endParaRPr>
          </a:p>
        </p:txBody>
      </p:sp>
      <p:sp>
        <p:nvSpPr>
          <p:cNvPr id="521" name="Google Shape;521;p54"/>
          <p:cNvSpPr txBox="1"/>
          <p:nvPr/>
        </p:nvSpPr>
        <p:spPr>
          <a:xfrm rot="-2242631">
            <a:off x="118989" y="3499450"/>
            <a:ext cx="826772" cy="40021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rPr>
              <a:t>Shard 5</a:t>
            </a:r>
            <a:endParaRPr>
              <a:solidFill>
                <a:srgbClr val="0000FF"/>
              </a:solidFill>
            </a:endParaRPr>
          </a:p>
        </p:txBody>
      </p:sp>
      <p:sp>
        <p:nvSpPr>
          <p:cNvPr id="522" name="Google Shape;522;p54"/>
          <p:cNvSpPr txBox="1"/>
          <p:nvPr/>
        </p:nvSpPr>
        <p:spPr>
          <a:xfrm rot="-649975">
            <a:off x="4473463" y="3551936"/>
            <a:ext cx="826835" cy="3692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FF"/>
                </a:solidFill>
              </a:rPr>
              <a:t>Shard 5</a:t>
            </a:r>
            <a:endParaRPr sz="12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5"/>
          <p:cNvSpPr/>
          <p:nvPr/>
        </p:nvSpPr>
        <p:spPr>
          <a:xfrm>
            <a:off x="2283688" y="1046538"/>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55"/>
          <p:cNvPicPr preferRelativeResize="0"/>
          <p:nvPr/>
        </p:nvPicPr>
        <p:blipFill>
          <a:blip r:embed="rId3">
            <a:alphaModFix/>
          </a:blip>
          <a:stretch>
            <a:fillRect/>
          </a:stretch>
        </p:blipFill>
        <p:spPr>
          <a:xfrm>
            <a:off x="4078588" y="1365738"/>
            <a:ext cx="760025" cy="760025"/>
          </a:xfrm>
          <a:prstGeom prst="rect">
            <a:avLst/>
          </a:prstGeom>
          <a:noFill/>
          <a:ln>
            <a:noFill/>
          </a:ln>
        </p:spPr>
      </p:pic>
      <p:pic>
        <p:nvPicPr>
          <p:cNvPr id="529" name="Google Shape;529;p55"/>
          <p:cNvPicPr preferRelativeResize="0"/>
          <p:nvPr/>
        </p:nvPicPr>
        <p:blipFill>
          <a:blip r:embed="rId3">
            <a:alphaModFix/>
          </a:blip>
          <a:stretch>
            <a:fillRect/>
          </a:stretch>
        </p:blipFill>
        <p:spPr>
          <a:xfrm>
            <a:off x="5065688" y="1534938"/>
            <a:ext cx="760025" cy="760025"/>
          </a:xfrm>
          <a:prstGeom prst="rect">
            <a:avLst/>
          </a:prstGeom>
          <a:noFill/>
          <a:ln>
            <a:noFill/>
          </a:ln>
        </p:spPr>
      </p:pic>
      <p:pic>
        <p:nvPicPr>
          <p:cNvPr id="530" name="Google Shape;530;p55"/>
          <p:cNvPicPr preferRelativeResize="0"/>
          <p:nvPr/>
        </p:nvPicPr>
        <p:blipFill>
          <a:blip r:embed="rId3">
            <a:alphaModFix/>
          </a:blip>
          <a:stretch>
            <a:fillRect/>
          </a:stretch>
        </p:blipFill>
        <p:spPr>
          <a:xfrm>
            <a:off x="3603388" y="2459138"/>
            <a:ext cx="760025" cy="760025"/>
          </a:xfrm>
          <a:prstGeom prst="rect">
            <a:avLst/>
          </a:prstGeom>
          <a:noFill/>
          <a:ln>
            <a:noFill/>
          </a:ln>
        </p:spPr>
      </p:pic>
      <p:pic>
        <p:nvPicPr>
          <p:cNvPr id="531" name="Google Shape;531;p55"/>
          <p:cNvPicPr preferRelativeResize="0"/>
          <p:nvPr/>
        </p:nvPicPr>
        <p:blipFill>
          <a:blip r:embed="rId3">
            <a:alphaModFix/>
          </a:blip>
          <a:stretch>
            <a:fillRect/>
          </a:stretch>
        </p:blipFill>
        <p:spPr>
          <a:xfrm>
            <a:off x="4593175" y="2459138"/>
            <a:ext cx="760025" cy="760025"/>
          </a:xfrm>
          <a:prstGeom prst="rect">
            <a:avLst/>
          </a:prstGeom>
          <a:noFill/>
          <a:ln>
            <a:noFill/>
          </a:ln>
        </p:spPr>
      </p:pic>
      <p:sp>
        <p:nvSpPr>
          <p:cNvPr id="532" name="Google Shape;532;p55"/>
          <p:cNvSpPr txBox="1"/>
          <p:nvPr/>
        </p:nvSpPr>
        <p:spPr>
          <a:xfrm>
            <a:off x="1342363" y="1203263"/>
            <a:ext cx="1745700" cy="922500"/>
          </a:xfrm>
          <a:prstGeom prst="rect">
            <a:avLst/>
          </a:prstGeom>
          <a:noFill/>
          <a:ln>
            <a:noFill/>
          </a:ln>
        </p:spPr>
        <p:txBody>
          <a:bodyPr spcFirstLastPara="1" wrap="square" lIns="91425" tIns="91425" rIns="91425" bIns="91425" anchor="ctr" anchorCtr="0">
            <a:noAutofit/>
          </a:bodyPr>
          <a:lstStyle/>
          <a:p>
            <a:pPr marL="88900" marR="88900" lvl="0" indent="0" algn="r" rtl="0">
              <a:lnSpc>
                <a:spcPct val="142857"/>
              </a:lnSpc>
              <a:spcBef>
                <a:spcPts val="0"/>
              </a:spcBef>
              <a:spcAft>
                <a:spcPts val="0"/>
              </a:spcAft>
              <a:buNone/>
            </a:pPr>
            <a:r>
              <a:rPr lang="en" sz="1000">
                <a:solidFill>
                  <a:srgbClr val="666666"/>
                </a:solidFill>
                <a:latin typeface="Consolas"/>
                <a:ea typeface="Consolas"/>
                <a:cs typeface="Consolas"/>
                <a:sym typeface="Consolas"/>
              </a:rPr>
              <a:t>When in the Course of human events, it becomes necessary for one people to</a:t>
            </a:r>
            <a:endParaRPr/>
          </a:p>
        </p:txBody>
      </p:sp>
      <p:sp>
        <p:nvSpPr>
          <p:cNvPr id="533" name="Google Shape;533;p55"/>
          <p:cNvSpPr txBox="1"/>
          <p:nvPr/>
        </p:nvSpPr>
        <p:spPr>
          <a:xfrm>
            <a:off x="1745400" y="2993788"/>
            <a:ext cx="1972500" cy="999000"/>
          </a:xfrm>
          <a:prstGeom prst="rect">
            <a:avLst/>
          </a:prstGeom>
          <a:noFill/>
          <a:ln>
            <a:noFill/>
          </a:ln>
        </p:spPr>
        <p:txBody>
          <a:bodyPr spcFirstLastPara="1" wrap="square" lIns="91425" tIns="91425" rIns="91425" bIns="91425" anchor="ctr" anchorCtr="0">
            <a:noAutofit/>
          </a:bodyPr>
          <a:lstStyle/>
          <a:p>
            <a:pPr marL="88900" marR="88900" lvl="0" indent="0" algn="r" rtl="0">
              <a:lnSpc>
                <a:spcPct val="142857"/>
              </a:lnSpc>
              <a:spcBef>
                <a:spcPts val="0"/>
              </a:spcBef>
              <a:spcAft>
                <a:spcPts val="800"/>
              </a:spcAft>
              <a:buNone/>
            </a:pPr>
            <a:r>
              <a:rPr lang="en" sz="1000">
                <a:solidFill>
                  <a:srgbClr val="666666"/>
                </a:solidFill>
                <a:latin typeface="Consolas"/>
                <a:ea typeface="Consolas"/>
                <a:cs typeface="Consolas"/>
                <a:sym typeface="Consolas"/>
              </a:rPr>
              <a:t>dissolve the political bands which have connected them with another, and to assume,</a:t>
            </a:r>
            <a:endParaRPr/>
          </a:p>
        </p:txBody>
      </p:sp>
      <p:pic>
        <p:nvPicPr>
          <p:cNvPr id="534" name="Google Shape;534;p55"/>
          <p:cNvPicPr preferRelativeResize="0"/>
          <p:nvPr/>
        </p:nvPicPr>
        <p:blipFill>
          <a:blip r:embed="rId3">
            <a:alphaModFix/>
          </a:blip>
          <a:stretch>
            <a:fillRect/>
          </a:stretch>
        </p:blipFill>
        <p:spPr>
          <a:xfrm>
            <a:off x="2990012" y="1699113"/>
            <a:ext cx="760025" cy="760025"/>
          </a:xfrm>
          <a:prstGeom prst="rect">
            <a:avLst/>
          </a:prstGeom>
          <a:noFill/>
          <a:ln>
            <a:noFill/>
          </a:ln>
        </p:spPr>
      </p:pic>
      <p:sp>
        <p:nvSpPr>
          <p:cNvPr id="535" name="Google Shape;535;p55"/>
          <p:cNvSpPr txBox="1"/>
          <p:nvPr/>
        </p:nvSpPr>
        <p:spPr>
          <a:xfrm>
            <a:off x="5195713" y="2942388"/>
            <a:ext cx="1972500" cy="10536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a:solidFill>
                  <a:srgbClr val="666666"/>
                </a:solidFill>
                <a:latin typeface="Consolas"/>
                <a:ea typeface="Consolas"/>
                <a:cs typeface="Consolas"/>
                <a:sym typeface="Consolas"/>
              </a:rPr>
              <a:t>among the Powers of the earth, the separate and equal station to which the Laws of</a:t>
            </a:r>
            <a:endParaRPr sz="1000">
              <a:solidFill>
                <a:srgbClr val="666666"/>
              </a:solidFill>
              <a:latin typeface="Consolas"/>
              <a:ea typeface="Consolas"/>
              <a:cs typeface="Consolas"/>
              <a:sym typeface="Consolas"/>
            </a:endParaRPr>
          </a:p>
        </p:txBody>
      </p:sp>
      <p:sp>
        <p:nvSpPr>
          <p:cNvPr id="536" name="Google Shape;536;p55"/>
          <p:cNvSpPr txBox="1"/>
          <p:nvPr/>
        </p:nvSpPr>
        <p:spPr>
          <a:xfrm>
            <a:off x="5667788" y="1637138"/>
            <a:ext cx="1972500" cy="10536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a:solidFill>
                  <a:srgbClr val="666666"/>
                </a:solidFill>
                <a:latin typeface="Consolas"/>
                <a:ea typeface="Consolas"/>
                <a:cs typeface="Consolas"/>
                <a:sym typeface="Consolas"/>
              </a:rPr>
              <a:t>Nature and of Nature's God entitle them, a decent respect to the opinions of mankind</a:t>
            </a:r>
            <a:endParaRPr sz="1000">
              <a:solidFill>
                <a:srgbClr val="666666"/>
              </a:solidFill>
              <a:latin typeface="Consolas"/>
              <a:ea typeface="Consolas"/>
              <a:cs typeface="Consolas"/>
              <a:sym typeface="Consolas"/>
            </a:endParaRPr>
          </a:p>
        </p:txBody>
      </p:sp>
      <p:sp>
        <p:nvSpPr>
          <p:cNvPr id="537" name="Google Shape;537;p55"/>
          <p:cNvSpPr txBox="1"/>
          <p:nvPr/>
        </p:nvSpPr>
        <p:spPr>
          <a:xfrm>
            <a:off x="3472350" y="461713"/>
            <a:ext cx="1972500" cy="9990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a:solidFill>
                  <a:srgbClr val="666666"/>
                </a:solidFill>
                <a:latin typeface="Consolas"/>
                <a:ea typeface="Consolas"/>
                <a:cs typeface="Consolas"/>
                <a:sym typeface="Consolas"/>
              </a:rPr>
              <a:t>requires that they should declare the causes which impel them to the separation.</a:t>
            </a:r>
            <a:endParaRPr/>
          </a:p>
        </p:txBody>
      </p:sp>
      <p:sp>
        <p:nvSpPr>
          <p:cNvPr id="538" name="Google Shape;538;p5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6"/>
          <p:cNvSpPr/>
          <p:nvPr/>
        </p:nvSpPr>
        <p:spPr>
          <a:xfrm>
            <a:off x="2283688" y="1046538"/>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4" name="Google Shape;544;p56"/>
          <p:cNvPicPr preferRelativeResize="0"/>
          <p:nvPr/>
        </p:nvPicPr>
        <p:blipFill>
          <a:blip r:embed="rId3">
            <a:alphaModFix/>
          </a:blip>
          <a:stretch>
            <a:fillRect/>
          </a:stretch>
        </p:blipFill>
        <p:spPr>
          <a:xfrm>
            <a:off x="4078588" y="1365738"/>
            <a:ext cx="760025" cy="760025"/>
          </a:xfrm>
          <a:prstGeom prst="rect">
            <a:avLst/>
          </a:prstGeom>
          <a:noFill/>
          <a:ln>
            <a:noFill/>
          </a:ln>
        </p:spPr>
      </p:pic>
      <p:pic>
        <p:nvPicPr>
          <p:cNvPr id="545" name="Google Shape;545;p56"/>
          <p:cNvPicPr preferRelativeResize="0"/>
          <p:nvPr/>
        </p:nvPicPr>
        <p:blipFill>
          <a:blip r:embed="rId3">
            <a:alphaModFix/>
          </a:blip>
          <a:stretch>
            <a:fillRect/>
          </a:stretch>
        </p:blipFill>
        <p:spPr>
          <a:xfrm>
            <a:off x="5065688" y="1534938"/>
            <a:ext cx="760025" cy="760025"/>
          </a:xfrm>
          <a:prstGeom prst="rect">
            <a:avLst/>
          </a:prstGeom>
          <a:noFill/>
          <a:ln>
            <a:noFill/>
          </a:ln>
        </p:spPr>
      </p:pic>
      <p:pic>
        <p:nvPicPr>
          <p:cNvPr id="546" name="Google Shape;546;p56"/>
          <p:cNvPicPr preferRelativeResize="0"/>
          <p:nvPr/>
        </p:nvPicPr>
        <p:blipFill>
          <a:blip r:embed="rId3">
            <a:alphaModFix/>
          </a:blip>
          <a:stretch>
            <a:fillRect/>
          </a:stretch>
        </p:blipFill>
        <p:spPr>
          <a:xfrm>
            <a:off x="3603388" y="2459138"/>
            <a:ext cx="760025" cy="760025"/>
          </a:xfrm>
          <a:prstGeom prst="rect">
            <a:avLst/>
          </a:prstGeom>
          <a:noFill/>
          <a:ln>
            <a:noFill/>
          </a:ln>
        </p:spPr>
      </p:pic>
      <p:pic>
        <p:nvPicPr>
          <p:cNvPr id="547" name="Google Shape;547;p56"/>
          <p:cNvPicPr preferRelativeResize="0"/>
          <p:nvPr/>
        </p:nvPicPr>
        <p:blipFill>
          <a:blip r:embed="rId3">
            <a:alphaModFix/>
          </a:blip>
          <a:stretch>
            <a:fillRect/>
          </a:stretch>
        </p:blipFill>
        <p:spPr>
          <a:xfrm>
            <a:off x="4593175" y="2459138"/>
            <a:ext cx="760025" cy="760025"/>
          </a:xfrm>
          <a:prstGeom prst="rect">
            <a:avLst/>
          </a:prstGeom>
          <a:noFill/>
          <a:ln>
            <a:noFill/>
          </a:ln>
        </p:spPr>
      </p:pic>
      <p:sp>
        <p:nvSpPr>
          <p:cNvPr id="548" name="Google Shape;548;p56"/>
          <p:cNvSpPr txBox="1"/>
          <p:nvPr/>
        </p:nvSpPr>
        <p:spPr>
          <a:xfrm>
            <a:off x="1514800" y="1153750"/>
            <a:ext cx="1582200" cy="10536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when: 1, in: 1,</a:t>
            </a:r>
            <a:endParaRPr sz="1000" b="1">
              <a:solidFill>
                <a:srgbClr val="FF00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the: 1, course: 1,</a:t>
            </a:r>
            <a:endParaRPr sz="1000" b="1">
              <a:solidFill>
                <a:srgbClr val="FF00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of: 1, human: 1,</a:t>
            </a:r>
            <a:endParaRPr sz="1000" b="1">
              <a:solidFill>
                <a:srgbClr val="FF00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events: 1, it: 1</a:t>
            </a:r>
            <a:endParaRPr sz="1000" b="1">
              <a:solidFill>
                <a:srgbClr val="FF0000"/>
              </a:solidFill>
              <a:latin typeface="Consolas"/>
              <a:ea typeface="Consolas"/>
              <a:cs typeface="Consolas"/>
              <a:sym typeface="Consolas"/>
            </a:endParaRPr>
          </a:p>
        </p:txBody>
      </p:sp>
      <p:sp>
        <p:nvSpPr>
          <p:cNvPr id="549" name="Google Shape;549;p56"/>
          <p:cNvSpPr txBox="1"/>
          <p:nvPr/>
        </p:nvSpPr>
        <p:spPr>
          <a:xfrm>
            <a:off x="2038050" y="3015675"/>
            <a:ext cx="2136000" cy="10536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800"/>
              </a:spcAft>
              <a:buNone/>
            </a:pPr>
            <a:r>
              <a:rPr lang="en" sz="1000" b="1">
                <a:solidFill>
                  <a:srgbClr val="FF0000"/>
                </a:solidFill>
                <a:latin typeface="Consolas"/>
                <a:ea typeface="Consolas"/>
                <a:cs typeface="Consolas"/>
                <a:sym typeface="Consolas"/>
              </a:rPr>
              <a:t>dissolve: 1, the: 2, political: 1, bands: 1, which: 1, have: 1, connected: 1, them: 1 ...</a:t>
            </a:r>
            <a:endParaRPr b="1">
              <a:solidFill>
                <a:srgbClr val="FF0000"/>
              </a:solidFill>
            </a:endParaRPr>
          </a:p>
        </p:txBody>
      </p:sp>
      <p:pic>
        <p:nvPicPr>
          <p:cNvPr id="550" name="Google Shape;550;p56"/>
          <p:cNvPicPr preferRelativeResize="0"/>
          <p:nvPr/>
        </p:nvPicPr>
        <p:blipFill>
          <a:blip r:embed="rId3">
            <a:alphaModFix/>
          </a:blip>
          <a:stretch>
            <a:fillRect/>
          </a:stretch>
        </p:blipFill>
        <p:spPr>
          <a:xfrm>
            <a:off x="2990012" y="1699113"/>
            <a:ext cx="760025" cy="760025"/>
          </a:xfrm>
          <a:prstGeom prst="rect">
            <a:avLst/>
          </a:prstGeom>
          <a:noFill/>
          <a:ln>
            <a:noFill/>
          </a:ln>
        </p:spPr>
      </p:pic>
      <p:sp>
        <p:nvSpPr>
          <p:cNvPr id="551" name="Google Shape;551;p56"/>
          <p:cNvSpPr txBox="1"/>
          <p:nvPr/>
        </p:nvSpPr>
        <p:spPr>
          <a:xfrm>
            <a:off x="5182338" y="3015663"/>
            <a:ext cx="1972500" cy="10536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b="1">
                <a:solidFill>
                  <a:srgbClr val="FF0000"/>
                </a:solidFill>
                <a:latin typeface="Consolas"/>
                <a:ea typeface="Consolas"/>
                <a:cs typeface="Consolas"/>
                <a:sym typeface="Consolas"/>
              </a:rPr>
              <a:t>among: 1, the: 2, powers: 1, of: 2, earth: 1, separate: 1, equal: 1, and: 1 ...</a:t>
            </a:r>
            <a:endParaRPr sz="1000" b="1">
              <a:solidFill>
                <a:srgbClr val="FF0000"/>
              </a:solidFill>
              <a:latin typeface="Consolas"/>
              <a:ea typeface="Consolas"/>
              <a:cs typeface="Consolas"/>
              <a:sym typeface="Consolas"/>
            </a:endParaRPr>
          </a:p>
        </p:txBody>
      </p:sp>
      <p:sp>
        <p:nvSpPr>
          <p:cNvPr id="552" name="Google Shape;552;p56"/>
          <p:cNvSpPr txBox="1"/>
          <p:nvPr/>
        </p:nvSpPr>
        <p:spPr>
          <a:xfrm>
            <a:off x="5667800" y="1637150"/>
            <a:ext cx="2349900" cy="10536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b="1">
                <a:solidFill>
                  <a:srgbClr val="FF0000"/>
                </a:solidFill>
                <a:latin typeface="Consolas"/>
                <a:ea typeface="Consolas"/>
                <a:cs typeface="Consolas"/>
                <a:sym typeface="Consolas"/>
              </a:rPr>
              <a:t>nature: 2, and: 1, of: 2, god: 1, entitle: 1, them: 1, decent: 1, respect: 1, mankind: 1, opinion: 1 ...</a:t>
            </a:r>
            <a:endParaRPr sz="1000" b="1">
              <a:solidFill>
                <a:srgbClr val="FF0000"/>
              </a:solidFill>
              <a:latin typeface="Consolas"/>
              <a:ea typeface="Consolas"/>
              <a:cs typeface="Consolas"/>
              <a:sym typeface="Consolas"/>
            </a:endParaRPr>
          </a:p>
        </p:txBody>
      </p:sp>
      <p:sp>
        <p:nvSpPr>
          <p:cNvPr id="553" name="Google Shape;553;p56"/>
          <p:cNvSpPr txBox="1"/>
          <p:nvPr/>
        </p:nvSpPr>
        <p:spPr>
          <a:xfrm>
            <a:off x="3472350" y="461713"/>
            <a:ext cx="1972500" cy="9990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b="1">
                <a:solidFill>
                  <a:srgbClr val="FF0000"/>
                </a:solidFill>
                <a:latin typeface="Consolas"/>
                <a:ea typeface="Consolas"/>
                <a:cs typeface="Consolas"/>
                <a:sym typeface="Consolas"/>
              </a:rPr>
              <a:t>requires: 1, that: 1, they: 1, should: 1, declare: 1, the: 1, causes: 1, which: 1 ...</a:t>
            </a:r>
            <a:endParaRPr b="1">
              <a:solidFill>
                <a:srgbClr val="FF0000"/>
              </a:solidFill>
            </a:endParaRPr>
          </a:p>
        </p:txBody>
      </p:sp>
      <p:sp>
        <p:nvSpPr>
          <p:cNvPr id="554" name="Google Shape;554;p56"/>
          <p:cNvSpPr txBox="1">
            <a:spLocks noGrp="1"/>
          </p:cNvSpPr>
          <p:nvPr>
            <p:ph type="body" idx="1"/>
          </p:nvPr>
        </p:nvSpPr>
        <p:spPr>
          <a:xfrm>
            <a:off x="2668350" y="4195700"/>
            <a:ext cx="3807300" cy="437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FF0000"/>
                </a:solidFill>
              </a:rPr>
              <a:t>Compute word counts locally</a:t>
            </a:r>
            <a:endParaRPr b="1">
              <a:solidFill>
                <a:srgbClr val="FF0000"/>
              </a:solidFill>
            </a:endParaRPr>
          </a:p>
        </p:txBody>
      </p:sp>
      <p:sp>
        <p:nvSpPr>
          <p:cNvPr id="555" name="Google Shape;555;p5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7"/>
          <p:cNvSpPr/>
          <p:nvPr/>
        </p:nvSpPr>
        <p:spPr>
          <a:xfrm>
            <a:off x="2283688" y="1046538"/>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1" name="Google Shape;561;p57"/>
          <p:cNvPicPr preferRelativeResize="0"/>
          <p:nvPr/>
        </p:nvPicPr>
        <p:blipFill>
          <a:blip r:embed="rId3">
            <a:alphaModFix/>
          </a:blip>
          <a:stretch>
            <a:fillRect/>
          </a:stretch>
        </p:blipFill>
        <p:spPr>
          <a:xfrm>
            <a:off x="4078588" y="1365738"/>
            <a:ext cx="760025" cy="760025"/>
          </a:xfrm>
          <a:prstGeom prst="rect">
            <a:avLst/>
          </a:prstGeom>
          <a:noFill/>
          <a:ln>
            <a:noFill/>
          </a:ln>
        </p:spPr>
      </p:pic>
      <p:pic>
        <p:nvPicPr>
          <p:cNvPr id="562" name="Google Shape;562;p57"/>
          <p:cNvPicPr preferRelativeResize="0"/>
          <p:nvPr/>
        </p:nvPicPr>
        <p:blipFill>
          <a:blip r:embed="rId3">
            <a:alphaModFix/>
          </a:blip>
          <a:stretch>
            <a:fillRect/>
          </a:stretch>
        </p:blipFill>
        <p:spPr>
          <a:xfrm>
            <a:off x="5065688" y="1534938"/>
            <a:ext cx="760025" cy="760025"/>
          </a:xfrm>
          <a:prstGeom prst="rect">
            <a:avLst/>
          </a:prstGeom>
          <a:noFill/>
          <a:ln>
            <a:noFill/>
          </a:ln>
        </p:spPr>
      </p:pic>
      <p:pic>
        <p:nvPicPr>
          <p:cNvPr id="563" name="Google Shape;563;p57"/>
          <p:cNvPicPr preferRelativeResize="0"/>
          <p:nvPr/>
        </p:nvPicPr>
        <p:blipFill>
          <a:blip r:embed="rId3">
            <a:alphaModFix/>
          </a:blip>
          <a:stretch>
            <a:fillRect/>
          </a:stretch>
        </p:blipFill>
        <p:spPr>
          <a:xfrm>
            <a:off x="3603388" y="2459138"/>
            <a:ext cx="760025" cy="760025"/>
          </a:xfrm>
          <a:prstGeom prst="rect">
            <a:avLst/>
          </a:prstGeom>
          <a:noFill/>
          <a:ln>
            <a:noFill/>
          </a:ln>
        </p:spPr>
      </p:pic>
      <p:pic>
        <p:nvPicPr>
          <p:cNvPr id="564" name="Google Shape;564;p57"/>
          <p:cNvPicPr preferRelativeResize="0"/>
          <p:nvPr/>
        </p:nvPicPr>
        <p:blipFill>
          <a:blip r:embed="rId3">
            <a:alphaModFix/>
          </a:blip>
          <a:stretch>
            <a:fillRect/>
          </a:stretch>
        </p:blipFill>
        <p:spPr>
          <a:xfrm>
            <a:off x="4593175" y="2459138"/>
            <a:ext cx="760025" cy="760025"/>
          </a:xfrm>
          <a:prstGeom prst="rect">
            <a:avLst/>
          </a:prstGeom>
          <a:noFill/>
          <a:ln>
            <a:noFill/>
          </a:ln>
        </p:spPr>
      </p:pic>
      <p:sp>
        <p:nvSpPr>
          <p:cNvPr id="565" name="Google Shape;565;p57"/>
          <p:cNvSpPr txBox="1"/>
          <p:nvPr/>
        </p:nvSpPr>
        <p:spPr>
          <a:xfrm>
            <a:off x="1514800" y="1153750"/>
            <a:ext cx="1582200" cy="10536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when: 1, in: 1,</a:t>
            </a:r>
            <a:endParaRPr sz="1000" b="1">
              <a:solidFill>
                <a:srgbClr val="FF00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the: 1, course: 1,</a:t>
            </a:r>
            <a:endParaRPr sz="1000" b="1">
              <a:solidFill>
                <a:srgbClr val="FF00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of: 1, human: 1,</a:t>
            </a:r>
            <a:endParaRPr sz="1000" b="1">
              <a:solidFill>
                <a:srgbClr val="FF00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events: 1, it: 1</a:t>
            </a:r>
            <a:endParaRPr sz="1000" b="1">
              <a:solidFill>
                <a:srgbClr val="FF0000"/>
              </a:solidFill>
              <a:latin typeface="Consolas"/>
              <a:ea typeface="Consolas"/>
              <a:cs typeface="Consolas"/>
              <a:sym typeface="Consolas"/>
            </a:endParaRPr>
          </a:p>
        </p:txBody>
      </p:sp>
      <p:sp>
        <p:nvSpPr>
          <p:cNvPr id="566" name="Google Shape;566;p57"/>
          <p:cNvSpPr txBox="1"/>
          <p:nvPr/>
        </p:nvSpPr>
        <p:spPr>
          <a:xfrm>
            <a:off x="2038050" y="3015675"/>
            <a:ext cx="2136000" cy="10536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800"/>
              </a:spcAft>
              <a:buNone/>
            </a:pPr>
            <a:r>
              <a:rPr lang="en" sz="1000" b="1">
                <a:solidFill>
                  <a:srgbClr val="FF0000"/>
                </a:solidFill>
                <a:latin typeface="Consolas"/>
                <a:ea typeface="Consolas"/>
                <a:cs typeface="Consolas"/>
                <a:sym typeface="Consolas"/>
              </a:rPr>
              <a:t>dissolve: 1, the: 2, political: 1, bands: 1, which: 1, have: 1, connected: 1, them: 1 ...</a:t>
            </a:r>
            <a:endParaRPr b="1">
              <a:solidFill>
                <a:srgbClr val="FF0000"/>
              </a:solidFill>
            </a:endParaRPr>
          </a:p>
        </p:txBody>
      </p:sp>
      <p:pic>
        <p:nvPicPr>
          <p:cNvPr id="567" name="Google Shape;567;p57"/>
          <p:cNvPicPr preferRelativeResize="0"/>
          <p:nvPr/>
        </p:nvPicPr>
        <p:blipFill>
          <a:blip r:embed="rId3">
            <a:alphaModFix/>
          </a:blip>
          <a:stretch>
            <a:fillRect/>
          </a:stretch>
        </p:blipFill>
        <p:spPr>
          <a:xfrm>
            <a:off x="2990012" y="1699113"/>
            <a:ext cx="760025" cy="760025"/>
          </a:xfrm>
          <a:prstGeom prst="rect">
            <a:avLst/>
          </a:prstGeom>
          <a:noFill/>
          <a:ln>
            <a:noFill/>
          </a:ln>
        </p:spPr>
      </p:pic>
      <p:sp>
        <p:nvSpPr>
          <p:cNvPr id="568" name="Google Shape;568;p57"/>
          <p:cNvSpPr txBox="1"/>
          <p:nvPr/>
        </p:nvSpPr>
        <p:spPr>
          <a:xfrm>
            <a:off x="5182338" y="3015663"/>
            <a:ext cx="1972500" cy="10536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b="1">
                <a:solidFill>
                  <a:srgbClr val="FF0000"/>
                </a:solidFill>
                <a:latin typeface="Consolas"/>
                <a:ea typeface="Consolas"/>
                <a:cs typeface="Consolas"/>
                <a:sym typeface="Consolas"/>
              </a:rPr>
              <a:t>among: 1, the: 2, powers: 1, of: 2, earth: 1, separate: 1, equal: 1, and: 1 ...</a:t>
            </a:r>
            <a:endParaRPr sz="1000" b="1">
              <a:solidFill>
                <a:srgbClr val="FF0000"/>
              </a:solidFill>
              <a:latin typeface="Consolas"/>
              <a:ea typeface="Consolas"/>
              <a:cs typeface="Consolas"/>
              <a:sym typeface="Consolas"/>
            </a:endParaRPr>
          </a:p>
        </p:txBody>
      </p:sp>
      <p:sp>
        <p:nvSpPr>
          <p:cNvPr id="569" name="Google Shape;569;p57"/>
          <p:cNvSpPr txBox="1"/>
          <p:nvPr/>
        </p:nvSpPr>
        <p:spPr>
          <a:xfrm>
            <a:off x="5667800" y="1637150"/>
            <a:ext cx="2349900" cy="10536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b="1">
                <a:solidFill>
                  <a:srgbClr val="FF0000"/>
                </a:solidFill>
                <a:latin typeface="Consolas"/>
                <a:ea typeface="Consolas"/>
                <a:cs typeface="Consolas"/>
                <a:sym typeface="Consolas"/>
              </a:rPr>
              <a:t>nature: 2, and: 1, of: 2, god: 1, entitle: 1, them: 1, decent: 1, respect: 1, mankind: 1, opinion: 1 ...</a:t>
            </a:r>
            <a:endParaRPr sz="1000" b="1">
              <a:solidFill>
                <a:srgbClr val="FF0000"/>
              </a:solidFill>
              <a:latin typeface="Consolas"/>
              <a:ea typeface="Consolas"/>
              <a:cs typeface="Consolas"/>
              <a:sym typeface="Consolas"/>
            </a:endParaRPr>
          </a:p>
        </p:txBody>
      </p:sp>
      <p:sp>
        <p:nvSpPr>
          <p:cNvPr id="570" name="Google Shape;570;p57"/>
          <p:cNvSpPr txBox="1"/>
          <p:nvPr/>
        </p:nvSpPr>
        <p:spPr>
          <a:xfrm>
            <a:off x="3472350" y="461713"/>
            <a:ext cx="1972500" cy="9990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b="1">
                <a:solidFill>
                  <a:srgbClr val="FF0000"/>
                </a:solidFill>
                <a:latin typeface="Consolas"/>
                <a:ea typeface="Consolas"/>
                <a:cs typeface="Consolas"/>
                <a:sym typeface="Consolas"/>
              </a:rPr>
              <a:t>requires: 1, that: 1, they: 1, should: 1, declare: 1, the: 1, causes: 1, which: 1 ...</a:t>
            </a:r>
            <a:endParaRPr b="1">
              <a:solidFill>
                <a:srgbClr val="FF0000"/>
              </a:solidFill>
            </a:endParaRPr>
          </a:p>
        </p:txBody>
      </p:sp>
      <p:sp>
        <p:nvSpPr>
          <p:cNvPr id="571" name="Google Shape;571;p57"/>
          <p:cNvSpPr txBox="1">
            <a:spLocks noGrp="1"/>
          </p:cNvSpPr>
          <p:nvPr>
            <p:ph type="body" idx="1"/>
          </p:nvPr>
        </p:nvSpPr>
        <p:spPr>
          <a:xfrm>
            <a:off x="2668350" y="4195700"/>
            <a:ext cx="3807300" cy="437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FF0000"/>
                </a:solidFill>
              </a:rPr>
              <a:t>Compute word counts locally</a:t>
            </a:r>
            <a:endParaRPr b="1">
              <a:solidFill>
                <a:srgbClr val="FF0000"/>
              </a:solidFill>
            </a:endParaRPr>
          </a:p>
        </p:txBody>
      </p:sp>
      <p:sp>
        <p:nvSpPr>
          <p:cNvPr id="573" name="Google Shape;573;p5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
        <p:nvSpPr>
          <p:cNvPr id="572" name="Google Shape;572;p57"/>
          <p:cNvSpPr txBox="1">
            <a:spLocks noGrp="1"/>
          </p:cNvSpPr>
          <p:nvPr>
            <p:ph type="body" idx="4294967295"/>
          </p:nvPr>
        </p:nvSpPr>
        <p:spPr>
          <a:xfrm>
            <a:off x="805762" y="1518257"/>
            <a:ext cx="7305675" cy="1744662"/>
          </a:xfrm>
          <a:prstGeom prst="rect">
            <a:avLst/>
          </a:prstGeom>
          <a:solidFill>
            <a:srgbClr val="000000">
              <a:alpha val="72770"/>
            </a:srgb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FFFFFF"/>
                </a:solidFill>
              </a:rPr>
              <a:t>Now what…</a:t>
            </a:r>
            <a:endParaRPr sz="3600" b="1">
              <a:solidFill>
                <a:srgbClr val="FFFFFF"/>
              </a:solidFill>
            </a:endParaRPr>
          </a:p>
          <a:p>
            <a:pPr marL="0" lvl="0" indent="0" algn="ctr" rtl="0">
              <a:spcBef>
                <a:spcPts val="0"/>
              </a:spcBef>
              <a:spcAft>
                <a:spcPts val="0"/>
              </a:spcAft>
              <a:buNone/>
            </a:pPr>
            <a:r>
              <a:rPr lang="en" sz="3600" b="1">
                <a:solidFill>
                  <a:srgbClr val="FFFFFF"/>
                </a:solidFill>
              </a:rPr>
              <a:t>How to merge results?</a:t>
            </a:r>
            <a:endParaRPr sz="3600" b="1">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9" name="Google Shape;579;p5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Merging results computed locally</a:t>
            </a:r>
            <a:endParaRPr/>
          </a:p>
        </p:txBody>
      </p:sp>
      <p:sp>
        <p:nvSpPr>
          <p:cNvPr id="578" name="Google Shape;578;p58"/>
          <p:cNvSpPr txBox="1">
            <a:spLocks noGrp="1"/>
          </p:cNvSpPr>
          <p:nvPr>
            <p:ph type="body" idx="1"/>
          </p:nvPr>
        </p:nvSpPr>
        <p:spPr>
          <a:xfrm>
            <a:off x="311700" y="1681029"/>
            <a:ext cx="8520600" cy="504900"/>
          </a:xfrm>
          <a:prstGeom prst="rect">
            <a:avLst/>
          </a:prstGeom>
        </p:spPr>
        <p:txBody>
          <a:bodyPr spcFirstLastPara="1" wrap="square" lIns="91425" tIns="91425" rIns="91425" bIns="91425" anchor="t" anchorCtr="0">
            <a:noAutofit/>
          </a:bodyPr>
          <a:lstStyle/>
          <a:p>
            <a:pPr marL="0" lvl="0" indent="457200" algn="l" rtl="0">
              <a:spcBef>
                <a:spcPts val="0"/>
              </a:spcBef>
              <a:spcAft>
                <a:spcPts val="1600"/>
              </a:spcAft>
              <a:buNone/>
            </a:pPr>
            <a:r>
              <a:rPr lang="en" dirty="0">
                <a:solidFill>
                  <a:srgbClr val="000000"/>
                </a:solidFill>
              </a:rPr>
              <a:t>Don’t merge</a:t>
            </a:r>
            <a:endParaRPr dirty="0">
              <a:solidFill>
                <a:srgbClr val="000000"/>
              </a:solidFill>
            </a:endParaRPr>
          </a:p>
        </p:txBody>
      </p:sp>
      <p:sp>
        <p:nvSpPr>
          <p:cNvPr id="585" name="Google Shape;585;p58"/>
          <p:cNvSpPr txBox="1">
            <a:spLocks noGrp="1"/>
          </p:cNvSpPr>
          <p:nvPr>
            <p:ph type="sldNum" idx="12"/>
          </p:nvPr>
        </p:nvSpPr>
        <p:spPr>
          <a:xfrm>
            <a:off x="8784158" y="4655265"/>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
        <p:nvSpPr>
          <p:cNvPr id="582" name="Google Shape;582;p58"/>
          <p:cNvSpPr txBox="1">
            <a:spLocks noGrp="1"/>
          </p:cNvSpPr>
          <p:nvPr>
            <p:ph type="body" idx="4294967295"/>
          </p:nvPr>
        </p:nvSpPr>
        <p:spPr>
          <a:xfrm>
            <a:off x="311700" y="2722548"/>
            <a:ext cx="8521700" cy="2024063"/>
          </a:xfrm>
          <a:prstGeom prst="rect">
            <a:avLst/>
          </a:prstGeom>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dirty="0">
                <a:solidFill>
                  <a:srgbClr val="000000"/>
                </a:solidFill>
              </a:rPr>
              <a:t>Partition key space among nodes in cluster </a:t>
            </a:r>
            <a:r>
              <a:rPr lang="en" dirty="0">
                <a:solidFill>
                  <a:schemeClr val="dk1"/>
                </a:solidFill>
              </a:rPr>
              <a:t>(e.g. </a:t>
            </a:r>
            <a:r>
              <a:rPr lang="en" dirty="0">
                <a:solidFill>
                  <a:schemeClr val="dk1"/>
                </a:solidFill>
                <a:latin typeface="Consolas"/>
                <a:ea typeface="Consolas"/>
                <a:cs typeface="Consolas"/>
                <a:sym typeface="Consolas"/>
              </a:rPr>
              <a:t>[a-e]</a:t>
            </a:r>
            <a:r>
              <a:rPr lang="en" dirty="0">
                <a:solidFill>
                  <a:schemeClr val="dk1"/>
                </a:solidFill>
              </a:rPr>
              <a:t>, </a:t>
            </a:r>
            <a:r>
              <a:rPr lang="en" dirty="0">
                <a:solidFill>
                  <a:schemeClr val="dk1"/>
                </a:solidFill>
                <a:latin typeface="Consolas"/>
                <a:ea typeface="Consolas"/>
                <a:cs typeface="Consolas"/>
                <a:sym typeface="Consolas"/>
              </a:rPr>
              <a:t>[f-j]</a:t>
            </a:r>
            <a:r>
              <a:rPr lang="en" dirty="0">
                <a:solidFill>
                  <a:schemeClr val="dk1"/>
                </a:solidFill>
              </a:rPr>
              <a:t>, </a:t>
            </a:r>
            <a:r>
              <a:rPr lang="en" dirty="0">
                <a:solidFill>
                  <a:schemeClr val="dk1"/>
                </a:solidFill>
                <a:latin typeface="Consolas"/>
                <a:ea typeface="Consolas"/>
                <a:cs typeface="Consolas"/>
                <a:sym typeface="Consolas"/>
              </a:rPr>
              <a:t>[k-p]</a:t>
            </a:r>
            <a:r>
              <a:rPr lang="en" dirty="0">
                <a:solidFill>
                  <a:schemeClr val="dk1"/>
                </a:solidFill>
              </a:rPr>
              <a:t> ...)</a:t>
            </a:r>
            <a:endParaRPr dirty="0">
              <a:solidFill>
                <a:schemeClr val="dk1"/>
              </a:solidFill>
            </a:endParaRPr>
          </a:p>
          <a:p>
            <a:pPr marL="1371600" lvl="0" indent="-342900" algn="l" rtl="0">
              <a:spcBef>
                <a:spcPts val="1600"/>
              </a:spcBef>
              <a:spcAft>
                <a:spcPts val="0"/>
              </a:spcAft>
              <a:buClr>
                <a:srgbClr val="000000"/>
              </a:buClr>
              <a:buSzPts val="1800"/>
              <a:buAutoNum type="arabicPeriod"/>
            </a:pPr>
            <a:r>
              <a:rPr lang="en" dirty="0">
                <a:solidFill>
                  <a:srgbClr val="000000"/>
                </a:solidFill>
              </a:rPr>
              <a:t>Assign a key space to each node</a:t>
            </a:r>
            <a:endParaRPr dirty="0">
              <a:solidFill>
                <a:srgbClr val="000000"/>
              </a:solidFill>
            </a:endParaRPr>
          </a:p>
          <a:p>
            <a:pPr marL="1371600" lvl="0" indent="-342900" algn="l" rtl="0">
              <a:spcBef>
                <a:spcPts val="0"/>
              </a:spcBef>
              <a:spcAft>
                <a:spcPts val="0"/>
              </a:spcAft>
              <a:buClr>
                <a:srgbClr val="000000"/>
              </a:buClr>
              <a:buSzPts val="1800"/>
              <a:buAutoNum type="arabicPeriod"/>
            </a:pPr>
            <a:r>
              <a:rPr lang="en" dirty="0">
                <a:solidFill>
                  <a:srgbClr val="000000"/>
                </a:solidFill>
              </a:rPr>
              <a:t>Split local results by the key spaces</a:t>
            </a:r>
            <a:endParaRPr dirty="0">
              <a:solidFill>
                <a:srgbClr val="000000"/>
              </a:solidFill>
            </a:endParaRPr>
          </a:p>
          <a:p>
            <a:pPr marL="1371600" lvl="0" indent="-342900" algn="l" rtl="0">
              <a:spcBef>
                <a:spcPts val="0"/>
              </a:spcBef>
              <a:spcAft>
                <a:spcPts val="0"/>
              </a:spcAft>
              <a:buClr>
                <a:srgbClr val="000000"/>
              </a:buClr>
              <a:buSzPts val="1800"/>
              <a:buAutoNum type="arabicPeriod"/>
            </a:pPr>
            <a:r>
              <a:rPr lang="en" dirty="0">
                <a:solidFill>
                  <a:srgbClr val="000000"/>
                </a:solidFill>
              </a:rPr>
              <a:t>Fetch and merge results that correspond to the node’s key space</a:t>
            </a:r>
            <a:endParaRPr dirty="0">
              <a:solidFill>
                <a:srgbClr val="000000"/>
              </a:solidFill>
            </a:endParaRPr>
          </a:p>
        </p:txBody>
      </p:sp>
      <p:sp>
        <p:nvSpPr>
          <p:cNvPr id="583" name="Google Shape;583;p58"/>
          <p:cNvSpPr txBox="1">
            <a:spLocks noGrp="1"/>
          </p:cNvSpPr>
          <p:nvPr>
            <p:ph type="body" idx="4294967295"/>
          </p:nvPr>
        </p:nvSpPr>
        <p:spPr>
          <a:xfrm>
            <a:off x="311700" y="2154223"/>
            <a:ext cx="8521700" cy="506413"/>
          </a:xfrm>
          <a:prstGeom prst="rect">
            <a:avLst/>
          </a:prstGeom>
        </p:spPr>
        <p:txBody>
          <a:bodyPr spcFirstLastPara="1" wrap="square" lIns="91425" tIns="91425" rIns="91425" bIns="91425" anchor="t" anchorCtr="0">
            <a:noAutofit/>
          </a:bodyPr>
          <a:lstStyle/>
          <a:p>
            <a:pPr marL="0" lvl="0" indent="457200" algn="l" rtl="0">
              <a:spcBef>
                <a:spcPts val="0"/>
              </a:spcBef>
              <a:spcAft>
                <a:spcPts val="1600"/>
              </a:spcAft>
              <a:buNone/>
            </a:pPr>
            <a:r>
              <a:rPr lang="en" dirty="0">
                <a:solidFill>
                  <a:srgbClr val="000000"/>
                </a:solidFill>
              </a:rPr>
              <a:t>Send everything to one node</a:t>
            </a:r>
            <a:endParaRPr dirty="0">
              <a:solidFill>
                <a:srgbClr val="000000"/>
              </a:solidFill>
            </a:endParaRPr>
          </a:p>
        </p:txBody>
      </p:sp>
      <p:sp>
        <p:nvSpPr>
          <p:cNvPr id="584" name="Google Shape;584;p58"/>
          <p:cNvSpPr txBox="1">
            <a:spLocks noGrp="1"/>
          </p:cNvSpPr>
          <p:nvPr>
            <p:ph type="body" idx="4294967295"/>
          </p:nvPr>
        </p:nvSpPr>
        <p:spPr>
          <a:xfrm>
            <a:off x="311700" y="1144573"/>
            <a:ext cx="8521700" cy="50482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00000"/>
                </a:solidFill>
              </a:rPr>
              <a:t>Several options</a:t>
            </a:r>
            <a:endParaRPr dirty="0">
              <a:solidFill>
                <a:srgbClr val="000000"/>
              </a:solidFill>
            </a:endParaRPr>
          </a:p>
        </p:txBody>
      </p:sp>
      <p:sp>
        <p:nvSpPr>
          <p:cNvPr id="580" name="Google Shape;580;p58"/>
          <p:cNvSpPr txBox="1"/>
          <p:nvPr/>
        </p:nvSpPr>
        <p:spPr>
          <a:xfrm>
            <a:off x="2394225" y="1650073"/>
            <a:ext cx="5627400" cy="50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dirty="0">
                <a:solidFill>
                  <a:schemeClr val="dk1"/>
                </a:solidFill>
              </a:rPr>
              <a:t>— </a:t>
            </a:r>
            <a:r>
              <a:rPr lang="en" sz="1800" dirty="0">
                <a:solidFill>
                  <a:srgbClr val="FF0000"/>
                </a:solidFill>
              </a:rPr>
              <a:t>requires additional computation for correct results</a:t>
            </a:r>
            <a:endParaRPr dirty="0"/>
          </a:p>
        </p:txBody>
      </p:sp>
      <p:sp>
        <p:nvSpPr>
          <p:cNvPr id="581" name="Google Shape;581;p58"/>
          <p:cNvSpPr txBox="1"/>
          <p:nvPr/>
        </p:nvSpPr>
        <p:spPr>
          <a:xfrm>
            <a:off x="4073475" y="2154973"/>
            <a:ext cx="4059600" cy="50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1"/>
                </a:solidFill>
              </a:rPr>
              <a:t>— </a:t>
            </a:r>
            <a:r>
              <a:rPr lang="en" sz="1800">
                <a:solidFill>
                  <a:srgbClr val="FF0000"/>
                </a:solidFill>
              </a:rPr>
              <a:t>what if data is too big? Too slow…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8">
                                            <p:txEl>
                                              <p:pRg st="0" end="0"/>
                                            </p:txEl>
                                          </p:spTgt>
                                        </p:tgtEl>
                                        <p:attrNameLst>
                                          <p:attrName>style.visibility</p:attrName>
                                        </p:attrNameLst>
                                      </p:cBhvr>
                                      <p:to>
                                        <p:strVal val="visible"/>
                                      </p:to>
                                    </p:set>
                                    <p:animEffect transition="in" filter="fade">
                                      <p:cBhvr>
                                        <p:cTn id="7" dur="1"/>
                                        <p:tgtEl>
                                          <p:spTgt spid="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0"/>
                                        </p:tgtEl>
                                        <p:attrNameLst>
                                          <p:attrName>style.visibility</p:attrName>
                                        </p:attrNameLst>
                                      </p:cBhvr>
                                      <p:to>
                                        <p:strVal val="visible"/>
                                      </p:to>
                                    </p:set>
                                    <p:animEffect transition="in" filter="fade">
                                      <p:cBhvr>
                                        <p:cTn id="12" dur="1"/>
                                        <p:tgtEl>
                                          <p:spTgt spid="5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3"/>
                                        </p:tgtEl>
                                        <p:attrNameLst>
                                          <p:attrName>style.visibility</p:attrName>
                                        </p:attrNameLst>
                                      </p:cBhvr>
                                      <p:to>
                                        <p:strVal val="visible"/>
                                      </p:to>
                                    </p:set>
                                    <p:animEffect transition="in" filter="fade">
                                      <p:cBhvr>
                                        <p:cTn id="17" dur="1"/>
                                        <p:tgtEl>
                                          <p:spTgt spid="5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1"/>
                                        </p:tgtEl>
                                        <p:attrNameLst>
                                          <p:attrName>style.visibility</p:attrName>
                                        </p:attrNameLst>
                                      </p:cBhvr>
                                      <p:to>
                                        <p:strVal val="visible"/>
                                      </p:to>
                                    </p:set>
                                    <p:animEffect transition="in" filter="fade">
                                      <p:cBhvr>
                                        <p:cTn id="22" dur="1"/>
                                        <p:tgtEl>
                                          <p:spTgt spid="5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2">
                                            <p:txEl>
                                              <p:pRg st="0" end="0"/>
                                            </p:txEl>
                                          </p:spTgt>
                                        </p:tgtEl>
                                        <p:attrNameLst>
                                          <p:attrName>style.visibility</p:attrName>
                                        </p:attrNameLst>
                                      </p:cBhvr>
                                      <p:to>
                                        <p:strVal val="visible"/>
                                      </p:to>
                                    </p:set>
                                    <p:animEffect transition="in" filter="fade">
                                      <p:cBhvr>
                                        <p:cTn id="27" dur="1"/>
                                        <p:tgtEl>
                                          <p:spTgt spid="58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82">
                                            <p:txEl>
                                              <p:pRg st="1" end="1"/>
                                            </p:txEl>
                                          </p:spTgt>
                                        </p:tgtEl>
                                        <p:attrNameLst>
                                          <p:attrName>style.visibility</p:attrName>
                                        </p:attrNameLst>
                                      </p:cBhvr>
                                      <p:to>
                                        <p:strVal val="visible"/>
                                      </p:to>
                                    </p:set>
                                    <p:animEffect transition="in" filter="fade">
                                      <p:cBhvr>
                                        <p:cTn id="32" dur="1"/>
                                        <p:tgtEl>
                                          <p:spTgt spid="58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82">
                                            <p:txEl>
                                              <p:pRg st="2" end="2"/>
                                            </p:txEl>
                                          </p:spTgt>
                                        </p:tgtEl>
                                        <p:attrNameLst>
                                          <p:attrName>style.visibility</p:attrName>
                                        </p:attrNameLst>
                                      </p:cBhvr>
                                      <p:to>
                                        <p:strVal val="visible"/>
                                      </p:to>
                                    </p:set>
                                    <p:animEffect transition="in" filter="fade">
                                      <p:cBhvr>
                                        <p:cTn id="37" dur="1"/>
                                        <p:tgtEl>
                                          <p:spTgt spid="58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82">
                                            <p:txEl>
                                              <p:pRg st="3" end="3"/>
                                            </p:txEl>
                                          </p:spTgt>
                                        </p:tgtEl>
                                        <p:attrNameLst>
                                          <p:attrName>style.visibility</p:attrName>
                                        </p:attrNameLst>
                                      </p:cBhvr>
                                      <p:to>
                                        <p:strVal val="visible"/>
                                      </p:to>
                                    </p:set>
                                    <p:animEffect transition="in" filter="fade">
                                      <p:cBhvr>
                                        <p:cTn id="42" dur="1"/>
                                        <p:tgtEl>
                                          <p:spTgt spid="5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9"/>
          <p:cNvSpPr/>
          <p:nvPr/>
        </p:nvSpPr>
        <p:spPr>
          <a:xfrm>
            <a:off x="2283688" y="1046538"/>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1" name="Google Shape;591;p59"/>
          <p:cNvPicPr preferRelativeResize="0"/>
          <p:nvPr/>
        </p:nvPicPr>
        <p:blipFill>
          <a:blip r:embed="rId3">
            <a:alphaModFix/>
          </a:blip>
          <a:stretch>
            <a:fillRect/>
          </a:stretch>
        </p:blipFill>
        <p:spPr>
          <a:xfrm>
            <a:off x="4078588" y="1365738"/>
            <a:ext cx="760025" cy="760025"/>
          </a:xfrm>
          <a:prstGeom prst="rect">
            <a:avLst/>
          </a:prstGeom>
          <a:noFill/>
          <a:ln>
            <a:noFill/>
          </a:ln>
        </p:spPr>
      </p:pic>
      <p:pic>
        <p:nvPicPr>
          <p:cNvPr id="592" name="Google Shape;592;p59"/>
          <p:cNvPicPr preferRelativeResize="0"/>
          <p:nvPr/>
        </p:nvPicPr>
        <p:blipFill>
          <a:blip r:embed="rId3">
            <a:alphaModFix/>
          </a:blip>
          <a:stretch>
            <a:fillRect/>
          </a:stretch>
        </p:blipFill>
        <p:spPr>
          <a:xfrm>
            <a:off x="5065688" y="1534938"/>
            <a:ext cx="760025" cy="760025"/>
          </a:xfrm>
          <a:prstGeom prst="rect">
            <a:avLst/>
          </a:prstGeom>
          <a:noFill/>
          <a:ln>
            <a:noFill/>
          </a:ln>
        </p:spPr>
      </p:pic>
      <p:pic>
        <p:nvPicPr>
          <p:cNvPr id="593" name="Google Shape;593;p59"/>
          <p:cNvPicPr preferRelativeResize="0"/>
          <p:nvPr/>
        </p:nvPicPr>
        <p:blipFill>
          <a:blip r:embed="rId3">
            <a:alphaModFix/>
          </a:blip>
          <a:stretch>
            <a:fillRect/>
          </a:stretch>
        </p:blipFill>
        <p:spPr>
          <a:xfrm>
            <a:off x="3603388" y="2459138"/>
            <a:ext cx="760025" cy="760025"/>
          </a:xfrm>
          <a:prstGeom prst="rect">
            <a:avLst/>
          </a:prstGeom>
          <a:noFill/>
          <a:ln>
            <a:noFill/>
          </a:ln>
        </p:spPr>
      </p:pic>
      <p:pic>
        <p:nvPicPr>
          <p:cNvPr id="594" name="Google Shape;594;p59"/>
          <p:cNvPicPr preferRelativeResize="0"/>
          <p:nvPr/>
        </p:nvPicPr>
        <p:blipFill>
          <a:blip r:embed="rId3">
            <a:alphaModFix/>
          </a:blip>
          <a:stretch>
            <a:fillRect/>
          </a:stretch>
        </p:blipFill>
        <p:spPr>
          <a:xfrm>
            <a:off x="4593175" y="2459138"/>
            <a:ext cx="760025" cy="760025"/>
          </a:xfrm>
          <a:prstGeom prst="rect">
            <a:avLst/>
          </a:prstGeom>
          <a:noFill/>
          <a:ln>
            <a:noFill/>
          </a:ln>
        </p:spPr>
      </p:pic>
      <p:sp>
        <p:nvSpPr>
          <p:cNvPr id="595" name="Google Shape;595;p59"/>
          <p:cNvSpPr txBox="1"/>
          <p:nvPr/>
        </p:nvSpPr>
        <p:spPr>
          <a:xfrm>
            <a:off x="1514800" y="1153750"/>
            <a:ext cx="1582200" cy="10536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latin typeface="Consolas"/>
                <a:ea typeface="Consolas"/>
                <a:cs typeface="Consolas"/>
                <a:sym typeface="Consolas"/>
              </a:rPr>
              <a:t>when: 1, in: 1,</a:t>
            </a:r>
            <a:endParaRPr sz="1000" b="1">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latin typeface="Consolas"/>
                <a:ea typeface="Consolas"/>
                <a:cs typeface="Consolas"/>
                <a:sym typeface="Consolas"/>
              </a:rPr>
              <a:t>the: 1, course: 1,</a:t>
            </a:r>
            <a:endParaRPr sz="1000" b="1">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latin typeface="Consolas"/>
                <a:ea typeface="Consolas"/>
                <a:cs typeface="Consolas"/>
                <a:sym typeface="Consolas"/>
              </a:rPr>
              <a:t>of: 1, human: 1,</a:t>
            </a:r>
            <a:endParaRPr sz="1000" b="1">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latin typeface="Consolas"/>
                <a:ea typeface="Consolas"/>
                <a:cs typeface="Consolas"/>
                <a:sym typeface="Consolas"/>
              </a:rPr>
              <a:t>events: 1, it: 1</a:t>
            </a:r>
            <a:endParaRPr sz="1000" b="1">
              <a:latin typeface="Consolas"/>
              <a:ea typeface="Consolas"/>
              <a:cs typeface="Consolas"/>
              <a:sym typeface="Consolas"/>
            </a:endParaRPr>
          </a:p>
        </p:txBody>
      </p:sp>
      <p:sp>
        <p:nvSpPr>
          <p:cNvPr id="596" name="Google Shape;596;p59"/>
          <p:cNvSpPr txBox="1"/>
          <p:nvPr/>
        </p:nvSpPr>
        <p:spPr>
          <a:xfrm>
            <a:off x="2038050" y="3015675"/>
            <a:ext cx="2136000" cy="10536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800"/>
              </a:spcAft>
              <a:buNone/>
            </a:pPr>
            <a:r>
              <a:rPr lang="en" sz="1000" b="1">
                <a:latin typeface="Consolas"/>
                <a:ea typeface="Consolas"/>
                <a:cs typeface="Consolas"/>
                <a:sym typeface="Consolas"/>
              </a:rPr>
              <a:t>dissolve: 1, the: 2, political: 1, bands: 1, which: 1, have: 1, connected: 1, them: 1 ...</a:t>
            </a:r>
            <a:endParaRPr b="1"/>
          </a:p>
        </p:txBody>
      </p:sp>
      <p:pic>
        <p:nvPicPr>
          <p:cNvPr id="597" name="Google Shape;597;p59"/>
          <p:cNvPicPr preferRelativeResize="0"/>
          <p:nvPr/>
        </p:nvPicPr>
        <p:blipFill>
          <a:blip r:embed="rId3">
            <a:alphaModFix/>
          </a:blip>
          <a:stretch>
            <a:fillRect/>
          </a:stretch>
        </p:blipFill>
        <p:spPr>
          <a:xfrm>
            <a:off x="2990012" y="1699113"/>
            <a:ext cx="760025" cy="760025"/>
          </a:xfrm>
          <a:prstGeom prst="rect">
            <a:avLst/>
          </a:prstGeom>
          <a:noFill/>
          <a:ln>
            <a:noFill/>
          </a:ln>
        </p:spPr>
      </p:pic>
      <p:sp>
        <p:nvSpPr>
          <p:cNvPr id="598" name="Google Shape;598;p59"/>
          <p:cNvSpPr txBox="1"/>
          <p:nvPr/>
        </p:nvSpPr>
        <p:spPr>
          <a:xfrm>
            <a:off x="5182338" y="3015663"/>
            <a:ext cx="1972500" cy="10536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b="1">
                <a:latin typeface="Consolas"/>
                <a:ea typeface="Consolas"/>
                <a:cs typeface="Consolas"/>
                <a:sym typeface="Consolas"/>
              </a:rPr>
              <a:t>among: 1, the: 2, powers: 1, of: 2, earth: 1, separate: 1, equal: 1, and: 1 ...</a:t>
            </a:r>
            <a:endParaRPr sz="1000" b="1">
              <a:latin typeface="Consolas"/>
              <a:ea typeface="Consolas"/>
              <a:cs typeface="Consolas"/>
              <a:sym typeface="Consolas"/>
            </a:endParaRPr>
          </a:p>
        </p:txBody>
      </p:sp>
      <p:sp>
        <p:nvSpPr>
          <p:cNvPr id="599" name="Google Shape;599;p59"/>
          <p:cNvSpPr txBox="1"/>
          <p:nvPr/>
        </p:nvSpPr>
        <p:spPr>
          <a:xfrm>
            <a:off x="5667800" y="1637150"/>
            <a:ext cx="2349900" cy="10536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b="1">
                <a:latin typeface="Consolas"/>
                <a:ea typeface="Consolas"/>
                <a:cs typeface="Consolas"/>
                <a:sym typeface="Consolas"/>
              </a:rPr>
              <a:t>nature: 2, and: 1, of: 2, god: 1, entitle: 1, them: 1, decent: 1, respect: 1, mankind: 1, opinion: 1 ...</a:t>
            </a:r>
            <a:endParaRPr sz="1000" b="1">
              <a:latin typeface="Consolas"/>
              <a:ea typeface="Consolas"/>
              <a:cs typeface="Consolas"/>
              <a:sym typeface="Consolas"/>
            </a:endParaRPr>
          </a:p>
        </p:txBody>
      </p:sp>
      <p:sp>
        <p:nvSpPr>
          <p:cNvPr id="600" name="Google Shape;600;p59"/>
          <p:cNvSpPr txBox="1"/>
          <p:nvPr/>
        </p:nvSpPr>
        <p:spPr>
          <a:xfrm>
            <a:off x="3472350" y="461713"/>
            <a:ext cx="1972500" cy="9990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b="1">
                <a:latin typeface="Consolas"/>
                <a:ea typeface="Consolas"/>
                <a:cs typeface="Consolas"/>
                <a:sym typeface="Consolas"/>
              </a:rPr>
              <a:t>requires: 1, that: 1, they: 1, should: 1, declare: 1, the: 1, causes: 1, which: 1 ...</a:t>
            </a:r>
            <a:endParaRPr b="1"/>
          </a:p>
        </p:txBody>
      </p:sp>
      <p:sp>
        <p:nvSpPr>
          <p:cNvPr id="601" name="Google Shape;601;p5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0"/>
          <p:cNvSpPr/>
          <p:nvPr/>
        </p:nvSpPr>
        <p:spPr>
          <a:xfrm>
            <a:off x="2283688" y="1046538"/>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7" name="Google Shape;607;p60"/>
          <p:cNvPicPr preferRelativeResize="0"/>
          <p:nvPr/>
        </p:nvPicPr>
        <p:blipFill>
          <a:blip r:embed="rId3">
            <a:alphaModFix/>
          </a:blip>
          <a:stretch>
            <a:fillRect/>
          </a:stretch>
        </p:blipFill>
        <p:spPr>
          <a:xfrm>
            <a:off x="4078588" y="1365738"/>
            <a:ext cx="760025" cy="760025"/>
          </a:xfrm>
          <a:prstGeom prst="rect">
            <a:avLst/>
          </a:prstGeom>
          <a:noFill/>
          <a:ln>
            <a:noFill/>
          </a:ln>
        </p:spPr>
      </p:pic>
      <p:pic>
        <p:nvPicPr>
          <p:cNvPr id="608" name="Google Shape;608;p60"/>
          <p:cNvPicPr preferRelativeResize="0"/>
          <p:nvPr/>
        </p:nvPicPr>
        <p:blipFill>
          <a:blip r:embed="rId3">
            <a:alphaModFix/>
          </a:blip>
          <a:stretch>
            <a:fillRect/>
          </a:stretch>
        </p:blipFill>
        <p:spPr>
          <a:xfrm>
            <a:off x="5065688" y="1534938"/>
            <a:ext cx="760025" cy="760025"/>
          </a:xfrm>
          <a:prstGeom prst="rect">
            <a:avLst/>
          </a:prstGeom>
          <a:noFill/>
          <a:ln>
            <a:noFill/>
          </a:ln>
        </p:spPr>
      </p:pic>
      <p:pic>
        <p:nvPicPr>
          <p:cNvPr id="609" name="Google Shape;609;p60"/>
          <p:cNvPicPr preferRelativeResize="0"/>
          <p:nvPr/>
        </p:nvPicPr>
        <p:blipFill>
          <a:blip r:embed="rId3">
            <a:alphaModFix/>
          </a:blip>
          <a:stretch>
            <a:fillRect/>
          </a:stretch>
        </p:blipFill>
        <p:spPr>
          <a:xfrm>
            <a:off x="3603388" y="2459138"/>
            <a:ext cx="760025" cy="760025"/>
          </a:xfrm>
          <a:prstGeom prst="rect">
            <a:avLst/>
          </a:prstGeom>
          <a:noFill/>
          <a:ln>
            <a:noFill/>
          </a:ln>
        </p:spPr>
      </p:pic>
      <p:pic>
        <p:nvPicPr>
          <p:cNvPr id="610" name="Google Shape;610;p60"/>
          <p:cNvPicPr preferRelativeResize="0"/>
          <p:nvPr/>
        </p:nvPicPr>
        <p:blipFill>
          <a:blip r:embed="rId3">
            <a:alphaModFix/>
          </a:blip>
          <a:stretch>
            <a:fillRect/>
          </a:stretch>
        </p:blipFill>
        <p:spPr>
          <a:xfrm>
            <a:off x="4593175" y="2459138"/>
            <a:ext cx="760025" cy="760025"/>
          </a:xfrm>
          <a:prstGeom prst="rect">
            <a:avLst/>
          </a:prstGeom>
          <a:noFill/>
          <a:ln>
            <a:noFill/>
          </a:ln>
        </p:spPr>
      </p:pic>
      <p:sp>
        <p:nvSpPr>
          <p:cNvPr id="611" name="Google Shape;611;p60"/>
          <p:cNvSpPr txBox="1"/>
          <p:nvPr/>
        </p:nvSpPr>
        <p:spPr>
          <a:xfrm>
            <a:off x="1428425" y="1233075"/>
            <a:ext cx="1916700" cy="8928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when: 1, the: 1,</a:t>
            </a:r>
            <a:endParaRPr sz="1000" b="1">
              <a:solidFill>
                <a:srgbClr val="FF00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1C232"/>
                </a:solidFill>
                <a:latin typeface="Consolas"/>
                <a:ea typeface="Consolas"/>
                <a:cs typeface="Consolas"/>
                <a:sym typeface="Consolas"/>
              </a:rPr>
              <a:t>in: 1, it: 1, human: 1,</a:t>
            </a:r>
            <a:endParaRPr sz="1000" b="1">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course: 1,</a:t>
            </a:r>
            <a:r>
              <a:rPr lang="en" sz="1000" b="1">
                <a:latin typeface="Consolas"/>
                <a:ea typeface="Consolas"/>
                <a:cs typeface="Consolas"/>
                <a:sym typeface="Consolas"/>
              </a:rPr>
              <a:t> </a:t>
            </a:r>
            <a:r>
              <a:rPr lang="en" sz="1000" b="1">
                <a:solidFill>
                  <a:srgbClr val="6AA84F"/>
                </a:solidFill>
                <a:latin typeface="Consolas"/>
                <a:ea typeface="Consolas"/>
                <a:cs typeface="Consolas"/>
                <a:sym typeface="Consolas"/>
              </a:rPr>
              <a:t>events: 1,</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of: 1</a:t>
            </a:r>
            <a:endParaRPr sz="1000" b="1">
              <a:latin typeface="Consolas"/>
              <a:ea typeface="Consolas"/>
              <a:cs typeface="Consolas"/>
              <a:sym typeface="Consolas"/>
            </a:endParaRPr>
          </a:p>
        </p:txBody>
      </p:sp>
      <p:sp>
        <p:nvSpPr>
          <p:cNvPr id="612" name="Google Shape;612;p60"/>
          <p:cNvSpPr txBox="1"/>
          <p:nvPr/>
        </p:nvSpPr>
        <p:spPr>
          <a:xfrm>
            <a:off x="2038050" y="3015675"/>
            <a:ext cx="2136000" cy="10536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bands: 1, dissolve: 1,</a:t>
            </a:r>
            <a:endParaRPr sz="1000" b="1">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connected: 1,</a:t>
            </a:r>
            <a:r>
              <a:rPr lang="en" sz="1000" b="1">
                <a:latin typeface="Consolas"/>
                <a:ea typeface="Consolas"/>
                <a:cs typeface="Consolas"/>
                <a:sym typeface="Consolas"/>
              </a:rPr>
              <a:t> </a:t>
            </a:r>
            <a:r>
              <a:rPr lang="en" sz="1000" b="1">
                <a:solidFill>
                  <a:srgbClr val="F1C232"/>
                </a:solidFill>
                <a:latin typeface="Consolas"/>
                <a:ea typeface="Consolas"/>
                <a:cs typeface="Consolas"/>
                <a:sym typeface="Consolas"/>
              </a:rPr>
              <a:t>have: 1,</a:t>
            </a:r>
            <a:endParaRPr sz="1000" b="1">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political: 1,</a:t>
            </a:r>
            <a:r>
              <a:rPr lang="en" sz="1000" b="1">
                <a:latin typeface="Consolas"/>
                <a:ea typeface="Consolas"/>
                <a:cs typeface="Consolas"/>
                <a:sym typeface="Consolas"/>
              </a:rPr>
              <a:t> </a:t>
            </a:r>
            <a:r>
              <a:rPr lang="en" sz="1000" b="1">
                <a:solidFill>
                  <a:srgbClr val="FF0000"/>
                </a:solidFill>
                <a:latin typeface="Consolas"/>
                <a:ea typeface="Consolas"/>
                <a:cs typeface="Consolas"/>
                <a:sym typeface="Consolas"/>
              </a:rPr>
              <a:t>the: 1,</a:t>
            </a:r>
            <a:endParaRPr sz="1000" b="1">
              <a:solidFill>
                <a:srgbClr val="FF00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them: 1, which: 1</a:t>
            </a:r>
            <a:endParaRPr b="1">
              <a:solidFill>
                <a:srgbClr val="FF0000"/>
              </a:solidFill>
            </a:endParaRPr>
          </a:p>
        </p:txBody>
      </p:sp>
      <p:pic>
        <p:nvPicPr>
          <p:cNvPr id="613" name="Google Shape;613;p60"/>
          <p:cNvPicPr preferRelativeResize="0"/>
          <p:nvPr/>
        </p:nvPicPr>
        <p:blipFill>
          <a:blip r:embed="rId3">
            <a:alphaModFix/>
          </a:blip>
          <a:stretch>
            <a:fillRect/>
          </a:stretch>
        </p:blipFill>
        <p:spPr>
          <a:xfrm>
            <a:off x="2990012" y="1699113"/>
            <a:ext cx="760025" cy="760025"/>
          </a:xfrm>
          <a:prstGeom prst="rect">
            <a:avLst/>
          </a:prstGeom>
          <a:noFill/>
          <a:ln>
            <a:noFill/>
          </a:ln>
        </p:spPr>
      </p:pic>
      <p:sp>
        <p:nvSpPr>
          <p:cNvPr id="614" name="Google Shape;614;p60"/>
          <p:cNvSpPr txBox="1"/>
          <p:nvPr/>
        </p:nvSpPr>
        <p:spPr>
          <a:xfrm>
            <a:off x="5182338" y="3015663"/>
            <a:ext cx="1972500" cy="10536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among: 1, and: 1,</a:t>
            </a:r>
            <a:endParaRPr sz="1000" b="1">
              <a:solidFill>
                <a:srgbClr val="6AA84F"/>
              </a:solidFill>
              <a:latin typeface="Consolas"/>
              <a:ea typeface="Consolas"/>
              <a:cs typeface="Consolas"/>
              <a:sym typeface="Consolas"/>
            </a:endParaRPr>
          </a:p>
          <a:p>
            <a:pPr marL="8890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equal: 1, earth: 1,</a:t>
            </a:r>
            <a:endParaRPr sz="1000" b="1">
              <a:solidFill>
                <a:srgbClr val="6AA84F"/>
              </a:solidFill>
              <a:latin typeface="Consolas"/>
              <a:ea typeface="Consolas"/>
              <a:cs typeface="Consolas"/>
              <a:sym typeface="Consolas"/>
            </a:endParaRPr>
          </a:p>
          <a:p>
            <a:pPr marL="88900" marR="88900" lvl="0" indent="0" algn="l" rtl="0">
              <a:lnSpc>
                <a:spcPct val="142857"/>
              </a:lnSpc>
              <a:spcBef>
                <a:spcPts val="0"/>
              </a:spcBef>
              <a:spcAft>
                <a:spcPts val="0"/>
              </a:spcAft>
              <a:buNone/>
            </a:pPr>
            <a:r>
              <a:rPr lang="en" sz="1000" b="1">
                <a:solidFill>
                  <a:srgbClr val="9900FF"/>
                </a:solidFill>
                <a:latin typeface="Consolas"/>
                <a:ea typeface="Consolas"/>
                <a:cs typeface="Consolas"/>
                <a:sym typeface="Consolas"/>
              </a:rPr>
              <a:t>separate: 1,</a:t>
            </a:r>
            <a:r>
              <a:rPr lang="en" sz="1000" b="1">
                <a:latin typeface="Consolas"/>
                <a:ea typeface="Consolas"/>
                <a:cs typeface="Consolas"/>
                <a:sym typeface="Consolas"/>
              </a:rPr>
              <a:t> </a:t>
            </a:r>
            <a:r>
              <a:rPr lang="en" sz="1000" b="1">
                <a:solidFill>
                  <a:srgbClr val="FF0000"/>
                </a:solidFill>
                <a:latin typeface="Consolas"/>
                <a:ea typeface="Consolas"/>
                <a:cs typeface="Consolas"/>
                <a:sym typeface="Consolas"/>
              </a:rPr>
              <a:t>the: 2,</a:t>
            </a:r>
            <a:endParaRPr sz="1000" b="1">
              <a:latin typeface="Consolas"/>
              <a:ea typeface="Consolas"/>
              <a:cs typeface="Consolas"/>
              <a:sym typeface="Consolas"/>
            </a:endParaRPr>
          </a:p>
          <a:p>
            <a:pPr marL="8890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powers: 1, of: 2</a:t>
            </a:r>
            <a:endParaRPr sz="1000" b="1">
              <a:solidFill>
                <a:srgbClr val="FF9900"/>
              </a:solidFill>
              <a:latin typeface="Consolas"/>
              <a:ea typeface="Consolas"/>
              <a:cs typeface="Consolas"/>
              <a:sym typeface="Consolas"/>
            </a:endParaRPr>
          </a:p>
        </p:txBody>
      </p:sp>
      <p:sp>
        <p:nvSpPr>
          <p:cNvPr id="615" name="Google Shape;615;p60"/>
          <p:cNvSpPr txBox="1"/>
          <p:nvPr/>
        </p:nvSpPr>
        <p:spPr>
          <a:xfrm>
            <a:off x="5667800" y="1637150"/>
            <a:ext cx="1972500" cy="10536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nature: 2,</a:t>
            </a:r>
            <a:r>
              <a:rPr lang="en" sz="1000" b="1">
                <a:latin typeface="Consolas"/>
                <a:ea typeface="Consolas"/>
                <a:cs typeface="Consolas"/>
                <a:sym typeface="Consolas"/>
              </a:rPr>
              <a:t> </a:t>
            </a:r>
            <a:r>
              <a:rPr lang="en" sz="1000" b="1">
                <a:solidFill>
                  <a:srgbClr val="FF9900"/>
                </a:solidFill>
                <a:latin typeface="Consolas"/>
                <a:ea typeface="Consolas"/>
                <a:cs typeface="Consolas"/>
                <a:sym typeface="Consolas"/>
              </a:rPr>
              <a:t>of: 2,</a:t>
            </a:r>
            <a:endParaRPr sz="1000" b="1">
              <a:solidFill>
                <a:srgbClr val="FF9900"/>
              </a:solidFill>
              <a:latin typeface="Consolas"/>
              <a:ea typeface="Consolas"/>
              <a:cs typeface="Consolas"/>
              <a:sym typeface="Consolas"/>
            </a:endParaRPr>
          </a:p>
          <a:p>
            <a:pPr marL="8890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mankind: 1, opinion: 1,</a:t>
            </a:r>
            <a:endParaRPr sz="1000" b="1">
              <a:solidFill>
                <a:schemeClr val="dk1"/>
              </a:solidFill>
              <a:latin typeface="Consolas"/>
              <a:ea typeface="Consolas"/>
              <a:cs typeface="Consolas"/>
              <a:sym typeface="Consolas"/>
            </a:endParaRPr>
          </a:p>
          <a:p>
            <a:pPr marL="8890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entitle: 1, and: 1,</a:t>
            </a:r>
            <a:endParaRPr sz="1000" b="1">
              <a:latin typeface="Consolas"/>
              <a:ea typeface="Consolas"/>
              <a:cs typeface="Consolas"/>
              <a:sym typeface="Consolas"/>
            </a:endParaRPr>
          </a:p>
          <a:p>
            <a:pPr marL="8890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decent: 1, </a:t>
            </a:r>
            <a:r>
              <a:rPr lang="en" sz="1000" b="1">
                <a:solidFill>
                  <a:srgbClr val="F1C232"/>
                </a:solidFill>
                <a:latin typeface="Consolas"/>
                <a:ea typeface="Consolas"/>
                <a:cs typeface="Consolas"/>
                <a:sym typeface="Consolas"/>
              </a:rPr>
              <a:t>god: 1,</a:t>
            </a:r>
            <a:endParaRPr sz="1000" b="1">
              <a:solidFill>
                <a:srgbClr val="6AA84F"/>
              </a:solidFill>
              <a:latin typeface="Consolas"/>
              <a:ea typeface="Consolas"/>
              <a:cs typeface="Consolas"/>
              <a:sym typeface="Consolas"/>
            </a:endParaRPr>
          </a:p>
          <a:p>
            <a:pPr marL="8890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them: 1, </a:t>
            </a:r>
            <a:r>
              <a:rPr lang="en" sz="1000" b="1">
                <a:solidFill>
                  <a:srgbClr val="9900FF"/>
                </a:solidFill>
                <a:latin typeface="Consolas"/>
                <a:ea typeface="Consolas"/>
                <a:cs typeface="Consolas"/>
                <a:sym typeface="Consolas"/>
              </a:rPr>
              <a:t>respect: 1, </a:t>
            </a:r>
            <a:endParaRPr sz="1000" b="1">
              <a:solidFill>
                <a:srgbClr val="9900FF"/>
              </a:solidFill>
              <a:latin typeface="Consolas"/>
              <a:ea typeface="Consolas"/>
              <a:cs typeface="Consolas"/>
              <a:sym typeface="Consolas"/>
            </a:endParaRPr>
          </a:p>
        </p:txBody>
      </p:sp>
      <p:sp>
        <p:nvSpPr>
          <p:cNvPr id="616" name="Google Shape;616;p60"/>
          <p:cNvSpPr txBox="1"/>
          <p:nvPr/>
        </p:nvSpPr>
        <p:spPr>
          <a:xfrm>
            <a:off x="3472350" y="461725"/>
            <a:ext cx="2136000" cy="9990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causes: 1, declare: 1,</a:t>
            </a:r>
            <a:endParaRPr sz="1000" b="1">
              <a:solidFill>
                <a:srgbClr val="6AA84F"/>
              </a:solidFill>
              <a:latin typeface="Consolas"/>
              <a:ea typeface="Consolas"/>
              <a:cs typeface="Consolas"/>
              <a:sym typeface="Consolas"/>
            </a:endParaRPr>
          </a:p>
          <a:p>
            <a:pPr marL="88900" marR="88900" lvl="0" indent="0" algn="l" rtl="0">
              <a:lnSpc>
                <a:spcPct val="142857"/>
              </a:lnSpc>
              <a:spcBef>
                <a:spcPts val="0"/>
              </a:spcBef>
              <a:spcAft>
                <a:spcPts val="0"/>
              </a:spcAft>
              <a:buNone/>
            </a:pPr>
            <a:r>
              <a:rPr lang="en" sz="1000" b="1">
                <a:solidFill>
                  <a:srgbClr val="9900FF"/>
                </a:solidFill>
                <a:latin typeface="Consolas"/>
                <a:ea typeface="Consolas"/>
                <a:cs typeface="Consolas"/>
                <a:sym typeface="Consolas"/>
              </a:rPr>
              <a:t>requires: 1, should: 1,</a:t>
            </a:r>
            <a:endParaRPr sz="1000" b="1">
              <a:solidFill>
                <a:srgbClr val="FF0000"/>
              </a:solidFill>
              <a:latin typeface="Consolas"/>
              <a:ea typeface="Consolas"/>
              <a:cs typeface="Consolas"/>
              <a:sym typeface="Consolas"/>
            </a:endParaRPr>
          </a:p>
          <a:p>
            <a:pPr marL="8890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that: 1, they: 1, the: 1,</a:t>
            </a:r>
            <a:endParaRPr sz="1000" b="1">
              <a:solidFill>
                <a:srgbClr val="FF0000"/>
              </a:solidFill>
              <a:latin typeface="Consolas"/>
              <a:ea typeface="Consolas"/>
              <a:cs typeface="Consolas"/>
              <a:sym typeface="Consolas"/>
            </a:endParaRPr>
          </a:p>
          <a:p>
            <a:pPr marL="8890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which: 1</a:t>
            </a:r>
            <a:endParaRPr b="1">
              <a:solidFill>
                <a:srgbClr val="FF0000"/>
              </a:solidFill>
            </a:endParaRPr>
          </a:p>
        </p:txBody>
      </p:sp>
      <p:sp>
        <p:nvSpPr>
          <p:cNvPr id="617" name="Google Shape;617;p60"/>
          <p:cNvSpPr txBox="1">
            <a:spLocks noGrp="1"/>
          </p:cNvSpPr>
          <p:nvPr>
            <p:ph type="body" idx="1"/>
          </p:nvPr>
        </p:nvSpPr>
        <p:spPr>
          <a:xfrm>
            <a:off x="2668350" y="4195700"/>
            <a:ext cx="3807300" cy="437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000000"/>
                </a:solidFill>
              </a:rPr>
              <a:t>Split local results by key space</a:t>
            </a:r>
            <a:endParaRPr b="1">
              <a:solidFill>
                <a:srgbClr val="000000"/>
              </a:solidFill>
            </a:endParaRPr>
          </a:p>
        </p:txBody>
      </p:sp>
      <p:sp>
        <p:nvSpPr>
          <p:cNvPr id="619" name="Google Shape;619;p6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
        <p:nvSpPr>
          <p:cNvPr id="618" name="Google Shape;618;p60"/>
          <p:cNvSpPr txBox="1"/>
          <p:nvPr/>
        </p:nvSpPr>
        <p:spPr>
          <a:xfrm>
            <a:off x="189100" y="242725"/>
            <a:ext cx="759900" cy="12180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endParaRPr sz="1000" b="1">
              <a:solidFill>
                <a:srgbClr val="FF00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[a-e]</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1C232"/>
                </a:solidFill>
                <a:latin typeface="Consolas"/>
                <a:ea typeface="Consolas"/>
                <a:cs typeface="Consolas"/>
                <a:sym typeface="Consolas"/>
              </a:rPr>
              <a:t>[f-j]</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[k-p]</a:t>
            </a:r>
            <a:endParaRPr sz="1000" b="1">
              <a:solidFill>
                <a:srgbClr val="FF99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9900FF"/>
                </a:solidFill>
                <a:latin typeface="Consolas"/>
                <a:ea typeface="Consolas"/>
                <a:cs typeface="Consolas"/>
                <a:sym typeface="Consolas"/>
              </a:rPr>
              <a:t>[q-s]</a:t>
            </a:r>
            <a:endParaRPr sz="1000" b="1">
              <a:solidFill>
                <a:srgbClr val="9900F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[t-z]</a:t>
            </a:r>
            <a:endParaRPr sz="1000" b="1">
              <a:solidFill>
                <a:srgbClr val="9900FF"/>
              </a:solidFill>
              <a:latin typeface="Consolas"/>
              <a:ea typeface="Consolas"/>
              <a:cs typeface="Consolas"/>
              <a:sym typeface="Consolas"/>
            </a:endParaRPr>
          </a:p>
          <a:p>
            <a:pPr marL="0" marR="88900" lvl="0" indent="0" algn="l" rtl="0">
              <a:lnSpc>
                <a:spcPct val="142857"/>
              </a:lnSpc>
              <a:spcBef>
                <a:spcPts val="0"/>
              </a:spcBef>
              <a:spcAft>
                <a:spcPts val="800"/>
              </a:spcAft>
              <a:buNone/>
            </a:pPr>
            <a:endParaRPr sz="1000" b="1">
              <a:solidFill>
                <a:srgbClr val="9900FF"/>
              </a:solidFill>
              <a:latin typeface="Consolas"/>
              <a:ea typeface="Consolas"/>
              <a:cs typeface="Consolas"/>
              <a:sym typeface="Consola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1"/>
          <p:cNvSpPr/>
          <p:nvPr/>
        </p:nvSpPr>
        <p:spPr>
          <a:xfrm>
            <a:off x="2283688" y="1046538"/>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5" name="Google Shape;625;p61"/>
          <p:cNvPicPr preferRelativeResize="0"/>
          <p:nvPr/>
        </p:nvPicPr>
        <p:blipFill>
          <a:blip r:embed="rId3">
            <a:alphaModFix/>
          </a:blip>
          <a:stretch>
            <a:fillRect/>
          </a:stretch>
        </p:blipFill>
        <p:spPr>
          <a:xfrm>
            <a:off x="4078588" y="1365738"/>
            <a:ext cx="760025" cy="760025"/>
          </a:xfrm>
          <a:prstGeom prst="rect">
            <a:avLst/>
          </a:prstGeom>
          <a:noFill/>
          <a:ln>
            <a:noFill/>
          </a:ln>
        </p:spPr>
      </p:pic>
      <p:pic>
        <p:nvPicPr>
          <p:cNvPr id="626" name="Google Shape;626;p61"/>
          <p:cNvPicPr preferRelativeResize="0"/>
          <p:nvPr/>
        </p:nvPicPr>
        <p:blipFill>
          <a:blip r:embed="rId3">
            <a:alphaModFix/>
          </a:blip>
          <a:stretch>
            <a:fillRect/>
          </a:stretch>
        </p:blipFill>
        <p:spPr>
          <a:xfrm>
            <a:off x="5065688" y="1534938"/>
            <a:ext cx="760025" cy="760025"/>
          </a:xfrm>
          <a:prstGeom prst="rect">
            <a:avLst/>
          </a:prstGeom>
          <a:noFill/>
          <a:ln>
            <a:noFill/>
          </a:ln>
        </p:spPr>
      </p:pic>
      <p:pic>
        <p:nvPicPr>
          <p:cNvPr id="627" name="Google Shape;627;p61"/>
          <p:cNvPicPr preferRelativeResize="0"/>
          <p:nvPr/>
        </p:nvPicPr>
        <p:blipFill>
          <a:blip r:embed="rId3">
            <a:alphaModFix/>
          </a:blip>
          <a:stretch>
            <a:fillRect/>
          </a:stretch>
        </p:blipFill>
        <p:spPr>
          <a:xfrm>
            <a:off x="3603388" y="2459138"/>
            <a:ext cx="760025" cy="760025"/>
          </a:xfrm>
          <a:prstGeom prst="rect">
            <a:avLst/>
          </a:prstGeom>
          <a:noFill/>
          <a:ln>
            <a:noFill/>
          </a:ln>
        </p:spPr>
      </p:pic>
      <p:pic>
        <p:nvPicPr>
          <p:cNvPr id="628" name="Google Shape;628;p61"/>
          <p:cNvPicPr preferRelativeResize="0"/>
          <p:nvPr/>
        </p:nvPicPr>
        <p:blipFill>
          <a:blip r:embed="rId3">
            <a:alphaModFix/>
          </a:blip>
          <a:stretch>
            <a:fillRect/>
          </a:stretch>
        </p:blipFill>
        <p:spPr>
          <a:xfrm>
            <a:off x="4593175" y="2459138"/>
            <a:ext cx="760025" cy="760025"/>
          </a:xfrm>
          <a:prstGeom prst="rect">
            <a:avLst/>
          </a:prstGeom>
          <a:noFill/>
          <a:ln>
            <a:noFill/>
          </a:ln>
        </p:spPr>
      </p:pic>
      <p:pic>
        <p:nvPicPr>
          <p:cNvPr id="629" name="Google Shape;629;p61"/>
          <p:cNvPicPr preferRelativeResize="0"/>
          <p:nvPr/>
        </p:nvPicPr>
        <p:blipFill>
          <a:blip r:embed="rId3">
            <a:alphaModFix/>
          </a:blip>
          <a:stretch>
            <a:fillRect/>
          </a:stretch>
        </p:blipFill>
        <p:spPr>
          <a:xfrm>
            <a:off x="2990012" y="1699113"/>
            <a:ext cx="760025" cy="760025"/>
          </a:xfrm>
          <a:prstGeom prst="rect">
            <a:avLst/>
          </a:prstGeom>
          <a:noFill/>
          <a:ln>
            <a:noFill/>
          </a:ln>
        </p:spPr>
      </p:pic>
      <p:cxnSp>
        <p:nvCxnSpPr>
          <p:cNvPr id="630" name="Google Shape;630;p61"/>
          <p:cNvCxnSpPr>
            <a:stCxn id="629" idx="3"/>
          </p:cNvCxnSpPr>
          <p:nvPr/>
        </p:nvCxnSpPr>
        <p:spPr>
          <a:xfrm>
            <a:off x="3750037" y="2079125"/>
            <a:ext cx="1011900" cy="353100"/>
          </a:xfrm>
          <a:prstGeom prst="straightConnector1">
            <a:avLst/>
          </a:prstGeom>
          <a:noFill/>
          <a:ln w="19050" cap="flat" cmpd="sng">
            <a:solidFill>
              <a:srgbClr val="000000"/>
            </a:solidFill>
            <a:prstDash val="solid"/>
            <a:round/>
            <a:headEnd type="none" w="med" len="med"/>
            <a:tailEnd type="triangle" w="med" len="med"/>
          </a:ln>
        </p:spPr>
      </p:cxnSp>
      <p:cxnSp>
        <p:nvCxnSpPr>
          <p:cNvPr id="631" name="Google Shape;631;p61"/>
          <p:cNvCxnSpPr/>
          <p:nvPr/>
        </p:nvCxnSpPr>
        <p:spPr>
          <a:xfrm flipH="1">
            <a:off x="4231500" y="2078738"/>
            <a:ext cx="834300" cy="385200"/>
          </a:xfrm>
          <a:prstGeom prst="straightConnector1">
            <a:avLst/>
          </a:prstGeom>
          <a:noFill/>
          <a:ln w="19050" cap="flat" cmpd="sng">
            <a:solidFill>
              <a:srgbClr val="000000"/>
            </a:solidFill>
            <a:prstDash val="solid"/>
            <a:round/>
            <a:headEnd type="none" w="med" len="med"/>
            <a:tailEnd type="triangle" w="med" len="med"/>
          </a:ln>
        </p:spPr>
      </p:cxnSp>
      <p:cxnSp>
        <p:nvCxnSpPr>
          <p:cNvPr id="632" name="Google Shape;632;p61"/>
          <p:cNvCxnSpPr>
            <a:stCxn id="628" idx="0"/>
          </p:cNvCxnSpPr>
          <p:nvPr/>
        </p:nvCxnSpPr>
        <p:spPr>
          <a:xfrm rot="10800000">
            <a:off x="4708887" y="2071538"/>
            <a:ext cx="264300" cy="387600"/>
          </a:xfrm>
          <a:prstGeom prst="straightConnector1">
            <a:avLst/>
          </a:prstGeom>
          <a:noFill/>
          <a:ln w="19050" cap="flat" cmpd="sng">
            <a:solidFill>
              <a:srgbClr val="000000"/>
            </a:solidFill>
            <a:prstDash val="solid"/>
            <a:round/>
            <a:headEnd type="none" w="med" len="med"/>
            <a:tailEnd type="triangle" w="med" len="med"/>
          </a:ln>
        </p:spPr>
      </p:cxnSp>
      <p:cxnSp>
        <p:nvCxnSpPr>
          <p:cNvPr id="633" name="Google Shape;633;p61"/>
          <p:cNvCxnSpPr>
            <a:endCxn id="627" idx="0"/>
          </p:cNvCxnSpPr>
          <p:nvPr/>
        </p:nvCxnSpPr>
        <p:spPr>
          <a:xfrm flipH="1">
            <a:off x="3983400" y="2103638"/>
            <a:ext cx="226800" cy="355500"/>
          </a:xfrm>
          <a:prstGeom prst="straightConnector1">
            <a:avLst/>
          </a:prstGeom>
          <a:noFill/>
          <a:ln w="19050" cap="flat" cmpd="sng">
            <a:solidFill>
              <a:srgbClr val="000000"/>
            </a:solidFill>
            <a:prstDash val="solid"/>
            <a:round/>
            <a:headEnd type="none" w="med" len="med"/>
            <a:tailEnd type="triangle" w="med" len="med"/>
          </a:ln>
        </p:spPr>
      </p:cxnSp>
      <p:sp>
        <p:nvSpPr>
          <p:cNvPr id="634" name="Google Shape;634;p61"/>
          <p:cNvSpPr/>
          <p:nvPr/>
        </p:nvSpPr>
        <p:spPr>
          <a:xfrm rot="-241535">
            <a:off x="3377615" y="1268177"/>
            <a:ext cx="1946944" cy="352570"/>
          </a:xfrm>
          <a:custGeom>
            <a:avLst/>
            <a:gdLst/>
            <a:ahLst/>
            <a:cxnLst/>
            <a:rect l="l" t="t" r="r" b="b"/>
            <a:pathLst>
              <a:path w="76357" h="28108" extrusionOk="0">
                <a:moveTo>
                  <a:pt x="0" y="28108"/>
                </a:moveTo>
                <a:cubicBezTo>
                  <a:pt x="3111" y="24219"/>
                  <a:pt x="9474" y="9160"/>
                  <a:pt x="18665" y="4776"/>
                </a:cubicBezTo>
                <a:cubicBezTo>
                  <a:pt x="27856" y="393"/>
                  <a:pt x="45532" y="-1587"/>
                  <a:pt x="55147" y="1807"/>
                </a:cubicBezTo>
                <a:cubicBezTo>
                  <a:pt x="64762" y="5201"/>
                  <a:pt x="72822" y="21250"/>
                  <a:pt x="76357" y="25138"/>
                </a:cubicBezTo>
              </a:path>
            </a:pathLst>
          </a:custGeom>
          <a:noFill/>
          <a:ln w="19050" cap="flat" cmpd="sng">
            <a:solidFill>
              <a:srgbClr val="000000"/>
            </a:solidFill>
            <a:prstDash val="solid"/>
            <a:round/>
            <a:headEnd type="none" w="med" len="med"/>
            <a:tailEnd type="triangle" w="med" len="med"/>
          </a:ln>
        </p:spPr>
        <p:txBody>
          <a:bodyPr/>
          <a:lstStyle/>
          <a:p>
            <a:endParaRPr lang="en-US"/>
          </a:p>
        </p:txBody>
      </p:sp>
      <p:cxnSp>
        <p:nvCxnSpPr>
          <p:cNvPr id="635" name="Google Shape;635;p61"/>
          <p:cNvCxnSpPr>
            <a:endCxn id="627" idx="1"/>
          </p:cNvCxnSpPr>
          <p:nvPr/>
        </p:nvCxnSpPr>
        <p:spPr>
          <a:xfrm>
            <a:off x="3367588" y="2517850"/>
            <a:ext cx="235800" cy="321300"/>
          </a:xfrm>
          <a:prstGeom prst="straightConnector1">
            <a:avLst/>
          </a:prstGeom>
          <a:noFill/>
          <a:ln w="19050" cap="flat" cmpd="sng">
            <a:solidFill>
              <a:srgbClr val="000000"/>
            </a:solidFill>
            <a:prstDash val="solid"/>
            <a:round/>
            <a:headEnd type="none" w="med" len="med"/>
            <a:tailEnd type="triangle" w="med" len="med"/>
          </a:ln>
        </p:spPr>
      </p:cxnSp>
      <p:sp>
        <p:nvSpPr>
          <p:cNvPr id="636" name="Google Shape;636;p61"/>
          <p:cNvSpPr/>
          <p:nvPr/>
        </p:nvSpPr>
        <p:spPr>
          <a:xfrm rot="8856202">
            <a:off x="4286096" y="2636310"/>
            <a:ext cx="1609009" cy="800654"/>
          </a:xfrm>
          <a:custGeom>
            <a:avLst/>
            <a:gdLst/>
            <a:ahLst/>
            <a:cxnLst/>
            <a:rect l="l" t="t" r="r" b="b"/>
            <a:pathLst>
              <a:path w="76357" h="28108" extrusionOk="0">
                <a:moveTo>
                  <a:pt x="0" y="28108"/>
                </a:moveTo>
                <a:cubicBezTo>
                  <a:pt x="3111" y="24219"/>
                  <a:pt x="9474" y="9160"/>
                  <a:pt x="18665" y="4776"/>
                </a:cubicBezTo>
                <a:cubicBezTo>
                  <a:pt x="27856" y="393"/>
                  <a:pt x="45532" y="-1587"/>
                  <a:pt x="55147" y="1807"/>
                </a:cubicBezTo>
                <a:cubicBezTo>
                  <a:pt x="64762" y="5201"/>
                  <a:pt x="72822" y="21250"/>
                  <a:pt x="76357" y="25138"/>
                </a:cubicBezTo>
              </a:path>
            </a:pathLst>
          </a:custGeom>
          <a:noFill/>
          <a:ln w="19050" cap="flat" cmpd="sng">
            <a:solidFill>
              <a:srgbClr val="000000"/>
            </a:solidFill>
            <a:prstDash val="solid"/>
            <a:round/>
            <a:headEnd type="none" w="med" len="med"/>
            <a:tailEnd type="triangle" w="med" len="med"/>
          </a:ln>
        </p:spPr>
        <p:txBody>
          <a:bodyPr/>
          <a:lstStyle/>
          <a:p>
            <a:endParaRPr lang="en-US"/>
          </a:p>
        </p:txBody>
      </p:sp>
      <p:sp>
        <p:nvSpPr>
          <p:cNvPr id="637" name="Google Shape;637;p61"/>
          <p:cNvSpPr txBox="1">
            <a:spLocks noGrp="1"/>
          </p:cNvSpPr>
          <p:nvPr>
            <p:ph type="body" idx="1"/>
          </p:nvPr>
        </p:nvSpPr>
        <p:spPr>
          <a:xfrm>
            <a:off x="2668350" y="4195700"/>
            <a:ext cx="3807300" cy="437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000000"/>
                </a:solidFill>
              </a:rPr>
              <a:t>All-to-all shuffle</a:t>
            </a:r>
            <a:endParaRPr b="1">
              <a:solidFill>
                <a:srgbClr val="000000"/>
              </a:solidFill>
            </a:endParaRPr>
          </a:p>
        </p:txBody>
      </p:sp>
      <p:sp>
        <p:nvSpPr>
          <p:cNvPr id="643" name="Google Shape;643;p6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
        <p:nvSpPr>
          <p:cNvPr id="638" name="Google Shape;638;p61"/>
          <p:cNvSpPr txBox="1"/>
          <p:nvPr/>
        </p:nvSpPr>
        <p:spPr>
          <a:xfrm>
            <a:off x="3367650" y="3095113"/>
            <a:ext cx="664200" cy="4377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[a-e]</a:t>
            </a:r>
            <a:endParaRPr/>
          </a:p>
        </p:txBody>
      </p:sp>
      <p:sp>
        <p:nvSpPr>
          <p:cNvPr id="639" name="Google Shape;639;p61"/>
          <p:cNvSpPr txBox="1"/>
          <p:nvPr/>
        </p:nvSpPr>
        <p:spPr>
          <a:xfrm>
            <a:off x="5673300" y="1696100"/>
            <a:ext cx="664200" cy="4377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F1C232"/>
                </a:solidFill>
                <a:latin typeface="Consolas"/>
                <a:ea typeface="Consolas"/>
                <a:cs typeface="Consolas"/>
                <a:sym typeface="Consolas"/>
              </a:rPr>
              <a:t>[f-j]</a:t>
            </a:r>
            <a:endParaRPr sz="1000" b="1">
              <a:solidFill>
                <a:srgbClr val="6AA84F"/>
              </a:solidFill>
              <a:latin typeface="Consolas"/>
              <a:ea typeface="Consolas"/>
              <a:cs typeface="Consolas"/>
              <a:sym typeface="Consolas"/>
            </a:endParaRPr>
          </a:p>
        </p:txBody>
      </p:sp>
      <p:sp>
        <p:nvSpPr>
          <p:cNvPr id="640" name="Google Shape;640;p61"/>
          <p:cNvSpPr txBox="1"/>
          <p:nvPr/>
        </p:nvSpPr>
        <p:spPr>
          <a:xfrm>
            <a:off x="4758500" y="3120150"/>
            <a:ext cx="664200" cy="3876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[k-p]</a:t>
            </a:r>
            <a:endParaRPr sz="1000" b="1">
              <a:solidFill>
                <a:srgbClr val="FF9900"/>
              </a:solidFill>
              <a:latin typeface="Consolas"/>
              <a:ea typeface="Consolas"/>
              <a:cs typeface="Consolas"/>
              <a:sym typeface="Consolas"/>
            </a:endParaRPr>
          </a:p>
        </p:txBody>
      </p:sp>
      <p:sp>
        <p:nvSpPr>
          <p:cNvPr id="641" name="Google Shape;641;p61"/>
          <p:cNvSpPr txBox="1"/>
          <p:nvPr/>
        </p:nvSpPr>
        <p:spPr>
          <a:xfrm>
            <a:off x="4126500" y="1096250"/>
            <a:ext cx="664200" cy="5376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9900FF"/>
                </a:solidFill>
                <a:latin typeface="Consolas"/>
                <a:ea typeface="Consolas"/>
                <a:cs typeface="Consolas"/>
                <a:sym typeface="Consolas"/>
              </a:rPr>
              <a:t>[q-s]</a:t>
            </a:r>
            <a:endParaRPr/>
          </a:p>
        </p:txBody>
      </p:sp>
      <p:sp>
        <p:nvSpPr>
          <p:cNvPr id="642" name="Google Shape;642;p61"/>
          <p:cNvSpPr txBox="1"/>
          <p:nvPr/>
        </p:nvSpPr>
        <p:spPr>
          <a:xfrm>
            <a:off x="2579700" y="1633850"/>
            <a:ext cx="664200" cy="4884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[t-z]</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Example: Bank account</a:t>
            </a:r>
            <a:endParaRPr dirty="0">
              <a:solidFill>
                <a:schemeClr val="tx1"/>
              </a:solidFill>
            </a:endParaRPr>
          </a:p>
        </p:txBody>
      </p:sp>
      <p:sp>
        <p:nvSpPr>
          <p:cNvPr id="96" name="Google Shape;96;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cxnSp>
        <p:nvCxnSpPr>
          <p:cNvPr id="82" name="Google Shape;82;p17"/>
          <p:cNvCxnSpPr/>
          <p:nvPr/>
        </p:nvCxnSpPr>
        <p:spPr>
          <a:xfrm>
            <a:off x="4015425" y="1656275"/>
            <a:ext cx="0" cy="301800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Google Shape;83;p17"/>
          <p:cNvCxnSpPr/>
          <p:nvPr/>
        </p:nvCxnSpPr>
        <p:spPr>
          <a:xfrm>
            <a:off x="4986875" y="1656275"/>
            <a:ext cx="0" cy="301800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4" name="Google Shape;84;p17"/>
          <p:cNvSpPr txBox="1"/>
          <p:nvPr/>
        </p:nvSpPr>
        <p:spPr>
          <a:xfrm>
            <a:off x="2485125" y="1315675"/>
            <a:ext cx="10443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17AAE8"/>
                </a:solidFill>
              </a:rPr>
              <a:t>Thread 1</a:t>
            </a:r>
            <a:endParaRPr sz="1600" b="1">
              <a:solidFill>
                <a:srgbClr val="17AAE8"/>
              </a:solidFill>
            </a:endParaRPr>
          </a:p>
        </p:txBody>
      </p:sp>
      <p:sp>
        <p:nvSpPr>
          <p:cNvPr id="85" name="Google Shape;85;p17"/>
          <p:cNvSpPr txBox="1"/>
          <p:nvPr/>
        </p:nvSpPr>
        <p:spPr>
          <a:xfrm>
            <a:off x="4157950" y="1732463"/>
            <a:ext cx="6864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tx1"/>
                </a:solidFill>
              </a:rPr>
              <a:t>100</a:t>
            </a:r>
            <a:endParaRPr sz="1600" b="1">
              <a:solidFill>
                <a:schemeClr val="tx1"/>
              </a:solidFill>
            </a:endParaRPr>
          </a:p>
        </p:txBody>
      </p:sp>
      <p:sp>
        <p:nvSpPr>
          <p:cNvPr id="86" name="Google Shape;86;p17"/>
          <p:cNvSpPr txBox="1"/>
          <p:nvPr/>
        </p:nvSpPr>
        <p:spPr>
          <a:xfrm>
            <a:off x="2214525" y="2023425"/>
            <a:ext cx="1585500" cy="409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rgbClr val="17AAE8"/>
                </a:solidFill>
              </a:rPr>
              <a:t>Read b = 100</a:t>
            </a:r>
            <a:endParaRPr sz="1600" b="1">
              <a:solidFill>
                <a:srgbClr val="17AAE8"/>
              </a:solidFill>
            </a:endParaRPr>
          </a:p>
        </p:txBody>
      </p:sp>
      <p:sp>
        <p:nvSpPr>
          <p:cNvPr id="87" name="Google Shape;87;p17"/>
          <p:cNvSpPr/>
          <p:nvPr/>
        </p:nvSpPr>
        <p:spPr>
          <a:xfrm>
            <a:off x="3708400" y="1367075"/>
            <a:ext cx="1585500" cy="356475"/>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Bank Account</a:t>
            </a:r>
            <a:endParaRPr sz="1600" b="1"/>
          </a:p>
        </p:txBody>
      </p:sp>
      <p:sp>
        <p:nvSpPr>
          <p:cNvPr id="88" name="Google Shape;88;p17"/>
          <p:cNvSpPr txBox="1"/>
          <p:nvPr/>
        </p:nvSpPr>
        <p:spPr>
          <a:xfrm>
            <a:off x="2214525" y="2404425"/>
            <a:ext cx="1585500" cy="409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rgbClr val="17AAE8"/>
                </a:solidFill>
              </a:rPr>
              <a:t>b = b + 10</a:t>
            </a:r>
            <a:endParaRPr sz="1600" b="1">
              <a:solidFill>
                <a:srgbClr val="17AAE8"/>
              </a:solidFill>
            </a:endParaRPr>
          </a:p>
        </p:txBody>
      </p:sp>
      <p:sp>
        <p:nvSpPr>
          <p:cNvPr id="89" name="Google Shape;89;p17"/>
          <p:cNvSpPr txBox="1"/>
          <p:nvPr/>
        </p:nvSpPr>
        <p:spPr>
          <a:xfrm>
            <a:off x="2214525" y="2785425"/>
            <a:ext cx="1585500" cy="409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rgbClr val="17AAE8"/>
                </a:solidFill>
              </a:rPr>
              <a:t>Write b = 110</a:t>
            </a:r>
            <a:endParaRPr sz="1600" b="1">
              <a:solidFill>
                <a:srgbClr val="17AAE8"/>
              </a:solidFill>
            </a:endParaRPr>
          </a:p>
        </p:txBody>
      </p:sp>
      <p:sp>
        <p:nvSpPr>
          <p:cNvPr id="90" name="Google Shape;90;p17"/>
          <p:cNvSpPr txBox="1"/>
          <p:nvPr/>
        </p:nvSpPr>
        <p:spPr>
          <a:xfrm>
            <a:off x="4157950" y="2812113"/>
            <a:ext cx="6864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tx1"/>
                </a:solidFill>
              </a:rPr>
              <a:t>110</a:t>
            </a:r>
            <a:endParaRPr sz="1600" b="1">
              <a:solidFill>
                <a:schemeClr val="tx1"/>
              </a:solidFill>
            </a:endParaRPr>
          </a:p>
        </p:txBody>
      </p:sp>
      <p:sp>
        <p:nvSpPr>
          <p:cNvPr id="91" name="Google Shape;91;p17"/>
          <p:cNvSpPr txBox="1"/>
          <p:nvPr/>
        </p:nvSpPr>
        <p:spPr>
          <a:xfrm>
            <a:off x="5186325" y="3318825"/>
            <a:ext cx="15855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0000"/>
                </a:solidFill>
              </a:rPr>
              <a:t>Read b = 110</a:t>
            </a:r>
            <a:endParaRPr sz="1600" b="1">
              <a:solidFill>
                <a:srgbClr val="FF0000"/>
              </a:solidFill>
            </a:endParaRPr>
          </a:p>
        </p:txBody>
      </p:sp>
      <p:sp>
        <p:nvSpPr>
          <p:cNvPr id="92" name="Google Shape;92;p17"/>
          <p:cNvSpPr txBox="1"/>
          <p:nvPr/>
        </p:nvSpPr>
        <p:spPr>
          <a:xfrm>
            <a:off x="5186325" y="3699825"/>
            <a:ext cx="15855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0000"/>
                </a:solidFill>
              </a:rPr>
              <a:t>b = b + 10</a:t>
            </a:r>
            <a:endParaRPr sz="1600" b="1">
              <a:solidFill>
                <a:srgbClr val="FF0000"/>
              </a:solidFill>
            </a:endParaRPr>
          </a:p>
        </p:txBody>
      </p:sp>
      <p:sp>
        <p:nvSpPr>
          <p:cNvPr id="93" name="Google Shape;93;p17"/>
          <p:cNvSpPr txBox="1"/>
          <p:nvPr/>
        </p:nvSpPr>
        <p:spPr>
          <a:xfrm>
            <a:off x="5186325" y="4080825"/>
            <a:ext cx="15855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0000"/>
                </a:solidFill>
              </a:rPr>
              <a:t>Write b = 120</a:t>
            </a:r>
            <a:endParaRPr sz="1600" b="1">
              <a:solidFill>
                <a:srgbClr val="FF0000"/>
              </a:solidFill>
            </a:endParaRPr>
          </a:p>
        </p:txBody>
      </p:sp>
      <p:sp>
        <p:nvSpPr>
          <p:cNvPr id="94" name="Google Shape;94;p17"/>
          <p:cNvSpPr txBox="1"/>
          <p:nvPr/>
        </p:nvSpPr>
        <p:spPr>
          <a:xfrm>
            <a:off x="4157950" y="4107513"/>
            <a:ext cx="6864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tx1"/>
                </a:solidFill>
              </a:rPr>
              <a:t>120</a:t>
            </a:r>
            <a:endParaRPr sz="1600" b="1">
              <a:solidFill>
                <a:schemeClr val="tx1"/>
              </a:solidFill>
            </a:endParaRPr>
          </a:p>
        </p:txBody>
      </p:sp>
      <p:pic>
        <p:nvPicPr>
          <p:cNvPr id="95" name="Google Shape;95;p17"/>
          <p:cNvPicPr preferRelativeResize="0"/>
          <p:nvPr/>
        </p:nvPicPr>
        <p:blipFill>
          <a:blip r:embed="rId3">
            <a:alphaModFix/>
          </a:blip>
          <a:stretch>
            <a:fillRect/>
          </a:stretch>
        </p:blipFill>
        <p:spPr>
          <a:xfrm>
            <a:off x="4499925" y="4257107"/>
            <a:ext cx="686401" cy="551842"/>
          </a:xfrm>
          <a:prstGeom prst="rect">
            <a:avLst/>
          </a:prstGeom>
          <a:noFill/>
          <a:ln>
            <a:noFill/>
          </a:ln>
        </p:spPr>
      </p:pic>
      <p:sp>
        <p:nvSpPr>
          <p:cNvPr id="97" name="Google Shape;97;p17"/>
          <p:cNvSpPr txBox="1"/>
          <p:nvPr/>
        </p:nvSpPr>
        <p:spPr>
          <a:xfrm>
            <a:off x="5607650" y="1315675"/>
            <a:ext cx="12315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0000"/>
                </a:solidFill>
              </a:rPr>
              <a:t>Thread 2</a:t>
            </a:r>
            <a:endParaRPr sz="1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1"/>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62"/>
          <p:cNvSpPr/>
          <p:nvPr/>
        </p:nvSpPr>
        <p:spPr>
          <a:xfrm>
            <a:off x="2283688" y="1046538"/>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62"/>
          <p:cNvPicPr preferRelativeResize="0"/>
          <p:nvPr/>
        </p:nvPicPr>
        <p:blipFill>
          <a:blip r:embed="rId3">
            <a:alphaModFix/>
          </a:blip>
          <a:stretch>
            <a:fillRect/>
          </a:stretch>
        </p:blipFill>
        <p:spPr>
          <a:xfrm>
            <a:off x="4078588" y="1365738"/>
            <a:ext cx="760025" cy="760025"/>
          </a:xfrm>
          <a:prstGeom prst="rect">
            <a:avLst/>
          </a:prstGeom>
          <a:noFill/>
          <a:ln>
            <a:noFill/>
          </a:ln>
        </p:spPr>
      </p:pic>
      <p:pic>
        <p:nvPicPr>
          <p:cNvPr id="650" name="Google Shape;650;p62"/>
          <p:cNvPicPr preferRelativeResize="0"/>
          <p:nvPr/>
        </p:nvPicPr>
        <p:blipFill>
          <a:blip r:embed="rId3">
            <a:alphaModFix/>
          </a:blip>
          <a:stretch>
            <a:fillRect/>
          </a:stretch>
        </p:blipFill>
        <p:spPr>
          <a:xfrm>
            <a:off x="5065688" y="1534938"/>
            <a:ext cx="760025" cy="760025"/>
          </a:xfrm>
          <a:prstGeom prst="rect">
            <a:avLst/>
          </a:prstGeom>
          <a:noFill/>
          <a:ln>
            <a:noFill/>
          </a:ln>
        </p:spPr>
      </p:pic>
      <p:pic>
        <p:nvPicPr>
          <p:cNvPr id="651" name="Google Shape;651;p62"/>
          <p:cNvPicPr preferRelativeResize="0"/>
          <p:nvPr/>
        </p:nvPicPr>
        <p:blipFill>
          <a:blip r:embed="rId3">
            <a:alphaModFix/>
          </a:blip>
          <a:stretch>
            <a:fillRect/>
          </a:stretch>
        </p:blipFill>
        <p:spPr>
          <a:xfrm>
            <a:off x="3603388" y="2459138"/>
            <a:ext cx="760025" cy="760025"/>
          </a:xfrm>
          <a:prstGeom prst="rect">
            <a:avLst/>
          </a:prstGeom>
          <a:noFill/>
          <a:ln>
            <a:noFill/>
          </a:ln>
        </p:spPr>
      </p:pic>
      <p:pic>
        <p:nvPicPr>
          <p:cNvPr id="652" name="Google Shape;652;p62"/>
          <p:cNvPicPr preferRelativeResize="0"/>
          <p:nvPr/>
        </p:nvPicPr>
        <p:blipFill>
          <a:blip r:embed="rId3">
            <a:alphaModFix/>
          </a:blip>
          <a:stretch>
            <a:fillRect/>
          </a:stretch>
        </p:blipFill>
        <p:spPr>
          <a:xfrm>
            <a:off x="4593175" y="2459138"/>
            <a:ext cx="760025" cy="760025"/>
          </a:xfrm>
          <a:prstGeom prst="rect">
            <a:avLst/>
          </a:prstGeom>
          <a:noFill/>
          <a:ln>
            <a:noFill/>
          </a:ln>
        </p:spPr>
      </p:pic>
      <p:sp>
        <p:nvSpPr>
          <p:cNvPr id="653" name="Google Shape;653;p62"/>
          <p:cNvSpPr txBox="1"/>
          <p:nvPr/>
        </p:nvSpPr>
        <p:spPr>
          <a:xfrm>
            <a:off x="1242825" y="1232950"/>
            <a:ext cx="2098500" cy="8928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when: 1, the: 1, that: 1, they: 1, the: 1, which: 1, them: 1, the: 2, the: 1, them: 1, which: 1</a:t>
            </a:r>
            <a:endParaRPr sz="1000" b="1">
              <a:latin typeface="Consolas"/>
              <a:ea typeface="Consolas"/>
              <a:cs typeface="Consolas"/>
              <a:sym typeface="Consolas"/>
            </a:endParaRPr>
          </a:p>
        </p:txBody>
      </p:sp>
      <p:sp>
        <p:nvSpPr>
          <p:cNvPr id="654" name="Google Shape;654;p62"/>
          <p:cNvSpPr txBox="1"/>
          <p:nvPr/>
        </p:nvSpPr>
        <p:spPr>
          <a:xfrm>
            <a:off x="1495925" y="2651513"/>
            <a:ext cx="2455200" cy="14280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bands: 1, dissolve: 1,</a:t>
            </a:r>
            <a:endParaRPr sz="1000" b="1">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connected: 1,</a:t>
            </a:r>
            <a:r>
              <a:rPr lang="en" sz="1000" b="1">
                <a:latin typeface="Consolas"/>
                <a:ea typeface="Consolas"/>
                <a:cs typeface="Consolas"/>
                <a:sym typeface="Consolas"/>
              </a:rPr>
              <a:t> </a:t>
            </a:r>
            <a:r>
              <a:rPr lang="en" sz="1000" b="1">
                <a:solidFill>
                  <a:srgbClr val="6AA84F"/>
                </a:solidFill>
                <a:latin typeface="Consolas"/>
                <a:ea typeface="Consolas"/>
                <a:cs typeface="Consolas"/>
                <a:sym typeface="Consolas"/>
              </a:rPr>
              <a:t>course: 1,</a:t>
            </a:r>
            <a:endParaRPr sz="1000" b="1">
              <a:solidFill>
                <a:schemeClr val="dk1"/>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events: 1, among: 1, and: 1,</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equal: 1, earth: 1, entitle: 1,</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and: 1,</a:t>
            </a:r>
            <a:r>
              <a:rPr lang="en" sz="1000" b="1">
                <a:solidFill>
                  <a:schemeClr val="dk1"/>
                </a:solidFill>
                <a:latin typeface="Consolas"/>
                <a:ea typeface="Consolas"/>
                <a:cs typeface="Consolas"/>
                <a:sym typeface="Consolas"/>
              </a:rPr>
              <a:t> </a:t>
            </a:r>
            <a:r>
              <a:rPr lang="en" sz="1000" b="1">
                <a:solidFill>
                  <a:srgbClr val="6AA84F"/>
                </a:solidFill>
                <a:latin typeface="Consolas"/>
                <a:ea typeface="Consolas"/>
                <a:cs typeface="Consolas"/>
                <a:sym typeface="Consolas"/>
              </a:rPr>
              <a:t>decent: 1, causes: 1,</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declare: 1</a:t>
            </a:r>
            <a:endParaRPr b="1">
              <a:solidFill>
                <a:srgbClr val="FF0000"/>
              </a:solidFill>
            </a:endParaRPr>
          </a:p>
        </p:txBody>
      </p:sp>
      <p:pic>
        <p:nvPicPr>
          <p:cNvPr id="655" name="Google Shape;655;p62"/>
          <p:cNvPicPr preferRelativeResize="0"/>
          <p:nvPr/>
        </p:nvPicPr>
        <p:blipFill>
          <a:blip r:embed="rId3">
            <a:alphaModFix/>
          </a:blip>
          <a:stretch>
            <a:fillRect/>
          </a:stretch>
        </p:blipFill>
        <p:spPr>
          <a:xfrm>
            <a:off x="2990012" y="1699113"/>
            <a:ext cx="760025" cy="760025"/>
          </a:xfrm>
          <a:prstGeom prst="rect">
            <a:avLst/>
          </a:prstGeom>
          <a:noFill/>
          <a:ln>
            <a:noFill/>
          </a:ln>
        </p:spPr>
      </p:pic>
      <p:sp>
        <p:nvSpPr>
          <p:cNvPr id="656" name="Google Shape;656;p62"/>
          <p:cNvSpPr txBox="1"/>
          <p:nvPr/>
        </p:nvSpPr>
        <p:spPr>
          <a:xfrm>
            <a:off x="5272500" y="2792950"/>
            <a:ext cx="1950600" cy="10536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powers: 1, of: 2,</a:t>
            </a:r>
            <a:endParaRPr sz="1000" b="1">
              <a:solidFill>
                <a:srgbClr val="FF99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nature: 2,</a:t>
            </a:r>
            <a:r>
              <a:rPr lang="en" sz="1000" b="1">
                <a:solidFill>
                  <a:schemeClr val="dk1"/>
                </a:solidFill>
                <a:latin typeface="Consolas"/>
                <a:ea typeface="Consolas"/>
                <a:cs typeface="Consolas"/>
                <a:sym typeface="Consolas"/>
              </a:rPr>
              <a:t> </a:t>
            </a:r>
            <a:r>
              <a:rPr lang="en" sz="1000" b="1">
                <a:solidFill>
                  <a:srgbClr val="FF9900"/>
                </a:solidFill>
                <a:latin typeface="Consolas"/>
                <a:ea typeface="Consolas"/>
                <a:cs typeface="Consolas"/>
                <a:sym typeface="Consolas"/>
              </a:rPr>
              <a:t>of: 2,</a:t>
            </a:r>
            <a:endParaRPr sz="1000" b="1">
              <a:solidFill>
                <a:srgbClr val="FF99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mankind: 1, of: 1,</a:t>
            </a:r>
            <a:endParaRPr sz="1000" b="1">
              <a:solidFill>
                <a:srgbClr val="FF99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opinion: 1, political: 1</a:t>
            </a:r>
            <a:endParaRPr sz="1000" b="1">
              <a:solidFill>
                <a:srgbClr val="FF9900"/>
              </a:solidFill>
              <a:latin typeface="Consolas"/>
              <a:ea typeface="Consolas"/>
              <a:cs typeface="Consolas"/>
              <a:sym typeface="Consolas"/>
            </a:endParaRPr>
          </a:p>
        </p:txBody>
      </p:sp>
      <p:sp>
        <p:nvSpPr>
          <p:cNvPr id="657" name="Google Shape;657;p62"/>
          <p:cNvSpPr txBox="1"/>
          <p:nvPr/>
        </p:nvSpPr>
        <p:spPr>
          <a:xfrm>
            <a:off x="5667800" y="1637150"/>
            <a:ext cx="1505400" cy="7305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b="1">
                <a:solidFill>
                  <a:srgbClr val="F1C232"/>
                </a:solidFill>
                <a:latin typeface="Consolas"/>
                <a:ea typeface="Consolas"/>
                <a:cs typeface="Consolas"/>
                <a:sym typeface="Consolas"/>
              </a:rPr>
              <a:t>god: 1, have: 1, in: 1, it: 1, human: 1,</a:t>
            </a:r>
            <a:endParaRPr sz="1000" b="1">
              <a:solidFill>
                <a:srgbClr val="9900FF"/>
              </a:solidFill>
              <a:latin typeface="Consolas"/>
              <a:ea typeface="Consolas"/>
              <a:cs typeface="Consolas"/>
              <a:sym typeface="Consolas"/>
            </a:endParaRPr>
          </a:p>
        </p:txBody>
      </p:sp>
      <p:sp>
        <p:nvSpPr>
          <p:cNvPr id="658" name="Google Shape;658;p62"/>
          <p:cNvSpPr txBox="1"/>
          <p:nvPr/>
        </p:nvSpPr>
        <p:spPr>
          <a:xfrm>
            <a:off x="3504000" y="846925"/>
            <a:ext cx="2136000" cy="6264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800"/>
              </a:spcAft>
              <a:buNone/>
            </a:pPr>
            <a:r>
              <a:rPr lang="en" sz="1000" b="1">
                <a:solidFill>
                  <a:srgbClr val="9900FF"/>
                </a:solidFill>
                <a:latin typeface="Consolas"/>
                <a:ea typeface="Consolas"/>
                <a:cs typeface="Consolas"/>
                <a:sym typeface="Consolas"/>
              </a:rPr>
              <a:t>requires: 1, should: 1, respect: 1, separate: 1</a:t>
            </a:r>
            <a:endParaRPr b="1">
              <a:solidFill>
                <a:srgbClr val="FF0000"/>
              </a:solidFill>
            </a:endParaRPr>
          </a:p>
        </p:txBody>
      </p:sp>
      <p:sp>
        <p:nvSpPr>
          <p:cNvPr id="659" name="Google Shape;659;p62"/>
          <p:cNvSpPr txBox="1">
            <a:spLocks noGrp="1"/>
          </p:cNvSpPr>
          <p:nvPr>
            <p:ph type="body" idx="1"/>
          </p:nvPr>
        </p:nvSpPr>
        <p:spPr>
          <a:xfrm>
            <a:off x="5739475" y="3958425"/>
            <a:ext cx="2950500" cy="46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000000"/>
                </a:solidFill>
              </a:rPr>
              <a:t>Note the duplicates...</a:t>
            </a:r>
            <a:endParaRPr b="1">
              <a:solidFill>
                <a:srgbClr val="000000"/>
              </a:solidFill>
            </a:endParaRPr>
          </a:p>
        </p:txBody>
      </p:sp>
      <p:sp>
        <p:nvSpPr>
          <p:cNvPr id="662" name="Google Shape;662;p6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cxnSp>
        <p:nvCxnSpPr>
          <p:cNvPr id="660" name="Google Shape;660;p62"/>
          <p:cNvCxnSpPr>
            <a:stCxn id="659" idx="0"/>
          </p:cNvCxnSpPr>
          <p:nvPr/>
        </p:nvCxnSpPr>
        <p:spPr>
          <a:xfrm rot="10800000">
            <a:off x="6625225" y="3236025"/>
            <a:ext cx="589500" cy="722400"/>
          </a:xfrm>
          <a:prstGeom prst="straightConnector1">
            <a:avLst/>
          </a:prstGeom>
          <a:noFill/>
          <a:ln w="28575" cap="flat" cmpd="sng">
            <a:solidFill>
              <a:srgbClr val="000000"/>
            </a:solidFill>
            <a:prstDash val="solid"/>
            <a:round/>
            <a:headEnd type="none" w="med" len="med"/>
            <a:tailEnd type="triangle" w="med" len="med"/>
          </a:ln>
        </p:spPr>
      </p:cxnSp>
      <p:sp>
        <p:nvSpPr>
          <p:cNvPr id="661" name="Google Shape;661;p62"/>
          <p:cNvSpPr txBox="1"/>
          <p:nvPr/>
        </p:nvSpPr>
        <p:spPr>
          <a:xfrm>
            <a:off x="189100" y="242725"/>
            <a:ext cx="759900" cy="12180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endParaRPr sz="1000" b="1">
              <a:solidFill>
                <a:srgbClr val="FF00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[a-e]</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1C232"/>
                </a:solidFill>
                <a:latin typeface="Consolas"/>
                <a:ea typeface="Consolas"/>
                <a:cs typeface="Consolas"/>
                <a:sym typeface="Consolas"/>
              </a:rPr>
              <a:t>[f-j]</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[k-p]</a:t>
            </a:r>
            <a:endParaRPr sz="1000" b="1">
              <a:solidFill>
                <a:srgbClr val="FF99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9900FF"/>
                </a:solidFill>
                <a:latin typeface="Consolas"/>
                <a:ea typeface="Consolas"/>
                <a:cs typeface="Consolas"/>
                <a:sym typeface="Consolas"/>
              </a:rPr>
              <a:t>[q-s]</a:t>
            </a:r>
            <a:endParaRPr sz="1000" b="1">
              <a:solidFill>
                <a:srgbClr val="9900F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[t-z]</a:t>
            </a:r>
            <a:endParaRPr sz="1000" b="1">
              <a:solidFill>
                <a:srgbClr val="9900FF"/>
              </a:solidFill>
              <a:latin typeface="Consolas"/>
              <a:ea typeface="Consolas"/>
              <a:cs typeface="Consolas"/>
              <a:sym typeface="Consolas"/>
            </a:endParaRPr>
          </a:p>
          <a:p>
            <a:pPr marL="0" marR="88900" lvl="0" indent="0" algn="l" rtl="0">
              <a:lnSpc>
                <a:spcPct val="142857"/>
              </a:lnSpc>
              <a:spcBef>
                <a:spcPts val="0"/>
              </a:spcBef>
              <a:spcAft>
                <a:spcPts val="800"/>
              </a:spcAft>
              <a:buNone/>
            </a:pPr>
            <a:endParaRPr sz="1000" b="1">
              <a:solidFill>
                <a:srgbClr val="9900FF"/>
              </a:solidFill>
              <a:latin typeface="Consolas"/>
              <a:ea typeface="Consolas"/>
              <a:cs typeface="Consolas"/>
              <a:sym typeface="Consola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63"/>
          <p:cNvSpPr/>
          <p:nvPr/>
        </p:nvSpPr>
        <p:spPr>
          <a:xfrm>
            <a:off x="2283688" y="1046538"/>
            <a:ext cx="4241160" cy="2670516"/>
          </a:xfrm>
          <a:prstGeom prst="cloud">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8" name="Google Shape;668;p63"/>
          <p:cNvPicPr preferRelativeResize="0"/>
          <p:nvPr/>
        </p:nvPicPr>
        <p:blipFill>
          <a:blip r:embed="rId3">
            <a:alphaModFix/>
          </a:blip>
          <a:stretch>
            <a:fillRect/>
          </a:stretch>
        </p:blipFill>
        <p:spPr>
          <a:xfrm>
            <a:off x="4078588" y="1365738"/>
            <a:ext cx="760025" cy="760025"/>
          </a:xfrm>
          <a:prstGeom prst="rect">
            <a:avLst/>
          </a:prstGeom>
          <a:noFill/>
          <a:ln>
            <a:noFill/>
          </a:ln>
        </p:spPr>
      </p:pic>
      <p:pic>
        <p:nvPicPr>
          <p:cNvPr id="669" name="Google Shape;669;p63"/>
          <p:cNvPicPr preferRelativeResize="0"/>
          <p:nvPr/>
        </p:nvPicPr>
        <p:blipFill>
          <a:blip r:embed="rId3">
            <a:alphaModFix/>
          </a:blip>
          <a:stretch>
            <a:fillRect/>
          </a:stretch>
        </p:blipFill>
        <p:spPr>
          <a:xfrm>
            <a:off x="5065688" y="1534938"/>
            <a:ext cx="760025" cy="760025"/>
          </a:xfrm>
          <a:prstGeom prst="rect">
            <a:avLst/>
          </a:prstGeom>
          <a:noFill/>
          <a:ln>
            <a:noFill/>
          </a:ln>
        </p:spPr>
      </p:pic>
      <p:pic>
        <p:nvPicPr>
          <p:cNvPr id="670" name="Google Shape;670;p63"/>
          <p:cNvPicPr preferRelativeResize="0"/>
          <p:nvPr/>
        </p:nvPicPr>
        <p:blipFill>
          <a:blip r:embed="rId3">
            <a:alphaModFix/>
          </a:blip>
          <a:stretch>
            <a:fillRect/>
          </a:stretch>
        </p:blipFill>
        <p:spPr>
          <a:xfrm>
            <a:off x="3603388" y="2459138"/>
            <a:ext cx="760025" cy="760025"/>
          </a:xfrm>
          <a:prstGeom prst="rect">
            <a:avLst/>
          </a:prstGeom>
          <a:noFill/>
          <a:ln>
            <a:noFill/>
          </a:ln>
        </p:spPr>
      </p:pic>
      <p:pic>
        <p:nvPicPr>
          <p:cNvPr id="671" name="Google Shape;671;p63"/>
          <p:cNvPicPr preferRelativeResize="0"/>
          <p:nvPr/>
        </p:nvPicPr>
        <p:blipFill>
          <a:blip r:embed="rId3">
            <a:alphaModFix/>
          </a:blip>
          <a:stretch>
            <a:fillRect/>
          </a:stretch>
        </p:blipFill>
        <p:spPr>
          <a:xfrm>
            <a:off x="4593175" y="2459138"/>
            <a:ext cx="760025" cy="760025"/>
          </a:xfrm>
          <a:prstGeom prst="rect">
            <a:avLst/>
          </a:prstGeom>
          <a:noFill/>
          <a:ln>
            <a:noFill/>
          </a:ln>
        </p:spPr>
      </p:pic>
      <p:sp>
        <p:nvSpPr>
          <p:cNvPr id="672" name="Google Shape;672;p63"/>
          <p:cNvSpPr txBox="1"/>
          <p:nvPr/>
        </p:nvSpPr>
        <p:spPr>
          <a:xfrm>
            <a:off x="1495925" y="1232950"/>
            <a:ext cx="1563600" cy="8928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FF0000"/>
                </a:solidFill>
                <a:latin typeface="Consolas"/>
                <a:ea typeface="Consolas"/>
                <a:cs typeface="Consolas"/>
                <a:sym typeface="Consolas"/>
              </a:rPr>
              <a:t>when: 1, the: 4, that: 1, they: 1, which: 2, them: 2</a:t>
            </a:r>
            <a:endParaRPr sz="1000" b="1">
              <a:latin typeface="Consolas"/>
              <a:ea typeface="Consolas"/>
              <a:cs typeface="Consolas"/>
              <a:sym typeface="Consolas"/>
            </a:endParaRPr>
          </a:p>
        </p:txBody>
      </p:sp>
      <p:sp>
        <p:nvSpPr>
          <p:cNvPr id="673" name="Google Shape;673;p63"/>
          <p:cNvSpPr txBox="1"/>
          <p:nvPr/>
        </p:nvSpPr>
        <p:spPr>
          <a:xfrm>
            <a:off x="1495925" y="2651513"/>
            <a:ext cx="2455200" cy="14280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bands: 1, dissolve: 1,</a:t>
            </a:r>
            <a:endParaRPr sz="1000" b="1">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connected: 1,</a:t>
            </a:r>
            <a:r>
              <a:rPr lang="en" sz="1000" b="1">
                <a:latin typeface="Consolas"/>
                <a:ea typeface="Consolas"/>
                <a:cs typeface="Consolas"/>
                <a:sym typeface="Consolas"/>
              </a:rPr>
              <a:t> </a:t>
            </a:r>
            <a:r>
              <a:rPr lang="en" sz="1000" b="1">
                <a:solidFill>
                  <a:srgbClr val="6AA84F"/>
                </a:solidFill>
                <a:latin typeface="Consolas"/>
                <a:ea typeface="Consolas"/>
                <a:cs typeface="Consolas"/>
                <a:sym typeface="Consolas"/>
              </a:rPr>
              <a:t>course: 1,</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events: 1, among: 1, and: 2,</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equal: 1, earth: 1,</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entitle: 1, decent: 1,</a:t>
            </a:r>
            <a:endParaRPr sz="1000" b="1">
              <a:solidFill>
                <a:srgbClr val="6AA84F"/>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6AA84F"/>
                </a:solidFill>
                <a:latin typeface="Consolas"/>
                <a:ea typeface="Consolas"/>
                <a:cs typeface="Consolas"/>
                <a:sym typeface="Consolas"/>
              </a:rPr>
              <a:t>causes: 1, declare: 1</a:t>
            </a:r>
            <a:endParaRPr b="1">
              <a:solidFill>
                <a:srgbClr val="FF0000"/>
              </a:solidFill>
            </a:endParaRPr>
          </a:p>
        </p:txBody>
      </p:sp>
      <p:pic>
        <p:nvPicPr>
          <p:cNvPr id="674" name="Google Shape;674;p63"/>
          <p:cNvPicPr preferRelativeResize="0"/>
          <p:nvPr/>
        </p:nvPicPr>
        <p:blipFill>
          <a:blip r:embed="rId3">
            <a:alphaModFix/>
          </a:blip>
          <a:stretch>
            <a:fillRect/>
          </a:stretch>
        </p:blipFill>
        <p:spPr>
          <a:xfrm>
            <a:off x="2990012" y="1699113"/>
            <a:ext cx="760025" cy="760025"/>
          </a:xfrm>
          <a:prstGeom prst="rect">
            <a:avLst/>
          </a:prstGeom>
          <a:noFill/>
          <a:ln>
            <a:noFill/>
          </a:ln>
        </p:spPr>
      </p:pic>
      <p:sp>
        <p:nvSpPr>
          <p:cNvPr id="675" name="Google Shape;675;p63"/>
          <p:cNvSpPr txBox="1"/>
          <p:nvPr/>
        </p:nvSpPr>
        <p:spPr>
          <a:xfrm>
            <a:off x="5272500" y="2792950"/>
            <a:ext cx="1950600" cy="10536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powers: 1, of: 5,</a:t>
            </a:r>
            <a:endParaRPr sz="1000" b="1">
              <a:solidFill>
                <a:srgbClr val="FF99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nature: 2, mankind: 1,</a:t>
            </a:r>
            <a:endParaRPr sz="1000" b="1">
              <a:solidFill>
                <a:srgbClr val="FF9900"/>
              </a:solidFill>
              <a:latin typeface="Consolas"/>
              <a:ea typeface="Consolas"/>
              <a:cs typeface="Consolas"/>
              <a:sym typeface="Consolas"/>
            </a:endParaRPr>
          </a:p>
          <a:p>
            <a:pPr marL="0" marR="88900" lvl="0" indent="0" algn="l" rtl="0">
              <a:lnSpc>
                <a:spcPct val="142857"/>
              </a:lnSpc>
              <a:spcBef>
                <a:spcPts val="0"/>
              </a:spcBef>
              <a:spcAft>
                <a:spcPts val="0"/>
              </a:spcAft>
              <a:buNone/>
            </a:pPr>
            <a:r>
              <a:rPr lang="en" sz="1000" b="1">
                <a:solidFill>
                  <a:srgbClr val="FF9900"/>
                </a:solidFill>
                <a:latin typeface="Consolas"/>
                <a:ea typeface="Consolas"/>
                <a:cs typeface="Consolas"/>
                <a:sym typeface="Consolas"/>
              </a:rPr>
              <a:t>opinion: 1, political: 1</a:t>
            </a:r>
            <a:endParaRPr sz="1000" b="1">
              <a:solidFill>
                <a:srgbClr val="FF9900"/>
              </a:solidFill>
              <a:latin typeface="Consolas"/>
              <a:ea typeface="Consolas"/>
              <a:cs typeface="Consolas"/>
              <a:sym typeface="Consolas"/>
            </a:endParaRPr>
          </a:p>
        </p:txBody>
      </p:sp>
      <p:sp>
        <p:nvSpPr>
          <p:cNvPr id="676" name="Google Shape;676;p63"/>
          <p:cNvSpPr txBox="1"/>
          <p:nvPr/>
        </p:nvSpPr>
        <p:spPr>
          <a:xfrm>
            <a:off x="5667800" y="1637150"/>
            <a:ext cx="1505400" cy="730500"/>
          </a:xfrm>
          <a:prstGeom prst="rect">
            <a:avLst/>
          </a:prstGeom>
          <a:noFill/>
          <a:ln>
            <a:noFill/>
          </a:ln>
        </p:spPr>
        <p:txBody>
          <a:bodyPr spcFirstLastPara="1" wrap="square" lIns="91425" tIns="91425" rIns="91425" bIns="91425" anchor="ctr" anchorCtr="0">
            <a:noAutofit/>
          </a:bodyPr>
          <a:lstStyle/>
          <a:p>
            <a:pPr marL="88900" marR="88900" lvl="0" indent="0" algn="l" rtl="0">
              <a:lnSpc>
                <a:spcPct val="142857"/>
              </a:lnSpc>
              <a:spcBef>
                <a:spcPts val="0"/>
              </a:spcBef>
              <a:spcAft>
                <a:spcPts val="800"/>
              </a:spcAft>
              <a:buNone/>
            </a:pPr>
            <a:r>
              <a:rPr lang="en" sz="1000" b="1">
                <a:solidFill>
                  <a:srgbClr val="F1C232"/>
                </a:solidFill>
                <a:latin typeface="Consolas"/>
                <a:ea typeface="Consolas"/>
                <a:cs typeface="Consolas"/>
                <a:sym typeface="Consolas"/>
              </a:rPr>
              <a:t>god: 1, have: 1, in: 1, it: 1, human: 1,</a:t>
            </a:r>
            <a:endParaRPr sz="1000" b="1">
              <a:solidFill>
                <a:srgbClr val="9900FF"/>
              </a:solidFill>
              <a:latin typeface="Consolas"/>
              <a:ea typeface="Consolas"/>
              <a:cs typeface="Consolas"/>
              <a:sym typeface="Consolas"/>
            </a:endParaRPr>
          </a:p>
        </p:txBody>
      </p:sp>
      <p:sp>
        <p:nvSpPr>
          <p:cNvPr id="677" name="Google Shape;677;p63"/>
          <p:cNvSpPr txBox="1"/>
          <p:nvPr/>
        </p:nvSpPr>
        <p:spPr>
          <a:xfrm>
            <a:off x="3504000" y="846925"/>
            <a:ext cx="2136000" cy="626400"/>
          </a:xfrm>
          <a:prstGeom prst="rect">
            <a:avLst/>
          </a:prstGeom>
          <a:noFill/>
          <a:ln>
            <a:noFill/>
          </a:ln>
        </p:spPr>
        <p:txBody>
          <a:bodyPr spcFirstLastPara="1" wrap="square" lIns="91425" tIns="91425" rIns="91425" bIns="91425" anchor="ctr" anchorCtr="0">
            <a:noAutofit/>
          </a:bodyPr>
          <a:lstStyle/>
          <a:p>
            <a:pPr marL="0" marR="88900" lvl="0" indent="0" algn="l" rtl="0">
              <a:lnSpc>
                <a:spcPct val="142857"/>
              </a:lnSpc>
              <a:spcBef>
                <a:spcPts val="0"/>
              </a:spcBef>
              <a:spcAft>
                <a:spcPts val="800"/>
              </a:spcAft>
              <a:buNone/>
            </a:pPr>
            <a:r>
              <a:rPr lang="en" sz="1000" b="1">
                <a:solidFill>
                  <a:srgbClr val="9900FF"/>
                </a:solidFill>
                <a:latin typeface="Consolas"/>
                <a:ea typeface="Consolas"/>
                <a:cs typeface="Consolas"/>
                <a:sym typeface="Consolas"/>
              </a:rPr>
              <a:t>requires: 1, should: 1, respect: 1, separate: 1</a:t>
            </a:r>
            <a:endParaRPr b="1">
              <a:solidFill>
                <a:srgbClr val="FF0000"/>
              </a:solidFill>
            </a:endParaRPr>
          </a:p>
        </p:txBody>
      </p:sp>
      <p:sp>
        <p:nvSpPr>
          <p:cNvPr id="678" name="Google Shape;678;p63"/>
          <p:cNvSpPr txBox="1">
            <a:spLocks noGrp="1"/>
          </p:cNvSpPr>
          <p:nvPr>
            <p:ph type="body" idx="1"/>
          </p:nvPr>
        </p:nvSpPr>
        <p:spPr>
          <a:xfrm>
            <a:off x="2047350" y="4195700"/>
            <a:ext cx="5049300" cy="437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000000"/>
                </a:solidFill>
              </a:rPr>
              <a:t>Merge results received from other nodes</a:t>
            </a:r>
            <a:endParaRPr b="1">
              <a:solidFill>
                <a:srgbClr val="000000"/>
              </a:solidFill>
            </a:endParaRPr>
          </a:p>
        </p:txBody>
      </p:sp>
      <p:sp>
        <p:nvSpPr>
          <p:cNvPr id="679" name="Google Shape;679;p6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6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Mapreduce</a:t>
            </a:r>
            <a:endParaRPr/>
          </a:p>
        </p:txBody>
      </p:sp>
      <p:sp>
        <p:nvSpPr>
          <p:cNvPr id="685" name="Google Shape;685;p6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Partition dataset into many chunks</a:t>
            </a:r>
            <a:endParaRPr>
              <a:solidFill>
                <a:srgbClr val="000000"/>
              </a:solidFill>
            </a:endParaRPr>
          </a:p>
          <a:p>
            <a:pPr marL="0" lvl="0" indent="0" algn="l" rtl="0">
              <a:spcBef>
                <a:spcPts val="1600"/>
              </a:spcBef>
              <a:spcAft>
                <a:spcPts val="0"/>
              </a:spcAft>
              <a:buNone/>
            </a:pPr>
            <a:r>
              <a:rPr lang="en" b="1">
                <a:solidFill>
                  <a:srgbClr val="000000"/>
                </a:solidFill>
              </a:rPr>
              <a:t>Map stage: </a:t>
            </a:r>
            <a:r>
              <a:rPr lang="en">
                <a:solidFill>
                  <a:srgbClr val="000000"/>
                </a:solidFill>
              </a:rPr>
              <a:t>Each node processes one or more chunks locally</a:t>
            </a:r>
            <a:endParaRPr>
              <a:solidFill>
                <a:srgbClr val="000000"/>
              </a:solidFill>
            </a:endParaRPr>
          </a:p>
          <a:p>
            <a:pPr marL="0" lvl="0" indent="0" algn="l" rtl="0">
              <a:spcBef>
                <a:spcPts val="1600"/>
              </a:spcBef>
              <a:spcAft>
                <a:spcPts val="1600"/>
              </a:spcAft>
              <a:buNone/>
            </a:pPr>
            <a:r>
              <a:rPr lang="en" b="1">
                <a:solidFill>
                  <a:srgbClr val="000000"/>
                </a:solidFill>
              </a:rPr>
              <a:t>Reduce stage: </a:t>
            </a:r>
            <a:r>
              <a:rPr lang="en">
                <a:solidFill>
                  <a:srgbClr val="000000"/>
                </a:solidFill>
              </a:rPr>
              <a:t>Each node fetches and merges partial results from all other nodes</a:t>
            </a:r>
            <a:endParaRPr>
              <a:solidFill>
                <a:srgbClr val="000000"/>
              </a:solidFill>
            </a:endParaRPr>
          </a:p>
        </p:txBody>
      </p:sp>
      <p:sp>
        <p:nvSpPr>
          <p:cNvPr id="686" name="Google Shape;686;p6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3" name="Google Shape;693;p6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Visualizing MapReduce</a:t>
            </a:r>
            <a:endParaRPr/>
          </a:p>
        </p:txBody>
      </p:sp>
      <p:sp>
        <p:nvSpPr>
          <p:cNvPr id="694" name="Google Shape;694;p65"/>
          <p:cNvSpPr txBox="1">
            <a:spLocks noGrp="1"/>
          </p:cNvSpPr>
          <p:nvPr>
            <p:ph type="body" idx="1"/>
          </p:nvPr>
        </p:nvSpPr>
        <p:spPr>
          <a:xfrm>
            <a:off x="265925" y="1640425"/>
            <a:ext cx="3816000" cy="155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Note the 3 stages: </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Map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Reduce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Shuffle</a:t>
            </a:r>
            <a:endParaRPr>
              <a:solidFill>
                <a:srgbClr val="000000"/>
              </a:solidFill>
            </a:endParaRPr>
          </a:p>
        </p:txBody>
      </p:sp>
      <p:sp>
        <p:nvSpPr>
          <p:cNvPr id="691" name="Google Shape;691;p6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sp>
        <p:nvSpPr>
          <p:cNvPr id="695" name="Google Shape;695;p65"/>
          <p:cNvSpPr txBox="1">
            <a:spLocks noGrp="1"/>
          </p:cNvSpPr>
          <p:nvPr>
            <p:ph type="body" idx="4294967295"/>
          </p:nvPr>
        </p:nvSpPr>
        <p:spPr>
          <a:xfrm>
            <a:off x="0" y="4795838"/>
            <a:ext cx="3816350" cy="34766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900">
                <a:solidFill>
                  <a:srgbClr val="000000"/>
                </a:solidFill>
              </a:rPr>
              <a:t>** Source: </a:t>
            </a:r>
            <a:r>
              <a:rPr lang="en" sz="900" u="sng">
                <a:solidFill>
                  <a:schemeClr val="hlink"/>
                </a:solidFill>
                <a:hlinkClick r:id="rId3"/>
              </a:rPr>
              <a:t>http://www.systems-deployment.com/animation.html</a:t>
            </a:r>
            <a:endParaRPr sz="900">
              <a:solidFill>
                <a:srgbClr val="000000"/>
              </a:solidFill>
            </a:endParaRPr>
          </a:p>
        </p:txBody>
      </p:sp>
      <p:pic>
        <p:nvPicPr>
          <p:cNvPr id="692" name="Google Shape;692;p65" title="mapreduce-animation-2.gif"/>
          <p:cNvPicPr preferRelativeResize="0"/>
          <p:nvPr/>
        </p:nvPicPr>
        <p:blipFill>
          <a:blip r:embed="rId4">
            <a:alphaModFix/>
          </a:blip>
          <a:srcRect b="6540"/>
          <a:stretch>
            <a:fillRect/>
          </a:stretch>
        </p:blipFill>
        <p:spPr>
          <a:xfrm>
            <a:off x="4375257" y="0"/>
            <a:ext cx="4362776" cy="5143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Mapreduce Interface</a:t>
            </a:r>
            <a:endParaRPr/>
          </a:p>
        </p:txBody>
      </p:sp>
      <p:sp>
        <p:nvSpPr>
          <p:cNvPr id="701" name="Google Shape;701;p6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Font typeface="Arial"/>
              <a:buNone/>
            </a:pPr>
            <a:r>
              <a:rPr lang="en" sz="2400" b="1">
                <a:solidFill>
                  <a:schemeClr val="dk1"/>
                </a:solidFill>
                <a:latin typeface="Courier New"/>
                <a:ea typeface="Courier New"/>
                <a:cs typeface="Courier New"/>
                <a:sym typeface="Courier New"/>
              </a:rPr>
              <a:t>map(key, value) -&gt; list(&lt;k’, v’&gt;)</a:t>
            </a:r>
            <a:endParaRPr sz="2400" b="1">
              <a:solidFill>
                <a:schemeClr val="dk1"/>
              </a:solidFill>
            </a:endParaRPr>
          </a:p>
          <a:p>
            <a:pPr marL="0" lvl="0" indent="457200" algn="l" rtl="0">
              <a:lnSpc>
                <a:spcPct val="120000"/>
              </a:lnSpc>
              <a:spcBef>
                <a:spcPts val="800"/>
              </a:spcBef>
              <a:spcAft>
                <a:spcPts val="0"/>
              </a:spcAft>
              <a:buNone/>
            </a:pPr>
            <a:r>
              <a:rPr lang="en">
                <a:solidFill>
                  <a:schemeClr val="dk1"/>
                </a:solidFill>
              </a:rPr>
              <a:t>Apply function to (key, value) pair</a:t>
            </a:r>
            <a:endParaRPr>
              <a:solidFill>
                <a:schemeClr val="dk1"/>
              </a:solidFill>
            </a:endParaRPr>
          </a:p>
          <a:p>
            <a:pPr marL="0" lvl="0" indent="457200" algn="l" rtl="0">
              <a:lnSpc>
                <a:spcPct val="120000"/>
              </a:lnSpc>
              <a:spcBef>
                <a:spcPts val="800"/>
              </a:spcBef>
              <a:spcAft>
                <a:spcPts val="0"/>
              </a:spcAft>
              <a:buNone/>
            </a:pPr>
            <a:r>
              <a:rPr lang="en">
                <a:solidFill>
                  <a:schemeClr val="dk1"/>
                </a:solidFill>
              </a:rPr>
              <a:t>Outputs list of intermediate pairs </a:t>
            </a:r>
            <a:endParaRPr>
              <a:solidFill>
                <a:schemeClr val="dk1"/>
              </a:solidFill>
            </a:endParaRPr>
          </a:p>
          <a:p>
            <a:pPr marL="0" lvl="0" indent="457200" algn="l" rtl="0">
              <a:lnSpc>
                <a:spcPct val="120000"/>
              </a:lnSpc>
              <a:spcBef>
                <a:spcPts val="800"/>
              </a:spcBef>
              <a:spcAft>
                <a:spcPts val="0"/>
              </a:spcAft>
              <a:buNone/>
            </a:pPr>
            <a:endParaRPr>
              <a:solidFill>
                <a:srgbClr val="000000"/>
              </a:solidFill>
            </a:endParaRPr>
          </a:p>
        </p:txBody>
      </p:sp>
      <p:sp>
        <p:nvSpPr>
          <p:cNvPr id="702" name="Google Shape;702;p6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1">
                                            <p:txEl>
                                              <p:pRg st="0" end="0"/>
                                            </p:txEl>
                                          </p:spTgt>
                                        </p:tgtEl>
                                        <p:attrNameLst>
                                          <p:attrName>style.visibility</p:attrName>
                                        </p:attrNameLst>
                                      </p:cBhvr>
                                      <p:to>
                                        <p:strVal val="visible"/>
                                      </p:to>
                                    </p:set>
                                    <p:animEffect transition="in" filter="fade">
                                      <p:cBhvr>
                                        <p:cTn id="7" dur="1"/>
                                        <p:tgtEl>
                                          <p:spTgt spid="7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1">
                                            <p:txEl>
                                              <p:pRg st="1" end="1"/>
                                            </p:txEl>
                                          </p:spTgt>
                                        </p:tgtEl>
                                        <p:attrNameLst>
                                          <p:attrName>style.visibility</p:attrName>
                                        </p:attrNameLst>
                                      </p:cBhvr>
                                      <p:to>
                                        <p:strVal val="visible"/>
                                      </p:to>
                                    </p:set>
                                    <p:animEffect transition="in" filter="fade">
                                      <p:cBhvr>
                                        <p:cTn id="12" dur="1"/>
                                        <p:tgtEl>
                                          <p:spTgt spid="7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1">
                                            <p:txEl>
                                              <p:pRg st="2" end="2"/>
                                            </p:txEl>
                                          </p:spTgt>
                                        </p:tgtEl>
                                        <p:attrNameLst>
                                          <p:attrName>style.visibility</p:attrName>
                                        </p:attrNameLst>
                                      </p:cBhvr>
                                      <p:to>
                                        <p:strVal val="visible"/>
                                      </p:to>
                                    </p:set>
                                    <p:animEffect transition="in" filter="fade">
                                      <p:cBhvr>
                                        <p:cTn id="17" dur="1"/>
                                        <p:tgtEl>
                                          <p:spTgt spid="7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1">
                                            <p:txEl>
                                              <p:pRg st="3" end="3"/>
                                            </p:txEl>
                                          </p:spTgt>
                                        </p:tgtEl>
                                        <p:attrNameLst>
                                          <p:attrName>style.visibility</p:attrName>
                                        </p:attrNameLst>
                                      </p:cBhvr>
                                      <p:to>
                                        <p:strVal val="visible"/>
                                      </p:to>
                                    </p:set>
                                    <p:animEffect transition="in" filter="fade">
                                      <p:cBhvr>
                                        <p:cTn id="22" dur="1"/>
                                        <p:tgtEl>
                                          <p:spTgt spid="7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Mapreduce: Word count</a:t>
            </a:r>
            <a:endParaRPr/>
          </a:p>
        </p:txBody>
      </p:sp>
      <p:sp>
        <p:nvSpPr>
          <p:cNvPr id="708" name="Google Shape;708;p67"/>
          <p:cNvSpPr txBox="1">
            <a:spLocks noGrp="1"/>
          </p:cNvSpPr>
          <p:nvPr>
            <p:ph type="body" idx="1"/>
          </p:nvPr>
        </p:nvSpPr>
        <p:spPr>
          <a:xfrm>
            <a:off x="311700" y="1180850"/>
            <a:ext cx="8520600" cy="3873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chemeClr val="dk1"/>
                </a:solidFill>
                <a:latin typeface="Courier New"/>
                <a:ea typeface="Courier New"/>
                <a:cs typeface="Courier New"/>
                <a:sym typeface="Courier New"/>
              </a:rPr>
              <a:t>map(key, value):</a:t>
            </a:r>
            <a:endParaRPr b="1" dirty="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dirty="0">
                <a:solidFill>
                  <a:schemeClr val="dk1"/>
                </a:solidFill>
                <a:latin typeface="Courier New"/>
                <a:ea typeface="Courier New"/>
                <a:cs typeface="Courier New"/>
                <a:sym typeface="Courier New"/>
              </a:rPr>
              <a:t>    // key = document name</a:t>
            </a:r>
            <a:endParaRPr dirty="0">
              <a:solidFill>
                <a:schemeClr val="dk1"/>
              </a:solidFill>
              <a:latin typeface="Courier New"/>
              <a:ea typeface="Courier New"/>
              <a:cs typeface="Courier New"/>
              <a:sym typeface="Courier New"/>
            </a:endParaRPr>
          </a:p>
          <a:p>
            <a:pPr marL="0" lvl="0" indent="457200" algn="l" rtl="0">
              <a:lnSpc>
                <a:spcPct val="115000"/>
              </a:lnSpc>
              <a:spcBef>
                <a:spcPts val="0"/>
              </a:spcBef>
              <a:spcAft>
                <a:spcPts val="0"/>
              </a:spcAft>
              <a:buNone/>
            </a:pPr>
            <a:r>
              <a:rPr lang="en" dirty="0">
                <a:solidFill>
                  <a:schemeClr val="dk1"/>
                </a:solidFill>
                <a:latin typeface="Courier New"/>
                <a:ea typeface="Courier New"/>
                <a:cs typeface="Courier New"/>
                <a:sym typeface="Courier New"/>
              </a:rPr>
              <a:t>// value = document contents</a:t>
            </a:r>
            <a:endParaRPr dirty="0">
              <a:solidFill>
                <a:schemeClr val="dk1"/>
              </a:solidFill>
              <a:latin typeface="Courier New"/>
              <a:ea typeface="Courier New"/>
              <a:cs typeface="Courier New"/>
              <a:sym typeface="Courier New"/>
            </a:endParaRPr>
          </a:p>
          <a:p>
            <a:pPr marL="457200" lvl="1" indent="0" algn="l" rtl="0">
              <a:lnSpc>
                <a:spcPct val="115000"/>
              </a:lnSpc>
              <a:spcBef>
                <a:spcPts val="0"/>
              </a:spcBef>
              <a:spcAft>
                <a:spcPts val="0"/>
              </a:spcAft>
              <a:buNone/>
            </a:pPr>
            <a:r>
              <a:rPr lang="en" sz="1800" dirty="0">
                <a:solidFill>
                  <a:schemeClr val="dk1"/>
                </a:solidFill>
                <a:latin typeface="Courier New"/>
                <a:ea typeface="Courier New"/>
                <a:cs typeface="Courier New"/>
                <a:sym typeface="Courier New"/>
              </a:rPr>
              <a:t>for each word w in value: 	</a:t>
            </a:r>
            <a:endParaRPr sz="1800" dirty="0">
              <a:solidFill>
                <a:schemeClr val="dk1"/>
              </a:solidFill>
            </a:endParaRPr>
          </a:p>
          <a:p>
            <a:pPr marL="457200" lvl="1" indent="0" algn="l" rtl="0">
              <a:lnSpc>
                <a:spcPct val="115000"/>
              </a:lnSpc>
              <a:spcBef>
                <a:spcPts val="0"/>
              </a:spcBef>
              <a:spcAft>
                <a:spcPts val="0"/>
              </a:spcAft>
              <a:buNone/>
            </a:pPr>
            <a:r>
              <a:rPr lang="en" sz="1800" dirty="0">
                <a:solidFill>
                  <a:schemeClr val="dk1"/>
                </a:solidFill>
                <a:latin typeface="Courier New"/>
                <a:ea typeface="Courier New"/>
                <a:cs typeface="Courier New"/>
                <a:sym typeface="Courier New"/>
              </a:rPr>
              <a:t>	emit (w, 1)</a:t>
            </a:r>
            <a:endParaRPr sz="1800" dirty="0">
              <a:solidFill>
                <a:schemeClr val="dk1"/>
              </a:solidFill>
              <a:latin typeface="Courier New"/>
              <a:ea typeface="Courier New"/>
              <a:cs typeface="Courier New"/>
              <a:sym typeface="Courier New"/>
            </a:endParaRPr>
          </a:p>
          <a:p>
            <a:pPr marL="0" lvl="0" indent="457200" algn="l" rtl="0">
              <a:spcBef>
                <a:spcPts val="0"/>
              </a:spcBef>
              <a:spcAft>
                <a:spcPts val="0"/>
              </a:spcAft>
              <a:buNone/>
            </a:pPr>
            <a:endParaRPr dirty="0">
              <a:solidFill>
                <a:schemeClr val="dk1"/>
              </a:solidFill>
              <a:latin typeface="Courier New"/>
              <a:ea typeface="Courier New"/>
              <a:cs typeface="Courier New"/>
              <a:sym typeface="Courier New"/>
            </a:endParaRPr>
          </a:p>
        </p:txBody>
      </p:sp>
      <p:sp>
        <p:nvSpPr>
          <p:cNvPr id="709" name="Google Shape;709;p6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6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Mapreduce Interface</a:t>
            </a:r>
            <a:endParaRPr/>
          </a:p>
        </p:txBody>
      </p:sp>
      <p:sp>
        <p:nvSpPr>
          <p:cNvPr id="715" name="Google Shape;715;p6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Font typeface="Arial"/>
              <a:buNone/>
            </a:pPr>
            <a:r>
              <a:rPr lang="en" sz="2400" b="1">
                <a:solidFill>
                  <a:schemeClr val="dk1"/>
                </a:solidFill>
                <a:latin typeface="Courier New"/>
                <a:ea typeface="Courier New"/>
                <a:cs typeface="Courier New"/>
                <a:sym typeface="Courier New"/>
              </a:rPr>
              <a:t>map(key, value) -&gt; list(&lt;k’, v’&gt;)</a:t>
            </a:r>
            <a:endParaRPr sz="2400" b="1">
              <a:solidFill>
                <a:schemeClr val="dk1"/>
              </a:solidFill>
            </a:endParaRPr>
          </a:p>
          <a:p>
            <a:pPr marL="0" lvl="0" indent="457200" algn="l" rtl="0">
              <a:lnSpc>
                <a:spcPct val="120000"/>
              </a:lnSpc>
              <a:spcBef>
                <a:spcPts val="800"/>
              </a:spcBef>
              <a:spcAft>
                <a:spcPts val="0"/>
              </a:spcAft>
              <a:buNone/>
            </a:pPr>
            <a:r>
              <a:rPr lang="en">
                <a:solidFill>
                  <a:schemeClr val="dk1"/>
                </a:solidFill>
              </a:rPr>
              <a:t>Apply function to (key, value) pair</a:t>
            </a:r>
            <a:endParaRPr>
              <a:solidFill>
                <a:schemeClr val="dk1"/>
              </a:solidFill>
            </a:endParaRPr>
          </a:p>
          <a:p>
            <a:pPr marL="0" lvl="0" indent="457200" algn="l" rtl="0">
              <a:lnSpc>
                <a:spcPct val="120000"/>
              </a:lnSpc>
              <a:spcBef>
                <a:spcPts val="800"/>
              </a:spcBef>
              <a:spcAft>
                <a:spcPts val="0"/>
              </a:spcAft>
              <a:buNone/>
            </a:pPr>
            <a:r>
              <a:rPr lang="en">
                <a:solidFill>
                  <a:schemeClr val="dk1"/>
                </a:solidFill>
              </a:rPr>
              <a:t>Outputs list of intermediate pairs </a:t>
            </a:r>
            <a:endParaRPr>
              <a:solidFill>
                <a:schemeClr val="dk1"/>
              </a:solidFill>
            </a:endParaRPr>
          </a:p>
          <a:p>
            <a:pPr marL="0" lvl="0" indent="0" algn="l" rtl="0">
              <a:lnSpc>
                <a:spcPct val="120000"/>
              </a:lnSpc>
              <a:spcBef>
                <a:spcPts val="2400"/>
              </a:spcBef>
              <a:spcAft>
                <a:spcPts val="0"/>
              </a:spcAft>
              <a:buClr>
                <a:schemeClr val="dk1"/>
              </a:buClr>
              <a:buFont typeface="Arial"/>
              <a:buNone/>
            </a:pPr>
            <a:r>
              <a:rPr lang="en" sz="2400" b="1">
                <a:solidFill>
                  <a:schemeClr val="dk1"/>
                </a:solidFill>
                <a:latin typeface="Courier New"/>
                <a:ea typeface="Courier New"/>
                <a:cs typeface="Courier New"/>
                <a:sym typeface="Courier New"/>
              </a:rPr>
              <a:t>reduce(key, list&lt;value&gt;) -&gt; &lt;k’, v’&gt;</a:t>
            </a:r>
            <a:endParaRPr sz="2400" b="1">
              <a:solidFill>
                <a:schemeClr val="dk1"/>
              </a:solidFill>
            </a:endParaRPr>
          </a:p>
          <a:p>
            <a:pPr marL="0" lvl="0" indent="457200" algn="l" rtl="0">
              <a:lnSpc>
                <a:spcPct val="120000"/>
              </a:lnSpc>
              <a:spcBef>
                <a:spcPts val="800"/>
              </a:spcBef>
              <a:spcAft>
                <a:spcPts val="0"/>
              </a:spcAft>
              <a:buNone/>
            </a:pPr>
            <a:r>
              <a:rPr lang="en">
                <a:solidFill>
                  <a:schemeClr val="dk1"/>
                </a:solidFill>
              </a:rPr>
              <a:t>Applies aggregation function to values</a:t>
            </a:r>
            <a:endParaRPr>
              <a:solidFill>
                <a:schemeClr val="dk1"/>
              </a:solidFill>
            </a:endParaRPr>
          </a:p>
          <a:p>
            <a:pPr marL="0" lvl="0" indent="457200" algn="l" rtl="0">
              <a:lnSpc>
                <a:spcPct val="120000"/>
              </a:lnSpc>
              <a:spcBef>
                <a:spcPts val="800"/>
              </a:spcBef>
              <a:spcAft>
                <a:spcPts val="0"/>
              </a:spcAft>
              <a:buNone/>
            </a:pPr>
            <a:r>
              <a:rPr lang="en">
                <a:solidFill>
                  <a:schemeClr val="dk1"/>
                </a:solidFill>
              </a:rPr>
              <a:t>Outputs result</a:t>
            </a:r>
            <a:endParaRPr>
              <a:solidFill>
                <a:srgbClr val="000000"/>
              </a:solidFill>
            </a:endParaRPr>
          </a:p>
        </p:txBody>
      </p:sp>
      <p:sp>
        <p:nvSpPr>
          <p:cNvPr id="716" name="Google Shape;716;p6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5">
                                            <p:txEl>
                                              <p:pRg st="0" end="0"/>
                                            </p:txEl>
                                          </p:spTgt>
                                        </p:tgtEl>
                                        <p:attrNameLst>
                                          <p:attrName>style.visibility</p:attrName>
                                        </p:attrNameLst>
                                      </p:cBhvr>
                                      <p:to>
                                        <p:strVal val="visible"/>
                                      </p:to>
                                    </p:set>
                                    <p:animEffect transition="in" filter="fade">
                                      <p:cBhvr>
                                        <p:cTn id="7" dur="1"/>
                                        <p:tgtEl>
                                          <p:spTgt spid="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5">
                                            <p:txEl>
                                              <p:pRg st="1" end="1"/>
                                            </p:txEl>
                                          </p:spTgt>
                                        </p:tgtEl>
                                        <p:attrNameLst>
                                          <p:attrName>style.visibility</p:attrName>
                                        </p:attrNameLst>
                                      </p:cBhvr>
                                      <p:to>
                                        <p:strVal val="visible"/>
                                      </p:to>
                                    </p:set>
                                    <p:animEffect transition="in" filter="fade">
                                      <p:cBhvr>
                                        <p:cTn id="12" dur="1"/>
                                        <p:tgtEl>
                                          <p:spTgt spid="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5">
                                            <p:txEl>
                                              <p:pRg st="2" end="2"/>
                                            </p:txEl>
                                          </p:spTgt>
                                        </p:tgtEl>
                                        <p:attrNameLst>
                                          <p:attrName>style.visibility</p:attrName>
                                        </p:attrNameLst>
                                      </p:cBhvr>
                                      <p:to>
                                        <p:strVal val="visible"/>
                                      </p:to>
                                    </p:set>
                                    <p:animEffect transition="in" filter="fade">
                                      <p:cBhvr>
                                        <p:cTn id="17" dur="1"/>
                                        <p:tgtEl>
                                          <p:spTgt spid="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5">
                                            <p:txEl>
                                              <p:pRg st="3" end="3"/>
                                            </p:txEl>
                                          </p:spTgt>
                                        </p:tgtEl>
                                        <p:attrNameLst>
                                          <p:attrName>style.visibility</p:attrName>
                                        </p:attrNameLst>
                                      </p:cBhvr>
                                      <p:to>
                                        <p:strVal val="visible"/>
                                      </p:to>
                                    </p:set>
                                    <p:animEffect transition="in" filter="fade">
                                      <p:cBhvr>
                                        <p:cTn id="22" dur="1"/>
                                        <p:tgtEl>
                                          <p:spTgt spid="7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5">
                                            <p:txEl>
                                              <p:pRg st="4" end="4"/>
                                            </p:txEl>
                                          </p:spTgt>
                                        </p:tgtEl>
                                        <p:attrNameLst>
                                          <p:attrName>style.visibility</p:attrName>
                                        </p:attrNameLst>
                                      </p:cBhvr>
                                      <p:to>
                                        <p:strVal val="visible"/>
                                      </p:to>
                                    </p:set>
                                    <p:animEffect transition="in" filter="fade">
                                      <p:cBhvr>
                                        <p:cTn id="27" dur="1"/>
                                        <p:tgtEl>
                                          <p:spTgt spid="7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5">
                                            <p:txEl>
                                              <p:pRg st="5" end="5"/>
                                            </p:txEl>
                                          </p:spTgt>
                                        </p:tgtEl>
                                        <p:attrNameLst>
                                          <p:attrName>style.visibility</p:attrName>
                                        </p:attrNameLst>
                                      </p:cBhvr>
                                      <p:to>
                                        <p:strVal val="visible"/>
                                      </p:to>
                                    </p:set>
                                    <p:animEffect transition="in" filter="fade">
                                      <p:cBhvr>
                                        <p:cTn id="32" dur="1"/>
                                        <p:tgtEl>
                                          <p:spTgt spid="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6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Mapreduce: Word count</a:t>
            </a:r>
            <a:endParaRPr/>
          </a:p>
        </p:txBody>
      </p:sp>
      <p:sp>
        <p:nvSpPr>
          <p:cNvPr id="722" name="Google Shape;722;p69"/>
          <p:cNvSpPr txBox="1">
            <a:spLocks noGrp="1"/>
          </p:cNvSpPr>
          <p:nvPr>
            <p:ph type="body" idx="1"/>
          </p:nvPr>
        </p:nvSpPr>
        <p:spPr>
          <a:xfrm>
            <a:off x="311700" y="1180850"/>
            <a:ext cx="8520600" cy="3873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latin typeface="Courier New"/>
                <a:ea typeface="Courier New"/>
                <a:cs typeface="Courier New"/>
                <a:sym typeface="Courier New"/>
              </a:rPr>
              <a:t>map(key, value):</a:t>
            </a:r>
            <a:endParaRPr b="1">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1"/>
                </a:solidFill>
                <a:latin typeface="Courier New"/>
                <a:ea typeface="Courier New"/>
                <a:cs typeface="Courier New"/>
                <a:sym typeface="Courier New"/>
              </a:rPr>
              <a:t>	// key = document name</a:t>
            </a:r>
            <a:endParaRPr>
              <a:solidFill>
                <a:schemeClr val="dk1"/>
              </a:solidFill>
              <a:latin typeface="Courier New"/>
              <a:ea typeface="Courier New"/>
              <a:cs typeface="Courier New"/>
              <a:sym typeface="Courier New"/>
            </a:endParaRPr>
          </a:p>
          <a:p>
            <a:pPr marL="0" lvl="0" indent="457200" algn="l" rtl="0">
              <a:lnSpc>
                <a:spcPct val="115000"/>
              </a:lnSpc>
              <a:spcBef>
                <a:spcPts val="0"/>
              </a:spcBef>
              <a:spcAft>
                <a:spcPts val="0"/>
              </a:spcAft>
              <a:buNone/>
            </a:pPr>
            <a:r>
              <a:rPr lang="en">
                <a:solidFill>
                  <a:schemeClr val="dk1"/>
                </a:solidFill>
                <a:latin typeface="Courier New"/>
                <a:ea typeface="Courier New"/>
                <a:cs typeface="Courier New"/>
                <a:sym typeface="Courier New"/>
              </a:rPr>
              <a:t>// value = document contents</a:t>
            </a:r>
            <a:endParaRPr>
              <a:solidFill>
                <a:schemeClr val="dk1"/>
              </a:solidFill>
              <a:latin typeface="Courier New"/>
              <a:ea typeface="Courier New"/>
              <a:cs typeface="Courier New"/>
              <a:sym typeface="Courier New"/>
            </a:endParaRPr>
          </a:p>
          <a:p>
            <a:pPr marL="457200" lvl="1" indent="0" algn="l" rtl="0">
              <a:lnSpc>
                <a:spcPct val="115000"/>
              </a:lnSpc>
              <a:spcBef>
                <a:spcPts val="0"/>
              </a:spcBef>
              <a:spcAft>
                <a:spcPts val="0"/>
              </a:spcAft>
              <a:buNone/>
            </a:pPr>
            <a:r>
              <a:rPr lang="en" sz="1800">
                <a:solidFill>
                  <a:schemeClr val="dk1"/>
                </a:solidFill>
                <a:latin typeface="Courier New"/>
                <a:ea typeface="Courier New"/>
                <a:cs typeface="Courier New"/>
                <a:sym typeface="Courier New"/>
              </a:rPr>
              <a:t>for each word w in value: 	</a:t>
            </a:r>
            <a:endParaRPr sz="1800">
              <a:solidFill>
                <a:schemeClr val="dk1"/>
              </a:solidFill>
            </a:endParaRPr>
          </a:p>
          <a:p>
            <a:pPr marL="457200" lvl="1" indent="0" algn="l" rtl="0">
              <a:lnSpc>
                <a:spcPct val="115000"/>
              </a:lnSpc>
              <a:spcBef>
                <a:spcPts val="0"/>
              </a:spcBef>
              <a:spcAft>
                <a:spcPts val="0"/>
              </a:spcAft>
              <a:buNone/>
            </a:pPr>
            <a:r>
              <a:rPr lang="en" sz="1800">
                <a:solidFill>
                  <a:schemeClr val="dk1"/>
                </a:solidFill>
                <a:latin typeface="Courier New"/>
                <a:ea typeface="Courier New"/>
                <a:cs typeface="Courier New"/>
                <a:sym typeface="Courier New"/>
              </a:rPr>
              <a:t>	emit (w, 1)</a:t>
            </a:r>
            <a:endParaRPr sz="1800">
              <a:solidFill>
                <a:schemeClr val="dk1"/>
              </a:solidFill>
              <a:latin typeface="Courier New"/>
              <a:ea typeface="Courier New"/>
              <a:cs typeface="Courier New"/>
              <a:sym typeface="Courier New"/>
            </a:endParaRPr>
          </a:p>
          <a:p>
            <a:pPr marL="0" lvl="0" indent="0" algn="l" rtl="0">
              <a:lnSpc>
                <a:spcPct val="115000"/>
              </a:lnSpc>
              <a:spcBef>
                <a:spcPts val="1400"/>
              </a:spcBef>
              <a:spcAft>
                <a:spcPts val="0"/>
              </a:spcAft>
              <a:buNone/>
            </a:pPr>
            <a:r>
              <a:rPr lang="en" b="1">
                <a:solidFill>
                  <a:schemeClr val="dk1"/>
                </a:solidFill>
                <a:latin typeface="Courier New"/>
                <a:ea typeface="Courier New"/>
                <a:cs typeface="Courier New"/>
                <a:sym typeface="Courier New"/>
              </a:rPr>
              <a:t>reduce(key, values): </a:t>
            </a:r>
            <a:endParaRPr b="1">
              <a:solidFill>
                <a:schemeClr val="dk1"/>
              </a:solidFill>
            </a:endParaRPr>
          </a:p>
          <a:p>
            <a:pPr marL="0" lvl="0" indent="0" algn="l" rtl="0">
              <a:spcBef>
                <a:spcPts val="0"/>
              </a:spcBef>
              <a:spcAft>
                <a:spcPts val="0"/>
              </a:spcAft>
              <a:buNone/>
            </a:pPr>
            <a:r>
              <a:rPr lang="en">
                <a:solidFill>
                  <a:schemeClr val="dk1"/>
                </a:solidFill>
                <a:latin typeface="Courier New"/>
                <a:ea typeface="Courier New"/>
                <a:cs typeface="Courier New"/>
                <a:sym typeface="Courier New"/>
              </a:rPr>
              <a:t>	// key = the word</a:t>
            </a:r>
            <a:endParaRPr>
              <a:solidFill>
                <a:schemeClr val="dk1"/>
              </a:solidFill>
              <a:latin typeface="Courier New"/>
              <a:ea typeface="Courier New"/>
              <a:cs typeface="Courier New"/>
              <a:sym typeface="Courier New"/>
            </a:endParaRPr>
          </a:p>
          <a:p>
            <a:pPr marL="0" lvl="0" indent="0" algn="l" rtl="0">
              <a:spcBef>
                <a:spcPts val="0"/>
              </a:spcBef>
              <a:spcAft>
                <a:spcPts val="0"/>
              </a:spcAft>
              <a:buNone/>
            </a:pPr>
            <a:r>
              <a:rPr lang="en">
                <a:solidFill>
                  <a:schemeClr val="dk1"/>
                </a:solidFill>
                <a:latin typeface="Courier New"/>
                <a:ea typeface="Courier New"/>
                <a:cs typeface="Courier New"/>
                <a:sym typeface="Courier New"/>
              </a:rPr>
              <a:t>	// values = number of occurrences of that word</a:t>
            </a:r>
            <a:endParaRPr>
              <a:solidFill>
                <a:schemeClr val="dk1"/>
              </a:solidFill>
              <a:latin typeface="Courier New"/>
              <a:ea typeface="Courier New"/>
              <a:cs typeface="Courier New"/>
              <a:sym typeface="Courier New"/>
            </a:endParaRPr>
          </a:p>
          <a:p>
            <a:pPr marL="0" lvl="0" indent="0" algn="l" rtl="0">
              <a:spcBef>
                <a:spcPts val="0"/>
              </a:spcBef>
              <a:spcAft>
                <a:spcPts val="0"/>
              </a:spcAft>
              <a:buNone/>
            </a:pPr>
            <a:r>
              <a:rPr lang="en">
                <a:solidFill>
                  <a:schemeClr val="dk1"/>
                </a:solidFill>
                <a:latin typeface="Courier New"/>
                <a:ea typeface="Courier New"/>
                <a:cs typeface="Courier New"/>
                <a:sym typeface="Courier New"/>
              </a:rPr>
              <a:t>	count = sum(values)</a:t>
            </a:r>
            <a:endParaRPr>
              <a:solidFill>
                <a:schemeClr val="dk1"/>
              </a:solidFill>
              <a:latin typeface="Courier New"/>
              <a:ea typeface="Courier New"/>
              <a:cs typeface="Courier New"/>
              <a:sym typeface="Courier New"/>
            </a:endParaRPr>
          </a:p>
          <a:p>
            <a:pPr marL="0" lvl="0" indent="457200" algn="l" rtl="0">
              <a:spcBef>
                <a:spcPts val="0"/>
              </a:spcBef>
              <a:spcAft>
                <a:spcPts val="0"/>
              </a:spcAft>
              <a:buNone/>
            </a:pPr>
            <a:r>
              <a:rPr lang="en">
                <a:solidFill>
                  <a:schemeClr val="dk1"/>
                </a:solidFill>
                <a:latin typeface="Courier New"/>
                <a:ea typeface="Courier New"/>
                <a:cs typeface="Courier New"/>
                <a:sym typeface="Courier New"/>
              </a:rPr>
              <a:t>emit (key, count)</a:t>
            </a:r>
            <a:endParaRPr>
              <a:solidFill>
                <a:schemeClr val="dk1"/>
              </a:solidFill>
              <a:latin typeface="Courier New"/>
              <a:ea typeface="Courier New"/>
              <a:cs typeface="Courier New"/>
              <a:sym typeface="Courier New"/>
            </a:endParaRPr>
          </a:p>
        </p:txBody>
      </p:sp>
      <p:sp>
        <p:nvSpPr>
          <p:cNvPr id="723" name="Google Shape;723;p6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38" name="Google Shape;738;p7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Mapreduce: Word count</a:t>
            </a:r>
            <a:endParaRPr/>
          </a:p>
        </p:txBody>
      </p:sp>
      <p:sp>
        <p:nvSpPr>
          <p:cNvPr id="728" name="Google Shape;728;p70"/>
          <p:cNvSpPr txBox="1">
            <a:spLocks noGrp="1"/>
          </p:cNvSpPr>
          <p:nvPr>
            <p:ph type="sldNum" idx="12"/>
          </p:nvPr>
        </p:nvSpPr>
        <p:spPr>
          <a:xfrm>
            <a:off x="6781800" y="4914900"/>
            <a:ext cx="2133600" cy="159600"/>
          </a:xfrm>
          <a:prstGeom prst="rect">
            <a:avLst/>
          </a:prstGeom>
          <a:noFill/>
          <a:ln>
            <a:noFill/>
          </a:ln>
        </p:spPr>
        <p:txBody>
          <a:bodyPr spcFirstLastPara="1" wrap="square" lIns="36000" tIns="36000" rIns="36000" bIns="36000" anchor="ctr" anchorCtr="0">
            <a:noAutofit/>
          </a:bodyPr>
          <a:lstStyle/>
          <a:p>
            <a:pPr marL="0" lvl="0" indent="0" algn="r" rtl="0">
              <a:spcBef>
                <a:spcPts val="0"/>
              </a:spcBef>
              <a:spcAft>
                <a:spcPts val="0"/>
              </a:spcAft>
              <a:buNone/>
            </a:pPr>
            <a:fld id="{00000000-1234-1234-1234-123412341234}" type="slidenum">
              <a:rPr lang="en"/>
              <a:t>58</a:t>
            </a:fld>
            <a:endParaRPr/>
          </a:p>
        </p:txBody>
      </p:sp>
      <p:sp>
        <p:nvSpPr>
          <p:cNvPr id="729" name="Google Shape;729;p70"/>
          <p:cNvSpPr/>
          <p:nvPr/>
        </p:nvSpPr>
        <p:spPr>
          <a:xfrm>
            <a:off x="842962" y="2719983"/>
            <a:ext cx="4914900" cy="332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a:solidFill>
                <a:schemeClr val="dk1"/>
              </a:solidFill>
              <a:latin typeface="Arial"/>
              <a:ea typeface="Arial"/>
              <a:cs typeface="Arial"/>
              <a:sym typeface="Arial"/>
            </a:endParaRPr>
          </a:p>
        </p:txBody>
      </p:sp>
      <p:sp>
        <p:nvSpPr>
          <p:cNvPr id="730" name="Google Shape;730;p70"/>
          <p:cNvSpPr/>
          <p:nvPr/>
        </p:nvSpPr>
        <p:spPr>
          <a:xfrm>
            <a:off x="6781800" y="2718197"/>
            <a:ext cx="1912200" cy="332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a:solidFill>
                <a:schemeClr val="dk1"/>
              </a:solidFill>
              <a:latin typeface="Arial"/>
              <a:ea typeface="Arial"/>
              <a:cs typeface="Arial"/>
              <a:sym typeface="Arial"/>
            </a:endParaRPr>
          </a:p>
        </p:txBody>
      </p:sp>
      <p:sp>
        <p:nvSpPr>
          <p:cNvPr id="731" name="Google Shape;731;p70"/>
          <p:cNvSpPr/>
          <p:nvPr/>
        </p:nvSpPr>
        <p:spPr>
          <a:xfrm>
            <a:off x="960895" y="2694950"/>
            <a:ext cx="4974900" cy="43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a:solidFill>
                <a:schemeClr val="dk1"/>
              </a:solidFill>
              <a:latin typeface="Arial"/>
              <a:ea typeface="Arial"/>
              <a:cs typeface="Arial"/>
              <a:sym typeface="Arial"/>
            </a:endParaRPr>
          </a:p>
        </p:txBody>
      </p:sp>
      <p:sp>
        <p:nvSpPr>
          <p:cNvPr id="732" name="Google Shape;732;p70"/>
          <p:cNvSpPr/>
          <p:nvPr/>
        </p:nvSpPr>
        <p:spPr>
          <a:xfrm>
            <a:off x="6896746" y="2732454"/>
            <a:ext cx="2018700" cy="43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a:solidFill>
                <a:schemeClr val="dk1"/>
              </a:solidFill>
              <a:latin typeface="Arial"/>
              <a:ea typeface="Arial"/>
              <a:cs typeface="Arial"/>
              <a:sym typeface="Arial"/>
            </a:endParaRPr>
          </a:p>
        </p:txBody>
      </p:sp>
      <p:pic>
        <p:nvPicPr>
          <p:cNvPr id="733" name="Google Shape;733;p70"/>
          <p:cNvPicPr preferRelativeResize="0"/>
          <p:nvPr/>
        </p:nvPicPr>
        <p:blipFill rotWithShape="1">
          <a:blip r:embed="rId3">
            <a:alphaModFix/>
          </a:blip>
          <a:srcRect/>
          <a:stretch/>
        </p:blipFill>
        <p:spPr>
          <a:xfrm>
            <a:off x="76200" y="1214672"/>
            <a:ext cx="8802600" cy="3671400"/>
          </a:xfrm>
          <a:prstGeom prst="rect">
            <a:avLst/>
          </a:prstGeom>
          <a:noFill/>
          <a:ln>
            <a:noFill/>
          </a:ln>
        </p:spPr>
      </p:pic>
      <p:sp>
        <p:nvSpPr>
          <p:cNvPr id="734" name="Google Shape;734;p70"/>
          <p:cNvSpPr txBox="1"/>
          <p:nvPr/>
        </p:nvSpPr>
        <p:spPr>
          <a:xfrm>
            <a:off x="2752778" y="2816320"/>
            <a:ext cx="712200" cy="30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a:solidFill>
                  <a:schemeClr val="dk1"/>
                </a:solidFill>
                <a:latin typeface="Arial"/>
                <a:ea typeface="Arial"/>
                <a:cs typeface="Arial"/>
                <a:sym typeface="Arial"/>
              </a:rPr>
              <a:t>map</a:t>
            </a:r>
            <a:endParaRPr/>
          </a:p>
        </p:txBody>
      </p:sp>
      <p:sp>
        <p:nvSpPr>
          <p:cNvPr id="735" name="Google Shape;735;p70"/>
          <p:cNvSpPr txBox="1"/>
          <p:nvPr/>
        </p:nvSpPr>
        <p:spPr>
          <a:xfrm>
            <a:off x="4471802" y="2816320"/>
            <a:ext cx="1239300" cy="30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a:solidFill>
                  <a:schemeClr val="dk1"/>
                </a:solidFill>
                <a:latin typeface="Arial"/>
                <a:ea typeface="Arial"/>
                <a:cs typeface="Arial"/>
                <a:sym typeface="Arial"/>
              </a:rPr>
              <a:t>combine</a:t>
            </a:r>
            <a:endParaRPr/>
          </a:p>
        </p:txBody>
      </p:sp>
      <p:sp>
        <p:nvSpPr>
          <p:cNvPr id="736" name="Google Shape;736;p70"/>
          <p:cNvSpPr txBox="1"/>
          <p:nvPr/>
        </p:nvSpPr>
        <p:spPr>
          <a:xfrm>
            <a:off x="5850296" y="2816320"/>
            <a:ext cx="1209000" cy="30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a:solidFill>
                  <a:schemeClr val="dk1"/>
                </a:solidFill>
              </a:rPr>
              <a:t>shuffle</a:t>
            </a:r>
            <a:endParaRPr/>
          </a:p>
        </p:txBody>
      </p:sp>
      <p:sp>
        <p:nvSpPr>
          <p:cNvPr id="737" name="Google Shape;737;p70"/>
          <p:cNvSpPr txBox="1"/>
          <p:nvPr/>
        </p:nvSpPr>
        <p:spPr>
          <a:xfrm>
            <a:off x="7335479" y="2816320"/>
            <a:ext cx="1026300" cy="30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a:solidFill>
                  <a:schemeClr val="dk1"/>
                </a:solidFill>
                <a:latin typeface="Arial"/>
                <a:ea typeface="Arial"/>
                <a:cs typeface="Arial"/>
                <a:sym typeface="Arial"/>
              </a:rPr>
              <a:t>reduce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7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implementing MapReduce hard?</a:t>
            </a:r>
            <a:endParaRPr/>
          </a:p>
        </p:txBody>
      </p:sp>
      <p:sp>
        <p:nvSpPr>
          <p:cNvPr id="744" name="Google Shape;744;p71"/>
          <p:cNvSpPr txBox="1">
            <a:spLocks noGrp="1"/>
          </p:cNvSpPr>
          <p:nvPr>
            <p:ph type="body" idx="1"/>
          </p:nvPr>
        </p:nvSpPr>
        <p:spPr>
          <a:xfrm>
            <a:off x="311700" y="1152475"/>
            <a:ext cx="8520600" cy="3372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 sz="2200">
                <a:solidFill>
                  <a:srgbClr val="000000"/>
                </a:solidFill>
              </a:rPr>
              <a:t>Failure is common</a:t>
            </a:r>
            <a:endParaRPr sz="22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Even if each machine is available </a:t>
            </a:r>
            <a:r>
              <a:rPr lang="en" sz="1600" i="1">
                <a:solidFill>
                  <a:srgbClr val="000000"/>
                </a:solidFill>
              </a:rPr>
              <a:t>p</a:t>
            </a:r>
            <a:r>
              <a:rPr lang="en" sz="1600">
                <a:solidFill>
                  <a:srgbClr val="000000"/>
                </a:solidFill>
              </a:rPr>
              <a:t> = 99.999% of the time, a datacenter with </a:t>
            </a:r>
            <a:br>
              <a:rPr lang="en" sz="1600">
                <a:solidFill>
                  <a:srgbClr val="000000"/>
                </a:solidFill>
              </a:rPr>
            </a:br>
            <a:r>
              <a:rPr lang="en" sz="1600" i="1">
                <a:solidFill>
                  <a:srgbClr val="000000"/>
                </a:solidFill>
              </a:rPr>
              <a:t>n</a:t>
            </a:r>
            <a:r>
              <a:rPr lang="en" sz="1600">
                <a:solidFill>
                  <a:srgbClr val="000000"/>
                </a:solidFill>
              </a:rPr>
              <a:t> = 100,000 machines still encounters failures </a:t>
            </a:r>
            <a:r>
              <a:rPr lang="en" sz="1600">
                <a:solidFill>
                  <a:srgbClr val="000000"/>
                </a:solidFill>
                <a:latin typeface="Consolas"/>
                <a:ea typeface="Consolas"/>
                <a:cs typeface="Consolas"/>
                <a:sym typeface="Consolas"/>
              </a:rPr>
              <a:t>(1-</a:t>
            </a:r>
            <a:r>
              <a:rPr lang="en" sz="1600" i="1">
                <a:solidFill>
                  <a:srgbClr val="000000"/>
                </a:solidFill>
                <a:latin typeface="Consolas"/>
                <a:ea typeface="Consolas"/>
                <a:cs typeface="Consolas"/>
                <a:sym typeface="Consolas"/>
              </a:rPr>
              <a:t>p</a:t>
            </a:r>
            <a:r>
              <a:rPr lang="en" sz="1600" i="1" baseline="30000">
                <a:solidFill>
                  <a:srgbClr val="000000"/>
                </a:solidFill>
                <a:latin typeface="Consolas"/>
                <a:ea typeface="Consolas"/>
                <a:cs typeface="Consolas"/>
                <a:sym typeface="Consolas"/>
              </a:rPr>
              <a:t>n</a:t>
            </a:r>
            <a:r>
              <a:rPr lang="en" sz="1600">
                <a:solidFill>
                  <a:srgbClr val="000000"/>
                </a:solidFill>
                <a:latin typeface="Consolas"/>
                <a:ea typeface="Consolas"/>
                <a:cs typeface="Consolas"/>
                <a:sym typeface="Consolas"/>
              </a:rPr>
              <a:t>) = 63%</a:t>
            </a:r>
            <a:r>
              <a:rPr lang="en" sz="1600">
                <a:solidFill>
                  <a:srgbClr val="000000"/>
                </a:solidFill>
              </a:rPr>
              <a:t> of the time</a:t>
            </a:r>
            <a:endParaRPr sz="1600">
              <a:solidFill>
                <a:srgbClr val="000000"/>
              </a:solidFill>
            </a:endParaRPr>
          </a:p>
          <a:p>
            <a:pPr marL="457200" lvl="0" indent="-368300" algn="l" rtl="0">
              <a:spcBef>
                <a:spcPts val="0"/>
              </a:spcBef>
              <a:spcAft>
                <a:spcPts val="0"/>
              </a:spcAft>
              <a:buClr>
                <a:schemeClr val="dk1"/>
              </a:buClr>
              <a:buSzPts val="2200"/>
              <a:buChar char="●"/>
            </a:pPr>
            <a:r>
              <a:rPr lang="en" sz="2200">
                <a:solidFill>
                  <a:schemeClr val="dk1"/>
                </a:solidFill>
              </a:rPr>
              <a:t>Data skew causes unbalanced performance across cluster</a:t>
            </a:r>
            <a:br>
              <a:rPr lang="en" sz="2200">
                <a:solidFill>
                  <a:schemeClr val="dk1"/>
                </a:solidFill>
              </a:rPr>
            </a:b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Problems occur at scale. </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Hard to debug!</a:t>
            </a:r>
            <a:endParaRPr sz="2200">
              <a:solidFill>
                <a:schemeClr val="dk1"/>
              </a:solidFill>
            </a:endParaRPr>
          </a:p>
        </p:txBody>
      </p:sp>
      <p:sp>
        <p:nvSpPr>
          <p:cNvPr id="745" name="Google Shape;745;p7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4">
                                            <p:txEl>
                                              <p:pRg st="0" end="0"/>
                                            </p:txEl>
                                          </p:spTgt>
                                        </p:tgtEl>
                                        <p:attrNameLst>
                                          <p:attrName>style.visibility</p:attrName>
                                        </p:attrNameLst>
                                      </p:cBhvr>
                                      <p:to>
                                        <p:strVal val="visible"/>
                                      </p:to>
                                    </p:set>
                                    <p:animEffect transition="in" filter="fade">
                                      <p:cBhvr>
                                        <p:cTn id="7" dur="1"/>
                                        <p:tgtEl>
                                          <p:spTgt spid="7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4">
                                            <p:txEl>
                                              <p:pRg st="1" end="1"/>
                                            </p:txEl>
                                          </p:spTgt>
                                        </p:tgtEl>
                                        <p:attrNameLst>
                                          <p:attrName>style.visibility</p:attrName>
                                        </p:attrNameLst>
                                      </p:cBhvr>
                                      <p:to>
                                        <p:strVal val="visible"/>
                                      </p:to>
                                    </p:set>
                                    <p:animEffect transition="in" filter="fade">
                                      <p:cBhvr>
                                        <p:cTn id="12" dur="1"/>
                                        <p:tgtEl>
                                          <p:spTgt spid="7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4">
                                            <p:txEl>
                                              <p:pRg st="2" end="2"/>
                                            </p:txEl>
                                          </p:spTgt>
                                        </p:tgtEl>
                                        <p:attrNameLst>
                                          <p:attrName>style.visibility</p:attrName>
                                        </p:attrNameLst>
                                      </p:cBhvr>
                                      <p:to>
                                        <p:strVal val="visible"/>
                                      </p:to>
                                    </p:set>
                                    <p:animEffect transition="in" filter="fade">
                                      <p:cBhvr>
                                        <p:cTn id="17" dur="1"/>
                                        <p:tgtEl>
                                          <p:spTgt spid="7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4">
                                            <p:txEl>
                                              <p:pRg st="3" end="3"/>
                                            </p:txEl>
                                          </p:spTgt>
                                        </p:tgtEl>
                                        <p:attrNameLst>
                                          <p:attrName>style.visibility</p:attrName>
                                        </p:attrNameLst>
                                      </p:cBhvr>
                                      <p:to>
                                        <p:strVal val="visible"/>
                                      </p:to>
                                    </p:set>
                                    <p:animEffect transition="in" filter="fade">
                                      <p:cBhvr>
                                        <p:cTn id="22" dur="1"/>
                                        <p:tgtEl>
                                          <p:spTgt spid="7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4">
                                            <p:txEl>
                                              <p:pRg st="4" end="4"/>
                                            </p:txEl>
                                          </p:spTgt>
                                        </p:tgtEl>
                                        <p:attrNameLst>
                                          <p:attrName>style.visibility</p:attrName>
                                        </p:attrNameLst>
                                      </p:cBhvr>
                                      <p:to>
                                        <p:strVal val="visible"/>
                                      </p:to>
                                    </p:set>
                                    <p:animEffect transition="in" filter="fade">
                                      <p:cBhvr>
                                        <p:cTn id="27" dur="1"/>
                                        <p:tgtEl>
                                          <p:spTgt spid="7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Example: Bank account</a:t>
            </a:r>
            <a:endParaRPr dirty="0">
              <a:solidFill>
                <a:schemeClr val="tx1"/>
              </a:solidFill>
            </a:endParaRPr>
          </a:p>
        </p:txBody>
      </p:sp>
      <p:sp>
        <p:nvSpPr>
          <p:cNvPr id="116" name="Google Shape;116;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cxnSp>
        <p:nvCxnSpPr>
          <p:cNvPr id="103" name="Google Shape;103;p18"/>
          <p:cNvCxnSpPr/>
          <p:nvPr/>
        </p:nvCxnSpPr>
        <p:spPr>
          <a:xfrm>
            <a:off x="4015425" y="1656275"/>
            <a:ext cx="0" cy="261420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Google Shape;104;p18"/>
          <p:cNvCxnSpPr/>
          <p:nvPr/>
        </p:nvCxnSpPr>
        <p:spPr>
          <a:xfrm>
            <a:off x="4986875" y="1656275"/>
            <a:ext cx="0" cy="261420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Google Shape;105;p18"/>
          <p:cNvSpPr txBox="1"/>
          <p:nvPr/>
        </p:nvSpPr>
        <p:spPr>
          <a:xfrm>
            <a:off x="4157950" y="1732463"/>
            <a:ext cx="6864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tx1"/>
                </a:solidFill>
              </a:rPr>
              <a:t>100</a:t>
            </a:r>
            <a:endParaRPr sz="1600" b="1">
              <a:solidFill>
                <a:schemeClr val="tx1"/>
              </a:solidFill>
            </a:endParaRPr>
          </a:p>
        </p:txBody>
      </p:sp>
      <p:sp>
        <p:nvSpPr>
          <p:cNvPr id="106" name="Google Shape;106;p18"/>
          <p:cNvSpPr txBox="1"/>
          <p:nvPr/>
        </p:nvSpPr>
        <p:spPr>
          <a:xfrm>
            <a:off x="2214525" y="2023425"/>
            <a:ext cx="1585500" cy="409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rgbClr val="17AAE8"/>
                </a:solidFill>
              </a:rPr>
              <a:t>Read b = 100</a:t>
            </a:r>
            <a:endParaRPr sz="1600" b="1">
              <a:solidFill>
                <a:srgbClr val="17AAE8"/>
              </a:solidFill>
            </a:endParaRPr>
          </a:p>
        </p:txBody>
      </p:sp>
      <p:sp>
        <p:nvSpPr>
          <p:cNvPr id="107" name="Google Shape;107;p18"/>
          <p:cNvSpPr/>
          <p:nvPr/>
        </p:nvSpPr>
        <p:spPr>
          <a:xfrm>
            <a:off x="3708400" y="1367075"/>
            <a:ext cx="1585500" cy="356475"/>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Bank Account</a:t>
            </a:r>
            <a:endParaRPr sz="1600" b="1"/>
          </a:p>
        </p:txBody>
      </p:sp>
      <p:sp>
        <p:nvSpPr>
          <p:cNvPr id="108" name="Google Shape;108;p18"/>
          <p:cNvSpPr txBox="1"/>
          <p:nvPr/>
        </p:nvSpPr>
        <p:spPr>
          <a:xfrm>
            <a:off x="2214525" y="2404425"/>
            <a:ext cx="1585500" cy="409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rgbClr val="17AAE8"/>
                </a:solidFill>
              </a:rPr>
              <a:t>b = b + 10</a:t>
            </a:r>
            <a:endParaRPr sz="1600" b="1">
              <a:solidFill>
                <a:srgbClr val="17AAE8"/>
              </a:solidFill>
            </a:endParaRPr>
          </a:p>
        </p:txBody>
      </p:sp>
      <p:sp>
        <p:nvSpPr>
          <p:cNvPr id="109" name="Google Shape;109;p18"/>
          <p:cNvSpPr txBox="1"/>
          <p:nvPr/>
        </p:nvSpPr>
        <p:spPr>
          <a:xfrm>
            <a:off x="2214525" y="2785425"/>
            <a:ext cx="1585500" cy="409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rgbClr val="17AAE8"/>
                </a:solidFill>
              </a:rPr>
              <a:t>Write b = 110</a:t>
            </a:r>
            <a:endParaRPr sz="1600" b="1">
              <a:solidFill>
                <a:srgbClr val="17AAE8"/>
              </a:solidFill>
            </a:endParaRPr>
          </a:p>
        </p:txBody>
      </p:sp>
      <p:sp>
        <p:nvSpPr>
          <p:cNvPr id="110" name="Google Shape;110;p18"/>
          <p:cNvSpPr txBox="1"/>
          <p:nvPr/>
        </p:nvSpPr>
        <p:spPr>
          <a:xfrm>
            <a:off x="4157950" y="2812113"/>
            <a:ext cx="6864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tx1"/>
                </a:solidFill>
              </a:rPr>
              <a:t>110</a:t>
            </a:r>
            <a:endParaRPr sz="1600" b="1">
              <a:solidFill>
                <a:schemeClr val="tx1"/>
              </a:solidFill>
            </a:endParaRPr>
          </a:p>
        </p:txBody>
      </p:sp>
      <p:sp>
        <p:nvSpPr>
          <p:cNvPr id="111" name="Google Shape;111;p18"/>
          <p:cNvSpPr txBox="1"/>
          <p:nvPr/>
        </p:nvSpPr>
        <p:spPr>
          <a:xfrm>
            <a:off x="5186325" y="2404425"/>
            <a:ext cx="15855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0000"/>
                </a:solidFill>
              </a:rPr>
              <a:t>Read b = 100</a:t>
            </a:r>
            <a:endParaRPr sz="1600" b="1">
              <a:solidFill>
                <a:srgbClr val="FF0000"/>
              </a:solidFill>
            </a:endParaRPr>
          </a:p>
        </p:txBody>
      </p:sp>
      <p:sp>
        <p:nvSpPr>
          <p:cNvPr id="112" name="Google Shape;112;p18"/>
          <p:cNvSpPr txBox="1"/>
          <p:nvPr/>
        </p:nvSpPr>
        <p:spPr>
          <a:xfrm>
            <a:off x="5186325" y="3242625"/>
            <a:ext cx="15855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0000"/>
                </a:solidFill>
              </a:rPr>
              <a:t>b = b + 10</a:t>
            </a:r>
            <a:endParaRPr sz="1600" b="1">
              <a:solidFill>
                <a:srgbClr val="FF0000"/>
              </a:solidFill>
            </a:endParaRPr>
          </a:p>
        </p:txBody>
      </p:sp>
      <p:sp>
        <p:nvSpPr>
          <p:cNvPr id="113" name="Google Shape;113;p18"/>
          <p:cNvSpPr txBox="1"/>
          <p:nvPr/>
        </p:nvSpPr>
        <p:spPr>
          <a:xfrm>
            <a:off x="5186325" y="3697725"/>
            <a:ext cx="15855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0000"/>
                </a:solidFill>
              </a:rPr>
              <a:t>Write b = 110</a:t>
            </a:r>
            <a:endParaRPr sz="1600" b="1">
              <a:solidFill>
                <a:srgbClr val="FF0000"/>
              </a:solidFill>
            </a:endParaRPr>
          </a:p>
        </p:txBody>
      </p:sp>
      <p:sp>
        <p:nvSpPr>
          <p:cNvPr id="114" name="Google Shape;114;p18"/>
          <p:cNvSpPr txBox="1"/>
          <p:nvPr/>
        </p:nvSpPr>
        <p:spPr>
          <a:xfrm>
            <a:off x="4157950" y="3724413"/>
            <a:ext cx="686400" cy="3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tx1"/>
                </a:solidFill>
              </a:rPr>
              <a:t>110</a:t>
            </a:r>
            <a:endParaRPr sz="1600" b="1">
              <a:solidFill>
                <a:schemeClr val="tx1"/>
              </a:solidFill>
            </a:endParaRPr>
          </a:p>
        </p:txBody>
      </p:sp>
      <p:pic>
        <p:nvPicPr>
          <p:cNvPr id="115" name="Google Shape;115;p18"/>
          <p:cNvPicPr preferRelativeResize="0"/>
          <p:nvPr/>
        </p:nvPicPr>
        <p:blipFill>
          <a:blip r:embed="rId3">
            <a:alphaModFix/>
          </a:blip>
          <a:stretch>
            <a:fillRect/>
          </a:stretch>
        </p:blipFill>
        <p:spPr>
          <a:xfrm>
            <a:off x="4482750" y="3953575"/>
            <a:ext cx="572700" cy="572700"/>
          </a:xfrm>
          <a:prstGeom prst="rect">
            <a:avLst/>
          </a:prstGeom>
          <a:noFill/>
          <a:ln>
            <a:noFill/>
          </a:ln>
        </p:spPr>
      </p:pic>
      <p:sp>
        <p:nvSpPr>
          <p:cNvPr id="117" name="Google Shape;117;p18"/>
          <p:cNvSpPr txBox="1"/>
          <p:nvPr/>
        </p:nvSpPr>
        <p:spPr>
          <a:xfrm>
            <a:off x="2485125" y="1315675"/>
            <a:ext cx="10443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17AAE8"/>
                </a:solidFill>
              </a:rPr>
              <a:t>Thread 1</a:t>
            </a:r>
            <a:endParaRPr sz="1600" b="1">
              <a:solidFill>
                <a:srgbClr val="17AAE8"/>
              </a:solidFill>
            </a:endParaRPr>
          </a:p>
        </p:txBody>
      </p:sp>
      <p:sp>
        <p:nvSpPr>
          <p:cNvPr id="118" name="Google Shape;118;p18"/>
          <p:cNvSpPr txBox="1"/>
          <p:nvPr/>
        </p:nvSpPr>
        <p:spPr>
          <a:xfrm>
            <a:off x="5607650" y="1315675"/>
            <a:ext cx="12315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0000"/>
                </a:solidFill>
              </a:rPr>
              <a:t>Thread 2</a:t>
            </a:r>
            <a:endParaRPr sz="1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1"/>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1"/>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cxnSp>
        <p:nvCxnSpPr>
          <p:cNvPr id="750" name="Google Shape;750;p72"/>
          <p:cNvCxnSpPr/>
          <p:nvPr/>
        </p:nvCxnSpPr>
        <p:spPr>
          <a:xfrm>
            <a:off x="726888" y="2571750"/>
            <a:ext cx="7877400" cy="0"/>
          </a:xfrm>
          <a:prstGeom prst="straightConnector1">
            <a:avLst/>
          </a:prstGeom>
          <a:noFill/>
          <a:ln w="38100" cap="flat" cmpd="sng">
            <a:solidFill>
              <a:srgbClr val="000000"/>
            </a:solidFill>
            <a:prstDash val="solid"/>
            <a:round/>
            <a:headEnd type="none" w="med" len="med"/>
            <a:tailEnd type="triangle" w="med" len="med"/>
          </a:ln>
        </p:spPr>
      </p:cxnSp>
      <p:grpSp>
        <p:nvGrpSpPr>
          <p:cNvPr id="751" name="Google Shape;751;p72"/>
          <p:cNvGrpSpPr/>
          <p:nvPr/>
        </p:nvGrpSpPr>
        <p:grpSpPr>
          <a:xfrm>
            <a:off x="898663" y="2476950"/>
            <a:ext cx="593400" cy="486300"/>
            <a:chOff x="966000" y="2195025"/>
            <a:chExt cx="593400" cy="486300"/>
          </a:xfrm>
        </p:grpSpPr>
        <p:cxnSp>
          <p:nvCxnSpPr>
            <p:cNvPr id="752" name="Google Shape;752;p72"/>
            <p:cNvCxnSpPr/>
            <p:nvPr/>
          </p:nvCxnSpPr>
          <p:spPr>
            <a:xfrm>
              <a:off x="1262700" y="2195025"/>
              <a:ext cx="0" cy="189600"/>
            </a:xfrm>
            <a:prstGeom prst="straightConnector1">
              <a:avLst/>
            </a:prstGeom>
            <a:noFill/>
            <a:ln w="19050" cap="flat" cmpd="sng">
              <a:solidFill>
                <a:srgbClr val="000000"/>
              </a:solidFill>
              <a:prstDash val="solid"/>
              <a:round/>
              <a:headEnd type="none" w="med" len="med"/>
              <a:tailEnd type="none" w="med" len="med"/>
            </a:ln>
          </p:spPr>
        </p:cxnSp>
        <p:sp>
          <p:nvSpPr>
            <p:cNvPr id="753" name="Google Shape;753;p72"/>
            <p:cNvSpPr txBox="1"/>
            <p:nvPr/>
          </p:nvSpPr>
          <p:spPr>
            <a:xfrm>
              <a:off x="966000" y="2384625"/>
              <a:ext cx="593400" cy="29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2004</a:t>
              </a:r>
              <a:endParaRPr/>
            </a:p>
          </p:txBody>
        </p:sp>
      </p:grpSp>
      <p:sp>
        <p:nvSpPr>
          <p:cNvPr id="754" name="Google Shape;754;p72"/>
          <p:cNvSpPr txBox="1"/>
          <p:nvPr/>
        </p:nvSpPr>
        <p:spPr>
          <a:xfrm>
            <a:off x="131575" y="1252397"/>
            <a:ext cx="2127600" cy="53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MapReduce</a:t>
            </a:r>
            <a:endParaRPr sz="2400"/>
          </a:p>
        </p:txBody>
      </p:sp>
      <p:grpSp>
        <p:nvGrpSpPr>
          <p:cNvPr id="755" name="Google Shape;755;p72"/>
          <p:cNvGrpSpPr/>
          <p:nvPr/>
        </p:nvGrpSpPr>
        <p:grpSpPr>
          <a:xfrm>
            <a:off x="2727463" y="2476950"/>
            <a:ext cx="593400" cy="486300"/>
            <a:chOff x="966000" y="2195025"/>
            <a:chExt cx="593400" cy="486300"/>
          </a:xfrm>
        </p:grpSpPr>
        <p:cxnSp>
          <p:nvCxnSpPr>
            <p:cNvPr id="756" name="Google Shape;756;p72"/>
            <p:cNvCxnSpPr/>
            <p:nvPr/>
          </p:nvCxnSpPr>
          <p:spPr>
            <a:xfrm>
              <a:off x="1262700" y="2195025"/>
              <a:ext cx="0" cy="189600"/>
            </a:xfrm>
            <a:prstGeom prst="straightConnector1">
              <a:avLst/>
            </a:prstGeom>
            <a:noFill/>
            <a:ln w="19050" cap="flat" cmpd="sng">
              <a:solidFill>
                <a:srgbClr val="000000"/>
              </a:solidFill>
              <a:prstDash val="solid"/>
              <a:round/>
              <a:headEnd type="none" w="med" len="med"/>
              <a:tailEnd type="none" w="med" len="med"/>
            </a:ln>
          </p:spPr>
        </p:cxnSp>
        <p:sp>
          <p:nvSpPr>
            <p:cNvPr id="757" name="Google Shape;757;p72"/>
            <p:cNvSpPr txBox="1"/>
            <p:nvPr/>
          </p:nvSpPr>
          <p:spPr>
            <a:xfrm>
              <a:off x="966000" y="2384625"/>
              <a:ext cx="593400" cy="29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2007</a:t>
              </a:r>
              <a:endParaRPr/>
            </a:p>
          </p:txBody>
        </p:sp>
      </p:grpSp>
      <p:grpSp>
        <p:nvGrpSpPr>
          <p:cNvPr id="758" name="Google Shape;758;p72"/>
          <p:cNvGrpSpPr/>
          <p:nvPr/>
        </p:nvGrpSpPr>
        <p:grpSpPr>
          <a:xfrm>
            <a:off x="5165863" y="2476950"/>
            <a:ext cx="593400" cy="486300"/>
            <a:chOff x="966000" y="2195025"/>
            <a:chExt cx="593400" cy="486300"/>
          </a:xfrm>
        </p:grpSpPr>
        <p:cxnSp>
          <p:nvCxnSpPr>
            <p:cNvPr id="759" name="Google Shape;759;p72"/>
            <p:cNvCxnSpPr/>
            <p:nvPr/>
          </p:nvCxnSpPr>
          <p:spPr>
            <a:xfrm>
              <a:off x="1262700" y="2195025"/>
              <a:ext cx="0" cy="189600"/>
            </a:xfrm>
            <a:prstGeom prst="straightConnector1">
              <a:avLst/>
            </a:prstGeom>
            <a:noFill/>
            <a:ln w="19050" cap="flat" cmpd="sng">
              <a:solidFill>
                <a:srgbClr val="000000"/>
              </a:solidFill>
              <a:prstDash val="solid"/>
              <a:round/>
              <a:headEnd type="none" w="med" len="med"/>
              <a:tailEnd type="none" w="med" len="med"/>
            </a:ln>
          </p:spPr>
        </p:cxnSp>
        <p:sp>
          <p:nvSpPr>
            <p:cNvPr id="760" name="Google Shape;760;p72"/>
            <p:cNvSpPr txBox="1"/>
            <p:nvPr/>
          </p:nvSpPr>
          <p:spPr>
            <a:xfrm>
              <a:off x="966000" y="2384625"/>
              <a:ext cx="593400" cy="29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2011</a:t>
              </a:r>
              <a:endParaRPr/>
            </a:p>
          </p:txBody>
        </p:sp>
      </p:grpSp>
      <p:grpSp>
        <p:nvGrpSpPr>
          <p:cNvPr id="761" name="Google Shape;761;p72"/>
          <p:cNvGrpSpPr/>
          <p:nvPr/>
        </p:nvGrpSpPr>
        <p:grpSpPr>
          <a:xfrm>
            <a:off x="5775463" y="2476950"/>
            <a:ext cx="593400" cy="486300"/>
            <a:chOff x="1042200" y="2195025"/>
            <a:chExt cx="593400" cy="486300"/>
          </a:xfrm>
        </p:grpSpPr>
        <p:cxnSp>
          <p:nvCxnSpPr>
            <p:cNvPr id="762" name="Google Shape;762;p72"/>
            <p:cNvCxnSpPr/>
            <p:nvPr/>
          </p:nvCxnSpPr>
          <p:spPr>
            <a:xfrm>
              <a:off x="1338900" y="2195025"/>
              <a:ext cx="0" cy="189600"/>
            </a:xfrm>
            <a:prstGeom prst="straightConnector1">
              <a:avLst/>
            </a:prstGeom>
            <a:noFill/>
            <a:ln w="19050" cap="flat" cmpd="sng">
              <a:solidFill>
                <a:srgbClr val="000000"/>
              </a:solidFill>
              <a:prstDash val="solid"/>
              <a:round/>
              <a:headEnd type="none" w="med" len="med"/>
              <a:tailEnd type="none" w="med" len="med"/>
            </a:ln>
          </p:spPr>
        </p:cxnSp>
        <p:sp>
          <p:nvSpPr>
            <p:cNvPr id="763" name="Google Shape;763;p72"/>
            <p:cNvSpPr txBox="1"/>
            <p:nvPr/>
          </p:nvSpPr>
          <p:spPr>
            <a:xfrm>
              <a:off x="1042200" y="2384625"/>
              <a:ext cx="593400" cy="29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2012</a:t>
              </a:r>
              <a:endParaRPr/>
            </a:p>
          </p:txBody>
        </p:sp>
      </p:grpSp>
      <p:grpSp>
        <p:nvGrpSpPr>
          <p:cNvPr id="764" name="Google Shape;764;p72"/>
          <p:cNvGrpSpPr/>
          <p:nvPr/>
        </p:nvGrpSpPr>
        <p:grpSpPr>
          <a:xfrm>
            <a:off x="7604263" y="2476950"/>
            <a:ext cx="593400" cy="486300"/>
            <a:chOff x="1042200" y="2195025"/>
            <a:chExt cx="593400" cy="486300"/>
          </a:xfrm>
        </p:grpSpPr>
        <p:cxnSp>
          <p:nvCxnSpPr>
            <p:cNvPr id="765" name="Google Shape;765;p72"/>
            <p:cNvCxnSpPr/>
            <p:nvPr/>
          </p:nvCxnSpPr>
          <p:spPr>
            <a:xfrm>
              <a:off x="1338900" y="2195025"/>
              <a:ext cx="0" cy="189600"/>
            </a:xfrm>
            <a:prstGeom prst="straightConnector1">
              <a:avLst/>
            </a:prstGeom>
            <a:noFill/>
            <a:ln w="19050" cap="flat" cmpd="sng">
              <a:solidFill>
                <a:srgbClr val="000000"/>
              </a:solidFill>
              <a:prstDash val="solid"/>
              <a:round/>
              <a:headEnd type="none" w="med" len="med"/>
              <a:tailEnd type="none" w="med" len="med"/>
            </a:ln>
          </p:spPr>
        </p:cxnSp>
        <p:sp>
          <p:nvSpPr>
            <p:cNvPr id="766" name="Google Shape;766;p72"/>
            <p:cNvSpPr txBox="1"/>
            <p:nvPr/>
          </p:nvSpPr>
          <p:spPr>
            <a:xfrm>
              <a:off x="1042200" y="2384625"/>
              <a:ext cx="593400" cy="29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2015</a:t>
              </a:r>
              <a:endParaRPr/>
            </a:p>
          </p:txBody>
        </p:sp>
      </p:grpSp>
      <p:cxnSp>
        <p:nvCxnSpPr>
          <p:cNvPr id="767" name="Google Shape;767;p72"/>
          <p:cNvCxnSpPr/>
          <p:nvPr/>
        </p:nvCxnSpPr>
        <p:spPr>
          <a:xfrm>
            <a:off x="1195363" y="1759175"/>
            <a:ext cx="0" cy="626400"/>
          </a:xfrm>
          <a:prstGeom prst="straightConnector1">
            <a:avLst/>
          </a:prstGeom>
          <a:noFill/>
          <a:ln w="19050" cap="flat" cmpd="sng">
            <a:solidFill>
              <a:srgbClr val="FF0000"/>
            </a:solidFill>
            <a:prstDash val="solid"/>
            <a:round/>
            <a:headEnd type="none" w="med" len="med"/>
            <a:tailEnd type="triangle" w="med" len="med"/>
          </a:ln>
        </p:spPr>
      </p:cxnSp>
      <p:grpSp>
        <p:nvGrpSpPr>
          <p:cNvPr id="768" name="Google Shape;768;p72"/>
          <p:cNvGrpSpPr/>
          <p:nvPr/>
        </p:nvGrpSpPr>
        <p:grpSpPr>
          <a:xfrm>
            <a:off x="4589475" y="1242999"/>
            <a:ext cx="1746174" cy="1149113"/>
            <a:chOff x="4589475" y="1242999"/>
            <a:chExt cx="1746174" cy="1149113"/>
          </a:xfrm>
        </p:grpSpPr>
        <p:pic>
          <p:nvPicPr>
            <p:cNvPr id="769" name="Google Shape;769;p72"/>
            <p:cNvPicPr preferRelativeResize="0"/>
            <p:nvPr/>
          </p:nvPicPr>
          <p:blipFill>
            <a:blip r:embed="rId3">
              <a:alphaModFix/>
            </a:blip>
            <a:stretch>
              <a:fillRect/>
            </a:stretch>
          </p:blipFill>
          <p:spPr>
            <a:xfrm>
              <a:off x="4589475" y="1242999"/>
              <a:ext cx="1746174" cy="553075"/>
            </a:xfrm>
            <a:prstGeom prst="rect">
              <a:avLst/>
            </a:prstGeom>
            <a:noFill/>
            <a:ln>
              <a:noFill/>
            </a:ln>
          </p:spPr>
        </p:pic>
        <p:cxnSp>
          <p:nvCxnSpPr>
            <p:cNvPr id="770" name="Google Shape;770;p72"/>
            <p:cNvCxnSpPr/>
            <p:nvPr/>
          </p:nvCxnSpPr>
          <p:spPr>
            <a:xfrm>
              <a:off x="5462563" y="1880913"/>
              <a:ext cx="0" cy="511200"/>
            </a:xfrm>
            <a:prstGeom prst="straightConnector1">
              <a:avLst/>
            </a:prstGeom>
            <a:noFill/>
            <a:ln w="19050" cap="flat" cmpd="sng">
              <a:solidFill>
                <a:srgbClr val="FF0000"/>
              </a:solidFill>
              <a:prstDash val="solid"/>
              <a:round/>
              <a:headEnd type="none" w="med" len="med"/>
              <a:tailEnd type="triangle" w="med" len="med"/>
            </a:ln>
          </p:spPr>
        </p:cxnSp>
      </p:grpSp>
      <p:grpSp>
        <p:nvGrpSpPr>
          <p:cNvPr id="771" name="Google Shape;771;p72"/>
          <p:cNvGrpSpPr/>
          <p:nvPr/>
        </p:nvGrpSpPr>
        <p:grpSpPr>
          <a:xfrm>
            <a:off x="5406788" y="2963250"/>
            <a:ext cx="1330740" cy="1645100"/>
            <a:chOff x="5406788" y="2963250"/>
            <a:chExt cx="1330740" cy="1645100"/>
          </a:xfrm>
        </p:grpSpPr>
        <p:pic>
          <p:nvPicPr>
            <p:cNvPr id="772" name="Google Shape;772;p72"/>
            <p:cNvPicPr preferRelativeResize="0"/>
            <p:nvPr/>
          </p:nvPicPr>
          <p:blipFill>
            <a:blip r:embed="rId4">
              <a:alphaModFix/>
            </a:blip>
            <a:stretch>
              <a:fillRect/>
            </a:stretch>
          </p:blipFill>
          <p:spPr>
            <a:xfrm>
              <a:off x="5406788" y="3900500"/>
              <a:ext cx="1330740" cy="707850"/>
            </a:xfrm>
            <a:prstGeom prst="rect">
              <a:avLst/>
            </a:prstGeom>
            <a:noFill/>
            <a:ln>
              <a:noFill/>
            </a:ln>
          </p:spPr>
        </p:pic>
        <p:cxnSp>
          <p:nvCxnSpPr>
            <p:cNvPr id="773" name="Google Shape;773;p72"/>
            <p:cNvCxnSpPr>
              <a:endCxn id="763" idx="2"/>
            </p:cNvCxnSpPr>
            <p:nvPr/>
          </p:nvCxnSpPr>
          <p:spPr>
            <a:xfrm rot="10800000">
              <a:off x="6072163" y="2963250"/>
              <a:ext cx="0" cy="1059000"/>
            </a:xfrm>
            <a:prstGeom prst="straightConnector1">
              <a:avLst/>
            </a:prstGeom>
            <a:noFill/>
            <a:ln w="19050" cap="flat" cmpd="sng">
              <a:solidFill>
                <a:srgbClr val="FF0000"/>
              </a:solidFill>
              <a:prstDash val="solid"/>
              <a:round/>
              <a:headEnd type="none" w="med" len="med"/>
              <a:tailEnd type="triangle" w="med" len="med"/>
            </a:ln>
          </p:spPr>
        </p:cxnSp>
      </p:grpSp>
      <p:grpSp>
        <p:nvGrpSpPr>
          <p:cNvPr id="774" name="Google Shape;774;p72"/>
          <p:cNvGrpSpPr/>
          <p:nvPr/>
        </p:nvGrpSpPr>
        <p:grpSpPr>
          <a:xfrm>
            <a:off x="1960380" y="2963250"/>
            <a:ext cx="2127600" cy="1207850"/>
            <a:chOff x="2569980" y="2963250"/>
            <a:chExt cx="2127600" cy="1207850"/>
          </a:xfrm>
        </p:grpSpPr>
        <p:sp>
          <p:nvSpPr>
            <p:cNvPr id="775" name="Google Shape;775;p72"/>
            <p:cNvSpPr txBox="1"/>
            <p:nvPr/>
          </p:nvSpPr>
          <p:spPr>
            <a:xfrm>
              <a:off x="2569980" y="3544700"/>
              <a:ext cx="2127600" cy="62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Dryad</a:t>
              </a:r>
              <a:endParaRPr sz="2400" dirty="0"/>
            </a:p>
          </p:txBody>
        </p:sp>
        <p:cxnSp>
          <p:nvCxnSpPr>
            <p:cNvPr id="776" name="Google Shape;776;p72"/>
            <p:cNvCxnSpPr/>
            <p:nvPr/>
          </p:nvCxnSpPr>
          <p:spPr>
            <a:xfrm rot="10800000">
              <a:off x="3633763" y="2963250"/>
              <a:ext cx="0" cy="630300"/>
            </a:xfrm>
            <a:prstGeom prst="straightConnector1">
              <a:avLst/>
            </a:prstGeom>
            <a:noFill/>
            <a:ln w="19050" cap="flat" cmpd="sng">
              <a:solidFill>
                <a:srgbClr val="FF0000"/>
              </a:solidFill>
              <a:prstDash val="solid"/>
              <a:round/>
              <a:headEnd type="none" w="med" len="med"/>
              <a:tailEnd type="triangle" w="med" len="med"/>
            </a:ln>
          </p:spPr>
        </p:cxnSp>
      </p:grpSp>
      <p:grpSp>
        <p:nvGrpSpPr>
          <p:cNvPr id="777" name="Google Shape;777;p72"/>
          <p:cNvGrpSpPr/>
          <p:nvPr/>
        </p:nvGrpSpPr>
        <p:grpSpPr>
          <a:xfrm>
            <a:off x="7055713" y="2963250"/>
            <a:ext cx="1690501" cy="1414975"/>
            <a:chOff x="7055713" y="2963250"/>
            <a:chExt cx="1690501" cy="1414975"/>
          </a:xfrm>
        </p:grpSpPr>
        <p:grpSp>
          <p:nvGrpSpPr>
            <p:cNvPr id="778" name="Google Shape;778;p72"/>
            <p:cNvGrpSpPr/>
            <p:nvPr/>
          </p:nvGrpSpPr>
          <p:grpSpPr>
            <a:xfrm>
              <a:off x="7055713" y="3411225"/>
              <a:ext cx="1690501" cy="967000"/>
              <a:chOff x="6894450" y="3204775"/>
              <a:chExt cx="1690501" cy="967000"/>
            </a:xfrm>
          </p:grpSpPr>
          <p:pic>
            <p:nvPicPr>
              <p:cNvPr id="779" name="Google Shape;779;p72"/>
              <p:cNvPicPr preferRelativeResize="0"/>
              <p:nvPr/>
            </p:nvPicPr>
            <p:blipFill>
              <a:blip r:embed="rId5">
                <a:alphaModFix/>
              </a:blip>
              <a:stretch>
                <a:fillRect/>
              </a:stretch>
            </p:blipFill>
            <p:spPr>
              <a:xfrm>
                <a:off x="7421925" y="3204775"/>
                <a:ext cx="635550" cy="635550"/>
              </a:xfrm>
              <a:prstGeom prst="rect">
                <a:avLst/>
              </a:prstGeom>
              <a:noFill/>
              <a:ln>
                <a:noFill/>
              </a:ln>
            </p:spPr>
          </p:pic>
          <p:pic>
            <p:nvPicPr>
              <p:cNvPr id="780" name="Google Shape;780;p72"/>
              <p:cNvPicPr preferRelativeResize="0"/>
              <p:nvPr/>
            </p:nvPicPr>
            <p:blipFill>
              <a:blip r:embed="rId6">
                <a:alphaModFix/>
              </a:blip>
              <a:stretch>
                <a:fillRect/>
              </a:stretch>
            </p:blipFill>
            <p:spPr>
              <a:xfrm>
                <a:off x="6894450" y="3860161"/>
                <a:ext cx="1690501" cy="311613"/>
              </a:xfrm>
              <a:prstGeom prst="rect">
                <a:avLst/>
              </a:prstGeom>
              <a:noFill/>
              <a:ln>
                <a:noFill/>
              </a:ln>
            </p:spPr>
          </p:pic>
        </p:grpSp>
        <p:cxnSp>
          <p:nvCxnSpPr>
            <p:cNvPr id="781" name="Google Shape;781;p72"/>
            <p:cNvCxnSpPr>
              <a:endCxn id="766" idx="2"/>
            </p:cNvCxnSpPr>
            <p:nvPr/>
          </p:nvCxnSpPr>
          <p:spPr>
            <a:xfrm rot="10800000">
              <a:off x="7900963" y="2963250"/>
              <a:ext cx="0" cy="381600"/>
            </a:xfrm>
            <a:prstGeom prst="straightConnector1">
              <a:avLst/>
            </a:prstGeom>
            <a:noFill/>
            <a:ln w="19050" cap="flat" cmpd="sng">
              <a:solidFill>
                <a:srgbClr val="FF0000"/>
              </a:solidFill>
              <a:prstDash val="solid"/>
              <a:round/>
              <a:headEnd type="none" w="med" len="med"/>
              <a:tailEnd type="triangle" w="med" len="med"/>
            </a:ln>
          </p:spPr>
        </p:cxnSp>
      </p:grpSp>
      <p:sp>
        <p:nvSpPr>
          <p:cNvPr id="782" name="Google Shape;782;p7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rPr>
              <a:t>What went wrong?</a:t>
            </a:r>
            <a:endParaRPr>
              <a:solidFill>
                <a:schemeClr val="tx1"/>
              </a:solidFill>
            </a:endParaRPr>
          </a:p>
        </p:txBody>
      </p:sp>
      <p:sp>
        <p:nvSpPr>
          <p:cNvPr id="124" name="Google Shape;124;p19"/>
          <p:cNvSpPr txBox="1">
            <a:spLocks noGrp="1"/>
          </p:cNvSpPr>
          <p:nvPr>
            <p:ph type="body" idx="1"/>
          </p:nvPr>
        </p:nvSpPr>
        <p:spPr>
          <a:xfrm>
            <a:off x="311700" y="1017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dirty="0">
                <a:solidFill>
                  <a:schemeClr val="tx1"/>
                </a:solidFill>
              </a:rPr>
              <a:t>Changes to balance are not </a:t>
            </a:r>
            <a:r>
              <a:rPr lang="en" sz="1700" b="1" i="1" dirty="0">
                <a:solidFill>
                  <a:srgbClr val="FF0000"/>
                </a:solidFill>
              </a:rPr>
              <a:t>atomic</a:t>
            </a:r>
            <a:endParaRPr sz="1700" dirty="0">
              <a:solidFill>
                <a:srgbClr val="FF0000"/>
              </a:solidFill>
            </a:endParaRPr>
          </a:p>
        </p:txBody>
      </p:sp>
      <p:sp>
        <p:nvSpPr>
          <p:cNvPr id="126" name="Google Shape;126;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7</a:t>
            </a:fld>
            <a:endParaRPr>
              <a:solidFill>
                <a:schemeClr val="tx1"/>
              </a:solidFill>
            </a:endParaRPr>
          </a:p>
        </p:txBody>
      </p:sp>
      <p:sp>
        <p:nvSpPr>
          <p:cNvPr id="125" name="Google Shape;125;p19"/>
          <p:cNvSpPr txBox="1">
            <a:spLocks noGrp="1"/>
          </p:cNvSpPr>
          <p:nvPr>
            <p:ph type="body" idx="4294967295"/>
          </p:nvPr>
        </p:nvSpPr>
        <p:spPr>
          <a:xfrm>
            <a:off x="311700" y="2038350"/>
            <a:ext cx="3989388" cy="2408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endParaRPr b="1"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write balance</a:t>
            </a:r>
            <a:endParaRPr dirty="0">
              <a:solidFill>
                <a:schemeClr val="tx1"/>
              </a:solidFill>
              <a:latin typeface="Consolas"/>
              <a:ea typeface="Consolas"/>
              <a:cs typeface="Consolas"/>
              <a:sym typeface="Consolas"/>
            </a:endParaRPr>
          </a:p>
          <a:p>
            <a:pPr marL="0" lvl="0" indent="0" algn="l" rtl="0">
              <a:spcBef>
                <a:spcPts val="0"/>
              </a:spcBef>
              <a:spcAft>
                <a:spcPts val="0"/>
              </a:spcAft>
              <a:buNone/>
            </a:pPr>
            <a:endParaRPr b="1"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What went wrong?</a:t>
            </a:r>
            <a:endParaRPr dirty="0">
              <a:solidFill>
                <a:schemeClr val="tx1"/>
              </a:solidFill>
            </a:endParaRPr>
          </a:p>
        </p:txBody>
      </p:sp>
      <p:sp>
        <p:nvSpPr>
          <p:cNvPr id="132" name="Google Shape;132;p20"/>
          <p:cNvSpPr txBox="1">
            <a:spLocks noGrp="1"/>
          </p:cNvSpPr>
          <p:nvPr>
            <p:ph type="body" idx="1"/>
          </p:nvPr>
        </p:nvSpPr>
        <p:spPr>
          <a:xfrm>
            <a:off x="311700" y="1017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dirty="0">
                <a:solidFill>
                  <a:schemeClr val="tx1"/>
                </a:solidFill>
              </a:rPr>
              <a:t>Suppose the function is called in two threads, with the </a:t>
            </a:r>
            <a:r>
              <a:rPr lang="en" sz="1600" b="1" dirty="0">
                <a:solidFill>
                  <a:srgbClr val="17AAE8"/>
                </a:solidFill>
              </a:rPr>
              <a:t>Thread 1 </a:t>
            </a:r>
            <a:r>
              <a:rPr lang="en" sz="1700" dirty="0">
                <a:solidFill>
                  <a:schemeClr val="tx1"/>
                </a:solidFill>
              </a:rPr>
              <a:t>chosen to run first.</a:t>
            </a:r>
            <a:endParaRPr sz="1700" dirty="0">
              <a:solidFill>
                <a:schemeClr val="tx1"/>
              </a:solidFill>
            </a:endParaRPr>
          </a:p>
        </p:txBody>
      </p:sp>
      <p:sp>
        <p:nvSpPr>
          <p:cNvPr id="134" name="Google Shape;134;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8</a:t>
            </a:fld>
            <a:endParaRPr>
              <a:solidFill>
                <a:schemeClr val="tx1"/>
              </a:solidFill>
            </a:endParaRPr>
          </a:p>
        </p:txBody>
      </p:sp>
      <p:sp>
        <p:nvSpPr>
          <p:cNvPr id="133" name="Google Shape;133;p20"/>
          <p:cNvSpPr txBox="1">
            <a:spLocks noGrp="1"/>
          </p:cNvSpPr>
          <p:nvPr>
            <p:ph type="body" idx="4294967295"/>
          </p:nvPr>
        </p:nvSpPr>
        <p:spPr>
          <a:xfrm>
            <a:off x="214685" y="2019275"/>
            <a:ext cx="3989388" cy="2408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endParaRPr b="1"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write balance</a:t>
            </a:r>
            <a:endParaRPr dirty="0">
              <a:solidFill>
                <a:schemeClr val="tx1"/>
              </a:solidFill>
              <a:latin typeface="Consolas"/>
              <a:ea typeface="Consolas"/>
              <a:cs typeface="Consolas"/>
              <a:sym typeface="Consolas"/>
            </a:endParaRPr>
          </a:p>
          <a:p>
            <a:pPr marL="0" lvl="0" indent="0" algn="l" rtl="0">
              <a:spcBef>
                <a:spcPts val="0"/>
              </a:spcBef>
              <a:spcAft>
                <a:spcPts val="0"/>
              </a:spcAft>
              <a:buNone/>
            </a:pPr>
            <a:endParaRPr b="1"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
        <p:nvSpPr>
          <p:cNvPr id="135" name="Google Shape;135;p20"/>
          <p:cNvSpPr txBox="1">
            <a:spLocks noGrp="1"/>
          </p:cNvSpPr>
          <p:nvPr>
            <p:ph type="body" idx="4294967295"/>
          </p:nvPr>
        </p:nvSpPr>
        <p:spPr>
          <a:xfrm>
            <a:off x="5154613" y="2038350"/>
            <a:ext cx="3989387" cy="2408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endParaRPr b="1"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write balance</a:t>
            </a:r>
            <a:endParaRPr dirty="0">
              <a:solidFill>
                <a:schemeClr val="tx1"/>
              </a:solidFill>
              <a:latin typeface="Consolas"/>
              <a:ea typeface="Consolas"/>
              <a:cs typeface="Consolas"/>
              <a:sym typeface="Consolas"/>
            </a:endParaRPr>
          </a:p>
          <a:p>
            <a:pPr marL="0" lvl="0" indent="0" algn="l" rtl="0">
              <a:spcBef>
                <a:spcPts val="0"/>
              </a:spcBef>
              <a:spcAft>
                <a:spcPts val="0"/>
              </a:spcAft>
              <a:buNone/>
            </a:pPr>
            <a:endParaRPr b="1"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
        <p:nvSpPr>
          <p:cNvPr id="136" name="Google Shape;136;p20"/>
          <p:cNvSpPr txBox="1"/>
          <p:nvPr/>
        </p:nvSpPr>
        <p:spPr>
          <a:xfrm>
            <a:off x="349100" y="1609475"/>
            <a:ext cx="24549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17AAE8"/>
                </a:solidFill>
              </a:rPr>
              <a:t>Thread 1</a:t>
            </a:r>
            <a:endParaRPr sz="1600" b="1" dirty="0">
              <a:solidFill>
                <a:srgbClr val="17AAE8"/>
              </a:solidFill>
            </a:endParaRPr>
          </a:p>
        </p:txBody>
      </p:sp>
      <p:sp>
        <p:nvSpPr>
          <p:cNvPr id="137" name="Google Shape;137;p20"/>
          <p:cNvSpPr txBox="1"/>
          <p:nvPr/>
        </p:nvSpPr>
        <p:spPr>
          <a:xfrm>
            <a:off x="4842900" y="1609475"/>
            <a:ext cx="24549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0000"/>
                </a:solidFill>
              </a:rPr>
              <a:t>Thread 2</a:t>
            </a:r>
            <a:endParaRPr sz="1600" b="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rPr>
              <a:t>What went wrong?</a:t>
            </a:r>
            <a:endParaRPr>
              <a:solidFill>
                <a:schemeClr val="tx1"/>
              </a:solidFill>
            </a:endParaRPr>
          </a:p>
        </p:txBody>
      </p:sp>
      <p:sp>
        <p:nvSpPr>
          <p:cNvPr id="143" name="Google Shape;143;p21"/>
          <p:cNvSpPr txBox="1">
            <a:spLocks noGrp="1"/>
          </p:cNvSpPr>
          <p:nvPr>
            <p:ph type="body" idx="1"/>
          </p:nvPr>
        </p:nvSpPr>
        <p:spPr>
          <a:xfrm>
            <a:off x="311700" y="1017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dirty="0">
                <a:solidFill>
                  <a:schemeClr val="tx1"/>
                </a:solidFill>
              </a:rPr>
              <a:t>Suppose the function is called in two threads, with the </a:t>
            </a:r>
            <a:r>
              <a:rPr lang="en" sz="1600" b="1" dirty="0">
                <a:solidFill>
                  <a:srgbClr val="17AAE8"/>
                </a:solidFill>
              </a:rPr>
              <a:t>Thread 1 </a:t>
            </a:r>
            <a:r>
              <a:rPr lang="en" sz="1700" dirty="0">
                <a:solidFill>
                  <a:schemeClr val="tx1"/>
                </a:solidFill>
              </a:rPr>
              <a:t>chosen to run first.</a:t>
            </a:r>
            <a:endParaRPr sz="1700" dirty="0">
              <a:solidFill>
                <a:schemeClr val="tx1"/>
              </a:solidFill>
            </a:endParaRPr>
          </a:p>
        </p:txBody>
      </p:sp>
      <p:sp>
        <p:nvSpPr>
          <p:cNvPr id="145" name="Google Shape;145;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9</a:t>
            </a:fld>
            <a:endParaRPr>
              <a:solidFill>
                <a:schemeClr val="tx1"/>
              </a:solidFill>
            </a:endParaRPr>
          </a:p>
        </p:txBody>
      </p:sp>
      <p:sp>
        <p:nvSpPr>
          <p:cNvPr id="144" name="Google Shape;144;p21"/>
          <p:cNvSpPr txBox="1">
            <a:spLocks noGrp="1"/>
          </p:cNvSpPr>
          <p:nvPr>
            <p:ph type="body" idx="4294967295"/>
          </p:nvPr>
        </p:nvSpPr>
        <p:spPr>
          <a:xfrm>
            <a:off x="349100" y="2053871"/>
            <a:ext cx="3989388" cy="2408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endParaRPr b="1"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write balance</a:t>
            </a:r>
            <a:endParaRPr dirty="0">
              <a:solidFill>
                <a:schemeClr val="tx1"/>
              </a:solidFill>
              <a:latin typeface="Consolas"/>
              <a:ea typeface="Consolas"/>
              <a:cs typeface="Consolas"/>
              <a:sym typeface="Consolas"/>
            </a:endParaRPr>
          </a:p>
          <a:p>
            <a:pPr marL="0" lvl="0" indent="0" algn="l" rtl="0">
              <a:spcBef>
                <a:spcPts val="0"/>
              </a:spcBef>
              <a:spcAft>
                <a:spcPts val="0"/>
              </a:spcAft>
              <a:buNone/>
            </a:pPr>
            <a:endParaRPr b="1"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
        <p:nvSpPr>
          <p:cNvPr id="146" name="Google Shape;146;p21"/>
          <p:cNvSpPr txBox="1">
            <a:spLocks noGrp="1"/>
          </p:cNvSpPr>
          <p:nvPr>
            <p:ph type="body" idx="4294967295"/>
          </p:nvPr>
        </p:nvSpPr>
        <p:spPr>
          <a:xfrm>
            <a:off x="5154613" y="2038350"/>
            <a:ext cx="3989387" cy="2408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1"/>
                </a:solidFill>
                <a:latin typeface="Consolas"/>
                <a:ea typeface="Consolas"/>
                <a:cs typeface="Consolas"/>
                <a:sym typeface="Consolas"/>
              </a:rPr>
              <a:t>func</a:t>
            </a:r>
            <a:r>
              <a:rPr lang="en" dirty="0">
                <a:solidFill>
                  <a:schemeClr val="tx1"/>
                </a:solidFill>
                <a:latin typeface="Consolas"/>
                <a:ea typeface="Consolas"/>
                <a:cs typeface="Consolas"/>
                <a:sym typeface="Consolas"/>
              </a:rPr>
              <a:t> Deposit(amount) {</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endParaRPr b="1"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read balance</a:t>
            </a:r>
            <a:endParaRPr dirty="0">
              <a:solidFill>
                <a:schemeClr val="tx1"/>
              </a:solidFill>
              <a:latin typeface="Consolas"/>
              <a:ea typeface="Consolas"/>
              <a:cs typeface="Consolas"/>
              <a:sym typeface="Consolas"/>
            </a:endParaRPr>
          </a:p>
          <a:p>
            <a:pPr marL="0" lvl="0" indent="457200" algn="l" rtl="0">
              <a:spcBef>
                <a:spcPts val="0"/>
              </a:spcBef>
              <a:spcAft>
                <a:spcPts val="0"/>
              </a:spcAft>
              <a:buNone/>
            </a:pPr>
            <a:r>
              <a:rPr lang="en" dirty="0">
                <a:solidFill>
                  <a:schemeClr val="tx1"/>
                </a:solidFill>
                <a:latin typeface="Consolas"/>
                <a:ea typeface="Consolas"/>
                <a:cs typeface="Consolas"/>
                <a:sym typeface="Consolas"/>
              </a:rPr>
              <a:t>balance = balance + amount</a:t>
            </a:r>
            <a:endParaRPr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	write balance</a:t>
            </a:r>
            <a:endParaRPr dirty="0">
              <a:solidFill>
                <a:schemeClr val="tx1"/>
              </a:solidFill>
              <a:latin typeface="Consolas"/>
              <a:ea typeface="Consolas"/>
              <a:cs typeface="Consolas"/>
              <a:sym typeface="Consolas"/>
            </a:endParaRPr>
          </a:p>
          <a:p>
            <a:pPr marL="0" lvl="0" indent="0" algn="l" rtl="0">
              <a:spcBef>
                <a:spcPts val="0"/>
              </a:spcBef>
              <a:spcAft>
                <a:spcPts val="0"/>
              </a:spcAft>
              <a:buNone/>
            </a:pPr>
            <a:endParaRPr b="1" dirty="0">
              <a:solidFill>
                <a:schemeClr val="tx1"/>
              </a:solidFill>
              <a:latin typeface="Consolas"/>
              <a:ea typeface="Consolas"/>
              <a:cs typeface="Consolas"/>
              <a:sym typeface="Consolas"/>
            </a:endParaRPr>
          </a:p>
          <a:p>
            <a:pPr marL="0" lvl="0" indent="0" algn="l" rtl="0">
              <a:spcBef>
                <a:spcPts val="0"/>
              </a:spcBef>
              <a:spcAft>
                <a:spcPts val="0"/>
              </a:spcAft>
              <a:buNone/>
            </a:pPr>
            <a:r>
              <a:rPr lang="en" dirty="0">
                <a:solidFill>
                  <a:schemeClr val="tx1"/>
                </a:solidFill>
                <a:latin typeface="Consolas"/>
                <a:ea typeface="Consolas"/>
                <a:cs typeface="Consolas"/>
                <a:sym typeface="Consolas"/>
              </a:rPr>
              <a:t>}</a:t>
            </a:r>
            <a:endParaRPr dirty="0">
              <a:solidFill>
                <a:schemeClr val="tx1"/>
              </a:solidFill>
              <a:latin typeface="Consolas"/>
              <a:ea typeface="Consolas"/>
              <a:cs typeface="Consolas"/>
              <a:sym typeface="Consolas"/>
            </a:endParaRPr>
          </a:p>
        </p:txBody>
      </p:sp>
      <p:sp>
        <p:nvSpPr>
          <p:cNvPr id="147" name="Google Shape;147;p21"/>
          <p:cNvSpPr txBox="1"/>
          <p:nvPr/>
        </p:nvSpPr>
        <p:spPr>
          <a:xfrm>
            <a:off x="349100" y="1609475"/>
            <a:ext cx="24549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17AAE8"/>
                </a:solidFill>
              </a:rPr>
              <a:t>Thread 1</a:t>
            </a:r>
            <a:endParaRPr sz="1600" b="1" dirty="0">
              <a:solidFill>
                <a:srgbClr val="17AAE8"/>
              </a:solidFill>
            </a:endParaRPr>
          </a:p>
        </p:txBody>
      </p:sp>
      <p:sp>
        <p:nvSpPr>
          <p:cNvPr id="148" name="Google Shape;148;p21"/>
          <p:cNvSpPr txBox="1"/>
          <p:nvPr/>
        </p:nvSpPr>
        <p:spPr>
          <a:xfrm>
            <a:off x="4842900" y="1609475"/>
            <a:ext cx="24549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0000"/>
                </a:solidFill>
              </a:rPr>
              <a:t>Thread 2</a:t>
            </a:r>
            <a:endParaRPr sz="1600" b="1">
              <a:solidFill>
                <a:srgbClr val="FF0000"/>
              </a:solidFill>
            </a:endParaRPr>
          </a:p>
        </p:txBody>
      </p:sp>
      <p:cxnSp>
        <p:nvCxnSpPr>
          <p:cNvPr id="149" name="Google Shape;149;p21"/>
          <p:cNvCxnSpPr/>
          <p:nvPr/>
        </p:nvCxnSpPr>
        <p:spPr>
          <a:xfrm>
            <a:off x="735575" y="2859325"/>
            <a:ext cx="0" cy="464700"/>
          </a:xfrm>
          <a:prstGeom prst="straightConnector1">
            <a:avLst/>
          </a:prstGeom>
          <a:noFill/>
          <a:ln w="28575" cap="flat" cmpd="sng">
            <a:solidFill>
              <a:srgbClr val="9900FF"/>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5365</Words>
  <Application>Microsoft Macintosh PowerPoint</Application>
  <PresentationFormat>On-screen Show (16:9)</PresentationFormat>
  <Paragraphs>921</Paragraphs>
  <Slides>60</Slides>
  <Notes>60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Courier New</vt:lpstr>
      <vt:lpstr>Roboto Mono</vt:lpstr>
      <vt:lpstr>Arial</vt:lpstr>
      <vt:lpstr>Consolas</vt:lpstr>
      <vt:lpstr>Times New Roman</vt:lpstr>
      <vt:lpstr>Simple Light</vt:lpstr>
      <vt:lpstr>Concurrency in Go</vt:lpstr>
      <vt:lpstr>Go Resources</vt:lpstr>
      <vt:lpstr>Today’s Precept…</vt:lpstr>
      <vt:lpstr>Two synchronization mechanisms</vt:lpstr>
      <vt:lpstr>Example: Bank account</vt:lpstr>
      <vt:lpstr>Example: Bank account</vt:lpstr>
      <vt:lpstr>What went wrong?</vt:lpstr>
      <vt:lpstr>What went wrong?</vt:lpstr>
      <vt:lpstr>What went wrong?</vt:lpstr>
      <vt:lpstr>What went wrong?</vt:lpstr>
      <vt:lpstr>What went wrong?</vt:lpstr>
      <vt:lpstr>What went wrong?</vt:lpstr>
      <vt:lpstr>Solution - Locks</vt:lpstr>
      <vt:lpstr>Good Video Explanations</vt:lpstr>
      <vt:lpstr>Locks in Go</vt:lpstr>
      <vt:lpstr>Locks in Go</vt:lpstr>
      <vt:lpstr>Read Write Locks in Go</vt:lpstr>
      <vt:lpstr>Read Write Locks in Go</vt:lpstr>
      <vt:lpstr>Two Solutions to the Same Problem</vt:lpstr>
      <vt:lpstr>Bank Account Code (using channels) </vt:lpstr>
      <vt:lpstr>Bank Account Code (using channels) </vt:lpstr>
      <vt:lpstr>Bank Account Code (using channels) </vt:lpstr>
      <vt:lpstr>Bank Account Code (using channels) </vt:lpstr>
      <vt:lpstr>Bank Account Code (using channels) </vt:lpstr>
      <vt:lpstr>Go channels</vt:lpstr>
      <vt:lpstr>Go channels</vt:lpstr>
      <vt:lpstr>Select statement</vt:lpstr>
      <vt:lpstr>Select statement</vt:lpstr>
      <vt:lpstr>Handle timeouts using select</vt:lpstr>
      <vt:lpstr>Exercise: Implementing a mutex using channels</vt:lpstr>
      <vt:lpstr>Exercise: Implementing a mutex using channels</vt:lpstr>
      <vt:lpstr>Exercise: Implementing a mutex using channels</vt:lpstr>
      <vt:lpstr>Exercise: Implementing a mutex using channels</vt:lpstr>
      <vt:lpstr>Exercise: Implementing a mutex using channels</vt:lpstr>
      <vt:lpstr>Mutexes vs. Semaphores</vt:lpstr>
      <vt:lpstr>Outline</vt:lpstr>
      <vt:lpstr>Application: Word count</vt:lpstr>
      <vt:lpstr>Application: Word 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Merging results computed locally</vt:lpstr>
      <vt:lpstr>PowerPoint Presentation</vt:lpstr>
      <vt:lpstr>PowerPoint Presentation</vt:lpstr>
      <vt:lpstr>PowerPoint Presentation</vt:lpstr>
      <vt:lpstr>PowerPoint Presentation</vt:lpstr>
      <vt:lpstr>PowerPoint Presentation</vt:lpstr>
      <vt:lpstr>Mapreduce</vt:lpstr>
      <vt:lpstr>Visualizing MapReduce</vt:lpstr>
      <vt:lpstr>Mapreduce Interface</vt:lpstr>
      <vt:lpstr>Mapreduce: Word count</vt:lpstr>
      <vt:lpstr>Mapreduce Interface</vt:lpstr>
      <vt:lpstr>Mapreduce: Word count</vt:lpstr>
      <vt:lpstr>Mapreduce: Word count</vt:lpstr>
      <vt:lpstr>Why is implementing MapReduce hard?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Mohanna Shahrad</cp:lastModifiedBy>
  <cp:revision>17</cp:revision>
  <dcterms:modified xsi:type="dcterms:W3CDTF">2025-09-13T00:04:12Z</dcterms:modified>
</cp:coreProperties>
</file>