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068ddbce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068ddbce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5068ddbce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5068ddbce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50dff0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550dff0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068ddbce7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068ddbce7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5068ddbce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5068ddbce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Introduce the semantics to declare a function.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nested functions( that is, inner functions), see the next slide on anonymous functions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b06f086f0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b06f086f0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068ddbce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5068ddbce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Anonymous functions are like local/inner helper functions.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cool thing in the example code is that this anonymous function remembers state (e.g var x gets incremented).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Takeaway, anonymous functions are useful (in your projects :) )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550dff0f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550dff0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5068ddbce7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5068ddbce7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introduce for loops in Go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explicit while loop syntax in Go, run for loops instead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550dff0f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550dff0f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b06f086f0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b06f086f0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students each resource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“Basic syntax code in playground” contains most example codes from today’s precept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5068ddbce7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5068ddbce7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068ddbce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5068ddbce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5068ddbce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5068ddbce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068ddbce7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5068ddbce7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Briefly talk about some major composite types in Go.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slide is about Slice, whereas the next one is about Map.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bb06f086f0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bb06f086f0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supports OOP paradigm (via methods)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 through the example code, and compare the function call approach and method call approach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550dff0f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550dff0f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4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8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9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0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1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6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2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Printing 3 in a goroutine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Launched the goroutines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5068ddbce7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5068ddbce7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 </a:t>
            </a:r>
            <a:r>
              <a:rPr i="1" lang="en">
                <a:solidFill>
                  <a:schemeClr val="dk1"/>
                </a:solidFill>
              </a:rPr>
              <a:t>goroutine</a:t>
            </a:r>
            <a:r>
              <a:rPr lang="en">
                <a:solidFill>
                  <a:schemeClr val="dk1"/>
                </a:solidFill>
              </a:rPr>
              <a:t> is a lightweight thread managed by the Go runtime.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Note: there is not guaranteed that they will finish in order,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the go routine that dispatches other go routines returns/exits, all go routines are abruptly teerminated and the program exits. Here go routines for printing 5 and 7 are terminated abruptly.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Remember to mention that goroutines may finish AFTER the function exits.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(Note: this is also on the back of one of their handouts)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550dff0f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550dff0f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5068ddbce7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5068ddbce7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36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49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64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81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next squared number is 100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2a35436ae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32a35436ae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Unbuffered channels are also called synchronous channels. They will not send the next element until the receiver side receives the current one, and vice versa.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b06f086f0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b06f086f0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550dff0f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550dff0f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5068ddbce7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5068ddbce7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1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2 from channel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Consuming 3 from channel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550dff0f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550dff0f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time permits, go over exercises 1-5 from the handout (or pick and choose your favorites)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50dff0f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550dff0f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Q: what will func sharks() print?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A: 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Bruce says CHOMP!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Lee says your majesty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Sharkira says yo what's up Lee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434343"/>
                </a:solidFill>
              </a:rPr>
              <a:t>(note: this exercise is on the back of one of their handouts)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50dff0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50dff0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068ddbce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068ddbc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068ddb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068ddb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068ddbce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5068ddbce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3 most important pieces within a Go program, and map them to the example code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068ddbce7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068ddbce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068ddbce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068ddbce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variables in Go, and two different ways to declare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short variable declaration can only be used within a function, not for any package-level variables (e.g msg := “Hello World” will report an error)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Also, “:=” is declaration. It is different from assignment. For instance declaring the same variable twice will give an error while assigning it twice does not.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our.golang.org/list" TargetMode="External"/><Relationship Id="rId4" Type="http://schemas.openxmlformats.org/officeDocument/2006/relationships/hyperlink" Target="https://play.golang.org" TargetMode="External"/><Relationship Id="rId5" Type="http://schemas.openxmlformats.org/officeDocument/2006/relationships/hyperlink" Target="http://go.dev/doc/" TargetMode="External"/><Relationship Id="rId6" Type="http://schemas.openxmlformats.org/officeDocument/2006/relationships/hyperlink" Target="https://tinyurl.com/y7rdgqj3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COS418 Precept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21" name="Google Shape;121;p22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22" name="Google Shape;122;p22"/>
          <p:cNvSpPr txBox="1"/>
          <p:nvPr/>
        </p:nvSpPr>
        <p:spPr>
          <a:xfrm>
            <a:off x="188275" y="868875"/>
            <a:ext cx="460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3" name="Google Shape;123;p22"/>
          <p:cNvSpPr/>
          <p:nvPr/>
        </p:nvSpPr>
        <p:spPr>
          <a:xfrm rot="-961682">
            <a:off x="3218140" y="2872570"/>
            <a:ext cx="1942720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4972050" y="2112500"/>
            <a:ext cx="3765900" cy="7623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30" name="Google Shape;130;p23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31" name="Google Shape;131;p23"/>
          <p:cNvSpPr txBox="1"/>
          <p:nvPr/>
        </p:nvSpPr>
        <p:spPr>
          <a:xfrm>
            <a:off x="188275" y="868875"/>
            <a:ext cx="46002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value to default.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Short Variable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name := expression</a:t>
            </a:r>
            <a:endParaRPr i="1" sz="1600">
              <a:solidFill>
                <a:srgbClr val="6AA84F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/>
              <a:t>Only for local variables within a function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Note: Keep in mind </a:t>
            </a:r>
            <a:r>
              <a:rPr lang="en" sz="1600">
                <a:solidFill>
                  <a:srgbClr val="FF0000"/>
                </a:solidFill>
              </a:rPr>
              <a:t>:=</a:t>
            </a:r>
            <a:r>
              <a:rPr lang="en" sz="1600"/>
              <a:t> is a declaration, whereas </a:t>
            </a:r>
            <a:r>
              <a:rPr lang="en" sz="1600">
                <a:solidFill>
                  <a:srgbClr val="FF0000"/>
                </a:solidFill>
              </a:rPr>
              <a:t>=</a:t>
            </a:r>
            <a:r>
              <a:rPr lang="en" sz="1600"/>
              <a:t> is an assignment</a:t>
            </a:r>
            <a:endParaRPr sz="1600"/>
          </a:p>
        </p:txBody>
      </p:sp>
      <p:sp>
        <p:nvSpPr>
          <p:cNvPr id="132" name="Google Shape;132;p23"/>
          <p:cNvSpPr/>
          <p:nvPr/>
        </p:nvSpPr>
        <p:spPr>
          <a:xfrm rot="-961996">
            <a:off x="3540479" y="3816695"/>
            <a:ext cx="1423991" cy="28421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4975775" y="2939125"/>
            <a:ext cx="3765900" cy="10194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39" name="Google Shape;139;p24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</a:t>
            </a:r>
            <a:r>
              <a:rPr lang="en" sz="1600"/>
              <a:t>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46" name="Google Shape;146;p25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Function that returns two things; error is nil if successful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divide(x, y int) (float64, error)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>
                <a:solidFill>
                  <a:schemeClr val="dk1"/>
                </a:solidFill>
              </a:rPr>
              <a:t>y == </a:t>
            </a:r>
            <a:r>
              <a:rPr lang="en">
                <a:solidFill>
                  <a:srgbClr val="0000FF"/>
                </a:solidFill>
              </a:rPr>
              <a:t>0 </a:t>
            </a:r>
            <a:r>
              <a:rPr lang="en">
                <a:solidFill>
                  <a:schemeClr val="dk1"/>
                </a:solidFill>
              </a:rPr>
              <a:t>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rgbClr val="0000FF"/>
                </a:solidFill>
              </a:rPr>
              <a:t>0.0</a:t>
            </a:r>
            <a:r>
              <a:rPr lang="en">
                <a:solidFill>
                  <a:schemeClr val="dk1"/>
                </a:solidFill>
              </a:rPr>
              <a:t>, errors.New(</a:t>
            </a:r>
            <a:r>
              <a:rPr b="1" lang="en">
                <a:solidFill>
                  <a:srgbClr val="008000"/>
                </a:solidFill>
              </a:rPr>
              <a:t>"Divide by zero"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i="1" lang="en">
                <a:solidFill>
                  <a:srgbClr val="808080"/>
                </a:solidFill>
              </a:rPr>
              <a:t>// Cast x and y to float64 before dividing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float64(x) / float64(y), nil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53" name="Google Shape;153;p26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func name (parameter-list) (result-list) {</a:t>
            </a:r>
            <a:endParaRPr i="1" sz="1600">
              <a:solidFill>
                <a:srgbClr val="6AA84F"/>
              </a:solidFill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body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600">
                <a:solidFill>
                  <a:srgbClr val="6AA84F"/>
                </a:solidFill>
              </a:rPr>
              <a:t>}</a:t>
            </a:r>
            <a:endParaRPr i="1" sz="1600">
              <a:solidFill>
                <a:srgbClr val="6AA84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27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0" name="Google Shape;160;p27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b="1" lang="en">
                <a:solidFill>
                  <a:srgbClr val="000080"/>
                </a:solidFill>
              </a:rPr>
              <a:t>func</a:t>
            </a:r>
            <a:r>
              <a:rPr lang="en">
                <a:solidFill>
                  <a:schemeClr val="dk1"/>
                </a:solidFill>
              </a:rPr>
              <a:t>() int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6" name="Google Shape;166;p28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Functions</a:t>
            </a:r>
            <a:endParaRPr b="1" sz="1900"/>
          </a:p>
        </p:txBody>
      </p:sp>
      <p:sp>
        <p:nvSpPr>
          <p:cNvPr id="167" name="Google Shape;167;p28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  <p:sp>
        <p:nvSpPr>
          <p:cNvPr id="168" name="Google Shape;168;p28"/>
          <p:cNvSpPr/>
          <p:nvPr/>
        </p:nvSpPr>
        <p:spPr>
          <a:xfrm>
            <a:off x="4914975" y="1432825"/>
            <a:ext cx="1627800" cy="9093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75" name="Google Shape;175;p29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Loops </a:t>
            </a:r>
            <a:endParaRPr b="1" sz="1900"/>
          </a:p>
        </p:txBody>
      </p:sp>
      <p:sp>
        <p:nvSpPr>
          <p:cNvPr id="182" name="Google Shape;182;p30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  <p:sp>
        <p:nvSpPr>
          <p:cNvPr id="183" name="Google Shape;183;p30"/>
          <p:cNvSpPr/>
          <p:nvPr/>
        </p:nvSpPr>
        <p:spPr>
          <a:xfrm>
            <a:off x="5064375" y="2140050"/>
            <a:ext cx="1487400" cy="229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1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89" name="Google Shape;189;p31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Resources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tutorial: </a:t>
            </a:r>
            <a:r>
              <a:rPr lang="en" sz="22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https://tour.golang.org/list</a:t>
            </a:r>
            <a:endParaRPr sz="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Go Playground:</a:t>
            </a:r>
            <a:r>
              <a:rPr lang="en" sz="2200"/>
              <a:t> </a:t>
            </a:r>
            <a:r>
              <a:rPr lang="en" sz="2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https://play.golang.org</a:t>
            </a:r>
            <a:endParaRPr sz="2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standard docs: </a:t>
            </a:r>
            <a:r>
              <a:rPr lang="en" sz="2200" u="sng">
                <a:solidFill>
                  <a:schemeClr val="hlink"/>
                </a:solidFill>
                <a:hlinkClick r:id="rId5"/>
              </a:rPr>
              <a:t>http://go.dev/doc/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Basic syntax code in playground: </a:t>
            </a:r>
            <a:r>
              <a:rPr lang="en" sz="2200" u="sng">
                <a:solidFill>
                  <a:schemeClr val="accent5"/>
                </a:solidFill>
                <a:highlight>
                  <a:schemeClr val="lt1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https://tinyurl.com/y7rdgqj3</a:t>
            </a:r>
            <a:endParaRPr sz="2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var array = [8]int{1, 2, 3, 4, 5, 6, 7, 8}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95" name="Google Shape;195;p32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196" name="Google Shape;196;p32"/>
          <p:cNvSpPr txBox="1"/>
          <p:nvPr/>
        </p:nvSpPr>
        <p:spPr>
          <a:xfrm>
            <a:off x="362775" y="868875"/>
            <a:ext cx="4379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3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slicesAndArrays() {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var array = [...]int{1, 2, 3, 4, 5, 6, 7, 8}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fmt.Println(array)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fmt.Println(array[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3, 4, 5 </a:t>
            </a:r>
            <a:r>
              <a:rPr b="1" i="1" lang="en">
                <a:solidFill>
                  <a:srgbClr val="808080"/>
                </a:solidFill>
                <a:highlight>
                  <a:schemeClr val="lt1"/>
                </a:highlight>
              </a:rPr>
              <a:t>[type slice]</a:t>
            </a:r>
            <a:endParaRPr b="1"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fmt.Println(array[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:])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fmt.Println(array[: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])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      </a:t>
            </a:r>
            <a:endParaRPr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slice := make([]string,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slice[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"tic"</a:t>
            </a:r>
            <a:endParaRPr b="1">
              <a:solidFill>
                <a:srgbClr val="008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"tac"</a:t>
            </a:r>
            <a:endParaRPr b="1">
              <a:solidFill>
                <a:srgbClr val="008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slice[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] = 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"toe"</a:t>
            </a:r>
            <a:endParaRPr b="1">
              <a:solidFill>
                <a:srgbClr val="00800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fmt.Println(slice)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"tom"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slice = append(slice, 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"radar"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fmt.Println(slice)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index, value := </a:t>
            </a: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range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slice {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"%v: %v\n"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, index, value)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chemeClr val="lt1"/>
                </a:highlight>
              </a:rPr>
              <a:t>"Slice length = %v\n"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, len(slice))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02" name="Google Shape;202;p33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3" name="Google Shape;203;p33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4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09" name="Google Shape;209;p34"/>
          <p:cNvSpPr txBox="1"/>
          <p:nvPr/>
        </p:nvSpPr>
        <p:spPr>
          <a:xfrm>
            <a:off x="362775" y="868875"/>
            <a:ext cx="4379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 </a:t>
            </a:r>
            <a:endParaRPr sz="1600"/>
          </a:p>
        </p:txBody>
      </p:sp>
      <p:sp>
        <p:nvSpPr>
          <p:cNvPr id="210" name="Google Shape;210;p34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map whose keys have type string, and values have type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[string]int)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"yellow"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delete(myMap,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"Map size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len(myMap))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Composite Data Types</a:t>
            </a:r>
            <a:endParaRPr b="1" sz="1900"/>
          </a:p>
        </p:txBody>
      </p:sp>
      <p:sp>
        <p:nvSpPr>
          <p:cNvPr id="216" name="Google Shape;216;p35"/>
          <p:cNvSpPr txBox="1"/>
          <p:nvPr/>
        </p:nvSpPr>
        <p:spPr>
          <a:xfrm>
            <a:off x="362775" y="868875"/>
            <a:ext cx="4379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Struct: contain arbitrary fields and type</a:t>
            </a:r>
            <a:r>
              <a:rPr lang="en" sz="1600"/>
              <a:t>s </a:t>
            </a:r>
            <a:r>
              <a:rPr lang="en" sz="1600"/>
              <a:t>  </a:t>
            </a:r>
            <a:endParaRPr sz="1600"/>
          </a:p>
        </p:txBody>
      </p:sp>
      <p:sp>
        <p:nvSpPr>
          <p:cNvPr id="217" name="Google Shape;217;p35"/>
          <p:cNvSpPr txBox="1"/>
          <p:nvPr/>
        </p:nvSpPr>
        <p:spPr>
          <a:xfrm>
            <a:off x="5128200" y="915975"/>
            <a:ext cx="3749100" cy="318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Object-Oriented Programming (OOP) in Go </a:t>
            </a:r>
            <a:endParaRPr b="1" sz="1900"/>
          </a:p>
        </p:txBody>
      </p:sp>
      <p:sp>
        <p:nvSpPr>
          <p:cNvPr id="223" name="Google Shape;223;p36"/>
          <p:cNvSpPr txBox="1"/>
          <p:nvPr/>
        </p:nvSpPr>
        <p:spPr>
          <a:xfrm>
            <a:off x="362775" y="868875"/>
            <a:ext cx="4267500" cy="4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Go also provides programmers with an OOP paradigm.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Object: a value or variable that has methods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Method: a function associated with a particular type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Methods in Go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 Declaration</a:t>
            </a:r>
            <a:endParaRPr sz="16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Similar to function declaration, but add an extra parameter between </a:t>
            </a:r>
            <a:r>
              <a:rPr i="1" lang="en" sz="1600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chemeClr val="dk1"/>
                </a:solidFill>
              </a:rPr>
              <a:t> and </a:t>
            </a:r>
            <a:r>
              <a:rPr i="1" lang="en" sz="1600">
                <a:solidFill>
                  <a:srgbClr val="6AA84F"/>
                </a:solidFill>
              </a:rPr>
              <a:t>name</a:t>
            </a:r>
            <a:r>
              <a:rPr lang="en" sz="1600">
                <a:solidFill>
                  <a:schemeClr val="dk1"/>
                </a:solidFill>
              </a:rPr>
              <a:t>. This will attach the function to the type of the parameter.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Example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	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</a:t>
            </a:r>
            <a:r>
              <a:rPr lang="en" sz="1600"/>
              <a:t> </a:t>
            </a:r>
            <a:endParaRPr sz="1600"/>
          </a:p>
        </p:txBody>
      </p:sp>
      <p:sp>
        <p:nvSpPr>
          <p:cNvPr id="224" name="Google Shape;224;p36"/>
          <p:cNvSpPr txBox="1"/>
          <p:nvPr/>
        </p:nvSpPr>
        <p:spPr>
          <a:xfrm>
            <a:off x="4808825" y="677100"/>
            <a:ext cx="4267500" cy="437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import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“math”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Declare a struct named Point with x, y positions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type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Point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struct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{ X, Y float64} 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Implement a method that find Hypotenuse distance between one Point and another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f</a:t>
            </a:r>
            <a:r>
              <a:rPr b="1" lang="en" sz="1300">
                <a:solidFill>
                  <a:srgbClr val="000080"/>
                </a:solidFill>
                <a:highlight>
                  <a:srgbClr val="FFFFFF"/>
                </a:highlight>
              </a:rPr>
              <a:t>unc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(p Point) Distance(q Point) float64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{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standard function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Distance(p Point, q Point) float64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 </a:t>
            </a: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main()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p := Point{1, 2}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q := Point{4, 6}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fmt.Println(p.Distance(q))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method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fmt.Println(Distance(p, q)) </a:t>
            </a:r>
            <a:r>
              <a:rPr i="1" lang="en" sz="1300">
                <a:solidFill>
                  <a:srgbClr val="808080"/>
                </a:solidFill>
                <a:highlight>
                  <a:schemeClr val="lt1"/>
                </a:highlight>
              </a:rPr>
              <a:t>// “5” function call</a:t>
            </a:r>
            <a:endParaRPr i="1" sz="1300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30" name="Google Shape;230;p37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36" name="Google Shape;236;p38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Go Routines</a:t>
            </a:r>
            <a:endParaRPr b="1" sz="1900"/>
          </a:p>
        </p:txBody>
      </p:sp>
      <p:sp>
        <p:nvSpPr>
          <p:cNvPr id="237" name="Google Shape;237;p38"/>
          <p:cNvSpPr txBox="1"/>
          <p:nvPr/>
        </p:nvSpPr>
        <p:spPr>
          <a:xfrm>
            <a:off x="6073575" y="766350"/>
            <a:ext cx="2745300" cy="2859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4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8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9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0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1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6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2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3 in a goroutine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Launched the goroutines</a:t>
            </a:r>
            <a:endParaRPr/>
          </a:p>
        </p:txBody>
      </p:sp>
      <p:sp>
        <p:nvSpPr>
          <p:cNvPr id="238" name="Google Shape;238;p38"/>
          <p:cNvSpPr/>
          <p:nvPr/>
        </p:nvSpPr>
        <p:spPr>
          <a:xfrm>
            <a:off x="1160350" y="1910450"/>
            <a:ext cx="4197300" cy="5511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9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rgbClr val="000080"/>
                </a:solidFill>
                <a:highlight>
                  <a:srgbClr val="FFFFFF"/>
                </a:highlight>
              </a:rPr>
              <a:t>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44" name="Google Shape;244;p39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j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50" name="Google Shape;250;p40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  <p:sp>
        <p:nvSpPr>
          <p:cNvPr id="251" name="Google Shape;251;p40"/>
          <p:cNvSpPr/>
          <p:nvPr/>
        </p:nvSpPr>
        <p:spPr>
          <a:xfrm>
            <a:off x="664375" y="1414475"/>
            <a:ext cx="1735800" cy="220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40"/>
          <p:cNvSpPr/>
          <p:nvPr/>
        </p:nvSpPr>
        <p:spPr>
          <a:xfrm>
            <a:off x="1331125" y="2461500"/>
            <a:ext cx="28143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40"/>
          <p:cNvSpPr/>
          <p:nvPr/>
        </p:nvSpPr>
        <p:spPr>
          <a:xfrm>
            <a:off x="1079400" y="4092675"/>
            <a:ext cx="44898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40"/>
          <p:cNvSpPr txBox="1"/>
          <p:nvPr/>
        </p:nvSpPr>
        <p:spPr>
          <a:xfrm>
            <a:off x="5752650" y="1414475"/>
            <a:ext cx="3133800" cy="831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v     // Send v to channel ch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v := &lt;-ch  // Receive from ch, and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// assign value to v</a:t>
            </a:r>
            <a:endParaRPr sz="1200">
              <a:solidFill>
                <a:srgbClr val="333333"/>
              </a:solidFill>
              <a:highlight>
                <a:srgbClr val="FAFAFA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1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j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j++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60" name="Google Shape;260;p41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(Unbuffered) Channels </a:t>
            </a:r>
            <a:endParaRPr b="1" sz="1900"/>
          </a:p>
        </p:txBody>
      </p:sp>
      <p:sp>
        <p:nvSpPr>
          <p:cNvPr id="261" name="Google Shape;261;p41"/>
          <p:cNvSpPr txBox="1"/>
          <p:nvPr/>
        </p:nvSpPr>
        <p:spPr>
          <a:xfrm>
            <a:off x="6073575" y="766350"/>
            <a:ext cx="2745300" cy="340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Output: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25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36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49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64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81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100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62" name="Google Shape;262;p41"/>
          <p:cNvSpPr/>
          <p:nvPr/>
        </p:nvSpPr>
        <p:spPr>
          <a:xfrm>
            <a:off x="664375" y="1414475"/>
            <a:ext cx="1735800" cy="2205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41"/>
          <p:cNvSpPr/>
          <p:nvPr/>
        </p:nvSpPr>
        <p:spPr>
          <a:xfrm>
            <a:off x="1331125" y="2461500"/>
            <a:ext cx="28143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1"/>
          <p:cNvSpPr/>
          <p:nvPr/>
        </p:nvSpPr>
        <p:spPr>
          <a:xfrm>
            <a:off x="1079400" y="4092675"/>
            <a:ext cx="4489800" cy="5970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Today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Go Basics</a:t>
            </a:r>
            <a:endParaRPr sz="23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Program Structure 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Variables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Functions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Loops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Composite Data Types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OOP in Go </a:t>
            </a:r>
            <a:endParaRPr sz="19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Exercise Time </a:t>
            </a:r>
            <a:endParaRPr sz="23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2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70" name="Google Shape;270;p42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</a:t>
            </a:r>
            <a:r>
              <a:rPr b="1" lang="en" sz="1900"/>
              <a:t>Channels </a:t>
            </a:r>
            <a:endParaRPr b="1" sz="19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276" name="Google Shape;276;p43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Buffered Channels </a:t>
            </a:r>
            <a:endParaRPr b="1" sz="1900"/>
          </a:p>
        </p:txBody>
      </p:sp>
      <p:sp>
        <p:nvSpPr>
          <p:cNvPr id="277" name="Google Shape;277;p43"/>
          <p:cNvSpPr txBox="1"/>
          <p:nvPr/>
        </p:nvSpPr>
        <p:spPr>
          <a:xfrm>
            <a:off x="6073575" y="766350"/>
            <a:ext cx="2745300" cy="1326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1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2 from 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3 from channel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8" name="Google Shape;278;p43"/>
          <p:cNvSpPr/>
          <p:nvPr/>
        </p:nvSpPr>
        <p:spPr>
          <a:xfrm>
            <a:off x="743300" y="1772625"/>
            <a:ext cx="2024400" cy="8541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43"/>
          <p:cNvSpPr/>
          <p:nvPr/>
        </p:nvSpPr>
        <p:spPr>
          <a:xfrm>
            <a:off x="1134500" y="3238450"/>
            <a:ext cx="4149900" cy="242700"/>
          </a:xfrm>
          <a:prstGeom prst="rect">
            <a:avLst/>
          </a:prstGeom>
          <a:noFill/>
          <a:ln cap="flat" cmpd="sng" w="38100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4"/>
          <p:cNvSpPr txBox="1"/>
          <p:nvPr>
            <p:ph idx="4294967295" type="ctrTitle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</a:t>
            </a:r>
            <a:endParaRPr sz="6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5"/>
          <p:cNvSpPr txBox="1"/>
          <p:nvPr/>
        </p:nvSpPr>
        <p:spPr>
          <a:xfrm>
            <a:off x="185000" y="720600"/>
            <a:ext cx="44478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oriented programming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Convention: capitalize first letter of public fields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public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is called a receiver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Bite()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CHOMP!\n"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Because functions in Go are pass by value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(as opposed to pass by reference), receiver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methods generally take in pointers to the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instead of the object itself.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ChangeName(newName string)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s.Name = newName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290" name="Google Shape;290;p45"/>
          <p:cNvSpPr txBox="1"/>
          <p:nvPr/>
        </p:nvSpPr>
        <p:spPr>
          <a:xfrm>
            <a:off x="4503575" y="953100"/>
            <a:ext cx="4521900" cy="4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Receiver methods can take in other objects as well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Greet(s2 *Shark)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if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(s.Age &lt; s2.Age)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your majesty\n"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else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yo what's up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s.Name, s2.Name)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"Bruce"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shark2 := Shark{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"Sharkira"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shark1.Bite()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shark1.ChangeName(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"Lee"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shark1.Greet(&amp;shark2)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pass in pointer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shark2.Greet(&amp;shark1)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cxnSp>
        <p:nvCxnSpPr>
          <p:cNvPr id="291" name="Google Shape;291;p45"/>
          <p:cNvCxnSpPr/>
          <p:nvPr/>
        </p:nvCxnSpPr>
        <p:spPr>
          <a:xfrm flipH="1">
            <a:off x="4342300" y="413550"/>
            <a:ext cx="25800" cy="4633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2" name="Google Shape;292;p45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Sharks and Their Methods</a:t>
            </a:r>
            <a:endParaRPr b="1" sz="1900"/>
          </a:p>
        </p:txBody>
      </p:sp>
      <p:sp>
        <p:nvSpPr>
          <p:cNvPr id="293" name="Google Shape;293;p45"/>
          <p:cNvSpPr txBox="1"/>
          <p:nvPr/>
        </p:nvSpPr>
        <p:spPr>
          <a:xfrm>
            <a:off x="6464075" y="52200"/>
            <a:ext cx="2400600" cy="951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Output: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Bruce says CHOMP!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Lee says your majesty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Sharkira says yo what's up Lee</a:t>
            </a:r>
            <a:endParaRPr sz="15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errors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9" name="Google Shape;79;p17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0" name="Google Shape;80;p17"/>
          <p:cNvSpPr txBox="1"/>
          <p:nvPr/>
        </p:nvSpPr>
        <p:spPr>
          <a:xfrm>
            <a:off x="362775" y="868875"/>
            <a:ext cx="4379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81" name="Google Shape;81;p17"/>
          <p:cNvSpPr/>
          <p:nvPr/>
        </p:nvSpPr>
        <p:spPr>
          <a:xfrm rot="-2475379">
            <a:off x="4078153" y="942789"/>
            <a:ext cx="987673" cy="28444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4962875" y="394950"/>
            <a:ext cx="3600600" cy="477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89" name="Google Shape;89;p18"/>
          <p:cNvSpPr txBox="1"/>
          <p:nvPr/>
        </p:nvSpPr>
        <p:spPr>
          <a:xfrm>
            <a:off x="362775" y="868875"/>
            <a:ext cx="43791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0" name="Google Shape;90;p18"/>
          <p:cNvSpPr/>
          <p:nvPr/>
        </p:nvSpPr>
        <p:spPr>
          <a:xfrm rot="-1100314">
            <a:off x="3123508" y="1633829"/>
            <a:ext cx="1917481" cy="284416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/>
          <p:nvPr/>
        </p:nvSpPr>
        <p:spPr>
          <a:xfrm>
            <a:off x="4990425" y="946050"/>
            <a:ext cx="3765900" cy="12666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Program Structure</a:t>
            </a:r>
            <a:endParaRPr b="1" sz="1900"/>
          </a:p>
        </p:txBody>
      </p:sp>
      <p:sp>
        <p:nvSpPr>
          <p:cNvPr id="98" name="Google Shape;98;p19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Package-level declarations: var, func, const, type 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9" name="Google Shape;99;p19"/>
          <p:cNvSpPr/>
          <p:nvPr/>
        </p:nvSpPr>
        <p:spPr>
          <a:xfrm rot="521715">
            <a:off x="1987907" y="2722322"/>
            <a:ext cx="3105594" cy="284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4953700" y="2231225"/>
            <a:ext cx="3765900" cy="25725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362775" y="335275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/>
        </p:nvSpPr>
        <p:spPr>
          <a:xfrm>
            <a:off x="4788350" y="148200"/>
            <a:ext cx="4280400" cy="4847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Variables </a:t>
            </a:r>
            <a:endParaRPr b="1" sz="2300"/>
          </a:p>
        </p:txBody>
      </p:sp>
      <p:sp>
        <p:nvSpPr>
          <p:cNvPr id="113" name="Google Shape;113;p21"/>
          <p:cNvSpPr txBox="1"/>
          <p:nvPr/>
        </p:nvSpPr>
        <p:spPr>
          <a:xfrm>
            <a:off x="188275" y="868875"/>
            <a:ext cx="4600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Variable Declaration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General form: </a:t>
            </a:r>
            <a:r>
              <a:rPr i="1" lang="en" sz="1600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en" sz="1600">
                <a:solidFill>
                  <a:srgbClr val="6AA84F"/>
                </a:solidFill>
              </a:rPr>
              <a:t>var name type</a:t>
            </a:r>
            <a:r>
              <a:rPr lang="en" sz="1600">
                <a:solidFill>
                  <a:schemeClr val="dk1"/>
                </a:solidFill>
              </a:rPr>
              <a:t> (sans </a:t>
            </a:r>
            <a:r>
              <a:rPr i="1" lang="en" sz="1600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)</a:t>
            </a:r>
            <a:r>
              <a:rPr i="1" lang="en" sz="1600">
                <a:solidFill>
                  <a:srgbClr val="6AA84F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initializes to default value. 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0 for int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false for bool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“” for strings</a:t>
            </a:r>
            <a:endParaRPr sz="1600">
              <a:solidFill>
                <a:schemeClr val="dk1"/>
              </a:solidFill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>
                <a:solidFill>
                  <a:schemeClr val="dk1"/>
                </a:solidFill>
              </a:rPr>
              <a:t>nil for pointers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14" name="Google Shape;114;p21"/>
          <p:cNvSpPr/>
          <p:nvPr/>
        </p:nvSpPr>
        <p:spPr>
          <a:xfrm rot="-875356">
            <a:off x="2989745" y="1914387"/>
            <a:ext cx="1944911" cy="28458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/>
          <p:nvPr/>
        </p:nvSpPr>
        <p:spPr>
          <a:xfrm>
            <a:off x="4834275" y="1258325"/>
            <a:ext cx="3870900" cy="8910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