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Lst>
  <p:sldSz cx="121793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Helvetica Neue Medium"/>
      </a:defRPr>
    </a:lvl1pPr>
    <a:lvl2pPr indent="228600" latinLnBrk="0">
      <a:defRPr sz="1200">
        <a:latin typeface="+mn-lt"/>
        <a:ea typeface="+mn-ea"/>
        <a:cs typeface="+mn-cs"/>
        <a:sym typeface="Helvetica Neue Medium"/>
      </a:defRPr>
    </a:lvl2pPr>
    <a:lvl3pPr indent="457200" latinLnBrk="0">
      <a:defRPr sz="1200">
        <a:latin typeface="+mn-lt"/>
        <a:ea typeface="+mn-ea"/>
        <a:cs typeface="+mn-cs"/>
        <a:sym typeface="Helvetica Neue Medium"/>
      </a:defRPr>
    </a:lvl3pPr>
    <a:lvl4pPr indent="685800" latinLnBrk="0">
      <a:defRPr sz="1200">
        <a:latin typeface="+mn-lt"/>
        <a:ea typeface="+mn-ea"/>
        <a:cs typeface="+mn-cs"/>
        <a:sym typeface="Helvetica Neue Medium"/>
      </a:defRPr>
    </a:lvl4pPr>
    <a:lvl5pPr indent="914400" latinLnBrk="0">
      <a:defRPr sz="1200">
        <a:latin typeface="+mn-lt"/>
        <a:ea typeface="+mn-ea"/>
        <a:cs typeface="+mn-cs"/>
        <a:sym typeface="Helvetica Neue Medium"/>
      </a:defRPr>
    </a:lvl5pPr>
    <a:lvl6pPr indent="1143000" latinLnBrk="0">
      <a:defRPr sz="1200">
        <a:latin typeface="+mn-lt"/>
        <a:ea typeface="+mn-ea"/>
        <a:cs typeface="+mn-cs"/>
        <a:sym typeface="Helvetica Neue Medium"/>
      </a:defRPr>
    </a:lvl6pPr>
    <a:lvl7pPr indent="1371600" latinLnBrk="0">
      <a:defRPr sz="1200">
        <a:latin typeface="+mn-lt"/>
        <a:ea typeface="+mn-ea"/>
        <a:cs typeface="+mn-cs"/>
        <a:sym typeface="Helvetica Neue Medium"/>
      </a:defRPr>
    </a:lvl7pPr>
    <a:lvl8pPr indent="1600200" latinLnBrk="0">
      <a:defRPr sz="1200">
        <a:latin typeface="+mn-lt"/>
        <a:ea typeface="+mn-ea"/>
        <a:cs typeface="+mn-cs"/>
        <a:sym typeface="Helvetica Neue Medium"/>
      </a:defRPr>
    </a:lvl8pPr>
    <a:lvl9pPr indent="1828800" latinLnBrk="0">
      <a:defRPr sz="1200">
        <a:latin typeface="+mn-lt"/>
        <a:ea typeface="+mn-ea"/>
        <a:cs typeface="+mn-cs"/>
        <a:sym typeface="Helvetica Neue Medium"/>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Relationships>

</file>

<file path=ppt/notesSlides/_rels/notesSlide6.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1" name="Shape 121"/>
          <p:cNvSpPr/>
          <p:nvPr>
            <p:ph type="sldImg"/>
          </p:nvPr>
        </p:nvSpPr>
        <p:spPr>
          <a:prstGeom prst="rect">
            <a:avLst/>
          </a:prstGeom>
        </p:spPr>
        <p:txBody>
          <a:bodyPr/>
          <a:lstStyle/>
          <a:p>
            <a:pPr/>
          </a:p>
        </p:txBody>
      </p:sp>
      <p:sp>
        <p:nvSpPr>
          <p:cNvPr id="122" name="Shape 122"/>
          <p:cNvSpPr/>
          <p:nvPr>
            <p:ph type="body" sz="quarter" idx="1"/>
          </p:nvPr>
        </p:nvSpPr>
        <p:spPr>
          <a:prstGeom prst="rect">
            <a:avLst/>
          </a:prstGeom>
        </p:spPr>
        <p:txBody>
          <a:bodyPr/>
          <a:lstStyle/>
          <a:p>
            <a:pPr/>
            <a:r>
              <a:t>[Draw out users and possible connections on the board]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Shape 131"/>
          <p:cNvSpPr/>
          <p:nvPr>
            <p:ph type="sldImg"/>
          </p:nvPr>
        </p:nvSpPr>
        <p:spPr>
          <a:prstGeom prst="rect">
            <a:avLst/>
          </a:prstGeom>
        </p:spPr>
        <p:txBody>
          <a:bodyPr/>
          <a:lstStyle/>
          <a:p>
            <a:pPr/>
          </a:p>
        </p:txBody>
      </p:sp>
      <p:sp>
        <p:nvSpPr>
          <p:cNvPr id="132" name="Shape 132"/>
          <p:cNvSpPr/>
          <p:nvPr>
            <p:ph type="body" sz="quarter" idx="1"/>
          </p:nvPr>
        </p:nvSpPr>
        <p:spPr>
          <a:prstGeom prst="rect">
            <a:avLst/>
          </a:prstGeom>
        </p:spPr>
        <p:txBody>
          <a:bodyPr/>
          <a:lstStyle/>
          <a:p>
            <a:pPr/>
            <a:r>
              <a:t>(Bayou specifies a “dependency check” that determines if there is a conflict.  It is a database query with an expected result. If the result doesn’t match, it’s a conflict and a special type of update is performed called a “merge procedure”. This terminology is not important for us and the idea of splitting out the check and the special type of update is an optimization to improve performance in the normal case when there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Shape 187"/>
          <p:cNvSpPr/>
          <p:nvPr>
            <p:ph type="sldImg"/>
          </p:nvPr>
        </p:nvSpPr>
        <p:spPr>
          <a:prstGeom prst="rect">
            <a:avLst/>
          </a:prstGeom>
        </p:spPr>
        <p:txBody>
          <a:bodyPr/>
          <a:lstStyle/>
          <a:p>
            <a:pPr/>
          </a:p>
        </p:txBody>
      </p:sp>
      <p:sp>
        <p:nvSpPr>
          <p:cNvPr id="188" name="Shape 188"/>
          <p:cNvSpPr/>
          <p:nvPr>
            <p:ph type="body" sz="quarter" idx="1"/>
          </p:nvPr>
        </p:nvSpPr>
        <p:spPr>
          <a:prstGeom prst="rect">
            <a:avLst/>
          </a:prstGeom>
        </p:spPr>
        <p:txBody>
          <a:bodyPr/>
          <a:lstStyle/>
          <a:p>
            <a:pPr/>
            <a:r>
              <a:t>A: lamport clocks provide some total ordering of them</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Shape 206"/>
          <p:cNvSpPr/>
          <p:nvPr>
            <p:ph type="sldImg"/>
          </p:nvPr>
        </p:nvSpPr>
        <p:spPr>
          <a:prstGeom prst="rect">
            <a:avLst/>
          </a:prstGeom>
        </p:spPr>
        <p:txBody>
          <a:bodyPr/>
          <a:lstStyle/>
          <a:p>
            <a:pPr/>
          </a:p>
        </p:txBody>
      </p:sp>
      <p:sp>
        <p:nvSpPr>
          <p:cNvPr id="207" name="Shape 207"/>
          <p:cNvSpPr/>
          <p:nvPr>
            <p:ph type="body" sz="quarter" idx="1"/>
          </p:nvPr>
        </p:nvSpPr>
        <p:spPr>
          <a:prstGeom prst="rect">
            <a:avLst/>
          </a:prstGeom>
        </p:spPr>
        <p:txBody>
          <a:bodyPr/>
          <a:lstStyle/>
          <a:p>
            <a:pPr/>
            <a:r>
              <a:t>For instance, if I have a conference room where I want priority in booking it and never having things be tentative I can make my laptop the primary</a:t>
            </a:r>
          </a:p>
          <a:p>
            <a:pPr/>
          </a:p>
          <a:p>
            <a:pPr/>
            <a:r>
              <a:t>Or if there are conference rooms in a satellite office in LA, can have the primary in LA nearby where most booking will occur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0" name="Shape 220"/>
          <p:cNvSpPr/>
          <p:nvPr>
            <p:ph type="sldImg"/>
          </p:nvPr>
        </p:nvSpPr>
        <p:spPr>
          <a:prstGeom prst="rect">
            <a:avLst/>
          </a:prstGeom>
        </p:spPr>
        <p:txBody>
          <a:bodyPr/>
          <a:lstStyle/>
          <a:p>
            <a:pPr/>
          </a:p>
        </p:txBody>
      </p:sp>
      <p:sp>
        <p:nvSpPr>
          <p:cNvPr id="221" name="Shape 221"/>
          <p:cNvSpPr/>
          <p:nvPr>
            <p:ph type="body" sz="quarter" idx="1"/>
          </p:nvPr>
        </p:nvSpPr>
        <p:spPr>
          <a:prstGeom prst="rect">
            <a:avLst/>
          </a:prstGeom>
        </p:spPr>
        <p:txBody>
          <a:bodyPr/>
          <a:lstStyle/>
          <a:p>
            <a:pPr/>
            <a:r>
              <a:t>They can behave strangely, though not too strangely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5" name="Shape 565"/>
          <p:cNvSpPr/>
          <p:nvPr>
            <p:ph type="sldImg"/>
          </p:nvPr>
        </p:nvSpPr>
        <p:spPr>
          <a:prstGeom prst="rect">
            <a:avLst/>
          </a:prstGeom>
        </p:spPr>
        <p:txBody>
          <a:bodyPr/>
          <a:lstStyle/>
          <a:p>
            <a:pPr/>
          </a:p>
        </p:txBody>
      </p:sp>
      <p:sp>
        <p:nvSpPr>
          <p:cNvPr id="566" name="Shape 566"/>
          <p:cNvSpPr/>
          <p:nvPr>
            <p:ph type="body" sz="quarter" idx="1"/>
          </p:nvPr>
        </p:nvSpPr>
        <p:spPr>
          <a:prstGeom prst="rect">
            <a:avLst/>
          </a:prstGeom>
        </p:spPr>
        <p:txBody>
          <a:bodyPr/>
          <a:lstStyle/>
          <a:p>
            <a:pPr/>
            <a:r>
              <a:t>A before b in the same process: that process puts them in the log in that order</a:t>
            </a:r>
          </a:p>
          <a:p>
            <a:pPr/>
            <a:r>
              <a:t>If a before b across processes, then a must have been synced to the process that originated b, before b originated (by definition of causality). So the lamport clock on the process that originated b, will be advanced past a, and thus give b a higher timestamp</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3603" y="1122362"/>
            <a:ext cx="9141619" cy="2387601"/>
          </a:xfrm>
          <a:prstGeom prst="rect">
            <a:avLst/>
          </a:prstGeom>
        </p:spPr>
        <p:txBody>
          <a:bodyPr anchor="b"/>
          <a:lstStyle>
            <a:lvl1pPr algn="ctr">
              <a:defRPr sz="5900"/>
            </a:lvl1pPr>
          </a:lstStyle>
          <a:p>
            <a:pPr/>
            <a:r>
              <a:t>Title Text</a:t>
            </a:r>
          </a:p>
        </p:txBody>
      </p:sp>
      <p:sp>
        <p:nvSpPr>
          <p:cNvPr id="12" name="Body Level One…"/>
          <p:cNvSpPr txBox="1"/>
          <p:nvPr>
            <p:ph type="body" sz="quarter" idx="1"/>
          </p:nvPr>
        </p:nvSpPr>
        <p:spPr>
          <a:xfrm>
            <a:off x="1523603" y="3602037"/>
            <a:ext cx="9141619" cy="1655763"/>
          </a:xfrm>
          <a:prstGeom prst="rect">
            <a:avLst/>
          </a:prstGeom>
        </p:spPr>
        <p:txBody>
          <a:bodyPr/>
          <a:lstStyle>
            <a:lvl1pPr marL="0" indent="0" algn="ctr">
              <a:buSzTx/>
              <a:buFontTx/>
              <a:buNone/>
              <a:defRPr sz="2300"/>
            </a:lvl1pPr>
            <a:lvl2pPr marL="0" indent="457062" algn="ctr">
              <a:buSzTx/>
              <a:buFontTx/>
              <a:buNone/>
              <a:defRPr sz="2300"/>
            </a:lvl2pPr>
            <a:lvl3pPr marL="0" indent="914125" algn="ctr">
              <a:buSzTx/>
              <a:buFontTx/>
              <a:buNone/>
              <a:defRPr sz="2300"/>
            </a:lvl3pPr>
            <a:lvl4pPr marL="0" indent="1371188" algn="ctr">
              <a:buSzTx/>
              <a:buFontTx/>
              <a:buNone/>
              <a:defRPr sz="2300"/>
            </a:lvl4pPr>
            <a:lvl5pPr marL="0" indent="1828251" algn="ctr">
              <a:buSzTx/>
              <a:buFontTx/>
              <a:buNone/>
              <a:defRPr sz="23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632" y="1709739"/>
            <a:ext cx="10512864" cy="2852737"/>
          </a:xfrm>
          <a:prstGeom prst="rect">
            <a:avLst/>
          </a:prstGeom>
        </p:spPr>
        <p:txBody>
          <a:bodyPr anchor="b"/>
          <a:lstStyle>
            <a:lvl1pPr>
              <a:defRPr sz="5900"/>
            </a:lvl1pPr>
          </a:lstStyle>
          <a:p>
            <a:pPr/>
            <a:r>
              <a:t>Title Text</a:t>
            </a:r>
          </a:p>
        </p:txBody>
      </p:sp>
      <p:sp>
        <p:nvSpPr>
          <p:cNvPr id="30" name="Body Level One…"/>
          <p:cNvSpPr txBox="1"/>
          <p:nvPr>
            <p:ph type="body" sz="quarter" idx="1"/>
          </p:nvPr>
        </p:nvSpPr>
        <p:spPr>
          <a:xfrm>
            <a:off x="831632" y="4589464"/>
            <a:ext cx="10512864" cy="1500188"/>
          </a:xfrm>
          <a:prstGeom prst="rect">
            <a:avLst/>
          </a:prstGeom>
        </p:spPr>
        <p:txBody>
          <a:bodyPr/>
          <a:lstStyle>
            <a:lvl1pPr marL="0" indent="0">
              <a:buSzTx/>
              <a:buFontTx/>
              <a:buNone/>
              <a:defRPr sz="2300">
                <a:solidFill>
                  <a:srgbClr val="888888"/>
                </a:solidFill>
              </a:defRPr>
            </a:lvl1pPr>
            <a:lvl2pPr marL="0" indent="457062">
              <a:buSzTx/>
              <a:buFontTx/>
              <a:buNone/>
              <a:defRPr sz="2300">
                <a:solidFill>
                  <a:srgbClr val="888888"/>
                </a:solidFill>
              </a:defRPr>
            </a:lvl2pPr>
            <a:lvl3pPr marL="0" indent="914125">
              <a:buSzTx/>
              <a:buFontTx/>
              <a:buNone/>
              <a:defRPr sz="2300">
                <a:solidFill>
                  <a:srgbClr val="888888"/>
                </a:solidFill>
              </a:defRPr>
            </a:lvl3pPr>
            <a:lvl4pPr marL="0" indent="1371188">
              <a:buSzTx/>
              <a:buFontTx/>
              <a:buNone/>
              <a:defRPr sz="2300">
                <a:solidFill>
                  <a:srgbClr val="888888"/>
                </a:solidFill>
              </a:defRPr>
            </a:lvl4pPr>
            <a:lvl5pPr marL="0" indent="1828251">
              <a:buSzTx/>
              <a:buFontTx/>
              <a:buNone/>
              <a:defRPr sz="23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7981" y="1825625"/>
            <a:ext cx="5180252" cy="4351338"/>
          </a:xfrm>
          <a:prstGeom prst="rect">
            <a:avLst/>
          </a:prstGeom>
        </p:spPr>
        <p:txBody>
          <a:bodyPr/>
          <a:lstStyle>
            <a:lvl1pPr>
              <a:defRPr sz="2700"/>
            </a:lvl1pPr>
            <a:lvl2pPr marL="725338" indent="-268275">
              <a:defRPr sz="2700"/>
            </a:lvl2pPr>
            <a:lvl3pPr marL="1238880" indent="-324754">
              <a:defRPr sz="2700"/>
            </a:lvl3pPr>
            <a:lvl4pPr marL="1734149" indent="-362960">
              <a:defRPr sz="2700"/>
            </a:lvl4pPr>
            <a:lvl5pPr marL="2191212" indent="-362960">
              <a:defRPr sz="27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569" y="365125"/>
            <a:ext cx="10512863" cy="1325564"/>
          </a:xfrm>
          <a:prstGeom prst="rect">
            <a:avLst/>
          </a:prstGeom>
        </p:spPr>
        <p:txBody>
          <a:bodyPr/>
          <a:lstStyle/>
          <a:p>
            <a:pPr/>
            <a:r>
              <a:t>Title Text</a:t>
            </a:r>
          </a:p>
        </p:txBody>
      </p:sp>
      <p:sp>
        <p:nvSpPr>
          <p:cNvPr id="48" name="Body Level One…"/>
          <p:cNvSpPr txBox="1"/>
          <p:nvPr>
            <p:ph type="body" sz="quarter" idx="1"/>
          </p:nvPr>
        </p:nvSpPr>
        <p:spPr>
          <a:xfrm>
            <a:off x="839569" y="1681163"/>
            <a:ext cx="5156446" cy="823913"/>
          </a:xfrm>
          <a:prstGeom prst="rect">
            <a:avLst/>
          </a:prstGeom>
        </p:spPr>
        <p:txBody>
          <a:bodyPr anchor="b"/>
          <a:lstStyle>
            <a:lvl1pPr marL="0" indent="0">
              <a:buSzTx/>
              <a:buFontTx/>
              <a:buNone/>
              <a:defRPr sz="2300"/>
            </a:lvl1pPr>
            <a:lvl2pPr marL="0" indent="457062">
              <a:buSzTx/>
              <a:buFontTx/>
              <a:buNone/>
              <a:defRPr sz="2300"/>
            </a:lvl2pPr>
            <a:lvl3pPr marL="0" indent="914125">
              <a:buSzTx/>
              <a:buFontTx/>
              <a:buNone/>
              <a:defRPr sz="2300"/>
            </a:lvl3pPr>
            <a:lvl4pPr marL="0" indent="1371188">
              <a:buSzTx/>
              <a:buFontTx/>
              <a:buNone/>
              <a:defRPr sz="2300"/>
            </a:lvl4pPr>
            <a:lvl5pPr marL="0" indent="1828251">
              <a:buSzTx/>
              <a:buFontTx/>
              <a:buNone/>
              <a:defRPr sz="23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0593" y="1681163"/>
            <a:ext cx="5181839" cy="823913"/>
          </a:xfrm>
          <a:prstGeom prst="rect">
            <a:avLst/>
          </a:prstGeom>
        </p:spPr>
        <p:txBody>
          <a:bodyPr anchor="b"/>
          <a:lstStyle/>
          <a:p>
            <a:pPr marL="0" indent="0">
              <a:buSzTx/>
              <a:buFontTx/>
              <a:buNone/>
              <a:defRPr sz="23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569" y="457200"/>
            <a:ext cx="3931215" cy="1600200"/>
          </a:xfrm>
          <a:prstGeom prst="rect">
            <a:avLst/>
          </a:prstGeom>
        </p:spPr>
        <p:txBody>
          <a:bodyPr anchor="b"/>
          <a:lstStyle>
            <a:lvl1pPr>
              <a:defRPr sz="3100"/>
            </a:lvl1pPr>
          </a:lstStyle>
          <a:p>
            <a:pPr/>
            <a:r>
              <a:t>Title Text</a:t>
            </a:r>
          </a:p>
        </p:txBody>
      </p:sp>
      <p:sp>
        <p:nvSpPr>
          <p:cNvPr id="73" name="Body Level One…"/>
          <p:cNvSpPr txBox="1"/>
          <p:nvPr>
            <p:ph type="body" sz="half" idx="1"/>
          </p:nvPr>
        </p:nvSpPr>
        <p:spPr>
          <a:xfrm>
            <a:off x="5181837" y="987425"/>
            <a:ext cx="6170595" cy="4873626"/>
          </a:xfrm>
          <a:prstGeom prst="rect">
            <a:avLst/>
          </a:prstGeom>
        </p:spPr>
        <p:txBody>
          <a:bodyPr/>
          <a:lstStyle>
            <a:lvl1pPr>
              <a:defRPr sz="3100"/>
            </a:lvl1pPr>
            <a:lvl2pPr marL="719450" indent="-262387">
              <a:defRPr sz="3100"/>
            </a:lvl2pPr>
            <a:lvl3pPr marL="1222146" indent="-308020">
              <a:defRPr sz="3100"/>
            </a:lvl3pPr>
            <a:lvl4pPr marL="1744055" indent="-372866">
              <a:defRPr sz="3100"/>
            </a:lvl4pPr>
            <a:lvl5pPr marL="2201118" indent="-372866">
              <a:defRPr sz="31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569" y="2057400"/>
            <a:ext cx="3931215" cy="3811588"/>
          </a:xfrm>
          <a:prstGeom prst="rect">
            <a:avLst/>
          </a:prstGeom>
        </p:spPr>
        <p:txBody>
          <a:bodyPr/>
          <a:lstStyle/>
          <a:p>
            <a:pPr marL="0" indent="0">
              <a:buSzTx/>
              <a:buFontTx/>
              <a:buNone/>
              <a:defRPr sz="16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569" y="457200"/>
            <a:ext cx="3931215" cy="1600200"/>
          </a:xfrm>
          <a:prstGeom prst="rect">
            <a:avLst/>
          </a:prstGeom>
        </p:spPr>
        <p:txBody>
          <a:bodyPr anchor="b"/>
          <a:lstStyle>
            <a:lvl1pPr>
              <a:defRPr sz="3100"/>
            </a:lvl1pPr>
          </a:lstStyle>
          <a:p>
            <a:pPr/>
            <a:r>
              <a:t>Title Text</a:t>
            </a:r>
          </a:p>
        </p:txBody>
      </p:sp>
      <p:sp>
        <p:nvSpPr>
          <p:cNvPr id="83" name="Picture Placeholder 2"/>
          <p:cNvSpPr/>
          <p:nvPr>
            <p:ph type="pic" sz="half" idx="21"/>
          </p:nvPr>
        </p:nvSpPr>
        <p:spPr>
          <a:xfrm>
            <a:off x="5181837" y="987425"/>
            <a:ext cx="6170595" cy="4873626"/>
          </a:xfrm>
          <a:prstGeom prst="rect">
            <a:avLst/>
          </a:prstGeom>
        </p:spPr>
        <p:txBody>
          <a:bodyPr lIns="91439" rIns="91439">
            <a:noAutofit/>
          </a:bodyPr>
          <a:lstStyle/>
          <a:p>
            <a:pPr/>
          </a:p>
        </p:txBody>
      </p:sp>
      <p:sp>
        <p:nvSpPr>
          <p:cNvPr id="84" name="Body Level One…"/>
          <p:cNvSpPr txBox="1"/>
          <p:nvPr>
            <p:ph type="body" sz="quarter" idx="1"/>
          </p:nvPr>
        </p:nvSpPr>
        <p:spPr>
          <a:xfrm>
            <a:off x="839569" y="2057400"/>
            <a:ext cx="3931215" cy="3811588"/>
          </a:xfrm>
          <a:prstGeom prst="rect">
            <a:avLst/>
          </a:prstGeom>
        </p:spPr>
        <p:txBody>
          <a:bodyPr/>
          <a:lstStyle>
            <a:lvl1pPr marL="0" indent="0">
              <a:buSzTx/>
              <a:buFontTx/>
              <a:buNone/>
              <a:defRPr sz="1600"/>
            </a:lvl1pPr>
            <a:lvl2pPr marL="0" indent="457062">
              <a:buSzTx/>
              <a:buFontTx/>
              <a:buNone/>
              <a:defRPr sz="1600"/>
            </a:lvl2pPr>
            <a:lvl3pPr marL="0" indent="914125">
              <a:buSzTx/>
              <a:buFontTx/>
              <a:buNone/>
              <a:defRPr sz="1600"/>
            </a:lvl3pPr>
            <a:lvl4pPr marL="0" indent="1371188">
              <a:buSzTx/>
              <a:buFontTx/>
              <a:buNone/>
              <a:defRPr sz="1600"/>
            </a:lvl4pPr>
            <a:lvl5pPr marL="0" indent="1828251">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7981" y="365125"/>
            <a:ext cx="10512864" cy="1325564"/>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837981" y="1825625"/>
            <a:ext cx="10512864"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77234" y="6400153"/>
            <a:ext cx="273609" cy="277521"/>
          </a:xfrm>
          <a:prstGeom prst="rect">
            <a:avLst/>
          </a:prstGeom>
          <a:ln w="12700">
            <a:miter lim="400000"/>
          </a:ln>
        </p:spPr>
        <p:txBody>
          <a:bodyPr wrap="none" lIns="45719" rIns="45719" anchor="ctr">
            <a:spAutoFit/>
          </a:bodyPr>
          <a:lstStyle>
            <a:lvl1pPr algn="r">
              <a:defRPr sz="1200">
                <a:solidFill>
                  <a:srgbClr val="888888"/>
                </a:solidFill>
                <a:latin typeface="+mn-lt"/>
                <a:ea typeface="+mn-ea"/>
                <a:cs typeface="+mn-cs"/>
                <a:sym typeface="Helvetica Neue Medium"/>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1pPr>
      <a:lvl2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2pPr>
      <a:lvl3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3pPr>
      <a:lvl4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4pPr>
      <a:lvl5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5pPr>
      <a:lvl6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6pPr>
      <a:lvl7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7pPr>
      <a:lvl8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8pPr>
      <a:lvl9pPr marL="0" marR="0" indent="0" algn="l" defTabSz="914125" rtl="0" latinLnBrk="0">
        <a:lnSpc>
          <a:spcPct val="90000"/>
        </a:lnSpc>
        <a:spcBef>
          <a:spcPts val="0"/>
        </a:spcBef>
        <a:spcAft>
          <a:spcPts val="0"/>
        </a:spcAft>
        <a:buClrTx/>
        <a:buSzTx/>
        <a:buFontTx/>
        <a:buNone/>
        <a:tabLst/>
        <a:defRPr b="0" baseline="0" cap="none" i="0" spc="0" strike="noStrike" sz="4300" u="none">
          <a:solidFill>
            <a:srgbClr val="000000"/>
          </a:solidFill>
          <a:uFillTx/>
          <a:latin typeface="+mn-lt"/>
          <a:ea typeface="+mn-ea"/>
          <a:cs typeface="+mn-cs"/>
          <a:sym typeface="Helvetica Neue Medium"/>
        </a:defRPr>
      </a:lvl9pPr>
    </p:titleStyle>
    <p:bodyStyle>
      <a:lvl1pPr marL="228531" marR="0" indent="-228531"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1pPr>
      <a:lvl2pPr marL="718241" marR="0" indent="-261178"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2pPr>
      <a:lvl3pPr marL="1218834" marR="0" indent="-304708"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3pPr>
      <a:lvl4pPr marL="1801365" marR="0" indent="-430176"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4pPr>
      <a:lvl5pPr marL="2258428" marR="0" indent="-430176"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5pPr>
      <a:lvl6pPr marL="2715491" marR="0" indent="-430176"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6pPr>
      <a:lvl7pPr marL="3172553" marR="0" indent="-430176"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7pPr>
      <a:lvl8pPr marL="3629616" marR="0" indent="-430176"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8pPr>
      <a:lvl9pPr marL="4086679" marR="0" indent="-430176" algn="l" defTabSz="914125" rtl="0" latinLnBrk="0">
        <a:lnSpc>
          <a:spcPct val="90000"/>
        </a:lnSpc>
        <a:spcBef>
          <a:spcPts val="10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Helvetica Neue Medium"/>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Medium"/>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Title 1"/>
          <p:cNvSpPr txBox="1"/>
          <p:nvPr>
            <p:ph type="ctrTitle"/>
          </p:nvPr>
        </p:nvSpPr>
        <p:spPr>
          <a:xfrm>
            <a:off x="1187081" y="857250"/>
            <a:ext cx="9814664" cy="1790700"/>
          </a:xfrm>
          <a:prstGeom prst="rect">
            <a:avLst/>
          </a:prstGeom>
        </p:spPr>
        <p:txBody>
          <a:bodyPr/>
          <a:lstStyle>
            <a:lvl1pPr defTabSz="895843">
              <a:defRPr sz="5782"/>
            </a:lvl1pPr>
          </a:lstStyle>
          <a:p>
            <a:pPr/>
            <a:r>
              <a:t>Eventual Consistency &amp; Bayou</a:t>
            </a:r>
          </a:p>
        </p:txBody>
      </p:sp>
      <p:sp>
        <p:nvSpPr>
          <p:cNvPr id="95" name="Subtitle 2"/>
          <p:cNvSpPr txBox="1"/>
          <p:nvPr>
            <p:ph type="subTitle" sz="quarter" idx="1"/>
          </p:nvPr>
        </p:nvSpPr>
        <p:spPr>
          <a:xfrm>
            <a:off x="2665413" y="4137259"/>
            <a:ext cx="6858001" cy="2174331"/>
          </a:xfrm>
          <a:prstGeom prst="rect">
            <a:avLst/>
          </a:prstGeom>
        </p:spPr>
        <p:txBody>
          <a:bodyPr/>
          <a:lstStyle/>
          <a:p>
            <a:pPr>
              <a:defRPr sz="2800"/>
            </a:pPr>
            <a:r>
              <a:t>COS 418/518: Distributed Systems</a:t>
            </a:r>
          </a:p>
          <a:p>
            <a:pPr>
              <a:defRPr sz="2800"/>
            </a:pPr>
            <a:r>
              <a:t>Lecture 8</a:t>
            </a:r>
          </a:p>
          <a:p>
            <a:pPr>
              <a:defRPr sz="2800"/>
            </a:pPr>
          </a:p>
          <a:p>
            <a:pPr>
              <a:defRPr sz="2800" u="sng"/>
            </a:pPr>
            <a:r>
              <a:t>Wyatt Lloyd</a:t>
            </a:r>
            <a:r>
              <a:rPr u="none"/>
              <a:t>, Jialin Ding, Mike Freedman</a:t>
            </a:r>
          </a:p>
        </p:txBody>
      </p:sp>
      <p:pic>
        <p:nvPicPr>
          <p:cNvPr id="96" name="Picture 5" descr="Picture 5"/>
          <p:cNvPicPr>
            <a:picLocks noChangeAspect="1"/>
          </p:cNvPicPr>
          <p:nvPr/>
        </p:nvPicPr>
        <p:blipFill>
          <a:blip r:embed="rId2">
            <a:extLst/>
          </a:blip>
          <a:stretch>
            <a:fillRect/>
          </a:stretch>
        </p:blipFill>
        <p:spPr>
          <a:xfrm>
            <a:off x="5660630" y="2843508"/>
            <a:ext cx="867566" cy="1098193"/>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Title 3"/>
          <p:cNvSpPr txBox="1"/>
          <p:nvPr>
            <p:ph type="title"/>
          </p:nvPr>
        </p:nvSpPr>
        <p:spPr>
          <a:xfrm>
            <a:off x="837981" y="365126"/>
            <a:ext cx="10512864" cy="1325563"/>
          </a:xfrm>
          <a:prstGeom prst="rect">
            <a:avLst/>
          </a:prstGeom>
        </p:spPr>
        <p:txBody>
          <a:bodyPr/>
          <a:lstStyle>
            <a:lvl1pPr algn="ctr"/>
          </a:lstStyle>
          <a:p>
            <a:pPr/>
            <a:r>
              <a:t>Application-specific update functions</a:t>
            </a:r>
          </a:p>
        </p:txBody>
      </p:sp>
      <p:sp>
        <p:nvSpPr>
          <p:cNvPr id="139" name="Content Placeholder 1"/>
          <p:cNvSpPr txBox="1"/>
          <p:nvPr>
            <p:ph type="body" idx="1"/>
          </p:nvPr>
        </p:nvSpPr>
        <p:spPr>
          <a:xfrm>
            <a:off x="837982" y="2005518"/>
            <a:ext cx="10122118" cy="4350834"/>
          </a:xfrm>
          <a:prstGeom prst="rect">
            <a:avLst/>
          </a:prstGeom>
        </p:spPr>
        <p:txBody>
          <a:bodyPr/>
          <a:lstStyle/>
          <a:p>
            <a:pPr>
              <a:defRPr sz="3600"/>
            </a:pPr>
            <a:r>
              <a:t>Suppose calendar write takes form:</a:t>
            </a:r>
          </a:p>
          <a:p>
            <a:pPr lvl="1" marL="685594" indent="-228531">
              <a:spcBef>
                <a:spcPts val="500"/>
              </a:spcBef>
              <a:defRPr u="sng"/>
            </a:pPr>
            <a:r>
              <a:t>“10 AM meeting, Room=302, COS-418 staff”</a:t>
            </a:r>
            <a:endParaRPr sz="2800"/>
          </a:p>
          <a:p>
            <a:pPr lvl="1" marL="685594" indent="-228531">
              <a:spcBef>
                <a:spcPts val="500"/>
              </a:spcBef>
            </a:pPr>
            <a:r>
              <a:t>How would this handle conflicts?</a:t>
            </a:r>
            <a:endParaRPr sz="2800"/>
          </a:p>
          <a:p>
            <a:pPr>
              <a:defRPr sz="3600"/>
            </a:pPr>
          </a:p>
          <a:p>
            <a:pPr>
              <a:defRPr sz="3600"/>
            </a:pPr>
            <a:r>
              <a:t>Better: write is an update function for the app</a:t>
            </a:r>
          </a:p>
          <a:p>
            <a:pPr lvl="1" marL="685594" indent="-228531">
              <a:spcBef>
                <a:spcPts val="500"/>
              </a:spcBef>
              <a:defRPr u="sng"/>
            </a:pPr>
            <a:r>
              <a:t>“1-hour meeting at 10 AM if room is free, else 11 AM, Room=302, COS-418 staff”</a:t>
            </a:r>
          </a:p>
        </p:txBody>
      </p:sp>
      <p:sp>
        <p:nvSpPr>
          <p:cNvPr id="140"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39">
                                            <p:txEl>
                                              <p:pRg st="4" end="4"/>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139">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39" grpId="1"/>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Title 3"/>
          <p:cNvSpPr txBox="1"/>
          <p:nvPr>
            <p:ph type="title"/>
          </p:nvPr>
        </p:nvSpPr>
        <p:spPr>
          <a:xfrm>
            <a:off x="837981" y="365126"/>
            <a:ext cx="10512864" cy="1325563"/>
          </a:xfrm>
          <a:prstGeom prst="rect">
            <a:avLst/>
          </a:prstGeom>
        </p:spPr>
        <p:txBody>
          <a:bodyPr/>
          <a:lstStyle/>
          <a:p>
            <a:pPr defTabSz="877560">
              <a:defRPr sz="4224"/>
            </a:pPr>
            <a:r>
              <a:t>Potential Problem:</a:t>
            </a:r>
            <a:br/>
            <a:r>
              <a:t>Permanently inconsistent replicas</a:t>
            </a:r>
          </a:p>
        </p:txBody>
      </p:sp>
      <p:sp>
        <p:nvSpPr>
          <p:cNvPr id="143" name="Content Placeholder 1"/>
          <p:cNvSpPr txBox="1"/>
          <p:nvPr>
            <p:ph type="body" sz="half" idx="1"/>
          </p:nvPr>
        </p:nvSpPr>
        <p:spPr>
          <a:xfrm>
            <a:off x="1674813" y="1925398"/>
            <a:ext cx="8763001" cy="3555797"/>
          </a:xfrm>
          <a:prstGeom prst="rect">
            <a:avLst/>
          </a:prstGeom>
        </p:spPr>
        <p:txBody>
          <a:bodyPr/>
          <a:lstStyle/>
          <a:p>
            <a:pPr marL="201107" indent="-201107" defTabSz="804430">
              <a:spcBef>
                <a:spcPts val="800"/>
              </a:spcBef>
              <a:defRPr sz="2288"/>
            </a:pPr>
            <a:r>
              <a:t>Node A asks for meeting M1 at 10 AM, else 11 AM</a:t>
            </a:r>
          </a:p>
          <a:p>
            <a:pPr marL="201107" indent="-201107" defTabSz="804430">
              <a:spcBef>
                <a:spcPts val="800"/>
              </a:spcBef>
              <a:defRPr sz="2288"/>
            </a:pPr>
            <a:r>
              <a:t>Node B asks for meeting M2 at 10 AM, else 11 AM</a:t>
            </a:r>
          </a:p>
          <a:p>
            <a:pPr marL="201107" indent="-201107" defTabSz="804430">
              <a:spcBef>
                <a:spcPts val="800"/>
              </a:spcBef>
              <a:defRPr sz="2288"/>
            </a:pPr>
          </a:p>
          <a:p>
            <a:pPr marL="201107" indent="-201107" defTabSz="804430">
              <a:spcBef>
                <a:spcPts val="800"/>
              </a:spcBef>
              <a:defRPr sz="2288"/>
            </a:pPr>
            <a:r>
              <a:t>Node X syncs with A, then B</a:t>
            </a:r>
          </a:p>
          <a:p>
            <a:pPr marL="201107" indent="-201107" defTabSz="804430">
              <a:spcBef>
                <a:spcPts val="800"/>
              </a:spcBef>
              <a:defRPr sz="2288"/>
            </a:pPr>
            <a:r>
              <a:t>Node Y syncs with B, then A</a:t>
            </a:r>
          </a:p>
          <a:p>
            <a:pPr marL="201107" indent="-201107" defTabSz="804430">
              <a:spcBef>
                <a:spcPts val="800"/>
              </a:spcBef>
              <a:defRPr sz="2288"/>
            </a:pPr>
          </a:p>
          <a:p>
            <a:pPr marL="201107" indent="-201107" defTabSz="804430">
              <a:spcBef>
                <a:spcPts val="800"/>
              </a:spcBef>
              <a:defRPr sz="2288"/>
            </a:pPr>
            <a:r>
              <a:t>X will put meeting M1 at </a:t>
            </a:r>
            <a:r>
              <a:rPr>
                <a:solidFill>
                  <a:srgbClr val="FF0000"/>
                </a:solidFill>
              </a:rPr>
              <a:t>10:00</a:t>
            </a:r>
            <a:endParaRPr>
              <a:solidFill>
                <a:srgbClr val="FF0000"/>
              </a:solidFill>
            </a:endParaRPr>
          </a:p>
          <a:p>
            <a:pPr marL="201107" indent="-201107" defTabSz="804430">
              <a:spcBef>
                <a:spcPts val="800"/>
              </a:spcBef>
              <a:defRPr sz="2288"/>
            </a:pPr>
            <a:r>
              <a:t>Y will put meeting M1 at </a:t>
            </a:r>
            <a:r>
              <a:rPr>
                <a:solidFill>
                  <a:srgbClr val="FF0000"/>
                </a:solidFill>
              </a:rPr>
              <a:t>11:00</a:t>
            </a:r>
          </a:p>
        </p:txBody>
      </p:sp>
      <p:sp>
        <p:nvSpPr>
          <p:cNvPr id="144"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5" name="Rectangle 4"/>
          <p:cNvSpPr/>
          <p:nvPr/>
        </p:nvSpPr>
        <p:spPr>
          <a:xfrm>
            <a:off x="998204" y="5954138"/>
            <a:ext cx="10192416" cy="603527"/>
          </a:xfrm>
          <a:prstGeom prst="rect">
            <a:avLst/>
          </a:prstGeom>
          <a:solidFill>
            <a:srgbClr val="FBE5D6"/>
          </a:solidFill>
          <a:ln w="28575">
            <a:solidFill>
              <a:srgbClr val="000000"/>
            </a:solidFill>
            <a:prstDash val="sysDash"/>
          </a:ln>
          <a:extLst>
            <a:ext uri="{C572A759-6A51-4108-AA02-DFA0A04FC94B}">
              <ma14:wrappingTextBoxFlag xmlns:ma14="http://schemas.microsoft.com/office/mac/drawingml/2011/main" val="1"/>
            </a:ext>
          </a:extLst>
        </p:spPr>
        <p:txBody>
          <a:bodyPr lIns="45719" rIns="45719">
            <a:spAutoFit/>
          </a:bodyPr>
          <a:lstStyle>
            <a:lvl1pPr algn="ctr">
              <a:defRPr sz="3200">
                <a:latin typeface="+mn-lt"/>
                <a:ea typeface="+mn-ea"/>
                <a:cs typeface="+mn-cs"/>
                <a:sym typeface="Helvetica Neue Medium"/>
              </a:defRPr>
            </a:lvl1pPr>
          </a:lstStyle>
          <a:p>
            <a:pPr/>
            <a:r>
              <a:t>Can’t just apply update functions when replicas sync</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3">
                                            <p:txEl>
                                              <p:pRg st="6" end="6"/>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143">
                                            <p:txEl>
                                              <p:pRg st="7" end="7"/>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Class="entr" nodeType="clickEffect" presetSubtype="0" presetID="1" grpId="2" fill="hold">
                                  <p:stCondLst>
                                    <p:cond delay="0"/>
                                  </p:stCondLst>
                                  <p:iterate type="el" backwards="0">
                                    <p:tmAbs val="0"/>
                                  </p:iterate>
                                  <p:childTnLst>
                                    <p:set>
                                      <p:cBhvr>
                                        <p:cTn id="13" fill="hold"/>
                                        <p:tgtEl>
                                          <p:spTgt spid="14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43" grpId="1"/>
      <p:bldP build="whole" bldLvl="1" animBg="1" rev="0" advAuto="0" spid="145" grpId="2"/>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7" name="Title 3"/>
          <p:cNvSpPr txBox="1"/>
          <p:nvPr>
            <p:ph type="title"/>
          </p:nvPr>
        </p:nvSpPr>
        <p:spPr>
          <a:xfrm>
            <a:off x="837981" y="365126"/>
            <a:ext cx="10512864" cy="1325563"/>
          </a:xfrm>
          <a:prstGeom prst="rect">
            <a:avLst/>
          </a:prstGeom>
        </p:spPr>
        <p:txBody>
          <a:bodyPr/>
          <a:lstStyle>
            <a:lvl1pPr algn="ctr">
              <a:defRPr sz="5400"/>
            </a:lvl1pPr>
          </a:lstStyle>
          <a:p>
            <a:pPr/>
            <a:r>
              <a:t>Totally Order the Updates!</a:t>
            </a:r>
          </a:p>
        </p:txBody>
      </p:sp>
      <p:sp>
        <p:nvSpPr>
          <p:cNvPr id="148" name="Content Placeholder 1"/>
          <p:cNvSpPr txBox="1"/>
          <p:nvPr>
            <p:ph type="body" idx="1"/>
          </p:nvPr>
        </p:nvSpPr>
        <p:spPr>
          <a:xfrm>
            <a:off x="837981" y="1825625"/>
            <a:ext cx="10512864" cy="4351338"/>
          </a:xfrm>
          <a:prstGeom prst="rect">
            <a:avLst/>
          </a:prstGeom>
        </p:spPr>
        <p:txBody>
          <a:bodyPr/>
          <a:lstStyle/>
          <a:p>
            <a:pPr>
              <a:defRPr sz="2900"/>
            </a:pPr>
            <a:r>
              <a:t>Maintain an ordered list of updates at each node</a:t>
            </a:r>
          </a:p>
          <a:p>
            <a:pPr lvl="1" marL="0" indent="457062">
              <a:spcBef>
                <a:spcPts val="500"/>
              </a:spcBef>
              <a:buSzTx/>
              <a:buNone/>
              <a:defRPr sz="2500"/>
            </a:pPr>
          </a:p>
          <a:p>
            <a:pPr lvl="1" marL="685594" indent="-228531">
              <a:spcBef>
                <a:spcPts val="500"/>
              </a:spcBef>
              <a:defRPr sz="2500"/>
            </a:pPr>
          </a:p>
          <a:p>
            <a:pPr lvl="1" marL="685594" indent="-228531">
              <a:spcBef>
                <a:spcPts val="500"/>
              </a:spcBef>
              <a:defRPr sz="2500"/>
            </a:pPr>
            <a:r>
              <a:t>Make sure every node holds same updates</a:t>
            </a:r>
          </a:p>
          <a:p>
            <a:pPr lvl="2" marL="1142656" indent="-228531">
              <a:spcBef>
                <a:spcPts val="500"/>
              </a:spcBef>
              <a:defRPr sz="2200"/>
            </a:pPr>
            <a:r>
              <a:t>And applies updates in the same order</a:t>
            </a:r>
          </a:p>
          <a:p>
            <a:pPr lvl="1" marL="685594" indent="-228531">
              <a:spcBef>
                <a:spcPts val="500"/>
              </a:spcBef>
              <a:defRPr sz="2500"/>
            </a:pPr>
          </a:p>
          <a:p>
            <a:pPr lvl="1" marL="685594" indent="-228531">
              <a:spcBef>
                <a:spcPts val="500"/>
              </a:spcBef>
              <a:defRPr sz="2500"/>
            </a:pPr>
            <a:r>
              <a:t>Make sure updates are a deterministic function of db contents</a:t>
            </a:r>
          </a:p>
          <a:p>
            <a:pPr>
              <a:defRPr sz="2900"/>
            </a:pPr>
          </a:p>
          <a:p>
            <a:pPr>
              <a:defRPr sz="2700"/>
            </a:pPr>
            <a:r>
              <a:t>If we obey above, “sync” is simple merge of two ordered lists</a:t>
            </a:r>
          </a:p>
        </p:txBody>
      </p:sp>
      <p:sp>
        <p:nvSpPr>
          <p:cNvPr id="149"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50" name="Rectangle 4"/>
          <p:cNvSpPr/>
          <p:nvPr/>
        </p:nvSpPr>
        <p:spPr>
          <a:xfrm>
            <a:off x="4321287" y="2397195"/>
            <a:ext cx="2748586" cy="665554"/>
          </a:xfrm>
          <a:prstGeom prst="rect">
            <a:avLst/>
          </a:prstGeom>
          <a:solidFill>
            <a:srgbClr val="E2F0D9"/>
          </a:solidFill>
          <a:ln w="28575">
            <a:solidFill>
              <a:srgbClr val="000000"/>
            </a:solidFill>
            <a:prstDash val="sysDash"/>
          </a:ln>
          <a:extLst>
            <a:ext uri="{C572A759-6A51-4108-AA02-DFA0A04FC94B}">
              <ma14:wrappingTextBoxFlag xmlns:ma14="http://schemas.microsoft.com/office/mac/drawingml/2011/main" val="1"/>
            </a:ext>
          </a:extLst>
        </p:spPr>
        <p:txBody>
          <a:bodyPr lIns="45719" rIns="45719">
            <a:spAutoFit/>
          </a:bodyPr>
          <a:lstStyle>
            <a:lvl1pPr algn="ctr">
              <a:defRPr sz="3600">
                <a:solidFill>
                  <a:srgbClr val="548235"/>
                </a:solidFill>
                <a:latin typeface="+mn-lt"/>
                <a:ea typeface="+mn-ea"/>
                <a:cs typeface="+mn-cs"/>
                <a:sym typeface="Helvetica Neue Medium"/>
              </a:defRPr>
            </a:lvl1pPr>
          </a:lstStyle>
          <a:p>
            <a:pPr/>
            <a:r>
              <a:t>Write log</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48" grpId="1"/>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Title 3"/>
          <p:cNvSpPr txBox="1"/>
          <p:nvPr>
            <p:ph type="title"/>
          </p:nvPr>
        </p:nvSpPr>
        <p:spPr>
          <a:xfrm>
            <a:off x="837981" y="365126"/>
            <a:ext cx="10512864" cy="1325563"/>
          </a:xfrm>
          <a:prstGeom prst="rect">
            <a:avLst/>
          </a:prstGeom>
        </p:spPr>
        <p:txBody>
          <a:bodyPr/>
          <a:lstStyle>
            <a:lvl1pPr algn="ctr">
              <a:defRPr sz="5400"/>
            </a:lvl1pPr>
          </a:lstStyle>
          <a:p>
            <a:pPr/>
            <a:r>
              <a:t>Agreeing on the update order</a:t>
            </a:r>
          </a:p>
        </p:txBody>
      </p:sp>
      <p:sp>
        <p:nvSpPr>
          <p:cNvPr id="153" name="Content Placeholder 1"/>
          <p:cNvSpPr txBox="1"/>
          <p:nvPr>
            <p:ph type="body" idx="1"/>
          </p:nvPr>
        </p:nvSpPr>
        <p:spPr>
          <a:xfrm>
            <a:off x="837981" y="1825625"/>
            <a:ext cx="10914168" cy="4351338"/>
          </a:xfrm>
          <a:prstGeom prst="rect">
            <a:avLst/>
          </a:prstGeom>
        </p:spPr>
        <p:txBody>
          <a:bodyPr/>
          <a:lstStyle/>
          <a:p>
            <a:pPr lvl="2" marL="342906" indent="-342906">
              <a:spcBef>
                <a:spcPts val="500"/>
              </a:spcBef>
            </a:pPr>
            <a:r>
              <a:t>Timestamp: 〈local timestamp T, originating node ID〉</a:t>
            </a:r>
            <a:endParaRPr sz="2400"/>
          </a:p>
          <a:p>
            <a:pPr lvl="2" marL="342906" indent="-342906">
              <a:spcBef>
                <a:spcPts val="500"/>
              </a:spcBef>
            </a:pPr>
            <a:endParaRPr sz="2400"/>
          </a:p>
          <a:p>
            <a:pPr lvl="2" marL="342906" indent="-342906">
              <a:spcBef>
                <a:spcPts val="500"/>
              </a:spcBef>
            </a:pPr>
            <a:r>
              <a:t>Ordering updates a and b:</a:t>
            </a:r>
            <a:endParaRPr sz="2400"/>
          </a:p>
          <a:p>
            <a:pPr lvl="3" marL="800112" indent="-342906">
              <a:spcBef>
                <a:spcPts val="500"/>
              </a:spcBef>
              <a:defRPr sz="2800"/>
            </a:pPr>
            <a:r>
              <a:t>a &lt; b    if    a.T &lt; b.T   or (a.T = b.T and a.ID &lt; b.ID)</a:t>
            </a:r>
          </a:p>
        </p:txBody>
      </p:sp>
      <p:sp>
        <p:nvSpPr>
          <p:cNvPr id="154"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Title 3"/>
          <p:cNvSpPr txBox="1"/>
          <p:nvPr>
            <p:ph type="title"/>
          </p:nvPr>
        </p:nvSpPr>
        <p:spPr>
          <a:xfrm>
            <a:off x="837981" y="365126"/>
            <a:ext cx="10512864" cy="1325563"/>
          </a:xfrm>
          <a:prstGeom prst="rect">
            <a:avLst/>
          </a:prstGeom>
        </p:spPr>
        <p:txBody>
          <a:bodyPr/>
          <a:lstStyle>
            <a:lvl1pPr algn="ctr">
              <a:defRPr sz="4800"/>
            </a:lvl1pPr>
          </a:lstStyle>
          <a:p>
            <a:pPr/>
            <a:r>
              <a:t>Write log example</a:t>
            </a:r>
          </a:p>
        </p:txBody>
      </p:sp>
      <p:sp>
        <p:nvSpPr>
          <p:cNvPr id="157" name="Content Placeholder 1"/>
          <p:cNvSpPr txBox="1"/>
          <p:nvPr>
            <p:ph type="body" idx="1"/>
          </p:nvPr>
        </p:nvSpPr>
        <p:spPr>
          <a:xfrm>
            <a:off x="837981" y="1690689"/>
            <a:ext cx="10512864" cy="4351338"/>
          </a:xfrm>
          <a:prstGeom prst="rect">
            <a:avLst/>
          </a:prstGeom>
        </p:spPr>
        <p:txBody>
          <a:bodyPr/>
          <a:lstStyle/>
          <a:p>
            <a:pPr marL="180539" indent="-180539" defTabSz="722159">
              <a:spcBef>
                <a:spcPts val="700"/>
              </a:spcBef>
              <a:defRPr sz="2212"/>
            </a:pPr>
            <a:r>
              <a:t>〈701, A〉: A asks for meeting M1 at 10 AM, else 11 AM</a:t>
            </a:r>
          </a:p>
          <a:p>
            <a:pPr marL="180539" indent="-180539" defTabSz="722159">
              <a:spcBef>
                <a:spcPts val="700"/>
              </a:spcBef>
              <a:defRPr sz="2212"/>
            </a:pPr>
            <a:r>
              <a:t>〈770, B〉: B asks for meeting M2 at 10 AM, else 11 AM</a:t>
            </a:r>
          </a:p>
          <a:p>
            <a:pPr marL="0" indent="0" defTabSz="722159">
              <a:spcBef>
                <a:spcPts val="700"/>
              </a:spcBef>
              <a:buSzTx/>
              <a:buNone/>
              <a:defRPr sz="3002"/>
            </a:pPr>
          </a:p>
          <a:p>
            <a:pPr marL="180539" indent="-180539" defTabSz="722159">
              <a:spcBef>
                <a:spcPts val="700"/>
              </a:spcBef>
              <a:defRPr sz="2212"/>
            </a:pPr>
            <a:r>
              <a:t>Pre-sync database state:</a:t>
            </a:r>
          </a:p>
          <a:p>
            <a:pPr lvl="1" marL="541619" indent="-180539" defTabSz="722159">
              <a:spcBef>
                <a:spcPts val="300"/>
              </a:spcBef>
              <a:defRPr sz="2212"/>
            </a:pPr>
            <a:r>
              <a:t>A has M1 at 10 AM</a:t>
            </a:r>
          </a:p>
          <a:p>
            <a:pPr lvl="1" marL="541619" indent="-180539" defTabSz="722159">
              <a:spcBef>
                <a:spcPts val="300"/>
              </a:spcBef>
              <a:defRPr sz="2212"/>
            </a:pPr>
            <a:r>
              <a:t>B has M2 at 10 AM</a:t>
            </a:r>
          </a:p>
          <a:p>
            <a:pPr marL="180539" indent="-180539" defTabSz="722159">
              <a:spcBef>
                <a:spcPts val="700"/>
              </a:spcBef>
              <a:defRPr sz="2212"/>
            </a:pPr>
          </a:p>
          <a:p>
            <a:pPr marL="180539" indent="-180539" defTabSz="722159">
              <a:spcBef>
                <a:spcPts val="700"/>
              </a:spcBef>
              <a:defRPr sz="2212"/>
            </a:pPr>
            <a:r>
              <a:t>What's the </a:t>
            </a:r>
            <a:r>
              <a:rPr>
                <a:solidFill>
                  <a:srgbClr val="E77500"/>
                </a:solidFill>
              </a:rPr>
              <a:t>correct eventual outcome?   </a:t>
            </a:r>
            <a:endParaRPr>
              <a:solidFill>
                <a:srgbClr val="E77500"/>
              </a:solidFill>
            </a:endParaRPr>
          </a:p>
          <a:p>
            <a:pPr lvl="1" marL="541619" indent="-180539" defTabSz="722159">
              <a:spcBef>
                <a:spcPts val="300"/>
              </a:spcBef>
              <a:defRPr sz="2212"/>
            </a:pPr>
            <a:r>
              <a:t>The result of executing update functions in timestamp order: M1 at 10 AM, M2 at 11 AM</a:t>
            </a:r>
          </a:p>
        </p:txBody>
      </p:sp>
      <p:sp>
        <p:nvSpPr>
          <p:cNvPr id="158"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61" name="Rectangular Callout 4"/>
          <p:cNvGrpSpPr/>
          <p:nvPr/>
        </p:nvGrpSpPr>
        <p:grpSpPr>
          <a:xfrm>
            <a:off x="1336606" y="2612395"/>
            <a:ext cx="1828801" cy="629306"/>
            <a:chOff x="0" y="0"/>
            <a:chExt cx="1828800" cy="629304"/>
          </a:xfrm>
        </p:grpSpPr>
        <p:sp>
          <p:nvSpPr>
            <p:cNvPr id="159" name="Shape"/>
            <p:cNvSpPr/>
            <p:nvPr/>
          </p:nvSpPr>
          <p:spPr>
            <a:xfrm>
              <a:off x="0" y="0"/>
              <a:ext cx="1828801" cy="62361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6376"/>
                  </a:moveTo>
                  <a:lnTo>
                    <a:pt x="3600" y="6376"/>
                  </a:lnTo>
                  <a:lnTo>
                    <a:pt x="3208" y="0"/>
                  </a:lnTo>
                  <a:lnTo>
                    <a:pt x="9000" y="6376"/>
                  </a:lnTo>
                  <a:lnTo>
                    <a:pt x="21600" y="6376"/>
                  </a:lnTo>
                  <a:lnTo>
                    <a:pt x="21600" y="21600"/>
                  </a:lnTo>
                  <a:lnTo>
                    <a:pt x="0" y="21600"/>
                  </a:lnTo>
                  <a:lnTo>
                    <a:pt x="0" y="8914"/>
                  </a:lnTo>
                  <a:close/>
                </a:path>
              </a:pathLst>
            </a:custGeom>
            <a:solidFill>
              <a:srgbClr val="FFFF99"/>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160" name="Timestamp"/>
            <p:cNvSpPr txBox="1"/>
            <p:nvPr/>
          </p:nvSpPr>
          <p:spPr>
            <a:xfrm>
              <a:off x="60007" y="178405"/>
              <a:ext cx="1708786" cy="4509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Timestamp</a:t>
              </a:r>
            </a:p>
          </p:txBody>
        </p:sp>
      </p:grpSp>
      <p:sp>
        <p:nvSpPr>
          <p:cNvPr id="162" name="Left Arrow 5"/>
          <p:cNvSpPr/>
          <p:nvPr/>
        </p:nvSpPr>
        <p:spPr>
          <a:xfrm>
            <a:off x="4572494" y="3844056"/>
            <a:ext cx="1761399" cy="407510"/>
          </a:xfrm>
          <a:prstGeom prst="leftArrow">
            <a:avLst>
              <a:gd name="adj1" fmla="val 50000"/>
              <a:gd name="adj2" fmla="val 50000"/>
            </a:avLst>
          </a:prstGeom>
          <a:solidFill>
            <a:srgbClr val="FF0000"/>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7">
                                            <p:txEl>
                                              <p:pRg st="3" end="3"/>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157">
                                            <p:txEl>
                                              <p:pRg st="4" end="4"/>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1" fill="hold">
                                  <p:stCondLst>
                                    <p:cond delay="0"/>
                                  </p:stCondLst>
                                  <p:iterate type="el" backwards="0">
                                    <p:tmAbs val="0"/>
                                  </p:iterate>
                                  <p:childTnLst>
                                    <p:set>
                                      <p:cBhvr>
                                        <p:cTn id="12" fill="hold"/>
                                        <p:tgtEl>
                                          <p:spTgt spid="157">
                                            <p:txEl>
                                              <p:pRg st="5" end="5"/>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1" fill="hold">
                                  <p:stCondLst>
                                    <p:cond delay="0"/>
                                  </p:stCondLst>
                                  <p:iterate type="el" backwards="0">
                                    <p:tmAbs val="0"/>
                                  </p:iterate>
                                  <p:childTnLst>
                                    <p:set>
                                      <p:cBhvr>
                                        <p:cTn id="15" fill="hold"/>
                                        <p:tgtEl>
                                          <p:spTgt spid="157">
                                            <p:txEl>
                                              <p:pRg st="6" end="6"/>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1" fill="hold">
                                  <p:stCondLst>
                                    <p:cond delay="0"/>
                                  </p:stCondLst>
                                  <p:iterate type="el" backwards="0">
                                    <p:tmAbs val="0"/>
                                  </p:iterate>
                                  <p:childTnLst>
                                    <p:set>
                                      <p:cBhvr>
                                        <p:cTn id="19" fill="hold"/>
                                        <p:tgtEl>
                                          <p:spTgt spid="157">
                                            <p:txEl>
                                              <p:pRg st="7" end="7"/>
                                            </p:txEl>
                                          </p:spTgt>
                                        </p:tgtEl>
                                        <p:attrNameLst>
                                          <p:attrName>style.visibility</p:attrName>
                                        </p:attrNameLst>
                                      </p:cBhvr>
                                      <p:to>
                                        <p:strVal val="visible"/>
                                      </p:to>
                                    </p:set>
                                  </p:childTnLst>
                                </p:cTn>
                              </p:par>
                            </p:childTnLst>
                          </p:cTn>
                        </p:par>
                        <p:par>
                          <p:cTn id="20" fill="hold">
                            <p:stCondLst>
                              <p:cond delay="0"/>
                            </p:stCondLst>
                            <p:childTnLst>
                              <p:par>
                                <p:cTn id="21" presetClass="entr" nodeType="afterEffect" presetSubtype="0" presetID="1" grpId="1" fill="hold">
                                  <p:stCondLst>
                                    <p:cond delay="0"/>
                                  </p:stCondLst>
                                  <p:iterate type="el" backwards="0">
                                    <p:tmAbs val="0"/>
                                  </p:iterate>
                                  <p:childTnLst>
                                    <p:set>
                                      <p:cBhvr>
                                        <p:cTn id="22" fill="hold"/>
                                        <p:tgtEl>
                                          <p:spTgt spid="157">
                                            <p:txEl>
                                              <p:pRg st="8" end="8"/>
                                            </p:txEl>
                                          </p:spTgt>
                                        </p:tgtEl>
                                        <p:attrNameLst>
                                          <p:attrName>style.visibility</p:attrName>
                                        </p:attrNameLst>
                                      </p:cBhvr>
                                      <p:to>
                                        <p:strVal val="visible"/>
                                      </p:to>
                                    </p:set>
                                  </p:childTnLst>
                                </p:cTn>
                              </p:par>
                            </p:childTnLst>
                          </p:cTn>
                        </p:par>
                        <p:par>
                          <p:cTn id="23" fill="hold">
                            <p:stCondLst>
                              <p:cond delay="0"/>
                            </p:stCondLst>
                            <p:childTnLst>
                              <p:par>
                                <p:cTn id="24" presetClass="entr" nodeType="afterEffect" presetSubtype="0" presetID="1" grpId="2" fill="hold">
                                  <p:stCondLst>
                                    <p:cond delay="0"/>
                                  </p:stCondLst>
                                  <p:iterate type="el" backwards="0">
                                    <p:tmAbs val="0"/>
                                  </p:iterate>
                                  <p:childTnLst>
                                    <p:set>
                                      <p:cBhvr>
                                        <p:cTn id="25" fill="hold"/>
                                        <p:tgtEl>
                                          <p:spTgt spid="16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7" grpId="1"/>
      <p:bldP build="whole" bldLvl="1" animBg="1" rev="0" advAuto="0" spid="162" grpId="2"/>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Title 3"/>
          <p:cNvSpPr txBox="1"/>
          <p:nvPr>
            <p:ph type="title"/>
          </p:nvPr>
        </p:nvSpPr>
        <p:spPr>
          <a:xfrm>
            <a:off x="837981" y="365126"/>
            <a:ext cx="10512864" cy="1325563"/>
          </a:xfrm>
          <a:prstGeom prst="rect">
            <a:avLst/>
          </a:prstGeom>
        </p:spPr>
        <p:txBody>
          <a:bodyPr/>
          <a:lstStyle>
            <a:lvl1pPr algn="ctr">
              <a:defRPr sz="4800"/>
            </a:lvl1pPr>
          </a:lstStyle>
          <a:p>
            <a:pPr/>
            <a:r>
              <a:t>Write log example: Sync problem</a:t>
            </a:r>
          </a:p>
        </p:txBody>
      </p:sp>
      <p:sp>
        <p:nvSpPr>
          <p:cNvPr id="165" name="Content Placeholder 1"/>
          <p:cNvSpPr txBox="1"/>
          <p:nvPr>
            <p:ph type="body" idx="1"/>
          </p:nvPr>
        </p:nvSpPr>
        <p:spPr>
          <a:xfrm>
            <a:off x="837981" y="1825625"/>
            <a:ext cx="10512864" cy="4351338"/>
          </a:xfrm>
          <a:prstGeom prst="rect">
            <a:avLst/>
          </a:prstGeom>
        </p:spPr>
        <p:txBody>
          <a:bodyPr/>
          <a:lstStyle/>
          <a:p>
            <a:pPr marL="221675" indent="-221675" defTabSz="886702">
              <a:lnSpc>
                <a:spcPct val="72000"/>
              </a:lnSpc>
              <a:spcBef>
                <a:spcPts val="900"/>
              </a:spcBef>
              <a:defRPr sz="2813">
                <a:solidFill>
                  <a:srgbClr val="808080"/>
                </a:solidFill>
              </a:defRPr>
            </a:pPr>
            <a:r>
              <a:t>〈701, A〉: A asks for meeting M1 at 10 AM, else 11 AM</a:t>
            </a:r>
          </a:p>
          <a:p>
            <a:pPr marL="221675" indent="-221675" defTabSz="886702">
              <a:lnSpc>
                <a:spcPct val="72000"/>
              </a:lnSpc>
              <a:spcBef>
                <a:spcPts val="900"/>
              </a:spcBef>
              <a:defRPr sz="2813">
                <a:solidFill>
                  <a:srgbClr val="808080"/>
                </a:solidFill>
              </a:defRPr>
            </a:pPr>
            <a:r>
              <a:t>〈770, B〉: B asks for meeting M2 at 10 AM, else 11 AM</a:t>
            </a:r>
          </a:p>
          <a:p>
            <a:pPr marL="221675" indent="-221675" defTabSz="886702">
              <a:lnSpc>
                <a:spcPct val="72000"/>
              </a:lnSpc>
              <a:spcBef>
                <a:spcPts val="900"/>
              </a:spcBef>
              <a:defRPr sz="2813"/>
            </a:pPr>
          </a:p>
          <a:p>
            <a:pPr marL="221675" indent="-221675" defTabSz="886702">
              <a:lnSpc>
                <a:spcPct val="72000"/>
              </a:lnSpc>
              <a:spcBef>
                <a:spcPts val="900"/>
              </a:spcBef>
              <a:defRPr sz="2813"/>
            </a:pPr>
            <a:r>
              <a:t>Now A and B sync with each other.  Then:</a:t>
            </a:r>
          </a:p>
          <a:p>
            <a:pPr lvl="1" marL="665026" indent="-221675" defTabSz="886702">
              <a:lnSpc>
                <a:spcPct val="72000"/>
              </a:lnSpc>
              <a:spcBef>
                <a:spcPts val="400"/>
              </a:spcBef>
              <a:defRPr sz="2425"/>
            </a:pPr>
            <a:r>
              <a:t>Each sorts new entries into its own log </a:t>
            </a:r>
          </a:p>
          <a:p>
            <a:pPr lvl="2" marL="1108377" indent="-221675" defTabSz="886702">
              <a:lnSpc>
                <a:spcPct val="72000"/>
              </a:lnSpc>
              <a:spcBef>
                <a:spcPts val="400"/>
              </a:spcBef>
              <a:defRPr sz="2134"/>
            </a:pPr>
            <a:r>
              <a:t>Ordering by timestamp</a:t>
            </a:r>
          </a:p>
          <a:p>
            <a:pPr lvl="1" marL="665026" indent="-221675" defTabSz="886702">
              <a:lnSpc>
                <a:spcPct val="72000"/>
              </a:lnSpc>
              <a:spcBef>
                <a:spcPts val="400"/>
              </a:spcBef>
              <a:defRPr sz="2425"/>
            </a:pPr>
            <a:r>
              <a:t>Both now know the full set of updates</a:t>
            </a:r>
          </a:p>
          <a:p>
            <a:pPr lvl="1" marL="665026" indent="-221675" defTabSz="886702">
              <a:lnSpc>
                <a:spcPct val="72000"/>
              </a:lnSpc>
              <a:spcBef>
                <a:spcPts val="400"/>
              </a:spcBef>
              <a:defRPr sz="2425"/>
            </a:pPr>
          </a:p>
          <a:p>
            <a:pPr marL="221675" indent="-221675" defTabSz="886702">
              <a:lnSpc>
                <a:spcPct val="72000"/>
              </a:lnSpc>
              <a:spcBef>
                <a:spcPts val="900"/>
              </a:spcBef>
              <a:defRPr sz="2813"/>
            </a:pPr>
            <a:r>
              <a:t>A can just run B’s update function</a:t>
            </a:r>
          </a:p>
          <a:p>
            <a:pPr marL="221675" indent="-221675" defTabSz="886702">
              <a:lnSpc>
                <a:spcPct val="72000"/>
              </a:lnSpc>
              <a:spcBef>
                <a:spcPts val="900"/>
              </a:spcBef>
              <a:defRPr sz="2813"/>
            </a:pPr>
            <a:r>
              <a:t>But B has </a:t>
            </a:r>
            <a:r>
              <a:rPr>
                <a:solidFill>
                  <a:srgbClr val="FF0000"/>
                </a:solidFill>
              </a:rPr>
              <a:t>already </a:t>
            </a:r>
            <a:r>
              <a:t>run B’s operation, </a:t>
            </a:r>
            <a:r>
              <a:rPr>
                <a:solidFill>
                  <a:srgbClr val="FF0000"/>
                </a:solidFill>
              </a:rPr>
              <a:t>too soon!</a:t>
            </a:r>
          </a:p>
        </p:txBody>
      </p:sp>
      <p:sp>
        <p:nvSpPr>
          <p:cNvPr id="166"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65">
                                            <p:txEl>
                                              <p:pRg st="8" end="8"/>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1" fill="hold">
                                  <p:stCondLst>
                                    <p:cond delay="0"/>
                                  </p:stCondLst>
                                  <p:iterate type="el" backwards="0">
                                    <p:tmAbs val="0"/>
                                  </p:iterate>
                                  <p:childTnLst>
                                    <p:set>
                                      <p:cBhvr>
                                        <p:cTn id="10" fill="hold"/>
                                        <p:tgtEl>
                                          <p:spTgt spid="165">
                                            <p:txEl>
                                              <p:pRg st="9" end="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65" grpId="1"/>
    </p:bld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Title 3"/>
          <p:cNvSpPr txBox="1"/>
          <p:nvPr>
            <p:ph type="title"/>
          </p:nvPr>
        </p:nvSpPr>
        <p:spPr>
          <a:xfrm>
            <a:off x="837981" y="365126"/>
            <a:ext cx="10512864" cy="1325563"/>
          </a:xfrm>
          <a:prstGeom prst="rect">
            <a:avLst/>
          </a:prstGeom>
        </p:spPr>
        <p:txBody>
          <a:bodyPr/>
          <a:lstStyle>
            <a:lvl1pPr algn="ctr">
              <a:defRPr sz="5400"/>
            </a:lvl1pPr>
          </a:lstStyle>
          <a:p>
            <a:pPr/>
            <a:r>
              <a:t>Solution: Roll back and replay</a:t>
            </a:r>
          </a:p>
        </p:txBody>
      </p:sp>
      <p:sp>
        <p:nvSpPr>
          <p:cNvPr id="169" name="Content Placeholder 1"/>
          <p:cNvSpPr txBox="1"/>
          <p:nvPr>
            <p:ph type="body" idx="1"/>
          </p:nvPr>
        </p:nvSpPr>
        <p:spPr>
          <a:xfrm>
            <a:off x="837981" y="1825625"/>
            <a:ext cx="10512864" cy="4351338"/>
          </a:xfrm>
          <a:prstGeom prst="rect">
            <a:avLst/>
          </a:prstGeom>
        </p:spPr>
        <p:txBody>
          <a:bodyPr/>
          <a:lstStyle/>
          <a:p>
            <a:pPr/>
            <a:r>
              <a:t>B needs to </a:t>
            </a:r>
            <a:r>
              <a:rPr>
                <a:solidFill>
                  <a:srgbClr val="E77500"/>
                </a:solidFill>
              </a:rPr>
              <a:t>“roll back” </a:t>
            </a:r>
            <a:r>
              <a:t>the DB, and re-run both ops in the correct order</a:t>
            </a:r>
          </a:p>
          <a:p>
            <a:pPr marL="0" indent="0">
              <a:buSzTx/>
              <a:buNone/>
            </a:pPr>
          </a:p>
          <a:p>
            <a:pPr/>
            <a:r>
              <a:t>Bayou User Interface: Displayed meeting room calendar entries are </a:t>
            </a:r>
            <a:r>
              <a:rPr>
                <a:solidFill>
                  <a:srgbClr val="E77500"/>
                </a:solidFill>
              </a:rPr>
              <a:t>“Tentative” at first</a:t>
            </a:r>
            <a:endParaRPr>
              <a:solidFill>
                <a:srgbClr val="E77500"/>
              </a:solidFill>
            </a:endParaRPr>
          </a:p>
          <a:p>
            <a:pPr lvl="1" marL="685594" indent="-228531">
              <a:spcBef>
                <a:spcPts val="500"/>
              </a:spcBef>
              <a:defRPr sz="2800"/>
            </a:pPr>
            <a:r>
              <a:t>B’s user saw M2 at 10 AM, then it moved to 11 AM </a:t>
            </a:r>
          </a:p>
        </p:txBody>
      </p:sp>
      <p:sp>
        <p:nvSpPr>
          <p:cNvPr id="170"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73" name="Rectangle 4"/>
          <p:cNvGrpSpPr/>
          <p:nvPr/>
        </p:nvGrpSpPr>
        <p:grpSpPr>
          <a:xfrm>
            <a:off x="2019299" y="5335270"/>
            <a:ext cx="8013866" cy="1021081"/>
            <a:chOff x="0" y="0"/>
            <a:chExt cx="8013864" cy="1021080"/>
          </a:xfrm>
        </p:grpSpPr>
        <p:sp>
          <p:nvSpPr>
            <p:cNvPr id="171" name="Rectangle"/>
            <p:cNvSpPr/>
            <p:nvPr/>
          </p:nvSpPr>
          <p:spPr>
            <a:xfrm>
              <a:off x="-1" y="-1"/>
              <a:ext cx="8013866" cy="1021082"/>
            </a:xfrm>
            <a:prstGeom prst="rect">
              <a:avLst/>
            </a:prstGeom>
            <a:solidFill>
              <a:srgbClr val="DBDBDB"/>
            </a:solidFill>
            <a:ln w="28575" cap="flat">
              <a:solidFill>
                <a:srgbClr val="000000"/>
              </a:solidFill>
              <a:prstDash val="sysDash"/>
              <a:miter lim="800000"/>
            </a:ln>
            <a:effectLst/>
          </p:spPr>
          <p:txBody>
            <a:bodyPr wrap="square" lIns="45719" tIns="45719" rIns="45719" bIns="45719" numCol="1" anchor="ctr">
              <a:noAutofit/>
            </a:bodyPr>
            <a:lstStyle/>
            <a:p>
              <a:pPr>
                <a:defRPr sz="2800">
                  <a:solidFill>
                    <a:srgbClr val="1F4E79"/>
                  </a:solidFill>
                  <a:latin typeface="+mn-lt"/>
                  <a:ea typeface="+mn-ea"/>
                  <a:cs typeface="+mn-cs"/>
                  <a:sym typeface="Helvetica Neue Medium"/>
                </a:defRPr>
              </a:pPr>
            </a:p>
          </p:txBody>
        </p:sp>
        <p:sp>
          <p:nvSpPr>
            <p:cNvPr id="172" name="Big point: The log at each node holds the truth; the DB is just an optimization"/>
            <p:cNvSpPr txBox="1"/>
            <p:nvPr/>
          </p:nvSpPr>
          <p:spPr>
            <a:xfrm>
              <a:off x="60007" y="38177"/>
              <a:ext cx="7893850" cy="9447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defRPr sz="2800">
                  <a:latin typeface="+mn-lt"/>
                  <a:ea typeface="+mn-ea"/>
                  <a:cs typeface="+mn-cs"/>
                  <a:sym typeface="Helvetica Neue Medium"/>
                </a:defRPr>
              </a:lvl1pPr>
            </a:lstStyle>
            <a:p>
              <a:pPr/>
              <a:r>
                <a:t>Big point: The log at each node holds the truth; the DB is just an optimization</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7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3" grpId="1"/>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Title 3"/>
          <p:cNvSpPr txBox="1"/>
          <p:nvPr>
            <p:ph type="title"/>
          </p:nvPr>
        </p:nvSpPr>
        <p:spPr>
          <a:xfrm>
            <a:off x="342899" y="111511"/>
            <a:ext cx="11417301" cy="1325563"/>
          </a:xfrm>
          <a:prstGeom prst="rect">
            <a:avLst/>
          </a:prstGeom>
        </p:spPr>
        <p:txBody>
          <a:bodyPr/>
          <a:lstStyle>
            <a:lvl1pPr algn="ctr">
              <a:defRPr sz="4800"/>
            </a:lvl1pPr>
          </a:lstStyle>
          <a:p>
            <a:pPr/>
            <a:r>
              <a:t>Does update order respect causality?</a:t>
            </a:r>
          </a:p>
        </p:txBody>
      </p:sp>
      <p:sp>
        <p:nvSpPr>
          <p:cNvPr id="176" name="Content Placeholder 1"/>
          <p:cNvSpPr txBox="1"/>
          <p:nvPr>
            <p:ph type="body" idx="1"/>
          </p:nvPr>
        </p:nvSpPr>
        <p:spPr>
          <a:xfrm>
            <a:off x="837981" y="1825625"/>
            <a:ext cx="10512864" cy="4351338"/>
          </a:xfrm>
          <a:prstGeom prst="rect">
            <a:avLst/>
          </a:prstGeom>
        </p:spPr>
        <p:txBody>
          <a:bodyPr/>
          <a:lstStyle/>
          <a:p>
            <a:pPr>
              <a:defRPr sz="2900"/>
            </a:pPr>
            <a:r>
              <a:t>〈701, A〉: A asks for meeting M1 at 10 AM, else 11 AM</a:t>
            </a:r>
          </a:p>
          <a:p>
            <a:pPr>
              <a:defRPr sz="2900"/>
            </a:pPr>
            <a:r>
              <a:t>〈700, B〉: Delete update 〈701, A〉</a:t>
            </a:r>
          </a:p>
          <a:p>
            <a:pPr lvl="1" marL="685594" indent="-228531">
              <a:spcBef>
                <a:spcPts val="500"/>
              </a:spcBef>
              <a:defRPr sz="2500"/>
            </a:pPr>
            <a:r>
              <a:t>Possible if B’s clock is slow, and using real-time timestamps</a:t>
            </a:r>
          </a:p>
          <a:p>
            <a:pPr>
              <a:defRPr sz="2900"/>
            </a:pPr>
          </a:p>
          <a:p>
            <a:pPr>
              <a:defRPr sz="2900"/>
            </a:pPr>
            <a:r>
              <a:t>Result: delete will be ordered before add</a:t>
            </a:r>
          </a:p>
          <a:p>
            <a:pPr lvl="1" marL="685594" indent="-228531">
              <a:spcBef>
                <a:spcPts val="500"/>
              </a:spcBef>
              <a:defRPr sz="2500"/>
            </a:pPr>
            <a:r>
              <a:t>(Delete never has an effect.)</a:t>
            </a:r>
          </a:p>
          <a:p>
            <a:pPr lvl="1" marL="685594" indent="-228531">
              <a:spcBef>
                <a:spcPts val="500"/>
              </a:spcBef>
              <a:defRPr sz="2500"/>
            </a:pPr>
          </a:p>
          <a:p>
            <a:pPr>
              <a:defRPr sz="2900"/>
            </a:pPr>
            <a:r>
              <a:t>Q: How can we assign timestamp to respect causality?</a:t>
            </a:r>
          </a:p>
        </p:txBody>
      </p:sp>
      <p:sp>
        <p:nvSpPr>
          <p:cNvPr id="177"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76">
                                            <p:txEl>
                                              <p:pRg st="4" end="4"/>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176">
                                            <p:txEl>
                                              <p:pRg st="5" end="5"/>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1" fill="hold">
                                  <p:stCondLst>
                                    <p:cond delay="0"/>
                                  </p:stCondLst>
                                  <p:iterate type="el" backwards="0">
                                    <p:tmAbs val="0"/>
                                  </p:iterate>
                                  <p:childTnLst>
                                    <p:set>
                                      <p:cBhvr>
                                        <p:cTn id="12" fill="hold"/>
                                        <p:tgtEl>
                                          <p:spTgt spid="176">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76">
                                            <p:txEl>
                                              <p:pRg st="7" end="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76" grpId="1"/>
    </p:bld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Title 3"/>
          <p:cNvSpPr txBox="1"/>
          <p:nvPr>
            <p:ph type="title"/>
          </p:nvPr>
        </p:nvSpPr>
        <p:spPr>
          <a:xfrm>
            <a:off x="837981" y="365126"/>
            <a:ext cx="10512864" cy="1325563"/>
          </a:xfrm>
          <a:prstGeom prst="rect">
            <a:avLst/>
          </a:prstGeom>
        </p:spPr>
        <p:txBody>
          <a:bodyPr/>
          <a:lstStyle>
            <a:lvl1pPr algn="ctr">
              <a:defRPr sz="4800"/>
            </a:lvl1pPr>
          </a:lstStyle>
          <a:p>
            <a:pPr/>
            <a:r>
              <a:t>Lamport clocks respect causality</a:t>
            </a:r>
          </a:p>
        </p:txBody>
      </p:sp>
      <p:sp>
        <p:nvSpPr>
          <p:cNvPr id="180" name="Content Placeholder 1"/>
          <p:cNvSpPr txBox="1"/>
          <p:nvPr>
            <p:ph type="body" idx="1"/>
          </p:nvPr>
        </p:nvSpPr>
        <p:spPr>
          <a:xfrm>
            <a:off x="837981" y="2141033"/>
            <a:ext cx="10512864" cy="4035929"/>
          </a:xfrm>
          <a:prstGeom prst="rect">
            <a:avLst/>
          </a:prstGeom>
        </p:spPr>
        <p:txBody>
          <a:bodyPr/>
          <a:lstStyle/>
          <a:p>
            <a:pPr/>
            <a:r>
              <a:t>Want event timestamps so that if a node observes E1 then generates E2, then </a:t>
            </a:r>
            <a:r>
              <a:rPr>
                <a:solidFill>
                  <a:srgbClr val="E77500"/>
                </a:solidFill>
              </a:rPr>
              <a:t>TS(E1) &lt; TS(E2)</a:t>
            </a:r>
            <a:endParaRPr>
              <a:solidFill>
                <a:srgbClr val="E77500"/>
              </a:solidFill>
            </a:endParaRPr>
          </a:p>
          <a:p>
            <a:pPr/>
            <a:endParaRPr>
              <a:solidFill>
                <a:srgbClr val="E77500"/>
              </a:solidFill>
            </a:endParaRPr>
          </a:p>
          <a:p>
            <a:pPr/>
            <a:r>
              <a:t>Use lamport clocks!</a:t>
            </a:r>
          </a:p>
          <a:p>
            <a:pPr lvl="1" marL="685594" indent="-228531">
              <a:spcBef>
                <a:spcPts val="500"/>
              </a:spcBef>
              <a:defRPr sz="2800"/>
            </a:pPr>
            <a:r>
              <a:t>If E1 </a:t>
            </a:r>
            <a:r>
              <a:rPr>
                <a:latin typeface="Wingdings"/>
                <a:ea typeface="Wingdings"/>
                <a:cs typeface="Wingdings"/>
                <a:sym typeface="Wingdings"/>
              </a:rPr>
              <a:t> </a:t>
            </a:r>
            <a:r>
              <a:t>E2 then TS(E1) &lt; TS(E2)    </a:t>
            </a:r>
          </a:p>
        </p:txBody>
      </p:sp>
      <p:sp>
        <p:nvSpPr>
          <p:cNvPr id="181"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Title 3"/>
          <p:cNvSpPr txBox="1"/>
          <p:nvPr>
            <p:ph type="title"/>
          </p:nvPr>
        </p:nvSpPr>
        <p:spPr>
          <a:xfrm>
            <a:off x="837981" y="365126"/>
            <a:ext cx="10512864" cy="1325563"/>
          </a:xfrm>
          <a:prstGeom prst="rect">
            <a:avLst/>
          </a:prstGeom>
        </p:spPr>
        <p:txBody>
          <a:bodyPr/>
          <a:lstStyle>
            <a:lvl1pPr algn="ctr">
              <a:defRPr sz="4800"/>
            </a:lvl1pPr>
          </a:lstStyle>
          <a:p>
            <a:pPr/>
            <a:r>
              <a:t>Lamport clocks respect causality</a:t>
            </a:r>
          </a:p>
        </p:txBody>
      </p:sp>
      <p:sp>
        <p:nvSpPr>
          <p:cNvPr id="184" name="Content Placeholder 1"/>
          <p:cNvSpPr txBox="1"/>
          <p:nvPr>
            <p:ph type="body" idx="1"/>
          </p:nvPr>
        </p:nvSpPr>
        <p:spPr>
          <a:xfrm>
            <a:off x="837981" y="1825625"/>
            <a:ext cx="10512864" cy="4351338"/>
          </a:xfrm>
          <a:prstGeom prst="rect">
            <a:avLst/>
          </a:prstGeom>
        </p:spPr>
        <p:txBody>
          <a:bodyPr/>
          <a:lstStyle/>
          <a:p>
            <a:pPr marL="171398" indent="-171398" defTabSz="685594">
              <a:spcBef>
                <a:spcPts val="700"/>
              </a:spcBef>
              <a:defRPr sz="2100"/>
            </a:pPr>
            <a:r>
              <a:t>〈701, A〉: A asks for meeting M1 at 10 AM, else 11 AM</a:t>
            </a:r>
          </a:p>
          <a:p>
            <a:pPr marL="171398" indent="-171398" defTabSz="685594">
              <a:spcBef>
                <a:spcPts val="700"/>
              </a:spcBef>
              <a:defRPr sz="2100"/>
            </a:pPr>
            <a:r>
              <a:t>〈700, B〉: Delete update 〈701, A〉</a:t>
            </a:r>
          </a:p>
          <a:p>
            <a:pPr lvl="2" marL="257179" indent="-257179" defTabSz="685594">
              <a:spcBef>
                <a:spcPts val="300"/>
              </a:spcBef>
              <a:defRPr sz="1800"/>
            </a:pPr>
            <a:r>
              <a:t>〈706, B〉: Delete update 〈701, A〉</a:t>
            </a:r>
          </a:p>
          <a:p>
            <a:pPr marL="0" indent="0" defTabSz="685594">
              <a:spcBef>
                <a:spcPts val="700"/>
              </a:spcBef>
              <a:buSzTx/>
              <a:buNone/>
              <a:defRPr sz="2100"/>
            </a:pPr>
          </a:p>
          <a:p>
            <a:pPr marL="171398" indent="-171398" defTabSz="685594">
              <a:spcBef>
                <a:spcPts val="700"/>
              </a:spcBef>
              <a:defRPr sz="2100"/>
            </a:pPr>
            <a:r>
              <a:t>With Lamport clocks:</a:t>
            </a:r>
          </a:p>
          <a:p>
            <a:pPr lvl="1" marL="514195" indent="-171398" defTabSz="685594">
              <a:spcBef>
                <a:spcPts val="300"/>
              </a:spcBef>
              <a:defRPr sz="1800"/>
            </a:pPr>
            <a:r>
              <a:t>When A sends 〈701, A〉, it includes its clock, T (&gt; 701)</a:t>
            </a:r>
            <a:endParaRPr sz="2100"/>
          </a:p>
          <a:p>
            <a:pPr lvl="1" marL="514195" indent="-171398" defTabSz="685594">
              <a:spcBef>
                <a:spcPts val="300"/>
              </a:spcBef>
              <a:defRPr sz="1800"/>
            </a:pPr>
            <a:r>
              <a:t>When B receives 〈701, A〉, it updates its clock to T’ &gt; T</a:t>
            </a:r>
            <a:endParaRPr sz="2100"/>
          </a:p>
          <a:p>
            <a:pPr lvl="1" marL="514195" indent="-171398" defTabSz="685594">
              <a:spcBef>
                <a:spcPts val="300"/>
              </a:spcBef>
              <a:defRPr sz="1800"/>
            </a:pPr>
            <a:r>
              <a:t>When B creates the delete, it timestamps it with its clock, T’’ &gt; T’</a:t>
            </a:r>
            <a:endParaRPr sz="2100"/>
          </a:p>
          <a:p>
            <a:pPr lvl="1" marL="514195" indent="-171398" defTabSz="685594">
              <a:spcBef>
                <a:spcPts val="300"/>
              </a:spcBef>
              <a:defRPr sz="1800"/>
            </a:pPr>
            <a:r>
              <a:t>T’’ &gt; T’ &gt; T &gt; 701   (e.g., T’’ is 706 )</a:t>
            </a:r>
            <a:endParaRPr sz="2100"/>
          </a:p>
          <a:p>
            <a:pPr lvl="2" marL="856992" indent="-171398" defTabSz="685594">
              <a:spcBef>
                <a:spcPts val="300"/>
              </a:spcBef>
              <a:defRPr sz="1350"/>
            </a:pPr>
          </a:p>
          <a:p>
            <a:pPr marL="171398" indent="-171398" defTabSz="685594">
              <a:spcBef>
                <a:spcPts val="700"/>
              </a:spcBef>
              <a:defRPr sz="2100"/>
            </a:pPr>
            <a:r>
              <a:t>Q: What if A and B are concurrent?</a:t>
            </a:r>
          </a:p>
        </p:txBody>
      </p:sp>
      <p:sp>
        <p:nvSpPr>
          <p:cNvPr id="185"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6" name="Straight Connector 5"/>
          <p:cNvSpPr/>
          <p:nvPr/>
        </p:nvSpPr>
        <p:spPr>
          <a:xfrm>
            <a:off x="1143878" y="2533556"/>
            <a:ext cx="5120642" cy="1"/>
          </a:xfrm>
          <a:prstGeom prst="line">
            <a:avLst/>
          </a:prstGeom>
          <a:ln w="19050">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2" grpId="1" fill="hold">
                                  <p:stCondLst>
                                    <p:cond delay="0"/>
                                  </p:stCondLst>
                                  <p:iterate type="el" backwards="0">
                                    <p:tmAbs val="0"/>
                                  </p:iterate>
                                  <p:childTnLst>
                                    <p:set>
                                      <p:cBhvr>
                                        <p:cTn id="6" fill="hold"/>
                                        <p:tgtEl>
                                          <p:spTgt spid="186"/>
                                        </p:tgtEl>
                                        <p:attrNameLst>
                                          <p:attrName>style.visibility</p:attrName>
                                        </p:attrNameLst>
                                      </p:cBhvr>
                                      <p:to>
                                        <p:strVal val="visible"/>
                                      </p:to>
                                    </p:set>
                                    <p:animEffect filter="wipe(left)" transition="in">
                                      <p:cBhvr>
                                        <p:cTn id="7" dur="500"/>
                                        <p:tgtEl>
                                          <p:spTgt spid="186"/>
                                        </p:tgtEl>
                                      </p:cBhvr>
                                    </p:animEffect>
                                  </p:childTnLst>
                                </p:cTn>
                              </p:par>
                            </p:childTnLst>
                          </p:cTn>
                        </p:par>
                        <p:par>
                          <p:cTn id="8" fill="hold">
                            <p:stCondLst>
                              <p:cond delay="500"/>
                            </p:stCondLst>
                            <p:childTnLst>
                              <p:par>
                                <p:cTn id="9" presetClass="entr" nodeType="afterEffect" presetSubtype="8" presetID="22" grpId="2" fill="hold">
                                  <p:stCondLst>
                                    <p:cond delay="0"/>
                                  </p:stCondLst>
                                  <p:iterate type="el" backwards="0">
                                    <p:tmAbs val="0"/>
                                  </p:iterate>
                                  <p:childTnLst>
                                    <p:set>
                                      <p:cBhvr>
                                        <p:cTn id="10" fill="hold"/>
                                        <p:tgtEl>
                                          <p:spTgt spid="184">
                                            <p:txEl>
                                              <p:pRg st="2" end="2"/>
                                            </p:txEl>
                                          </p:spTgt>
                                        </p:tgtEl>
                                        <p:attrNameLst>
                                          <p:attrName>style.visibility</p:attrName>
                                        </p:attrNameLst>
                                      </p:cBhvr>
                                      <p:to>
                                        <p:strVal val="visible"/>
                                      </p:to>
                                    </p:set>
                                    <p:animEffect filter="wipe(left)" transition="in">
                                      <p:cBhvr>
                                        <p:cTn id="11" dur="500"/>
                                        <p:tgtEl>
                                          <p:spTgt spid="184">
                                            <p:txEl>
                                              <p:pRg st="2" end="2"/>
                                            </p:txEl>
                                          </p:spTgt>
                                        </p:tgtEl>
                                      </p:cBhvr>
                                    </p:animEffect>
                                  </p:childTnLst>
                                </p:cTn>
                              </p:par>
                            </p:childTnLst>
                          </p:cTn>
                        </p:par>
                        <p:par>
                          <p:cTn id="12" fill="hold">
                            <p:stCondLst>
                              <p:cond delay="1000"/>
                            </p:stCondLst>
                            <p:childTnLst>
                              <p:par>
                                <p:cTn id="13" presetClass="entr" nodeType="afterEffect" presetSubtype="8" presetID="22" grpId="2" fill="hold">
                                  <p:stCondLst>
                                    <p:cond delay="0"/>
                                  </p:stCondLst>
                                  <p:iterate type="el" backwards="0">
                                    <p:tmAbs val="0"/>
                                  </p:iterate>
                                  <p:childTnLst>
                                    <p:set>
                                      <p:cBhvr>
                                        <p:cTn id="14" fill="hold"/>
                                        <p:tgtEl>
                                          <p:spTgt spid="184">
                                            <p:txEl>
                                              <p:pRg st="3" end="3"/>
                                            </p:txEl>
                                          </p:spTgt>
                                        </p:tgtEl>
                                        <p:attrNameLst>
                                          <p:attrName>style.visibility</p:attrName>
                                        </p:attrNameLst>
                                      </p:cBhvr>
                                      <p:to>
                                        <p:strVal val="visible"/>
                                      </p:to>
                                    </p:set>
                                    <p:animEffect filter="wipe(left)" transition="in">
                                      <p:cBhvr>
                                        <p:cTn id="15" dur="500"/>
                                        <p:tgtEl>
                                          <p:spTgt spid="184">
                                            <p:txEl>
                                              <p:pRg st="3" end="3"/>
                                            </p:txEl>
                                          </p:spTgt>
                                        </p:tgtEl>
                                      </p:cBhvr>
                                    </p:animEffect>
                                  </p:childTnLst>
                                </p:cTn>
                              </p:par>
                            </p:childTnLst>
                          </p:cTn>
                        </p:par>
                        <p:par>
                          <p:cTn id="16" fill="hold">
                            <p:stCondLst>
                              <p:cond delay="1500"/>
                            </p:stCondLst>
                            <p:childTnLst>
                              <p:par>
                                <p:cTn id="17" presetClass="entr" nodeType="afterEffect" presetSubtype="8" presetID="22" grpId="2" fill="hold">
                                  <p:stCondLst>
                                    <p:cond delay="0"/>
                                  </p:stCondLst>
                                  <p:iterate type="el" backwards="0">
                                    <p:tmAbs val="0"/>
                                  </p:iterate>
                                  <p:childTnLst>
                                    <p:set>
                                      <p:cBhvr>
                                        <p:cTn id="18" fill="hold"/>
                                        <p:tgtEl>
                                          <p:spTgt spid="184">
                                            <p:txEl>
                                              <p:pRg st="4" end="4"/>
                                            </p:txEl>
                                          </p:spTgt>
                                        </p:tgtEl>
                                        <p:attrNameLst>
                                          <p:attrName>style.visibility</p:attrName>
                                        </p:attrNameLst>
                                      </p:cBhvr>
                                      <p:to>
                                        <p:strVal val="visible"/>
                                      </p:to>
                                    </p:set>
                                    <p:animEffect filter="wipe(left)" transition="in">
                                      <p:cBhvr>
                                        <p:cTn id="19" dur="500"/>
                                        <p:tgtEl>
                                          <p:spTgt spid="184">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8" presetID="22" grpId="2" fill="hold">
                                  <p:stCondLst>
                                    <p:cond delay="0"/>
                                  </p:stCondLst>
                                  <p:iterate type="el" backwards="0">
                                    <p:tmAbs val="0"/>
                                  </p:iterate>
                                  <p:childTnLst>
                                    <p:set>
                                      <p:cBhvr>
                                        <p:cTn id="23" fill="hold"/>
                                        <p:tgtEl>
                                          <p:spTgt spid="184">
                                            <p:txEl>
                                              <p:pRg st="5" end="5"/>
                                            </p:txEl>
                                          </p:spTgt>
                                        </p:tgtEl>
                                        <p:attrNameLst>
                                          <p:attrName>style.visibility</p:attrName>
                                        </p:attrNameLst>
                                      </p:cBhvr>
                                      <p:to>
                                        <p:strVal val="visible"/>
                                      </p:to>
                                    </p:set>
                                    <p:animEffect filter="wipe(left)" transition="in">
                                      <p:cBhvr>
                                        <p:cTn id="24" dur="500"/>
                                        <p:tgtEl>
                                          <p:spTgt spid="184">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8" presetID="22" grpId="2" fill="hold">
                                  <p:stCondLst>
                                    <p:cond delay="0"/>
                                  </p:stCondLst>
                                  <p:iterate type="el" backwards="0">
                                    <p:tmAbs val="0"/>
                                  </p:iterate>
                                  <p:childTnLst>
                                    <p:set>
                                      <p:cBhvr>
                                        <p:cTn id="28" fill="hold"/>
                                        <p:tgtEl>
                                          <p:spTgt spid="184">
                                            <p:txEl>
                                              <p:pRg st="6" end="6"/>
                                            </p:txEl>
                                          </p:spTgt>
                                        </p:tgtEl>
                                        <p:attrNameLst>
                                          <p:attrName>style.visibility</p:attrName>
                                        </p:attrNameLst>
                                      </p:cBhvr>
                                      <p:to>
                                        <p:strVal val="visible"/>
                                      </p:to>
                                    </p:set>
                                    <p:animEffect filter="wipe(left)" transition="in">
                                      <p:cBhvr>
                                        <p:cTn id="29" dur="500"/>
                                        <p:tgtEl>
                                          <p:spTgt spid="184">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Class="entr" nodeType="clickEffect" presetSubtype="8" presetID="22" grpId="2" fill="hold">
                                  <p:stCondLst>
                                    <p:cond delay="0"/>
                                  </p:stCondLst>
                                  <p:iterate type="el" backwards="0">
                                    <p:tmAbs val="0"/>
                                  </p:iterate>
                                  <p:childTnLst>
                                    <p:set>
                                      <p:cBhvr>
                                        <p:cTn id="33" fill="hold"/>
                                        <p:tgtEl>
                                          <p:spTgt spid="184">
                                            <p:txEl>
                                              <p:pRg st="7" end="7"/>
                                            </p:txEl>
                                          </p:spTgt>
                                        </p:tgtEl>
                                        <p:attrNameLst>
                                          <p:attrName>style.visibility</p:attrName>
                                        </p:attrNameLst>
                                      </p:cBhvr>
                                      <p:to>
                                        <p:strVal val="visible"/>
                                      </p:to>
                                    </p:set>
                                    <p:animEffect filter="wipe(left)" transition="in">
                                      <p:cBhvr>
                                        <p:cTn id="34" dur="500"/>
                                        <p:tgtEl>
                                          <p:spTgt spid="184">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8" presetID="22" grpId="2" fill="hold">
                                  <p:stCondLst>
                                    <p:cond delay="0"/>
                                  </p:stCondLst>
                                  <p:iterate type="el" backwards="0">
                                    <p:tmAbs val="0"/>
                                  </p:iterate>
                                  <p:childTnLst>
                                    <p:set>
                                      <p:cBhvr>
                                        <p:cTn id="38" fill="hold"/>
                                        <p:tgtEl>
                                          <p:spTgt spid="184">
                                            <p:txEl>
                                              <p:pRg st="8" end="8"/>
                                            </p:txEl>
                                          </p:spTgt>
                                        </p:tgtEl>
                                        <p:attrNameLst>
                                          <p:attrName>style.visibility</p:attrName>
                                        </p:attrNameLst>
                                      </p:cBhvr>
                                      <p:to>
                                        <p:strVal val="visible"/>
                                      </p:to>
                                    </p:set>
                                    <p:animEffect filter="wipe(left)" transition="in">
                                      <p:cBhvr>
                                        <p:cTn id="39" dur="500"/>
                                        <p:tgtEl>
                                          <p:spTgt spid="184">
                                            <p:txEl>
                                              <p:pRg st="8" end="8"/>
                                            </p:txEl>
                                          </p:spTgt>
                                        </p:tgtEl>
                                      </p:cBhvr>
                                    </p:animEffect>
                                  </p:childTnLst>
                                </p:cTn>
                              </p:par>
                            </p:childTnLst>
                          </p:cTn>
                        </p:par>
                        <p:par>
                          <p:cTn id="40" fill="hold">
                            <p:stCondLst>
                              <p:cond delay="500"/>
                            </p:stCondLst>
                            <p:childTnLst>
                              <p:par>
                                <p:cTn id="41" presetClass="entr" nodeType="afterEffect" presetSubtype="8" presetID="22" grpId="2" fill="hold">
                                  <p:stCondLst>
                                    <p:cond delay="0"/>
                                  </p:stCondLst>
                                  <p:iterate type="el" backwards="0">
                                    <p:tmAbs val="0"/>
                                  </p:iterate>
                                  <p:childTnLst>
                                    <p:set>
                                      <p:cBhvr>
                                        <p:cTn id="42" fill="hold"/>
                                        <p:tgtEl>
                                          <p:spTgt spid="184">
                                            <p:txEl>
                                              <p:pRg st="9" end="9"/>
                                            </p:txEl>
                                          </p:spTgt>
                                        </p:tgtEl>
                                        <p:attrNameLst>
                                          <p:attrName>style.visibility</p:attrName>
                                        </p:attrNameLst>
                                      </p:cBhvr>
                                      <p:to>
                                        <p:strVal val="visible"/>
                                      </p:to>
                                    </p:set>
                                    <p:animEffect filter="wipe(left)" transition="in">
                                      <p:cBhvr>
                                        <p:cTn id="43" dur="500"/>
                                        <p:tgtEl>
                                          <p:spTgt spid="184">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Class="entr" nodeType="clickEffect" presetSubtype="8" presetID="22" grpId="2" fill="hold">
                                  <p:stCondLst>
                                    <p:cond delay="0"/>
                                  </p:stCondLst>
                                  <p:iterate type="el" backwards="0">
                                    <p:tmAbs val="0"/>
                                  </p:iterate>
                                  <p:childTnLst>
                                    <p:set>
                                      <p:cBhvr>
                                        <p:cTn id="47" fill="hold"/>
                                        <p:tgtEl>
                                          <p:spTgt spid="184">
                                            <p:txEl>
                                              <p:pRg st="10" end="10"/>
                                            </p:txEl>
                                          </p:spTgt>
                                        </p:tgtEl>
                                        <p:attrNameLst>
                                          <p:attrName>style.visibility</p:attrName>
                                        </p:attrNameLst>
                                      </p:cBhvr>
                                      <p:to>
                                        <p:strVal val="visible"/>
                                      </p:to>
                                    </p:set>
                                    <p:animEffect filter="wipe(left)" transition="in">
                                      <p:cBhvr>
                                        <p:cTn id="48" dur="500"/>
                                        <p:tgtEl>
                                          <p:spTgt spid="184">
                                            <p:txEl>
                                              <p:pRg st="10" end="1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86" grpId="1"/>
      <p:bldP build="p" bldLvl="5" animBg="1" rev="0" advAuto="0" spid="184" grpId="2"/>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8" name="Title 3"/>
          <p:cNvSpPr txBox="1"/>
          <p:nvPr>
            <p:ph type="title"/>
          </p:nvPr>
        </p:nvSpPr>
        <p:spPr>
          <a:xfrm>
            <a:off x="379139" y="348871"/>
            <a:ext cx="11441153" cy="1325563"/>
          </a:xfrm>
          <a:prstGeom prst="rect">
            <a:avLst/>
          </a:prstGeom>
        </p:spPr>
        <p:txBody>
          <a:bodyPr/>
          <a:lstStyle>
            <a:lvl1pPr algn="ctr">
              <a:defRPr sz="6000"/>
            </a:lvl1pPr>
          </a:lstStyle>
          <a:p>
            <a:pPr/>
            <a:r>
              <a:t>Availability versus Consistency</a:t>
            </a:r>
          </a:p>
        </p:txBody>
      </p:sp>
      <p:sp>
        <p:nvSpPr>
          <p:cNvPr id="99" name="Content Placeholder 1"/>
          <p:cNvSpPr txBox="1"/>
          <p:nvPr>
            <p:ph type="body" idx="1"/>
          </p:nvPr>
        </p:nvSpPr>
        <p:spPr>
          <a:xfrm>
            <a:off x="685800" y="2012013"/>
            <a:ext cx="10807700" cy="3220835"/>
          </a:xfrm>
          <a:prstGeom prst="rect">
            <a:avLst/>
          </a:prstGeom>
        </p:spPr>
        <p:txBody>
          <a:bodyPr/>
          <a:lstStyle/>
          <a:p>
            <a:pPr>
              <a:lnSpc>
                <a:spcPct val="100000"/>
              </a:lnSpc>
              <a:spcBef>
                <a:spcPts val="2400"/>
              </a:spcBef>
              <a:defRPr sz="3600"/>
            </a:pPr>
            <a:r>
              <a:t>Later topic:  Distributed consensus algorithms</a:t>
            </a:r>
          </a:p>
          <a:p>
            <a:pPr lvl="1" marL="685594" indent="-228531">
              <a:lnSpc>
                <a:spcPct val="100000"/>
              </a:lnSpc>
              <a:spcBef>
                <a:spcPts val="2400"/>
              </a:spcBef>
            </a:pPr>
            <a:r>
              <a:t>Strong consistency (ops in same order everywhere)</a:t>
            </a:r>
            <a:endParaRPr sz="2800"/>
          </a:p>
          <a:p>
            <a:pPr lvl="1" marL="685594" indent="-228531">
              <a:lnSpc>
                <a:spcPct val="100000"/>
              </a:lnSpc>
              <a:spcBef>
                <a:spcPts val="2400"/>
              </a:spcBef>
            </a:pPr>
            <a:r>
              <a:t>But, strong reachability/availability requirements</a:t>
            </a:r>
          </a:p>
        </p:txBody>
      </p:sp>
      <p:sp>
        <p:nvSpPr>
          <p:cNvPr id="100" name="Slide Number Placeholder 2"/>
          <p:cNvSpPr txBox="1"/>
          <p:nvPr>
            <p:ph type="sldNum" sz="quarter" idx="4294967295"/>
          </p:nvPr>
        </p:nvSpPr>
        <p:spPr>
          <a:xfrm>
            <a:off x="11161968" y="6400153"/>
            <a:ext cx="188875"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03" name="Rectangle 4"/>
          <p:cNvGrpSpPr/>
          <p:nvPr/>
        </p:nvGrpSpPr>
        <p:grpSpPr>
          <a:xfrm>
            <a:off x="1516564" y="4950383"/>
            <a:ext cx="9166304" cy="1527520"/>
            <a:chOff x="0" y="0"/>
            <a:chExt cx="9166302" cy="1527519"/>
          </a:xfrm>
        </p:grpSpPr>
        <p:sp>
          <p:nvSpPr>
            <p:cNvPr id="101" name="Rectangle"/>
            <p:cNvSpPr/>
            <p:nvPr/>
          </p:nvSpPr>
          <p:spPr>
            <a:xfrm>
              <a:off x="-1" y="-1"/>
              <a:ext cx="9166304" cy="1527521"/>
            </a:xfrm>
            <a:prstGeom prst="rect">
              <a:avLst/>
            </a:prstGeom>
            <a:solidFill>
              <a:srgbClr val="DBDBDB"/>
            </a:solidFill>
            <a:ln w="28575" cap="flat">
              <a:solidFill>
                <a:srgbClr val="000000"/>
              </a:solidFill>
              <a:prstDash val="sysDash"/>
              <a:miter lim="800000"/>
            </a:ln>
            <a:effectLst/>
          </p:spPr>
          <p:txBody>
            <a:bodyPr wrap="square" lIns="45719" tIns="45719" rIns="45719" bIns="45719" numCol="1" anchor="ctr">
              <a:noAutofit/>
            </a:bodyPr>
            <a:lstStyle/>
            <a:p>
              <a:pPr algn="ctr">
                <a:defRPr>
                  <a:solidFill>
                    <a:srgbClr val="FFFFFF"/>
                  </a:solidFill>
                </a:defRPr>
              </a:pPr>
            </a:p>
          </p:txBody>
        </p:sp>
        <p:sp>
          <p:nvSpPr>
            <p:cNvPr id="102" name="If the network fails (common case), can we provide any consistency when we replicate?"/>
            <p:cNvSpPr txBox="1"/>
            <p:nvPr/>
          </p:nvSpPr>
          <p:spPr>
            <a:xfrm>
              <a:off x="60007" y="228633"/>
              <a:ext cx="9046288" cy="107025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pc="-100" sz="3200">
                  <a:latin typeface="+mn-lt"/>
                  <a:ea typeface="+mn-ea"/>
                  <a:cs typeface="+mn-cs"/>
                  <a:sym typeface="Helvetica Neue Medium"/>
                </a:defRPr>
              </a:lvl1pPr>
            </a:lstStyle>
            <a:p>
              <a:pPr/>
              <a:r>
                <a:t>If the network fails (common case), can we provide any consistency when we replicate?</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99">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99">
                                            <p:txEl>
                                              <p:pRg st="0" end="0"/>
                                            </p:txEl>
                                          </p:spTgt>
                                        </p:tgtEl>
                                        <p:attrNameLst>
                                          <p:attrName>style.visibility</p:attrName>
                                        </p:attrNameLst>
                                      </p:cBhvr>
                                      <p:to>
                                        <p:strVal val="visible"/>
                                      </p:to>
                                    </p:set>
                                  </p:childTnLst>
                                </p:cTn>
                              </p:par>
                              <p:par>
                                <p:cTn id="9" presetClass="entr" nodeType="withEffect" presetSubtype="0" presetID="1" grpId="1" fill="hold">
                                  <p:stCondLst>
                                    <p:cond delay="0"/>
                                  </p:stCondLst>
                                  <p:iterate type="el" backwards="0">
                                    <p:tmAbs val="0"/>
                                  </p:iterate>
                                  <p:childTnLst>
                                    <p:set>
                                      <p:cBhvr>
                                        <p:cTn id="10" fill="hold"/>
                                        <p:tgtEl>
                                          <p:spTgt spid="99">
                                            <p:txEl>
                                              <p:pRg st="1" end="1"/>
                                            </p:txEl>
                                          </p:spTgt>
                                        </p:tgtEl>
                                        <p:attrNameLst>
                                          <p:attrName>style.visibility</p:attrName>
                                        </p:attrNameLst>
                                      </p:cBhvr>
                                      <p:to>
                                        <p:strVal val="visible"/>
                                      </p:to>
                                    </p:set>
                                  </p:childTnLst>
                                </p:cTn>
                              </p:par>
                              <p:par>
                                <p:cTn id="11" presetClass="entr" nodeType="withEffect" presetSubtype="0" presetID="1" grpId="1" fill="hold">
                                  <p:stCondLst>
                                    <p:cond delay="0"/>
                                  </p:stCondLst>
                                  <p:iterate type="el" backwards="0">
                                    <p:tmAbs val="0"/>
                                  </p:iterate>
                                  <p:childTnLst>
                                    <p:set>
                                      <p:cBhvr>
                                        <p:cTn id="12" fill="hold"/>
                                        <p:tgtEl>
                                          <p:spTgt spid="9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2" fill="hold">
                                  <p:stCondLst>
                                    <p:cond delay="0"/>
                                  </p:stCondLst>
                                  <p:iterate type="el" backwards="0">
                                    <p:tmAbs val="0"/>
                                  </p:iterate>
                                  <p:childTnLst>
                                    <p:set>
                                      <p:cBhvr>
                                        <p:cTn id="16" fill="hold"/>
                                        <p:tgtEl>
                                          <p:spTgt spid="10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3" grpId="2"/>
      <p:bldP build="p" bldLvl="1" animBg="1" rev="0" advAuto="0" spid="99" grpId="1"/>
    </p:bld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Title 3"/>
          <p:cNvSpPr txBox="1"/>
          <p:nvPr>
            <p:ph type="title"/>
          </p:nvPr>
        </p:nvSpPr>
        <p:spPr>
          <a:xfrm>
            <a:off x="342900" y="365126"/>
            <a:ext cx="11353800" cy="1325563"/>
          </a:xfrm>
          <a:prstGeom prst="rect">
            <a:avLst/>
          </a:prstGeom>
        </p:spPr>
        <p:txBody>
          <a:bodyPr/>
          <a:lstStyle>
            <a:lvl1pPr algn="ctr">
              <a:defRPr sz="4400"/>
            </a:lvl1pPr>
          </a:lstStyle>
          <a:p>
            <a:pPr/>
            <a:r>
              <a:t>Timestamps for write ordering: Limitations</a:t>
            </a:r>
          </a:p>
        </p:txBody>
      </p:sp>
      <p:sp>
        <p:nvSpPr>
          <p:cNvPr id="191" name="Content Placeholder 1"/>
          <p:cNvSpPr txBox="1"/>
          <p:nvPr>
            <p:ph type="body" sz="half" idx="1"/>
          </p:nvPr>
        </p:nvSpPr>
        <p:spPr>
          <a:xfrm>
            <a:off x="609599" y="1972138"/>
            <a:ext cx="9694400" cy="3124201"/>
          </a:xfrm>
          <a:prstGeom prst="rect">
            <a:avLst/>
          </a:prstGeom>
        </p:spPr>
        <p:txBody>
          <a:bodyPr/>
          <a:lstStyle/>
          <a:p>
            <a:pPr/>
            <a:r>
              <a:t>Never know whether some write from “the past” may yet reach your node</a:t>
            </a:r>
            <a:r>
              <a:t>…</a:t>
            </a:r>
          </a:p>
          <a:p>
            <a:pPr lvl="1" marL="685594" indent="-228531">
              <a:spcBef>
                <a:spcPts val="500"/>
              </a:spcBef>
              <a:defRPr sz="2800"/>
            </a:pPr>
          </a:p>
          <a:p>
            <a:pPr lvl="1" marL="685594" indent="-228531">
              <a:spcBef>
                <a:spcPts val="500"/>
              </a:spcBef>
              <a:defRPr sz="2800"/>
            </a:pPr>
            <a:r>
              <a:t>So all entries in log must be </a:t>
            </a:r>
            <a:r>
              <a:rPr>
                <a:solidFill>
                  <a:srgbClr val="FF0000"/>
                </a:solidFill>
              </a:rPr>
              <a:t>tentative forever</a:t>
            </a:r>
          </a:p>
          <a:p>
            <a:pPr lvl="1" marL="0" indent="457062">
              <a:spcBef>
                <a:spcPts val="500"/>
              </a:spcBef>
              <a:buSzTx/>
              <a:buNone/>
              <a:defRPr sz="2800"/>
            </a:pPr>
          </a:p>
          <a:p>
            <a:pPr lvl="1" marL="685594" indent="-228531">
              <a:spcBef>
                <a:spcPts val="500"/>
              </a:spcBef>
              <a:defRPr sz="2800"/>
            </a:pPr>
            <a:r>
              <a:t>And you must </a:t>
            </a:r>
            <a:r>
              <a:rPr>
                <a:solidFill>
                  <a:srgbClr val="FF0000"/>
                </a:solidFill>
              </a:rPr>
              <a:t>store entire log forever</a:t>
            </a:r>
          </a:p>
        </p:txBody>
      </p:sp>
      <p:sp>
        <p:nvSpPr>
          <p:cNvPr id="192"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95" name="Rectangle 4"/>
          <p:cNvGrpSpPr/>
          <p:nvPr/>
        </p:nvGrpSpPr>
        <p:grpSpPr>
          <a:xfrm>
            <a:off x="2379937" y="5297170"/>
            <a:ext cx="7085122" cy="1059181"/>
            <a:chOff x="0" y="0"/>
            <a:chExt cx="7085121" cy="1059180"/>
          </a:xfrm>
        </p:grpSpPr>
        <p:sp>
          <p:nvSpPr>
            <p:cNvPr id="193" name="Rectangle"/>
            <p:cNvSpPr/>
            <p:nvPr/>
          </p:nvSpPr>
          <p:spPr>
            <a:xfrm>
              <a:off x="0" y="-1"/>
              <a:ext cx="7085122" cy="1059182"/>
            </a:xfrm>
            <a:prstGeom prst="rect">
              <a:avLst/>
            </a:prstGeom>
            <a:solidFill>
              <a:srgbClr val="FBE5D6"/>
            </a:solidFill>
            <a:ln w="28575" cap="flat">
              <a:solidFill>
                <a:srgbClr val="000000"/>
              </a:solidFill>
              <a:prstDash val="sysDash"/>
              <a:miter lim="800000"/>
            </a:ln>
            <a:effectLst/>
          </p:spPr>
          <p:txBody>
            <a:bodyPr wrap="square" lIns="45719" tIns="45719" rIns="45719" bIns="45719" numCol="1" anchor="ctr">
              <a:noAutofit/>
            </a:bodyPr>
            <a:lstStyle/>
            <a:p>
              <a:pPr algn="ctr">
                <a:defRPr>
                  <a:solidFill>
                    <a:srgbClr val="FFFFFF"/>
                  </a:solidFill>
                </a:defRPr>
              </a:pPr>
            </a:p>
          </p:txBody>
        </p:sp>
        <p:sp>
          <p:nvSpPr>
            <p:cNvPr id="194" name="Want to commit a tentative entry, so we can trim logs and have meetings"/>
            <p:cNvSpPr txBox="1"/>
            <p:nvPr/>
          </p:nvSpPr>
          <p:spPr>
            <a:xfrm>
              <a:off x="60007" y="57227"/>
              <a:ext cx="6965108" cy="9447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sz="2800">
                  <a:latin typeface="+mn-lt"/>
                  <a:ea typeface="+mn-ea"/>
                  <a:cs typeface="+mn-cs"/>
                  <a:sym typeface="Helvetica Neue Medium"/>
                </a:defRPr>
              </a:pPr>
              <a:r>
                <a:t>Want to </a:t>
              </a:r>
              <a:r>
                <a:rPr>
                  <a:solidFill>
                    <a:srgbClr val="E77500"/>
                  </a:solidFill>
                </a:rPr>
                <a:t>commit</a:t>
              </a:r>
              <a:r>
                <a:t> a tentative entry, so we can trim logs and have meetings</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91">
                                            <p:txEl>
                                              <p:pRg st="2" end="2"/>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191">
                                            <p:txEl>
                                              <p:pRg st="3" end="3"/>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1" fill="hold">
                                  <p:stCondLst>
                                    <p:cond delay="0"/>
                                  </p:stCondLst>
                                  <p:iterate type="el" backwards="0">
                                    <p:tmAbs val="0"/>
                                  </p:iterate>
                                  <p:childTnLst>
                                    <p:set>
                                      <p:cBhvr>
                                        <p:cTn id="12" fill="hold"/>
                                        <p:tgtEl>
                                          <p:spTgt spid="191">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2" fill="hold">
                                  <p:stCondLst>
                                    <p:cond delay="0"/>
                                  </p:stCondLst>
                                  <p:iterate type="el" backwards="0">
                                    <p:tmAbs val="0"/>
                                  </p:iterate>
                                  <p:childTnLst>
                                    <p:set>
                                      <p:cBhvr>
                                        <p:cTn id="16" fill="hold"/>
                                        <p:tgtEl>
                                          <p:spTgt spid="19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95" grpId="2"/>
      <p:bldP build="p" bldLvl="5" animBg="1" rev="0" advAuto="0" spid="191" grpId="1"/>
    </p:bldLst>
  </p:timing>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Title 3"/>
          <p:cNvSpPr txBox="1"/>
          <p:nvPr>
            <p:ph type="title"/>
          </p:nvPr>
        </p:nvSpPr>
        <p:spPr>
          <a:xfrm>
            <a:off x="837981" y="365126"/>
            <a:ext cx="10512864" cy="1325563"/>
          </a:xfrm>
          <a:prstGeom prst="rect">
            <a:avLst/>
          </a:prstGeom>
        </p:spPr>
        <p:txBody>
          <a:bodyPr/>
          <a:lstStyle>
            <a:lvl1pPr algn="ctr">
              <a:defRPr sz="5400"/>
            </a:lvl1pPr>
          </a:lstStyle>
          <a:p>
            <a:pPr/>
            <a:r>
              <a:t>Fully decentralized commit</a:t>
            </a:r>
          </a:p>
        </p:txBody>
      </p:sp>
      <p:sp>
        <p:nvSpPr>
          <p:cNvPr id="198" name="Content Placeholder 1"/>
          <p:cNvSpPr txBox="1"/>
          <p:nvPr>
            <p:ph type="body" idx="1"/>
          </p:nvPr>
        </p:nvSpPr>
        <p:spPr>
          <a:xfrm>
            <a:off x="837981" y="1825623"/>
            <a:ext cx="10893102" cy="4895853"/>
          </a:xfrm>
          <a:prstGeom prst="rect">
            <a:avLst/>
          </a:prstGeom>
        </p:spPr>
        <p:txBody>
          <a:bodyPr/>
          <a:lstStyle/>
          <a:p>
            <a:pPr marL="205677" indent="-205677" defTabSz="822713">
              <a:lnSpc>
                <a:spcPct val="81000"/>
              </a:lnSpc>
              <a:spcBef>
                <a:spcPts val="900"/>
              </a:spcBef>
              <a:defRPr sz="2609"/>
            </a:pPr>
            <a:r>
              <a:t>Strawman: Update 〈10, A〉 committed when all nodes have seen all updates with TS ≤ 10</a:t>
            </a:r>
          </a:p>
          <a:p>
            <a:pPr marL="205677" indent="-205677" defTabSz="822713">
              <a:lnSpc>
                <a:spcPct val="81000"/>
              </a:lnSpc>
              <a:spcBef>
                <a:spcPts val="900"/>
              </a:spcBef>
              <a:defRPr sz="2609"/>
            </a:pPr>
          </a:p>
          <a:p>
            <a:pPr marL="205677" indent="-205677" defTabSz="822713">
              <a:lnSpc>
                <a:spcPct val="81000"/>
              </a:lnSpc>
              <a:spcBef>
                <a:spcPts val="900"/>
              </a:spcBef>
              <a:defRPr sz="2609"/>
            </a:pPr>
            <a:r>
              <a:t>Have sync always send in log order</a:t>
            </a:r>
          </a:p>
          <a:p>
            <a:pPr marL="205677" indent="-205677" defTabSz="822713">
              <a:lnSpc>
                <a:spcPct val="81000"/>
              </a:lnSpc>
              <a:spcBef>
                <a:spcPts val="900"/>
              </a:spcBef>
              <a:defRPr sz="2609"/>
            </a:pPr>
            <a:r>
              <a:t>If you have seen updates with TS &gt; 10 from every node then you’ll never again see one &lt; 〈10, A〉</a:t>
            </a:r>
          </a:p>
          <a:p>
            <a:pPr lvl="1" marL="617034" indent="-205677" defTabSz="822713">
              <a:lnSpc>
                <a:spcPct val="81000"/>
              </a:lnSpc>
              <a:spcBef>
                <a:spcPts val="400"/>
              </a:spcBef>
              <a:defRPr sz="2250"/>
            </a:pPr>
            <a:r>
              <a:t>So 〈10, A〉 is committed</a:t>
            </a:r>
          </a:p>
          <a:p>
            <a:pPr marL="205677" indent="-205677" defTabSz="822713">
              <a:lnSpc>
                <a:spcPct val="81000"/>
              </a:lnSpc>
              <a:spcBef>
                <a:spcPts val="900"/>
              </a:spcBef>
              <a:defRPr sz="2609"/>
            </a:pPr>
          </a:p>
          <a:p>
            <a:pPr marL="205677" indent="-205677" defTabSz="822713">
              <a:lnSpc>
                <a:spcPct val="81000"/>
              </a:lnSpc>
              <a:spcBef>
                <a:spcPts val="900"/>
              </a:spcBef>
              <a:defRPr sz="2609"/>
            </a:pPr>
            <a:r>
              <a:t>Why doesn’t Bayou do this?</a:t>
            </a:r>
          </a:p>
          <a:p>
            <a:pPr lvl="1" marL="617034" indent="-205677" defTabSz="822713">
              <a:lnSpc>
                <a:spcPct val="81000"/>
              </a:lnSpc>
              <a:spcBef>
                <a:spcPts val="400"/>
              </a:spcBef>
              <a:defRPr sz="2250"/>
            </a:pPr>
            <a:r>
              <a:t>A node that remains disconnected prevents commiting</a:t>
            </a:r>
          </a:p>
          <a:p>
            <a:pPr lvl="2" marL="1028391" indent="-205677" defTabSz="822713">
              <a:lnSpc>
                <a:spcPct val="81000"/>
              </a:lnSpc>
              <a:spcBef>
                <a:spcPts val="400"/>
              </a:spcBef>
              <a:defRPr sz="1979"/>
            </a:pPr>
            <a:r>
              <a:t>So many writes may be rolled back on re-connect</a:t>
            </a:r>
          </a:p>
        </p:txBody>
      </p:sp>
      <p:sp>
        <p:nvSpPr>
          <p:cNvPr id="199"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0" name="&quot;No&quot; Symbol 4"/>
          <p:cNvSpPr/>
          <p:nvPr/>
        </p:nvSpPr>
        <p:spPr>
          <a:xfrm>
            <a:off x="1628077" y="1290363"/>
            <a:ext cx="1592689" cy="177035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088" y="14935"/>
                </a:moveTo>
                <a:lnTo>
                  <a:pt x="17088" y="14935"/>
                </a:lnTo>
                <a:cubicBezTo>
                  <a:pt x="19272" y="11304"/>
                  <a:pt x="18228" y="6509"/>
                  <a:pt x="14755" y="4225"/>
                </a:cubicBezTo>
                <a:cubicBezTo>
                  <a:pt x="12265" y="2588"/>
                  <a:pt x="9086" y="2641"/>
                  <a:pt x="6648" y="4360"/>
                </a:cubicBezTo>
                <a:close/>
                <a:moveTo>
                  <a:pt x="4512" y="6665"/>
                </a:moveTo>
                <a:lnTo>
                  <a:pt x="4512" y="6665"/>
                </a:lnTo>
                <a:cubicBezTo>
                  <a:pt x="2328" y="10296"/>
                  <a:pt x="3372" y="15091"/>
                  <a:pt x="6845" y="17375"/>
                </a:cubicBezTo>
                <a:cubicBezTo>
                  <a:pt x="9335" y="19012"/>
                  <a:pt x="12514" y="18959"/>
                  <a:pt x="14952" y="17240"/>
                </a:cubicBezTo>
                <a:close/>
              </a:path>
            </a:pathLst>
          </a:custGeom>
          <a:solidFill>
            <a:srgbClr val="FF0000">
              <a:alpha val="35000"/>
            </a:srgbClr>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00"/>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198">
                                            <p:txEl>
                                              <p:pRg st="6" end="6"/>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2" fill="hold">
                                  <p:stCondLst>
                                    <p:cond delay="0"/>
                                  </p:stCondLst>
                                  <p:iterate type="el" backwards="0">
                                    <p:tmAbs val="0"/>
                                  </p:iterate>
                                  <p:childTnLst>
                                    <p:set>
                                      <p:cBhvr>
                                        <p:cTn id="12" fill="hold"/>
                                        <p:tgtEl>
                                          <p:spTgt spid="198">
                                            <p:txEl>
                                              <p:pRg st="7" end="7"/>
                                            </p:txEl>
                                          </p:spTgt>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2" fill="hold">
                                  <p:stCondLst>
                                    <p:cond delay="0"/>
                                  </p:stCondLst>
                                  <p:iterate type="el" backwards="0">
                                    <p:tmAbs val="0"/>
                                  </p:iterate>
                                  <p:childTnLst>
                                    <p:set>
                                      <p:cBhvr>
                                        <p:cTn id="15" fill="hold"/>
                                        <p:tgtEl>
                                          <p:spTgt spid="198">
                                            <p:txEl>
                                              <p:pRg st="8" end="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00" grpId="1"/>
      <p:bldP build="p" bldLvl="5" animBg="1" rev="0" advAuto="0" spid="198" grpId="2"/>
    </p:bldLst>
  </p:timing>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Title 3"/>
          <p:cNvSpPr txBox="1"/>
          <p:nvPr>
            <p:ph type="title"/>
          </p:nvPr>
        </p:nvSpPr>
        <p:spPr>
          <a:xfrm>
            <a:off x="837981" y="365126"/>
            <a:ext cx="10512864" cy="1325563"/>
          </a:xfrm>
          <a:prstGeom prst="rect">
            <a:avLst/>
          </a:prstGeom>
        </p:spPr>
        <p:txBody>
          <a:bodyPr/>
          <a:lstStyle>
            <a:lvl1pPr algn="ctr">
              <a:defRPr sz="5400"/>
            </a:lvl1pPr>
          </a:lstStyle>
          <a:p>
            <a:pPr/>
            <a:r>
              <a:t>How Bayou commits writes</a:t>
            </a:r>
          </a:p>
        </p:txBody>
      </p:sp>
      <p:sp>
        <p:nvSpPr>
          <p:cNvPr id="203" name="Content Placeholder 1"/>
          <p:cNvSpPr txBox="1"/>
          <p:nvPr>
            <p:ph type="body" idx="1"/>
          </p:nvPr>
        </p:nvSpPr>
        <p:spPr>
          <a:xfrm>
            <a:off x="837982" y="1690689"/>
            <a:ext cx="10157119" cy="3550385"/>
          </a:xfrm>
          <a:prstGeom prst="rect">
            <a:avLst/>
          </a:prstGeom>
        </p:spPr>
        <p:txBody>
          <a:bodyPr/>
          <a:lstStyle/>
          <a:p>
            <a:pPr/>
            <a:r>
              <a:t>Bayou uses a primary commit scheme</a:t>
            </a:r>
          </a:p>
          <a:p>
            <a:pPr lvl="1" marL="685594" indent="-228531">
              <a:spcBef>
                <a:spcPts val="500"/>
              </a:spcBef>
              <a:defRPr sz="2800"/>
            </a:pPr>
            <a:r>
              <a:t>One designated node (the primary) commits updates</a:t>
            </a:r>
          </a:p>
          <a:p>
            <a:pPr/>
            <a:endParaRPr sz="2800"/>
          </a:p>
          <a:p>
            <a:pPr/>
            <a:r>
              <a:t>Primary marks each write it receives with a permanent CSN (commit sequence number)</a:t>
            </a:r>
          </a:p>
          <a:p>
            <a:pPr lvl="1" marL="685594" indent="-228531">
              <a:spcBef>
                <a:spcPts val="500"/>
              </a:spcBef>
              <a:defRPr sz="2800"/>
            </a:pPr>
            <a:r>
              <a:t>That write is committed</a:t>
            </a:r>
          </a:p>
          <a:p>
            <a:pPr lvl="1" marL="685594" indent="-228531">
              <a:spcBef>
                <a:spcPts val="500"/>
              </a:spcBef>
              <a:defRPr sz="2800"/>
            </a:pPr>
            <a:r>
              <a:t>Complete timestamp = 〈CSN, local TS, node-id〉</a:t>
            </a:r>
          </a:p>
        </p:txBody>
      </p:sp>
      <p:sp>
        <p:nvSpPr>
          <p:cNvPr id="204"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5" name="TextBox 4"/>
          <p:cNvSpPr txBox="1"/>
          <p:nvPr/>
        </p:nvSpPr>
        <p:spPr>
          <a:xfrm>
            <a:off x="2736736" y="5612529"/>
            <a:ext cx="6715353" cy="973301"/>
          </a:xfrm>
          <a:prstGeom prst="rect">
            <a:avLst/>
          </a:prstGeom>
          <a:solidFill>
            <a:srgbClr val="EDEDED"/>
          </a:solidFill>
          <a:ln w="28575">
            <a:solidFill>
              <a:srgbClr val="000000"/>
            </a:solidFill>
            <a:prstDash val="sysDash"/>
          </a:ln>
          <a:extLst>
            <a:ext uri="{C572A759-6A51-4108-AA02-DFA0A04FC94B}">
              <ma14:wrappingTextBoxFlag xmlns:ma14="http://schemas.microsoft.com/office/mac/drawingml/2011/main" val="1"/>
            </a:ext>
          </a:extLst>
        </p:spPr>
        <p:txBody>
          <a:bodyPr lIns="45719" rIns="45719">
            <a:spAutoFit/>
          </a:bodyPr>
          <a:lstStyle>
            <a:lvl1pPr algn="ctr">
              <a:defRPr sz="2800">
                <a:latin typeface="+mn-lt"/>
                <a:ea typeface="+mn-ea"/>
                <a:cs typeface="+mn-cs"/>
                <a:sym typeface="Helvetica Neue Medium"/>
              </a:defRPr>
            </a:lvl1pPr>
          </a:lstStyle>
          <a:p>
            <a:pPr/>
            <a:r>
              <a:t>Advantage: Can pick a primary node close to locus of update activity</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03">
                                            <p:txEl>
                                              <p:pRg st="3" end="3"/>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203">
                                            <p:txEl>
                                              <p:pRg st="4" end="4"/>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1" fill="hold">
                                  <p:stCondLst>
                                    <p:cond delay="0"/>
                                  </p:stCondLst>
                                  <p:iterate type="el" backwards="0">
                                    <p:tmAbs val="0"/>
                                  </p:iterate>
                                  <p:childTnLst>
                                    <p:set>
                                      <p:cBhvr>
                                        <p:cTn id="12" fill="hold"/>
                                        <p:tgtEl>
                                          <p:spTgt spid="20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2" fill="hold">
                                  <p:stCondLst>
                                    <p:cond delay="0"/>
                                  </p:stCondLst>
                                  <p:iterate type="el" backwards="0">
                                    <p:tmAbs val="0"/>
                                  </p:iterate>
                                  <p:childTnLst>
                                    <p:set>
                                      <p:cBhvr>
                                        <p:cTn id="16" fill="hold"/>
                                        <p:tgtEl>
                                          <p:spTgt spid="20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03" grpId="1"/>
      <p:bldP build="whole" bldLvl="1" animBg="1" rev="0" advAuto="0" spid="205" grpId="2"/>
    </p:bldLst>
  </p:timing>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Title 3"/>
          <p:cNvSpPr txBox="1"/>
          <p:nvPr>
            <p:ph type="title"/>
          </p:nvPr>
        </p:nvSpPr>
        <p:spPr>
          <a:xfrm>
            <a:off x="837981" y="365126"/>
            <a:ext cx="10512864" cy="1325563"/>
          </a:xfrm>
          <a:prstGeom prst="rect">
            <a:avLst/>
          </a:prstGeom>
        </p:spPr>
        <p:txBody>
          <a:bodyPr/>
          <a:lstStyle>
            <a:lvl1pPr algn="ctr">
              <a:defRPr sz="5400"/>
            </a:lvl1pPr>
          </a:lstStyle>
          <a:p>
            <a:pPr/>
            <a:r>
              <a:t>How Bayou commits writes (2)</a:t>
            </a:r>
          </a:p>
        </p:txBody>
      </p:sp>
      <p:sp>
        <p:nvSpPr>
          <p:cNvPr id="210" name="Content Placeholder 1"/>
          <p:cNvSpPr txBox="1"/>
          <p:nvPr>
            <p:ph type="body" idx="1"/>
          </p:nvPr>
        </p:nvSpPr>
        <p:spPr>
          <a:xfrm>
            <a:off x="1160757" y="2074280"/>
            <a:ext cx="10459744" cy="4282071"/>
          </a:xfrm>
          <a:prstGeom prst="rect">
            <a:avLst/>
          </a:prstGeom>
        </p:spPr>
        <p:txBody>
          <a:bodyPr/>
          <a:lstStyle/>
          <a:p>
            <a:pPr>
              <a:defRPr sz="3600"/>
            </a:pPr>
            <a:r>
              <a:t>Nodes exchange CSNs when they sync</a:t>
            </a:r>
          </a:p>
          <a:p>
            <a:pPr>
              <a:defRPr sz="3600"/>
            </a:pPr>
          </a:p>
          <a:p>
            <a:pPr>
              <a:defRPr sz="3600"/>
            </a:pPr>
            <a:r>
              <a:t>CSNs define a total order for committed writes</a:t>
            </a:r>
          </a:p>
          <a:p>
            <a:pPr lvl="1" marL="685594" indent="-228531">
              <a:spcBef>
                <a:spcPts val="500"/>
              </a:spcBef>
            </a:pPr>
            <a:r>
              <a:t>All nodes eventually agree on the total order</a:t>
            </a:r>
            <a:endParaRPr sz="2800"/>
          </a:p>
          <a:p>
            <a:pPr lvl="1" marL="685594" indent="-228531">
              <a:spcBef>
                <a:spcPts val="500"/>
              </a:spcBef>
            </a:pPr>
            <a:r>
              <a:t>Tentative writes come after all committed writes</a:t>
            </a:r>
          </a:p>
        </p:txBody>
      </p:sp>
      <p:sp>
        <p:nvSpPr>
          <p:cNvPr id="211"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Title 3"/>
          <p:cNvSpPr txBox="1"/>
          <p:nvPr>
            <p:ph type="title"/>
          </p:nvPr>
        </p:nvSpPr>
        <p:spPr>
          <a:xfrm>
            <a:off x="837981" y="365126"/>
            <a:ext cx="10512864" cy="1325563"/>
          </a:xfrm>
          <a:prstGeom prst="rect">
            <a:avLst/>
          </a:prstGeom>
        </p:spPr>
        <p:txBody>
          <a:bodyPr/>
          <a:lstStyle>
            <a:lvl1pPr algn="ctr">
              <a:defRPr sz="5400"/>
            </a:lvl1pPr>
          </a:lstStyle>
          <a:p>
            <a:pPr/>
            <a:r>
              <a:t>Committed vs. tentative writes</a:t>
            </a:r>
          </a:p>
        </p:txBody>
      </p:sp>
      <p:sp>
        <p:nvSpPr>
          <p:cNvPr id="214" name="Content Placeholder 1"/>
          <p:cNvSpPr txBox="1"/>
          <p:nvPr>
            <p:ph type="body" idx="1"/>
          </p:nvPr>
        </p:nvSpPr>
        <p:spPr>
          <a:xfrm>
            <a:off x="837982" y="1825625"/>
            <a:ext cx="11138118" cy="4351338"/>
          </a:xfrm>
          <a:prstGeom prst="rect">
            <a:avLst/>
          </a:prstGeom>
        </p:spPr>
        <p:txBody>
          <a:bodyPr/>
          <a:lstStyle/>
          <a:p>
            <a:pPr>
              <a:lnSpc>
                <a:spcPct val="81000"/>
              </a:lnSpc>
              <a:defRPr sz="3300"/>
            </a:pPr>
            <a:r>
              <a:t>If a node has a  write with a CSN:</a:t>
            </a:r>
            <a:endParaRPr sz="2900"/>
          </a:p>
          <a:p>
            <a:pPr lvl="1" marL="685594" indent="-228531">
              <a:lnSpc>
                <a:spcPct val="81000"/>
              </a:lnSpc>
              <a:spcBef>
                <a:spcPts val="500"/>
              </a:spcBef>
              <a:defRPr sz="2900"/>
            </a:pPr>
            <a:r>
              <a:t>It has seen all CSNs ≤ that write by the propagation protocol (exchange full logs)</a:t>
            </a:r>
            <a:endParaRPr sz="2500"/>
          </a:p>
          <a:p>
            <a:pPr lvl="1" marL="685594" indent="-228531">
              <a:lnSpc>
                <a:spcPct val="81000"/>
              </a:lnSpc>
              <a:spcBef>
                <a:spcPts val="500"/>
              </a:spcBef>
            </a:pPr>
            <a:endParaRPr sz="2500"/>
          </a:p>
          <a:p>
            <a:pPr lvl="1" marL="685594" indent="-228531">
              <a:lnSpc>
                <a:spcPct val="81000"/>
              </a:lnSpc>
              <a:spcBef>
                <a:spcPts val="500"/>
              </a:spcBef>
              <a:defRPr sz="2900"/>
            </a:pPr>
            <a:r>
              <a:t>Can then show user the write has </a:t>
            </a:r>
            <a:r>
              <a:rPr>
                <a:solidFill>
                  <a:srgbClr val="E77500"/>
                </a:solidFill>
              </a:rPr>
              <a:t>committed</a:t>
            </a:r>
            <a:endParaRPr sz="2500"/>
          </a:p>
          <a:p>
            <a:pPr lvl="2" marL="1142656" indent="-228531">
              <a:lnSpc>
                <a:spcPct val="81000"/>
              </a:lnSpc>
              <a:spcBef>
                <a:spcPts val="500"/>
              </a:spcBef>
              <a:defRPr sz="2500"/>
            </a:pPr>
            <a:r>
              <a:t>Mark calendar entry “Confirmed”</a:t>
            </a:r>
            <a:endParaRPr sz="2200"/>
          </a:p>
          <a:p>
            <a:pPr marL="0" indent="0">
              <a:lnSpc>
                <a:spcPct val="81000"/>
              </a:lnSpc>
              <a:buSzTx/>
              <a:buNone/>
              <a:defRPr sz="3600"/>
            </a:pPr>
          </a:p>
          <a:p>
            <a:pPr>
              <a:lnSpc>
                <a:spcPct val="81000"/>
              </a:lnSpc>
              <a:defRPr sz="3300"/>
            </a:pPr>
            <a:r>
              <a:t>Slow/disconnected node cannot prevent commits!</a:t>
            </a:r>
            <a:endParaRPr sz="2900"/>
          </a:p>
          <a:p>
            <a:pPr lvl="1" marL="685594" indent="-228531">
              <a:lnSpc>
                <a:spcPct val="81000"/>
              </a:lnSpc>
              <a:spcBef>
                <a:spcPts val="500"/>
              </a:spcBef>
              <a:defRPr sz="2900"/>
            </a:pPr>
            <a:r>
              <a:t>Primary replica allocates CSNs</a:t>
            </a:r>
          </a:p>
        </p:txBody>
      </p:sp>
      <p:sp>
        <p:nvSpPr>
          <p:cNvPr id="215"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14">
                                            <p:txEl>
                                              <p:pRg st="6" end="6"/>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214">
                                            <p:txEl>
                                              <p:pRg st="7" end="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14" grpId="1"/>
    </p:bldLst>
  </p:timing>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Title 3"/>
          <p:cNvSpPr txBox="1"/>
          <p:nvPr>
            <p:ph type="title"/>
          </p:nvPr>
        </p:nvSpPr>
        <p:spPr>
          <a:xfrm>
            <a:off x="837981" y="365126"/>
            <a:ext cx="10512864" cy="1325563"/>
          </a:xfrm>
          <a:prstGeom prst="rect">
            <a:avLst/>
          </a:prstGeom>
        </p:spPr>
        <p:txBody>
          <a:bodyPr/>
          <a:lstStyle>
            <a:lvl1pPr algn="ctr">
              <a:defRPr sz="6000"/>
            </a:lvl1pPr>
          </a:lstStyle>
          <a:p>
            <a:pPr/>
            <a:r>
              <a:t>Tentative writes</a:t>
            </a:r>
          </a:p>
        </p:txBody>
      </p:sp>
      <p:sp>
        <p:nvSpPr>
          <p:cNvPr id="218" name="Content Placeholder 1"/>
          <p:cNvSpPr txBox="1"/>
          <p:nvPr>
            <p:ph type="body" idx="1"/>
          </p:nvPr>
        </p:nvSpPr>
        <p:spPr>
          <a:xfrm>
            <a:off x="418991" y="2208909"/>
            <a:ext cx="11350843" cy="4147442"/>
          </a:xfrm>
          <a:prstGeom prst="rect">
            <a:avLst/>
          </a:prstGeom>
        </p:spPr>
        <p:txBody>
          <a:bodyPr/>
          <a:lstStyle/>
          <a:p>
            <a:pPr/>
            <a:r>
              <a:t>What about tentative writes, though?   How do they behave, as seen by users?</a:t>
            </a:r>
          </a:p>
          <a:p>
            <a:pPr/>
          </a:p>
          <a:p>
            <a:pPr/>
            <a:r>
              <a:t>Two nodes may disagree on meaning of tentative writes</a:t>
            </a:r>
          </a:p>
          <a:p>
            <a:pPr lvl="1" marL="685594" indent="-228531">
              <a:spcBef>
                <a:spcPts val="500"/>
              </a:spcBef>
              <a:defRPr sz="2800"/>
            </a:pPr>
            <a:r>
              <a:t>Even if those two nodes have synced with each other!</a:t>
            </a:r>
          </a:p>
          <a:p>
            <a:pPr lvl="1" marL="685594" indent="-228531">
              <a:spcBef>
                <a:spcPts val="500"/>
              </a:spcBef>
              <a:defRPr sz="2800"/>
            </a:pPr>
            <a:r>
              <a:t>Only CSNs from primary replica can resolve disagreements permanently</a:t>
            </a:r>
          </a:p>
        </p:txBody>
      </p:sp>
      <p:sp>
        <p:nvSpPr>
          <p:cNvPr id="219"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Title 4"/>
          <p:cNvSpPr txBox="1"/>
          <p:nvPr>
            <p:ph type="title"/>
          </p:nvPr>
        </p:nvSpPr>
        <p:spPr>
          <a:xfrm>
            <a:off x="837981" y="209012"/>
            <a:ext cx="10512864" cy="1325563"/>
          </a:xfrm>
          <a:prstGeom prst="rect">
            <a:avLst/>
          </a:prstGeom>
        </p:spPr>
        <p:txBody>
          <a:bodyPr/>
          <a:lstStyle>
            <a:lvl1pPr algn="ctr">
              <a:defRPr sz="4800"/>
            </a:lvl1pPr>
          </a:lstStyle>
          <a:p>
            <a:pPr/>
            <a:r>
              <a:t>Ex: Disagreement on tentative writes</a:t>
            </a:r>
          </a:p>
        </p:txBody>
      </p:sp>
      <p:sp>
        <p:nvSpPr>
          <p:cNvPr id="224"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5" name="TextBox 5"/>
          <p:cNvSpPr txBox="1"/>
          <p:nvPr/>
        </p:nvSpPr>
        <p:spPr>
          <a:xfrm>
            <a:off x="1660871" y="1447802"/>
            <a:ext cx="770146"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Time</a:t>
            </a:r>
          </a:p>
        </p:txBody>
      </p:sp>
      <p:sp>
        <p:nvSpPr>
          <p:cNvPr id="226" name="Straight Arrow Connector 7"/>
          <p:cNvSpPr/>
          <p:nvPr/>
        </p:nvSpPr>
        <p:spPr>
          <a:xfrm>
            <a:off x="2044019" y="1909466"/>
            <a:ext cx="19782" cy="1717656"/>
          </a:xfrm>
          <a:prstGeom prst="line">
            <a:avLst/>
          </a:prstGeom>
          <a:ln w="19050">
            <a:solidFill>
              <a:srgbClr val="000000"/>
            </a:solidFill>
            <a:miter/>
            <a:tailEnd type="triangle"/>
          </a:ln>
        </p:spPr>
        <p:txBody>
          <a:bodyPr lIns="45719" rIns="45719"/>
          <a:lstStyle/>
          <a:p>
            <a:pPr/>
          </a:p>
        </p:txBody>
      </p:sp>
      <p:sp>
        <p:nvSpPr>
          <p:cNvPr id="227" name="TextBox 9"/>
          <p:cNvSpPr txBox="1"/>
          <p:nvPr/>
        </p:nvSpPr>
        <p:spPr>
          <a:xfrm>
            <a:off x="1629749" y="4450081"/>
            <a:ext cx="765087" cy="43707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Logs</a:t>
            </a:r>
          </a:p>
        </p:txBody>
      </p:sp>
      <p:grpSp>
        <p:nvGrpSpPr>
          <p:cNvPr id="230" name="Rectangle 10"/>
          <p:cNvGrpSpPr/>
          <p:nvPr/>
        </p:nvGrpSpPr>
        <p:grpSpPr>
          <a:xfrm>
            <a:off x="3320732" y="1620289"/>
            <a:ext cx="396241" cy="512926"/>
            <a:chOff x="0" y="0"/>
            <a:chExt cx="396240" cy="512925"/>
          </a:xfrm>
        </p:grpSpPr>
        <p:sp>
          <p:nvSpPr>
            <p:cNvPr id="228"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29" name="A"/>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A</a:t>
              </a:r>
            </a:p>
          </p:txBody>
        </p:sp>
      </p:grpSp>
      <p:grpSp>
        <p:nvGrpSpPr>
          <p:cNvPr id="233" name="Rectangle 11"/>
          <p:cNvGrpSpPr/>
          <p:nvPr/>
        </p:nvGrpSpPr>
        <p:grpSpPr>
          <a:xfrm>
            <a:off x="5522912" y="1620289"/>
            <a:ext cx="396241" cy="512926"/>
            <a:chOff x="0" y="0"/>
            <a:chExt cx="396240" cy="512925"/>
          </a:xfrm>
        </p:grpSpPr>
        <p:sp>
          <p:nvSpPr>
            <p:cNvPr id="231"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32" name="B"/>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B</a:t>
              </a:r>
            </a:p>
          </p:txBody>
        </p:sp>
      </p:grpSp>
      <p:grpSp>
        <p:nvGrpSpPr>
          <p:cNvPr id="236" name="Rectangle 12"/>
          <p:cNvGrpSpPr/>
          <p:nvPr/>
        </p:nvGrpSpPr>
        <p:grpSpPr>
          <a:xfrm>
            <a:off x="7725092" y="1620289"/>
            <a:ext cx="396241" cy="512926"/>
            <a:chOff x="0" y="0"/>
            <a:chExt cx="396240" cy="512925"/>
          </a:xfrm>
        </p:grpSpPr>
        <p:sp>
          <p:nvSpPr>
            <p:cNvPr id="234"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35" name="C"/>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C</a:t>
              </a:r>
            </a:p>
          </p:txBody>
        </p:sp>
      </p:grpSp>
      <p:sp>
        <p:nvSpPr>
          <p:cNvPr id="237" name="Straight Connector 14"/>
          <p:cNvSpPr/>
          <p:nvPr/>
        </p:nvSpPr>
        <p:spPr>
          <a:xfrm>
            <a:off x="1674813" y="4221479"/>
            <a:ext cx="8763001" cy="1"/>
          </a:xfrm>
          <a:prstGeom prst="line">
            <a:avLst/>
          </a:prstGeom>
          <a:ln w="19050">
            <a:solidFill>
              <a:srgbClr val="000000"/>
            </a:solidFill>
            <a:prstDash val="sysDash"/>
            <a:miter/>
          </a:ln>
        </p:spPr>
        <p:txBody>
          <a:bodyPr lIns="45719" rIns="45719"/>
          <a:lstStyle/>
          <a:p>
            <a:pPr/>
          </a:p>
        </p:txBody>
      </p:sp>
      <p:sp>
        <p:nvSpPr>
          <p:cNvPr id="238" name="Rectangle 16"/>
          <p:cNvSpPr/>
          <p:nvPr/>
        </p:nvSpPr>
        <p:spPr>
          <a:xfrm>
            <a:off x="2730181" y="4515504"/>
            <a:ext cx="1516382"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39" name="Rectangle 18"/>
          <p:cNvSpPr/>
          <p:nvPr/>
        </p:nvSpPr>
        <p:spPr>
          <a:xfrm>
            <a:off x="2730181" y="4911745"/>
            <a:ext cx="1516382"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0" name="Rectangle 19"/>
          <p:cNvSpPr/>
          <p:nvPr/>
        </p:nvSpPr>
        <p:spPr>
          <a:xfrm>
            <a:off x="2730181" y="5307984"/>
            <a:ext cx="1516382"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1" name="Rectangle 20"/>
          <p:cNvSpPr/>
          <p:nvPr/>
        </p:nvSpPr>
        <p:spPr>
          <a:xfrm>
            <a:off x="2730181" y="5704225"/>
            <a:ext cx="1516382"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2" name="Rectangle 21"/>
          <p:cNvSpPr/>
          <p:nvPr/>
        </p:nvSpPr>
        <p:spPr>
          <a:xfrm>
            <a:off x="4978082" y="4515504"/>
            <a:ext cx="1516381"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3" name="Rectangle 22"/>
          <p:cNvSpPr/>
          <p:nvPr/>
        </p:nvSpPr>
        <p:spPr>
          <a:xfrm>
            <a:off x="4978082" y="491174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4" name="Rectangle 23"/>
          <p:cNvSpPr/>
          <p:nvPr/>
        </p:nvSpPr>
        <p:spPr>
          <a:xfrm>
            <a:off x="4978082" y="5307984"/>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5" name="Rectangle 24"/>
          <p:cNvSpPr/>
          <p:nvPr/>
        </p:nvSpPr>
        <p:spPr>
          <a:xfrm>
            <a:off x="4978082" y="570422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6" name="Rectangle 25"/>
          <p:cNvSpPr/>
          <p:nvPr/>
        </p:nvSpPr>
        <p:spPr>
          <a:xfrm>
            <a:off x="7225982" y="4515504"/>
            <a:ext cx="1516381"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7" name="Rectangle 26"/>
          <p:cNvSpPr/>
          <p:nvPr/>
        </p:nvSpPr>
        <p:spPr>
          <a:xfrm>
            <a:off x="7225982" y="491174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8" name="Rectangle 27"/>
          <p:cNvSpPr/>
          <p:nvPr/>
        </p:nvSpPr>
        <p:spPr>
          <a:xfrm>
            <a:off x="7225982" y="5307984"/>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49" name="Rectangle 28"/>
          <p:cNvSpPr/>
          <p:nvPr/>
        </p:nvSpPr>
        <p:spPr>
          <a:xfrm>
            <a:off x="7225982" y="570422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252" name="Rectangle 29"/>
          <p:cNvGrpSpPr/>
          <p:nvPr/>
        </p:nvGrpSpPr>
        <p:grpSpPr>
          <a:xfrm>
            <a:off x="2730181" y="4488175"/>
            <a:ext cx="1516382" cy="450900"/>
            <a:chOff x="0" y="0"/>
            <a:chExt cx="1516380" cy="450898"/>
          </a:xfrm>
        </p:grpSpPr>
        <p:sp>
          <p:nvSpPr>
            <p:cNvPr id="250"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51"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 A〉</a:t>
              </a:r>
            </a:p>
          </p:txBody>
        </p:sp>
      </p:grpSp>
      <p:grpSp>
        <p:nvGrpSpPr>
          <p:cNvPr id="255" name="Rectangle 30"/>
          <p:cNvGrpSpPr/>
          <p:nvPr/>
        </p:nvGrpSpPr>
        <p:grpSpPr>
          <a:xfrm>
            <a:off x="4978082" y="4488175"/>
            <a:ext cx="1516381" cy="450900"/>
            <a:chOff x="0" y="0"/>
            <a:chExt cx="1516380" cy="450898"/>
          </a:xfrm>
        </p:grpSpPr>
        <p:sp>
          <p:nvSpPr>
            <p:cNvPr id="253"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54"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 B〉</a:t>
              </a:r>
            </a:p>
          </p:txBody>
        </p:sp>
      </p:grpSp>
      <p:grpSp>
        <p:nvGrpSpPr>
          <p:cNvPr id="258" name="Rectangle 31"/>
          <p:cNvGrpSpPr/>
          <p:nvPr/>
        </p:nvGrpSpPr>
        <p:grpSpPr>
          <a:xfrm>
            <a:off x="7225982" y="4488175"/>
            <a:ext cx="1516381" cy="450900"/>
            <a:chOff x="0" y="0"/>
            <a:chExt cx="1516380" cy="450898"/>
          </a:xfrm>
        </p:grpSpPr>
        <p:sp>
          <p:nvSpPr>
            <p:cNvPr id="256"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57" name="〈0, C〉"/>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〈0, C〉</a:t>
              </a:r>
            </a:p>
          </p:txBody>
        </p:sp>
      </p:grpSp>
      <p:sp>
        <p:nvSpPr>
          <p:cNvPr id="259" name="Rectangle 32"/>
          <p:cNvSpPr txBox="1"/>
          <p:nvPr/>
        </p:nvSpPr>
        <p:spPr>
          <a:xfrm>
            <a:off x="7147232" y="2277073"/>
            <a:ext cx="1773521" cy="47433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〈0, C〉</a:t>
            </a:r>
          </a:p>
        </p:txBody>
      </p:sp>
      <p:sp>
        <p:nvSpPr>
          <p:cNvPr id="260" name="Rectangle 33"/>
          <p:cNvSpPr txBox="1"/>
          <p:nvPr/>
        </p:nvSpPr>
        <p:spPr>
          <a:xfrm>
            <a:off x="4960292" y="2849910"/>
            <a:ext cx="1755302"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〈1, B〉</a:t>
            </a:r>
          </a:p>
        </p:txBody>
      </p:sp>
      <p:sp>
        <p:nvSpPr>
          <p:cNvPr id="261" name="Rectangle 34"/>
          <p:cNvSpPr txBox="1"/>
          <p:nvPr/>
        </p:nvSpPr>
        <p:spPr>
          <a:xfrm>
            <a:off x="2779509" y="3422748"/>
            <a:ext cx="1737084"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〈2, A〉</a:t>
            </a:r>
          </a:p>
        </p:txBody>
      </p:sp>
      <p:grpSp>
        <p:nvGrpSpPr>
          <p:cNvPr id="264" name="Group 39"/>
          <p:cNvGrpSpPr/>
          <p:nvPr/>
        </p:nvGrpSpPr>
        <p:grpSpPr>
          <a:xfrm>
            <a:off x="3419792" y="2041863"/>
            <a:ext cx="2202180" cy="495600"/>
            <a:chOff x="0" y="0"/>
            <a:chExt cx="2202179" cy="495599"/>
          </a:xfrm>
        </p:grpSpPr>
        <p:sp>
          <p:nvSpPr>
            <p:cNvPr id="262" name="Straight Arrow Connector 35"/>
            <p:cNvSpPr/>
            <p:nvPr/>
          </p:nvSpPr>
          <p:spPr>
            <a:xfrm flipH="1">
              <a:off x="0" y="492443"/>
              <a:ext cx="2202180" cy="3157"/>
            </a:xfrm>
            <a:prstGeom prst="line">
              <a:avLst/>
            </a:prstGeom>
            <a:noFill/>
            <a:ln w="19050" cap="flat">
              <a:solidFill>
                <a:srgbClr val="548235"/>
              </a:solidFill>
              <a:prstDash val="solid"/>
              <a:miter lim="800000"/>
              <a:headEnd type="triangle" w="med" len="med"/>
              <a:tailEnd type="triangle" w="med" len="med"/>
            </a:ln>
            <a:effectLst/>
          </p:spPr>
          <p:txBody>
            <a:bodyPr wrap="square" lIns="45719" tIns="45719" rIns="45719" bIns="45719" numCol="1" anchor="t">
              <a:noAutofit/>
            </a:bodyPr>
            <a:lstStyle/>
            <a:p>
              <a:pPr/>
            </a:p>
          </p:txBody>
        </p:sp>
        <p:sp>
          <p:nvSpPr>
            <p:cNvPr id="263" name="Rectangle 38"/>
            <p:cNvSpPr txBox="1"/>
            <p:nvPr/>
          </p:nvSpPr>
          <p:spPr>
            <a:xfrm>
              <a:off x="745734" y="0"/>
              <a:ext cx="783083" cy="4743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t">
              <a:spAutoFit/>
            </a:bodyPr>
            <a:lstStyle>
              <a:lvl1pPr>
                <a:defRPr sz="2600">
                  <a:solidFill>
                    <a:srgbClr val="548235"/>
                  </a:solidFill>
                  <a:latin typeface="Arial"/>
                  <a:ea typeface="Arial"/>
                  <a:cs typeface="Arial"/>
                  <a:sym typeface="Arial"/>
                </a:defRPr>
              </a:lvl1pPr>
            </a:lstStyle>
            <a:p>
              <a:pPr/>
              <a:r>
                <a:t>sync</a:t>
              </a:r>
            </a:p>
          </p:txBody>
        </p:sp>
      </p:grpSp>
      <p:sp>
        <p:nvSpPr>
          <p:cNvPr id="265" name="Rectangle 36"/>
          <p:cNvSpPr/>
          <p:nvPr/>
        </p:nvSpPr>
        <p:spPr>
          <a:xfrm>
            <a:off x="1296116" y="6314027"/>
            <a:ext cx="2647440" cy="378406"/>
          </a:xfrm>
          <a:prstGeom prst="rect">
            <a:avLst/>
          </a:prstGeom>
          <a:solidFill>
            <a:srgbClr val="FFFF00"/>
          </a:solidFill>
          <a:ln w="3175">
            <a:solidFill>
              <a:srgbClr val="000000"/>
            </a:solidFill>
          </a:ln>
          <a:extLst>
            <a:ext uri="{C572A759-6A51-4108-AA02-DFA0A04FC94B}">
              <ma14:wrappingTextBoxFlag xmlns:ma14="http://schemas.microsoft.com/office/mac/drawingml/2011/main" val="1"/>
            </a:ext>
          </a:extLst>
        </p:spPr>
        <p:txBody>
          <a:bodyPr wrap="none" lIns="45719" rIns="45719">
            <a:spAutoFit/>
          </a:bodyPr>
          <a:lstStyle>
            <a:lvl1pPr>
              <a:defRPr b="1" sz="2000">
                <a:latin typeface="Arial"/>
                <a:ea typeface="Arial"/>
                <a:cs typeface="Arial"/>
                <a:sym typeface="Arial"/>
              </a:defRPr>
            </a:lvl1pPr>
          </a:lstStyle>
          <a:p>
            <a:pPr/>
            <a:r>
              <a:t>〈local TS, node-id〉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6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61" grpId="5"/>
      <p:bldP build="whole" bldLvl="1" animBg="1" rev="0" advAuto="0" spid="259" grpId="1"/>
      <p:bldP build="whole" bldLvl="1" animBg="1" rev="0" advAuto="0" spid="264" grpId="7"/>
      <p:bldP build="whole" bldLvl="1" animBg="1" rev="0" advAuto="0" spid="255" grpId="4"/>
      <p:bldP build="whole" bldLvl="1" animBg="1" rev="0" advAuto="0" spid="252" grpId="6"/>
      <p:bldP build="whole" bldLvl="1" animBg="1" rev="0" advAuto="0" spid="258" grpId="2"/>
      <p:bldP build="whole" bldLvl="1" animBg="1" rev="0" advAuto="0" spid="260" grpId="3"/>
    </p:bldLst>
  </p:timing>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Title 4"/>
          <p:cNvSpPr txBox="1"/>
          <p:nvPr>
            <p:ph type="title"/>
          </p:nvPr>
        </p:nvSpPr>
        <p:spPr>
          <a:xfrm>
            <a:off x="837981" y="365126"/>
            <a:ext cx="10512864" cy="1325563"/>
          </a:xfrm>
          <a:prstGeom prst="rect">
            <a:avLst/>
          </a:prstGeom>
        </p:spPr>
        <p:txBody>
          <a:bodyPr/>
          <a:lstStyle>
            <a:lvl1pPr>
              <a:defRPr sz="3400"/>
            </a:lvl1pPr>
          </a:lstStyle>
          <a:p>
            <a:pPr/>
            <a:r>
              <a:t>Ex: Disagreement on tentative writes</a:t>
            </a:r>
          </a:p>
        </p:txBody>
      </p:sp>
      <p:sp>
        <p:nvSpPr>
          <p:cNvPr id="268"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9" name="TextBox 5"/>
          <p:cNvSpPr txBox="1"/>
          <p:nvPr/>
        </p:nvSpPr>
        <p:spPr>
          <a:xfrm>
            <a:off x="1660871" y="1447802"/>
            <a:ext cx="770146"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Time</a:t>
            </a:r>
          </a:p>
        </p:txBody>
      </p:sp>
      <p:sp>
        <p:nvSpPr>
          <p:cNvPr id="270" name="Straight Arrow Connector 7"/>
          <p:cNvSpPr/>
          <p:nvPr/>
        </p:nvSpPr>
        <p:spPr>
          <a:xfrm>
            <a:off x="2044019" y="1909466"/>
            <a:ext cx="19782" cy="1717656"/>
          </a:xfrm>
          <a:prstGeom prst="line">
            <a:avLst/>
          </a:prstGeom>
          <a:ln w="19050">
            <a:solidFill>
              <a:srgbClr val="000000"/>
            </a:solidFill>
            <a:miter/>
            <a:tailEnd type="triangle"/>
          </a:ln>
        </p:spPr>
        <p:txBody>
          <a:bodyPr lIns="45719" rIns="45719"/>
          <a:lstStyle/>
          <a:p>
            <a:pPr/>
          </a:p>
        </p:txBody>
      </p:sp>
      <p:sp>
        <p:nvSpPr>
          <p:cNvPr id="271" name="TextBox 9"/>
          <p:cNvSpPr txBox="1"/>
          <p:nvPr/>
        </p:nvSpPr>
        <p:spPr>
          <a:xfrm>
            <a:off x="1629749" y="4450081"/>
            <a:ext cx="765087" cy="43707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Logs</a:t>
            </a:r>
          </a:p>
        </p:txBody>
      </p:sp>
      <p:grpSp>
        <p:nvGrpSpPr>
          <p:cNvPr id="274" name="Rectangle 10"/>
          <p:cNvGrpSpPr/>
          <p:nvPr/>
        </p:nvGrpSpPr>
        <p:grpSpPr>
          <a:xfrm>
            <a:off x="3320732" y="1620289"/>
            <a:ext cx="396241" cy="512926"/>
            <a:chOff x="0" y="0"/>
            <a:chExt cx="396240" cy="512925"/>
          </a:xfrm>
        </p:grpSpPr>
        <p:sp>
          <p:nvSpPr>
            <p:cNvPr id="272"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73" name="A"/>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A</a:t>
              </a:r>
            </a:p>
          </p:txBody>
        </p:sp>
      </p:grpSp>
      <p:grpSp>
        <p:nvGrpSpPr>
          <p:cNvPr id="277" name="Rectangle 11"/>
          <p:cNvGrpSpPr/>
          <p:nvPr/>
        </p:nvGrpSpPr>
        <p:grpSpPr>
          <a:xfrm>
            <a:off x="5522912" y="1620289"/>
            <a:ext cx="396241" cy="512926"/>
            <a:chOff x="0" y="0"/>
            <a:chExt cx="396240" cy="512925"/>
          </a:xfrm>
        </p:grpSpPr>
        <p:sp>
          <p:nvSpPr>
            <p:cNvPr id="275"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76" name="B"/>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B</a:t>
              </a:r>
            </a:p>
          </p:txBody>
        </p:sp>
      </p:grpSp>
      <p:grpSp>
        <p:nvGrpSpPr>
          <p:cNvPr id="280" name="Rectangle 12"/>
          <p:cNvGrpSpPr/>
          <p:nvPr/>
        </p:nvGrpSpPr>
        <p:grpSpPr>
          <a:xfrm>
            <a:off x="7725092" y="1620289"/>
            <a:ext cx="396241" cy="512926"/>
            <a:chOff x="0" y="0"/>
            <a:chExt cx="396240" cy="512925"/>
          </a:xfrm>
        </p:grpSpPr>
        <p:sp>
          <p:nvSpPr>
            <p:cNvPr id="278"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79" name="C"/>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C</a:t>
              </a:r>
            </a:p>
          </p:txBody>
        </p:sp>
      </p:grpSp>
      <p:sp>
        <p:nvSpPr>
          <p:cNvPr id="281" name="Straight Connector 14"/>
          <p:cNvSpPr/>
          <p:nvPr/>
        </p:nvSpPr>
        <p:spPr>
          <a:xfrm>
            <a:off x="1674813" y="4221479"/>
            <a:ext cx="8763001" cy="1"/>
          </a:xfrm>
          <a:prstGeom prst="line">
            <a:avLst/>
          </a:prstGeom>
          <a:ln w="19050">
            <a:solidFill>
              <a:srgbClr val="000000"/>
            </a:solidFill>
            <a:prstDash val="sysDash"/>
            <a:miter/>
          </a:ln>
        </p:spPr>
        <p:txBody>
          <a:bodyPr lIns="45719" rIns="45719"/>
          <a:lstStyle/>
          <a:p>
            <a:pPr/>
          </a:p>
        </p:txBody>
      </p:sp>
      <p:sp>
        <p:nvSpPr>
          <p:cNvPr id="282" name="Rectangle 19"/>
          <p:cNvSpPr/>
          <p:nvPr/>
        </p:nvSpPr>
        <p:spPr>
          <a:xfrm>
            <a:off x="2730181" y="5307984"/>
            <a:ext cx="1516382"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83" name="Rectangle 20"/>
          <p:cNvSpPr/>
          <p:nvPr/>
        </p:nvSpPr>
        <p:spPr>
          <a:xfrm>
            <a:off x="2730181" y="5704225"/>
            <a:ext cx="1516382"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84" name="Rectangle 21"/>
          <p:cNvSpPr/>
          <p:nvPr/>
        </p:nvSpPr>
        <p:spPr>
          <a:xfrm>
            <a:off x="4978082" y="4515504"/>
            <a:ext cx="1516381"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85" name="Rectangle 23"/>
          <p:cNvSpPr/>
          <p:nvPr/>
        </p:nvSpPr>
        <p:spPr>
          <a:xfrm>
            <a:off x="4978082" y="5307984"/>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86" name="Rectangle 24"/>
          <p:cNvSpPr/>
          <p:nvPr/>
        </p:nvSpPr>
        <p:spPr>
          <a:xfrm>
            <a:off x="4978082" y="570422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87" name="Rectangle 25"/>
          <p:cNvSpPr/>
          <p:nvPr/>
        </p:nvSpPr>
        <p:spPr>
          <a:xfrm>
            <a:off x="7225982" y="4515504"/>
            <a:ext cx="1516381"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88" name="Rectangle 26"/>
          <p:cNvSpPr/>
          <p:nvPr/>
        </p:nvSpPr>
        <p:spPr>
          <a:xfrm>
            <a:off x="7225982" y="491174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89" name="Rectangle 27"/>
          <p:cNvSpPr/>
          <p:nvPr/>
        </p:nvSpPr>
        <p:spPr>
          <a:xfrm>
            <a:off x="7225982" y="5307984"/>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290" name="Rectangle 28"/>
          <p:cNvSpPr/>
          <p:nvPr/>
        </p:nvSpPr>
        <p:spPr>
          <a:xfrm>
            <a:off x="7225982" y="570422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293" name="Rectangle 29"/>
          <p:cNvGrpSpPr/>
          <p:nvPr/>
        </p:nvGrpSpPr>
        <p:grpSpPr>
          <a:xfrm>
            <a:off x="2730181" y="4884415"/>
            <a:ext cx="1516382" cy="450900"/>
            <a:chOff x="0" y="0"/>
            <a:chExt cx="1516380" cy="450898"/>
          </a:xfrm>
        </p:grpSpPr>
        <p:sp>
          <p:nvSpPr>
            <p:cNvPr id="291"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92"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 A〉</a:t>
              </a:r>
            </a:p>
          </p:txBody>
        </p:sp>
      </p:grpSp>
      <p:grpSp>
        <p:nvGrpSpPr>
          <p:cNvPr id="296" name="Rectangle 30"/>
          <p:cNvGrpSpPr/>
          <p:nvPr/>
        </p:nvGrpSpPr>
        <p:grpSpPr>
          <a:xfrm>
            <a:off x="4978082" y="4488175"/>
            <a:ext cx="1516381" cy="450900"/>
            <a:chOff x="0" y="0"/>
            <a:chExt cx="1516380" cy="450898"/>
          </a:xfrm>
        </p:grpSpPr>
        <p:sp>
          <p:nvSpPr>
            <p:cNvPr id="294"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95"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 B〉</a:t>
              </a:r>
            </a:p>
          </p:txBody>
        </p:sp>
      </p:grpSp>
      <p:grpSp>
        <p:nvGrpSpPr>
          <p:cNvPr id="299" name="Rectangle 31"/>
          <p:cNvGrpSpPr/>
          <p:nvPr/>
        </p:nvGrpSpPr>
        <p:grpSpPr>
          <a:xfrm>
            <a:off x="7225982" y="4488175"/>
            <a:ext cx="1516381" cy="450900"/>
            <a:chOff x="0" y="0"/>
            <a:chExt cx="1516380" cy="450898"/>
          </a:xfrm>
        </p:grpSpPr>
        <p:sp>
          <p:nvSpPr>
            <p:cNvPr id="297"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298" name="〈0, C〉"/>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〈0, C〉</a:t>
              </a:r>
            </a:p>
          </p:txBody>
        </p:sp>
      </p:grpSp>
      <p:sp>
        <p:nvSpPr>
          <p:cNvPr id="300" name="Rectangle 32"/>
          <p:cNvSpPr txBox="1"/>
          <p:nvPr/>
        </p:nvSpPr>
        <p:spPr>
          <a:xfrm>
            <a:off x="7147232" y="2277073"/>
            <a:ext cx="1773521" cy="47433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〈0, C〉</a:t>
            </a:r>
          </a:p>
        </p:txBody>
      </p:sp>
      <p:sp>
        <p:nvSpPr>
          <p:cNvPr id="301" name="Rectangle 33"/>
          <p:cNvSpPr txBox="1"/>
          <p:nvPr/>
        </p:nvSpPr>
        <p:spPr>
          <a:xfrm>
            <a:off x="4960292" y="2849910"/>
            <a:ext cx="1755302"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〈1, B〉</a:t>
            </a:r>
          </a:p>
        </p:txBody>
      </p:sp>
      <p:sp>
        <p:nvSpPr>
          <p:cNvPr id="302" name="Rectangle 34"/>
          <p:cNvSpPr txBox="1"/>
          <p:nvPr/>
        </p:nvSpPr>
        <p:spPr>
          <a:xfrm>
            <a:off x="2779509" y="3422748"/>
            <a:ext cx="1737084"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〈2, A〉</a:t>
            </a:r>
          </a:p>
        </p:txBody>
      </p:sp>
      <p:sp>
        <p:nvSpPr>
          <p:cNvPr id="303" name="Straight Arrow Connector 35"/>
          <p:cNvSpPr/>
          <p:nvPr/>
        </p:nvSpPr>
        <p:spPr>
          <a:xfrm flipH="1">
            <a:off x="3419792" y="2534304"/>
            <a:ext cx="2202180" cy="3157"/>
          </a:xfrm>
          <a:prstGeom prst="line">
            <a:avLst/>
          </a:prstGeom>
          <a:ln w="19050">
            <a:solidFill>
              <a:srgbClr val="548235"/>
            </a:solidFill>
            <a:miter/>
            <a:headEnd type="triangle"/>
            <a:tailEnd type="triangle"/>
          </a:ln>
        </p:spPr>
        <p:txBody>
          <a:bodyPr lIns="45719" rIns="45719"/>
          <a:lstStyle/>
          <a:p>
            <a:pPr/>
          </a:p>
        </p:txBody>
      </p:sp>
      <p:sp>
        <p:nvSpPr>
          <p:cNvPr id="304" name="Rectangle 38"/>
          <p:cNvSpPr txBox="1"/>
          <p:nvPr/>
        </p:nvSpPr>
        <p:spPr>
          <a:xfrm>
            <a:off x="4165528" y="2041862"/>
            <a:ext cx="783083"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548235"/>
                </a:solidFill>
                <a:latin typeface="Arial"/>
                <a:ea typeface="Arial"/>
                <a:cs typeface="Arial"/>
                <a:sym typeface="Arial"/>
              </a:defRPr>
            </a:lvl1pPr>
          </a:lstStyle>
          <a:p>
            <a:pPr/>
            <a:r>
              <a:t>sync</a:t>
            </a:r>
          </a:p>
        </p:txBody>
      </p:sp>
      <p:grpSp>
        <p:nvGrpSpPr>
          <p:cNvPr id="307" name="Rectangle 36"/>
          <p:cNvGrpSpPr/>
          <p:nvPr/>
        </p:nvGrpSpPr>
        <p:grpSpPr>
          <a:xfrm>
            <a:off x="2730181" y="4488175"/>
            <a:ext cx="1516382" cy="450900"/>
            <a:chOff x="0" y="0"/>
            <a:chExt cx="1516380" cy="450898"/>
          </a:xfrm>
        </p:grpSpPr>
        <p:sp>
          <p:nvSpPr>
            <p:cNvPr id="305"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06"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 B〉</a:t>
              </a:r>
            </a:p>
          </p:txBody>
        </p:sp>
      </p:grpSp>
      <p:grpSp>
        <p:nvGrpSpPr>
          <p:cNvPr id="310" name="Rectangle 39"/>
          <p:cNvGrpSpPr/>
          <p:nvPr/>
        </p:nvGrpSpPr>
        <p:grpSpPr>
          <a:xfrm>
            <a:off x="4978082" y="4884415"/>
            <a:ext cx="1516381" cy="450900"/>
            <a:chOff x="0" y="0"/>
            <a:chExt cx="1516380" cy="450898"/>
          </a:xfrm>
        </p:grpSpPr>
        <p:sp>
          <p:nvSpPr>
            <p:cNvPr id="308"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09"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 A〉</a:t>
              </a:r>
            </a:p>
          </p:txBody>
        </p:sp>
      </p:grpSp>
      <p:grpSp>
        <p:nvGrpSpPr>
          <p:cNvPr id="313" name="Group 1"/>
          <p:cNvGrpSpPr/>
          <p:nvPr/>
        </p:nvGrpSpPr>
        <p:grpSpPr>
          <a:xfrm>
            <a:off x="5736273" y="3268817"/>
            <a:ext cx="2202181" cy="495600"/>
            <a:chOff x="0" y="0"/>
            <a:chExt cx="2202179" cy="495599"/>
          </a:xfrm>
        </p:grpSpPr>
        <p:sp>
          <p:nvSpPr>
            <p:cNvPr id="311" name="Straight Arrow Connector 40"/>
            <p:cNvSpPr/>
            <p:nvPr/>
          </p:nvSpPr>
          <p:spPr>
            <a:xfrm flipH="1">
              <a:off x="0" y="492443"/>
              <a:ext cx="2202180" cy="3157"/>
            </a:xfrm>
            <a:prstGeom prst="line">
              <a:avLst/>
            </a:prstGeom>
            <a:noFill/>
            <a:ln w="19050" cap="flat">
              <a:solidFill>
                <a:srgbClr val="548235"/>
              </a:solidFill>
              <a:prstDash val="solid"/>
              <a:miter lim="800000"/>
              <a:headEnd type="triangle" w="med" len="med"/>
              <a:tailEnd type="triangle" w="med" len="med"/>
            </a:ln>
            <a:effectLst/>
          </p:spPr>
          <p:txBody>
            <a:bodyPr wrap="square" lIns="45719" tIns="45719" rIns="45719" bIns="45719" numCol="1" anchor="t">
              <a:noAutofit/>
            </a:bodyPr>
            <a:lstStyle/>
            <a:p>
              <a:pPr/>
            </a:p>
          </p:txBody>
        </p:sp>
        <p:sp>
          <p:nvSpPr>
            <p:cNvPr id="312" name="Rectangle 41"/>
            <p:cNvSpPr txBox="1"/>
            <p:nvPr/>
          </p:nvSpPr>
          <p:spPr>
            <a:xfrm>
              <a:off x="745734" y="0"/>
              <a:ext cx="783083" cy="4743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t">
              <a:spAutoFit/>
            </a:bodyPr>
            <a:lstStyle>
              <a:lvl1pPr>
                <a:defRPr sz="2600">
                  <a:solidFill>
                    <a:srgbClr val="548235"/>
                  </a:solidFill>
                  <a:latin typeface="Arial"/>
                  <a:ea typeface="Arial"/>
                  <a:cs typeface="Arial"/>
                  <a:sym typeface="Arial"/>
                </a:defRPr>
              </a:lvl1pPr>
            </a:lstStyle>
            <a:p>
              <a:pPr/>
              <a:r>
                <a:t>sync</a:t>
              </a:r>
            </a:p>
          </p:txBody>
        </p:sp>
      </p:grpSp>
      <p:sp>
        <p:nvSpPr>
          <p:cNvPr id="314" name="Rectangle 43"/>
          <p:cNvSpPr/>
          <p:nvPr/>
        </p:nvSpPr>
        <p:spPr>
          <a:xfrm>
            <a:off x="1296116" y="6314027"/>
            <a:ext cx="2647440" cy="378406"/>
          </a:xfrm>
          <a:prstGeom prst="rect">
            <a:avLst/>
          </a:prstGeom>
          <a:solidFill>
            <a:srgbClr val="FFFF00"/>
          </a:solidFill>
          <a:ln w="3175">
            <a:solidFill>
              <a:srgbClr val="000000"/>
            </a:solidFill>
          </a:ln>
          <a:extLst>
            <a:ext uri="{C572A759-6A51-4108-AA02-DFA0A04FC94B}">
              <ma14:wrappingTextBoxFlag xmlns:ma14="http://schemas.microsoft.com/office/mac/drawingml/2011/main" val="1"/>
            </a:ext>
          </a:extLst>
        </p:spPr>
        <p:txBody>
          <a:bodyPr wrap="none" lIns="45719" rIns="45719">
            <a:spAutoFit/>
          </a:bodyPr>
          <a:lstStyle>
            <a:lvl1pPr>
              <a:defRPr b="1" sz="2000">
                <a:latin typeface="Arial"/>
                <a:ea typeface="Arial"/>
                <a:cs typeface="Arial"/>
                <a:sym typeface="Arial"/>
              </a:defRPr>
            </a:lvl1pPr>
          </a:lstStyle>
          <a:p>
            <a:pPr/>
            <a:r>
              <a:t>〈local TS, node-id〉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31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13" grpId="1"/>
    </p:bldLst>
  </p:timing>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6" name="Title 4"/>
          <p:cNvSpPr txBox="1"/>
          <p:nvPr>
            <p:ph type="title"/>
          </p:nvPr>
        </p:nvSpPr>
        <p:spPr>
          <a:xfrm>
            <a:off x="837981" y="365126"/>
            <a:ext cx="10512864" cy="1325563"/>
          </a:xfrm>
          <a:prstGeom prst="rect">
            <a:avLst/>
          </a:prstGeom>
        </p:spPr>
        <p:txBody>
          <a:bodyPr/>
          <a:lstStyle>
            <a:lvl1pPr>
              <a:defRPr sz="3400"/>
            </a:lvl1pPr>
          </a:lstStyle>
          <a:p>
            <a:pPr/>
            <a:r>
              <a:t>Ex: Disagreement on tentative writes</a:t>
            </a:r>
          </a:p>
        </p:txBody>
      </p:sp>
      <p:sp>
        <p:nvSpPr>
          <p:cNvPr id="317"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8" name="TextBox 5"/>
          <p:cNvSpPr txBox="1"/>
          <p:nvPr/>
        </p:nvSpPr>
        <p:spPr>
          <a:xfrm>
            <a:off x="1660871" y="1447802"/>
            <a:ext cx="770146"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Time</a:t>
            </a:r>
          </a:p>
        </p:txBody>
      </p:sp>
      <p:sp>
        <p:nvSpPr>
          <p:cNvPr id="319" name="Straight Arrow Connector 7"/>
          <p:cNvSpPr/>
          <p:nvPr/>
        </p:nvSpPr>
        <p:spPr>
          <a:xfrm>
            <a:off x="2044019" y="1909466"/>
            <a:ext cx="19782" cy="1717656"/>
          </a:xfrm>
          <a:prstGeom prst="line">
            <a:avLst/>
          </a:prstGeom>
          <a:ln w="19050">
            <a:solidFill>
              <a:srgbClr val="000000"/>
            </a:solidFill>
            <a:miter/>
            <a:tailEnd type="triangle"/>
          </a:ln>
        </p:spPr>
        <p:txBody>
          <a:bodyPr lIns="45719" rIns="45719"/>
          <a:lstStyle/>
          <a:p>
            <a:pPr/>
          </a:p>
        </p:txBody>
      </p:sp>
      <p:sp>
        <p:nvSpPr>
          <p:cNvPr id="320" name="TextBox 9"/>
          <p:cNvSpPr txBox="1"/>
          <p:nvPr/>
        </p:nvSpPr>
        <p:spPr>
          <a:xfrm>
            <a:off x="1629749" y="4450081"/>
            <a:ext cx="765087" cy="43707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Logs</a:t>
            </a:r>
          </a:p>
        </p:txBody>
      </p:sp>
      <p:grpSp>
        <p:nvGrpSpPr>
          <p:cNvPr id="323" name="Rectangle 10"/>
          <p:cNvGrpSpPr/>
          <p:nvPr/>
        </p:nvGrpSpPr>
        <p:grpSpPr>
          <a:xfrm>
            <a:off x="3320732" y="1620289"/>
            <a:ext cx="396241" cy="512926"/>
            <a:chOff x="0" y="0"/>
            <a:chExt cx="396240" cy="512925"/>
          </a:xfrm>
        </p:grpSpPr>
        <p:sp>
          <p:nvSpPr>
            <p:cNvPr id="321"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22" name="A"/>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A</a:t>
              </a:r>
            </a:p>
          </p:txBody>
        </p:sp>
      </p:grpSp>
      <p:grpSp>
        <p:nvGrpSpPr>
          <p:cNvPr id="326" name="Rectangle 11"/>
          <p:cNvGrpSpPr/>
          <p:nvPr/>
        </p:nvGrpSpPr>
        <p:grpSpPr>
          <a:xfrm>
            <a:off x="5522912" y="1620289"/>
            <a:ext cx="396241" cy="512926"/>
            <a:chOff x="0" y="0"/>
            <a:chExt cx="396240" cy="512925"/>
          </a:xfrm>
        </p:grpSpPr>
        <p:sp>
          <p:nvSpPr>
            <p:cNvPr id="324"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25" name="B"/>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B</a:t>
              </a:r>
            </a:p>
          </p:txBody>
        </p:sp>
      </p:grpSp>
      <p:grpSp>
        <p:nvGrpSpPr>
          <p:cNvPr id="329" name="Rectangle 12"/>
          <p:cNvGrpSpPr/>
          <p:nvPr/>
        </p:nvGrpSpPr>
        <p:grpSpPr>
          <a:xfrm>
            <a:off x="7725092" y="1620289"/>
            <a:ext cx="396241" cy="512926"/>
            <a:chOff x="0" y="0"/>
            <a:chExt cx="396240" cy="512925"/>
          </a:xfrm>
        </p:grpSpPr>
        <p:sp>
          <p:nvSpPr>
            <p:cNvPr id="327"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28" name="C"/>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C</a:t>
              </a:r>
            </a:p>
          </p:txBody>
        </p:sp>
      </p:grpSp>
      <p:sp>
        <p:nvSpPr>
          <p:cNvPr id="330" name="Straight Connector 14"/>
          <p:cNvSpPr/>
          <p:nvPr/>
        </p:nvSpPr>
        <p:spPr>
          <a:xfrm>
            <a:off x="1674813" y="4221479"/>
            <a:ext cx="8763001" cy="1"/>
          </a:xfrm>
          <a:prstGeom prst="line">
            <a:avLst/>
          </a:prstGeom>
          <a:ln w="19050">
            <a:solidFill>
              <a:srgbClr val="000000"/>
            </a:solidFill>
            <a:prstDash val="sysDash"/>
            <a:miter/>
          </a:ln>
        </p:spPr>
        <p:txBody>
          <a:bodyPr lIns="45719" rIns="45719"/>
          <a:lstStyle/>
          <a:p>
            <a:pPr/>
          </a:p>
        </p:txBody>
      </p:sp>
      <p:sp>
        <p:nvSpPr>
          <p:cNvPr id="331" name="Rectangle 19"/>
          <p:cNvSpPr/>
          <p:nvPr/>
        </p:nvSpPr>
        <p:spPr>
          <a:xfrm>
            <a:off x="2730181" y="5307984"/>
            <a:ext cx="1516382"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332" name="Rectangle 20"/>
          <p:cNvSpPr/>
          <p:nvPr/>
        </p:nvSpPr>
        <p:spPr>
          <a:xfrm>
            <a:off x="2730181" y="5704225"/>
            <a:ext cx="1516382"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333" name="Rectangle 24"/>
          <p:cNvSpPr/>
          <p:nvPr/>
        </p:nvSpPr>
        <p:spPr>
          <a:xfrm>
            <a:off x="4978082" y="570422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334" name="Rectangle 25"/>
          <p:cNvSpPr/>
          <p:nvPr/>
        </p:nvSpPr>
        <p:spPr>
          <a:xfrm>
            <a:off x="7225982" y="4515504"/>
            <a:ext cx="1516381"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335" name="Rectangle 28"/>
          <p:cNvSpPr/>
          <p:nvPr/>
        </p:nvSpPr>
        <p:spPr>
          <a:xfrm>
            <a:off x="7225982" y="570422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338" name="Rectangle 29"/>
          <p:cNvGrpSpPr/>
          <p:nvPr/>
        </p:nvGrpSpPr>
        <p:grpSpPr>
          <a:xfrm>
            <a:off x="2730181" y="4884415"/>
            <a:ext cx="1516382" cy="450900"/>
            <a:chOff x="0" y="0"/>
            <a:chExt cx="1516380" cy="450898"/>
          </a:xfrm>
        </p:grpSpPr>
        <p:sp>
          <p:nvSpPr>
            <p:cNvPr id="336"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37"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 A〉</a:t>
              </a:r>
            </a:p>
          </p:txBody>
        </p:sp>
      </p:grpSp>
      <p:grpSp>
        <p:nvGrpSpPr>
          <p:cNvPr id="341" name="Rectangle 30"/>
          <p:cNvGrpSpPr/>
          <p:nvPr/>
        </p:nvGrpSpPr>
        <p:grpSpPr>
          <a:xfrm>
            <a:off x="4978082" y="4884415"/>
            <a:ext cx="1516381" cy="450900"/>
            <a:chOff x="0" y="0"/>
            <a:chExt cx="1516380" cy="450898"/>
          </a:xfrm>
        </p:grpSpPr>
        <p:sp>
          <p:nvSpPr>
            <p:cNvPr id="339"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40"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 B〉</a:t>
              </a:r>
            </a:p>
          </p:txBody>
        </p:sp>
      </p:grpSp>
      <p:grpSp>
        <p:nvGrpSpPr>
          <p:cNvPr id="344" name="Rectangle 31"/>
          <p:cNvGrpSpPr/>
          <p:nvPr/>
        </p:nvGrpSpPr>
        <p:grpSpPr>
          <a:xfrm>
            <a:off x="7225982" y="4488175"/>
            <a:ext cx="1516381" cy="450900"/>
            <a:chOff x="0" y="0"/>
            <a:chExt cx="1516380" cy="450898"/>
          </a:xfrm>
        </p:grpSpPr>
        <p:sp>
          <p:nvSpPr>
            <p:cNvPr id="342"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43" name="〈0, C〉"/>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〈0, C〉</a:t>
              </a:r>
            </a:p>
          </p:txBody>
        </p:sp>
      </p:grpSp>
      <p:sp>
        <p:nvSpPr>
          <p:cNvPr id="345" name="Rectangle 32"/>
          <p:cNvSpPr txBox="1"/>
          <p:nvPr/>
        </p:nvSpPr>
        <p:spPr>
          <a:xfrm>
            <a:off x="7147232" y="2277073"/>
            <a:ext cx="1773521" cy="47433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〈0, C〉</a:t>
            </a:r>
          </a:p>
        </p:txBody>
      </p:sp>
      <p:sp>
        <p:nvSpPr>
          <p:cNvPr id="346" name="Rectangle 33"/>
          <p:cNvSpPr txBox="1"/>
          <p:nvPr/>
        </p:nvSpPr>
        <p:spPr>
          <a:xfrm>
            <a:off x="4960292" y="2849910"/>
            <a:ext cx="1755302"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〈1, B〉</a:t>
            </a:r>
          </a:p>
        </p:txBody>
      </p:sp>
      <p:sp>
        <p:nvSpPr>
          <p:cNvPr id="347" name="Rectangle 34"/>
          <p:cNvSpPr txBox="1"/>
          <p:nvPr/>
        </p:nvSpPr>
        <p:spPr>
          <a:xfrm>
            <a:off x="2779509" y="3422748"/>
            <a:ext cx="1737084"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〈2, A〉</a:t>
            </a:r>
          </a:p>
        </p:txBody>
      </p:sp>
      <p:sp>
        <p:nvSpPr>
          <p:cNvPr id="348" name="Straight Arrow Connector 35"/>
          <p:cNvSpPr/>
          <p:nvPr/>
        </p:nvSpPr>
        <p:spPr>
          <a:xfrm flipH="1">
            <a:off x="3419792" y="2534304"/>
            <a:ext cx="2202180" cy="3157"/>
          </a:xfrm>
          <a:prstGeom prst="line">
            <a:avLst/>
          </a:prstGeom>
          <a:ln w="19050">
            <a:solidFill>
              <a:srgbClr val="548235"/>
            </a:solidFill>
            <a:miter/>
            <a:headEnd type="triangle"/>
            <a:tailEnd type="triangle"/>
          </a:ln>
        </p:spPr>
        <p:txBody>
          <a:bodyPr lIns="45719" rIns="45719"/>
          <a:lstStyle/>
          <a:p>
            <a:pPr/>
          </a:p>
        </p:txBody>
      </p:sp>
      <p:sp>
        <p:nvSpPr>
          <p:cNvPr id="349" name="Rectangle 38"/>
          <p:cNvSpPr txBox="1"/>
          <p:nvPr/>
        </p:nvSpPr>
        <p:spPr>
          <a:xfrm>
            <a:off x="4165528" y="2041862"/>
            <a:ext cx="783083"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548235"/>
                </a:solidFill>
                <a:latin typeface="Arial"/>
                <a:ea typeface="Arial"/>
                <a:cs typeface="Arial"/>
                <a:sym typeface="Arial"/>
              </a:defRPr>
            </a:lvl1pPr>
          </a:lstStyle>
          <a:p>
            <a:pPr/>
            <a:r>
              <a:t>sync</a:t>
            </a:r>
          </a:p>
        </p:txBody>
      </p:sp>
      <p:grpSp>
        <p:nvGrpSpPr>
          <p:cNvPr id="352" name="Rectangle 36"/>
          <p:cNvGrpSpPr/>
          <p:nvPr/>
        </p:nvGrpSpPr>
        <p:grpSpPr>
          <a:xfrm>
            <a:off x="2730181" y="4488175"/>
            <a:ext cx="1516382" cy="450900"/>
            <a:chOff x="0" y="0"/>
            <a:chExt cx="1516380" cy="450898"/>
          </a:xfrm>
        </p:grpSpPr>
        <p:sp>
          <p:nvSpPr>
            <p:cNvPr id="350"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51"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 B〉</a:t>
              </a:r>
            </a:p>
          </p:txBody>
        </p:sp>
      </p:grpSp>
      <p:grpSp>
        <p:nvGrpSpPr>
          <p:cNvPr id="355" name="Rectangle 39"/>
          <p:cNvGrpSpPr/>
          <p:nvPr/>
        </p:nvGrpSpPr>
        <p:grpSpPr>
          <a:xfrm>
            <a:off x="4978082" y="5280655"/>
            <a:ext cx="1516381" cy="450900"/>
            <a:chOff x="0" y="0"/>
            <a:chExt cx="1516380" cy="450898"/>
          </a:xfrm>
        </p:grpSpPr>
        <p:sp>
          <p:nvSpPr>
            <p:cNvPr id="353"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54"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 A〉</a:t>
              </a:r>
            </a:p>
          </p:txBody>
        </p:sp>
      </p:grpSp>
      <p:sp>
        <p:nvSpPr>
          <p:cNvPr id="356" name="Straight Arrow Connector 40"/>
          <p:cNvSpPr/>
          <p:nvPr/>
        </p:nvSpPr>
        <p:spPr>
          <a:xfrm flipH="1">
            <a:off x="5736273" y="3761256"/>
            <a:ext cx="2202181" cy="3157"/>
          </a:xfrm>
          <a:prstGeom prst="line">
            <a:avLst/>
          </a:prstGeom>
          <a:ln w="19050">
            <a:solidFill>
              <a:srgbClr val="548235"/>
            </a:solidFill>
            <a:miter/>
            <a:headEnd type="triangle"/>
            <a:tailEnd type="triangle"/>
          </a:ln>
        </p:spPr>
        <p:txBody>
          <a:bodyPr lIns="45719" rIns="45719"/>
          <a:lstStyle/>
          <a:p>
            <a:pPr/>
          </a:p>
        </p:txBody>
      </p:sp>
      <p:sp>
        <p:nvSpPr>
          <p:cNvPr id="357" name="Rectangle 41"/>
          <p:cNvSpPr txBox="1"/>
          <p:nvPr/>
        </p:nvSpPr>
        <p:spPr>
          <a:xfrm>
            <a:off x="6482008" y="3268814"/>
            <a:ext cx="783083"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548235"/>
                </a:solidFill>
                <a:latin typeface="Arial"/>
                <a:ea typeface="Arial"/>
                <a:cs typeface="Arial"/>
                <a:sym typeface="Arial"/>
              </a:defRPr>
            </a:lvl1pPr>
          </a:lstStyle>
          <a:p>
            <a:pPr/>
            <a:r>
              <a:t>sync</a:t>
            </a:r>
          </a:p>
        </p:txBody>
      </p:sp>
      <p:grpSp>
        <p:nvGrpSpPr>
          <p:cNvPr id="360" name="Rectangle 37"/>
          <p:cNvGrpSpPr/>
          <p:nvPr/>
        </p:nvGrpSpPr>
        <p:grpSpPr>
          <a:xfrm>
            <a:off x="7225982" y="5280655"/>
            <a:ext cx="1516381" cy="450900"/>
            <a:chOff x="0" y="0"/>
            <a:chExt cx="1516380" cy="450898"/>
          </a:xfrm>
        </p:grpSpPr>
        <p:sp>
          <p:nvSpPr>
            <p:cNvPr id="358"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59"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 A〉</a:t>
              </a:r>
            </a:p>
          </p:txBody>
        </p:sp>
      </p:grpSp>
      <p:grpSp>
        <p:nvGrpSpPr>
          <p:cNvPr id="363" name="Rectangle 43"/>
          <p:cNvGrpSpPr/>
          <p:nvPr/>
        </p:nvGrpSpPr>
        <p:grpSpPr>
          <a:xfrm>
            <a:off x="7225982" y="4884415"/>
            <a:ext cx="1516381" cy="450900"/>
            <a:chOff x="0" y="0"/>
            <a:chExt cx="1516380" cy="450898"/>
          </a:xfrm>
        </p:grpSpPr>
        <p:sp>
          <p:nvSpPr>
            <p:cNvPr id="361"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62"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 B〉</a:t>
              </a:r>
            </a:p>
          </p:txBody>
        </p:sp>
      </p:grpSp>
      <p:grpSp>
        <p:nvGrpSpPr>
          <p:cNvPr id="366" name="Rectangle 45"/>
          <p:cNvGrpSpPr/>
          <p:nvPr/>
        </p:nvGrpSpPr>
        <p:grpSpPr>
          <a:xfrm>
            <a:off x="4978082" y="4488175"/>
            <a:ext cx="1516381" cy="450900"/>
            <a:chOff x="0" y="0"/>
            <a:chExt cx="1516380" cy="450898"/>
          </a:xfrm>
        </p:grpSpPr>
        <p:sp>
          <p:nvSpPr>
            <p:cNvPr id="364"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65" name="〈0, C〉"/>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〈0, C〉</a:t>
              </a:r>
            </a:p>
          </p:txBody>
        </p:sp>
      </p:grpSp>
      <p:sp>
        <p:nvSpPr>
          <p:cNvPr id="367" name="Rectangle 46"/>
          <p:cNvSpPr/>
          <p:nvPr/>
        </p:nvSpPr>
        <p:spPr>
          <a:xfrm>
            <a:off x="1296116" y="6314027"/>
            <a:ext cx="2647440" cy="378406"/>
          </a:xfrm>
          <a:prstGeom prst="rect">
            <a:avLst/>
          </a:prstGeom>
          <a:solidFill>
            <a:srgbClr val="FFFF00"/>
          </a:solidFill>
          <a:ln w="3175">
            <a:solidFill>
              <a:srgbClr val="000000"/>
            </a:solidFill>
          </a:ln>
          <a:extLst>
            <a:ext uri="{C572A759-6A51-4108-AA02-DFA0A04FC94B}">
              <ma14:wrappingTextBoxFlag xmlns:ma14="http://schemas.microsoft.com/office/mac/drawingml/2011/main" val="1"/>
            </a:ext>
          </a:extLst>
        </p:spPr>
        <p:txBody>
          <a:bodyPr wrap="none" lIns="45719" rIns="45719">
            <a:spAutoFit/>
          </a:bodyPr>
          <a:lstStyle>
            <a:lvl1pPr>
              <a:defRPr b="1" sz="2000">
                <a:latin typeface="Arial"/>
                <a:ea typeface="Arial"/>
                <a:cs typeface="Arial"/>
                <a:sym typeface="Arial"/>
              </a:defRPr>
            </a:lvl1pPr>
          </a:lstStyle>
          <a:p>
            <a:pPr/>
            <a:r>
              <a:t>〈local TS, node-id〉</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9" name="Title 4"/>
          <p:cNvSpPr txBox="1"/>
          <p:nvPr>
            <p:ph type="title"/>
          </p:nvPr>
        </p:nvSpPr>
        <p:spPr>
          <a:xfrm>
            <a:off x="837981" y="365126"/>
            <a:ext cx="10512864" cy="1325563"/>
          </a:xfrm>
          <a:prstGeom prst="rect">
            <a:avLst/>
          </a:prstGeom>
        </p:spPr>
        <p:txBody>
          <a:bodyPr/>
          <a:lstStyle>
            <a:lvl1pPr>
              <a:defRPr sz="3400"/>
            </a:lvl1pPr>
          </a:lstStyle>
          <a:p>
            <a:pPr/>
            <a:r>
              <a:t>Ex: Disagreement on tentative writes</a:t>
            </a:r>
          </a:p>
        </p:txBody>
      </p:sp>
      <p:sp>
        <p:nvSpPr>
          <p:cNvPr id="370"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1" name="TextBox 5"/>
          <p:cNvSpPr txBox="1"/>
          <p:nvPr/>
        </p:nvSpPr>
        <p:spPr>
          <a:xfrm>
            <a:off x="1660871" y="1447802"/>
            <a:ext cx="770146"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Time</a:t>
            </a:r>
          </a:p>
        </p:txBody>
      </p:sp>
      <p:sp>
        <p:nvSpPr>
          <p:cNvPr id="372" name="Straight Arrow Connector 7"/>
          <p:cNvSpPr/>
          <p:nvPr/>
        </p:nvSpPr>
        <p:spPr>
          <a:xfrm>
            <a:off x="2044019" y="1909466"/>
            <a:ext cx="19782" cy="1717656"/>
          </a:xfrm>
          <a:prstGeom prst="line">
            <a:avLst/>
          </a:prstGeom>
          <a:ln w="19050">
            <a:solidFill>
              <a:srgbClr val="000000"/>
            </a:solidFill>
            <a:miter/>
            <a:tailEnd type="triangle"/>
          </a:ln>
        </p:spPr>
        <p:txBody>
          <a:bodyPr lIns="45719" rIns="45719"/>
          <a:lstStyle/>
          <a:p>
            <a:pPr/>
          </a:p>
        </p:txBody>
      </p:sp>
      <p:sp>
        <p:nvSpPr>
          <p:cNvPr id="373" name="TextBox 9"/>
          <p:cNvSpPr txBox="1"/>
          <p:nvPr/>
        </p:nvSpPr>
        <p:spPr>
          <a:xfrm>
            <a:off x="1629749" y="4450081"/>
            <a:ext cx="765087" cy="43707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Logs</a:t>
            </a:r>
          </a:p>
        </p:txBody>
      </p:sp>
      <p:grpSp>
        <p:nvGrpSpPr>
          <p:cNvPr id="376" name="Rectangle 10"/>
          <p:cNvGrpSpPr/>
          <p:nvPr/>
        </p:nvGrpSpPr>
        <p:grpSpPr>
          <a:xfrm>
            <a:off x="3320732" y="1620289"/>
            <a:ext cx="396241" cy="512926"/>
            <a:chOff x="0" y="0"/>
            <a:chExt cx="396240" cy="512925"/>
          </a:xfrm>
        </p:grpSpPr>
        <p:sp>
          <p:nvSpPr>
            <p:cNvPr id="374"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75" name="A"/>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A</a:t>
              </a:r>
            </a:p>
          </p:txBody>
        </p:sp>
      </p:grpSp>
      <p:grpSp>
        <p:nvGrpSpPr>
          <p:cNvPr id="379" name="Rectangle 11"/>
          <p:cNvGrpSpPr/>
          <p:nvPr/>
        </p:nvGrpSpPr>
        <p:grpSpPr>
          <a:xfrm>
            <a:off x="5522912" y="1620289"/>
            <a:ext cx="396241" cy="512926"/>
            <a:chOff x="0" y="0"/>
            <a:chExt cx="396240" cy="512925"/>
          </a:xfrm>
        </p:grpSpPr>
        <p:sp>
          <p:nvSpPr>
            <p:cNvPr id="377"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78" name="B"/>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B</a:t>
              </a:r>
            </a:p>
          </p:txBody>
        </p:sp>
      </p:grpSp>
      <p:grpSp>
        <p:nvGrpSpPr>
          <p:cNvPr id="382" name="Rectangle 12"/>
          <p:cNvGrpSpPr/>
          <p:nvPr/>
        </p:nvGrpSpPr>
        <p:grpSpPr>
          <a:xfrm>
            <a:off x="7725092" y="1620289"/>
            <a:ext cx="396241" cy="512926"/>
            <a:chOff x="0" y="0"/>
            <a:chExt cx="396240" cy="512925"/>
          </a:xfrm>
        </p:grpSpPr>
        <p:sp>
          <p:nvSpPr>
            <p:cNvPr id="380"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81" name="C"/>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C</a:t>
              </a:r>
            </a:p>
          </p:txBody>
        </p:sp>
      </p:grpSp>
      <p:sp>
        <p:nvSpPr>
          <p:cNvPr id="383" name="Straight Connector 14"/>
          <p:cNvSpPr/>
          <p:nvPr/>
        </p:nvSpPr>
        <p:spPr>
          <a:xfrm>
            <a:off x="1674813" y="4221479"/>
            <a:ext cx="8763001" cy="1"/>
          </a:xfrm>
          <a:prstGeom prst="line">
            <a:avLst/>
          </a:prstGeom>
          <a:ln w="19050">
            <a:solidFill>
              <a:srgbClr val="000000"/>
            </a:solidFill>
            <a:prstDash val="sysDash"/>
            <a:miter/>
          </a:ln>
        </p:spPr>
        <p:txBody>
          <a:bodyPr lIns="45719" rIns="45719"/>
          <a:lstStyle/>
          <a:p>
            <a:pPr/>
          </a:p>
        </p:txBody>
      </p:sp>
      <p:sp>
        <p:nvSpPr>
          <p:cNvPr id="384" name="Rectangle 19"/>
          <p:cNvSpPr/>
          <p:nvPr/>
        </p:nvSpPr>
        <p:spPr>
          <a:xfrm>
            <a:off x="2730181" y="5307984"/>
            <a:ext cx="1516382" cy="396241"/>
          </a:xfrm>
          <a:prstGeom prst="rect">
            <a:avLst/>
          </a:prstGeom>
          <a:solidFill>
            <a:srgbClr val="FFFFFF"/>
          </a:solidFill>
          <a:ln w="28575">
            <a:solidFill>
              <a:srgbClr val="FF0000"/>
            </a:solidFill>
            <a:miter/>
          </a:ln>
        </p:spPr>
        <p:txBody>
          <a:bodyPr lIns="45719" rIns="45719" anchor="ctr"/>
          <a:lstStyle/>
          <a:p>
            <a:pPr algn="ctr">
              <a:defRPr sz="2800">
                <a:solidFill>
                  <a:srgbClr val="FF0000"/>
                </a:solidFill>
                <a:latin typeface="+mn-lt"/>
                <a:ea typeface="+mn-ea"/>
                <a:cs typeface="+mn-cs"/>
                <a:sym typeface="Helvetica Neue Medium"/>
              </a:defRPr>
            </a:pPr>
          </a:p>
        </p:txBody>
      </p:sp>
      <p:sp>
        <p:nvSpPr>
          <p:cNvPr id="385" name="Rectangle 20"/>
          <p:cNvSpPr/>
          <p:nvPr/>
        </p:nvSpPr>
        <p:spPr>
          <a:xfrm>
            <a:off x="2730181" y="5704225"/>
            <a:ext cx="1516382" cy="396241"/>
          </a:xfrm>
          <a:prstGeom prst="rect">
            <a:avLst/>
          </a:prstGeom>
          <a:solidFill>
            <a:srgbClr val="FFFFFF"/>
          </a:solidFill>
          <a:ln w="28575">
            <a:solidFill>
              <a:srgbClr val="FF0000"/>
            </a:solidFill>
            <a:miter/>
          </a:ln>
        </p:spPr>
        <p:txBody>
          <a:bodyPr lIns="45719" rIns="45719" anchor="ctr"/>
          <a:lstStyle/>
          <a:p>
            <a:pPr algn="ctr">
              <a:defRPr sz="2800">
                <a:solidFill>
                  <a:srgbClr val="FF0000"/>
                </a:solidFill>
                <a:latin typeface="+mn-lt"/>
                <a:ea typeface="+mn-ea"/>
                <a:cs typeface="+mn-cs"/>
                <a:sym typeface="Helvetica Neue Medium"/>
              </a:defRPr>
            </a:pPr>
          </a:p>
        </p:txBody>
      </p:sp>
      <p:sp>
        <p:nvSpPr>
          <p:cNvPr id="386" name="Rectangle 24"/>
          <p:cNvSpPr/>
          <p:nvPr/>
        </p:nvSpPr>
        <p:spPr>
          <a:xfrm>
            <a:off x="4978082" y="5704225"/>
            <a:ext cx="1516381" cy="396241"/>
          </a:xfrm>
          <a:prstGeom prst="rect">
            <a:avLst/>
          </a:prstGeom>
          <a:solidFill>
            <a:srgbClr val="FFFFFF"/>
          </a:solidFill>
          <a:ln w="28575">
            <a:solidFill>
              <a:srgbClr val="FF0000"/>
            </a:solidFill>
            <a:miter/>
          </a:ln>
        </p:spPr>
        <p:txBody>
          <a:bodyPr lIns="45719" rIns="45719" anchor="ctr"/>
          <a:lstStyle/>
          <a:p>
            <a:pPr algn="ctr">
              <a:defRPr sz="2800">
                <a:solidFill>
                  <a:srgbClr val="FF0000"/>
                </a:solidFill>
                <a:latin typeface="+mn-lt"/>
                <a:ea typeface="+mn-ea"/>
                <a:cs typeface="+mn-cs"/>
                <a:sym typeface="Helvetica Neue Medium"/>
              </a:defRPr>
            </a:pPr>
          </a:p>
        </p:txBody>
      </p:sp>
      <p:sp>
        <p:nvSpPr>
          <p:cNvPr id="387" name="Rectangle 25"/>
          <p:cNvSpPr/>
          <p:nvPr/>
        </p:nvSpPr>
        <p:spPr>
          <a:xfrm>
            <a:off x="7225982" y="4515504"/>
            <a:ext cx="1516381"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388" name="Rectangle 28"/>
          <p:cNvSpPr/>
          <p:nvPr/>
        </p:nvSpPr>
        <p:spPr>
          <a:xfrm>
            <a:off x="7225982" y="5704225"/>
            <a:ext cx="1516381"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391" name="Rectangle 29"/>
          <p:cNvGrpSpPr/>
          <p:nvPr/>
        </p:nvGrpSpPr>
        <p:grpSpPr>
          <a:xfrm>
            <a:off x="2730181" y="4884415"/>
            <a:ext cx="1516382" cy="450900"/>
            <a:chOff x="0" y="0"/>
            <a:chExt cx="1516380" cy="450898"/>
          </a:xfrm>
        </p:grpSpPr>
        <p:sp>
          <p:nvSpPr>
            <p:cNvPr id="389" name="Rectangle"/>
            <p:cNvSpPr/>
            <p:nvPr/>
          </p:nvSpPr>
          <p:spPr>
            <a:xfrm>
              <a:off x="0" y="27329"/>
              <a:ext cx="1516381" cy="396241"/>
            </a:xfrm>
            <a:prstGeom prst="rect">
              <a:avLst/>
            </a:prstGeom>
            <a:solidFill>
              <a:srgbClr val="FFFFFF"/>
            </a:solidFill>
            <a:ln w="28575" cap="flat">
              <a:solidFill>
                <a:srgbClr val="FF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90"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solidFill>
                    <a:srgbClr val="FF0000"/>
                  </a:solidFill>
                  <a:latin typeface="+mn-lt"/>
                  <a:ea typeface="+mn-ea"/>
                  <a:cs typeface="+mn-cs"/>
                  <a:sym typeface="Helvetica Neue Medium"/>
                </a:defRPr>
              </a:lvl1pPr>
            </a:lstStyle>
            <a:p>
              <a:pPr/>
              <a:r>
                <a:t>〈2, A〉</a:t>
              </a:r>
            </a:p>
          </p:txBody>
        </p:sp>
      </p:grpSp>
      <p:grpSp>
        <p:nvGrpSpPr>
          <p:cNvPr id="394" name="Rectangle 30"/>
          <p:cNvGrpSpPr/>
          <p:nvPr/>
        </p:nvGrpSpPr>
        <p:grpSpPr>
          <a:xfrm>
            <a:off x="4978082" y="4884415"/>
            <a:ext cx="1516381" cy="450900"/>
            <a:chOff x="0" y="0"/>
            <a:chExt cx="1516380" cy="450898"/>
          </a:xfrm>
        </p:grpSpPr>
        <p:sp>
          <p:nvSpPr>
            <p:cNvPr id="392" name="Rectangle"/>
            <p:cNvSpPr/>
            <p:nvPr/>
          </p:nvSpPr>
          <p:spPr>
            <a:xfrm>
              <a:off x="0" y="27329"/>
              <a:ext cx="1516381" cy="396241"/>
            </a:xfrm>
            <a:prstGeom prst="rect">
              <a:avLst/>
            </a:prstGeom>
            <a:solidFill>
              <a:srgbClr val="FFFFFF"/>
            </a:solidFill>
            <a:ln w="28575" cap="flat">
              <a:solidFill>
                <a:srgbClr val="FF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93"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solidFill>
                    <a:srgbClr val="FF0000"/>
                  </a:solidFill>
                  <a:latin typeface="+mn-lt"/>
                  <a:ea typeface="+mn-ea"/>
                  <a:cs typeface="+mn-cs"/>
                  <a:sym typeface="Helvetica Neue Medium"/>
                </a:defRPr>
              </a:lvl1pPr>
            </a:lstStyle>
            <a:p>
              <a:pPr/>
              <a:r>
                <a:t>〈1, B〉</a:t>
              </a:r>
            </a:p>
          </p:txBody>
        </p:sp>
      </p:grpSp>
      <p:grpSp>
        <p:nvGrpSpPr>
          <p:cNvPr id="397" name="Rectangle 31"/>
          <p:cNvGrpSpPr/>
          <p:nvPr/>
        </p:nvGrpSpPr>
        <p:grpSpPr>
          <a:xfrm>
            <a:off x="7225982" y="4488175"/>
            <a:ext cx="1516381" cy="450900"/>
            <a:chOff x="0" y="0"/>
            <a:chExt cx="1516380" cy="450898"/>
          </a:xfrm>
        </p:grpSpPr>
        <p:sp>
          <p:nvSpPr>
            <p:cNvPr id="395"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396" name="〈0, C〉"/>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〈0, C〉</a:t>
              </a:r>
            </a:p>
          </p:txBody>
        </p:sp>
      </p:grpSp>
      <p:sp>
        <p:nvSpPr>
          <p:cNvPr id="398" name="Rectangle 32"/>
          <p:cNvSpPr txBox="1"/>
          <p:nvPr/>
        </p:nvSpPr>
        <p:spPr>
          <a:xfrm>
            <a:off x="7147232" y="2277073"/>
            <a:ext cx="1773521" cy="47433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〈0, C〉</a:t>
            </a:r>
          </a:p>
        </p:txBody>
      </p:sp>
      <p:sp>
        <p:nvSpPr>
          <p:cNvPr id="399" name="Rectangle 33"/>
          <p:cNvSpPr txBox="1"/>
          <p:nvPr/>
        </p:nvSpPr>
        <p:spPr>
          <a:xfrm>
            <a:off x="4960292" y="2849910"/>
            <a:ext cx="1755302"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〈1, B〉</a:t>
            </a:r>
          </a:p>
        </p:txBody>
      </p:sp>
      <p:sp>
        <p:nvSpPr>
          <p:cNvPr id="400" name="Rectangle 34"/>
          <p:cNvSpPr txBox="1"/>
          <p:nvPr/>
        </p:nvSpPr>
        <p:spPr>
          <a:xfrm>
            <a:off x="2779509" y="3422748"/>
            <a:ext cx="1737084"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〈2, A〉</a:t>
            </a:r>
          </a:p>
        </p:txBody>
      </p:sp>
      <p:sp>
        <p:nvSpPr>
          <p:cNvPr id="401" name="Straight Arrow Connector 35"/>
          <p:cNvSpPr/>
          <p:nvPr/>
        </p:nvSpPr>
        <p:spPr>
          <a:xfrm flipH="1">
            <a:off x="3419792" y="2534304"/>
            <a:ext cx="2202180" cy="3157"/>
          </a:xfrm>
          <a:prstGeom prst="line">
            <a:avLst/>
          </a:prstGeom>
          <a:ln w="19050">
            <a:solidFill>
              <a:srgbClr val="548235"/>
            </a:solidFill>
            <a:miter/>
            <a:headEnd type="triangle"/>
            <a:tailEnd type="triangle"/>
          </a:ln>
        </p:spPr>
        <p:txBody>
          <a:bodyPr lIns="45719" rIns="45719"/>
          <a:lstStyle/>
          <a:p>
            <a:pPr/>
          </a:p>
        </p:txBody>
      </p:sp>
      <p:sp>
        <p:nvSpPr>
          <p:cNvPr id="402" name="Rectangle 38"/>
          <p:cNvSpPr txBox="1"/>
          <p:nvPr/>
        </p:nvSpPr>
        <p:spPr>
          <a:xfrm>
            <a:off x="4165528" y="2041862"/>
            <a:ext cx="783083"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548235"/>
                </a:solidFill>
                <a:latin typeface="Arial"/>
                <a:ea typeface="Arial"/>
                <a:cs typeface="Arial"/>
                <a:sym typeface="Arial"/>
              </a:defRPr>
            </a:lvl1pPr>
          </a:lstStyle>
          <a:p>
            <a:pPr/>
            <a:r>
              <a:t>sync</a:t>
            </a:r>
          </a:p>
        </p:txBody>
      </p:sp>
      <p:grpSp>
        <p:nvGrpSpPr>
          <p:cNvPr id="405" name="Rectangle 36"/>
          <p:cNvGrpSpPr/>
          <p:nvPr/>
        </p:nvGrpSpPr>
        <p:grpSpPr>
          <a:xfrm>
            <a:off x="2730181" y="4488175"/>
            <a:ext cx="1516382" cy="450900"/>
            <a:chOff x="0" y="0"/>
            <a:chExt cx="1516380" cy="450898"/>
          </a:xfrm>
        </p:grpSpPr>
        <p:sp>
          <p:nvSpPr>
            <p:cNvPr id="403" name="Rectangle"/>
            <p:cNvSpPr/>
            <p:nvPr/>
          </p:nvSpPr>
          <p:spPr>
            <a:xfrm>
              <a:off x="0" y="27329"/>
              <a:ext cx="1516381" cy="396241"/>
            </a:xfrm>
            <a:prstGeom prst="rect">
              <a:avLst/>
            </a:prstGeom>
            <a:solidFill>
              <a:srgbClr val="FFFFFF"/>
            </a:solidFill>
            <a:ln w="28575" cap="flat">
              <a:solidFill>
                <a:srgbClr val="FF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04"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solidFill>
                    <a:srgbClr val="FF0000"/>
                  </a:solidFill>
                  <a:latin typeface="+mn-lt"/>
                  <a:ea typeface="+mn-ea"/>
                  <a:cs typeface="+mn-cs"/>
                  <a:sym typeface="Helvetica Neue Medium"/>
                </a:defRPr>
              </a:lvl1pPr>
            </a:lstStyle>
            <a:p>
              <a:pPr/>
              <a:r>
                <a:t>〈1, B〉</a:t>
              </a:r>
            </a:p>
          </p:txBody>
        </p:sp>
      </p:grpSp>
      <p:grpSp>
        <p:nvGrpSpPr>
          <p:cNvPr id="408" name="Rectangle 39"/>
          <p:cNvGrpSpPr/>
          <p:nvPr/>
        </p:nvGrpSpPr>
        <p:grpSpPr>
          <a:xfrm>
            <a:off x="4978082" y="5280655"/>
            <a:ext cx="1516381" cy="450900"/>
            <a:chOff x="0" y="0"/>
            <a:chExt cx="1516380" cy="450898"/>
          </a:xfrm>
        </p:grpSpPr>
        <p:sp>
          <p:nvSpPr>
            <p:cNvPr id="406" name="Rectangle"/>
            <p:cNvSpPr/>
            <p:nvPr/>
          </p:nvSpPr>
          <p:spPr>
            <a:xfrm>
              <a:off x="0" y="27329"/>
              <a:ext cx="1516381" cy="396241"/>
            </a:xfrm>
            <a:prstGeom prst="rect">
              <a:avLst/>
            </a:prstGeom>
            <a:solidFill>
              <a:srgbClr val="FFFFFF"/>
            </a:solidFill>
            <a:ln w="28575" cap="flat">
              <a:solidFill>
                <a:srgbClr val="FF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07"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solidFill>
                    <a:srgbClr val="FF0000"/>
                  </a:solidFill>
                  <a:latin typeface="+mn-lt"/>
                  <a:ea typeface="+mn-ea"/>
                  <a:cs typeface="+mn-cs"/>
                  <a:sym typeface="Helvetica Neue Medium"/>
                </a:defRPr>
              </a:lvl1pPr>
            </a:lstStyle>
            <a:p>
              <a:pPr/>
              <a:r>
                <a:t>〈2, A〉</a:t>
              </a:r>
            </a:p>
          </p:txBody>
        </p:sp>
      </p:grpSp>
      <p:sp>
        <p:nvSpPr>
          <p:cNvPr id="409" name="Straight Arrow Connector 40"/>
          <p:cNvSpPr/>
          <p:nvPr/>
        </p:nvSpPr>
        <p:spPr>
          <a:xfrm flipH="1">
            <a:off x="5736273" y="3761256"/>
            <a:ext cx="2202181" cy="3157"/>
          </a:xfrm>
          <a:prstGeom prst="line">
            <a:avLst/>
          </a:prstGeom>
          <a:ln w="19050">
            <a:solidFill>
              <a:srgbClr val="548235"/>
            </a:solidFill>
            <a:miter/>
            <a:headEnd type="triangle"/>
            <a:tailEnd type="triangle"/>
          </a:ln>
        </p:spPr>
        <p:txBody>
          <a:bodyPr lIns="45719" rIns="45719"/>
          <a:lstStyle/>
          <a:p>
            <a:pPr/>
          </a:p>
        </p:txBody>
      </p:sp>
      <p:sp>
        <p:nvSpPr>
          <p:cNvPr id="410" name="Rectangle 41"/>
          <p:cNvSpPr txBox="1"/>
          <p:nvPr/>
        </p:nvSpPr>
        <p:spPr>
          <a:xfrm>
            <a:off x="6482008" y="3268814"/>
            <a:ext cx="783083"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548235"/>
                </a:solidFill>
                <a:latin typeface="Arial"/>
                <a:ea typeface="Arial"/>
                <a:cs typeface="Arial"/>
                <a:sym typeface="Arial"/>
              </a:defRPr>
            </a:lvl1pPr>
          </a:lstStyle>
          <a:p>
            <a:pPr/>
            <a:r>
              <a:t>sync</a:t>
            </a:r>
          </a:p>
        </p:txBody>
      </p:sp>
      <p:grpSp>
        <p:nvGrpSpPr>
          <p:cNvPr id="413" name="Rectangle 37"/>
          <p:cNvGrpSpPr/>
          <p:nvPr/>
        </p:nvGrpSpPr>
        <p:grpSpPr>
          <a:xfrm>
            <a:off x="7225982" y="5280655"/>
            <a:ext cx="1516381" cy="450900"/>
            <a:chOff x="0" y="0"/>
            <a:chExt cx="1516380" cy="450898"/>
          </a:xfrm>
        </p:grpSpPr>
        <p:sp>
          <p:nvSpPr>
            <p:cNvPr id="411"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12" name="〈2, A〉"/>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 A〉</a:t>
              </a:r>
            </a:p>
          </p:txBody>
        </p:sp>
      </p:grpSp>
      <p:grpSp>
        <p:nvGrpSpPr>
          <p:cNvPr id="416" name="Rectangle 43"/>
          <p:cNvGrpSpPr/>
          <p:nvPr/>
        </p:nvGrpSpPr>
        <p:grpSpPr>
          <a:xfrm>
            <a:off x="7225982" y="4884415"/>
            <a:ext cx="1516381" cy="450900"/>
            <a:chOff x="0" y="0"/>
            <a:chExt cx="1516380" cy="450898"/>
          </a:xfrm>
        </p:grpSpPr>
        <p:sp>
          <p:nvSpPr>
            <p:cNvPr id="414" name="Rectangle"/>
            <p:cNvSpPr/>
            <p:nvPr/>
          </p:nvSpPr>
          <p:spPr>
            <a:xfrm>
              <a:off x="0" y="27329"/>
              <a:ext cx="151638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15" name="〈1, B〉"/>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 B〉</a:t>
              </a:r>
            </a:p>
          </p:txBody>
        </p:sp>
      </p:grpSp>
      <p:grpSp>
        <p:nvGrpSpPr>
          <p:cNvPr id="419" name="Rectangle 45"/>
          <p:cNvGrpSpPr/>
          <p:nvPr/>
        </p:nvGrpSpPr>
        <p:grpSpPr>
          <a:xfrm>
            <a:off x="4978082" y="4488175"/>
            <a:ext cx="1516381" cy="450900"/>
            <a:chOff x="0" y="0"/>
            <a:chExt cx="1516380" cy="450898"/>
          </a:xfrm>
        </p:grpSpPr>
        <p:sp>
          <p:nvSpPr>
            <p:cNvPr id="417" name="Rectangle"/>
            <p:cNvSpPr/>
            <p:nvPr/>
          </p:nvSpPr>
          <p:spPr>
            <a:xfrm>
              <a:off x="0" y="27329"/>
              <a:ext cx="1516381" cy="396241"/>
            </a:xfrm>
            <a:prstGeom prst="rect">
              <a:avLst/>
            </a:prstGeom>
            <a:solidFill>
              <a:srgbClr val="FFFFFF"/>
            </a:solidFill>
            <a:ln w="28575" cap="flat">
              <a:solidFill>
                <a:srgbClr val="FF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18" name="〈0, C〉"/>
            <p:cNvSpPr txBox="1"/>
            <p:nvPr/>
          </p:nvSpPr>
          <p:spPr>
            <a:xfrm>
              <a:off x="60007" y="0"/>
              <a:ext cx="1396366" cy="450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solidFill>
                    <a:srgbClr val="FF0000"/>
                  </a:solidFill>
                  <a:latin typeface="+mn-lt"/>
                  <a:ea typeface="+mn-ea"/>
                  <a:cs typeface="+mn-cs"/>
                  <a:sym typeface="Helvetica Neue Medium"/>
                </a:defRPr>
              </a:lvl1pPr>
            </a:lstStyle>
            <a:p>
              <a:pPr/>
              <a:r>
                <a:t>〈0, C〉</a:t>
              </a:r>
            </a:p>
          </p:txBody>
        </p:sp>
      </p:grpSp>
      <p:sp>
        <p:nvSpPr>
          <p:cNvPr id="420" name="Rectangle 44"/>
          <p:cNvSpPr/>
          <p:nvPr/>
        </p:nvSpPr>
        <p:spPr>
          <a:xfrm>
            <a:off x="1296116" y="6314027"/>
            <a:ext cx="2647440" cy="378406"/>
          </a:xfrm>
          <a:prstGeom prst="rect">
            <a:avLst/>
          </a:prstGeom>
          <a:solidFill>
            <a:srgbClr val="FFFF00"/>
          </a:solidFill>
          <a:ln w="3175">
            <a:solidFill>
              <a:srgbClr val="000000"/>
            </a:solidFill>
          </a:ln>
          <a:extLst>
            <a:ext uri="{C572A759-6A51-4108-AA02-DFA0A04FC94B}">
              <ma14:wrappingTextBoxFlag xmlns:ma14="http://schemas.microsoft.com/office/mac/drawingml/2011/main" val="1"/>
            </a:ext>
          </a:extLst>
        </p:spPr>
        <p:txBody>
          <a:bodyPr wrap="none" lIns="45719" rIns="45719">
            <a:spAutoFit/>
          </a:bodyPr>
          <a:lstStyle>
            <a:lvl1pPr>
              <a:defRPr b="1" sz="2000">
                <a:latin typeface="Arial"/>
                <a:ea typeface="Arial"/>
                <a:cs typeface="Arial"/>
                <a:sym typeface="Arial"/>
              </a:defRPr>
            </a:lvl1pPr>
          </a:lstStyle>
          <a:p>
            <a:pPr/>
            <a:r>
              <a:t>〈local TS, node-id〉</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Title 3"/>
          <p:cNvSpPr txBox="1"/>
          <p:nvPr>
            <p:ph type="title"/>
          </p:nvPr>
        </p:nvSpPr>
        <p:spPr>
          <a:xfrm>
            <a:off x="2151061" y="7938"/>
            <a:ext cx="7886701" cy="1325563"/>
          </a:xfrm>
          <a:prstGeom prst="rect">
            <a:avLst/>
          </a:prstGeom>
        </p:spPr>
        <p:txBody>
          <a:bodyPr/>
          <a:lstStyle>
            <a:lvl1pPr algn="ctr">
              <a:defRPr sz="6000"/>
            </a:lvl1pPr>
          </a:lstStyle>
          <a:p>
            <a:pPr/>
            <a:r>
              <a:t>Eventual consistency</a:t>
            </a:r>
          </a:p>
        </p:txBody>
      </p:sp>
      <p:sp>
        <p:nvSpPr>
          <p:cNvPr id="106" name="Content Placeholder 1"/>
          <p:cNvSpPr txBox="1"/>
          <p:nvPr>
            <p:ph type="body" idx="1"/>
          </p:nvPr>
        </p:nvSpPr>
        <p:spPr>
          <a:xfrm>
            <a:off x="914400" y="1447800"/>
            <a:ext cx="10436443" cy="3672842"/>
          </a:xfrm>
          <a:prstGeom prst="rect">
            <a:avLst/>
          </a:prstGeom>
        </p:spPr>
        <p:txBody>
          <a:bodyPr/>
          <a:lstStyle/>
          <a:p>
            <a:pPr>
              <a:lnSpc>
                <a:spcPct val="81000"/>
              </a:lnSpc>
              <a:defRPr sz="2900"/>
            </a:pPr>
            <a:r>
              <a:t>Eventual consistency: If no new updates to the object, </a:t>
            </a:r>
            <a:r>
              <a:rPr>
                <a:solidFill>
                  <a:srgbClr val="E77500"/>
                </a:solidFill>
              </a:rPr>
              <a:t>eventually </a:t>
            </a:r>
            <a:r>
              <a:t>all reads will return the last updated value</a:t>
            </a:r>
          </a:p>
          <a:p>
            <a:pPr>
              <a:lnSpc>
                <a:spcPct val="81000"/>
              </a:lnSpc>
              <a:defRPr sz="2900"/>
            </a:pPr>
          </a:p>
          <a:p>
            <a:pPr>
              <a:lnSpc>
                <a:spcPct val="81000"/>
              </a:lnSpc>
              <a:defRPr sz="2900"/>
            </a:pPr>
            <a:r>
              <a:t>Common: git, iPhone sync, Dropbox, Amazon Dynamo</a:t>
            </a:r>
          </a:p>
          <a:p>
            <a:pPr>
              <a:lnSpc>
                <a:spcPct val="81000"/>
              </a:lnSpc>
              <a:defRPr sz="2900"/>
            </a:pPr>
          </a:p>
          <a:p>
            <a:pPr>
              <a:lnSpc>
                <a:spcPct val="81000"/>
              </a:lnSpc>
              <a:defRPr sz="2900"/>
            </a:pPr>
            <a:r>
              <a:t>Why do people like eventual consistency?</a:t>
            </a:r>
          </a:p>
          <a:p>
            <a:pPr lvl="1" marL="685594" indent="-228531">
              <a:lnSpc>
                <a:spcPct val="81000"/>
              </a:lnSpc>
              <a:spcBef>
                <a:spcPts val="500"/>
              </a:spcBef>
              <a:defRPr sz="2500"/>
            </a:pPr>
            <a:r>
              <a:t>Fast read/write of local copy of data</a:t>
            </a:r>
          </a:p>
          <a:p>
            <a:pPr lvl="1" marL="685594" indent="-228531">
              <a:lnSpc>
                <a:spcPct val="81000"/>
              </a:lnSpc>
              <a:spcBef>
                <a:spcPts val="500"/>
              </a:spcBef>
              <a:defRPr sz="2500"/>
            </a:pPr>
            <a:r>
              <a:t>Disconnected operation</a:t>
            </a:r>
          </a:p>
        </p:txBody>
      </p:sp>
      <p:sp>
        <p:nvSpPr>
          <p:cNvPr id="107" name="Slide Number Placeholder 2"/>
          <p:cNvSpPr txBox="1"/>
          <p:nvPr>
            <p:ph type="sldNum" sz="quarter" idx="4294967295"/>
          </p:nvPr>
        </p:nvSpPr>
        <p:spPr>
          <a:xfrm>
            <a:off x="11161968" y="6400153"/>
            <a:ext cx="188875"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08" name="Rectangle 4"/>
          <p:cNvSpPr/>
          <p:nvPr/>
        </p:nvSpPr>
        <p:spPr>
          <a:xfrm>
            <a:off x="2032954" y="5349242"/>
            <a:ext cx="8046719" cy="973301"/>
          </a:xfrm>
          <a:prstGeom prst="rect">
            <a:avLst/>
          </a:prstGeom>
          <a:solidFill>
            <a:srgbClr val="FBE5D6"/>
          </a:solidFill>
          <a:ln w="28575">
            <a:solidFill>
              <a:srgbClr val="000000"/>
            </a:solidFill>
            <a:prstDash val="sysDash"/>
          </a:ln>
          <a:extLst>
            <a:ext uri="{C572A759-6A51-4108-AA02-DFA0A04FC94B}">
              <ma14:wrappingTextBoxFlag xmlns:ma14="http://schemas.microsoft.com/office/mac/drawingml/2011/main" val="1"/>
            </a:ext>
          </a:extLst>
        </p:spPr>
        <p:txBody>
          <a:bodyPr lIns="45719" rIns="45719">
            <a:spAutoFit/>
          </a:bodyPr>
          <a:lstStyle/>
          <a:p>
            <a:pPr lvl="1" indent="6350">
              <a:defRPr sz="2800">
                <a:latin typeface="+mn-lt"/>
                <a:ea typeface="+mn-ea"/>
                <a:cs typeface="+mn-cs"/>
                <a:sym typeface="Helvetica Neue Medium"/>
              </a:defRPr>
            </a:pPr>
            <a:r>
              <a:t>Issue: </a:t>
            </a:r>
            <a:r>
              <a:rPr>
                <a:solidFill>
                  <a:srgbClr val="FF0000"/>
                </a:solidFill>
              </a:rPr>
              <a:t>Conflicting writes </a:t>
            </a:r>
            <a:r>
              <a:t>to different copies</a:t>
            </a:r>
          </a:p>
          <a:p>
            <a:pPr lvl="1" marL="450856" indent="-444513">
              <a:defRPr sz="2800">
                <a:latin typeface="+mn-lt"/>
                <a:ea typeface="+mn-ea"/>
                <a:cs typeface="+mn-cs"/>
                <a:sym typeface="Helvetica Neue Medium"/>
              </a:defRPr>
            </a:pPr>
            <a:r>
              <a:t>How to reconcile them when discovered?</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06">
                                            <p:txEl>
                                              <p:pRg st="4" end="4"/>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106">
                                            <p:txEl>
                                              <p:pRg st="5" end="5"/>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1" fill="hold">
                                  <p:stCondLst>
                                    <p:cond delay="0"/>
                                  </p:stCondLst>
                                  <p:iterate type="el" backwards="0">
                                    <p:tmAbs val="0"/>
                                  </p:iterate>
                                  <p:childTnLst>
                                    <p:set>
                                      <p:cBhvr>
                                        <p:cTn id="12" fill="hold"/>
                                        <p:tgtEl>
                                          <p:spTgt spid="106">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2" fill="hold">
                                  <p:stCondLst>
                                    <p:cond delay="0"/>
                                  </p:stCondLst>
                                  <p:iterate type="el" backwards="0">
                                    <p:tmAbs val="0"/>
                                  </p:iterate>
                                  <p:childTnLst>
                                    <p:set>
                                      <p:cBhvr>
                                        <p:cTn id="16" fill="hold"/>
                                        <p:tgtEl>
                                          <p:spTgt spid="1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06" grpId="1"/>
      <p:bldP build="whole" bldLvl="1" animBg="1" rev="0" advAuto="0" spid="108" grpId="2"/>
    </p:bldLst>
  </p:timing>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2" name="Title 4"/>
          <p:cNvSpPr txBox="1"/>
          <p:nvPr>
            <p:ph type="title"/>
          </p:nvPr>
        </p:nvSpPr>
        <p:spPr>
          <a:xfrm>
            <a:off x="837981" y="365126"/>
            <a:ext cx="10512864" cy="1325563"/>
          </a:xfrm>
          <a:prstGeom prst="rect">
            <a:avLst/>
          </a:prstGeom>
        </p:spPr>
        <p:txBody>
          <a:bodyPr/>
          <a:lstStyle>
            <a:lvl1pPr>
              <a:defRPr sz="4000"/>
            </a:lvl1pPr>
          </a:lstStyle>
          <a:p>
            <a:pPr/>
            <a:r>
              <a:t>Tentative order ≠ commit order</a:t>
            </a:r>
          </a:p>
        </p:txBody>
      </p:sp>
      <p:sp>
        <p:nvSpPr>
          <p:cNvPr id="423"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24" name="TextBox 5"/>
          <p:cNvSpPr txBox="1"/>
          <p:nvPr/>
        </p:nvSpPr>
        <p:spPr>
          <a:xfrm>
            <a:off x="1660871" y="1447802"/>
            <a:ext cx="770146"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Time</a:t>
            </a:r>
          </a:p>
        </p:txBody>
      </p:sp>
      <p:sp>
        <p:nvSpPr>
          <p:cNvPr id="425" name="Straight Arrow Connector 7"/>
          <p:cNvSpPr/>
          <p:nvPr/>
        </p:nvSpPr>
        <p:spPr>
          <a:xfrm>
            <a:off x="2044019" y="1909466"/>
            <a:ext cx="19782" cy="1717656"/>
          </a:xfrm>
          <a:prstGeom prst="line">
            <a:avLst/>
          </a:prstGeom>
          <a:ln w="19050">
            <a:solidFill>
              <a:srgbClr val="000000"/>
            </a:solidFill>
            <a:miter/>
            <a:tailEnd type="triangle"/>
          </a:ln>
        </p:spPr>
        <p:txBody>
          <a:bodyPr lIns="45719" rIns="45719"/>
          <a:lstStyle/>
          <a:p>
            <a:pPr/>
          </a:p>
        </p:txBody>
      </p:sp>
      <p:sp>
        <p:nvSpPr>
          <p:cNvPr id="426" name="TextBox 9"/>
          <p:cNvSpPr txBox="1"/>
          <p:nvPr/>
        </p:nvSpPr>
        <p:spPr>
          <a:xfrm>
            <a:off x="1629749" y="4450081"/>
            <a:ext cx="765087" cy="43707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Logs</a:t>
            </a:r>
          </a:p>
        </p:txBody>
      </p:sp>
      <p:grpSp>
        <p:nvGrpSpPr>
          <p:cNvPr id="429" name="Rectangle 10"/>
          <p:cNvGrpSpPr/>
          <p:nvPr/>
        </p:nvGrpSpPr>
        <p:grpSpPr>
          <a:xfrm>
            <a:off x="3308860" y="1612780"/>
            <a:ext cx="396241" cy="512926"/>
            <a:chOff x="0" y="0"/>
            <a:chExt cx="396240" cy="512925"/>
          </a:xfrm>
        </p:grpSpPr>
        <p:sp>
          <p:nvSpPr>
            <p:cNvPr id="427"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28" name="A"/>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A</a:t>
              </a:r>
            </a:p>
          </p:txBody>
        </p:sp>
      </p:grpSp>
      <p:grpSp>
        <p:nvGrpSpPr>
          <p:cNvPr id="432" name="Rectangle 11"/>
          <p:cNvGrpSpPr/>
          <p:nvPr/>
        </p:nvGrpSpPr>
        <p:grpSpPr>
          <a:xfrm>
            <a:off x="5379387" y="1625752"/>
            <a:ext cx="396241" cy="512926"/>
            <a:chOff x="0" y="0"/>
            <a:chExt cx="396240" cy="512925"/>
          </a:xfrm>
        </p:grpSpPr>
        <p:sp>
          <p:nvSpPr>
            <p:cNvPr id="430"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31" name="B"/>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B</a:t>
              </a:r>
            </a:p>
          </p:txBody>
        </p:sp>
      </p:grpSp>
      <p:grpSp>
        <p:nvGrpSpPr>
          <p:cNvPr id="435" name="Rectangle 12"/>
          <p:cNvGrpSpPr/>
          <p:nvPr/>
        </p:nvGrpSpPr>
        <p:grpSpPr>
          <a:xfrm>
            <a:off x="9319477" y="1612780"/>
            <a:ext cx="713511" cy="512926"/>
            <a:chOff x="0" y="0"/>
            <a:chExt cx="713510" cy="512925"/>
          </a:xfrm>
        </p:grpSpPr>
        <p:sp>
          <p:nvSpPr>
            <p:cNvPr id="433" name="Rectangle"/>
            <p:cNvSpPr/>
            <p:nvPr/>
          </p:nvSpPr>
          <p:spPr>
            <a:xfrm>
              <a:off x="0" y="58342"/>
              <a:ext cx="713511" cy="396241"/>
            </a:xfrm>
            <a:prstGeom prst="rect">
              <a:avLst/>
            </a:prstGeom>
            <a:solidFill>
              <a:srgbClr val="000000"/>
            </a:solidFill>
            <a:ln w="28575" cap="flat">
              <a:solidFill>
                <a:srgbClr val="000000"/>
              </a:solidFill>
              <a:prstDash val="solid"/>
              <a:miter lim="800000"/>
            </a:ln>
            <a:effectLst/>
          </p:spPr>
          <p:txBody>
            <a:bodyPr wrap="square" lIns="45719" tIns="45719" rIns="45719" bIns="45719" numCol="1" anchor="ctr">
              <a:noAutofit/>
            </a:bodyPr>
            <a:lstStyle/>
            <a:p>
              <a:pPr algn="ctr">
                <a:defRPr sz="2800">
                  <a:solidFill>
                    <a:srgbClr val="FFFFFF"/>
                  </a:solidFill>
                  <a:latin typeface="+mn-lt"/>
                  <a:ea typeface="+mn-ea"/>
                  <a:cs typeface="+mn-cs"/>
                  <a:sym typeface="Helvetica Neue Medium"/>
                </a:defRPr>
              </a:pPr>
            </a:p>
          </p:txBody>
        </p:sp>
        <p:sp>
          <p:nvSpPr>
            <p:cNvPr id="434" name="Pri"/>
            <p:cNvSpPr txBox="1"/>
            <p:nvPr/>
          </p:nvSpPr>
          <p:spPr>
            <a:xfrm>
              <a:off x="60007" y="0"/>
              <a:ext cx="59349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solidFill>
                    <a:srgbClr val="FFFFFF"/>
                  </a:solidFill>
                  <a:latin typeface="+mn-lt"/>
                  <a:ea typeface="+mn-ea"/>
                  <a:cs typeface="+mn-cs"/>
                  <a:sym typeface="Helvetica Neue Medium"/>
                </a:defRPr>
              </a:lvl1pPr>
            </a:lstStyle>
            <a:p>
              <a:pPr/>
              <a:r>
                <a:t>Pri</a:t>
              </a:r>
            </a:p>
          </p:txBody>
        </p:sp>
      </p:grpSp>
      <p:sp>
        <p:nvSpPr>
          <p:cNvPr id="436" name="Straight Connector 14"/>
          <p:cNvSpPr/>
          <p:nvPr/>
        </p:nvSpPr>
        <p:spPr>
          <a:xfrm>
            <a:off x="1674813" y="4221479"/>
            <a:ext cx="8763001" cy="1"/>
          </a:xfrm>
          <a:prstGeom prst="line">
            <a:avLst/>
          </a:prstGeom>
          <a:ln w="19050">
            <a:solidFill>
              <a:srgbClr val="000000"/>
            </a:solidFill>
            <a:prstDash val="sysDash"/>
            <a:miter/>
          </a:ln>
        </p:spPr>
        <p:txBody>
          <a:bodyPr lIns="45719" rIns="45719"/>
          <a:lstStyle/>
          <a:p>
            <a:pPr/>
          </a:p>
        </p:txBody>
      </p:sp>
      <p:sp>
        <p:nvSpPr>
          <p:cNvPr id="437" name="Rectangle 16"/>
          <p:cNvSpPr/>
          <p:nvPr/>
        </p:nvSpPr>
        <p:spPr>
          <a:xfrm>
            <a:off x="2730181" y="4515504"/>
            <a:ext cx="1560370"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38" name="Rectangle 18"/>
          <p:cNvSpPr/>
          <p:nvPr/>
        </p:nvSpPr>
        <p:spPr>
          <a:xfrm>
            <a:off x="2730181" y="4911745"/>
            <a:ext cx="156037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39" name="Rectangle 19"/>
          <p:cNvSpPr/>
          <p:nvPr/>
        </p:nvSpPr>
        <p:spPr>
          <a:xfrm>
            <a:off x="2730181" y="5307984"/>
            <a:ext cx="156037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40" name="Rectangle 20"/>
          <p:cNvSpPr/>
          <p:nvPr/>
        </p:nvSpPr>
        <p:spPr>
          <a:xfrm>
            <a:off x="2730181" y="5704225"/>
            <a:ext cx="156037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41" name="Rectangle 22"/>
          <p:cNvSpPr/>
          <p:nvPr/>
        </p:nvSpPr>
        <p:spPr>
          <a:xfrm>
            <a:off x="4797752" y="4911745"/>
            <a:ext cx="1571347"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42" name="Rectangle 23"/>
          <p:cNvSpPr/>
          <p:nvPr/>
        </p:nvSpPr>
        <p:spPr>
          <a:xfrm>
            <a:off x="4797752" y="5307984"/>
            <a:ext cx="1571347"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43" name="Rectangle 24"/>
          <p:cNvSpPr/>
          <p:nvPr/>
        </p:nvSpPr>
        <p:spPr>
          <a:xfrm>
            <a:off x="4797752" y="5704225"/>
            <a:ext cx="1571347"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44" name="Rectangle 25"/>
          <p:cNvSpPr/>
          <p:nvPr/>
        </p:nvSpPr>
        <p:spPr>
          <a:xfrm>
            <a:off x="6841639" y="4515504"/>
            <a:ext cx="1605275"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45" name="Rectangle 27"/>
          <p:cNvSpPr/>
          <p:nvPr/>
        </p:nvSpPr>
        <p:spPr>
          <a:xfrm>
            <a:off x="6841639" y="5307984"/>
            <a:ext cx="1605275"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46" name="Rectangle 28"/>
          <p:cNvSpPr/>
          <p:nvPr/>
        </p:nvSpPr>
        <p:spPr>
          <a:xfrm>
            <a:off x="6841639" y="5704225"/>
            <a:ext cx="1605275"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449" name="Rectangle 29"/>
          <p:cNvGrpSpPr/>
          <p:nvPr/>
        </p:nvGrpSpPr>
        <p:grpSpPr>
          <a:xfrm>
            <a:off x="2544968" y="4515504"/>
            <a:ext cx="1745583" cy="396242"/>
            <a:chOff x="0" y="27329"/>
            <a:chExt cx="1745581" cy="396240"/>
          </a:xfrm>
        </p:grpSpPr>
        <p:sp>
          <p:nvSpPr>
            <p:cNvPr id="447" name="Rectangle"/>
            <p:cNvSpPr/>
            <p:nvPr/>
          </p:nvSpPr>
          <p:spPr>
            <a:xfrm>
              <a:off x="185213" y="27329"/>
              <a:ext cx="1560369"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48" name="〈-,20, A〉"/>
            <p:cNvSpPr/>
            <p:nvPr/>
          </p:nvSpPr>
          <p:spPr>
            <a:xfrm>
              <a:off x="0" y="225449"/>
              <a:ext cx="1685575"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〈-,20, A〉</a:t>
              </a:r>
            </a:p>
          </p:txBody>
        </p:sp>
      </p:grpSp>
      <p:grpSp>
        <p:nvGrpSpPr>
          <p:cNvPr id="452" name="Rectangle 31"/>
          <p:cNvGrpSpPr/>
          <p:nvPr/>
        </p:nvGrpSpPr>
        <p:grpSpPr>
          <a:xfrm>
            <a:off x="6713582" y="4515977"/>
            <a:ext cx="1742939" cy="396241"/>
            <a:chOff x="0" y="27329"/>
            <a:chExt cx="1742937" cy="396240"/>
          </a:xfrm>
        </p:grpSpPr>
        <p:sp>
          <p:nvSpPr>
            <p:cNvPr id="450" name="Rectangle"/>
            <p:cNvSpPr/>
            <p:nvPr/>
          </p:nvSpPr>
          <p:spPr>
            <a:xfrm>
              <a:off x="137663" y="27329"/>
              <a:ext cx="1605275"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defRPr>
                  <a:solidFill>
                    <a:srgbClr val="FFFFFF"/>
                  </a:solidFill>
                </a:defRPr>
              </a:pPr>
            </a:p>
          </p:txBody>
        </p:sp>
        <p:sp>
          <p:nvSpPr>
            <p:cNvPr id="451" name="〈-,20, A〉"/>
            <p:cNvSpPr/>
            <p:nvPr/>
          </p:nvSpPr>
          <p:spPr>
            <a:xfrm>
              <a:off x="0" y="225449"/>
              <a:ext cx="168293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defRPr sz="2400">
                  <a:latin typeface="+mn-lt"/>
                  <a:ea typeface="+mn-ea"/>
                  <a:cs typeface="+mn-cs"/>
                  <a:sym typeface="Helvetica Neue Medium"/>
                </a:defRPr>
              </a:lvl1pPr>
            </a:lstStyle>
            <a:p>
              <a:pPr/>
              <a:r>
                <a:t>〈-,20, A〉</a:t>
              </a:r>
            </a:p>
          </p:txBody>
        </p:sp>
      </p:grpSp>
      <p:sp>
        <p:nvSpPr>
          <p:cNvPr id="453" name="Rectangle 33"/>
          <p:cNvSpPr txBox="1"/>
          <p:nvPr/>
        </p:nvSpPr>
        <p:spPr>
          <a:xfrm>
            <a:off x="4617485" y="2446303"/>
            <a:ext cx="2140643" cy="47433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〈-,10, B〉</a:t>
            </a:r>
          </a:p>
        </p:txBody>
      </p:sp>
      <p:sp>
        <p:nvSpPr>
          <p:cNvPr id="454" name="Rectangle 34"/>
          <p:cNvSpPr txBox="1"/>
          <p:nvPr/>
        </p:nvSpPr>
        <p:spPr>
          <a:xfrm>
            <a:off x="2562920" y="2155196"/>
            <a:ext cx="2122425" cy="47433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600">
                <a:solidFill>
                  <a:srgbClr val="0000FF"/>
                </a:solidFill>
                <a:latin typeface="Arial"/>
                <a:ea typeface="Arial"/>
                <a:cs typeface="Arial"/>
                <a:sym typeface="Arial"/>
              </a:defRPr>
            </a:lvl1pPr>
          </a:lstStyle>
          <a:p>
            <a:pPr/>
            <a:r>
              <a:t>W 〈-,20, A〉</a:t>
            </a:r>
          </a:p>
        </p:txBody>
      </p:sp>
      <p:grpSp>
        <p:nvGrpSpPr>
          <p:cNvPr id="457" name="Group 39"/>
          <p:cNvGrpSpPr/>
          <p:nvPr/>
        </p:nvGrpSpPr>
        <p:grpSpPr>
          <a:xfrm>
            <a:off x="5503602" y="3497284"/>
            <a:ext cx="2202181" cy="495600"/>
            <a:chOff x="0" y="0"/>
            <a:chExt cx="2202179" cy="495599"/>
          </a:xfrm>
        </p:grpSpPr>
        <p:sp>
          <p:nvSpPr>
            <p:cNvPr id="455" name="Straight Arrow Connector 35"/>
            <p:cNvSpPr/>
            <p:nvPr/>
          </p:nvSpPr>
          <p:spPr>
            <a:xfrm flipH="1">
              <a:off x="0" y="492443"/>
              <a:ext cx="2202180" cy="3157"/>
            </a:xfrm>
            <a:prstGeom prst="line">
              <a:avLst/>
            </a:prstGeom>
            <a:noFill/>
            <a:ln w="19050" cap="flat">
              <a:solidFill>
                <a:srgbClr val="548235"/>
              </a:solidFill>
              <a:prstDash val="solid"/>
              <a:miter lim="800000"/>
              <a:headEnd type="triangle" w="med" len="med"/>
              <a:tailEnd type="triangle" w="med" len="med"/>
            </a:ln>
            <a:effectLst/>
          </p:spPr>
          <p:txBody>
            <a:bodyPr wrap="square" lIns="45719" tIns="45719" rIns="45719" bIns="45719" numCol="1" anchor="t">
              <a:noAutofit/>
            </a:bodyPr>
            <a:lstStyle/>
            <a:p>
              <a:pPr/>
            </a:p>
          </p:txBody>
        </p:sp>
        <p:sp>
          <p:nvSpPr>
            <p:cNvPr id="456" name="Rectangle 38"/>
            <p:cNvSpPr txBox="1"/>
            <p:nvPr/>
          </p:nvSpPr>
          <p:spPr>
            <a:xfrm>
              <a:off x="745734" y="0"/>
              <a:ext cx="783083" cy="4743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t">
              <a:spAutoFit/>
            </a:bodyPr>
            <a:lstStyle>
              <a:lvl1pPr>
                <a:defRPr sz="2600">
                  <a:solidFill>
                    <a:srgbClr val="548235"/>
                  </a:solidFill>
                  <a:latin typeface="Arial"/>
                  <a:ea typeface="Arial"/>
                  <a:cs typeface="Arial"/>
                  <a:sym typeface="Arial"/>
                </a:defRPr>
              </a:lvl1pPr>
            </a:lstStyle>
            <a:p>
              <a:pPr/>
              <a:r>
                <a:t>sync</a:t>
              </a:r>
            </a:p>
          </p:txBody>
        </p:sp>
      </p:grpSp>
      <p:grpSp>
        <p:nvGrpSpPr>
          <p:cNvPr id="460" name="Rectangle 36"/>
          <p:cNvGrpSpPr/>
          <p:nvPr/>
        </p:nvGrpSpPr>
        <p:grpSpPr>
          <a:xfrm>
            <a:off x="7446157" y="1620289"/>
            <a:ext cx="396241" cy="512926"/>
            <a:chOff x="0" y="0"/>
            <a:chExt cx="396240" cy="512925"/>
          </a:xfrm>
        </p:grpSpPr>
        <p:sp>
          <p:nvSpPr>
            <p:cNvPr id="458"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59" name="C"/>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C</a:t>
              </a:r>
            </a:p>
          </p:txBody>
        </p:sp>
      </p:grpSp>
      <p:sp>
        <p:nvSpPr>
          <p:cNvPr id="461" name="Rectangle 37"/>
          <p:cNvSpPr/>
          <p:nvPr/>
        </p:nvSpPr>
        <p:spPr>
          <a:xfrm>
            <a:off x="8914655" y="4515504"/>
            <a:ext cx="1523160"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62" name="Rectangle 40"/>
          <p:cNvSpPr/>
          <p:nvPr/>
        </p:nvSpPr>
        <p:spPr>
          <a:xfrm>
            <a:off x="8914655" y="4911745"/>
            <a:ext cx="152316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63" name="Rectangle 41"/>
          <p:cNvSpPr/>
          <p:nvPr/>
        </p:nvSpPr>
        <p:spPr>
          <a:xfrm>
            <a:off x="8914655" y="5307984"/>
            <a:ext cx="152316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464" name="Rectangle 42"/>
          <p:cNvSpPr/>
          <p:nvPr/>
        </p:nvSpPr>
        <p:spPr>
          <a:xfrm>
            <a:off x="8914655" y="5704225"/>
            <a:ext cx="152316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467" name="Group 53"/>
          <p:cNvGrpSpPr/>
          <p:nvPr/>
        </p:nvGrpSpPr>
        <p:grpSpPr>
          <a:xfrm>
            <a:off x="3228226" y="2887206"/>
            <a:ext cx="4302324" cy="553871"/>
            <a:chOff x="0" y="0"/>
            <a:chExt cx="4302323" cy="553870"/>
          </a:xfrm>
        </p:grpSpPr>
        <p:sp>
          <p:nvSpPr>
            <p:cNvPr id="465" name="Straight Arrow Connector 54"/>
            <p:cNvSpPr/>
            <p:nvPr/>
          </p:nvSpPr>
          <p:spPr>
            <a:xfrm flipH="1" flipV="1">
              <a:off x="0" y="553870"/>
              <a:ext cx="4302324" cy="1"/>
            </a:xfrm>
            <a:prstGeom prst="line">
              <a:avLst/>
            </a:prstGeom>
            <a:noFill/>
            <a:ln w="19050" cap="flat">
              <a:solidFill>
                <a:srgbClr val="548235"/>
              </a:solidFill>
              <a:prstDash val="solid"/>
              <a:miter lim="800000"/>
              <a:headEnd type="triangle" w="med" len="med"/>
              <a:tailEnd type="triangle" w="med" len="med"/>
            </a:ln>
            <a:effectLst/>
          </p:spPr>
          <p:txBody>
            <a:bodyPr wrap="square" lIns="45719" tIns="45719" rIns="45719" bIns="45719" numCol="1" anchor="t">
              <a:noAutofit/>
            </a:bodyPr>
            <a:lstStyle/>
            <a:p>
              <a:pPr/>
            </a:p>
          </p:txBody>
        </p:sp>
        <p:sp>
          <p:nvSpPr>
            <p:cNvPr id="466" name="Rectangle 55"/>
            <p:cNvSpPr txBox="1"/>
            <p:nvPr/>
          </p:nvSpPr>
          <p:spPr>
            <a:xfrm>
              <a:off x="1723834" y="0"/>
              <a:ext cx="783083" cy="4743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t">
              <a:spAutoFit/>
            </a:bodyPr>
            <a:lstStyle>
              <a:lvl1pPr>
                <a:defRPr sz="2600">
                  <a:solidFill>
                    <a:srgbClr val="548235"/>
                  </a:solidFill>
                  <a:latin typeface="Arial"/>
                  <a:ea typeface="Arial"/>
                  <a:cs typeface="Arial"/>
                  <a:sym typeface="Arial"/>
                </a:defRPr>
              </a:lvl1pPr>
            </a:lstStyle>
            <a:p>
              <a:pPr/>
              <a:r>
                <a:t>sync</a:t>
              </a:r>
            </a:p>
          </p:txBody>
        </p:sp>
      </p:grpSp>
      <p:sp>
        <p:nvSpPr>
          <p:cNvPr id="468" name="Rectangle 56"/>
          <p:cNvSpPr/>
          <p:nvPr/>
        </p:nvSpPr>
        <p:spPr>
          <a:xfrm>
            <a:off x="4802554" y="4515504"/>
            <a:ext cx="1571347"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471" name="Rectangle 30"/>
          <p:cNvGrpSpPr/>
          <p:nvPr/>
        </p:nvGrpSpPr>
        <p:grpSpPr>
          <a:xfrm>
            <a:off x="4587507" y="4515504"/>
            <a:ext cx="1781593" cy="396242"/>
            <a:chOff x="0" y="27329"/>
            <a:chExt cx="1781591" cy="396240"/>
          </a:xfrm>
        </p:grpSpPr>
        <p:sp>
          <p:nvSpPr>
            <p:cNvPr id="469" name="Rectangle"/>
            <p:cNvSpPr/>
            <p:nvPr/>
          </p:nvSpPr>
          <p:spPr>
            <a:xfrm>
              <a:off x="210244" y="27329"/>
              <a:ext cx="1571348"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70" name="〈-,10, B〉"/>
            <p:cNvSpPr/>
            <p:nvPr/>
          </p:nvSpPr>
          <p:spPr>
            <a:xfrm>
              <a:off x="0" y="225449"/>
              <a:ext cx="1721585"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〈-,10, B〉</a:t>
              </a:r>
            </a:p>
          </p:txBody>
        </p:sp>
      </p:grpSp>
      <p:sp>
        <p:nvSpPr>
          <p:cNvPr id="472" name="Rectangle 57"/>
          <p:cNvSpPr/>
          <p:nvPr/>
        </p:nvSpPr>
        <p:spPr>
          <a:xfrm>
            <a:off x="6841639" y="4911745"/>
            <a:ext cx="1605275"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475" name="Rectangle 44"/>
          <p:cNvGrpSpPr/>
          <p:nvPr/>
        </p:nvGrpSpPr>
        <p:grpSpPr>
          <a:xfrm>
            <a:off x="6729001" y="4515504"/>
            <a:ext cx="1722717" cy="396242"/>
            <a:chOff x="0" y="27329"/>
            <a:chExt cx="1722716" cy="396240"/>
          </a:xfrm>
        </p:grpSpPr>
        <p:sp>
          <p:nvSpPr>
            <p:cNvPr id="473" name="Rectangle"/>
            <p:cNvSpPr/>
            <p:nvPr/>
          </p:nvSpPr>
          <p:spPr>
            <a:xfrm>
              <a:off x="117442" y="27329"/>
              <a:ext cx="1605275"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defRPr>
                  <a:solidFill>
                    <a:srgbClr val="FFFFFF"/>
                  </a:solidFill>
                </a:defRPr>
              </a:pPr>
            </a:p>
          </p:txBody>
        </p:sp>
        <p:sp>
          <p:nvSpPr>
            <p:cNvPr id="474" name="〈-,10, B〉"/>
            <p:cNvSpPr/>
            <p:nvPr/>
          </p:nvSpPr>
          <p:spPr>
            <a:xfrm>
              <a:off x="0" y="225449"/>
              <a:ext cx="166270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defRPr sz="2400">
                  <a:latin typeface="+mn-lt"/>
                  <a:ea typeface="+mn-ea"/>
                  <a:cs typeface="+mn-cs"/>
                  <a:sym typeface="Helvetica Neue Medium"/>
                </a:defRPr>
              </a:lvl1pPr>
            </a:lstStyle>
            <a:p>
              <a:pPr/>
              <a:r>
                <a:t>〈-,10, B〉</a:t>
              </a:r>
            </a:p>
          </p:txBody>
        </p:sp>
      </p:grpSp>
      <p:sp>
        <p:nvSpPr>
          <p:cNvPr id="476" name="Rectangle 43"/>
          <p:cNvSpPr/>
          <p:nvPr/>
        </p:nvSpPr>
        <p:spPr>
          <a:xfrm>
            <a:off x="1296116" y="6314027"/>
            <a:ext cx="3324856" cy="378406"/>
          </a:xfrm>
          <a:prstGeom prst="rect">
            <a:avLst/>
          </a:prstGeom>
          <a:solidFill>
            <a:srgbClr val="FFFF00"/>
          </a:solidFill>
          <a:ln w="3175">
            <a:solidFill>
              <a:srgbClr val="000000"/>
            </a:solidFill>
          </a:ln>
          <a:extLst>
            <a:ext uri="{C572A759-6A51-4108-AA02-DFA0A04FC94B}">
              <ma14:wrappingTextBoxFlag xmlns:ma14="http://schemas.microsoft.com/office/mac/drawingml/2011/main" val="1"/>
            </a:ext>
          </a:extLst>
        </p:spPr>
        <p:txBody>
          <a:bodyPr wrap="none" lIns="45719" rIns="45719">
            <a:spAutoFit/>
          </a:bodyPr>
          <a:lstStyle>
            <a:lvl1pPr>
              <a:defRPr b="1" sz="2000">
                <a:latin typeface="Arial"/>
                <a:ea typeface="Arial"/>
                <a:cs typeface="Arial"/>
                <a:sym typeface="Arial"/>
              </a:defRPr>
            </a:lvl1pPr>
          </a:lstStyle>
          <a:p>
            <a:pPr/>
            <a:r>
              <a:t>〈CSN, local TS, node-id〉</a:t>
            </a:r>
          </a:p>
        </p:txBody>
      </p:sp>
      <p:grpSp>
        <p:nvGrpSpPr>
          <p:cNvPr id="479" name="Rectangle 46"/>
          <p:cNvGrpSpPr/>
          <p:nvPr/>
        </p:nvGrpSpPr>
        <p:grpSpPr>
          <a:xfrm>
            <a:off x="4603899" y="4911745"/>
            <a:ext cx="1765199" cy="396241"/>
            <a:chOff x="0" y="27329"/>
            <a:chExt cx="1765197" cy="396240"/>
          </a:xfrm>
        </p:grpSpPr>
        <p:sp>
          <p:nvSpPr>
            <p:cNvPr id="477" name="Rectangle"/>
            <p:cNvSpPr/>
            <p:nvPr/>
          </p:nvSpPr>
          <p:spPr>
            <a:xfrm>
              <a:off x="193850" y="27329"/>
              <a:ext cx="1571348"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78" name="〈-,20, A〉"/>
            <p:cNvSpPr/>
            <p:nvPr/>
          </p:nvSpPr>
          <p:spPr>
            <a:xfrm>
              <a:off x="0" y="225449"/>
              <a:ext cx="1705191"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〈-,20, A〉</a:t>
              </a:r>
            </a:p>
          </p:txBody>
        </p:sp>
      </p:grpSp>
      <p:grpSp>
        <p:nvGrpSpPr>
          <p:cNvPr id="482" name="Rectangle 47"/>
          <p:cNvGrpSpPr/>
          <p:nvPr/>
        </p:nvGrpSpPr>
        <p:grpSpPr>
          <a:xfrm>
            <a:off x="6709924" y="4911509"/>
            <a:ext cx="1746597" cy="396241"/>
            <a:chOff x="0" y="27329"/>
            <a:chExt cx="1746595" cy="396240"/>
          </a:xfrm>
        </p:grpSpPr>
        <p:sp>
          <p:nvSpPr>
            <p:cNvPr id="480" name="Rectangle"/>
            <p:cNvSpPr/>
            <p:nvPr/>
          </p:nvSpPr>
          <p:spPr>
            <a:xfrm>
              <a:off x="141321" y="27329"/>
              <a:ext cx="1605275"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defRPr>
                  <a:solidFill>
                    <a:srgbClr val="FFFFFF"/>
                  </a:solidFill>
                </a:defRPr>
              </a:pPr>
            </a:p>
          </p:txBody>
        </p:sp>
        <p:sp>
          <p:nvSpPr>
            <p:cNvPr id="481" name="〈-,20, A〉"/>
            <p:cNvSpPr/>
            <p:nvPr/>
          </p:nvSpPr>
          <p:spPr>
            <a:xfrm>
              <a:off x="0" y="225449"/>
              <a:ext cx="1686588"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defRPr sz="2400">
                  <a:latin typeface="+mn-lt"/>
                  <a:ea typeface="+mn-ea"/>
                  <a:cs typeface="+mn-cs"/>
                  <a:sym typeface="Helvetica Neue Medium"/>
                </a:defRPr>
              </a:lvl1pPr>
            </a:lstStyle>
            <a:p>
              <a:pPr/>
              <a:r>
                <a:t>〈-,20, A〉</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4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4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467"/>
                                        </p:tgtEl>
                                        <p:attrNameLst>
                                          <p:attrName>style.visibility</p:attrName>
                                        </p:attrNameLst>
                                      </p:cBhvr>
                                      <p:to>
                                        <p:strVal val="visible"/>
                                      </p:to>
                                    </p:set>
                                  </p:childTnLst>
                                </p:cTn>
                              </p:par>
                            </p:childTnLst>
                          </p:cTn>
                        </p:par>
                        <p:par>
                          <p:cTn id="23" fill="hold">
                            <p:stCondLst>
                              <p:cond delay="0"/>
                            </p:stCondLst>
                            <p:childTnLst>
                              <p:par>
                                <p:cTn id="24" presetClass="entr" nodeType="afterEffect" presetSubtype="0" presetID="1" grpId="6" fill="hold">
                                  <p:stCondLst>
                                    <p:cond delay="0"/>
                                  </p:stCondLst>
                                  <p:iterate type="el" backwards="0">
                                    <p:tmAbs val="0"/>
                                  </p:iterate>
                                  <p:childTnLst>
                                    <p:set>
                                      <p:cBhvr>
                                        <p:cTn id="25" fill="hold"/>
                                        <p:tgtEl>
                                          <p:spTgt spid="452"/>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Class="entr" nodeType="clickEffect" presetSubtype="0" presetID="1" grpId="7" fill="hold">
                                  <p:stCondLst>
                                    <p:cond delay="0"/>
                                  </p:stCondLst>
                                  <p:iterate type="el" backwards="0">
                                    <p:tmAbs val="0"/>
                                  </p:iterate>
                                  <p:childTnLst>
                                    <p:set>
                                      <p:cBhvr>
                                        <p:cTn id="29" fill="hold"/>
                                        <p:tgtEl>
                                          <p:spTgt spid="457"/>
                                        </p:tgtEl>
                                        <p:attrNameLst>
                                          <p:attrName>style.visibility</p:attrName>
                                        </p:attrNameLst>
                                      </p:cBhvr>
                                      <p:to>
                                        <p:strVal val="visible"/>
                                      </p:to>
                                    </p:set>
                                  </p:childTnLst>
                                </p:cTn>
                              </p:par>
                            </p:childTnLst>
                          </p:cTn>
                        </p:par>
                        <p:par>
                          <p:cTn id="30" fill="hold">
                            <p:stCondLst>
                              <p:cond delay="0"/>
                            </p:stCondLst>
                            <p:childTnLst>
                              <p:par>
                                <p:cTn id="31" presetClass="entr" nodeType="afterEffect" presetSubtype="0" presetID="1" grpId="8" fill="hold">
                                  <p:stCondLst>
                                    <p:cond delay="0"/>
                                  </p:stCondLst>
                                  <p:iterate type="el" backwards="0">
                                    <p:tmAbs val="0"/>
                                  </p:iterate>
                                  <p:childTnLst>
                                    <p:set>
                                      <p:cBhvr>
                                        <p:cTn id="32" fill="hold"/>
                                        <p:tgtEl>
                                          <p:spTgt spid="475"/>
                                        </p:tgtEl>
                                        <p:attrNameLst>
                                          <p:attrName>style.visibility</p:attrName>
                                        </p:attrNameLst>
                                      </p:cBhvr>
                                      <p:to>
                                        <p:strVal val="visible"/>
                                      </p:to>
                                    </p:set>
                                  </p:childTnLst>
                                </p:cTn>
                              </p:par>
                            </p:childTnLst>
                          </p:cTn>
                        </p:par>
                        <p:par>
                          <p:cTn id="33" fill="hold">
                            <p:stCondLst>
                              <p:cond delay="0"/>
                            </p:stCondLst>
                            <p:childTnLst>
                              <p:par>
                                <p:cTn id="34" presetClass="entr" nodeType="afterEffect" presetSubtype="0" presetID="1" grpId="9" fill="hold">
                                  <p:stCondLst>
                                    <p:cond delay="0"/>
                                  </p:stCondLst>
                                  <p:iterate type="el" backwards="0">
                                    <p:tmAbs val="0"/>
                                  </p:iterate>
                                  <p:childTnLst>
                                    <p:set>
                                      <p:cBhvr>
                                        <p:cTn id="35" fill="hold"/>
                                        <p:tgtEl>
                                          <p:spTgt spid="479"/>
                                        </p:tgtEl>
                                        <p:attrNameLst>
                                          <p:attrName>style.visibility</p:attrName>
                                        </p:attrNameLst>
                                      </p:cBhvr>
                                      <p:to>
                                        <p:strVal val="visible"/>
                                      </p:to>
                                    </p:set>
                                  </p:childTnLst>
                                </p:cTn>
                              </p:par>
                            </p:childTnLst>
                          </p:cTn>
                        </p:par>
                        <p:par>
                          <p:cTn id="36" fill="hold">
                            <p:stCondLst>
                              <p:cond delay="0"/>
                            </p:stCondLst>
                            <p:childTnLst>
                              <p:par>
                                <p:cTn id="37" presetClass="entr" nodeType="afterEffect" presetSubtype="0" presetID="1" grpId="10" fill="hold">
                                  <p:stCondLst>
                                    <p:cond delay="0"/>
                                  </p:stCondLst>
                                  <p:iterate type="el" backwards="0">
                                    <p:tmAbs val="0"/>
                                  </p:iterate>
                                  <p:childTnLst>
                                    <p:set>
                                      <p:cBhvr>
                                        <p:cTn id="38" fill="hold"/>
                                        <p:tgtEl>
                                          <p:spTgt spid="48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52" grpId="6"/>
      <p:bldP build="whole" bldLvl="1" animBg="1" rev="0" advAuto="0" spid="475" grpId="8"/>
      <p:bldP build="whole" bldLvl="1" animBg="1" rev="0" advAuto="0" spid="482" grpId="10"/>
      <p:bldP build="whole" bldLvl="1" animBg="1" rev="0" advAuto="0" spid="471" grpId="4"/>
      <p:bldP build="whole" bldLvl="1" animBg="1" rev="0" advAuto="0" spid="453" grpId="3"/>
      <p:bldP build="whole" bldLvl="1" animBg="1" rev="0" advAuto="0" spid="457" grpId="7"/>
      <p:bldP build="whole" bldLvl="1" animBg="1" rev="0" advAuto="0" spid="449" grpId="2"/>
      <p:bldP build="whole" bldLvl="1" animBg="1" rev="0" advAuto="0" spid="467" grpId="5"/>
      <p:bldP build="whole" bldLvl="1" animBg="1" rev="0" advAuto="0" spid="479" grpId="9"/>
      <p:bldP build="whole" bldLvl="1" animBg="1" rev="0" advAuto="0" spid="454" grpId="1"/>
    </p:bldLst>
  </p:timing>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4" name="Title 4"/>
          <p:cNvSpPr txBox="1"/>
          <p:nvPr>
            <p:ph type="title"/>
          </p:nvPr>
        </p:nvSpPr>
        <p:spPr>
          <a:xfrm>
            <a:off x="837981" y="365126"/>
            <a:ext cx="10512864" cy="1325563"/>
          </a:xfrm>
          <a:prstGeom prst="rect">
            <a:avLst/>
          </a:prstGeom>
        </p:spPr>
        <p:txBody>
          <a:bodyPr/>
          <a:lstStyle>
            <a:lvl1pPr>
              <a:defRPr sz="4000"/>
            </a:lvl1pPr>
          </a:lstStyle>
          <a:p>
            <a:pPr/>
            <a:r>
              <a:t>Tentative order ≠ commit order</a:t>
            </a:r>
          </a:p>
        </p:txBody>
      </p:sp>
      <p:sp>
        <p:nvSpPr>
          <p:cNvPr id="485"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86" name="TextBox 5"/>
          <p:cNvSpPr txBox="1"/>
          <p:nvPr/>
        </p:nvSpPr>
        <p:spPr>
          <a:xfrm>
            <a:off x="1660871" y="1447802"/>
            <a:ext cx="770146" cy="4370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Time</a:t>
            </a:r>
          </a:p>
        </p:txBody>
      </p:sp>
      <p:sp>
        <p:nvSpPr>
          <p:cNvPr id="487" name="Straight Arrow Connector 7"/>
          <p:cNvSpPr/>
          <p:nvPr/>
        </p:nvSpPr>
        <p:spPr>
          <a:xfrm>
            <a:off x="2044019" y="1909466"/>
            <a:ext cx="19782" cy="1717656"/>
          </a:xfrm>
          <a:prstGeom prst="line">
            <a:avLst/>
          </a:prstGeom>
          <a:ln w="19050">
            <a:solidFill>
              <a:srgbClr val="000000"/>
            </a:solidFill>
            <a:miter/>
            <a:tailEnd type="triangle"/>
          </a:ln>
        </p:spPr>
        <p:txBody>
          <a:bodyPr lIns="45719" rIns="45719"/>
          <a:lstStyle/>
          <a:p>
            <a:pPr/>
          </a:p>
        </p:txBody>
      </p:sp>
      <p:sp>
        <p:nvSpPr>
          <p:cNvPr id="488" name="TextBox 9"/>
          <p:cNvSpPr txBox="1"/>
          <p:nvPr/>
        </p:nvSpPr>
        <p:spPr>
          <a:xfrm>
            <a:off x="1629749" y="4450081"/>
            <a:ext cx="765087" cy="43707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atin typeface="Arial"/>
                <a:ea typeface="Arial"/>
                <a:cs typeface="Arial"/>
                <a:sym typeface="Arial"/>
              </a:defRPr>
            </a:lvl1pPr>
          </a:lstStyle>
          <a:p>
            <a:pPr/>
            <a:r>
              <a:t>Logs</a:t>
            </a:r>
          </a:p>
        </p:txBody>
      </p:sp>
      <p:grpSp>
        <p:nvGrpSpPr>
          <p:cNvPr id="491" name="Rectangle 10"/>
          <p:cNvGrpSpPr/>
          <p:nvPr/>
        </p:nvGrpSpPr>
        <p:grpSpPr>
          <a:xfrm>
            <a:off x="3308860" y="1612780"/>
            <a:ext cx="396241" cy="512926"/>
            <a:chOff x="0" y="0"/>
            <a:chExt cx="396240" cy="512925"/>
          </a:xfrm>
        </p:grpSpPr>
        <p:sp>
          <p:nvSpPr>
            <p:cNvPr id="489"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90" name="A"/>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A</a:t>
              </a:r>
            </a:p>
          </p:txBody>
        </p:sp>
      </p:grpSp>
      <p:grpSp>
        <p:nvGrpSpPr>
          <p:cNvPr id="494" name="Rectangle 11"/>
          <p:cNvGrpSpPr/>
          <p:nvPr/>
        </p:nvGrpSpPr>
        <p:grpSpPr>
          <a:xfrm>
            <a:off x="5379387" y="1625752"/>
            <a:ext cx="396241" cy="512926"/>
            <a:chOff x="0" y="0"/>
            <a:chExt cx="396240" cy="512925"/>
          </a:xfrm>
        </p:grpSpPr>
        <p:sp>
          <p:nvSpPr>
            <p:cNvPr id="492"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493" name="B"/>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B</a:t>
              </a:r>
            </a:p>
          </p:txBody>
        </p:sp>
      </p:grpSp>
      <p:grpSp>
        <p:nvGrpSpPr>
          <p:cNvPr id="497" name="Rectangle 12"/>
          <p:cNvGrpSpPr/>
          <p:nvPr/>
        </p:nvGrpSpPr>
        <p:grpSpPr>
          <a:xfrm>
            <a:off x="9319477" y="1612780"/>
            <a:ext cx="713511" cy="512926"/>
            <a:chOff x="0" y="0"/>
            <a:chExt cx="713510" cy="512925"/>
          </a:xfrm>
        </p:grpSpPr>
        <p:sp>
          <p:nvSpPr>
            <p:cNvPr id="495" name="Rectangle"/>
            <p:cNvSpPr/>
            <p:nvPr/>
          </p:nvSpPr>
          <p:spPr>
            <a:xfrm>
              <a:off x="0" y="58342"/>
              <a:ext cx="713511" cy="396241"/>
            </a:xfrm>
            <a:prstGeom prst="rect">
              <a:avLst/>
            </a:prstGeom>
            <a:solidFill>
              <a:srgbClr val="000000"/>
            </a:solidFill>
            <a:ln w="28575" cap="flat">
              <a:solidFill>
                <a:srgbClr val="000000"/>
              </a:solidFill>
              <a:prstDash val="solid"/>
              <a:miter lim="800000"/>
            </a:ln>
            <a:effectLst/>
          </p:spPr>
          <p:txBody>
            <a:bodyPr wrap="square" lIns="45719" tIns="45719" rIns="45719" bIns="45719" numCol="1" anchor="ctr">
              <a:noAutofit/>
            </a:bodyPr>
            <a:lstStyle/>
            <a:p>
              <a:pPr algn="ctr">
                <a:defRPr sz="2800">
                  <a:solidFill>
                    <a:srgbClr val="FFFFFF"/>
                  </a:solidFill>
                  <a:latin typeface="+mn-lt"/>
                  <a:ea typeface="+mn-ea"/>
                  <a:cs typeface="+mn-cs"/>
                  <a:sym typeface="Helvetica Neue Medium"/>
                </a:defRPr>
              </a:pPr>
            </a:p>
          </p:txBody>
        </p:sp>
        <p:sp>
          <p:nvSpPr>
            <p:cNvPr id="496" name="Pri"/>
            <p:cNvSpPr txBox="1"/>
            <p:nvPr/>
          </p:nvSpPr>
          <p:spPr>
            <a:xfrm>
              <a:off x="60007" y="0"/>
              <a:ext cx="59349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solidFill>
                    <a:srgbClr val="FFFFFF"/>
                  </a:solidFill>
                  <a:latin typeface="+mn-lt"/>
                  <a:ea typeface="+mn-ea"/>
                  <a:cs typeface="+mn-cs"/>
                  <a:sym typeface="Helvetica Neue Medium"/>
                </a:defRPr>
              </a:lvl1pPr>
            </a:lstStyle>
            <a:p>
              <a:pPr/>
              <a:r>
                <a:t>Pri</a:t>
              </a:r>
            </a:p>
          </p:txBody>
        </p:sp>
      </p:grpSp>
      <p:sp>
        <p:nvSpPr>
          <p:cNvPr id="498" name="Straight Connector 14"/>
          <p:cNvSpPr/>
          <p:nvPr/>
        </p:nvSpPr>
        <p:spPr>
          <a:xfrm>
            <a:off x="1674813" y="4221479"/>
            <a:ext cx="8763001" cy="1"/>
          </a:xfrm>
          <a:prstGeom prst="line">
            <a:avLst/>
          </a:prstGeom>
          <a:ln w="19050">
            <a:solidFill>
              <a:srgbClr val="000000"/>
            </a:solidFill>
            <a:prstDash val="sysDash"/>
            <a:miter/>
          </a:ln>
        </p:spPr>
        <p:txBody>
          <a:bodyPr lIns="45719" rIns="45719"/>
          <a:lstStyle/>
          <a:p>
            <a:pPr/>
          </a:p>
        </p:txBody>
      </p:sp>
      <p:sp>
        <p:nvSpPr>
          <p:cNvPr id="499" name="Rectangle 16"/>
          <p:cNvSpPr/>
          <p:nvPr/>
        </p:nvSpPr>
        <p:spPr>
          <a:xfrm>
            <a:off x="2730181" y="4515504"/>
            <a:ext cx="1560370"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0" name="Rectangle 18"/>
          <p:cNvSpPr/>
          <p:nvPr/>
        </p:nvSpPr>
        <p:spPr>
          <a:xfrm>
            <a:off x="2730181" y="4911745"/>
            <a:ext cx="156037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1" name="Rectangle 19"/>
          <p:cNvSpPr/>
          <p:nvPr/>
        </p:nvSpPr>
        <p:spPr>
          <a:xfrm>
            <a:off x="2730181" y="5307984"/>
            <a:ext cx="156037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2" name="Rectangle 20"/>
          <p:cNvSpPr/>
          <p:nvPr/>
        </p:nvSpPr>
        <p:spPr>
          <a:xfrm>
            <a:off x="2730181" y="5704225"/>
            <a:ext cx="156037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3" name="Rectangle 22"/>
          <p:cNvSpPr/>
          <p:nvPr/>
        </p:nvSpPr>
        <p:spPr>
          <a:xfrm>
            <a:off x="4797752" y="4911745"/>
            <a:ext cx="1571347"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4" name="Rectangle 23"/>
          <p:cNvSpPr/>
          <p:nvPr/>
        </p:nvSpPr>
        <p:spPr>
          <a:xfrm>
            <a:off x="4797752" y="5307984"/>
            <a:ext cx="1571347"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5" name="Rectangle 24"/>
          <p:cNvSpPr/>
          <p:nvPr/>
        </p:nvSpPr>
        <p:spPr>
          <a:xfrm>
            <a:off x="4797752" y="5704225"/>
            <a:ext cx="1571347"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6" name="Rectangle 25"/>
          <p:cNvSpPr/>
          <p:nvPr/>
        </p:nvSpPr>
        <p:spPr>
          <a:xfrm>
            <a:off x="6841639" y="4515504"/>
            <a:ext cx="1605275"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7" name="Rectangle 27"/>
          <p:cNvSpPr/>
          <p:nvPr/>
        </p:nvSpPr>
        <p:spPr>
          <a:xfrm>
            <a:off x="6841639" y="5307984"/>
            <a:ext cx="1605275"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08" name="Rectangle 28"/>
          <p:cNvSpPr/>
          <p:nvPr/>
        </p:nvSpPr>
        <p:spPr>
          <a:xfrm>
            <a:off x="6841639" y="5704225"/>
            <a:ext cx="1605275"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511" name="Rectangle 29"/>
          <p:cNvGrpSpPr/>
          <p:nvPr/>
        </p:nvGrpSpPr>
        <p:grpSpPr>
          <a:xfrm>
            <a:off x="2523377" y="4515504"/>
            <a:ext cx="1767174" cy="396242"/>
            <a:chOff x="0" y="27329"/>
            <a:chExt cx="1767172" cy="396240"/>
          </a:xfrm>
        </p:grpSpPr>
        <p:sp>
          <p:nvSpPr>
            <p:cNvPr id="509" name="Rectangle"/>
            <p:cNvSpPr/>
            <p:nvPr/>
          </p:nvSpPr>
          <p:spPr>
            <a:xfrm>
              <a:off x="206804" y="27329"/>
              <a:ext cx="1560369"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510" name="〈5,20, A〉"/>
            <p:cNvSpPr/>
            <p:nvPr/>
          </p:nvSpPr>
          <p:spPr>
            <a:xfrm>
              <a:off x="0" y="225449"/>
              <a:ext cx="1707166"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〈5,20, A〉</a:t>
              </a:r>
            </a:p>
          </p:txBody>
        </p:sp>
      </p:grpSp>
      <p:grpSp>
        <p:nvGrpSpPr>
          <p:cNvPr id="514" name="Rectangle 31"/>
          <p:cNvGrpSpPr/>
          <p:nvPr/>
        </p:nvGrpSpPr>
        <p:grpSpPr>
          <a:xfrm>
            <a:off x="6750814" y="4515977"/>
            <a:ext cx="1705707" cy="396241"/>
            <a:chOff x="0" y="27329"/>
            <a:chExt cx="1705706" cy="396240"/>
          </a:xfrm>
        </p:grpSpPr>
        <p:sp>
          <p:nvSpPr>
            <p:cNvPr id="512" name="Rectangle"/>
            <p:cNvSpPr/>
            <p:nvPr/>
          </p:nvSpPr>
          <p:spPr>
            <a:xfrm>
              <a:off x="100432" y="27329"/>
              <a:ext cx="1605275"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defRPr>
                  <a:solidFill>
                    <a:srgbClr val="FFFFFF"/>
                  </a:solidFill>
                </a:defRPr>
              </a:pPr>
            </a:p>
          </p:txBody>
        </p:sp>
        <p:sp>
          <p:nvSpPr>
            <p:cNvPr id="513" name="〈-,20, A〉"/>
            <p:cNvSpPr/>
            <p:nvPr/>
          </p:nvSpPr>
          <p:spPr>
            <a:xfrm>
              <a:off x="0" y="225449"/>
              <a:ext cx="164569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defRPr sz="2400">
                  <a:latin typeface="+mn-lt"/>
                  <a:ea typeface="+mn-ea"/>
                  <a:cs typeface="+mn-cs"/>
                  <a:sym typeface="Helvetica Neue Medium"/>
                </a:defRPr>
              </a:lvl1pPr>
            </a:lstStyle>
            <a:p>
              <a:pPr/>
              <a:r>
                <a:t>〈-,20, A〉</a:t>
              </a:r>
            </a:p>
          </p:txBody>
        </p:sp>
      </p:grpSp>
      <p:grpSp>
        <p:nvGrpSpPr>
          <p:cNvPr id="517" name="Group 39"/>
          <p:cNvGrpSpPr/>
          <p:nvPr/>
        </p:nvGrpSpPr>
        <p:grpSpPr>
          <a:xfrm>
            <a:off x="7507267" y="3519477"/>
            <a:ext cx="2202181" cy="495600"/>
            <a:chOff x="0" y="0"/>
            <a:chExt cx="2202179" cy="495599"/>
          </a:xfrm>
        </p:grpSpPr>
        <p:sp>
          <p:nvSpPr>
            <p:cNvPr id="515" name="Straight Arrow Connector 35"/>
            <p:cNvSpPr/>
            <p:nvPr/>
          </p:nvSpPr>
          <p:spPr>
            <a:xfrm flipH="1">
              <a:off x="0" y="492443"/>
              <a:ext cx="2202180" cy="3157"/>
            </a:xfrm>
            <a:prstGeom prst="line">
              <a:avLst/>
            </a:prstGeom>
            <a:noFill/>
            <a:ln w="19050" cap="flat">
              <a:solidFill>
                <a:srgbClr val="548235"/>
              </a:solidFill>
              <a:prstDash val="solid"/>
              <a:miter lim="800000"/>
              <a:headEnd type="triangle" w="med" len="med"/>
              <a:tailEnd type="triangle" w="med" len="med"/>
            </a:ln>
            <a:effectLst/>
          </p:spPr>
          <p:txBody>
            <a:bodyPr wrap="square" lIns="45719" tIns="45719" rIns="45719" bIns="45719" numCol="1" anchor="t">
              <a:noAutofit/>
            </a:bodyPr>
            <a:lstStyle/>
            <a:p>
              <a:pPr/>
            </a:p>
          </p:txBody>
        </p:sp>
        <p:sp>
          <p:nvSpPr>
            <p:cNvPr id="516" name="Rectangle 38"/>
            <p:cNvSpPr txBox="1"/>
            <p:nvPr/>
          </p:nvSpPr>
          <p:spPr>
            <a:xfrm>
              <a:off x="745734" y="0"/>
              <a:ext cx="783083" cy="4743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t">
              <a:spAutoFit/>
            </a:bodyPr>
            <a:lstStyle>
              <a:lvl1pPr>
                <a:defRPr sz="2600">
                  <a:solidFill>
                    <a:srgbClr val="548235"/>
                  </a:solidFill>
                  <a:latin typeface="Arial"/>
                  <a:ea typeface="Arial"/>
                  <a:cs typeface="Arial"/>
                  <a:sym typeface="Arial"/>
                </a:defRPr>
              </a:lvl1pPr>
            </a:lstStyle>
            <a:p>
              <a:pPr/>
              <a:r>
                <a:t>sync</a:t>
              </a:r>
            </a:p>
          </p:txBody>
        </p:sp>
      </p:grpSp>
      <p:grpSp>
        <p:nvGrpSpPr>
          <p:cNvPr id="520" name="Rectangle 36"/>
          <p:cNvGrpSpPr/>
          <p:nvPr/>
        </p:nvGrpSpPr>
        <p:grpSpPr>
          <a:xfrm>
            <a:off x="7446157" y="1620289"/>
            <a:ext cx="396241" cy="512926"/>
            <a:chOff x="0" y="0"/>
            <a:chExt cx="396240" cy="512925"/>
          </a:xfrm>
        </p:grpSpPr>
        <p:sp>
          <p:nvSpPr>
            <p:cNvPr id="518" name="Square"/>
            <p:cNvSpPr/>
            <p:nvPr/>
          </p:nvSpPr>
          <p:spPr>
            <a:xfrm>
              <a:off x="0" y="58342"/>
              <a:ext cx="396241"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519" name="C"/>
            <p:cNvSpPr txBox="1"/>
            <p:nvPr/>
          </p:nvSpPr>
          <p:spPr>
            <a:xfrm>
              <a:off x="60007" y="0"/>
              <a:ext cx="276226" cy="51292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800">
                  <a:latin typeface="+mn-lt"/>
                  <a:ea typeface="+mn-ea"/>
                  <a:cs typeface="+mn-cs"/>
                  <a:sym typeface="Helvetica Neue Medium"/>
                </a:defRPr>
              </a:lvl1pPr>
            </a:lstStyle>
            <a:p>
              <a:pPr/>
              <a:r>
                <a:t>C</a:t>
              </a:r>
            </a:p>
          </p:txBody>
        </p:sp>
      </p:grpSp>
      <p:sp>
        <p:nvSpPr>
          <p:cNvPr id="521" name="Rectangle 37"/>
          <p:cNvSpPr/>
          <p:nvPr/>
        </p:nvSpPr>
        <p:spPr>
          <a:xfrm>
            <a:off x="8914655" y="4515504"/>
            <a:ext cx="1523160"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22" name="Rectangle 40"/>
          <p:cNvSpPr/>
          <p:nvPr/>
        </p:nvSpPr>
        <p:spPr>
          <a:xfrm>
            <a:off x="8914655" y="4911745"/>
            <a:ext cx="152316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23" name="Rectangle 41"/>
          <p:cNvSpPr/>
          <p:nvPr/>
        </p:nvSpPr>
        <p:spPr>
          <a:xfrm>
            <a:off x="8914655" y="5307984"/>
            <a:ext cx="152316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24" name="Rectangle 42"/>
          <p:cNvSpPr/>
          <p:nvPr/>
        </p:nvSpPr>
        <p:spPr>
          <a:xfrm>
            <a:off x="8914655" y="5704225"/>
            <a:ext cx="1523160"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527" name="Group 53"/>
          <p:cNvGrpSpPr/>
          <p:nvPr/>
        </p:nvGrpSpPr>
        <p:grpSpPr>
          <a:xfrm>
            <a:off x="3228226" y="2887206"/>
            <a:ext cx="6347575" cy="553871"/>
            <a:chOff x="0" y="0"/>
            <a:chExt cx="6347574" cy="553870"/>
          </a:xfrm>
        </p:grpSpPr>
        <p:sp>
          <p:nvSpPr>
            <p:cNvPr id="525" name="Straight Arrow Connector 54"/>
            <p:cNvSpPr/>
            <p:nvPr/>
          </p:nvSpPr>
          <p:spPr>
            <a:xfrm flipH="1" flipV="1">
              <a:off x="0" y="553870"/>
              <a:ext cx="6347575" cy="1"/>
            </a:xfrm>
            <a:prstGeom prst="line">
              <a:avLst/>
            </a:prstGeom>
            <a:noFill/>
            <a:ln w="19050" cap="flat">
              <a:solidFill>
                <a:srgbClr val="548235"/>
              </a:solidFill>
              <a:prstDash val="solid"/>
              <a:miter lim="800000"/>
              <a:headEnd type="triangle" w="med" len="med"/>
              <a:tailEnd type="triangle" w="med" len="med"/>
            </a:ln>
            <a:effectLst/>
          </p:spPr>
          <p:txBody>
            <a:bodyPr wrap="square" lIns="45719" tIns="45719" rIns="45719" bIns="45719" numCol="1" anchor="t">
              <a:noAutofit/>
            </a:bodyPr>
            <a:lstStyle/>
            <a:p>
              <a:pPr/>
            </a:p>
          </p:txBody>
        </p:sp>
        <p:sp>
          <p:nvSpPr>
            <p:cNvPr id="526" name="Rectangle 55"/>
            <p:cNvSpPr txBox="1"/>
            <p:nvPr/>
          </p:nvSpPr>
          <p:spPr>
            <a:xfrm>
              <a:off x="2521581" y="0"/>
              <a:ext cx="783083" cy="47433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t">
              <a:spAutoFit/>
            </a:bodyPr>
            <a:lstStyle>
              <a:lvl1pPr>
                <a:defRPr sz="2600">
                  <a:solidFill>
                    <a:srgbClr val="548235"/>
                  </a:solidFill>
                  <a:latin typeface="Arial"/>
                  <a:ea typeface="Arial"/>
                  <a:cs typeface="Arial"/>
                  <a:sym typeface="Arial"/>
                </a:defRPr>
              </a:lvl1pPr>
            </a:lstStyle>
            <a:p>
              <a:pPr/>
              <a:r>
                <a:t>sync</a:t>
              </a:r>
            </a:p>
          </p:txBody>
        </p:sp>
      </p:grpSp>
      <p:sp>
        <p:nvSpPr>
          <p:cNvPr id="528" name="Rectangle 56"/>
          <p:cNvSpPr/>
          <p:nvPr/>
        </p:nvSpPr>
        <p:spPr>
          <a:xfrm>
            <a:off x="4802554" y="4515504"/>
            <a:ext cx="1571347" cy="396242"/>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531" name="Rectangle 30"/>
          <p:cNvGrpSpPr/>
          <p:nvPr/>
        </p:nvGrpSpPr>
        <p:grpSpPr>
          <a:xfrm>
            <a:off x="4661135" y="4515504"/>
            <a:ext cx="1707965" cy="396242"/>
            <a:chOff x="0" y="27329"/>
            <a:chExt cx="1707963" cy="396240"/>
          </a:xfrm>
        </p:grpSpPr>
        <p:sp>
          <p:nvSpPr>
            <p:cNvPr id="529" name="Rectangle"/>
            <p:cNvSpPr/>
            <p:nvPr/>
          </p:nvSpPr>
          <p:spPr>
            <a:xfrm>
              <a:off x="136616" y="27329"/>
              <a:ext cx="1571348"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530" name="〈-,10, B〉"/>
            <p:cNvSpPr/>
            <p:nvPr/>
          </p:nvSpPr>
          <p:spPr>
            <a:xfrm>
              <a:off x="0" y="225449"/>
              <a:ext cx="1647957"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〈-,10, B〉</a:t>
              </a:r>
            </a:p>
          </p:txBody>
        </p:sp>
      </p:grpSp>
      <p:sp>
        <p:nvSpPr>
          <p:cNvPr id="532" name="Rectangle 57"/>
          <p:cNvSpPr/>
          <p:nvPr/>
        </p:nvSpPr>
        <p:spPr>
          <a:xfrm>
            <a:off x="6841639" y="4911745"/>
            <a:ext cx="1605275" cy="396241"/>
          </a:xfrm>
          <a:prstGeom prst="rect">
            <a:avLst/>
          </a:prstGeom>
          <a:solidFill>
            <a:srgbClr val="FFFFFF"/>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grpSp>
        <p:nvGrpSpPr>
          <p:cNvPr id="535" name="Rectangle 44"/>
          <p:cNvGrpSpPr/>
          <p:nvPr/>
        </p:nvGrpSpPr>
        <p:grpSpPr>
          <a:xfrm>
            <a:off x="6733995" y="4515504"/>
            <a:ext cx="1717723" cy="396242"/>
            <a:chOff x="0" y="27329"/>
            <a:chExt cx="1717721" cy="396240"/>
          </a:xfrm>
        </p:grpSpPr>
        <p:sp>
          <p:nvSpPr>
            <p:cNvPr id="533" name="Rectangle"/>
            <p:cNvSpPr/>
            <p:nvPr/>
          </p:nvSpPr>
          <p:spPr>
            <a:xfrm>
              <a:off x="112447" y="27329"/>
              <a:ext cx="1605275"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defRPr>
                  <a:solidFill>
                    <a:srgbClr val="FFFFFF"/>
                  </a:solidFill>
                </a:defRPr>
              </a:pPr>
            </a:p>
          </p:txBody>
        </p:sp>
        <p:sp>
          <p:nvSpPr>
            <p:cNvPr id="534" name="〈-,10, B〉"/>
            <p:cNvSpPr/>
            <p:nvPr/>
          </p:nvSpPr>
          <p:spPr>
            <a:xfrm>
              <a:off x="0" y="225449"/>
              <a:ext cx="1657715"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defRPr sz="2400">
                  <a:latin typeface="+mn-lt"/>
                  <a:ea typeface="+mn-ea"/>
                  <a:cs typeface="+mn-cs"/>
                  <a:sym typeface="Helvetica Neue Medium"/>
                </a:defRPr>
              </a:lvl1pPr>
            </a:lstStyle>
            <a:p>
              <a:pPr/>
              <a:r>
                <a:t>〈-,10, B〉</a:t>
              </a:r>
            </a:p>
          </p:txBody>
        </p:sp>
      </p:grpSp>
      <p:sp>
        <p:nvSpPr>
          <p:cNvPr id="536" name="Rectangle 43"/>
          <p:cNvSpPr/>
          <p:nvPr/>
        </p:nvSpPr>
        <p:spPr>
          <a:xfrm>
            <a:off x="1296116" y="6314027"/>
            <a:ext cx="3324856" cy="378406"/>
          </a:xfrm>
          <a:prstGeom prst="rect">
            <a:avLst/>
          </a:prstGeom>
          <a:solidFill>
            <a:srgbClr val="FFFF00"/>
          </a:solidFill>
          <a:ln w="3175">
            <a:solidFill>
              <a:srgbClr val="000000"/>
            </a:solidFill>
          </a:ln>
          <a:extLst>
            <a:ext uri="{C572A759-6A51-4108-AA02-DFA0A04FC94B}">
              <ma14:wrappingTextBoxFlag xmlns:ma14="http://schemas.microsoft.com/office/mac/drawingml/2011/main" val="1"/>
            </a:ext>
          </a:extLst>
        </p:spPr>
        <p:txBody>
          <a:bodyPr wrap="none" lIns="45719" rIns="45719">
            <a:spAutoFit/>
          </a:bodyPr>
          <a:lstStyle>
            <a:lvl1pPr>
              <a:defRPr b="1" sz="2000">
                <a:latin typeface="Arial"/>
                <a:ea typeface="Arial"/>
                <a:cs typeface="Arial"/>
                <a:sym typeface="Arial"/>
              </a:defRPr>
            </a:lvl1pPr>
          </a:lstStyle>
          <a:p>
            <a:pPr/>
            <a:r>
              <a:t>〈CSN, local TS, node-id〉</a:t>
            </a:r>
          </a:p>
        </p:txBody>
      </p:sp>
      <p:grpSp>
        <p:nvGrpSpPr>
          <p:cNvPr id="539" name="Rectangle 46"/>
          <p:cNvGrpSpPr/>
          <p:nvPr/>
        </p:nvGrpSpPr>
        <p:grpSpPr>
          <a:xfrm>
            <a:off x="4675441" y="4911745"/>
            <a:ext cx="1693657" cy="396241"/>
            <a:chOff x="0" y="27329"/>
            <a:chExt cx="1693656" cy="396240"/>
          </a:xfrm>
        </p:grpSpPr>
        <p:sp>
          <p:nvSpPr>
            <p:cNvPr id="537" name="Rectangle"/>
            <p:cNvSpPr/>
            <p:nvPr/>
          </p:nvSpPr>
          <p:spPr>
            <a:xfrm>
              <a:off x="122309" y="27329"/>
              <a:ext cx="1571348"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538" name="〈-,20, A〉"/>
            <p:cNvSpPr/>
            <p:nvPr/>
          </p:nvSpPr>
          <p:spPr>
            <a:xfrm>
              <a:off x="0" y="225449"/>
              <a:ext cx="163365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〈-,20, A〉</a:t>
              </a:r>
            </a:p>
          </p:txBody>
        </p:sp>
      </p:grpSp>
      <p:grpSp>
        <p:nvGrpSpPr>
          <p:cNvPr id="542" name="Rectangle 47"/>
          <p:cNvGrpSpPr/>
          <p:nvPr/>
        </p:nvGrpSpPr>
        <p:grpSpPr>
          <a:xfrm>
            <a:off x="6735274" y="4911509"/>
            <a:ext cx="1721247" cy="396241"/>
            <a:chOff x="0" y="27329"/>
            <a:chExt cx="1721245" cy="396240"/>
          </a:xfrm>
        </p:grpSpPr>
        <p:sp>
          <p:nvSpPr>
            <p:cNvPr id="540" name="Rectangle"/>
            <p:cNvSpPr/>
            <p:nvPr/>
          </p:nvSpPr>
          <p:spPr>
            <a:xfrm>
              <a:off x="115971" y="27329"/>
              <a:ext cx="1605275"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defRPr>
                  <a:solidFill>
                    <a:srgbClr val="FFFFFF"/>
                  </a:solidFill>
                </a:defRPr>
              </a:pPr>
            </a:p>
          </p:txBody>
        </p:sp>
        <p:sp>
          <p:nvSpPr>
            <p:cNvPr id="541" name="〈-,20, A〉"/>
            <p:cNvSpPr/>
            <p:nvPr/>
          </p:nvSpPr>
          <p:spPr>
            <a:xfrm>
              <a:off x="0" y="225449"/>
              <a:ext cx="1661238"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defRPr sz="2400">
                  <a:latin typeface="+mn-lt"/>
                  <a:ea typeface="+mn-ea"/>
                  <a:cs typeface="+mn-cs"/>
                  <a:sym typeface="Helvetica Neue Medium"/>
                </a:defRPr>
              </a:lvl1pPr>
            </a:lstStyle>
            <a:p>
              <a:pPr/>
              <a:r>
                <a:t>〈-,20, A〉</a:t>
              </a:r>
            </a:p>
          </p:txBody>
        </p:sp>
      </p:grpSp>
      <p:grpSp>
        <p:nvGrpSpPr>
          <p:cNvPr id="545" name="Rectangle 45"/>
          <p:cNvGrpSpPr/>
          <p:nvPr/>
        </p:nvGrpSpPr>
        <p:grpSpPr>
          <a:xfrm>
            <a:off x="8792829" y="4515504"/>
            <a:ext cx="1641891" cy="396242"/>
            <a:chOff x="0" y="0"/>
            <a:chExt cx="1641890" cy="396240"/>
          </a:xfrm>
        </p:grpSpPr>
        <p:sp>
          <p:nvSpPr>
            <p:cNvPr id="543" name="Rectangle"/>
            <p:cNvSpPr/>
            <p:nvPr/>
          </p:nvSpPr>
          <p:spPr>
            <a:xfrm>
              <a:off x="118731" y="0"/>
              <a:ext cx="1523160"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544" name="〈5,20, A〉"/>
            <p:cNvSpPr/>
            <p:nvPr/>
          </p:nvSpPr>
          <p:spPr>
            <a:xfrm>
              <a:off x="0" y="198119"/>
              <a:ext cx="1627604"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ctr">
              <a:spAutoFit/>
            </a:bodyPr>
            <a:lstStyle>
              <a:lvl1pPr algn="ctr">
                <a:defRPr sz="2400">
                  <a:latin typeface="+mn-lt"/>
                  <a:ea typeface="+mn-ea"/>
                  <a:cs typeface="+mn-cs"/>
                  <a:sym typeface="Helvetica Neue Medium"/>
                </a:defRPr>
              </a:lvl1pPr>
            </a:lstStyle>
            <a:p>
              <a:pPr/>
              <a:r>
                <a:t>〈5,20, A〉</a:t>
              </a:r>
            </a:p>
          </p:txBody>
        </p:sp>
      </p:grpSp>
      <p:grpSp>
        <p:nvGrpSpPr>
          <p:cNvPr id="548" name="Rectangle 48"/>
          <p:cNvGrpSpPr/>
          <p:nvPr/>
        </p:nvGrpSpPr>
        <p:grpSpPr>
          <a:xfrm>
            <a:off x="8675413" y="4911509"/>
            <a:ext cx="1759307" cy="396241"/>
            <a:chOff x="0" y="27329"/>
            <a:chExt cx="1759306" cy="396240"/>
          </a:xfrm>
        </p:grpSpPr>
        <p:sp>
          <p:nvSpPr>
            <p:cNvPr id="546" name="Rectangle"/>
            <p:cNvSpPr/>
            <p:nvPr/>
          </p:nvSpPr>
          <p:spPr>
            <a:xfrm>
              <a:off x="236147" y="27329"/>
              <a:ext cx="1523160"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547" name="〈6,10, B〉"/>
            <p:cNvSpPr/>
            <p:nvPr/>
          </p:nvSpPr>
          <p:spPr>
            <a:xfrm>
              <a:off x="0" y="225449"/>
              <a:ext cx="1699299"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〈6,10, B〉</a:t>
              </a:r>
            </a:p>
          </p:txBody>
        </p:sp>
      </p:grpSp>
      <p:grpSp>
        <p:nvGrpSpPr>
          <p:cNvPr id="551" name="Rectangle 49"/>
          <p:cNvGrpSpPr/>
          <p:nvPr/>
        </p:nvGrpSpPr>
        <p:grpSpPr>
          <a:xfrm>
            <a:off x="6838546" y="4515268"/>
            <a:ext cx="1608369" cy="396241"/>
            <a:chOff x="0" y="0"/>
            <a:chExt cx="1608368" cy="396240"/>
          </a:xfrm>
        </p:grpSpPr>
        <p:sp>
          <p:nvSpPr>
            <p:cNvPr id="549" name="Rectangle"/>
            <p:cNvSpPr/>
            <p:nvPr/>
          </p:nvSpPr>
          <p:spPr>
            <a:xfrm>
              <a:off x="-1" y="-1"/>
              <a:ext cx="1608370" cy="396242"/>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550" name="〈5,20, A〉"/>
            <p:cNvSpPr txBox="1"/>
            <p:nvPr/>
          </p:nvSpPr>
          <p:spPr>
            <a:xfrm>
              <a:off x="14287" y="18390"/>
              <a:ext cx="1579794" cy="3594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ctr">
              <a:spAutoFit/>
            </a:bodyPr>
            <a:lstStyle>
              <a:lvl1pPr algn="ctr">
                <a:defRPr sz="2400">
                  <a:latin typeface="+mn-lt"/>
                  <a:ea typeface="+mn-ea"/>
                  <a:cs typeface="+mn-cs"/>
                  <a:sym typeface="Helvetica Neue Medium"/>
                </a:defRPr>
              </a:lvl1pPr>
            </a:lstStyle>
            <a:p>
              <a:pPr/>
              <a:r>
                <a:t>〈5,20, A〉</a:t>
              </a:r>
            </a:p>
          </p:txBody>
        </p:sp>
      </p:grpSp>
      <p:grpSp>
        <p:nvGrpSpPr>
          <p:cNvPr id="554" name="Rectangle 50"/>
          <p:cNvGrpSpPr/>
          <p:nvPr/>
        </p:nvGrpSpPr>
        <p:grpSpPr>
          <a:xfrm>
            <a:off x="6678224" y="4911273"/>
            <a:ext cx="1768691" cy="396241"/>
            <a:chOff x="0" y="27329"/>
            <a:chExt cx="1768689" cy="396240"/>
          </a:xfrm>
        </p:grpSpPr>
        <p:sp>
          <p:nvSpPr>
            <p:cNvPr id="552" name="Rectangle"/>
            <p:cNvSpPr/>
            <p:nvPr/>
          </p:nvSpPr>
          <p:spPr>
            <a:xfrm>
              <a:off x="160321" y="27329"/>
              <a:ext cx="1608369" cy="396241"/>
            </a:xfrm>
            <a:prstGeom prst="rect">
              <a:avLst/>
            </a:prstGeom>
            <a:solidFill>
              <a:srgbClr val="FFFFFF"/>
            </a:solidFill>
            <a:ln w="28575" cap="flat">
              <a:solidFill>
                <a:srgbClr val="000000"/>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553" name="〈6,10, B〉"/>
            <p:cNvSpPr/>
            <p:nvPr/>
          </p:nvSpPr>
          <p:spPr>
            <a:xfrm>
              <a:off x="0" y="225449"/>
              <a:ext cx="1708683"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sz="2400">
                  <a:latin typeface="+mn-lt"/>
                  <a:ea typeface="+mn-ea"/>
                  <a:cs typeface="+mn-cs"/>
                  <a:sym typeface="Helvetica Neue Medium"/>
                </a:defRPr>
              </a:lvl1pPr>
            </a:lstStyle>
            <a:p>
              <a:pPr/>
              <a:r>
                <a:t>〈6,10, B〉</a:t>
              </a:r>
            </a:p>
          </p:txBody>
        </p:sp>
      </p:grpSp>
      <p:sp>
        <p:nvSpPr>
          <p:cNvPr id="555" name="Right Arrow 52"/>
          <p:cNvSpPr/>
          <p:nvPr/>
        </p:nvSpPr>
        <p:spPr>
          <a:xfrm>
            <a:off x="6462245" y="4560989"/>
            <a:ext cx="312774" cy="254853"/>
          </a:xfrm>
          <a:prstGeom prst="rightArrow">
            <a:avLst>
              <a:gd name="adj1" fmla="val 50000"/>
              <a:gd name="adj2" fmla="val 50000"/>
            </a:avLst>
          </a:prstGeom>
          <a:solidFill>
            <a:srgbClr val="FFFF00"/>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
        <p:nvSpPr>
          <p:cNvPr id="556" name="Right Arrow 58"/>
          <p:cNvSpPr/>
          <p:nvPr/>
        </p:nvSpPr>
        <p:spPr>
          <a:xfrm>
            <a:off x="6467781" y="4949866"/>
            <a:ext cx="311550" cy="253855"/>
          </a:xfrm>
          <a:prstGeom prst="rightArrow">
            <a:avLst>
              <a:gd name="adj1" fmla="val 50000"/>
              <a:gd name="adj2" fmla="val 50000"/>
            </a:avLst>
          </a:prstGeom>
          <a:solidFill>
            <a:srgbClr val="FFFF00"/>
          </a:solidFill>
          <a:ln w="28575">
            <a:solidFill>
              <a:srgbClr val="000000"/>
            </a:solidFill>
            <a:miter/>
          </a:ln>
        </p:spPr>
        <p:txBody>
          <a:bodyPr lIns="45719" rIns="45719" anchor="ctr"/>
          <a:lstStyle/>
          <a:p>
            <a:pPr algn="ctr">
              <a:defRPr sz="2800">
                <a:latin typeface="+mn-lt"/>
                <a:ea typeface="+mn-ea"/>
                <a:cs typeface="+mn-cs"/>
                <a:sym typeface="Helvetica Neue Medium"/>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17"/>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548"/>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3" fill="hold">
                                  <p:stCondLst>
                                    <p:cond delay="0"/>
                                  </p:stCondLst>
                                  <p:iterate type="el" backwards="0">
                                    <p:tmAbs val="0"/>
                                  </p:iterate>
                                  <p:childTnLst>
                                    <p:set>
                                      <p:cBhvr>
                                        <p:cTn id="12" fill="hold"/>
                                        <p:tgtEl>
                                          <p:spTgt spid="554"/>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4" fill="hold">
                                  <p:stCondLst>
                                    <p:cond delay="0"/>
                                  </p:stCondLst>
                                  <p:iterate type="el" backwards="0">
                                    <p:tmAbs val="0"/>
                                  </p:iterate>
                                  <p:childTnLst>
                                    <p:set>
                                      <p:cBhvr>
                                        <p:cTn id="15" fill="hold"/>
                                        <p:tgtEl>
                                          <p:spTgt spid="551"/>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0" presetID="1" grpId="5" fill="hold">
                                  <p:stCondLst>
                                    <p:cond delay="0"/>
                                  </p:stCondLst>
                                  <p:iterate type="el" backwards="0">
                                    <p:tmAbs val="0"/>
                                  </p:iterate>
                                  <p:childTnLst>
                                    <p:set>
                                      <p:cBhvr>
                                        <p:cTn id="19" fill="hold"/>
                                        <p:tgtEl>
                                          <p:spTgt spid="555"/>
                                        </p:tgtEl>
                                        <p:attrNameLst>
                                          <p:attrName>style.visibility</p:attrName>
                                        </p:attrNameLst>
                                      </p:cBhvr>
                                      <p:to>
                                        <p:strVal val="visible"/>
                                      </p:to>
                                    </p:set>
                                  </p:childTnLst>
                                </p:cTn>
                              </p:par>
                            </p:childTnLst>
                          </p:cTn>
                        </p:par>
                        <p:par>
                          <p:cTn id="20" fill="hold">
                            <p:stCondLst>
                              <p:cond delay="0"/>
                            </p:stCondLst>
                            <p:childTnLst>
                              <p:par>
                                <p:cTn id="21" presetClass="entr" nodeType="afterEffect" presetSubtype="0" presetID="1" grpId="6" fill="hold">
                                  <p:stCondLst>
                                    <p:cond delay="0"/>
                                  </p:stCondLst>
                                  <p:iterate type="el" backwards="0">
                                    <p:tmAbs val="0"/>
                                  </p:iterate>
                                  <p:childTnLst>
                                    <p:set>
                                      <p:cBhvr>
                                        <p:cTn id="22" fill="hold"/>
                                        <p:tgtEl>
                                          <p:spTgt spid="55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48" grpId="2"/>
      <p:bldP build="whole" bldLvl="1" animBg="1" rev="0" advAuto="0" spid="555" grpId="5"/>
      <p:bldP build="whole" bldLvl="1" animBg="1" rev="0" advAuto="0" spid="554" grpId="3"/>
      <p:bldP build="whole" bldLvl="1" animBg="1" rev="0" advAuto="0" spid="556" grpId="6"/>
      <p:bldP build="whole" bldLvl="1" animBg="1" rev="0" advAuto="0" spid="551" grpId="4"/>
      <p:bldP build="whole" bldLvl="1" animBg="1" rev="0" advAuto="0" spid="517" grpId="1"/>
    </p:bldLst>
  </p:timing>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8" name="Title 3"/>
          <p:cNvSpPr txBox="1"/>
          <p:nvPr>
            <p:ph type="title"/>
          </p:nvPr>
        </p:nvSpPr>
        <p:spPr>
          <a:xfrm>
            <a:off x="837981" y="365126"/>
            <a:ext cx="10512864" cy="1325563"/>
          </a:xfrm>
          <a:prstGeom prst="rect">
            <a:avLst/>
          </a:prstGeom>
        </p:spPr>
        <p:txBody>
          <a:bodyPr/>
          <a:lstStyle>
            <a:lvl1pPr algn="ctr">
              <a:defRPr sz="4800"/>
            </a:lvl1pPr>
          </a:lstStyle>
          <a:p>
            <a:pPr/>
            <a:r>
              <a:t>Primary commit order constraint</a:t>
            </a:r>
          </a:p>
        </p:txBody>
      </p:sp>
      <p:sp>
        <p:nvSpPr>
          <p:cNvPr id="559" name="Content Placeholder 1"/>
          <p:cNvSpPr txBox="1"/>
          <p:nvPr>
            <p:ph type="body" idx="1"/>
          </p:nvPr>
        </p:nvSpPr>
        <p:spPr>
          <a:xfrm>
            <a:off x="837981" y="1825625"/>
            <a:ext cx="10512864" cy="4351338"/>
          </a:xfrm>
          <a:prstGeom prst="rect">
            <a:avLst/>
          </a:prstGeom>
        </p:spPr>
        <p:txBody>
          <a:bodyPr/>
          <a:lstStyle/>
          <a:p>
            <a:pPr/>
            <a:r>
              <a:t>Suppose user </a:t>
            </a:r>
            <a:r>
              <a:rPr>
                <a:solidFill>
                  <a:srgbClr val="E77500"/>
                </a:solidFill>
              </a:rPr>
              <a:t>creates meeting</a:t>
            </a:r>
            <a:r>
              <a:t>, then </a:t>
            </a:r>
            <a:r>
              <a:rPr>
                <a:solidFill>
                  <a:srgbClr val="E77500"/>
                </a:solidFill>
              </a:rPr>
              <a:t>deletes or changes it</a:t>
            </a:r>
            <a:endParaRPr>
              <a:solidFill>
                <a:srgbClr val="E77500"/>
              </a:solidFill>
            </a:endParaRPr>
          </a:p>
          <a:p>
            <a:pPr lvl="1" marL="685594" indent="-228531">
              <a:spcBef>
                <a:spcPts val="500"/>
              </a:spcBef>
              <a:defRPr sz="2800"/>
            </a:pPr>
            <a:r>
              <a:t>What CSN order must these ops have?</a:t>
            </a:r>
          </a:p>
          <a:p>
            <a:pPr lvl="2" marL="1142656" indent="-228531">
              <a:spcBef>
                <a:spcPts val="500"/>
              </a:spcBef>
              <a:defRPr sz="2800"/>
            </a:pPr>
            <a:r>
              <a:t>Create first, then delete or modify</a:t>
            </a:r>
            <a:endParaRPr sz="2400"/>
          </a:p>
          <a:p>
            <a:pPr lvl="2" marL="1142656" indent="-228531">
              <a:spcBef>
                <a:spcPts val="500"/>
              </a:spcBef>
              <a:defRPr sz="2800"/>
            </a:pPr>
            <a:r>
              <a:t>Must be true in every node’s view of tentative log entries, too</a:t>
            </a:r>
            <a:endParaRPr sz="2400"/>
          </a:p>
          <a:p>
            <a:pPr/>
            <a:endParaRPr sz="2400"/>
          </a:p>
          <a:p>
            <a:pPr/>
            <a:r>
              <a:t>Rule: Primary’s total write order </a:t>
            </a:r>
            <a:r>
              <a:rPr>
                <a:solidFill>
                  <a:srgbClr val="E77500"/>
                </a:solidFill>
              </a:rPr>
              <a:t>must preserve causal order</a:t>
            </a:r>
            <a:r>
              <a:rPr>
                <a:solidFill>
                  <a:srgbClr val="548235"/>
                </a:solidFill>
              </a:rPr>
              <a:t> </a:t>
            </a:r>
            <a:r>
              <a:t>of writes.  (But how?)</a:t>
            </a:r>
          </a:p>
        </p:txBody>
      </p:sp>
      <p:sp>
        <p:nvSpPr>
          <p:cNvPr id="560"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59">
                                            <p:txEl>
                                              <p:pRg st="2" end="2"/>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559">
                                            <p:txEl>
                                              <p:pRg st="3" end="3"/>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1" fill="hold">
                                  <p:stCondLst>
                                    <p:cond delay="0"/>
                                  </p:stCondLst>
                                  <p:iterate type="el" backwards="0">
                                    <p:tmAbs val="0"/>
                                  </p:iterate>
                                  <p:childTnLst>
                                    <p:set>
                                      <p:cBhvr>
                                        <p:cTn id="12" fill="hold"/>
                                        <p:tgtEl>
                                          <p:spTgt spid="559">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559">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559" grpId="1"/>
    </p:bldLst>
  </p:timing>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2" name="Title 3"/>
          <p:cNvSpPr txBox="1"/>
          <p:nvPr>
            <p:ph type="title"/>
          </p:nvPr>
        </p:nvSpPr>
        <p:spPr>
          <a:xfrm>
            <a:off x="837981" y="365126"/>
            <a:ext cx="10512864" cy="1325563"/>
          </a:xfrm>
          <a:prstGeom prst="rect">
            <a:avLst/>
          </a:prstGeom>
        </p:spPr>
        <p:txBody>
          <a:bodyPr/>
          <a:lstStyle>
            <a:lvl1pPr algn="ctr">
              <a:defRPr sz="4800"/>
            </a:lvl1pPr>
          </a:lstStyle>
          <a:p>
            <a:pPr/>
            <a:r>
              <a:t>Primary preserves causal order</a:t>
            </a:r>
          </a:p>
        </p:txBody>
      </p:sp>
      <p:sp>
        <p:nvSpPr>
          <p:cNvPr id="563" name="Content Placeholder 1"/>
          <p:cNvSpPr txBox="1"/>
          <p:nvPr>
            <p:ph type="body" idx="1"/>
          </p:nvPr>
        </p:nvSpPr>
        <p:spPr>
          <a:xfrm>
            <a:off x="837981" y="1825625"/>
            <a:ext cx="10512864" cy="4351338"/>
          </a:xfrm>
          <a:prstGeom prst="rect">
            <a:avLst/>
          </a:prstGeom>
        </p:spPr>
        <p:txBody>
          <a:bodyPr/>
          <a:lstStyle/>
          <a:p>
            <a:pPr/>
            <a:r>
              <a:t>Rule: Primary’s total write order </a:t>
            </a:r>
            <a:r>
              <a:rPr>
                <a:solidFill>
                  <a:srgbClr val="E77500"/>
                </a:solidFill>
              </a:rPr>
              <a:t>must preserve causal order</a:t>
            </a:r>
            <a:r>
              <a:rPr>
                <a:solidFill>
                  <a:srgbClr val="548235"/>
                </a:solidFill>
              </a:rPr>
              <a:t> </a:t>
            </a:r>
            <a:r>
              <a:t>of writes</a:t>
            </a:r>
          </a:p>
          <a:p>
            <a:pPr/>
          </a:p>
          <a:p>
            <a:pPr/>
            <a:r>
              <a:t>How?</a:t>
            </a:r>
          </a:p>
          <a:p>
            <a:pPr lvl="1" marL="685594" indent="-228531">
              <a:spcBef>
                <a:spcPts val="500"/>
              </a:spcBef>
              <a:defRPr sz="2800"/>
            </a:pPr>
            <a:r>
              <a:t>Nodes sync </a:t>
            </a:r>
            <a:r>
              <a:rPr>
                <a:solidFill>
                  <a:srgbClr val="E77500"/>
                </a:solidFill>
              </a:rPr>
              <a:t>full</a:t>
            </a:r>
            <a:r>
              <a:t> logs</a:t>
            </a:r>
          </a:p>
          <a:p>
            <a:pPr lvl="2" marL="1142656" indent="-228531">
              <a:spcBef>
                <a:spcPts val="500"/>
              </a:spcBef>
              <a:defRPr sz="2800"/>
            </a:pPr>
            <a:r>
              <a:t>If A </a:t>
            </a:r>
            <a:r>
              <a:rPr>
                <a:latin typeface="Wingdings"/>
                <a:ea typeface="Wingdings"/>
                <a:cs typeface="Wingdings"/>
                <a:sym typeface="Wingdings"/>
              </a:rPr>
              <a:t> </a:t>
            </a:r>
            <a:r>
              <a:t>B then A is in all logs before B </a:t>
            </a:r>
            <a:endParaRPr sz="2400"/>
          </a:p>
          <a:p>
            <a:pPr lvl="1" marL="685594" indent="-228531">
              <a:spcBef>
                <a:spcPts val="500"/>
              </a:spcBef>
              <a:defRPr sz="2800"/>
            </a:pPr>
            <a:r>
              <a:t>Primary orders newly synced writes in </a:t>
            </a:r>
            <a:r>
              <a:rPr>
                <a:solidFill>
                  <a:srgbClr val="E77500"/>
                </a:solidFill>
              </a:rPr>
              <a:t>tentative order</a:t>
            </a:r>
          </a:p>
          <a:p>
            <a:pPr lvl="2" marL="1142656" indent="-228531">
              <a:spcBef>
                <a:spcPts val="500"/>
              </a:spcBef>
              <a:defRPr sz="2800"/>
            </a:pPr>
            <a:r>
              <a:t>Primary will commit A and then commit B</a:t>
            </a:r>
          </a:p>
        </p:txBody>
      </p:sp>
      <p:sp>
        <p:nvSpPr>
          <p:cNvPr id="564"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1" fill="hold">
                                  <p:stCondLst>
                                    <p:cond delay="0"/>
                                  </p:stCondLst>
                                  <p:iterate type="el" backwards="0">
                                    <p:tmAbs val="0"/>
                                  </p:iterate>
                                  <p:childTnLst>
                                    <p:set>
                                      <p:cBhvr>
                                        <p:cTn id="10" fill="hold"/>
                                        <p:tgtEl>
                                          <p:spTgt spid="56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1" fill="hold">
                                  <p:stCondLst>
                                    <p:cond delay="0"/>
                                  </p:stCondLst>
                                  <p:iterate type="el" backwards="0">
                                    <p:tmAbs val="0"/>
                                  </p:iterate>
                                  <p:childTnLst>
                                    <p:set>
                                      <p:cBhvr>
                                        <p:cTn id="14" fill="hold"/>
                                        <p:tgtEl>
                                          <p:spTgt spid="56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1" fill="hold">
                                  <p:stCondLst>
                                    <p:cond delay="0"/>
                                  </p:stCondLst>
                                  <p:iterate type="el" backwards="0">
                                    <p:tmAbs val="0"/>
                                  </p:iterate>
                                  <p:childTnLst>
                                    <p:set>
                                      <p:cBhvr>
                                        <p:cTn id="18" fill="hold"/>
                                        <p:tgtEl>
                                          <p:spTgt spid="563">
                                            <p:txEl>
                                              <p:pRg st="6" end="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563" grpId="1"/>
    </p:bldLst>
  </p:timing>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8" name="Title 3"/>
          <p:cNvSpPr txBox="1"/>
          <p:nvPr>
            <p:ph type="title"/>
          </p:nvPr>
        </p:nvSpPr>
        <p:spPr>
          <a:xfrm>
            <a:off x="837981" y="365126"/>
            <a:ext cx="10512864" cy="1325563"/>
          </a:xfrm>
          <a:prstGeom prst="rect">
            <a:avLst/>
          </a:prstGeom>
        </p:spPr>
        <p:txBody>
          <a:bodyPr/>
          <a:lstStyle>
            <a:lvl1pPr algn="ctr">
              <a:defRPr sz="5400"/>
            </a:lvl1pPr>
          </a:lstStyle>
          <a:p>
            <a:pPr/>
            <a:r>
              <a:t>Trimming the log</a:t>
            </a:r>
          </a:p>
        </p:txBody>
      </p:sp>
      <p:sp>
        <p:nvSpPr>
          <p:cNvPr id="569" name="Content Placeholder 1"/>
          <p:cNvSpPr txBox="1"/>
          <p:nvPr>
            <p:ph type="body" idx="1"/>
          </p:nvPr>
        </p:nvSpPr>
        <p:spPr>
          <a:xfrm>
            <a:off x="837981" y="1873405"/>
            <a:ext cx="10512864" cy="4303558"/>
          </a:xfrm>
          <a:prstGeom prst="rect">
            <a:avLst/>
          </a:prstGeom>
        </p:spPr>
        <p:txBody>
          <a:bodyPr/>
          <a:lstStyle/>
          <a:p>
            <a:pPr/>
            <a:r>
              <a:t>When nodes receive new CSNs, can discard all committed log entries seen up to that point</a:t>
            </a:r>
          </a:p>
          <a:p>
            <a:pPr lvl="1" marL="685594" indent="-228531">
              <a:spcBef>
                <a:spcPts val="500"/>
              </a:spcBef>
              <a:defRPr sz="2800"/>
            </a:pPr>
            <a:r>
              <a:t>Sync protocol </a:t>
            </a:r>
            <a:r>
              <a:rPr>
                <a:latin typeface="Wingdings"/>
                <a:ea typeface="Wingdings"/>
                <a:cs typeface="Wingdings"/>
                <a:sym typeface="Wingdings"/>
              </a:rPr>
              <a:t> </a:t>
            </a:r>
            <a:r>
              <a:t>CSNs received in order</a:t>
            </a:r>
          </a:p>
          <a:p>
            <a:pPr/>
            <a:endParaRPr sz="2800"/>
          </a:p>
          <a:p>
            <a:pPr/>
            <a:r>
              <a:t>Keep copy of whole database as of highest CSN</a:t>
            </a:r>
          </a:p>
          <a:p>
            <a:pPr lvl="1" marL="685594" indent="-228531">
              <a:spcBef>
                <a:spcPts val="500"/>
              </a:spcBef>
              <a:defRPr sz="2800"/>
            </a:pPr>
          </a:p>
          <a:p>
            <a:pPr/>
            <a:r>
              <a:t>Result: No need to keep years of log data</a:t>
            </a:r>
          </a:p>
        </p:txBody>
      </p:sp>
      <p:sp>
        <p:nvSpPr>
          <p:cNvPr id="570"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2" name="Title 3"/>
          <p:cNvSpPr txBox="1"/>
          <p:nvPr>
            <p:ph type="title"/>
          </p:nvPr>
        </p:nvSpPr>
        <p:spPr>
          <a:xfrm>
            <a:off x="837981" y="365126"/>
            <a:ext cx="10512864" cy="1325563"/>
          </a:xfrm>
          <a:prstGeom prst="rect">
            <a:avLst/>
          </a:prstGeom>
        </p:spPr>
        <p:txBody>
          <a:bodyPr/>
          <a:lstStyle>
            <a:lvl1pPr algn="ctr">
              <a:defRPr sz="5400"/>
            </a:lvl1pPr>
          </a:lstStyle>
          <a:p>
            <a:pPr/>
            <a:r>
              <a:t>Let’s step back</a:t>
            </a:r>
          </a:p>
        </p:txBody>
      </p:sp>
      <p:sp>
        <p:nvSpPr>
          <p:cNvPr id="573" name="Content Placeholder 1"/>
          <p:cNvSpPr txBox="1"/>
          <p:nvPr>
            <p:ph type="body" idx="1"/>
          </p:nvPr>
        </p:nvSpPr>
        <p:spPr>
          <a:xfrm>
            <a:off x="837981" y="2029521"/>
            <a:ext cx="10512864" cy="4147442"/>
          </a:xfrm>
          <a:prstGeom prst="rect">
            <a:avLst/>
          </a:prstGeom>
        </p:spPr>
        <p:txBody>
          <a:bodyPr/>
          <a:lstStyle/>
          <a:p>
            <a:pPr>
              <a:defRPr i="1"/>
            </a:pPr>
            <a:r>
              <a:t>Is eventual consistency a useful idea?</a:t>
            </a:r>
          </a:p>
          <a:p>
            <a:pPr/>
            <a:r>
              <a:t>Yes: we want fast writes to local copies  iPhone sync, Dropbox, Dynamo,</a:t>
            </a:r>
            <a:r>
              <a:rPr i="1"/>
              <a:t> </a:t>
            </a:r>
            <a:r>
              <a:rPr i="1"/>
              <a:t>…</a:t>
            </a:r>
            <a:endParaRPr i="1"/>
          </a:p>
          <a:p>
            <a:pPr/>
            <a:endParaRPr i="1"/>
          </a:p>
          <a:p>
            <a:pPr>
              <a:defRPr i="1"/>
            </a:pPr>
            <a:r>
              <a:t>Are update conflicts a real problem?  </a:t>
            </a:r>
          </a:p>
          <a:p>
            <a:pPr/>
            <a:r>
              <a:t>Yes—all systems have some more or less awkward solution</a:t>
            </a:r>
          </a:p>
        </p:txBody>
      </p:sp>
      <p:sp>
        <p:nvSpPr>
          <p:cNvPr id="574"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6" name="Title 3"/>
          <p:cNvSpPr txBox="1"/>
          <p:nvPr>
            <p:ph type="title"/>
          </p:nvPr>
        </p:nvSpPr>
        <p:spPr>
          <a:xfrm>
            <a:off x="837981" y="365126"/>
            <a:ext cx="10512864" cy="1325563"/>
          </a:xfrm>
          <a:prstGeom prst="rect">
            <a:avLst/>
          </a:prstGeom>
        </p:spPr>
        <p:txBody>
          <a:bodyPr/>
          <a:lstStyle>
            <a:lvl1pPr algn="ctr">
              <a:defRPr sz="4800"/>
            </a:lvl1pPr>
          </a:lstStyle>
          <a:p>
            <a:pPr/>
            <a:r>
              <a:t>Is Bayou’s complexity warranted?</a:t>
            </a:r>
          </a:p>
        </p:txBody>
      </p:sp>
      <p:sp>
        <p:nvSpPr>
          <p:cNvPr id="577" name="Content Placeholder 1"/>
          <p:cNvSpPr txBox="1"/>
          <p:nvPr>
            <p:ph type="body" idx="1"/>
          </p:nvPr>
        </p:nvSpPr>
        <p:spPr>
          <a:xfrm>
            <a:off x="837981" y="1825625"/>
            <a:ext cx="10512864" cy="4351338"/>
          </a:xfrm>
          <a:prstGeom prst="rect">
            <a:avLst/>
          </a:prstGeom>
        </p:spPr>
        <p:txBody>
          <a:bodyPr/>
          <a:lstStyle/>
          <a:p>
            <a:pPr/>
            <a:r>
              <a:t>Update functions, tentative ops, </a:t>
            </a:r>
            <a:r>
              <a:t>…</a:t>
            </a:r>
          </a:p>
          <a:p>
            <a:pPr/>
          </a:p>
          <a:p>
            <a:pPr/>
            <a:r>
              <a:t>Only critical if you want peer-to-peer sync</a:t>
            </a:r>
          </a:p>
          <a:p>
            <a:pPr lvl="1" marL="685594" indent="-228531">
              <a:spcBef>
                <a:spcPts val="500"/>
              </a:spcBef>
              <a:defRPr sz="2800"/>
            </a:pPr>
            <a:r>
              <a:t>i.e., disconnected operation AND ad-hoc connectivity</a:t>
            </a:r>
          </a:p>
        </p:txBody>
      </p:sp>
      <p:sp>
        <p:nvSpPr>
          <p:cNvPr id="578"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0" name="Title 3"/>
          <p:cNvSpPr txBox="1"/>
          <p:nvPr>
            <p:ph type="title"/>
          </p:nvPr>
        </p:nvSpPr>
        <p:spPr>
          <a:xfrm>
            <a:off x="837981" y="365126"/>
            <a:ext cx="10512864" cy="1325563"/>
          </a:xfrm>
          <a:prstGeom prst="rect">
            <a:avLst/>
          </a:prstGeom>
        </p:spPr>
        <p:txBody>
          <a:bodyPr/>
          <a:lstStyle>
            <a:lvl1pPr algn="ctr">
              <a:defRPr sz="4800"/>
            </a:lvl1pPr>
          </a:lstStyle>
          <a:p>
            <a:pPr/>
            <a:r>
              <a:t>What are Bayou’s take-away ideas?</a:t>
            </a:r>
          </a:p>
        </p:txBody>
      </p:sp>
      <p:sp>
        <p:nvSpPr>
          <p:cNvPr id="581" name="Content Placeholder 1"/>
          <p:cNvSpPr txBox="1"/>
          <p:nvPr>
            <p:ph type="body" idx="1"/>
          </p:nvPr>
        </p:nvSpPr>
        <p:spPr>
          <a:xfrm>
            <a:off x="468352" y="2092132"/>
            <a:ext cx="11530362" cy="5029201"/>
          </a:xfrm>
          <a:prstGeom prst="rect">
            <a:avLst/>
          </a:prstGeom>
        </p:spPr>
        <p:txBody>
          <a:bodyPr/>
          <a:lstStyle/>
          <a:p>
            <a:pPr marL="514359" indent="-514359">
              <a:buFontTx/>
              <a:buAutoNum type="arabicPeriod" startAt="1"/>
              <a:defRPr sz="2600"/>
            </a:pPr>
            <a:r>
              <a:t> </a:t>
            </a:r>
            <a:r>
              <a:rPr>
                <a:solidFill>
                  <a:srgbClr val="E77500"/>
                </a:solidFill>
              </a:rPr>
              <a:t>Eventual consistency</a:t>
            </a:r>
            <a:r>
              <a:t>: if updates stop, all replicas eventually the same</a:t>
            </a:r>
          </a:p>
          <a:p>
            <a:pPr marL="514359" indent="-514359">
              <a:buFontTx/>
              <a:buAutoNum type="arabicPeriod" startAt="1"/>
              <a:defRPr sz="2600">
                <a:solidFill>
                  <a:srgbClr val="E77500"/>
                </a:solidFill>
              </a:defRPr>
            </a:pPr>
          </a:p>
          <a:p>
            <a:pPr marL="514359" indent="-514359">
              <a:buFontTx/>
              <a:buAutoNum type="arabicPeriod" startAt="2"/>
              <a:defRPr sz="2600"/>
            </a:pPr>
            <a:r>
              <a:t> </a:t>
            </a:r>
            <a:r>
              <a:rPr>
                <a:solidFill>
                  <a:srgbClr val="E77500"/>
                </a:solidFill>
              </a:rPr>
              <a:t>Update functions </a:t>
            </a:r>
            <a:r>
              <a:t>for automatic app-driven conflict resolution</a:t>
            </a:r>
          </a:p>
          <a:p>
            <a:pPr marL="514359" indent="-514359">
              <a:buFontTx/>
              <a:buAutoNum type="arabicPeriod" startAt="2"/>
              <a:defRPr sz="2600"/>
            </a:pPr>
          </a:p>
          <a:p>
            <a:pPr marL="514359" indent="-514359">
              <a:buFontTx/>
              <a:buAutoNum type="arabicPeriod" startAt="3"/>
              <a:defRPr sz="2600"/>
            </a:pPr>
            <a:r>
              <a:t> </a:t>
            </a:r>
            <a:r>
              <a:rPr>
                <a:solidFill>
                  <a:srgbClr val="E77500"/>
                </a:solidFill>
              </a:rPr>
              <a:t>Ordered update log </a:t>
            </a:r>
            <a:r>
              <a:t>is the real truth, not the DB</a:t>
            </a:r>
          </a:p>
          <a:p>
            <a:pPr marL="514359" indent="-514359">
              <a:buFontTx/>
              <a:buAutoNum type="arabicPeriod" startAt="3"/>
              <a:defRPr sz="2600"/>
            </a:pPr>
          </a:p>
          <a:p>
            <a:pPr marL="514359" indent="-514359">
              <a:buFontTx/>
              <a:buAutoNum type="arabicPeriod" startAt="4"/>
              <a:defRPr sz="2600"/>
            </a:pPr>
            <a:r>
              <a:t> Use </a:t>
            </a:r>
            <a:r>
              <a:rPr>
                <a:solidFill>
                  <a:srgbClr val="E77500"/>
                </a:solidFill>
              </a:rPr>
              <a:t>Lamport clocks: </a:t>
            </a:r>
            <a:r>
              <a:t>eventual consistency that respects causality</a:t>
            </a:r>
          </a:p>
        </p:txBody>
      </p:sp>
      <p:sp>
        <p:nvSpPr>
          <p:cNvPr id="582" name="Slide Number Placeholder 2"/>
          <p:cNvSpPr txBox="1"/>
          <p:nvPr>
            <p:ph type="sldNum" sz="quarter" idx="4294967295"/>
          </p:nvPr>
        </p:nvSpPr>
        <p:spPr>
          <a:xfrm>
            <a:off x="11077233" y="6400153"/>
            <a:ext cx="273610"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4" name="Title 1"/>
          <p:cNvSpPr txBox="1"/>
          <p:nvPr>
            <p:ph type="title"/>
          </p:nvPr>
        </p:nvSpPr>
        <p:spPr>
          <a:xfrm>
            <a:off x="837981" y="365126"/>
            <a:ext cx="10512864" cy="1325563"/>
          </a:xfrm>
          <a:prstGeom prst="rect">
            <a:avLst/>
          </a:prstGeom>
        </p:spPr>
        <p:txBody>
          <a:bodyPr/>
          <a:lstStyle/>
          <a:p>
            <a:pPr/>
          </a:p>
        </p:txBody>
      </p:sp>
      <p:sp>
        <p:nvSpPr>
          <p:cNvPr id="585" name="Content Placeholder 2"/>
          <p:cNvSpPr txBox="1"/>
          <p:nvPr>
            <p:ph type="body" idx="1"/>
          </p:nvPr>
        </p:nvSpPr>
        <p:spPr>
          <a:xfrm>
            <a:off x="837981" y="1825625"/>
            <a:ext cx="10512864" cy="4351338"/>
          </a:xfrm>
          <a:prstGeom prst="rect">
            <a:avLst/>
          </a:prstGeom>
        </p:spPr>
        <p:txBody>
          <a:bodyPr/>
          <a:lstStyle/>
          <a:p>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Title 3"/>
          <p:cNvSpPr txBox="1"/>
          <p:nvPr>
            <p:ph type="title"/>
          </p:nvPr>
        </p:nvSpPr>
        <p:spPr>
          <a:xfrm>
            <a:off x="468350" y="365126"/>
            <a:ext cx="11441153" cy="1325563"/>
          </a:xfrm>
          <a:prstGeom prst="rect">
            <a:avLst/>
          </a:prstGeom>
        </p:spPr>
        <p:txBody>
          <a:bodyPr/>
          <a:lstStyle/>
          <a:p>
            <a:pPr>
              <a:defRPr sz="4400"/>
            </a:pPr>
            <a:r>
              <a:t>Bayou: </a:t>
            </a:r>
            <a:br/>
            <a:r>
              <a:rPr sz="3800"/>
              <a:t>A Weakly Connected Replicated Storage System</a:t>
            </a:r>
          </a:p>
        </p:txBody>
      </p:sp>
      <p:sp>
        <p:nvSpPr>
          <p:cNvPr id="111" name="Content Placeholder 1"/>
          <p:cNvSpPr txBox="1"/>
          <p:nvPr>
            <p:ph type="body" idx="1"/>
          </p:nvPr>
        </p:nvSpPr>
        <p:spPr>
          <a:xfrm>
            <a:off x="837982" y="1825625"/>
            <a:ext cx="10401518" cy="4351338"/>
          </a:xfrm>
          <a:prstGeom prst="rect">
            <a:avLst/>
          </a:prstGeom>
        </p:spPr>
        <p:txBody>
          <a:bodyPr/>
          <a:lstStyle/>
          <a:p>
            <a:pPr>
              <a:defRPr sz="2900"/>
            </a:pPr>
            <a:r>
              <a:t>Meeting room calendar application as case study in ordering and conflicts in a distributed system with </a:t>
            </a:r>
            <a:br/>
            <a:r>
              <a:t>poor connectivity</a:t>
            </a:r>
          </a:p>
          <a:p>
            <a:pPr>
              <a:defRPr sz="2900"/>
            </a:pPr>
          </a:p>
          <a:p>
            <a:pPr>
              <a:defRPr sz="2900"/>
            </a:pPr>
            <a:r>
              <a:t>Each calendar entry = room, time, set of participants</a:t>
            </a:r>
          </a:p>
          <a:p>
            <a:pPr>
              <a:defRPr sz="2900"/>
            </a:pPr>
          </a:p>
          <a:p>
            <a:pPr>
              <a:defRPr sz="2900"/>
            </a:pPr>
            <a:r>
              <a:t>Want everyone to see the same set of entries, </a:t>
            </a:r>
            <a:r>
              <a:rPr>
                <a:solidFill>
                  <a:srgbClr val="E77500"/>
                </a:solidFill>
              </a:rPr>
              <a:t>eventually</a:t>
            </a:r>
          </a:p>
          <a:p>
            <a:pPr lvl="1" marL="685594" indent="-228531">
              <a:spcBef>
                <a:spcPts val="500"/>
              </a:spcBef>
              <a:defRPr sz="2500"/>
            </a:pPr>
            <a:r>
              <a:t>Else users may double-book room</a:t>
            </a:r>
          </a:p>
          <a:p>
            <a:pPr lvl="2" marL="1142656" indent="-228531">
              <a:spcBef>
                <a:spcPts val="500"/>
              </a:spcBef>
              <a:defRPr sz="2200"/>
            </a:pPr>
            <a:r>
              <a:t>or avoid using an empty room</a:t>
            </a:r>
          </a:p>
        </p:txBody>
      </p:sp>
      <p:sp>
        <p:nvSpPr>
          <p:cNvPr id="112" name="Slide Number Placeholder 2"/>
          <p:cNvSpPr txBox="1"/>
          <p:nvPr>
            <p:ph type="sldNum" sz="quarter" idx="4294967295"/>
          </p:nvPr>
        </p:nvSpPr>
        <p:spPr>
          <a:xfrm>
            <a:off x="11161968" y="6400153"/>
            <a:ext cx="188875"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Title 3"/>
          <p:cNvSpPr txBox="1"/>
          <p:nvPr>
            <p:ph type="title"/>
          </p:nvPr>
        </p:nvSpPr>
        <p:spPr>
          <a:xfrm>
            <a:off x="837981" y="365126"/>
            <a:ext cx="10512864" cy="1325563"/>
          </a:xfrm>
          <a:prstGeom prst="rect">
            <a:avLst/>
          </a:prstGeom>
        </p:spPr>
        <p:txBody>
          <a:bodyPr/>
          <a:lstStyle>
            <a:lvl1pPr algn="ctr">
              <a:defRPr sz="6600"/>
            </a:lvl1pPr>
          </a:lstStyle>
          <a:p>
            <a:pPr/>
            <a:r>
              <a:t>Paper context</a:t>
            </a:r>
          </a:p>
        </p:txBody>
      </p:sp>
      <p:sp>
        <p:nvSpPr>
          <p:cNvPr id="115" name="Content Placeholder 4"/>
          <p:cNvSpPr txBox="1"/>
          <p:nvPr>
            <p:ph type="body" idx="1"/>
          </p:nvPr>
        </p:nvSpPr>
        <p:spPr>
          <a:xfrm>
            <a:off x="837981" y="2074125"/>
            <a:ext cx="11350843" cy="4647350"/>
          </a:xfrm>
          <a:prstGeom prst="rect">
            <a:avLst/>
          </a:prstGeom>
        </p:spPr>
        <p:txBody>
          <a:bodyPr/>
          <a:lstStyle/>
          <a:p>
            <a:pPr/>
            <a:r>
              <a:t>Early ’90s: Dawn of PDAs, laptops</a:t>
            </a:r>
          </a:p>
          <a:p>
            <a:pPr lvl="1" marL="685594" indent="-228531">
              <a:spcBef>
                <a:spcPts val="500"/>
              </a:spcBef>
              <a:defRPr sz="2800"/>
            </a:pPr>
            <a:r>
              <a:t>H/W clunky but showing clear potential</a:t>
            </a:r>
          </a:p>
          <a:p>
            <a:pPr lvl="1" marL="685594" indent="-228531">
              <a:spcBef>
                <a:spcPts val="500"/>
              </a:spcBef>
              <a:defRPr sz="2800"/>
            </a:pPr>
            <a:r>
              <a:t>Commercial devices did not have wireless.  </a:t>
            </a:r>
          </a:p>
          <a:p>
            <a:pPr/>
            <a:endParaRPr sz="2800"/>
          </a:p>
          <a:p>
            <a:pPr/>
            <a:r>
              <a:t>This problem has not gone away!</a:t>
            </a:r>
          </a:p>
          <a:p>
            <a:pPr lvl="1" marL="685594" indent="-228531">
              <a:spcBef>
                <a:spcPts val="500"/>
              </a:spcBef>
              <a:defRPr sz="2800"/>
            </a:pPr>
            <a:r>
              <a:t>Devices might be off, not have network access</a:t>
            </a:r>
          </a:p>
          <a:p>
            <a:pPr lvl="2" marL="1142656" indent="-228531">
              <a:spcBef>
                <a:spcPts val="500"/>
              </a:spcBef>
              <a:defRPr sz="2600"/>
            </a:pPr>
            <a:r>
              <a:t>Mainly outside the context of datacenters</a:t>
            </a:r>
            <a:endParaRPr sz="2400"/>
          </a:p>
          <a:p>
            <a:pPr lvl="1" marL="685594" indent="-228531">
              <a:spcBef>
                <a:spcPts val="500"/>
              </a:spcBef>
              <a:defRPr sz="2800"/>
            </a:pPr>
            <a:r>
              <a:t>Local write/reads still really fast</a:t>
            </a:r>
          </a:p>
          <a:p>
            <a:pPr lvl="2" marL="1142656" indent="-228531">
              <a:spcBef>
                <a:spcPts val="500"/>
              </a:spcBef>
              <a:defRPr sz="2600"/>
            </a:pPr>
            <a:r>
              <a:t>Even in datacenters when replicas are far away (geo-replicated)</a:t>
            </a:r>
          </a:p>
        </p:txBody>
      </p:sp>
      <p:sp>
        <p:nvSpPr>
          <p:cNvPr id="116" name="Slide Number Placeholder 2"/>
          <p:cNvSpPr txBox="1"/>
          <p:nvPr>
            <p:ph type="sldNum" sz="quarter" idx="4294967295"/>
          </p:nvPr>
        </p:nvSpPr>
        <p:spPr>
          <a:xfrm>
            <a:off x="11161968" y="6400153"/>
            <a:ext cx="188875"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Title 3"/>
          <p:cNvSpPr txBox="1"/>
          <p:nvPr>
            <p:ph type="title"/>
          </p:nvPr>
        </p:nvSpPr>
        <p:spPr>
          <a:xfrm>
            <a:off x="837981" y="365126"/>
            <a:ext cx="10512864" cy="1325563"/>
          </a:xfrm>
          <a:prstGeom prst="rect">
            <a:avLst/>
          </a:prstGeom>
        </p:spPr>
        <p:txBody>
          <a:bodyPr/>
          <a:lstStyle>
            <a:lvl1pPr algn="ctr">
              <a:defRPr sz="5400"/>
            </a:lvl1pPr>
          </a:lstStyle>
          <a:p>
            <a:pPr/>
            <a:r>
              <a:t>Why not just a central server?</a:t>
            </a:r>
          </a:p>
        </p:txBody>
      </p:sp>
      <p:sp>
        <p:nvSpPr>
          <p:cNvPr id="119" name="Content Placeholder 1"/>
          <p:cNvSpPr txBox="1"/>
          <p:nvPr>
            <p:ph type="body" idx="1"/>
          </p:nvPr>
        </p:nvSpPr>
        <p:spPr>
          <a:xfrm>
            <a:off x="837982" y="1825625"/>
            <a:ext cx="10512861" cy="4351338"/>
          </a:xfrm>
          <a:prstGeom prst="rect">
            <a:avLst/>
          </a:prstGeom>
        </p:spPr>
        <p:txBody>
          <a:bodyPr/>
          <a:lstStyle/>
          <a:p>
            <a:pPr/>
            <a:r>
              <a:t>Want my calendar on a disconnected mobile phone</a:t>
            </a:r>
          </a:p>
          <a:p>
            <a:pPr lvl="1" marL="685594" indent="-228531">
              <a:spcBef>
                <a:spcPts val="500"/>
              </a:spcBef>
              <a:defRPr sz="2800"/>
            </a:pPr>
            <a:r>
              <a:t>i.e., each user wants database replicated on their device</a:t>
            </a:r>
          </a:p>
          <a:p>
            <a:pPr lvl="1" marL="685594" indent="-228531">
              <a:spcBef>
                <a:spcPts val="500"/>
              </a:spcBef>
              <a:defRPr sz="2800"/>
            </a:pPr>
            <a:r>
              <a:t>Not just a single copy</a:t>
            </a:r>
          </a:p>
          <a:p>
            <a:pPr/>
            <a:endParaRPr sz="2800"/>
          </a:p>
          <a:p>
            <a:pPr/>
            <a:r>
              <a:t>Want ad-hoc connectivity</a:t>
            </a:r>
          </a:p>
          <a:p>
            <a:pPr lvl="1" marL="685594" indent="-228531">
              <a:spcBef>
                <a:spcPts val="500"/>
              </a:spcBef>
              <a:defRPr sz="2800"/>
            </a:pPr>
            <a:r>
              <a:t>e.g., Alice and Bob see each other at coffee shop and synchronize databases</a:t>
            </a:r>
          </a:p>
        </p:txBody>
      </p:sp>
      <p:sp>
        <p:nvSpPr>
          <p:cNvPr id="120" name="Slide Number Placeholder 2"/>
          <p:cNvSpPr txBox="1"/>
          <p:nvPr>
            <p:ph type="sldNum" sz="quarter" idx="4294967295"/>
          </p:nvPr>
        </p:nvSpPr>
        <p:spPr>
          <a:xfrm>
            <a:off x="11161968" y="6400153"/>
            <a:ext cx="188875"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19">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1" fill="hold">
                                  <p:stCondLst>
                                    <p:cond delay="0"/>
                                  </p:stCondLst>
                                  <p:iterate type="el" backwards="0">
                                    <p:tmAbs val="0"/>
                                  </p:iterate>
                                  <p:childTnLst>
                                    <p:set>
                                      <p:cBhvr>
                                        <p:cTn id="10" fill="hold"/>
                                        <p:tgtEl>
                                          <p:spTgt spid="119">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19" grpId="1"/>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Title 3"/>
          <p:cNvSpPr txBox="1"/>
          <p:nvPr>
            <p:ph type="title"/>
          </p:nvPr>
        </p:nvSpPr>
        <p:spPr>
          <a:xfrm>
            <a:off x="837981" y="365126"/>
            <a:ext cx="10512864" cy="1325563"/>
          </a:xfrm>
          <a:prstGeom prst="rect">
            <a:avLst/>
          </a:prstGeom>
        </p:spPr>
        <p:txBody>
          <a:bodyPr/>
          <a:lstStyle/>
          <a:p>
            <a:pPr/>
            <a:r>
              <a:t>How to synchronize databases?</a:t>
            </a:r>
          </a:p>
        </p:txBody>
      </p:sp>
      <p:sp>
        <p:nvSpPr>
          <p:cNvPr id="125" name="Content Placeholder 1"/>
          <p:cNvSpPr txBox="1"/>
          <p:nvPr>
            <p:ph type="body" idx="1"/>
          </p:nvPr>
        </p:nvSpPr>
        <p:spPr>
          <a:xfrm>
            <a:off x="837981" y="1825625"/>
            <a:ext cx="10512864" cy="4351338"/>
          </a:xfrm>
          <a:prstGeom prst="rect">
            <a:avLst/>
          </a:prstGeom>
        </p:spPr>
        <p:txBody>
          <a:bodyPr/>
          <a:lstStyle/>
          <a:p>
            <a:pPr marL="223960" indent="-223960" defTabSz="895843">
              <a:spcBef>
                <a:spcPts val="900"/>
              </a:spcBef>
              <a:defRPr sz="3136"/>
            </a:pPr>
            <a:r>
              <a:t>Suppose two users are in Bluetooth range</a:t>
            </a:r>
          </a:p>
          <a:p>
            <a:pPr lvl="1" marL="671882" indent="-223960" defTabSz="895843">
              <a:spcBef>
                <a:spcPts val="400"/>
              </a:spcBef>
              <a:defRPr sz="2744"/>
            </a:pPr>
            <a:r>
              <a:t>Each sends entire calendar database to other</a:t>
            </a:r>
          </a:p>
          <a:p>
            <a:pPr lvl="1" marL="671882" indent="-223960" defTabSz="895843">
              <a:spcBef>
                <a:spcPts val="400"/>
              </a:spcBef>
              <a:defRPr sz="2744"/>
            </a:pPr>
            <a:r>
              <a:t>Possibly expend lots of network bandwidth</a:t>
            </a:r>
          </a:p>
          <a:p>
            <a:pPr marL="223960" indent="-223960" defTabSz="895843">
              <a:spcBef>
                <a:spcPts val="900"/>
              </a:spcBef>
              <a:defRPr sz="3136"/>
            </a:pPr>
            <a:endParaRPr sz="2744"/>
          </a:p>
          <a:p>
            <a:pPr marL="223960" indent="-223960" defTabSz="895843">
              <a:spcBef>
                <a:spcPts val="900"/>
              </a:spcBef>
              <a:defRPr sz="3136"/>
            </a:pPr>
            <a:r>
              <a:t>What if the calendars </a:t>
            </a:r>
            <a:r>
              <a:rPr>
                <a:solidFill>
                  <a:srgbClr val="E77500"/>
                </a:solidFill>
              </a:rPr>
              <a:t>conflict</a:t>
            </a:r>
            <a:r>
              <a:t>, e.g., the two calendars have concurrent meetings in a room?</a:t>
            </a:r>
          </a:p>
          <a:p>
            <a:pPr lvl="1" marL="671882" indent="-223960" defTabSz="895843">
              <a:spcBef>
                <a:spcPts val="400"/>
              </a:spcBef>
              <a:defRPr sz="2744"/>
            </a:pPr>
            <a:r>
              <a:t>iPhone sync keeps both meetings</a:t>
            </a:r>
          </a:p>
          <a:p>
            <a:pPr lvl="1" marL="671882" indent="-223960" defTabSz="895843">
              <a:spcBef>
                <a:spcPts val="400"/>
              </a:spcBef>
              <a:defRPr sz="2744"/>
            </a:pPr>
          </a:p>
          <a:p>
            <a:pPr lvl="1" marL="671882" indent="-223960" defTabSz="895843">
              <a:spcBef>
                <a:spcPts val="400"/>
              </a:spcBef>
              <a:defRPr sz="2744"/>
            </a:pPr>
            <a:r>
              <a:t>Want to do better: </a:t>
            </a:r>
            <a:r>
              <a:rPr>
                <a:solidFill>
                  <a:srgbClr val="E77500"/>
                </a:solidFill>
              </a:rPr>
              <a:t>automatic conflict resolution</a:t>
            </a:r>
          </a:p>
        </p:txBody>
      </p:sp>
      <p:sp>
        <p:nvSpPr>
          <p:cNvPr id="126" name="Slide Number Placeholder 2"/>
          <p:cNvSpPr txBox="1"/>
          <p:nvPr>
            <p:ph type="sldNum" sz="quarter" idx="4294967295"/>
          </p:nvPr>
        </p:nvSpPr>
        <p:spPr>
          <a:xfrm>
            <a:off x="11161968" y="6400153"/>
            <a:ext cx="188875"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25">
                                            <p:txEl>
                                              <p:pRg st="4" end="4"/>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125">
                                            <p:txEl>
                                              <p:pRg st="5" end="5"/>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1" fill="hold">
                                  <p:stCondLst>
                                    <p:cond delay="0"/>
                                  </p:stCondLst>
                                  <p:iterate type="el" backwards="0">
                                    <p:tmAbs val="0"/>
                                  </p:iterate>
                                  <p:childTnLst>
                                    <p:set>
                                      <p:cBhvr>
                                        <p:cTn id="12" fill="hold"/>
                                        <p:tgtEl>
                                          <p:spTgt spid="125">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25">
                                            <p:txEl>
                                              <p:pRg st="7" end="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25" grpId="1"/>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Title 3"/>
          <p:cNvSpPr txBox="1"/>
          <p:nvPr>
            <p:ph type="title"/>
          </p:nvPr>
        </p:nvSpPr>
        <p:spPr>
          <a:xfrm>
            <a:off x="468350" y="365125"/>
            <a:ext cx="11285036" cy="1441373"/>
          </a:xfrm>
          <a:prstGeom prst="rect">
            <a:avLst/>
          </a:prstGeom>
        </p:spPr>
        <p:txBody>
          <a:bodyPr/>
          <a:lstStyle/>
          <a:p>
            <a:pPr algn="ctr" defTabSz="886702">
              <a:defRPr sz="4656"/>
            </a:pPr>
            <a:r>
              <a:t>Automatic conflict resolution:  </a:t>
            </a:r>
            <a:br/>
            <a:r>
              <a:t>Granularity of “conflicts”</a:t>
            </a:r>
          </a:p>
        </p:txBody>
      </p:sp>
      <p:sp>
        <p:nvSpPr>
          <p:cNvPr id="129" name="Content Placeholder 1"/>
          <p:cNvSpPr txBox="1"/>
          <p:nvPr>
            <p:ph type="body" idx="1"/>
          </p:nvPr>
        </p:nvSpPr>
        <p:spPr>
          <a:xfrm>
            <a:off x="653165" y="2189937"/>
            <a:ext cx="11345548" cy="4348977"/>
          </a:xfrm>
          <a:prstGeom prst="rect">
            <a:avLst/>
          </a:prstGeom>
        </p:spPr>
        <p:txBody>
          <a:bodyPr/>
          <a:lstStyle/>
          <a:p>
            <a:pPr>
              <a:defRPr sz="2900"/>
            </a:pPr>
            <a:r>
              <a:t>Can’t just view the calendar database as abstract bits:</a:t>
            </a:r>
          </a:p>
          <a:p>
            <a:pPr lvl="1" marL="685594" indent="-228531">
              <a:spcBef>
                <a:spcPts val="500"/>
              </a:spcBef>
              <a:defRPr sz="2500"/>
            </a:pPr>
            <a:r>
              <a:t>Too little information to resolve conflicts:</a:t>
            </a:r>
          </a:p>
          <a:p>
            <a:pPr lvl="2" marL="1142656" indent="-228531">
              <a:spcBef>
                <a:spcPts val="500"/>
              </a:spcBef>
              <a:defRPr sz="2200"/>
            </a:pPr>
          </a:p>
          <a:p>
            <a:pPr lvl="1" marL="971565" indent="-514359">
              <a:spcBef>
                <a:spcPts val="500"/>
              </a:spcBef>
              <a:buFontTx/>
              <a:buAutoNum type="arabicPeriod" startAt="1"/>
              <a:defRPr sz="2500"/>
            </a:pPr>
            <a:r>
              <a:t>“Both files have changed” can </a:t>
            </a:r>
            <a:r>
              <a:rPr>
                <a:solidFill>
                  <a:srgbClr val="E77500"/>
                </a:solidFill>
              </a:rPr>
              <a:t>falsely conclude </a:t>
            </a:r>
            <a:r>
              <a:t>calendar conflict</a:t>
            </a:r>
          </a:p>
          <a:p>
            <a:pPr lvl="2" marL="1142656" indent="-228531">
              <a:spcBef>
                <a:spcPts val="500"/>
              </a:spcBef>
              <a:defRPr sz="2200"/>
            </a:pPr>
            <a:r>
              <a:t>e.g., Monday 10am meeting in room 3 and Tuesday 11am meeting in room 4</a:t>
            </a:r>
          </a:p>
          <a:p>
            <a:pPr lvl="2" marL="1142656" indent="-228531">
              <a:spcBef>
                <a:spcPts val="500"/>
              </a:spcBef>
              <a:defRPr sz="2200"/>
            </a:pPr>
          </a:p>
          <a:p>
            <a:pPr lvl="1" marL="971565" indent="-514359">
              <a:spcBef>
                <a:spcPts val="500"/>
              </a:spcBef>
              <a:buFontTx/>
              <a:buAutoNum type="arabicPeriod" startAt="1"/>
              <a:defRPr sz="2500"/>
            </a:pPr>
            <a:r>
              <a:t>“Distinct record in each db changed” can </a:t>
            </a:r>
            <a:r>
              <a:rPr>
                <a:solidFill>
                  <a:srgbClr val="E77500"/>
                </a:solidFill>
              </a:rPr>
              <a:t>falsely conclude </a:t>
            </a:r>
            <a:r>
              <a:t>no conflict</a:t>
            </a:r>
          </a:p>
          <a:p>
            <a:pPr lvl="2" marL="1142656" indent="-228531">
              <a:spcBef>
                <a:spcPts val="500"/>
              </a:spcBef>
              <a:defRPr sz="2200"/>
            </a:pPr>
            <a:r>
              <a:t>e.g., Monday 10–11am meeting in room 3 Doug attending, </a:t>
            </a:r>
            <a:br/>
            <a:r>
              <a:t>        Monday 10–11am meeting in room 4 Doug attending, </a:t>
            </a:r>
            <a:r>
              <a:t>…</a:t>
            </a:r>
          </a:p>
        </p:txBody>
      </p:sp>
      <p:sp>
        <p:nvSpPr>
          <p:cNvPr id="130" name="Slide Number Placeholder 2"/>
          <p:cNvSpPr txBox="1"/>
          <p:nvPr>
            <p:ph type="sldNum" sz="quarter" idx="4294967295"/>
          </p:nvPr>
        </p:nvSpPr>
        <p:spPr>
          <a:xfrm>
            <a:off x="11161968" y="6400153"/>
            <a:ext cx="188875"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29">
                                            <p:txEl>
                                              <p:pRg st="3" end="3"/>
                                            </p:txEl>
                                          </p:spTgt>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1" fill="hold">
                                  <p:stCondLst>
                                    <p:cond delay="0"/>
                                  </p:stCondLst>
                                  <p:iterate type="el" backwards="0">
                                    <p:tmAbs val="0"/>
                                  </p:iterate>
                                  <p:childTnLst>
                                    <p:set>
                                      <p:cBhvr>
                                        <p:cTn id="9" fill="hold"/>
                                        <p:tgtEl>
                                          <p:spTgt spid="129">
                                            <p:txEl>
                                              <p:pRg st="4" end="4"/>
                                            </p:txEl>
                                          </p:spTgt>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1" fill="hold">
                                  <p:stCondLst>
                                    <p:cond delay="0"/>
                                  </p:stCondLst>
                                  <p:iterate type="el" backwards="0">
                                    <p:tmAbs val="0"/>
                                  </p:iterate>
                                  <p:childTnLst>
                                    <p:set>
                                      <p:cBhvr>
                                        <p:cTn id="12" fill="hold"/>
                                        <p:tgtEl>
                                          <p:spTgt spid="129">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29">
                                            <p:txEl>
                                              <p:pRg st="6" end="6"/>
                                            </p:txEl>
                                          </p:spTgt>
                                        </p:tgtEl>
                                        <p:attrNameLst>
                                          <p:attrName>style.visibility</p:attrName>
                                        </p:attrNameLst>
                                      </p:cBhvr>
                                      <p:to>
                                        <p:strVal val="visible"/>
                                      </p:to>
                                    </p:set>
                                  </p:childTnLst>
                                </p:cTn>
                              </p:par>
                            </p:childTnLst>
                          </p:cTn>
                        </p:par>
                        <p:par>
                          <p:cTn id="17" fill="hold">
                            <p:stCondLst>
                              <p:cond delay="0"/>
                            </p:stCondLst>
                            <p:childTnLst>
                              <p:par>
                                <p:cTn id="18" presetClass="entr" nodeType="afterEffect" presetSubtype="0" presetID="1" grpId="1" fill="hold">
                                  <p:stCondLst>
                                    <p:cond delay="0"/>
                                  </p:stCondLst>
                                  <p:iterate type="el" backwards="0">
                                    <p:tmAbs val="0"/>
                                  </p:iterate>
                                  <p:childTnLst>
                                    <p:set>
                                      <p:cBhvr>
                                        <p:cTn id="19" fill="hold"/>
                                        <p:tgtEl>
                                          <p:spTgt spid="129">
                                            <p:txEl>
                                              <p:pRg st="7" end="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29"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Title 3"/>
          <p:cNvSpPr txBox="1"/>
          <p:nvPr>
            <p:ph type="title"/>
          </p:nvPr>
        </p:nvSpPr>
        <p:spPr>
          <a:xfrm>
            <a:off x="837981" y="365126"/>
            <a:ext cx="10512864" cy="1325563"/>
          </a:xfrm>
          <a:prstGeom prst="rect">
            <a:avLst/>
          </a:prstGeom>
        </p:spPr>
        <p:txBody>
          <a:bodyPr/>
          <a:lstStyle>
            <a:lvl1pPr algn="ctr"/>
          </a:lstStyle>
          <a:p>
            <a:pPr/>
            <a:r>
              <a:t>Application-specific conflict resolution</a:t>
            </a:r>
          </a:p>
        </p:txBody>
      </p:sp>
      <p:sp>
        <p:nvSpPr>
          <p:cNvPr id="135" name="Content Placeholder 1"/>
          <p:cNvSpPr txBox="1"/>
          <p:nvPr>
            <p:ph type="body" idx="1"/>
          </p:nvPr>
        </p:nvSpPr>
        <p:spPr>
          <a:xfrm>
            <a:off x="837982" y="1825625"/>
            <a:ext cx="10884118" cy="4351338"/>
          </a:xfrm>
          <a:prstGeom prst="rect">
            <a:avLst/>
          </a:prstGeom>
        </p:spPr>
        <p:txBody>
          <a:bodyPr/>
          <a:lstStyle/>
          <a:p>
            <a:pPr>
              <a:defRPr sz="3600"/>
            </a:pPr>
            <a:r>
              <a:t>Intelligence that can identify and resolve conflicts</a:t>
            </a:r>
          </a:p>
          <a:p>
            <a:pPr lvl="1" marL="685594" indent="-228531">
              <a:spcBef>
                <a:spcPts val="500"/>
              </a:spcBef>
            </a:pPr>
          </a:p>
          <a:p>
            <a:pPr lvl="1" marL="685594" indent="-228531">
              <a:spcBef>
                <a:spcPts val="500"/>
              </a:spcBef>
            </a:pPr>
            <a:r>
              <a:t>More like users’ updates: read database, think, change request to eliminate conflict</a:t>
            </a:r>
            <a:endParaRPr sz="2800"/>
          </a:p>
          <a:p>
            <a:pPr lvl="1" marL="685594" indent="-228531">
              <a:spcBef>
                <a:spcPts val="500"/>
              </a:spcBef>
            </a:pPr>
            <a:endParaRPr sz="2800"/>
          </a:p>
          <a:p>
            <a:pPr lvl="1" marL="685594" indent="-228531">
              <a:spcBef>
                <a:spcPts val="500"/>
              </a:spcBef>
            </a:pPr>
            <a:r>
              <a:t>Must ensure all nodes resolve conflicts in the same way to keep replicas consistent</a:t>
            </a:r>
          </a:p>
        </p:txBody>
      </p:sp>
      <p:sp>
        <p:nvSpPr>
          <p:cNvPr id="136" name="Slide Number Placeholder 2"/>
          <p:cNvSpPr txBox="1"/>
          <p:nvPr>
            <p:ph type="sldNum" sz="quarter" idx="4294967295"/>
          </p:nvPr>
        </p:nvSpPr>
        <p:spPr>
          <a:xfrm>
            <a:off x="11161968" y="6400153"/>
            <a:ext cx="188875" cy="27752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Helvetica Neue Medium"/>
        <a:ea typeface="Helvetica Neue Medium"/>
        <a:cs typeface="Helvetica Neue Medium"/>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Helvetica Neue Medium"/>
        <a:ea typeface="Helvetica Neue Medium"/>
        <a:cs typeface="Helvetica Neue Medium"/>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