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23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/>
    <p:restoredTop sz="69592"/>
  </p:normalViewPr>
  <p:slideViewPr>
    <p:cSldViewPr snapToGrid="0" snapToObjects="1">
      <p:cViewPr varScale="1">
        <p:scale>
          <a:sx n="87" d="100"/>
          <a:sy n="87" d="100"/>
        </p:scale>
        <p:origin x="1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Q: What is bad about the arrays growing</a:t>
            </a:r>
            <a:r>
              <a:rPr lang="en-US" baseline="0" dirty="0"/>
              <a:t> without bound?</a:t>
            </a:r>
          </a:p>
          <a:p>
            <a:pPr algn="l"/>
            <a:endParaRPr lang="en-US" baseline="0" dirty="0"/>
          </a:p>
          <a:p>
            <a:pPr algn="l"/>
            <a:r>
              <a:rPr lang="en-US" baseline="0" dirty="0"/>
              <a:t>Q: How does the client KNOW the server got the "done with </a:t>
            </a:r>
            <a:r>
              <a:rPr lang="en-US" baseline="0" dirty="0" err="1"/>
              <a:t>xid</a:t>
            </a:r>
            <a:r>
              <a:rPr lang="en-US" baseline="0" dirty="0"/>
              <a:t> x" message?</a:t>
            </a:r>
          </a:p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Digital systems don’t have this issue because they follow three steps:</a:t>
            </a:r>
          </a:p>
          <a:p>
            <a:r>
              <a:rPr lang="en-US" baseline="0" dirty="0"/>
              <a:t>1) Log intention to perform action</a:t>
            </a:r>
          </a:p>
          <a:p>
            <a:r>
              <a:rPr lang="en-US" baseline="0" dirty="0"/>
              <a:t>2) Perform action</a:t>
            </a:r>
          </a:p>
          <a:p>
            <a:r>
              <a:rPr lang="en-US" baseline="0" dirty="0"/>
              <a:t>3) Commit action – no take-backs after this point</a:t>
            </a:r>
          </a:p>
          <a:p>
            <a:endParaRPr lang="en-US" baseline="0" dirty="0"/>
          </a:p>
          <a:p>
            <a:r>
              <a:rPr lang="en-US" baseline="0" dirty="0"/>
              <a:t>If crash happens before step 3, the action can be reversed. The issue with external actions is that actions can’t be reversed – the ATM can’t take back the $100 after it’s been dispensed.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What should the client do??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Can you think of modification to make the RPC request idempotent?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Q: What bad thing can happen here? Where is at least once going</a:t>
            </a:r>
            <a:r>
              <a:rPr lang="en-US" b="1" baseline="0" dirty="0"/>
              <a:t> to hurt us here?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Even though each individual RPC request is idempotent, interactions between RPC requests can cause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/>
          </a:bodyPr>
          <a:lstStyle/>
          <a:p>
            <a:r>
              <a:rPr lang="en-US" dirty="0"/>
              <a:t>RPCs and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4</a:t>
            </a:r>
          </a:p>
          <a:p>
            <a:endParaRPr lang="en-US" dirty="0"/>
          </a:p>
          <a:p>
            <a:r>
              <a:rPr lang="en-US" u="sng" dirty="0"/>
              <a:t>Jialin Ding</a:t>
            </a:r>
            <a:r>
              <a:rPr lang="en-US" dirty="0"/>
              <a:t>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51036"/>
            <a:ext cx="10515600" cy="4731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Idea: server RPC stub detects duplicate requests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Returns previous reply instead of re-running handler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Test: Server stub sees same function, same arguments twice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No!</a:t>
            </a:r>
            <a:r>
              <a:rPr lang="en-US" sz="2400" dirty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1353800" cy="2153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includes unique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/>
              <a:t>) with each RPC request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uses same xid for retransmitted requests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 Stub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a unique client ID (e.g., IP address) with the current time of 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unique client ID with a sequence number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Providing unique XIDs</a:t>
            </a:r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1188"/>
            <a:ext cx="10515600" cy="42332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>
              <a:lnSpc>
                <a:spcPct val="110000"/>
              </a:lnSpc>
            </a:pPr>
            <a:r>
              <a:rPr lang="en-US" sz="2200" dirty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pPr>
              <a:lnSpc>
                <a:spcPct val="11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4399"/>
            <a:ext cx="10695039" cy="4895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seen and old arrays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Suppose xid = ⟨unique client id, sequence no.⟩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⟨42, 1000⟩, ⟨42, 1001⟩, ⟨42, 1002⟩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Client includes “seen all replies ≤ X” with every RPC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Much like TCP sequence numbers, acks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Each one of these is cumulative: later seen messages subsume earlier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5407"/>
            <a:ext cx="992812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 </a:t>
            </a:r>
            <a:r>
              <a:rPr lang="en-US" dirty="0"/>
              <a:t>How to handle a duplicate request while the original is still executing?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Server doesn’t know reply yet. And we don’t want to run procedure twice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Idea: Add a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/>
              <a:t> flag per executing RPC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Server waits for the procedure to finish, or ignores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Concurrent requests</a:t>
            </a:r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Server may crash and restart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Does server need to write its arrays to disk?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Yes!  On server crash and restart: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/>
              <a:t> arrays are only in memory: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Server will forget, </a:t>
            </a:r>
            <a:r>
              <a:rPr lang="en-US" dirty="0">
                <a:solidFill>
                  <a:srgbClr val="FF0000"/>
                </a:solidFill>
              </a:rPr>
              <a:t>accept duplicate requests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Server crash and restart</a:t>
            </a:r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89653"/>
            <a:ext cx="10739284" cy="48958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Need retransmission of at least once scheme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the duplicate filtering of at most once scheme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client crashes, client needs to record pending RPCs on disk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So it can replay them with the same unique identifier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story for making server reliable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Even if server fails, it needs to continue with full state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Exactly-once?</a:t>
            </a:r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24072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Imagine that remote operation triggers an external physical thing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e.g., dispense $100 from an ATM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ATM could crash immediately before or after dispensing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Don’</a:t>
            </a:r>
            <a:r>
              <a:rPr lang="en-US" altLang="ja-JP" dirty="0"/>
              <a:t>t know which one happened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Operation is not atomic (logging and dispensing are separate actions)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Can’t achieve exactly-once in general, </a:t>
            </a:r>
            <a:r>
              <a:rPr lang="en-US" altLang="en-US" dirty="0"/>
              <a:t>in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Exactly-once for external actions?</a:t>
            </a:r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8"/>
            <a:ext cx="9471515" cy="5268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Help support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At-least-once w/ retransmission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At-most-once w/ duplicate filtering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Discard server state w/ cumulative </a:t>
            </a:r>
            <a:r>
              <a:rPr lang="en-US" dirty="0" err="1"/>
              <a:t>acks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Exactly-once with: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at-least-once + at-most-once + fault tolerance + no external actions</a:t>
            </a:r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mr-IN" dirty="0"/>
              <a:t>…</a:t>
            </a:r>
            <a:r>
              <a:rPr lang="en-US" dirty="0"/>
              <a:t> this time!!!</a:t>
            </a:r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7123" y="2091339"/>
            <a:ext cx="324460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Failures, from client’s </a:t>
            </a:r>
            <a:r>
              <a:rPr lang="en-US" dirty="0"/>
              <a:t>perspective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Simplest scheme for handling failures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Client stub waits for a response, for a while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Response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/>
              <a:t>message from the server stub</a:t>
            </a:r>
          </a:p>
          <a:p>
            <a:pPr lvl="2">
              <a:lnSpc>
                <a:spcPct val="11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If no response arrives after a fixed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/>
              <a:t> time period, then client stub re-sends the request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Repeat the above a few times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Still no response?  Return an error to the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side effects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17CB7-E525-E02D-03BB-5BBDD4F5E849}"/>
              </a:ext>
            </a:extLst>
          </p:cNvPr>
          <p:cNvSpPr/>
          <p:nvPr/>
        </p:nvSpPr>
        <p:spPr>
          <a:xfrm>
            <a:off x="8744195" y="2974547"/>
            <a:ext cx="324460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Debit is not idempotent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975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Yes: If they are read-only operations with no side effects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read a key’s value in a database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Yes: If the application has its own functionality to cope with duplication and reordering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will need this in Assignments 3 onwards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At-Least-Once ever okay?</a:t>
            </a:r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1278</Words>
  <Application>Microsoft Macintosh PowerPoint</Application>
  <PresentationFormat>Widescreen</PresentationFormat>
  <Paragraphs>252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Consolas</vt:lpstr>
      <vt:lpstr>Courier</vt:lpstr>
      <vt:lpstr>Helvetica Neue Medium</vt:lpstr>
      <vt:lpstr>Wingdings</vt:lpstr>
      <vt:lpstr>Office Theme</vt:lpstr>
      <vt:lpstr>RPCs and Failure</vt:lpstr>
      <vt:lpstr>Last Time: RPCs and Network Comm.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Exactly-once?</vt:lpstr>
      <vt:lpstr>Exactly-once for external actions?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Ding, Jialin</cp:lastModifiedBy>
  <cp:revision>50</cp:revision>
  <cp:lastPrinted>2021-02-08T14:50:45Z</cp:lastPrinted>
  <dcterms:created xsi:type="dcterms:W3CDTF">2018-09-09T13:59:16Z</dcterms:created>
  <dcterms:modified xsi:type="dcterms:W3CDTF">2025-09-15T00:38:04Z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e68092-05df-4271-8e3e-b2a4c82ba797_Enabled">
    <vt:lpwstr>true</vt:lpwstr>
  </property>
  <property fmtid="{D5CDD505-2E9C-101B-9397-08002B2CF9AE}" pid="3" name="MSIP_Label_19e68092-05df-4271-8e3e-b2a4c82ba797_SetDate">
    <vt:lpwstr>2025-09-12T20:18:21Z</vt:lpwstr>
  </property>
  <property fmtid="{D5CDD505-2E9C-101B-9397-08002B2CF9AE}" pid="4" name="MSIP_Label_19e68092-05df-4271-8e3e-b2a4c82ba797_Method">
    <vt:lpwstr>Standard</vt:lpwstr>
  </property>
  <property fmtid="{D5CDD505-2E9C-101B-9397-08002B2CF9AE}" pid="5" name="MSIP_Label_19e68092-05df-4271-8e3e-b2a4c82ba797_Name">
    <vt:lpwstr>Amazon Confidential</vt:lpwstr>
  </property>
  <property fmtid="{D5CDD505-2E9C-101B-9397-08002B2CF9AE}" pid="6" name="MSIP_Label_19e68092-05df-4271-8e3e-b2a4c82ba797_SiteId">
    <vt:lpwstr>5280104a-472d-4538-9ccf-1e1d0efe8b1b</vt:lpwstr>
  </property>
  <property fmtid="{D5CDD505-2E9C-101B-9397-08002B2CF9AE}" pid="7" name="MSIP_Label_19e68092-05df-4271-8e3e-b2a4c82ba797_ActionId">
    <vt:lpwstr>6998d04f-4412-4f5b-9ad1-e7d4e415d9a0</vt:lpwstr>
  </property>
  <property fmtid="{D5CDD505-2E9C-101B-9397-08002B2CF9AE}" pid="8" name="MSIP_Label_19e68092-05df-4271-8e3e-b2a4c82ba797_ContentBits">
    <vt:lpwstr>0</vt:lpwstr>
  </property>
  <property fmtid="{D5CDD505-2E9C-101B-9397-08002B2CF9AE}" pid="9" name="MSIP_Label_19e68092-05df-4271-8e3e-b2a4c82ba797_Tag">
    <vt:lpwstr>50, 3, 0, 1</vt:lpwstr>
  </property>
</Properties>
</file>