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95" r:id="rId3"/>
    <p:sldId id="297" r:id="rId4"/>
    <p:sldId id="299" r:id="rId5"/>
    <p:sldId id="298" r:id="rId6"/>
    <p:sldId id="302" r:id="rId7"/>
    <p:sldId id="314" r:id="rId8"/>
    <p:sldId id="301" r:id="rId9"/>
    <p:sldId id="303" r:id="rId10"/>
    <p:sldId id="306" r:id="rId11"/>
    <p:sldId id="305" r:id="rId12"/>
    <p:sldId id="307" r:id="rId13"/>
    <p:sldId id="304" r:id="rId14"/>
    <p:sldId id="279" r:id="rId15"/>
    <p:sldId id="313" r:id="rId16"/>
    <p:sldId id="282" r:id="rId17"/>
    <p:sldId id="283" r:id="rId18"/>
    <p:sldId id="308" r:id="rId19"/>
    <p:sldId id="284" r:id="rId20"/>
    <p:sldId id="285" r:id="rId21"/>
    <p:sldId id="311" r:id="rId22"/>
    <p:sldId id="309" r:id="rId23"/>
    <p:sldId id="310" r:id="rId24"/>
    <p:sldId id="312" r:id="rId25"/>
    <p:sldId id="292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7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480"/>
    <p:restoredTop sz="77823"/>
  </p:normalViewPr>
  <p:slideViewPr>
    <p:cSldViewPr snapToGrid="0" snapToObjects="1">
      <p:cViewPr varScale="1">
        <p:scale>
          <a:sx n="98" d="100"/>
          <a:sy n="98" d="100"/>
        </p:scale>
        <p:origin x="179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34DF139-8948-BD40-9FA3-A6EFC8080562}" type="datetimeFigureOut">
              <a:rPr lang="en-US" smtClean="0"/>
              <a:t>9/7/25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D59E83-32E0-2E4A-A646-F973F8B50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0824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8585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[Also mention art </a:t>
            </a:r>
            <a:r>
              <a:rPr lang="en-US"/>
              <a:t>of abstraction design]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2811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[Simple and direct to calculate your grade]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868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A+ is not a particular cutoff, typically top 1-2 students in class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2850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[Attend lectures,</a:t>
            </a:r>
            <a:r>
              <a:rPr lang="en-US" baseline="0" dirty="0"/>
              <a:t> actively think through problems, ask questions after class in my office hours,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5388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Ask for a raise of hands for who has a class before or after this one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D59E83-32E0-2E4A-A646-F973F8B50D8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13985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6D8A69E1-749B-3E46-A126-8422C8ABD577}" type="slidenum">
              <a:rPr lang="en-US" altLang="en-US" sz="1300" b="0">
                <a:latin typeface="Times New Roman" charset="0"/>
              </a:rPr>
              <a:pPr eaLnBrk="1" hangingPunct="1"/>
              <a:t>14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55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554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5807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defTabSz="957263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13BA6ABA-E30B-2D47-9755-EA41E8326F2B}" type="slidenum">
              <a:rPr lang="en-US" altLang="en-US" sz="1300" b="0">
                <a:latin typeface="Times New Roman" charset="0"/>
              </a:rPr>
              <a:pPr eaLnBrk="1" hangingPunct="1"/>
              <a:t>20</a:t>
            </a:fld>
            <a:endParaRPr lang="en-US" altLang="en-US" sz="1300" b="0">
              <a:latin typeface="Times New Roman" charset="0"/>
            </a:endParaRPr>
          </a:p>
        </p:txBody>
      </p:sp>
      <p:sp>
        <p:nvSpPr>
          <p:cNvPr id="614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392363" y="539750"/>
            <a:ext cx="4910137" cy="2762250"/>
          </a:xfrm>
          <a:ln/>
        </p:spPr>
      </p:sp>
      <p:sp>
        <p:nvSpPr>
          <p:cNvPr id="6144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300162" y="3503991"/>
            <a:ext cx="6969622" cy="323547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03801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772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96302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8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4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9/7/25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4483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36219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9/7/25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1101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9/7/25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4989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9/7/25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450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2383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83F3E-8D2D-8D4F-BA7F-C0A897C14CA0}" type="datetimeFigureOut">
              <a:rPr lang="en-US" smtClean="0"/>
              <a:t>9/7/25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294D44-32C8-FE4A-A262-B6F8943234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567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16883F3E-8D2D-8D4F-BA7F-C0A897C14CA0}" type="datetimeFigureOut">
              <a:rPr lang="en-US" smtClean="0"/>
              <a:pPr/>
              <a:t>9/7/25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Helvetica Neue Medium" charset="0"/>
              </a:defRPr>
            </a:lvl1pPr>
          </a:lstStyle>
          <a:p>
            <a:fld id="{BA294D44-32C8-FE4A-A262-B6F8943234A2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80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Helvetica Neue Medium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Helvetica Neue Medium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0"/>
            <a:ext cx="9144000" cy="2387600"/>
          </a:xfrm>
        </p:spPr>
        <p:txBody>
          <a:bodyPr/>
          <a:lstStyle/>
          <a:p>
            <a:r>
              <a:rPr lang="en-US" dirty="0"/>
              <a:t>Course Overview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373346"/>
            <a:ext cx="9144000" cy="1655762"/>
          </a:xfrm>
        </p:spPr>
        <p:txBody>
          <a:bodyPr>
            <a:normAutofit lnSpcReduction="10000"/>
          </a:bodyPr>
          <a:lstStyle/>
          <a:p>
            <a:r>
              <a:rPr lang="en-US" dirty="0"/>
              <a:t>COS 418/518: Distributed Systems</a:t>
            </a:r>
          </a:p>
          <a:p>
            <a:r>
              <a:rPr lang="en-US" dirty="0"/>
              <a:t>Lecture 2</a:t>
            </a:r>
          </a:p>
          <a:p>
            <a:endParaRPr lang="en-US" dirty="0"/>
          </a:p>
          <a:p>
            <a:r>
              <a:rPr lang="en-US" dirty="0"/>
              <a:t>Jialin Ding, Mike Freedman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17624" y="2648345"/>
            <a:ext cx="1156753" cy="146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8042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Midterm Review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Monday, October 20, in class + time before and/or after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Go over midterm together</a:t>
            </a:r>
          </a:p>
          <a:p>
            <a:endParaRPr lang="en-US" dirty="0"/>
          </a:p>
          <a:p>
            <a:r>
              <a:rPr lang="en-US" dirty="0"/>
              <a:t>One and only opportunity to argue for points</a:t>
            </a:r>
          </a:p>
        </p:txBody>
      </p:sp>
    </p:spTree>
    <p:extLst>
      <p:ext uri="{BB962C8B-B14F-4D97-AF65-F5344CB8AC3E}">
        <p14:creationId xmlns:p14="http://schemas.microsoft.com/office/powerpoint/2010/main" val="1358895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Reinforce / demonstrate all learning objectives!</a:t>
            </a:r>
          </a:p>
          <a:p>
            <a:endParaRPr lang="en-US" dirty="0"/>
          </a:p>
          <a:p>
            <a:r>
              <a:rPr lang="en-US" dirty="0"/>
              <a:t>1: “MapReduce” in Go</a:t>
            </a:r>
          </a:p>
          <a:p>
            <a:r>
              <a:rPr lang="en-US" dirty="0"/>
              <a:t>2: Distributed Snapshots</a:t>
            </a:r>
          </a:p>
          <a:p>
            <a:r>
              <a:rPr lang="en-US" dirty="0"/>
              <a:t>3: Raft Leader Election</a:t>
            </a:r>
          </a:p>
          <a:p>
            <a:r>
              <a:rPr lang="en-US" dirty="0"/>
              <a:t>4: Raft Log Consensus</a:t>
            </a:r>
          </a:p>
          <a:p>
            <a:r>
              <a:rPr lang="en-US" dirty="0"/>
              <a:t>5: Key-Value Storage Service</a:t>
            </a:r>
          </a:p>
        </p:txBody>
      </p:sp>
    </p:spTree>
    <p:extLst>
      <p:ext uri="{BB962C8B-B14F-4D97-AF65-F5344CB8AC3E}">
        <p14:creationId xmlns:p14="http://schemas.microsoft.com/office/powerpoint/2010/main" val="2099146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All are individual assignments</a:t>
            </a:r>
          </a:p>
          <a:p>
            <a:endParaRPr lang="en-US" dirty="0"/>
          </a:p>
          <a:p>
            <a:r>
              <a:rPr lang="en-US" dirty="0"/>
              <a:t>We will give you all the tests</a:t>
            </a:r>
          </a:p>
          <a:p>
            <a:pPr lvl="1"/>
            <a:r>
              <a:rPr lang="en-US" dirty="0"/>
              <a:t>Non-determinism for later tests though</a:t>
            </a:r>
          </a:p>
          <a:p>
            <a:pPr lvl="2"/>
            <a:r>
              <a:rPr lang="en-US" dirty="0"/>
              <a:t>Each failed test run =&gt; lose 50% of points for a test</a:t>
            </a:r>
          </a:p>
          <a:p>
            <a:pPr lvl="1"/>
            <a:endParaRPr lang="en-US" dirty="0"/>
          </a:p>
          <a:p>
            <a:r>
              <a:rPr lang="en-US" dirty="0"/>
              <a:t>Grading script emails your grade</a:t>
            </a:r>
          </a:p>
          <a:p>
            <a:pPr lvl="1"/>
            <a:r>
              <a:rPr lang="en-US" dirty="0"/>
              <a:t>We use exactly this grade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361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Assignments- Late Policy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Late policy</a:t>
            </a:r>
          </a:p>
          <a:p>
            <a:pPr lvl="1"/>
            <a:r>
              <a:rPr lang="en-US" dirty="0"/>
              <a:t>G = Grade you would have earned if turned in on time</a:t>
            </a:r>
          </a:p>
          <a:p>
            <a:pPr lvl="1"/>
            <a:r>
              <a:rPr lang="en-US" dirty="0"/>
              <a:t>1 day late =&gt; 90%*G</a:t>
            </a:r>
          </a:p>
          <a:p>
            <a:pPr lvl="1"/>
            <a:r>
              <a:rPr lang="mr-IN" dirty="0"/>
              <a:t>…</a:t>
            </a:r>
            <a:endParaRPr lang="en-US" dirty="0"/>
          </a:p>
          <a:p>
            <a:pPr lvl="1"/>
            <a:r>
              <a:rPr lang="en-US" dirty="0"/>
              <a:t>&gt; 5 days late =&gt; 50%*G</a:t>
            </a:r>
          </a:p>
          <a:p>
            <a:endParaRPr lang="en-US" dirty="0"/>
          </a:p>
          <a:p>
            <a:r>
              <a:rPr lang="en-US" dirty="0"/>
              <a:t>3 “free” late days</a:t>
            </a:r>
          </a:p>
          <a:p>
            <a:pPr lvl="1"/>
            <a:r>
              <a:rPr lang="en-US" dirty="0"/>
              <a:t>We assign them at the end of the semester to maximize your score</a:t>
            </a:r>
          </a:p>
          <a:p>
            <a:pPr lvl="1"/>
            <a:r>
              <a:rPr lang="en-US" dirty="0"/>
              <a:t>Used in 1 day granularity</a:t>
            </a:r>
          </a:p>
          <a:p>
            <a:pPr lvl="1"/>
            <a:r>
              <a:rPr lang="en-US" dirty="0"/>
              <a:t>Cannot use for last assignment (Deans date)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9274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Policies: Write Your Own Code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439695"/>
            <a:ext cx="9440695" cy="5287321"/>
          </a:xfrm>
        </p:spPr>
        <p:txBody>
          <a:bodyPr>
            <a:normAutofit/>
          </a:bodyPr>
          <a:lstStyle/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Programming is an individual creative process.  At first, discussions with friends is fine.  When writing code, however, the program must be your own 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Do not copy another person’s programs, comments, or any part of submitted assignment.  This includes character-by-character transliteration but also derivative works.  Cannot use another’s code, etc. even while “citing” them.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Writing code for use by another or using another’s code is academic fraud in context of coursework.</a:t>
            </a:r>
          </a:p>
          <a:p>
            <a:pPr>
              <a:spcBef>
                <a:spcPts val="675"/>
              </a:spcBef>
              <a:spcAft>
                <a:spcPts val="1800"/>
              </a:spcAft>
              <a:buNone/>
            </a:pPr>
            <a:r>
              <a:rPr lang="en-US" altLang="en-US" sz="2400" dirty="0"/>
              <a:t>Do not publish your code e.g., on </a:t>
            </a:r>
            <a:r>
              <a:rPr lang="en-US" altLang="en-US" sz="2400" dirty="0" err="1"/>
              <a:t>Github</a:t>
            </a:r>
            <a:r>
              <a:rPr lang="en-US" altLang="en-US" sz="2400" dirty="0"/>
              <a:t>, during/after course!</a:t>
            </a:r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C9D9DFDB-9306-3B41-8181-8A299A15901D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92226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364237-0FCB-174B-AB97-C4F55ECBB3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Heuristic: GenAI should aid your understanding, not replace it</a:t>
            </a:r>
          </a:p>
          <a:p>
            <a:r>
              <a:rPr lang="en-US" dirty="0"/>
              <a:t>Allowed:</a:t>
            </a:r>
          </a:p>
          <a:p>
            <a:pPr lvl="1"/>
            <a:r>
              <a:rPr lang="en-US" dirty="0"/>
              <a:t>Explaining concepts in natural language</a:t>
            </a:r>
          </a:p>
          <a:p>
            <a:pPr lvl="1"/>
            <a:r>
              <a:rPr lang="en-US" dirty="0"/>
              <a:t>Syntax reminders</a:t>
            </a:r>
          </a:p>
          <a:p>
            <a:pPr lvl="1"/>
            <a:r>
              <a:rPr lang="en-US" dirty="0"/>
              <a:t>Understanding error messages</a:t>
            </a:r>
          </a:p>
          <a:p>
            <a:r>
              <a:rPr lang="en-US" dirty="0"/>
              <a:t>Not allowed:</a:t>
            </a:r>
          </a:p>
          <a:p>
            <a:pPr lvl="1"/>
            <a:r>
              <a:rPr lang="en-US" dirty="0"/>
              <a:t>Copy/pasting entire functions into an LLM prompt</a:t>
            </a:r>
          </a:p>
          <a:p>
            <a:pPr lvl="1"/>
            <a:r>
              <a:rPr lang="en-US" dirty="0"/>
              <a:t>Coding assistants (e.g., Cursor, Copilot) that read the entire codebase</a:t>
            </a:r>
          </a:p>
          <a:p>
            <a:r>
              <a:rPr lang="en-US" dirty="0"/>
              <a:t>Submit GenAI statement with each assignment</a:t>
            </a:r>
          </a:p>
          <a:p>
            <a:pPr lvl="1"/>
            <a:r>
              <a:rPr lang="en-US" dirty="0"/>
              <a:t>Whether or not you used GenAI, and if so, how (2-3 sentences)</a:t>
            </a:r>
          </a:p>
          <a:p>
            <a:pPr lvl="1"/>
            <a:r>
              <a:rPr lang="en-US" dirty="0"/>
              <a:t>Up to 5% bonus for longer insightful statements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AD56D9AE-1175-A64A-800F-05D25B19150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/>
              <a:t>Generative AI policy</a:t>
            </a:r>
          </a:p>
        </p:txBody>
      </p:sp>
    </p:spTree>
    <p:extLst>
      <p:ext uri="{BB962C8B-B14F-4D97-AF65-F5344CB8AC3E}">
        <p14:creationId xmlns:p14="http://schemas.microsoft.com/office/powerpoint/2010/main" val="38384147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96373" y="2149039"/>
            <a:ext cx="7772400" cy="1166478"/>
          </a:xfrm>
        </p:spPr>
        <p:txBody>
          <a:bodyPr/>
          <a:lstStyle/>
          <a:p>
            <a:r>
              <a:rPr lang="en-US" sz="4800" dirty="0"/>
              <a:t>Warnings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96373" y="3593140"/>
            <a:ext cx="7772400" cy="1515961"/>
          </a:xfrm>
        </p:spPr>
        <p:txBody>
          <a:bodyPr>
            <a:noAutofit/>
          </a:bodyPr>
          <a:lstStyle/>
          <a:p>
            <a:r>
              <a:rPr lang="en-US" sz="3600" dirty="0"/>
              <a:t>This is a 400-level course,</a:t>
            </a:r>
          </a:p>
          <a:p>
            <a:r>
              <a:rPr lang="en-US" sz="3600" dirty="0"/>
              <a:t>with expectations to match.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5559B53-AEC7-9D43-BD4D-FB123296CDE3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595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838201" y="1692613"/>
            <a:ext cx="10395856" cy="5073312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altLang="en-US" sz="2400" dirty="0"/>
              <a:t>Assignment 1 is purposely easy to teach Go.  Don’t be fooled.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Starting 3-4 days before deadline for later assignment =&gt; </a:t>
            </a:r>
            <a:r>
              <a:rPr lang="en-US" altLang="en-US" sz="2400" b="1" dirty="0"/>
              <a:t>Disaster</a:t>
            </a:r>
            <a:r>
              <a:rPr lang="en-US" altLang="en-US" sz="2400" dirty="0"/>
              <a:t>.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Distributed systems are hard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dirty="0"/>
              <a:t>Need to understand problem and protocol, carefully design</a:t>
            </a:r>
          </a:p>
          <a:p>
            <a:pPr lvl="1">
              <a:lnSpc>
                <a:spcPct val="100000"/>
              </a:lnSpc>
              <a:spcBef>
                <a:spcPts val="1000"/>
              </a:spcBef>
            </a:pPr>
            <a:r>
              <a:rPr lang="en-US" altLang="en-US" dirty="0"/>
              <a:t>Can take 5x more time to debug than “initially program”</a:t>
            </a:r>
          </a:p>
          <a:p>
            <a:pPr>
              <a:spcBef>
                <a:spcPts val="2400"/>
              </a:spcBef>
            </a:pPr>
            <a:r>
              <a:rPr lang="en-US" altLang="en-US" sz="2400" dirty="0"/>
              <a:t>Assignment #4 builds on your Assignment #3 solution, i.e., you can’t do #4 until your own #3 is working!  (That’s the real world!)</a:t>
            </a:r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17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1" y="182880"/>
            <a:ext cx="9601200" cy="1066800"/>
          </a:xfrm>
        </p:spPr>
        <p:txBody>
          <a:bodyPr anchor="t"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en-US" dirty="0"/>
              <a:t>Warning #1: </a:t>
            </a:r>
            <a:br>
              <a:rPr lang="en-US" altLang="en-US" dirty="0"/>
            </a:br>
            <a:r>
              <a:rPr lang="en-US" altLang="en-US" dirty="0"/>
              <a:t>Assignments are a LOT of work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6208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563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 Statistics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Self Reported Hours Spent on Assignments: Median [Min-Max]</a:t>
            </a:r>
          </a:p>
          <a:p>
            <a:endParaRPr lang="en-US" dirty="0"/>
          </a:p>
          <a:p>
            <a:r>
              <a:rPr lang="en-US" dirty="0"/>
              <a:t>1-1:	 2  [1-6]</a:t>
            </a:r>
          </a:p>
          <a:p>
            <a:r>
              <a:rPr lang="en-US" dirty="0"/>
              <a:t>1-2:	 3  [1-8]</a:t>
            </a:r>
          </a:p>
          <a:p>
            <a:r>
              <a:rPr lang="en-US" dirty="0"/>
              <a:t>1-3:	 4  [1-10]</a:t>
            </a:r>
          </a:p>
          <a:p>
            <a:r>
              <a:rPr lang="en-US" dirty="0"/>
              <a:t>2:	 6  [2-15]</a:t>
            </a:r>
          </a:p>
          <a:p>
            <a:r>
              <a:rPr lang="en-US" dirty="0"/>
              <a:t>3:	12 [5-29]</a:t>
            </a:r>
          </a:p>
          <a:p>
            <a:r>
              <a:rPr lang="en-US" dirty="0"/>
              <a:t>4:	30 [10-100+]</a:t>
            </a:r>
          </a:p>
          <a:p>
            <a:r>
              <a:rPr lang="en-US" dirty="0"/>
              <a:t>5:	14 [3-25]</a:t>
            </a:r>
          </a:p>
        </p:txBody>
      </p:sp>
    </p:spTree>
    <p:extLst>
      <p:ext uri="{BB962C8B-B14F-4D97-AF65-F5344CB8AC3E}">
        <p14:creationId xmlns:p14="http://schemas.microsoft.com/office/powerpoint/2010/main" val="1111977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itle 1"/>
          <p:cNvSpPr>
            <a:spLocks noGrp="1"/>
          </p:cNvSpPr>
          <p:nvPr>
            <p:ph type="title"/>
          </p:nvPr>
        </p:nvSpPr>
        <p:spPr>
          <a:xfrm>
            <a:off x="838201" y="182881"/>
            <a:ext cx="9796271" cy="1238249"/>
          </a:xfrm>
        </p:spPr>
        <p:txBody>
          <a:bodyPr anchor="t">
            <a:normAutofit/>
          </a:bodyPr>
          <a:lstStyle/>
          <a:p>
            <a:pPr>
              <a:lnSpc>
                <a:spcPts val="4000"/>
              </a:lnSpc>
            </a:pPr>
            <a:r>
              <a:rPr lang="en-US" altLang="en-US" dirty="0"/>
              <a:t>Warning #2: </a:t>
            </a:r>
            <a:br>
              <a:rPr lang="en-US" altLang="en-US" dirty="0"/>
            </a:br>
            <a:r>
              <a:rPr lang="en-US" altLang="en-US" sz="3400" dirty="0"/>
              <a:t>Software engineering, not just programming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1"/>
          </p:nvPr>
        </p:nvSpPr>
        <p:spPr>
          <a:xfrm>
            <a:off x="838201" y="1692614"/>
            <a:ext cx="10156370" cy="4860587"/>
          </a:xfrm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en-US" altLang="en-US" dirty="0"/>
              <a:t>COS 126, 217, 226 told you how to design &amp; structure your programs. This class doesn’t.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Real software engineering projects don’t either.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You need to learn to do it. 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If your system isn’t designed well, can be </a:t>
            </a:r>
            <a:r>
              <a:rPr lang="en-US" altLang="en-US" i="1" dirty="0"/>
              <a:t>significantly</a:t>
            </a:r>
            <a:r>
              <a:rPr lang="en-US" altLang="en-US" dirty="0"/>
              <a:t> harder to get right.</a:t>
            </a:r>
          </a:p>
          <a:p>
            <a:pPr>
              <a:spcAft>
                <a:spcPts val="1200"/>
              </a:spcAft>
            </a:pPr>
            <a:r>
              <a:rPr lang="en-US" altLang="en-US" dirty="0"/>
              <a:t>Your friend:  test-driven development</a:t>
            </a:r>
          </a:p>
          <a:p>
            <a:pPr lvl="1"/>
            <a:r>
              <a:rPr lang="en-US" altLang="en-US" sz="2600" dirty="0"/>
              <a:t>We’ll supply tests, you’re welcome to add more</a:t>
            </a:r>
          </a:p>
          <a:p>
            <a:pPr>
              <a:spcAft>
                <a:spcPts val="1200"/>
              </a:spcAft>
            </a:pPr>
            <a:endParaRPr lang="en-US" altLang="en-US" dirty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BF930495-C672-5F47-A78C-4EECE0020E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19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008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199" y="1825625"/>
            <a:ext cx="10874829" cy="4351338"/>
          </a:xfrm>
        </p:spPr>
        <p:txBody>
          <a:bodyPr/>
          <a:lstStyle/>
          <a:p>
            <a:r>
              <a:rPr lang="en-US" dirty="0"/>
              <a:t>Reasoning about concurrency</a:t>
            </a:r>
          </a:p>
          <a:p>
            <a:r>
              <a:rPr lang="en-US" dirty="0"/>
              <a:t>Reasoning about failure</a:t>
            </a:r>
          </a:p>
          <a:p>
            <a:r>
              <a:rPr lang="en-US" dirty="0"/>
              <a:t>Reasoning about performance</a:t>
            </a:r>
          </a:p>
          <a:p>
            <a:endParaRPr lang="en-US" dirty="0"/>
          </a:p>
          <a:p>
            <a:r>
              <a:rPr lang="en-US" dirty="0"/>
              <a:t>Building systems that correctly handle concurrency and failure</a:t>
            </a:r>
          </a:p>
        </p:txBody>
      </p:sp>
    </p:spTree>
    <p:extLst>
      <p:ext uri="{BB962C8B-B14F-4D97-AF65-F5344CB8AC3E}">
        <p14:creationId xmlns:p14="http://schemas.microsoft.com/office/powerpoint/2010/main" val="136593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9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1527574"/>
            <a:ext cx="10515600" cy="5029200"/>
          </a:xfrm>
        </p:spPr>
        <p:txBody>
          <a:bodyPr>
            <a:noAutofit/>
          </a:bodyPr>
          <a:lstStyle/>
          <a:p>
            <a:r>
              <a:rPr lang="en-US" altLang="en-US" dirty="0"/>
              <a:t>Try to figure out yourself</a:t>
            </a:r>
          </a:p>
          <a:p>
            <a:r>
              <a:rPr lang="en-US" altLang="en-US" dirty="0" err="1"/>
              <a:t>EdStem</a:t>
            </a:r>
            <a:r>
              <a:rPr lang="en-US" altLang="en-US" dirty="0"/>
              <a:t> not designed for debugging</a:t>
            </a:r>
          </a:p>
          <a:p>
            <a:pPr lvl="1"/>
            <a:r>
              <a:rPr lang="en-US" altLang="en-US" dirty="0"/>
              <a:t>Utilize right venue: go to office hours</a:t>
            </a:r>
          </a:p>
          <a:p>
            <a:pPr lvl="1"/>
            <a:r>
              <a:rPr lang="en-US" altLang="en-US" dirty="0"/>
              <a:t>Send detailed Q’s / bug reports, not “no idea what’s wrong”	</a:t>
            </a:r>
          </a:p>
          <a:p>
            <a:r>
              <a:rPr lang="en-US" altLang="en-US" sz="3000" dirty="0"/>
              <a:t>Staff are not always online</a:t>
            </a:r>
          </a:p>
          <a:p>
            <a:pPr lvl="1"/>
            <a:r>
              <a:rPr lang="en-US" altLang="en-US" dirty="0"/>
              <a:t>Will aim to respond within one business day</a:t>
            </a:r>
          </a:p>
          <a:p>
            <a:pPr lvl="1">
              <a:lnSpc>
                <a:spcPct val="95000"/>
              </a:lnSpc>
            </a:pPr>
            <a:r>
              <a:rPr lang="en-US" altLang="en-US" dirty="0"/>
              <a:t>Questions Friday night @ 11pm should not expect fast responses</a:t>
            </a:r>
          </a:p>
          <a:p>
            <a:r>
              <a:rPr lang="en-US" altLang="en-US" dirty="0"/>
              <a:t>Implications</a:t>
            </a:r>
          </a:p>
          <a:p>
            <a:pPr lvl="1"/>
            <a:r>
              <a:rPr lang="en-US" altLang="en-US" dirty="0"/>
              <a:t>Students should answer each other</a:t>
            </a:r>
          </a:p>
          <a:p>
            <a:pPr lvl="1"/>
            <a:r>
              <a:rPr lang="en-US" altLang="en-US" dirty="0"/>
              <a:t>Start your assignments </a:t>
            </a:r>
            <a:r>
              <a:rPr lang="en-US" altLang="en-US" b="1" dirty="0"/>
              <a:t>early</a:t>
            </a:r>
            <a:r>
              <a:rPr lang="en-US" altLang="en-US" dirty="0"/>
              <a:t>!</a:t>
            </a:r>
          </a:p>
        </p:txBody>
      </p:sp>
      <p:sp>
        <p:nvSpPr>
          <p:cNvPr id="6042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1pPr>
            <a:lvl2pPr marL="37931725" indent="-37474525"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2pPr>
            <a:lvl3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3pPr>
            <a:lvl4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4pPr>
            <a:lvl5pPr eaLnBrk="0" hangingPunct="0"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Courier New" charset="0"/>
                <a:ea typeface="ＭＳ Ｐゴシック" charset="-128"/>
              </a:defRPr>
            </a:lvl9pPr>
          </a:lstStyle>
          <a:p>
            <a:pPr eaLnBrk="1" hangingPunct="1"/>
            <a:fld id="{9176312D-2D42-EC42-BD83-C17402432DA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20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6468" y="532255"/>
            <a:ext cx="2951018" cy="1456622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8200" y="193766"/>
            <a:ext cx="9601200" cy="1066800"/>
          </a:xfrm>
        </p:spPr>
        <p:txBody>
          <a:bodyPr anchor="t">
            <a:normAutofit fontScale="90000"/>
          </a:bodyPr>
          <a:lstStyle/>
          <a:p>
            <a:pPr>
              <a:lnSpc>
                <a:spcPts val="4000"/>
              </a:lnSpc>
            </a:pPr>
            <a:r>
              <a:rPr lang="en-US" altLang="en-US" dirty="0"/>
              <a:t>Warning #3: </a:t>
            </a:r>
            <a:br>
              <a:rPr lang="en-US" altLang="en-US" dirty="0"/>
            </a:br>
            <a:r>
              <a:rPr lang="en-US" altLang="en-US" sz="3400" dirty="0"/>
              <a:t>Don’t expect 24x7 answers</a:t>
            </a:r>
          </a:p>
        </p:txBody>
      </p:sp>
    </p:spTree>
    <p:extLst>
      <p:ext uri="{BB962C8B-B14F-4D97-AF65-F5344CB8AC3E}">
        <p14:creationId xmlns:p14="http://schemas.microsoft.com/office/powerpoint/2010/main" val="952937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Recipe for disaster</a:t>
            </a:r>
          </a:p>
          <a:p>
            <a:pPr lvl="1"/>
            <a:r>
              <a:rPr lang="en-US" dirty="0"/>
              <a:t>Start day assignment is due</a:t>
            </a:r>
          </a:p>
          <a:p>
            <a:pPr lvl="1"/>
            <a:r>
              <a:rPr lang="en-US" dirty="0"/>
              <a:t>Write code first, think later</a:t>
            </a:r>
          </a:p>
          <a:p>
            <a:pPr lvl="1"/>
            <a:r>
              <a:rPr lang="en-US" dirty="0"/>
              <a:t>Test doesn’t pass =&gt; randomly flip some bits</a:t>
            </a:r>
          </a:p>
          <a:p>
            <a:pPr lvl="1"/>
            <a:r>
              <a:rPr lang="en-US" dirty="0"/>
              <a:t>Assume you know what program is doing</a:t>
            </a:r>
          </a:p>
        </p:txBody>
      </p:sp>
    </p:spTree>
    <p:extLst>
      <p:ext uri="{BB962C8B-B14F-4D97-AF65-F5344CB8AC3E}">
        <p14:creationId xmlns:p14="http://schemas.microsoft.com/office/powerpoint/2010/main" val="5797666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Recipe for success</a:t>
            </a:r>
          </a:p>
          <a:p>
            <a:pPr lvl="1"/>
            <a:r>
              <a:rPr lang="en-US" dirty="0"/>
              <a:t>Start early (weeks early)</a:t>
            </a:r>
          </a:p>
          <a:p>
            <a:pPr lvl="1"/>
            <a:r>
              <a:rPr lang="en-US" dirty="0"/>
              <a:t>Think through a complete design</a:t>
            </a:r>
          </a:p>
          <a:p>
            <a:pPr lvl="1"/>
            <a:r>
              <a:rPr lang="en-US" dirty="0"/>
              <a:t>Progressively build out your design (using tests to help)</a:t>
            </a:r>
          </a:p>
          <a:p>
            <a:pPr lvl="1"/>
            <a:r>
              <a:rPr lang="en-US" dirty="0"/>
              <a:t>Checkpoint progress in git (and to </a:t>
            </a:r>
            <a:r>
              <a:rPr lang="en-US" dirty="0" err="1"/>
              <a:t>Github</a:t>
            </a:r>
            <a:r>
              <a:rPr lang="en-US" dirty="0"/>
              <a:t>) frequently</a:t>
            </a:r>
          </a:p>
          <a:p>
            <a:pPr lvl="1"/>
            <a:r>
              <a:rPr lang="en-US" dirty="0"/>
              <a:t>Debug, debug, debug</a:t>
            </a:r>
          </a:p>
          <a:p>
            <a:pPr lvl="2"/>
            <a:r>
              <a:rPr lang="en-US" dirty="0"/>
              <a:t>Verify program state is what you expect (print it out!)</a:t>
            </a:r>
          </a:p>
          <a:p>
            <a:pPr lvl="2"/>
            <a:r>
              <a:rPr lang="en-US" dirty="0"/>
              <a:t>Write your own smaller test cases</a:t>
            </a:r>
          </a:p>
          <a:p>
            <a:pPr lvl="2"/>
            <a:r>
              <a:rPr lang="en-US" dirty="0"/>
              <a:t>Reconsider your complete design</a:t>
            </a:r>
          </a:p>
          <a:p>
            <a:pPr lvl="1"/>
            <a:r>
              <a:rPr lang="en-US" dirty="0"/>
              <a:t>Attend office hours</a:t>
            </a:r>
          </a:p>
        </p:txBody>
      </p:sp>
    </p:spTree>
    <p:extLst>
      <p:ext uri="{BB962C8B-B14F-4D97-AF65-F5344CB8AC3E}">
        <p14:creationId xmlns:p14="http://schemas.microsoft.com/office/powerpoint/2010/main" val="12907496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Programming Assignment Office Hours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10 hours of office hours per week</a:t>
            </a:r>
          </a:p>
          <a:p>
            <a:pPr lvl="1"/>
            <a:r>
              <a:rPr lang="en-US" dirty="0"/>
              <a:t>2 hours per day, Monday-Friday</a:t>
            </a:r>
          </a:p>
          <a:p>
            <a:endParaRPr lang="en-US" dirty="0"/>
          </a:p>
          <a:p>
            <a:r>
              <a:rPr lang="en-US" dirty="0"/>
              <a:t>Schedule posted on pinned </a:t>
            </a:r>
            <a:r>
              <a:rPr lang="en-US" dirty="0" err="1"/>
              <a:t>EdStem</a:t>
            </a:r>
            <a:r>
              <a:rPr lang="en-US" dirty="0"/>
              <a:t> post</a:t>
            </a:r>
          </a:p>
          <a:p>
            <a:pPr lvl="1"/>
            <a:r>
              <a:rPr lang="en-US" dirty="0"/>
              <a:t>Any changes will be posted on </a:t>
            </a:r>
            <a:r>
              <a:rPr lang="en-US" dirty="0" err="1"/>
              <a:t>EdStem</a:t>
            </a:r>
            <a:endParaRPr lang="en-US" dirty="0"/>
          </a:p>
          <a:p>
            <a:endParaRPr lang="en-US" dirty="0"/>
          </a:p>
          <a:p>
            <a:r>
              <a:rPr lang="en-US" dirty="0"/>
              <a:t>Expectations</a:t>
            </a:r>
          </a:p>
          <a:p>
            <a:pPr lvl="1"/>
            <a:r>
              <a:rPr lang="en-US" dirty="0"/>
              <a:t>No: “You have a bug on line 17.”</a:t>
            </a:r>
          </a:p>
          <a:p>
            <a:pPr lvl="1"/>
            <a:r>
              <a:rPr lang="en-US" dirty="0"/>
              <a:t>Yes: Helping you think like they would think about a problem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49508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Overview Conclusion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Attend lecture, attend precept, think actively!</a:t>
            </a:r>
          </a:p>
          <a:p>
            <a:endParaRPr lang="en-US" dirty="0"/>
          </a:p>
          <a:p>
            <a:r>
              <a:rPr lang="en-US" dirty="0"/>
              <a:t>Start programming assignments early, use the right strategy!</a:t>
            </a:r>
          </a:p>
          <a:p>
            <a:endParaRPr lang="en-US" dirty="0"/>
          </a:p>
          <a:p>
            <a:r>
              <a:rPr lang="en-US" dirty="0"/>
              <a:t>Super cool distributed systems stuff starts Wednesday!</a:t>
            </a:r>
          </a:p>
          <a:p>
            <a:endParaRPr lang="en-US" dirty="0"/>
          </a:p>
          <a:p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45532" y="4885356"/>
            <a:ext cx="2574610" cy="1541477"/>
            <a:chOff x="1103727" y="1919518"/>
            <a:chExt cx="6585616" cy="394295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281750" y="1919518"/>
              <a:ext cx="2432414" cy="1825372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03727" y="4037101"/>
              <a:ext cx="2432414" cy="182537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256929" y="4037101"/>
              <a:ext cx="2432414" cy="1825372"/>
            </a:xfrm>
            <a:prstGeom prst="rect">
              <a:avLst/>
            </a:prstGeom>
          </p:spPr>
        </p:pic>
        <p:cxnSp>
          <p:nvCxnSpPr>
            <p:cNvPr id="8" name="Straight Connector 7"/>
            <p:cNvCxnSpPr/>
            <p:nvPr/>
          </p:nvCxnSpPr>
          <p:spPr>
            <a:xfrm flipH="1">
              <a:off x="1922600" y="3157389"/>
              <a:ext cx="2050772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5151158" y="3157389"/>
              <a:ext cx="1257507" cy="1468011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3536141" y="5080723"/>
              <a:ext cx="1720788" cy="0"/>
            </a:xfrm>
            <a:prstGeom prst="line">
              <a:avLst/>
            </a:prstGeom>
            <a:ln w="76200" cmpd="sng"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74236" y="5006957"/>
            <a:ext cx="1996218" cy="12982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43915" y="4946503"/>
            <a:ext cx="1739924" cy="130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3780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90335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M/W 9:35am-10:25am</a:t>
            </a:r>
          </a:p>
          <a:p>
            <a:pPr lvl="1"/>
            <a:r>
              <a:rPr lang="en-US" dirty="0"/>
              <a:t>Slides posted just before class</a:t>
            </a:r>
          </a:p>
          <a:p>
            <a:endParaRPr lang="en-US" dirty="0"/>
          </a:p>
          <a:p>
            <a:r>
              <a:rPr lang="en-US" dirty="0"/>
              <a:t>Schedule posted on course website</a:t>
            </a:r>
          </a:p>
        </p:txBody>
      </p:sp>
    </p:spTree>
    <p:extLst>
      <p:ext uri="{BB962C8B-B14F-4D97-AF65-F5344CB8AC3E}">
        <p14:creationId xmlns:p14="http://schemas.microsoft.com/office/powerpoint/2010/main" val="755783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Precepts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 or Fr</a:t>
            </a:r>
          </a:p>
          <a:p>
            <a:pPr lvl="1"/>
            <a:r>
              <a:rPr lang="en-US" dirty="0"/>
              <a:t>Slides will be posted after all precepts</a:t>
            </a:r>
          </a:p>
          <a:p>
            <a:pPr lvl="1"/>
            <a:endParaRPr lang="en-US" dirty="0"/>
          </a:p>
          <a:p>
            <a:r>
              <a:rPr lang="en-US" dirty="0"/>
              <a:t>Helps with assignments and/or reinforces lecture material</a:t>
            </a:r>
          </a:p>
          <a:p>
            <a:endParaRPr lang="en-US" dirty="0"/>
          </a:p>
          <a:p>
            <a:r>
              <a:rPr lang="en-US" b="1" dirty="0"/>
              <a:t>Actively</a:t>
            </a:r>
            <a:r>
              <a:rPr lang="en-US" dirty="0"/>
              <a:t> work through problems together</a:t>
            </a:r>
          </a:p>
        </p:txBody>
      </p:sp>
    </p:spTree>
    <p:extLst>
      <p:ext uri="{BB962C8B-B14F-4D97-AF65-F5344CB8AC3E}">
        <p14:creationId xmlns:p14="http://schemas.microsoft.com/office/powerpoint/2010/main" val="1073395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Staff Intro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numCol="2">
            <a:normAutofit/>
          </a:bodyPr>
          <a:lstStyle/>
          <a:p>
            <a:pPr>
              <a:lnSpc>
                <a:spcPct val="100000"/>
              </a:lnSpc>
            </a:pPr>
            <a:r>
              <a:rPr lang="en-US" dirty="0"/>
              <a:t>Jialin Ding</a:t>
            </a:r>
          </a:p>
          <a:p>
            <a:pPr>
              <a:lnSpc>
                <a:spcPct val="100000"/>
              </a:lnSpc>
            </a:pPr>
            <a:r>
              <a:rPr lang="en-US" dirty="0"/>
              <a:t>Mike Freedman</a:t>
            </a:r>
          </a:p>
          <a:p>
            <a:pPr>
              <a:lnSpc>
                <a:spcPct val="100000"/>
              </a:lnSpc>
            </a:pPr>
            <a:r>
              <a:rPr lang="en-US" dirty="0"/>
              <a:t>Grad TAs: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Haoran Wan (P1)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Mohanna Shahrad (P2)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Zijian Qin (P3)</a:t>
            </a:r>
          </a:p>
          <a:p>
            <a:pPr>
              <a:lnSpc>
                <a:spcPct val="100000"/>
              </a:lnSpc>
            </a:pPr>
            <a:r>
              <a:rPr lang="en-US" dirty="0"/>
              <a:t>Lab TA:</a:t>
            </a:r>
          </a:p>
          <a:p>
            <a:pPr lvl="1">
              <a:lnSpc>
                <a:spcPct val="100000"/>
              </a:lnSpc>
            </a:pPr>
            <a:r>
              <a:rPr lang="en-US" dirty="0"/>
              <a:t>Alexander Ding</a:t>
            </a:r>
          </a:p>
          <a:p>
            <a:pPr>
              <a:lnSpc>
                <a:spcPct val="200000"/>
              </a:lnSpc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BED15E-ABE5-47E5-F012-291F1C76C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196" y="1410319"/>
            <a:ext cx="1791009" cy="2388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Mohanna Shahrad">
            <a:extLst>
              <a:ext uri="{FF2B5EF4-FFF2-40B4-BE49-F238E27FC236}">
                <a16:creationId xmlns:a16="http://schemas.microsoft.com/office/drawing/2014/main" id="{010B290A-4A90-38E8-EB79-7D13C946B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42" y="1410319"/>
            <a:ext cx="2003095" cy="2401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Zijian Qin">
            <a:extLst>
              <a:ext uri="{FF2B5EF4-FFF2-40B4-BE49-F238E27FC236}">
                <a16:creationId xmlns:a16="http://schemas.microsoft.com/office/drawing/2014/main" id="{D9EEF20B-FFE4-03D0-007C-2264B69A0A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5195" y="4203074"/>
            <a:ext cx="1791009" cy="1791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Alexander Ding">
            <a:extLst>
              <a:ext uri="{FF2B5EF4-FFF2-40B4-BE49-F238E27FC236}">
                <a16:creationId xmlns:a16="http://schemas.microsoft.com/office/drawing/2014/main" id="{48C92C32-BA84-DEE5-BFDD-7C4AB280E4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9441" y="4203074"/>
            <a:ext cx="2003095" cy="2003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01001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exams (50%)</a:t>
            </a:r>
          </a:p>
          <a:p>
            <a:pPr lvl="1"/>
            <a:r>
              <a:rPr lang="en-US" dirty="0"/>
              <a:t>Midterm 25%</a:t>
            </a:r>
          </a:p>
          <a:p>
            <a:pPr lvl="1"/>
            <a:r>
              <a:rPr lang="en-US" dirty="0"/>
              <a:t>Final 25%</a:t>
            </a:r>
          </a:p>
          <a:p>
            <a:pPr lvl="1"/>
            <a:endParaRPr lang="en-US" dirty="0"/>
          </a:p>
          <a:p>
            <a:r>
              <a:rPr lang="en-US" dirty="0"/>
              <a:t>Assignments (50%)</a:t>
            </a:r>
          </a:p>
          <a:p>
            <a:pPr lvl="1"/>
            <a:r>
              <a:rPr lang="en-US" dirty="0"/>
              <a:t>Five assignments 10% each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6776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6F60-A7BA-814B-8029-04922E1F77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Grade Cutoffs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9BF814-0B9E-D64C-8064-4D6FEB1B45A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We do not anticipate a curve up</a:t>
            </a:r>
          </a:p>
          <a:p>
            <a:r>
              <a:rPr lang="en-US" dirty="0"/>
              <a:t>We will not curve down</a:t>
            </a:r>
          </a:p>
          <a:p>
            <a:r>
              <a:rPr lang="en-US" dirty="0"/>
              <a:t>A	[93, 100]</a:t>
            </a:r>
          </a:p>
          <a:p>
            <a:r>
              <a:rPr lang="en-US" dirty="0"/>
              <a:t>A-	[90, 93)</a:t>
            </a:r>
          </a:p>
          <a:p>
            <a:r>
              <a:rPr lang="en-US" dirty="0"/>
              <a:t>B+	[87, 90)</a:t>
            </a:r>
          </a:p>
          <a:p>
            <a:r>
              <a:rPr lang="en-US" dirty="0"/>
              <a:t>B	[83, 87)</a:t>
            </a:r>
          </a:p>
          <a:p>
            <a:r>
              <a:rPr lang="en-US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7734491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 person exams</a:t>
            </a:r>
          </a:p>
          <a:p>
            <a:pPr lvl="1"/>
            <a:r>
              <a:rPr lang="en-US" dirty="0"/>
              <a:t>3 hours: should not have time pressure</a:t>
            </a:r>
          </a:p>
          <a:p>
            <a:pPr lvl="1"/>
            <a:r>
              <a:rPr lang="en-US" dirty="0"/>
              <a:t>Closed book</a:t>
            </a:r>
          </a:p>
          <a:p>
            <a:pPr lvl="1"/>
            <a:endParaRPr lang="en-US" dirty="0"/>
          </a:p>
          <a:p>
            <a:r>
              <a:rPr lang="en-US" dirty="0"/>
              <a:t>Midterm</a:t>
            </a:r>
          </a:p>
          <a:p>
            <a:pPr lvl="1"/>
            <a:r>
              <a:rPr lang="en-US" dirty="0"/>
              <a:t>Registrar will schedule during week of October 6-10</a:t>
            </a:r>
          </a:p>
          <a:p>
            <a:pPr lvl="1"/>
            <a:r>
              <a:rPr lang="en-US" dirty="0"/>
              <a:t>Likely Thursday, October 9, 7:30pm-10:30pm</a:t>
            </a:r>
          </a:p>
          <a:p>
            <a:pPr lvl="1"/>
            <a:endParaRPr lang="en-US" dirty="0"/>
          </a:p>
          <a:p>
            <a:r>
              <a:rPr lang="en-US" dirty="0"/>
              <a:t>Final</a:t>
            </a:r>
          </a:p>
          <a:p>
            <a:pPr lvl="1"/>
            <a:r>
              <a:rPr lang="en-US" dirty="0"/>
              <a:t>Wednesday, December 17, 8:30am–11:30am (in the </a:t>
            </a:r>
            <a:r>
              <a:rPr lang="en-US" dirty="0">
                <a:solidFill>
                  <a:srgbClr val="E77500"/>
                </a:solidFill>
              </a:rPr>
              <a:t>morning</a:t>
            </a:r>
            <a:r>
              <a:rPr lang="en-US" dirty="0"/>
              <a:t>)</a:t>
            </a:r>
            <a:endParaRPr lang="en-US" dirty="0">
              <a:solidFill>
                <a:srgbClr val="E775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8951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Test learning objectives mostly using designs covered in lectures</a:t>
            </a:r>
          </a:p>
          <a:p>
            <a:endParaRPr lang="en-US" dirty="0"/>
          </a:p>
          <a:p>
            <a:r>
              <a:rPr lang="en-US" dirty="0"/>
              <a:t>And tests knowledge of specific design patterns and designs</a:t>
            </a:r>
          </a:p>
          <a:p>
            <a:endParaRPr lang="en-US" dirty="0"/>
          </a:p>
          <a:p>
            <a:r>
              <a:rPr lang="en-US" dirty="0"/>
              <a:t>Recipe for success:</a:t>
            </a:r>
          </a:p>
          <a:p>
            <a:pPr lvl="1"/>
            <a:r>
              <a:rPr lang="en-US" dirty="0"/>
              <a:t>Attend lecture and actively think through problems</a:t>
            </a:r>
          </a:p>
          <a:p>
            <a:pPr lvl="1"/>
            <a:r>
              <a:rPr lang="en-US" dirty="0"/>
              <a:t>Ask questions during lecture and afterwards in my office hours</a:t>
            </a:r>
          </a:p>
          <a:p>
            <a:pPr lvl="1"/>
            <a:r>
              <a:rPr lang="en-US" dirty="0"/>
              <a:t>Attend precept and actively work through problems</a:t>
            </a:r>
          </a:p>
          <a:p>
            <a:pPr lvl="1"/>
            <a:r>
              <a:rPr lang="en-US" dirty="0"/>
              <a:t>Complete programming assignments</a:t>
            </a:r>
          </a:p>
          <a:p>
            <a:pPr lvl="1"/>
            <a:r>
              <a:rPr lang="en-US" dirty="0"/>
              <a:t>Study lecture materials for specific design patterns and designs</a:t>
            </a:r>
          </a:p>
          <a:p>
            <a:pPr lvl="1"/>
            <a:r>
              <a:rPr lang="en-US" dirty="0"/>
              <a:t>Run the system designs in your mind / on paper and see what happens</a:t>
            </a:r>
          </a:p>
        </p:txBody>
      </p:sp>
    </p:spTree>
    <p:extLst>
      <p:ext uri="{BB962C8B-B14F-4D97-AF65-F5344CB8AC3E}">
        <p14:creationId xmlns:p14="http://schemas.microsoft.com/office/powerpoint/2010/main" val="213578984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12176</TotalTime>
  <Words>1235</Words>
  <Application>Microsoft Macintosh PowerPoint</Application>
  <PresentationFormat>Widescreen</PresentationFormat>
  <Paragraphs>210</Paragraphs>
  <Slides>25</Slides>
  <Notes>8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0" baseType="lpstr">
      <vt:lpstr>Arial</vt:lpstr>
      <vt:lpstr>Calibri</vt:lpstr>
      <vt:lpstr>Helvetica Neue Medium</vt:lpstr>
      <vt:lpstr>Times New Roman</vt:lpstr>
      <vt:lpstr>Office Theme</vt:lpstr>
      <vt:lpstr>Course Overview</vt:lpstr>
      <vt:lpstr>Learning Objectives</vt:lpstr>
      <vt:lpstr>Lectures</vt:lpstr>
      <vt:lpstr>Precepts</vt:lpstr>
      <vt:lpstr>Course Staff Intro</vt:lpstr>
      <vt:lpstr>Grading</vt:lpstr>
      <vt:lpstr>Grade Cutoffs</vt:lpstr>
      <vt:lpstr>Exams</vt:lpstr>
      <vt:lpstr>Exams</vt:lpstr>
      <vt:lpstr>Midterm Review</vt:lpstr>
      <vt:lpstr>Programming Assignments</vt:lpstr>
      <vt:lpstr>Programming Assignments</vt:lpstr>
      <vt:lpstr>Programming Assignments- Late Policy</vt:lpstr>
      <vt:lpstr>Policies: Write Your Own Code</vt:lpstr>
      <vt:lpstr>Generative AI policy</vt:lpstr>
      <vt:lpstr>Warnings</vt:lpstr>
      <vt:lpstr>Warning #1:  Assignments are a LOT of work</vt:lpstr>
      <vt:lpstr>Programming Assignment Statistics</vt:lpstr>
      <vt:lpstr>Warning #2:  Software engineering, not just programming</vt:lpstr>
      <vt:lpstr>Warning #3:  Don’t expect 24x7 answers</vt:lpstr>
      <vt:lpstr>Programming Assignments</vt:lpstr>
      <vt:lpstr>Programming Assignments</vt:lpstr>
      <vt:lpstr>Programming Assignment Office Hours</vt:lpstr>
      <vt:lpstr>Course Overview Conclusion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Distributed Systems</dc:title>
  <dc:creator>Wyatt Andrew Lloyd</dc:creator>
  <cp:lastModifiedBy>Ding, Jialin</cp:lastModifiedBy>
  <cp:revision>80</cp:revision>
  <cp:lastPrinted>2024-01-30T15:02:22Z</cp:lastPrinted>
  <dcterms:created xsi:type="dcterms:W3CDTF">2018-09-09T13:59:16Z</dcterms:created>
  <dcterms:modified xsi:type="dcterms:W3CDTF">2025-09-08T03:07:27Z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19e68092-05df-4271-8e3e-b2a4c82ba797_Enabled">
    <vt:lpwstr>true</vt:lpwstr>
  </property>
  <property fmtid="{D5CDD505-2E9C-101B-9397-08002B2CF9AE}" pid="3" name="MSIP_Label_19e68092-05df-4271-8e3e-b2a4c82ba797_SetDate">
    <vt:lpwstr>2025-09-07T15:24:42Z</vt:lpwstr>
  </property>
  <property fmtid="{D5CDD505-2E9C-101B-9397-08002B2CF9AE}" pid="4" name="MSIP_Label_19e68092-05df-4271-8e3e-b2a4c82ba797_Method">
    <vt:lpwstr>Standard</vt:lpwstr>
  </property>
  <property fmtid="{D5CDD505-2E9C-101B-9397-08002B2CF9AE}" pid="5" name="MSIP_Label_19e68092-05df-4271-8e3e-b2a4c82ba797_Name">
    <vt:lpwstr>Amazon Confidential</vt:lpwstr>
  </property>
  <property fmtid="{D5CDD505-2E9C-101B-9397-08002B2CF9AE}" pid="6" name="MSIP_Label_19e68092-05df-4271-8e3e-b2a4c82ba797_SiteId">
    <vt:lpwstr>5280104a-472d-4538-9ccf-1e1d0efe8b1b</vt:lpwstr>
  </property>
  <property fmtid="{D5CDD505-2E9C-101B-9397-08002B2CF9AE}" pid="7" name="MSIP_Label_19e68092-05df-4271-8e3e-b2a4c82ba797_ActionId">
    <vt:lpwstr>de5c1bcb-623f-43ea-b72e-42c54bac288f</vt:lpwstr>
  </property>
  <property fmtid="{D5CDD505-2E9C-101B-9397-08002B2CF9AE}" pid="8" name="MSIP_Label_19e68092-05df-4271-8e3e-b2a4c82ba797_ContentBits">
    <vt:lpwstr>0</vt:lpwstr>
  </property>
  <property fmtid="{D5CDD505-2E9C-101B-9397-08002B2CF9AE}" pid="9" name="MSIP_Label_19e68092-05df-4271-8e3e-b2a4c82ba797_Tag">
    <vt:lpwstr>50, 3, 0, 1</vt:lpwstr>
  </property>
</Properties>
</file>