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257" r:id="rId2"/>
    <p:sldId id="446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78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44" r:id="rId35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 autoAdjust="0"/>
    <p:restoredTop sz="77551" autoAdjust="0"/>
  </p:normalViewPr>
  <p:slideViewPr>
    <p:cSldViewPr snapToGrid="0">
      <p:cViewPr varScale="1">
        <p:scale>
          <a:sx n="98" d="100"/>
          <a:sy n="98" d="100"/>
        </p:scale>
        <p:origin x="1872" y="18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liveness w/ 1 failure -&gt; need multiple acceptors</a:t>
            </a:r>
            <a:br>
              <a:rPr lang="en-US" dirty="0"/>
            </a:br>
            <a:r>
              <a:rPr lang="en-US" dirty="0"/>
              <a:t>No majority guaranteed -&gt; need acceptors to</a:t>
            </a:r>
            <a:r>
              <a:rPr lang="en-US" baseline="0" dirty="0"/>
              <a:t> be capable of accepting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0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7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terminology around </a:t>
            </a:r>
            <a:r>
              <a:rPr lang="en-US" baseline="0" dirty="0" err="1"/>
              <a:t>Paxos</a:t>
            </a:r>
            <a:r>
              <a:rPr lang="en-US" baseline="0" dirty="0"/>
              <a:t> is a mess:</a:t>
            </a:r>
          </a:p>
          <a:p>
            <a:r>
              <a:rPr lang="en-US" dirty="0"/>
              <a:t>Phase 1, Phase</a:t>
            </a:r>
            <a:r>
              <a:rPr lang="en-US" baseline="0" dirty="0"/>
              <a:t> 2, Phase 3</a:t>
            </a:r>
          </a:p>
          <a:p>
            <a:r>
              <a:rPr lang="en-US" baseline="0" dirty="0"/>
              <a:t>Prepare, Accept, Learn</a:t>
            </a:r>
          </a:p>
          <a:p>
            <a:r>
              <a:rPr lang="en-US" baseline="0" dirty="0"/>
              <a:t>Prepare, Accept, Commit</a:t>
            </a:r>
          </a:p>
          <a:p>
            <a:r>
              <a:rPr lang="en-US" baseline="0" dirty="0"/>
              <a:t>1-phase </a:t>
            </a:r>
            <a:r>
              <a:rPr lang="en-US" baseline="0" dirty="0" err="1"/>
              <a:t>paxos</a:t>
            </a:r>
            <a:r>
              <a:rPr lang="en-US" baseline="0" dirty="0"/>
              <a:t>, 2-phase </a:t>
            </a:r>
            <a:r>
              <a:rPr lang="en-US" baseline="0" dirty="0" err="1"/>
              <a:t>paxos</a:t>
            </a:r>
            <a:r>
              <a:rPr lang="en-US" baseline="0" dirty="0"/>
              <a:t>,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We’ll stick with this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6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Viewstamped</a:t>
            </a:r>
            <a:r>
              <a:rPr lang="en-US" dirty="0"/>
              <a:t> Replication,</a:t>
            </a:r>
            <a:r>
              <a:rPr lang="en-US" baseline="0" dirty="0"/>
              <a:t> invented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why</a:t>
            </a:r>
            <a:r>
              <a:rPr lang="en-US" baseline="0" dirty="0"/>
              <a:t> f instead of 2f here provides the fault tolerance!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1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View Change Protocols </a:t>
            </a:r>
            <a:br>
              <a:rPr lang="en-US" sz="5400" dirty="0"/>
            </a:br>
            <a:r>
              <a:rPr lang="en-US" sz="5400" dirty="0"/>
              <a:t>and Consensus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12</a:t>
            </a:r>
            <a:endParaRPr lang="en-US" sz="2800" dirty="0"/>
          </a:p>
          <a:p>
            <a:endParaRPr lang="en-US" sz="2800" dirty="0"/>
          </a:p>
          <a:p>
            <a:r>
              <a:rPr lang="en-US" sz="2800" u="sng" dirty="0"/>
              <a:t>Jialin Ding</a:t>
            </a:r>
            <a:r>
              <a:rPr lang="en-US" sz="2800" dirty="0"/>
              <a:t>, Mike Freedman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View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690689"/>
            <a:ext cx="9704882" cy="2146613"/>
          </a:xfrm>
        </p:spPr>
        <p:txBody>
          <a:bodyPr>
            <a:normAutofit/>
          </a:bodyPr>
          <a:lstStyle/>
          <a:p>
            <a:r>
              <a:rPr lang="en-US" dirty="0"/>
              <a:t>So far: </a:t>
            </a:r>
            <a:r>
              <a:rPr lang="en-US" dirty="0">
                <a:solidFill>
                  <a:srgbClr val="009900"/>
                </a:solidFill>
              </a:rPr>
              <a:t>Works </a:t>
            </a:r>
            <a:r>
              <a:rPr lang="en-US" dirty="0"/>
              <a:t>for </a:t>
            </a:r>
            <a:r>
              <a:rPr lang="en-US" i="1" dirty="0"/>
              <a:t>f</a:t>
            </a:r>
            <a:r>
              <a:rPr lang="en-US" dirty="0"/>
              <a:t> failed backup replicas</a:t>
            </a:r>
          </a:p>
          <a:p>
            <a:r>
              <a:rPr lang="en-US" dirty="0"/>
              <a:t>But what if the </a:t>
            </a:r>
            <a:r>
              <a:rPr lang="en-US" i="1" dirty="0"/>
              <a:t>f</a:t>
            </a:r>
            <a:r>
              <a:rPr lang="en-US" dirty="0"/>
              <a:t> failures include a </a:t>
            </a:r>
            <a:r>
              <a:rPr lang="en-US" dirty="0">
                <a:solidFill>
                  <a:srgbClr val="FF0000"/>
                </a:solidFill>
              </a:rPr>
              <a:t>failed primary?</a:t>
            </a:r>
          </a:p>
          <a:p>
            <a:pPr lvl="1"/>
            <a:r>
              <a:rPr lang="en-US" dirty="0"/>
              <a:t>All clients’ requests go to the failed primary</a:t>
            </a:r>
          </a:p>
          <a:p>
            <a:pPr lvl="1"/>
            <a:r>
              <a:rPr lang="en-US" dirty="0"/>
              <a:t>System</a:t>
            </a:r>
            <a:r>
              <a:rPr lang="en-US" dirty="0">
                <a:solidFill>
                  <a:srgbClr val="FF0000"/>
                </a:solidFill>
              </a:rPr>
              <a:t> halts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3050635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6679784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47800"/>
            <a:ext cx="10617913" cy="2186487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8F00"/>
                </a:solidFill>
              </a:rPr>
              <a:t>different replicas </a:t>
            </a:r>
            <a:r>
              <a:rPr lang="en-US" dirty="0"/>
              <a:t>assume role of primary over time</a:t>
            </a:r>
          </a:p>
          <a:p>
            <a:r>
              <a:rPr lang="en-US" dirty="0"/>
              <a:t>System moves through a sequence of views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FF8F00"/>
                </a:solidFill>
              </a:rPr>
              <a:t>View = </a:t>
            </a:r>
            <a:r>
              <a:rPr lang="en-US" dirty="0"/>
              <a:t>(view number, primary id, backup id, ...)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8708" y="3398078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12105" y="4985698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16141" y="4108330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2727837" y="4542473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6370332" y="355038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6576656" y="546846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5053862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115609" y="5976420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948139" y="4380565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63156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Correctly Changing 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View changes happen locally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each replica</a:t>
            </a:r>
          </a:p>
          <a:p>
            <a:pPr>
              <a:spcBef>
                <a:spcPts val="2400"/>
              </a:spcBef>
            </a:pPr>
            <a:r>
              <a:rPr lang="en-US" dirty="0"/>
              <a:t>Old primary executes requests in the old view, new primary executes requests in the new view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So correctness condition: </a:t>
            </a:r>
            <a:r>
              <a:rPr lang="en-US" dirty="0">
                <a:solidFill>
                  <a:srgbClr val="009900"/>
                </a:solidFill>
              </a:rPr>
              <a:t>Executed requests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Survive in the new 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Retain the same order in the new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147-CEC7-7C4A-BF98-BBBA1E52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199006"/>
            <a:ext cx="10363200" cy="1362075"/>
          </a:xfrm>
        </p:spPr>
        <p:txBody>
          <a:bodyPr>
            <a:noAutofit/>
          </a:bodyPr>
          <a:lstStyle/>
          <a:p>
            <a:r>
              <a:rPr lang="en-US" sz="3600" cap="none" dirty="0"/>
              <a:t>How do replicas agree to move to a new view?</a:t>
            </a:r>
            <a:br>
              <a:rPr lang="en-US" sz="3600" cap="none" dirty="0"/>
            </a:br>
            <a:br>
              <a:rPr lang="en-US" sz="3600" cap="none" dirty="0"/>
            </a:br>
            <a:r>
              <a:rPr lang="en-US" sz="3600" cap="none" dirty="0"/>
              <a:t>How do replicas agree on what was executed (and in what order) in the old view?</a:t>
            </a:r>
          </a:p>
        </p:txBody>
      </p:sp>
    </p:spTree>
    <p:extLst>
      <p:ext uri="{BB962C8B-B14F-4D97-AF65-F5344CB8AC3E}">
        <p14:creationId xmlns:p14="http://schemas.microsoft.com/office/powerpoint/2010/main" val="178460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Definition:</a:t>
            </a:r>
          </a:p>
          <a:p>
            <a:pPr marL="1295076" lvl="1" indent="-685629">
              <a:lnSpc>
                <a:spcPct val="170000"/>
              </a:lnSpc>
              <a:buFont typeface="+mj-lt"/>
              <a:buAutoNum type="arabicPeriod"/>
            </a:pPr>
            <a:r>
              <a:rPr lang="en-US" sz="3732" dirty="0"/>
              <a:t>A general agreement about something 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sz="3732" dirty="0"/>
              <a:t>An idea or opinion that is shared by all the people in a group</a:t>
            </a:r>
          </a:p>
        </p:txBody>
      </p:sp>
    </p:spTree>
    <p:extLst>
      <p:ext uri="{BB962C8B-B14F-4D97-AF65-F5344CB8AC3E}">
        <p14:creationId xmlns:p14="http://schemas.microsoft.com/office/powerpoint/2010/main" val="189945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Used in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6777" y="1690690"/>
            <a:ext cx="10665654" cy="5167311"/>
          </a:xfr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dirty="0">
                <a:ea typeface="Helvetica Neue Medium" charset="0"/>
                <a:cs typeface="Helvetica Neue Medium" charset="0"/>
              </a:rPr>
              <a:t>Group of servers want to: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Make sure all servers in group receive the same updates in the same order as each other 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Maintain own lists (views) on who is a current member of the group, and update lists when somebody leaves/fails 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Elect a leader in group, and inform everybody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Ensure mutually exclusive (one process at a time only) access to a critical resource like a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02" y="1943100"/>
            <a:ext cx="11117798" cy="4098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99" dirty="0"/>
              <a:t>Given a set of processors, each with an initial value: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Termination:  </a:t>
            </a:r>
            <a:r>
              <a:rPr lang="en-US" sz="2800" dirty="0"/>
              <a:t>All non-faulty processes eventually decide on a value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Agreement:  </a:t>
            </a:r>
            <a:r>
              <a:rPr lang="en-US" sz="2800" dirty="0"/>
              <a:t>All processes that decide do so on the same value 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Validity:  </a:t>
            </a:r>
            <a:r>
              <a:rPr lang="en-US" sz="2800" dirty="0"/>
              <a:t>Value decided must have proposed by some process</a:t>
            </a:r>
          </a:p>
        </p:txBody>
      </p:sp>
    </p:spTree>
    <p:extLst>
      <p:ext uri="{BB962C8B-B14F-4D97-AF65-F5344CB8AC3E}">
        <p14:creationId xmlns:p14="http://schemas.microsoft.com/office/powerpoint/2010/main" val="58839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vs. Liveness Properties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7C17E-73B2-B840-93E0-017BB2BE9F25}"/>
              </a:ext>
            </a:extLst>
          </p:cNvPr>
          <p:cNvSpPr txBox="1">
            <a:spLocks/>
          </p:cNvSpPr>
          <p:nvPr/>
        </p:nvSpPr>
        <p:spPr>
          <a:xfrm>
            <a:off x="839570" y="168846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b="0" dirty="0">
                <a:latin typeface="Helvetica Neue Medium" charset="0"/>
              </a:rPr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b="0" dirty="0">
              <a:latin typeface="Helvetica Neue Medium" charset="0"/>
            </a:endParaRP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b="0" dirty="0">
              <a:latin typeface="Helvetica Neue Medium" charset="0"/>
            </a:endParaRP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1200" b="0" dirty="0">
              <a:latin typeface="Helvetica Neue Medium" charset="0"/>
            </a:endParaRP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b="0" dirty="0">
                <a:latin typeface="Helvetica Neue Medium" charset="0"/>
              </a:rPr>
              <a:t>Liveness (good things eventually happen)</a:t>
            </a:r>
          </a:p>
        </p:txBody>
      </p:sp>
    </p:spTree>
    <p:extLst>
      <p:ext uri="{BB962C8B-B14F-4D97-AF65-F5344CB8AC3E}">
        <p14:creationId xmlns:p14="http://schemas.microsoft.com/office/powerpoint/2010/main" val="54270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734185"/>
            <a:ext cx="11127580" cy="5165252"/>
          </a:xfrm>
        </p:spPr>
        <p:txBody>
          <a:bodyPr>
            <a:normAutofit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Agreement:  </a:t>
            </a:r>
            <a:r>
              <a:rPr lang="en-US" sz="2400" dirty="0"/>
              <a:t>All processes that decide do so on the same value 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Validity:  </a:t>
            </a:r>
            <a:r>
              <a:rPr lang="en-US" sz="2400" dirty="0"/>
              <a:t>Value decided must have proposed by some process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Liveness (good things eventually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Termination:  </a:t>
            </a:r>
            <a:r>
              <a:rPr lang="en-US" sz="2400" dirty="0"/>
              <a:t>All non-faulty processes eventually decide on a value</a:t>
            </a:r>
          </a:p>
        </p:txBody>
      </p:sp>
    </p:spTree>
    <p:extLst>
      <p:ext uri="{BB962C8B-B14F-4D97-AF65-F5344CB8AC3E}">
        <p14:creationId xmlns:p14="http://schemas.microsoft.com/office/powerpoint/2010/main" val="136217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Paxos’s</a:t>
            </a:r>
            <a:r>
              <a:rPr lang="en-US" dirty="0"/>
              <a:t> Safety and Liveness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Paxos</a:t>
            </a:r>
            <a:r>
              <a:rPr lang="en-US" dirty="0"/>
              <a:t> is always safe</a:t>
            </a:r>
          </a:p>
          <a:p>
            <a:endParaRPr lang="en-US" dirty="0"/>
          </a:p>
          <a:p>
            <a:r>
              <a:rPr lang="en-US" dirty="0" err="1"/>
              <a:t>Paxos</a:t>
            </a:r>
            <a:r>
              <a:rPr lang="en-US" dirty="0"/>
              <a:t> is very often live  (but not always, more later)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true for </a:t>
            </a:r>
            <a:r>
              <a:rPr lang="en-US" dirty="0" err="1"/>
              <a:t>Viewstamped</a:t>
            </a:r>
            <a:r>
              <a:rPr lang="en-US" dirty="0"/>
              <a:t> Replication, RAFT, and other similar protocols</a:t>
            </a:r>
          </a:p>
        </p:txBody>
      </p:sp>
    </p:spTree>
    <p:extLst>
      <p:ext uri="{BB962C8B-B14F-4D97-AF65-F5344CB8AC3E}">
        <p14:creationId xmlns:p14="http://schemas.microsoft.com/office/powerpoint/2010/main" val="201623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From primary-backup to </a:t>
            </a:r>
            <a:r>
              <a:rPr lang="en-US" sz="4000" dirty="0" err="1"/>
              <a:t>viewstamped</a:t>
            </a:r>
            <a:r>
              <a:rPr lang="en-US" sz="4000" dirty="0"/>
              <a:t> replication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Consensus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 Process in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4" y="1988820"/>
            <a:ext cx="11417298" cy="5477188"/>
          </a:xfrm>
        </p:spPr>
        <p:txBody>
          <a:bodyPr>
            <a:normAutofit/>
          </a:bodyPr>
          <a:lstStyle/>
          <a:p>
            <a:r>
              <a:rPr lang="en-US" dirty="0"/>
              <a:t>Three conceptual roles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Proposers</a:t>
            </a:r>
            <a:r>
              <a:rPr lang="en-US" sz="2900" dirty="0"/>
              <a:t> propose values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Acceptors </a:t>
            </a:r>
            <a:r>
              <a:rPr lang="en-US" sz="2900" dirty="0"/>
              <a:t>accept values, where value is chosen if majority accept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  <a:sym typeface="Wingdings"/>
              </a:rPr>
              <a:t>Learners </a:t>
            </a:r>
            <a:r>
              <a:rPr lang="en-US" sz="2900" dirty="0">
                <a:sym typeface="Wingdings"/>
              </a:rPr>
              <a:t>learn the outcome (chosen value)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In reality, a process can play any/all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3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6" y="1873251"/>
            <a:ext cx="10542152" cy="4665662"/>
          </a:xfrm>
        </p:spPr>
        <p:txBody>
          <a:bodyPr>
            <a:normAutofit/>
          </a:bodyPr>
          <a:lstStyle/>
          <a:p>
            <a:r>
              <a:rPr lang="en-US" dirty="0"/>
              <a:t>3 proposers, 1 acceptor</a:t>
            </a:r>
          </a:p>
          <a:p>
            <a:pPr lvl="1"/>
            <a:r>
              <a:rPr lang="en-US" dirty="0">
                <a:sym typeface="Wingdings"/>
              </a:rPr>
              <a:t>Acceptor accepts first value received</a:t>
            </a:r>
          </a:p>
          <a:p>
            <a:pPr lvl="1"/>
            <a:r>
              <a:rPr lang="en-US" dirty="0">
                <a:sym typeface="Wingdings"/>
              </a:rPr>
              <a:t>No liveness with single failure</a:t>
            </a:r>
          </a:p>
          <a:p>
            <a:pPr>
              <a:lnSpc>
                <a:spcPct val="200000"/>
              </a:lnSpc>
            </a:pPr>
            <a:r>
              <a:rPr lang="en-US" dirty="0">
                <a:sym typeface="Wingdings"/>
              </a:rPr>
              <a:t>3 proposers, 3 acceptors</a:t>
            </a:r>
          </a:p>
          <a:p>
            <a:pPr lvl="1"/>
            <a:r>
              <a:rPr lang="en-US" dirty="0">
                <a:sym typeface="Wingdings"/>
              </a:rPr>
              <a:t>Accept first value received, learners choose common value known by majority</a:t>
            </a:r>
          </a:p>
          <a:p>
            <a:pPr lvl="1"/>
            <a:r>
              <a:rPr lang="en-US" dirty="0">
                <a:sym typeface="Wingdings"/>
              </a:rPr>
              <a:t>But no such majority is guaranteed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5" y="1690689"/>
            <a:ext cx="11722019" cy="5775320"/>
          </a:xfrm>
        </p:spPr>
        <p:txBody>
          <a:bodyPr>
            <a:normAutofit/>
          </a:bodyPr>
          <a:lstStyle/>
          <a:p>
            <a:r>
              <a:rPr lang="en-US" dirty="0"/>
              <a:t>Each acceptor accepts </a:t>
            </a:r>
            <a:r>
              <a:rPr lang="en-US" dirty="0">
                <a:solidFill>
                  <a:srgbClr val="FF8F00"/>
                </a:solidFill>
              </a:rPr>
              <a:t>multiple proposals</a:t>
            </a:r>
          </a:p>
          <a:p>
            <a:pPr lvl="1"/>
            <a:r>
              <a:rPr lang="en-US" dirty="0"/>
              <a:t>Hopefully one of multiple accepted proposals will have a majority vote (and we determine that)</a:t>
            </a:r>
          </a:p>
          <a:p>
            <a:pPr lvl="1"/>
            <a:r>
              <a:rPr lang="en-US" dirty="0"/>
              <a:t>If not, rinse and repeat (more on this)</a:t>
            </a:r>
          </a:p>
          <a:p>
            <a:endParaRPr lang="en-US" dirty="0"/>
          </a:p>
          <a:p>
            <a:r>
              <a:rPr lang="en-US" dirty="0"/>
              <a:t>How do we select among multiple proposals?</a:t>
            </a:r>
          </a:p>
          <a:p>
            <a:pPr lvl="1"/>
            <a:r>
              <a:rPr lang="en-US" dirty="0"/>
              <a:t>Ordering: proposal is tuple </a:t>
            </a:r>
            <a:r>
              <a:rPr lang="en-US" dirty="0">
                <a:solidFill>
                  <a:srgbClr val="FF8F00"/>
                </a:solidFill>
              </a:rPr>
              <a:t>(proposal #, value) = (n, v)</a:t>
            </a:r>
          </a:p>
          <a:p>
            <a:pPr lvl="1"/>
            <a:r>
              <a:rPr lang="en-US" dirty="0"/>
              <a:t>Proposal # strictly increasing, globally unique</a:t>
            </a:r>
          </a:p>
          <a:p>
            <a:pPr lvl="1"/>
            <a:r>
              <a:rPr lang="en-US" dirty="0"/>
              <a:t>Globally unique?</a:t>
            </a:r>
          </a:p>
          <a:p>
            <a:pPr lvl="2"/>
            <a:r>
              <a:rPr lang="en-US" sz="2800" dirty="0"/>
              <a:t>Trick: set low-order bits to proposer’s ID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Protocol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15" y="1690690"/>
            <a:ext cx="11003952" cy="4665662"/>
          </a:xfrm>
        </p:spPr>
        <p:txBody>
          <a:bodyPr>
            <a:normAutofit/>
          </a:bodyPr>
          <a:lstStyle/>
          <a:p>
            <a:r>
              <a:rPr lang="en-US" sz="3199" dirty="0">
                <a:solidFill>
                  <a:srgbClr val="FF8F00"/>
                </a:solidFill>
              </a:rPr>
              <a:t>Proposers: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Choose a proposal number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Ask acceptors if any accepted proposals with 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r>
              <a:rPr lang="en-US" dirty="0"/>
              <a:t> &lt;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If existing proposal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returned, propose same value (n,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Otherwise, propose own value (n, v)</a:t>
            </a:r>
          </a:p>
          <a:p>
            <a:pPr marL="609448" lvl="1" indent="0">
              <a:buNone/>
            </a:pPr>
            <a:r>
              <a:rPr lang="en-US" dirty="0"/>
              <a:t>Note </a:t>
            </a:r>
            <a:r>
              <a:rPr lang="en-US" dirty="0">
                <a:solidFill>
                  <a:srgbClr val="FF8F00"/>
                </a:solidFill>
              </a:rPr>
              <a:t>altruism</a:t>
            </a:r>
            <a:r>
              <a:rPr lang="en-US" dirty="0"/>
              <a:t>: goal is to reach consensus, not “win”</a:t>
            </a:r>
          </a:p>
          <a:p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Accepters</a:t>
            </a:r>
            <a:r>
              <a:rPr lang="en-US" sz="3199" dirty="0">
                <a:solidFill>
                  <a:srgbClr val="0000FF"/>
                </a:solidFill>
              </a:rPr>
              <a:t> </a:t>
            </a:r>
            <a:r>
              <a:rPr lang="en-US" sz="3199" dirty="0"/>
              <a:t>try to accept value with highest proposal n</a:t>
            </a:r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Learners </a:t>
            </a:r>
            <a:r>
              <a:rPr lang="en-US" sz="3199" dirty="0"/>
              <a:t>are passive and wait for the outcome</a:t>
            </a:r>
          </a:p>
          <a:p>
            <a:endParaRPr lang="en-US" sz="31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90" y="1643223"/>
            <a:ext cx="4305518" cy="4486274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en-US" sz="3000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r>
              <a:rPr lang="en-US" sz="2600" dirty="0"/>
              <a:t>Choose proposal n,    send &lt;prepare, n&gt; to acceptors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08E279-86C7-104F-8D0F-1B6EC109C661}"/>
              </a:ext>
            </a:extLst>
          </p:cNvPr>
          <p:cNvSpPr txBox="1">
            <a:spLocks/>
          </p:cNvSpPr>
          <p:nvPr/>
        </p:nvSpPr>
        <p:spPr>
          <a:xfrm>
            <a:off x="4965910" y="1665132"/>
            <a:ext cx="7226090" cy="44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133"/>
              </a:spcBef>
              <a:spcAft>
                <a:spcPts val="533"/>
              </a:spcAft>
            </a:pPr>
            <a:r>
              <a:rPr lang="en-US" sz="3000" b="0" dirty="0">
                <a:solidFill>
                  <a:srgbClr val="FF8F00"/>
                </a:solidFill>
                <a:latin typeface="Helvetica Neue Medium" charset="0"/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 &gt; 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endParaRPr lang="en-US" sz="2600" b="0" baseline="-25000" dirty="0">
              <a:latin typeface="Helvetica Neue Medium" charset="0"/>
            </a:endParaRP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r>
              <a:rPr lang="en-US" sz="2600" b="0" dirty="0">
                <a:latin typeface="Helvetica Neue Medium" charset="0"/>
              </a:rPr>
              <a:t> = n     </a:t>
            </a: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← promise not to accept</a:t>
            </a:r>
          </a:p>
          <a:p>
            <a:pPr marL="914126" lvl="2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		any new proposals n’ &lt; n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no prior proposal accepted</a:t>
            </a:r>
            <a:endParaRPr lang="en-US" sz="2600" b="0" baseline="-25000" dirty="0">
              <a:latin typeface="Helvetica Neue Medium" charset="0"/>
            </a:endParaRP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</a:t>
            </a:r>
            <a:r>
              <a:rPr lang="en-US" sz="2600" b="0" dirty="0" err="1">
                <a:latin typeface="Helvetica Neue Medium" charset="0"/>
              </a:rPr>
              <a:t>Ø</a:t>
            </a:r>
            <a:r>
              <a:rPr lang="en-US" sz="2600" b="0" dirty="0">
                <a:latin typeface="Helvetica Neue Medium" charset="0"/>
              </a:rPr>
              <a:t> &gt;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 </a:t>
            </a: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(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baseline="-25000" dirty="0">
                <a:latin typeface="Helvetica Neue Medium" charset="0"/>
              </a:rPr>
              <a:t> , </a:t>
            </a:r>
            <a:r>
              <a:rPr lang="en-US" sz="2600" b="0" dirty="0" err="1">
                <a:latin typeface="Helvetica Neue Medium" charset="0"/>
              </a:rPr>
              <a:t>v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dirty="0">
                <a:latin typeface="Helvetica Neue Medium" charset="0"/>
              </a:rPr>
              <a:t>)  &gt;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prepare-failed &gt;</a:t>
            </a:r>
          </a:p>
          <a:p>
            <a:pPr lvl="2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endParaRPr lang="en-US" sz="2600" b="0" dirty="0">
              <a:latin typeface="Helvetica Neue Medium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1</a:t>
            </a:r>
          </a:p>
        </p:txBody>
      </p:sp>
    </p:spTree>
    <p:extLst>
      <p:ext uri="{BB962C8B-B14F-4D97-AF65-F5344CB8AC3E}">
        <p14:creationId xmlns:p14="http://schemas.microsoft.com/office/powerpoint/2010/main" val="313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709740"/>
            <a:ext cx="10512862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Proposer:</a:t>
            </a:r>
          </a:p>
          <a:p>
            <a:pPr lvl="1"/>
            <a:r>
              <a:rPr lang="en-US" dirty="0"/>
              <a:t>If receive promise from </a:t>
            </a:r>
            <a:r>
              <a:rPr lang="en-US" dirty="0">
                <a:solidFill>
                  <a:srgbClr val="FF8F00"/>
                </a:solidFill>
              </a:rPr>
              <a:t>majority</a:t>
            </a:r>
            <a:r>
              <a:rPr lang="en-US" dirty="0"/>
              <a:t> of acceptors, 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Determine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returned with highest </a:t>
            </a:r>
            <a:r>
              <a:rPr lang="en-US" sz="2600" dirty="0" err="1"/>
              <a:t>n</a:t>
            </a:r>
            <a:r>
              <a:rPr lang="en-US" sz="2600" baseline="-25000" dirty="0" err="1"/>
              <a:t>a</a:t>
            </a:r>
            <a:r>
              <a:rPr lang="en-US" sz="2600" dirty="0"/>
              <a:t>, if exists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Send  &lt;accept, (n,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|| v)&gt;  to acceptors</a:t>
            </a:r>
          </a:p>
          <a:p>
            <a:pPr lvl="2">
              <a:spcAft>
                <a:spcPts val="533"/>
              </a:spcAft>
            </a:pPr>
            <a:endParaRPr lang="en-US" sz="2600" dirty="0"/>
          </a:p>
          <a:p>
            <a:r>
              <a:rPr lang="en-US" dirty="0">
                <a:solidFill>
                  <a:srgbClr val="FF8F00"/>
                </a:solidFill>
              </a:rPr>
              <a:t>Acceptors:</a:t>
            </a:r>
          </a:p>
          <a:p>
            <a:pPr lvl="1"/>
            <a:r>
              <a:rPr lang="en-US" dirty="0"/>
              <a:t>Upon receiving (n, v),  if n ≥ </a:t>
            </a:r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,</a:t>
            </a:r>
          </a:p>
          <a:p>
            <a:pPr lvl="2"/>
            <a:r>
              <a:rPr lang="en-US" sz="2600" dirty="0"/>
              <a:t>Accept proposal and notify learner(s)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45307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Learners</a:t>
            </a:r>
            <a:r>
              <a:rPr lang="en-US" dirty="0"/>
              <a:t> need to know which value chosen</a:t>
            </a:r>
          </a:p>
          <a:p>
            <a:pPr>
              <a:spcBef>
                <a:spcPts val="2400"/>
              </a:spcBef>
            </a:pPr>
            <a:r>
              <a:rPr lang="en-US" dirty="0"/>
              <a:t>Approach #1</a:t>
            </a:r>
          </a:p>
          <a:p>
            <a:pPr lvl="1"/>
            <a:r>
              <a:rPr lang="en-US" dirty="0"/>
              <a:t>Each acceptor notifies all learners</a:t>
            </a:r>
          </a:p>
          <a:p>
            <a:pPr lvl="1"/>
            <a:r>
              <a:rPr lang="en-US" dirty="0"/>
              <a:t>More expensive</a:t>
            </a:r>
          </a:p>
          <a:p>
            <a:pPr>
              <a:spcBef>
                <a:spcPts val="2400"/>
              </a:spcBef>
            </a:pPr>
            <a:r>
              <a:rPr lang="en-US" dirty="0"/>
              <a:t>Approach #2</a:t>
            </a:r>
          </a:p>
          <a:p>
            <a:pPr lvl="1"/>
            <a:r>
              <a:rPr lang="en-US" dirty="0"/>
              <a:t>Elect a “distinguished learner”</a:t>
            </a:r>
          </a:p>
          <a:p>
            <a:pPr lvl="1"/>
            <a:r>
              <a:rPr lang="en-US" dirty="0"/>
              <a:t>Acceptors notify elected learner, which informs others</a:t>
            </a:r>
          </a:p>
          <a:p>
            <a:pPr lvl="1"/>
            <a:r>
              <a:rPr lang="en-US" dirty="0"/>
              <a:t>Failure-prone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:  Well-behaved Run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03559" y="1781628"/>
            <a:ext cx="2934774" cy="4241499"/>
            <a:chOff x="5477905" y="2055952"/>
            <a:chExt cx="2201654" cy="318195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477905" y="4891662"/>
              <a:ext cx="2133592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&lt;accepted, (1 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023211" y="24369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099410" y="2360751"/>
              <a:ext cx="934867" cy="609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175611" y="2284552"/>
              <a:ext cx="822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099411" y="46467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23211" y="2384506"/>
              <a:ext cx="1011067" cy="2033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222359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222359" y="2817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7222359" y="4341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298559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023211" y="3154842"/>
              <a:ext cx="1139825" cy="14157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690440" y="6025476"/>
            <a:ext cx="184730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2399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1108" y="1781626"/>
            <a:ext cx="2918986" cy="3656648"/>
            <a:chOff x="479765" y="2055952"/>
            <a:chExt cx="2189810" cy="2743200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40775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374175" y="2284552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7975" y="2436952"/>
              <a:ext cx="7620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212375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12375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212375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221775" y="25131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88575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79765" y="4054989"/>
              <a:ext cx="1493971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&lt;prepare, 1&gt;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61669" y="1781628"/>
            <a:ext cx="2371913" cy="3133993"/>
            <a:chOff x="2745775" y="2055952"/>
            <a:chExt cx="1779398" cy="235110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864712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745775" y="2669561"/>
              <a:ext cx="1188866" cy="1676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773849" y="2513152"/>
              <a:ext cx="990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745775" y="22845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993393" y="4060816"/>
              <a:ext cx="1531780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&lt;promise, 1&gt;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61960" y="1781626"/>
            <a:ext cx="2766911" cy="3656648"/>
            <a:chOff x="3871287" y="2055952"/>
            <a:chExt cx="2075724" cy="2743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4454260" y="2284552"/>
              <a:ext cx="835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74049" y="2360752"/>
              <a:ext cx="987425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489811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89811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489811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374049" y="2513152"/>
              <a:ext cx="1139825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566011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71287" y="3132146"/>
              <a:ext cx="1136664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</a:t>
              </a:r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,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(1,v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376216" y="2016849"/>
            <a:ext cx="1952351" cy="3148780"/>
            <a:chOff x="7782997" y="2232415"/>
            <a:chExt cx="1464645" cy="2362200"/>
          </a:xfrm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782997" y="2232415"/>
              <a:ext cx="304800" cy="2362200"/>
            </a:xfrm>
            <a:prstGeom prst="rightBrace">
              <a:avLst>
                <a:gd name="adj1" fmla="val 6458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815082" y="3106977"/>
              <a:ext cx="1432560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decide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6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is Safe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Intuition:  if proposal with value v chosen, then every higher-numbered proposal issued by any proposer has value v.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038995" y="3046338"/>
            <a:ext cx="5084022" cy="34156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95734" y="3571072"/>
            <a:ext cx="3453500" cy="24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Majority of acceptors accept (n, v):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v is chosen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276590" y="3308935"/>
            <a:ext cx="5704157" cy="30474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4184" y="4237763"/>
            <a:ext cx="4672383" cy="11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Next prepare request with proposal n+1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49235" y="4693545"/>
            <a:ext cx="304721" cy="304721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18919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62" y="-41322"/>
            <a:ext cx="11722019" cy="1422030"/>
          </a:xfrm>
        </p:spPr>
        <p:txBody>
          <a:bodyPr>
            <a:normAutofit/>
          </a:bodyPr>
          <a:lstStyle/>
          <a:p>
            <a:r>
              <a:rPr lang="en-US" sz="4799" dirty="0"/>
              <a:t>Often, but not always,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03" y="2102460"/>
            <a:ext cx="3457649" cy="16090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>
                <a:cs typeface="Helvetica Neue Medium" charset="0"/>
              </a:rPr>
              <a:t>Completes phase 1 with proposal n0</a:t>
            </a:r>
            <a:endParaRPr lang="en-US" sz="2800" baseline="-25000" dirty="0">
              <a:cs typeface="Helvetica Neue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78321" y="1673894"/>
            <a:ext cx="55222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520246" y="1673894"/>
            <a:ext cx="39317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62990" y="2731956"/>
            <a:ext cx="4829162" cy="15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Starts and completes phase 1 with proposal n1 &gt; n0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5975" y="3590354"/>
            <a:ext cx="3623176" cy="11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2523" y="4600077"/>
            <a:ext cx="4816628" cy="124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Restarts and completes phase 1 with proposal n2 &gt; n1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58739" y="1238306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0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62991" y="1217169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1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62990" y="5375901"/>
            <a:ext cx="5148090" cy="11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35217" y="6191590"/>
            <a:ext cx="5229706" cy="5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… can go on indefinitely …</a:t>
            </a:r>
          </a:p>
        </p:txBody>
      </p:sp>
    </p:spTree>
    <p:extLst>
      <p:ext uri="{BB962C8B-B14F-4D97-AF65-F5344CB8AC3E}">
        <p14:creationId xmlns:p14="http://schemas.microsoft.com/office/powerpoint/2010/main" val="20401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Primary-Backup Replication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4918746"/>
            <a:ext cx="8763000" cy="15037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Nominate one replica </a:t>
            </a:r>
            <a:r>
              <a:rPr lang="en-US" dirty="0">
                <a:solidFill>
                  <a:srgbClr val="FF8F00"/>
                </a:solidFill>
              </a:rPr>
              <a:t>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Clients send all requests to 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Primary orders clients’ requests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26975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5032375"/>
          </a:xfrm>
        </p:spPr>
        <p:txBody>
          <a:bodyPr>
            <a:normAutofit/>
          </a:bodyPr>
          <a:lstStyle/>
          <a:p>
            <a:r>
              <a:rPr lang="en-US" dirty="0"/>
              <a:t>Described for a single round of consensus</a:t>
            </a:r>
          </a:p>
          <a:p>
            <a:r>
              <a:rPr lang="en-US" dirty="0"/>
              <a:t>Proposer, Acceptors, Learners</a:t>
            </a:r>
          </a:p>
          <a:p>
            <a:pPr lvl="1"/>
            <a:r>
              <a:rPr lang="en-US" dirty="0"/>
              <a:t>Often implemented with nodes playing all roles</a:t>
            </a:r>
          </a:p>
          <a:p>
            <a:pPr>
              <a:spcBef>
                <a:spcPts val="2400"/>
              </a:spcBef>
            </a:pPr>
            <a:r>
              <a:rPr lang="en-US" dirty="0"/>
              <a:t>Always safe:  Quorum intersection</a:t>
            </a:r>
          </a:p>
          <a:p>
            <a:r>
              <a:rPr lang="en-US" dirty="0"/>
              <a:t>Very often live</a:t>
            </a:r>
          </a:p>
          <a:p>
            <a:pPr>
              <a:spcBef>
                <a:spcPts val="2400"/>
              </a:spcBef>
            </a:pPr>
            <a:r>
              <a:rPr lang="en-US" dirty="0"/>
              <a:t>Acceptors accept multiple values</a:t>
            </a:r>
          </a:p>
          <a:p>
            <a:pPr lvl="1"/>
            <a:r>
              <a:rPr lang="en-US" dirty="0"/>
              <a:t>But only one value is ultimately chosen</a:t>
            </a:r>
          </a:p>
          <a:p>
            <a:r>
              <a:rPr lang="en-US" dirty="0"/>
              <a:t>Once a value is accepted by a majority it is chosen</a:t>
            </a:r>
          </a:p>
        </p:txBody>
      </p:sp>
    </p:spTree>
    <p:extLst>
      <p:ext uri="{BB962C8B-B14F-4D97-AF65-F5344CB8AC3E}">
        <p14:creationId xmlns:p14="http://schemas.microsoft.com/office/powerpoint/2010/main" val="765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Flavors of </a:t>
            </a:r>
            <a:r>
              <a:rPr lang="en-US" sz="4800" dirty="0" err="1"/>
              <a:t>Paxos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Terminology is a mess</a:t>
            </a:r>
          </a:p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 loosely and confusingly defined</a:t>
            </a:r>
            <a:r>
              <a:rPr lang="mr-IN" dirty="0">
                <a:ea typeface="Helvetica Neue Medium" charset="0"/>
                <a:cs typeface="Helvetica Neue Medium" charset="0"/>
              </a:rPr>
              <a:t>…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We’ll stick with</a:t>
            </a: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Basic 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Multi-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1AEF-1F5C-2B44-8862-056FAFF53F64}"/>
              </a:ext>
            </a:extLst>
          </p:cNvPr>
          <p:cNvSpPr txBox="1"/>
          <p:nvPr/>
        </p:nvSpPr>
        <p:spPr>
          <a:xfrm>
            <a:off x="1588342" y="59167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Basic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Run the full protocol each time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endParaRPr lang="en-US" sz="3200" dirty="0"/>
          </a:p>
          <a:p>
            <a:r>
              <a:rPr lang="en-US" sz="3600" dirty="0"/>
              <a:t>Takes 2 rounds until a value is chosen</a:t>
            </a:r>
          </a:p>
        </p:txBody>
      </p:sp>
    </p:spTree>
    <p:extLst>
      <p:ext uri="{BB962C8B-B14F-4D97-AF65-F5344CB8AC3E}">
        <p14:creationId xmlns:p14="http://schemas.microsoft.com/office/powerpoint/2010/main" val="1914324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Multi-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690689"/>
            <a:ext cx="10999450" cy="4925264"/>
          </a:xfrm>
        </p:spPr>
        <p:txBody>
          <a:bodyPr>
            <a:normAutofit/>
          </a:bodyPr>
          <a:lstStyle/>
          <a:p>
            <a:r>
              <a:rPr lang="en-US" sz="3600" dirty="0"/>
              <a:t>Elect a leader and have them run 2</a:t>
            </a:r>
            <a:r>
              <a:rPr lang="en-US" sz="3600" baseline="30000" dirty="0"/>
              <a:t>nd</a:t>
            </a:r>
            <a:r>
              <a:rPr lang="en-US" sz="3600" dirty="0"/>
              <a:t> phase directly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r>
              <a:rPr lang="en-US" sz="3200" dirty="0"/>
              <a:t>Leader election uses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Takes 1 round until a value is chosen</a:t>
            </a:r>
          </a:p>
          <a:p>
            <a:pPr lvl="1"/>
            <a:r>
              <a:rPr lang="en-US" sz="3200" dirty="0"/>
              <a:t>Faster than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Used extensively in practice!</a:t>
            </a:r>
          </a:p>
          <a:p>
            <a:pPr lvl="1"/>
            <a:r>
              <a:rPr lang="en-US" sz="3200" dirty="0"/>
              <a:t>RAFT is similar to Multi </a:t>
            </a:r>
            <a:r>
              <a:rPr lang="en-US" sz="3200" dirty="0" err="1"/>
              <a:t>Paxos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Two to Many Replicas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380" y="4918746"/>
            <a:ext cx="10942819" cy="1503790"/>
          </a:xfrm>
        </p:spPr>
        <p:txBody>
          <a:bodyPr>
            <a:normAutofit/>
          </a:bodyPr>
          <a:lstStyle/>
          <a:p>
            <a:r>
              <a:rPr lang="en-US" dirty="0"/>
              <a:t>Primary-backup with many replicas</a:t>
            </a:r>
          </a:p>
          <a:p>
            <a:pPr lvl="1"/>
            <a:r>
              <a:rPr lang="en-US" dirty="0"/>
              <a:t>Primary waits for acknowledgement from </a:t>
            </a:r>
            <a:r>
              <a:rPr lang="en-US" b="1" dirty="0"/>
              <a:t>all</a:t>
            </a:r>
            <a:r>
              <a:rPr lang="en-US" dirty="0"/>
              <a:t> backups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85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>
              <a:endCxn id="78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575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167901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else can we do with more replicas?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/>
            <a:r>
              <a:rPr lang="en-US" dirty="0"/>
              <a:t>State Machine Replication for any number of replicas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/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/>
            <a:endParaRPr lang="en-US" sz="2400" dirty="0"/>
          </a:p>
          <a:p>
            <a:r>
              <a:rPr lang="en-US" sz="2800" dirty="0"/>
              <a:t>Differences with primary-backup</a:t>
            </a:r>
            <a:endParaRPr lang="en-US" sz="2400" dirty="0"/>
          </a:p>
          <a:p>
            <a:pPr lvl="1"/>
            <a:r>
              <a:rPr lang="en-US" sz="2400" dirty="0"/>
              <a:t>Don’t need to wait for </a:t>
            </a:r>
            <a:r>
              <a:rPr lang="en-US" sz="2400" b="1" dirty="0"/>
              <a:t>all</a:t>
            </a:r>
            <a:r>
              <a:rPr lang="en-US" sz="2400" dirty="0"/>
              <a:t> replicas to reply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State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0" y="1690690"/>
            <a:ext cx="10353705" cy="19665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8F00"/>
                </a:solidFill>
              </a:rPr>
              <a:t>Configuration: </a:t>
            </a:r>
            <a:r>
              <a:rPr lang="en-US" sz="2800" dirty="0"/>
              <a:t>identities of all 2f + 1 replicas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8F00"/>
                </a:solidFill>
              </a:rPr>
              <a:t>Log </a:t>
            </a:r>
            <a:r>
              <a:rPr lang="en-US" sz="2800" dirty="0"/>
              <a:t>with clients’ requests in assigned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56571" y="4235790"/>
            <a:ext cx="5911909" cy="434598"/>
            <a:chOff x="929079" y="3733800"/>
            <a:chExt cx="3109684" cy="228600"/>
          </a:xfrm>
        </p:grpSpPr>
        <p:sp>
          <p:nvSpPr>
            <p:cNvPr id="12" name="Rectangle 11"/>
            <p:cNvSpPr/>
            <p:nvPr/>
          </p:nvSpPr>
          <p:spPr>
            <a:xfrm>
              <a:off x="929079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⟨op1</a:t>
              </a:r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, args1⟩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32049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⟨op2, args2⟩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3921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⟨op3, args3⟩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6891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⟨op4, args4⟩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38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922754" y="4633755"/>
            <a:ext cx="9676031" cy="1802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adds request to end of its log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Replicas add requests to their logs in primary’s log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</a:t>
            </a:r>
            <a:r>
              <a:rPr lang="en-US" sz="2800" dirty="0">
                <a:solidFill>
                  <a:srgbClr val="FF8F00"/>
                </a:solidFill>
              </a:rPr>
              <a:t>waits for f </a:t>
            </a:r>
            <a:r>
              <a:rPr lang="en-US" sz="2800" dirty="0"/>
              <a:t>PrepareOKs </a:t>
            </a:r>
            <a:r>
              <a:rPr lang="en-US" sz="2800" dirty="0">
                <a:sym typeface="Wingdings"/>
              </a:rPr>
              <a:t> request is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committed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4817327" y="1544630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15308" y="1573853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66960" y="1585260"/>
            <a:ext cx="0" cy="2592955"/>
          </a:xfrm>
          <a:prstGeom prst="line">
            <a:avLst/>
          </a:prstGeom>
          <a:ln w="57150">
            <a:solidFill>
              <a:srgbClr val="FF8F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53" name="TextBox 52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9919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Operation: Key Points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109272" y="4605721"/>
            <a:ext cx="9994887" cy="2070546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/>
              </a:rPr>
              <a:t>Protocol provides state machine replication</a:t>
            </a:r>
          </a:p>
          <a:p>
            <a:r>
              <a:rPr lang="en-US" sz="2800" dirty="0">
                <a:sym typeface="Wingdings"/>
              </a:rPr>
              <a:t>On execute, primary knows request in </a:t>
            </a:r>
            <a:r>
              <a:rPr lang="en-US" sz="2800" i="1" dirty="0">
                <a:sym typeface="Wingdings"/>
              </a:rPr>
              <a:t>f </a:t>
            </a:r>
            <a:r>
              <a:rPr lang="en-US" sz="2800" dirty="0">
                <a:sym typeface="Wingdings"/>
              </a:rPr>
              <a:t>+ 1 = 2 nodes’ logs</a:t>
            </a:r>
          </a:p>
          <a:p>
            <a:pPr lvl="1"/>
            <a:r>
              <a:rPr lang="en-US" sz="2400" dirty="0">
                <a:sym typeface="Wingdings"/>
              </a:rPr>
              <a:t>Even if </a:t>
            </a:r>
            <a:r>
              <a:rPr lang="en-US" sz="2400" i="1" dirty="0">
                <a:sym typeface="Wingdings"/>
              </a:rPr>
              <a:t>f</a:t>
            </a:r>
            <a:r>
              <a:rPr lang="en-US" sz="2400" dirty="0">
                <a:sym typeface="Wingdings"/>
              </a:rPr>
              <a:t> = 1 then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crash,</a:t>
            </a:r>
            <a:r>
              <a:rPr lang="en-US" sz="2400" dirty="0">
                <a:sym typeface="Wingdings"/>
              </a:rPr>
              <a:t> ≥ 1 </a:t>
            </a:r>
            <a:r>
              <a:rPr lang="en-US" sz="2400" dirty="0">
                <a:solidFill>
                  <a:srgbClr val="009900"/>
                </a:solidFill>
                <a:sym typeface="Wingdings"/>
              </a:rPr>
              <a:t>retains request in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20550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Piggybacked Commits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704538" y="4602544"/>
            <a:ext cx="10579003" cy="2070546"/>
          </a:xfrm>
        </p:spPr>
        <p:txBody>
          <a:bodyPr>
            <a:noAutofit/>
          </a:bodyPr>
          <a:lstStyle/>
          <a:p>
            <a:r>
              <a:rPr lang="en-US" sz="2800" dirty="0">
                <a:sym typeface="Wingdings"/>
              </a:rPr>
              <a:t>Previous Request’s commit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piggybacked </a:t>
            </a:r>
            <a:r>
              <a:rPr lang="en-US" sz="2800" dirty="0">
                <a:sym typeface="Wingdings"/>
              </a:rPr>
              <a:t>on current Prepare</a:t>
            </a:r>
            <a:endParaRPr lang="en-US" sz="1800" dirty="0">
              <a:sym typeface="Wingdings"/>
            </a:endParaRPr>
          </a:p>
          <a:p>
            <a:r>
              <a:rPr lang="en-US" sz="2800" dirty="0">
                <a:sym typeface="Wingdings"/>
              </a:rPr>
              <a:t>No client Request after a timeout period?</a:t>
            </a:r>
          </a:p>
          <a:p>
            <a:pPr lvl="1"/>
            <a:r>
              <a:rPr lang="en-US" sz="2400" dirty="0">
                <a:sym typeface="Wingdings"/>
              </a:rPr>
              <a:t>Primary sends Commit message to all backups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5946" y="2127350"/>
            <a:ext cx="235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+Commit previous</a:t>
            </a:r>
          </a:p>
        </p:txBody>
      </p:sp>
    </p:spTree>
    <p:extLst>
      <p:ext uri="{BB962C8B-B14F-4D97-AF65-F5344CB8AC3E}">
        <p14:creationId xmlns:p14="http://schemas.microsoft.com/office/powerpoint/2010/main" val="12685789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40898</TotalTime>
  <Words>1576</Words>
  <Application>Microsoft Macintosh PowerPoint</Application>
  <PresentationFormat>Widescreen</PresentationFormat>
  <Paragraphs>358</Paragraphs>
  <Slides>34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Helvetica Neue Medium</vt:lpstr>
      <vt:lpstr>Times New Roman</vt:lpstr>
      <vt:lpstr>Wingdings</vt:lpstr>
      <vt:lpstr>1_Office Theme</vt:lpstr>
      <vt:lpstr>View Change Protocols  and Consensus</vt:lpstr>
      <vt:lpstr>Today</vt:lpstr>
      <vt:lpstr>Review: Primary-Backup Replication</vt:lpstr>
      <vt:lpstr>From Two to Many Replicas</vt:lpstr>
      <vt:lpstr>What else can we do with more replicas?</vt:lpstr>
      <vt:lpstr>Replica State</vt:lpstr>
      <vt:lpstr>Normal Operation</vt:lpstr>
      <vt:lpstr>Normal Operation: Key Points</vt:lpstr>
      <vt:lpstr>Piggybacked Commits</vt:lpstr>
      <vt:lpstr>The Need For a View Change</vt:lpstr>
      <vt:lpstr>Views</vt:lpstr>
      <vt:lpstr>Correctly Changing Views</vt:lpstr>
      <vt:lpstr>How do replicas agree to move to a new view?  How do replicas agree on what was executed (and in what order) in the old view?</vt:lpstr>
      <vt:lpstr>Consensus</vt:lpstr>
      <vt:lpstr>Consensus Used in Systems</vt:lpstr>
      <vt:lpstr>Consensus</vt:lpstr>
      <vt:lpstr>Safety vs. Liveness Properties</vt:lpstr>
      <vt:lpstr>Paxos</vt:lpstr>
      <vt:lpstr>Paxos’s Safety and Liveness</vt:lpstr>
      <vt:lpstr>Roles of a Process in Paxos</vt:lpstr>
      <vt:lpstr>Strawmen</vt:lpstr>
      <vt:lpstr>Paxos</vt:lpstr>
      <vt:lpstr>Paxos Protocol Overview</vt:lpstr>
      <vt:lpstr>Paxos Phase 1</vt:lpstr>
      <vt:lpstr>Paxos Phase 2</vt:lpstr>
      <vt:lpstr>Paxos Phase 3</vt:lpstr>
      <vt:lpstr>Paxos:  Well-behaved Run</vt:lpstr>
      <vt:lpstr>Paxos is Safe</vt:lpstr>
      <vt:lpstr>Often, but not always, live</vt:lpstr>
      <vt:lpstr>Paxos Summary</vt:lpstr>
      <vt:lpstr>Flavors of Paxos</vt:lpstr>
      <vt:lpstr>Flavors of Paxos: Basic Paxos</vt:lpstr>
      <vt:lpstr>Flavors of Paxos: Multi-Paxos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Ding, Jialin</cp:lastModifiedBy>
  <cp:revision>1839</cp:revision>
  <cp:lastPrinted>2022-10-26T13:30:13Z</cp:lastPrinted>
  <dcterms:created xsi:type="dcterms:W3CDTF">2013-10-08T01:49:25Z</dcterms:created>
  <dcterms:modified xsi:type="dcterms:W3CDTF">2025-10-22T03:16:51Z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e68092-05df-4271-8e3e-b2a4c82ba797_Enabled">
    <vt:lpwstr>true</vt:lpwstr>
  </property>
  <property fmtid="{D5CDD505-2E9C-101B-9397-08002B2CF9AE}" pid="3" name="MSIP_Label_19e68092-05df-4271-8e3e-b2a4c82ba797_SetDate">
    <vt:lpwstr>2025-10-22T02:21:35Z</vt:lpwstr>
  </property>
  <property fmtid="{D5CDD505-2E9C-101B-9397-08002B2CF9AE}" pid="4" name="MSIP_Label_19e68092-05df-4271-8e3e-b2a4c82ba797_Method">
    <vt:lpwstr>Standard</vt:lpwstr>
  </property>
  <property fmtid="{D5CDD505-2E9C-101B-9397-08002B2CF9AE}" pid="5" name="MSIP_Label_19e68092-05df-4271-8e3e-b2a4c82ba797_Name">
    <vt:lpwstr>Amazon Confidential</vt:lpwstr>
  </property>
  <property fmtid="{D5CDD505-2E9C-101B-9397-08002B2CF9AE}" pid="6" name="MSIP_Label_19e68092-05df-4271-8e3e-b2a4c82ba797_SiteId">
    <vt:lpwstr>5280104a-472d-4538-9ccf-1e1d0efe8b1b</vt:lpwstr>
  </property>
  <property fmtid="{D5CDD505-2E9C-101B-9397-08002B2CF9AE}" pid="7" name="MSIP_Label_19e68092-05df-4271-8e3e-b2a4c82ba797_ActionId">
    <vt:lpwstr>f30501ec-464f-4a78-8b17-963c5fdf701a</vt:lpwstr>
  </property>
  <property fmtid="{D5CDD505-2E9C-101B-9397-08002B2CF9AE}" pid="8" name="MSIP_Label_19e68092-05df-4271-8e3e-b2a4c82ba797_ContentBits">
    <vt:lpwstr>0</vt:lpwstr>
  </property>
  <property fmtid="{D5CDD505-2E9C-101B-9397-08002B2CF9AE}" pid="9" name="MSIP_Label_19e68092-05df-4271-8e3e-b2a4c82ba797_Tag">
    <vt:lpwstr>50, 3, 0, 1</vt:lpwstr>
  </property>
</Properties>
</file>