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embeddedFontLst>
    <p:embeddedFont>
      <p:font typeface="Anonymous Pro"/>
      <p:regular r:id="rId33"/>
      <p:bold r:id="rId34"/>
      <p:italic r:id="rId35"/>
      <p:boldItalic r:id="rId36"/>
    </p:embeddedFont>
    <p:embeddedFont>
      <p:font typeface="Source Code Pro"/>
      <p:regular r:id="rId37"/>
      <p:bold r:id="rId38"/>
      <p:italic r:id="rId39"/>
      <p:boldItalic r:id="rId40"/>
    </p:embeddedFont>
    <p:embeddedFont>
      <p:font typeface="Open Sans"/>
      <p:regular r:id="rId41"/>
      <p:bold r:id="rId42"/>
      <p:italic r:id="rId43"/>
      <p:boldItalic r:id="rId4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45" roundtripDataSignature="AMtx7mjWtGt7E8zudgnWsHW3AP6fU/4P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SourceCodePro-boldItalic.fntdata"/><Relationship Id="rId20" Type="http://schemas.openxmlformats.org/officeDocument/2006/relationships/slide" Target="slides/slide15.xml"/><Relationship Id="rId42" Type="http://schemas.openxmlformats.org/officeDocument/2006/relationships/font" Target="fonts/OpenSans-bold.fntdata"/><Relationship Id="rId41" Type="http://schemas.openxmlformats.org/officeDocument/2006/relationships/font" Target="fonts/OpenSans-regular.fntdata"/><Relationship Id="rId22" Type="http://schemas.openxmlformats.org/officeDocument/2006/relationships/slide" Target="slides/slide17.xml"/><Relationship Id="rId44" Type="http://schemas.openxmlformats.org/officeDocument/2006/relationships/font" Target="fonts/OpenSans-boldItalic.fntdata"/><Relationship Id="rId21" Type="http://schemas.openxmlformats.org/officeDocument/2006/relationships/slide" Target="slides/slide16.xml"/><Relationship Id="rId43" Type="http://schemas.openxmlformats.org/officeDocument/2006/relationships/font" Target="fonts/OpenSans-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AnonymousPro-regular.fntdata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AnonymousPro-italic.fntdata"/><Relationship Id="rId12" Type="http://schemas.openxmlformats.org/officeDocument/2006/relationships/slide" Target="slides/slide7.xml"/><Relationship Id="rId34" Type="http://schemas.openxmlformats.org/officeDocument/2006/relationships/font" Target="fonts/AnonymousPro-bold.fntdata"/><Relationship Id="rId15" Type="http://schemas.openxmlformats.org/officeDocument/2006/relationships/slide" Target="slides/slide10.xml"/><Relationship Id="rId37" Type="http://schemas.openxmlformats.org/officeDocument/2006/relationships/font" Target="fonts/SourceCodePro-regular.fntdata"/><Relationship Id="rId14" Type="http://schemas.openxmlformats.org/officeDocument/2006/relationships/slide" Target="slides/slide9.xml"/><Relationship Id="rId36" Type="http://schemas.openxmlformats.org/officeDocument/2006/relationships/font" Target="fonts/AnonymousPro-boldItalic.fntdata"/><Relationship Id="rId17" Type="http://schemas.openxmlformats.org/officeDocument/2006/relationships/slide" Target="slides/slide12.xml"/><Relationship Id="rId39" Type="http://schemas.openxmlformats.org/officeDocument/2006/relationships/font" Target="fonts/SourceCodePro-italic.fntdata"/><Relationship Id="rId16" Type="http://schemas.openxmlformats.org/officeDocument/2006/relationships/slide" Target="slides/slide11.xml"/><Relationship Id="rId38" Type="http://schemas.openxmlformats.org/officeDocument/2006/relationships/font" Target="fonts/SourceCodePro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.dev/play/p/HnJIXA67slb" TargetMode="Externa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.dev/play/p/Q12qkDAajCK" TargetMode="Externa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nPdvhB0PutEJzdCq5ms6UI58dp50fcAN/view" TargetMode="External"/><Relationship Id="rId3" Type="http://schemas.openxmlformats.org/officeDocument/2006/relationships/hyperlink" Target="https://pkg.go.dev/sync#Cond" TargetMode="Externa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Go employs what we call green threads and they call goroutines, which means that instead of using the operating system’s threading infrastructure, it uses its own form of threads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Go has its own scheduler for deciding which goroutine should be running at any given moment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Separate go routines are created and executed using the go keyword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Goroutines have a separate thread of control from the main thread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They terminate whenever their code is done being run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However, even if they haven’t finished running, the termination of the main thread causes all goroutines to terminate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In addition, their execution order is non-deterministic.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This means that there there’s no way to predict when a goroutine will finish relative to the main goroutine or any other goroutine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We can use </a:t>
            </a:r>
            <a:r>
              <a:rPr lang="en">
                <a:solidFill>
                  <a:schemeClr val="dk1"/>
                </a:solidFill>
              </a:rPr>
              <a:t>Go’s synchronization tools which we will talk about in the next few slides to </a:t>
            </a:r>
            <a:r>
              <a:rPr lang="en">
                <a:solidFill>
                  <a:schemeClr val="dk1"/>
                </a:solidFill>
              </a:rPr>
              <a:t>address</a:t>
            </a:r>
            <a:r>
              <a:rPr lang="en">
                <a:solidFill>
                  <a:schemeClr val="dk1"/>
                </a:solidFill>
              </a:rPr>
              <a:t> this non-</a:t>
            </a:r>
            <a:r>
              <a:rPr lang="en">
                <a:solidFill>
                  <a:schemeClr val="dk1"/>
                </a:solidFill>
              </a:rPr>
              <a:t>determinism.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Out-of-scope solution with WaitGroup: https://go.dev/play/p/bPVORhgVDWY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A semaphore ~= a signal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4" name="Google Shape;25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Solution</a:t>
            </a:r>
            <a:r>
              <a:rPr lang="en"/>
              <a:t>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https://go.dev/play/p/HnJIXA67slb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1" name="Google Shape;26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Solution: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https://go.dev/play/p/Q12qkDAajCK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1" name="Google Shape;28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This is a deadlock; we have func A holding the lock that func B is waiting for, but func A calls func B so A can’t terminate before B, hence nothing terminates and both funcs wait endlessly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16e73ce71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8" name="Google Shape;288;g316e73ce71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16e73ce713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7" name="Google Shape;307;g316e73ce713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171b93c6cb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3171b93c6cb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The two basic operations on condition variables are Wait, and Signal.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Wait atomically unlocks the mutex and suspends the calling goroutine.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Signal wakes up a waiting goroutine, which relocks the mutex before proceeding.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In our queue, we can use Wait to block on the availability of enqueued items, and Signal to indicate when another item has been added.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from here: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https://drive.google.com/file/d/1nPdvhB0PutEJzdCq5ms6UI58dp50fcAN/view</a:t>
            </a:r>
            <a:r>
              <a:rPr lang="en"/>
              <a:t> (also linked </a:t>
            </a:r>
            <a:r>
              <a:rPr lang="en"/>
              <a:t>here</a:t>
            </a:r>
            <a:r>
              <a:rPr lang="en"/>
              <a:t> on go’s sync documentation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https://pkg.go.dev/sync#Cond</a:t>
            </a:r>
            <a:r>
              <a:rPr lang="en"/>
              <a:t>)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316e73ce713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9" name="Google Shape;329;g316e73ce713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Let’s give an overview of concurrency in the systems context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We can start off by talking about a normal, sequential program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For these, there is a single thread of execution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 CPU processes these programs one at a time and there is no concurrency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For concurrent programs, things are different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There are multiple threads of control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Operating systems are responsible for </a:t>
            </a:r>
            <a:r>
              <a:rPr lang="en"/>
              <a:t>scheduling</a:t>
            </a:r>
            <a:r>
              <a:rPr lang="en"/>
              <a:t> processes and isolating them from each other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" name="Google Shape;14;p2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8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38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8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9" name="Google Shape;69;p3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39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5" name="Google Shape;75;p3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0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40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4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4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4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30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31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3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33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36" name="Google Shape;36;p3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3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4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34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3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3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3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5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35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8" name="Google Shape;48;p35"/>
          <p:cNvSpPr txBox="1"/>
          <p:nvPr>
            <p:ph idx="2" type="body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9" name="Google Shape;49;p35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35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1" name="Google Shape;51;p3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3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7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37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37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2" name="Google Shape;62;p3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3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3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Open Sans"/>
              <a:buNone/>
              <a:defRPr b="0" i="0" sz="3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pen Sans"/>
              <a:buChar char="•"/>
              <a:defRPr b="0" i="0" sz="2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Char char="•"/>
              <a:defRPr b="0" i="0" sz="15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golang.org/pkg/sync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play.golang.org/p/PLeCGtRp2QB" TargetMode="External"/><Relationship Id="rId4" Type="http://schemas.openxmlformats.org/officeDocument/2006/relationships/hyperlink" Target="https://play.golang.org/p/sDitCEr_3vX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play.golang.org/p/sDitCEr_3vX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play.golang.org/p/hNevYkKDp30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go.dev/play/p/VboCb85otn0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play.golang.org/p/c2Qgo-W_4mP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golang.org/pkg/sync/#Cond" TargetMode="External"/><Relationship Id="rId4" Type="http://schemas.openxmlformats.org/officeDocument/2006/relationships/hyperlink" Target="https://golang.org/pkg/sync/#Locker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601950" y="842677"/>
            <a:ext cx="7940100" cy="32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" sz="5400"/>
              <a:t>COS 316 Precept:</a:t>
            </a:r>
            <a:endParaRPr sz="5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" sz="5400"/>
              <a:t>Concurrency</a:t>
            </a:r>
            <a:endParaRPr sz="5400"/>
          </a:p>
        </p:txBody>
      </p:sp>
      <p:sp>
        <p:nvSpPr>
          <p:cNvPr id="89" name="Google Shape;89;p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 txBox="1"/>
          <p:nvPr>
            <p:ph type="title"/>
          </p:nvPr>
        </p:nvSpPr>
        <p:spPr>
          <a:xfrm>
            <a:off x="628650" y="115598"/>
            <a:ext cx="78867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57" name="Google Shape;157;p10"/>
          <p:cNvSpPr txBox="1"/>
          <p:nvPr/>
        </p:nvSpPr>
        <p:spPr>
          <a:xfrm>
            <a:off x="1028700" y="1028725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Jesse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8" name="Google Shape;158;p10"/>
          <p:cNvSpPr txBox="1"/>
          <p:nvPr/>
        </p:nvSpPr>
        <p:spPr>
          <a:xfrm>
            <a:off x="6245450" y="1028725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Alex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9" name="Google Shape;159;p10"/>
          <p:cNvSpPr/>
          <p:nvPr/>
        </p:nvSpPr>
        <p:spPr>
          <a:xfrm>
            <a:off x="2571750" y="989125"/>
            <a:ext cx="2759700" cy="45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Bank Account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0" name="Google Shape;160;p10"/>
          <p:cNvCxnSpPr>
            <a:stCxn id="157" idx="3"/>
            <a:endCxn id="159" idx="1"/>
          </p:cNvCxnSpPr>
          <p:nvPr/>
        </p:nvCxnSpPr>
        <p:spPr>
          <a:xfrm>
            <a:off x="1711200" y="1216675"/>
            <a:ext cx="860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61" name="Google Shape;161;p10"/>
          <p:cNvCxnSpPr>
            <a:stCxn id="158" idx="1"/>
            <a:endCxn id="159" idx="3"/>
          </p:cNvCxnSpPr>
          <p:nvPr/>
        </p:nvCxnSpPr>
        <p:spPr>
          <a:xfrm rot="10800000">
            <a:off x="5331350" y="1216675"/>
            <a:ext cx="914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2" name="Google Shape;162;p10"/>
          <p:cNvSpPr/>
          <p:nvPr/>
        </p:nvSpPr>
        <p:spPr>
          <a:xfrm rot="5400000">
            <a:off x="2205750" y="2359225"/>
            <a:ext cx="3491700" cy="1661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0"/>
          <p:cNvSpPr txBox="1"/>
          <p:nvPr/>
        </p:nvSpPr>
        <p:spPr>
          <a:xfrm>
            <a:off x="3610350" y="15569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100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4" name="Google Shape;164;p10"/>
          <p:cNvSpPr txBox="1"/>
          <p:nvPr/>
        </p:nvSpPr>
        <p:spPr>
          <a:xfrm>
            <a:off x="3610350" y="4221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time</a:t>
            </a:r>
            <a:endParaRPr b="0" i="1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5" name="Google Shape;165;p10"/>
          <p:cNvSpPr txBox="1"/>
          <p:nvPr/>
        </p:nvSpPr>
        <p:spPr>
          <a:xfrm>
            <a:off x="692400" y="1556950"/>
            <a:ext cx="13551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b = 100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0"/>
          <p:cNvSpPr txBox="1"/>
          <p:nvPr/>
        </p:nvSpPr>
        <p:spPr>
          <a:xfrm>
            <a:off x="3610350" y="2353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110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7" name="Google Shape;167;p10"/>
          <p:cNvSpPr txBox="1"/>
          <p:nvPr/>
        </p:nvSpPr>
        <p:spPr>
          <a:xfrm>
            <a:off x="5909150" y="1802050"/>
            <a:ext cx="1355100" cy="5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b = 100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0"/>
          <p:cNvSpPr txBox="1"/>
          <p:nvPr/>
        </p:nvSpPr>
        <p:spPr>
          <a:xfrm>
            <a:off x="3610350" y="3287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110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69" name="Google Shape;169;p10"/>
          <p:cNvPicPr preferRelativeResize="0"/>
          <p:nvPr/>
        </p:nvPicPr>
        <p:blipFill rotWithShape="1">
          <a:blip r:embed="rId3">
            <a:alphaModFix/>
          </a:blip>
          <a:srcRect b="0" l="59107" r="-17508" t="0"/>
          <a:stretch/>
        </p:blipFill>
        <p:spPr>
          <a:xfrm>
            <a:off x="4782450" y="4174525"/>
            <a:ext cx="1205925" cy="88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10"/>
          <p:cNvSpPr txBox="1"/>
          <p:nvPr/>
        </p:nvSpPr>
        <p:spPr>
          <a:xfrm>
            <a:off x="744525" y="2085175"/>
            <a:ext cx="16617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= b + 10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b = 110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0"/>
          <p:cNvSpPr txBox="1"/>
          <p:nvPr/>
        </p:nvSpPr>
        <p:spPr>
          <a:xfrm>
            <a:off x="5947100" y="3015275"/>
            <a:ext cx="12792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= b + 10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b = 110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Go and Concurrency</a:t>
            </a:r>
            <a:endParaRPr/>
          </a:p>
        </p:txBody>
      </p:sp>
      <p:sp>
        <p:nvSpPr>
          <p:cNvPr id="177" name="Google Shape;177;p1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Goroutines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The sync package -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https://golang.org/pkg/sync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sync.Mutex</a:t>
            </a:r>
            <a:endParaRPr/>
          </a:p>
          <a:p>
            <a:pPr indent="0" lvl="0" marL="9144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sync.Cond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"/>
          <p:cNvSpPr txBox="1"/>
          <p:nvPr>
            <p:ph type="title"/>
          </p:nvPr>
        </p:nvSpPr>
        <p:spPr>
          <a:xfrm>
            <a:off x="628650" y="66122"/>
            <a:ext cx="7886700" cy="54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Goroutines</a:t>
            </a:r>
            <a:endParaRPr/>
          </a:p>
        </p:txBody>
      </p:sp>
      <p:sp>
        <p:nvSpPr>
          <p:cNvPr id="183" name="Google Shape;183;p12"/>
          <p:cNvSpPr txBox="1"/>
          <p:nvPr>
            <p:ph idx="1" type="body"/>
          </p:nvPr>
        </p:nvSpPr>
        <p:spPr>
          <a:xfrm>
            <a:off x="381375" y="666950"/>
            <a:ext cx="8257800" cy="37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683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A lightweight thread managed by the Go runtime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Many goroutines execute within a single OS thread</a:t>
            </a:r>
            <a:endParaRPr sz="2200"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One goroutine is created automatically to execute the main()</a:t>
            </a:r>
            <a:endParaRPr sz="2200"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Other goroutines are created using the </a:t>
            </a:r>
            <a:r>
              <a:rPr b="1" lang="en" sz="2200"/>
              <a:t>go</a:t>
            </a:r>
            <a:r>
              <a:rPr lang="en" sz="2200"/>
              <a:t> keyword</a:t>
            </a:r>
            <a:endParaRPr sz="2200"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Order of execution depends on the Go scheduler </a:t>
            </a:r>
            <a:endParaRPr sz="2200"/>
          </a:p>
          <a:p>
            <a:pPr indent="-368300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Go takes a process with main thread and schedules / switches goroutines within that thread</a:t>
            </a:r>
            <a:endParaRPr sz="2200"/>
          </a:p>
          <a:p>
            <a:pPr indent="0" lvl="0" marL="13716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Compare</a:t>
            </a:r>
            <a:endParaRPr sz="2200"/>
          </a:p>
          <a:p>
            <a:pPr indent="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4" name="Google Shape;184;p12"/>
          <p:cNvSpPr txBox="1"/>
          <p:nvPr/>
        </p:nvSpPr>
        <p:spPr>
          <a:xfrm>
            <a:off x="159550" y="4238225"/>
            <a:ext cx="4025700" cy="54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Sequential Program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https://play.golang.org/p/PLeCGtRp2QB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5" name="Google Shape;185;p12"/>
          <p:cNvSpPr txBox="1"/>
          <p:nvPr/>
        </p:nvSpPr>
        <p:spPr>
          <a:xfrm>
            <a:off x="4613475" y="4238225"/>
            <a:ext cx="4025700" cy="6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Concurrent program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https://play.golang.org/p/sDitCEr_3vX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"/>
          <p:cNvSpPr txBox="1"/>
          <p:nvPr>
            <p:ph type="title"/>
          </p:nvPr>
        </p:nvSpPr>
        <p:spPr>
          <a:xfrm>
            <a:off x="569300" y="1551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Goroutines - Exiting</a:t>
            </a:r>
            <a:endParaRPr/>
          </a:p>
        </p:txBody>
      </p:sp>
      <p:sp>
        <p:nvSpPr>
          <p:cNvPr id="191" name="Google Shape;191;p13"/>
          <p:cNvSpPr txBox="1"/>
          <p:nvPr>
            <p:ph idx="1" type="body"/>
          </p:nvPr>
        </p:nvSpPr>
        <p:spPr>
          <a:xfrm>
            <a:off x="262675" y="108236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goroutine exits when code associated with its function returns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When the main goroutine is complete, </a:t>
            </a:r>
            <a:r>
              <a:rPr b="1" lang="en"/>
              <a:t>all</a:t>
            </a:r>
            <a:r>
              <a:rPr lang="en"/>
              <a:t> other goroutines exit, even if they are not finished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goroutines are forced to exit when main goroutine exits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goroutine may not complete its execution because main completes early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Execution order of goroutines is non-deterministic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300"/>
              <a:t>A simple example to show non-determinism</a:t>
            </a:r>
            <a:endParaRPr sz="2400"/>
          </a:p>
        </p:txBody>
      </p:sp>
      <p:sp>
        <p:nvSpPr>
          <p:cNvPr id="197" name="Google Shape;197;p1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https://play.golang.org/p/sDitCEr_3vX</a:t>
            </a:r>
            <a:endParaRPr sz="18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" sz="1800">
                <a:solidFill>
                  <a:srgbClr val="000000"/>
                </a:solidFill>
              </a:rPr>
              <a:t>Switch the order of the calls from</a:t>
            </a:r>
            <a:endParaRPr sz="18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go say("world")			</a:t>
            </a:r>
            <a:r>
              <a:rPr lang="en" sz="1800">
                <a:latin typeface="Source Code Pro"/>
                <a:ea typeface="Source Code Pro"/>
                <a:cs typeface="Source Code Pro"/>
                <a:sym typeface="Source Code Pro"/>
              </a:rPr>
              <a:t>say("hello")</a:t>
            </a:r>
            <a:endParaRPr sz="1800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say("hello")				</a:t>
            </a:r>
            <a:r>
              <a:rPr lang="en" sz="1800">
                <a:latin typeface="Source Code Pro"/>
                <a:ea typeface="Source Code Pro"/>
                <a:cs typeface="Source Code Pro"/>
                <a:sym typeface="Source Code Pro"/>
              </a:rPr>
              <a:t>go say("world")</a:t>
            </a:r>
            <a:endParaRPr sz="1800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">
                <a:solidFill>
                  <a:srgbClr val="000000"/>
                </a:solidFill>
              </a:rPr>
              <a:t>What happens?</a:t>
            </a:r>
            <a:endParaRPr>
              <a:solidFill>
                <a:srgbClr val="000000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">
                <a:solidFill>
                  <a:srgbClr val="000000"/>
                </a:solidFill>
              </a:rPr>
              <a:t>How to fix?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5"/>
          <p:cNvSpPr txBox="1"/>
          <p:nvPr>
            <p:ph type="title"/>
          </p:nvPr>
        </p:nvSpPr>
        <p:spPr>
          <a:xfrm>
            <a:off x="628650" y="324175"/>
            <a:ext cx="7886700" cy="58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Synchronization</a:t>
            </a:r>
            <a:endParaRPr/>
          </a:p>
        </p:txBody>
      </p:sp>
      <p:sp>
        <p:nvSpPr>
          <p:cNvPr id="203" name="Google Shape;203;p15"/>
          <p:cNvSpPr txBox="1"/>
          <p:nvPr>
            <p:ph idx="1" type="body"/>
          </p:nvPr>
        </p:nvSpPr>
        <p:spPr>
          <a:xfrm>
            <a:off x="628650" y="989750"/>
            <a:ext cx="7886700" cy="3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Synchronization is when multiple threads agree on a timing of an event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Global </a:t>
            </a:r>
            <a:r>
              <a:rPr i="1" lang="en"/>
              <a:t>events</a:t>
            </a:r>
            <a:r>
              <a:rPr lang="en"/>
              <a:t> whose execution is viewed by all threads, simultaneously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One goroutine does not know the timing of other goroutines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Synchronization can introduce some global events that every thread sees at the same time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Synchronization and Go</a:t>
            </a:r>
            <a:endParaRPr/>
          </a:p>
        </p:txBody>
      </p:sp>
      <p:sp>
        <p:nvSpPr>
          <p:cNvPr id="209" name="Google Shape;209;p16"/>
          <p:cNvSpPr txBox="1"/>
          <p:nvPr>
            <p:ph idx="1" type="body"/>
          </p:nvPr>
        </p:nvSpPr>
        <p:spPr>
          <a:xfrm>
            <a:off x="628650" y="1183444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type Cond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Func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(*Cond) Signal()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func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(*Cond) Broadcast()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func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(*Cond)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Wait()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type Mutex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func (m *Mutex) Lock()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func (m *Mutex) Unlock()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Channels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See COS 418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9"/>
          <p:cNvSpPr txBox="1"/>
          <p:nvPr>
            <p:ph type="title"/>
          </p:nvPr>
        </p:nvSpPr>
        <p:spPr>
          <a:xfrm>
            <a:off x="628650" y="98398"/>
            <a:ext cx="7886700" cy="6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Mutex (Mutual Exclusion)</a:t>
            </a:r>
            <a:endParaRPr/>
          </a:p>
        </p:txBody>
      </p:sp>
      <p:sp>
        <p:nvSpPr>
          <p:cNvPr id="215" name="Google Shape;215;p19"/>
          <p:cNvSpPr txBox="1"/>
          <p:nvPr>
            <p:ph idx="1" type="body"/>
          </p:nvPr>
        </p:nvSpPr>
        <p:spPr>
          <a:xfrm>
            <a:off x="442875" y="1059576"/>
            <a:ext cx="7886700" cy="3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Sharing variables between goroutines (concurrently) can cause problems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Two goroutines writing to the same shared variable can interfere with each other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Function/goroutine is said to be concurrency-safe if can be executed concurrently with other goroutines without interfering improperly with them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e.g., it will not alter variables in other goroutines in some unexpected/unintended/unsafe way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"/>
          <p:cNvSpPr txBox="1"/>
          <p:nvPr>
            <p:ph type="title"/>
          </p:nvPr>
        </p:nvSpPr>
        <p:spPr>
          <a:xfrm>
            <a:off x="628650" y="139672"/>
            <a:ext cx="7886700" cy="5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Sync.Mutex</a:t>
            </a:r>
            <a:endParaRPr/>
          </a:p>
        </p:txBody>
      </p:sp>
      <p:sp>
        <p:nvSpPr>
          <p:cNvPr id="221" name="Google Shape;221;p20"/>
          <p:cNvSpPr txBox="1"/>
          <p:nvPr>
            <p:ph idx="1" type="body"/>
          </p:nvPr>
        </p:nvSpPr>
        <p:spPr>
          <a:xfrm>
            <a:off x="206550" y="1188775"/>
            <a:ext cx="8308800" cy="3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A mutex ensures </a:t>
            </a:r>
            <a:r>
              <a:rPr i="1" lang="en" sz="1800"/>
              <a:t>mutual exclusion</a:t>
            </a:r>
            <a:endParaRPr i="1"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Uses a binary semaphore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If flag is up → shared variable is in use by somebody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Only one goroutine can write into variable at a time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Once goroutine is done with using shared variable it has to put the flag down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if flag is down → shared variable is available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If another goroutine see that flag is down it knows it can use the shared variable but first it has to put the flag up</a:t>
            </a:r>
            <a:endParaRPr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1"/>
          <p:cNvSpPr txBox="1"/>
          <p:nvPr>
            <p:ph type="title"/>
          </p:nvPr>
        </p:nvSpPr>
        <p:spPr>
          <a:xfrm>
            <a:off x="628650" y="154797"/>
            <a:ext cx="7886700" cy="5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Back to our example </a:t>
            </a:r>
            <a:endParaRPr/>
          </a:p>
        </p:txBody>
      </p:sp>
      <p:sp>
        <p:nvSpPr>
          <p:cNvPr id="227" name="Google Shape;227;p21"/>
          <p:cNvSpPr txBox="1"/>
          <p:nvPr/>
        </p:nvSpPr>
        <p:spPr>
          <a:xfrm>
            <a:off x="4113650" y="1123800"/>
            <a:ext cx="36213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func	Deposit(amount) {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lock balanceLock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read balance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balance	= balance + amount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write balance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unlock balanceLock</a:t>
            </a:r>
            <a:endParaRPr b="0" i="0" sz="1400" u="none" cap="none" strike="noStrike">
              <a:solidFill>
                <a:srgbClr val="FF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8" name="Google Shape;228;p21"/>
          <p:cNvSpPr txBox="1"/>
          <p:nvPr/>
        </p:nvSpPr>
        <p:spPr>
          <a:xfrm>
            <a:off x="4829100" y="3587600"/>
            <a:ext cx="4314900" cy="2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    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9" name="Google Shape;229;p21"/>
          <p:cNvSpPr txBox="1"/>
          <p:nvPr/>
        </p:nvSpPr>
        <p:spPr>
          <a:xfrm>
            <a:off x="380850" y="1028725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Jesse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0" name="Google Shape;230;p21"/>
          <p:cNvSpPr txBox="1"/>
          <p:nvPr/>
        </p:nvSpPr>
        <p:spPr>
          <a:xfrm>
            <a:off x="2725050" y="1028725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Alex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1" name="Google Shape;231;p21"/>
          <p:cNvSpPr/>
          <p:nvPr/>
        </p:nvSpPr>
        <p:spPr>
          <a:xfrm>
            <a:off x="1276350" y="989125"/>
            <a:ext cx="1279200" cy="45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Bank Account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2" name="Google Shape;232;p21"/>
          <p:cNvCxnSpPr>
            <a:stCxn id="229" idx="3"/>
            <a:endCxn id="231" idx="1"/>
          </p:cNvCxnSpPr>
          <p:nvPr/>
        </p:nvCxnSpPr>
        <p:spPr>
          <a:xfrm>
            <a:off x="1063350" y="1216675"/>
            <a:ext cx="2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33" name="Google Shape;233;p21"/>
          <p:cNvCxnSpPr>
            <a:stCxn id="230" idx="1"/>
            <a:endCxn id="231" idx="3"/>
          </p:cNvCxnSpPr>
          <p:nvPr/>
        </p:nvCxnSpPr>
        <p:spPr>
          <a:xfrm rot="10800000">
            <a:off x="2555550" y="1216675"/>
            <a:ext cx="169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34" name="Google Shape;234;p21"/>
          <p:cNvSpPr/>
          <p:nvPr/>
        </p:nvSpPr>
        <p:spPr>
          <a:xfrm rot="5400000">
            <a:off x="148350" y="2359225"/>
            <a:ext cx="3491700" cy="1661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1"/>
          <p:cNvSpPr txBox="1"/>
          <p:nvPr/>
        </p:nvSpPr>
        <p:spPr>
          <a:xfrm>
            <a:off x="1552950" y="15569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100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6" name="Google Shape;236;p21"/>
          <p:cNvSpPr txBox="1"/>
          <p:nvPr/>
        </p:nvSpPr>
        <p:spPr>
          <a:xfrm>
            <a:off x="1552950" y="4221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time</a:t>
            </a:r>
            <a:endParaRPr b="0" i="1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7" name="Google Shape;237;p21"/>
          <p:cNvSpPr txBox="1"/>
          <p:nvPr/>
        </p:nvSpPr>
        <p:spPr>
          <a:xfrm>
            <a:off x="82800" y="1556950"/>
            <a:ext cx="13551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b = 100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21"/>
          <p:cNvSpPr txBox="1"/>
          <p:nvPr/>
        </p:nvSpPr>
        <p:spPr>
          <a:xfrm>
            <a:off x="1552950" y="2353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110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9" name="Google Shape;239;p21"/>
          <p:cNvSpPr txBox="1"/>
          <p:nvPr/>
        </p:nvSpPr>
        <p:spPr>
          <a:xfrm>
            <a:off x="2458500" y="1932850"/>
            <a:ext cx="13551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b =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21"/>
          <p:cNvSpPr txBox="1"/>
          <p:nvPr/>
        </p:nvSpPr>
        <p:spPr>
          <a:xfrm>
            <a:off x="1552950" y="3287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120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1" name="Google Shape;241;p21"/>
          <p:cNvSpPr txBox="1"/>
          <p:nvPr/>
        </p:nvSpPr>
        <p:spPr>
          <a:xfrm>
            <a:off x="82800" y="2085175"/>
            <a:ext cx="16617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= b + 10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b = 110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21"/>
          <p:cNvSpPr txBox="1"/>
          <p:nvPr/>
        </p:nvSpPr>
        <p:spPr>
          <a:xfrm>
            <a:off x="2458500" y="2865025"/>
            <a:ext cx="1279200" cy="8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= 110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= b + 10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b = 120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21"/>
          <p:cNvSpPr txBox="1"/>
          <p:nvPr/>
        </p:nvSpPr>
        <p:spPr>
          <a:xfrm>
            <a:off x="7841625" y="1932850"/>
            <a:ext cx="1054800" cy="6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CRITICAL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SECTION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4" name="Google Shape;244;p21"/>
          <p:cNvSpPr txBox="1"/>
          <p:nvPr/>
        </p:nvSpPr>
        <p:spPr>
          <a:xfrm>
            <a:off x="7385125" y="1556950"/>
            <a:ext cx="1054800" cy="11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0" i="0" lang="en" sz="7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7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Today’s Plan</a:t>
            </a:r>
            <a:endParaRPr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Background on concurrency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Key Golang mechanisms for developing concurrent programs (used in assignment 5)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2"/>
          <p:cNvSpPr txBox="1"/>
          <p:nvPr>
            <p:ph type="title"/>
          </p:nvPr>
        </p:nvSpPr>
        <p:spPr>
          <a:xfrm>
            <a:off x="628650" y="88072"/>
            <a:ext cx="7886700" cy="5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Sync.Mutex</a:t>
            </a:r>
            <a:endParaRPr/>
          </a:p>
        </p:txBody>
      </p:sp>
      <p:sp>
        <p:nvSpPr>
          <p:cNvPr id="250" name="Google Shape;250;p22"/>
          <p:cNvSpPr txBox="1"/>
          <p:nvPr>
            <p:ph idx="2" type="body"/>
          </p:nvPr>
        </p:nvSpPr>
        <p:spPr>
          <a:xfrm>
            <a:off x="261775" y="798175"/>
            <a:ext cx="4826100" cy="43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b="1" lang="en" sz="1400">
                <a:latin typeface="Source Code Pro"/>
                <a:ea typeface="Source Code Pro"/>
                <a:cs typeface="Source Code Pro"/>
                <a:sym typeface="Source Code Pro"/>
              </a:rPr>
              <a:t>Lock()</a:t>
            </a:r>
            <a:endParaRPr b="1"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Puts the flag up (if none of other goroutines has already put the flag up)</a:t>
            </a:r>
            <a:endParaRPr sz="1400"/>
          </a:p>
          <a:p>
            <a: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If second goroutine also calls </a:t>
            </a:r>
            <a:r>
              <a:rPr b="1" lang="en" sz="1400">
                <a:latin typeface="Source Code Pro"/>
                <a:ea typeface="Source Code Pro"/>
                <a:cs typeface="Source Code Pro"/>
                <a:sym typeface="Source Code Pro"/>
              </a:rPr>
              <a:t>Lock()</a:t>
            </a:r>
            <a:r>
              <a:rPr lang="en" sz="1400"/>
              <a:t>it will be blocked, it has to wait until first goroutine releases the lock</a:t>
            </a:r>
            <a:endParaRPr sz="1400"/>
          </a:p>
          <a:p>
            <a: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Note - any number of goroutines (not just two) competing to </a:t>
            </a:r>
            <a:r>
              <a:rPr b="1" lang="en" sz="1400">
                <a:latin typeface="Source Code Pro"/>
                <a:ea typeface="Source Code Pro"/>
                <a:cs typeface="Source Code Pro"/>
                <a:sym typeface="Source Code Pro"/>
              </a:rPr>
              <a:t>Lock()</a:t>
            </a:r>
            <a:endParaRPr sz="1400"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Source Code Pro"/>
              <a:buChar char="•"/>
            </a:pPr>
            <a:r>
              <a:rPr b="1" lang="en" sz="1400">
                <a:latin typeface="Source Code Pro"/>
                <a:ea typeface="Source Code Pro"/>
                <a:cs typeface="Source Code Pro"/>
                <a:sym typeface="Source Code Pro"/>
              </a:rPr>
              <a:t>Unlock()</a:t>
            </a:r>
            <a:endParaRPr b="1"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Puts the flag down</a:t>
            </a:r>
            <a:endParaRPr sz="1400"/>
          </a:p>
          <a:p>
            <a: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When </a:t>
            </a:r>
            <a:r>
              <a:rPr b="1" lang="en" sz="1400">
                <a:latin typeface="Source Code Pro"/>
                <a:ea typeface="Source Code Pro"/>
                <a:cs typeface="Source Code Pro"/>
                <a:sym typeface="Source Code Pro"/>
              </a:rPr>
              <a:t>Unlock()</a:t>
            </a:r>
            <a:r>
              <a:rPr lang="en" sz="1400"/>
              <a:t> is called, a blocked </a:t>
            </a:r>
            <a:r>
              <a:rPr b="1" lang="en" sz="1400">
                <a:latin typeface="Source Code Pro"/>
                <a:ea typeface="Source Code Pro"/>
                <a:cs typeface="Source Code Pro"/>
                <a:sym typeface="Source Code Pro"/>
              </a:rPr>
              <a:t>Lock()</a:t>
            </a:r>
            <a:r>
              <a:rPr lang="en" sz="1400"/>
              <a:t> can proceed</a:t>
            </a:r>
            <a:endParaRPr sz="1400"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In general: put </a:t>
            </a:r>
            <a:r>
              <a:rPr b="1" lang="en" sz="1400">
                <a:latin typeface="Source Code Pro"/>
                <a:ea typeface="Source Code Pro"/>
                <a:cs typeface="Source Code Pro"/>
                <a:sym typeface="Source Code Pro"/>
              </a:rPr>
              <a:t>Lock()</a:t>
            </a:r>
            <a:r>
              <a:rPr lang="en" sz="1400"/>
              <a:t> at the beginning of the critical section and call </a:t>
            </a:r>
            <a:r>
              <a:rPr b="1" lang="en" sz="1400">
                <a:latin typeface="Source Code Pro"/>
                <a:ea typeface="Source Code Pro"/>
                <a:cs typeface="Source Code Pro"/>
                <a:sym typeface="Source Code Pro"/>
              </a:rPr>
              <a:t>Unlock()</a:t>
            </a:r>
            <a:r>
              <a:rPr lang="en" sz="1400"/>
              <a:t> at the end of it; ensures that only one goroutine will be in critical section region</a:t>
            </a:r>
            <a:endParaRPr sz="1400"/>
          </a:p>
        </p:txBody>
      </p:sp>
      <p:sp>
        <p:nvSpPr>
          <p:cNvPr id="251" name="Google Shape;251;p22"/>
          <p:cNvSpPr txBox="1"/>
          <p:nvPr>
            <p:ph idx="2" type="body"/>
          </p:nvPr>
        </p:nvSpPr>
        <p:spPr>
          <a:xfrm>
            <a:off x="4825225" y="809885"/>
            <a:ext cx="4277400" cy="43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Create a Mutex </a:t>
            </a:r>
            <a:endParaRPr sz="1800"/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lang="en" sz="1800">
                <a:latin typeface="Source Code Pro"/>
                <a:ea typeface="Source Code Pro"/>
                <a:cs typeface="Source Code Pro"/>
                <a:sym typeface="Source Code Pro"/>
              </a:rPr>
              <a:t>var mut sync.Mutex</a:t>
            </a:r>
            <a:endParaRPr b="1"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To lock a critical section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lang="en" sz="1800">
                <a:latin typeface="Source Code Pro"/>
                <a:ea typeface="Source Code Pro"/>
                <a:cs typeface="Source Code Pro"/>
                <a:sym typeface="Source Code Pro"/>
              </a:rPr>
              <a:t>mut.Lock()</a:t>
            </a:r>
            <a:endParaRPr b="1"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To unlock a critical section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lang="en" sz="1800">
                <a:latin typeface="Source Code Pro"/>
                <a:ea typeface="Source Code Pro"/>
                <a:cs typeface="Source Code Pro"/>
                <a:sym typeface="Source Code Pro"/>
              </a:rPr>
              <a:t>mut.Unlock()</a:t>
            </a:r>
            <a:endParaRPr b="1"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3"/>
          <p:cNvSpPr txBox="1"/>
          <p:nvPr>
            <p:ph type="title"/>
          </p:nvPr>
        </p:nvSpPr>
        <p:spPr>
          <a:xfrm>
            <a:off x="628650" y="119022"/>
            <a:ext cx="7886700" cy="52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Mutex Exercise</a:t>
            </a:r>
            <a:endParaRPr/>
          </a:p>
        </p:txBody>
      </p:sp>
      <p:sp>
        <p:nvSpPr>
          <p:cNvPr id="257" name="Google Shape;257;p23"/>
          <p:cNvSpPr txBox="1"/>
          <p:nvPr>
            <p:ph idx="1" type="body"/>
          </p:nvPr>
        </p:nvSpPr>
        <p:spPr>
          <a:xfrm>
            <a:off x="510300" y="645525"/>
            <a:ext cx="3086700" cy="43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/>
              <a:t>Consider: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var i int = 0 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var wg sync.WaitGroup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func inc() {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   i = i + 1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   wg.Done()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func main() {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   wg.Add(2)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   go inc()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   go inc()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   wg.Wait()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   fmt.Println(i)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4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4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58" name="Google Shape;258;p23"/>
          <p:cNvSpPr txBox="1"/>
          <p:nvPr/>
        </p:nvSpPr>
        <p:spPr>
          <a:xfrm>
            <a:off x="4057550" y="645525"/>
            <a:ext cx="4779300" cy="29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Run the program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</a:t>
            </a:r>
            <a:r>
              <a:rPr b="0" i="0" lang="en" sz="16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https://play.golang.org/p/hNevYkKDp30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 it concurrency-safe?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Use </a:t>
            </a:r>
            <a:r>
              <a:rPr b="0" i="0" lang="en" sz="1600" u="none" cap="none" strike="noStrike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Lock() </a:t>
            </a:r>
            <a:r>
              <a:rPr b="0" i="0" lang="en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and </a:t>
            </a:r>
            <a:r>
              <a:rPr b="0" i="0" lang="en" sz="1600" u="none" cap="none" strike="noStrike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Unlock() </a:t>
            </a:r>
            <a:r>
              <a:rPr b="0" i="0" lang="en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to make these programs concurrency-safe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4"/>
          <p:cNvSpPr txBox="1"/>
          <p:nvPr>
            <p:ph type="title"/>
          </p:nvPr>
        </p:nvSpPr>
        <p:spPr>
          <a:xfrm>
            <a:off x="628650" y="154797"/>
            <a:ext cx="7886700" cy="5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Mutex Exercise - Bank Account</a:t>
            </a:r>
            <a:endParaRPr/>
          </a:p>
        </p:txBody>
      </p:sp>
      <p:sp>
        <p:nvSpPr>
          <p:cNvPr id="264" name="Google Shape;264;p24"/>
          <p:cNvSpPr txBox="1"/>
          <p:nvPr/>
        </p:nvSpPr>
        <p:spPr>
          <a:xfrm>
            <a:off x="380850" y="1028725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Jesse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5" name="Google Shape;265;p24"/>
          <p:cNvSpPr txBox="1"/>
          <p:nvPr/>
        </p:nvSpPr>
        <p:spPr>
          <a:xfrm>
            <a:off x="2725050" y="1028725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Alex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6" name="Google Shape;266;p24"/>
          <p:cNvSpPr/>
          <p:nvPr/>
        </p:nvSpPr>
        <p:spPr>
          <a:xfrm>
            <a:off x="1276350" y="989125"/>
            <a:ext cx="1279200" cy="45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Bank Account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7" name="Google Shape;267;p24"/>
          <p:cNvCxnSpPr>
            <a:stCxn id="264" idx="3"/>
            <a:endCxn id="266" idx="1"/>
          </p:cNvCxnSpPr>
          <p:nvPr/>
        </p:nvCxnSpPr>
        <p:spPr>
          <a:xfrm>
            <a:off x="1063350" y="1216675"/>
            <a:ext cx="2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68" name="Google Shape;268;p24"/>
          <p:cNvCxnSpPr>
            <a:stCxn id="265" idx="1"/>
            <a:endCxn id="266" idx="3"/>
          </p:cNvCxnSpPr>
          <p:nvPr/>
        </p:nvCxnSpPr>
        <p:spPr>
          <a:xfrm rot="10800000">
            <a:off x="2555550" y="1216675"/>
            <a:ext cx="169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69" name="Google Shape;269;p24"/>
          <p:cNvSpPr/>
          <p:nvPr/>
        </p:nvSpPr>
        <p:spPr>
          <a:xfrm rot="5400000">
            <a:off x="148350" y="2359225"/>
            <a:ext cx="3491700" cy="1661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4"/>
          <p:cNvSpPr txBox="1"/>
          <p:nvPr/>
        </p:nvSpPr>
        <p:spPr>
          <a:xfrm>
            <a:off x="1552950" y="15569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100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1" name="Google Shape;271;p24"/>
          <p:cNvSpPr txBox="1"/>
          <p:nvPr/>
        </p:nvSpPr>
        <p:spPr>
          <a:xfrm>
            <a:off x="1552950" y="4221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time</a:t>
            </a:r>
            <a:endParaRPr b="0" i="1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2" name="Google Shape;272;p24"/>
          <p:cNvSpPr txBox="1"/>
          <p:nvPr/>
        </p:nvSpPr>
        <p:spPr>
          <a:xfrm>
            <a:off x="82800" y="1556950"/>
            <a:ext cx="13551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b = 100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4"/>
          <p:cNvSpPr txBox="1"/>
          <p:nvPr/>
        </p:nvSpPr>
        <p:spPr>
          <a:xfrm>
            <a:off x="1552950" y="2353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110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4" name="Google Shape;274;p24"/>
          <p:cNvSpPr txBox="1"/>
          <p:nvPr/>
        </p:nvSpPr>
        <p:spPr>
          <a:xfrm>
            <a:off x="2458500" y="1932850"/>
            <a:ext cx="13551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b =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4"/>
          <p:cNvSpPr txBox="1"/>
          <p:nvPr/>
        </p:nvSpPr>
        <p:spPr>
          <a:xfrm>
            <a:off x="1552950" y="3287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120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6" name="Google Shape;276;p24"/>
          <p:cNvSpPr txBox="1"/>
          <p:nvPr/>
        </p:nvSpPr>
        <p:spPr>
          <a:xfrm>
            <a:off x="82800" y="2085175"/>
            <a:ext cx="16617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= b + 10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b = 110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4"/>
          <p:cNvSpPr txBox="1"/>
          <p:nvPr/>
        </p:nvSpPr>
        <p:spPr>
          <a:xfrm>
            <a:off x="2458500" y="2865025"/>
            <a:ext cx="12792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= 110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= b + 10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b = 120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4"/>
          <p:cNvSpPr txBox="1"/>
          <p:nvPr/>
        </p:nvSpPr>
        <p:spPr>
          <a:xfrm>
            <a:off x="4148850" y="1553800"/>
            <a:ext cx="4788600" cy="32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Make this code concurrency-safe</a:t>
            </a:r>
            <a:endParaRPr b="0" i="0" sz="21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</a:t>
            </a:r>
            <a:endParaRPr b="0" i="0" sz="21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https://go.dev/play/p/VboCb85otn0</a:t>
            </a:r>
            <a:endParaRPr b="0" i="0" sz="21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5"/>
          <p:cNvSpPr txBox="1"/>
          <p:nvPr>
            <p:ph type="title"/>
          </p:nvPr>
        </p:nvSpPr>
        <p:spPr>
          <a:xfrm>
            <a:off x="628650" y="77772"/>
            <a:ext cx="7886700" cy="5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Interesting Example</a:t>
            </a:r>
            <a:endParaRPr/>
          </a:p>
        </p:txBody>
      </p:sp>
      <p:sp>
        <p:nvSpPr>
          <p:cNvPr id="284" name="Google Shape;284;p25"/>
          <p:cNvSpPr txBox="1"/>
          <p:nvPr>
            <p:ph idx="1" type="body"/>
          </p:nvPr>
        </p:nvSpPr>
        <p:spPr>
          <a:xfrm>
            <a:off x="288075" y="660375"/>
            <a:ext cx="4005300" cy="42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/>
              <a:t>Consider: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var mu sync.Mutex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func funcA() {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    mu.Lock()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    funcB()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    mu.Unlock()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func funcB() {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    mu.Lock()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    fmt.Println("Hello, World")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    mu.Unlock()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func main() {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    funcA()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85" name="Google Shape;285;p25"/>
          <p:cNvSpPr txBox="1"/>
          <p:nvPr/>
        </p:nvSpPr>
        <p:spPr>
          <a:xfrm>
            <a:off x="4086050" y="800325"/>
            <a:ext cx="4779300" cy="38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Run the program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</a:t>
            </a:r>
            <a:r>
              <a:rPr b="0" i="0" lang="en" sz="16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https://play.golang.org/p/c2Qgo-W_4mP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lang="en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happens?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316e73ce713_0_30"/>
          <p:cNvSpPr txBox="1"/>
          <p:nvPr>
            <p:ph type="title"/>
          </p:nvPr>
        </p:nvSpPr>
        <p:spPr>
          <a:xfrm>
            <a:off x="628650" y="108723"/>
            <a:ext cx="7886700" cy="61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Condition Variables -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sync.Cond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91" name="Google Shape;291;g316e73ce713_0_30"/>
          <p:cNvSpPr txBox="1"/>
          <p:nvPr/>
        </p:nvSpPr>
        <p:spPr>
          <a:xfrm>
            <a:off x="0" y="825650"/>
            <a:ext cx="5542200" cy="41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sng" cap="none" strike="noStrike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sync.Cond</a:t>
            </a: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type - provides an efficient way to send notifications among goroutines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sync.Cond </a:t>
            </a: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value holds a </a:t>
            </a:r>
            <a:r>
              <a:rPr b="0" i="0" lang="en" sz="1400" u="sng" cap="none" strike="noStrike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4"/>
              </a:rPr>
              <a:t>sync.Locker</a:t>
            </a: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field with name </a:t>
            </a: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 </a:t>
            </a: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 field value  is of type </a:t>
            </a: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*sync.Mutex</a:t>
            </a: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or </a:t>
            </a: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*sync.RWMutex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○"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E.g.: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Code Pro"/>
              <a:buChar char="■"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 := sync.NewCond(&amp;sync.Mutex{})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Code Pro"/>
              <a:buChar char="■"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cond.L.Lock()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Code Pro"/>
              <a:buChar char="■"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cond.L.UnLock()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sync.Cond </a:t>
            </a: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value holds a FIFO queue of waiting goroutines</a:t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commonly used to allow threads to wait on a </a:t>
            </a:r>
            <a:r>
              <a:rPr b="0" i="1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condition</a:t>
            </a: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to be true: consumers </a:t>
            </a:r>
            <a:r>
              <a:rPr b="0" i="1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wait</a:t>
            </a: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until a producer </a:t>
            </a:r>
            <a:r>
              <a:rPr b="0" i="1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signals</a:t>
            </a: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that something happened</a:t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2" name="Google Shape;292;g316e73ce713_0_30"/>
          <p:cNvSpPr/>
          <p:nvPr/>
        </p:nvSpPr>
        <p:spPr>
          <a:xfrm>
            <a:off x="6132450" y="2911400"/>
            <a:ext cx="166200" cy="42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3" name="Google Shape;293;g316e73ce713_0_30"/>
          <p:cNvSpPr/>
          <p:nvPr/>
        </p:nvSpPr>
        <p:spPr>
          <a:xfrm>
            <a:off x="6132450" y="1411825"/>
            <a:ext cx="1951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</a:t>
            </a: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94" name="Google Shape;294;g316e73ce713_0_30"/>
          <p:cNvSpPr/>
          <p:nvPr/>
        </p:nvSpPr>
        <p:spPr>
          <a:xfrm>
            <a:off x="6476963" y="2911400"/>
            <a:ext cx="166200" cy="42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5" name="Google Shape;295;g316e73ce713_0_30"/>
          <p:cNvSpPr/>
          <p:nvPr/>
        </p:nvSpPr>
        <p:spPr>
          <a:xfrm>
            <a:off x="6821475" y="2911400"/>
            <a:ext cx="166200" cy="42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6" name="Google Shape;296;g316e73ce713_0_30"/>
          <p:cNvSpPr/>
          <p:nvPr/>
        </p:nvSpPr>
        <p:spPr>
          <a:xfrm>
            <a:off x="7165988" y="2911400"/>
            <a:ext cx="166200" cy="42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7" name="Google Shape;297;g316e73ce713_0_30"/>
          <p:cNvSpPr/>
          <p:nvPr/>
        </p:nvSpPr>
        <p:spPr>
          <a:xfrm>
            <a:off x="7510500" y="2911400"/>
            <a:ext cx="166200" cy="42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8" name="Google Shape;298;g316e73ce713_0_30"/>
          <p:cNvSpPr/>
          <p:nvPr/>
        </p:nvSpPr>
        <p:spPr>
          <a:xfrm>
            <a:off x="7855013" y="2911400"/>
            <a:ext cx="166200" cy="42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9" name="Google Shape;299;g316e73ce713_0_30"/>
          <p:cNvSpPr/>
          <p:nvPr/>
        </p:nvSpPr>
        <p:spPr>
          <a:xfrm>
            <a:off x="8199525" y="2911400"/>
            <a:ext cx="166200" cy="42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00" name="Google Shape;300;g316e73ce713_0_30"/>
          <p:cNvCxnSpPr/>
          <p:nvPr/>
        </p:nvCxnSpPr>
        <p:spPr>
          <a:xfrm>
            <a:off x="6050925" y="3550275"/>
            <a:ext cx="24459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1" name="Google Shape;301;g316e73ce713_0_30"/>
          <p:cNvCxnSpPr/>
          <p:nvPr/>
        </p:nvCxnSpPr>
        <p:spPr>
          <a:xfrm>
            <a:off x="6026150" y="2784150"/>
            <a:ext cx="24459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02" name="Google Shape;302;g316e73ce713_0_30"/>
          <p:cNvSpPr/>
          <p:nvPr/>
        </p:nvSpPr>
        <p:spPr>
          <a:xfrm>
            <a:off x="6112850" y="3797950"/>
            <a:ext cx="2384100" cy="1548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316e73ce713_0_30"/>
          <p:cNvSpPr/>
          <p:nvPr/>
        </p:nvSpPr>
        <p:spPr>
          <a:xfrm>
            <a:off x="6629375" y="1472275"/>
            <a:ext cx="1350000" cy="498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Mutex or</a:t>
            </a:r>
            <a:endParaRPr b="1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RWMutex</a:t>
            </a:r>
            <a:endParaRPr b="1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04" name="Google Shape;304;g316e73ce713_0_3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316e73ce713_0_48"/>
          <p:cNvSpPr txBox="1"/>
          <p:nvPr>
            <p:ph type="title"/>
          </p:nvPr>
        </p:nvSpPr>
        <p:spPr>
          <a:xfrm>
            <a:off x="227050" y="108725"/>
            <a:ext cx="8772600" cy="103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/>
              <a:t>Condition Variables - </a:t>
            </a:r>
            <a:r>
              <a:rPr lang="en" sz="3000">
                <a:latin typeface="Source Code Pro"/>
                <a:ea typeface="Source Code Pro"/>
                <a:cs typeface="Source Code Pro"/>
                <a:sym typeface="Source Code Pro"/>
              </a:rPr>
              <a:t>L.Lock(), L.Unlock(),</a:t>
            </a:r>
            <a:endParaRPr sz="30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>
                <a:latin typeface="Source Code Pro"/>
                <a:ea typeface="Source Code Pro"/>
                <a:cs typeface="Source Code Pro"/>
                <a:sym typeface="Source Code Pro"/>
              </a:rPr>
              <a:t>Wait(), Broadcast(), Signal()</a:t>
            </a:r>
            <a:endParaRPr sz="30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10" name="Google Shape;310;g316e73ce713_0_48"/>
          <p:cNvSpPr txBox="1"/>
          <p:nvPr/>
        </p:nvSpPr>
        <p:spPr>
          <a:xfrm>
            <a:off x="402525" y="1432300"/>
            <a:ext cx="4891800" cy="3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Code Pro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 := sync.NewCond(&amp;sync.Mutex{})</a:t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Code Pro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cond.L.Lock() </a:t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Code Pro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cond.Wait()</a:t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Code Pro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cond.Broadcast()</a:t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Code Pro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cond.Signal()</a:t>
            </a:r>
            <a:endParaRPr b="0" i="0" sz="1400" u="none" cap="none" strike="noStrike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11" name="Google Shape;311;g316e73ce713_0_48"/>
          <p:cNvCxnSpPr/>
          <p:nvPr/>
        </p:nvCxnSpPr>
        <p:spPr>
          <a:xfrm flipH="1" rot="10800000">
            <a:off x="2280850" y="1719100"/>
            <a:ext cx="3663900" cy="392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12" name="Google Shape;312;g316e73ce713_0_48"/>
          <p:cNvSpPr txBox="1"/>
          <p:nvPr/>
        </p:nvSpPr>
        <p:spPr>
          <a:xfrm>
            <a:off x="6131175" y="1481625"/>
            <a:ext cx="23016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Call L.Lock() before Wait()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13" name="Google Shape;313;g316e73ce713_0_48"/>
          <p:cNvCxnSpPr/>
          <p:nvPr/>
        </p:nvCxnSpPr>
        <p:spPr>
          <a:xfrm flipH="1" rot="10800000">
            <a:off x="2218925" y="2162800"/>
            <a:ext cx="3705000" cy="2064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14" name="Google Shape;314;g316e73ce713_0_48"/>
          <p:cNvSpPr txBox="1"/>
          <p:nvPr/>
        </p:nvSpPr>
        <p:spPr>
          <a:xfrm>
            <a:off x="6121700" y="1988675"/>
            <a:ext cx="2919900" cy="9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Insert calling goroutine in queue and block (wait)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Calls L.Unlock() </a:t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15" name="Google Shape;315;g316e73ce713_0_48"/>
          <p:cNvCxnSpPr/>
          <p:nvPr/>
        </p:nvCxnSpPr>
        <p:spPr>
          <a:xfrm>
            <a:off x="2631700" y="3050500"/>
            <a:ext cx="588300" cy="195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16" name="Google Shape;316;g316e73ce713_0_48"/>
          <p:cNvSpPr txBox="1"/>
          <p:nvPr/>
        </p:nvSpPr>
        <p:spPr>
          <a:xfrm>
            <a:off x="3227900" y="2843850"/>
            <a:ext cx="2817600" cy="9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Unblock </a:t>
            </a:r>
            <a:r>
              <a:rPr b="0" i="1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all</a:t>
            </a: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the goroutines in (and remove them from) the waiting goroutine queue 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7" name="Google Shape;317;g316e73ce713_0_48"/>
          <p:cNvSpPr txBox="1"/>
          <p:nvPr/>
        </p:nvSpPr>
        <p:spPr>
          <a:xfrm>
            <a:off x="6131175" y="2924200"/>
            <a:ext cx="2919900" cy="19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Blocked routines go back to running state </a:t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Invokes cond.L.Lock()  (in the resumed cond.Wait() call) to try to acquire and hold the lock cond.L again</a:t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cond.Wait() call exits after the cond.L.Lock() call returns</a:t>
            </a:r>
            <a:endParaRPr b="0" i="0" sz="1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18" name="Google Shape;318;g316e73ce713_0_48"/>
          <p:cNvCxnSpPr>
            <a:endCxn id="319" idx="1"/>
          </p:cNvCxnSpPr>
          <p:nvPr/>
        </p:nvCxnSpPr>
        <p:spPr>
          <a:xfrm flipH="1" rot="10800000">
            <a:off x="2363300" y="4446475"/>
            <a:ext cx="864600" cy="1725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19" name="Google Shape;319;g316e73ce713_0_48"/>
          <p:cNvSpPr txBox="1"/>
          <p:nvPr/>
        </p:nvSpPr>
        <p:spPr>
          <a:xfrm>
            <a:off x="3227900" y="3956275"/>
            <a:ext cx="2817600" cy="9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Unblock the head goroutine in (and remove them from) the waiting goroutine queue 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0" name="Google Shape;320;g316e73ce713_0_4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Google Shape;325;g3171b93c6cb_3_0"/>
          <p:cNvPicPr preferRelativeResize="0"/>
          <p:nvPr/>
        </p:nvPicPr>
        <p:blipFill rotWithShape="1">
          <a:blip r:embed="rId3">
            <a:alphaModFix/>
          </a:blip>
          <a:srcRect b="32560" l="0" r="0" t="0"/>
          <a:stretch/>
        </p:blipFill>
        <p:spPr>
          <a:xfrm>
            <a:off x="827463" y="823125"/>
            <a:ext cx="7489075" cy="3982024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g3171b93c6cb_3_0"/>
          <p:cNvSpPr txBox="1"/>
          <p:nvPr/>
        </p:nvSpPr>
        <p:spPr>
          <a:xfrm>
            <a:off x="406025" y="317875"/>
            <a:ext cx="5388000" cy="8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 Basic Example:</a:t>
            </a:r>
            <a:endParaRPr sz="2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16e73ce713_0_6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>
                <a:latin typeface="Source Code Pro"/>
                <a:ea typeface="Source Code Pro"/>
                <a:cs typeface="Source Code Pro"/>
                <a:sym typeface="Source Code Pro"/>
              </a:rPr>
              <a:t>sync.Cond - </a:t>
            </a:r>
            <a:r>
              <a:rPr lang="en" sz="3000"/>
              <a:t>Always Check the Condition!</a:t>
            </a:r>
            <a:endParaRPr sz="3000"/>
          </a:p>
        </p:txBody>
      </p:sp>
      <p:sp>
        <p:nvSpPr>
          <p:cNvPr id="332" name="Google Shape;332;g316e73ce713_0_69"/>
          <p:cNvSpPr txBox="1"/>
          <p:nvPr/>
        </p:nvSpPr>
        <p:spPr>
          <a:xfrm>
            <a:off x="361225" y="1297350"/>
            <a:ext cx="4683900" cy="35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"/>
              <a:buChar char="●"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Why is this loop here?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Code Pro"/>
              <a:buChar char="●"/>
            </a:pPr>
            <a:r>
              <a:rPr b="0" i="0" lang="en" sz="18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cond.Wait()</a:t>
            </a: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does not guarantee the condition holds when it returns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"/>
              <a:buChar char="●"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The condition could have been made false again while the goroutine was waiting to run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Code Pro"/>
              <a:buChar char="●"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Always check the condition, and keep waiting if it does not hold</a:t>
            </a:r>
            <a:r>
              <a:rPr b="0" i="0" lang="en" sz="18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b="0" i="0" sz="18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33" name="Google Shape;333;g316e73ce713_0_69"/>
          <p:cNvSpPr txBox="1"/>
          <p:nvPr/>
        </p:nvSpPr>
        <p:spPr>
          <a:xfrm>
            <a:off x="5335825" y="1268050"/>
            <a:ext cx="3746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checkCondition := func() bool {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// Check the condition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rgbClr val="FF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for !checkCondition()</a:t>
            </a: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{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cond.Wait()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cond.L.Unlock()</a:t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34" name="Google Shape;334;g316e73ce713_0_6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628650" y="452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Background: Overview of Concurrency</a:t>
            </a:r>
            <a:endParaRPr/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628650" y="912022"/>
            <a:ext cx="3886200" cy="18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u="sng"/>
              <a:t>Sequential programs:</a:t>
            </a:r>
            <a:endParaRPr u="sng"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Single thread of control</a:t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Subprograms / tasks - don’t overlap in time - executed one after another</a:t>
            </a:r>
            <a:endParaRPr/>
          </a:p>
        </p:txBody>
      </p:sp>
      <p:sp>
        <p:nvSpPr>
          <p:cNvPr id="102" name="Google Shape;102;p3"/>
          <p:cNvSpPr txBox="1"/>
          <p:nvPr>
            <p:ph idx="2" type="body"/>
          </p:nvPr>
        </p:nvSpPr>
        <p:spPr>
          <a:xfrm>
            <a:off x="4629150" y="912025"/>
            <a:ext cx="4362000" cy="19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u="sng"/>
              <a:t>Concurrent programs</a:t>
            </a:r>
            <a:endParaRPr u="sng"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Multiple threads of control</a:t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Subprograms / tasks - may (conceptually) overlap in time - (appear to be) executed at the same time</a:t>
            </a:r>
            <a:endParaRPr/>
          </a:p>
        </p:txBody>
      </p:sp>
      <p:sp>
        <p:nvSpPr>
          <p:cNvPr id="103" name="Google Shape;103;p3"/>
          <p:cNvSpPr txBox="1"/>
          <p:nvPr/>
        </p:nvSpPr>
        <p:spPr>
          <a:xfrm>
            <a:off x="969350" y="3189475"/>
            <a:ext cx="6825000" cy="1821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Computer with a single processor can have multiple processes at once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OS schedules different processes - giving illusion that multiple processes are running simultaneously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Note - parallel architectures can have N processes running simultaneously on N processors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628650" y="273850"/>
            <a:ext cx="81513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Background: Operating System (Review)</a:t>
            </a:r>
            <a:endParaRPr/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430825" y="1171394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Allows many processes to execute concurrently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Ensures each process’ physical address space does not overlap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Ensures all processes get fair share of processor time and resources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Processes can run concurrently and (context) switch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User's perspective: appears that processes run in parallel although they don't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628650" y="108800"/>
            <a:ext cx="78867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Background: Context Switch</a:t>
            </a:r>
            <a:endParaRPr/>
          </a:p>
        </p:txBody>
      </p:sp>
      <p:sp>
        <p:nvSpPr>
          <p:cNvPr id="115" name="Google Shape;115;p5"/>
          <p:cNvSpPr txBox="1"/>
          <p:nvPr>
            <p:ph idx="1" type="body"/>
          </p:nvPr>
        </p:nvSpPr>
        <p:spPr>
          <a:xfrm>
            <a:off x="312125" y="811094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Control flow changes from one process to another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E.g., switching from processA to processB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Overhead: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Before each switch OS has to save the state (context) of currently running process and restore it when next time its execution gets resumed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/>
          <p:nvPr>
            <p:ph type="title"/>
          </p:nvPr>
        </p:nvSpPr>
        <p:spPr>
          <a:xfrm>
            <a:off x="480300" y="258099"/>
            <a:ext cx="7886700" cy="7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/>
              <a:t>Background: Threads vs Processes</a:t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3000"/>
          </a:p>
        </p:txBody>
      </p:sp>
      <p:sp>
        <p:nvSpPr>
          <p:cNvPr id="121" name="Google Shape;121;p6"/>
          <p:cNvSpPr txBox="1"/>
          <p:nvPr>
            <p:ph idx="1" type="body"/>
          </p:nvPr>
        </p:nvSpPr>
        <p:spPr>
          <a:xfrm>
            <a:off x="242900" y="912400"/>
            <a:ext cx="8680500" cy="41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sz="1800" u="sng"/>
              <a:t>Processes</a:t>
            </a:r>
            <a:endParaRPr sz="1800" u="sng"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Process context switching time is long</a:t>
            </a:r>
            <a:br>
              <a:rPr lang="en"/>
            </a:br>
            <a:r>
              <a:rPr lang="en" sz="1800"/>
              <a:t>(</a:t>
            </a:r>
            <a:r>
              <a:rPr lang="en"/>
              <a:t>change of </a:t>
            </a:r>
            <a:r>
              <a:rPr i="1" lang="en"/>
              <a:t>virtual</a:t>
            </a:r>
            <a:r>
              <a:rPr lang="en"/>
              <a:t> address space &amp; other resources</a:t>
            </a:r>
            <a:r>
              <a:rPr lang="en" sz="1800"/>
              <a:t>)</a:t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 u="sng"/>
              <a:t>Threads</a:t>
            </a:r>
            <a:endParaRPr sz="1800" u="sng"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thread </a:t>
            </a:r>
            <a:r>
              <a:rPr lang="en"/>
              <a:t>is a “lightweight”</a:t>
            </a:r>
            <a:r>
              <a:rPr lang="en" sz="1800"/>
              <a:t> process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thread </a:t>
            </a:r>
            <a:r>
              <a:rPr lang="en" sz="1800"/>
              <a:t>shares some of the context with other threads in a process, e</a:t>
            </a:r>
            <a:r>
              <a:rPr lang="en"/>
              <a:t>.g.</a:t>
            </a:r>
            <a:endParaRPr sz="1800"/>
          </a:p>
          <a:p>
            <a:pPr indent="-342900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Virtual memory</a:t>
            </a:r>
            <a:endParaRPr sz="1800"/>
          </a:p>
          <a:p>
            <a:pPr indent="-342900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File descriptors</a:t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Private context for each thread:</a:t>
            </a:r>
            <a:endParaRPr sz="1800"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Stack</a:t>
            </a:r>
            <a:endParaRPr sz="1800"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Data registers</a:t>
            </a:r>
            <a:endParaRPr sz="1800"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Code (PC)</a:t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Switching between threads is faster because there is less context</a:t>
            </a:r>
            <a:br>
              <a:rPr lang="en" sz="1800"/>
            </a:br>
            <a:r>
              <a:rPr lang="en" sz="1800"/>
              <a:t>– less data that has to be read/written from/to memory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/>
          <p:nvPr>
            <p:ph type="title"/>
          </p:nvPr>
        </p:nvSpPr>
        <p:spPr>
          <a:xfrm>
            <a:off x="628650" y="155151"/>
            <a:ext cx="7886700" cy="67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Background: Why Concurrency?</a:t>
            </a:r>
            <a:endParaRPr/>
          </a:p>
        </p:txBody>
      </p:sp>
      <p:sp>
        <p:nvSpPr>
          <p:cNvPr id="127" name="Google Shape;127;p7"/>
          <p:cNvSpPr txBox="1"/>
          <p:nvPr>
            <p:ph idx="1" type="body"/>
          </p:nvPr>
        </p:nvSpPr>
        <p:spPr>
          <a:xfrm>
            <a:off x="579200" y="953776"/>
            <a:ext cx="7886700" cy="37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Performance gain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Google search queries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Application throughput 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Throughput = amount of work that a computer can do in a given time period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When one task is waiting (blocking) for I/O another  task can continue its execution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Model real-world structures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Multiple sensors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Multiple events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Multiple activities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/>
          <p:nvPr>
            <p:ph type="title"/>
          </p:nvPr>
        </p:nvSpPr>
        <p:spPr>
          <a:xfrm>
            <a:off x="628650" y="98398"/>
            <a:ext cx="7886700" cy="6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Tradeoffs - Concurrent Programming</a:t>
            </a:r>
            <a:endParaRPr/>
          </a:p>
        </p:txBody>
      </p:sp>
      <p:sp>
        <p:nvSpPr>
          <p:cNvPr id="133" name="Google Shape;133;p8"/>
          <p:cNvSpPr txBox="1"/>
          <p:nvPr>
            <p:ph idx="1" type="body"/>
          </p:nvPr>
        </p:nvSpPr>
        <p:spPr>
          <a:xfrm>
            <a:off x="758000" y="939725"/>
            <a:ext cx="3382500" cy="22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Complex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Error-prone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Hard to debug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/>
          <p:nvPr>
            <p:ph type="title"/>
          </p:nvPr>
        </p:nvSpPr>
        <p:spPr>
          <a:xfrm>
            <a:off x="628650" y="115598"/>
            <a:ext cx="78867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39" name="Google Shape;139;p9"/>
          <p:cNvSpPr txBox="1"/>
          <p:nvPr/>
        </p:nvSpPr>
        <p:spPr>
          <a:xfrm>
            <a:off x="1028700" y="1028725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Jesse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0" name="Google Shape;140;p9"/>
          <p:cNvSpPr txBox="1"/>
          <p:nvPr/>
        </p:nvSpPr>
        <p:spPr>
          <a:xfrm>
            <a:off x="6245450" y="1028725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Alex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1" name="Google Shape;141;p9"/>
          <p:cNvSpPr/>
          <p:nvPr/>
        </p:nvSpPr>
        <p:spPr>
          <a:xfrm>
            <a:off x="2571750" y="989125"/>
            <a:ext cx="2759700" cy="45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Bank Account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2" name="Google Shape;142;p9"/>
          <p:cNvCxnSpPr>
            <a:stCxn id="139" idx="3"/>
            <a:endCxn id="141" idx="1"/>
          </p:cNvCxnSpPr>
          <p:nvPr/>
        </p:nvCxnSpPr>
        <p:spPr>
          <a:xfrm>
            <a:off x="1711200" y="1216675"/>
            <a:ext cx="860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3" name="Google Shape;143;p9"/>
          <p:cNvCxnSpPr>
            <a:stCxn id="140" idx="1"/>
            <a:endCxn id="141" idx="3"/>
          </p:cNvCxnSpPr>
          <p:nvPr/>
        </p:nvCxnSpPr>
        <p:spPr>
          <a:xfrm rot="10800000">
            <a:off x="5331350" y="1216675"/>
            <a:ext cx="914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44" name="Google Shape;144;p9"/>
          <p:cNvSpPr/>
          <p:nvPr/>
        </p:nvSpPr>
        <p:spPr>
          <a:xfrm rot="5400000">
            <a:off x="2205750" y="2359225"/>
            <a:ext cx="3491700" cy="1661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9"/>
          <p:cNvSpPr txBox="1"/>
          <p:nvPr/>
        </p:nvSpPr>
        <p:spPr>
          <a:xfrm>
            <a:off x="3610350" y="15569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100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9"/>
          <p:cNvSpPr txBox="1"/>
          <p:nvPr/>
        </p:nvSpPr>
        <p:spPr>
          <a:xfrm>
            <a:off x="3610350" y="4221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time</a:t>
            </a:r>
            <a:endParaRPr b="0" i="1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7" name="Google Shape;147;p9"/>
          <p:cNvSpPr txBox="1"/>
          <p:nvPr/>
        </p:nvSpPr>
        <p:spPr>
          <a:xfrm>
            <a:off x="692400" y="1556950"/>
            <a:ext cx="1355100" cy="7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b = 100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 = b + 10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Write b = 110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9"/>
          <p:cNvSpPr txBox="1"/>
          <p:nvPr/>
        </p:nvSpPr>
        <p:spPr>
          <a:xfrm>
            <a:off x="3610350" y="2353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110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9" name="Google Shape;149;p9"/>
          <p:cNvSpPr txBox="1"/>
          <p:nvPr/>
        </p:nvSpPr>
        <p:spPr>
          <a:xfrm>
            <a:off x="5909150" y="2716425"/>
            <a:ext cx="1355100" cy="7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b = 110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 = b + 10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Write b = 120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9"/>
          <p:cNvSpPr txBox="1"/>
          <p:nvPr/>
        </p:nvSpPr>
        <p:spPr>
          <a:xfrm>
            <a:off x="3610350" y="3287750"/>
            <a:ext cx="6825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120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51" name="Google Shape;151;p9"/>
          <p:cNvPicPr preferRelativeResize="0"/>
          <p:nvPr/>
        </p:nvPicPr>
        <p:blipFill rotWithShape="1">
          <a:blip r:embed="rId3">
            <a:alphaModFix/>
          </a:blip>
          <a:srcRect b="0" l="0" r="52819" t="0"/>
          <a:stretch/>
        </p:blipFill>
        <p:spPr>
          <a:xfrm>
            <a:off x="4934850" y="4048327"/>
            <a:ext cx="974300" cy="8875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