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Helvetica Neue"/>
      <p:regular r:id="rId23"/>
      <p:bold r:id="rId24"/>
      <p:italic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1" roundtripDataSignature="AMtx7mghZwIS3KI6BRiDA2gvVyD7X5jr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boldItalic.fntdata"/><Relationship Id="rId25" Type="http://schemas.openxmlformats.org/officeDocument/2006/relationships/font" Target="fonts/HelveticaNeue-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Char char="●"/>
            </a:pPr>
            <a:r>
              <a:rPr lang="en"/>
              <a:t>Let’s revisit some examples from lecture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Causal+ consistency is weaker than Linearizability.</a:t>
            </a:r>
            <a:endParaRPr/>
          </a:p>
          <a:p>
            <a:pPr indent="-298450" lvl="0" marL="457200" rtl="0" algn="l">
              <a:lnSpc>
                <a:spcPct val="100000"/>
              </a:lnSpc>
              <a:spcBef>
                <a:spcPts val="0"/>
              </a:spcBef>
              <a:spcAft>
                <a:spcPts val="0"/>
              </a:spcAft>
              <a:buSzPts val="1100"/>
              <a:buChar char="●"/>
            </a:pPr>
            <a:r>
              <a:rPr lang="en">
                <a:solidFill>
                  <a:schemeClr val="dk1"/>
                </a:solidFill>
              </a:rPr>
              <a:t>Causal+ consistency only guarantees the same order for </a:t>
            </a:r>
            <a:r>
              <a:rPr b="1" lang="en">
                <a:solidFill>
                  <a:schemeClr val="dk1"/>
                </a:solidFill>
              </a:rPr>
              <a:t>causally related writes</a:t>
            </a:r>
            <a:r>
              <a:rPr lang="en">
                <a:solidFill>
                  <a:schemeClr val="dk1"/>
                </a:solidFill>
              </a:rPr>
              <a:t>.</a:t>
            </a:r>
            <a:endParaRPr/>
          </a:p>
          <a:p>
            <a:pPr indent="-298450" lvl="1" marL="914400" rtl="0" algn="l">
              <a:lnSpc>
                <a:spcPct val="100000"/>
              </a:lnSpc>
              <a:spcBef>
                <a:spcPts val="0"/>
              </a:spcBef>
              <a:spcAft>
                <a:spcPts val="0"/>
              </a:spcAft>
              <a:buSzPts val="1100"/>
              <a:buChar char="○"/>
            </a:pPr>
            <a:r>
              <a:rPr lang="en"/>
              <a:t>For concurrent writes, different entities may have different order. This flexibility allows better performance by reducing coordination overhead.</a:t>
            </a:r>
            <a:endParaRPr/>
          </a:p>
          <a:p>
            <a:pPr indent="-298450" lvl="0" marL="457200" rtl="0" algn="l">
              <a:lnSpc>
                <a:spcPct val="100000"/>
              </a:lnSpc>
              <a:spcBef>
                <a:spcPts val="0"/>
              </a:spcBef>
              <a:spcAft>
                <a:spcPts val="0"/>
              </a:spcAft>
              <a:buSzPts val="1100"/>
              <a:buChar char="●"/>
            </a:pPr>
            <a:r>
              <a:rPr lang="en"/>
              <a:t>For every node, Event 1 should always appear before event 2</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228600" rtl="0" algn="l">
              <a:lnSpc>
                <a:spcPct val="100000"/>
              </a:lnSpc>
              <a:spcBef>
                <a:spcPts val="0"/>
              </a:spcBef>
              <a:spcAft>
                <a:spcPts val="0"/>
              </a:spcAft>
              <a:buSzPts val="1100"/>
              <a:buChar char="●"/>
            </a:pPr>
            <a:r>
              <a:rPr lang="en"/>
              <a:t>Is this linearizable? No</a:t>
            </a:r>
            <a:endParaRPr/>
          </a:p>
          <a:p>
            <a:pPr indent="-228600" lvl="0" marL="228600" rtl="0" algn="l">
              <a:lnSpc>
                <a:spcPct val="100000"/>
              </a:lnSpc>
              <a:spcBef>
                <a:spcPts val="0"/>
              </a:spcBef>
              <a:spcAft>
                <a:spcPts val="0"/>
              </a:spcAft>
              <a:buSzPts val="1100"/>
              <a:buChar char="●"/>
            </a:pPr>
            <a:r>
              <a:rPr lang="en"/>
              <a:t>But it is causally consistent; the only orderings a </a:t>
            </a:r>
            <a:r>
              <a:rPr lang="en"/>
              <a:t>causally</a:t>
            </a:r>
            <a:r>
              <a:rPr lang="en"/>
              <a:t> consistent system has to uphold in this case is (w1, r1) and (w2, r2), basically making sure that ‘read x happens before write x’. As long as these orders are upheld, </a:t>
            </a:r>
            <a:r>
              <a:rPr lang="en">
                <a:solidFill>
                  <a:schemeClr val="dk1"/>
                </a:solidFill>
              </a:rPr>
              <a:t>a causally consistent system can choose to order/observe any individual operations in any way.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Processes B and C are seeing different orders of the causally related writes (w1 and w2; </a:t>
            </a:r>
            <a:r>
              <a:rPr lang="en">
                <a:solidFill>
                  <a:schemeClr val="dk1"/>
                </a:solidFill>
              </a:rPr>
              <a:t>causally related since they’re on the same process), hence this history isn’t causally consistent.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Char char="●"/>
            </a:pPr>
            <a:r>
              <a:rPr lang="en"/>
              <a:t>This is neither linearizable or causally consistent; there’s no way to order the causally related operations w5, r5, r5, w6, and r6 without breaking the logical order (we can’t read 5 after writing 6 to x). If the r(x)=6 operation was on another separate process, then suddenly we will have an ordering that respects all necessary happens-before relationships.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Eventual consistency is weaker than causal+ consistency</a:t>
            </a:r>
            <a:endParaRPr/>
          </a:p>
          <a:p>
            <a:pPr indent="-298450" lvl="0" marL="457200" rtl="0" algn="l">
              <a:lnSpc>
                <a:spcPct val="100000"/>
              </a:lnSpc>
              <a:spcBef>
                <a:spcPts val="0"/>
              </a:spcBef>
              <a:spcAft>
                <a:spcPts val="0"/>
              </a:spcAft>
              <a:buSzPts val="1100"/>
              <a:buChar char="●"/>
            </a:pPr>
            <a:r>
              <a:rPr lang="en"/>
              <a:t>It only guarantees that all the nodes would finally reach the latest state. There is no guarantee about the order or timing of convergence.</a:t>
            </a:r>
            <a:endParaRPr/>
          </a:p>
          <a:p>
            <a:pPr indent="-298450" lvl="0" marL="457200" rtl="0" algn="l">
              <a:lnSpc>
                <a:spcPct val="100000"/>
              </a:lnSpc>
              <a:spcBef>
                <a:spcPts val="0"/>
              </a:spcBef>
              <a:spcAft>
                <a:spcPts val="0"/>
              </a:spcAft>
              <a:buSzPts val="1100"/>
              <a:buChar char="●"/>
            </a:pPr>
            <a:r>
              <a:rPr lang="en"/>
              <a:t>Usually, distributed systems leveraging eventual consistency is shooting for lower latency and better scalability</a:t>
            </a:r>
            <a:endParaRPr/>
          </a:p>
          <a:p>
            <a:pPr indent="-298450" lvl="1" marL="914400" rtl="0" algn="l">
              <a:lnSpc>
                <a:spcPct val="100000"/>
              </a:lnSpc>
              <a:spcBef>
                <a:spcPts val="0"/>
              </a:spcBef>
              <a:spcAft>
                <a:spcPts val="0"/>
              </a:spcAft>
              <a:buSzPts val="1100"/>
              <a:buChar char="○"/>
            </a:pPr>
            <a:r>
              <a:rPr lang="en"/>
              <a:t>NoSQL refers to “Not only SQL”. It is a database to store data in non-relational format. It can </a:t>
            </a:r>
            <a:r>
              <a:rPr lang="en"/>
              <a:t>handle</a:t>
            </a:r>
            <a:r>
              <a:rPr lang="en"/>
              <a:t> large volumes of unstructured or semi-structured data. It is known for being performant and highly scalable.</a:t>
            </a:r>
            <a:endParaRPr/>
          </a:p>
          <a:p>
            <a:pPr indent="-298450" lvl="1" marL="914400" rtl="0" algn="l">
              <a:lnSpc>
                <a:spcPct val="100000"/>
              </a:lnSpc>
              <a:spcBef>
                <a:spcPts val="0"/>
              </a:spcBef>
              <a:spcAft>
                <a:spcPts val="0"/>
              </a:spcAft>
              <a:buSzPts val="1100"/>
              <a:buChar char="○"/>
            </a:pPr>
            <a:r>
              <a:rPr lang="en"/>
              <a:t>CDN has to respond to users’ request fast (low latency) by sacrificing the guarantee to always provide the latest content.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Let’s dive into one of the fundamental concepts in distributed systems: consistency models</a:t>
            </a:r>
            <a:endParaRPr/>
          </a:p>
          <a:p>
            <a:pPr indent="-298450" lvl="0" marL="457200" rtl="0" algn="l">
              <a:lnSpc>
                <a:spcPct val="100000"/>
              </a:lnSpc>
              <a:spcBef>
                <a:spcPts val="0"/>
              </a:spcBef>
              <a:spcAft>
                <a:spcPts val="0"/>
              </a:spcAft>
              <a:buSzPts val="1100"/>
              <a:buChar char="●"/>
            </a:pPr>
            <a:r>
              <a:rPr lang="en"/>
              <a:t>Distributed systems offer varying levels of consistency guarantees</a:t>
            </a:r>
            <a:endParaRPr/>
          </a:p>
          <a:p>
            <a:pPr indent="-298450" lvl="0" marL="457200" rtl="0" algn="l">
              <a:lnSpc>
                <a:spcPct val="100000"/>
              </a:lnSpc>
              <a:spcBef>
                <a:spcPts val="0"/>
              </a:spcBef>
              <a:spcAft>
                <a:spcPts val="0"/>
              </a:spcAft>
              <a:buSzPts val="1100"/>
              <a:buChar char="●"/>
            </a:pPr>
            <a:r>
              <a:rPr lang="en"/>
              <a:t>Some distributed systems are strongly consistent</a:t>
            </a:r>
            <a:endParaRPr/>
          </a:p>
          <a:p>
            <a:pPr indent="-298450" lvl="1" marL="914400" rtl="0" algn="l">
              <a:lnSpc>
                <a:spcPct val="100000"/>
              </a:lnSpc>
              <a:spcBef>
                <a:spcPts val="0"/>
              </a:spcBef>
              <a:spcAft>
                <a:spcPts val="0"/>
              </a:spcAft>
              <a:buSzPts val="1100"/>
              <a:buChar char="○"/>
            </a:pPr>
            <a:r>
              <a:rPr lang="en"/>
              <a:t>The characteristics for strongly consistent distributed system is every node is synchronized on the state. Once an entity writes, it will be reflected to any other entity.</a:t>
            </a:r>
            <a:endParaRPr/>
          </a:p>
          <a:p>
            <a:pPr indent="-298450" lvl="0" marL="457200" rtl="0" algn="l">
              <a:lnSpc>
                <a:spcPct val="100000"/>
              </a:lnSpc>
              <a:spcBef>
                <a:spcPts val="0"/>
              </a:spcBef>
              <a:spcAft>
                <a:spcPts val="0"/>
              </a:spcAft>
              <a:buSzPts val="1100"/>
              <a:buChar char="●"/>
            </a:pPr>
            <a:r>
              <a:rPr lang="en"/>
              <a:t>Besides strong consistency, there are also other distributed systems which are not shooting for high level of consistency guarantee</a:t>
            </a:r>
            <a:endParaRPr/>
          </a:p>
          <a:p>
            <a:pPr indent="-298450" lvl="1" marL="914400" rtl="0" algn="l">
              <a:lnSpc>
                <a:spcPct val="100000"/>
              </a:lnSpc>
              <a:spcBef>
                <a:spcPts val="0"/>
              </a:spcBef>
              <a:spcAft>
                <a:spcPts val="0"/>
              </a:spcAft>
              <a:buSzPts val="1100"/>
              <a:buChar char="○"/>
            </a:pPr>
            <a:r>
              <a:rPr lang="en"/>
              <a:t>Usually, those systems would take some time for all the nodes to converge to the latest state or even not converge.</a:t>
            </a:r>
            <a:endParaRPr/>
          </a:p>
          <a:p>
            <a:pPr indent="-298450" lvl="1" marL="914400" rtl="0" algn="l">
              <a:lnSpc>
                <a:spcPct val="100000"/>
              </a:lnSpc>
              <a:spcBef>
                <a:spcPts val="0"/>
              </a:spcBef>
              <a:spcAft>
                <a:spcPts val="0"/>
              </a:spcAft>
              <a:buSzPts val="1100"/>
              <a:buChar char="○"/>
            </a:pPr>
            <a:r>
              <a:rPr lang="en"/>
              <a:t>One of the characteristics is about asynchronization. Different nodes may see different states/order.</a:t>
            </a:r>
            <a:endParaRPr/>
          </a:p>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
              <a:t>Usually, there would be tradeoffs between the consistency and the performance.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This is called an impossibility result, which places constraints on the properties that a distributed system can have</a:t>
            </a:r>
            <a:endParaRPr/>
          </a:p>
          <a:p>
            <a:pPr indent="-298450" lvl="0" marL="457200" rtl="0" algn="l">
              <a:lnSpc>
                <a:spcPct val="100000"/>
              </a:lnSpc>
              <a:spcBef>
                <a:spcPts val="0"/>
              </a:spcBef>
              <a:spcAft>
                <a:spcPts val="0"/>
              </a:spcAft>
              <a:buSzPts val="1100"/>
              <a:buChar char="●"/>
            </a:pPr>
            <a:r>
              <a:rPr lang="en"/>
              <a:t>The CAP theorem defines three properties of a distributed system</a:t>
            </a:r>
            <a:endParaRPr/>
          </a:p>
          <a:p>
            <a:pPr indent="-298450" lvl="1" marL="914400" rtl="0" algn="l">
              <a:lnSpc>
                <a:spcPct val="100000"/>
              </a:lnSpc>
              <a:spcBef>
                <a:spcPts val="0"/>
              </a:spcBef>
              <a:spcAft>
                <a:spcPts val="0"/>
              </a:spcAft>
              <a:buSzPts val="1100"/>
              <a:buChar char="●"/>
            </a:pPr>
            <a:r>
              <a:rPr lang="en"/>
              <a:t>Strong consistency, which has been discussed extensively in lecture</a:t>
            </a:r>
            <a:endParaRPr/>
          </a:p>
          <a:p>
            <a:pPr indent="-298450" lvl="1" marL="914400" rtl="0" algn="l">
              <a:lnSpc>
                <a:spcPct val="100000"/>
              </a:lnSpc>
              <a:spcBef>
                <a:spcPts val="0"/>
              </a:spcBef>
              <a:spcAft>
                <a:spcPts val="0"/>
              </a:spcAft>
              <a:buSzPts val="1100"/>
              <a:buChar char="●"/>
            </a:pPr>
            <a:r>
              <a:rPr lang="en"/>
              <a:t>Availability, which essentially means that requests are answered by the system</a:t>
            </a:r>
            <a:endParaRPr/>
          </a:p>
          <a:p>
            <a:pPr indent="-298450" lvl="1" marL="914400" rtl="0" algn="l">
              <a:lnSpc>
                <a:spcPct val="100000"/>
              </a:lnSpc>
              <a:spcBef>
                <a:spcPts val="0"/>
              </a:spcBef>
              <a:spcAft>
                <a:spcPts val="0"/>
              </a:spcAft>
              <a:buSzPts val="1100"/>
              <a:buChar char="●"/>
            </a:pPr>
            <a:r>
              <a:rPr lang="en"/>
              <a:t>And Partition tolerance, which means that the system continues to function even when parts of the system aren’t able to communicate with each other over the network</a:t>
            </a:r>
            <a:endParaRPr/>
          </a:p>
          <a:p>
            <a:pPr indent="-298450" lvl="0" marL="457200" rtl="0" algn="l">
              <a:lnSpc>
                <a:spcPct val="100000"/>
              </a:lnSpc>
              <a:spcBef>
                <a:spcPts val="0"/>
              </a:spcBef>
              <a:spcAft>
                <a:spcPts val="0"/>
              </a:spcAft>
              <a:buSzPts val="1100"/>
              <a:buChar char="●"/>
            </a:pPr>
            <a:r>
              <a:rPr lang="en"/>
              <a:t>It goes on to say that any distributed system can only have 2 of these properties at a time</a:t>
            </a:r>
            <a:endParaRPr/>
          </a:p>
          <a:p>
            <a:pPr indent="-298450" lvl="0" marL="457200" rtl="0" algn="l">
              <a:lnSpc>
                <a:spcPct val="100000"/>
              </a:lnSpc>
              <a:spcBef>
                <a:spcPts val="0"/>
              </a:spcBef>
              <a:spcAft>
                <a:spcPts val="0"/>
              </a:spcAft>
              <a:buSzPts val="1100"/>
              <a:buChar char="●"/>
            </a:pPr>
            <a:r>
              <a:rPr lang="en"/>
              <a:t>The reason why is relatively intuitive:</a:t>
            </a:r>
            <a:endParaRPr/>
          </a:p>
          <a:p>
            <a:pPr indent="-298450" lvl="1" marL="914400" rtl="0" algn="l">
              <a:lnSpc>
                <a:spcPct val="100000"/>
              </a:lnSpc>
              <a:spcBef>
                <a:spcPts val="0"/>
              </a:spcBef>
              <a:spcAft>
                <a:spcPts val="0"/>
              </a:spcAft>
              <a:buSzPts val="1100"/>
              <a:buChar char="●"/>
            </a:pPr>
            <a:r>
              <a:rPr lang="en"/>
              <a:t>If a system is strongly consistent and always responds to requests, a network partition will prevent replicas from communicating with each other. If the system then wants to maintain strong consistency, it needs to stop responding until replicas can communicate. If instead it wants to maintain high availability, then some of those replicas will be allowed to diverge, breaking consistency.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One of the example is ETCD, which is a distributed key-value store. It is implemented using RAFT, which is a distributed consensus algorithm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Let’s look at an example of a protocol that’s meant to provide fault tolerance, but in the process breaks linearizability</a:t>
            </a:r>
            <a:endParaRPr/>
          </a:p>
          <a:p>
            <a:pPr indent="-298450" lvl="0" marL="457200" rtl="0" algn="l">
              <a:lnSpc>
                <a:spcPct val="100000"/>
              </a:lnSpc>
              <a:spcBef>
                <a:spcPts val="0"/>
              </a:spcBef>
              <a:spcAft>
                <a:spcPts val="0"/>
              </a:spcAft>
              <a:buSzPts val="1100"/>
              <a:buChar char="●"/>
            </a:pPr>
            <a:r>
              <a:rPr lang="en"/>
              <a:t>In this setup, there’s a client that communicates with a system by sending operations and receiving the results of those operations</a:t>
            </a:r>
            <a:endParaRPr/>
          </a:p>
          <a:p>
            <a:pPr indent="-298450" lvl="0" marL="457200" rtl="0" algn="l">
              <a:lnSpc>
                <a:spcPct val="100000"/>
              </a:lnSpc>
              <a:spcBef>
                <a:spcPts val="0"/>
              </a:spcBef>
              <a:spcAft>
                <a:spcPts val="0"/>
              </a:spcAft>
              <a:buSzPts val="1100"/>
              <a:buChar char="●"/>
            </a:pPr>
            <a:r>
              <a:rPr lang="en"/>
              <a:t>There is one replica A, that’s in charge of executing all operations. One of the other replicas, B and C, takes over if the first replica fails</a:t>
            </a:r>
            <a:endParaRPr/>
          </a:p>
          <a:p>
            <a:pPr indent="-298450" lvl="0" marL="457200" rtl="0" algn="l">
              <a:lnSpc>
                <a:spcPct val="100000"/>
              </a:lnSpc>
              <a:spcBef>
                <a:spcPts val="0"/>
              </a:spcBef>
              <a:spcAft>
                <a:spcPts val="0"/>
              </a:spcAft>
              <a:buSzPts val="1100"/>
              <a:buChar char="●"/>
            </a:pPr>
            <a:r>
              <a:rPr lang="en"/>
              <a:t>When A receives an operation, it replicates it asynchronously</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Now, let’s assume that A has failed. The system fails over to B as the lead replica, which is now responsible for communicating with the client</a:t>
            </a:r>
            <a:endParaRPr/>
          </a:p>
          <a:p>
            <a:pPr indent="-298450" lvl="0" marL="457200" rtl="0" algn="l">
              <a:lnSpc>
                <a:spcPct val="100000"/>
              </a:lnSpc>
              <a:spcBef>
                <a:spcPts val="0"/>
              </a:spcBef>
              <a:spcAft>
                <a:spcPts val="0"/>
              </a:spcAft>
              <a:buSzPts val="1100"/>
              <a:buChar char="●"/>
            </a:pPr>
            <a:r>
              <a:rPr lang="en"/>
              <a:t>What if A fails after 2 but before 3?</a:t>
            </a:r>
            <a:endParaRPr/>
          </a:p>
          <a:p>
            <a:pPr indent="-298450" lvl="0" marL="457200" rtl="0" algn="l">
              <a:lnSpc>
                <a:spcPct val="100000"/>
              </a:lnSpc>
              <a:spcBef>
                <a:spcPts val="0"/>
              </a:spcBef>
              <a:spcAft>
                <a:spcPts val="0"/>
              </a:spcAft>
              <a:buSzPts val="1100"/>
              <a:buChar char="●"/>
            </a:pPr>
            <a:r>
              <a:rPr lang="en"/>
              <a:t>This would mean that the client receives the result of an operation that hasn’t been replicated yet</a:t>
            </a:r>
            <a:endParaRPr/>
          </a:p>
          <a:p>
            <a:pPr indent="-298450" lvl="0" marL="457200" rtl="0" algn="l">
              <a:lnSpc>
                <a:spcPct val="100000"/>
              </a:lnSpc>
              <a:spcBef>
                <a:spcPts val="0"/>
              </a:spcBef>
              <a:spcAft>
                <a:spcPts val="0"/>
              </a:spcAft>
              <a:buSzPts val="1100"/>
              <a:buChar char="●"/>
            </a:pPr>
            <a:r>
              <a:rPr lang="en"/>
              <a:t>So when the system fails over to replica B, B will have no knowledge of this operation</a:t>
            </a:r>
            <a:endParaRPr/>
          </a:p>
          <a:p>
            <a:pPr indent="-298450" lvl="0" marL="457200" rtl="0" algn="l">
              <a:lnSpc>
                <a:spcPct val="100000"/>
              </a:lnSpc>
              <a:spcBef>
                <a:spcPts val="0"/>
              </a:spcBef>
              <a:spcAft>
                <a:spcPts val="0"/>
              </a:spcAft>
              <a:buSzPts val="1100"/>
              <a:buChar char="●"/>
            </a:pPr>
            <a:r>
              <a:rPr lang="en"/>
              <a:t>This is an example of how linearizability is violated</a:t>
            </a:r>
            <a:endParaRPr/>
          </a:p>
          <a:p>
            <a:pPr indent="-298450" lvl="0" marL="457200" rtl="0" algn="l">
              <a:lnSpc>
                <a:spcPct val="100000"/>
              </a:lnSpc>
              <a:spcBef>
                <a:spcPts val="0"/>
              </a:spcBef>
              <a:spcAft>
                <a:spcPts val="0"/>
              </a:spcAft>
              <a:buSzPts val="1100"/>
              <a:buChar char="●"/>
            </a:pPr>
            <a:r>
              <a:rPr lang="en"/>
              <a:t>Let’s look at a non-linearizable history that would be possible because of this</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Char char="●"/>
            </a:pPr>
            <a:r>
              <a:rPr lang="en"/>
              <a:t>This is an example of a non-linearizable execution that this flawed system could produce</a:t>
            </a:r>
            <a:endParaRPr/>
          </a:p>
          <a:p>
            <a:pPr indent="-171450" lvl="0" marL="171450" rtl="0" algn="l">
              <a:lnSpc>
                <a:spcPct val="100000"/>
              </a:lnSpc>
              <a:spcBef>
                <a:spcPts val="0"/>
              </a:spcBef>
              <a:spcAft>
                <a:spcPts val="0"/>
              </a:spcAft>
              <a:buSzPts val="1100"/>
              <a:buChar char="●"/>
            </a:pPr>
            <a:r>
              <a:rPr lang="en"/>
              <a:t>In this case, replica A would fail before the write of 2 has been replicated, causing none of the other nodes to be aware of that operation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In this example, replication is synchronous, meaning that it happens before the lead replica returns to the client</a:t>
            </a:r>
            <a:endParaRPr/>
          </a:p>
          <a:p>
            <a:pPr indent="-298450" lvl="0" marL="457200" rtl="0" algn="l">
              <a:lnSpc>
                <a:spcPct val="100000"/>
              </a:lnSpc>
              <a:spcBef>
                <a:spcPts val="0"/>
              </a:spcBef>
              <a:spcAft>
                <a:spcPts val="0"/>
              </a:spcAft>
              <a:buSzPts val="1100"/>
              <a:buChar char="●"/>
            </a:pPr>
            <a:r>
              <a:rPr lang="en"/>
              <a:t>Now, there is no way for a client to be observe the completion of an operation without the other replicas having observed it as well</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This is the same example from earlier, with the fixed protocol</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nvSpPr>
        <p:spPr>
          <a:xfrm>
            <a:off x="311708" y="1201775"/>
            <a:ext cx="8520600" cy="2052600"/>
          </a:xfrm>
          <a:prstGeom prst="rect">
            <a:avLst/>
          </a:prstGeom>
          <a:noFill/>
          <a:ln>
            <a:noFill/>
          </a:ln>
        </p:spPr>
        <p:txBody>
          <a:bodyPr anchorCtr="0" anchor="b"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5200"/>
              <a:buFont typeface="Arial"/>
              <a:buNone/>
            </a:pPr>
            <a:r>
              <a:rPr b="0" i="0" lang="en" sz="5200" u="none" cap="none" strike="noStrike">
                <a:solidFill>
                  <a:srgbClr val="000000"/>
                </a:solidFill>
                <a:latin typeface="Arial"/>
                <a:ea typeface="Arial"/>
                <a:cs typeface="Arial"/>
                <a:sym typeface="Arial"/>
              </a:rPr>
              <a:t>Consistency</a:t>
            </a:r>
            <a:endParaRPr b="0" i="0" sz="5200" u="none" cap="none" strike="noStrike">
              <a:solidFill>
                <a:srgbClr val="000000"/>
              </a:solidFill>
              <a:latin typeface="Arial"/>
              <a:ea typeface="Arial"/>
              <a:cs typeface="Arial"/>
              <a:sym typeface="Arial"/>
            </a:endParaRPr>
          </a:p>
        </p:txBody>
      </p:sp>
      <p:sp>
        <p:nvSpPr>
          <p:cNvPr id="55" name="Google Shape;55;p1"/>
          <p:cNvSpPr txBox="1"/>
          <p:nvPr/>
        </p:nvSpPr>
        <p:spPr>
          <a:xfrm>
            <a:off x="311700" y="1831775"/>
            <a:ext cx="8520600" cy="792600"/>
          </a:xfrm>
          <a:prstGeom prst="rect">
            <a:avLst/>
          </a:prstGeom>
          <a:noFill/>
          <a:ln>
            <a:noFill/>
          </a:ln>
        </p:spPr>
        <p:txBody>
          <a:bodyPr anchorCtr="0" anchor="t" bIns="91425" lIns="91425" spcFirstLastPara="1" rIns="91425" wrap="square" tIns="91425">
            <a:normAutofit fontScale="92500" lnSpcReduction="10000"/>
          </a:bodyPr>
          <a:lstStyle/>
          <a:p>
            <a:pPr indent="0" lvl="0" marL="0" marR="0" rtl="0" algn="ctr">
              <a:lnSpc>
                <a:spcPct val="90000"/>
              </a:lnSpc>
              <a:spcBef>
                <a:spcPts val="0"/>
              </a:spcBef>
              <a:spcAft>
                <a:spcPts val="0"/>
              </a:spcAft>
              <a:buClr>
                <a:srgbClr val="000000"/>
              </a:buClr>
              <a:buSzPct val="100000"/>
              <a:buFont typeface="Arial"/>
              <a:buNone/>
            </a:pPr>
            <a:r>
              <a:rPr b="1" i="0" lang="en" sz="5400" u="none" cap="none" strike="noStrike">
                <a:solidFill>
                  <a:srgbClr val="000000"/>
                </a:solidFill>
                <a:latin typeface="Open Sans"/>
                <a:ea typeface="Open Sans"/>
                <a:cs typeface="Open Sans"/>
                <a:sym typeface="Open Sans"/>
              </a:rPr>
              <a:t>COS 316 Precept #9</a:t>
            </a:r>
            <a:endParaRPr b="1" i="0" sz="5400" u="none" cap="none" strike="noStrike">
              <a:solidFill>
                <a:srgbClr val="00000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ct val="100000"/>
              <a:buFont typeface="Arial"/>
              <a:buNone/>
            </a:pPr>
            <a:r>
              <a:t/>
            </a:r>
            <a:endParaRPr b="0" i="0" sz="2800" u="none" cap="none" strike="noStrike">
              <a:solidFill>
                <a:srgbClr val="595959"/>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Example:</a:t>
            </a:r>
            <a:endParaRPr/>
          </a:p>
        </p:txBody>
      </p:sp>
      <p:pic>
        <p:nvPicPr>
          <p:cNvPr id="201" name="Google Shape;201;p10"/>
          <p:cNvPicPr preferRelativeResize="0"/>
          <p:nvPr/>
        </p:nvPicPr>
        <p:blipFill rotWithShape="1">
          <a:blip r:embed="rId3">
            <a:alphaModFix/>
          </a:blip>
          <a:srcRect b="0" l="0" r="0" t="0"/>
          <a:stretch/>
        </p:blipFill>
        <p:spPr>
          <a:xfrm>
            <a:off x="1450800" y="1235613"/>
            <a:ext cx="6274151" cy="3250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11"/>
          <p:cNvPicPr preferRelativeResize="0"/>
          <p:nvPr/>
        </p:nvPicPr>
        <p:blipFill rotWithShape="1">
          <a:blip r:embed="rId3">
            <a:alphaModFix/>
          </a:blip>
          <a:srcRect b="0" l="0" r="0" t="0"/>
          <a:stretch/>
        </p:blipFill>
        <p:spPr>
          <a:xfrm>
            <a:off x="1663011" y="1007687"/>
            <a:ext cx="5817976" cy="3705974"/>
          </a:xfrm>
          <a:prstGeom prst="rect">
            <a:avLst/>
          </a:prstGeom>
          <a:noFill/>
          <a:ln>
            <a:noFill/>
          </a:ln>
        </p:spPr>
      </p:pic>
      <p:sp>
        <p:nvSpPr>
          <p:cNvPr id="207" name="Google Shape;207;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Example: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12"/>
          <p:cNvPicPr preferRelativeResize="0"/>
          <p:nvPr/>
        </p:nvPicPr>
        <p:blipFill rotWithShape="1">
          <a:blip r:embed="rId3">
            <a:alphaModFix/>
          </a:blip>
          <a:srcRect b="0" l="0" r="0" t="0"/>
          <a:stretch/>
        </p:blipFill>
        <p:spPr>
          <a:xfrm>
            <a:off x="1582313" y="1285487"/>
            <a:ext cx="5979374" cy="2572525"/>
          </a:xfrm>
          <a:prstGeom prst="rect">
            <a:avLst/>
          </a:prstGeom>
          <a:noFill/>
          <a:ln>
            <a:noFill/>
          </a:ln>
        </p:spPr>
      </p:pic>
      <p:sp>
        <p:nvSpPr>
          <p:cNvPr id="213" name="Google Shape;213;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Example: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Causal+ Consistency</a:t>
            </a:r>
            <a:endParaRPr/>
          </a:p>
        </p:txBody>
      </p:sp>
      <p:sp>
        <p:nvSpPr>
          <p:cNvPr id="219" name="Google Shape;219;p13"/>
          <p:cNvSpPr txBox="1"/>
          <p:nvPr>
            <p:ph idx="1" type="body"/>
          </p:nvPr>
        </p:nvSpPr>
        <p:spPr>
          <a:xfrm>
            <a:off x="311700" y="1152475"/>
            <a:ext cx="8520600" cy="3734400"/>
          </a:xfrm>
          <a:prstGeom prst="rect">
            <a:avLst/>
          </a:prstGeom>
          <a:noFill/>
          <a:ln>
            <a:noFill/>
          </a:ln>
        </p:spPr>
        <p:txBody>
          <a:bodyPr anchorCtr="0" anchor="t" bIns="91425" lIns="91425" spcFirstLastPara="1" rIns="91425" wrap="square" tIns="91425">
            <a:normAutofit fontScale="85000" lnSpcReduction="20000"/>
          </a:bodyPr>
          <a:lstStyle/>
          <a:p>
            <a:pPr indent="-325755" lvl="0" marL="457200" rtl="0" algn="l">
              <a:lnSpc>
                <a:spcPct val="115000"/>
              </a:lnSpc>
              <a:spcBef>
                <a:spcPts val="0"/>
              </a:spcBef>
              <a:spcAft>
                <a:spcPts val="0"/>
              </a:spcAft>
              <a:buClr>
                <a:schemeClr val="dk1"/>
              </a:buClr>
              <a:buSzPct val="100000"/>
              <a:buAutoNum type="arabicPeriod"/>
            </a:pPr>
            <a:r>
              <a:rPr lang="en">
                <a:solidFill>
                  <a:schemeClr val="dk1"/>
                </a:solidFill>
              </a:rPr>
              <a:t>Writes that are potentially causally related must be seen by everyone in the same order. </a:t>
            </a:r>
            <a:endParaRPr>
              <a:solidFill>
                <a:schemeClr val="dk1"/>
              </a:solidFill>
            </a:endParaRPr>
          </a:p>
          <a:p>
            <a:pPr indent="-325755" lvl="0" marL="457200" rtl="0" algn="l">
              <a:lnSpc>
                <a:spcPct val="115000"/>
              </a:lnSpc>
              <a:spcBef>
                <a:spcPts val="0"/>
              </a:spcBef>
              <a:spcAft>
                <a:spcPts val="0"/>
              </a:spcAft>
              <a:buClr>
                <a:schemeClr val="dk1"/>
              </a:buClr>
              <a:buSzPct val="100000"/>
              <a:buAutoNum type="arabicPeriod"/>
            </a:pPr>
            <a:r>
              <a:rPr lang="en">
                <a:solidFill>
                  <a:schemeClr val="dk1"/>
                </a:solidFill>
              </a:rPr>
              <a:t>Concurrent writes may be seen in a different order by different entities.</a:t>
            </a:r>
            <a:endParaRPr>
              <a:solidFill>
                <a:schemeClr val="dk1"/>
              </a:solidFill>
            </a:endParaRPr>
          </a:p>
          <a:p>
            <a:pPr indent="-304165" lvl="1" marL="914400" rtl="0" algn="l">
              <a:lnSpc>
                <a:spcPct val="115000"/>
              </a:lnSpc>
              <a:spcBef>
                <a:spcPts val="0"/>
              </a:spcBef>
              <a:spcAft>
                <a:spcPts val="0"/>
              </a:spcAft>
              <a:buClr>
                <a:schemeClr val="dk1"/>
              </a:buClr>
              <a:buSzPct val="100000"/>
              <a:buAutoNum type="alphaLcPeriod"/>
            </a:pPr>
            <a:r>
              <a:rPr lang="en">
                <a:solidFill>
                  <a:schemeClr val="dk1"/>
                </a:solidFill>
              </a:rPr>
              <a:t>Concurrent: Writes not causally related</a:t>
            </a:r>
            <a:endParaRPr>
              <a:solidFill>
                <a:schemeClr val="dk1"/>
              </a:solidFill>
            </a:endParaRPr>
          </a:p>
          <a:p>
            <a:pPr indent="0" lvl="0" marL="0" rtl="0" algn="l">
              <a:lnSpc>
                <a:spcPct val="115000"/>
              </a:lnSpc>
              <a:spcBef>
                <a:spcPts val="1200"/>
              </a:spcBef>
              <a:spcAft>
                <a:spcPts val="0"/>
              </a:spcAft>
              <a:buSzPct val="117647"/>
              <a:buNone/>
            </a:pPr>
            <a:r>
              <a:rPr lang="en">
                <a:solidFill>
                  <a:schemeClr val="dk1"/>
                </a:solidFill>
              </a:rPr>
              <a:t>Example:</a:t>
            </a:r>
            <a:endParaRPr>
              <a:solidFill>
                <a:schemeClr val="dk1"/>
              </a:solidFill>
            </a:endParaRPr>
          </a:p>
          <a:p>
            <a:pPr indent="0" lvl="0" marL="0" rtl="0" algn="l">
              <a:lnSpc>
                <a:spcPct val="115000"/>
              </a:lnSpc>
              <a:spcBef>
                <a:spcPts val="1200"/>
              </a:spcBef>
              <a:spcAft>
                <a:spcPts val="0"/>
              </a:spcAft>
              <a:buSzPct val="117647"/>
              <a:buNone/>
            </a:pPr>
            <a:r>
              <a:rPr lang="en">
                <a:solidFill>
                  <a:schemeClr val="dk1"/>
                </a:solidFill>
              </a:rPr>
              <a:t>Node A: write a post (Event 1), then delete that (Event 2)</a:t>
            </a:r>
            <a:endParaRPr>
              <a:solidFill>
                <a:schemeClr val="dk1"/>
              </a:solidFill>
            </a:endParaRPr>
          </a:p>
          <a:p>
            <a:pPr indent="0" lvl="0" marL="0" rtl="0" algn="l">
              <a:lnSpc>
                <a:spcPct val="115000"/>
              </a:lnSpc>
              <a:spcBef>
                <a:spcPts val="1200"/>
              </a:spcBef>
              <a:spcAft>
                <a:spcPts val="0"/>
              </a:spcAft>
              <a:buSzPct val="117647"/>
              <a:buNone/>
            </a:pPr>
            <a:r>
              <a:rPr lang="en">
                <a:solidFill>
                  <a:schemeClr val="dk1"/>
                </a:solidFill>
              </a:rPr>
              <a:t>Node B: write another post (Event 3)</a:t>
            </a:r>
            <a:endParaRPr>
              <a:solidFill>
                <a:schemeClr val="dk1"/>
              </a:solidFill>
            </a:endParaRPr>
          </a:p>
          <a:p>
            <a:pPr indent="0" lvl="0" marL="0" rtl="0" algn="l">
              <a:lnSpc>
                <a:spcPct val="115000"/>
              </a:lnSpc>
              <a:spcBef>
                <a:spcPts val="1200"/>
              </a:spcBef>
              <a:spcAft>
                <a:spcPts val="0"/>
              </a:spcAft>
              <a:buSzPct val="117647"/>
              <a:buNone/>
            </a:pPr>
            <a:r>
              <a:rPr lang="en">
                <a:solidFill>
                  <a:schemeClr val="dk1"/>
                </a:solidFill>
              </a:rPr>
              <a:t>Causality: (Event 1 -&gt; Event 2)</a:t>
            </a:r>
            <a:endParaRPr>
              <a:solidFill>
                <a:schemeClr val="dk1"/>
              </a:solidFill>
            </a:endParaRPr>
          </a:p>
          <a:p>
            <a:pPr indent="0" lvl="0" marL="0" rtl="0" algn="l">
              <a:lnSpc>
                <a:spcPct val="115000"/>
              </a:lnSpc>
              <a:spcBef>
                <a:spcPts val="1200"/>
              </a:spcBef>
              <a:spcAft>
                <a:spcPts val="0"/>
              </a:spcAft>
              <a:buSzPct val="117647"/>
              <a:buNone/>
            </a:pPr>
            <a:r>
              <a:rPr lang="en">
                <a:solidFill>
                  <a:schemeClr val="dk1"/>
                </a:solidFill>
              </a:rPr>
              <a:t>Other nodes may see different order of events, which can be</a:t>
            </a:r>
            <a:endParaRPr>
              <a:solidFill>
                <a:schemeClr val="dk1"/>
              </a:solidFill>
            </a:endParaRPr>
          </a:p>
          <a:p>
            <a:pPr indent="-325755" lvl="0" marL="457200" rtl="0" algn="l">
              <a:lnSpc>
                <a:spcPct val="115000"/>
              </a:lnSpc>
              <a:spcBef>
                <a:spcPts val="1200"/>
              </a:spcBef>
              <a:spcAft>
                <a:spcPts val="0"/>
              </a:spcAft>
              <a:buClr>
                <a:schemeClr val="dk1"/>
              </a:buClr>
              <a:buSzPct val="100000"/>
              <a:buChar char="●"/>
            </a:pPr>
            <a:r>
              <a:rPr lang="en">
                <a:solidFill>
                  <a:schemeClr val="dk1"/>
                </a:solidFill>
              </a:rPr>
              <a:t>Event 1, Event 2, Event 3</a:t>
            </a:r>
            <a:endParaRPr>
              <a:solidFill>
                <a:schemeClr val="dk1"/>
              </a:solidFill>
            </a:endParaRPr>
          </a:p>
          <a:p>
            <a:pPr indent="-325755" lvl="0" marL="457200" rtl="0" algn="l">
              <a:lnSpc>
                <a:spcPct val="115000"/>
              </a:lnSpc>
              <a:spcBef>
                <a:spcPts val="0"/>
              </a:spcBef>
              <a:spcAft>
                <a:spcPts val="0"/>
              </a:spcAft>
              <a:buClr>
                <a:schemeClr val="dk1"/>
              </a:buClr>
              <a:buSzPct val="100000"/>
              <a:buChar char="●"/>
            </a:pPr>
            <a:r>
              <a:rPr lang="en">
                <a:solidFill>
                  <a:schemeClr val="dk1"/>
                </a:solidFill>
              </a:rPr>
              <a:t>Event 3, Event 1, Event 2</a:t>
            </a:r>
            <a:endParaRPr>
              <a:solidFill>
                <a:schemeClr val="dk1"/>
              </a:solidFill>
            </a:endParaRPr>
          </a:p>
          <a:p>
            <a:pPr indent="-325755" lvl="0" marL="457200" rtl="0" algn="l">
              <a:lnSpc>
                <a:spcPct val="115000"/>
              </a:lnSpc>
              <a:spcBef>
                <a:spcPts val="0"/>
              </a:spcBef>
              <a:spcAft>
                <a:spcPts val="0"/>
              </a:spcAft>
              <a:buClr>
                <a:schemeClr val="dk1"/>
              </a:buClr>
              <a:buSzPct val="100000"/>
              <a:buChar char="●"/>
            </a:pPr>
            <a:r>
              <a:rPr lang="en">
                <a:solidFill>
                  <a:schemeClr val="dk1"/>
                </a:solidFill>
              </a:rPr>
              <a:t>Event 1, Event 3, Event 2</a:t>
            </a:r>
            <a:endParaRPr>
              <a:solidFill>
                <a:schemeClr val="dk1"/>
              </a:solidFill>
            </a:endParaRPr>
          </a:p>
          <a:p>
            <a:pPr indent="-325755" lvl="0" marL="457200" rtl="0" algn="l">
              <a:lnSpc>
                <a:spcPct val="115000"/>
              </a:lnSpc>
              <a:spcBef>
                <a:spcPts val="0"/>
              </a:spcBef>
              <a:spcAft>
                <a:spcPts val="0"/>
              </a:spcAft>
              <a:buClr>
                <a:schemeClr val="dk1"/>
              </a:buClr>
              <a:buSzPct val="100000"/>
              <a:buChar char="●"/>
            </a:pPr>
            <a:r>
              <a:rPr b="1" lang="en">
                <a:solidFill>
                  <a:schemeClr val="dk1"/>
                </a:solidFill>
              </a:rPr>
              <a:t>But not</a:t>
            </a:r>
            <a:r>
              <a:rPr lang="en">
                <a:solidFill>
                  <a:schemeClr val="dk1"/>
                </a:solidFill>
              </a:rPr>
              <a:t> Event 2, Event 3, Event 1</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14"/>
          <p:cNvPicPr preferRelativeResize="0"/>
          <p:nvPr/>
        </p:nvPicPr>
        <p:blipFill rotWithShape="1">
          <a:blip r:embed="rId3">
            <a:alphaModFix/>
          </a:blip>
          <a:srcRect b="0" l="0" r="0" t="0"/>
          <a:stretch/>
        </p:blipFill>
        <p:spPr>
          <a:xfrm>
            <a:off x="489400" y="1128189"/>
            <a:ext cx="8165198" cy="3493775"/>
          </a:xfrm>
          <a:prstGeom prst="rect">
            <a:avLst/>
          </a:prstGeom>
          <a:noFill/>
          <a:ln>
            <a:noFill/>
          </a:ln>
        </p:spPr>
      </p:pic>
      <p:sp>
        <p:nvSpPr>
          <p:cNvPr id="225" name="Google Shape;225;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Example:</a:t>
            </a:r>
            <a:endParaRPr/>
          </a:p>
        </p:txBody>
      </p:sp>
      <p:sp>
        <p:nvSpPr>
          <p:cNvPr id="226" name="Google Shape;226;p14"/>
          <p:cNvSpPr/>
          <p:nvPr/>
        </p:nvSpPr>
        <p:spPr>
          <a:xfrm>
            <a:off x="1003038" y="3382338"/>
            <a:ext cx="225600" cy="202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 name="Google Shape;227;p14"/>
          <p:cNvSpPr txBox="1"/>
          <p:nvPr/>
        </p:nvSpPr>
        <p:spPr>
          <a:xfrm>
            <a:off x="929162" y="3248613"/>
            <a:ext cx="345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rPr>
              <a:t>D</a:t>
            </a:r>
            <a:endParaRPr sz="16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Example:</a:t>
            </a:r>
            <a:endParaRPr/>
          </a:p>
        </p:txBody>
      </p:sp>
      <p:pic>
        <p:nvPicPr>
          <p:cNvPr id="233" name="Google Shape;233;p17"/>
          <p:cNvPicPr preferRelativeResize="0"/>
          <p:nvPr/>
        </p:nvPicPr>
        <p:blipFill>
          <a:blip r:embed="rId3">
            <a:alphaModFix/>
          </a:blip>
          <a:stretch>
            <a:fillRect/>
          </a:stretch>
        </p:blipFill>
        <p:spPr>
          <a:xfrm>
            <a:off x="561900" y="1354300"/>
            <a:ext cx="8402474" cy="2795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15"/>
          <p:cNvPicPr preferRelativeResize="0"/>
          <p:nvPr/>
        </p:nvPicPr>
        <p:blipFill rotWithShape="1">
          <a:blip r:embed="rId3">
            <a:alphaModFix/>
          </a:blip>
          <a:srcRect b="0" l="0" r="11838" t="0"/>
          <a:stretch/>
        </p:blipFill>
        <p:spPr>
          <a:xfrm>
            <a:off x="873326" y="1152475"/>
            <a:ext cx="7511949" cy="3665851"/>
          </a:xfrm>
          <a:prstGeom prst="rect">
            <a:avLst/>
          </a:prstGeom>
          <a:noFill/>
          <a:ln>
            <a:noFill/>
          </a:ln>
        </p:spPr>
      </p:pic>
      <p:sp>
        <p:nvSpPr>
          <p:cNvPr id="239" name="Google Shape;239;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Example: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Eventual consistency</a:t>
            </a:r>
            <a:endParaRPr/>
          </a:p>
        </p:txBody>
      </p:sp>
      <p:sp>
        <p:nvSpPr>
          <p:cNvPr id="245" name="Google Shape;245;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If update stops, all the nodes finally reach the latest state</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Prioritize performance (such as low latency, improved scalability)</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Example:</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NoSQL database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CDN (Content deliverable networks)</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Stronger vs Weaker Consistency</a:t>
            </a:r>
            <a:endParaRPr/>
          </a:p>
        </p:txBody>
      </p:sp>
      <p:sp>
        <p:nvSpPr>
          <p:cNvPr id="61" name="Google Shape;61;p2"/>
          <p:cNvSpPr txBox="1"/>
          <p:nvPr>
            <p:ph idx="1" type="body"/>
          </p:nvPr>
        </p:nvSpPr>
        <p:spPr>
          <a:xfrm>
            <a:off x="5170700" y="960275"/>
            <a:ext cx="3370800" cy="3631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1200">
                <a:solidFill>
                  <a:schemeClr val="dk1"/>
                </a:solidFill>
              </a:rPr>
              <a:t>Strongly Consistent:</a:t>
            </a:r>
            <a:endParaRPr sz="1200">
              <a:solidFill>
                <a:schemeClr val="dk1"/>
              </a:solidFill>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rPr>
              <a:t>All nodes in the system see the same data at the same time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Characteristics:</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Synchronization</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“Immediate” consistency</a:t>
            </a:r>
            <a:endParaRPr sz="1200">
              <a:solidFill>
                <a:schemeClr val="dk1"/>
              </a:solidFill>
            </a:endParaRPr>
          </a:p>
          <a:p>
            <a:pPr indent="0" lvl="0" marL="0" rtl="0" algn="l">
              <a:lnSpc>
                <a:spcPct val="115000"/>
              </a:lnSpc>
              <a:spcBef>
                <a:spcPts val="1200"/>
              </a:spcBef>
              <a:spcAft>
                <a:spcPts val="0"/>
              </a:spcAft>
              <a:buSzPts val="1800"/>
              <a:buNone/>
            </a:pPr>
            <a:r>
              <a:t/>
            </a:r>
            <a:endParaRPr sz="1200">
              <a:solidFill>
                <a:schemeClr val="dk1"/>
              </a:solidFill>
            </a:endParaRPr>
          </a:p>
          <a:p>
            <a:pPr indent="0" lvl="0" marL="0" rtl="0" algn="l">
              <a:lnSpc>
                <a:spcPct val="115000"/>
              </a:lnSpc>
              <a:spcBef>
                <a:spcPts val="1200"/>
              </a:spcBef>
              <a:spcAft>
                <a:spcPts val="0"/>
              </a:spcAft>
              <a:buSzPts val="1800"/>
              <a:buNone/>
            </a:pPr>
            <a:r>
              <a:rPr lang="en" sz="1200">
                <a:solidFill>
                  <a:schemeClr val="dk1"/>
                </a:solidFill>
              </a:rPr>
              <a:t>Weakly Consistent:</a:t>
            </a:r>
            <a:endParaRPr sz="1200">
              <a:solidFill>
                <a:schemeClr val="dk1"/>
              </a:solidFill>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rPr>
              <a:t>May take time for all nodes to converge to the latest state, or even not finally converge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Characteristics:</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Asynchronization</a:t>
            </a:r>
            <a:endParaRPr sz="1200">
              <a:solidFill>
                <a:schemeClr val="dk1"/>
              </a:solidFill>
            </a:endParaRPr>
          </a:p>
        </p:txBody>
      </p:sp>
      <p:pic>
        <p:nvPicPr>
          <p:cNvPr id="62" name="Google Shape;62;p2"/>
          <p:cNvPicPr preferRelativeResize="0"/>
          <p:nvPr/>
        </p:nvPicPr>
        <p:blipFill rotWithShape="1">
          <a:blip r:embed="rId3">
            <a:alphaModFix/>
          </a:blip>
          <a:srcRect b="0" l="0" r="0" t="0"/>
          <a:stretch/>
        </p:blipFill>
        <p:spPr>
          <a:xfrm>
            <a:off x="311705" y="960275"/>
            <a:ext cx="4697449" cy="3222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There is no free lunch – CAP theorem</a:t>
            </a:r>
            <a:endParaRPr/>
          </a:p>
        </p:txBody>
      </p:sp>
      <p:pic>
        <p:nvPicPr>
          <p:cNvPr id="68" name="Google Shape;68;p3"/>
          <p:cNvPicPr preferRelativeResize="0"/>
          <p:nvPr/>
        </p:nvPicPr>
        <p:blipFill rotWithShape="1">
          <a:blip r:embed="rId3">
            <a:alphaModFix/>
          </a:blip>
          <a:srcRect b="0" l="0" r="0" t="0"/>
          <a:stretch/>
        </p:blipFill>
        <p:spPr>
          <a:xfrm>
            <a:off x="2306076" y="1046550"/>
            <a:ext cx="4332700" cy="36534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Linearizability: “Appears to be a single machine”</a:t>
            </a:r>
            <a:endParaRPr/>
          </a:p>
        </p:txBody>
      </p:sp>
      <p:sp>
        <p:nvSpPr>
          <p:cNvPr id="74" name="Google Shape;74;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1600">
                <a:solidFill>
                  <a:schemeClr val="dk1"/>
                </a:solidFill>
              </a:rPr>
              <a:t>Order preserves the real-time ordering between operations</a:t>
            </a:r>
            <a:endParaRPr sz="1600">
              <a:solidFill>
                <a:schemeClr val="dk1"/>
              </a:solidFill>
            </a:endParaRPr>
          </a:p>
          <a:p>
            <a:pPr indent="-330200" lvl="0" marL="457200" rtl="0" algn="l">
              <a:lnSpc>
                <a:spcPct val="115000"/>
              </a:lnSpc>
              <a:spcBef>
                <a:spcPts val="1200"/>
              </a:spcBef>
              <a:spcAft>
                <a:spcPts val="0"/>
              </a:spcAft>
              <a:buClr>
                <a:schemeClr val="dk1"/>
              </a:buClr>
              <a:buSzPts val="1600"/>
              <a:buChar char="●"/>
            </a:pPr>
            <a:r>
              <a:rPr lang="en" sz="1600">
                <a:solidFill>
                  <a:schemeClr val="dk1"/>
                </a:solidFill>
              </a:rPr>
              <a:t>If operation A completes before operation B begins, then A is ordered before B in real-time</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If neither A nor B completes before the other begins, then there is no real-time order</a:t>
            </a:r>
            <a:endParaRPr sz="16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(But there must be some total order)</a:t>
            </a:r>
            <a:endParaRPr sz="1200">
              <a:solidFill>
                <a:schemeClr val="dk1"/>
              </a:solidFill>
            </a:endParaRPr>
          </a:p>
          <a:p>
            <a:pPr indent="0" lvl="0" marL="0" rtl="0" algn="l">
              <a:lnSpc>
                <a:spcPct val="115000"/>
              </a:lnSpc>
              <a:spcBef>
                <a:spcPts val="1200"/>
              </a:spcBef>
              <a:spcAft>
                <a:spcPts val="0"/>
              </a:spcAft>
              <a:buSzPts val="1800"/>
              <a:buNone/>
            </a:pPr>
            <a:r>
              <a:t/>
            </a:r>
            <a:endParaRPr sz="1200">
              <a:solidFill>
                <a:schemeClr val="dk1"/>
              </a:solidFill>
            </a:endParaRPr>
          </a:p>
          <a:p>
            <a:pPr indent="0" lvl="0" marL="0" rtl="0" algn="l">
              <a:lnSpc>
                <a:spcPct val="115000"/>
              </a:lnSpc>
              <a:spcBef>
                <a:spcPts val="1200"/>
              </a:spcBef>
              <a:spcAft>
                <a:spcPts val="0"/>
              </a:spcAft>
              <a:buSzPts val="1800"/>
              <a:buNone/>
            </a:pPr>
            <a:r>
              <a:rPr lang="en" sz="1600">
                <a:solidFill>
                  <a:schemeClr val="dk1"/>
                </a:solidFill>
              </a:rPr>
              <a:t>Linearizability is a form of strong consistency.</a:t>
            </a:r>
            <a:endParaRPr sz="1600">
              <a:solidFill>
                <a:schemeClr val="dk1"/>
              </a:solidFill>
            </a:endParaRPr>
          </a:p>
          <a:p>
            <a:pPr indent="0" lvl="0" marL="0" rtl="0" algn="l">
              <a:lnSpc>
                <a:spcPct val="115000"/>
              </a:lnSpc>
              <a:spcBef>
                <a:spcPts val="1200"/>
              </a:spcBef>
              <a:spcAft>
                <a:spcPts val="0"/>
              </a:spcAft>
              <a:buSzPts val="1800"/>
              <a:buNone/>
            </a:pPr>
            <a:r>
              <a:rPr lang="en" sz="1600">
                <a:solidFill>
                  <a:schemeClr val="dk1"/>
                </a:solidFill>
              </a:rPr>
              <a:t>Example</a:t>
            </a:r>
            <a:endParaRPr sz="1600">
              <a:solidFill>
                <a:schemeClr val="dk1"/>
              </a:solidFill>
            </a:endParaRPr>
          </a:p>
          <a:p>
            <a:pPr indent="-330200" lvl="0" marL="457200" rtl="0" algn="l">
              <a:lnSpc>
                <a:spcPct val="115000"/>
              </a:lnSpc>
              <a:spcBef>
                <a:spcPts val="1200"/>
              </a:spcBef>
              <a:spcAft>
                <a:spcPts val="0"/>
              </a:spcAft>
              <a:buClr>
                <a:schemeClr val="dk1"/>
              </a:buClr>
              <a:buSzPts val="1600"/>
              <a:buChar char="●"/>
            </a:pPr>
            <a:r>
              <a:rPr lang="en" sz="1600">
                <a:solidFill>
                  <a:schemeClr val="dk1"/>
                </a:solidFill>
              </a:rPr>
              <a:t>ETCD: distributed key-value store. Implemented using RAFT.</a:t>
            </a:r>
            <a:endParaRPr sz="1600">
              <a:solidFill>
                <a:schemeClr val="dk1"/>
              </a:solidFill>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 broken protocol </a:t>
            </a:r>
            <a:endParaRPr/>
          </a:p>
        </p:txBody>
      </p:sp>
      <p:pic>
        <p:nvPicPr>
          <p:cNvPr descr="Laptop with solid fill" id="80" name="Google Shape;80;p5"/>
          <p:cNvPicPr preferRelativeResize="0"/>
          <p:nvPr/>
        </p:nvPicPr>
        <p:blipFill rotWithShape="1">
          <a:blip r:embed="rId3">
            <a:alphaModFix/>
          </a:blip>
          <a:srcRect b="0" l="0" r="0" t="0"/>
          <a:stretch/>
        </p:blipFill>
        <p:spPr>
          <a:xfrm>
            <a:off x="869894" y="1188339"/>
            <a:ext cx="914400" cy="914400"/>
          </a:xfrm>
          <a:prstGeom prst="rect">
            <a:avLst/>
          </a:prstGeom>
          <a:noFill/>
          <a:ln>
            <a:noFill/>
          </a:ln>
        </p:spPr>
      </p:pic>
      <p:pic>
        <p:nvPicPr>
          <p:cNvPr descr="Server with solid fill" id="81" name="Google Shape;81;p5"/>
          <p:cNvPicPr preferRelativeResize="0"/>
          <p:nvPr/>
        </p:nvPicPr>
        <p:blipFill rotWithShape="1">
          <a:blip r:embed="rId4">
            <a:alphaModFix/>
          </a:blip>
          <a:srcRect b="0" l="0" r="0" t="0"/>
          <a:stretch/>
        </p:blipFill>
        <p:spPr>
          <a:xfrm>
            <a:off x="869894" y="2733590"/>
            <a:ext cx="914400" cy="914400"/>
          </a:xfrm>
          <a:prstGeom prst="rect">
            <a:avLst/>
          </a:prstGeom>
          <a:noFill/>
          <a:ln>
            <a:noFill/>
          </a:ln>
        </p:spPr>
      </p:pic>
      <p:pic>
        <p:nvPicPr>
          <p:cNvPr descr="Server with solid fill" id="82" name="Google Shape;82;p5"/>
          <p:cNvPicPr preferRelativeResize="0"/>
          <p:nvPr/>
        </p:nvPicPr>
        <p:blipFill rotWithShape="1">
          <a:blip r:embed="rId4">
            <a:alphaModFix/>
          </a:blip>
          <a:srcRect b="0" l="0" r="0" t="0"/>
          <a:stretch/>
        </p:blipFill>
        <p:spPr>
          <a:xfrm>
            <a:off x="2617774" y="2733590"/>
            <a:ext cx="914400" cy="914400"/>
          </a:xfrm>
          <a:prstGeom prst="rect">
            <a:avLst/>
          </a:prstGeom>
          <a:noFill/>
          <a:ln>
            <a:noFill/>
          </a:ln>
        </p:spPr>
      </p:pic>
      <p:cxnSp>
        <p:nvCxnSpPr>
          <p:cNvPr id="83" name="Google Shape;83;p5"/>
          <p:cNvCxnSpPr/>
          <p:nvPr/>
        </p:nvCxnSpPr>
        <p:spPr>
          <a:xfrm>
            <a:off x="1189529" y="2102739"/>
            <a:ext cx="0" cy="630851"/>
          </a:xfrm>
          <a:prstGeom prst="straightConnector1">
            <a:avLst/>
          </a:prstGeom>
          <a:noFill/>
          <a:ln cap="flat" cmpd="sng" w="9525">
            <a:solidFill>
              <a:srgbClr val="3B7FF2"/>
            </a:solidFill>
            <a:prstDash val="solid"/>
            <a:round/>
            <a:headEnd len="sm" w="sm" type="none"/>
            <a:tailEnd len="med" w="med" type="triangle"/>
          </a:ln>
        </p:spPr>
      </p:cxnSp>
      <p:cxnSp>
        <p:nvCxnSpPr>
          <p:cNvPr id="84" name="Google Shape;84;p5"/>
          <p:cNvCxnSpPr/>
          <p:nvPr/>
        </p:nvCxnSpPr>
        <p:spPr>
          <a:xfrm>
            <a:off x="1784294" y="3012765"/>
            <a:ext cx="833480" cy="0"/>
          </a:xfrm>
          <a:prstGeom prst="straightConnector1">
            <a:avLst/>
          </a:prstGeom>
          <a:noFill/>
          <a:ln cap="flat" cmpd="sng" w="9525">
            <a:solidFill>
              <a:srgbClr val="3B7FF2"/>
            </a:solidFill>
            <a:prstDash val="solid"/>
            <a:round/>
            <a:headEnd len="sm" w="sm" type="none"/>
            <a:tailEnd len="med" w="med" type="triangle"/>
          </a:ln>
        </p:spPr>
      </p:cxnSp>
      <p:cxnSp>
        <p:nvCxnSpPr>
          <p:cNvPr id="85" name="Google Shape;85;p5"/>
          <p:cNvCxnSpPr/>
          <p:nvPr/>
        </p:nvCxnSpPr>
        <p:spPr>
          <a:xfrm rot="10800000">
            <a:off x="1448474" y="2102739"/>
            <a:ext cx="0" cy="630851"/>
          </a:xfrm>
          <a:prstGeom prst="straightConnector1">
            <a:avLst/>
          </a:prstGeom>
          <a:noFill/>
          <a:ln cap="flat" cmpd="sng" w="9525">
            <a:solidFill>
              <a:srgbClr val="3B7FF2"/>
            </a:solidFill>
            <a:prstDash val="solid"/>
            <a:round/>
            <a:headEnd len="sm" w="sm" type="none"/>
            <a:tailEnd len="med" w="med" type="triangle"/>
          </a:ln>
        </p:spPr>
      </p:cxnSp>
      <p:cxnSp>
        <p:nvCxnSpPr>
          <p:cNvPr id="86" name="Google Shape;86;p5"/>
          <p:cNvCxnSpPr/>
          <p:nvPr/>
        </p:nvCxnSpPr>
        <p:spPr>
          <a:xfrm rot="10800000">
            <a:off x="1784294" y="3325827"/>
            <a:ext cx="833480" cy="0"/>
          </a:xfrm>
          <a:prstGeom prst="straightConnector1">
            <a:avLst/>
          </a:prstGeom>
          <a:noFill/>
          <a:ln cap="flat" cmpd="sng" w="9525">
            <a:solidFill>
              <a:srgbClr val="3B7FF2"/>
            </a:solidFill>
            <a:prstDash val="solid"/>
            <a:round/>
            <a:headEnd len="sm" w="sm" type="none"/>
            <a:tailEnd len="med" w="med" type="triangle"/>
          </a:ln>
        </p:spPr>
      </p:cxnSp>
      <p:sp>
        <p:nvSpPr>
          <p:cNvPr id="87" name="Google Shape;87;p5"/>
          <p:cNvSpPr txBox="1"/>
          <p:nvPr/>
        </p:nvSpPr>
        <p:spPr>
          <a:xfrm>
            <a:off x="970629" y="2252161"/>
            <a:ext cx="2840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1</a:t>
            </a:r>
            <a:endParaRPr/>
          </a:p>
        </p:txBody>
      </p:sp>
      <p:sp>
        <p:nvSpPr>
          <p:cNvPr id="88" name="Google Shape;88;p5"/>
          <p:cNvSpPr txBox="1"/>
          <p:nvPr/>
        </p:nvSpPr>
        <p:spPr>
          <a:xfrm>
            <a:off x="1432290" y="2252160"/>
            <a:ext cx="2840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2</a:t>
            </a:r>
            <a:endParaRPr/>
          </a:p>
        </p:txBody>
      </p:sp>
      <p:sp>
        <p:nvSpPr>
          <p:cNvPr id="89" name="Google Shape;89;p5"/>
          <p:cNvSpPr txBox="1"/>
          <p:nvPr/>
        </p:nvSpPr>
        <p:spPr>
          <a:xfrm>
            <a:off x="2075607" y="2690603"/>
            <a:ext cx="2840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3</a:t>
            </a:r>
            <a:endParaRPr/>
          </a:p>
        </p:txBody>
      </p:sp>
      <p:sp>
        <p:nvSpPr>
          <p:cNvPr id="90" name="Google Shape;90;p5"/>
          <p:cNvSpPr txBox="1"/>
          <p:nvPr/>
        </p:nvSpPr>
        <p:spPr>
          <a:xfrm>
            <a:off x="2066686" y="3304359"/>
            <a:ext cx="2840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4</a:t>
            </a:r>
            <a:endParaRPr/>
          </a:p>
        </p:txBody>
      </p:sp>
      <p:sp>
        <p:nvSpPr>
          <p:cNvPr id="91" name="Google Shape;91;p5"/>
          <p:cNvSpPr txBox="1"/>
          <p:nvPr/>
        </p:nvSpPr>
        <p:spPr>
          <a:xfrm>
            <a:off x="4640701" y="1327951"/>
            <a:ext cx="4327805" cy="116955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Client sends operation to replica A</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A executes operation and returns result to client</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A sends operation to B and C</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B and C execute operation and send acknowledgement to A</a:t>
            </a:r>
            <a:endParaRPr/>
          </a:p>
        </p:txBody>
      </p:sp>
      <p:sp>
        <p:nvSpPr>
          <p:cNvPr id="92" name="Google Shape;92;p5"/>
          <p:cNvSpPr txBox="1"/>
          <p:nvPr/>
        </p:nvSpPr>
        <p:spPr>
          <a:xfrm>
            <a:off x="1163496" y="3565173"/>
            <a:ext cx="30489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A</a:t>
            </a:r>
            <a:endParaRPr/>
          </a:p>
        </p:txBody>
      </p:sp>
      <p:sp>
        <p:nvSpPr>
          <p:cNvPr id="93" name="Google Shape;93;p5"/>
          <p:cNvSpPr txBox="1"/>
          <p:nvPr/>
        </p:nvSpPr>
        <p:spPr>
          <a:xfrm>
            <a:off x="2909049" y="3565173"/>
            <a:ext cx="30489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B</a:t>
            </a:r>
            <a:endParaRPr/>
          </a:p>
        </p:txBody>
      </p:sp>
      <p:pic>
        <p:nvPicPr>
          <p:cNvPr descr="Server with solid fill" id="94" name="Google Shape;94;p5"/>
          <p:cNvPicPr preferRelativeResize="0"/>
          <p:nvPr/>
        </p:nvPicPr>
        <p:blipFill rotWithShape="1">
          <a:blip r:embed="rId4">
            <a:alphaModFix/>
          </a:blip>
          <a:srcRect b="0" l="0" r="0" t="0"/>
          <a:stretch/>
        </p:blipFill>
        <p:spPr>
          <a:xfrm>
            <a:off x="2617774" y="3922792"/>
            <a:ext cx="914400" cy="914400"/>
          </a:xfrm>
          <a:prstGeom prst="rect">
            <a:avLst/>
          </a:prstGeom>
          <a:noFill/>
          <a:ln>
            <a:noFill/>
          </a:ln>
        </p:spPr>
      </p:pic>
      <p:cxnSp>
        <p:nvCxnSpPr>
          <p:cNvPr id="95" name="Google Shape;95;p5"/>
          <p:cNvCxnSpPr/>
          <p:nvPr/>
        </p:nvCxnSpPr>
        <p:spPr>
          <a:xfrm>
            <a:off x="1784294" y="3647990"/>
            <a:ext cx="833480" cy="553977"/>
          </a:xfrm>
          <a:prstGeom prst="straightConnector1">
            <a:avLst/>
          </a:prstGeom>
          <a:noFill/>
          <a:ln cap="flat" cmpd="sng" w="9525">
            <a:solidFill>
              <a:srgbClr val="3B7FF2"/>
            </a:solidFill>
            <a:prstDash val="solid"/>
            <a:round/>
            <a:headEnd len="sm" w="sm" type="none"/>
            <a:tailEnd len="med" w="med" type="triangle"/>
          </a:ln>
        </p:spPr>
      </p:cxnSp>
      <p:cxnSp>
        <p:nvCxnSpPr>
          <p:cNvPr id="96" name="Google Shape;96;p5"/>
          <p:cNvCxnSpPr/>
          <p:nvPr/>
        </p:nvCxnSpPr>
        <p:spPr>
          <a:xfrm rot="10800000">
            <a:off x="1607127" y="3805382"/>
            <a:ext cx="1010647" cy="709647"/>
          </a:xfrm>
          <a:prstGeom prst="straightConnector1">
            <a:avLst/>
          </a:prstGeom>
          <a:noFill/>
          <a:ln cap="flat" cmpd="sng" w="9525">
            <a:solidFill>
              <a:srgbClr val="3B7FF2"/>
            </a:solidFill>
            <a:prstDash val="solid"/>
            <a:round/>
            <a:headEnd len="sm" w="sm" type="none"/>
            <a:tailEnd len="med" w="med" type="triangle"/>
          </a:ln>
        </p:spPr>
      </p:cxnSp>
      <p:sp>
        <p:nvSpPr>
          <p:cNvPr id="97" name="Google Shape;97;p5"/>
          <p:cNvSpPr txBox="1"/>
          <p:nvPr/>
        </p:nvSpPr>
        <p:spPr>
          <a:xfrm>
            <a:off x="2184473" y="3712738"/>
            <a:ext cx="2840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3</a:t>
            </a:r>
            <a:endParaRPr/>
          </a:p>
        </p:txBody>
      </p:sp>
      <p:sp>
        <p:nvSpPr>
          <p:cNvPr id="98" name="Google Shape;98;p5"/>
          <p:cNvSpPr txBox="1"/>
          <p:nvPr/>
        </p:nvSpPr>
        <p:spPr>
          <a:xfrm>
            <a:off x="2095922" y="4299896"/>
            <a:ext cx="2840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4</a:t>
            </a:r>
            <a:endParaRPr/>
          </a:p>
        </p:txBody>
      </p:sp>
      <p:sp>
        <p:nvSpPr>
          <p:cNvPr id="99" name="Google Shape;99;p5"/>
          <p:cNvSpPr txBox="1"/>
          <p:nvPr/>
        </p:nvSpPr>
        <p:spPr>
          <a:xfrm>
            <a:off x="2909049" y="4754375"/>
            <a:ext cx="31451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 broken protocol </a:t>
            </a:r>
            <a:endParaRPr/>
          </a:p>
        </p:txBody>
      </p:sp>
      <p:pic>
        <p:nvPicPr>
          <p:cNvPr descr="Laptop with solid fill" id="105" name="Google Shape;105;p6"/>
          <p:cNvPicPr preferRelativeResize="0"/>
          <p:nvPr/>
        </p:nvPicPr>
        <p:blipFill rotWithShape="1">
          <a:blip r:embed="rId3">
            <a:alphaModFix/>
          </a:blip>
          <a:srcRect b="0" l="0" r="0" t="0"/>
          <a:stretch/>
        </p:blipFill>
        <p:spPr>
          <a:xfrm>
            <a:off x="869894" y="1188339"/>
            <a:ext cx="914400" cy="914400"/>
          </a:xfrm>
          <a:prstGeom prst="rect">
            <a:avLst/>
          </a:prstGeom>
          <a:noFill/>
          <a:ln>
            <a:noFill/>
          </a:ln>
        </p:spPr>
      </p:pic>
      <p:pic>
        <p:nvPicPr>
          <p:cNvPr descr="Server with solid fill" id="106" name="Google Shape;106;p6"/>
          <p:cNvPicPr preferRelativeResize="0"/>
          <p:nvPr/>
        </p:nvPicPr>
        <p:blipFill rotWithShape="1">
          <a:blip r:embed="rId4">
            <a:alphaModFix/>
          </a:blip>
          <a:srcRect b="0" l="0" r="0" t="0"/>
          <a:stretch/>
        </p:blipFill>
        <p:spPr>
          <a:xfrm>
            <a:off x="869894" y="2733590"/>
            <a:ext cx="914400" cy="914400"/>
          </a:xfrm>
          <a:prstGeom prst="rect">
            <a:avLst/>
          </a:prstGeom>
          <a:noFill/>
          <a:ln>
            <a:noFill/>
          </a:ln>
        </p:spPr>
      </p:pic>
      <p:pic>
        <p:nvPicPr>
          <p:cNvPr descr="Server with solid fill" id="107" name="Google Shape;107;p6"/>
          <p:cNvPicPr preferRelativeResize="0"/>
          <p:nvPr/>
        </p:nvPicPr>
        <p:blipFill rotWithShape="1">
          <a:blip r:embed="rId4">
            <a:alphaModFix/>
          </a:blip>
          <a:srcRect b="0" l="0" r="0" t="0"/>
          <a:stretch/>
        </p:blipFill>
        <p:spPr>
          <a:xfrm>
            <a:off x="2859759" y="1219372"/>
            <a:ext cx="914400" cy="914400"/>
          </a:xfrm>
          <a:prstGeom prst="rect">
            <a:avLst/>
          </a:prstGeom>
          <a:noFill/>
          <a:ln>
            <a:noFill/>
          </a:ln>
        </p:spPr>
      </p:pic>
      <p:cxnSp>
        <p:nvCxnSpPr>
          <p:cNvPr id="108" name="Google Shape;108;p6"/>
          <p:cNvCxnSpPr/>
          <p:nvPr/>
        </p:nvCxnSpPr>
        <p:spPr>
          <a:xfrm rot="10800000">
            <a:off x="1849112" y="1769756"/>
            <a:ext cx="983689" cy="9554"/>
          </a:xfrm>
          <a:prstGeom prst="straightConnector1">
            <a:avLst/>
          </a:prstGeom>
          <a:noFill/>
          <a:ln cap="flat" cmpd="sng" w="9525">
            <a:solidFill>
              <a:srgbClr val="3B7FF2"/>
            </a:solidFill>
            <a:prstDash val="solid"/>
            <a:round/>
            <a:headEnd len="sm" w="sm" type="none"/>
            <a:tailEnd len="med" w="med" type="triangle"/>
          </a:ln>
        </p:spPr>
      </p:cxnSp>
      <p:cxnSp>
        <p:nvCxnSpPr>
          <p:cNvPr id="109" name="Google Shape;109;p6"/>
          <p:cNvCxnSpPr/>
          <p:nvPr/>
        </p:nvCxnSpPr>
        <p:spPr>
          <a:xfrm flipH="1" rot="10800000">
            <a:off x="1849112" y="1413975"/>
            <a:ext cx="1010647" cy="7946"/>
          </a:xfrm>
          <a:prstGeom prst="straightConnector1">
            <a:avLst/>
          </a:prstGeom>
          <a:noFill/>
          <a:ln cap="flat" cmpd="sng" w="9525">
            <a:solidFill>
              <a:srgbClr val="3B7FF2"/>
            </a:solidFill>
            <a:prstDash val="solid"/>
            <a:round/>
            <a:headEnd len="sm" w="sm" type="none"/>
            <a:tailEnd len="med" w="med" type="triangle"/>
          </a:ln>
        </p:spPr>
      </p:cxnSp>
      <p:sp>
        <p:nvSpPr>
          <p:cNvPr id="110" name="Google Shape;110;p6"/>
          <p:cNvSpPr txBox="1"/>
          <p:nvPr/>
        </p:nvSpPr>
        <p:spPr>
          <a:xfrm>
            <a:off x="2255372" y="1087272"/>
            <a:ext cx="2840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1</a:t>
            </a:r>
            <a:endParaRPr/>
          </a:p>
        </p:txBody>
      </p:sp>
      <p:sp>
        <p:nvSpPr>
          <p:cNvPr id="111" name="Google Shape;111;p6"/>
          <p:cNvSpPr txBox="1"/>
          <p:nvPr/>
        </p:nvSpPr>
        <p:spPr>
          <a:xfrm>
            <a:off x="2265690" y="1839200"/>
            <a:ext cx="2840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2</a:t>
            </a:r>
            <a:endParaRPr/>
          </a:p>
        </p:txBody>
      </p:sp>
      <p:sp>
        <p:nvSpPr>
          <p:cNvPr id="112" name="Google Shape;112;p6"/>
          <p:cNvSpPr txBox="1"/>
          <p:nvPr/>
        </p:nvSpPr>
        <p:spPr>
          <a:xfrm>
            <a:off x="4640701" y="1327951"/>
            <a:ext cx="4327805" cy="116955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Client sends operation to replica B</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B executes operation and returns result to client</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B sends operation to C</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C executes operation and send acknowledgement to B</a:t>
            </a:r>
            <a:endParaRPr/>
          </a:p>
        </p:txBody>
      </p:sp>
      <p:sp>
        <p:nvSpPr>
          <p:cNvPr id="113" name="Google Shape;113;p6"/>
          <p:cNvSpPr txBox="1"/>
          <p:nvPr/>
        </p:nvSpPr>
        <p:spPr>
          <a:xfrm>
            <a:off x="1163496" y="3565173"/>
            <a:ext cx="30489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A</a:t>
            </a:r>
            <a:endParaRPr/>
          </a:p>
        </p:txBody>
      </p:sp>
      <p:sp>
        <p:nvSpPr>
          <p:cNvPr id="114" name="Google Shape;114;p6"/>
          <p:cNvSpPr txBox="1"/>
          <p:nvPr/>
        </p:nvSpPr>
        <p:spPr>
          <a:xfrm>
            <a:off x="3151034" y="2126452"/>
            <a:ext cx="30489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B</a:t>
            </a:r>
            <a:endParaRPr/>
          </a:p>
        </p:txBody>
      </p:sp>
      <p:pic>
        <p:nvPicPr>
          <p:cNvPr descr="Server with solid fill" id="115" name="Google Shape;115;p6"/>
          <p:cNvPicPr preferRelativeResize="0"/>
          <p:nvPr/>
        </p:nvPicPr>
        <p:blipFill rotWithShape="1">
          <a:blip r:embed="rId4">
            <a:alphaModFix/>
          </a:blip>
          <a:srcRect b="0" l="0" r="0" t="0"/>
          <a:stretch/>
        </p:blipFill>
        <p:spPr>
          <a:xfrm>
            <a:off x="2859759" y="2568308"/>
            <a:ext cx="914400" cy="914400"/>
          </a:xfrm>
          <a:prstGeom prst="rect">
            <a:avLst/>
          </a:prstGeom>
          <a:noFill/>
          <a:ln>
            <a:noFill/>
          </a:ln>
        </p:spPr>
      </p:pic>
      <p:cxnSp>
        <p:nvCxnSpPr>
          <p:cNvPr id="116" name="Google Shape;116;p6"/>
          <p:cNvCxnSpPr/>
          <p:nvPr/>
        </p:nvCxnSpPr>
        <p:spPr>
          <a:xfrm rot="10800000">
            <a:off x="3455926" y="2126452"/>
            <a:ext cx="0" cy="469215"/>
          </a:xfrm>
          <a:prstGeom prst="straightConnector1">
            <a:avLst/>
          </a:prstGeom>
          <a:noFill/>
          <a:ln cap="flat" cmpd="sng" w="9525">
            <a:solidFill>
              <a:srgbClr val="3B7FF2"/>
            </a:solidFill>
            <a:prstDash val="solid"/>
            <a:round/>
            <a:headEnd len="sm" w="sm" type="none"/>
            <a:tailEnd len="med" w="med" type="triangle"/>
          </a:ln>
        </p:spPr>
      </p:cxnSp>
      <p:cxnSp>
        <p:nvCxnSpPr>
          <p:cNvPr id="117" name="Google Shape;117;p6"/>
          <p:cNvCxnSpPr/>
          <p:nvPr/>
        </p:nvCxnSpPr>
        <p:spPr>
          <a:xfrm>
            <a:off x="3109719" y="2183479"/>
            <a:ext cx="0" cy="412188"/>
          </a:xfrm>
          <a:prstGeom prst="straightConnector1">
            <a:avLst/>
          </a:prstGeom>
          <a:noFill/>
          <a:ln cap="flat" cmpd="sng" w="9525">
            <a:solidFill>
              <a:srgbClr val="3B7FF2"/>
            </a:solidFill>
            <a:prstDash val="solid"/>
            <a:round/>
            <a:headEnd len="sm" w="sm" type="none"/>
            <a:tailEnd len="med" w="med" type="triangle"/>
          </a:ln>
        </p:spPr>
      </p:cxnSp>
      <p:sp>
        <p:nvSpPr>
          <p:cNvPr id="118" name="Google Shape;118;p6"/>
          <p:cNvSpPr txBox="1"/>
          <p:nvPr/>
        </p:nvSpPr>
        <p:spPr>
          <a:xfrm>
            <a:off x="2832801" y="2210824"/>
            <a:ext cx="2840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3</a:t>
            </a:r>
            <a:endParaRPr/>
          </a:p>
        </p:txBody>
      </p:sp>
      <p:sp>
        <p:nvSpPr>
          <p:cNvPr id="119" name="Google Shape;119;p6"/>
          <p:cNvSpPr txBox="1"/>
          <p:nvPr/>
        </p:nvSpPr>
        <p:spPr>
          <a:xfrm>
            <a:off x="3463149" y="2210824"/>
            <a:ext cx="2840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4</a:t>
            </a:r>
            <a:endParaRPr/>
          </a:p>
        </p:txBody>
      </p:sp>
      <p:sp>
        <p:nvSpPr>
          <p:cNvPr id="120" name="Google Shape;120;p6"/>
          <p:cNvSpPr txBox="1"/>
          <p:nvPr/>
        </p:nvSpPr>
        <p:spPr>
          <a:xfrm>
            <a:off x="3159704" y="3494101"/>
            <a:ext cx="31451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C</a:t>
            </a:r>
            <a:endParaRPr/>
          </a:p>
        </p:txBody>
      </p:sp>
      <p:pic>
        <p:nvPicPr>
          <p:cNvPr descr="No sign with solid fill" id="121" name="Google Shape;121;p6"/>
          <p:cNvPicPr preferRelativeResize="0"/>
          <p:nvPr/>
        </p:nvPicPr>
        <p:blipFill rotWithShape="1">
          <a:blip r:embed="rId5">
            <a:alphaModFix/>
          </a:blip>
          <a:srcRect b="0" l="0" r="0" t="0"/>
          <a:stretch/>
        </p:blipFill>
        <p:spPr>
          <a:xfrm>
            <a:off x="648064" y="2559937"/>
            <a:ext cx="1358059" cy="13580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Non-Linearizable History</a:t>
            </a:r>
            <a:endParaRPr/>
          </a:p>
        </p:txBody>
      </p:sp>
      <p:grpSp>
        <p:nvGrpSpPr>
          <p:cNvPr id="127" name="Google Shape;127;p7"/>
          <p:cNvGrpSpPr/>
          <p:nvPr/>
        </p:nvGrpSpPr>
        <p:grpSpPr>
          <a:xfrm>
            <a:off x="1849698" y="1648840"/>
            <a:ext cx="1185333" cy="397934"/>
            <a:chOff x="914400" y="2036233"/>
            <a:chExt cx="1185333" cy="397934"/>
          </a:xfrm>
        </p:grpSpPr>
        <p:grpSp>
          <p:nvGrpSpPr>
            <p:cNvPr id="128" name="Google Shape;128;p7"/>
            <p:cNvGrpSpPr/>
            <p:nvPr/>
          </p:nvGrpSpPr>
          <p:grpSpPr>
            <a:xfrm>
              <a:off x="914400" y="2036233"/>
              <a:ext cx="1185333" cy="397934"/>
              <a:chOff x="1380067" y="2451100"/>
              <a:chExt cx="1185333" cy="397934"/>
            </a:xfrm>
          </p:grpSpPr>
          <p:cxnSp>
            <p:nvCxnSpPr>
              <p:cNvPr id="129" name="Google Shape;129;p7"/>
              <p:cNvCxnSpPr/>
              <p:nvPr/>
            </p:nvCxnSpPr>
            <p:spPr>
              <a:xfrm>
                <a:off x="1380067" y="2650067"/>
                <a:ext cx="1185333" cy="0"/>
              </a:xfrm>
              <a:prstGeom prst="straightConnector1">
                <a:avLst/>
              </a:prstGeom>
              <a:noFill/>
              <a:ln cap="flat" cmpd="sng" w="38100">
                <a:solidFill>
                  <a:schemeClr val="dk1"/>
                </a:solidFill>
                <a:prstDash val="solid"/>
                <a:round/>
                <a:headEnd len="sm" w="sm" type="none"/>
                <a:tailEnd len="sm" w="sm" type="none"/>
              </a:ln>
            </p:spPr>
          </p:cxnSp>
          <p:cxnSp>
            <p:nvCxnSpPr>
              <p:cNvPr id="130" name="Google Shape;130;p7"/>
              <p:cNvCxnSpPr/>
              <p:nvPr/>
            </p:nvCxnSpPr>
            <p:spPr>
              <a:xfrm>
                <a:off x="1380067" y="2451100"/>
                <a:ext cx="0" cy="397934"/>
              </a:xfrm>
              <a:prstGeom prst="straightConnector1">
                <a:avLst/>
              </a:prstGeom>
              <a:noFill/>
              <a:ln cap="flat" cmpd="sng" w="38100">
                <a:solidFill>
                  <a:schemeClr val="dk1"/>
                </a:solidFill>
                <a:prstDash val="solid"/>
                <a:round/>
                <a:headEnd len="sm" w="sm" type="none"/>
                <a:tailEnd len="sm" w="sm" type="none"/>
              </a:ln>
            </p:spPr>
          </p:cxnSp>
          <p:cxnSp>
            <p:nvCxnSpPr>
              <p:cNvPr id="131" name="Google Shape;131;p7"/>
              <p:cNvCxnSpPr/>
              <p:nvPr/>
            </p:nvCxnSpPr>
            <p:spPr>
              <a:xfrm>
                <a:off x="2565400" y="2451100"/>
                <a:ext cx="0" cy="397934"/>
              </a:xfrm>
              <a:prstGeom prst="straightConnector1">
                <a:avLst/>
              </a:prstGeom>
              <a:noFill/>
              <a:ln cap="flat" cmpd="sng" w="38100">
                <a:solidFill>
                  <a:schemeClr val="dk1"/>
                </a:solidFill>
                <a:prstDash val="solid"/>
                <a:round/>
                <a:headEnd len="sm" w="sm" type="none"/>
                <a:tailEnd len="sm" w="sm" type="none"/>
              </a:ln>
            </p:spPr>
          </p:cxnSp>
        </p:grpSp>
        <p:sp>
          <p:nvSpPr>
            <p:cNvPr id="132" name="Google Shape;132;p7"/>
            <p:cNvSpPr txBox="1"/>
            <p:nvPr/>
          </p:nvSpPr>
          <p:spPr>
            <a:xfrm>
              <a:off x="1066080" y="2050534"/>
              <a:ext cx="881973"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Helvetica Neue"/>
                  <a:ea typeface="Helvetica Neue"/>
                  <a:cs typeface="Helvetica Neue"/>
                  <a:sym typeface="Helvetica Neue"/>
                </a:rPr>
                <a:t>w(x=1)</a:t>
              </a:r>
              <a:endParaRPr/>
            </a:p>
          </p:txBody>
        </p:sp>
      </p:grpSp>
      <p:sp>
        <p:nvSpPr>
          <p:cNvPr id="133" name="Google Shape;133;p7"/>
          <p:cNvSpPr txBox="1"/>
          <p:nvPr/>
        </p:nvSpPr>
        <p:spPr>
          <a:xfrm>
            <a:off x="1263302" y="1648840"/>
            <a:ext cx="42409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Helvetica Neue"/>
                <a:ea typeface="Helvetica Neue"/>
                <a:cs typeface="Helvetica Neue"/>
                <a:sym typeface="Helvetica Neue"/>
              </a:rPr>
              <a:t>P</a:t>
            </a:r>
            <a:r>
              <a:rPr b="0" baseline="-25000" i="0" lang="en" sz="1400" u="none" cap="none" strike="noStrike">
                <a:solidFill>
                  <a:srgbClr val="000000"/>
                </a:solidFill>
                <a:latin typeface="Helvetica Neue"/>
                <a:ea typeface="Helvetica Neue"/>
                <a:cs typeface="Helvetica Neue"/>
                <a:sym typeface="Helvetica Neue"/>
              </a:rPr>
              <a:t>A</a:t>
            </a:r>
            <a:endParaRPr/>
          </a:p>
        </p:txBody>
      </p:sp>
      <p:grpSp>
        <p:nvGrpSpPr>
          <p:cNvPr id="134" name="Google Shape;134;p7"/>
          <p:cNvGrpSpPr/>
          <p:nvPr/>
        </p:nvGrpSpPr>
        <p:grpSpPr>
          <a:xfrm>
            <a:off x="3203936" y="2104389"/>
            <a:ext cx="1185333" cy="397934"/>
            <a:chOff x="914400" y="2036233"/>
            <a:chExt cx="1185333" cy="397934"/>
          </a:xfrm>
        </p:grpSpPr>
        <p:grpSp>
          <p:nvGrpSpPr>
            <p:cNvPr id="135" name="Google Shape;135;p7"/>
            <p:cNvGrpSpPr/>
            <p:nvPr/>
          </p:nvGrpSpPr>
          <p:grpSpPr>
            <a:xfrm>
              <a:off x="914400" y="2036233"/>
              <a:ext cx="1185333" cy="397934"/>
              <a:chOff x="1380067" y="2451100"/>
              <a:chExt cx="1185333" cy="397934"/>
            </a:xfrm>
          </p:grpSpPr>
          <p:cxnSp>
            <p:nvCxnSpPr>
              <p:cNvPr id="136" name="Google Shape;136;p7"/>
              <p:cNvCxnSpPr/>
              <p:nvPr/>
            </p:nvCxnSpPr>
            <p:spPr>
              <a:xfrm>
                <a:off x="1380067" y="2650067"/>
                <a:ext cx="1185333" cy="0"/>
              </a:xfrm>
              <a:prstGeom prst="straightConnector1">
                <a:avLst/>
              </a:prstGeom>
              <a:noFill/>
              <a:ln cap="flat" cmpd="sng" w="38100">
                <a:solidFill>
                  <a:schemeClr val="dk1"/>
                </a:solidFill>
                <a:prstDash val="solid"/>
                <a:round/>
                <a:headEnd len="sm" w="sm" type="none"/>
                <a:tailEnd len="sm" w="sm" type="none"/>
              </a:ln>
            </p:spPr>
          </p:cxnSp>
          <p:cxnSp>
            <p:nvCxnSpPr>
              <p:cNvPr id="137" name="Google Shape;137;p7"/>
              <p:cNvCxnSpPr/>
              <p:nvPr/>
            </p:nvCxnSpPr>
            <p:spPr>
              <a:xfrm>
                <a:off x="1380067" y="2451100"/>
                <a:ext cx="0" cy="397934"/>
              </a:xfrm>
              <a:prstGeom prst="straightConnector1">
                <a:avLst/>
              </a:prstGeom>
              <a:noFill/>
              <a:ln cap="flat" cmpd="sng" w="38100">
                <a:solidFill>
                  <a:schemeClr val="dk1"/>
                </a:solidFill>
                <a:prstDash val="solid"/>
                <a:round/>
                <a:headEnd len="sm" w="sm" type="none"/>
                <a:tailEnd len="sm" w="sm" type="none"/>
              </a:ln>
            </p:spPr>
          </p:cxnSp>
          <p:cxnSp>
            <p:nvCxnSpPr>
              <p:cNvPr id="138" name="Google Shape;138;p7"/>
              <p:cNvCxnSpPr/>
              <p:nvPr/>
            </p:nvCxnSpPr>
            <p:spPr>
              <a:xfrm>
                <a:off x="2565400" y="2451100"/>
                <a:ext cx="0" cy="397934"/>
              </a:xfrm>
              <a:prstGeom prst="straightConnector1">
                <a:avLst/>
              </a:prstGeom>
              <a:noFill/>
              <a:ln cap="flat" cmpd="sng" w="38100">
                <a:solidFill>
                  <a:schemeClr val="dk1"/>
                </a:solidFill>
                <a:prstDash val="solid"/>
                <a:round/>
                <a:headEnd len="sm" w="sm" type="none"/>
                <a:tailEnd len="sm" w="sm" type="none"/>
              </a:ln>
            </p:spPr>
          </p:cxnSp>
        </p:grpSp>
        <p:sp>
          <p:nvSpPr>
            <p:cNvPr id="139" name="Google Shape;139;p7"/>
            <p:cNvSpPr txBox="1"/>
            <p:nvPr/>
          </p:nvSpPr>
          <p:spPr>
            <a:xfrm>
              <a:off x="1066080" y="2050534"/>
              <a:ext cx="881973"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Helvetica Neue"/>
                  <a:ea typeface="Helvetica Neue"/>
                  <a:cs typeface="Helvetica Neue"/>
                  <a:sym typeface="Helvetica Neue"/>
                </a:rPr>
                <a:t>w(x=2)</a:t>
              </a:r>
              <a:endParaRPr/>
            </a:p>
          </p:txBody>
        </p:sp>
      </p:grpSp>
      <p:sp>
        <p:nvSpPr>
          <p:cNvPr id="140" name="Google Shape;140;p7"/>
          <p:cNvSpPr txBox="1"/>
          <p:nvPr/>
        </p:nvSpPr>
        <p:spPr>
          <a:xfrm>
            <a:off x="1263302" y="2104389"/>
            <a:ext cx="44755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Helvetica Neue"/>
                <a:ea typeface="Helvetica Neue"/>
                <a:cs typeface="Helvetica Neue"/>
                <a:sym typeface="Helvetica Neue"/>
              </a:rPr>
              <a:t>P</a:t>
            </a:r>
            <a:r>
              <a:rPr b="0" baseline="-25000" i="0" lang="en" sz="1400" u="none" cap="none" strike="noStrike">
                <a:solidFill>
                  <a:srgbClr val="000000"/>
                </a:solidFill>
                <a:latin typeface="Helvetica Neue"/>
                <a:ea typeface="Helvetica Neue"/>
                <a:cs typeface="Helvetica Neue"/>
                <a:sym typeface="Helvetica Neue"/>
              </a:rPr>
              <a:t>B</a:t>
            </a:r>
            <a:endParaRPr/>
          </a:p>
        </p:txBody>
      </p:sp>
      <p:grpSp>
        <p:nvGrpSpPr>
          <p:cNvPr id="141" name="Google Shape;141;p7"/>
          <p:cNvGrpSpPr/>
          <p:nvPr/>
        </p:nvGrpSpPr>
        <p:grpSpPr>
          <a:xfrm>
            <a:off x="4548957" y="2574240"/>
            <a:ext cx="1185333" cy="397934"/>
            <a:chOff x="914400" y="2036233"/>
            <a:chExt cx="1185333" cy="397934"/>
          </a:xfrm>
        </p:grpSpPr>
        <p:grpSp>
          <p:nvGrpSpPr>
            <p:cNvPr id="142" name="Google Shape;142;p7"/>
            <p:cNvGrpSpPr/>
            <p:nvPr/>
          </p:nvGrpSpPr>
          <p:grpSpPr>
            <a:xfrm>
              <a:off x="914400" y="2036233"/>
              <a:ext cx="1185333" cy="397934"/>
              <a:chOff x="1380067" y="2451100"/>
              <a:chExt cx="1185333" cy="397934"/>
            </a:xfrm>
          </p:grpSpPr>
          <p:cxnSp>
            <p:nvCxnSpPr>
              <p:cNvPr id="143" name="Google Shape;143;p7"/>
              <p:cNvCxnSpPr/>
              <p:nvPr/>
            </p:nvCxnSpPr>
            <p:spPr>
              <a:xfrm>
                <a:off x="1380067" y="2650067"/>
                <a:ext cx="1185333" cy="0"/>
              </a:xfrm>
              <a:prstGeom prst="straightConnector1">
                <a:avLst/>
              </a:prstGeom>
              <a:noFill/>
              <a:ln cap="flat" cmpd="sng" w="38100">
                <a:solidFill>
                  <a:schemeClr val="dk1"/>
                </a:solidFill>
                <a:prstDash val="solid"/>
                <a:round/>
                <a:headEnd len="sm" w="sm" type="none"/>
                <a:tailEnd len="sm" w="sm" type="none"/>
              </a:ln>
            </p:spPr>
          </p:cxnSp>
          <p:cxnSp>
            <p:nvCxnSpPr>
              <p:cNvPr id="144" name="Google Shape;144;p7"/>
              <p:cNvCxnSpPr/>
              <p:nvPr/>
            </p:nvCxnSpPr>
            <p:spPr>
              <a:xfrm>
                <a:off x="1380067" y="2451100"/>
                <a:ext cx="0" cy="397934"/>
              </a:xfrm>
              <a:prstGeom prst="straightConnector1">
                <a:avLst/>
              </a:prstGeom>
              <a:noFill/>
              <a:ln cap="flat" cmpd="sng" w="38100">
                <a:solidFill>
                  <a:schemeClr val="dk1"/>
                </a:solidFill>
                <a:prstDash val="solid"/>
                <a:round/>
                <a:headEnd len="sm" w="sm" type="none"/>
                <a:tailEnd len="sm" w="sm" type="none"/>
              </a:ln>
            </p:spPr>
          </p:cxnSp>
          <p:cxnSp>
            <p:nvCxnSpPr>
              <p:cNvPr id="145" name="Google Shape;145;p7"/>
              <p:cNvCxnSpPr/>
              <p:nvPr/>
            </p:nvCxnSpPr>
            <p:spPr>
              <a:xfrm>
                <a:off x="2565400" y="2451100"/>
                <a:ext cx="0" cy="397934"/>
              </a:xfrm>
              <a:prstGeom prst="straightConnector1">
                <a:avLst/>
              </a:prstGeom>
              <a:noFill/>
              <a:ln cap="flat" cmpd="sng" w="38100">
                <a:solidFill>
                  <a:schemeClr val="dk1"/>
                </a:solidFill>
                <a:prstDash val="solid"/>
                <a:round/>
                <a:headEnd len="sm" w="sm" type="none"/>
                <a:tailEnd len="sm" w="sm" type="none"/>
              </a:ln>
            </p:spPr>
          </p:cxnSp>
        </p:grpSp>
        <p:sp>
          <p:nvSpPr>
            <p:cNvPr id="146" name="Google Shape;146;p7"/>
            <p:cNvSpPr txBox="1"/>
            <p:nvPr/>
          </p:nvSpPr>
          <p:spPr>
            <a:xfrm>
              <a:off x="1066080" y="2050534"/>
              <a:ext cx="649537"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Helvetica Neue"/>
                  <a:ea typeface="Helvetica Neue"/>
                  <a:cs typeface="Helvetica Neue"/>
                  <a:sym typeface="Helvetica Neue"/>
                </a:rPr>
                <a:t>r(x)=1</a:t>
              </a:r>
              <a:endParaRPr/>
            </a:p>
          </p:txBody>
        </p:sp>
      </p:grpSp>
      <p:sp>
        <p:nvSpPr>
          <p:cNvPr id="147" name="Google Shape;147;p7"/>
          <p:cNvSpPr txBox="1"/>
          <p:nvPr/>
        </p:nvSpPr>
        <p:spPr>
          <a:xfrm>
            <a:off x="1263302" y="2574240"/>
            <a:ext cx="44916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Helvetica Neue"/>
                <a:ea typeface="Helvetica Neue"/>
                <a:cs typeface="Helvetica Neue"/>
                <a:sym typeface="Helvetica Neue"/>
              </a:rPr>
              <a:t>P</a:t>
            </a:r>
            <a:r>
              <a:rPr b="0" baseline="-25000" i="0" lang="en" sz="1400" u="none" cap="none" strike="noStrike">
                <a:solidFill>
                  <a:srgbClr val="000000"/>
                </a:solidFill>
                <a:latin typeface="Helvetica Neue"/>
                <a:ea typeface="Helvetica Neue"/>
                <a:cs typeface="Helvetica Neue"/>
                <a:sym typeface="Helvetica Neue"/>
              </a:rPr>
              <a:t>C</a:t>
            </a:r>
            <a:endParaRPr/>
          </a:p>
        </p:txBody>
      </p:sp>
      <p:sp>
        <p:nvSpPr>
          <p:cNvPr id="148" name="Google Shape;148;p7"/>
          <p:cNvSpPr/>
          <p:nvPr/>
        </p:nvSpPr>
        <p:spPr>
          <a:xfrm>
            <a:off x="6227288" y="3029815"/>
            <a:ext cx="505833" cy="549769"/>
          </a:xfrm>
          <a:prstGeom prst="roundRect">
            <a:avLst>
              <a:gd fmla="val 16667" name="adj"/>
            </a:avLst>
          </a:prstGeom>
          <a:no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None/>
            </a:pPr>
            <a:r>
              <a:t/>
            </a:r>
            <a:endParaRPr b="1" i="0" sz="4000" u="none" cap="none" strike="noStrike">
              <a:solidFill>
                <a:srgbClr val="FF0000"/>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Fixed Protocol</a:t>
            </a:r>
            <a:endParaRPr/>
          </a:p>
        </p:txBody>
      </p:sp>
      <p:pic>
        <p:nvPicPr>
          <p:cNvPr descr="Laptop with solid fill" id="154" name="Google Shape;154;p8"/>
          <p:cNvPicPr preferRelativeResize="0"/>
          <p:nvPr/>
        </p:nvPicPr>
        <p:blipFill rotWithShape="1">
          <a:blip r:embed="rId3">
            <a:alphaModFix/>
          </a:blip>
          <a:srcRect b="0" l="0" r="0" t="0"/>
          <a:stretch/>
        </p:blipFill>
        <p:spPr>
          <a:xfrm>
            <a:off x="869894" y="1188339"/>
            <a:ext cx="914400" cy="914400"/>
          </a:xfrm>
          <a:prstGeom prst="rect">
            <a:avLst/>
          </a:prstGeom>
          <a:noFill/>
          <a:ln>
            <a:noFill/>
          </a:ln>
        </p:spPr>
      </p:pic>
      <p:pic>
        <p:nvPicPr>
          <p:cNvPr descr="Server with solid fill" id="155" name="Google Shape;155;p8"/>
          <p:cNvPicPr preferRelativeResize="0"/>
          <p:nvPr/>
        </p:nvPicPr>
        <p:blipFill rotWithShape="1">
          <a:blip r:embed="rId4">
            <a:alphaModFix/>
          </a:blip>
          <a:srcRect b="0" l="0" r="0" t="0"/>
          <a:stretch/>
        </p:blipFill>
        <p:spPr>
          <a:xfrm>
            <a:off x="869894" y="2733590"/>
            <a:ext cx="914400" cy="914400"/>
          </a:xfrm>
          <a:prstGeom prst="rect">
            <a:avLst/>
          </a:prstGeom>
          <a:noFill/>
          <a:ln>
            <a:noFill/>
          </a:ln>
        </p:spPr>
      </p:pic>
      <p:pic>
        <p:nvPicPr>
          <p:cNvPr descr="Server with solid fill" id="156" name="Google Shape;156;p8"/>
          <p:cNvPicPr preferRelativeResize="0"/>
          <p:nvPr/>
        </p:nvPicPr>
        <p:blipFill rotWithShape="1">
          <a:blip r:embed="rId4">
            <a:alphaModFix/>
          </a:blip>
          <a:srcRect b="0" l="0" r="0" t="0"/>
          <a:stretch/>
        </p:blipFill>
        <p:spPr>
          <a:xfrm>
            <a:off x="2617774" y="2733590"/>
            <a:ext cx="914400" cy="914400"/>
          </a:xfrm>
          <a:prstGeom prst="rect">
            <a:avLst/>
          </a:prstGeom>
          <a:noFill/>
          <a:ln>
            <a:noFill/>
          </a:ln>
        </p:spPr>
      </p:pic>
      <p:cxnSp>
        <p:nvCxnSpPr>
          <p:cNvPr id="157" name="Google Shape;157;p8"/>
          <p:cNvCxnSpPr/>
          <p:nvPr/>
        </p:nvCxnSpPr>
        <p:spPr>
          <a:xfrm>
            <a:off x="1189529" y="2102739"/>
            <a:ext cx="0" cy="630900"/>
          </a:xfrm>
          <a:prstGeom prst="straightConnector1">
            <a:avLst/>
          </a:prstGeom>
          <a:noFill/>
          <a:ln cap="flat" cmpd="sng" w="9525">
            <a:solidFill>
              <a:srgbClr val="3B7FF2"/>
            </a:solidFill>
            <a:prstDash val="solid"/>
            <a:round/>
            <a:headEnd len="sm" w="sm" type="none"/>
            <a:tailEnd len="med" w="med" type="triangle"/>
          </a:ln>
        </p:spPr>
      </p:cxnSp>
      <p:cxnSp>
        <p:nvCxnSpPr>
          <p:cNvPr id="158" name="Google Shape;158;p8"/>
          <p:cNvCxnSpPr/>
          <p:nvPr/>
        </p:nvCxnSpPr>
        <p:spPr>
          <a:xfrm>
            <a:off x="1784294" y="3012765"/>
            <a:ext cx="833400" cy="0"/>
          </a:xfrm>
          <a:prstGeom prst="straightConnector1">
            <a:avLst/>
          </a:prstGeom>
          <a:noFill/>
          <a:ln cap="flat" cmpd="sng" w="9525">
            <a:solidFill>
              <a:srgbClr val="3B7FF2"/>
            </a:solidFill>
            <a:prstDash val="solid"/>
            <a:round/>
            <a:headEnd len="sm" w="sm" type="none"/>
            <a:tailEnd len="med" w="med" type="triangle"/>
          </a:ln>
        </p:spPr>
      </p:cxnSp>
      <p:cxnSp>
        <p:nvCxnSpPr>
          <p:cNvPr id="159" name="Google Shape;159;p8"/>
          <p:cNvCxnSpPr/>
          <p:nvPr/>
        </p:nvCxnSpPr>
        <p:spPr>
          <a:xfrm rot="10800000">
            <a:off x="1448474" y="2102690"/>
            <a:ext cx="0" cy="630900"/>
          </a:xfrm>
          <a:prstGeom prst="straightConnector1">
            <a:avLst/>
          </a:prstGeom>
          <a:noFill/>
          <a:ln cap="flat" cmpd="sng" w="9525">
            <a:solidFill>
              <a:srgbClr val="3B7FF2"/>
            </a:solidFill>
            <a:prstDash val="solid"/>
            <a:round/>
            <a:headEnd len="sm" w="sm" type="none"/>
            <a:tailEnd len="med" w="med" type="triangle"/>
          </a:ln>
        </p:spPr>
      </p:cxnSp>
      <p:cxnSp>
        <p:nvCxnSpPr>
          <p:cNvPr id="160" name="Google Shape;160;p8"/>
          <p:cNvCxnSpPr/>
          <p:nvPr/>
        </p:nvCxnSpPr>
        <p:spPr>
          <a:xfrm rot="10800000">
            <a:off x="1784374" y="3325827"/>
            <a:ext cx="833400" cy="0"/>
          </a:xfrm>
          <a:prstGeom prst="straightConnector1">
            <a:avLst/>
          </a:prstGeom>
          <a:noFill/>
          <a:ln cap="flat" cmpd="sng" w="9525">
            <a:solidFill>
              <a:srgbClr val="3B7FF2"/>
            </a:solidFill>
            <a:prstDash val="solid"/>
            <a:round/>
            <a:headEnd len="sm" w="sm" type="none"/>
            <a:tailEnd len="med" w="med" type="triangle"/>
          </a:ln>
        </p:spPr>
      </p:cxnSp>
      <p:sp>
        <p:nvSpPr>
          <p:cNvPr id="161" name="Google Shape;161;p8"/>
          <p:cNvSpPr txBox="1"/>
          <p:nvPr/>
        </p:nvSpPr>
        <p:spPr>
          <a:xfrm>
            <a:off x="970629" y="2252161"/>
            <a:ext cx="284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1</a:t>
            </a:r>
            <a:endParaRPr/>
          </a:p>
        </p:txBody>
      </p:sp>
      <p:sp>
        <p:nvSpPr>
          <p:cNvPr id="162" name="Google Shape;162;p8"/>
          <p:cNvSpPr txBox="1"/>
          <p:nvPr/>
        </p:nvSpPr>
        <p:spPr>
          <a:xfrm>
            <a:off x="1432290" y="2252160"/>
            <a:ext cx="284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4</a:t>
            </a:r>
            <a:endParaRPr/>
          </a:p>
        </p:txBody>
      </p:sp>
      <p:sp>
        <p:nvSpPr>
          <p:cNvPr id="163" name="Google Shape;163;p8"/>
          <p:cNvSpPr txBox="1"/>
          <p:nvPr/>
        </p:nvSpPr>
        <p:spPr>
          <a:xfrm>
            <a:off x="2075607" y="2690603"/>
            <a:ext cx="284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2</a:t>
            </a:r>
            <a:endParaRPr/>
          </a:p>
        </p:txBody>
      </p:sp>
      <p:sp>
        <p:nvSpPr>
          <p:cNvPr id="164" name="Google Shape;164;p8"/>
          <p:cNvSpPr txBox="1"/>
          <p:nvPr/>
        </p:nvSpPr>
        <p:spPr>
          <a:xfrm>
            <a:off x="2066686" y="3304359"/>
            <a:ext cx="284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3</a:t>
            </a:r>
            <a:endParaRPr/>
          </a:p>
        </p:txBody>
      </p:sp>
      <p:sp>
        <p:nvSpPr>
          <p:cNvPr id="165" name="Google Shape;165;p8"/>
          <p:cNvSpPr txBox="1"/>
          <p:nvPr/>
        </p:nvSpPr>
        <p:spPr>
          <a:xfrm>
            <a:off x="4640701" y="1327951"/>
            <a:ext cx="4327805" cy="116955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Client sends operation to replica A</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A sends operation to B and C</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B and C execute operation and send acknowledgement to A</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A executes operation and returns result to client</a:t>
            </a:r>
            <a:endParaRPr/>
          </a:p>
        </p:txBody>
      </p:sp>
      <p:sp>
        <p:nvSpPr>
          <p:cNvPr id="166" name="Google Shape;166;p8"/>
          <p:cNvSpPr txBox="1"/>
          <p:nvPr/>
        </p:nvSpPr>
        <p:spPr>
          <a:xfrm>
            <a:off x="1163496" y="3565173"/>
            <a:ext cx="304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A</a:t>
            </a:r>
            <a:endParaRPr/>
          </a:p>
        </p:txBody>
      </p:sp>
      <p:sp>
        <p:nvSpPr>
          <p:cNvPr id="167" name="Google Shape;167;p8"/>
          <p:cNvSpPr txBox="1"/>
          <p:nvPr/>
        </p:nvSpPr>
        <p:spPr>
          <a:xfrm>
            <a:off x="2909049" y="3565173"/>
            <a:ext cx="304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B</a:t>
            </a:r>
            <a:endParaRPr/>
          </a:p>
        </p:txBody>
      </p:sp>
      <p:pic>
        <p:nvPicPr>
          <p:cNvPr descr="Server with solid fill" id="168" name="Google Shape;168;p8"/>
          <p:cNvPicPr preferRelativeResize="0"/>
          <p:nvPr/>
        </p:nvPicPr>
        <p:blipFill rotWithShape="1">
          <a:blip r:embed="rId4">
            <a:alphaModFix/>
          </a:blip>
          <a:srcRect b="0" l="0" r="0" t="0"/>
          <a:stretch/>
        </p:blipFill>
        <p:spPr>
          <a:xfrm>
            <a:off x="2617774" y="3922792"/>
            <a:ext cx="914400" cy="914400"/>
          </a:xfrm>
          <a:prstGeom prst="rect">
            <a:avLst/>
          </a:prstGeom>
          <a:noFill/>
          <a:ln>
            <a:noFill/>
          </a:ln>
        </p:spPr>
      </p:pic>
      <p:cxnSp>
        <p:nvCxnSpPr>
          <p:cNvPr id="169" name="Google Shape;169;p8"/>
          <p:cNvCxnSpPr/>
          <p:nvPr/>
        </p:nvCxnSpPr>
        <p:spPr>
          <a:xfrm>
            <a:off x="1784294" y="3647990"/>
            <a:ext cx="833400" cy="554100"/>
          </a:xfrm>
          <a:prstGeom prst="straightConnector1">
            <a:avLst/>
          </a:prstGeom>
          <a:noFill/>
          <a:ln cap="flat" cmpd="sng" w="9525">
            <a:solidFill>
              <a:srgbClr val="3B7FF2"/>
            </a:solidFill>
            <a:prstDash val="solid"/>
            <a:round/>
            <a:headEnd len="sm" w="sm" type="none"/>
            <a:tailEnd len="med" w="med" type="triangle"/>
          </a:ln>
        </p:spPr>
      </p:cxnSp>
      <p:cxnSp>
        <p:nvCxnSpPr>
          <p:cNvPr id="170" name="Google Shape;170;p8"/>
          <p:cNvCxnSpPr/>
          <p:nvPr/>
        </p:nvCxnSpPr>
        <p:spPr>
          <a:xfrm rot="10800000">
            <a:off x="1607074" y="3805529"/>
            <a:ext cx="1010700" cy="709500"/>
          </a:xfrm>
          <a:prstGeom prst="straightConnector1">
            <a:avLst/>
          </a:prstGeom>
          <a:noFill/>
          <a:ln cap="flat" cmpd="sng" w="9525">
            <a:solidFill>
              <a:srgbClr val="3B7FF2"/>
            </a:solidFill>
            <a:prstDash val="solid"/>
            <a:round/>
            <a:headEnd len="sm" w="sm" type="none"/>
            <a:tailEnd len="med" w="med" type="triangle"/>
          </a:ln>
        </p:spPr>
      </p:cxnSp>
      <p:sp>
        <p:nvSpPr>
          <p:cNvPr id="171" name="Google Shape;171;p8"/>
          <p:cNvSpPr txBox="1"/>
          <p:nvPr/>
        </p:nvSpPr>
        <p:spPr>
          <a:xfrm>
            <a:off x="2184473" y="3712738"/>
            <a:ext cx="284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2</a:t>
            </a:r>
            <a:endParaRPr/>
          </a:p>
        </p:txBody>
      </p:sp>
      <p:sp>
        <p:nvSpPr>
          <p:cNvPr id="172" name="Google Shape;172;p8"/>
          <p:cNvSpPr txBox="1"/>
          <p:nvPr/>
        </p:nvSpPr>
        <p:spPr>
          <a:xfrm>
            <a:off x="2095922" y="4299896"/>
            <a:ext cx="284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3</a:t>
            </a:r>
            <a:endParaRPr/>
          </a:p>
        </p:txBody>
      </p:sp>
      <p:sp>
        <p:nvSpPr>
          <p:cNvPr id="173" name="Google Shape;173;p8"/>
          <p:cNvSpPr txBox="1"/>
          <p:nvPr/>
        </p:nvSpPr>
        <p:spPr>
          <a:xfrm>
            <a:off x="2909049" y="4754375"/>
            <a:ext cx="314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Fixed Protocol</a:t>
            </a:r>
            <a:endParaRPr/>
          </a:p>
        </p:txBody>
      </p:sp>
      <p:pic>
        <p:nvPicPr>
          <p:cNvPr descr="Laptop with solid fill" id="179" name="Google Shape;179;p9"/>
          <p:cNvPicPr preferRelativeResize="0"/>
          <p:nvPr/>
        </p:nvPicPr>
        <p:blipFill rotWithShape="1">
          <a:blip r:embed="rId3">
            <a:alphaModFix/>
          </a:blip>
          <a:srcRect b="0" l="0" r="0" t="0"/>
          <a:stretch/>
        </p:blipFill>
        <p:spPr>
          <a:xfrm>
            <a:off x="869894" y="1188339"/>
            <a:ext cx="914400" cy="914400"/>
          </a:xfrm>
          <a:prstGeom prst="rect">
            <a:avLst/>
          </a:prstGeom>
          <a:noFill/>
          <a:ln>
            <a:noFill/>
          </a:ln>
        </p:spPr>
      </p:pic>
      <p:pic>
        <p:nvPicPr>
          <p:cNvPr descr="Server with solid fill" id="180" name="Google Shape;180;p9"/>
          <p:cNvPicPr preferRelativeResize="0"/>
          <p:nvPr/>
        </p:nvPicPr>
        <p:blipFill rotWithShape="1">
          <a:blip r:embed="rId4">
            <a:alphaModFix/>
          </a:blip>
          <a:srcRect b="0" l="0" r="0" t="0"/>
          <a:stretch/>
        </p:blipFill>
        <p:spPr>
          <a:xfrm>
            <a:off x="869894" y="2733590"/>
            <a:ext cx="914400" cy="914400"/>
          </a:xfrm>
          <a:prstGeom prst="rect">
            <a:avLst/>
          </a:prstGeom>
          <a:noFill/>
          <a:ln>
            <a:noFill/>
          </a:ln>
        </p:spPr>
      </p:pic>
      <p:pic>
        <p:nvPicPr>
          <p:cNvPr descr="Server with solid fill" id="181" name="Google Shape;181;p9"/>
          <p:cNvPicPr preferRelativeResize="0"/>
          <p:nvPr/>
        </p:nvPicPr>
        <p:blipFill rotWithShape="1">
          <a:blip r:embed="rId4">
            <a:alphaModFix/>
          </a:blip>
          <a:srcRect b="0" l="0" r="0" t="0"/>
          <a:stretch/>
        </p:blipFill>
        <p:spPr>
          <a:xfrm>
            <a:off x="2859759" y="1219372"/>
            <a:ext cx="914400" cy="914400"/>
          </a:xfrm>
          <a:prstGeom prst="rect">
            <a:avLst/>
          </a:prstGeom>
          <a:noFill/>
          <a:ln>
            <a:noFill/>
          </a:ln>
        </p:spPr>
      </p:pic>
      <p:cxnSp>
        <p:nvCxnSpPr>
          <p:cNvPr id="182" name="Google Shape;182;p9"/>
          <p:cNvCxnSpPr/>
          <p:nvPr/>
        </p:nvCxnSpPr>
        <p:spPr>
          <a:xfrm rot="10800000">
            <a:off x="1849112" y="1769756"/>
            <a:ext cx="983689" cy="9554"/>
          </a:xfrm>
          <a:prstGeom prst="straightConnector1">
            <a:avLst/>
          </a:prstGeom>
          <a:noFill/>
          <a:ln cap="flat" cmpd="sng" w="9525">
            <a:solidFill>
              <a:srgbClr val="3B7FF2"/>
            </a:solidFill>
            <a:prstDash val="solid"/>
            <a:round/>
            <a:headEnd len="sm" w="sm" type="none"/>
            <a:tailEnd len="med" w="med" type="triangle"/>
          </a:ln>
        </p:spPr>
      </p:cxnSp>
      <p:cxnSp>
        <p:nvCxnSpPr>
          <p:cNvPr id="183" name="Google Shape;183;p9"/>
          <p:cNvCxnSpPr/>
          <p:nvPr/>
        </p:nvCxnSpPr>
        <p:spPr>
          <a:xfrm flipH="1" rot="10800000">
            <a:off x="1849112" y="1413975"/>
            <a:ext cx="1010647" cy="7946"/>
          </a:xfrm>
          <a:prstGeom prst="straightConnector1">
            <a:avLst/>
          </a:prstGeom>
          <a:noFill/>
          <a:ln cap="flat" cmpd="sng" w="9525">
            <a:solidFill>
              <a:srgbClr val="3B7FF2"/>
            </a:solidFill>
            <a:prstDash val="solid"/>
            <a:round/>
            <a:headEnd len="sm" w="sm" type="none"/>
            <a:tailEnd len="med" w="med" type="triangle"/>
          </a:ln>
        </p:spPr>
      </p:cxnSp>
      <p:sp>
        <p:nvSpPr>
          <p:cNvPr id="184" name="Google Shape;184;p9"/>
          <p:cNvSpPr txBox="1"/>
          <p:nvPr/>
        </p:nvSpPr>
        <p:spPr>
          <a:xfrm>
            <a:off x="2255372" y="1087272"/>
            <a:ext cx="2840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1</a:t>
            </a:r>
            <a:endParaRPr/>
          </a:p>
        </p:txBody>
      </p:sp>
      <p:sp>
        <p:nvSpPr>
          <p:cNvPr id="185" name="Google Shape;185;p9"/>
          <p:cNvSpPr txBox="1"/>
          <p:nvPr/>
        </p:nvSpPr>
        <p:spPr>
          <a:xfrm>
            <a:off x="2265690" y="1839200"/>
            <a:ext cx="2840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4</a:t>
            </a:r>
            <a:endParaRPr/>
          </a:p>
        </p:txBody>
      </p:sp>
      <p:sp>
        <p:nvSpPr>
          <p:cNvPr id="186" name="Google Shape;186;p9"/>
          <p:cNvSpPr txBox="1"/>
          <p:nvPr/>
        </p:nvSpPr>
        <p:spPr>
          <a:xfrm>
            <a:off x="1163496" y="3565173"/>
            <a:ext cx="30489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A</a:t>
            </a:r>
            <a:endParaRPr/>
          </a:p>
        </p:txBody>
      </p:sp>
      <p:sp>
        <p:nvSpPr>
          <p:cNvPr id="187" name="Google Shape;187;p9"/>
          <p:cNvSpPr txBox="1"/>
          <p:nvPr/>
        </p:nvSpPr>
        <p:spPr>
          <a:xfrm>
            <a:off x="3151034" y="2126452"/>
            <a:ext cx="30489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B</a:t>
            </a:r>
            <a:endParaRPr/>
          </a:p>
        </p:txBody>
      </p:sp>
      <p:pic>
        <p:nvPicPr>
          <p:cNvPr descr="Server with solid fill" id="188" name="Google Shape;188;p9"/>
          <p:cNvPicPr preferRelativeResize="0"/>
          <p:nvPr/>
        </p:nvPicPr>
        <p:blipFill rotWithShape="1">
          <a:blip r:embed="rId4">
            <a:alphaModFix/>
          </a:blip>
          <a:srcRect b="0" l="0" r="0" t="0"/>
          <a:stretch/>
        </p:blipFill>
        <p:spPr>
          <a:xfrm>
            <a:off x="2859759" y="2568308"/>
            <a:ext cx="914400" cy="914400"/>
          </a:xfrm>
          <a:prstGeom prst="rect">
            <a:avLst/>
          </a:prstGeom>
          <a:noFill/>
          <a:ln>
            <a:noFill/>
          </a:ln>
        </p:spPr>
      </p:pic>
      <p:cxnSp>
        <p:nvCxnSpPr>
          <p:cNvPr id="189" name="Google Shape;189;p9"/>
          <p:cNvCxnSpPr/>
          <p:nvPr/>
        </p:nvCxnSpPr>
        <p:spPr>
          <a:xfrm rot="10800000">
            <a:off x="3455926" y="2126452"/>
            <a:ext cx="0" cy="469215"/>
          </a:xfrm>
          <a:prstGeom prst="straightConnector1">
            <a:avLst/>
          </a:prstGeom>
          <a:noFill/>
          <a:ln cap="flat" cmpd="sng" w="9525">
            <a:solidFill>
              <a:srgbClr val="3B7FF2"/>
            </a:solidFill>
            <a:prstDash val="solid"/>
            <a:round/>
            <a:headEnd len="sm" w="sm" type="none"/>
            <a:tailEnd len="med" w="med" type="triangle"/>
          </a:ln>
        </p:spPr>
      </p:cxnSp>
      <p:cxnSp>
        <p:nvCxnSpPr>
          <p:cNvPr id="190" name="Google Shape;190;p9"/>
          <p:cNvCxnSpPr/>
          <p:nvPr/>
        </p:nvCxnSpPr>
        <p:spPr>
          <a:xfrm>
            <a:off x="3109719" y="2183479"/>
            <a:ext cx="0" cy="412188"/>
          </a:xfrm>
          <a:prstGeom prst="straightConnector1">
            <a:avLst/>
          </a:prstGeom>
          <a:noFill/>
          <a:ln cap="flat" cmpd="sng" w="9525">
            <a:solidFill>
              <a:srgbClr val="3B7FF2"/>
            </a:solidFill>
            <a:prstDash val="solid"/>
            <a:round/>
            <a:headEnd len="sm" w="sm" type="none"/>
            <a:tailEnd len="med" w="med" type="triangle"/>
          </a:ln>
        </p:spPr>
      </p:cxnSp>
      <p:sp>
        <p:nvSpPr>
          <p:cNvPr id="191" name="Google Shape;191;p9"/>
          <p:cNvSpPr txBox="1"/>
          <p:nvPr/>
        </p:nvSpPr>
        <p:spPr>
          <a:xfrm>
            <a:off x="2832801" y="2210824"/>
            <a:ext cx="2840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2</a:t>
            </a:r>
            <a:endParaRPr/>
          </a:p>
        </p:txBody>
      </p:sp>
      <p:sp>
        <p:nvSpPr>
          <p:cNvPr id="192" name="Google Shape;192;p9"/>
          <p:cNvSpPr txBox="1"/>
          <p:nvPr/>
        </p:nvSpPr>
        <p:spPr>
          <a:xfrm>
            <a:off x="3463149" y="2210824"/>
            <a:ext cx="2840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3</a:t>
            </a:r>
            <a:endParaRPr/>
          </a:p>
        </p:txBody>
      </p:sp>
      <p:sp>
        <p:nvSpPr>
          <p:cNvPr id="193" name="Google Shape;193;p9"/>
          <p:cNvSpPr txBox="1"/>
          <p:nvPr/>
        </p:nvSpPr>
        <p:spPr>
          <a:xfrm>
            <a:off x="3159704" y="3494101"/>
            <a:ext cx="31451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C</a:t>
            </a:r>
            <a:endParaRPr/>
          </a:p>
        </p:txBody>
      </p:sp>
      <p:pic>
        <p:nvPicPr>
          <p:cNvPr descr="No sign with solid fill" id="194" name="Google Shape;194;p9"/>
          <p:cNvPicPr preferRelativeResize="0"/>
          <p:nvPr/>
        </p:nvPicPr>
        <p:blipFill rotWithShape="1">
          <a:blip r:embed="rId5">
            <a:alphaModFix/>
          </a:blip>
          <a:srcRect b="0" l="0" r="0" t="0"/>
          <a:stretch/>
        </p:blipFill>
        <p:spPr>
          <a:xfrm>
            <a:off x="648064" y="2559937"/>
            <a:ext cx="1358059" cy="1358059"/>
          </a:xfrm>
          <a:prstGeom prst="rect">
            <a:avLst/>
          </a:prstGeom>
          <a:noFill/>
          <a:ln>
            <a:noFill/>
          </a:ln>
        </p:spPr>
      </p:pic>
      <p:sp>
        <p:nvSpPr>
          <p:cNvPr id="195" name="Google Shape;195;p9"/>
          <p:cNvSpPr txBox="1"/>
          <p:nvPr/>
        </p:nvSpPr>
        <p:spPr>
          <a:xfrm>
            <a:off x="4640701" y="1327951"/>
            <a:ext cx="4327805" cy="116955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Client sends operation to replica B</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B sends operation to C</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C executes operation and sends acknowledgement to B</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B executes operation and returns result to client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