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comments+xml" PartName="/ppt/comments/commen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commentAuthors+xml" PartName="/ppt/commentAuthors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5143500" cx="9144000"/>
  <p:notesSz cx="6858000" cy="9144000"/>
  <p:embeddedFontLst>
    <p:embeddedFont>
      <p:font typeface="Anonymous Pro"/>
      <p:regular r:id="rId21"/>
      <p:bold r:id="rId22"/>
      <p:italic r:id="rId23"/>
      <p:boldItalic r:id="rId24"/>
    </p:embeddedFont>
    <p:embeddedFont>
      <p:font typeface="Open Sans"/>
      <p:regular r:id="rId25"/>
      <p:bold r:id="rId26"/>
      <p:italic r:id="rId27"/>
      <p:boldItalic r:id="rId2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9" roundtripDataSignature="AMtx7mjfgMxG+77wOeZyiTb+fGYRAv9+6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Author clrIdx="0" id="0" initials="" lastIdx="1" name="Leon Schuermann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AnonymousPro-bold.fntdata"/><Relationship Id="rId21" Type="http://schemas.openxmlformats.org/officeDocument/2006/relationships/font" Target="fonts/AnonymousPro-regular.fntdata"/><Relationship Id="rId24" Type="http://schemas.openxmlformats.org/officeDocument/2006/relationships/font" Target="fonts/AnonymousPro-boldItalic.fntdata"/><Relationship Id="rId23" Type="http://schemas.openxmlformats.org/officeDocument/2006/relationships/font" Target="fonts/AnonymousPro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openxmlformats.org/officeDocument/2006/relationships/slide" Target="slides/slide3.xml"/><Relationship Id="rId26" Type="http://schemas.openxmlformats.org/officeDocument/2006/relationships/font" Target="fonts/OpenSans-bold.fntdata"/><Relationship Id="rId25" Type="http://schemas.openxmlformats.org/officeDocument/2006/relationships/font" Target="fonts/OpenSans-regular.fntdata"/><Relationship Id="rId28" Type="http://schemas.openxmlformats.org/officeDocument/2006/relationships/font" Target="fonts/OpenSans-boldItalic.fntdata"/><Relationship Id="rId27" Type="http://schemas.openxmlformats.org/officeDocument/2006/relationships/font" Target="fonts/OpenSans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customschemas.google.com/relationships/presentationmetadata" Target="metadata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m authorId="0" idx="1" dt="2023-10-10T16:26:09.361">
    <p:pos x="115" y="522"/>
    <p:text>TODO (Chris): Add speaker note about parallelism in the implementation.</p:text>
    <p:extLst>
      <p:ext uri="{C676402C-5697-4E1C-873F-D02D1690AC5C}">
        <p15:threadingInfo timeZoneBias="0"/>
      </p:ext>
      <p:ext uri="http://customooxmlschemas.google.com/">
        <go:slidesCustomData xmlns:go="http://customooxmlschemas.google.com/" commentPostId="AAABU3drvIc"/>
      </p:ext>
    </p:extLst>
  </p:cm>
</p:cmLst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6" name="Google Shape;25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There’s a web cache simulator on ed that we can use to experiment with different algorithms and cache sizes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2" name="Google Shape;26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9" name="Google Shape;26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Now we can see how these eviction algorithms perform by running the above commands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6" name="Google Shape;27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30e473ab247_4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83" name="Google Shape;283;g30e473ab247_4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0e0f78b174_1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g30e0f78b17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This week, you’ve learned a bit about web caching in lecture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Let’s talk about what a cache is and why’d you use one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As a general computing term, a cache is a place where some objects from a larger dataset are stored for more convenient access</a:t>
            </a:r>
            <a:endParaRPr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You may have encountered a few caches in your computer science education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There are caches in the CPU memory hierarchy that store a subset of main memory’s contents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The TLB, which you learned about earlier, is a cache that stores virtual to physical address translations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And the list goes on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So why would we want to store objects in two places?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Really there are two reasons:</a:t>
            </a:r>
            <a:endParaRPr/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Accessing a cache is often faster than accessing the main datastore, because caches tend to be closer to the entity that’s requesting the object</a:t>
            </a:r>
            <a:endParaRPr/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They also result in less traffic to the storage device or server that holds the entire dataset, which lowers the bandwidth and computing requirements of the storage server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Caches generally take advantage of something called </a:t>
            </a:r>
            <a:r>
              <a:rPr i="1" lang="en">
                <a:solidFill>
                  <a:schemeClr val="dk1"/>
                </a:solidFill>
              </a:rPr>
              <a:t>locality</a:t>
            </a:r>
            <a:endParaRPr b="0" i="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In this context, it refers to the tendency of data accesses to be correlated in some way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Temporal locality is a type of locality that describes the tendency of things to be reused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For example, if I access a particular object, I’m likely to use it again in the near future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>
                <a:solidFill>
                  <a:schemeClr val="dk1"/>
                </a:solidFill>
              </a:rPr>
              <a:t>I’ve described this in a very vague and general sense so far. Let’s dive a bit deeper with an example from lecture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Web caching is a specific instance of caching where objects are requested over the web and stored at one or more caches between the client and the server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The cache may sit somewhere in the network between the client and the server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Or the cache may be on the client itself, meaning the client has decided to store objects from previous requests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This is done for several reasons:</a:t>
            </a:r>
            <a:endParaRPr/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First, it reduces network bandwidth usage</a:t>
            </a:r>
            <a:endParaRPr/>
          </a:p>
          <a:p>
            <a:pPr indent="-29845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The network is a shared resource and if less data has to go over many of its connections, it can reduce congestion</a:t>
            </a:r>
            <a:endParaRPr/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Second, it reduces delays</a:t>
            </a:r>
            <a:endParaRPr/>
          </a:p>
          <a:p>
            <a:pPr indent="-29845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Remember that caches are closer to clients than the servers are. This means that when a client needs to request an object, it will receive it faster from a cache</a:t>
            </a:r>
            <a:endParaRPr/>
          </a:p>
          <a:p>
            <a:pPr indent="-29845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Third, it reduces load on the server</a:t>
            </a:r>
            <a:endParaRPr/>
          </a:p>
          <a:p>
            <a:pPr indent="-298450" lvl="2" marL="1371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Simply put: If requests are handled by a cache, that means they don’t need to be handled by a server.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But caches require management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Caches are necessarily limited in size for various reasons, principal among them being that storage is expensive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What happens when we want to insert an object into a cache that’s already full?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We have to evict something!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It turns out that what we choose to evict from a cache is important and there’s an entire field of research based around this question</a:t>
            </a:r>
            <a:endParaRPr/>
          </a:p>
          <a:p>
            <a: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  <a:p>
            <a:pPr indent="-228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101600" lvl="1" marL="6286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7" name="Google Shape;14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Here are a few important cache eviction algorithms that are commonly used and taught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The first is least recently used, or LRU for short. 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LRU caches keep track of the last time an object was accessed.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When an object needs to be evicted from the cache, it chooses the object whose most recent access is the furthest in the past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LRU is a very intuitive algorithm; </a:t>
            </a:r>
            <a:r>
              <a:rPr lang="en"/>
              <a:t>Just think about your closet.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If you need to free up space in your closet, are you going to donate the shirt that you wore yesterday or the one that you can’t even remember wearing?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This kind of cache exploits temporal locality: Objects that were used recently are more likely to be used again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Another algorithm that gets some use is FIFO. With this algorithm, you just evict the object that has been in the cache for the longest time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There are many caching algorithms out there, each meant to maximize hit rate, which is the fraction of object requests that the cache can handle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A high hit rate means that a cache is able to handle a large fraction of the requests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A low hit rate means that most of the requests end up being handled by the server</a:t>
            </a:r>
            <a:endParaRPr/>
          </a:p>
          <a:p>
            <a:pPr indent="-10160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3" name="Google Shape;15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Here we have an example of the LRU eviction algorithm in action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This is a cache with capacity 50 units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Each of the smaller rectangles is an object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Notice the metadata associated with each object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They each have an ID (just so we know what object we’re referring to), size, most recent request time, and admission time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In this example, the cache currently contains 45 units of objects when an object of size 10 comes in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This would push the cache over its capacity, so something has to evicted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Since this is an example of LRU, we have to look at the object that’s currently in the cache with the oldest request time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That is the object with id 11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So we evict it!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We then have enough space to place object 8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30e473ab247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9" name="Google Shape;169;g30e473ab24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Here we have an example of the LRU eviction algorithm in action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This is a cache with capacity 50 units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Each of the smaller rectangles is an object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Notice the metadata associated with each object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They each have an ID (just so we know what object we’re referring to), size, most recent request time, and admission time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In this example, the cache currently contains 45 units of objects when an object of size 10 comes in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This would push the cache over its capacity, so something has to evicted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Since this is an example of LRU, we have to look at the object that’s currently in the cache with the oldest request time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That is the object with id 11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So we evict it!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We then have enough space to place object 8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4" name="Google Shape;20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Next we have an example of the FIFO eviction algorithm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Again, we have objects that keep track of all of the same metadata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Again, an object comes in whose insertion would push the cache over its capacity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We look for the object with the oldest admit time and evict it!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30e473ab247_0_3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1" name="Google Shape;221;g30e473ab247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Next we have an example of the FIFO eviction algorithm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Again, we have objects that keep track of all of the same metadata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Again, an object comes in whose insertion would push the cache over its capacity</a:t>
            </a:r>
            <a:endParaRPr/>
          </a:p>
          <a:p>
            <a:pPr indent="-171450" lvl="0" marL="1714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/>
              <a:t>We look for the object with the oldest admit time and evict it!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" name="Google Shape;13;p1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" name="Google Shape;14;p1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5" name="Google Shape;15;p1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7" name="Google Shape;67;p23"/>
          <p:cNvSpPr/>
          <p:nvPr>
            <p:ph idx="2" type="pic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3"/>
          <p:cNvSpPr txBox="1"/>
          <p:nvPr>
            <p:ph idx="1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69" name="Google Shape;69;p2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2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1" name="Google Shape;71;p2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4" name="Google Shape;74;p24"/>
          <p:cNvSpPr txBox="1"/>
          <p:nvPr>
            <p:ph idx="1" type="body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5" name="Google Shape;75;p2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6" name="Google Shape;76;p2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7" name="Google Shape;77;p2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/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0" name="Google Shape;80;p25"/>
          <p:cNvSpPr txBox="1"/>
          <p:nvPr>
            <p:ph idx="1" type="body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1" name="Google Shape;81;p2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2" name="Google Shape;82;p2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3" name="Google Shape;83;p2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5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8" name="Google Shape;18;p15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9" name="Google Shape;19;p15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0" name="Google Shape;20;p15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1" name="Google Shape;21;p15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6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4" name="Google Shape;24;p16"/>
          <p:cNvSpPr txBox="1"/>
          <p:nvPr>
            <p:ph idx="1" type="body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5" name="Google Shape;25;p16"/>
          <p:cNvSpPr txBox="1"/>
          <p:nvPr>
            <p:ph idx="2" type="body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26" name="Google Shape;26;p16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8" name="Google Shape;28;p16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&amp; Bullets" type="tx">
  <p:cSld name="TITLE_AND_BOD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7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1" name="Google Shape;31;p17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32" name="Google Shape;32;p17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5" name="Google Shape;35;p18"/>
          <p:cNvSpPr txBox="1"/>
          <p:nvPr>
            <p:ph idx="1" type="subTitle"/>
          </p:nvPr>
        </p:nvSpPr>
        <p:spPr>
          <a:xfrm>
            <a:off x="1143000" y="2701528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36" name="Google Shape;36;p18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7" name="Google Shape;37;p18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8" name="Google Shape;38;p18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9"/>
          <p:cNvSpPr txBox="1"/>
          <p:nvPr>
            <p:ph type="title"/>
          </p:nvPr>
        </p:nvSpPr>
        <p:spPr>
          <a:xfrm>
            <a:off x="623888" y="1282304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1" name="Google Shape;41;p19"/>
          <p:cNvSpPr txBox="1"/>
          <p:nvPr>
            <p:ph idx="1" type="body"/>
          </p:nvPr>
        </p:nvSpPr>
        <p:spPr>
          <a:xfrm>
            <a:off x="623888" y="3442097"/>
            <a:ext cx="7886700" cy="1125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2" name="Google Shape;42;p19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3" name="Google Shape;43;p19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4" name="Google Shape;44;p19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0"/>
          <p:cNvSpPr txBox="1"/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" type="body"/>
          </p:nvPr>
        </p:nvSpPr>
        <p:spPr>
          <a:xfrm>
            <a:off x="629841" y="1260872"/>
            <a:ext cx="38685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8" name="Google Shape;48;p20"/>
          <p:cNvSpPr txBox="1"/>
          <p:nvPr>
            <p:ph idx="2" type="body"/>
          </p:nvPr>
        </p:nvSpPr>
        <p:spPr>
          <a:xfrm>
            <a:off x="629841" y="1878806"/>
            <a:ext cx="38685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49" name="Google Shape;49;p20"/>
          <p:cNvSpPr txBox="1"/>
          <p:nvPr>
            <p:ph idx="3" type="body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b="1" sz="14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20"/>
          <p:cNvSpPr txBox="1"/>
          <p:nvPr>
            <p:ph idx="4" type="body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51" name="Google Shape;51;p20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2" name="Google Shape;52;p20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3" name="Google Shape;53;p20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1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6" name="Google Shape;56;p21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7" name="Google Shape;57;p2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/>
          <p:nvPr>
            <p:ph type="title"/>
          </p:nvPr>
        </p:nvSpPr>
        <p:spPr>
          <a:xfrm>
            <a:off x="629841" y="342900"/>
            <a:ext cx="29490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22"/>
          <p:cNvSpPr txBox="1"/>
          <p:nvPr>
            <p:ph idx="1" type="body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810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22"/>
          <p:cNvSpPr txBox="1"/>
          <p:nvPr>
            <p:ph idx="2" type="body"/>
          </p:nvPr>
        </p:nvSpPr>
        <p:spPr>
          <a:xfrm>
            <a:off x="629841" y="1543050"/>
            <a:ext cx="2949000" cy="2858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/>
        </p:txBody>
      </p:sp>
      <p:sp>
        <p:nvSpPr>
          <p:cNvPr id="62" name="Google Shape;62;p22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3" name="Google Shape;63;p22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4" name="Google Shape;64;p22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Open Sans"/>
              <a:buNone/>
              <a:defRPr b="0" i="0" sz="33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None/>
              <a:defRPr b="0" i="0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None/>
              <a:defRPr b="0" i="0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None/>
              <a:defRPr b="0" i="0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None/>
              <a:defRPr b="0" i="0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None/>
              <a:defRPr b="0" i="0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None/>
              <a:defRPr b="0" i="0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None/>
              <a:defRPr b="0" i="0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Open Sans"/>
              <a:buNone/>
              <a:defRPr b="0" i="0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pen Sans"/>
              <a:buChar char="•"/>
              <a:defRPr b="0" i="0" sz="21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•"/>
              <a:defRPr b="0" i="0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Open Sans"/>
              <a:buChar char="•"/>
              <a:defRPr b="0" i="0" sz="15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•"/>
              <a:defRPr b="0" i="0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edstem.org/us/courses/65541/discussion/5566587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edstem.org/us/courses/65541/discussion/5566587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github.com/dasebe/webcachesim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5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omments" Target="../comments/comment1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title"/>
          </p:nvPr>
        </p:nvSpPr>
        <p:spPr>
          <a:xfrm>
            <a:off x="601950" y="827577"/>
            <a:ext cx="7940100" cy="322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b="1" lang="en" sz="5400"/>
              <a:t>COS 316 Precept #6:</a:t>
            </a:r>
            <a:endParaRPr b="1" sz="54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i="1" lang="en" sz="5400"/>
              <a:t>Caching</a:t>
            </a:r>
            <a:br>
              <a:rPr i="1" lang="en" sz="5400"/>
            </a:br>
            <a:r>
              <a:rPr i="1" lang="en" sz="5400"/>
              <a:t>+ </a:t>
            </a:r>
            <a:br>
              <a:rPr i="1" lang="en" sz="5400"/>
            </a:br>
            <a:r>
              <a:rPr i="1" lang="en" sz="5400"/>
              <a:t>Eviction (Replacement)</a:t>
            </a:r>
            <a:endParaRPr i="1" sz="540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t/>
            </a:r>
            <a:endParaRPr i="1" sz="5400"/>
          </a:p>
          <a:p>
            <a:pPr indent="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/>
              <a:t>Please visit </a:t>
            </a:r>
            <a:r>
              <a:rPr lang="en" sz="2100"/>
              <a:t>ed discussion </a:t>
            </a:r>
            <a:r>
              <a:rPr lang="en" sz="2100"/>
              <a:t>to download the </a:t>
            </a:r>
            <a:endParaRPr sz="2100"/>
          </a:p>
          <a:p>
            <a:pPr indent="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/>
              <a:t>precept 6 </a:t>
            </a:r>
            <a:r>
              <a:rPr lang="en" sz="2100"/>
              <a:t>exercise</a:t>
            </a:r>
            <a:r>
              <a:rPr lang="en" sz="2100"/>
              <a:t> code (</a:t>
            </a:r>
            <a:r>
              <a:rPr lang="en" sz="2100" u="sng">
                <a:solidFill>
                  <a:schemeClr val="hlink"/>
                </a:solidFill>
                <a:hlinkClick r:id="rId3"/>
              </a:rPr>
              <a:t>here</a:t>
            </a:r>
            <a:r>
              <a:rPr lang="en" sz="2100"/>
              <a:t>)</a:t>
            </a:r>
            <a:endParaRPr sz="2100"/>
          </a:p>
        </p:txBody>
      </p:sp>
      <p:sp>
        <p:nvSpPr>
          <p:cNvPr id="89" name="Google Shape;89;p1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Experiments</a:t>
            </a:r>
            <a:endParaRPr/>
          </a:p>
        </p:txBody>
      </p:sp>
      <p:sp>
        <p:nvSpPr>
          <p:cNvPr id="259" name="Google Shape;259;p8"/>
          <p:cNvSpPr txBox="1"/>
          <p:nvPr>
            <p:ph idx="1" type="body"/>
          </p:nvPr>
        </p:nvSpPr>
        <p:spPr>
          <a:xfrm>
            <a:off x="174675" y="1369225"/>
            <a:ext cx="8763300" cy="2789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 sz="2000">
                <a:latin typeface="Anonymous Pro"/>
                <a:ea typeface="Anonymous Pro"/>
                <a:cs typeface="Anonymous Pro"/>
                <a:sym typeface="Anonymous Pro"/>
              </a:rPr>
              <a:t>&gt; Download </a:t>
            </a:r>
            <a:r>
              <a:rPr lang="en" sz="2000">
                <a:latin typeface="Anonymous Pro"/>
                <a:ea typeface="Anonymous Pro"/>
                <a:cs typeface="Anonymous Pro"/>
                <a:sym typeface="Anonymous Pro"/>
              </a:rPr>
              <a:t>exercise</a:t>
            </a:r>
            <a:r>
              <a:rPr lang="en" sz="2000">
                <a:latin typeface="Anonymous Pro"/>
                <a:ea typeface="Anonymous Pro"/>
                <a:cs typeface="Anonymous Pro"/>
                <a:sym typeface="Anonymous Pro"/>
              </a:rPr>
              <a:t> code from </a:t>
            </a:r>
            <a:r>
              <a:rPr lang="en" sz="2000" u="sng">
                <a:solidFill>
                  <a:schemeClr val="hlink"/>
                </a:solidFill>
                <a:latin typeface="Anonymous Pro"/>
                <a:ea typeface="Anonymous Pro"/>
                <a:cs typeface="Anonymous Pro"/>
                <a:sym typeface="Anonymous Pro"/>
                <a:hlinkClick r:id="rId3"/>
              </a:rPr>
              <a:t>ed</a:t>
            </a:r>
            <a:endParaRPr sz="2000"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rtl="0" algn="l">
              <a:lnSpc>
                <a:spcPct val="12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 sz="2000">
                <a:latin typeface="Anonymous Pro"/>
                <a:ea typeface="Anonymous Pro"/>
                <a:cs typeface="Anonymous Pro"/>
                <a:sym typeface="Anonymous Pro"/>
              </a:rPr>
              <a:t>&gt; cd precept6/webcachesim-master</a:t>
            </a:r>
            <a:endParaRPr sz="2000"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rtl="0" algn="l">
              <a:lnSpc>
                <a:spcPct val="12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 sz="2000">
                <a:latin typeface="Anonymous Pro"/>
                <a:ea typeface="Anonymous Pro"/>
                <a:cs typeface="Anonymous Pro"/>
                <a:sym typeface="Anonymous Pro"/>
              </a:rPr>
              <a:t>&gt; make</a:t>
            </a:r>
            <a:endParaRPr sz="2000"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4572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200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9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Trace File Form</a:t>
            </a:r>
            <a:endParaRPr/>
          </a:p>
        </p:txBody>
      </p:sp>
      <p:sp>
        <p:nvSpPr>
          <p:cNvPr id="265" name="Google Shape;265;p9"/>
          <p:cNvSpPr txBox="1"/>
          <p:nvPr>
            <p:ph idx="1" type="body"/>
          </p:nvPr>
        </p:nvSpPr>
        <p:spPr>
          <a:xfrm>
            <a:off x="241500" y="1191300"/>
            <a:ext cx="4330500" cy="27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Request traces must be given in a space-separated format with three columns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time -  long long int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id -  long long int, used to uniquely identify objects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size should be a long long int, object's size in bytes</a:t>
            </a:r>
            <a:endParaRPr sz="1800">
              <a:highlight>
                <a:srgbClr val="FFFFFF"/>
              </a:highlight>
            </a:endParaRPr>
          </a:p>
        </p:txBody>
      </p:sp>
      <p:sp>
        <p:nvSpPr>
          <p:cNvPr id="266" name="Google Shape;266;p9"/>
          <p:cNvSpPr txBox="1"/>
          <p:nvPr>
            <p:ph idx="1" type="body"/>
          </p:nvPr>
        </p:nvSpPr>
        <p:spPr>
          <a:xfrm>
            <a:off x="5895000" y="826825"/>
            <a:ext cx="26688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114300" lvl="0" marL="1143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Example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 sz="1800">
                <a:latin typeface="Anonymous Pro"/>
                <a:ea typeface="Anonymous Pro"/>
                <a:cs typeface="Anonymous Pro"/>
                <a:sym typeface="Anonymous Pro"/>
              </a:rPr>
              <a:t>time	id	size</a:t>
            </a:r>
            <a:endParaRPr sz="1800"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 sz="1800">
                <a:latin typeface="Anonymous Pro"/>
                <a:ea typeface="Anonymous Pro"/>
                <a:cs typeface="Anonymous Pro"/>
                <a:sym typeface="Anonymous Pro"/>
              </a:rPr>
              <a:t>1	    1	120</a:t>
            </a:r>
            <a:endParaRPr sz="1800"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 sz="1800">
                <a:latin typeface="Anonymous Pro"/>
                <a:ea typeface="Anonymous Pro"/>
                <a:cs typeface="Anonymous Pro"/>
                <a:sym typeface="Anonymous Pro"/>
              </a:rPr>
              <a:t>2	    2	64</a:t>
            </a:r>
            <a:endParaRPr sz="1800"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 sz="1800">
                <a:latin typeface="Anonymous Pro"/>
                <a:ea typeface="Anonymous Pro"/>
                <a:cs typeface="Anonymous Pro"/>
                <a:sym typeface="Anonymous Pro"/>
              </a:rPr>
              <a:t>3	    1	120</a:t>
            </a:r>
            <a:endParaRPr sz="1800"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 sz="1800">
                <a:latin typeface="Anonymous Pro"/>
                <a:ea typeface="Anonymous Pro"/>
                <a:cs typeface="Anonymous Pro"/>
                <a:sym typeface="Anonymous Pro"/>
              </a:rPr>
              <a:t>4	    3	14</a:t>
            </a:r>
            <a:endParaRPr sz="1800"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 sz="1800">
                <a:latin typeface="Anonymous Pro"/>
                <a:ea typeface="Anonymous Pro"/>
                <a:cs typeface="Anonymous Pro"/>
                <a:sym typeface="Anonymous Pro"/>
              </a:rPr>
              <a:t>4	    1	120</a:t>
            </a:r>
            <a:endParaRPr sz="1800"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-114300" lvl="0" marL="1143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800"/>
              <a:buFont typeface="Anonymous Pro"/>
              <a:buChar char="•"/>
            </a:pPr>
            <a:r>
              <a:rPr lang="en" sz="1800">
                <a:latin typeface="Anonymous Pro"/>
                <a:ea typeface="Anonymous Pro"/>
                <a:cs typeface="Anonymous Pro"/>
                <a:sym typeface="Anonymous Pro"/>
              </a:rPr>
              <a:t>See test.tr</a:t>
            </a:r>
            <a:endParaRPr sz="1800"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0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Using the Simulator</a:t>
            </a:r>
            <a:r>
              <a:rPr baseline="30000" lang="en"/>
              <a:t>*</a:t>
            </a:r>
            <a:endParaRPr baseline="30000"/>
          </a:p>
        </p:txBody>
      </p:sp>
      <p:sp>
        <p:nvSpPr>
          <p:cNvPr id="272" name="Google Shape;272;p10"/>
          <p:cNvSpPr txBox="1"/>
          <p:nvPr>
            <p:ph idx="1" type="body"/>
          </p:nvPr>
        </p:nvSpPr>
        <p:spPr>
          <a:xfrm>
            <a:off x="242625" y="1369225"/>
            <a:ext cx="88314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>
                <a:latin typeface="Anonymous Pro"/>
                <a:ea typeface="Anonymous Pro"/>
                <a:cs typeface="Anonymous Pro"/>
                <a:sym typeface="Anonymous Pro"/>
              </a:rPr>
              <a:t>&gt; ./webcachesim test.tr LRU 1000</a:t>
            </a:r>
            <a:endParaRPr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>
                <a:latin typeface="Anonymous Pro"/>
                <a:ea typeface="Anonymous Pro"/>
                <a:cs typeface="Anonymous Pro"/>
                <a:sym typeface="Anonymous Pro"/>
              </a:rPr>
              <a:t>LRU:1000 bytes, 10492 reqs, 8495 hits, 81 hits/reqs(%) </a:t>
            </a:r>
            <a:endParaRPr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rPr lang="en">
                <a:latin typeface="Anonymous Pro"/>
                <a:ea typeface="Anonymous Pro"/>
                <a:cs typeface="Anonymous Pro"/>
                <a:sym typeface="Anonymous Pro"/>
              </a:rPr>
              <a:t>&gt; ./webcachesim test.tr FIFO 1000</a:t>
            </a:r>
            <a:endParaRPr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>
                <a:latin typeface="Anonymous Pro"/>
                <a:ea typeface="Anonymous Pro"/>
                <a:cs typeface="Anonymous Pro"/>
                <a:sym typeface="Anonymous Pro"/>
              </a:rPr>
              <a:t>FIFO:1000 bytes, 10492 reqs, 8206 hits, 78 hits/reqs(%) </a:t>
            </a:r>
            <a:endParaRPr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3" name="Google Shape;273;p10"/>
          <p:cNvSpPr txBox="1"/>
          <p:nvPr/>
        </p:nvSpPr>
        <p:spPr>
          <a:xfrm>
            <a:off x="185400" y="4632625"/>
            <a:ext cx="8773200" cy="30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0" i="0" lang="en" sz="9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*  </a:t>
            </a:r>
            <a:r>
              <a:rPr b="0" i="0" lang="en" sz="9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Derived from </a:t>
            </a:r>
            <a:r>
              <a:rPr b="0" i="0" lang="en" sz="11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https://github.com/dasebe/webcachesim</a:t>
            </a:r>
            <a:endParaRPr b="0" i="0" sz="9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2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Experiments</a:t>
            </a:r>
            <a:endParaRPr/>
          </a:p>
        </p:txBody>
      </p:sp>
      <p:sp>
        <p:nvSpPr>
          <p:cNvPr id="279" name="Google Shape;279;p12"/>
          <p:cNvSpPr txBox="1"/>
          <p:nvPr>
            <p:ph idx="1" type="body"/>
          </p:nvPr>
        </p:nvSpPr>
        <p:spPr>
          <a:xfrm>
            <a:off x="700725" y="1108375"/>
            <a:ext cx="3161700" cy="30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LRU and FIFO</a:t>
            </a:r>
            <a:endParaRPr sz="1800"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Vary cache sizes</a:t>
            </a:r>
            <a:endParaRPr sz="1800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80</a:t>
            </a:r>
            <a:endParaRPr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160</a:t>
            </a:r>
            <a:endParaRPr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320</a:t>
            </a:r>
            <a:endParaRPr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640</a:t>
            </a:r>
            <a:endParaRPr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1280</a:t>
            </a:r>
            <a:endParaRPr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2560</a:t>
            </a:r>
            <a:endParaRPr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5120</a:t>
            </a:r>
            <a:endParaRPr/>
          </a:p>
        </p:txBody>
      </p:sp>
      <p:sp>
        <p:nvSpPr>
          <p:cNvPr id="280" name="Google Shape;280;p12"/>
          <p:cNvSpPr txBox="1"/>
          <p:nvPr>
            <p:ph idx="1" type="body"/>
          </p:nvPr>
        </p:nvSpPr>
        <p:spPr>
          <a:xfrm>
            <a:off x="4664375" y="1079850"/>
            <a:ext cx="3576300" cy="2983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30200" lvl="0" marL="457200" rtl="0" algn="l">
              <a:lnSpc>
                <a:spcPct val="200000"/>
              </a:lnSpc>
              <a:spcBef>
                <a:spcPts val="800"/>
              </a:spcBef>
              <a:spcAft>
                <a:spcPts val="0"/>
              </a:spcAft>
              <a:buSzPts val="1600"/>
              <a:buChar char="•"/>
            </a:pPr>
            <a:r>
              <a:rPr lang="en" sz="1600"/>
              <a:t>Create a Google Sheet</a:t>
            </a:r>
            <a:endParaRPr sz="1600"/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" sz="1600"/>
              <a:t>Three columns</a:t>
            </a:r>
            <a:endParaRPr sz="1600"/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" sz="1600"/>
              <a:t>SIZE LRU FIFO</a:t>
            </a:r>
            <a:endParaRPr sz="1600"/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" sz="1600"/>
              <a:t>Copy results accordingly</a:t>
            </a:r>
            <a:endParaRPr sz="1600"/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00"/>
              <a:buChar char="•"/>
            </a:pPr>
            <a:r>
              <a:rPr lang="en" sz="1600"/>
              <a:t>Select three columns to create line chart</a:t>
            </a:r>
            <a:endParaRPr sz="16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30e473ab247_4_0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Experiments</a:t>
            </a:r>
            <a:endParaRPr/>
          </a:p>
        </p:txBody>
      </p:sp>
      <p:pic>
        <p:nvPicPr>
          <p:cNvPr id="286" name="Google Shape;286;g30e473ab247_4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87750" y="1268044"/>
            <a:ext cx="5768502" cy="35706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0e0f78b174_1_0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What is caching?</a:t>
            </a:r>
            <a:endParaRPr/>
          </a:p>
        </p:txBody>
      </p:sp>
      <p:pic>
        <p:nvPicPr>
          <p:cNvPr descr="Laptop with solid fill" id="95" name="Google Shape;95;g30e0f78b174_1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5089" y="1820454"/>
            <a:ext cx="1502591" cy="150259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Database with solid fill" id="96" name="Google Shape;96;g30e0f78b174_1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35791" y="2100936"/>
            <a:ext cx="667762" cy="66776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erver with solid fill" id="97" name="Google Shape;97;g30e0f78b174_1_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835549" y="1924284"/>
            <a:ext cx="1221562" cy="122156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8" name="Google Shape;98;g30e0f78b174_1_0"/>
          <p:cNvCxnSpPr/>
          <p:nvPr/>
        </p:nvCxnSpPr>
        <p:spPr>
          <a:xfrm>
            <a:off x="2477679" y="2346690"/>
            <a:ext cx="1371600" cy="0"/>
          </a:xfrm>
          <a:prstGeom prst="straightConnector1">
            <a:avLst/>
          </a:prstGeom>
          <a:noFill/>
          <a:ln cap="flat" cmpd="sng" w="9525">
            <a:solidFill>
              <a:srgbClr val="3E6EC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99" name="Google Shape;99;g30e0f78b174_1_0"/>
          <p:cNvCxnSpPr/>
          <p:nvPr/>
        </p:nvCxnSpPr>
        <p:spPr>
          <a:xfrm rot="10800000">
            <a:off x="2477679" y="2578492"/>
            <a:ext cx="1367722" cy="0"/>
          </a:xfrm>
          <a:prstGeom prst="straightConnector1">
            <a:avLst/>
          </a:prstGeom>
          <a:noFill/>
          <a:ln cap="flat" cmpd="sng" w="9525">
            <a:solidFill>
              <a:srgbClr val="3E6EC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00" name="Google Shape;100;g30e0f78b174_1_0"/>
          <p:cNvCxnSpPr/>
          <p:nvPr/>
        </p:nvCxnSpPr>
        <p:spPr>
          <a:xfrm>
            <a:off x="4507431" y="2346690"/>
            <a:ext cx="1371600" cy="0"/>
          </a:xfrm>
          <a:prstGeom prst="straightConnector1">
            <a:avLst/>
          </a:prstGeom>
          <a:noFill/>
          <a:ln cap="flat" cmpd="sng" w="9525">
            <a:solidFill>
              <a:srgbClr val="3E6EC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101" name="Google Shape;101;g30e0f78b174_1_0"/>
          <p:cNvCxnSpPr/>
          <p:nvPr/>
        </p:nvCxnSpPr>
        <p:spPr>
          <a:xfrm rot="10800000">
            <a:off x="4507431" y="2578492"/>
            <a:ext cx="1367722" cy="0"/>
          </a:xfrm>
          <a:prstGeom prst="straightConnector1">
            <a:avLst/>
          </a:prstGeom>
          <a:noFill/>
          <a:ln cap="flat" cmpd="sng" w="9525">
            <a:solidFill>
              <a:srgbClr val="3E6EC2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02" name="Google Shape;102;g30e0f78b174_1_0"/>
          <p:cNvSpPr txBox="1"/>
          <p:nvPr/>
        </p:nvSpPr>
        <p:spPr>
          <a:xfrm>
            <a:off x="1404821" y="1666565"/>
            <a:ext cx="643125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Client</a:t>
            </a:r>
            <a:endParaRPr/>
          </a:p>
        </p:txBody>
      </p:sp>
      <p:sp>
        <p:nvSpPr>
          <p:cNvPr id="103" name="Google Shape;103;g30e0f78b174_1_0"/>
          <p:cNvSpPr txBox="1"/>
          <p:nvPr/>
        </p:nvSpPr>
        <p:spPr>
          <a:xfrm>
            <a:off x="3845401" y="1666564"/>
            <a:ext cx="70243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Cache</a:t>
            </a:r>
            <a:endParaRPr/>
          </a:p>
        </p:txBody>
      </p:sp>
      <p:sp>
        <p:nvSpPr>
          <p:cNvPr id="104" name="Google Shape;104;g30e0f78b174_1_0"/>
          <p:cNvSpPr txBox="1"/>
          <p:nvPr/>
        </p:nvSpPr>
        <p:spPr>
          <a:xfrm>
            <a:off x="5831671" y="1666565"/>
            <a:ext cx="1388522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Storage/Server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"/>
          <p:cNvSpPr txBox="1"/>
          <p:nvPr>
            <p:ph type="title"/>
          </p:nvPr>
        </p:nvSpPr>
        <p:spPr>
          <a:xfrm>
            <a:off x="628650" y="-13901"/>
            <a:ext cx="7886700" cy="81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Overview of Web Caching</a:t>
            </a:r>
            <a:endParaRPr/>
          </a:p>
        </p:txBody>
      </p:sp>
      <p:sp>
        <p:nvSpPr>
          <p:cNvPr id="110" name="Google Shape;110;p2"/>
          <p:cNvSpPr txBox="1"/>
          <p:nvPr>
            <p:ph idx="1" type="body"/>
          </p:nvPr>
        </p:nvSpPr>
        <p:spPr>
          <a:xfrm>
            <a:off x="0" y="802100"/>
            <a:ext cx="4428600" cy="378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Basic idea:</a:t>
            </a:r>
            <a:endParaRPr sz="1800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Bring objects “closer” to clients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Three primary features:</a:t>
            </a:r>
            <a:endParaRPr sz="1800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Reduce network bandwidth</a:t>
            </a:r>
            <a:endParaRPr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Reduce client-perceived delays</a:t>
            </a:r>
            <a:endParaRPr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Reduce load on server</a:t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sz="1800"/>
              <a:t>Cache Replacement Strategy</a:t>
            </a:r>
            <a:endParaRPr sz="1800"/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When a cache becomes full, which object should be </a:t>
            </a:r>
            <a:r>
              <a:rPr b="1" lang="en"/>
              <a:t>evicted/replaced</a:t>
            </a:r>
            <a:r>
              <a:rPr lang="en"/>
              <a:t>?</a:t>
            </a:r>
            <a:endParaRPr/>
          </a:p>
        </p:txBody>
      </p:sp>
      <p:pic>
        <p:nvPicPr>
          <p:cNvPr id="111" name="Google Shape;11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13125" y="3987152"/>
            <a:ext cx="674599" cy="399125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"/>
          <p:cNvSpPr txBox="1"/>
          <p:nvPr/>
        </p:nvSpPr>
        <p:spPr>
          <a:xfrm>
            <a:off x="4202150" y="4066175"/>
            <a:ext cx="1211100" cy="95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Clients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" sz="11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(e.g. , browser)</a:t>
            </a:r>
            <a:endParaRPr b="0" i="0" sz="11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Local Cache</a:t>
            </a:r>
            <a:endParaRPr b="0" i="0" sz="11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13" name="Google Shape;113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69867" y="3987152"/>
            <a:ext cx="674599" cy="39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26608" y="3987152"/>
            <a:ext cx="674599" cy="39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83350" y="3987152"/>
            <a:ext cx="674599" cy="3991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6" name="Google Shape;116;p2"/>
          <p:cNvCxnSpPr>
            <a:stCxn id="113" idx="0"/>
            <a:endCxn id="117" idx="2"/>
          </p:cNvCxnSpPr>
          <p:nvPr/>
        </p:nvCxnSpPr>
        <p:spPr>
          <a:xfrm flipH="1" rot="10800000">
            <a:off x="6707166" y="3177752"/>
            <a:ext cx="482700" cy="809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8" name="Google Shape;118;p2"/>
          <p:cNvCxnSpPr>
            <a:stCxn id="111" idx="0"/>
            <a:endCxn id="117" idx="2"/>
          </p:cNvCxnSpPr>
          <p:nvPr/>
        </p:nvCxnSpPr>
        <p:spPr>
          <a:xfrm flipH="1" rot="10800000">
            <a:off x="5750425" y="3177752"/>
            <a:ext cx="1439400" cy="809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9" name="Google Shape;119;p2"/>
          <p:cNvCxnSpPr>
            <a:stCxn id="114" idx="0"/>
            <a:endCxn id="117" idx="2"/>
          </p:cNvCxnSpPr>
          <p:nvPr/>
        </p:nvCxnSpPr>
        <p:spPr>
          <a:xfrm rot="10800000">
            <a:off x="7189908" y="3177752"/>
            <a:ext cx="474000" cy="809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0" name="Google Shape;120;p2"/>
          <p:cNvCxnSpPr>
            <a:stCxn id="115" idx="0"/>
            <a:endCxn id="117" idx="2"/>
          </p:cNvCxnSpPr>
          <p:nvPr/>
        </p:nvCxnSpPr>
        <p:spPr>
          <a:xfrm rot="10800000">
            <a:off x="7189649" y="3177752"/>
            <a:ext cx="1431000" cy="809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1" name="Google Shape;121;p2"/>
          <p:cNvSpPr/>
          <p:nvPr/>
        </p:nvSpPr>
        <p:spPr>
          <a:xfrm>
            <a:off x="5458263" y="4586000"/>
            <a:ext cx="584325" cy="399125"/>
          </a:xfrm>
          <a:prstGeom prst="flowChartMagneticDisk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Cache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2" name="Google Shape;122;p2"/>
          <p:cNvCxnSpPr>
            <a:stCxn id="111" idx="2"/>
            <a:endCxn id="121" idx="1"/>
          </p:cNvCxnSpPr>
          <p:nvPr/>
        </p:nvCxnSpPr>
        <p:spPr>
          <a:xfrm>
            <a:off x="5750425" y="4386277"/>
            <a:ext cx="0" cy="19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3" name="Google Shape;123;p2"/>
          <p:cNvSpPr/>
          <p:nvPr/>
        </p:nvSpPr>
        <p:spPr>
          <a:xfrm>
            <a:off x="6328813" y="4586075"/>
            <a:ext cx="584325" cy="399125"/>
          </a:xfrm>
          <a:prstGeom prst="flowChartMagneticDisk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Cache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4" name="Google Shape;124;p2"/>
          <p:cNvCxnSpPr>
            <a:endCxn id="123" idx="1"/>
          </p:cNvCxnSpPr>
          <p:nvPr/>
        </p:nvCxnSpPr>
        <p:spPr>
          <a:xfrm>
            <a:off x="6620976" y="4386275"/>
            <a:ext cx="0" cy="19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5" name="Google Shape;125;p2"/>
          <p:cNvSpPr/>
          <p:nvPr/>
        </p:nvSpPr>
        <p:spPr>
          <a:xfrm>
            <a:off x="7371725" y="4586075"/>
            <a:ext cx="584325" cy="399125"/>
          </a:xfrm>
          <a:prstGeom prst="flowChartMagneticDisk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Cache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6" name="Google Shape;126;p2"/>
          <p:cNvCxnSpPr>
            <a:endCxn id="125" idx="1"/>
          </p:cNvCxnSpPr>
          <p:nvPr/>
        </p:nvCxnSpPr>
        <p:spPr>
          <a:xfrm>
            <a:off x="7663888" y="4386275"/>
            <a:ext cx="0" cy="19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7" name="Google Shape;127;p2"/>
          <p:cNvSpPr/>
          <p:nvPr/>
        </p:nvSpPr>
        <p:spPr>
          <a:xfrm>
            <a:off x="8414625" y="4586075"/>
            <a:ext cx="584325" cy="399125"/>
          </a:xfrm>
          <a:prstGeom prst="flowChartMagneticDisk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Cache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8" name="Google Shape;128;p2"/>
          <p:cNvCxnSpPr>
            <a:endCxn id="127" idx="1"/>
          </p:cNvCxnSpPr>
          <p:nvPr/>
        </p:nvCxnSpPr>
        <p:spPr>
          <a:xfrm>
            <a:off x="8706788" y="4386275"/>
            <a:ext cx="0" cy="19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7" name="Google Shape;117;p2"/>
          <p:cNvSpPr/>
          <p:nvPr/>
        </p:nvSpPr>
        <p:spPr>
          <a:xfrm>
            <a:off x="6754474" y="2677150"/>
            <a:ext cx="870600" cy="500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Proxy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"/>
          <p:cNvSpPr/>
          <p:nvPr/>
        </p:nvSpPr>
        <p:spPr>
          <a:xfrm>
            <a:off x="7931075" y="2727938"/>
            <a:ext cx="584325" cy="399125"/>
          </a:xfrm>
          <a:prstGeom prst="flowChartMagneticDisk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Cache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0" name="Google Shape;130;p2"/>
          <p:cNvCxnSpPr>
            <a:stCxn id="117" idx="3"/>
            <a:endCxn id="129" idx="2"/>
          </p:cNvCxnSpPr>
          <p:nvPr/>
        </p:nvCxnSpPr>
        <p:spPr>
          <a:xfrm>
            <a:off x="7625074" y="2927500"/>
            <a:ext cx="306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1" name="Google Shape;131;p2"/>
          <p:cNvSpPr/>
          <p:nvPr/>
        </p:nvSpPr>
        <p:spPr>
          <a:xfrm>
            <a:off x="6534700" y="3340975"/>
            <a:ext cx="1310148" cy="446364"/>
          </a:xfrm>
          <a:prstGeom prst="cloud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"/>
          <p:cNvSpPr/>
          <p:nvPr/>
        </p:nvSpPr>
        <p:spPr>
          <a:xfrm>
            <a:off x="6754474" y="1367150"/>
            <a:ext cx="870600" cy="5007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Reverse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Proxy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3" name="Google Shape;133;p2"/>
          <p:cNvCxnSpPr>
            <a:stCxn id="132" idx="2"/>
            <a:endCxn id="117" idx="0"/>
          </p:cNvCxnSpPr>
          <p:nvPr/>
        </p:nvCxnSpPr>
        <p:spPr>
          <a:xfrm>
            <a:off x="7189774" y="1867850"/>
            <a:ext cx="0" cy="8094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4" name="Google Shape;134;p2"/>
          <p:cNvSpPr/>
          <p:nvPr/>
        </p:nvSpPr>
        <p:spPr>
          <a:xfrm>
            <a:off x="7931075" y="1468738"/>
            <a:ext cx="584325" cy="399125"/>
          </a:xfrm>
          <a:prstGeom prst="flowChartMagneticDisk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Cache</a:t>
            </a:r>
            <a:endParaRPr b="0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5" name="Google Shape;135;p2"/>
          <p:cNvCxnSpPr>
            <a:endCxn id="134" idx="2"/>
          </p:cNvCxnSpPr>
          <p:nvPr/>
        </p:nvCxnSpPr>
        <p:spPr>
          <a:xfrm>
            <a:off x="7625075" y="1668301"/>
            <a:ext cx="306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6" name="Google Shape;136;p2"/>
          <p:cNvSpPr/>
          <p:nvPr/>
        </p:nvSpPr>
        <p:spPr>
          <a:xfrm>
            <a:off x="6534700" y="2067650"/>
            <a:ext cx="1310148" cy="446364"/>
          </a:xfrm>
          <a:prstGeom prst="cloud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" name="Google Shape;137;p2"/>
          <p:cNvPicPr preferRelativeResize="0"/>
          <p:nvPr/>
        </p:nvPicPr>
        <p:blipFill rotWithShape="1">
          <a:blip r:embed="rId4">
            <a:alphaModFix/>
          </a:blip>
          <a:srcRect b="8890" l="18479" r="16131" t="7392"/>
          <a:stretch/>
        </p:blipFill>
        <p:spPr>
          <a:xfrm>
            <a:off x="6816149" y="210650"/>
            <a:ext cx="747250" cy="9567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8" name="Google Shape;138;p2"/>
          <p:cNvCxnSpPr>
            <a:stCxn id="132" idx="0"/>
            <a:endCxn id="137" idx="2"/>
          </p:cNvCxnSpPr>
          <p:nvPr/>
        </p:nvCxnSpPr>
        <p:spPr>
          <a:xfrm rot="10800000">
            <a:off x="7189774" y="1167350"/>
            <a:ext cx="0" cy="199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"/>
          <p:cNvSpPr txBox="1"/>
          <p:nvPr>
            <p:ph type="title"/>
          </p:nvPr>
        </p:nvSpPr>
        <p:spPr>
          <a:xfrm>
            <a:off x="628650" y="127124"/>
            <a:ext cx="7886700" cy="797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Cache Eviction Algorithms</a:t>
            </a:r>
            <a:endParaRPr/>
          </a:p>
        </p:txBody>
      </p:sp>
      <p:sp>
        <p:nvSpPr>
          <p:cNvPr id="144" name="Google Shape;144;p3"/>
          <p:cNvSpPr txBox="1"/>
          <p:nvPr>
            <p:ph idx="1" type="body"/>
          </p:nvPr>
        </p:nvSpPr>
        <p:spPr>
          <a:xfrm>
            <a:off x="182575" y="829274"/>
            <a:ext cx="8069400" cy="4314226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457200" lvl="0" marL="596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en" sz="1900"/>
              <a:t>Client requests a new object</a:t>
            </a:r>
            <a:endParaRPr/>
          </a:p>
          <a:p>
            <a:pPr indent="-457200" lvl="0" marL="596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en" sz="1900"/>
              <a:t>If object in cache</a:t>
            </a:r>
            <a:endParaRPr/>
          </a:p>
          <a:p>
            <a:pPr indent="-457200" lvl="1" marL="10541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en" sz="1600"/>
              <a:t>return the object</a:t>
            </a:r>
            <a:endParaRPr/>
          </a:p>
          <a:p>
            <a:pPr indent="-457200" lvl="0" marL="5969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en" sz="1900"/>
              <a:t>Else:</a:t>
            </a:r>
            <a:endParaRPr/>
          </a:p>
          <a:p>
            <a:pPr indent="-342900" lvl="1" marL="9398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en" sz="1700"/>
              <a:t>Get object from server/provider and return the object to client</a:t>
            </a:r>
            <a:endParaRPr/>
          </a:p>
          <a:p>
            <a:pPr indent="-342900" lvl="1" marL="9398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en" sz="1600"/>
              <a:t>Attempt to insert the object into the cache:</a:t>
            </a:r>
            <a:endParaRPr/>
          </a:p>
          <a:p>
            <a:pPr indent="-31750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en" sz="1300"/>
              <a:t>If Cache full: </a:t>
            </a:r>
            <a:endParaRPr/>
          </a:p>
          <a:p>
            <a:pPr indent="-317500" lvl="3" marL="18288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en" sz="1200"/>
              <a:t>Identify an object in cache to evict</a:t>
            </a:r>
            <a:endParaRPr/>
          </a:p>
          <a:p>
            <a:pPr indent="-317500" lvl="3" marL="18288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en" sz="1200"/>
              <a:t>Evict the object in the cache</a:t>
            </a:r>
            <a:endParaRPr/>
          </a:p>
          <a:p>
            <a:pPr indent="-317500" lvl="3" marL="18288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en" sz="1200"/>
              <a:t>Replace with new object (insert new object)</a:t>
            </a:r>
            <a:endParaRPr/>
          </a:p>
          <a:p>
            <a:pPr indent="-342900" lvl="1" marL="9398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AutoNum type="arabicPeriod"/>
            </a:pPr>
            <a:r>
              <a:rPr lang="en" sz="1600"/>
              <a:t>Admit the new object to the cache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Cache Eviction Algorithms</a:t>
            </a:r>
            <a:endParaRPr/>
          </a:p>
        </p:txBody>
      </p:sp>
      <p:sp>
        <p:nvSpPr>
          <p:cNvPr id="150" name="Google Shape;150;p4"/>
          <p:cNvSpPr txBox="1"/>
          <p:nvPr>
            <p:ph idx="1" type="body"/>
          </p:nvPr>
        </p:nvSpPr>
        <p:spPr>
          <a:xfrm>
            <a:off x="287575" y="1369225"/>
            <a:ext cx="81345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Least recently used (LRU): Evict the object from the cache whose last request is the oldest</a:t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First-in, First-out (FIFO): Evict the object from the cache that has been in the cache the longest</a:t>
            </a:r>
            <a:endParaRPr/>
          </a:p>
          <a:p>
            <a:pPr indent="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  <a:p>
            <a: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Many others...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"/>
          <p:cNvSpPr txBox="1"/>
          <p:nvPr>
            <p:ph type="title"/>
          </p:nvPr>
        </p:nvSpPr>
        <p:spPr>
          <a:xfrm>
            <a:off x="628650" y="121448"/>
            <a:ext cx="7886700" cy="60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LRU</a:t>
            </a:r>
            <a:endParaRPr/>
          </a:p>
        </p:txBody>
      </p:sp>
      <p:sp>
        <p:nvSpPr>
          <p:cNvPr id="156" name="Google Shape;156;p5"/>
          <p:cNvSpPr/>
          <p:nvPr/>
        </p:nvSpPr>
        <p:spPr>
          <a:xfrm>
            <a:off x="71200" y="1602250"/>
            <a:ext cx="2905200" cy="3169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Cache capacity = 50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Cache size =	45 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57" name="Google Shape;157;p5"/>
          <p:cNvSpPr/>
          <p:nvPr/>
        </p:nvSpPr>
        <p:spPr>
          <a:xfrm>
            <a:off x="258950" y="1878075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6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2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13:00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11:00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58" name="Google Shape;158;p5"/>
          <p:cNvSpPr/>
          <p:nvPr/>
        </p:nvSpPr>
        <p:spPr>
          <a:xfrm>
            <a:off x="1643850" y="1878075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10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13:45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13:45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59" name="Google Shape;159;p5"/>
          <p:cNvSpPr/>
          <p:nvPr/>
        </p:nvSpPr>
        <p:spPr>
          <a:xfrm>
            <a:off x="258950" y="26878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15:01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12:01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60" name="Google Shape;160;p5"/>
          <p:cNvSpPr/>
          <p:nvPr/>
        </p:nvSpPr>
        <p:spPr>
          <a:xfrm>
            <a:off x="258950" y="35386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11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8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11:30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61" name="Google Shape;161;p5"/>
          <p:cNvSpPr/>
          <p:nvPr/>
        </p:nvSpPr>
        <p:spPr>
          <a:xfrm>
            <a:off x="1643850" y="26878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4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11:53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11:33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62" name="Google Shape;162;p5"/>
          <p:cNvSpPr/>
          <p:nvPr/>
        </p:nvSpPr>
        <p:spPr>
          <a:xfrm>
            <a:off x="1643850" y="35386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7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17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13:30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63" name="Google Shape;163;p5"/>
          <p:cNvSpPr/>
          <p:nvPr/>
        </p:nvSpPr>
        <p:spPr>
          <a:xfrm>
            <a:off x="665275" y="821425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8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10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__:__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</a:t>
            </a:r>
            <a:r>
              <a:rPr b="0" i="0" lang="en" sz="1000" u="none" cap="none" strike="noStrike">
                <a:solidFill>
                  <a:schemeClr val="dk1"/>
                </a:solidFill>
                <a:latin typeface="Anonymous Pro"/>
                <a:ea typeface="Anonymous Pro"/>
                <a:cs typeface="Anonymous Pro"/>
                <a:sym typeface="Anonymous Pro"/>
              </a:rPr>
              <a:t>__:__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64" name="Google Shape;164;p5"/>
          <p:cNvSpPr/>
          <p:nvPr/>
        </p:nvSpPr>
        <p:spPr>
          <a:xfrm>
            <a:off x="1991825" y="825025"/>
            <a:ext cx="984600" cy="6519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Current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time: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16:00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65" name="Google Shape;165;p5"/>
          <p:cNvSpPr/>
          <p:nvPr/>
        </p:nvSpPr>
        <p:spPr>
          <a:xfrm flipH="1" rot="10800000">
            <a:off x="181950" y="927625"/>
            <a:ext cx="330900" cy="475800"/>
          </a:xfrm>
          <a:prstGeom prst="bentArrow">
            <a:avLst>
              <a:gd fmla="val 38754" name="adj1"/>
              <a:gd fmla="val 50000" name="adj2"/>
              <a:gd fmla="val 25000" name="adj3"/>
              <a:gd fmla="val 75000" name="adj4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6" name="Google Shape;166;p5"/>
          <p:cNvCxnSpPr/>
          <p:nvPr/>
        </p:nvCxnSpPr>
        <p:spPr>
          <a:xfrm flipH="1" rot="10800000">
            <a:off x="116700" y="5049475"/>
            <a:ext cx="8646600" cy="21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0e473ab247_0_0"/>
          <p:cNvSpPr txBox="1"/>
          <p:nvPr>
            <p:ph type="title"/>
          </p:nvPr>
        </p:nvSpPr>
        <p:spPr>
          <a:xfrm>
            <a:off x="628650" y="121448"/>
            <a:ext cx="7886700" cy="60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LRU</a:t>
            </a:r>
            <a:endParaRPr/>
          </a:p>
        </p:txBody>
      </p:sp>
      <p:sp>
        <p:nvSpPr>
          <p:cNvPr id="172" name="Google Shape;172;g30e473ab247_0_0"/>
          <p:cNvSpPr/>
          <p:nvPr/>
        </p:nvSpPr>
        <p:spPr>
          <a:xfrm>
            <a:off x="71200" y="1602250"/>
            <a:ext cx="2905200" cy="3169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Cache capacity = 50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Cache size =	45 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73" name="Google Shape;173;g30e473ab247_0_0"/>
          <p:cNvSpPr/>
          <p:nvPr/>
        </p:nvSpPr>
        <p:spPr>
          <a:xfrm>
            <a:off x="258950" y="1878075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6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2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13:00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11:00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74" name="Google Shape;174;g30e473ab247_0_0"/>
          <p:cNvSpPr/>
          <p:nvPr/>
        </p:nvSpPr>
        <p:spPr>
          <a:xfrm>
            <a:off x="1643850" y="1878075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10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13:45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13:45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75" name="Google Shape;175;g30e473ab247_0_0"/>
          <p:cNvSpPr/>
          <p:nvPr/>
        </p:nvSpPr>
        <p:spPr>
          <a:xfrm>
            <a:off x="258950" y="26878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15:01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12:01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76" name="Google Shape;176;g30e473ab247_0_0"/>
          <p:cNvSpPr/>
          <p:nvPr/>
        </p:nvSpPr>
        <p:spPr>
          <a:xfrm>
            <a:off x="258950" y="35386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11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8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11:30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77" name="Google Shape;177;g30e473ab247_0_0"/>
          <p:cNvSpPr/>
          <p:nvPr/>
        </p:nvSpPr>
        <p:spPr>
          <a:xfrm>
            <a:off x="1643850" y="26878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4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11:53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11:33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78" name="Google Shape;178;g30e473ab247_0_0"/>
          <p:cNvSpPr/>
          <p:nvPr/>
        </p:nvSpPr>
        <p:spPr>
          <a:xfrm>
            <a:off x="1643850" y="35386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7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17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13:30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79" name="Google Shape;179;g30e473ab247_0_0"/>
          <p:cNvSpPr/>
          <p:nvPr/>
        </p:nvSpPr>
        <p:spPr>
          <a:xfrm>
            <a:off x="665275" y="821425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8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10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__:__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</a:t>
            </a:r>
            <a:r>
              <a:rPr b="0" i="0" lang="en" sz="1000" u="none" cap="none" strike="noStrike">
                <a:solidFill>
                  <a:schemeClr val="dk1"/>
                </a:solidFill>
                <a:latin typeface="Anonymous Pro"/>
                <a:ea typeface="Anonymous Pro"/>
                <a:cs typeface="Anonymous Pro"/>
                <a:sym typeface="Anonymous Pro"/>
              </a:rPr>
              <a:t>__:__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80" name="Google Shape;180;g30e473ab247_0_0"/>
          <p:cNvSpPr/>
          <p:nvPr/>
        </p:nvSpPr>
        <p:spPr>
          <a:xfrm>
            <a:off x="1991825" y="825025"/>
            <a:ext cx="984600" cy="6519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Current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time: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16:00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81" name="Google Shape;181;g30e473ab247_0_0"/>
          <p:cNvSpPr/>
          <p:nvPr/>
        </p:nvSpPr>
        <p:spPr>
          <a:xfrm flipH="1" rot="10800000">
            <a:off x="181950" y="927625"/>
            <a:ext cx="330900" cy="475800"/>
          </a:xfrm>
          <a:prstGeom prst="bentArrow">
            <a:avLst>
              <a:gd fmla="val 38754" name="adj1"/>
              <a:gd fmla="val 50000" name="adj2"/>
              <a:gd fmla="val 25000" name="adj3"/>
              <a:gd fmla="val 75000" name="adj4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g30e473ab247_0_0"/>
          <p:cNvSpPr/>
          <p:nvPr/>
        </p:nvSpPr>
        <p:spPr>
          <a:xfrm>
            <a:off x="3119200" y="1602250"/>
            <a:ext cx="2905200" cy="3169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Cache capacity = 50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Cache size =	45 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83" name="Google Shape;183;g30e473ab247_0_0"/>
          <p:cNvSpPr/>
          <p:nvPr/>
        </p:nvSpPr>
        <p:spPr>
          <a:xfrm>
            <a:off x="3306950" y="1878075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6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2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13:00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11:00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84" name="Google Shape;184;g30e473ab247_0_0"/>
          <p:cNvSpPr/>
          <p:nvPr/>
        </p:nvSpPr>
        <p:spPr>
          <a:xfrm>
            <a:off x="4691850" y="1878075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10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13:45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13:45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85" name="Google Shape;185;g30e473ab247_0_0"/>
          <p:cNvSpPr/>
          <p:nvPr/>
        </p:nvSpPr>
        <p:spPr>
          <a:xfrm>
            <a:off x="3306950" y="26878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15:01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12:01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86" name="Google Shape;186;g30e473ab247_0_0"/>
          <p:cNvSpPr/>
          <p:nvPr/>
        </p:nvSpPr>
        <p:spPr>
          <a:xfrm>
            <a:off x="3306950" y="35386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11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8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11:30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87" name="Google Shape;187;g30e473ab247_0_0"/>
          <p:cNvSpPr/>
          <p:nvPr/>
        </p:nvSpPr>
        <p:spPr>
          <a:xfrm>
            <a:off x="4691850" y="26878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4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11:53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11:33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88" name="Google Shape;188;g30e473ab247_0_0"/>
          <p:cNvSpPr/>
          <p:nvPr/>
        </p:nvSpPr>
        <p:spPr>
          <a:xfrm>
            <a:off x="4691850" y="35386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7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17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13:30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89" name="Google Shape;189;g30e473ab247_0_0"/>
          <p:cNvSpPr/>
          <p:nvPr/>
        </p:nvSpPr>
        <p:spPr>
          <a:xfrm>
            <a:off x="3484675" y="821425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8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10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__:__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</a:t>
            </a:r>
            <a:r>
              <a:rPr b="0" i="0" lang="en" sz="1000" u="none" cap="none" strike="noStrike">
                <a:solidFill>
                  <a:schemeClr val="dk1"/>
                </a:solidFill>
                <a:latin typeface="Anonymous Pro"/>
                <a:ea typeface="Anonymous Pro"/>
                <a:cs typeface="Anonymous Pro"/>
                <a:sym typeface="Anonymous Pro"/>
              </a:rPr>
              <a:t>__:__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90" name="Google Shape;190;g30e473ab247_0_0"/>
          <p:cNvSpPr/>
          <p:nvPr/>
        </p:nvSpPr>
        <p:spPr>
          <a:xfrm>
            <a:off x="4811225" y="825025"/>
            <a:ext cx="984600" cy="6519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Current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time: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16:00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91" name="Google Shape;191;g30e473ab247_0_0"/>
          <p:cNvSpPr/>
          <p:nvPr/>
        </p:nvSpPr>
        <p:spPr>
          <a:xfrm>
            <a:off x="6167200" y="1602250"/>
            <a:ext cx="2905200" cy="3169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Cache capacity = 50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Cache size =	47 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92" name="Google Shape;192;g30e473ab247_0_0"/>
          <p:cNvSpPr/>
          <p:nvPr/>
        </p:nvSpPr>
        <p:spPr>
          <a:xfrm>
            <a:off x="6354950" y="1878075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6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2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13:00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11:00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93" name="Google Shape;193;g30e473ab247_0_0"/>
          <p:cNvSpPr/>
          <p:nvPr/>
        </p:nvSpPr>
        <p:spPr>
          <a:xfrm>
            <a:off x="7739850" y="1878075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10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13:45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13:45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94" name="Google Shape;194;g30e473ab247_0_0"/>
          <p:cNvSpPr/>
          <p:nvPr/>
        </p:nvSpPr>
        <p:spPr>
          <a:xfrm>
            <a:off x="6354950" y="26878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15:01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12:01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95" name="Google Shape;195;g30e473ab247_0_0"/>
          <p:cNvSpPr/>
          <p:nvPr/>
        </p:nvSpPr>
        <p:spPr>
          <a:xfrm>
            <a:off x="7739850" y="26878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4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11:53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11:33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96" name="Google Shape;196;g30e473ab247_0_0"/>
          <p:cNvSpPr/>
          <p:nvPr/>
        </p:nvSpPr>
        <p:spPr>
          <a:xfrm>
            <a:off x="7739850" y="35386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7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17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13:30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97" name="Google Shape;197;g30e473ab247_0_0"/>
          <p:cNvSpPr/>
          <p:nvPr/>
        </p:nvSpPr>
        <p:spPr>
          <a:xfrm>
            <a:off x="6338050" y="35386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8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10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16:00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</a:t>
            </a:r>
            <a:r>
              <a:rPr b="0" i="0" lang="en" sz="1000" u="none" cap="none" strike="noStrike">
                <a:solidFill>
                  <a:schemeClr val="dk1"/>
                </a:solidFill>
                <a:latin typeface="Anonymous Pro"/>
                <a:ea typeface="Anonymous Pro"/>
                <a:cs typeface="Anonymous Pro"/>
                <a:sym typeface="Anonymous Pro"/>
              </a:rPr>
              <a:t>16:00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198" name="Google Shape;198;g30e473ab247_0_0"/>
          <p:cNvSpPr/>
          <p:nvPr/>
        </p:nvSpPr>
        <p:spPr>
          <a:xfrm>
            <a:off x="3216300" y="3456700"/>
            <a:ext cx="1367700" cy="8157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g30e473ab247_0_0"/>
          <p:cNvSpPr/>
          <p:nvPr/>
        </p:nvSpPr>
        <p:spPr>
          <a:xfrm>
            <a:off x="6239375" y="3456700"/>
            <a:ext cx="1367700" cy="8157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0" name="Google Shape;200;g30e473ab247_0_0"/>
          <p:cNvCxnSpPr/>
          <p:nvPr/>
        </p:nvCxnSpPr>
        <p:spPr>
          <a:xfrm flipH="1" rot="10800000">
            <a:off x="116700" y="5049475"/>
            <a:ext cx="8646600" cy="213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201" name="Google Shape;201;g30e473ab247_0_0"/>
          <p:cNvSpPr txBox="1"/>
          <p:nvPr/>
        </p:nvSpPr>
        <p:spPr>
          <a:xfrm>
            <a:off x="8795450" y="4818775"/>
            <a:ext cx="220200" cy="1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7"/>
          <p:cNvSpPr txBox="1"/>
          <p:nvPr>
            <p:ph type="title"/>
          </p:nvPr>
        </p:nvSpPr>
        <p:spPr>
          <a:xfrm>
            <a:off x="628650" y="121448"/>
            <a:ext cx="7886700" cy="60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FIFO</a:t>
            </a:r>
            <a:endParaRPr/>
          </a:p>
        </p:txBody>
      </p:sp>
      <p:sp>
        <p:nvSpPr>
          <p:cNvPr id="207" name="Google Shape;207;p7"/>
          <p:cNvSpPr/>
          <p:nvPr/>
        </p:nvSpPr>
        <p:spPr>
          <a:xfrm>
            <a:off x="71200" y="1830850"/>
            <a:ext cx="2905200" cy="3169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Cache capacity = 5</a:t>
            </a:r>
            <a:r>
              <a:rPr lang="en">
                <a:latin typeface="Anonymous Pro"/>
                <a:ea typeface="Anonymous Pro"/>
                <a:cs typeface="Anonymous Pro"/>
                <a:sym typeface="Anonymous Pro"/>
              </a:rPr>
              <a:t>0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Cache size =	45 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08" name="Google Shape;208;p7"/>
          <p:cNvSpPr/>
          <p:nvPr/>
        </p:nvSpPr>
        <p:spPr>
          <a:xfrm>
            <a:off x="258950" y="29164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6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</a:t>
            </a:r>
            <a:r>
              <a:rPr lang="en" sz="1000">
                <a:latin typeface="Anonymous Pro"/>
                <a:ea typeface="Anonymous Pro"/>
                <a:cs typeface="Anonymous Pro"/>
                <a:sym typeface="Anonymous Pro"/>
              </a:rPr>
              <a:t>8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13:00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11:00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09" name="Google Shape;209;p7"/>
          <p:cNvSpPr/>
          <p:nvPr/>
        </p:nvSpPr>
        <p:spPr>
          <a:xfrm>
            <a:off x="1643850" y="2106675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10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13:45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13:45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10" name="Google Shape;210;p7"/>
          <p:cNvSpPr/>
          <p:nvPr/>
        </p:nvSpPr>
        <p:spPr>
          <a:xfrm>
            <a:off x="258950" y="2106675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15:01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12:01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11" name="Google Shape;211;p7"/>
          <p:cNvSpPr/>
          <p:nvPr/>
        </p:nvSpPr>
        <p:spPr>
          <a:xfrm>
            <a:off x="258950" y="37672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11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8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09:11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12" name="Google Shape;212;p7"/>
          <p:cNvSpPr/>
          <p:nvPr/>
        </p:nvSpPr>
        <p:spPr>
          <a:xfrm>
            <a:off x="1643850" y="29164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4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10:30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01:33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13" name="Google Shape;213;p7"/>
          <p:cNvSpPr/>
          <p:nvPr/>
        </p:nvSpPr>
        <p:spPr>
          <a:xfrm>
            <a:off x="1643850" y="37672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7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</a:t>
            </a: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1</a:t>
            </a:r>
            <a:r>
              <a:rPr lang="en" sz="1000">
                <a:latin typeface="Anonymous Pro"/>
                <a:ea typeface="Anonymous Pro"/>
                <a:cs typeface="Anonymous Pro"/>
                <a:sym typeface="Anonymous Pro"/>
              </a:rPr>
              <a:t>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13:30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14" name="Google Shape;214;p7"/>
          <p:cNvSpPr/>
          <p:nvPr/>
        </p:nvSpPr>
        <p:spPr>
          <a:xfrm>
            <a:off x="665275" y="1050025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8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10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__:__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</a:t>
            </a:r>
            <a:r>
              <a:rPr b="0" i="0" lang="en" sz="1000" u="none" cap="none" strike="noStrike">
                <a:solidFill>
                  <a:schemeClr val="dk1"/>
                </a:solidFill>
                <a:latin typeface="Anonymous Pro"/>
                <a:ea typeface="Anonymous Pro"/>
                <a:cs typeface="Anonymous Pro"/>
                <a:sym typeface="Anonymous Pro"/>
              </a:rPr>
              <a:t>__:__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15" name="Google Shape;215;p7"/>
          <p:cNvSpPr/>
          <p:nvPr/>
        </p:nvSpPr>
        <p:spPr>
          <a:xfrm>
            <a:off x="1991825" y="1053625"/>
            <a:ext cx="984600" cy="6519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Current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time: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16:00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16" name="Google Shape;216;p7"/>
          <p:cNvSpPr/>
          <p:nvPr/>
        </p:nvSpPr>
        <p:spPr>
          <a:xfrm flipH="1" rot="10800000">
            <a:off x="181950" y="1156225"/>
            <a:ext cx="330900" cy="475800"/>
          </a:xfrm>
          <a:prstGeom prst="bentArrow">
            <a:avLst>
              <a:gd fmla="val 38754" name="adj1"/>
              <a:gd fmla="val 50000" name="adj2"/>
              <a:gd fmla="val 25000" name="adj3"/>
              <a:gd fmla="val 75000" name="adj4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7"/>
          <p:cNvSpPr/>
          <p:nvPr/>
        </p:nvSpPr>
        <p:spPr>
          <a:xfrm>
            <a:off x="258950" y="37672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11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8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11:30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18" name="Google Shape;218;p7"/>
          <p:cNvSpPr/>
          <p:nvPr/>
        </p:nvSpPr>
        <p:spPr>
          <a:xfrm>
            <a:off x="1643850" y="29164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4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11:53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11:33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30e473ab247_0_34"/>
          <p:cNvSpPr txBox="1"/>
          <p:nvPr>
            <p:ph type="title"/>
          </p:nvPr>
        </p:nvSpPr>
        <p:spPr>
          <a:xfrm>
            <a:off x="628650" y="121448"/>
            <a:ext cx="7886700" cy="60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/>
              <a:t>FIFO</a:t>
            </a:r>
            <a:endParaRPr/>
          </a:p>
        </p:txBody>
      </p:sp>
      <p:sp>
        <p:nvSpPr>
          <p:cNvPr id="224" name="Google Shape;224;g30e473ab247_0_34"/>
          <p:cNvSpPr/>
          <p:nvPr/>
        </p:nvSpPr>
        <p:spPr>
          <a:xfrm>
            <a:off x="71200" y="1830850"/>
            <a:ext cx="2905200" cy="3169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Cache capacity = 5</a:t>
            </a:r>
            <a:r>
              <a:rPr lang="en">
                <a:latin typeface="Anonymous Pro"/>
                <a:ea typeface="Anonymous Pro"/>
                <a:cs typeface="Anonymous Pro"/>
                <a:sym typeface="Anonymous Pro"/>
              </a:rPr>
              <a:t>0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Cache size =	45 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25" name="Google Shape;225;g30e473ab247_0_34"/>
          <p:cNvSpPr/>
          <p:nvPr/>
        </p:nvSpPr>
        <p:spPr>
          <a:xfrm>
            <a:off x="258950" y="29164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6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</a:t>
            </a:r>
            <a:r>
              <a:rPr lang="en" sz="1000">
                <a:latin typeface="Anonymous Pro"/>
                <a:ea typeface="Anonymous Pro"/>
                <a:cs typeface="Anonymous Pro"/>
                <a:sym typeface="Anonymous Pro"/>
              </a:rPr>
              <a:t>8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13:00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11:00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26" name="Google Shape;226;g30e473ab247_0_34"/>
          <p:cNvSpPr/>
          <p:nvPr/>
        </p:nvSpPr>
        <p:spPr>
          <a:xfrm>
            <a:off x="1643850" y="2106675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10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13:45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13:45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27" name="Google Shape;227;g30e473ab247_0_34"/>
          <p:cNvSpPr/>
          <p:nvPr/>
        </p:nvSpPr>
        <p:spPr>
          <a:xfrm>
            <a:off x="258950" y="2106675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15:01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12:01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28" name="Google Shape;228;g30e473ab247_0_34"/>
          <p:cNvSpPr/>
          <p:nvPr/>
        </p:nvSpPr>
        <p:spPr>
          <a:xfrm>
            <a:off x="258950" y="37672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11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8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09:11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29" name="Google Shape;229;g30e473ab247_0_34"/>
          <p:cNvSpPr/>
          <p:nvPr/>
        </p:nvSpPr>
        <p:spPr>
          <a:xfrm>
            <a:off x="1643850" y="29164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4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10:30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01:33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30" name="Google Shape;230;g30e473ab247_0_34"/>
          <p:cNvSpPr/>
          <p:nvPr/>
        </p:nvSpPr>
        <p:spPr>
          <a:xfrm>
            <a:off x="1643850" y="37672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7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</a:t>
            </a: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1</a:t>
            </a:r>
            <a:r>
              <a:rPr lang="en" sz="1000">
                <a:latin typeface="Anonymous Pro"/>
                <a:ea typeface="Anonymous Pro"/>
                <a:cs typeface="Anonymous Pro"/>
                <a:sym typeface="Anonymous Pro"/>
              </a:rPr>
              <a:t>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13:30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31" name="Google Shape;231;g30e473ab247_0_34"/>
          <p:cNvSpPr/>
          <p:nvPr/>
        </p:nvSpPr>
        <p:spPr>
          <a:xfrm>
            <a:off x="665275" y="1050025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8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10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__:__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</a:t>
            </a:r>
            <a:r>
              <a:rPr b="0" i="0" lang="en" sz="1000" u="none" cap="none" strike="noStrike">
                <a:solidFill>
                  <a:schemeClr val="dk1"/>
                </a:solidFill>
                <a:latin typeface="Anonymous Pro"/>
                <a:ea typeface="Anonymous Pro"/>
                <a:cs typeface="Anonymous Pro"/>
                <a:sym typeface="Anonymous Pro"/>
              </a:rPr>
              <a:t>__:__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32" name="Google Shape;232;g30e473ab247_0_34"/>
          <p:cNvSpPr/>
          <p:nvPr/>
        </p:nvSpPr>
        <p:spPr>
          <a:xfrm>
            <a:off x="1991825" y="1053625"/>
            <a:ext cx="984600" cy="6519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Current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time: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16:00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33" name="Google Shape;233;g30e473ab247_0_34"/>
          <p:cNvSpPr/>
          <p:nvPr/>
        </p:nvSpPr>
        <p:spPr>
          <a:xfrm flipH="1" rot="10800000">
            <a:off x="181950" y="1156225"/>
            <a:ext cx="330900" cy="475800"/>
          </a:xfrm>
          <a:prstGeom prst="bentArrow">
            <a:avLst>
              <a:gd fmla="val 38754" name="adj1"/>
              <a:gd fmla="val 50000" name="adj2"/>
              <a:gd fmla="val 25000" name="adj3"/>
              <a:gd fmla="val 75000" name="adj4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g30e473ab247_0_34"/>
          <p:cNvSpPr/>
          <p:nvPr/>
        </p:nvSpPr>
        <p:spPr>
          <a:xfrm>
            <a:off x="3119200" y="1830850"/>
            <a:ext cx="2905200" cy="3169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Cache capacity = 5</a:t>
            </a:r>
            <a:r>
              <a:rPr lang="en">
                <a:latin typeface="Anonymous Pro"/>
                <a:ea typeface="Anonymous Pro"/>
                <a:cs typeface="Anonymous Pro"/>
                <a:sym typeface="Anonymous Pro"/>
              </a:rPr>
              <a:t>0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Cache size =	45 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35" name="Google Shape;235;g30e473ab247_0_34"/>
          <p:cNvSpPr/>
          <p:nvPr/>
        </p:nvSpPr>
        <p:spPr>
          <a:xfrm>
            <a:off x="3306950" y="29164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6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</a:t>
            </a:r>
            <a:r>
              <a:rPr lang="en" sz="1000">
                <a:latin typeface="Anonymous Pro"/>
                <a:ea typeface="Anonymous Pro"/>
                <a:cs typeface="Anonymous Pro"/>
                <a:sym typeface="Anonymous Pro"/>
              </a:rPr>
              <a:t>8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13:00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11:00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36" name="Google Shape;236;g30e473ab247_0_34"/>
          <p:cNvSpPr/>
          <p:nvPr/>
        </p:nvSpPr>
        <p:spPr>
          <a:xfrm>
            <a:off x="4691850" y="2106675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10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13:45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13:45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37" name="Google Shape;237;g30e473ab247_0_34"/>
          <p:cNvSpPr/>
          <p:nvPr/>
        </p:nvSpPr>
        <p:spPr>
          <a:xfrm>
            <a:off x="3306950" y="2106675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15:01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12:01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38" name="Google Shape;238;g30e473ab247_0_34"/>
          <p:cNvSpPr/>
          <p:nvPr/>
        </p:nvSpPr>
        <p:spPr>
          <a:xfrm>
            <a:off x="3306950" y="37672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11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8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11:30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39" name="Google Shape;239;g30e473ab247_0_34"/>
          <p:cNvSpPr/>
          <p:nvPr/>
        </p:nvSpPr>
        <p:spPr>
          <a:xfrm>
            <a:off x="4691850" y="29164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4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11:53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11:33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40" name="Google Shape;240;g30e473ab247_0_34"/>
          <p:cNvSpPr/>
          <p:nvPr/>
        </p:nvSpPr>
        <p:spPr>
          <a:xfrm>
            <a:off x="4691850" y="37672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7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</a:t>
            </a: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1</a:t>
            </a:r>
            <a:r>
              <a:rPr lang="en" sz="1000">
                <a:latin typeface="Anonymous Pro"/>
                <a:ea typeface="Anonymous Pro"/>
                <a:cs typeface="Anonymous Pro"/>
                <a:sym typeface="Anonymous Pro"/>
              </a:rPr>
              <a:t>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13:30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41" name="Google Shape;241;g30e473ab247_0_34"/>
          <p:cNvSpPr/>
          <p:nvPr/>
        </p:nvSpPr>
        <p:spPr>
          <a:xfrm>
            <a:off x="3484675" y="1050025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8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10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__:__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</a:t>
            </a:r>
            <a:r>
              <a:rPr b="0" i="0" lang="en" sz="1000" u="none" cap="none" strike="noStrike">
                <a:solidFill>
                  <a:schemeClr val="dk1"/>
                </a:solidFill>
                <a:latin typeface="Anonymous Pro"/>
                <a:ea typeface="Anonymous Pro"/>
                <a:cs typeface="Anonymous Pro"/>
                <a:sym typeface="Anonymous Pro"/>
              </a:rPr>
              <a:t>__:__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42" name="Google Shape;242;g30e473ab247_0_34"/>
          <p:cNvSpPr/>
          <p:nvPr/>
        </p:nvSpPr>
        <p:spPr>
          <a:xfrm>
            <a:off x="4811225" y="1053625"/>
            <a:ext cx="984600" cy="651900"/>
          </a:xfrm>
          <a:prstGeom prst="roundRect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Current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time: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16:00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43" name="Google Shape;243;g30e473ab247_0_34"/>
          <p:cNvSpPr/>
          <p:nvPr/>
        </p:nvSpPr>
        <p:spPr>
          <a:xfrm>
            <a:off x="6167200" y="1830850"/>
            <a:ext cx="2905200" cy="31695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Cache capacity = </a:t>
            </a:r>
            <a:r>
              <a:rPr lang="en">
                <a:latin typeface="Anonymous Pro"/>
                <a:ea typeface="Anonymous Pro"/>
                <a:cs typeface="Anonymous Pro"/>
                <a:sym typeface="Anonymous Pro"/>
              </a:rPr>
              <a:t>50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Cache size =	</a:t>
            </a:r>
            <a:r>
              <a:rPr lang="en">
                <a:latin typeface="Anonymous Pro"/>
                <a:ea typeface="Anonymous Pro"/>
                <a:cs typeface="Anonymous Pro"/>
                <a:sym typeface="Anonymous Pro"/>
              </a:rPr>
              <a:t>47</a:t>
            </a:r>
            <a:r>
              <a:rPr b="0" i="0" lang="en" sz="14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44" name="Google Shape;244;g30e473ab247_0_34"/>
          <p:cNvSpPr/>
          <p:nvPr/>
        </p:nvSpPr>
        <p:spPr>
          <a:xfrm>
            <a:off x="6354950" y="2936938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8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</a:t>
            </a: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10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16:00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16:00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45" name="Google Shape;245;g30e473ab247_0_34"/>
          <p:cNvSpPr/>
          <p:nvPr/>
        </p:nvSpPr>
        <p:spPr>
          <a:xfrm>
            <a:off x="7739850" y="2106675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10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13:45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13:45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46" name="Google Shape;246;g30e473ab247_0_34"/>
          <p:cNvSpPr/>
          <p:nvPr/>
        </p:nvSpPr>
        <p:spPr>
          <a:xfrm>
            <a:off x="6354950" y="2106688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15:01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12:01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47" name="Google Shape;247;g30e473ab247_0_34"/>
          <p:cNvSpPr/>
          <p:nvPr/>
        </p:nvSpPr>
        <p:spPr>
          <a:xfrm>
            <a:off x="7739850" y="29164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4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11:53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11:33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48" name="Google Shape;248;g30e473ab247_0_34"/>
          <p:cNvSpPr/>
          <p:nvPr/>
        </p:nvSpPr>
        <p:spPr>
          <a:xfrm>
            <a:off x="7739850" y="37672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7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</a:t>
            </a: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1</a:t>
            </a:r>
            <a:r>
              <a:rPr lang="en" sz="1000">
                <a:latin typeface="Anonymous Pro"/>
                <a:ea typeface="Anonymous Pro"/>
                <a:cs typeface="Anonymous Pro"/>
                <a:sym typeface="Anonymous Pro"/>
              </a:rPr>
              <a:t>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13:30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13:30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49" name="Google Shape;249;g30e473ab247_0_34"/>
          <p:cNvSpPr/>
          <p:nvPr/>
        </p:nvSpPr>
        <p:spPr>
          <a:xfrm>
            <a:off x="6338050" y="37672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11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8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11:30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</a:t>
            </a:r>
            <a:r>
              <a:rPr b="0" i="0" lang="en" sz="1000" u="none" cap="none" strike="noStrike">
                <a:solidFill>
                  <a:schemeClr val="dk1"/>
                </a:solidFill>
                <a:latin typeface="Anonymous Pro"/>
                <a:ea typeface="Anonymous Pro"/>
                <a:cs typeface="Anonymous Pro"/>
                <a:sym typeface="Anonymous Pro"/>
              </a:rPr>
              <a:t>11:30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50" name="Google Shape;250;g30e473ab247_0_34"/>
          <p:cNvSpPr/>
          <p:nvPr/>
        </p:nvSpPr>
        <p:spPr>
          <a:xfrm>
            <a:off x="258950" y="37672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11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8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11:30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11:30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51" name="Google Shape;251;g30e473ab247_0_34"/>
          <p:cNvSpPr/>
          <p:nvPr/>
        </p:nvSpPr>
        <p:spPr>
          <a:xfrm>
            <a:off x="1643850" y="2916400"/>
            <a:ext cx="1203300" cy="6519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id:      4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size:    5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request: 11:53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" sz="1000" u="none" cap="none" strike="noStrike">
                <a:solidFill>
                  <a:srgbClr val="000000"/>
                </a:solidFill>
                <a:latin typeface="Anonymous Pro"/>
                <a:ea typeface="Anonymous Pro"/>
                <a:cs typeface="Anonymous Pro"/>
                <a:sym typeface="Anonymous Pro"/>
              </a:rPr>
              <a:t>admit:   11:33</a:t>
            </a:r>
            <a:endParaRPr b="0" i="0" sz="1000" u="none" cap="none" strike="noStrike">
              <a:solidFill>
                <a:srgbClr val="000000"/>
              </a:solidFill>
              <a:latin typeface="Anonymous Pro"/>
              <a:ea typeface="Anonymous Pro"/>
              <a:cs typeface="Anonymous Pro"/>
              <a:sym typeface="Anonymous Pro"/>
            </a:endParaRPr>
          </a:p>
        </p:txBody>
      </p:sp>
      <p:sp>
        <p:nvSpPr>
          <p:cNvPr id="252" name="Google Shape;252;g30e473ab247_0_34"/>
          <p:cNvSpPr/>
          <p:nvPr/>
        </p:nvSpPr>
        <p:spPr>
          <a:xfrm>
            <a:off x="3224750" y="2834500"/>
            <a:ext cx="1367700" cy="8157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g30e473ab247_0_34"/>
          <p:cNvSpPr/>
          <p:nvPr/>
        </p:nvSpPr>
        <p:spPr>
          <a:xfrm>
            <a:off x="6296450" y="2855038"/>
            <a:ext cx="1367700" cy="8157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