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nonymous Pro"/>
      <p:regular r:id="rId26"/>
      <p:bold r:id="rId27"/>
      <p:italic r:id="rId28"/>
      <p:boldItalic r:id="rId29"/>
    </p:embeddedFont>
    <p:embeddedFont>
      <p:font typeface="Roboto Mono"/>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8" roundtripDataSignature="AMtx7mhkIAX1yPv/W8Nh+bQlZiQ/gE99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onymousPro-regular.fntdata"/><Relationship Id="rId25" Type="http://schemas.openxmlformats.org/officeDocument/2006/relationships/slide" Target="slides/slide20.xml"/><Relationship Id="rId28" Type="http://schemas.openxmlformats.org/officeDocument/2006/relationships/font" Target="fonts/AnonymousPro-italic.fntdata"/><Relationship Id="rId27" Type="http://schemas.openxmlformats.org/officeDocument/2006/relationships/font" Target="fonts/Anonymous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onymousPr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bold.fntdata"/><Relationship Id="rId30" Type="http://schemas.openxmlformats.org/officeDocument/2006/relationships/font" Target="fonts/RobotoMono-regular.fntdata"/><Relationship Id="rId11" Type="http://schemas.openxmlformats.org/officeDocument/2006/relationships/slide" Target="slides/slide6.xml"/><Relationship Id="rId33" Type="http://schemas.openxmlformats.org/officeDocument/2006/relationships/font" Target="fonts/RobotoMono-boldItalic.fntdata"/><Relationship Id="rId10" Type="http://schemas.openxmlformats.org/officeDocument/2006/relationships/slide" Target="slides/slide5.xml"/><Relationship Id="rId32" Type="http://schemas.openxmlformats.org/officeDocument/2006/relationships/font" Target="fonts/RobotoMono-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xyz.c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5a48d3229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5a48d3229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Let’s talk about HTTP!</a:t>
            </a:r>
            <a:endParaRPr/>
          </a:p>
          <a:p>
            <a:pPr indent="-298450" lvl="0" marL="457200" rtl="0" algn="l">
              <a:lnSpc>
                <a:spcPct val="100000"/>
              </a:lnSpc>
              <a:spcBef>
                <a:spcPts val="0"/>
              </a:spcBef>
              <a:spcAft>
                <a:spcPts val="0"/>
              </a:spcAft>
              <a:buSzPts val="1100"/>
              <a:buChar char="●"/>
            </a:pPr>
            <a:r>
              <a:rPr lang="en"/>
              <a:t>HTTP is an application layer protocol for distributing hypertext, in other words, HTML web pages</a:t>
            </a:r>
            <a:endParaRPr/>
          </a:p>
          <a:p>
            <a:pPr indent="-298450" lvl="0" marL="457200" rtl="0" algn="l">
              <a:lnSpc>
                <a:spcPct val="100000"/>
              </a:lnSpc>
              <a:spcBef>
                <a:spcPts val="0"/>
              </a:spcBef>
              <a:spcAft>
                <a:spcPts val="0"/>
              </a:spcAft>
              <a:buSzPts val="1100"/>
              <a:buChar char="●"/>
            </a:pPr>
            <a:r>
              <a:rPr lang="en"/>
              <a:t>It is short for</a:t>
            </a:r>
            <a:r>
              <a:rPr lang="en"/>
              <a:t> HyperText Transfer Protocol and it is built on top of TCP, the transport layer protocol</a:t>
            </a:r>
            <a:endParaRPr/>
          </a:p>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HTTP operates in a call and response fashion</a:t>
            </a:r>
            <a:endParaRPr/>
          </a:p>
          <a:p>
            <a:pPr indent="-298450" lvl="0" marL="457200" rtl="0" algn="l">
              <a:lnSpc>
                <a:spcPct val="100000"/>
              </a:lnSpc>
              <a:spcBef>
                <a:spcPts val="0"/>
              </a:spcBef>
              <a:spcAft>
                <a:spcPts val="0"/>
              </a:spcAft>
              <a:buSzPts val="1100"/>
              <a:buChar char="●"/>
            </a:pPr>
            <a:r>
              <a:rPr lang="en"/>
              <a:t>Once a client has established a connection, it can issue an HTTP request, and the server will issue an ensuing response</a:t>
            </a:r>
            <a:endParaRPr/>
          </a:p>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It is a stateless protocol, meaning that there’s no state required to be kept by the client or server in order for the protocol to work</a:t>
            </a:r>
            <a:endParaRPr/>
          </a:p>
          <a:p>
            <a:pPr indent="-298450" lvl="0" marL="457200" rtl="0" algn="l">
              <a:lnSpc>
                <a:spcPct val="100000"/>
              </a:lnSpc>
              <a:spcBef>
                <a:spcPts val="0"/>
              </a:spcBef>
              <a:spcAft>
                <a:spcPts val="0"/>
              </a:spcAft>
              <a:buSzPts val="1100"/>
              <a:buChar char="●"/>
            </a:pPr>
            <a:r>
              <a:rPr lang="en"/>
              <a:t>However, there is an optional way for state to persist: Cookies!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URLs refer to uniform resource locator</a:t>
            </a:r>
            <a:endParaRPr/>
          </a:p>
          <a:p>
            <a:pPr indent="-298450" lvl="1" marL="914400" rtl="0" algn="l">
              <a:lnSpc>
                <a:spcPct val="100000"/>
              </a:lnSpc>
              <a:spcBef>
                <a:spcPts val="0"/>
              </a:spcBef>
              <a:spcAft>
                <a:spcPts val="0"/>
              </a:spcAft>
              <a:buSzPts val="1100"/>
              <a:buChar char="○"/>
            </a:pPr>
            <a:r>
              <a:rPr lang="en"/>
              <a:t>“Uniform” means that it can interact with different </a:t>
            </a:r>
            <a:r>
              <a:rPr lang="en"/>
              <a:t>resource</a:t>
            </a:r>
            <a:r>
              <a:rPr lang="en"/>
              <a:t> such as file/webpage/email address</a:t>
            </a:r>
            <a:endParaRPr/>
          </a:p>
          <a:p>
            <a:pPr indent="-298450" lvl="0" marL="457200" rtl="0" algn="l">
              <a:lnSpc>
                <a:spcPct val="100000"/>
              </a:lnSpc>
              <a:spcBef>
                <a:spcPts val="0"/>
              </a:spcBef>
              <a:spcAft>
                <a:spcPts val="0"/>
              </a:spcAft>
              <a:buSzPts val="1100"/>
              <a:buChar char="●"/>
            </a:pPr>
            <a:r>
              <a:rPr lang="en"/>
              <a:t>Scheme:</a:t>
            </a:r>
            <a:endParaRPr/>
          </a:p>
          <a:p>
            <a:pPr indent="-298450" lvl="1" marL="914400" rtl="0" algn="l">
              <a:lnSpc>
                <a:spcPct val="100000"/>
              </a:lnSpc>
              <a:spcBef>
                <a:spcPts val="0"/>
              </a:spcBef>
              <a:spcAft>
                <a:spcPts val="0"/>
              </a:spcAft>
              <a:buSzPts val="1100"/>
              <a:buChar char="○"/>
            </a:pPr>
            <a:r>
              <a:rPr lang="en"/>
              <a:t>Specify the protocol used when client is interacting with the server</a:t>
            </a:r>
            <a:endParaRPr/>
          </a:p>
          <a:p>
            <a:pPr indent="-298450" lvl="1" marL="914400" rtl="0" algn="l">
              <a:lnSpc>
                <a:spcPct val="100000"/>
              </a:lnSpc>
              <a:spcBef>
                <a:spcPts val="0"/>
              </a:spcBef>
              <a:spcAft>
                <a:spcPts val="0"/>
              </a:spcAft>
              <a:buSzPts val="1100"/>
              <a:buChar char="○"/>
            </a:pPr>
            <a:r>
              <a:rPr lang="en"/>
              <a:t>HTTP: Use HTTP protocol to communicate. Usually webpage</a:t>
            </a:r>
            <a:endParaRPr/>
          </a:p>
          <a:p>
            <a:pPr indent="-298450" lvl="1" marL="914400" rtl="0" algn="l">
              <a:lnSpc>
                <a:spcPct val="100000"/>
              </a:lnSpc>
              <a:spcBef>
                <a:spcPts val="0"/>
              </a:spcBef>
              <a:spcAft>
                <a:spcPts val="0"/>
              </a:spcAft>
              <a:buSzPts val="1100"/>
              <a:buChar char="○"/>
            </a:pPr>
            <a:r>
              <a:rPr lang="en"/>
              <a:t>FTP: File transfer protocol. Transfer files between clients and server</a:t>
            </a:r>
            <a:endParaRPr/>
          </a:p>
          <a:p>
            <a:pPr indent="-298450" lvl="0" marL="457200" rtl="0" algn="l">
              <a:lnSpc>
                <a:spcPct val="100000"/>
              </a:lnSpc>
              <a:spcBef>
                <a:spcPts val="0"/>
              </a:spcBef>
              <a:spcAft>
                <a:spcPts val="0"/>
              </a:spcAft>
              <a:buSzPts val="1100"/>
              <a:buChar char="●"/>
            </a:pPr>
            <a:r>
              <a:rPr lang="en"/>
              <a:t>Authority:</a:t>
            </a:r>
            <a:endParaRPr/>
          </a:p>
          <a:p>
            <a:pPr indent="-298450" lvl="1" marL="914400" rtl="0" algn="l">
              <a:lnSpc>
                <a:spcPct val="100000"/>
              </a:lnSpc>
              <a:spcBef>
                <a:spcPts val="0"/>
              </a:spcBef>
              <a:spcAft>
                <a:spcPts val="0"/>
              </a:spcAft>
              <a:buSzPts val="1100"/>
              <a:buChar char="○"/>
            </a:pPr>
            <a:r>
              <a:rPr lang="en"/>
              <a:t>Location of the resource in terms of a service</a:t>
            </a:r>
            <a:endParaRPr/>
          </a:p>
          <a:p>
            <a:pPr indent="-298450" lvl="1" marL="914400" rtl="0" algn="l">
              <a:lnSpc>
                <a:spcPct val="100000"/>
              </a:lnSpc>
              <a:spcBef>
                <a:spcPts val="0"/>
              </a:spcBef>
              <a:spcAft>
                <a:spcPts val="0"/>
              </a:spcAft>
              <a:buSzPts val="1100"/>
              <a:buChar char="○"/>
            </a:pPr>
            <a:r>
              <a:rPr lang="en"/>
              <a:t>Can be either an ip address or hostname. Port number is optional</a:t>
            </a:r>
            <a:endParaRPr/>
          </a:p>
          <a:p>
            <a:pPr indent="-298450" lvl="1" marL="914400" rtl="0" algn="l">
              <a:lnSpc>
                <a:spcPct val="100000"/>
              </a:lnSpc>
              <a:spcBef>
                <a:spcPts val="0"/>
              </a:spcBef>
              <a:spcAft>
                <a:spcPts val="0"/>
              </a:spcAft>
              <a:buSzPts val="1100"/>
              <a:buChar char="○"/>
            </a:pPr>
            <a:r>
              <a:rPr lang="en"/>
              <a:t>If doesn’t provide port number, a default value will be used. Eg. HTTP -&gt; 80. HTTPS -&gt; 443</a:t>
            </a:r>
            <a:endParaRPr/>
          </a:p>
          <a:p>
            <a:pPr indent="-298450" lvl="0" marL="457200" rtl="0" algn="l">
              <a:lnSpc>
                <a:spcPct val="100000"/>
              </a:lnSpc>
              <a:spcBef>
                <a:spcPts val="0"/>
              </a:spcBef>
              <a:spcAft>
                <a:spcPts val="0"/>
              </a:spcAft>
              <a:buSzPts val="1100"/>
              <a:buChar char="●"/>
            </a:pPr>
            <a:r>
              <a:rPr lang="en"/>
              <a:t>Path:</a:t>
            </a:r>
            <a:endParaRPr/>
          </a:p>
          <a:p>
            <a:pPr indent="-298450" lvl="1" marL="914400" rtl="0" algn="l">
              <a:lnSpc>
                <a:spcPct val="100000"/>
              </a:lnSpc>
              <a:spcBef>
                <a:spcPts val="0"/>
              </a:spcBef>
              <a:spcAft>
                <a:spcPts val="0"/>
              </a:spcAft>
              <a:buSzPts val="1100"/>
              <a:buChar char="○"/>
            </a:pPr>
            <a:r>
              <a:rPr lang="en">
                <a:solidFill>
                  <a:schemeClr val="dk1"/>
                </a:solidFill>
              </a:rPr>
              <a:t>The path specifies the location of the resource on the server.</a:t>
            </a:r>
            <a:endParaRPr/>
          </a:p>
          <a:p>
            <a:pPr indent="-298450" lvl="0" marL="457200" rtl="0" algn="l">
              <a:lnSpc>
                <a:spcPct val="100000"/>
              </a:lnSpc>
              <a:spcBef>
                <a:spcPts val="0"/>
              </a:spcBef>
              <a:spcAft>
                <a:spcPts val="0"/>
              </a:spcAft>
              <a:buSzPts val="1100"/>
              <a:buChar char="●"/>
            </a:pPr>
            <a:r>
              <a:rPr lang="en"/>
              <a:t>Parameters</a:t>
            </a:r>
            <a:endParaRPr/>
          </a:p>
          <a:p>
            <a:pPr indent="-298450" lvl="1" marL="914400" rtl="0" algn="l">
              <a:lnSpc>
                <a:spcPct val="100000"/>
              </a:lnSpc>
              <a:spcBef>
                <a:spcPts val="0"/>
              </a:spcBef>
              <a:spcAft>
                <a:spcPts val="0"/>
              </a:spcAft>
              <a:buSzPts val="1100"/>
              <a:buChar char="○"/>
            </a:pPr>
            <a:r>
              <a:rPr lang="en"/>
              <a:t>It’s server dependent. </a:t>
            </a:r>
            <a:r>
              <a:rPr lang="en"/>
              <a:t>Typical</a:t>
            </a:r>
            <a:r>
              <a:rPr lang="en"/>
              <a:t> after a “?” mark and they are key=value pairs</a:t>
            </a:r>
            <a:endParaRPr/>
          </a:p>
          <a:p>
            <a:pPr indent="-298450" lvl="1" marL="914400" rtl="0" algn="l">
              <a:lnSpc>
                <a:spcPct val="100000"/>
              </a:lnSpc>
              <a:spcBef>
                <a:spcPts val="0"/>
              </a:spcBef>
              <a:spcAft>
                <a:spcPts val="0"/>
              </a:spcAft>
              <a:buSzPts val="1100"/>
              <a:buChar char="○"/>
            </a:pPr>
            <a:r>
              <a:rPr lang="en"/>
              <a:t>lang=es means language is English. mobile=True means client is a </a:t>
            </a:r>
            <a:r>
              <a:rPr lang="en"/>
              <a:t>mobile</a:t>
            </a:r>
            <a:r>
              <a:rPr lang="en"/>
              <a:t> device.</a:t>
            </a:r>
            <a:endParaRPr/>
          </a:p>
          <a:p>
            <a:pPr indent="-298450" lvl="0" marL="457200" rtl="0" algn="l">
              <a:lnSpc>
                <a:spcPct val="100000"/>
              </a:lnSpc>
              <a:spcBef>
                <a:spcPts val="0"/>
              </a:spcBef>
              <a:spcAft>
                <a:spcPts val="0"/>
              </a:spcAft>
              <a:buSzPts val="1100"/>
              <a:buChar char="●"/>
            </a:pPr>
            <a:r>
              <a:rPr lang="en"/>
              <a:t>Anchor</a:t>
            </a:r>
            <a:endParaRPr/>
          </a:p>
          <a:p>
            <a:pPr indent="-298450" lvl="1" marL="914400" rtl="0" algn="l">
              <a:lnSpc>
                <a:spcPct val="100000"/>
              </a:lnSpc>
              <a:spcBef>
                <a:spcPts val="0"/>
              </a:spcBef>
              <a:spcAft>
                <a:spcPts val="0"/>
              </a:spcAft>
              <a:buSzPts val="1100"/>
              <a:buChar char="○"/>
            </a:pPr>
            <a:r>
              <a:rPr lang="en"/>
              <a:t>This is to encode additional information. This will not send to the server</a:t>
            </a:r>
            <a:endParaRPr/>
          </a:p>
          <a:p>
            <a:pPr indent="-298450" lvl="1" marL="914400" rtl="0" algn="l">
              <a:lnSpc>
                <a:spcPct val="100000"/>
              </a:lnSpc>
              <a:spcBef>
                <a:spcPts val="0"/>
              </a:spcBef>
              <a:spcAft>
                <a:spcPts val="0"/>
              </a:spcAft>
              <a:buSzPts val="1100"/>
              <a:buChar char="○"/>
            </a:pPr>
            <a:r>
              <a:rPr lang="en"/>
              <a:t>E.g., #section-assignment mean that after your browser received the page (web page), it points you to a specific part in this web page (Maybe that part is called section-assignment)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Client requests URL</a:t>
            </a:r>
            <a:endParaRPr/>
          </a:p>
          <a:p>
            <a:pPr indent="-298450" lvl="1" marL="914400" rtl="0" algn="l">
              <a:lnSpc>
                <a:spcPct val="100000"/>
              </a:lnSpc>
              <a:spcBef>
                <a:spcPts val="0"/>
              </a:spcBef>
              <a:spcAft>
                <a:spcPts val="0"/>
              </a:spcAft>
              <a:buSzPts val="1100"/>
              <a:buChar char="○"/>
            </a:pPr>
            <a:r>
              <a:rPr lang="en"/>
              <a:t>Specify the URL (resource) the user wants from the server </a:t>
            </a:r>
            <a:endParaRPr/>
          </a:p>
          <a:p>
            <a:pPr indent="-298450" lvl="0" marL="457200" rtl="0" algn="l">
              <a:lnSpc>
                <a:spcPct val="100000"/>
              </a:lnSpc>
              <a:spcBef>
                <a:spcPts val="0"/>
              </a:spcBef>
              <a:spcAft>
                <a:spcPts val="0"/>
              </a:spcAft>
              <a:buSzPts val="1100"/>
              <a:buChar char="●"/>
            </a:pPr>
            <a:r>
              <a:rPr lang="en"/>
              <a:t>Send request</a:t>
            </a:r>
            <a:endParaRPr/>
          </a:p>
          <a:p>
            <a:pPr indent="-298450" lvl="1" marL="914400" rtl="0" algn="l">
              <a:lnSpc>
                <a:spcPct val="100000"/>
              </a:lnSpc>
              <a:spcBef>
                <a:spcPts val="0"/>
              </a:spcBef>
              <a:spcAft>
                <a:spcPts val="0"/>
              </a:spcAft>
              <a:buSzPts val="1100"/>
              <a:buChar char="○"/>
            </a:pPr>
            <a:r>
              <a:rPr lang="en"/>
              <a:t>Send HTTP request to the server and wait for the server’s response</a:t>
            </a:r>
            <a:endParaRPr/>
          </a:p>
          <a:p>
            <a:pPr indent="-298450" lvl="1" marL="914400" rtl="0" algn="l">
              <a:lnSpc>
                <a:spcPct val="100000"/>
              </a:lnSpc>
              <a:spcBef>
                <a:spcPts val="0"/>
              </a:spcBef>
              <a:spcAft>
                <a:spcPts val="0"/>
              </a:spcAft>
              <a:buSzPts val="1100"/>
              <a:buChar char="○"/>
            </a:pPr>
            <a:r>
              <a:rPr lang="en"/>
              <a:t>In this example, the request is a “GET”,  requesting the resource from the server </a:t>
            </a:r>
            <a:endParaRPr/>
          </a:p>
          <a:p>
            <a:pPr indent="-298450" lvl="0" marL="457200" rtl="0" algn="l">
              <a:lnSpc>
                <a:spcPct val="100000"/>
              </a:lnSpc>
              <a:spcBef>
                <a:spcPts val="0"/>
              </a:spcBef>
              <a:spcAft>
                <a:spcPts val="0"/>
              </a:spcAft>
              <a:buSzPts val="1100"/>
              <a:buChar char="●"/>
            </a:pPr>
            <a:r>
              <a:rPr lang="en"/>
              <a:t>Server routes request </a:t>
            </a:r>
            <a:endParaRPr/>
          </a:p>
          <a:p>
            <a:pPr indent="-298450" lvl="1" marL="914400" rtl="0" algn="l">
              <a:lnSpc>
                <a:spcPct val="100000"/>
              </a:lnSpc>
              <a:spcBef>
                <a:spcPts val="0"/>
              </a:spcBef>
              <a:spcAft>
                <a:spcPts val="0"/>
              </a:spcAft>
              <a:buSzPts val="1100"/>
              <a:buChar char="○"/>
            </a:pPr>
            <a:r>
              <a:rPr lang="en"/>
              <a:t>The server basically looks for the right </a:t>
            </a:r>
            <a:r>
              <a:rPr lang="en"/>
              <a:t>resource</a:t>
            </a:r>
            <a:r>
              <a:rPr lang="en"/>
              <a:t> that the client requests </a:t>
            </a:r>
            <a:endParaRPr/>
          </a:p>
          <a:p>
            <a:pPr indent="-298450" lvl="0" marL="457200" rtl="0" algn="l">
              <a:lnSpc>
                <a:spcPct val="100000"/>
              </a:lnSpc>
              <a:spcBef>
                <a:spcPts val="0"/>
              </a:spcBef>
              <a:spcAft>
                <a:spcPts val="0"/>
              </a:spcAft>
              <a:buSzPts val="1100"/>
              <a:buChar char="●"/>
            </a:pPr>
            <a:r>
              <a:rPr lang="en"/>
              <a:t>Server sends response</a:t>
            </a:r>
            <a:endParaRPr/>
          </a:p>
          <a:p>
            <a:pPr indent="-298450" lvl="1" marL="914400" rtl="0" algn="l">
              <a:lnSpc>
                <a:spcPct val="100000"/>
              </a:lnSpc>
              <a:spcBef>
                <a:spcPts val="0"/>
              </a:spcBef>
              <a:spcAft>
                <a:spcPts val="0"/>
              </a:spcAft>
              <a:buSzPts val="1100"/>
              <a:buChar char="○"/>
            </a:pPr>
            <a:r>
              <a:rPr lang="en"/>
              <a:t>After server finds the corresponding resource, it gives response.</a:t>
            </a:r>
            <a:endParaRPr/>
          </a:p>
          <a:p>
            <a:pPr indent="-298450" lvl="1" marL="914400" rtl="0" algn="l">
              <a:lnSpc>
                <a:spcPct val="100000"/>
              </a:lnSpc>
              <a:spcBef>
                <a:spcPts val="0"/>
              </a:spcBef>
              <a:spcAft>
                <a:spcPts val="0"/>
              </a:spcAft>
              <a:buSzPts val="1100"/>
              <a:buChar char="○"/>
            </a:pPr>
            <a:r>
              <a:rPr lang="en"/>
              <a:t>200 OK means that it finds the request is successful. The requested resource is also sent back in this response.</a:t>
            </a:r>
            <a:endParaRPr/>
          </a:p>
          <a:p>
            <a:pPr indent="-298450" lvl="0" marL="457200" rtl="0" algn="l">
              <a:lnSpc>
                <a:spcPct val="100000"/>
              </a:lnSpc>
              <a:spcBef>
                <a:spcPts val="0"/>
              </a:spcBef>
              <a:spcAft>
                <a:spcPts val="0"/>
              </a:spcAft>
              <a:buSzPts val="1100"/>
              <a:buChar char="●"/>
            </a:pPr>
            <a:r>
              <a:rPr lang="en"/>
              <a:t>Client processes response</a:t>
            </a:r>
            <a:endParaRPr/>
          </a:p>
          <a:p>
            <a:pPr indent="-298450" lvl="1" marL="914400" rtl="0" algn="l">
              <a:lnSpc>
                <a:spcPct val="100000"/>
              </a:lnSpc>
              <a:spcBef>
                <a:spcPts val="0"/>
              </a:spcBef>
              <a:spcAft>
                <a:spcPts val="0"/>
              </a:spcAft>
              <a:buSzPts val="1100"/>
              <a:buChar char="○"/>
            </a:pPr>
            <a:r>
              <a:rPr lang="en"/>
              <a:t>One request-response pair is finished.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This is a high-level overview of the structure of an HTTP request or response</a:t>
            </a:r>
            <a:endParaRPr/>
          </a:p>
          <a:p>
            <a:pPr indent="0" lvl="0" marL="0" rtl="0" algn="l">
              <a:lnSpc>
                <a:spcPct val="100000"/>
              </a:lnSpc>
              <a:spcBef>
                <a:spcPts val="0"/>
              </a:spcBef>
              <a:spcAft>
                <a:spcPts val="0"/>
              </a:spcAft>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Request Line:</a:t>
            </a:r>
            <a:endParaRPr>
              <a:solidFill>
                <a:schemeClr val="dk1"/>
              </a:solidFill>
            </a:endParaRPr>
          </a:p>
          <a:p>
            <a:pPr indent="0" lvl="0" marL="0" rtl="0" algn="l">
              <a:spcBef>
                <a:spcPts val="0"/>
              </a:spcBef>
              <a:spcAft>
                <a:spcPts val="0"/>
              </a:spcAft>
              <a:buNone/>
            </a:pPr>
            <a:r>
              <a:rPr lang="en">
                <a:solidFill>
                  <a:schemeClr val="dk1"/>
                </a:solidFill>
              </a:rPr>
              <a:t>[request method name]: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GET: request resource from the server</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HEAD; request the metadata of the resource from the server</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POST: send data to the server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Request header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Host: </a:t>
            </a:r>
            <a:r>
              <a:rPr lang="en" u="sng">
                <a:solidFill>
                  <a:schemeClr val="hlink"/>
                </a:solidFill>
                <a:hlinkClick r:id="rId2"/>
              </a:rPr>
              <a:t>www.xyz.com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Specify the hostname that the client will send the request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Connection: Keep-Alive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After this request-response pair, keep the connection open so that the TCP connection can be continuously used for the subsequent requests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Accept: image/gif, image/jpeg,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Tell the server what type of media that the client can received. */* is a wildcard for any type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Accept-Language: us-en, fr, cn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Preferred language. (US English, Franch, Chinese in this example)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you are </a:t>
            </a:r>
            <a:r>
              <a:rPr lang="en"/>
              <a:t>typing</a:t>
            </a:r>
            <a:r>
              <a:rPr lang="en"/>
              <a:t> the URL and “enter” in the browser, the HTTP request message is constructed.</a:t>
            </a:r>
            <a:endParaRPr/>
          </a:p>
          <a:p>
            <a:pPr indent="-298450" lvl="0" marL="457200" rtl="0" algn="l">
              <a:lnSpc>
                <a:spcPct val="100000"/>
              </a:lnSpc>
              <a:spcBef>
                <a:spcPts val="0"/>
              </a:spcBef>
              <a:spcAft>
                <a:spcPts val="0"/>
              </a:spcAft>
              <a:buSzPts val="1100"/>
              <a:buChar char="●"/>
            </a:pPr>
            <a:r>
              <a:rPr lang="en"/>
              <a:t>User-Agent:</a:t>
            </a:r>
            <a:endParaRPr/>
          </a:p>
          <a:p>
            <a:pPr indent="-298450" lvl="1" marL="914400" rtl="0" algn="l">
              <a:lnSpc>
                <a:spcPct val="100000"/>
              </a:lnSpc>
              <a:spcBef>
                <a:spcPts val="0"/>
              </a:spcBef>
              <a:spcAft>
                <a:spcPts val="0"/>
              </a:spcAft>
              <a:buSzPts val="1100"/>
              <a:buChar char="○"/>
            </a:pPr>
            <a:r>
              <a:rPr lang="en"/>
              <a:t> Provides some info for the client such as browser, OS etc</a:t>
            </a:r>
            <a:endParaRPr/>
          </a:p>
          <a:p>
            <a:pPr indent="-298450" lvl="0" marL="457200" rtl="0" algn="l">
              <a:lnSpc>
                <a:spcPct val="100000"/>
              </a:lnSpc>
              <a:spcBef>
                <a:spcPts val="0"/>
              </a:spcBef>
              <a:spcAft>
                <a:spcPts val="0"/>
              </a:spcAft>
              <a:buSzPts val="1100"/>
              <a:buChar char="●"/>
            </a:pPr>
            <a:r>
              <a:rPr lang="en"/>
              <a:t>Accept: </a:t>
            </a:r>
            <a:endParaRPr/>
          </a:p>
          <a:p>
            <a:pPr indent="-298450" lvl="1" marL="914400" rtl="0" algn="l">
              <a:lnSpc>
                <a:spcPct val="100000"/>
              </a:lnSpc>
              <a:spcBef>
                <a:spcPts val="0"/>
              </a:spcBef>
              <a:spcAft>
                <a:spcPts val="0"/>
              </a:spcAft>
              <a:buSzPts val="1100"/>
              <a:buChar char="○"/>
            </a:pPr>
            <a:r>
              <a:rPr lang="en"/>
              <a:t>Type of content the client can receive</a:t>
            </a:r>
            <a:endParaRPr/>
          </a:p>
          <a:p>
            <a:pPr indent="-298450" lvl="0" marL="457200" rtl="0" algn="l">
              <a:lnSpc>
                <a:spcPct val="100000"/>
              </a:lnSpc>
              <a:spcBef>
                <a:spcPts val="0"/>
              </a:spcBef>
              <a:spcAft>
                <a:spcPts val="0"/>
              </a:spcAft>
              <a:buSzPts val="1100"/>
              <a:buChar char="●"/>
            </a:pPr>
            <a:r>
              <a:rPr lang="en"/>
              <a:t>Accept-encoding:</a:t>
            </a:r>
            <a:endParaRPr/>
          </a:p>
          <a:p>
            <a:pPr indent="-298450" lvl="1" marL="914400" rtl="0" algn="l">
              <a:lnSpc>
                <a:spcPct val="100000"/>
              </a:lnSpc>
              <a:spcBef>
                <a:spcPts val="0"/>
              </a:spcBef>
              <a:spcAft>
                <a:spcPts val="0"/>
              </a:spcAft>
              <a:buSzPts val="1100"/>
              <a:buChar char="○"/>
            </a:pPr>
            <a:r>
              <a:rPr lang="en"/>
              <a:t>Type of compression client can accept.</a:t>
            </a:r>
            <a:endParaRPr/>
          </a:p>
          <a:p>
            <a:pPr indent="-298450" lvl="1" marL="914400" rtl="0" algn="l">
              <a:lnSpc>
                <a:spcPct val="100000"/>
              </a:lnSpc>
              <a:spcBef>
                <a:spcPts val="0"/>
              </a:spcBef>
              <a:spcAft>
                <a:spcPts val="0"/>
              </a:spcAft>
              <a:buSzPts val="1100"/>
              <a:buChar char="○"/>
            </a:pPr>
            <a:r>
              <a:rPr lang="en"/>
              <a:t>Compression can make the data </a:t>
            </a:r>
            <a:r>
              <a:rPr lang="en"/>
              <a:t>transmission</a:t>
            </a:r>
            <a:r>
              <a:rPr lang="en"/>
              <a:t> faster.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Response header:</a:t>
            </a:r>
            <a:endParaRPr/>
          </a:p>
          <a:p>
            <a:pPr indent="-298450" lvl="0" marL="457200" rtl="0" algn="l">
              <a:lnSpc>
                <a:spcPct val="100000"/>
              </a:lnSpc>
              <a:spcBef>
                <a:spcPts val="0"/>
              </a:spcBef>
              <a:spcAft>
                <a:spcPts val="0"/>
              </a:spcAft>
              <a:buSzPts val="1100"/>
              <a:buChar char="●"/>
            </a:pPr>
            <a:r>
              <a:rPr lang="en"/>
              <a:t>Content-Type</a:t>
            </a:r>
            <a:endParaRPr/>
          </a:p>
          <a:p>
            <a:pPr indent="-298450" lvl="1" marL="914400" rtl="0" algn="l">
              <a:lnSpc>
                <a:spcPct val="100000"/>
              </a:lnSpc>
              <a:spcBef>
                <a:spcPts val="0"/>
              </a:spcBef>
              <a:spcAft>
                <a:spcPts val="0"/>
              </a:spcAft>
              <a:buSzPts val="1100"/>
              <a:buChar char="○"/>
            </a:pPr>
            <a:r>
              <a:rPr lang="en"/>
              <a:t>Response</a:t>
            </a:r>
            <a:r>
              <a:rPr lang="en"/>
              <a:t> content type. </a:t>
            </a:r>
            <a:endParaRPr/>
          </a:p>
          <a:p>
            <a:pPr indent="-298450" lvl="1" marL="914400" rtl="0" algn="l">
              <a:lnSpc>
                <a:spcPct val="100000"/>
              </a:lnSpc>
              <a:spcBef>
                <a:spcPts val="0"/>
              </a:spcBef>
              <a:spcAft>
                <a:spcPts val="0"/>
              </a:spcAft>
              <a:buSzPts val="1100"/>
              <a:buChar char="○"/>
            </a:pPr>
            <a:r>
              <a:rPr lang="en"/>
              <a:t>HTML in this example</a:t>
            </a:r>
            <a:endParaRPr/>
          </a:p>
          <a:p>
            <a:pPr indent="-298450" lvl="0" marL="457200" rtl="0" algn="l">
              <a:lnSpc>
                <a:spcPct val="100000"/>
              </a:lnSpc>
              <a:spcBef>
                <a:spcPts val="0"/>
              </a:spcBef>
              <a:spcAft>
                <a:spcPts val="0"/>
              </a:spcAft>
              <a:buSzPts val="1100"/>
              <a:buChar char="●"/>
            </a:pPr>
            <a:r>
              <a:rPr lang="en"/>
              <a:t>Content-Length</a:t>
            </a:r>
            <a:endParaRPr/>
          </a:p>
          <a:p>
            <a:pPr indent="-298450" lvl="1" marL="914400" rtl="0" algn="l">
              <a:lnSpc>
                <a:spcPct val="100000"/>
              </a:lnSpc>
              <a:spcBef>
                <a:spcPts val="0"/>
              </a:spcBef>
              <a:spcAft>
                <a:spcPts val="0"/>
              </a:spcAft>
              <a:buSzPts val="1100"/>
              <a:buChar char="○"/>
            </a:pPr>
            <a:r>
              <a:rPr lang="en"/>
              <a:t>Size of the response body (bytes)</a:t>
            </a:r>
            <a:endParaRPr/>
          </a:p>
          <a:p>
            <a:pPr indent="-298450" lvl="0" marL="457200" rtl="0" algn="l">
              <a:lnSpc>
                <a:spcPct val="100000"/>
              </a:lnSpc>
              <a:spcBef>
                <a:spcPts val="0"/>
              </a:spcBef>
              <a:spcAft>
                <a:spcPts val="0"/>
              </a:spcAft>
              <a:buSzPts val="1100"/>
              <a:buChar char="●"/>
            </a:pPr>
            <a:r>
              <a:rPr lang="en"/>
              <a:t>Keep-Alive</a:t>
            </a:r>
            <a:endParaRPr/>
          </a:p>
          <a:p>
            <a:pPr indent="-298450" lvl="1" marL="914400" rtl="0" algn="l">
              <a:lnSpc>
                <a:spcPct val="100000"/>
              </a:lnSpc>
              <a:spcBef>
                <a:spcPts val="0"/>
              </a:spcBef>
              <a:spcAft>
                <a:spcPts val="0"/>
              </a:spcAft>
              <a:buSzPts val="1100"/>
              <a:buChar char="○"/>
            </a:pPr>
            <a:r>
              <a:rPr lang="en"/>
              <a:t>Timeout=15: connection will keep opening for 15 seconds for the (request-response) pair to be finished</a:t>
            </a:r>
            <a:endParaRPr/>
          </a:p>
          <a:p>
            <a:pPr indent="-298450" lvl="1" marL="914400" rtl="0" algn="l">
              <a:lnSpc>
                <a:spcPct val="100000"/>
              </a:lnSpc>
              <a:spcBef>
                <a:spcPts val="0"/>
              </a:spcBef>
              <a:spcAft>
                <a:spcPts val="0"/>
              </a:spcAft>
              <a:buSzPts val="1100"/>
              <a:buChar char="○"/>
            </a:pPr>
            <a:r>
              <a:rPr lang="en"/>
              <a:t>max=10: Maximum number of requests can be sent using this connection before it is closed.</a:t>
            </a:r>
            <a:endParaRPr/>
          </a:p>
          <a:p>
            <a:pPr indent="0" lvl="0" marL="0" rtl="0" algn="l">
              <a:lnSpc>
                <a:spcPct val="100000"/>
              </a:lnSpc>
              <a:spcBef>
                <a:spcPts val="0"/>
              </a:spcBef>
              <a:spcAft>
                <a:spcPts val="0"/>
              </a:spcAft>
              <a:buNone/>
            </a:pPr>
            <a:r>
              <a:rPr lang="en"/>
              <a:t>Response message Body: Exact data requested by the client.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client browser just received the HTTP response, parse it and render a webpage to the user.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a:t>
            </a:r>
            <a:r>
              <a:rPr lang="en"/>
              <a:t>response</a:t>
            </a:r>
            <a:r>
              <a:rPr lang="en"/>
              <a:t> body in this example is a html5 document.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5678a7d7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5678a7d7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OSI model of the network separates it into 7-ish layers, 5 of which we’ll discuss today: layers 1, 2, 3, 4, and 7</a:t>
            </a:r>
            <a:endParaRPr/>
          </a:p>
          <a:p>
            <a:pPr indent="-298450" lvl="0" marL="457200" rtl="0" algn="l">
              <a:spcBef>
                <a:spcPts val="0"/>
              </a:spcBef>
              <a:spcAft>
                <a:spcPts val="0"/>
              </a:spcAft>
              <a:buSzPts val="1100"/>
              <a:buChar char="●"/>
            </a:pPr>
            <a:r>
              <a:rPr lang="en"/>
              <a:t>Each of the layers builds on the layer </a:t>
            </a:r>
            <a:r>
              <a:rPr lang="en"/>
              <a:t>underneath to provide additional functionality</a:t>
            </a:r>
            <a:endParaRPr/>
          </a:p>
          <a:p>
            <a:pPr indent="-298450" lvl="0" marL="457200" rtl="0" algn="l">
              <a:spcBef>
                <a:spcPts val="0"/>
              </a:spcBef>
              <a:spcAft>
                <a:spcPts val="0"/>
              </a:spcAft>
              <a:buSzPts val="1100"/>
              <a:buChar char="●"/>
            </a:pPr>
            <a:r>
              <a:rPr lang="en"/>
              <a:t>Each of the layers (save for IP, which we’ll talk about in a second), has multiple protocols that can fit into that layer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HTTP/1.1 is created in 1997</a:t>
            </a:r>
            <a:endParaRPr/>
          </a:p>
          <a:p>
            <a:pPr indent="0" lvl="0" marL="0" rtl="0" algn="l">
              <a:lnSpc>
                <a:spcPct val="100000"/>
              </a:lnSpc>
              <a:spcBef>
                <a:spcPts val="0"/>
              </a:spcBef>
              <a:spcAft>
                <a:spcPts val="0"/>
              </a:spcAft>
              <a:buSzPts val="1100"/>
              <a:buNone/>
            </a:pPr>
            <a:r>
              <a:rPr lang="en"/>
              <a:t>HTTP/2 is created in 2015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HTTP/2 is much faster and more efficient. Significant performance improvement.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5678a7d7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5678a7d7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Layer 1 is the physical layer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Layer 1 protocols describe how bits of information are sent over some communication medium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There’s a protocol that describes how to use light to send data over fiber optic cables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There’s another protocol that describes how to use differential signaling to send data over twisted pairs of copper wires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And there’s another protocol that describes how to use different voltage levels to send data over coaxial cables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 generally don’t worry very much about this layer in networking. We abstract it away.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But what’s useful to understand about this layer is that all of the protocols within it provide a way to send bits across a communication medium, which we can refer to as bits on a proverbial wire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5678a7d7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5678a7d7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Now that we can get bits on a wire, we need to do something with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introduce l</a:t>
            </a:r>
            <a:r>
              <a:rPr lang="en">
                <a:solidFill>
                  <a:schemeClr val="dk1"/>
                </a:solidFill>
              </a:rPr>
              <a:t>ayer 2, the link layer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Layer 2 protocols describe how bits can be arranged into data frames and how to send those data frames between machines on the same local network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We’ve included an image of the data frame format for ethernet on the slide shown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layer introduces an addressing mechanism so that machines can communicate with each other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Every machine that operates on a network has a layer 2 address, which is generally referred to as a MAC (media access control) address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These addresses are used to communicate between machines on the LOCAL network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an image of what the local network looks like, take a look at the slide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local network consists of everything connected to the switch at the center of the image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 if any of those computers wanted to send data to another one of the computers in the image, they would have to use that computer’s MAC address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are two things to know about MAC addresses: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They are static. The MAC address of each computer is hardwired into the hardware when the computer is manufactured</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They’re locally routable: they only work within the local network.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a computer wants to communicate with a machine outside of its local network, then it needs to use a globally routable address, which we’ll discuss in the next section</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5678a7d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5678a7d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shortcoming of layer 2 is that it only allows communication between machines that are on the same local network. This means that I can send and receive things to a machine that’s connected to the same wifi network as my machine, but if I want to communicate with Google or some other service over the internet, I’m out of luck!</a:t>
            </a:r>
            <a:endParaRPr/>
          </a:p>
          <a:p>
            <a:pPr indent="-298450" lvl="0" marL="457200" rtl="0" algn="l">
              <a:spcBef>
                <a:spcPts val="0"/>
              </a:spcBef>
              <a:spcAft>
                <a:spcPts val="0"/>
              </a:spcAft>
              <a:buSzPts val="1100"/>
              <a:buChar char="●"/>
            </a:pPr>
            <a:r>
              <a:rPr lang="en"/>
              <a:t>For this purpose, we introduce layer 3, the network layer</a:t>
            </a:r>
            <a:endParaRPr/>
          </a:p>
          <a:p>
            <a:pPr indent="-298450" lvl="0" marL="457200" rtl="0" algn="l">
              <a:spcBef>
                <a:spcPts val="0"/>
              </a:spcBef>
              <a:spcAft>
                <a:spcPts val="0"/>
              </a:spcAft>
              <a:buSzPts val="1100"/>
              <a:buChar char="●"/>
            </a:pPr>
            <a:r>
              <a:rPr lang="en"/>
              <a:t>If you look at the network stack, you can see that there’s something </a:t>
            </a:r>
            <a:r>
              <a:rPr lang="en"/>
              <a:t>unique</a:t>
            </a:r>
            <a:r>
              <a:rPr lang="en"/>
              <a:t> about layer 3: There’s only one protocol in use!</a:t>
            </a:r>
            <a:endParaRPr/>
          </a:p>
          <a:p>
            <a:pPr indent="-298450" lvl="0" marL="457200" rtl="0" algn="l">
              <a:spcBef>
                <a:spcPts val="0"/>
              </a:spcBef>
              <a:spcAft>
                <a:spcPts val="0"/>
              </a:spcAft>
              <a:buSzPts val="1100"/>
              <a:buChar char="●"/>
            </a:pPr>
            <a:r>
              <a:rPr lang="en"/>
              <a:t>IP is the universally implemented protocol for machines that want to speak to other machines across the internet</a:t>
            </a:r>
            <a:endParaRPr/>
          </a:p>
          <a:p>
            <a:pPr indent="-298450" lvl="0" marL="457200" rtl="0" algn="l">
              <a:spcBef>
                <a:spcPts val="0"/>
              </a:spcBef>
              <a:spcAft>
                <a:spcPts val="0"/>
              </a:spcAft>
              <a:buSzPts val="1100"/>
              <a:buChar char="●"/>
            </a:pPr>
            <a:r>
              <a:rPr lang="en"/>
              <a:t>The </a:t>
            </a:r>
            <a:r>
              <a:rPr lang="en"/>
              <a:t>addressing</a:t>
            </a:r>
            <a:r>
              <a:rPr lang="en"/>
              <a:t> mechanism introduced at this layer is called an IP address, and it has two important attributes that differentiate it from MAC addresses</a:t>
            </a:r>
            <a:endParaRPr/>
          </a:p>
          <a:p>
            <a:pPr indent="-298450" lvl="0" marL="457200" rtl="0" algn="l">
              <a:spcBef>
                <a:spcPts val="0"/>
              </a:spcBef>
              <a:spcAft>
                <a:spcPts val="0"/>
              </a:spcAft>
              <a:buSzPts val="1100"/>
              <a:buChar char="●"/>
            </a:pPr>
            <a:r>
              <a:rPr lang="en"/>
              <a:t>It is globally routable and it can be </a:t>
            </a:r>
            <a:r>
              <a:rPr lang="en"/>
              <a:t>assigned dynamically </a:t>
            </a:r>
            <a:endParaRPr/>
          </a:p>
          <a:p>
            <a:pPr indent="-298450" lvl="0" marL="457200" rtl="0" algn="l">
              <a:spcBef>
                <a:spcPts val="0"/>
              </a:spcBef>
              <a:spcAft>
                <a:spcPts val="0"/>
              </a:spcAft>
              <a:buSzPts val="1100"/>
              <a:buChar char="●"/>
            </a:pPr>
            <a:r>
              <a:rPr lang="en"/>
              <a:t>Let’s refer back to MAC addresses for a second</a:t>
            </a:r>
            <a:endParaRPr/>
          </a:p>
          <a:p>
            <a:pPr indent="-298450" lvl="0" marL="457200" rtl="0" algn="l">
              <a:spcBef>
                <a:spcPts val="0"/>
              </a:spcBef>
              <a:spcAft>
                <a:spcPts val="0"/>
              </a:spcAft>
              <a:buSzPts val="1100"/>
              <a:buChar char="●"/>
            </a:pPr>
            <a:r>
              <a:rPr lang="en"/>
              <a:t>Remember, they’re burned into a machine when the machine is manufactured</a:t>
            </a:r>
            <a:endParaRPr/>
          </a:p>
          <a:p>
            <a:pPr indent="-298450" lvl="0" marL="457200" rtl="0" algn="l">
              <a:spcBef>
                <a:spcPts val="0"/>
              </a:spcBef>
              <a:spcAft>
                <a:spcPts val="0"/>
              </a:spcAft>
              <a:buSzPts val="1100"/>
              <a:buChar char="●"/>
            </a:pPr>
            <a:r>
              <a:rPr lang="en"/>
              <a:t>Because of this, by their very nature, they cannot include any information about what their current location is</a:t>
            </a:r>
            <a:endParaRPr/>
          </a:p>
          <a:p>
            <a:pPr indent="-298450" lvl="0" marL="457200" rtl="0" algn="l">
              <a:spcBef>
                <a:spcPts val="0"/>
              </a:spcBef>
              <a:spcAft>
                <a:spcPts val="0"/>
              </a:spcAft>
              <a:buSzPts val="1100"/>
              <a:buChar char="●"/>
            </a:pPr>
            <a:r>
              <a:rPr lang="en"/>
              <a:t>But IP addresses are assigned dynamically so they can absolutely include this information</a:t>
            </a:r>
            <a:endParaRPr/>
          </a:p>
          <a:p>
            <a:pPr indent="-298450" lvl="0" marL="457200" rtl="0" algn="l">
              <a:spcBef>
                <a:spcPts val="0"/>
              </a:spcBef>
              <a:spcAft>
                <a:spcPts val="0"/>
              </a:spcAft>
              <a:buSzPts val="1100"/>
              <a:buChar char="●"/>
            </a:pPr>
            <a:r>
              <a:rPr lang="en"/>
              <a:t>When all of you connected your phones or computers to Princeton’s WiFi network, your MAC addresses remained the same as they had always been</a:t>
            </a:r>
            <a:endParaRPr/>
          </a:p>
          <a:p>
            <a:pPr indent="-298450" lvl="0" marL="457200" rtl="0" algn="l">
              <a:spcBef>
                <a:spcPts val="0"/>
              </a:spcBef>
              <a:spcAft>
                <a:spcPts val="0"/>
              </a:spcAft>
              <a:buSzPts val="1100"/>
              <a:buChar char="●"/>
            </a:pPr>
            <a:r>
              <a:rPr lang="en"/>
              <a:t>But you were assigned an IP address by the WiFi network that makes it easier for other machines to find you from afar</a:t>
            </a:r>
            <a:endParaRPr/>
          </a:p>
          <a:p>
            <a:pPr indent="-298450" lvl="0" marL="457200" rtl="0" algn="l">
              <a:spcBef>
                <a:spcPts val="0"/>
              </a:spcBef>
              <a:spcAft>
                <a:spcPts val="0"/>
              </a:spcAft>
              <a:buSzPts val="1100"/>
              <a:buChar char="●"/>
            </a:pPr>
            <a:r>
              <a:rPr lang="en"/>
              <a:t>You can think of a MAC address as your given name and you can think of an IP address as your mailing address</a:t>
            </a:r>
            <a:endParaRPr/>
          </a:p>
          <a:p>
            <a:pPr indent="-298450" lvl="0" marL="457200" rtl="0" algn="l">
              <a:spcBef>
                <a:spcPts val="0"/>
              </a:spcBef>
              <a:spcAft>
                <a:spcPts val="0"/>
              </a:spcAft>
              <a:buSzPts val="1100"/>
              <a:buChar char="●"/>
            </a:pPr>
            <a:r>
              <a:rPr lang="en"/>
              <a:t>It’s easy to deliver a message to your friends because you’re near them and you know them. “Tell Chris that I said this” would work in a small area</a:t>
            </a:r>
            <a:endParaRPr/>
          </a:p>
          <a:p>
            <a:pPr indent="-298450" lvl="0" marL="457200" rtl="0" algn="l">
              <a:spcBef>
                <a:spcPts val="0"/>
              </a:spcBef>
              <a:spcAft>
                <a:spcPts val="0"/>
              </a:spcAft>
              <a:buSzPts val="1100"/>
              <a:buChar char="●"/>
            </a:pPr>
            <a:r>
              <a:rPr lang="en"/>
              <a:t>But that wouldn’t work if the sender lived across the country (even with assuming ‘Chris’ is globally </a:t>
            </a:r>
            <a:r>
              <a:rPr lang="en"/>
              <a:t>unique)</a:t>
            </a:r>
            <a:endParaRPr/>
          </a:p>
          <a:p>
            <a:pPr indent="-298450" lvl="0" marL="457200" rtl="0" algn="l">
              <a:spcBef>
                <a:spcPts val="0"/>
              </a:spcBef>
              <a:spcAft>
                <a:spcPts val="0"/>
              </a:spcAft>
              <a:buSzPts val="1100"/>
              <a:buChar char="●"/>
            </a:pPr>
            <a:r>
              <a:rPr lang="en"/>
              <a:t>But they could certainly send a letter to my address and the postal service will ensure that it gets to me, because it will be delivered to my address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5678a7d7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5678a7d7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now have a way for machines to communicate with each other outside of their local networks</a:t>
            </a:r>
            <a:endParaRPr/>
          </a:p>
          <a:p>
            <a:pPr indent="-298450" lvl="0" marL="457200" rtl="0" algn="l">
              <a:spcBef>
                <a:spcPts val="0"/>
              </a:spcBef>
              <a:spcAft>
                <a:spcPts val="0"/>
              </a:spcAft>
              <a:buSzPts val="1100"/>
              <a:buChar char="●"/>
            </a:pPr>
            <a:r>
              <a:rPr lang="en"/>
              <a:t>So a machine in California can send data to a machine in New York, and the internet will perform the steps to deliver that data</a:t>
            </a:r>
            <a:endParaRPr/>
          </a:p>
          <a:p>
            <a:pPr indent="-298450" lvl="0" marL="457200" rtl="0" algn="l">
              <a:spcBef>
                <a:spcPts val="0"/>
              </a:spcBef>
              <a:spcAft>
                <a:spcPts val="0"/>
              </a:spcAft>
              <a:buSzPts val="1100"/>
              <a:buChar char="●"/>
            </a:pPr>
            <a:r>
              <a:rPr lang="en"/>
              <a:t>Except, it won’t always do that</a:t>
            </a:r>
            <a:endParaRPr/>
          </a:p>
          <a:p>
            <a:pPr indent="-298450" lvl="0" marL="457200" rtl="0" algn="l">
              <a:spcBef>
                <a:spcPts val="0"/>
              </a:spcBef>
              <a:spcAft>
                <a:spcPts val="0"/>
              </a:spcAft>
              <a:buSzPts val="1100"/>
              <a:buChar char="●"/>
            </a:pPr>
            <a:r>
              <a:rPr lang="en"/>
              <a:t>T</a:t>
            </a:r>
            <a:r>
              <a:rPr lang="en"/>
              <a:t>here are two important things that are missing from the network layer:</a:t>
            </a:r>
            <a:endParaRPr/>
          </a:p>
          <a:p>
            <a:pPr indent="-298450" lvl="1" marL="914400" rtl="0" algn="l">
              <a:spcBef>
                <a:spcPts val="0"/>
              </a:spcBef>
              <a:spcAft>
                <a:spcPts val="0"/>
              </a:spcAft>
              <a:buSzPts val="1100"/>
              <a:buChar char="○"/>
            </a:pPr>
            <a:r>
              <a:rPr lang="en"/>
              <a:t>The first is ordered, reliable delivery. The internet will ATTEMPT to deliver sent data to its intended recipient and in the correct order, but there’s no built-in mechanism to ensure that happens</a:t>
            </a:r>
            <a:endParaRPr/>
          </a:p>
          <a:p>
            <a:pPr indent="-298450" lvl="2" marL="1371600" rtl="0" algn="l">
              <a:spcBef>
                <a:spcPts val="0"/>
              </a:spcBef>
              <a:spcAft>
                <a:spcPts val="0"/>
              </a:spcAft>
              <a:buSzPts val="1100"/>
              <a:buChar char="■"/>
            </a:pPr>
            <a:r>
              <a:rPr lang="en"/>
              <a:t>If some device in the network goes down temporarily and drops the packet, neither the sender or intended recipient will know about it, and the network will do nothing to resend the dropped packet</a:t>
            </a:r>
            <a:endParaRPr/>
          </a:p>
          <a:p>
            <a:pPr indent="-298450" lvl="2" marL="1371600" rtl="0" algn="l">
              <a:spcBef>
                <a:spcPts val="0"/>
              </a:spcBef>
              <a:spcAft>
                <a:spcPts val="0"/>
              </a:spcAft>
              <a:buSzPts val="1100"/>
              <a:buChar char="■"/>
            </a:pPr>
            <a:r>
              <a:rPr lang="en"/>
              <a:t>In addition, if packets are reordered for some reason (weirder things have happened), how will the recipient know? </a:t>
            </a:r>
            <a:endParaRPr/>
          </a:p>
          <a:p>
            <a:pPr indent="-298450" lvl="1" marL="914400" rtl="0" algn="l">
              <a:spcBef>
                <a:spcPts val="0"/>
              </a:spcBef>
              <a:spcAft>
                <a:spcPts val="0"/>
              </a:spcAft>
              <a:buSzPts val="1100"/>
              <a:buChar char="○"/>
            </a:pPr>
            <a:r>
              <a:rPr lang="en"/>
              <a:t>The second thing that’s missing from the network layer is the ability to multiplex IP addresses</a:t>
            </a:r>
            <a:endParaRPr/>
          </a:p>
          <a:p>
            <a:pPr indent="-298450" lvl="2" marL="1371600" rtl="0" algn="l">
              <a:spcBef>
                <a:spcPts val="0"/>
              </a:spcBef>
              <a:spcAft>
                <a:spcPts val="0"/>
              </a:spcAft>
              <a:buSzPts val="1100"/>
              <a:buChar char="■"/>
            </a:pPr>
            <a:r>
              <a:rPr lang="en"/>
              <a:t>When you connected to Princeton’s Wifi network, your machine was given an IP address</a:t>
            </a:r>
            <a:endParaRPr/>
          </a:p>
          <a:p>
            <a:pPr indent="-298450" lvl="2" marL="1371600" rtl="0" algn="l">
              <a:spcBef>
                <a:spcPts val="0"/>
              </a:spcBef>
              <a:spcAft>
                <a:spcPts val="0"/>
              </a:spcAft>
              <a:buSzPts val="1100"/>
              <a:buChar char="■"/>
            </a:pPr>
            <a:r>
              <a:rPr lang="en"/>
              <a:t>This is what your machine will use to communicate with the outside world</a:t>
            </a:r>
            <a:endParaRPr/>
          </a:p>
          <a:p>
            <a:pPr indent="-298450" lvl="2" marL="1371600" rtl="0" algn="l">
              <a:spcBef>
                <a:spcPts val="0"/>
              </a:spcBef>
              <a:spcAft>
                <a:spcPts val="0"/>
              </a:spcAft>
              <a:buSzPts val="1100"/>
              <a:buChar char="■"/>
            </a:pPr>
            <a:r>
              <a:rPr lang="en"/>
              <a:t>But there are many applications running on the machine and you want your machine to be able to differentiate the traffic that’s meant for Spotify vs Chrome</a:t>
            </a:r>
            <a:endParaRPr/>
          </a:p>
          <a:p>
            <a:pPr indent="-298450" lvl="2" marL="1371600" rtl="0" algn="l">
              <a:spcBef>
                <a:spcPts val="0"/>
              </a:spcBef>
              <a:spcAft>
                <a:spcPts val="0"/>
              </a:spcAft>
              <a:buSzPts val="1100"/>
              <a:buChar char="■"/>
            </a:pPr>
            <a:r>
              <a:rPr lang="en"/>
              <a:t>So your machine needs the ability to multiplex its internet connection</a:t>
            </a:r>
            <a:endParaRPr/>
          </a:p>
          <a:p>
            <a:pPr indent="-298450" lvl="0" marL="457200" rtl="0" algn="l">
              <a:spcBef>
                <a:spcPts val="0"/>
              </a:spcBef>
              <a:spcAft>
                <a:spcPts val="0"/>
              </a:spcAft>
              <a:buSzPts val="1100"/>
              <a:buChar char="●"/>
            </a:pPr>
            <a:r>
              <a:rPr lang="en"/>
              <a:t>There are two primary transport protocols in use today</a:t>
            </a:r>
            <a:endParaRPr/>
          </a:p>
          <a:p>
            <a:pPr indent="-298450" lvl="0" marL="457200" rtl="0" algn="l">
              <a:spcBef>
                <a:spcPts val="0"/>
              </a:spcBef>
              <a:spcAft>
                <a:spcPts val="0"/>
              </a:spcAft>
              <a:buSzPts val="1100"/>
              <a:buChar char="●"/>
            </a:pPr>
            <a:r>
              <a:rPr lang="en"/>
              <a:t>We touched on them in a previous precept:</a:t>
            </a:r>
            <a:endParaRPr/>
          </a:p>
          <a:p>
            <a:pPr indent="-298450" lvl="1" marL="914400" rtl="0" algn="l">
              <a:spcBef>
                <a:spcPts val="0"/>
              </a:spcBef>
              <a:spcAft>
                <a:spcPts val="0"/>
              </a:spcAft>
              <a:buSzPts val="1100"/>
              <a:buChar char="○"/>
            </a:pPr>
            <a:r>
              <a:rPr lang="en"/>
              <a:t>TCP and UDP</a:t>
            </a:r>
            <a:endParaRPr/>
          </a:p>
          <a:p>
            <a:pPr indent="-298450" lvl="0" marL="457200" rtl="0" algn="l">
              <a:spcBef>
                <a:spcPts val="0"/>
              </a:spcBef>
              <a:spcAft>
                <a:spcPts val="0"/>
              </a:spcAft>
              <a:buSzPts val="1100"/>
              <a:buChar char="●"/>
            </a:pPr>
            <a:r>
              <a:rPr lang="en"/>
              <a:t>TCP addresses both points from earlier. It provides ordered, reliable delivery on top of the network layer, in addition to allowing applications on a machine to multiplex a single network connection</a:t>
            </a:r>
            <a:endParaRPr/>
          </a:p>
          <a:p>
            <a:pPr indent="-298450" lvl="0" marL="457200" rtl="0" algn="l">
              <a:spcBef>
                <a:spcPts val="0"/>
              </a:spcBef>
              <a:spcAft>
                <a:spcPts val="0"/>
              </a:spcAft>
              <a:buSzPts val="1100"/>
              <a:buChar char="●"/>
            </a:pPr>
            <a:r>
              <a:rPr lang="en"/>
              <a:t>UDP only addresses the latter point. It doesn’t provide any kind of ordering or delivery guarantees, but it allows for multiplexing,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5678a7d7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05678a7d7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application layer consists of protocols that need use these multiplexed connections</a:t>
            </a:r>
            <a:endParaRPr/>
          </a:p>
          <a:p>
            <a:pPr indent="-298450" lvl="0" marL="457200" rtl="0" algn="l">
              <a:spcBef>
                <a:spcPts val="0"/>
              </a:spcBef>
              <a:spcAft>
                <a:spcPts val="0"/>
              </a:spcAft>
              <a:buSzPts val="1100"/>
              <a:buChar char="●"/>
            </a:pPr>
            <a:r>
              <a:rPr lang="en"/>
              <a:t>A few examples are SMTP, which is used for exchanging emails, DASH, which is used for streaming video, and HTTP, which is used for the exchange of web pages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5678a7d7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05678a7d7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quick note on DNS</a:t>
            </a:r>
            <a:endParaRPr/>
          </a:p>
          <a:p>
            <a:pPr indent="-298450" lvl="0" marL="457200" rtl="0" algn="l">
              <a:spcBef>
                <a:spcPts val="0"/>
              </a:spcBef>
              <a:spcAft>
                <a:spcPts val="0"/>
              </a:spcAft>
              <a:buSzPts val="1100"/>
              <a:buChar char="●"/>
            </a:pPr>
            <a:r>
              <a:rPr lang="en"/>
              <a:t>We know that every machine can reach every other internet-connected machine using their IP addresses</a:t>
            </a:r>
            <a:endParaRPr/>
          </a:p>
          <a:p>
            <a:pPr indent="-298450" lvl="0" marL="457200" rtl="0" algn="l">
              <a:spcBef>
                <a:spcPts val="0"/>
              </a:spcBef>
              <a:spcAft>
                <a:spcPts val="0"/>
              </a:spcAft>
              <a:buSzPts val="1100"/>
              <a:buChar char="●"/>
            </a:pPr>
            <a:r>
              <a:rPr lang="en"/>
              <a:t>But IP addresses aren’t human readable and it would be difficult to </a:t>
            </a:r>
            <a:r>
              <a:rPr lang="en"/>
              <a:t>remember</a:t>
            </a:r>
            <a:r>
              <a:rPr lang="en"/>
              <a:t> the IP address for the servers that hold all of the websites that we want to use</a:t>
            </a:r>
            <a:endParaRPr/>
          </a:p>
          <a:p>
            <a:pPr indent="-298450" lvl="0" marL="457200" rtl="0" algn="l">
              <a:spcBef>
                <a:spcPts val="0"/>
              </a:spcBef>
              <a:spcAft>
                <a:spcPts val="0"/>
              </a:spcAft>
              <a:buSzPts val="1100"/>
              <a:buChar char="●"/>
            </a:pPr>
            <a:r>
              <a:rPr lang="en"/>
              <a:t>DNS is an optimization that’s meant to make it easier for humans to specify another machine’s address</a:t>
            </a:r>
            <a:endParaRPr/>
          </a:p>
          <a:p>
            <a:pPr indent="-298450" lvl="0" marL="457200" rtl="0" algn="l">
              <a:spcBef>
                <a:spcPts val="0"/>
              </a:spcBef>
              <a:spcAft>
                <a:spcPts val="0"/>
              </a:spcAft>
              <a:buSzPts val="1100"/>
              <a:buChar char="●"/>
            </a:pPr>
            <a:r>
              <a:rPr lang="en"/>
              <a:t>DNS provides a service that maps hostnames to IP addresses</a:t>
            </a:r>
            <a:endParaRPr/>
          </a:p>
          <a:p>
            <a:pPr indent="-298450" lvl="0" marL="457200" rtl="0" algn="l">
              <a:spcBef>
                <a:spcPts val="0"/>
              </a:spcBef>
              <a:spcAft>
                <a:spcPts val="0"/>
              </a:spcAft>
              <a:buSzPts val="1100"/>
              <a:buChar char="●"/>
            </a:pPr>
            <a:r>
              <a:rPr lang="en"/>
              <a:t>When you type a website into your browser, the DNS service is used under the hood to translate that name to an IP address</a:t>
            </a:r>
            <a:endParaRPr/>
          </a:p>
          <a:p>
            <a:pPr indent="-298450" lvl="0" marL="457200" rtl="0" algn="l">
              <a:spcBef>
                <a:spcPts val="0"/>
              </a:spcBef>
              <a:spcAft>
                <a:spcPts val="0"/>
              </a:spcAft>
              <a:buSzPts val="1100"/>
              <a:buChar char="●"/>
            </a:pPr>
            <a:r>
              <a:rPr lang="en"/>
              <a:t>We’ve included a screenshot of dig, a tool that lets us see this translation</a:t>
            </a:r>
            <a:endParaRPr/>
          </a:p>
          <a:p>
            <a:pPr indent="-298450" lvl="1" marL="914400" rtl="0" algn="l">
              <a:spcBef>
                <a:spcPts val="0"/>
              </a:spcBef>
              <a:spcAft>
                <a:spcPts val="0"/>
              </a:spcAft>
              <a:buSzPts val="1100"/>
              <a:buChar char="○"/>
            </a:pPr>
            <a:r>
              <a:rPr lang="en"/>
              <a:t>Try this with Google.com or something like neverssl.com</a:t>
            </a:r>
            <a:endParaRPr/>
          </a:p>
          <a:p>
            <a:pPr indent="-298450" lvl="1" marL="914400" rtl="0" algn="l">
              <a:spcBef>
                <a:spcPts val="0"/>
              </a:spcBef>
              <a:spcAft>
                <a:spcPts val="0"/>
              </a:spcAft>
              <a:buSzPts val="1100"/>
              <a:buChar char="○"/>
            </a:pPr>
            <a:r>
              <a:rPr lang="en"/>
              <a:t>Don’t try this with Princeton.edu. There’s some certificate magic that stops it from working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5678a7d7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5678a7d7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Let’s see how this works in practice:</a:t>
            </a:r>
            <a:endParaRPr/>
          </a:p>
          <a:p>
            <a:pPr indent="-298450" lvl="0" marL="457200" rtl="0" algn="l">
              <a:spcBef>
                <a:spcPts val="0"/>
              </a:spcBef>
              <a:spcAft>
                <a:spcPts val="0"/>
              </a:spcAft>
              <a:buSzPts val="1100"/>
              <a:buChar char="●"/>
            </a:pPr>
            <a:r>
              <a:rPr lang="en"/>
              <a:t>This is a capture of a single packet</a:t>
            </a:r>
            <a:endParaRPr/>
          </a:p>
          <a:p>
            <a:pPr indent="-298450" lvl="0" marL="457200" rtl="0" algn="l">
              <a:spcBef>
                <a:spcPts val="0"/>
              </a:spcBef>
              <a:spcAft>
                <a:spcPts val="0"/>
              </a:spcAft>
              <a:buSzPts val="1100"/>
              <a:buChar char="●"/>
            </a:pPr>
            <a:r>
              <a:rPr lang="en"/>
              <a:t>I issued the command “curl -v neverssl.com” in order to request a web page from my terminal.</a:t>
            </a:r>
            <a:endParaRPr/>
          </a:p>
          <a:p>
            <a:pPr indent="-298450" lvl="0" marL="457200" rtl="0" algn="l">
              <a:spcBef>
                <a:spcPts val="0"/>
              </a:spcBef>
              <a:spcAft>
                <a:spcPts val="0"/>
              </a:spcAft>
              <a:buSzPts val="1100"/>
              <a:buChar char="●"/>
            </a:pPr>
            <a:r>
              <a:rPr lang="en"/>
              <a:t>While doing this, I recorded the network traffic from my machine</a:t>
            </a:r>
            <a:endParaRPr/>
          </a:p>
          <a:p>
            <a:pPr indent="-298450" lvl="0" marL="457200" rtl="0" algn="l">
              <a:spcBef>
                <a:spcPts val="0"/>
              </a:spcBef>
              <a:spcAft>
                <a:spcPts val="0"/>
              </a:spcAft>
              <a:buSzPts val="1100"/>
              <a:buChar char="●"/>
            </a:pPr>
            <a:r>
              <a:rPr lang="en"/>
              <a:t>You can see the header for each layer of the network stack</a:t>
            </a:r>
            <a:endParaRPr/>
          </a:p>
          <a:p>
            <a:pPr indent="-298450" lvl="0" marL="457200" rtl="0" algn="l">
              <a:spcBef>
                <a:spcPts val="0"/>
              </a:spcBef>
              <a:spcAft>
                <a:spcPts val="0"/>
              </a:spcAft>
              <a:buSzPts val="1100"/>
              <a:buChar char="●"/>
            </a:pPr>
            <a:r>
              <a:rPr lang="en"/>
              <a:t>At the top is the layer 2 header with associated MAC addresses</a:t>
            </a:r>
            <a:endParaRPr/>
          </a:p>
          <a:p>
            <a:pPr indent="-298450" lvl="0" marL="457200" rtl="0" algn="l">
              <a:spcBef>
                <a:spcPts val="0"/>
              </a:spcBef>
              <a:spcAft>
                <a:spcPts val="0"/>
              </a:spcAft>
              <a:buSzPts val="1100"/>
              <a:buChar char="●"/>
            </a:pPr>
            <a:r>
              <a:rPr lang="en"/>
              <a:t>Below that is the layer 3 header</a:t>
            </a:r>
            <a:endParaRPr/>
          </a:p>
          <a:p>
            <a:pPr indent="-298450" lvl="0" marL="457200" rtl="0" algn="l">
              <a:spcBef>
                <a:spcPts val="0"/>
              </a:spcBef>
              <a:spcAft>
                <a:spcPts val="0"/>
              </a:spcAft>
              <a:buSzPts val="1100"/>
              <a:buChar char="●"/>
            </a:pPr>
            <a:r>
              <a:rPr lang="en"/>
              <a:t>Below that is the layer 4 header</a:t>
            </a:r>
            <a:endParaRPr/>
          </a:p>
          <a:p>
            <a:pPr indent="-298450" lvl="0" marL="457200" rtl="0" algn="l">
              <a:spcBef>
                <a:spcPts val="0"/>
              </a:spcBef>
              <a:spcAft>
                <a:spcPts val="0"/>
              </a:spcAft>
              <a:buSzPts val="1100"/>
              <a:buChar char="●"/>
            </a:pPr>
            <a:r>
              <a:rPr lang="en"/>
              <a:t>And below that is the layer 7 header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 name="Shape 9"/>
        <p:cNvGrpSpPr/>
        <p:nvPr/>
      </p:nvGrpSpPr>
      <p:grpSpPr>
        <a:xfrm>
          <a:off x="0" y="0"/>
          <a:ext cx="0" cy="0"/>
          <a:chOff x="0" y="0"/>
          <a:chExt cx="0" cy="0"/>
        </a:xfrm>
      </p:grpSpPr>
      <p:sp>
        <p:nvSpPr>
          <p:cNvPr id="10" name="Google Shape;1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9" name="Google Shape;4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3" name="Google Shape;5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3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600"/>
              </a:spcBef>
              <a:spcAft>
                <a:spcPts val="0"/>
              </a:spcAft>
              <a:buClr>
                <a:schemeClr val="dk1"/>
              </a:buClr>
              <a:buSzPts val="1400"/>
              <a:buChar char="○"/>
              <a:defRPr/>
            </a:lvl2pPr>
            <a:lvl3pPr indent="-317500" lvl="2" marL="1371600" algn="l">
              <a:lnSpc>
                <a:spcPct val="90000"/>
              </a:lnSpc>
              <a:spcBef>
                <a:spcPts val="1600"/>
              </a:spcBef>
              <a:spcAft>
                <a:spcPts val="0"/>
              </a:spcAft>
              <a:buClr>
                <a:schemeClr val="dk1"/>
              </a:buClr>
              <a:buSzPts val="1400"/>
              <a:buChar char="■"/>
              <a:defRPr/>
            </a:lvl3pPr>
            <a:lvl4pPr indent="-317500" lvl="3" marL="1828800" algn="l">
              <a:lnSpc>
                <a:spcPct val="90000"/>
              </a:lnSpc>
              <a:spcBef>
                <a:spcPts val="1600"/>
              </a:spcBef>
              <a:spcAft>
                <a:spcPts val="0"/>
              </a:spcAft>
              <a:buClr>
                <a:schemeClr val="dk1"/>
              </a:buClr>
              <a:buSzPts val="1400"/>
              <a:buChar char="●"/>
              <a:defRPr/>
            </a:lvl4pPr>
            <a:lvl5pPr indent="-317500" lvl="4" marL="2286000" algn="l">
              <a:lnSpc>
                <a:spcPct val="90000"/>
              </a:lnSpc>
              <a:spcBef>
                <a:spcPts val="1600"/>
              </a:spcBef>
              <a:spcAft>
                <a:spcPts val="0"/>
              </a:spcAft>
              <a:buClr>
                <a:schemeClr val="dk1"/>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59" name="Google Shape;59;p3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600"/>
              </a:spcBef>
              <a:spcAft>
                <a:spcPts val="0"/>
              </a:spcAft>
              <a:buClr>
                <a:schemeClr val="dk1"/>
              </a:buClr>
              <a:buSzPts val="1400"/>
              <a:buChar char="○"/>
              <a:defRPr/>
            </a:lvl2pPr>
            <a:lvl3pPr indent="-317500" lvl="2" marL="1371600" algn="l">
              <a:lnSpc>
                <a:spcPct val="90000"/>
              </a:lnSpc>
              <a:spcBef>
                <a:spcPts val="1600"/>
              </a:spcBef>
              <a:spcAft>
                <a:spcPts val="0"/>
              </a:spcAft>
              <a:buClr>
                <a:schemeClr val="dk1"/>
              </a:buClr>
              <a:buSzPts val="1400"/>
              <a:buChar char="■"/>
              <a:defRPr/>
            </a:lvl3pPr>
            <a:lvl4pPr indent="-317500" lvl="3" marL="1828800" algn="l">
              <a:lnSpc>
                <a:spcPct val="90000"/>
              </a:lnSpc>
              <a:spcBef>
                <a:spcPts val="1600"/>
              </a:spcBef>
              <a:spcAft>
                <a:spcPts val="0"/>
              </a:spcAft>
              <a:buClr>
                <a:schemeClr val="dk1"/>
              </a:buClr>
              <a:buSzPts val="1400"/>
              <a:buChar char="●"/>
              <a:defRPr/>
            </a:lvl4pPr>
            <a:lvl5pPr indent="-317500" lvl="4" marL="2286000" algn="l">
              <a:lnSpc>
                <a:spcPct val="90000"/>
              </a:lnSpc>
              <a:spcBef>
                <a:spcPts val="1600"/>
              </a:spcBef>
              <a:spcAft>
                <a:spcPts val="0"/>
              </a:spcAft>
              <a:buClr>
                <a:schemeClr val="dk1"/>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60" name="Google Shape;60;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 name="Shape 12"/>
        <p:cNvGrpSpPr/>
        <p:nvPr/>
      </p:nvGrpSpPr>
      <p:grpSpPr>
        <a:xfrm>
          <a:off x="0" y="0"/>
          <a:ext cx="0" cy="0"/>
          <a:chOff x="0" y="0"/>
          <a:chExt cx="0" cy="0"/>
        </a:xfrm>
      </p:grpSpPr>
      <p:sp>
        <p:nvSpPr>
          <p:cNvPr id="13" name="Google Shape;1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 name="Google Shape;1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 name="Google Shape;1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600"/>
              </a:spcBef>
              <a:spcAft>
                <a:spcPts val="0"/>
              </a:spcAft>
              <a:buClr>
                <a:schemeClr val="dk1"/>
              </a:buClr>
              <a:buSzPts val="1400"/>
              <a:buChar char="○"/>
              <a:defRPr/>
            </a:lvl2pPr>
            <a:lvl3pPr indent="-317500" lvl="2" marL="1371600" algn="l">
              <a:lnSpc>
                <a:spcPct val="90000"/>
              </a:lnSpc>
              <a:spcBef>
                <a:spcPts val="1600"/>
              </a:spcBef>
              <a:spcAft>
                <a:spcPts val="0"/>
              </a:spcAft>
              <a:buClr>
                <a:schemeClr val="dk1"/>
              </a:buClr>
              <a:buSzPts val="1400"/>
              <a:buChar char="■"/>
              <a:defRPr/>
            </a:lvl3pPr>
            <a:lvl4pPr indent="-317500" lvl="3" marL="1828800" algn="l">
              <a:lnSpc>
                <a:spcPct val="90000"/>
              </a:lnSpc>
              <a:spcBef>
                <a:spcPts val="1600"/>
              </a:spcBef>
              <a:spcAft>
                <a:spcPts val="0"/>
              </a:spcAft>
              <a:buClr>
                <a:schemeClr val="dk1"/>
              </a:buClr>
              <a:buSzPts val="1400"/>
              <a:buChar char="●"/>
              <a:defRPr/>
            </a:lvl4pPr>
            <a:lvl5pPr indent="-317500" lvl="4" marL="2286000" algn="l">
              <a:lnSpc>
                <a:spcPct val="90000"/>
              </a:lnSpc>
              <a:spcBef>
                <a:spcPts val="1600"/>
              </a:spcBef>
              <a:spcAft>
                <a:spcPts val="0"/>
              </a:spcAft>
              <a:buClr>
                <a:schemeClr val="dk1"/>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24" name="Google Shape;2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0" name="Google Shape;3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eveloper.mozilla.org/en-US/docs/Web/HTTP/Resources_and_specific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ietf.org/rfc/rfc959.txt" TargetMode="External"/><Relationship Id="rId4" Type="http://schemas.openxmlformats.org/officeDocument/2006/relationships/hyperlink" Target="http://xyz.org:8081/route/subrout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registrar.princeton.edu/course-offerings/course-details?term=1202&amp;courseid=01516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httpwg.org/specs/rfc754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title"/>
          </p:nvPr>
        </p:nvSpPr>
        <p:spPr>
          <a:xfrm>
            <a:off x="610350" y="1047644"/>
            <a:ext cx="7923300" cy="25620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5400"/>
              <a:buFont typeface="Calibri"/>
              <a:buNone/>
            </a:pPr>
            <a:r>
              <a:rPr lang="en" sz="5400"/>
              <a:t>COS 316 Precept #4:</a:t>
            </a:r>
            <a:endParaRPr sz="5400"/>
          </a:p>
          <a:p>
            <a:pPr indent="0" lvl="0" marL="0" rtl="0" algn="ctr">
              <a:lnSpc>
                <a:spcPct val="90000"/>
              </a:lnSpc>
              <a:spcBef>
                <a:spcPts val="0"/>
              </a:spcBef>
              <a:spcAft>
                <a:spcPts val="0"/>
              </a:spcAft>
              <a:buClr>
                <a:schemeClr val="dk1"/>
              </a:buClr>
              <a:buSzPts val="5400"/>
              <a:buFont typeface="Calibri"/>
              <a:buNone/>
            </a:pPr>
            <a:r>
              <a:rPr lang="en" sz="5400"/>
              <a:t>Networking and HTTP</a:t>
            </a:r>
            <a:endParaRPr sz="5400"/>
          </a:p>
        </p:txBody>
      </p:sp>
      <p:sp>
        <p:nvSpPr>
          <p:cNvPr id="68" name="Google Shape;68;p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000"/>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05a48d3229_3_7"/>
          <p:cNvSpPr txBox="1"/>
          <p:nvPr>
            <p:ph type="title"/>
          </p:nvPr>
        </p:nvSpPr>
        <p:spPr>
          <a:xfrm>
            <a:off x="311700" y="2283300"/>
            <a:ext cx="8520600" cy="57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Overview of HTTP</a:t>
            </a:r>
            <a:endParaRPr/>
          </a:p>
        </p:txBody>
      </p:sp>
      <p:sp>
        <p:nvSpPr>
          <p:cNvPr id="135" name="Google Shape;135;p2"/>
          <p:cNvSpPr txBox="1"/>
          <p:nvPr>
            <p:ph idx="1" type="body"/>
          </p:nvPr>
        </p:nvSpPr>
        <p:spPr>
          <a:xfrm>
            <a:off x="311700" y="1160050"/>
            <a:ext cx="41667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
              <a:t>H</a:t>
            </a:r>
            <a:r>
              <a:rPr lang="en"/>
              <a:t>yper</a:t>
            </a:r>
            <a:r>
              <a:rPr b="1" lang="en"/>
              <a:t>T</a:t>
            </a:r>
            <a:r>
              <a:rPr lang="en"/>
              <a:t>ext </a:t>
            </a:r>
            <a:r>
              <a:rPr b="1" lang="en"/>
              <a:t>T</a:t>
            </a:r>
            <a:r>
              <a:rPr lang="en"/>
              <a:t>ransfer </a:t>
            </a:r>
            <a:r>
              <a:rPr b="1" lang="en"/>
              <a:t>P</a:t>
            </a:r>
            <a:r>
              <a:rPr lang="en"/>
              <a:t>rotocol</a:t>
            </a:r>
            <a:endParaRPr/>
          </a:p>
          <a:p>
            <a:pPr indent="-304800" lvl="1" marL="914400" rtl="0" algn="l">
              <a:lnSpc>
                <a:spcPct val="115000"/>
              </a:lnSpc>
              <a:spcBef>
                <a:spcPts val="0"/>
              </a:spcBef>
              <a:spcAft>
                <a:spcPts val="0"/>
              </a:spcAft>
              <a:buSzPts val="1200"/>
              <a:buChar char="○"/>
            </a:pPr>
            <a:r>
              <a:rPr lang="en"/>
              <a:t>Used to distribute </a:t>
            </a:r>
            <a:r>
              <a:rPr i="1" lang="en"/>
              <a:t>hypertext</a:t>
            </a:r>
            <a:r>
              <a:rPr lang="en"/>
              <a:t> over the Internet (i.e., </a:t>
            </a:r>
            <a:r>
              <a:rPr i="1" lang="en"/>
              <a:t>HT</a:t>
            </a:r>
            <a:r>
              <a:rPr lang="en"/>
              <a:t>ML web pages)</a:t>
            </a:r>
            <a:endParaRPr/>
          </a:p>
          <a:p>
            <a:pPr indent="-304800" lvl="1" marL="914400" rtl="0" algn="l">
              <a:lnSpc>
                <a:spcPct val="115000"/>
              </a:lnSpc>
              <a:spcBef>
                <a:spcPts val="0"/>
              </a:spcBef>
              <a:spcAft>
                <a:spcPts val="0"/>
              </a:spcAft>
              <a:buSzPts val="1200"/>
              <a:buChar char="○"/>
            </a:pPr>
            <a:r>
              <a:rPr lang="en"/>
              <a:t>Relies on a bidirectional stream protocol underneath </a:t>
            </a:r>
            <a:r>
              <a:rPr b="1" i="1" lang="en"/>
              <a:t>→ TCP!</a:t>
            </a:r>
            <a:endParaRPr/>
          </a:p>
          <a:p>
            <a:pPr indent="-317500" lvl="0" marL="457200" rtl="0" algn="l">
              <a:lnSpc>
                <a:spcPct val="115000"/>
              </a:lnSpc>
              <a:spcBef>
                <a:spcPts val="1000"/>
              </a:spcBef>
              <a:spcAft>
                <a:spcPts val="0"/>
              </a:spcAft>
              <a:buSzPts val="1400"/>
              <a:buChar char="●"/>
            </a:pPr>
            <a:r>
              <a:rPr lang="en"/>
              <a:t>Unit of operation: </a:t>
            </a:r>
            <a:r>
              <a:rPr b="1" lang="en"/>
              <a:t>request+response pairs</a:t>
            </a:r>
            <a:endParaRPr b="1"/>
          </a:p>
          <a:p>
            <a:pPr indent="-304800" lvl="1" marL="914400" rtl="0" algn="l">
              <a:lnSpc>
                <a:spcPct val="115000"/>
              </a:lnSpc>
              <a:spcBef>
                <a:spcPts val="0"/>
              </a:spcBef>
              <a:spcAft>
                <a:spcPts val="0"/>
              </a:spcAft>
              <a:buSzPts val="1200"/>
              <a:buChar char="○"/>
            </a:pPr>
            <a:r>
              <a:rPr lang="en"/>
              <a:t>Establish a connection from client to server</a:t>
            </a:r>
            <a:endParaRPr/>
          </a:p>
          <a:p>
            <a:pPr indent="-304800" lvl="1" marL="914400" rtl="0" algn="l">
              <a:lnSpc>
                <a:spcPct val="115000"/>
              </a:lnSpc>
              <a:spcBef>
                <a:spcPts val="0"/>
              </a:spcBef>
              <a:spcAft>
                <a:spcPts val="0"/>
              </a:spcAft>
              <a:buSzPts val="1200"/>
              <a:buChar char="○"/>
            </a:pPr>
            <a:r>
              <a:rPr lang="en"/>
              <a:t>Client: send </a:t>
            </a:r>
            <a:r>
              <a:rPr i="1" lang="en"/>
              <a:t>HTTP request</a:t>
            </a:r>
            <a:r>
              <a:rPr lang="en"/>
              <a:t> to server</a:t>
            </a:r>
            <a:endParaRPr/>
          </a:p>
          <a:p>
            <a:pPr indent="-304800" lvl="1" marL="914400" rtl="0" algn="l">
              <a:lnSpc>
                <a:spcPct val="115000"/>
              </a:lnSpc>
              <a:spcBef>
                <a:spcPts val="0"/>
              </a:spcBef>
              <a:spcAft>
                <a:spcPts val="0"/>
              </a:spcAft>
              <a:buSzPts val="1200"/>
              <a:buChar char="○"/>
            </a:pPr>
            <a:r>
              <a:rPr lang="en"/>
              <a:t>Server: send HTTP </a:t>
            </a:r>
            <a:r>
              <a:rPr i="1" lang="en"/>
              <a:t>response</a:t>
            </a:r>
            <a:r>
              <a:rPr lang="en"/>
              <a:t> to client</a:t>
            </a:r>
            <a:endParaRPr/>
          </a:p>
          <a:p>
            <a:pPr indent="-317500" lvl="0" marL="457200" rtl="0" algn="l">
              <a:lnSpc>
                <a:spcPct val="115000"/>
              </a:lnSpc>
              <a:spcBef>
                <a:spcPts val="1000"/>
              </a:spcBef>
              <a:spcAft>
                <a:spcPts val="0"/>
              </a:spcAft>
              <a:buSzPts val="1400"/>
              <a:buChar char="●"/>
            </a:pPr>
            <a:r>
              <a:rPr lang="en"/>
              <a:t>Stateless protocol</a:t>
            </a:r>
            <a:endParaRPr/>
          </a:p>
          <a:p>
            <a:pPr indent="-304800" lvl="1" marL="914400" rtl="0" algn="l">
              <a:lnSpc>
                <a:spcPct val="115000"/>
              </a:lnSpc>
              <a:spcBef>
                <a:spcPts val="0"/>
              </a:spcBef>
              <a:spcAft>
                <a:spcPts val="0"/>
              </a:spcAft>
              <a:buSzPts val="1200"/>
              <a:buChar char="○"/>
            </a:pPr>
            <a:r>
              <a:rPr lang="en"/>
              <a:t>No mandatory state maintained beyond a request+response operation</a:t>
            </a:r>
            <a:endParaRPr/>
          </a:p>
          <a:p>
            <a:pPr indent="-304800" lvl="1" marL="914400" rtl="0" algn="l">
              <a:lnSpc>
                <a:spcPct val="115000"/>
              </a:lnSpc>
              <a:spcBef>
                <a:spcPts val="0"/>
              </a:spcBef>
              <a:spcAft>
                <a:spcPts val="0"/>
              </a:spcAft>
              <a:buSzPts val="1200"/>
              <a:buChar char="○"/>
            </a:pPr>
            <a:r>
              <a:rPr lang="en"/>
              <a:t>Server &amp; client can cooperate to maintain application state, e.g., through </a:t>
            </a:r>
            <a:r>
              <a:rPr i="1" lang="en"/>
              <a:t>cookies</a:t>
            </a:r>
            <a:endParaRPr i="1"/>
          </a:p>
          <a:p>
            <a:pPr indent="-317500" lvl="0" marL="457200" rtl="0" algn="l">
              <a:lnSpc>
                <a:spcPct val="115000"/>
              </a:lnSpc>
              <a:spcBef>
                <a:spcPts val="0"/>
              </a:spcBef>
              <a:spcAft>
                <a:spcPts val="0"/>
              </a:spcAft>
              <a:buSzPts val="1400"/>
              <a:buChar char="●"/>
            </a:pPr>
            <a:r>
              <a:rPr lang="en"/>
              <a:t>Standardized through a series of </a:t>
            </a:r>
            <a:r>
              <a:rPr i="1" lang="en"/>
              <a:t>RFC</a:t>
            </a:r>
            <a:r>
              <a:rPr lang="en"/>
              <a:t>s</a:t>
            </a:r>
            <a:br>
              <a:rPr lang="en"/>
            </a:br>
            <a:r>
              <a:rPr lang="en"/>
              <a:t>→ </a:t>
            </a:r>
            <a:r>
              <a:rPr lang="en" u="sng">
                <a:solidFill>
                  <a:schemeClr val="hlink"/>
                </a:solidFill>
                <a:hlinkClick r:id="rId3"/>
              </a:rPr>
              <a:t>overview of applicable standards</a:t>
            </a:r>
            <a:endParaRPr sz="600"/>
          </a:p>
        </p:txBody>
      </p:sp>
      <p:sp>
        <p:nvSpPr>
          <p:cNvPr id="136" name="Google Shape;136;p2"/>
          <p:cNvSpPr/>
          <p:nvPr/>
        </p:nvSpPr>
        <p:spPr>
          <a:xfrm>
            <a:off x="5973425" y="1322550"/>
            <a:ext cx="884700" cy="66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7414250" y="3157350"/>
            <a:ext cx="884700" cy="66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Server</a:t>
            </a:r>
            <a:endParaRPr b="0" i="0" sz="1400" u="none" cap="none" strike="noStrike">
              <a:solidFill>
                <a:srgbClr val="000000"/>
              </a:solidFill>
              <a:latin typeface="Arial"/>
              <a:ea typeface="Arial"/>
              <a:cs typeface="Arial"/>
              <a:sym typeface="Arial"/>
            </a:endParaRPr>
          </a:p>
        </p:txBody>
      </p:sp>
      <p:cxnSp>
        <p:nvCxnSpPr>
          <p:cNvPr id="138" name="Google Shape;138;p2"/>
          <p:cNvCxnSpPr>
            <a:stCxn id="136" idx="3"/>
            <a:endCxn id="137" idx="0"/>
          </p:cNvCxnSpPr>
          <p:nvPr/>
        </p:nvCxnSpPr>
        <p:spPr>
          <a:xfrm>
            <a:off x="6858125" y="1654350"/>
            <a:ext cx="998400" cy="1503000"/>
          </a:xfrm>
          <a:prstGeom prst="straightConnector1">
            <a:avLst/>
          </a:prstGeom>
          <a:noFill/>
          <a:ln cap="flat" cmpd="sng" w="9525">
            <a:solidFill>
              <a:schemeClr val="dk2"/>
            </a:solidFill>
            <a:prstDash val="solid"/>
            <a:round/>
            <a:headEnd len="sm" w="sm" type="none"/>
            <a:tailEnd len="med" w="med" type="triangle"/>
          </a:ln>
        </p:spPr>
      </p:cxnSp>
      <p:cxnSp>
        <p:nvCxnSpPr>
          <p:cNvPr id="139" name="Google Shape;139;p2"/>
          <p:cNvCxnSpPr>
            <a:stCxn id="137" idx="1"/>
            <a:endCxn id="136" idx="2"/>
          </p:cNvCxnSpPr>
          <p:nvPr/>
        </p:nvCxnSpPr>
        <p:spPr>
          <a:xfrm rot="10800000">
            <a:off x="6415850" y="1986150"/>
            <a:ext cx="998400" cy="1503000"/>
          </a:xfrm>
          <a:prstGeom prst="straightConnector1">
            <a:avLst/>
          </a:prstGeom>
          <a:noFill/>
          <a:ln cap="flat" cmpd="sng" w="9525">
            <a:solidFill>
              <a:schemeClr val="dk2"/>
            </a:solidFill>
            <a:prstDash val="solid"/>
            <a:round/>
            <a:headEnd len="sm" w="sm" type="none"/>
            <a:tailEnd len="med" w="med" type="triangle"/>
          </a:ln>
        </p:spPr>
      </p:cxnSp>
      <p:sp>
        <p:nvSpPr>
          <p:cNvPr id="140" name="Google Shape;140;p2"/>
          <p:cNvSpPr txBox="1"/>
          <p:nvPr/>
        </p:nvSpPr>
        <p:spPr>
          <a:xfrm>
            <a:off x="7414250" y="1848200"/>
            <a:ext cx="1047900" cy="34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1. Request</a:t>
            </a:r>
            <a:endParaRPr b="0" i="0" sz="1200" u="none" cap="none" strike="noStrike">
              <a:solidFill>
                <a:srgbClr val="000000"/>
              </a:solidFill>
              <a:latin typeface="Open Sans"/>
              <a:ea typeface="Open Sans"/>
              <a:cs typeface="Open Sans"/>
              <a:sym typeface="Open Sans"/>
            </a:endParaRPr>
          </a:p>
        </p:txBody>
      </p:sp>
      <p:sp>
        <p:nvSpPr>
          <p:cNvPr id="141" name="Google Shape;141;p2"/>
          <p:cNvSpPr txBox="1"/>
          <p:nvPr/>
        </p:nvSpPr>
        <p:spPr>
          <a:xfrm>
            <a:off x="5703225" y="2632400"/>
            <a:ext cx="1047900" cy="34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2. Response</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URLs</a:t>
            </a:r>
            <a:endParaRPr/>
          </a:p>
        </p:txBody>
      </p:sp>
      <p:sp>
        <p:nvSpPr>
          <p:cNvPr id="147" name="Google Shape;147;p3"/>
          <p:cNvSpPr txBox="1"/>
          <p:nvPr>
            <p:ph idx="1" type="body"/>
          </p:nvPr>
        </p:nvSpPr>
        <p:spPr>
          <a:xfrm>
            <a:off x="311700" y="1152475"/>
            <a:ext cx="4988700" cy="107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Uniform Resource Locator</a:t>
            </a:r>
            <a:endParaRPr/>
          </a:p>
          <a:p>
            <a:pPr indent="-304800" lvl="1" marL="914400" rtl="0" algn="l">
              <a:lnSpc>
                <a:spcPct val="115000"/>
              </a:lnSpc>
              <a:spcBef>
                <a:spcPts val="0"/>
              </a:spcBef>
              <a:spcAft>
                <a:spcPts val="0"/>
              </a:spcAft>
              <a:buSzPts val="1200"/>
              <a:buChar char="○"/>
            </a:pPr>
            <a:r>
              <a:rPr lang="en"/>
              <a:t>uniquely identifies a given resource on the web</a:t>
            </a:r>
            <a:endParaRPr/>
          </a:p>
          <a:p>
            <a:pPr indent="-317500" lvl="0" marL="457200" rtl="0" algn="l">
              <a:lnSpc>
                <a:spcPct val="115000"/>
              </a:lnSpc>
              <a:spcBef>
                <a:spcPts val="0"/>
              </a:spcBef>
              <a:spcAft>
                <a:spcPts val="0"/>
              </a:spcAft>
              <a:buSzPts val="1400"/>
              <a:buChar char="●"/>
            </a:pPr>
            <a:r>
              <a:rPr lang="en"/>
              <a:t>Syntax:</a:t>
            </a:r>
            <a:endParaRPr/>
          </a:p>
          <a:p>
            <a:pPr indent="0" lvl="0" marL="0" rtl="0" algn="l">
              <a:lnSpc>
                <a:spcPct val="115000"/>
              </a:lnSpc>
              <a:spcBef>
                <a:spcPts val="0"/>
              </a:spcBef>
              <a:spcAft>
                <a:spcPts val="0"/>
              </a:spcAft>
              <a:buSzPts val="1400"/>
              <a:buNone/>
            </a:pPr>
            <a:r>
              <a:rPr lang="en" sz="1100">
                <a:latin typeface="Roboto Mono"/>
                <a:ea typeface="Roboto Mono"/>
                <a:cs typeface="Roboto Mono"/>
                <a:sym typeface="Roboto Mono"/>
              </a:rPr>
              <a:t>         scheme://authority/path?param=val#anchor</a:t>
            </a:r>
            <a:endParaRPr sz="1100">
              <a:latin typeface="Roboto Mono"/>
              <a:ea typeface="Roboto Mono"/>
              <a:cs typeface="Roboto Mono"/>
              <a:sym typeface="Roboto Mono"/>
            </a:endParaRPr>
          </a:p>
        </p:txBody>
      </p:sp>
      <p:sp>
        <p:nvSpPr>
          <p:cNvPr id="148" name="Google Shape;148;p3"/>
          <p:cNvSpPr txBox="1"/>
          <p:nvPr>
            <p:ph idx="2" type="body"/>
          </p:nvPr>
        </p:nvSpPr>
        <p:spPr>
          <a:xfrm>
            <a:off x="6543975" y="1152475"/>
            <a:ext cx="2502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Examples:</a:t>
            </a:r>
            <a:endParaRPr sz="1200"/>
          </a:p>
          <a:p>
            <a:pPr indent="0" lvl="0" marL="0" rtl="0" algn="l">
              <a:lnSpc>
                <a:spcPct val="90000"/>
              </a:lnSpc>
              <a:spcBef>
                <a:spcPts val="1600"/>
              </a:spcBef>
              <a:spcAft>
                <a:spcPts val="0"/>
              </a:spcAft>
              <a:buClr>
                <a:schemeClr val="dk1"/>
              </a:buClr>
              <a:buSzPts val="1100"/>
              <a:buFont typeface="Arial"/>
              <a:buNone/>
            </a:pPr>
            <a:r>
              <a:rPr lang="en" sz="800" u="sng">
                <a:solidFill>
                  <a:schemeClr val="accent5"/>
                </a:solidFill>
                <a:latin typeface="Anonymous Pro"/>
                <a:ea typeface="Anonymous Pro"/>
                <a:cs typeface="Anonymous Pro"/>
                <a:sym typeface="Anonymous Pro"/>
                <a:hlinkClick r:id="rId3">
                  <a:extLst>
                    <a:ext uri="{A12FA001-AC4F-418D-AE19-62706E023703}">
                      <ahyp:hlinkClr val="tx"/>
                    </a:ext>
                  </a:extLst>
                </a:hlinkClick>
              </a:rPr>
              <a:t>http://www.ietf.org/rfc/rfc959.txt</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rPr lang="en" sz="800" u="sng">
                <a:solidFill>
                  <a:schemeClr val="accent5"/>
                </a:solidFill>
                <a:latin typeface="Anonymous Pro"/>
                <a:ea typeface="Anonymous Pro"/>
                <a:cs typeface="Anonymous Pro"/>
                <a:sym typeface="Anonymous Pro"/>
                <a:hlinkClick r:id="rId4">
                  <a:extLst>
                    <a:ext uri="{A12FA001-AC4F-418D-AE19-62706E023703}">
                      <ahyp:hlinkClr val="tx"/>
                    </a:ext>
                  </a:extLst>
                </a:hlinkClick>
              </a:rPr>
              <a:t>http://xyz.org:8081/route/subroute</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rPr lang="en" sz="800">
                <a:latin typeface="Anonymous Pro"/>
                <a:ea typeface="Anonymous Pro"/>
                <a:cs typeface="Anonymous Pro"/>
                <a:sym typeface="Anonymous Pro"/>
              </a:rPr>
              <a:t>http://www.ietf.org/rfc/rfc959.txt</a:t>
            </a:r>
            <a:endParaRPr sz="800">
              <a:latin typeface="Anonymous Pro"/>
              <a:ea typeface="Anonymous Pro"/>
              <a:cs typeface="Anonymous Pro"/>
              <a:sym typeface="Anonymous Pro"/>
            </a:endParaRPr>
          </a:p>
          <a:p>
            <a:pPr indent="0" lvl="0" marL="0" rtl="0" algn="l">
              <a:lnSpc>
                <a:spcPct val="90000"/>
              </a:lnSpc>
              <a:spcBef>
                <a:spcPts val="1600"/>
              </a:spcBef>
              <a:spcAft>
                <a:spcPts val="0"/>
              </a:spcAft>
              <a:buClr>
                <a:schemeClr val="dk1"/>
              </a:buClr>
              <a:buSzPts val="1100"/>
              <a:buFont typeface="Arial"/>
              <a:buNone/>
            </a:pPr>
            <a:r>
              <a:rPr lang="en" sz="800">
                <a:latin typeface="Anonymous Pro"/>
                <a:ea typeface="Anonymous Pro"/>
                <a:cs typeface="Anonymous Pro"/>
                <a:sym typeface="Anonymous Pro"/>
              </a:rPr>
              <a:t>mailto:ak18@cs.princeton.edu</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t/>
            </a:r>
            <a:endParaRPr sz="800">
              <a:latin typeface="Anonymous Pro"/>
              <a:ea typeface="Anonymous Pro"/>
              <a:cs typeface="Anonymous Pro"/>
              <a:sym typeface="Anonymous Pro"/>
            </a:endParaRPr>
          </a:p>
          <a:p>
            <a:pPr indent="0" lvl="0" marL="0" rtl="0" algn="l">
              <a:lnSpc>
                <a:spcPct val="90000"/>
              </a:lnSpc>
              <a:spcBef>
                <a:spcPts val="0"/>
              </a:spcBef>
              <a:spcAft>
                <a:spcPts val="0"/>
              </a:spcAft>
              <a:buClr>
                <a:schemeClr val="dk1"/>
              </a:buClr>
              <a:buSzPts val="1100"/>
              <a:buFont typeface="Arial"/>
              <a:buNone/>
            </a:pPr>
            <a:r>
              <a:rPr lang="en" sz="800">
                <a:latin typeface="Anonymous Pro"/>
                <a:ea typeface="Anonymous Pro"/>
                <a:cs typeface="Anonymous Pro"/>
                <a:sym typeface="Anonymous Pro"/>
              </a:rPr>
              <a:t>ftp://tug.ctan.org/pub</a:t>
            </a:r>
            <a:endParaRPr sz="800">
              <a:latin typeface="Anonymous Pro"/>
              <a:ea typeface="Anonymous Pro"/>
              <a:cs typeface="Anonymous Pro"/>
              <a:sym typeface="Anonymous Pro"/>
            </a:endParaRPr>
          </a:p>
          <a:p>
            <a:pPr indent="0" lvl="0" marL="0" rtl="0" algn="l">
              <a:lnSpc>
                <a:spcPct val="90000"/>
              </a:lnSpc>
              <a:spcBef>
                <a:spcPts val="1600"/>
              </a:spcBef>
              <a:spcAft>
                <a:spcPts val="0"/>
              </a:spcAft>
              <a:buClr>
                <a:schemeClr val="dk1"/>
              </a:buClr>
              <a:buSzPts val="1100"/>
              <a:buFont typeface="Arial"/>
              <a:buNone/>
            </a:pPr>
            <a:r>
              <a:rPr lang="en" sz="800">
                <a:latin typeface="Anonymous Pro"/>
                <a:ea typeface="Anonymous Pro"/>
                <a:cs typeface="Anonymous Pro"/>
                <a:sym typeface="Anonymous Pro"/>
              </a:rPr>
              <a:t>rtsp://192.168.0.164/axis-media/media.amp</a:t>
            </a:r>
            <a:endParaRPr sz="800">
              <a:latin typeface="Anonymous Pro"/>
              <a:ea typeface="Anonymous Pro"/>
              <a:cs typeface="Anonymous Pro"/>
              <a:sym typeface="Anonymous Pro"/>
            </a:endParaRPr>
          </a:p>
          <a:p>
            <a:pPr indent="0" lvl="0" marL="0" rtl="0" algn="l">
              <a:lnSpc>
                <a:spcPct val="115000"/>
              </a:lnSpc>
              <a:spcBef>
                <a:spcPts val="1600"/>
              </a:spcBef>
              <a:spcAft>
                <a:spcPts val="1600"/>
              </a:spcAft>
              <a:buSzPts val="1400"/>
              <a:buNone/>
            </a:pPr>
            <a:r>
              <a:t/>
            </a:r>
            <a:endParaRPr/>
          </a:p>
        </p:txBody>
      </p:sp>
      <p:sp>
        <p:nvSpPr>
          <p:cNvPr id="149" name="Google Shape;149;p3"/>
          <p:cNvSpPr/>
          <p:nvPr/>
        </p:nvSpPr>
        <p:spPr>
          <a:xfrm>
            <a:off x="99175" y="2328975"/>
            <a:ext cx="1660500" cy="1046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Arial"/>
                <a:ea typeface="Arial"/>
                <a:cs typeface="Arial"/>
                <a:sym typeface="Arial"/>
              </a:rPr>
              <a:t>Scheme</a:t>
            </a:r>
            <a:r>
              <a:rPr b="0" i="0" lang="en" sz="1000" u="none" cap="none" strike="noStrike">
                <a:solidFill>
                  <a:schemeClr val="dk2"/>
                </a:solidFill>
                <a:latin typeface="Arial"/>
                <a:ea typeface="Arial"/>
                <a:cs typeface="Arial"/>
                <a:sym typeface="Arial"/>
              </a:rPr>
              <a:t>:</a:t>
            </a:r>
            <a:br>
              <a:rPr b="0" i="0" lang="en" sz="1000" u="none" cap="none" strike="noStrike">
                <a:solidFill>
                  <a:schemeClr val="dk2"/>
                </a:solidFill>
                <a:latin typeface="Arial"/>
                <a:ea typeface="Arial"/>
                <a:cs typeface="Arial"/>
                <a:sym typeface="Arial"/>
              </a:rPr>
            </a:b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Specifies </a:t>
            </a:r>
            <a:r>
              <a:rPr b="0" i="1" lang="en" sz="1000" u="none" cap="none" strike="noStrike">
                <a:solidFill>
                  <a:schemeClr val="dk2"/>
                </a:solidFill>
                <a:latin typeface="Arial"/>
                <a:ea typeface="Arial"/>
                <a:cs typeface="Arial"/>
                <a:sym typeface="Arial"/>
              </a:rPr>
              <a:t>protocol</a:t>
            </a:r>
            <a:r>
              <a:rPr b="0" i="0" lang="en" sz="1000" u="none" cap="none" strike="noStrike">
                <a:solidFill>
                  <a:schemeClr val="dk2"/>
                </a:solidFill>
                <a:latin typeface="Arial"/>
                <a:ea typeface="Arial"/>
                <a:cs typeface="Arial"/>
                <a:sym typeface="Arial"/>
              </a:rPr>
              <a:t> a client must use to interact with the resource.</a:t>
            </a:r>
            <a:endParaRPr b="0" i="0" sz="10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E.g., </a:t>
            </a:r>
            <a:r>
              <a:rPr b="0" i="1" lang="en" sz="1000" u="none" cap="none" strike="noStrike">
                <a:solidFill>
                  <a:schemeClr val="dk2"/>
                </a:solidFill>
                <a:latin typeface="Arial"/>
                <a:ea typeface="Arial"/>
                <a:cs typeface="Arial"/>
                <a:sym typeface="Arial"/>
              </a:rPr>
              <a:t>http </a:t>
            </a:r>
            <a:r>
              <a:rPr b="0" i="0" lang="en" sz="1000" u="none" cap="none" strike="noStrike">
                <a:solidFill>
                  <a:schemeClr val="dk2"/>
                </a:solidFill>
                <a:latin typeface="Arial"/>
                <a:ea typeface="Arial"/>
                <a:cs typeface="Arial"/>
                <a:sym typeface="Arial"/>
              </a:rPr>
              <a:t>or </a:t>
            </a:r>
            <a:r>
              <a:rPr b="0" i="1" lang="en" sz="1000" u="none" cap="none" strike="noStrike">
                <a:solidFill>
                  <a:schemeClr val="dk2"/>
                </a:solidFill>
                <a:latin typeface="Arial"/>
                <a:ea typeface="Arial"/>
                <a:cs typeface="Arial"/>
                <a:sym typeface="Arial"/>
              </a:rPr>
              <a:t>ftp</a:t>
            </a:r>
            <a:endParaRPr b="0" i="1" sz="1400" u="none" cap="none" strike="noStrike">
              <a:solidFill>
                <a:srgbClr val="000000"/>
              </a:solidFill>
              <a:latin typeface="Arial"/>
              <a:ea typeface="Arial"/>
              <a:cs typeface="Arial"/>
              <a:sym typeface="Arial"/>
            </a:endParaRPr>
          </a:p>
        </p:txBody>
      </p:sp>
      <p:sp>
        <p:nvSpPr>
          <p:cNvPr id="150" name="Google Shape;150;p3"/>
          <p:cNvSpPr/>
          <p:nvPr/>
        </p:nvSpPr>
        <p:spPr>
          <a:xfrm>
            <a:off x="372875" y="3693750"/>
            <a:ext cx="2994300" cy="1182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Arial"/>
                <a:ea typeface="Arial"/>
                <a:cs typeface="Arial"/>
                <a:sym typeface="Arial"/>
              </a:rPr>
              <a:t>Authority</a:t>
            </a:r>
            <a:r>
              <a:rPr b="0" i="0" lang="en" sz="1000" u="none" cap="none" strike="noStrike">
                <a:solidFill>
                  <a:schemeClr val="dk2"/>
                </a:solidFill>
                <a:latin typeface="Arial"/>
                <a:ea typeface="Arial"/>
                <a:cs typeface="Arial"/>
                <a:sym typeface="Arial"/>
              </a:rPr>
              <a:t>:</a:t>
            </a:r>
            <a:br>
              <a:rPr b="0" i="0" lang="en" sz="1000" u="none" cap="none" strike="noStrike">
                <a:solidFill>
                  <a:schemeClr val="dk2"/>
                </a:solidFill>
                <a:latin typeface="Arial"/>
                <a:ea typeface="Arial"/>
                <a:cs typeface="Arial"/>
                <a:sym typeface="Arial"/>
              </a:rPr>
            </a:b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Indicates </a:t>
            </a:r>
            <a:r>
              <a:rPr b="0" i="1" lang="en" sz="1000" u="none" cap="none" strike="noStrike">
                <a:solidFill>
                  <a:schemeClr val="dk2"/>
                </a:solidFill>
                <a:latin typeface="Arial"/>
                <a:ea typeface="Arial"/>
                <a:cs typeface="Arial"/>
                <a:sym typeface="Arial"/>
              </a:rPr>
              <a:t>location</a:t>
            </a:r>
            <a:r>
              <a:rPr b="0" i="0" lang="en" sz="1000" u="none" cap="none" strike="noStrike">
                <a:solidFill>
                  <a:schemeClr val="dk2"/>
                </a:solidFill>
                <a:latin typeface="Arial"/>
                <a:ea typeface="Arial"/>
                <a:cs typeface="Arial"/>
                <a:sym typeface="Arial"/>
              </a:rPr>
              <a:t> of a given resources in terms of a service, e.g., offered by a server accepting TCP connections. Hostname and port (sometimes omitted).</a:t>
            </a:r>
            <a:endParaRPr b="0" i="0" sz="10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E.g., </a:t>
            </a:r>
            <a:r>
              <a:rPr b="0" i="1" lang="en" sz="1000" u="none" cap="none" strike="noStrike">
                <a:solidFill>
                  <a:schemeClr val="dk2"/>
                </a:solidFill>
                <a:latin typeface="Arial"/>
                <a:ea typeface="Arial"/>
                <a:cs typeface="Arial"/>
                <a:sym typeface="Arial"/>
              </a:rPr>
              <a:t>princeton.edu:80</a:t>
            </a:r>
            <a:r>
              <a:rPr b="0" i="0" lang="en" sz="1000" u="none" cap="none" strike="noStrike">
                <a:solidFill>
                  <a:schemeClr val="dk2"/>
                </a:solidFill>
                <a:latin typeface="Arial"/>
                <a:ea typeface="Arial"/>
                <a:cs typeface="Arial"/>
                <a:sym typeface="Arial"/>
              </a:rPr>
              <a:t> or </a:t>
            </a:r>
            <a:r>
              <a:rPr b="0" i="1" lang="en" sz="1000" u="none" cap="none" strike="noStrike">
                <a:solidFill>
                  <a:schemeClr val="dk2"/>
                </a:solidFill>
                <a:latin typeface="Arial"/>
                <a:ea typeface="Arial"/>
                <a:cs typeface="Arial"/>
                <a:sym typeface="Arial"/>
              </a:rPr>
              <a:t>google.com</a:t>
            </a:r>
            <a:endParaRPr b="0" i="1" sz="1400" u="none" cap="none" strike="noStrike">
              <a:solidFill>
                <a:srgbClr val="000000"/>
              </a:solidFill>
              <a:latin typeface="Arial"/>
              <a:ea typeface="Arial"/>
              <a:cs typeface="Arial"/>
              <a:sym typeface="Arial"/>
            </a:endParaRPr>
          </a:p>
        </p:txBody>
      </p:sp>
      <p:cxnSp>
        <p:nvCxnSpPr>
          <p:cNvPr id="151" name="Google Shape;151;p3"/>
          <p:cNvCxnSpPr>
            <a:stCxn id="149" idx="0"/>
          </p:cNvCxnSpPr>
          <p:nvPr/>
        </p:nvCxnSpPr>
        <p:spPr>
          <a:xfrm flipH="1" rot="10800000">
            <a:off x="929425" y="2116575"/>
            <a:ext cx="451200" cy="212400"/>
          </a:xfrm>
          <a:prstGeom prst="straightConnector1">
            <a:avLst/>
          </a:prstGeom>
          <a:noFill/>
          <a:ln cap="flat" cmpd="sng" w="9525">
            <a:solidFill>
              <a:schemeClr val="dk2"/>
            </a:solidFill>
            <a:prstDash val="solid"/>
            <a:round/>
            <a:headEnd len="sm" w="sm" type="none"/>
            <a:tailEnd len="med" w="med" type="triangle"/>
          </a:ln>
        </p:spPr>
      </p:cxnSp>
      <p:cxnSp>
        <p:nvCxnSpPr>
          <p:cNvPr id="152" name="Google Shape;152;p3"/>
          <p:cNvCxnSpPr>
            <a:stCxn id="150" idx="0"/>
          </p:cNvCxnSpPr>
          <p:nvPr/>
        </p:nvCxnSpPr>
        <p:spPr>
          <a:xfrm flipH="1" rot="10800000">
            <a:off x="1870025" y="2162250"/>
            <a:ext cx="283800" cy="1531500"/>
          </a:xfrm>
          <a:prstGeom prst="straightConnector1">
            <a:avLst/>
          </a:prstGeom>
          <a:noFill/>
          <a:ln cap="flat" cmpd="sng" w="9525">
            <a:solidFill>
              <a:schemeClr val="dk2"/>
            </a:solidFill>
            <a:prstDash val="solid"/>
            <a:round/>
            <a:headEnd len="sm" w="sm" type="none"/>
            <a:tailEnd len="med" w="med" type="triangle"/>
          </a:ln>
        </p:spPr>
      </p:cxnSp>
      <p:cxnSp>
        <p:nvCxnSpPr>
          <p:cNvPr id="153" name="Google Shape;153;p3"/>
          <p:cNvCxnSpPr>
            <a:stCxn id="154" idx="0"/>
          </p:cNvCxnSpPr>
          <p:nvPr/>
        </p:nvCxnSpPr>
        <p:spPr>
          <a:xfrm rot="10800000">
            <a:off x="2965350" y="2154650"/>
            <a:ext cx="273000" cy="379200"/>
          </a:xfrm>
          <a:prstGeom prst="straightConnector1">
            <a:avLst/>
          </a:prstGeom>
          <a:noFill/>
          <a:ln cap="flat" cmpd="sng" w="9525">
            <a:solidFill>
              <a:schemeClr val="dk2"/>
            </a:solidFill>
            <a:prstDash val="solid"/>
            <a:round/>
            <a:headEnd len="sm" w="sm" type="none"/>
            <a:tailEnd len="med" w="med" type="triangle"/>
          </a:ln>
        </p:spPr>
      </p:cxnSp>
      <p:sp>
        <p:nvSpPr>
          <p:cNvPr id="155" name="Google Shape;155;p3"/>
          <p:cNvSpPr/>
          <p:nvPr/>
        </p:nvSpPr>
        <p:spPr>
          <a:xfrm>
            <a:off x="3533850" y="3762000"/>
            <a:ext cx="2076300" cy="1046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Arial"/>
                <a:ea typeface="Arial"/>
                <a:cs typeface="Arial"/>
                <a:sym typeface="Arial"/>
              </a:rPr>
              <a:t>Parameters</a:t>
            </a:r>
            <a:r>
              <a:rPr b="0" i="0" lang="en" sz="1000" u="none" cap="none" strike="noStrike">
                <a:solidFill>
                  <a:schemeClr val="dk2"/>
                </a:solidFill>
                <a:latin typeface="Arial"/>
                <a:ea typeface="Arial"/>
                <a:cs typeface="Arial"/>
                <a:sym typeface="Arial"/>
              </a:rPr>
              <a:t>:</a:t>
            </a:r>
            <a:br>
              <a:rPr b="0" i="0" lang="en" sz="1000" u="none" cap="none" strike="noStrike">
                <a:solidFill>
                  <a:schemeClr val="dk2"/>
                </a:solidFill>
                <a:latin typeface="Arial"/>
                <a:ea typeface="Arial"/>
                <a:cs typeface="Arial"/>
                <a:sym typeface="Arial"/>
              </a:rPr>
            </a:b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Encode additional information sent to the server. Behavior depends on the server.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E.g., </a:t>
            </a:r>
            <a:r>
              <a:rPr b="0" i="1" lang="en" sz="1000" u="none" cap="none" strike="noStrike">
                <a:solidFill>
                  <a:schemeClr val="dk2"/>
                </a:solidFill>
                <a:latin typeface="Arial"/>
                <a:ea typeface="Arial"/>
                <a:cs typeface="Arial"/>
                <a:sym typeface="Arial"/>
              </a:rPr>
              <a:t>?mobile=true&amp;lang=es</a:t>
            </a:r>
            <a:endParaRPr b="0" i="1" sz="1400" u="none" cap="none" strike="noStrike">
              <a:solidFill>
                <a:srgbClr val="000000"/>
              </a:solidFill>
              <a:latin typeface="Arial"/>
              <a:ea typeface="Arial"/>
              <a:cs typeface="Arial"/>
              <a:sym typeface="Arial"/>
            </a:endParaRPr>
          </a:p>
        </p:txBody>
      </p:sp>
      <p:sp>
        <p:nvSpPr>
          <p:cNvPr id="156" name="Google Shape;156;p3"/>
          <p:cNvSpPr/>
          <p:nvPr/>
        </p:nvSpPr>
        <p:spPr>
          <a:xfrm>
            <a:off x="4572000" y="2404800"/>
            <a:ext cx="1896300" cy="1046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Arial"/>
                <a:ea typeface="Arial"/>
                <a:cs typeface="Arial"/>
                <a:sym typeface="Arial"/>
              </a:rPr>
              <a:t>Anchor</a:t>
            </a:r>
            <a:r>
              <a:rPr b="0" i="0" lang="en" sz="1000" u="none" cap="none" strike="noStrike">
                <a:solidFill>
                  <a:schemeClr val="dk2"/>
                </a:solidFill>
                <a:latin typeface="Arial"/>
                <a:ea typeface="Arial"/>
                <a:cs typeface="Arial"/>
                <a:sym typeface="Arial"/>
              </a:rPr>
              <a:t>:</a:t>
            </a:r>
            <a:br>
              <a:rPr b="0" i="0" lang="en" sz="1000" u="none" cap="none" strike="noStrike">
                <a:solidFill>
                  <a:schemeClr val="dk2"/>
                </a:solidFill>
                <a:latin typeface="Arial"/>
                <a:ea typeface="Arial"/>
                <a:cs typeface="Arial"/>
                <a:sym typeface="Arial"/>
              </a:rPr>
            </a:b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Encode additional information for the client (not sent to server).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E.g., </a:t>
            </a:r>
            <a:r>
              <a:rPr b="0" i="1" lang="en" sz="1000" u="none" cap="none" strike="noStrike">
                <a:solidFill>
                  <a:schemeClr val="dk2"/>
                </a:solidFill>
                <a:latin typeface="Arial"/>
                <a:ea typeface="Arial"/>
                <a:cs typeface="Arial"/>
                <a:sym typeface="Arial"/>
              </a:rPr>
              <a:t>#section-assignments</a:t>
            </a:r>
            <a:endParaRPr b="0" i="1" sz="1400" u="none" cap="none" strike="noStrike">
              <a:solidFill>
                <a:srgbClr val="000000"/>
              </a:solidFill>
              <a:latin typeface="Arial"/>
              <a:ea typeface="Arial"/>
              <a:cs typeface="Arial"/>
              <a:sym typeface="Arial"/>
            </a:endParaRPr>
          </a:p>
        </p:txBody>
      </p:sp>
      <p:cxnSp>
        <p:nvCxnSpPr>
          <p:cNvPr id="157" name="Google Shape;157;p3"/>
          <p:cNvCxnSpPr>
            <a:stCxn id="155" idx="0"/>
          </p:cNvCxnSpPr>
          <p:nvPr/>
        </p:nvCxnSpPr>
        <p:spPr>
          <a:xfrm flipH="1" rot="5400000">
            <a:off x="3291000" y="2481000"/>
            <a:ext cx="1607400" cy="954600"/>
          </a:xfrm>
          <a:prstGeom prst="curvedConnector3">
            <a:avLst>
              <a:gd fmla="val 75002" name="adj1"/>
            </a:avLst>
          </a:prstGeom>
          <a:noFill/>
          <a:ln cap="flat" cmpd="sng" w="9525">
            <a:solidFill>
              <a:schemeClr val="dk2"/>
            </a:solidFill>
            <a:prstDash val="solid"/>
            <a:round/>
            <a:headEnd len="sm" w="sm" type="none"/>
            <a:tailEnd len="med" w="med" type="triangle"/>
          </a:ln>
        </p:spPr>
      </p:cxnSp>
      <p:sp>
        <p:nvSpPr>
          <p:cNvPr id="154" name="Google Shape;154;p3"/>
          <p:cNvSpPr/>
          <p:nvPr/>
        </p:nvSpPr>
        <p:spPr>
          <a:xfrm>
            <a:off x="2200200" y="2533850"/>
            <a:ext cx="2076300" cy="1046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Arial"/>
                <a:ea typeface="Arial"/>
                <a:cs typeface="Arial"/>
                <a:sym typeface="Arial"/>
              </a:rPr>
              <a:t>Path</a:t>
            </a:r>
            <a:r>
              <a:rPr b="0" i="0" lang="en" sz="1000" u="none" cap="none" strike="noStrike">
                <a:solidFill>
                  <a:schemeClr val="dk2"/>
                </a:solidFill>
                <a:latin typeface="Arial"/>
                <a:ea typeface="Arial"/>
                <a:cs typeface="Arial"/>
                <a:sym typeface="Arial"/>
              </a:rPr>
              <a:t>:</a:t>
            </a:r>
            <a:br>
              <a:rPr b="0" i="0" lang="en" sz="1000" u="none" cap="none" strike="noStrike">
                <a:solidFill>
                  <a:schemeClr val="dk2"/>
                </a:solidFill>
                <a:latin typeface="Arial"/>
                <a:ea typeface="Arial"/>
                <a:cs typeface="Arial"/>
                <a:sym typeface="Arial"/>
              </a:rPr>
            </a:b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Indicates </a:t>
            </a:r>
            <a:r>
              <a:rPr b="0" i="1" lang="en" sz="1000" u="none" cap="none" strike="noStrike">
                <a:solidFill>
                  <a:schemeClr val="dk2"/>
                </a:solidFill>
                <a:latin typeface="Arial"/>
                <a:ea typeface="Arial"/>
                <a:cs typeface="Arial"/>
                <a:sym typeface="Arial"/>
              </a:rPr>
              <a:t>location</a:t>
            </a:r>
            <a:r>
              <a:rPr b="0" i="0" lang="en" sz="1000" u="none" cap="none" strike="noStrike">
                <a:solidFill>
                  <a:schemeClr val="dk2"/>
                </a:solidFill>
                <a:latin typeface="Arial"/>
                <a:ea typeface="Arial"/>
                <a:cs typeface="Arial"/>
                <a:sym typeface="Arial"/>
              </a:rPr>
              <a:t> of a resource within the scope of the service.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E.g., </a:t>
            </a:r>
            <a:r>
              <a:rPr b="0" i="1" lang="en" sz="1000" u="none" cap="none" strike="noStrike">
                <a:solidFill>
                  <a:schemeClr val="dk2"/>
                </a:solidFill>
                <a:latin typeface="Arial"/>
                <a:ea typeface="Arial"/>
                <a:cs typeface="Arial"/>
                <a:sym typeface="Arial"/>
              </a:rPr>
              <a:t>/precepts</a:t>
            </a:r>
            <a:r>
              <a:rPr b="0" i="0" lang="en" sz="1000" u="none" cap="none" strike="noStrike">
                <a:solidFill>
                  <a:schemeClr val="dk2"/>
                </a:solidFill>
                <a:latin typeface="Arial"/>
                <a:ea typeface="Arial"/>
                <a:cs typeface="Arial"/>
                <a:sym typeface="Arial"/>
              </a:rPr>
              <a:t> or</a:t>
            </a:r>
            <a:br>
              <a:rPr b="0" i="1" lang="en" sz="1000" u="none" cap="none" strike="noStrike">
                <a:solidFill>
                  <a:schemeClr val="dk2"/>
                </a:solidFill>
                <a:latin typeface="Arial"/>
                <a:ea typeface="Arial"/>
                <a:cs typeface="Arial"/>
                <a:sym typeface="Arial"/>
              </a:rPr>
            </a:br>
            <a:r>
              <a:rPr b="0" i="1" lang="en" sz="1000" u="none" cap="none" strike="noStrike">
                <a:solidFill>
                  <a:schemeClr val="dk2"/>
                </a:solidFill>
                <a:latin typeface="Arial"/>
                <a:ea typeface="Arial"/>
                <a:cs typeface="Arial"/>
                <a:sym typeface="Arial"/>
              </a:rPr>
              <a:t>/courses/archive/fall19/cos316</a:t>
            </a:r>
            <a:endParaRPr b="0" i="1" sz="1400" u="none" cap="none" strike="noStrike">
              <a:solidFill>
                <a:srgbClr val="000000"/>
              </a:solidFill>
              <a:latin typeface="Arial"/>
              <a:ea typeface="Arial"/>
              <a:cs typeface="Arial"/>
              <a:sym typeface="Arial"/>
            </a:endParaRPr>
          </a:p>
        </p:txBody>
      </p:sp>
      <p:cxnSp>
        <p:nvCxnSpPr>
          <p:cNvPr id="158" name="Google Shape;158;p3"/>
          <p:cNvCxnSpPr>
            <a:stCxn id="156" idx="0"/>
          </p:cNvCxnSpPr>
          <p:nvPr/>
        </p:nvCxnSpPr>
        <p:spPr>
          <a:xfrm rot="10800000">
            <a:off x="4587750" y="2071200"/>
            <a:ext cx="932400" cy="333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628650" y="45244"/>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Example</a:t>
            </a:r>
            <a:endParaRPr/>
          </a:p>
        </p:txBody>
      </p:sp>
      <p:sp>
        <p:nvSpPr>
          <p:cNvPr id="164" name="Google Shape;164;p4"/>
          <p:cNvSpPr/>
          <p:nvPr/>
        </p:nvSpPr>
        <p:spPr>
          <a:xfrm>
            <a:off x="834000" y="2232400"/>
            <a:ext cx="884700" cy="220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336525" y="1332475"/>
            <a:ext cx="2835900" cy="60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1. Client requests URL:</a:t>
            </a:r>
            <a:br>
              <a:rPr b="0" i="0" lang="en" sz="1200" u="none" cap="none" strike="noStrike">
                <a:solidFill>
                  <a:srgbClr val="000000"/>
                </a:solidFill>
                <a:latin typeface="Open Sans"/>
                <a:ea typeface="Open Sans"/>
                <a:cs typeface="Open Sans"/>
                <a:sym typeface="Open Sans"/>
              </a:rPr>
            </a:br>
            <a:r>
              <a:rPr b="1" i="0" lang="en" sz="1200" u="none" cap="none" strike="noStrike">
                <a:solidFill>
                  <a:srgbClr val="000000"/>
                </a:solidFill>
                <a:latin typeface="Anonymous Pro"/>
                <a:ea typeface="Anonymous Pro"/>
                <a:cs typeface="Anonymous Pro"/>
                <a:sym typeface="Anonymous Pro"/>
              </a:rPr>
              <a:t>http://www.xyz.org:80</a:t>
            </a:r>
            <a:r>
              <a:rPr b="1" i="0" lang="en" sz="1200" u="none" cap="none" strike="noStrike">
                <a:solidFill>
                  <a:schemeClr val="dk1"/>
                </a:solidFill>
                <a:latin typeface="Anonymous Pro"/>
                <a:ea typeface="Anonymous Pro"/>
                <a:cs typeface="Anonymous Pro"/>
                <a:sym typeface="Anonymous Pro"/>
              </a:rPr>
              <a:t>/path/file</a:t>
            </a:r>
            <a:endParaRPr b="1" i="0" sz="1200" u="none" cap="none" strike="noStrike">
              <a:solidFill>
                <a:schemeClr val="dk1"/>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nonymous Pro"/>
              <a:ea typeface="Anonymous Pro"/>
              <a:cs typeface="Anonymous Pro"/>
              <a:sym typeface="Anonymous Pro"/>
            </a:endParaRPr>
          </a:p>
        </p:txBody>
      </p:sp>
      <p:sp>
        <p:nvSpPr>
          <p:cNvPr id="166" name="Google Shape;166;p4"/>
          <p:cNvSpPr/>
          <p:nvPr/>
        </p:nvSpPr>
        <p:spPr>
          <a:xfrm>
            <a:off x="7082575" y="2297200"/>
            <a:ext cx="1849800" cy="21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Server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2989850" y="2156200"/>
            <a:ext cx="3182100" cy="84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2. Client sends request message:</a:t>
            </a:r>
            <a:endParaRPr b="0" i="0" sz="12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nonymous Pro"/>
                <a:ea typeface="Anonymous Pro"/>
                <a:cs typeface="Anonymous Pro"/>
                <a:sym typeface="Anonymous Pro"/>
              </a:rPr>
              <a:t>GET </a:t>
            </a:r>
            <a:r>
              <a:rPr b="1" i="1" lang="en" sz="1200" u="none" cap="none" strike="noStrike">
                <a:solidFill>
                  <a:srgbClr val="000000"/>
                </a:solidFill>
                <a:latin typeface="Anonymous Pro"/>
                <a:ea typeface="Anonymous Pro"/>
                <a:cs typeface="Anonymous Pro"/>
                <a:sym typeface="Anonymous Pro"/>
              </a:rPr>
              <a:t>URL</a:t>
            </a:r>
            <a:r>
              <a:rPr b="1" i="0" lang="en" sz="1200" u="none" cap="none" strike="noStrike">
                <a:solidFill>
                  <a:srgbClr val="000000"/>
                </a:solidFill>
                <a:latin typeface="Anonymous Pro"/>
                <a:ea typeface="Anonymous Pro"/>
                <a:cs typeface="Anonymous Pro"/>
                <a:sym typeface="Anonymous Pro"/>
              </a:rPr>
              <a:t> HTTP 1.1</a:t>
            </a:r>
            <a:endParaRPr b="1"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nonymous Pro"/>
                <a:ea typeface="Anonymous Pro"/>
                <a:cs typeface="Anonymous Pro"/>
                <a:sym typeface="Anonymous Pro"/>
              </a:rPr>
              <a:t>Host: www.xyz.org:80</a:t>
            </a:r>
            <a:endParaRPr b="1"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nonymous Pro"/>
                <a:ea typeface="Anonymous Pro"/>
                <a:cs typeface="Anonymous Pro"/>
                <a:sym typeface="Anonymous Pro"/>
              </a:rPr>
              <a:t>………....</a:t>
            </a:r>
            <a:endParaRPr b="1" i="0" sz="1200" u="none" cap="none" strike="noStrike">
              <a:solidFill>
                <a:srgbClr val="000000"/>
              </a:solidFill>
              <a:latin typeface="Anonymous Pro"/>
              <a:ea typeface="Anonymous Pro"/>
              <a:cs typeface="Anonymous Pro"/>
              <a:sym typeface="Anonymous Pro"/>
            </a:endParaRPr>
          </a:p>
        </p:txBody>
      </p:sp>
      <p:sp>
        <p:nvSpPr>
          <p:cNvPr id="168" name="Google Shape;168;p4"/>
          <p:cNvSpPr txBox="1"/>
          <p:nvPr/>
        </p:nvSpPr>
        <p:spPr>
          <a:xfrm>
            <a:off x="6413275" y="1366525"/>
            <a:ext cx="2605800" cy="53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3. Server routes request to the appropriate handler/file</a:t>
            </a:r>
            <a:endParaRPr b="1" i="0" sz="1200" u="none" cap="none" strike="noStrike">
              <a:solidFill>
                <a:srgbClr val="000000"/>
              </a:solidFill>
              <a:latin typeface="Anonymous Pro"/>
              <a:ea typeface="Anonymous Pro"/>
              <a:cs typeface="Anonymous Pro"/>
              <a:sym typeface="Anonymous Pro"/>
            </a:endParaRPr>
          </a:p>
        </p:txBody>
      </p:sp>
      <p:sp>
        <p:nvSpPr>
          <p:cNvPr id="169" name="Google Shape;169;p4"/>
          <p:cNvSpPr txBox="1"/>
          <p:nvPr/>
        </p:nvSpPr>
        <p:spPr>
          <a:xfrm>
            <a:off x="2989850" y="3115825"/>
            <a:ext cx="3182100" cy="84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4. Server sends response message:</a:t>
            </a:r>
            <a:endParaRPr b="0" i="0" sz="12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nonymous Pro"/>
                <a:ea typeface="Anonymous Pro"/>
                <a:cs typeface="Anonymous Pro"/>
                <a:sym typeface="Anonymous Pro"/>
              </a:rPr>
              <a:t>HTTP 1.1 200 OK</a:t>
            </a:r>
            <a:endParaRPr b="1"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nonymous Pro"/>
                <a:ea typeface="Anonymous Pro"/>
                <a:cs typeface="Anonymous Pro"/>
                <a:sym typeface="Anonymous Pro"/>
              </a:rPr>
              <a:t>………....</a:t>
            </a:r>
            <a:endParaRPr b="1" i="0" sz="1200" u="none" cap="none" strike="noStrike">
              <a:solidFill>
                <a:srgbClr val="000000"/>
              </a:solidFill>
              <a:latin typeface="Anonymous Pro"/>
              <a:ea typeface="Anonymous Pro"/>
              <a:cs typeface="Anonymous Pro"/>
              <a:sym typeface="Anonymous Pro"/>
            </a:endParaRPr>
          </a:p>
        </p:txBody>
      </p:sp>
      <p:sp>
        <p:nvSpPr>
          <p:cNvPr id="170" name="Google Shape;170;p4"/>
          <p:cNvSpPr/>
          <p:nvPr/>
        </p:nvSpPr>
        <p:spPr>
          <a:xfrm>
            <a:off x="1718700" y="3923050"/>
            <a:ext cx="5300400" cy="467100"/>
          </a:xfrm>
          <a:prstGeom prst="lef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TCP</a:t>
            </a:r>
            <a:endParaRPr b="0" i="0" sz="1400" u="none" cap="none" strike="noStrike">
              <a:solidFill>
                <a:srgbClr val="000000"/>
              </a:solidFill>
              <a:latin typeface="Arial"/>
              <a:ea typeface="Arial"/>
              <a:cs typeface="Arial"/>
              <a:sym typeface="Arial"/>
            </a:endParaRPr>
          </a:p>
        </p:txBody>
      </p:sp>
      <p:sp>
        <p:nvSpPr>
          <p:cNvPr id="171" name="Google Shape;171;p4"/>
          <p:cNvSpPr/>
          <p:nvPr/>
        </p:nvSpPr>
        <p:spPr>
          <a:xfrm>
            <a:off x="8288975" y="3963025"/>
            <a:ext cx="221100" cy="1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p:nvPr/>
        </p:nvSpPr>
        <p:spPr>
          <a:xfrm>
            <a:off x="7898825" y="2353605"/>
            <a:ext cx="1001400" cy="20283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handlers / files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8288975" y="3692375"/>
            <a:ext cx="221100" cy="1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p:nvPr/>
        </p:nvSpPr>
        <p:spPr>
          <a:xfrm>
            <a:off x="8288975" y="3421725"/>
            <a:ext cx="221100" cy="1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p:nvPr/>
        </p:nvSpPr>
        <p:spPr>
          <a:xfrm>
            <a:off x="8288975" y="3151075"/>
            <a:ext cx="221100" cy="1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6" name="Google Shape;176;p4"/>
          <p:cNvCxnSpPr>
            <a:endCxn id="167" idx="1"/>
          </p:cNvCxnSpPr>
          <p:nvPr/>
        </p:nvCxnSpPr>
        <p:spPr>
          <a:xfrm>
            <a:off x="1711550" y="2567200"/>
            <a:ext cx="1278300" cy="12600"/>
          </a:xfrm>
          <a:prstGeom prst="straightConnector1">
            <a:avLst/>
          </a:prstGeom>
          <a:noFill/>
          <a:ln cap="flat" cmpd="sng" w="9525">
            <a:solidFill>
              <a:schemeClr val="dk2"/>
            </a:solidFill>
            <a:prstDash val="solid"/>
            <a:round/>
            <a:headEnd len="sm" w="sm" type="none"/>
            <a:tailEnd len="med" w="med" type="triangle"/>
          </a:ln>
        </p:spPr>
      </p:cxnSp>
      <p:cxnSp>
        <p:nvCxnSpPr>
          <p:cNvPr id="177" name="Google Shape;177;p4"/>
          <p:cNvCxnSpPr/>
          <p:nvPr/>
        </p:nvCxnSpPr>
        <p:spPr>
          <a:xfrm>
            <a:off x="1711500" y="3506025"/>
            <a:ext cx="1278300" cy="12600"/>
          </a:xfrm>
          <a:prstGeom prst="straightConnector1">
            <a:avLst/>
          </a:prstGeom>
          <a:noFill/>
          <a:ln cap="flat" cmpd="sng" w="9525">
            <a:solidFill>
              <a:schemeClr val="dk2"/>
            </a:solidFill>
            <a:prstDash val="solid"/>
            <a:round/>
            <a:headEnd len="med" w="med" type="triangle"/>
            <a:tailEnd len="sm" w="sm" type="none"/>
          </a:ln>
        </p:spPr>
      </p:cxnSp>
      <p:cxnSp>
        <p:nvCxnSpPr>
          <p:cNvPr id="178" name="Google Shape;178;p4"/>
          <p:cNvCxnSpPr/>
          <p:nvPr/>
        </p:nvCxnSpPr>
        <p:spPr>
          <a:xfrm>
            <a:off x="6171950" y="2579850"/>
            <a:ext cx="909900" cy="6300"/>
          </a:xfrm>
          <a:prstGeom prst="straightConnector1">
            <a:avLst/>
          </a:prstGeom>
          <a:noFill/>
          <a:ln cap="flat" cmpd="sng" w="9525">
            <a:solidFill>
              <a:schemeClr val="dk2"/>
            </a:solidFill>
            <a:prstDash val="solid"/>
            <a:round/>
            <a:headEnd len="sm" w="sm" type="none"/>
            <a:tailEnd len="med" w="med" type="triangle"/>
          </a:ln>
        </p:spPr>
      </p:cxnSp>
      <p:sp>
        <p:nvSpPr>
          <p:cNvPr id="179" name="Google Shape;179;p4"/>
          <p:cNvSpPr txBox="1"/>
          <p:nvPr/>
        </p:nvSpPr>
        <p:spPr>
          <a:xfrm>
            <a:off x="451575" y="4563700"/>
            <a:ext cx="2605800" cy="40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5. Client processes response</a:t>
            </a:r>
            <a:endParaRPr b="1" i="0" sz="1200" u="none" cap="none" strike="noStrike">
              <a:solidFill>
                <a:srgbClr val="000000"/>
              </a:solidFill>
              <a:latin typeface="Anonymous Pro"/>
              <a:ea typeface="Anonymous Pro"/>
              <a:cs typeface="Anonymous Pro"/>
              <a:sym typeface="Anonymous Pro"/>
            </a:endParaRPr>
          </a:p>
        </p:txBody>
      </p:sp>
      <p:cxnSp>
        <p:nvCxnSpPr>
          <p:cNvPr id="180" name="Google Shape;180;p4"/>
          <p:cNvCxnSpPr/>
          <p:nvPr/>
        </p:nvCxnSpPr>
        <p:spPr>
          <a:xfrm flipH="1" rot="10800000">
            <a:off x="6172075" y="3532450"/>
            <a:ext cx="908700" cy="600"/>
          </a:xfrm>
          <a:prstGeom prst="straightConnector1">
            <a:avLst/>
          </a:prstGeom>
          <a:noFill/>
          <a:ln cap="flat" cmpd="sng" w="9525">
            <a:solidFill>
              <a:schemeClr val="dk2"/>
            </a:solidFill>
            <a:prstDash val="solid"/>
            <a:round/>
            <a:headEnd len="med" w="med" type="triangl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Request and Response Messages </a:t>
            </a:r>
            <a:endParaRPr/>
          </a:p>
        </p:txBody>
      </p:sp>
      <p:sp>
        <p:nvSpPr>
          <p:cNvPr id="186" name="Google Shape;186;p5"/>
          <p:cNvSpPr/>
          <p:nvPr/>
        </p:nvSpPr>
        <p:spPr>
          <a:xfrm>
            <a:off x="2855700" y="1548050"/>
            <a:ext cx="26922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Message Header</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2855700" y="2224950"/>
            <a:ext cx="2692200" cy="3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Blank line</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2855700" y="2571750"/>
            <a:ext cx="2692200" cy="77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Message Body (optional)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628650" y="-6"/>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Request Message</a:t>
            </a:r>
            <a:endParaRPr/>
          </a:p>
        </p:txBody>
      </p:sp>
      <p:sp>
        <p:nvSpPr>
          <p:cNvPr id="194" name="Google Shape;194;p6"/>
          <p:cNvSpPr/>
          <p:nvPr/>
        </p:nvSpPr>
        <p:spPr>
          <a:xfrm>
            <a:off x="264900" y="1090850"/>
            <a:ext cx="23994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Request Message Header:</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Request Line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Request Headers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264900" y="1767750"/>
            <a:ext cx="2399400" cy="3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Blank line</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264900" y="2114550"/>
            <a:ext cx="2399400" cy="62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Request Message Body (optional)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
          <p:cNvSpPr txBox="1"/>
          <p:nvPr>
            <p:ph idx="1" type="body"/>
          </p:nvPr>
        </p:nvSpPr>
        <p:spPr>
          <a:xfrm>
            <a:off x="2827525" y="1058675"/>
            <a:ext cx="6229200" cy="3710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400"/>
              <a:t>Request Line</a:t>
            </a:r>
            <a:endParaRPr sz="1400"/>
          </a:p>
          <a:p>
            <a:pPr indent="-317500" lvl="1" marL="914400" rtl="0" algn="l">
              <a:lnSpc>
                <a:spcPct val="100000"/>
              </a:lnSpc>
              <a:spcBef>
                <a:spcPts val="0"/>
              </a:spcBef>
              <a:spcAft>
                <a:spcPts val="0"/>
              </a:spcAft>
              <a:buSzPts val="1400"/>
              <a:buFont typeface="Roboto Mono"/>
              <a:buChar char="○"/>
            </a:pPr>
            <a:r>
              <a:rPr b="1" lang="en">
                <a:latin typeface="Roboto Mono"/>
                <a:ea typeface="Roboto Mono"/>
                <a:cs typeface="Roboto Mono"/>
                <a:sym typeface="Roboto Mono"/>
              </a:rPr>
              <a:t>[</a:t>
            </a:r>
            <a:r>
              <a:rPr b="1" lang="en" sz="1400"/>
              <a:t>request-method-name</a:t>
            </a:r>
            <a:r>
              <a:rPr b="1" lang="en" sz="1400">
                <a:latin typeface="Roboto Mono"/>
                <a:ea typeface="Roboto Mono"/>
                <a:cs typeface="Roboto Mono"/>
                <a:sym typeface="Roboto Mono"/>
              </a:rPr>
              <a:t>]</a:t>
            </a:r>
            <a:r>
              <a:rPr b="1" lang="en"/>
              <a:t> </a:t>
            </a:r>
            <a:r>
              <a:rPr b="1" lang="en" sz="1400">
                <a:latin typeface="Roboto Mono"/>
                <a:ea typeface="Roboto Mono"/>
                <a:cs typeface="Roboto Mono"/>
                <a:sym typeface="Roboto Mono"/>
              </a:rPr>
              <a:t>[</a:t>
            </a:r>
            <a:r>
              <a:rPr b="1" lang="en" sz="1400"/>
              <a:t>request-URI</a:t>
            </a:r>
            <a:r>
              <a:rPr b="1" lang="en" sz="1400">
                <a:latin typeface="Roboto Mono"/>
                <a:ea typeface="Roboto Mono"/>
                <a:cs typeface="Roboto Mono"/>
                <a:sym typeface="Roboto Mono"/>
              </a:rPr>
              <a:t>]</a:t>
            </a:r>
            <a:r>
              <a:rPr b="1" lang="en"/>
              <a:t> </a:t>
            </a:r>
            <a:r>
              <a:rPr b="1" lang="en" sz="1400">
                <a:latin typeface="Roboto Mono"/>
                <a:ea typeface="Roboto Mono"/>
                <a:cs typeface="Roboto Mono"/>
                <a:sym typeface="Roboto Mono"/>
              </a:rPr>
              <a:t>[</a:t>
            </a:r>
            <a:r>
              <a:rPr b="1" lang="en" sz="1400"/>
              <a:t>HTTP-version</a:t>
            </a:r>
            <a:r>
              <a:rPr b="1" lang="en" sz="1400">
                <a:latin typeface="Roboto Mono"/>
                <a:ea typeface="Roboto Mono"/>
                <a:cs typeface="Roboto Mono"/>
                <a:sym typeface="Roboto Mono"/>
              </a:rPr>
              <a:t>]</a:t>
            </a:r>
            <a:endParaRPr b="1" sz="1400">
              <a:latin typeface="Roboto Mono"/>
              <a:ea typeface="Roboto Mono"/>
              <a:cs typeface="Roboto Mono"/>
              <a:sym typeface="Roboto Mono"/>
            </a:endParaRPr>
          </a:p>
          <a:p>
            <a:pPr indent="-317500" lvl="1" marL="914400" rtl="0" algn="l">
              <a:lnSpc>
                <a:spcPct val="100000"/>
              </a:lnSpc>
              <a:spcBef>
                <a:spcPts val="0"/>
              </a:spcBef>
              <a:spcAft>
                <a:spcPts val="0"/>
              </a:spcAft>
              <a:buSzPts val="1400"/>
              <a:buChar char="○"/>
            </a:pPr>
            <a:r>
              <a:rPr lang="en" sz="1400"/>
              <a:t>request-method-name: </a:t>
            </a:r>
            <a:r>
              <a:rPr i="1" lang="en" sz="1400"/>
              <a:t>HTTP ver</a:t>
            </a:r>
            <a:r>
              <a:rPr i="1" lang="en"/>
              <a:t>b</a:t>
            </a:r>
            <a:endParaRPr i="1" sz="1400"/>
          </a:p>
          <a:p>
            <a:pPr indent="-317500" lvl="2" marL="1371600" rtl="0" algn="l">
              <a:lnSpc>
                <a:spcPct val="100000"/>
              </a:lnSpc>
              <a:spcBef>
                <a:spcPts val="0"/>
              </a:spcBef>
              <a:spcAft>
                <a:spcPts val="0"/>
              </a:spcAft>
              <a:buSzPts val="1400"/>
              <a:buChar char="■"/>
            </a:pPr>
            <a:r>
              <a:rPr lang="en" sz="1400"/>
              <a:t>GET, HEAD, POST, etc.</a:t>
            </a:r>
            <a:endParaRPr sz="1400"/>
          </a:p>
          <a:p>
            <a:pPr indent="-317500" lvl="1" marL="914400" rtl="0" algn="l">
              <a:lnSpc>
                <a:spcPct val="100000"/>
              </a:lnSpc>
              <a:spcBef>
                <a:spcPts val="0"/>
              </a:spcBef>
              <a:spcAft>
                <a:spcPts val="0"/>
              </a:spcAft>
              <a:buSzPts val="1400"/>
              <a:buChar char="○"/>
            </a:pPr>
            <a:r>
              <a:rPr lang="en" sz="1400"/>
              <a:t>request-URI:</a:t>
            </a:r>
            <a:endParaRPr sz="1400"/>
          </a:p>
          <a:p>
            <a:pPr indent="-317500" lvl="2" marL="1371600" rtl="0" algn="l">
              <a:lnSpc>
                <a:spcPct val="100000"/>
              </a:lnSpc>
              <a:spcBef>
                <a:spcPts val="0"/>
              </a:spcBef>
              <a:spcAft>
                <a:spcPts val="0"/>
              </a:spcAft>
              <a:buSzPts val="1400"/>
              <a:buChar char="■"/>
            </a:pPr>
            <a:r>
              <a:rPr lang="en" sz="1400"/>
              <a:t>Name of resource (route) requested</a:t>
            </a:r>
            <a:endParaRPr sz="1400"/>
          </a:p>
          <a:p>
            <a:pPr indent="-317500" lvl="1" marL="914400" rtl="0" algn="l">
              <a:lnSpc>
                <a:spcPct val="100000"/>
              </a:lnSpc>
              <a:spcBef>
                <a:spcPts val="0"/>
              </a:spcBef>
              <a:spcAft>
                <a:spcPts val="0"/>
              </a:spcAft>
              <a:buSzPts val="1400"/>
              <a:buChar char="○"/>
            </a:pPr>
            <a:r>
              <a:rPr lang="en" sz="1400"/>
              <a:t>HTTP-version: </a:t>
            </a:r>
            <a:endParaRPr sz="1400"/>
          </a:p>
          <a:p>
            <a:pPr indent="-317500" lvl="2" marL="1371600" rtl="0" algn="l">
              <a:lnSpc>
                <a:spcPct val="100000"/>
              </a:lnSpc>
              <a:spcBef>
                <a:spcPts val="0"/>
              </a:spcBef>
              <a:spcAft>
                <a:spcPts val="0"/>
              </a:spcAft>
              <a:buSzPts val="1400"/>
              <a:buChar char="■"/>
            </a:pPr>
            <a:r>
              <a:rPr lang="en" sz="1400"/>
              <a:t>HTTP/1.0, HTTP/1.1 or HTTP/2.0</a:t>
            </a:r>
            <a:endParaRPr sz="1400"/>
          </a:p>
          <a:p>
            <a:pPr indent="-342900" lvl="0" marL="457200" rtl="0" algn="l">
              <a:lnSpc>
                <a:spcPct val="100000"/>
              </a:lnSpc>
              <a:spcBef>
                <a:spcPts val="0"/>
              </a:spcBef>
              <a:spcAft>
                <a:spcPts val="0"/>
              </a:spcAft>
              <a:buSzPts val="1800"/>
              <a:buChar char="●"/>
            </a:pPr>
            <a:r>
              <a:rPr lang="en" sz="1400"/>
              <a:t>Request Header</a:t>
            </a:r>
            <a:endParaRPr sz="1400"/>
          </a:p>
          <a:p>
            <a:pPr indent="-317500" lvl="1" marL="914400" rtl="0" algn="l">
              <a:lnSpc>
                <a:spcPct val="100000"/>
              </a:lnSpc>
              <a:spcBef>
                <a:spcPts val="0"/>
              </a:spcBef>
              <a:spcAft>
                <a:spcPts val="0"/>
              </a:spcAft>
              <a:buSzPts val="1400"/>
              <a:buChar char="○"/>
            </a:pPr>
            <a:r>
              <a:rPr lang="en" sz="1400"/>
              <a:t>Consists of name:value pairs</a:t>
            </a:r>
            <a:endParaRPr sz="1400"/>
          </a:p>
          <a:p>
            <a:pPr indent="-317500" lvl="1" marL="914400" rtl="0" algn="l">
              <a:lnSpc>
                <a:spcPct val="100000"/>
              </a:lnSpc>
              <a:spcBef>
                <a:spcPts val="0"/>
              </a:spcBef>
              <a:spcAft>
                <a:spcPts val="0"/>
              </a:spcAft>
              <a:buSzPts val="1400"/>
              <a:buChar char="○"/>
            </a:pPr>
            <a:r>
              <a:rPr lang="en" sz="1400"/>
              <a:t>Multiple values, separated by commas</a:t>
            </a:r>
            <a:endParaRPr sz="1400"/>
          </a:p>
          <a:p>
            <a:pPr indent="-304800" lvl="1" marL="914400" rtl="0" algn="l">
              <a:lnSpc>
                <a:spcPct val="100000"/>
              </a:lnSpc>
              <a:spcBef>
                <a:spcPts val="0"/>
              </a:spcBef>
              <a:spcAft>
                <a:spcPts val="0"/>
              </a:spcAft>
              <a:buSzPts val="1200"/>
              <a:buChar char="○"/>
            </a:pPr>
            <a:r>
              <a:rPr lang="en" sz="1200"/>
              <a:t>request-header-name: request-header-value1, request-header-value2, ...</a:t>
            </a:r>
            <a:endParaRPr sz="1200"/>
          </a:p>
          <a:p>
            <a:pPr indent="-342900" lvl="0" marL="457200" rtl="0" algn="l">
              <a:lnSpc>
                <a:spcPct val="115000"/>
              </a:lnSpc>
              <a:spcBef>
                <a:spcPts val="0"/>
              </a:spcBef>
              <a:spcAft>
                <a:spcPts val="0"/>
              </a:spcAft>
              <a:buSzPts val="1800"/>
              <a:buChar char="●"/>
            </a:pPr>
            <a:r>
              <a:rPr lang="en" sz="1400"/>
              <a:t>Examples </a:t>
            </a:r>
            <a:endParaRPr sz="1400"/>
          </a:p>
          <a:p>
            <a:pPr indent="0" lvl="0" marL="914400" rtl="0" algn="l">
              <a:lnSpc>
                <a:spcPct val="100000"/>
              </a:lnSpc>
              <a:spcBef>
                <a:spcPts val="0"/>
              </a:spcBef>
              <a:spcAft>
                <a:spcPts val="0"/>
              </a:spcAft>
              <a:buSzPts val="1800"/>
              <a:buNone/>
            </a:pPr>
            <a:r>
              <a:rPr lang="en" sz="1400">
                <a:latin typeface="Roboto Mono"/>
                <a:ea typeface="Roboto Mono"/>
                <a:cs typeface="Roboto Mono"/>
                <a:sym typeface="Roboto Mono"/>
              </a:rPr>
              <a:t>Host: www.xyz.com</a:t>
            </a:r>
            <a:endParaRPr sz="1400">
              <a:latin typeface="Roboto Mono"/>
              <a:ea typeface="Roboto Mono"/>
              <a:cs typeface="Roboto Mono"/>
              <a:sym typeface="Roboto Mono"/>
            </a:endParaRPr>
          </a:p>
          <a:p>
            <a:pPr indent="0" lvl="0" marL="914400" rtl="0" algn="l">
              <a:lnSpc>
                <a:spcPct val="100000"/>
              </a:lnSpc>
              <a:spcBef>
                <a:spcPts val="0"/>
              </a:spcBef>
              <a:spcAft>
                <a:spcPts val="0"/>
              </a:spcAft>
              <a:buSzPts val="1800"/>
              <a:buNone/>
            </a:pPr>
            <a:r>
              <a:rPr lang="en" sz="1400">
                <a:latin typeface="Roboto Mono"/>
                <a:ea typeface="Roboto Mono"/>
                <a:cs typeface="Roboto Mono"/>
                <a:sym typeface="Roboto Mono"/>
              </a:rPr>
              <a:t>Connection: Keep-Alive</a:t>
            </a:r>
            <a:endParaRPr sz="1400">
              <a:latin typeface="Roboto Mono"/>
              <a:ea typeface="Roboto Mono"/>
              <a:cs typeface="Roboto Mono"/>
              <a:sym typeface="Roboto Mono"/>
            </a:endParaRPr>
          </a:p>
          <a:p>
            <a:pPr indent="0" lvl="0" marL="914400" rtl="0" algn="l">
              <a:lnSpc>
                <a:spcPct val="100000"/>
              </a:lnSpc>
              <a:spcBef>
                <a:spcPts val="0"/>
              </a:spcBef>
              <a:spcAft>
                <a:spcPts val="0"/>
              </a:spcAft>
              <a:buSzPts val="1800"/>
              <a:buNone/>
            </a:pPr>
            <a:r>
              <a:rPr lang="en" sz="1400">
                <a:latin typeface="Roboto Mono"/>
                <a:ea typeface="Roboto Mono"/>
                <a:cs typeface="Roboto Mono"/>
                <a:sym typeface="Roboto Mono"/>
              </a:rPr>
              <a:t>Accept: image/gif, image/jpeg, */*</a:t>
            </a:r>
            <a:endParaRPr sz="1400">
              <a:latin typeface="Roboto Mono"/>
              <a:ea typeface="Roboto Mono"/>
              <a:cs typeface="Roboto Mono"/>
              <a:sym typeface="Roboto Mono"/>
            </a:endParaRPr>
          </a:p>
          <a:p>
            <a:pPr indent="0" lvl="0" marL="914400" rtl="0" algn="l">
              <a:lnSpc>
                <a:spcPct val="100000"/>
              </a:lnSpc>
              <a:spcBef>
                <a:spcPts val="0"/>
              </a:spcBef>
              <a:spcAft>
                <a:spcPts val="0"/>
              </a:spcAft>
              <a:buSzPts val="1800"/>
              <a:buNone/>
            </a:pPr>
            <a:r>
              <a:rPr lang="en" sz="1400">
                <a:latin typeface="Roboto Mono"/>
                <a:ea typeface="Roboto Mono"/>
                <a:cs typeface="Roboto Mono"/>
                <a:sym typeface="Roboto Mono"/>
              </a:rPr>
              <a:t>Accept-Language: us-en, fr, cn</a:t>
            </a:r>
            <a:endParaRPr sz="1400">
              <a:latin typeface="Roboto Mono"/>
              <a:ea typeface="Roboto Mono"/>
              <a:cs typeface="Roboto Mono"/>
              <a:sym typeface="Roboto Mono"/>
            </a:endParaRPr>
          </a:p>
          <a:p>
            <a:pPr indent="0" lvl="0" marL="0" rtl="0" algn="l">
              <a:lnSpc>
                <a:spcPct val="100000"/>
              </a:lnSpc>
              <a:spcBef>
                <a:spcPts val="0"/>
              </a:spcBef>
              <a:spcAft>
                <a:spcPts val="1600"/>
              </a:spcAft>
              <a:buSzPts val="1800"/>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Request Methods (</a:t>
            </a:r>
            <a:r>
              <a:rPr i="1" lang="en"/>
              <a:t>verbs</a:t>
            </a:r>
            <a:r>
              <a:rPr lang="en"/>
              <a:t>)</a:t>
            </a:r>
            <a:endParaRPr/>
          </a:p>
        </p:txBody>
      </p:sp>
      <p:sp>
        <p:nvSpPr>
          <p:cNvPr id="203" name="Google Shape;20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Common methods</a:t>
            </a:r>
            <a:endParaRPr/>
          </a:p>
          <a:p>
            <a:pPr indent="-317500" lvl="1" marL="914400" rtl="0" algn="l">
              <a:lnSpc>
                <a:spcPct val="115000"/>
              </a:lnSpc>
              <a:spcBef>
                <a:spcPts val="0"/>
              </a:spcBef>
              <a:spcAft>
                <a:spcPts val="0"/>
              </a:spcAft>
              <a:buSzPts val="1400"/>
              <a:buChar char="○"/>
            </a:pPr>
            <a:r>
              <a:rPr lang="en"/>
              <a:t>GET</a:t>
            </a:r>
            <a:endParaRPr/>
          </a:p>
          <a:p>
            <a:pPr indent="-317500" lvl="2" marL="1371600" rtl="0" algn="l">
              <a:lnSpc>
                <a:spcPct val="115000"/>
              </a:lnSpc>
              <a:spcBef>
                <a:spcPts val="0"/>
              </a:spcBef>
              <a:spcAft>
                <a:spcPts val="0"/>
              </a:spcAft>
              <a:buSzPts val="1400"/>
              <a:buChar char="■"/>
            </a:pPr>
            <a:r>
              <a:rPr lang="en"/>
              <a:t>retrieve a resource from the server</a:t>
            </a:r>
            <a:endParaRPr/>
          </a:p>
          <a:p>
            <a:pPr indent="-317500" lvl="1" marL="914400" rtl="0" algn="l">
              <a:lnSpc>
                <a:spcPct val="115000"/>
              </a:lnSpc>
              <a:spcBef>
                <a:spcPts val="0"/>
              </a:spcBef>
              <a:spcAft>
                <a:spcPts val="0"/>
              </a:spcAft>
              <a:buSzPts val="1400"/>
              <a:buChar char="○"/>
            </a:pPr>
            <a:r>
              <a:rPr lang="en"/>
              <a:t>HEAD</a:t>
            </a:r>
            <a:endParaRPr/>
          </a:p>
          <a:p>
            <a:pPr indent="-317500" lvl="2" marL="1371600" rtl="0" algn="l">
              <a:lnSpc>
                <a:spcPct val="115000"/>
              </a:lnSpc>
              <a:spcBef>
                <a:spcPts val="0"/>
              </a:spcBef>
              <a:spcAft>
                <a:spcPts val="0"/>
              </a:spcAft>
              <a:buSzPts val="1400"/>
              <a:buChar char="■"/>
            </a:pPr>
            <a:r>
              <a:rPr lang="en"/>
              <a:t>return only the headers of GET response</a:t>
            </a:r>
            <a:endParaRPr/>
          </a:p>
          <a:p>
            <a:pPr indent="-317500" lvl="1" marL="914400" rtl="0" algn="l">
              <a:lnSpc>
                <a:spcPct val="115000"/>
              </a:lnSpc>
              <a:spcBef>
                <a:spcPts val="0"/>
              </a:spcBef>
              <a:spcAft>
                <a:spcPts val="0"/>
              </a:spcAft>
              <a:buSzPts val="1400"/>
              <a:buChar char="○"/>
            </a:pPr>
            <a:r>
              <a:rPr lang="en"/>
              <a:t>POST</a:t>
            </a:r>
            <a:endParaRPr/>
          </a:p>
          <a:p>
            <a:pPr indent="-317500" lvl="2" marL="1371600" rtl="0" algn="l">
              <a:lnSpc>
                <a:spcPct val="115000"/>
              </a:lnSpc>
              <a:spcBef>
                <a:spcPts val="0"/>
              </a:spcBef>
              <a:spcAft>
                <a:spcPts val="0"/>
              </a:spcAft>
              <a:buSzPts val="1400"/>
              <a:buChar char="■"/>
            </a:pPr>
            <a:r>
              <a:rPr lang="en"/>
              <a:t>create a resource on the server (client sends resource in the request body)</a:t>
            </a:r>
            <a:endParaRPr/>
          </a:p>
          <a:p>
            <a:pPr indent="-342900" lvl="0" marL="457200" rtl="0" algn="l">
              <a:lnSpc>
                <a:spcPct val="115000"/>
              </a:lnSpc>
              <a:spcBef>
                <a:spcPts val="0"/>
              </a:spcBef>
              <a:spcAft>
                <a:spcPts val="0"/>
              </a:spcAft>
              <a:buSzPts val="1800"/>
              <a:buChar char="●"/>
            </a:pPr>
            <a:r>
              <a:rPr lang="en"/>
              <a:t>Case Sensitive</a:t>
            </a:r>
            <a:endParaRPr/>
          </a:p>
          <a:p>
            <a:pPr indent="0" lvl="0" marL="0" rtl="0" algn="l">
              <a:lnSpc>
                <a:spcPct val="115000"/>
              </a:lnSpc>
              <a:spcBef>
                <a:spcPts val="1600"/>
              </a:spcBef>
              <a:spcAft>
                <a:spcPts val="0"/>
              </a:spcAft>
              <a:buSzPts val="1800"/>
              <a:buNone/>
            </a:pPr>
            <a:r>
              <a:t/>
            </a:r>
            <a:endParaRPr/>
          </a:p>
          <a:p>
            <a:pPr indent="0" lvl="0" marL="0" marR="0" rtl="0" algn="l">
              <a:lnSpc>
                <a:spcPct val="90000"/>
              </a:lnSpc>
              <a:spcBef>
                <a:spcPts val="16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628650" y="45244"/>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Request Message</a:t>
            </a:r>
            <a:endParaRPr/>
          </a:p>
        </p:txBody>
      </p:sp>
      <p:sp>
        <p:nvSpPr>
          <p:cNvPr id="209" name="Google Shape;209;p8"/>
          <p:cNvSpPr/>
          <p:nvPr/>
        </p:nvSpPr>
        <p:spPr>
          <a:xfrm>
            <a:off x="4446900" y="2317850"/>
            <a:ext cx="366900" cy="473700"/>
          </a:xfrm>
          <a:prstGeom prst="down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
          <p:cNvSpPr txBox="1"/>
          <p:nvPr/>
        </p:nvSpPr>
        <p:spPr>
          <a:xfrm>
            <a:off x="169375" y="3196500"/>
            <a:ext cx="8816100" cy="116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GET /course-offerings/course-details?term=1202&amp;courseid=015166 HTTP/1.1</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Host: registrar.princeton.edu</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User-Agent: Mozilla/5.0 (Macintosh; Intel Mac OS X 10.14; rv:69.0) Gecko/20100101 Firefox/69.0</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Accept: text/html,application/xhtml+xml,application/xml;q=0.9,*/*;q=0.8</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Accept-encoding: gzip, deflate, br</a:t>
            </a:r>
            <a:endParaRPr b="0" i="0" sz="1200" u="none" cap="none" strike="noStrike">
              <a:solidFill>
                <a:srgbClr val="000000"/>
              </a:solidFill>
              <a:latin typeface="Anonymous Pro"/>
              <a:ea typeface="Anonymous Pro"/>
              <a:cs typeface="Anonymous Pro"/>
              <a:sym typeface="Anonymous Pro"/>
            </a:endParaRPr>
          </a:p>
        </p:txBody>
      </p:sp>
      <p:sp>
        <p:nvSpPr>
          <p:cNvPr id="211" name="Google Shape;211;p8"/>
          <p:cNvSpPr/>
          <p:nvPr/>
        </p:nvSpPr>
        <p:spPr>
          <a:xfrm>
            <a:off x="1561500" y="1610325"/>
            <a:ext cx="6134700" cy="69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3"/>
              </a:rPr>
              <a:t>https://registrar.princeton.edu/course-offerings/course-details?term=1202&amp;courseid=015166</a:t>
            </a:r>
            <a:endParaRPr b="0" i="0" sz="1400" u="none" cap="none" strike="noStrike">
              <a:solidFill>
                <a:srgbClr val="000000"/>
              </a:solidFill>
              <a:latin typeface="Arial"/>
              <a:ea typeface="Arial"/>
              <a:cs typeface="Arial"/>
              <a:sym typeface="Arial"/>
            </a:endParaRPr>
          </a:p>
        </p:txBody>
      </p:sp>
      <p:sp>
        <p:nvSpPr>
          <p:cNvPr id="212" name="Google Shape;212;p8"/>
          <p:cNvSpPr/>
          <p:nvPr/>
        </p:nvSpPr>
        <p:spPr>
          <a:xfrm>
            <a:off x="1561500" y="1261925"/>
            <a:ext cx="6134700" cy="3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Browser</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169375" y="2872775"/>
            <a:ext cx="8816100" cy="3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HTTP Request Message</a:t>
            </a:r>
            <a:endParaRPr b="0" i="0" sz="1200" u="none" cap="none" strike="noStrike">
              <a:solidFill>
                <a:srgbClr val="000000"/>
              </a:solidFill>
              <a:latin typeface="Anonymous Pro"/>
              <a:ea typeface="Anonymous Pro"/>
              <a:cs typeface="Anonymous Pro"/>
              <a:sym typeface="Anonymou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ph type="title"/>
          </p:nvPr>
        </p:nvSpPr>
        <p:spPr>
          <a:xfrm>
            <a:off x="628650" y="45244"/>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Response Message</a:t>
            </a:r>
            <a:endParaRPr/>
          </a:p>
        </p:txBody>
      </p:sp>
      <p:sp>
        <p:nvSpPr>
          <p:cNvPr id="219" name="Google Shape;219;p9"/>
          <p:cNvSpPr/>
          <p:nvPr/>
        </p:nvSpPr>
        <p:spPr>
          <a:xfrm>
            <a:off x="264900" y="1014650"/>
            <a:ext cx="25482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Response Message Header:</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Status Line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Response Headers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a:off x="264900" y="1691550"/>
            <a:ext cx="2548200" cy="3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Blank line</a:t>
            </a:r>
            <a:endParaRPr b="0" i="0" sz="1400" u="none" cap="none" strike="noStrike">
              <a:solidFill>
                <a:srgbClr val="000000"/>
              </a:solidFill>
              <a:latin typeface="Arial"/>
              <a:ea typeface="Arial"/>
              <a:cs typeface="Arial"/>
              <a:sym typeface="Arial"/>
            </a:endParaRPr>
          </a:p>
        </p:txBody>
      </p:sp>
      <p:sp>
        <p:nvSpPr>
          <p:cNvPr id="221" name="Google Shape;221;p9"/>
          <p:cNvSpPr/>
          <p:nvPr/>
        </p:nvSpPr>
        <p:spPr>
          <a:xfrm>
            <a:off x="264900" y="2038350"/>
            <a:ext cx="2548200" cy="62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Request Message Body (optional)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txBox="1"/>
          <p:nvPr>
            <p:ph idx="1" type="body"/>
          </p:nvPr>
        </p:nvSpPr>
        <p:spPr>
          <a:xfrm>
            <a:off x="2813100" y="709575"/>
            <a:ext cx="6229200" cy="3906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100"/>
              <a:t>Status Line</a:t>
            </a:r>
            <a:endParaRPr sz="1100"/>
          </a:p>
          <a:p>
            <a:pPr indent="-298450" lvl="1" marL="914400" rtl="0" algn="l">
              <a:lnSpc>
                <a:spcPct val="115000"/>
              </a:lnSpc>
              <a:spcBef>
                <a:spcPts val="0"/>
              </a:spcBef>
              <a:spcAft>
                <a:spcPts val="0"/>
              </a:spcAft>
              <a:buSzPts val="1100"/>
              <a:buChar char="○"/>
            </a:pPr>
            <a:r>
              <a:rPr b="1" lang="en" sz="1100">
                <a:latin typeface="Roboto Mono"/>
                <a:ea typeface="Roboto Mono"/>
                <a:cs typeface="Roboto Mono"/>
                <a:sym typeface="Roboto Mono"/>
              </a:rPr>
              <a:t>[</a:t>
            </a:r>
            <a:r>
              <a:rPr b="1" lang="en" sz="1100"/>
              <a:t>HTTP-version</a:t>
            </a:r>
            <a:r>
              <a:rPr b="1" lang="en" sz="1100">
                <a:latin typeface="Roboto Mono"/>
                <a:ea typeface="Roboto Mono"/>
                <a:cs typeface="Roboto Mono"/>
                <a:sym typeface="Roboto Mono"/>
              </a:rPr>
              <a:t>]</a:t>
            </a:r>
            <a:r>
              <a:rPr b="1" lang="en" sz="1100"/>
              <a:t> </a:t>
            </a:r>
            <a:r>
              <a:rPr b="1" lang="en" sz="1100">
                <a:latin typeface="Roboto Mono"/>
                <a:ea typeface="Roboto Mono"/>
                <a:cs typeface="Roboto Mono"/>
                <a:sym typeface="Roboto Mono"/>
              </a:rPr>
              <a:t>[</a:t>
            </a:r>
            <a:r>
              <a:rPr b="1" lang="en" sz="1100"/>
              <a:t>status-code</a:t>
            </a:r>
            <a:r>
              <a:rPr b="1" lang="en" sz="1100">
                <a:latin typeface="Roboto Mono"/>
                <a:ea typeface="Roboto Mono"/>
                <a:cs typeface="Roboto Mono"/>
                <a:sym typeface="Roboto Mono"/>
              </a:rPr>
              <a:t>]</a:t>
            </a:r>
            <a:r>
              <a:rPr b="1" lang="en" sz="1100"/>
              <a:t> </a:t>
            </a:r>
            <a:r>
              <a:rPr b="1" lang="en" sz="1100">
                <a:latin typeface="Roboto Mono"/>
                <a:ea typeface="Roboto Mono"/>
                <a:cs typeface="Roboto Mono"/>
                <a:sym typeface="Roboto Mono"/>
              </a:rPr>
              <a:t>[</a:t>
            </a:r>
            <a:r>
              <a:rPr b="1" lang="en" sz="1100"/>
              <a:t>reason-phrase</a:t>
            </a:r>
            <a:r>
              <a:rPr b="1" lang="en" sz="1100">
                <a:latin typeface="Roboto Mono"/>
                <a:ea typeface="Roboto Mono"/>
                <a:cs typeface="Roboto Mono"/>
                <a:sym typeface="Roboto Mono"/>
              </a:rPr>
              <a:t>]</a:t>
            </a:r>
            <a:endParaRPr b="1" sz="1100">
              <a:latin typeface="Roboto Mono"/>
              <a:ea typeface="Roboto Mono"/>
              <a:cs typeface="Roboto Mono"/>
              <a:sym typeface="Roboto Mono"/>
            </a:endParaRPr>
          </a:p>
          <a:p>
            <a:pPr indent="-298450" lvl="2" marL="1371600" rtl="0" algn="l">
              <a:lnSpc>
                <a:spcPct val="115000"/>
              </a:lnSpc>
              <a:spcBef>
                <a:spcPts val="0"/>
              </a:spcBef>
              <a:spcAft>
                <a:spcPts val="0"/>
              </a:spcAft>
              <a:buSzPts val="1100"/>
              <a:buChar char="■"/>
            </a:pPr>
            <a:r>
              <a:rPr lang="en" sz="1100"/>
              <a:t>HTTP-version: HTTP version used in this session e.g., HTTP/1.0,HTTP/1.1,HTTP2.0</a:t>
            </a:r>
            <a:endParaRPr sz="1100"/>
          </a:p>
          <a:p>
            <a:pPr indent="-298450" lvl="2" marL="1371600" rtl="0" algn="l">
              <a:lnSpc>
                <a:spcPct val="115000"/>
              </a:lnSpc>
              <a:spcBef>
                <a:spcPts val="0"/>
              </a:spcBef>
              <a:spcAft>
                <a:spcPts val="0"/>
              </a:spcAft>
              <a:buSzPts val="1100"/>
              <a:buChar char="■"/>
            </a:pPr>
            <a:r>
              <a:rPr lang="en" sz="1100"/>
              <a:t>status-code: 3-digit response code</a:t>
            </a:r>
            <a:endParaRPr sz="1100"/>
          </a:p>
          <a:p>
            <a:pPr indent="-298450" lvl="2" marL="1371600" rtl="0" algn="l">
              <a:lnSpc>
                <a:spcPct val="115000"/>
              </a:lnSpc>
              <a:spcBef>
                <a:spcPts val="0"/>
              </a:spcBef>
              <a:spcAft>
                <a:spcPts val="0"/>
              </a:spcAft>
              <a:buSzPts val="1100"/>
              <a:buChar char="■"/>
            </a:pPr>
            <a:r>
              <a:rPr lang="en" sz="1100"/>
              <a:t>reason-phrase: short explanation for status code</a:t>
            </a:r>
            <a:endParaRPr sz="1100"/>
          </a:p>
          <a:p>
            <a:pPr indent="-298450" lvl="2" marL="1371600" rtl="0" algn="l">
              <a:lnSpc>
                <a:spcPct val="115000"/>
              </a:lnSpc>
              <a:spcBef>
                <a:spcPts val="0"/>
              </a:spcBef>
              <a:spcAft>
                <a:spcPts val="0"/>
              </a:spcAft>
              <a:buSzPts val="1100"/>
              <a:buChar char="■"/>
            </a:pPr>
            <a:r>
              <a:rPr lang="en" sz="1100"/>
              <a:t>Common status-code and reason-phrases are</a:t>
            </a:r>
            <a:endParaRPr sz="1100"/>
          </a:p>
          <a:p>
            <a:pPr indent="-298450" lvl="3" marL="1828800" rtl="0" algn="l">
              <a:lnSpc>
                <a:spcPct val="115000"/>
              </a:lnSpc>
              <a:spcBef>
                <a:spcPts val="0"/>
              </a:spcBef>
              <a:spcAft>
                <a:spcPts val="0"/>
              </a:spcAft>
              <a:buSzPts val="1100"/>
              <a:buChar char="●"/>
            </a:pPr>
            <a:r>
              <a:rPr lang="en" sz="1100"/>
              <a:t>"200 OK"</a:t>
            </a:r>
            <a:endParaRPr sz="1100"/>
          </a:p>
          <a:p>
            <a:pPr indent="-298450" lvl="3" marL="1828800" rtl="0" algn="l">
              <a:lnSpc>
                <a:spcPct val="115000"/>
              </a:lnSpc>
              <a:spcBef>
                <a:spcPts val="0"/>
              </a:spcBef>
              <a:spcAft>
                <a:spcPts val="0"/>
              </a:spcAft>
              <a:buSzPts val="1100"/>
              <a:buChar char="●"/>
            </a:pPr>
            <a:r>
              <a:rPr lang="en" sz="1100"/>
              <a:t>"404 Not Found"</a:t>
            </a:r>
            <a:endParaRPr sz="1100"/>
          </a:p>
          <a:p>
            <a:pPr indent="-298450" lvl="2" marL="1371600" rtl="0" algn="l">
              <a:lnSpc>
                <a:spcPct val="115000"/>
              </a:lnSpc>
              <a:spcBef>
                <a:spcPts val="0"/>
              </a:spcBef>
              <a:spcAft>
                <a:spcPts val="0"/>
              </a:spcAft>
              <a:buSzPts val="1100"/>
              <a:buChar char="■"/>
            </a:pPr>
            <a:r>
              <a:rPr lang="en" sz="1100"/>
              <a:t>Examples</a:t>
            </a:r>
            <a:endParaRPr sz="1100"/>
          </a:p>
          <a:p>
            <a:pPr indent="-298450" lvl="3" marL="1828800" rtl="0" algn="l">
              <a:lnSpc>
                <a:spcPct val="115000"/>
              </a:lnSpc>
              <a:spcBef>
                <a:spcPts val="0"/>
              </a:spcBef>
              <a:spcAft>
                <a:spcPts val="0"/>
              </a:spcAft>
              <a:buSzPts val="1100"/>
              <a:buChar char="●"/>
            </a:pPr>
            <a:r>
              <a:rPr lang="en" sz="1100"/>
              <a:t>HTTP/1.1 200 OK</a:t>
            </a:r>
            <a:endParaRPr sz="1100"/>
          </a:p>
          <a:p>
            <a:pPr indent="-298450" lvl="3" marL="1828800" rtl="0" algn="l">
              <a:lnSpc>
                <a:spcPct val="115000"/>
              </a:lnSpc>
              <a:spcBef>
                <a:spcPts val="0"/>
              </a:spcBef>
              <a:spcAft>
                <a:spcPts val="0"/>
              </a:spcAft>
              <a:buSzPts val="1100"/>
              <a:buChar char="●"/>
            </a:pPr>
            <a:r>
              <a:rPr lang="en" sz="1100"/>
              <a:t>HTTP/1.0 404 Not Found</a:t>
            </a:r>
            <a:endParaRPr sz="1100"/>
          </a:p>
          <a:p>
            <a:pPr indent="-298450" lvl="0" marL="457200" rtl="0" algn="l">
              <a:lnSpc>
                <a:spcPct val="115000"/>
              </a:lnSpc>
              <a:spcBef>
                <a:spcPts val="0"/>
              </a:spcBef>
              <a:spcAft>
                <a:spcPts val="0"/>
              </a:spcAft>
              <a:buSzPts val="1100"/>
              <a:buChar char="●"/>
            </a:pPr>
            <a:r>
              <a:rPr lang="en" sz="1100"/>
              <a:t>Response Headers</a:t>
            </a:r>
            <a:endParaRPr sz="1100"/>
          </a:p>
          <a:p>
            <a:pPr indent="-298450" lvl="1" marL="914400" rtl="0" algn="l">
              <a:lnSpc>
                <a:spcPct val="115000"/>
              </a:lnSpc>
              <a:spcBef>
                <a:spcPts val="0"/>
              </a:spcBef>
              <a:spcAft>
                <a:spcPts val="0"/>
              </a:spcAft>
              <a:buSzPts val="1100"/>
              <a:buChar char="○"/>
            </a:pPr>
            <a:r>
              <a:rPr lang="en" sz="1100"/>
              <a:t>Multiple values, separated by commas</a:t>
            </a:r>
            <a:endParaRPr sz="1100"/>
          </a:p>
          <a:p>
            <a:pPr indent="-298450" lvl="3" marL="1828800" rtl="0" algn="l">
              <a:lnSpc>
                <a:spcPct val="115000"/>
              </a:lnSpc>
              <a:spcBef>
                <a:spcPts val="0"/>
              </a:spcBef>
              <a:spcAft>
                <a:spcPts val="0"/>
              </a:spcAft>
              <a:buSzPts val="1100"/>
              <a:buChar char="●"/>
            </a:pPr>
            <a:r>
              <a:rPr lang="en" sz="1100"/>
              <a:t>response-header-name: response-header-value1, response-header-value2, …</a:t>
            </a:r>
            <a:endParaRPr sz="1100"/>
          </a:p>
          <a:p>
            <a:pPr indent="-298450" lvl="1" marL="914400" rtl="0" algn="l">
              <a:lnSpc>
                <a:spcPct val="115000"/>
              </a:lnSpc>
              <a:spcBef>
                <a:spcPts val="0"/>
              </a:spcBef>
              <a:spcAft>
                <a:spcPts val="0"/>
              </a:spcAft>
              <a:buSzPts val="1100"/>
              <a:buChar char="○"/>
            </a:pPr>
            <a:r>
              <a:rPr lang="en" sz="1100"/>
              <a:t>Examples</a:t>
            </a:r>
            <a:endParaRPr sz="1100"/>
          </a:p>
          <a:p>
            <a:pPr indent="-298450" lvl="2" marL="1371600" rtl="0" algn="l">
              <a:lnSpc>
                <a:spcPct val="115000"/>
              </a:lnSpc>
              <a:spcBef>
                <a:spcPts val="0"/>
              </a:spcBef>
              <a:spcAft>
                <a:spcPts val="0"/>
              </a:spcAft>
              <a:buSzPts val="1100"/>
              <a:buChar char="■"/>
            </a:pPr>
            <a:r>
              <a:rPr lang="en" sz="1100"/>
              <a:t>Content-Type: text/html</a:t>
            </a:r>
            <a:endParaRPr sz="1100"/>
          </a:p>
          <a:p>
            <a:pPr indent="-298450" lvl="2" marL="1371600" rtl="0" algn="l">
              <a:lnSpc>
                <a:spcPct val="115000"/>
              </a:lnSpc>
              <a:spcBef>
                <a:spcPts val="0"/>
              </a:spcBef>
              <a:spcAft>
                <a:spcPts val="0"/>
              </a:spcAft>
              <a:buSzPts val="1100"/>
              <a:buChar char="■"/>
            </a:pPr>
            <a:r>
              <a:rPr lang="en" sz="1100"/>
              <a:t>Content-Length: 35</a:t>
            </a:r>
            <a:endParaRPr sz="1100"/>
          </a:p>
          <a:p>
            <a:pPr indent="-298450" lvl="2" marL="1371600" rtl="0" algn="l">
              <a:lnSpc>
                <a:spcPct val="115000"/>
              </a:lnSpc>
              <a:spcBef>
                <a:spcPts val="0"/>
              </a:spcBef>
              <a:spcAft>
                <a:spcPts val="0"/>
              </a:spcAft>
              <a:buSzPts val="1100"/>
              <a:buChar char="■"/>
            </a:pPr>
            <a:r>
              <a:rPr lang="en" sz="1100"/>
              <a:t>Keep-Alive: timeout=15, max=10</a:t>
            </a:r>
            <a:endParaRPr sz="1100"/>
          </a:p>
          <a:p>
            <a:pPr indent="-298450" lvl="0" marL="457200" marR="0" rtl="0" algn="l">
              <a:lnSpc>
                <a:spcPct val="90000"/>
              </a:lnSpc>
              <a:spcBef>
                <a:spcPts val="0"/>
              </a:spcBef>
              <a:spcAft>
                <a:spcPts val="0"/>
              </a:spcAft>
              <a:buClr>
                <a:schemeClr val="dk1"/>
              </a:buClr>
              <a:buSzPts val="1100"/>
              <a:buFont typeface="Open Sans"/>
              <a:buChar char="●"/>
            </a:pPr>
            <a:r>
              <a:rPr lang="en" sz="1100"/>
              <a:t>Response Message Body</a:t>
            </a:r>
            <a:endParaRPr sz="1100"/>
          </a:p>
          <a:p>
            <a:pPr indent="-298450" lvl="1" marL="914400" marR="0" rtl="0" algn="l">
              <a:lnSpc>
                <a:spcPct val="90000"/>
              </a:lnSpc>
              <a:spcBef>
                <a:spcPts val="0"/>
              </a:spcBef>
              <a:spcAft>
                <a:spcPts val="0"/>
              </a:spcAft>
              <a:buSzPts val="1100"/>
              <a:buChar char="○"/>
            </a:pPr>
            <a:r>
              <a:rPr lang="en" sz="1100"/>
              <a:t>Data requested, e.g., HTML+CSS+JavaScript</a:t>
            </a:r>
            <a:endParaRPr sz="1100"/>
          </a:p>
          <a:p>
            <a:pPr indent="0" lvl="0" marL="0" rtl="0" algn="l">
              <a:lnSpc>
                <a:spcPct val="115000"/>
              </a:lnSpc>
              <a:spcBef>
                <a:spcPts val="0"/>
              </a:spcBef>
              <a:spcAft>
                <a:spcPts val="1600"/>
              </a:spcAft>
              <a:buSzPts val="1800"/>
              <a:buNone/>
            </a:pPr>
            <a:r>
              <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628650" y="-30956"/>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HTTP Response Message</a:t>
            </a:r>
            <a:endParaRPr/>
          </a:p>
        </p:txBody>
      </p:sp>
      <p:sp>
        <p:nvSpPr>
          <p:cNvPr id="228" name="Google Shape;228;p10"/>
          <p:cNvSpPr/>
          <p:nvPr/>
        </p:nvSpPr>
        <p:spPr>
          <a:xfrm>
            <a:off x="4708350" y="3472500"/>
            <a:ext cx="366900" cy="662400"/>
          </a:xfrm>
          <a:prstGeom prst="down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1842800" y="1182825"/>
            <a:ext cx="6134700" cy="228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HTTP/1.1 200 OK</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Server: nginx</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Date: Fri, 09 Aug 2019 17:52:38 GMT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Content-Type: text/html; charset=UTF-8</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Content-Length: 38475</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&lt;!DOCTYPE html&gt;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&lt;html lang="en" dir="lt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&lt;/html&gt;</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nonymous Pro"/>
              <a:ea typeface="Anonymous Pro"/>
              <a:cs typeface="Anonymous Pro"/>
              <a:sym typeface="Anonymou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nonymous Pro"/>
              <a:ea typeface="Anonymous Pro"/>
              <a:cs typeface="Anonymous Pro"/>
              <a:sym typeface="Anonymous Pro"/>
            </a:endParaRPr>
          </a:p>
        </p:txBody>
      </p:sp>
      <p:sp>
        <p:nvSpPr>
          <p:cNvPr id="230" name="Google Shape;230;p10"/>
          <p:cNvSpPr/>
          <p:nvPr/>
        </p:nvSpPr>
        <p:spPr>
          <a:xfrm>
            <a:off x="1867900" y="4527150"/>
            <a:ext cx="6134700" cy="42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1867900" y="4178750"/>
            <a:ext cx="6134700" cy="3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Browser</a:t>
            </a:r>
            <a:endParaRPr b="0" i="0" sz="1400" u="none" cap="none" strike="noStrike">
              <a:solidFill>
                <a:srgbClr val="000000"/>
              </a:solidFill>
              <a:latin typeface="Arial"/>
              <a:ea typeface="Arial"/>
              <a:cs typeface="Arial"/>
              <a:sym typeface="Arial"/>
            </a:endParaRPr>
          </a:p>
        </p:txBody>
      </p:sp>
      <p:sp>
        <p:nvSpPr>
          <p:cNvPr id="232" name="Google Shape;232;p10"/>
          <p:cNvSpPr txBox="1"/>
          <p:nvPr/>
        </p:nvSpPr>
        <p:spPr>
          <a:xfrm>
            <a:off x="1842800" y="859100"/>
            <a:ext cx="6134700" cy="3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nonymous Pro"/>
                <a:ea typeface="Anonymous Pro"/>
                <a:cs typeface="Anonymous Pro"/>
                <a:sym typeface="Anonymous Pro"/>
              </a:rPr>
              <a:t>HTTP Response Message</a:t>
            </a:r>
            <a:endParaRPr b="0" i="0" sz="1200" u="none" cap="none" strike="noStrike">
              <a:solidFill>
                <a:srgbClr val="000000"/>
              </a:solidFill>
              <a:latin typeface="Anonymous Pro"/>
              <a:ea typeface="Anonymous Pro"/>
              <a:cs typeface="Anonymous Pro"/>
              <a:sym typeface="Anonymou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05678a7d73_1_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Layers of the network</a:t>
            </a:r>
            <a:endParaRPr/>
          </a:p>
        </p:txBody>
      </p:sp>
      <p:pic>
        <p:nvPicPr>
          <p:cNvPr id="74" name="Google Shape;74;g305678a7d73_1_17"/>
          <p:cNvPicPr preferRelativeResize="0"/>
          <p:nvPr/>
        </p:nvPicPr>
        <p:blipFill>
          <a:blip r:embed="rId3">
            <a:alphaModFix/>
          </a:blip>
          <a:stretch>
            <a:fillRect/>
          </a:stretch>
        </p:blipFill>
        <p:spPr>
          <a:xfrm>
            <a:off x="3157987" y="1480525"/>
            <a:ext cx="2828040" cy="30438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HTTP/2</a:t>
            </a:r>
            <a:endParaRPr/>
          </a:p>
        </p:txBody>
      </p:sp>
      <p:sp>
        <p:nvSpPr>
          <p:cNvPr id="238" name="Google Shape;238;p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115000"/>
              </a:lnSpc>
              <a:spcBef>
                <a:spcPts val="800"/>
              </a:spcBef>
              <a:spcAft>
                <a:spcPts val="0"/>
              </a:spcAft>
              <a:buSzPts val="1400"/>
              <a:buChar char="●"/>
            </a:pPr>
            <a:r>
              <a:rPr lang="en"/>
              <a:t>Features</a:t>
            </a:r>
            <a:endParaRPr/>
          </a:p>
          <a:p>
            <a:pPr indent="-317500" lvl="1" marL="914400" rtl="0" algn="l">
              <a:lnSpc>
                <a:spcPct val="115000"/>
              </a:lnSpc>
              <a:spcBef>
                <a:spcPts val="0"/>
              </a:spcBef>
              <a:spcAft>
                <a:spcPts val="0"/>
              </a:spcAft>
              <a:buSzPts val="1400"/>
              <a:buChar char="○"/>
            </a:pPr>
            <a:r>
              <a:rPr lang="en"/>
              <a:t>is binary, instead of textual</a:t>
            </a:r>
            <a:endParaRPr/>
          </a:p>
          <a:p>
            <a:pPr indent="-317500" lvl="1" marL="914400" rtl="0" algn="l">
              <a:lnSpc>
                <a:spcPct val="115000"/>
              </a:lnSpc>
              <a:spcBef>
                <a:spcPts val="0"/>
              </a:spcBef>
              <a:spcAft>
                <a:spcPts val="0"/>
              </a:spcAft>
              <a:buSzPts val="1400"/>
              <a:buChar char="○"/>
            </a:pPr>
            <a:r>
              <a:rPr lang="en"/>
              <a:t>is fully </a:t>
            </a:r>
            <a:r>
              <a:rPr i="1" lang="en"/>
              <a:t>multiplexed</a:t>
            </a:r>
            <a:r>
              <a:rPr lang="en"/>
              <a:t>, instead of ordered and blocking</a:t>
            </a:r>
            <a:endParaRPr/>
          </a:p>
          <a:p>
            <a:pPr indent="-317500" lvl="1" marL="914400" rtl="0" algn="l">
              <a:lnSpc>
                <a:spcPct val="115000"/>
              </a:lnSpc>
              <a:spcBef>
                <a:spcPts val="0"/>
              </a:spcBef>
              <a:spcAft>
                <a:spcPts val="0"/>
              </a:spcAft>
              <a:buSzPts val="1400"/>
              <a:buChar char="○"/>
            </a:pPr>
            <a:r>
              <a:rPr lang="en"/>
              <a:t>can therefore use one connection for parallelism</a:t>
            </a:r>
            <a:endParaRPr/>
          </a:p>
          <a:p>
            <a:pPr indent="-317500" lvl="1" marL="914400" rtl="0" algn="l">
              <a:lnSpc>
                <a:spcPct val="115000"/>
              </a:lnSpc>
              <a:spcBef>
                <a:spcPts val="0"/>
              </a:spcBef>
              <a:spcAft>
                <a:spcPts val="0"/>
              </a:spcAft>
              <a:buSzPts val="1400"/>
              <a:buChar char="○"/>
            </a:pPr>
            <a:r>
              <a:rPr lang="en"/>
              <a:t>uses header compression to reduce overhead</a:t>
            </a:r>
            <a:endParaRPr/>
          </a:p>
          <a:p>
            <a:pPr indent="-317500" lvl="1" marL="914400" rtl="0" algn="l">
              <a:lnSpc>
                <a:spcPct val="115000"/>
              </a:lnSpc>
              <a:spcBef>
                <a:spcPts val="0"/>
              </a:spcBef>
              <a:spcAft>
                <a:spcPts val="0"/>
              </a:spcAft>
              <a:buSzPts val="1400"/>
              <a:buChar char="○"/>
            </a:pPr>
            <a:r>
              <a:rPr lang="en"/>
              <a:t>allows servers to “push” responses proactively into client caches</a:t>
            </a:r>
            <a:endParaRPr/>
          </a:p>
          <a:p>
            <a:pPr indent="-317500" lvl="0" marL="457200" rtl="0" algn="l">
              <a:lnSpc>
                <a:spcPct val="115000"/>
              </a:lnSpc>
              <a:spcBef>
                <a:spcPts val="0"/>
              </a:spcBef>
              <a:spcAft>
                <a:spcPts val="0"/>
              </a:spcAft>
              <a:buSzPts val="1400"/>
              <a:buChar char="●"/>
            </a:pPr>
            <a:r>
              <a:rPr lang="en"/>
              <a:t>IETF Standard</a:t>
            </a:r>
            <a:endParaRPr/>
          </a:p>
          <a:p>
            <a:pPr indent="-317500" lvl="1" marL="914400" rtl="0" algn="l">
              <a:lnSpc>
                <a:spcPct val="115000"/>
              </a:lnSpc>
              <a:spcBef>
                <a:spcPts val="0"/>
              </a:spcBef>
              <a:spcAft>
                <a:spcPts val="0"/>
              </a:spcAft>
              <a:buSzPts val="1400"/>
              <a:buChar char="○"/>
            </a:pPr>
            <a:r>
              <a:rPr lang="en" u="sng">
                <a:solidFill>
                  <a:schemeClr val="hlink"/>
                </a:solidFill>
                <a:hlinkClick r:id="rId3"/>
              </a:rPr>
              <a:t>https://httpwg.org/specs/rfc7540.html</a:t>
            </a:r>
            <a:endParaRPr/>
          </a:p>
          <a:p>
            <a:pPr indent="-317500" lvl="0" marL="457200" rtl="0" algn="l">
              <a:lnSpc>
                <a:spcPct val="115000"/>
              </a:lnSpc>
              <a:spcBef>
                <a:spcPts val="0"/>
              </a:spcBef>
              <a:spcAft>
                <a:spcPts val="0"/>
              </a:spcAft>
              <a:buSzPts val="1400"/>
              <a:buChar char="●"/>
            </a:pPr>
            <a:r>
              <a:rPr lang="en"/>
              <a:t>More on HTTP later in semester</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05678a7d73_1_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 1: The Physical Layer</a:t>
            </a:r>
            <a:endParaRPr/>
          </a:p>
        </p:txBody>
      </p:sp>
      <p:pic>
        <p:nvPicPr>
          <p:cNvPr id="80" name="Google Shape;80;g305678a7d73_1_1"/>
          <p:cNvPicPr preferRelativeResize="0"/>
          <p:nvPr/>
        </p:nvPicPr>
        <p:blipFill>
          <a:blip r:embed="rId3">
            <a:alphaModFix/>
          </a:blip>
          <a:stretch>
            <a:fillRect/>
          </a:stretch>
        </p:blipFill>
        <p:spPr>
          <a:xfrm>
            <a:off x="311700" y="2478175"/>
            <a:ext cx="2663225" cy="1997425"/>
          </a:xfrm>
          <a:prstGeom prst="rect">
            <a:avLst/>
          </a:prstGeom>
          <a:noFill/>
          <a:ln>
            <a:noFill/>
          </a:ln>
        </p:spPr>
      </p:pic>
      <p:pic>
        <p:nvPicPr>
          <p:cNvPr id="81" name="Google Shape;81;g305678a7d73_1_1"/>
          <p:cNvPicPr preferRelativeResize="0"/>
          <p:nvPr/>
        </p:nvPicPr>
        <p:blipFill>
          <a:blip r:embed="rId4">
            <a:alphaModFix/>
          </a:blip>
          <a:stretch>
            <a:fillRect/>
          </a:stretch>
        </p:blipFill>
        <p:spPr>
          <a:xfrm>
            <a:off x="3368813" y="2478175"/>
            <a:ext cx="2406375" cy="2288425"/>
          </a:xfrm>
          <a:prstGeom prst="rect">
            <a:avLst/>
          </a:prstGeom>
          <a:noFill/>
          <a:ln>
            <a:noFill/>
          </a:ln>
        </p:spPr>
      </p:pic>
      <p:pic>
        <p:nvPicPr>
          <p:cNvPr id="82" name="Google Shape;82;g305678a7d73_1_1"/>
          <p:cNvPicPr preferRelativeResize="0"/>
          <p:nvPr/>
        </p:nvPicPr>
        <p:blipFill>
          <a:blip r:embed="rId5">
            <a:alphaModFix/>
          </a:blip>
          <a:stretch>
            <a:fillRect/>
          </a:stretch>
        </p:blipFill>
        <p:spPr>
          <a:xfrm>
            <a:off x="6302103" y="2419213"/>
            <a:ext cx="2406350" cy="2406350"/>
          </a:xfrm>
          <a:prstGeom prst="rect">
            <a:avLst/>
          </a:prstGeom>
          <a:noFill/>
          <a:ln>
            <a:noFill/>
          </a:ln>
        </p:spPr>
      </p:pic>
      <p:pic>
        <p:nvPicPr>
          <p:cNvPr id="83" name="Google Shape;83;g305678a7d73_1_1"/>
          <p:cNvPicPr preferRelativeResize="0"/>
          <p:nvPr/>
        </p:nvPicPr>
        <p:blipFill>
          <a:blip r:embed="rId6">
            <a:alphaModFix/>
          </a:blip>
          <a:stretch>
            <a:fillRect/>
          </a:stretch>
        </p:blipFill>
        <p:spPr>
          <a:xfrm>
            <a:off x="311700" y="1294763"/>
            <a:ext cx="8839204" cy="906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05678a7d73_0_4"/>
          <p:cNvSpPr txBox="1"/>
          <p:nvPr>
            <p:ph type="title"/>
          </p:nvPr>
        </p:nvSpPr>
        <p:spPr>
          <a:xfrm>
            <a:off x="465575" y="445025"/>
            <a:ext cx="8366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 2: The Link Layer</a:t>
            </a:r>
            <a:endParaRPr/>
          </a:p>
        </p:txBody>
      </p:sp>
      <p:pic>
        <p:nvPicPr>
          <p:cNvPr id="89" name="Google Shape;89;g305678a7d73_0_4"/>
          <p:cNvPicPr preferRelativeResize="0"/>
          <p:nvPr/>
        </p:nvPicPr>
        <p:blipFill>
          <a:blip r:embed="rId3">
            <a:alphaModFix/>
          </a:blip>
          <a:stretch>
            <a:fillRect/>
          </a:stretch>
        </p:blipFill>
        <p:spPr>
          <a:xfrm>
            <a:off x="311700" y="1480525"/>
            <a:ext cx="3892402" cy="2921974"/>
          </a:xfrm>
          <a:prstGeom prst="rect">
            <a:avLst/>
          </a:prstGeom>
          <a:noFill/>
          <a:ln>
            <a:noFill/>
          </a:ln>
        </p:spPr>
      </p:pic>
      <p:pic>
        <p:nvPicPr>
          <p:cNvPr id="90" name="Google Shape;90;g305678a7d73_0_4"/>
          <p:cNvPicPr preferRelativeResize="0"/>
          <p:nvPr/>
        </p:nvPicPr>
        <p:blipFill>
          <a:blip r:embed="rId4">
            <a:alphaModFix/>
          </a:blip>
          <a:stretch>
            <a:fillRect/>
          </a:stretch>
        </p:blipFill>
        <p:spPr>
          <a:xfrm>
            <a:off x="4378677" y="1848375"/>
            <a:ext cx="4635100" cy="21862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05678a7d73_0_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 3: The Network Layer</a:t>
            </a:r>
            <a:endParaRPr/>
          </a:p>
        </p:txBody>
      </p:sp>
      <p:pic>
        <p:nvPicPr>
          <p:cNvPr id="96" name="Google Shape;96;g305678a7d73_0_8"/>
          <p:cNvPicPr preferRelativeResize="0"/>
          <p:nvPr/>
        </p:nvPicPr>
        <p:blipFill>
          <a:blip r:embed="rId3">
            <a:alphaModFix/>
          </a:blip>
          <a:stretch>
            <a:fillRect/>
          </a:stretch>
        </p:blipFill>
        <p:spPr>
          <a:xfrm>
            <a:off x="3157987" y="1480525"/>
            <a:ext cx="2828040" cy="30438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05678a7d73_0_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 4: The Transport Layer</a:t>
            </a:r>
            <a:endParaRPr/>
          </a:p>
        </p:txBody>
      </p:sp>
      <p:pic>
        <p:nvPicPr>
          <p:cNvPr id="102" name="Google Shape;102;g305678a7d73_0_12"/>
          <p:cNvPicPr preferRelativeResize="0"/>
          <p:nvPr/>
        </p:nvPicPr>
        <p:blipFill>
          <a:blip r:embed="rId3">
            <a:alphaModFix/>
          </a:blip>
          <a:stretch>
            <a:fillRect/>
          </a:stretch>
        </p:blipFill>
        <p:spPr>
          <a:xfrm>
            <a:off x="1027900" y="1017725"/>
            <a:ext cx="7088189" cy="3820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05678a7d73_0_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 7: The Application Layer</a:t>
            </a:r>
            <a:endParaRPr/>
          </a:p>
        </p:txBody>
      </p:sp>
      <p:pic>
        <p:nvPicPr>
          <p:cNvPr id="108" name="Google Shape;108;g305678a7d73_0_16"/>
          <p:cNvPicPr preferRelativeResize="0"/>
          <p:nvPr/>
        </p:nvPicPr>
        <p:blipFill>
          <a:blip r:embed="rId3">
            <a:alphaModFix/>
          </a:blip>
          <a:stretch>
            <a:fillRect/>
          </a:stretch>
        </p:blipFill>
        <p:spPr>
          <a:xfrm>
            <a:off x="311700" y="1284950"/>
            <a:ext cx="2924175" cy="1562100"/>
          </a:xfrm>
          <a:prstGeom prst="rect">
            <a:avLst/>
          </a:prstGeom>
          <a:noFill/>
          <a:ln>
            <a:noFill/>
          </a:ln>
        </p:spPr>
      </p:pic>
      <p:pic>
        <p:nvPicPr>
          <p:cNvPr id="109" name="Google Shape;109;g305678a7d73_0_16"/>
          <p:cNvPicPr preferRelativeResize="0"/>
          <p:nvPr/>
        </p:nvPicPr>
        <p:blipFill>
          <a:blip r:embed="rId4">
            <a:alphaModFix/>
          </a:blip>
          <a:stretch>
            <a:fillRect/>
          </a:stretch>
        </p:blipFill>
        <p:spPr>
          <a:xfrm>
            <a:off x="3663825" y="1434200"/>
            <a:ext cx="2857500" cy="1019175"/>
          </a:xfrm>
          <a:prstGeom prst="rect">
            <a:avLst/>
          </a:prstGeom>
          <a:noFill/>
          <a:ln>
            <a:noFill/>
          </a:ln>
        </p:spPr>
      </p:pic>
      <p:pic>
        <p:nvPicPr>
          <p:cNvPr id="110" name="Google Shape;110;g305678a7d73_0_16"/>
          <p:cNvPicPr preferRelativeResize="0"/>
          <p:nvPr/>
        </p:nvPicPr>
        <p:blipFill rotWithShape="1">
          <a:blip r:embed="rId5">
            <a:alphaModFix/>
          </a:blip>
          <a:srcRect b="6881" l="0" r="0" t="0"/>
          <a:stretch/>
        </p:blipFill>
        <p:spPr>
          <a:xfrm>
            <a:off x="6521325" y="1239000"/>
            <a:ext cx="2317875" cy="2241300"/>
          </a:xfrm>
          <a:prstGeom prst="rect">
            <a:avLst/>
          </a:prstGeom>
          <a:noFill/>
          <a:ln>
            <a:noFill/>
          </a:ln>
        </p:spPr>
      </p:pic>
      <p:pic>
        <p:nvPicPr>
          <p:cNvPr id="111" name="Google Shape;111;g305678a7d73_0_16"/>
          <p:cNvPicPr preferRelativeResize="0"/>
          <p:nvPr/>
        </p:nvPicPr>
        <p:blipFill>
          <a:blip r:embed="rId6">
            <a:alphaModFix/>
          </a:blip>
          <a:stretch>
            <a:fillRect/>
          </a:stretch>
        </p:blipFill>
        <p:spPr>
          <a:xfrm>
            <a:off x="3296425" y="2697625"/>
            <a:ext cx="2731287" cy="2385324"/>
          </a:xfrm>
          <a:prstGeom prst="rect">
            <a:avLst/>
          </a:prstGeom>
          <a:noFill/>
          <a:ln>
            <a:noFill/>
          </a:ln>
        </p:spPr>
      </p:pic>
      <p:pic>
        <p:nvPicPr>
          <p:cNvPr id="112" name="Google Shape;112;g305678a7d73_0_16"/>
          <p:cNvPicPr preferRelativeResize="0"/>
          <p:nvPr/>
        </p:nvPicPr>
        <p:blipFill>
          <a:blip r:embed="rId7">
            <a:alphaModFix/>
          </a:blip>
          <a:stretch>
            <a:fillRect/>
          </a:stretch>
        </p:blipFill>
        <p:spPr>
          <a:xfrm>
            <a:off x="11446" y="2995125"/>
            <a:ext cx="3524675" cy="179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05678a7d73_0_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DNS</a:t>
            </a:r>
            <a:endParaRPr/>
          </a:p>
        </p:txBody>
      </p:sp>
      <p:pic>
        <p:nvPicPr>
          <p:cNvPr id="118" name="Google Shape;118;g305678a7d73_0_24"/>
          <p:cNvPicPr preferRelativeResize="0"/>
          <p:nvPr/>
        </p:nvPicPr>
        <p:blipFill>
          <a:blip r:embed="rId3">
            <a:alphaModFix/>
          </a:blip>
          <a:stretch>
            <a:fillRect/>
          </a:stretch>
        </p:blipFill>
        <p:spPr>
          <a:xfrm>
            <a:off x="1871338" y="1017725"/>
            <a:ext cx="5401321" cy="382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05678a7d73_0_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layers in practice</a:t>
            </a:r>
            <a:endParaRPr/>
          </a:p>
        </p:txBody>
      </p:sp>
      <p:pic>
        <p:nvPicPr>
          <p:cNvPr id="124" name="Google Shape;124;g305678a7d73_0_20"/>
          <p:cNvPicPr preferRelativeResize="0"/>
          <p:nvPr/>
        </p:nvPicPr>
        <p:blipFill>
          <a:blip r:embed="rId3">
            <a:alphaModFix/>
          </a:blip>
          <a:stretch>
            <a:fillRect/>
          </a:stretch>
        </p:blipFill>
        <p:spPr>
          <a:xfrm>
            <a:off x="2815850" y="1017725"/>
            <a:ext cx="3512294"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