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6858000" cx="12192000"/>
  <p:notesSz cx="6858000" cy="9144000"/>
  <p:embeddedFontLst>
    <p:embeddedFont>
      <p:font typeface="Roboto Mono"/>
      <p:regular r:id="rId29"/>
      <p:bold r:id="rId30"/>
      <p:italic r:id="rId31"/>
      <p:boldItalic r:id="rId32"/>
    </p:embeddedFont>
    <p:embeddedFont>
      <p:font typeface="Open Sans"/>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7" roundtripDataSignature="AMtx7mgqi2ebG8FCh1a/I2ghsoro3ezc7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Mono-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Mono-italic.fntdata"/><Relationship Id="rId30" Type="http://schemas.openxmlformats.org/officeDocument/2006/relationships/font" Target="fonts/RobotoMono-bold.fntdata"/><Relationship Id="rId11" Type="http://schemas.openxmlformats.org/officeDocument/2006/relationships/slide" Target="slides/slide7.xml"/><Relationship Id="rId33" Type="http://schemas.openxmlformats.org/officeDocument/2006/relationships/font" Target="fonts/OpenSans-regular.fntdata"/><Relationship Id="rId10" Type="http://schemas.openxmlformats.org/officeDocument/2006/relationships/slide" Target="slides/slide6.xml"/><Relationship Id="rId32" Type="http://schemas.openxmlformats.org/officeDocument/2006/relationships/font" Target="fonts/RobotoMono-boldItalic.fntdata"/><Relationship Id="rId13" Type="http://schemas.openxmlformats.org/officeDocument/2006/relationships/slide" Target="slides/slide9.xml"/><Relationship Id="rId35" Type="http://schemas.openxmlformats.org/officeDocument/2006/relationships/font" Target="fonts/OpenSans-italic.fntdata"/><Relationship Id="rId12" Type="http://schemas.openxmlformats.org/officeDocument/2006/relationships/slide" Target="slides/slide8.xml"/><Relationship Id="rId34" Type="http://schemas.openxmlformats.org/officeDocument/2006/relationships/font" Target="fonts/OpenSans-bold.fntdata"/><Relationship Id="rId15" Type="http://schemas.openxmlformats.org/officeDocument/2006/relationships/slide" Target="slides/slide11.xml"/><Relationship Id="rId37" Type="http://customschemas.google.com/relationships/presentationmetadata" Target="metadata"/><Relationship Id="rId14" Type="http://schemas.openxmlformats.org/officeDocument/2006/relationships/slide" Target="slides/slide10.xml"/><Relationship Id="rId36" Type="http://schemas.openxmlformats.org/officeDocument/2006/relationships/font" Target="fonts/OpenSans-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 name="Google Shape;69;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ff4da4c4ae_4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g2ff4da4c4ae_4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The data structure used to hold these virtual to physical address translations is aptly called a page table</a:t>
            </a:r>
            <a:endParaRPr/>
          </a:p>
          <a:p>
            <a:pPr indent="-317500" lvl="0" marL="457200" rtl="0" algn="l">
              <a:lnSpc>
                <a:spcPct val="100000"/>
              </a:lnSpc>
              <a:spcBef>
                <a:spcPts val="0"/>
              </a:spcBef>
              <a:spcAft>
                <a:spcPts val="0"/>
              </a:spcAft>
              <a:buSzPts val="1400"/>
              <a:buChar char="●"/>
            </a:pPr>
            <a:r>
              <a:rPr lang="en-US"/>
              <a:t>When an application is running, its page table is loaded into memory and used by the operating system to perform virtual to physical page translations</a:t>
            </a:r>
            <a:endParaRPr/>
          </a:p>
          <a:p>
            <a:pPr indent="-317500" lvl="0" marL="457200" rtl="0" algn="l">
              <a:lnSpc>
                <a:spcPct val="100000"/>
              </a:lnSpc>
              <a:spcBef>
                <a:spcPts val="0"/>
              </a:spcBef>
              <a:spcAft>
                <a:spcPts val="0"/>
              </a:spcAft>
              <a:buSzPts val="1400"/>
              <a:buChar char="●"/>
            </a:pPr>
            <a:r>
              <a:rPr lang="en-US"/>
              <a:t>This leads us to a bit of a problem</a:t>
            </a:r>
            <a:endParaRPr/>
          </a:p>
          <a:p>
            <a:pPr indent="-317500" lvl="0" marL="457200" rtl="0" algn="l">
              <a:lnSpc>
                <a:spcPct val="100000"/>
              </a:lnSpc>
              <a:spcBef>
                <a:spcPts val="0"/>
              </a:spcBef>
              <a:spcAft>
                <a:spcPts val="0"/>
              </a:spcAft>
              <a:buSzPts val="1400"/>
              <a:buChar char="●"/>
            </a:pPr>
            <a:r>
              <a:rPr lang="en-US"/>
              <a:t>While page tables provide a convenient way to write simpler and safer applications, they affect performance</a:t>
            </a:r>
            <a:endParaRPr/>
          </a:p>
          <a:p>
            <a:pPr indent="-317500" lvl="0" marL="457200" rtl="0" algn="l">
              <a:lnSpc>
                <a:spcPct val="100000"/>
              </a:lnSpc>
              <a:spcBef>
                <a:spcPts val="0"/>
              </a:spcBef>
              <a:spcAft>
                <a:spcPts val="0"/>
              </a:spcAft>
              <a:buSzPts val="1400"/>
              <a:buChar char="●"/>
            </a:pPr>
            <a:r>
              <a:rPr lang="en-US"/>
              <a:t>Memory accesses take time, they are not instantaneous</a:t>
            </a:r>
            <a:endParaRPr/>
          </a:p>
          <a:p>
            <a:pPr indent="-317500" lvl="0" marL="457200" rtl="0" algn="l">
              <a:lnSpc>
                <a:spcPct val="100000"/>
              </a:lnSpc>
              <a:spcBef>
                <a:spcPts val="0"/>
              </a:spcBef>
              <a:spcAft>
                <a:spcPts val="0"/>
              </a:spcAft>
              <a:buSzPts val="1400"/>
              <a:buChar char="●"/>
            </a:pPr>
            <a:r>
              <a:rPr lang="en-US"/>
              <a:t>Formerly, when an application wanted to access memory, it would have to wait for a single memory access to complete</a:t>
            </a:r>
            <a:endParaRPr/>
          </a:p>
          <a:p>
            <a:pPr indent="-317500" lvl="0" marL="457200" rtl="0" algn="l">
              <a:lnSpc>
                <a:spcPct val="100000"/>
              </a:lnSpc>
              <a:spcBef>
                <a:spcPts val="0"/>
              </a:spcBef>
              <a:spcAft>
                <a:spcPts val="0"/>
              </a:spcAft>
              <a:buSzPts val="1400"/>
              <a:buChar char="●"/>
            </a:pPr>
            <a:r>
              <a:rPr lang="en-US"/>
              <a:t>But now, the operating system needs to perform the virtual to physical page translation whenever an application wants to access memory. </a:t>
            </a:r>
            <a:endParaRPr/>
          </a:p>
          <a:p>
            <a:pPr indent="-317500" lvl="0" marL="457200" rtl="0" algn="l">
              <a:lnSpc>
                <a:spcPct val="100000"/>
              </a:lnSpc>
              <a:spcBef>
                <a:spcPts val="0"/>
              </a:spcBef>
              <a:spcAft>
                <a:spcPts val="0"/>
              </a:spcAft>
              <a:buSzPts val="1400"/>
              <a:buChar char="●"/>
            </a:pPr>
            <a:r>
              <a:rPr lang="en-US"/>
              <a:t>For a small page table, this doubles the time spent waiting for the access to complete</a:t>
            </a:r>
            <a:endParaRPr/>
          </a:p>
          <a:p>
            <a:pPr indent="-317500" lvl="0" marL="457200" rtl="0" algn="l">
              <a:lnSpc>
                <a:spcPct val="100000"/>
              </a:lnSpc>
              <a:spcBef>
                <a:spcPts val="0"/>
              </a:spcBef>
              <a:spcAft>
                <a:spcPts val="0"/>
              </a:spcAft>
              <a:buSzPts val="1400"/>
              <a:buChar char="●"/>
            </a:pPr>
            <a:r>
              <a:rPr lang="en-US"/>
              <a:t>For a large page table, the operating system may need to perform multiple accesses to get the full translation</a:t>
            </a:r>
            <a:endParaRPr/>
          </a:p>
          <a:p>
            <a:pPr indent="-317500" lvl="0" marL="457200" rtl="0" algn="l">
              <a:lnSpc>
                <a:spcPct val="100000"/>
              </a:lnSpc>
              <a:spcBef>
                <a:spcPts val="0"/>
              </a:spcBef>
              <a:spcAft>
                <a:spcPts val="0"/>
              </a:spcAft>
              <a:buSzPts val="1400"/>
              <a:buChar char="●"/>
            </a:pPr>
            <a:r>
              <a:rPr lang="en-US"/>
              <a:t>This can drastically raise the cost of an application’s memory accesses</a:t>
            </a:r>
            <a:endParaRPr/>
          </a:p>
          <a:p>
            <a:pPr indent="-317500" lvl="0" marL="457200" rtl="0" algn="l">
              <a:lnSpc>
                <a:spcPct val="100000"/>
              </a:lnSpc>
              <a:spcBef>
                <a:spcPts val="0"/>
              </a:spcBef>
              <a:spcAft>
                <a:spcPts val="0"/>
              </a:spcAft>
              <a:buSzPts val="1400"/>
              <a:buChar char="●"/>
            </a:pPr>
            <a:r>
              <a:rPr lang="en-US"/>
              <a:t>There are things that can be done to mitigate this, like using a TLB</a:t>
            </a:r>
            <a:endParaRPr/>
          </a:p>
          <a:p>
            <a:pPr indent="-317500" lvl="0" marL="457200" rtl="0" algn="l">
              <a:lnSpc>
                <a:spcPct val="100000"/>
              </a:lnSpc>
              <a:spcBef>
                <a:spcPts val="0"/>
              </a:spcBef>
              <a:spcAft>
                <a:spcPts val="0"/>
              </a:spcAft>
              <a:buSzPts val="1400"/>
              <a:buChar char="●"/>
            </a:pPr>
            <a:r>
              <a:rPr lang="en-US"/>
              <a:t>But in general, a price is paid for virtual memory’s benefits</a:t>
            </a:r>
            <a:endParaRPr/>
          </a:p>
        </p:txBody>
      </p:sp>
      <p:sp>
        <p:nvSpPr>
          <p:cNvPr id="147" name="Google Shape;147;g2ff4da4c4ae_4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fe4f8f4b01_4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g2fe4f8f4b01_4_4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t/>
            </a:r>
            <a:endParaRPr/>
          </a:p>
        </p:txBody>
      </p:sp>
      <p:sp>
        <p:nvSpPr>
          <p:cNvPr id="154" name="Google Shape;154;g2fe4f8f4b01_4_4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fe4f8f4b01_4_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2fe4f8f4b01_4_4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Clr>
                <a:schemeClr val="dk1"/>
              </a:buClr>
              <a:buSzPts val="1400"/>
              <a:buChar char="●"/>
            </a:pPr>
            <a:r>
              <a:rPr lang="en-US"/>
              <a:t>Let’s take a look at these questions from lecture and try to answer it, given what we know about physical and virtual addressing</a:t>
            </a:r>
            <a:endParaRPr/>
          </a:p>
          <a:p>
            <a:pPr indent="-317500" lvl="0" marL="457200" rtl="0" algn="l">
              <a:lnSpc>
                <a:spcPct val="100000"/>
              </a:lnSpc>
              <a:spcBef>
                <a:spcPts val="0"/>
              </a:spcBef>
              <a:spcAft>
                <a:spcPts val="0"/>
              </a:spcAft>
              <a:buClr>
                <a:schemeClr val="dk1"/>
              </a:buClr>
              <a:buSzPts val="1400"/>
              <a:buChar char="●"/>
            </a:pPr>
            <a:r>
              <a:rPr lang="en-US"/>
              <a:t>For a laptop, what kind of of addressing should we use? Virtual or physical?</a:t>
            </a:r>
            <a:endParaRPr/>
          </a:p>
          <a:p>
            <a:pPr indent="-317500" lvl="1" marL="914400" rtl="0" algn="l">
              <a:lnSpc>
                <a:spcPct val="100000"/>
              </a:lnSpc>
              <a:spcBef>
                <a:spcPts val="0"/>
              </a:spcBef>
              <a:spcAft>
                <a:spcPts val="0"/>
              </a:spcAft>
              <a:buClr>
                <a:schemeClr val="dk1"/>
              </a:buClr>
              <a:buSzPts val="1400"/>
              <a:buChar char="○"/>
            </a:pPr>
            <a:r>
              <a:rPr lang="en-US"/>
              <a:t>Virtual: Many applications need to run concurrently and share the physical memory on the machine</a:t>
            </a:r>
            <a:endParaRPr/>
          </a:p>
          <a:p>
            <a:pPr indent="-317500" lvl="0" marL="457200" rtl="0" algn="l">
              <a:lnSpc>
                <a:spcPct val="100000"/>
              </a:lnSpc>
              <a:spcBef>
                <a:spcPts val="0"/>
              </a:spcBef>
              <a:spcAft>
                <a:spcPts val="0"/>
              </a:spcAft>
              <a:buClr>
                <a:schemeClr val="dk1"/>
              </a:buClr>
              <a:buSzPts val="1400"/>
              <a:buChar char="●"/>
            </a:pPr>
            <a:r>
              <a:rPr lang="en-US"/>
              <a:t>Tiny power constrained microcontroller</a:t>
            </a:r>
            <a:endParaRPr/>
          </a:p>
          <a:p>
            <a:pPr indent="-317500" lvl="1" marL="914400" rtl="0" algn="l">
              <a:lnSpc>
                <a:spcPct val="100000"/>
              </a:lnSpc>
              <a:spcBef>
                <a:spcPts val="0"/>
              </a:spcBef>
              <a:spcAft>
                <a:spcPts val="0"/>
              </a:spcAft>
              <a:buClr>
                <a:schemeClr val="dk1"/>
              </a:buClr>
              <a:buSzPts val="1400"/>
              <a:buChar char="○"/>
            </a:pPr>
            <a:r>
              <a:rPr lang="en-US"/>
              <a:t>Physical: Only a single application may need to run at once. Also, translating virtual addresses to physical addresses requires computation and energy, something a tiny microcontroller may not have enough of to spare</a:t>
            </a:r>
            <a:endParaRPr/>
          </a:p>
          <a:p>
            <a:pPr indent="-317500" lvl="0" marL="457200" rtl="0" algn="l">
              <a:lnSpc>
                <a:spcPct val="100000"/>
              </a:lnSpc>
              <a:spcBef>
                <a:spcPts val="0"/>
              </a:spcBef>
              <a:spcAft>
                <a:spcPts val="0"/>
              </a:spcAft>
              <a:buClr>
                <a:schemeClr val="dk1"/>
              </a:buClr>
              <a:buSzPts val="1400"/>
              <a:buChar char="●"/>
            </a:pPr>
            <a:r>
              <a:rPr lang="en-US"/>
              <a:t>A super computer that runs one massive simulation</a:t>
            </a:r>
            <a:endParaRPr/>
          </a:p>
          <a:p>
            <a:pPr indent="-317500" lvl="1" marL="914400" rtl="0" algn="l">
              <a:lnSpc>
                <a:spcPct val="100000"/>
              </a:lnSpc>
              <a:spcBef>
                <a:spcPts val="0"/>
              </a:spcBef>
              <a:spcAft>
                <a:spcPts val="0"/>
              </a:spcAft>
              <a:buClr>
                <a:schemeClr val="dk1"/>
              </a:buClr>
              <a:buSzPts val="1400"/>
              <a:buChar char="○"/>
            </a:pPr>
            <a:r>
              <a:rPr lang="en-US"/>
              <a:t>Physical is more performant since it doesn’t need to waste CPU cycles on translating, and it’s running one application so there’s no multiplexing of the physical memory</a:t>
            </a:r>
            <a:endParaRPr/>
          </a:p>
          <a:p>
            <a:pPr indent="-317500" lvl="0" marL="457200" rtl="0" algn="l">
              <a:lnSpc>
                <a:spcPct val="100000"/>
              </a:lnSpc>
              <a:spcBef>
                <a:spcPts val="0"/>
              </a:spcBef>
              <a:spcAft>
                <a:spcPts val="0"/>
              </a:spcAft>
              <a:buClr>
                <a:schemeClr val="dk1"/>
              </a:buClr>
              <a:buSzPts val="1400"/>
              <a:buChar char="●"/>
            </a:pPr>
            <a:r>
              <a:rPr lang="en-US"/>
              <a:t> Phone:</a:t>
            </a:r>
            <a:endParaRPr/>
          </a:p>
          <a:p>
            <a:pPr indent="-317500" lvl="1" marL="914400" rtl="0" algn="l">
              <a:lnSpc>
                <a:spcPct val="100000"/>
              </a:lnSpc>
              <a:spcBef>
                <a:spcPts val="0"/>
              </a:spcBef>
              <a:spcAft>
                <a:spcPts val="0"/>
              </a:spcAft>
              <a:buClr>
                <a:schemeClr val="dk1"/>
              </a:buClr>
              <a:buSzPts val="1400"/>
              <a:buChar char="○"/>
            </a:pPr>
            <a:r>
              <a:rPr lang="en-US"/>
              <a:t>Virtual: Same as laptop</a:t>
            </a:r>
            <a:endParaRPr/>
          </a:p>
        </p:txBody>
      </p:sp>
      <p:sp>
        <p:nvSpPr>
          <p:cNvPr id="161" name="Google Shape;161;g2fe4f8f4b01_4_4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fe4f8f4b01_4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g2fe4f8f4b01_4_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First, let’s talk about abstractions</a:t>
            </a:r>
            <a:endParaRPr/>
          </a:p>
          <a:p>
            <a:pPr indent="-317500" lvl="0" marL="457200" rtl="0" algn="l">
              <a:lnSpc>
                <a:spcPct val="100000"/>
              </a:lnSpc>
              <a:spcBef>
                <a:spcPts val="0"/>
              </a:spcBef>
              <a:spcAft>
                <a:spcPts val="0"/>
              </a:spcAft>
              <a:buSzPts val="1400"/>
              <a:buChar char="●"/>
            </a:pPr>
            <a:r>
              <a:rPr lang="en-US"/>
              <a:t>Computers are composed of components with varying degrees of complexity.</a:t>
            </a:r>
            <a:endParaRPr/>
          </a:p>
          <a:p>
            <a:pPr indent="-317500" lvl="0" marL="457200" rtl="0" algn="l">
              <a:lnSpc>
                <a:spcPct val="100000"/>
              </a:lnSpc>
              <a:spcBef>
                <a:spcPts val="0"/>
              </a:spcBef>
              <a:spcAft>
                <a:spcPts val="0"/>
              </a:spcAft>
              <a:buClr>
                <a:schemeClr val="dk1"/>
              </a:buClr>
              <a:buSzPts val="1400"/>
              <a:buChar char="●"/>
            </a:pPr>
            <a:r>
              <a:rPr lang="en-US"/>
              <a:t>Abstractions provide a more friendly way to interact with that complexity</a:t>
            </a:r>
            <a:endParaRPr/>
          </a:p>
          <a:p>
            <a:pPr indent="-317500" lvl="0" marL="457200" rtl="0" algn="l">
              <a:lnSpc>
                <a:spcPct val="100000"/>
              </a:lnSpc>
              <a:spcBef>
                <a:spcPts val="0"/>
              </a:spcBef>
              <a:spcAft>
                <a:spcPts val="0"/>
              </a:spcAft>
              <a:buSzPts val="1400"/>
              <a:buChar char="●"/>
            </a:pPr>
            <a:r>
              <a:rPr lang="en-US"/>
              <a:t>For a computer-centric example, when you want to perform some calculations, say adding numbers together, you don’t have to think about which transistors need to be turned on and off; you just pop open your calculator and press some keys</a:t>
            </a:r>
            <a:endParaRPr/>
          </a:p>
          <a:p>
            <a:pPr indent="-317500" lvl="0" marL="457200" rtl="0" algn="l">
              <a:lnSpc>
                <a:spcPct val="100000"/>
              </a:lnSpc>
              <a:spcBef>
                <a:spcPts val="0"/>
              </a:spcBef>
              <a:spcAft>
                <a:spcPts val="0"/>
              </a:spcAft>
              <a:buSzPts val="1400"/>
              <a:buChar char="●"/>
            </a:pPr>
            <a:r>
              <a:rPr lang="en-US"/>
              <a:t>Similarly, when developers (in this case you) write applications that need to communicate over the network, they don’t want to think about how communication protocols work or how their application will share a single physical interface with other processes that are running on the machine. They want some abstraction that makes all of that easier so that they can focus on their application logic. </a:t>
            </a:r>
            <a:endParaRPr/>
          </a:p>
          <a:p>
            <a:pPr indent="-317500" lvl="0" marL="457200" rtl="0" algn="l">
              <a:lnSpc>
                <a:spcPct val="100000"/>
              </a:lnSpc>
              <a:spcBef>
                <a:spcPts val="0"/>
              </a:spcBef>
              <a:spcAft>
                <a:spcPts val="0"/>
              </a:spcAft>
              <a:buSzPts val="1400"/>
              <a:buChar char="●"/>
            </a:pPr>
            <a:r>
              <a:rPr lang="en-US"/>
              <a:t>Today, we’ll talk about the most commonly used networking abstraction, sockets!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In this context, a </a:t>
            </a:r>
            <a:r>
              <a:rPr i="1" lang="en-US"/>
              <a:t>connection</a:t>
            </a:r>
            <a:r>
              <a:rPr lang="en-US"/>
              <a:t> refers to a communication between two processes. </a:t>
            </a:r>
            <a:endParaRPr/>
          </a:p>
          <a:p>
            <a:pPr indent="-317500" lvl="0" marL="457200" rtl="0" algn="l">
              <a:lnSpc>
                <a:spcPct val="100000"/>
              </a:lnSpc>
              <a:spcBef>
                <a:spcPts val="0"/>
              </a:spcBef>
              <a:spcAft>
                <a:spcPts val="0"/>
              </a:spcAft>
              <a:buSzPts val="1400"/>
              <a:buChar char="●"/>
            </a:pPr>
            <a:r>
              <a:rPr lang="en-US"/>
              <a:t>Those two processes can be on the same machine or on different machines that are connected via a network. </a:t>
            </a:r>
            <a:endParaRPr/>
          </a:p>
          <a:p>
            <a:pPr indent="-317500" lvl="0" marL="457200" rtl="0" algn="l">
              <a:lnSpc>
                <a:spcPct val="100000"/>
              </a:lnSpc>
              <a:spcBef>
                <a:spcPts val="0"/>
              </a:spcBef>
              <a:spcAft>
                <a:spcPts val="0"/>
              </a:spcAft>
              <a:buSzPts val="1400"/>
              <a:buChar char="●"/>
            </a:pPr>
            <a:r>
              <a:rPr lang="en-US"/>
              <a:t>A socket is the local abstraction that’s used to interact with that connection.</a:t>
            </a:r>
            <a:endParaRPr/>
          </a:p>
          <a:p>
            <a:pPr indent="-317500" lvl="0" marL="457200" rtl="0" algn="l">
              <a:lnSpc>
                <a:spcPct val="100000"/>
              </a:lnSpc>
              <a:spcBef>
                <a:spcPts val="0"/>
              </a:spcBef>
              <a:spcAft>
                <a:spcPts val="0"/>
              </a:spcAft>
              <a:buSzPts val="1400"/>
              <a:buChar char="●"/>
            </a:pPr>
            <a:r>
              <a:rPr lang="en-US"/>
              <a:t>So imagine a communication channel with a host/process on each end. Each host’s view of the channel is that of a socket.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Next, let’s discuss a common communication paradigm. </a:t>
            </a:r>
            <a:endParaRPr/>
          </a:p>
          <a:p>
            <a:pPr indent="-317500" lvl="0" marL="457200" rtl="0" algn="l">
              <a:lnSpc>
                <a:spcPct val="100000"/>
              </a:lnSpc>
              <a:spcBef>
                <a:spcPts val="0"/>
              </a:spcBef>
              <a:spcAft>
                <a:spcPts val="0"/>
              </a:spcAft>
              <a:buSzPts val="1400"/>
              <a:buChar char="●"/>
            </a:pPr>
            <a:r>
              <a:rPr lang="en-US"/>
              <a:t>Oftentimes, the relationship between two hosts is asymmetrical.</a:t>
            </a:r>
            <a:endParaRPr/>
          </a:p>
          <a:p>
            <a:pPr indent="-317500" lvl="0" marL="457200" rtl="0" algn="l">
              <a:lnSpc>
                <a:spcPct val="100000"/>
              </a:lnSpc>
              <a:spcBef>
                <a:spcPts val="0"/>
              </a:spcBef>
              <a:spcAft>
                <a:spcPts val="0"/>
              </a:spcAft>
              <a:buSzPts val="1400"/>
              <a:buChar char="●"/>
            </a:pPr>
            <a:r>
              <a:rPr lang="en-US"/>
              <a:t>The way that we normally interact with other machines follows the client-server paradigm</a:t>
            </a:r>
            <a:endParaRPr/>
          </a:p>
          <a:p>
            <a:pPr indent="-317500" lvl="0" marL="457200" rtl="0" algn="l">
              <a:lnSpc>
                <a:spcPct val="100000"/>
              </a:lnSpc>
              <a:spcBef>
                <a:spcPts val="0"/>
              </a:spcBef>
              <a:spcAft>
                <a:spcPts val="0"/>
              </a:spcAft>
              <a:buSzPts val="1400"/>
              <a:buChar char="●"/>
            </a:pPr>
            <a:r>
              <a:rPr lang="en-US"/>
              <a:t>In this paradigm, there is a server that’s constantly listening for new attempts to connect. </a:t>
            </a:r>
            <a:endParaRPr/>
          </a:p>
          <a:p>
            <a:pPr indent="-317500" lvl="0" marL="457200" rtl="0" algn="l">
              <a:lnSpc>
                <a:spcPct val="100000"/>
              </a:lnSpc>
              <a:spcBef>
                <a:spcPts val="0"/>
              </a:spcBef>
              <a:spcAft>
                <a:spcPts val="0"/>
              </a:spcAft>
              <a:buSzPts val="1400"/>
              <a:buChar char="●"/>
            </a:pPr>
            <a:r>
              <a:rPr lang="en-US"/>
              <a:t>Conversely, there are clients that try to connect for temporary sessions.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There are two types sockets/connections that are generally used</a:t>
            </a:r>
            <a:endParaRPr/>
          </a:p>
          <a:p>
            <a:pPr indent="-317500" lvl="0" marL="457200" rtl="0" algn="l">
              <a:lnSpc>
                <a:spcPct val="100000"/>
              </a:lnSpc>
              <a:spcBef>
                <a:spcPts val="0"/>
              </a:spcBef>
              <a:spcAft>
                <a:spcPts val="0"/>
              </a:spcAft>
              <a:buSzPts val="1400"/>
              <a:buChar char="●"/>
            </a:pPr>
            <a:r>
              <a:rPr lang="en-US"/>
              <a:t>The first is a TCP or connection-oriented socket</a:t>
            </a:r>
            <a:endParaRPr/>
          </a:p>
          <a:p>
            <a:pPr indent="-317500" lvl="0" marL="457200" rtl="0" algn="l">
              <a:lnSpc>
                <a:spcPct val="100000"/>
              </a:lnSpc>
              <a:spcBef>
                <a:spcPts val="0"/>
              </a:spcBef>
              <a:spcAft>
                <a:spcPts val="0"/>
              </a:spcAft>
              <a:buSzPts val="1400"/>
              <a:buChar char="●"/>
            </a:pPr>
            <a:r>
              <a:rPr lang="en-US"/>
              <a:t>TCP stands for transmission control protocol, and it’s used for when a client and server want their connection to </a:t>
            </a:r>
            <a:r>
              <a:rPr i="1" lang="en-US"/>
              <a:t>persist</a:t>
            </a:r>
            <a:endParaRPr/>
          </a:p>
          <a:p>
            <a:pPr indent="-317500" lvl="0" marL="457200" rtl="0" algn="l">
              <a:lnSpc>
                <a:spcPct val="100000"/>
              </a:lnSpc>
              <a:spcBef>
                <a:spcPts val="0"/>
              </a:spcBef>
              <a:spcAft>
                <a:spcPts val="0"/>
              </a:spcAft>
              <a:buSzPts val="1400"/>
              <a:buChar char="●"/>
            </a:pPr>
            <a:r>
              <a:rPr lang="en-US"/>
              <a:t>This means that once established, the connection between the client and server will continue to exist until one of them terminates it</a:t>
            </a:r>
            <a:endParaRPr/>
          </a:p>
          <a:p>
            <a:pPr indent="-317500" lvl="0" marL="457200" rtl="0" algn="l">
              <a:lnSpc>
                <a:spcPct val="100000"/>
              </a:lnSpc>
              <a:spcBef>
                <a:spcPts val="0"/>
              </a:spcBef>
              <a:spcAft>
                <a:spcPts val="0"/>
              </a:spcAft>
              <a:buSzPts val="1400"/>
              <a:buChar char="●"/>
            </a:pPr>
            <a:r>
              <a:rPr lang="en-US"/>
              <a:t>And they can continually exchange data over this connection</a:t>
            </a:r>
            <a:endParaRPr/>
          </a:p>
          <a:p>
            <a:pPr indent="-317500" lvl="0" marL="457200" rtl="0" algn="l">
              <a:lnSpc>
                <a:spcPct val="100000"/>
              </a:lnSpc>
              <a:spcBef>
                <a:spcPts val="0"/>
              </a:spcBef>
              <a:spcAft>
                <a:spcPts val="0"/>
              </a:spcAft>
              <a:buSzPts val="1400"/>
              <a:buChar char="●"/>
            </a:pPr>
            <a:r>
              <a:rPr lang="en-US"/>
              <a:t>Implementations of the TCP protocol on the client and server work with each other to ensure that data arrives intact and in order</a:t>
            </a:r>
            <a:endParaRPr/>
          </a:p>
          <a:p>
            <a:pPr indent="-317500" lvl="0" marL="457200" rtl="0" algn="l">
              <a:lnSpc>
                <a:spcPct val="100000"/>
              </a:lnSpc>
              <a:spcBef>
                <a:spcPts val="0"/>
              </a:spcBef>
              <a:spcAft>
                <a:spcPts val="0"/>
              </a:spcAft>
              <a:buSzPts val="1400"/>
              <a:buChar char="●"/>
            </a:pPr>
            <a:r>
              <a:rPr lang="en-US"/>
              <a:t>Weird things can happen over a network, and sometimes things get rearranged or lost entirely</a:t>
            </a:r>
            <a:endParaRPr/>
          </a:p>
          <a:p>
            <a:pPr indent="-317500" lvl="0" marL="457200" rtl="0" algn="l">
              <a:lnSpc>
                <a:spcPct val="100000"/>
              </a:lnSpc>
              <a:spcBef>
                <a:spcPts val="0"/>
              </a:spcBef>
              <a:spcAft>
                <a:spcPts val="0"/>
              </a:spcAft>
              <a:buSzPts val="1400"/>
              <a:buChar char="●"/>
            </a:pPr>
            <a:r>
              <a:rPr lang="en-US"/>
              <a:t>The TCP protocol acts to mitigate these occurrences</a:t>
            </a:r>
            <a:endParaRPr/>
          </a:p>
          <a:p>
            <a:pPr indent="-317500" lvl="0" marL="457200" rtl="0" algn="l">
              <a:lnSpc>
                <a:spcPct val="100000"/>
              </a:lnSpc>
              <a:spcBef>
                <a:spcPts val="0"/>
              </a:spcBef>
              <a:spcAft>
                <a:spcPts val="0"/>
              </a:spcAft>
              <a:buSzPts val="1400"/>
              <a:buChar char="●"/>
            </a:pPr>
            <a:r>
              <a:rPr lang="en-US"/>
              <a:t>These types of connections are used when its important for all of the data to arrive intact and in order</a:t>
            </a:r>
            <a:endParaRPr/>
          </a:p>
          <a:p>
            <a:pPr indent="-317500" lvl="0" marL="457200" rtl="0" algn="l">
              <a:lnSpc>
                <a:spcPct val="100000"/>
              </a:lnSpc>
              <a:spcBef>
                <a:spcPts val="0"/>
              </a:spcBef>
              <a:spcAft>
                <a:spcPts val="0"/>
              </a:spcAft>
              <a:buSzPts val="1400"/>
              <a:buChar char="●"/>
            </a:pPr>
            <a:r>
              <a:rPr lang="en-US"/>
              <a:t>For example, streaming a movie or downloading a file</a:t>
            </a:r>
            <a:endParaRPr/>
          </a:p>
          <a:p>
            <a:pPr indent="0" lvl="0" marL="0" rtl="0" algn="l">
              <a:lnSpc>
                <a:spcPct val="100000"/>
              </a:lnSpc>
              <a:spcBef>
                <a:spcPts val="0"/>
              </a:spcBef>
              <a:spcAft>
                <a:spcPts val="0"/>
              </a:spcAft>
              <a:buSzPts val="1400"/>
              <a:buNone/>
            </a:pPr>
            <a:r>
              <a:t/>
            </a:r>
            <a:endParaRPr/>
          </a:p>
        </p:txBody>
      </p:sp>
      <p:sp>
        <p:nvSpPr>
          <p:cNvPr id="194" name="Google Shape;19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The next type of socket is a UDP socket, or a connectionless socket</a:t>
            </a:r>
            <a:endParaRPr/>
          </a:p>
          <a:p>
            <a:pPr indent="-317500" lvl="0" marL="457200" rtl="0" algn="l">
              <a:lnSpc>
                <a:spcPct val="100000"/>
              </a:lnSpc>
              <a:spcBef>
                <a:spcPts val="0"/>
              </a:spcBef>
              <a:spcAft>
                <a:spcPts val="0"/>
              </a:spcAft>
              <a:buSzPts val="1400"/>
              <a:buChar char="●"/>
            </a:pPr>
            <a:r>
              <a:rPr lang="en-US"/>
              <a:t>UDP stands for User Datagram Protocol</a:t>
            </a:r>
            <a:endParaRPr/>
          </a:p>
          <a:p>
            <a:pPr indent="-317500" lvl="0" marL="457200" rtl="0" algn="l">
              <a:lnSpc>
                <a:spcPct val="100000"/>
              </a:lnSpc>
              <a:spcBef>
                <a:spcPts val="0"/>
              </a:spcBef>
              <a:spcAft>
                <a:spcPts val="0"/>
              </a:spcAft>
              <a:buSzPts val="1400"/>
              <a:buChar char="●"/>
            </a:pPr>
            <a:r>
              <a:rPr lang="en-US"/>
              <a:t>Unlike a TCP connection, this connection does not persist</a:t>
            </a:r>
            <a:endParaRPr/>
          </a:p>
          <a:p>
            <a:pPr indent="-317500" lvl="0" marL="457200" rtl="0" algn="l">
              <a:lnSpc>
                <a:spcPct val="100000"/>
              </a:lnSpc>
              <a:spcBef>
                <a:spcPts val="0"/>
              </a:spcBef>
              <a:spcAft>
                <a:spcPts val="0"/>
              </a:spcAft>
              <a:buSzPts val="1400"/>
              <a:buChar char="●"/>
            </a:pPr>
            <a:r>
              <a:rPr lang="en-US"/>
              <a:t>The client and server’s implementations of these protocols don’t keep track of order or arrival</a:t>
            </a:r>
            <a:endParaRPr/>
          </a:p>
          <a:p>
            <a:pPr indent="-317500" lvl="0" marL="457200" rtl="0" algn="l">
              <a:lnSpc>
                <a:spcPct val="100000"/>
              </a:lnSpc>
              <a:spcBef>
                <a:spcPts val="0"/>
              </a:spcBef>
              <a:spcAft>
                <a:spcPts val="0"/>
              </a:spcAft>
              <a:buSzPts val="1400"/>
              <a:buChar char="●"/>
            </a:pPr>
            <a:r>
              <a:rPr lang="en-US"/>
              <a:t>When sending the data, the sender essentially thinks: “I hope it gets to its destination, but I’m not going to worry about it”</a:t>
            </a:r>
            <a:endParaRPr/>
          </a:p>
          <a:p>
            <a:pPr indent="-317500" lvl="0" marL="457200" rtl="0" algn="l">
              <a:lnSpc>
                <a:spcPct val="100000"/>
              </a:lnSpc>
              <a:spcBef>
                <a:spcPts val="0"/>
              </a:spcBef>
              <a:spcAft>
                <a:spcPts val="0"/>
              </a:spcAft>
              <a:buSzPts val="1400"/>
              <a:buChar char="●"/>
            </a:pPr>
            <a:r>
              <a:rPr lang="en-US"/>
              <a:t>These types of connections are used when its not important that data arrives intact or in order</a:t>
            </a:r>
            <a:endParaRPr/>
          </a:p>
          <a:p>
            <a:pPr indent="-317500" lvl="0" marL="457200" rtl="0" algn="l">
              <a:lnSpc>
                <a:spcPct val="100000"/>
              </a:lnSpc>
              <a:spcBef>
                <a:spcPts val="0"/>
              </a:spcBef>
              <a:spcAft>
                <a:spcPts val="0"/>
              </a:spcAft>
              <a:buSzPts val="1400"/>
              <a:buChar char="●"/>
            </a:pPr>
            <a:r>
              <a:rPr lang="en-US"/>
              <a:t>For example: Video conferencing. “I really hope that last image of the user’s face arrived. But if it doesn’t, I’m not going to worry about it. I have new images to send!” </a:t>
            </a:r>
            <a:endParaRPr/>
          </a:p>
        </p:txBody>
      </p:sp>
      <p:sp>
        <p:nvSpPr>
          <p:cNvPr id="243" name="Google Shape;24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7" name="Google Shape;277;p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298450" lvl="0" marL="457200" rtl="0" algn="l">
              <a:lnSpc>
                <a:spcPct val="115000"/>
              </a:lnSpc>
              <a:spcBef>
                <a:spcPts val="0"/>
              </a:spcBef>
              <a:spcAft>
                <a:spcPts val="0"/>
              </a:spcAft>
              <a:buSzPts val="1100"/>
              <a:buFont typeface="Arial"/>
              <a:buChar char="●"/>
            </a:pPr>
            <a:r>
              <a:rPr lang="en-US" sz="1100">
                <a:latin typeface="Arial"/>
                <a:ea typeface="Arial"/>
                <a:cs typeface="Arial"/>
                <a:sym typeface="Arial"/>
              </a:rPr>
              <a:t>For assignment 1, you’ll implement a client and server in go</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US" sz="1100">
                <a:latin typeface="Arial"/>
                <a:ea typeface="Arial"/>
                <a:cs typeface="Arial"/>
                <a:sym typeface="Arial"/>
              </a:rPr>
              <a:t>They will communicate with each other using sockets</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US" sz="1100">
                <a:latin typeface="Arial"/>
                <a:ea typeface="Arial"/>
                <a:cs typeface="Arial"/>
                <a:sym typeface="Arial"/>
              </a:rPr>
              <a:t>In this precept, we’ll walk you </a:t>
            </a:r>
            <a:r>
              <a:rPr lang="en-US" sz="1100">
                <a:latin typeface="Arial"/>
                <a:ea typeface="Arial"/>
                <a:cs typeface="Arial"/>
                <a:sym typeface="Arial"/>
              </a:rPr>
              <a:t>through</a:t>
            </a:r>
            <a:r>
              <a:rPr lang="en-US" sz="1100">
                <a:latin typeface="Arial"/>
                <a:ea typeface="Arial"/>
                <a:cs typeface="Arial"/>
                <a:sym typeface="Arial"/>
              </a:rPr>
              <a:t> a few useful functions that will help you start the </a:t>
            </a:r>
            <a:r>
              <a:rPr lang="en-US" sz="1100">
                <a:latin typeface="Arial"/>
                <a:ea typeface="Arial"/>
                <a:cs typeface="Arial"/>
                <a:sym typeface="Arial"/>
              </a:rPr>
              <a:t>assignment</a:t>
            </a:r>
            <a:r>
              <a:rPr lang="en-US" sz="1100">
                <a:latin typeface="Arial"/>
                <a:ea typeface="Arial"/>
                <a:cs typeface="Arial"/>
                <a:sym typeface="Arial"/>
              </a:rPr>
              <a:t> when it’s released</a:t>
            </a:r>
            <a:endParaRPr/>
          </a:p>
        </p:txBody>
      </p:sp>
      <p:sp>
        <p:nvSpPr>
          <p:cNvPr id="278" name="Google Shape;278;p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p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We know that the client will need to connect to the server</a:t>
            </a:r>
            <a:endParaRPr/>
          </a:p>
          <a:p>
            <a:pPr indent="-317500" lvl="0" marL="457200" rtl="0" algn="l">
              <a:lnSpc>
                <a:spcPct val="100000"/>
              </a:lnSpc>
              <a:spcBef>
                <a:spcPts val="0"/>
              </a:spcBef>
              <a:spcAft>
                <a:spcPts val="0"/>
              </a:spcAft>
              <a:buSzPts val="1400"/>
              <a:buChar char="●"/>
            </a:pPr>
            <a:r>
              <a:rPr lang="en-US"/>
              <a:t>We can use the Dial function in the net package for that</a:t>
            </a:r>
            <a:endParaRPr/>
          </a:p>
          <a:p>
            <a:pPr indent="-317500" lvl="0" marL="457200" rtl="0" algn="l">
              <a:lnSpc>
                <a:spcPct val="100000"/>
              </a:lnSpc>
              <a:spcBef>
                <a:spcPts val="0"/>
              </a:spcBef>
              <a:spcAft>
                <a:spcPts val="0"/>
              </a:spcAft>
              <a:buSzPts val="1400"/>
              <a:buChar char="●"/>
            </a:pPr>
            <a:r>
              <a:rPr lang="en-US"/>
              <a:t>Looking at the examples in the function’s docs, we can see that the address and port are passed as a single string, being separated by a colon</a:t>
            </a:r>
            <a:endParaRPr/>
          </a:p>
          <a:p>
            <a:pPr indent="-317500" lvl="0" marL="457200" rtl="0" algn="l">
              <a:lnSpc>
                <a:spcPct val="100000"/>
              </a:lnSpc>
              <a:spcBef>
                <a:spcPts val="0"/>
              </a:spcBef>
              <a:spcAft>
                <a:spcPts val="0"/>
              </a:spcAft>
              <a:buSzPts val="1400"/>
              <a:buChar char="●"/>
            </a:pPr>
            <a:r>
              <a:rPr lang="en-US"/>
              <a:t>A server will listen on an address and a port, and a client will try to contact a server on an address and a port </a:t>
            </a:r>
            <a:endParaRPr/>
          </a:p>
          <a:p>
            <a:pPr indent="-317500" lvl="0" marL="457200" rtl="0" algn="l">
              <a:lnSpc>
                <a:spcPct val="100000"/>
              </a:lnSpc>
              <a:spcBef>
                <a:spcPts val="0"/>
              </a:spcBef>
              <a:spcAft>
                <a:spcPts val="0"/>
              </a:spcAft>
              <a:buSzPts val="1400"/>
              <a:buChar char="●"/>
            </a:pPr>
            <a:r>
              <a:rPr lang="en-US"/>
              <a:t>We should take in the address and port of the server from the command line</a:t>
            </a:r>
            <a:endParaRPr/>
          </a:p>
          <a:p>
            <a:pPr indent="-317500" lvl="0" marL="457200" rtl="0" algn="l">
              <a:lnSpc>
                <a:spcPct val="100000"/>
              </a:lnSpc>
              <a:spcBef>
                <a:spcPts val="0"/>
              </a:spcBef>
              <a:spcAft>
                <a:spcPts val="0"/>
              </a:spcAft>
              <a:buSzPts val="1400"/>
              <a:buChar char="●"/>
            </a:pPr>
            <a:r>
              <a:rPr lang="en-US"/>
              <a:t>To accept input, we can use the Args variable in the os package</a:t>
            </a:r>
            <a:endParaRPr/>
          </a:p>
          <a:p>
            <a:pPr indent="-317500" lvl="0" marL="457200" rtl="0" algn="l">
              <a:lnSpc>
                <a:spcPct val="100000"/>
              </a:lnSpc>
              <a:spcBef>
                <a:spcPts val="0"/>
              </a:spcBef>
              <a:spcAft>
                <a:spcPts val="0"/>
              </a:spcAft>
              <a:buSzPts val="1400"/>
              <a:buChar char="●"/>
            </a:pPr>
            <a:r>
              <a:rPr lang="en-US"/>
              <a:t>Like C, Args is an array whose first element is the name of the executable</a:t>
            </a:r>
            <a:endParaRPr/>
          </a:p>
          <a:p>
            <a:pPr indent="-317500" lvl="0" marL="457200" rtl="0" algn="l">
              <a:lnSpc>
                <a:spcPct val="100000"/>
              </a:lnSpc>
              <a:spcBef>
                <a:spcPts val="0"/>
              </a:spcBef>
              <a:spcAft>
                <a:spcPts val="0"/>
              </a:spcAft>
              <a:buSzPts val="1400"/>
              <a:buChar char="●"/>
            </a:pPr>
            <a:r>
              <a:rPr lang="en-US"/>
              <a:t>All other elements are arguments that were passed to the executable when it was launched</a:t>
            </a:r>
            <a:endParaRPr/>
          </a:p>
          <a:p>
            <a:pPr indent="-317500" lvl="0" marL="457200" rtl="0" algn="l">
              <a:lnSpc>
                <a:spcPct val="100000"/>
              </a:lnSpc>
              <a:spcBef>
                <a:spcPts val="0"/>
              </a:spcBef>
              <a:spcAft>
                <a:spcPts val="0"/>
              </a:spcAft>
              <a:buSzPts val="1400"/>
              <a:buChar char="●"/>
            </a:pPr>
            <a:r>
              <a:rPr lang="en-US"/>
              <a:t>From the documentation, you can see that net.Dial returns a Conn object and an Error object</a:t>
            </a:r>
            <a:endParaRPr/>
          </a:p>
          <a:p>
            <a:pPr indent="-317500" lvl="0" marL="457200" rtl="0" algn="l">
              <a:lnSpc>
                <a:spcPct val="100000"/>
              </a:lnSpc>
              <a:spcBef>
                <a:spcPts val="0"/>
              </a:spcBef>
              <a:spcAft>
                <a:spcPts val="0"/>
              </a:spcAft>
              <a:buSzPts val="1400"/>
              <a:buChar char="●"/>
            </a:pPr>
            <a:r>
              <a:rPr lang="en-US"/>
              <a:t>The conn object is what the </a:t>
            </a:r>
            <a:r>
              <a:rPr lang="en-US"/>
              <a:t>client</a:t>
            </a:r>
            <a:r>
              <a:rPr lang="en-US"/>
              <a:t> will use to communicate with the server</a:t>
            </a:r>
            <a:endParaRPr/>
          </a:p>
          <a:p>
            <a:pPr indent="-317500" lvl="0" marL="457200" rtl="0" algn="l">
              <a:lnSpc>
                <a:spcPct val="100000"/>
              </a:lnSpc>
              <a:spcBef>
                <a:spcPts val="0"/>
              </a:spcBef>
              <a:spcAft>
                <a:spcPts val="0"/>
              </a:spcAft>
              <a:buSzPts val="1400"/>
              <a:buChar char="●"/>
            </a:pPr>
            <a:r>
              <a:rPr lang="en-US"/>
              <a:t>The value of the error object should be checked and handled if necessary</a:t>
            </a:r>
            <a:endParaRPr/>
          </a:p>
        </p:txBody>
      </p:sp>
      <p:sp>
        <p:nvSpPr>
          <p:cNvPr id="285" name="Google Shape;285;p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 name="Google Shape;7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Now that we have a socket that we can use to communicate with the server, we should take in input from the command line that we will then send to the server</a:t>
            </a:r>
            <a:endParaRPr/>
          </a:p>
          <a:p>
            <a:pPr indent="-317500" lvl="0" marL="457200" rtl="0" algn="l">
              <a:lnSpc>
                <a:spcPct val="100000"/>
              </a:lnSpc>
              <a:spcBef>
                <a:spcPts val="0"/>
              </a:spcBef>
              <a:spcAft>
                <a:spcPts val="0"/>
              </a:spcAft>
              <a:buSzPts val="1400"/>
              <a:buChar char="●"/>
            </a:pPr>
            <a:r>
              <a:rPr lang="en-US"/>
              <a:t>There are any number of methods. If you’re unsure of </a:t>
            </a:r>
            <a:r>
              <a:rPr lang="en-US"/>
              <a:t>how to do that</a:t>
            </a:r>
            <a:r>
              <a:rPr lang="en-US"/>
              <a:t>, some googling should suffice. </a:t>
            </a:r>
            <a:endParaRPr/>
          </a:p>
          <a:p>
            <a:pPr indent="-317500" lvl="0" marL="457200" rtl="0" algn="l">
              <a:lnSpc>
                <a:spcPct val="100000"/>
              </a:lnSpc>
              <a:spcBef>
                <a:spcPts val="0"/>
              </a:spcBef>
              <a:spcAft>
                <a:spcPts val="0"/>
              </a:spcAft>
              <a:buSzPts val="1400"/>
              <a:buChar char="●"/>
            </a:pPr>
            <a:r>
              <a:rPr lang="en-US"/>
              <a:t>Once you have input saved in a buffer, you can call the Write method of the conn object to send it to the server</a:t>
            </a:r>
            <a:endParaRPr/>
          </a:p>
          <a:p>
            <a:pPr indent="-317500" lvl="0" marL="457200" rtl="0" algn="l">
              <a:lnSpc>
                <a:spcPct val="100000"/>
              </a:lnSpc>
              <a:spcBef>
                <a:spcPts val="0"/>
              </a:spcBef>
              <a:spcAft>
                <a:spcPts val="0"/>
              </a:spcAft>
              <a:buSzPts val="1400"/>
              <a:buChar char="●"/>
            </a:pPr>
            <a:r>
              <a:rPr lang="en-US"/>
              <a:t>Once the client sends the message to the server, it should exit. Before doing this, the client should </a:t>
            </a:r>
            <a:r>
              <a:rPr lang="en-US"/>
              <a:t>invoke conn’s Close method to close the connection</a:t>
            </a:r>
            <a:endParaRPr/>
          </a:p>
        </p:txBody>
      </p:sp>
      <p:sp>
        <p:nvSpPr>
          <p:cNvPr id="302" name="Google Shape;302;p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0" name="Google Shape;320;p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Next, we’ll go over some things that will be useful for implementing a server</a:t>
            </a:r>
            <a:endParaRPr/>
          </a:p>
          <a:p>
            <a:pPr indent="-317500" lvl="0" marL="457200" rtl="0" algn="l">
              <a:lnSpc>
                <a:spcPct val="100000"/>
              </a:lnSpc>
              <a:spcBef>
                <a:spcPts val="0"/>
              </a:spcBef>
              <a:spcAft>
                <a:spcPts val="0"/>
              </a:spcAft>
              <a:buSzPts val="1400"/>
              <a:buChar char="●"/>
            </a:pPr>
            <a:r>
              <a:rPr lang="en-US"/>
              <a:t>Remember that the relationship between a client and server is asymmetrical, a client proactively establishes connections while a server </a:t>
            </a:r>
            <a:r>
              <a:rPr i="1" lang="en-US"/>
              <a:t>listens</a:t>
            </a:r>
            <a:r>
              <a:rPr lang="en-US"/>
              <a:t> for incoming connection requests</a:t>
            </a:r>
            <a:endParaRPr/>
          </a:p>
          <a:p>
            <a:pPr indent="-317500" lvl="0" marL="457200" rtl="0" algn="l">
              <a:lnSpc>
                <a:spcPct val="100000"/>
              </a:lnSpc>
              <a:spcBef>
                <a:spcPts val="0"/>
              </a:spcBef>
              <a:spcAft>
                <a:spcPts val="0"/>
              </a:spcAft>
              <a:buSzPts val="1400"/>
              <a:buChar char="●"/>
            </a:pPr>
            <a:r>
              <a:rPr lang="en-US"/>
              <a:t>For the server, we need to create a listening socket that waits for </a:t>
            </a:r>
            <a:r>
              <a:rPr lang="en-US"/>
              <a:t>incoming</a:t>
            </a:r>
            <a:r>
              <a:rPr lang="en-US"/>
              <a:t> connection requests</a:t>
            </a:r>
            <a:endParaRPr/>
          </a:p>
          <a:p>
            <a:pPr indent="-317500" lvl="0" marL="457200" rtl="0" algn="l">
              <a:lnSpc>
                <a:spcPct val="100000"/>
              </a:lnSpc>
              <a:spcBef>
                <a:spcPts val="0"/>
              </a:spcBef>
              <a:spcAft>
                <a:spcPts val="0"/>
              </a:spcAft>
              <a:buSzPts val="1400"/>
              <a:buChar char="●"/>
            </a:pPr>
            <a:r>
              <a:rPr lang="en-US"/>
              <a:t>Let’s take a look at the documentation to see what we need to pass to net.Listen</a:t>
            </a:r>
            <a:endParaRPr/>
          </a:p>
          <a:p>
            <a:pPr indent="-317500" lvl="0" marL="457200" rtl="0" algn="l">
              <a:lnSpc>
                <a:spcPct val="100000"/>
              </a:lnSpc>
              <a:spcBef>
                <a:spcPts val="0"/>
              </a:spcBef>
              <a:spcAft>
                <a:spcPts val="0"/>
              </a:spcAft>
              <a:buSzPts val="1400"/>
              <a:buChar char="●"/>
            </a:pPr>
            <a:r>
              <a:rPr lang="en-US"/>
              <a:t>Similar to net.Dial, listen </a:t>
            </a:r>
            <a:r>
              <a:rPr lang="en-US"/>
              <a:t>takes a network, in our case tcp, and an address string, which is a concatenation of an ip address and port number</a:t>
            </a:r>
            <a:endParaRPr/>
          </a:p>
          <a:p>
            <a:pPr indent="-317500" lvl="0" marL="457200" rtl="0" algn="l">
              <a:lnSpc>
                <a:spcPct val="100000"/>
              </a:lnSpc>
              <a:spcBef>
                <a:spcPts val="0"/>
              </a:spcBef>
              <a:spcAft>
                <a:spcPts val="0"/>
              </a:spcAft>
              <a:buSzPts val="1400"/>
              <a:buChar char="●"/>
            </a:pPr>
            <a:r>
              <a:rPr lang="en-US"/>
              <a:t>It then returns a listener object, which the server can use</a:t>
            </a:r>
            <a:endParaRPr/>
          </a:p>
        </p:txBody>
      </p:sp>
      <p:sp>
        <p:nvSpPr>
          <p:cNvPr id="321" name="Google Shape;321;p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2" name="Google Shape;342;p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Now that we’ve created a listening socket, we can invoke its </a:t>
            </a:r>
            <a:r>
              <a:rPr i="1" lang="en-US"/>
              <a:t>accept</a:t>
            </a:r>
            <a:r>
              <a:rPr lang="en-US"/>
              <a:t> method. This method blocks until a new connection attempt is received</a:t>
            </a:r>
            <a:endParaRPr/>
          </a:p>
          <a:p>
            <a:pPr indent="-317500" lvl="0" marL="457200" rtl="0" algn="l">
              <a:lnSpc>
                <a:spcPct val="100000"/>
              </a:lnSpc>
              <a:spcBef>
                <a:spcPts val="0"/>
              </a:spcBef>
              <a:spcAft>
                <a:spcPts val="0"/>
              </a:spcAft>
              <a:buSzPts val="1400"/>
              <a:buChar char="●"/>
            </a:pPr>
            <a:r>
              <a:rPr lang="en-US"/>
              <a:t>When it returns and execution of the program is allowed to proceed, it returns both a connection object and an error object</a:t>
            </a:r>
            <a:endParaRPr/>
          </a:p>
          <a:p>
            <a:pPr indent="-317500" lvl="0" marL="457200" rtl="0" algn="l">
              <a:lnSpc>
                <a:spcPct val="100000"/>
              </a:lnSpc>
              <a:spcBef>
                <a:spcPts val="0"/>
              </a:spcBef>
              <a:spcAft>
                <a:spcPts val="0"/>
              </a:spcAft>
              <a:buSzPts val="1400"/>
              <a:buChar char="●"/>
            </a:pPr>
            <a:r>
              <a:rPr lang="en-US"/>
              <a:t>We can check the value of this error object to see if anything went wrong</a:t>
            </a:r>
            <a:endParaRPr/>
          </a:p>
          <a:p>
            <a:pPr indent="-317500" lvl="0" marL="457200" rtl="0" algn="l">
              <a:lnSpc>
                <a:spcPct val="100000"/>
              </a:lnSpc>
              <a:spcBef>
                <a:spcPts val="0"/>
              </a:spcBef>
              <a:spcAft>
                <a:spcPts val="0"/>
              </a:spcAft>
              <a:buSzPts val="1400"/>
              <a:buChar char="●"/>
            </a:pPr>
            <a:r>
              <a:rPr lang="en-US"/>
              <a:t>And we can use the returned connection object to communicate with the client that requested the connection</a:t>
            </a:r>
            <a:endParaRPr/>
          </a:p>
          <a:p>
            <a:pPr indent="-317500" lvl="0" marL="457200" rtl="0" algn="l">
              <a:lnSpc>
                <a:spcPct val="100000"/>
              </a:lnSpc>
              <a:spcBef>
                <a:spcPts val="0"/>
              </a:spcBef>
              <a:spcAft>
                <a:spcPts val="0"/>
              </a:spcAft>
              <a:buSzPts val="1400"/>
              <a:buChar char="●"/>
            </a:pPr>
            <a:r>
              <a:rPr lang="en-US"/>
              <a:t>Note that there are now two sockets on the server side</a:t>
            </a:r>
            <a:endParaRPr/>
          </a:p>
          <a:p>
            <a:pPr indent="-317500" lvl="0" marL="457200" rtl="0" algn="l">
              <a:lnSpc>
                <a:spcPct val="100000"/>
              </a:lnSpc>
              <a:spcBef>
                <a:spcPts val="0"/>
              </a:spcBef>
              <a:spcAft>
                <a:spcPts val="0"/>
              </a:spcAft>
              <a:buSzPts val="1400"/>
              <a:buChar char="●"/>
            </a:pPr>
            <a:r>
              <a:rPr lang="en-US"/>
              <a:t>There’s the listening socket that is always on the lookout for incoming connection requests</a:t>
            </a:r>
            <a:endParaRPr/>
          </a:p>
          <a:p>
            <a:pPr indent="-317500" lvl="0" marL="457200" rtl="0" algn="l">
              <a:lnSpc>
                <a:spcPct val="100000"/>
              </a:lnSpc>
              <a:spcBef>
                <a:spcPts val="0"/>
              </a:spcBef>
              <a:spcAft>
                <a:spcPts val="0"/>
              </a:spcAft>
              <a:buSzPts val="1400"/>
              <a:buChar char="●"/>
            </a:pPr>
            <a:r>
              <a:rPr lang="en-US"/>
              <a:t>And there’s the socket for the established connection, which is used to send and receive data to a client that has already connected</a:t>
            </a:r>
            <a:endParaRPr/>
          </a:p>
          <a:p>
            <a:pPr indent="-317500" lvl="0" marL="457200" rtl="0" algn="l">
              <a:lnSpc>
                <a:spcPct val="100000"/>
              </a:lnSpc>
              <a:spcBef>
                <a:spcPts val="0"/>
              </a:spcBef>
              <a:spcAft>
                <a:spcPts val="0"/>
              </a:spcAft>
              <a:buSzPts val="1400"/>
              <a:buChar char="●"/>
            </a:pPr>
            <a:r>
              <a:rPr lang="en-US"/>
              <a:t>We can then use the conn object’s read method to take in data that has been sent by the client</a:t>
            </a:r>
            <a:endParaRPr/>
          </a:p>
          <a:p>
            <a:pPr indent="-317500" lvl="0" marL="457200" rtl="0" algn="l">
              <a:lnSpc>
                <a:spcPct val="100000"/>
              </a:lnSpc>
              <a:spcBef>
                <a:spcPts val="0"/>
              </a:spcBef>
              <a:spcAft>
                <a:spcPts val="0"/>
              </a:spcAft>
              <a:buSzPts val="1400"/>
              <a:buChar char="●"/>
            </a:pPr>
            <a:r>
              <a:rPr lang="en-US"/>
              <a:t>From the documentation, we can see that the read method takes in a buffer and returns the number of bytes that were read from the connection and saved to </a:t>
            </a:r>
            <a:r>
              <a:rPr lang="en-US"/>
              <a:t>that buffer, in addition to an error object</a:t>
            </a:r>
            <a:endParaRPr/>
          </a:p>
          <a:p>
            <a:pPr indent="-317500" lvl="0" marL="457200" rtl="0" algn="l">
              <a:lnSpc>
                <a:spcPct val="100000"/>
              </a:lnSpc>
              <a:spcBef>
                <a:spcPts val="0"/>
              </a:spcBef>
              <a:spcAft>
                <a:spcPts val="0"/>
              </a:spcAft>
              <a:buSzPts val="1400"/>
              <a:buChar char="●"/>
            </a:pPr>
            <a:r>
              <a:rPr lang="en-US"/>
              <a:t>We should then create a buffer to pass into the read function</a:t>
            </a:r>
            <a:endParaRPr/>
          </a:p>
        </p:txBody>
      </p:sp>
      <p:sp>
        <p:nvSpPr>
          <p:cNvPr id="343" name="Google Shape;343;p1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3" name="Google Shape;363;p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Both the client and server are able to close a connection</a:t>
            </a:r>
            <a:endParaRPr/>
          </a:p>
          <a:p>
            <a:pPr indent="-317500" lvl="0" marL="457200" rtl="0" algn="l">
              <a:lnSpc>
                <a:spcPct val="100000"/>
              </a:lnSpc>
              <a:spcBef>
                <a:spcPts val="0"/>
              </a:spcBef>
              <a:spcAft>
                <a:spcPts val="0"/>
              </a:spcAft>
              <a:buSzPts val="1400"/>
              <a:buChar char="●"/>
            </a:pPr>
            <a:r>
              <a:rPr lang="en-US"/>
              <a:t>What should the server do if the client closes a connection?</a:t>
            </a:r>
            <a:endParaRPr/>
          </a:p>
          <a:p>
            <a:pPr indent="-317500" lvl="0" marL="457200" rtl="0" algn="l">
              <a:lnSpc>
                <a:spcPct val="100000"/>
              </a:lnSpc>
              <a:spcBef>
                <a:spcPts val="0"/>
              </a:spcBef>
              <a:spcAft>
                <a:spcPts val="0"/>
              </a:spcAft>
              <a:buSzPts val="1400"/>
              <a:buChar char="●"/>
            </a:pPr>
            <a:r>
              <a:rPr lang="en-US"/>
              <a:t>Remember that the read method </a:t>
            </a:r>
            <a:r>
              <a:rPr lang="en-US"/>
              <a:t>returns an error object</a:t>
            </a:r>
            <a:endParaRPr/>
          </a:p>
          <a:p>
            <a:pPr indent="-317500" lvl="0" marL="457200" rtl="0" algn="l">
              <a:lnSpc>
                <a:spcPct val="100000"/>
              </a:lnSpc>
              <a:spcBef>
                <a:spcPts val="0"/>
              </a:spcBef>
              <a:spcAft>
                <a:spcPts val="0"/>
              </a:spcAft>
              <a:buSzPts val="1400"/>
              <a:buChar char="●"/>
            </a:pPr>
            <a:r>
              <a:rPr lang="en-US"/>
              <a:t>We can check the value of this error object to determine if the client has closed the connection from the other side</a:t>
            </a:r>
            <a:endParaRPr/>
          </a:p>
          <a:p>
            <a:pPr indent="0" lvl="0" marL="0" rtl="0" algn="l">
              <a:lnSpc>
                <a:spcPct val="100000"/>
              </a:lnSpc>
              <a:spcBef>
                <a:spcPts val="0"/>
              </a:spcBef>
              <a:spcAft>
                <a:spcPts val="0"/>
              </a:spcAft>
              <a:buSzPts val="1400"/>
              <a:buNone/>
            </a:pPr>
            <a:r>
              <a:t/>
            </a:r>
            <a:endParaRPr/>
          </a:p>
        </p:txBody>
      </p:sp>
      <p:sp>
        <p:nvSpPr>
          <p:cNvPr id="364" name="Google Shape;364;p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0" name="Google Shape;380;p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15000"/>
              </a:lnSpc>
              <a:spcBef>
                <a:spcPts val="0"/>
              </a:spcBef>
              <a:spcAft>
                <a:spcPts val="0"/>
              </a:spcAft>
              <a:buSzPts val="1400"/>
              <a:buChar char="●"/>
            </a:pPr>
            <a:r>
              <a:rPr lang="en-US"/>
              <a:t>fmt.Sprintf can help you concatenate strings!</a:t>
            </a:r>
            <a:endParaRPr/>
          </a:p>
          <a:p>
            <a:pPr indent="-317500" lvl="0" marL="457200" rtl="0" algn="l">
              <a:lnSpc>
                <a:spcPct val="115000"/>
              </a:lnSpc>
              <a:spcBef>
                <a:spcPts val="0"/>
              </a:spcBef>
              <a:spcAft>
                <a:spcPts val="0"/>
              </a:spcAft>
              <a:buSzPts val="1400"/>
              <a:buChar char="●"/>
            </a:pPr>
            <a:r>
              <a:rPr lang="en-US"/>
              <a:t>Don’t print the entire buffer. You will make buffers with a fixed size and if a message doesn’t fill the buffer completely, then printing it out in its entirety may result in weird things happening</a:t>
            </a:r>
            <a:endParaRPr/>
          </a:p>
          <a:p>
            <a:pPr indent="-317500" lvl="0" marL="457200" rtl="0" algn="l">
              <a:lnSpc>
                <a:spcPct val="115000"/>
              </a:lnSpc>
              <a:spcBef>
                <a:spcPts val="0"/>
              </a:spcBef>
              <a:spcAft>
                <a:spcPts val="0"/>
              </a:spcAft>
              <a:buSzPts val="1400"/>
              <a:buChar char="●"/>
            </a:pPr>
            <a:r>
              <a:rPr lang="en-US"/>
              <a:t>The buffers that you’ll make are basically byte arrays. Convert them to strings before printing!</a:t>
            </a:r>
            <a:endParaRPr/>
          </a:p>
        </p:txBody>
      </p:sp>
      <p:sp>
        <p:nvSpPr>
          <p:cNvPr id="381" name="Google Shape;381;p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ff4da4c4ae_4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g2ff4da4c4ae_4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A page is the normal unit of memory that’s managed by an operating system</a:t>
            </a:r>
            <a:endParaRPr/>
          </a:p>
          <a:p>
            <a:pPr indent="-317500" lvl="0" marL="457200" rtl="0" algn="l">
              <a:lnSpc>
                <a:spcPct val="100000"/>
              </a:lnSpc>
              <a:spcBef>
                <a:spcPts val="0"/>
              </a:spcBef>
              <a:spcAft>
                <a:spcPts val="0"/>
              </a:spcAft>
              <a:buSzPts val="1400"/>
              <a:buChar char="●"/>
            </a:pPr>
            <a:r>
              <a:rPr lang="en-US"/>
              <a:t>They’re traditionally 4 kilobytes in size</a:t>
            </a:r>
            <a:endParaRPr/>
          </a:p>
          <a:p>
            <a:pPr indent="-317500" lvl="0" marL="457200" rtl="0" algn="l">
              <a:lnSpc>
                <a:spcPct val="100000"/>
              </a:lnSpc>
              <a:spcBef>
                <a:spcPts val="0"/>
              </a:spcBef>
              <a:spcAft>
                <a:spcPts val="0"/>
              </a:spcAft>
              <a:buSzPts val="1400"/>
              <a:buChar char="●"/>
            </a:pPr>
            <a:r>
              <a:rPr lang="en-US"/>
              <a:t>While DRAM is able to have much smaller units read from and written to it, for practical reasons, the operating system will manage things in units of 4KB</a:t>
            </a:r>
            <a:endParaRPr/>
          </a:p>
          <a:p>
            <a:pPr indent="-317500" lvl="0" marL="457200" rtl="0" algn="l">
              <a:lnSpc>
                <a:spcPct val="100000"/>
              </a:lnSpc>
              <a:spcBef>
                <a:spcPts val="0"/>
              </a:spcBef>
              <a:spcAft>
                <a:spcPts val="0"/>
              </a:spcAft>
              <a:buSzPts val="1400"/>
              <a:buChar char="●"/>
            </a:pPr>
            <a:r>
              <a:rPr lang="en-US"/>
              <a:t>For the sake of simplicity, let’s think of a page as a single unit of memory</a:t>
            </a:r>
            <a:endParaRPr/>
          </a:p>
        </p:txBody>
      </p:sp>
      <p:sp>
        <p:nvSpPr>
          <p:cNvPr id="81" name="Google Shape;81;g2ff4da4c4ae_4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ff3c4b4c0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g2ff3c4b4c0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So, there are a few ways to address memory</a:t>
            </a:r>
            <a:endParaRPr/>
          </a:p>
          <a:p>
            <a:pPr indent="-317500" lvl="0" marL="457200" rtl="0" algn="l">
              <a:lnSpc>
                <a:spcPct val="100000"/>
              </a:lnSpc>
              <a:spcBef>
                <a:spcPts val="0"/>
              </a:spcBef>
              <a:spcAft>
                <a:spcPts val="0"/>
              </a:spcAft>
              <a:buSzPts val="1400"/>
              <a:buChar char="●"/>
            </a:pPr>
            <a:r>
              <a:rPr lang="en-US"/>
              <a:t>In Tuesday’s lecture, Wyatt covered geometric, physical, and virtual addressing</a:t>
            </a:r>
            <a:endParaRPr/>
          </a:p>
          <a:p>
            <a:pPr indent="-317500" lvl="0" marL="457200" rtl="0" algn="l">
              <a:lnSpc>
                <a:spcPct val="100000"/>
              </a:lnSpc>
              <a:spcBef>
                <a:spcPts val="0"/>
              </a:spcBef>
              <a:spcAft>
                <a:spcPts val="0"/>
              </a:spcAft>
              <a:buSzPts val="1400"/>
              <a:buChar char="●"/>
            </a:pPr>
            <a:r>
              <a:rPr lang="en-US"/>
              <a:t>For geometric addressing, reading from a page may look like the following: “I want the page stored in row 14, column 5”</a:t>
            </a:r>
            <a:endParaRPr/>
          </a:p>
          <a:p>
            <a:pPr indent="-317500" lvl="0" marL="457200" rtl="0" algn="l">
              <a:lnSpc>
                <a:spcPct val="100000"/>
              </a:lnSpc>
              <a:spcBef>
                <a:spcPts val="0"/>
              </a:spcBef>
              <a:spcAft>
                <a:spcPts val="0"/>
              </a:spcAft>
              <a:buSzPts val="1400"/>
              <a:buChar char="●"/>
            </a:pPr>
            <a:r>
              <a:rPr lang="en-US"/>
              <a:t>For physical addressing, reading from a page is simpler: “I want page 5”</a:t>
            </a:r>
            <a:endParaRPr/>
          </a:p>
          <a:p>
            <a:pPr indent="-317500" lvl="0" marL="457200" rtl="0" algn="l">
              <a:lnSpc>
                <a:spcPct val="100000"/>
              </a:lnSpc>
              <a:spcBef>
                <a:spcPts val="0"/>
              </a:spcBef>
              <a:spcAft>
                <a:spcPts val="0"/>
              </a:spcAft>
              <a:buSzPts val="1400"/>
              <a:buChar char="●"/>
            </a:pPr>
            <a:r>
              <a:rPr lang="en-US"/>
              <a:t>And finally, virtual addressing </a:t>
            </a:r>
            <a:r>
              <a:rPr i="1" lang="en-US"/>
              <a:t>looks</a:t>
            </a:r>
            <a:r>
              <a:rPr lang="en-US"/>
              <a:t> like the following to applications: “I want page 5”</a:t>
            </a:r>
            <a:endParaRPr/>
          </a:p>
          <a:p>
            <a:pPr indent="-317500" lvl="0" marL="457200" rtl="0" algn="l">
              <a:lnSpc>
                <a:spcPct val="100000"/>
              </a:lnSpc>
              <a:spcBef>
                <a:spcPts val="0"/>
              </a:spcBef>
              <a:spcAft>
                <a:spcPts val="0"/>
              </a:spcAft>
              <a:buSzPts val="1400"/>
              <a:buChar char="●"/>
            </a:pPr>
            <a:r>
              <a:rPr lang="en-US"/>
              <a:t>Importantly, each of the addressing methods builds an abstraction on top of the previous one</a:t>
            </a:r>
            <a:endParaRPr/>
          </a:p>
          <a:p>
            <a:pPr indent="-317500" lvl="0" marL="457200" rtl="0" algn="l">
              <a:lnSpc>
                <a:spcPct val="100000"/>
              </a:lnSpc>
              <a:spcBef>
                <a:spcPts val="0"/>
              </a:spcBef>
              <a:spcAft>
                <a:spcPts val="0"/>
              </a:spcAft>
              <a:buSzPts val="1400"/>
              <a:buChar char="●"/>
            </a:pPr>
            <a:r>
              <a:rPr lang="en-US"/>
              <a:t>That is, physical builds an abstraction on top of geometric, and virtual builds an abstraction on top of physical</a:t>
            </a:r>
            <a:endParaRPr/>
          </a:p>
          <a:p>
            <a:pPr indent="-317500" lvl="0" marL="457200" rtl="0" algn="l">
              <a:lnSpc>
                <a:spcPct val="100000"/>
              </a:lnSpc>
              <a:spcBef>
                <a:spcPts val="0"/>
              </a:spcBef>
              <a:spcAft>
                <a:spcPts val="0"/>
              </a:spcAft>
              <a:buClr>
                <a:schemeClr val="dk1"/>
              </a:buClr>
              <a:buSzPts val="1400"/>
              <a:buChar char="●"/>
            </a:pPr>
            <a:r>
              <a:rPr lang="en-US"/>
              <a:t>Note that while physical and virtual addressing LOOK identical, there’s a large and important difference that will be explained later</a:t>
            </a:r>
            <a:endParaRPr/>
          </a:p>
        </p:txBody>
      </p:sp>
      <p:sp>
        <p:nvSpPr>
          <p:cNvPr id="88" name="Google Shape;88;g2ff3c4b4c0b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ff3c4b4c0b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g2ff3c4b4c0b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So why do we need these abstractions?</a:t>
            </a:r>
            <a:endParaRPr/>
          </a:p>
          <a:p>
            <a:pPr indent="-317500" lvl="0" marL="457200" rtl="0" algn="l">
              <a:lnSpc>
                <a:spcPct val="100000"/>
              </a:lnSpc>
              <a:spcBef>
                <a:spcPts val="0"/>
              </a:spcBef>
              <a:spcAft>
                <a:spcPts val="0"/>
              </a:spcAft>
              <a:buSzPts val="1400"/>
              <a:buChar char="●"/>
            </a:pPr>
            <a:r>
              <a:rPr lang="en-US"/>
              <a:t>The first reason is that they simplify things!</a:t>
            </a:r>
            <a:endParaRPr/>
          </a:p>
          <a:p>
            <a:pPr indent="-317500" lvl="0" marL="457200" rtl="0" algn="l">
              <a:lnSpc>
                <a:spcPct val="100000"/>
              </a:lnSpc>
              <a:spcBef>
                <a:spcPts val="0"/>
              </a:spcBef>
              <a:spcAft>
                <a:spcPts val="0"/>
              </a:spcAft>
              <a:buSzPts val="1400"/>
              <a:buChar char="●"/>
            </a:pPr>
            <a:r>
              <a:rPr lang="en-US"/>
              <a:t>The second reason is that they allow for more capabilities, which we’ll discuss later</a:t>
            </a:r>
            <a:endParaRPr/>
          </a:p>
          <a:p>
            <a:pPr indent="-317500" lvl="0" marL="457200" rtl="0" algn="l">
              <a:lnSpc>
                <a:spcPct val="100000"/>
              </a:lnSpc>
              <a:spcBef>
                <a:spcPts val="0"/>
              </a:spcBef>
              <a:spcAft>
                <a:spcPts val="0"/>
              </a:spcAft>
              <a:buSzPts val="1400"/>
              <a:buChar char="●"/>
            </a:pPr>
            <a:r>
              <a:rPr lang="en-US"/>
              <a:t>For now, let’s focus on the first reason</a:t>
            </a:r>
            <a:endParaRPr/>
          </a:p>
          <a:p>
            <a:pPr indent="-317500" lvl="0" marL="457200" rtl="0" algn="l">
              <a:lnSpc>
                <a:spcPct val="100000"/>
              </a:lnSpc>
              <a:spcBef>
                <a:spcPts val="0"/>
              </a:spcBef>
              <a:spcAft>
                <a:spcPts val="0"/>
              </a:spcAft>
              <a:buSzPts val="1400"/>
              <a:buChar char="●"/>
            </a:pPr>
            <a:r>
              <a:rPr lang="en-US"/>
              <a:t>Let’s look at geometric addressing. An application that wants to access a memory location would need to know the geometry of the memory itself.</a:t>
            </a:r>
            <a:endParaRPr/>
          </a:p>
          <a:p>
            <a:pPr indent="-317500" lvl="0" marL="457200" rtl="0" algn="l">
              <a:lnSpc>
                <a:spcPct val="100000"/>
              </a:lnSpc>
              <a:spcBef>
                <a:spcPts val="0"/>
              </a:spcBef>
              <a:spcAft>
                <a:spcPts val="0"/>
              </a:spcAft>
              <a:buSzPts val="1400"/>
              <a:buChar char="●"/>
            </a:pPr>
            <a:r>
              <a:rPr lang="en-US"/>
              <a:t>For instance, an access may look something like the following:</a:t>
            </a:r>
            <a:endParaRPr/>
          </a:p>
          <a:p>
            <a:pPr indent="-317500" lvl="0" marL="457200" rtl="0" algn="l">
              <a:lnSpc>
                <a:spcPct val="100000"/>
              </a:lnSpc>
              <a:spcBef>
                <a:spcPts val="0"/>
              </a:spcBef>
              <a:spcAft>
                <a:spcPts val="0"/>
              </a:spcAft>
              <a:buSzPts val="1400"/>
              <a:buChar char="●"/>
            </a:pPr>
            <a:r>
              <a:rPr lang="en-US"/>
              <a:t>“There are 128 rows and 256 columns on this DIMM, which means that the page I want to access is on row 5 and column 50”</a:t>
            </a:r>
            <a:endParaRPr/>
          </a:p>
          <a:p>
            <a:pPr indent="-317500" lvl="0" marL="457200" rtl="0" algn="l">
              <a:lnSpc>
                <a:spcPct val="100000"/>
              </a:lnSpc>
              <a:spcBef>
                <a:spcPts val="0"/>
              </a:spcBef>
              <a:spcAft>
                <a:spcPts val="0"/>
              </a:spcAft>
              <a:buSzPts val="1400"/>
              <a:buChar char="●"/>
            </a:pPr>
            <a:r>
              <a:rPr lang="en-US"/>
              <a:t>This is complex and also tied to the geometry of a particular DIMM</a:t>
            </a:r>
            <a:endParaRPr/>
          </a:p>
          <a:p>
            <a:pPr indent="-317500" lvl="0" marL="457200" rtl="0" algn="l">
              <a:lnSpc>
                <a:spcPct val="100000"/>
              </a:lnSpc>
              <a:spcBef>
                <a:spcPts val="0"/>
              </a:spcBef>
              <a:spcAft>
                <a:spcPts val="0"/>
              </a:spcAft>
              <a:buSzPts val="1400"/>
              <a:buChar char="●"/>
            </a:pPr>
            <a:r>
              <a:rPr lang="en-US"/>
              <a:t>If I switch out one DIMM for another, the number of rows and columns may change</a:t>
            </a:r>
            <a:endParaRPr/>
          </a:p>
        </p:txBody>
      </p:sp>
      <p:sp>
        <p:nvSpPr>
          <p:cNvPr id="95" name="Google Shape;95;g2ff3c4b4c0b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ff3c4b4c0b_0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g2ff3c4b4c0b_0_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So we introduce physical addressing</a:t>
            </a:r>
            <a:endParaRPr/>
          </a:p>
          <a:p>
            <a:pPr indent="-317500" lvl="0" marL="457200" rtl="0" algn="l">
              <a:lnSpc>
                <a:spcPct val="100000"/>
              </a:lnSpc>
              <a:spcBef>
                <a:spcPts val="0"/>
              </a:spcBef>
              <a:spcAft>
                <a:spcPts val="0"/>
              </a:spcAft>
              <a:buSzPts val="1400"/>
              <a:buChar char="●"/>
            </a:pPr>
            <a:r>
              <a:rPr lang="en-US"/>
              <a:t>Instead of specifying some memory location based on the DIMM’s geometry, applications can use a </a:t>
            </a:r>
            <a:r>
              <a:rPr i="1" lang="en-US"/>
              <a:t>linear address</a:t>
            </a:r>
            <a:r>
              <a:rPr lang="en-US"/>
              <a:t> to refer to a memory location</a:t>
            </a:r>
            <a:endParaRPr/>
          </a:p>
          <a:p>
            <a:pPr indent="-317500" lvl="0" marL="457200" rtl="0" algn="l">
              <a:lnSpc>
                <a:spcPct val="100000"/>
              </a:lnSpc>
              <a:spcBef>
                <a:spcPts val="0"/>
              </a:spcBef>
              <a:spcAft>
                <a:spcPts val="0"/>
              </a:spcAft>
              <a:buSzPts val="1400"/>
              <a:buChar char="●"/>
            </a:pPr>
            <a:r>
              <a:rPr lang="en-US"/>
              <a:t>Hardware attached to the memory will then translate that linear address into a geometric address</a:t>
            </a:r>
            <a:endParaRPr/>
          </a:p>
          <a:p>
            <a:pPr indent="-317500" lvl="0" marL="457200" rtl="0" algn="l">
              <a:lnSpc>
                <a:spcPct val="100000"/>
              </a:lnSpc>
              <a:spcBef>
                <a:spcPts val="0"/>
              </a:spcBef>
              <a:spcAft>
                <a:spcPts val="0"/>
              </a:spcAft>
              <a:buSzPts val="1400"/>
              <a:buChar char="●"/>
            </a:pPr>
            <a:r>
              <a:rPr lang="en-US"/>
              <a:t>That’s much simpler and doesn’t require the application to know anything about the DIMM’s geometry</a:t>
            </a:r>
            <a:endParaRPr/>
          </a:p>
          <a:p>
            <a:pPr indent="-317500" lvl="0" marL="457200" rtl="0" algn="l">
              <a:lnSpc>
                <a:spcPct val="100000"/>
              </a:lnSpc>
              <a:spcBef>
                <a:spcPts val="0"/>
              </a:spcBef>
              <a:spcAft>
                <a:spcPts val="0"/>
              </a:spcAft>
              <a:buSzPts val="1400"/>
              <a:buChar char="●"/>
            </a:pPr>
            <a:r>
              <a:rPr lang="en-US"/>
              <a:t>This is great so far!</a:t>
            </a:r>
            <a:endParaRPr/>
          </a:p>
          <a:p>
            <a:pPr indent="0" lvl="0" marL="457200" rtl="0" algn="l">
              <a:lnSpc>
                <a:spcPct val="100000"/>
              </a:lnSpc>
              <a:spcBef>
                <a:spcPts val="0"/>
              </a:spcBef>
              <a:spcAft>
                <a:spcPts val="0"/>
              </a:spcAft>
              <a:buSzPts val="1400"/>
              <a:buNone/>
            </a:pPr>
            <a:r>
              <a:t/>
            </a:r>
            <a:endParaRPr/>
          </a:p>
        </p:txBody>
      </p:sp>
      <p:sp>
        <p:nvSpPr>
          <p:cNvPr id="103" name="Google Shape;103;g2ff3c4b4c0b_0_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ff4da4c4ae_0_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g2ff4da4c4ae_0_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But what if you want to run TWO applications?</a:t>
            </a:r>
            <a:endParaRPr/>
          </a:p>
          <a:p>
            <a:pPr indent="-317500" lvl="0" marL="457200" rtl="0" algn="l">
              <a:lnSpc>
                <a:spcPct val="100000"/>
              </a:lnSpc>
              <a:spcBef>
                <a:spcPts val="0"/>
              </a:spcBef>
              <a:spcAft>
                <a:spcPts val="0"/>
              </a:spcAft>
              <a:buSzPts val="1400"/>
              <a:buChar char="●"/>
            </a:pPr>
            <a:r>
              <a:rPr lang="en-US"/>
              <a:t>We generally don’t want applications to be able to access each other’s data</a:t>
            </a:r>
            <a:endParaRPr/>
          </a:p>
          <a:p>
            <a:pPr indent="-317500" lvl="0" marL="457200" rtl="0" algn="l">
              <a:lnSpc>
                <a:spcPct val="100000"/>
              </a:lnSpc>
              <a:spcBef>
                <a:spcPts val="0"/>
              </a:spcBef>
              <a:spcAft>
                <a:spcPts val="0"/>
              </a:spcAft>
              <a:buSzPts val="1400"/>
              <a:buChar char="●"/>
            </a:pPr>
            <a:r>
              <a:rPr lang="en-US"/>
              <a:t>You don’t want some sketchy game that you pirated to have access to the memory that your banking app is using</a:t>
            </a:r>
            <a:endParaRPr/>
          </a:p>
        </p:txBody>
      </p:sp>
      <p:sp>
        <p:nvSpPr>
          <p:cNvPr id="113" name="Google Shape;113;g2ff4da4c4ae_0_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ff4da4c4ae_1_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g2ff4da4c4ae_1_3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So physical memory addressing can be a problem</a:t>
            </a:r>
            <a:endParaRPr/>
          </a:p>
          <a:p>
            <a:pPr indent="-317500" lvl="0" marL="457200" rtl="0" algn="l">
              <a:lnSpc>
                <a:spcPct val="100000"/>
              </a:lnSpc>
              <a:spcBef>
                <a:spcPts val="0"/>
              </a:spcBef>
              <a:spcAft>
                <a:spcPts val="0"/>
              </a:spcAft>
              <a:buSzPts val="1400"/>
              <a:buChar char="●"/>
            </a:pPr>
            <a:r>
              <a:rPr lang="en-US"/>
              <a:t>If application A wants to write to page 0, and application B wants to read from page 0, then they’ll be referring to the SAME location!</a:t>
            </a:r>
            <a:endParaRPr/>
          </a:p>
          <a:p>
            <a:pPr indent="-317500" lvl="0" marL="457200" rtl="0" algn="l">
              <a:lnSpc>
                <a:spcPct val="100000"/>
              </a:lnSpc>
              <a:spcBef>
                <a:spcPts val="0"/>
              </a:spcBef>
              <a:spcAft>
                <a:spcPts val="0"/>
              </a:spcAft>
              <a:buSzPts val="1400"/>
              <a:buChar char="●"/>
            </a:pPr>
            <a:r>
              <a:rPr lang="en-US"/>
              <a:t>This can result in all kinds of weirdness</a:t>
            </a:r>
            <a:endParaRPr/>
          </a:p>
          <a:p>
            <a:pPr indent="-317500" lvl="0" marL="457200" rtl="0" algn="l">
              <a:lnSpc>
                <a:spcPct val="100000"/>
              </a:lnSpc>
              <a:spcBef>
                <a:spcPts val="0"/>
              </a:spcBef>
              <a:spcAft>
                <a:spcPts val="0"/>
              </a:spcAft>
              <a:buSzPts val="1400"/>
              <a:buChar char="●"/>
            </a:pPr>
            <a:r>
              <a:rPr lang="en-US"/>
              <a:t>In addition, it can make writing applications more difficult</a:t>
            </a:r>
            <a:endParaRPr/>
          </a:p>
          <a:p>
            <a:pPr indent="-317500" lvl="0" marL="457200" rtl="0" algn="l">
              <a:lnSpc>
                <a:spcPct val="100000"/>
              </a:lnSpc>
              <a:spcBef>
                <a:spcPts val="0"/>
              </a:spcBef>
              <a:spcAft>
                <a:spcPts val="0"/>
              </a:spcAft>
              <a:buSzPts val="1400"/>
              <a:buChar char="●"/>
            </a:pPr>
            <a:r>
              <a:rPr lang="en-US"/>
              <a:t>Things become much more complex when an application not only has to keep track of its own memory usage, but also the memory usage of the other applications on the system!</a:t>
            </a:r>
            <a:endParaRPr/>
          </a:p>
          <a:p>
            <a:pPr indent="-317500" lvl="0" marL="457200" rtl="0" algn="l">
              <a:lnSpc>
                <a:spcPct val="100000"/>
              </a:lnSpc>
              <a:spcBef>
                <a:spcPts val="0"/>
              </a:spcBef>
              <a:spcAft>
                <a:spcPts val="0"/>
              </a:spcAft>
              <a:buSzPts val="1400"/>
              <a:buChar char="●"/>
            </a:pPr>
            <a:r>
              <a:rPr lang="en-US"/>
              <a:t>If applications are going to share a single resource, aka multiplex, there needs to be some way for that sharing to be made easy</a:t>
            </a:r>
            <a:endParaRPr/>
          </a:p>
        </p:txBody>
      </p:sp>
      <p:sp>
        <p:nvSpPr>
          <p:cNvPr id="126" name="Google Shape;126;g2ff4da4c4ae_1_3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ff4da4c4ae_1_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g2ff4da4c4ae_1_4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So we introduce virtual addressing</a:t>
            </a:r>
            <a:endParaRPr/>
          </a:p>
          <a:p>
            <a:pPr indent="-317500" lvl="0" marL="457200" rtl="0" algn="l">
              <a:lnSpc>
                <a:spcPct val="100000"/>
              </a:lnSpc>
              <a:spcBef>
                <a:spcPts val="0"/>
              </a:spcBef>
              <a:spcAft>
                <a:spcPts val="0"/>
              </a:spcAft>
              <a:buSzPts val="1400"/>
              <a:buChar char="●"/>
            </a:pPr>
            <a:r>
              <a:rPr lang="en-US"/>
              <a:t>Virtual addressing allows multiple applications to use physical memory without interfering with each other</a:t>
            </a:r>
            <a:endParaRPr/>
          </a:p>
          <a:p>
            <a:pPr indent="-317500" lvl="0" marL="457200" rtl="0" algn="l">
              <a:lnSpc>
                <a:spcPct val="100000"/>
              </a:lnSpc>
              <a:spcBef>
                <a:spcPts val="0"/>
              </a:spcBef>
              <a:spcAft>
                <a:spcPts val="0"/>
              </a:spcAft>
              <a:buSzPts val="1400"/>
              <a:buChar char="●"/>
            </a:pPr>
            <a:r>
              <a:rPr lang="en-US"/>
              <a:t>This scheme accomplishes this by adding an additional level of abstraction</a:t>
            </a:r>
            <a:endParaRPr/>
          </a:p>
          <a:p>
            <a:pPr indent="-317500" lvl="0" marL="457200" rtl="0" algn="l">
              <a:lnSpc>
                <a:spcPct val="100000"/>
              </a:lnSpc>
              <a:spcBef>
                <a:spcPts val="0"/>
              </a:spcBef>
              <a:spcAft>
                <a:spcPts val="0"/>
              </a:spcAft>
              <a:buSzPts val="1400"/>
              <a:buChar char="●"/>
            </a:pPr>
            <a:r>
              <a:rPr lang="en-US"/>
              <a:t>Now, instead of each application having direct access to physical memory, the operating system keeps a mapping of virtual pages to physical pages for each application!</a:t>
            </a:r>
            <a:endParaRPr/>
          </a:p>
          <a:p>
            <a:pPr indent="-317500" lvl="0" marL="457200" rtl="0" algn="l">
              <a:lnSpc>
                <a:spcPct val="100000"/>
              </a:lnSpc>
              <a:spcBef>
                <a:spcPts val="0"/>
              </a:spcBef>
              <a:spcAft>
                <a:spcPts val="0"/>
              </a:spcAft>
              <a:buSzPts val="1400"/>
              <a:buChar char="●"/>
            </a:pPr>
            <a:r>
              <a:rPr lang="en-US"/>
              <a:t>Importantly, it will not map virtual pages for two applications to the same physical page!</a:t>
            </a:r>
            <a:endParaRPr/>
          </a:p>
          <a:p>
            <a:pPr indent="-317500" lvl="0" marL="457200" rtl="0" algn="l">
              <a:lnSpc>
                <a:spcPct val="100000"/>
              </a:lnSpc>
              <a:spcBef>
                <a:spcPts val="0"/>
              </a:spcBef>
              <a:spcAft>
                <a:spcPts val="0"/>
              </a:spcAft>
              <a:buSzPts val="1400"/>
              <a:buChar char="●"/>
            </a:pPr>
            <a:r>
              <a:rPr lang="en-US"/>
              <a:t>When an application attempts to access a memory location, the system will step in and perform the translation from virtual page to physical page on the fly</a:t>
            </a:r>
            <a:endParaRPr/>
          </a:p>
          <a:p>
            <a:pPr indent="-317500" lvl="0" marL="457200" rtl="0" algn="l">
              <a:lnSpc>
                <a:spcPct val="100000"/>
              </a:lnSpc>
              <a:spcBef>
                <a:spcPts val="0"/>
              </a:spcBef>
              <a:spcAft>
                <a:spcPts val="0"/>
              </a:spcAft>
              <a:buSzPts val="1400"/>
              <a:buChar char="●"/>
            </a:pPr>
            <a:r>
              <a:rPr lang="en-US"/>
              <a:t>The application never knows a thing!</a:t>
            </a:r>
            <a:endParaRPr/>
          </a:p>
          <a:p>
            <a:pPr indent="-317500" lvl="0" marL="457200" rtl="0" algn="l">
              <a:lnSpc>
                <a:spcPct val="100000"/>
              </a:lnSpc>
              <a:spcBef>
                <a:spcPts val="0"/>
              </a:spcBef>
              <a:spcAft>
                <a:spcPts val="0"/>
              </a:spcAft>
              <a:buSzPts val="1400"/>
              <a:buChar char="●"/>
            </a:pPr>
            <a:r>
              <a:rPr lang="en-US"/>
              <a:t>This provides several benefits:</a:t>
            </a:r>
            <a:endParaRPr/>
          </a:p>
          <a:p>
            <a:pPr indent="-317500" lvl="0" marL="457200" rtl="0" algn="l">
              <a:lnSpc>
                <a:spcPct val="100000"/>
              </a:lnSpc>
              <a:spcBef>
                <a:spcPts val="0"/>
              </a:spcBef>
              <a:spcAft>
                <a:spcPts val="0"/>
              </a:spcAft>
              <a:buSzPts val="1400"/>
              <a:buChar char="●"/>
            </a:pPr>
            <a:r>
              <a:rPr lang="en-US"/>
              <a:t>Since the system sits between the application and the memory it’s accessing, it can do things like make sure application A doesn’t access application B’s memory</a:t>
            </a:r>
            <a:endParaRPr/>
          </a:p>
          <a:p>
            <a:pPr indent="-317500" lvl="0" marL="457200" rtl="0" algn="l">
              <a:lnSpc>
                <a:spcPct val="100000"/>
              </a:lnSpc>
              <a:spcBef>
                <a:spcPts val="0"/>
              </a:spcBef>
              <a:spcAft>
                <a:spcPts val="0"/>
              </a:spcAft>
              <a:buSzPts val="1400"/>
              <a:buChar char="●"/>
            </a:pPr>
            <a:r>
              <a:rPr lang="en-US"/>
              <a:t>In addition, it can provide a simpler and easier to work with view of a machine’s memory to an application</a:t>
            </a:r>
            <a:endParaRPr/>
          </a:p>
          <a:p>
            <a:pPr indent="-317500" lvl="0" marL="457200" rtl="0" algn="l">
              <a:lnSpc>
                <a:spcPct val="100000"/>
              </a:lnSpc>
              <a:spcBef>
                <a:spcPts val="0"/>
              </a:spcBef>
              <a:spcAft>
                <a:spcPts val="0"/>
              </a:spcAft>
              <a:buSzPts val="1400"/>
              <a:buChar char="●"/>
            </a:pPr>
            <a:r>
              <a:rPr lang="en-US"/>
              <a:t>A system that provides virtual addressing essentially lies to each application and tells it that it has a large section of contiguous memory all to itself</a:t>
            </a:r>
            <a:endParaRPr/>
          </a:p>
          <a:p>
            <a:pPr indent="-317500" lvl="0" marL="457200" rtl="0" algn="l">
              <a:lnSpc>
                <a:spcPct val="100000"/>
              </a:lnSpc>
              <a:spcBef>
                <a:spcPts val="0"/>
              </a:spcBef>
              <a:spcAft>
                <a:spcPts val="0"/>
              </a:spcAft>
              <a:buSzPts val="1400"/>
              <a:buChar char="●"/>
            </a:pPr>
            <a:r>
              <a:rPr lang="en-US"/>
              <a:t>It then works to maintain this lie by keeping a mapping of virtual pages to physical pages and performing the translation between them on the fly whenever an application accesses memory</a:t>
            </a:r>
            <a:endParaRPr/>
          </a:p>
          <a:p>
            <a:pPr indent="-317500" lvl="0" marL="457200" rtl="0" algn="l">
              <a:lnSpc>
                <a:spcPct val="100000"/>
              </a:lnSpc>
              <a:spcBef>
                <a:spcPts val="0"/>
              </a:spcBef>
              <a:spcAft>
                <a:spcPts val="0"/>
              </a:spcAft>
              <a:buSzPts val="1400"/>
              <a:buChar char="●"/>
            </a:pPr>
            <a:r>
              <a:rPr lang="en-US"/>
              <a:t>So even if there are a ton of running applications using physical memory, your application won’t have to worry about it</a:t>
            </a:r>
            <a:endParaRPr/>
          </a:p>
        </p:txBody>
      </p:sp>
      <p:sp>
        <p:nvSpPr>
          <p:cNvPr id="140" name="Google Shape;140;g2ff4da4c4ae_1_4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2"/>
          <p:cNvSpPr txBox="1"/>
          <p:nvPr>
            <p:ph type="ctrTitle"/>
          </p:nvPr>
        </p:nvSpPr>
        <p:spPr>
          <a:xfrm>
            <a:off x="415611" y="992767"/>
            <a:ext cx="11360700" cy="27369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p:txBody>
      </p:sp>
      <p:sp>
        <p:nvSpPr>
          <p:cNvPr id="15" name="Google Shape;15;p22"/>
          <p:cNvSpPr txBox="1"/>
          <p:nvPr>
            <p:ph idx="1" type="subTitle"/>
          </p:nvPr>
        </p:nvSpPr>
        <p:spPr>
          <a:xfrm>
            <a:off x="415600" y="3778833"/>
            <a:ext cx="11360700" cy="10569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6" name="Google Shape;16;p22"/>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1" name="Shape 51"/>
        <p:cNvGrpSpPr/>
        <p:nvPr/>
      </p:nvGrpSpPr>
      <p:grpSpPr>
        <a:xfrm>
          <a:off x="0" y="0"/>
          <a:ext cx="0" cy="0"/>
          <a:chOff x="0" y="0"/>
          <a:chExt cx="0" cy="0"/>
        </a:xfrm>
      </p:grpSpPr>
      <p:sp>
        <p:nvSpPr>
          <p:cNvPr id="52" name="Google Shape;52;p31"/>
          <p:cNvSpPr txBox="1"/>
          <p:nvPr>
            <p:ph idx="1" type="body"/>
          </p:nvPr>
        </p:nvSpPr>
        <p:spPr>
          <a:xfrm>
            <a:off x="415600" y="5640767"/>
            <a:ext cx="7998300" cy="806700"/>
          </a:xfrm>
          <a:prstGeom prst="rect">
            <a:avLst/>
          </a:prstGeom>
          <a:noFill/>
          <a:ln>
            <a:noFill/>
          </a:ln>
        </p:spPr>
        <p:txBody>
          <a:bodyPr anchorCtr="0" anchor="ctr" bIns="121900" lIns="121900" spcFirstLastPara="1" rIns="121900" wrap="square" tIns="121900">
            <a:normAutofit/>
          </a:bodyPr>
          <a:lstStyle>
            <a:lvl1pPr indent="-228600" lvl="0" marL="457200" algn="l">
              <a:lnSpc>
                <a:spcPct val="100000"/>
              </a:lnSpc>
              <a:spcBef>
                <a:spcPts val="0"/>
              </a:spcBef>
              <a:spcAft>
                <a:spcPts val="0"/>
              </a:spcAft>
              <a:buSzPts val="2400"/>
              <a:buNone/>
              <a:defRPr/>
            </a:lvl1pPr>
          </a:lstStyle>
          <a:p/>
        </p:txBody>
      </p:sp>
      <p:sp>
        <p:nvSpPr>
          <p:cNvPr id="53" name="Google Shape;53;p3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4" name="Shape 54"/>
        <p:cNvGrpSpPr/>
        <p:nvPr/>
      </p:nvGrpSpPr>
      <p:grpSpPr>
        <a:xfrm>
          <a:off x="0" y="0"/>
          <a:ext cx="0" cy="0"/>
          <a:chOff x="0" y="0"/>
          <a:chExt cx="0" cy="0"/>
        </a:xfrm>
      </p:grpSpPr>
      <p:sp>
        <p:nvSpPr>
          <p:cNvPr id="55" name="Google Shape;55;p32"/>
          <p:cNvSpPr txBox="1"/>
          <p:nvPr>
            <p:ph hasCustomPrompt="1" type="title"/>
          </p:nvPr>
        </p:nvSpPr>
        <p:spPr>
          <a:xfrm>
            <a:off x="415600" y="1474833"/>
            <a:ext cx="11360700" cy="26181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56" name="Google Shape;56;p32"/>
          <p:cNvSpPr txBox="1"/>
          <p:nvPr>
            <p:ph idx="1" type="body"/>
          </p:nvPr>
        </p:nvSpPr>
        <p:spPr>
          <a:xfrm>
            <a:off x="415600" y="4202967"/>
            <a:ext cx="11360700" cy="1734300"/>
          </a:xfrm>
          <a:prstGeom prst="rect">
            <a:avLst/>
          </a:prstGeom>
          <a:noFill/>
          <a:ln>
            <a:noFill/>
          </a:ln>
        </p:spPr>
        <p:txBody>
          <a:bodyPr anchorCtr="0" anchor="t" bIns="121900" lIns="121900" spcFirstLastPara="1" rIns="121900" wrap="square" tIns="121900">
            <a:normAutofit/>
          </a:bodyPr>
          <a:lstStyle>
            <a:lvl1pPr indent="-381000" lvl="0" marL="457200" algn="ctr">
              <a:lnSpc>
                <a:spcPct val="115000"/>
              </a:lnSpc>
              <a:spcBef>
                <a:spcPts val="0"/>
              </a:spcBef>
              <a:spcAft>
                <a:spcPts val="0"/>
              </a:spcAft>
              <a:buSzPts val="2400"/>
              <a:buChar char="●"/>
              <a:defRPr/>
            </a:lvl1pPr>
            <a:lvl2pPr indent="-349250" lvl="1" marL="914400" algn="ctr">
              <a:lnSpc>
                <a:spcPct val="115000"/>
              </a:lnSpc>
              <a:spcBef>
                <a:spcPts val="0"/>
              </a:spcBef>
              <a:spcAft>
                <a:spcPts val="0"/>
              </a:spcAft>
              <a:buSzPts val="1900"/>
              <a:buChar char="○"/>
              <a:defRPr/>
            </a:lvl2pPr>
            <a:lvl3pPr indent="-349250" lvl="2" marL="1371600" algn="ctr">
              <a:lnSpc>
                <a:spcPct val="115000"/>
              </a:lnSpc>
              <a:spcBef>
                <a:spcPts val="0"/>
              </a:spcBef>
              <a:spcAft>
                <a:spcPts val="0"/>
              </a:spcAft>
              <a:buSzPts val="1900"/>
              <a:buChar char="■"/>
              <a:defRPr/>
            </a:lvl3pPr>
            <a:lvl4pPr indent="-349250" lvl="3" marL="1828800" algn="ctr">
              <a:lnSpc>
                <a:spcPct val="115000"/>
              </a:lnSpc>
              <a:spcBef>
                <a:spcPts val="0"/>
              </a:spcBef>
              <a:spcAft>
                <a:spcPts val="0"/>
              </a:spcAft>
              <a:buSzPts val="1900"/>
              <a:buChar char="●"/>
              <a:defRPr/>
            </a:lvl4pPr>
            <a:lvl5pPr indent="-349250" lvl="4" marL="2286000" algn="ctr">
              <a:lnSpc>
                <a:spcPct val="115000"/>
              </a:lnSpc>
              <a:spcBef>
                <a:spcPts val="0"/>
              </a:spcBef>
              <a:spcAft>
                <a:spcPts val="0"/>
              </a:spcAft>
              <a:buSzPts val="1900"/>
              <a:buChar char="○"/>
              <a:defRPr/>
            </a:lvl5pPr>
            <a:lvl6pPr indent="-349250" lvl="5" marL="2743200" algn="ctr">
              <a:lnSpc>
                <a:spcPct val="115000"/>
              </a:lnSpc>
              <a:spcBef>
                <a:spcPts val="0"/>
              </a:spcBef>
              <a:spcAft>
                <a:spcPts val="0"/>
              </a:spcAft>
              <a:buSzPts val="1900"/>
              <a:buChar char="■"/>
              <a:defRPr/>
            </a:lvl6pPr>
            <a:lvl7pPr indent="-349250" lvl="6" marL="3200400" algn="ctr">
              <a:lnSpc>
                <a:spcPct val="115000"/>
              </a:lnSpc>
              <a:spcBef>
                <a:spcPts val="0"/>
              </a:spcBef>
              <a:spcAft>
                <a:spcPts val="0"/>
              </a:spcAft>
              <a:buSzPts val="1900"/>
              <a:buChar char="●"/>
              <a:defRPr/>
            </a:lvl7pPr>
            <a:lvl8pPr indent="-349250" lvl="7" marL="3657600" algn="ctr">
              <a:lnSpc>
                <a:spcPct val="115000"/>
              </a:lnSpc>
              <a:spcBef>
                <a:spcPts val="0"/>
              </a:spcBef>
              <a:spcAft>
                <a:spcPts val="0"/>
              </a:spcAft>
              <a:buSzPts val="1900"/>
              <a:buChar char="○"/>
              <a:defRPr/>
            </a:lvl8pPr>
            <a:lvl9pPr indent="-349250" lvl="8" marL="4114800" algn="ctr">
              <a:lnSpc>
                <a:spcPct val="115000"/>
              </a:lnSpc>
              <a:spcBef>
                <a:spcPts val="0"/>
              </a:spcBef>
              <a:spcAft>
                <a:spcPts val="0"/>
              </a:spcAft>
              <a:buSzPts val="1900"/>
              <a:buChar char="■"/>
              <a:defRPr/>
            </a:lvl9pPr>
          </a:lstStyle>
          <a:p/>
        </p:txBody>
      </p:sp>
      <p:sp>
        <p:nvSpPr>
          <p:cNvPr id="57" name="Google Shape;57;p32"/>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33"/>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 name="Shape 60"/>
        <p:cNvGrpSpPr/>
        <p:nvPr/>
      </p:nvGrpSpPr>
      <p:grpSpPr>
        <a:xfrm>
          <a:off x="0" y="0"/>
          <a:ext cx="0" cy="0"/>
          <a:chOff x="0" y="0"/>
          <a:chExt cx="0" cy="0"/>
        </a:xfrm>
      </p:grpSpPr>
      <p:sp>
        <p:nvSpPr>
          <p:cNvPr id="61" name="Google Shape;61;p3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62" name="Google Shape;62;p34"/>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1600"/>
              </a:spcAft>
              <a:buClr>
                <a:schemeClr val="dk1"/>
              </a:buClr>
              <a:buSzPts val="1800"/>
              <a:buChar char="■"/>
              <a:defRPr/>
            </a:lvl9pPr>
          </a:lstStyle>
          <a:p/>
        </p:txBody>
      </p:sp>
      <p:sp>
        <p:nvSpPr>
          <p:cNvPr id="63" name="Google Shape;63;p34"/>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1600"/>
              </a:spcAft>
              <a:buClr>
                <a:schemeClr val="dk1"/>
              </a:buClr>
              <a:buSzPts val="1800"/>
              <a:buChar char="■"/>
              <a:defRPr/>
            </a:lvl9pPr>
          </a:lstStyle>
          <a:p/>
        </p:txBody>
      </p:sp>
      <p:sp>
        <p:nvSpPr>
          <p:cNvPr id="64" name="Google Shape;64;p3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5" name="Google Shape;65;p3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6" name="Google Shape;66;p3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23"/>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19" name="Google Shape;19;p23"/>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20" name="Google Shape;20;p23"/>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2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23" name="Google Shape;23;p24"/>
          <p:cNvSpPr txBox="1"/>
          <p:nvPr>
            <p:ph idx="1" type="body"/>
          </p:nvPr>
        </p:nvSpPr>
        <p:spPr>
          <a:xfrm>
            <a:off x="415600" y="1536633"/>
            <a:ext cx="5333100" cy="45552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24" name="Google Shape;24;p24"/>
          <p:cNvSpPr txBox="1"/>
          <p:nvPr>
            <p:ph idx="2" type="body"/>
          </p:nvPr>
        </p:nvSpPr>
        <p:spPr>
          <a:xfrm>
            <a:off x="6443200" y="1536633"/>
            <a:ext cx="5333100" cy="45552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25" name="Google Shape;25;p24"/>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2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28" name="Google Shape;28;p2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1600"/>
              </a:spcAft>
              <a:buClr>
                <a:schemeClr val="dk1"/>
              </a:buClr>
              <a:buSzPts val="1800"/>
              <a:buChar char="■"/>
              <a:defRPr/>
            </a:lvl9pPr>
          </a:lstStyle>
          <a:p/>
        </p:txBody>
      </p:sp>
      <p:sp>
        <p:nvSpPr>
          <p:cNvPr id="29" name="Google Shape;29;p2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0" name="Google Shape;30;p2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1" name="Google Shape;31;p2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26"/>
          <p:cNvSpPr txBox="1"/>
          <p:nvPr>
            <p:ph type="title"/>
          </p:nvPr>
        </p:nvSpPr>
        <p:spPr>
          <a:xfrm>
            <a:off x="415600" y="2867800"/>
            <a:ext cx="11360700" cy="11223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34" name="Google Shape;34;p26"/>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27"/>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p:txBody>
      </p:sp>
      <p:sp>
        <p:nvSpPr>
          <p:cNvPr id="37" name="Google Shape;37;p27"/>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28"/>
          <p:cNvSpPr txBox="1"/>
          <p:nvPr>
            <p:ph type="title"/>
          </p:nvPr>
        </p:nvSpPr>
        <p:spPr>
          <a:xfrm>
            <a:off x="415600" y="740800"/>
            <a:ext cx="3744000" cy="10077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p:txBody>
      </p:sp>
      <p:sp>
        <p:nvSpPr>
          <p:cNvPr id="40" name="Google Shape;40;p28"/>
          <p:cNvSpPr txBox="1"/>
          <p:nvPr>
            <p:ph idx="1" type="body"/>
          </p:nvPr>
        </p:nvSpPr>
        <p:spPr>
          <a:xfrm>
            <a:off x="415600" y="1852800"/>
            <a:ext cx="3744000" cy="4239300"/>
          </a:xfrm>
          <a:prstGeom prst="rect">
            <a:avLst/>
          </a:prstGeom>
          <a:noFill/>
          <a:ln>
            <a:noFill/>
          </a:ln>
        </p:spPr>
        <p:txBody>
          <a:bodyPr anchorCtr="0" anchor="t" bIns="121900" lIns="121900" spcFirstLastPara="1" rIns="121900" wrap="square" tIns="121900">
            <a:normAutofit/>
          </a:bodyPr>
          <a:lstStyle>
            <a:lvl1pPr indent="-330200" lvl="0" marL="457200" algn="l">
              <a:lnSpc>
                <a:spcPct val="115000"/>
              </a:lnSpc>
              <a:spcBef>
                <a:spcPts val="0"/>
              </a:spcBef>
              <a:spcAft>
                <a:spcPts val="0"/>
              </a:spcAft>
              <a:buSzPts val="1600"/>
              <a:buChar char="●"/>
              <a:defRPr sz="16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41" name="Google Shape;41;p28"/>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29"/>
          <p:cNvSpPr txBox="1"/>
          <p:nvPr>
            <p:ph type="title"/>
          </p:nvPr>
        </p:nvSpPr>
        <p:spPr>
          <a:xfrm>
            <a:off x="653667" y="600200"/>
            <a:ext cx="8490300" cy="5454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p:txBody>
      </p:sp>
      <p:sp>
        <p:nvSpPr>
          <p:cNvPr id="44" name="Google Shape;44;p29"/>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30"/>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30"/>
          <p:cNvSpPr txBox="1"/>
          <p:nvPr>
            <p:ph type="title"/>
          </p:nvPr>
        </p:nvSpPr>
        <p:spPr>
          <a:xfrm>
            <a:off x="354000" y="1644233"/>
            <a:ext cx="5393700" cy="19764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48" name="Google Shape;48;p30"/>
          <p:cNvSpPr txBox="1"/>
          <p:nvPr>
            <p:ph idx="1" type="subTitle"/>
          </p:nvPr>
        </p:nvSpPr>
        <p:spPr>
          <a:xfrm>
            <a:off x="354000" y="3737433"/>
            <a:ext cx="5393700" cy="16467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49" name="Google Shape;49;p30"/>
          <p:cNvSpPr txBox="1"/>
          <p:nvPr>
            <p:ph idx="2" type="body"/>
          </p:nvPr>
        </p:nvSpPr>
        <p:spPr>
          <a:xfrm>
            <a:off x="6586000" y="965433"/>
            <a:ext cx="5115900" cy="4926900"/>
          </a:xfrm>
          <a:prstGeom prst="rect">
            <a:avLst/>
          </a:prstGeom>
          <a:noFill/>
          <a:ln>
            <a:noFill/>
          </a:ln>
        </p:spPr>
        <p:txBody>
          <a:bodyPr anchorCtr="0" anchor="ctr"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50" name="Google Shape;50;p30"/>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700"/>
              <a:buFont typeface="Arial"/>
              <a:buNone/>
              <a:defRPr b="0" i="0" sz="3700" u="none" cap="none" strike="noStrike">
                <a:solidFill>
                  <a:schemeClr val="dk1"/>
                </a:solidFill>
                <a:latin typeface="Arial"/>
                <a:ea typeface="Arial"/>
                <a:cs typeface="Arial"/>
                <a:sym typeface="Arial"/>
              </a:defRPr>
            </a:lvl9pPr>
          </a:lstStyle>
          <a:p/>
        </p:txBody>
      </p:sp>
      <p:sp>
        <p:nvSpPr>
          <p:cNvPr id="11" name="Google Shape;11;p2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marR="0" rtl="0" algn="l">
              <a:lnSpc>
                <a:spcPct val="115000"/>
              </a:lnSpc>
              <a:spcBef>
                <a:spcPts val="0"/>
              </a:spcBef>
              <a:spcAft>
                <a:spcPts val="0"/>
              </a:spcAft>
              <a:buClr>
                <a:schemeClr val="dk2"/>
              </a:buClr>
              <a:buSzPts val="2400"/>
              <a:buFont typeface="Arial"/>
              <a:buChar char="●"/>
              <a:defRPr b="0" i="0" sz="2400" u="none" cap="none" strike="noStrike">
                <a:solidFill>
                  <a:schemeClr val="dk2"/>
                </a:solidFill>
                <a:latin typeface="Arial"/>
                <a:ea typeface="Arial"/>
                <a:cs typeface="Arial"/>
                <a:sym typeface="Arial"/>
              </a:defRPr>
            </a:lvl1pPr>
            <a:lvl2pPr indent="-349250" lvl="1" marL="9144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2pPr>
            <a:lvl3pPr indent="-349250" lvl="2" marL="13716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3pPr>
            <a:lvl4pPr indent="-349250" lvl="3" marL="18288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4pPr>
            <a:lvl5pPr indent="-349250" lvl="4" marL="22860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5pPr>
            <a:lvl6pPr indent="-349250" lvl="5" marL="27432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6pPr>
            <a:lvl7pPr indent="-349250" lvl="6" marL="32004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7pPr>
            <a:lvl8pPr indent="-349250" lvl="7" marL="36576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8pPr>
            <a:lvl9pPr indent="-349250" lvl="8" marL="4114800" marR="0" rtl="0" algn="l">
              <a:lnSpc>
                <a:spcPct val="115000"/>
              </a:lnSpc>
              <a:spcBef>
                <a:spcPts val="0"/>
              </a:spcBef>
              <a:spcAft>
                <a:spcPts val="0"/>
              </a:spcAft>
              <a:buClr>
                <a:schemeClr val="dk2"/>
              </a:buClr>
              <a:buSzPts val="1900"/>
              <a:buFont typeface="Arial"/>
              <a:buChar char="■"/>
              <a:defRPr b="0" i="0" sz="1900" u="none" cap="none" strike="noStrike">
                <a:solidFill>
                  <a:schemeClr val="dk2"/>
                </a:solidFill>
                <a:latin typeface="Arial"/>
                <a:ea typeface="Arial"/>
                <a:cs typeface="Arial"/>
                <a:sym typeface="Arial"/>
              </a:defRPr>
            </a:lvl9pPr>
          </a:lstStyle>
          <a:p/>
        </p:txBody>
      </p:sp>
      <p:sp>
        <p:nvSpPr>
          <p:cNvPr id="12" name="Google Shape;12;p2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google.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pkg.go.dev/net#Dial" TargetMode="External"/><Relationship Id="rId4" Type="http://schemas.openxmlformats.org/officeDocument/2006/relationships/hyperlink" Target="https://pkg.go.dev/os#pkg-variab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pkg.go.dev/os#Stdin" TargetMode="External"/><Relationship Id="rId4" Type="http://schemas.openxmlformats.org/officeDocument/2006/relationships/hyperlink" Target="https://pkg.go.dev/net#Conn:~:text=Write(b%20%5B%5Dbyte)%20(n%20int%2C%20err%20error)" TargetMode="External"/><Relationship Id="rId5" Type="http://schemas.openxmlformats.org/officeDocument/2006/relationships/hyperlink" Target="https://pkg.go.dev/net#Conn:~:text=Write%20operations%20will%20be%20unblocked%20and%20return%20errors.-,Close()%20error,-//%20LocalAddr%20returns%20the%20local%20network%20address%2C%20if%20know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pkg.go.dev/net#Listen" TargetMode="Externa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pkg.go.dev/net#Conn:~:text=Read(b%20%5B%5Dbyte)%20(n%20int%2C%20err%20error)" TargetMode="Externa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9.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
          <p:cNvSpPr txBox="1"/>
          <p:nvPr>
            <p:ph type="ctrTitle"/>
          </p:nvPr>
        </p:nvSpPr>
        <p:spPr>
          <a:xfrm>
            <a:off x="415600" y="2060600"/>
            <a:ext cx="11360700" cy="3875400"/>
          </a:xfrm>
          <a:prstGeom prst="rect">
            <a:avLst/>
          </a:prstGeom>
          <a:noFill/>
          <a:ln>
            <a:noFill/>
          </a:ln>
        </p:spPr>
        <p:txBody>
          <a:bodyPr anchorCtr="0" anchor="ctr" bIns="121900" lIns="121900" spcFirstLastPara="1" rIns="121900" wrap="square" tIns="121900">
            <a:normAutofit fontScale="90000"/>
          </a:bodyPr>
          <a:lstStyle/>
          <a:p>
            <a:pPr indent="0" lvl="0" marL="0" rtl="0" algn="ctr">
              <a:lnSpc>
                <a:spcPct val="100000"/>
              </a:lnSpc>
              <a:spcBef>
                <a:spcPts val="0"/>
              </a:spcBef>
              <a:spcAft>
                <a:spcPts val="0"/>
              </a:spcAft>
              <a:buSzPct val="100000"/>
              <a:buNone/>
            </a:pPr>
            <a:r>
              <a:rPr lang="en-US"/>
              <a:t>COS 316 Precept:</a:t>
            </a:r>
            <a:endParaRPr/>
          </a:p>
          <a:p>
            <a:pPr indent="0" lvl="0" marL="0" rtl="0" algn="ctr">
              <a:lnSpc>
                <a:spcPct val="100000"/>
              </a:lnSpc>
              <a:spcBef>
                <a:spcPts val="0"/>
              </a:spcBef>
              <a:spcAft>
                <a:spcPts val="0"/>
              </a:spcAft>
              <a:buSzPct val="100000"/>
              <a:buNone/>
            </a:pPr>
            <a:r>
              <a:rPr lang="en-US"/>
              <a:t>Lecture Review </a:t>
            </a:r>
            <a:endParaRPr/>
          </a:p>
          <a:p>
            <a:pPr indent="0" lvl="0" marL="0" rtl="0" algn="ctr">
              <a:lnSpc>
                <a:spcPct val="100000"/>
              </a:lnSpc>
              <a:spcBef>
                <a:spcPts val="0"/>
              </a:spcBef>
              <a:spcAft>
                <a:spcPts val="0"/>
              </a:spcAft>
              <a:buSzPct val="100000"/>
              <a:buNone/>
            </a:pPr>
            <a:r>
              <a:rPr lang="en-US"/>
              <a:t>+ </a:t>
            </a:r>
            <a:endParaRPr/>
          </a:p>
          <a:p>
            <a:pPr indent="0" lvl="0" marL="0" rtl="0" algn="ctr">
              <a:lnSpc>
                <a:spcPct val="100000"/>
              </a:lnSpc>
              <a:spcBef>
                <a:spcPts val="0"/>
              </a:spcBef>
              <a:spcAft>
                <a:spcPts val="0"/>
              </a:spcAft>
              <a:buSzPct val="100000"/>
              <a:buNone/>
            </a:pPr>
            <a:r>
              <a:rPr lang="en-US"/>
              <a:t>Socket Programming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2ff4da4c4ae_4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Virtual Addressing</a:t>
            </a:r>
            <a:endParaRPr/>
          </a:p>
        </p:txBody>
      </p:sp>
      <p:pic>
        <p:nvPicPr>
          <p:cNvPr id="150" name="Google Shape;150;g2ff4da4c4ae_4_0"/>
          <p:cNvPicPr preferRelativeResize="0"/>
          <p:nvPr/>
        </p:nvPicPr>
        <p:blipFill rotWithShape="1">
          <a:blip r:embed="rId3">
            <a:alphaModFix/>
          </a:blip>
          <a:srcRect b="0" l="0" r="0" t="0"/>
          <a:stretch/>
        </p:blipFill>
        <p:spPr>
          <a:xfrm>
            <a:off x="1909125" y="1448223"/>
            <a:ext cx="8373651" cy="46819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2fe4f8f4b01_4_4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Virtual Memory</a:t>
            </a:r>
            <a:endParaRPr/>
          </a:p>
        </p:txBody>
      </p:sp>
      <p:sp>
        <p:nvSpPr>
          <p:cNvPr id="157" name="Google Shape;157;g2fe4f8f4b01_4_4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AutoNum type="arabicPeriod"/>
            </a:pPr>
            <a:r>
              <a:rPr lang="en-US"/>
              <a:t>What is used to record the translation from virtual address to physical address?</a:t>
            </a:r>
            <a:endParaRPr/>
          </a:p>
          <a:p>
            <a:pPr indent="-349250" lvl="1" marL="914400" rtl="0" algn="l">
              <a:lnSpc>
                <a:spcPct val="115000"/>
              </a:lnSpc>
              <a:spcBef>
                <a:spcPts val="0"/>
              </a:spcBef>
              <a:spcAft>
                <a:spcPts val="0"/>
              </a:spcAft>
              <a:buSzPts val="1900"/>
              <a:buAutoNum type="alphaLcPeriod"/>
            </a:pPr>
            <a:r>
              <a:rPr lang="en-US"/>
              <a:t>Page table.</a:t>
            </a:r>
            <a:endParaRPr/>
          </a:p>
          <a:p>
            <a:pPr indent="-381000" lvl="0" marL="457200" rtl="0" algn="l">
              <a:lnSpc>
                <a:spcPct val="115000"/>
              </a:lnSpc>
              <a:spcBef>
                <a:spcPts val="0"/>
              </a:spcBef>
              <a:spcAft>
                <a:spcPts val="0"/>
              </a:spcAft>
              <a:buSzPts val="2400"/>
              <a:buAutoNum type="arabicPeriod"/>
            </a:pPr>
            <a:r>
              <a:rPr lang="en-US"/>
              <a:t>How many processes share one page table?</a:t>
            </a:r>
            <a:endParaRPr/>
          </a:p>
          <a:p>
            <a:pPr indent="-349250" lvl="1" marL="914400" rtl="0" algn="l">
              <a:lnSpc>
                <a:spcPct val="115000"/>
              </a:lnSpc>
              <a:spcBef>
                <a:spcPts val="0"/>
              </a:spcBef>
              <a:spcAft>
                <a:spcPts val="0"/>
              </a:spcAft>
              <a:buSzPts val="1900"/>
              <a:buAutoNum type="alphaLcPeriod"/>
            </a:pPr>
            <a:r>
              <a:rPr lang="en-US"/>
              <a:t>Only one!</a:t>
            </a:r>
            <a:endParaRPr/>
          </a:p>
          <a:p>
            <a:pPr indent="-381000" lvl="0" marL="457200" rtl="0" algn="l">
              <a:lnSpc>
                <a:spcPct val="115000"/>
              </a:lnSpc>
              <a:spcBef>
                <a:spcPts val="0"/>
              </a:spcBef>
              <a:spcAft>
                <a:spcPts val="0"/>
              </a:spcAft>
              <a:buSzPts val="2400"/>
              <a:buAutoNum type="arabicPeriod"/>
            </a:pPr>
            <a:r>
              <a:rPr lang="en-US"/>
              <a:t>Would the use of virtual memory hurt the r/w performance?</a:t>
            </a:r>
            <a:endParaRPr/>
          </a:p>
          <a:p>
            <a:pPr indent="-349250" lvl="1" marL="914400" rtl="0" algn="l">
              <a:lnSpc>
                <a:spcPct val="115000"/>
              </a:lnSpc>
              <a:spcBef>
                <a:spcPts val="0"/>
              </a:spcBef>
              <a:spcAft>
                <a:spcPts val="0"/>
              </a:spcAft>
              <a:buSzPts val="1900"/>
              <a:buAutoNum type="alphaLcPeriod"/>
            </a:pPr>
            <a:r>
              <a:rPr lang="en-US"/>
              <a:t>Yes!</a:t>
            </a:r>
            <a:endParaRPr/>
          </a:p>
          <a:p>
            <a:pPr indent="-381000" lvl="0" marL="457200" rtl="0" algn="l">
              <a:lnSpc>
                <a:spcPct val="115000"/>
              </a:lnSpc>
              <a:spcBef>
                <a:spcPts val="0"/>
              </a:spcBef>
              <a:spcAft>
                <a:spcPts val="0"/>
              </a:spcAft>
              <a:buSzPts val="2400"/>
              <a:buAutoNum type="arabicPeriod"/>
            </a:pPr>
            <a:r>
              <a:rPr lang="en-US"/>
              <a:t>Any way to mitigate performance degradation? </a:t>
            </a:r>
            <a:endParaRPr/>
          </a:p>
          <a:p>
            <a:pPr indent="-349250" lvl="1" marL="914400" rtl="0" algn="l">
              <a:lnSpc>
                <a:spcPct val="115000"/>
              </a:lnSpc>
              <a:spcBef>
                <a:spcPts val="0"/>
              </a:spcBef>
              <a:spcAft>
                <a:spcPts val="0"/>
              </a:spcAft>
              <a:buSzPts val="1900"/>
              <a:buAutoNum type="alphaLcPeriod"/>
            </a:pPr>
            <a:r>
              <a:rPr lang="en-US"/>
              <a:t>TLB!</a:t>
            </a:r>
            <a:endParaRPr/>
          </a:p>
          <a:p>
            <a:pPr indent="-349250" lvl="1" marL="914400" rtl="0" algn="l">
              <a:lnSpc>
                <a:spcPct val="115000"/>
              </a:lnSpc>
              <a:spcBef>
                <a:spcPts val="0"/>
              </a:spcBef>
              <a:spcAft>
                <a:spcPts val="0"/>
              </a:spcAft>
              <a:buSzPts val="1900"/>
              <a:buAutoNum type="alphaLcPeriod"/>
            </a:pPr>
            <a:r>
              <a:rPr lang="en-US"/>
              <a:t>TLB: </a:t>
            </a:r>
            <a:r>
              <a:rPr b="1" lang="en-US"/>
              <a:t>small, fast,</a:t>
            </a:r>
            <a:r>
              <a:rPr lang="en-US"/>
              <a:t> hardware implemented cache.</a:t>
            </a:r>
            <a:endParaRPr/>
          </a:p>
          <a:p>
            <a:pPr indent="-349250" lvl="1" marL="914400" rtl="0" algn="l">
              <a:lnSpc>
                <a:spcPct val="115000"/>
              </a:lnSpc>
              <a:spcBef>
                <a:spcPts val="0"/>
              </a:spcBef>
              <a:spcAft>
                <a:spcPts val="0"/>
              </a:spcAft>
              <a:buSzPts val="1900"/>
              <a:buAutoNum type="alphaLcPeriod"/>
            </a:pPr>
            <a:r>
              <a:rPr lang="en-US"/>
              <a:t>TLB misses goes to page table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fe4f8f4b01_4_46"/>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What type of memory naming to use?</a:t>
            </a:r>
            <a:endParaRPr/>
          </a:p>
        </p:txBody>
      </p:sp>
      <p:sp>
        <p:nvSpPr>
          <p:cNvPr id="164" name="Google Shape;164;g2fe4f8f4b01_4_46"/>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AutoNum type="arabicPeriod"/>
            </a:pPr>
            <a:r>
              <a:rPr lang="en-US"/>
              <a:t>On your laptop </a:t>
            </a:r>
            <a:endParaRPr/>
          </a:p>
          <a:p>
            <a:pPr indent="-349250" lvl="1" marL="914400" rtl="0" algn="l">
              <a:lnSpc>
                <a:spcPct val="115000"/>
              </a:lnSpc>
              <a:spcBef>
                <a:spcPts val="0"/>
              </a:spcBef>
              <a:spcAft>
                <a:spcPts val="0"/>
              </a:spcAft>
              <a:buSzPts val="1900"/>
              <a:buAutoNum type="alphaLcPeriod"/>
            </a:pPr>
            <a:r>
              <a:rPr lang="en-US"/>
              <a:t>Virtual naming</a:t>
            </a:r>
            <a:endParaRPr/>
          </a:p>
          <a:p>
            <a:pPr indent="0" lvl="0" marL="914400" rtl="0" algn="l">
              <a:lnSpc>
                <a:spcPct val="115000"/>
              </a:lnSpc>
              <a:spcBef>
                <a:spcPts val="0"/>
              </a:spcBef>
              <a:spcAft>
                <a:spcPts val="0"/>
              </a:spcAft>
              <a:buSzPts val="2400"/>
              <a:buNone/>
            </a:pPr>
            <a:r>
              <a:t/>
            </a:r>
            <a:endParaRPr/>
          </a:p>
          <a:p>
            <a:pPr indent="-381000" lvl="0" marL="457200" rtl="0" algn="l">
              <a:lnSpc>
                <a:spcPct val="115000"/>
              </a:lnSpc>
              <a:spcBef>
                <a:spcPts val="0"/>
              </a:spcBef>
              <a:spcAft>
                <a:spcPts val="0"/>
              </a:spcAft>
              <a:buSzPts val="2400"/>
              <a:buAutoNum type="arabicPeriod"/>
            </a:pPr>
            <a:r>
              <a:rPr lang="en-US"/>
              <a:t>For a tiny power constrained microcontroller </a:t>
            </a:r>
            <a:endParaRPr/>
          </a:p>
          <a:p>
            <a:pPr indent="-349250" lvl="1" marL="914400" rtl="0" algn="l">
              <a:lnSpc>
                <a:spcPct val="115000"/>
              </a:lnSpc>
              <a:spcBef>
                <a:spcPts val="0"/>
              </a:spcBef>
              <a:spcAft>
                <a:spcPts val="0"/>
              </a:spcAft>
              <a:buSzPts val="1900"/>
              <a:buAutoNum type="alphaLcPeriod" startAt="2"/>
            </a:pPr>
            <a:r>
              <a:rPr lang="en-US"/>
              <a:t>Physical naming</a:t>
            </a:r>
            <a:endParaRPr/>
          </a:p>
          <a:p>
            <a:pPr indent="0" lvl="0" marL="914400" rtl="0" algn="l">
              <a:lnSpc>
                <a:spcPct val="115000"/>
              </a:lnSpc>
              <a:spcBef>
                <a:spcPts val="0"/>
              </a:spcBef>
              <a:spcAft>
                <a:spcPts val="0"/>
              </a:spcAft>
              <a:buSzPts val="2400"/>
              <a:buNone/>
            </a:pPr>
            <a:r>
              <a:t/>
            </a:r>
            <a:endParaRPr/>
          </a:p>
          <a:p>
            <a:pPr indent="-381000" lvl="0" marL="457200" rtl="0" algn="l">
              <a:lnSpc>
                <a:spcPct val="115000"/>
              </a:lnSpc>
              <a:spcBef>
                <a:spcPts val="0"/>
              </a:spcBef>
              <a:spcAft>
                <a:spcPts val="0"/>
              </a:spcAft>
              <a:buSzPts val="2400"/>
              <a:buAutoNum type="arabicPeriod"/>
            </a:pPr>
            <a:r>
              <a:rPr lang="en-US"/>
              <a:t>For a supercomputer that runs one massive simulation at a time </a:t>
            </a:r>
            <a:endParaRPr/>
          </a:p>
          <a:p>
            <a:pPr indent="-349250" lvl="1" marL="914400" rtl="0" algn="l">
              <a:lnSpc>
                <a:spcPct val="115000"/>
              </a:lnSpc>
              <a:spcBef>
                <a:spcPts val="0"/>
              </a:spcBef>
              <a:spcAft>
                <a:spcPts val="0"/>
              </a:spcAft>
              <a:buSzPts val="1900"/>
              <a:buAutoNum type="alphaLcPeriod" startAt="2"/>
            </a:pPr>
            <a:r>
              <a:rPr lang="en-US"/>
              <a:t>Physical naming</a:t>
            </a:r>
            <a:endParaRPr/>
          </a:p>
          <a:p>
            <a:pPr indent="0" lvl="0" marL="914400" rtl="0" algn="l">
              <a:lnSpc>
                <a:spcPct val="115000"/>
              </a:lnSpc>
              <a:spcBef>
                <a:spcPts val="0"/>
              </a:spcBef>
              <a:spcAft>
                <a:spcPts val="0"/>
              </a:spcAft>
              <a:buSzPts val="2400"/>
              <a:buNone/>
            </a:pPr>
            <a:r>
              <a:t/>
            </a:r>
            <a:endParaRPr/>
          </a:p>
          <a:p>
            <a:pPr indent="-381000" lvl="0" marL="457200" rtl="0" algn="l">
              <a:lnSpc>
                <a:spcPct val="115000"/>
              </a:lnSpc>
              <a:spcBef>
                <a:spcPts val="0"/>
              </a:spcBef>
              <a:spcAft>
                <a:spcPts val="0"/>
              </a:spcAft>
              <a:buSzPts val="2400"/>
              <a:buAutoNum type="arabicPeriod"/>
            </a:pPr>
            <a:r>
              <a:rPr lang="en-US"/>
              <a:t>On your phone</a:t>
            </a:r>
            <a:endParaRPr/>
          </a:p>
          <a:p>
            <a:pPr indent="-349250" lvl="1" marL="914400" rtl="0" algn="l">
              <a:lnSpc>
                <a:spcPct val="115000"/>
              </a:lnSpc>
              <a:spcBef>
                <a:spcPts val="0"/>
              </a:spcBef>
              <a:spcAft>
                <a:spcPts val="0"/>
              </a:spcAft>
              <a:buSzPts val="1900"/>
              <a:buAutoNum type="alphaLcPeriod" startAt="2"/>
            </a:pPr>
            <a:r>
              <a:rPr lang="en-US"/>
              <a:t>Virtual naming</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2fe4f8f4b01_4_1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Abstractions</a:t>
            </a:r>
            <a:endParaRPr/>
          </a:p>
        </p:txBody>
      </p:sp>
      <p:sp>
        <p:nvSpPr>
          <p:cNvPr id="170" name="Google Shape;170;g2fe4f8f4b01_4_12"/>
          <p:cNvSpPr txBox="1"/>
          <p:nvPr>
            <p:ph idx="1" type="body"/>
          </p:nvPr>
        </p:nvSpPr>
        <p:spPr>
          <a:xfrm>
            <a:off x="2687233" y="1536633"/>
            <a:ext cx="9089100" cy="4555200"/>
          </a:xfrm>
          <a:prstGeom prst="rect">
            <a:avLst/>
          </a:prstGeom>
          <a:noFill/>
          <a:ln>
            <a:noFill/>
          </a:ln>
        </p:spPr>
        <p:txBody>
          <a:bodyPr anchorCtr="0" anchor="t" bIns="121900" lIns="121900" spcFirstLastPara="1" rIns="121900" wrap="square" tIns="121900">
            <a:normAutofit/>
          </a:bodyPr>
          <a:lstStyle/>
          <a:p>
            <a:pPr indent="-457200" lvl="0" marL="609600" rtl="0" algn="l">
              <a:lnSpc>
                <a:spcPct val="115000"/>
              </a:lnSpc>
              <a:spcBef>
                <a:spcPts val="0"/>
              </a:spcBef>
              <a:spcAft>
                <a:spcPts val="0"/>
              </a:spcAft>
              <a:buSzPts val="2400"/>
              <a:buChar char="●"/>
            </a:pPr>
            <a:r>
              <a:rPr lang="en-US"/>
              <a:t>How can two different computers exchange data?</a:t>
            </a:r>
            <a:endParaRPr/>
          </a:p>
          <a:p>
            <a:pPr indent="-425450" lvl="1" marL="1219200" rtl="0" algn="l">
              <a:lnSpc>
                <a:spcPct val="115000"/>
              </a:lnSpc>
              <a:spcBef>
                <a:spcPts val="0"/>
              </a:spcBef>
              <a:spcAft>
                <a:spcPts val="0"/>
              </a:spcAft>
              <a:buSzPts val="1900"/>
              <a:buChar char="○"/>
            </a:pPr>
            <a:r>
              <a:rPr lang="en-US"/>
              <a:t>Complex process, involves many different components, links, etc.</a:t>
            </a:r>
            <a:endParaRPr/>
          </a:p>
          <a:p>
            <a:pPr indent="-425450" lvl="1" marL="1219200" rtl="0" algn="l">
              <a:lnSpc>
                <a:spcPct val="115000"/>
              </a:lnSpc>
              <a:spcBef>
                <a:spcPts val="0"/>
              </a:spcBef>
              <a:spcAft>
                <a:spcPts val="0"/>
              </a:spcAft>
              <a:buSzPts val="1900"/>
              <a:buChar char="○"/>
            </a:pPr>
            <a:r>
              <a:rPr lang="en-US"/>
              <a:t>Computers may have different hardware, operating systems, …</a:t>
            </a:r>
            <a:endParaRPr/>
          </a:p>
          <a:p>
            <a:pPr indent="-457200" lvl="0" marL="609600" rtl="0" algn="l">
              <a:lnSpc>
                <a:spcPct val="115000"/>
              </a:lnSpc>
              <a:spcBef>
                <a:spcPts val="1300"/>
              </a:spcBef>
              <a:spcAft>
                <a:spcPts val="0"/>
              </a:spcAft>
              <a:buSzPts val="2400"/>
              <a:buChar char="●"/>
            </a:pPr>
            <a:r>
              <a:rPr b="1" lang="en-US"/>
              <a:t>Abstractions </a:t>
            </a:r>
            <a:r>
              <a:rPr lang="en-US"/>
              <a:t>avoid us having to worry about this</a:t>
            </a:r>
            <a:endParaRPr/>
          </a:p>
          <a:p>
            <a:pPr indent="-425450" lvl="1" marL="1219200" rtl="0" algn="l">
              <a:lnSpc>
                <a:spcPct val="115000"/>
              </a:lnSpc>
              <a:spcBef>
                <a:spcPts val="0"/>
              </a:spcBef>
              <a:spcAft>
                <a:spcPts val="0"/>
              </a:spcAft>
              <a:buSzPts val="1900"/>
              <a:buChar char="○"/>
            </a:pPr>
            <a:r>
              <a:rPr lang="en-US"/>
              <a:t>A way of reducing implementation complexity into simpler concepts</a:t>
            </a:r>
            <a:endParaRPr/>
          </a:p>
          <a:p>
            <a:pPr indent="-425450" lvl="1" marL="1219200" rtl="0" algn="l">
              <a:lnSpc>
                <a:spcPct val="115000"/>
              </a:lnSpc>
              <a:spcBef>
                <a:spcPts val="0"/>
              </a:spcBef>
              <a:spcAft>
                <a:spcPts val="0"/>
              </a:spcAft>
              <a:buSzPts val="1900"/>
              <a:buChar char="○"/>
            </a:pPr>
            <a:r>
              <a:rPr lang="en-US"/>
              <a:t>Focus on their </a:t>
            </a:r>
            <a:r>
              <a:rPr i="1" lang="en-US"/>
              <a:t>abstraction paradigm</a:t>
            </a:r>
            <a:endParaRPr/>
          </a:p>
          <a:p>
            <a:pPr indent="-457200" lvl="0" marL="609600" rtl="0" algn="l">
              <a:lnSpc>
                <a:spcPct val="115000"/>
              </a:lnSpc>
              <a:spcBef>
                <a:spcPts val="1300"/>
              </a:spcBef>
              <a:spcAft>
                <a:spcPts val="0"/>
              </a:spcAft>
              <a:buSzPts val="2400"/>
              <a:buChar char="●"/>
            </a:pPr>
            <a:r>
              <a:rPr lang="en-US"/>
              <a:t>Many examples for abstractions in modern systems</a:t>
            </a:r>
            <a:endParaRPr/>
          </a:p>
          <a:p>
            <a:pPr indent="-425450" lvl="1" marL="1219200" rtl="0" algn="l">
              <a:lnSpc>
                <a:spcPct val="115000"/>
              </a:lnSpc>
              <a:spcBef>
                <a:spcPts val="0"/>
              </a:spcBef>
              <a:spcAft>
                <a:spcPts val="0"/>
              </a:spcAft>
              <a:buSzPts val="1900"/>
              <a:buChar char="○"/>
            </a:pPr>
            <a:r>
              <a:rPr lang="en-US"/>
              <a:t> Files, Terminals (TTYs), …</a:t>
            </a:r>
            <a:endParaRPr/>
          </a:p>
          <a:p>
            <a:pPr indent="-457200" lvl="0" marL="609600" rtl="0" algn="l">
              <a:lnSpc>
                <a:spcPct val="115000"/>
              </a:lnSpc>
              <a:spcBef>
                <a:spcPts val="1600"/>
              </a:spcBef>
              <a:spcAft>
                <a:spcPts val="1600"/>
              </a:spcAft>
              <a:buSzPts val="2400"/>
              <a:buChar char="●"/>
            </a:pPr>
            <a:r>
              <a:rPr lang="en-US"/>
              <a:t>Today: </a:t>
            </a:r>
            <a:r>
              <a:rPr i="1" lang="en-US"/>
              <a:t>sockets</a:t>
            </a:r>
            <a:r>
              <a:rPr lang="en-US"/>
              <a:t>!</a:t>
            </a:r>
            <a:endParaRPr/>
          </a:p>
        </p:txBody>
      </p:sp>
      <p:pic>
        <p:nvPicPr>
          <p:cNvPr id="171" name="Google Shape;171;g2fe4f8f4b01_4_12"/>
          <p:cNvPicPr preferRelativeResize="0"/>
          <p:nvPr/>
        </p:nvPicPr>
        <p:blipFill rotWithShape="1">
          <a:blip r:embed="rId3">
            <a:alphaModFix/>
          </a:blip>
          <a:srcRect b="0" l="0" r="0" t="0"/>
          <a:stretch/>
        </p:blipFill>
        <p:spPr>
          <a:xfrm>
            <a:off x="818233" y="3320950"/>
            <a:ext cx="986566" cy="986566"/>
          </a:xfrm>
          <a:prstGeom prst="rect">
            <a:avLst/>
          </a:prstGeom>
          <a:noFill/>
          <a:ln>
            <a:noFill/>
          </a:ln>
        </p:spPr>
      </p:pic>
      <p:pic>
        <p:nvPicPr>
          <p:cNvPr id="172" name="Google Shape;172;g2fe4f8f4b01_4_12"/>
          <p:cNvPicPr preferRelativeResize="0"/>
          <p:nvPr/>
        </p:nvPicPr>
        <p:blipFill rotWithShape="1">
          <a:blip r:embed="rId4">
            <a:alphaModFix/>
          </a:blip>
          <a:srcRect b="0" l="0" r="0" t="0"/>
          <a:stretch/>
        </p:blipFill>
        <p:spPr>
          <a:xfrm>
            <a:off x="724800" y="1536643"/>
            <a:ext cx="763601" cy="763601"/>
          </a:xfrm>
          <a:prstGeom prst="rect">
            <a:avLst/>
          </a:prstGeom>
          <a:noFill/>
          <a:ln>
            <a:noFill/>
          </a:ln>
        </p:spPr>
      </p:pic>
      <p:pic>
        <p:nvPicPr>
          <p:cNvPr id="173" name="Google Shape;173;g2fe4f8f4b01_4_12"/>
          <p:cNvPicPr preferRelativeResize="0"/>
          <p:nvPr/>
        </p:nvPicPr>
        <p:blipFill rotWithShape="1">
          <a:blip r:embed="rId4">
            <a:alphaModFix/>
          </a:blip>
          <a:srcRect b="0" l="0" r="0" t="0"/>
          <a:stretch/>
        </p:blipFill>
        <p:spPr>
          <a:xfrm>
            <a:off x="1253967" y="5328243"/>
            <a:ext cx="763601" cy="763601"/>
          </a:xfrm>
          <a:prstGeom prst="rect">
            <a:avLst/>
          </a:prstGeom>
          <a:noFill/>
          <a:ln>
            <a:noFill/>
          </a:ln>
        </p:spPr>
      </p:pic>
      <p:cxnSp>
        <p:nvCxnSpPr>
          <p:cNvPr id="174" name="Google Shape;174;g2fe4f8f4b01_4_12"/>
          <p:cNvCxnSpPr>
            <a:stCxn id="172" idx="2"/>
            <a:endCxn id="171" idx="0"/>
          </p:cNvCxnSpPr>
          <p:nvPr/>
        </p:nvCxnSpPr>
        <p:spPr>
          <a:xfrm flipH="1" rot="-5400000">
            <a:off x="698750" y="2708094"/>
            <a:ext cx="1020600" cy="204900"/>
          </a:xfrm>
          <a:prstGeom prst="curvedConnector3">
            <a:avLst>
              <a:gd fmla="val 49512" name="adj1"/>
            </a:avLst>
          </a:prstGeom>
          <a:noFill/>
          <a:ln cap="flat" cmpd="sng" w="38100">
            <a:solidFill>
              <a:schemeClr val="dk2"/>
            </a:solidFill>
            <a:prstDash val="solid"/>
            <a:round/>
            <a:headEnd len="sm" w="sm" type="none"/>
            <a:tailEnd len="sm" w="sm" type="none"/>
          </a:ln>
        </p:spPr>
      </p:cxnSp>
      <p:cxnSp>
        <p:nvCxnSpPr>
          <p:cNvPr id="175" name="Google Shape;175;g2fe4f8f4b01_4_12"/>
          <p:cNvCxnSpPr>
            <a:stCxn id="171" idx="2"/>
            <a:endCxn id="173" idx="0"/>
          </p:cNvCxnSpPr>
          <p:nvPr/>
        </p:nvCxnSpPr>
        <p:spPr>
          <a:xfrm flipH="1" rot="-5400000">
            <a:off x="963366" y="4655666"/>
            <a:ext cx="1020600" cy="324300"/>
          </a:xfrm>
          <a:prstGeom prst="curvedConnector3">
            <a:avLst>
              <a:gd fmla="val 49996" name="adj1"/>
            </a:avLst>
          </a:prstGeom>
          <a:noFill/>
          <a:ln cap="flat" cmpd="sng" w="38100">
            <a:solidFill>
              <a:schemeClr val="dk2"/>
            </a:solidFill>
            <a:prstDash val="solid"/>
            <a:round/>
            <a:headEnd len="sm" w="sm" type="none"/>
            <a:tailEnd len="sm" w="sm"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What are sockets? And connections?</a:t>
            </a:r>
            <a:endParaRPr/>
          </a:p>
        </p:txBody>
      </p:sp>
      <p:sp>
        <p:nvSpPr>
          <p:cNvPr id="181" name="Google Shape;181;p3"/>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p>
            <a:pPr indent="-457200" lvl="0" marL="609600" rtl="0" algn="l">
              <a:lnSpc>
                <a:spcPct val="115000"/>
              </a:lnSpc>
              <a:spcBef>
                <a:spcPts val="0"/>
              </a:spcBef>
              <a:spcAft>
                <a:spcPts val="0"/>
              </a:spcAft>
              <a:buSzPts val="2400"/>
              <a:buChar char="●"/>
            </a:pPr>
            <a:r>
              <a:rPr b="1" lang="en-US"/>
              <a:t>Connection</a:t>
            </a:r>
            <a:endParaRPr/>
          </a:p>
          <a:p>
            <a:pPr indent="-425450" lvl="1" marL="1219200" rtl="0" algn="l">
              <a:lnSpc>
                <a:spcPct val="115000"/>
              </a:lnSpc>
              <a:spcBef>
                <a:spcPts val="0"/>
              </a:spcBef>
              <a:spcAft>
                <a:spcPts val="0"/>
              </a:spcAft>
              <a:buSzPts val="1900"/>
              <a:buChar char="○"/>
            </a:pPr>
            <a:r>
              <a:rPr lang="en-US"/>
              <a:t>Many different definitions!</a:t>
            </a:r>
            <a:endParaRPr/>
          </a:p>
          <a:p>
            <a:pPr indent="-425450" lvl="1" marL="1219200" rtl="0" algn="l">
              <a:lnSpc>
                <a:spcPct val="115000"/>
              </a:lnSpc>
              <a:spcBef>
                <a:spcPts val="0"/>
              </a:spcBef>
              <a:spcAft>
                <a:spcPts val="0"/>
              </a:spcAft>
              <a:buSzPts val="1900"/>
              <a:buChar char="○"/>
            </a:pPr>
            <a:r>
              <a:rPr lang="en-US"/>
              <a:t>In this context: an </a:t>
            </a:r>
            <a:r>
              <a:rPr i="1" lang="en-US"/>
              <a:t>established</a:t>
            </a:r>
            <a:r>
              <a:rPr lang="en-US"/>
              <a:t> method to communicate between</a:t>
            </a:r>
            <a:br>
              <a:rPr lang="en-US"/>
            </a:br>
            <a:r>
              <a:rPr lang="en-US"/>
              <a:t>          a process on one host (A)        and        a process on another host (B)</a:t>
            </a:r>
            <a:endParaRPr/>
          </a:p>
          <a:p>
            <a:pPr indent="-425450" lvl="1" marL="1219200" rtl="0" algn="l">
              <a:lnSpc>
                <a:spcPct val="115000"/>
              </a:lnSpc>
              <a:spcBef>
                <a:spcPts val="0"/>
              </a:spcBef>
              <a:spcAft>
                <a:spcPts val="0"/>
              </a:spcAft>
              <a:buSzPts val="1900"/>
              <a:buChar char="○"/>
            </a:pPr>
            <a:r>
              <a:rPr lang="en-US"/>
              <a:t>A </a:t>
            </a:r>
            <a:r>
              <a:rPr i="1" lang="en-US"/>
              <a:t>communication channel</a:t>
            </a:r>
            <a:endParaRPr i="1"/>
          </a:p>
          <a:p>
            <a:pPr indent="-425450" lvl="1" marL="1219200" rtl="0" algn="l">
              <a:lnSpc>
                <a:spcPct val="115000"/>
              </a:lnSpc>
              <a:spcBef>
                <a:spcPts val="0"/>
              </a:spcBef>
              <a:spcAft>
                <a:spcPts val="0"/>
              </a:spcAft>
              <a:buSzPts val="1900"/>
              <a:buChar char="○"/>
            </a:pPr>
            <a:r>
              <a:rPr lang="en-US"/>
              <a:t>An abstraction; in this case spanning multiple (physical) systems</a:t>
            </a:r>
            <a:endParaRPr/>
          </a:p>
          <a:p>
            <a:pPr indent="-457200" lvl="0" marL="609600" rtl="0" algn="l">
              <a:lnSpc>
                <a:spcPct val="115000"/>
              </a:lnSpc>
              <a:spcBef>
                <a:spcPts val="1300"/>
              </a:spcBef>
              <a:spcAft>
                <a:spcPts val="0"/>
              </a:spcAft>
              <a:buSzPts val="2400"/>
              <a:buChar char="●"/>
            </a:pPr>
            <a:r>
              <a:rPr b="1" lang="en-US"/>
              <a:t>Socket</a:t>
            </a:r>
            <a:endParaRPr/>
          </a:p>
          <a:p>
            <a:pPr indent="-425450" lvl="1" marL="1219200" rtl="0" algn="l">
              <a:lnSpc>
                <a:spcPct val="115000"/>
              </a:lnSpc>
              <a:spcBef>
                <a:spcPts val="0"/>
              </a:spcBef>
              <a:spcAft>
                <a:spcPts val="0"/>
              </a:spcAft>
              <a:buSzPts val="1900"/>
              <a:buChar char="○"/>
            </a:pPr>
            <a:r>
              <a:rPr lang="en-US"/>
              <a:t>An </a:t>
            </a:r>
            <a:r>
              <a:rPr i="1" lang="en-US"/>
              <a:t>endpoint</a:t>
            </a:r>
            <a:r>
              <a:rPr lang="en-US"/>
              <a:t> of a given connection</a:t>
            </a:r>
            <a:endParaRPr/>
          </a:p>
          <a:p>
            <a:pPr indent="-425450" lvl="2" marL="1828800" rtl="0" algn="l">
              <a:lnSpc>
                <a:spcPct val="115000"/>
              </a:lnSpc>
              <a:spcBef>
                <a:spcPts val="0"/>
              </a:spcBef>
              <a:spcAft>
                <a:spcPts val="0"/>
              </a:spcAft>
              <a:buSzPts val="1900"/>
              <a:buChar char="■"/>
            </a:pPr>
            <a:r>
              <a:rPr lang="en-US"/>
              <a:t>Connections are established between two sockets</a:t>
            </a:r>
            <a:endParaRPr/>
          </a:p>
          <a:p>
            <a:pPr indent="-425450" lvl="1" marL="1219200" rtl="0" algn="l">
              <a:lnSpc>
                <a:spcPct val="115000"/>
              </a:lnSpc>
              <a:spcBef>
                <a:spcPts val="0"/>
              </a:spcBef>
              <a:spcAft>
                <a:spcPts val="0"/>
              </a:spcAft>
              <a:buSzPts val="1900"/>
              <a:buChar char="○"/>
            </a:pPr>
            <a:r>
              <a:rPr lang="en-US"/>
              <a:t>Just another abstraction! The </a:t>
            </a:r>
            <a:r>
              <a:rPr i="1" lang="en-US"/>
              <a:t>system-local</a:t>
            </a:r>
            <a:r>
              <a:rPr lang="en-US"/>
              <a:t> abstraction of a connection</a:t>
            </a:r>
            <a:endParaRPr/>
          </a:p>
        </p:txBody>
      </p:sp>
      <p:sp>
        <p:nvSpPr>
          <p:cNvPr id="182" name="Google Shape;182;p3"/>
          <p:cNvSpPr/>
          <p:nvPr/>
        </p:nvSpPr>
        <p:spPr>
          <a:xfrm>
            <a:off x="5280067" y="2883933"/>
            <a:ext cx="1290901" cy="222194"/>
          </a:xfrm>
          <a:custGeom>
            <a:rect b="b" l="l" r="r" t="t"/>
            <a:pathLst>
              <a:path extrusionOk="0" h="6666" w="38728">
                <a:moveTo>
                  <a:pt x="0" y="0"/>
                </a:moveTo>
                <a:cubicBezTo>
                  <a:pt x="3260" y="1108"/>
                  <a:pt x="13105" y="6585"/>
                  <a:pt x="19560" y="6650"/>
                </a:cubicBezTo>
                <a:cubicBezTo>
                  <a:pt x="26015" y="6715"/>
                  <a:pt x="35533" y="1434"/>
                  <a:pt x="38728" y="391"/>
                </a:cubicBezTo>
              </a:path>
            </a:pathLst>
          </a:cu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Client – Server Communication</a:t>
            </a:r>
            <a:endParaRPr/>
          </a:p>
        </p:txBody>
      </p:sp>
      <p:sp>
        <p:nvSpPr>
          <p:cNvPr id="188" name="Google Shape;188;p4"/>
          <p:cNvSpPr txBox="1"/>
          <p:nvPr>
            <p:ph idx="1" type="body"/>
          </p:nvPr>
        </p:nvSpPr>
        <p:spPr>
          <a:xfrm>
            <a:off x="415600" y="2284100"/>
            <a:ext cx="5333100" cy="2816400"/>
          </a:xfrm>
          <a:prstGeom prst="rect">
            <a:avLst/>
          </a:prstGeom>
          <a:noFill/>
          <a:ln>
            <a:noFill/>
          </a:ln>
        </p:spPr>
        <p:txBody>
          <a:bodyPr anchorCtr="0" anchor="t" bIns="121900" lIns="121900" spcFirstLastPara="1" rIns="121900" wrap="square" tIns="121900">
            <a:normAutofit/>
          </a:bodyPr>
          <a:lstStyle/>
          <a:p>
            <a:pPr indent="0" lvl="0" marL="0" rtl="0" algn="l">
              <a:lnSpc>
                <a:spcPct val="115000"/>
              </a:lnSpc>
              <a:spcBef>
                <a:spcPts val="0"/>
              </a:spcBef>
              <a:spcAft>
                <a:spcPts val="0"/>
              </a:spcAft>
              <a:buSzPts val="1900"/>
              <a:buNone/>
            </a:pPr>
            <a:r>
              <a:rPr b="1" lang="en-US"/>
              <a:t>Client</a:t>
            </a:r>
            <a:endParaRPr b="1"/>
          </a:p>
          <a:p>
            <a:pPr indent="-425450" lvl="0" marL="609600" rtl="0" algn="l">
              <a:lnSpc>
                <a:spcPct val="115000"/>
              </a:lnSpc>
              <a:spcBef>
                <a:spcPts val="1300"/>
              </a:spcBef>
              <a:spcAft>
                <a:spcPts val="0"/>
              </a:spcAft>
              <a:buSzPts val="1900"/>
              <a:buChar char="●"/>
            </a:pPr>
            <a:r>
              <a:rPr i="1" lang="en-US"/>
              <a:t>Actively</a:t>
            </a:r>
            <a:r>
              <a:rPr lang="en-US"/>
              <a:t> </a:t>
            </a:r>
            <a:r>
              <a:rPr b="1" lang="en-US"/>
              <a:t>initiates</a:t>
            </a:r>
            <a:r>
              <a:rPr lang="en-US"/>
              <a:t> the connection</a:t>
            </a:r>
            <a:endParaRPr/>
          </a:p>
          <a:p>
            <a:pPr indent="-425450" lvl="0" marL="609600" rtl="0" algn="l">
              <a:lnSpc>
                <a:spcPct val="115000"/>
              </a:lnSpc>
              <a:spcBef>
                <a:spcPts val="1300"/>
              </a:spcBef>
              <a:spcAft>
                <a:spcPts val="0"/>
              </a:spcAft>
              <a:buSzPts val="1900"/>
              <a:buChar char="●"/>
            </a:pPr>
            <a:r>
              <a:rPr lang="en-US"/>
              <a:t>Typically “sometimes on” (e.g., web browser on your phone / laptop)</a:t>
            </a:r>
            <a:endParaRPr/>
          </a:p>
          <a:p>
            <a:pPr indent="-425450" lvl="0" marL="609600" rtl="0" algn="l">
              <a:lnSpc>
                <a:spcPct val="115000"/>
              </a:lnSpc>
              <a:spcBef>
                <a:spcPts val="1300"/>
              </a:spcBef>
              <a:spcAft>
                <a:spcPts val="1300"/>
              </a:spcAft>
              <a:buSzPts val="1900"/>
              <a:buChar char="●"/>
            </a:pPr>
            <a:r>
              <a:rPr lang="en-US"/>
              <a:t>Needs to </a:t>
            </a:r>
            <a:r>
              <a:rPr i="1" lang="en-US"/>
              <a:t>dial</a:t>
            </a:r>
            <a:r>
              <a:rPr lang="en-US"/>
              <a:t> the server</a:t>
            </a:r>
            <a:br>
              <a:rPr lang="en-US"/>
            </a:br>
            <a:r>
              <a:rPr lang="en-US"/>
              <a:t>→ thus requires its address!</a:t>
            </a:r>
            <a:endParaRPr/>
          </a:p>
        </p:txBody>
      </p:sp>
      <p:sp>
        <p:nvSpPr>
          <p:cNvPr id="189" name="Google Shape;189;p4"/>
          <p:cNvSpPr txBox="1"/>
          <p:nvPr>
            <p:ph idx="2" type="body"/>
          </p:nvPr>
        </p:nvSpPr>
        <p:spPr>
          <a:xfrm>
            <a:off x="6443200" y="2284100"/>
            <a:ext cx="5333100" cy="2816400"/>
          </a:xfrm>
          <a:prstGeom prst="rect">
            <a:avLst/>
          </a:prstGeom>
          <a:noFill/>
          <a:ln>
            <a:noFill/>
          </a:ln>
        </p:spPr>
        <p:txBody>
          <a:bodyPr anchorCtr="0" anchor="t" bIns="121900" lIns="121900" spcFirstLastPara="1" rIns="121900" wrap="square" tIns="121900">
            <a:normAutofit/>
          </a:bodyPr>
          <a:lstStyle/>
          <a:p>
            <a:pPr indent="0" lvl="0" marL="0" rtl="0" algn="l">
              <a:lnSpc>
                <a:spcPct val="115000"/>
              </a:lnSpc>
              <a:spcBef>
                <a:spcPts val="0"/>
              </a:spcBef>
              <a:spcAft>
                <a:spcPts val="0"/>
              </a:spcAft>
              <a:buSzPts val="1900"/>
              <a:buNone/>
            </a:pPr>
            <a:r>
              <a:rPr b="1" lang="en-US"/>
              <a:t>Server</a:t>
            </a:r>
            <a:endParaRPr b="1"/>
          </a:p>
          <a:p>
            <a:pPr indent="-425450" lvl="0" marL="609600" rtl="0" algn="l">
              <a:lnSpc>
                <a:spcPct val="115000"/>
              </a:lnSpc>
              <a:spcBef>
                <a:spcPts val="1600"/>
              </a:spcBef>
              <a:spcAft>
                <a:spcPts val="0"/>
              </a:spcAft>
              <a:buSzPts val="1900"/>
              <a:buChar char="●"/>
            </a:pPr>
            <a:r>
              <a:rPr i="1" lang="en-US"/>
              <a:t>Passively</a:t>
            </a:r>
            <a:r>
              <a:rPr lang="en-US"/>
              <a:t> </a:t>
            </a:r>
            <a:r>
              <a:rPr b="1" lang="en-US"/>
              <a:t>listens</a:t>
            </a:r>
            <a:r>
              <a:rPr lang="en-US"/>
              <a:t> for and </a:t>
            </a:r>
            <a:r>
              <a:rPr b="1" lang="en-US"/>
              <a:t>accepts</a:t>
            </a:r>
            <a:r>
              <a:rPr lang="en-US"/>
              <a:t> connections</a:t>
            </a:r>
            <a:endParaRPr/>
          </a:p>
          <a:p>
            <a:pPr indent="-425450" lvl="0" marL="609600" rtl="0" algn="l">
              <a:lnSpc>
                <a:spcPct val="115000"/>
              </a:lnSpc>
              <a:spcBef>
                <a:spcPts val="1300"/>
              </a:spcBef>
              <a:spcAft>
                <a:spcPts val="0"/>
              </a:spcAft>
              <a:buSzPts val="1900"/>
              <a:buChar char="●"/>
            </a:pPr>
            <a:r>
              <a:rPr lang="en-US"/>
              <a:t>Typically “always on” (e.g., web server for </a:t>
            </a:r>
            <a:r>
              <a:rPr lang="en-US" u="sng">
                <a:solidFill>
                  <a:schemeClr val="hlink"/>
                </a:solidFill>
                <a:hlinkClick r:id="rId3"/>
              </a:rPr>
              <a:t>google.com</a:t>
            </a:r>
            <a:r>
              <a:rPr lang="en-US"/>
              <a:t> in some data center)</a:t>
            </a:r>
            <a:endParaRPr/>
          </a:p>
          <a:p>
            <a:pPr indent="-425450" lvl="0" marL="609600" rtl="0" algn="l">
              <a:lnSpc>
                <a:spcPct val="115000"/>
              </a:lnSpc>
              <a:spcBef>
                <a:spcPts val="1300"/>
              </a:spcBef>
              <a:spcAft>
                <a:spcPts val="1300"/>
              </a:spcAft>
              <a:buSzPts val="1900"/>
              <a:buChar char="●"/>
            </a:pPr>
            <a:r>
              <a:rPr lang="en-US"/>
              <a:t>Must be reachable under some address</a:t>
            </a:r>
            <a:endParaRPr/>
          </a:p>
        </p:txBody>
      </p:sp>
      <p:sp>
        <p:nvSpPr>
          <p:cNvPr id="190" name="Google Shape;190;p4"/>
          <p:cNvSpPr txBox="1"/>
          <p:nvPr>
            <p:ph idx="1" type="body"/>
          </p:nvPr>
        </p:nvSpPr>
        <p:spPr>
          <a:xfrm>
            <a:off x="415600" y="1470200"/>
            <a:ext cx="11360700" cy="553200"/>
          </a:xfrm>
          <a:prstGeom prst="rect">
            <a:avLst/>
          </a:prstGeom>
          <a:noFill/>
          <a:ln>
            <a:noFill/>
          </a:ln>
        </p:spPr>
        <p:txBody>
          <a:bodyPr anchorCtr="0" anchor="t" bIns="121900" lIns="121900" spcFirstLastPara="1" rIns="121900" wrap="square" tIns="121900">
            <a:normAutofit/>
          </a:bodyPr>
          <a:lstStyle/>
          <a:p>
            <a:pPr indent="-425450" lvl="0" marL="609600" rtl="0" algn="l">
              <a:lnSpc>
                <a:spcPct val="115000"/>
              </a:lnSpc>
              <a:spcBef>
                <a:spcPts val="0"/>
              </a:spcBef>
              <a:spcAft>
                <a:spcPts val="0"/>
              </a:spcAft>
              <a:buSzPts val="1900"/>
              <a:buChar char="●"/>
            </a:pPr>
            <a:r>
              <a:rPr lang="en-US"/>
              <a:t>A </a:t>
            </a:r>
            <a:r>
              <a:rPr i="1" lang="en-US"/>
              <a:t>paradigm</a:t>
            </a:r>
            <a:r>
              <a:rPr lang="en-US"/>
              <a:t> describing how a connection is initiated between two sockets</a:t>
            </a:r>
            <a:endParaRPr/>
          </a:p>
        </p:txBody>
      </p:sp>
      <p:sp>
        <p:nvSpPr>
          <p:cNvPr id="191" name="Google Shape;191;p4"/>
          <p:cNvSpPr txBox="1"/>
          <p:nvPr/>
        </p:nvSpPr>
        <p:spPr>
          <a:xfrm>
            <a:off x="431400" y="5296225"/>
            <a:ext cx="11631300" cy="11997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rPr b="0" i="0" lang="en-US" sz="1900" u="none" cap="none" strike="noStrike">
                <a:solidFill>
                  <a:schemeClr val="dk2"/>
                </a:solidFill>
                <a:latin typeface="Arial"/>
                <a:ea typeface="Arial"/>
                <a:cs typeface="Arial"/>
                <a:sym typeface="Arial"/>
              </a:rPr>
              <a:t>Recall: a connection is established between two processes on some hosts</a:t>
            </a:r>
            <a:endParaRPr b="0" i="0" sz="19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0" i="0" lang="en-US" sz="1900" u="none" cap="none" strike="noStrike">
                <a:solidFill>
                  <a:schemeClr val="dk2"/>
                </a:solidFill>
                <a:latin typeface="Arial"/>
                <a:ea typeface="Arial"/>
                <a:cs typeface="Arial"/>
                <a:sym typeface="Arial"/>
              </a:rPr>
              <a:t>Thus, an </a:t>
            </a:r>
            <a:r>
              <a:rPr b="0" i="1" lang="en-US" sz="1900" u="none" cap="none" strike="noStrike">
                <a:solidFill>
                  <a:schemeClr val="dk2"/>
                </a:solidFill>
                <a:latin typeface="Arial"/>
                <a:ea typeface="Arial"/>
                <a:cs typeface="Arial"/>
                <a:sym typeface="Arial"/>
              </a:rPr>
              <a:t>address</a:t>
            </a:r>
            <a:r>
              <a:rPr b="0" i="0" lang="en-US" sz="1900" u="none" cap="none" strike="noStrike">
                <a:solidFill>
                  <a:schemeClr val="dk2"/>
                </a:solidFill>
                <a:latin typeface="Arial"/>
                <a:ea typeface="Arial"/>
                <a:cs typeface="Arial"/>
                <a:sym typeface="Arial"/>
              </a:rPr>
              <a:t> is composed of a </a:t>
            </a:r>
            <a:r>
              <a:rPr b="0" i="0" lang="en-US" sz="1900" u="sng" cap="none" strike="noStrike">
                <a:solidFill>
                  <a:schemeClr val="dk2"/>
                </a:solidFill>
                <a:latin typeface="Arial"/>
                <a:ea typeface="Arial"/>
                <a:cs typeface="Arial"/>
                <a:sym typeface="Arial"/>
              </a:rPr>
              <a:t>host identifier</a:t>
            </a:r>
            <a:r>
              <a:rPr b="0" i="0" lang="en-US" sz="1900" u="none" cap="none" strike="noStrike">
                <a:solidFill>
                  <a:schemeClr val="dk2"/>
                </a:solidFill>
                <a:latin typeface="Arial"/>
                <a:ea typeface="Arial"/>
                <a:cs typeface="Arial"/>
                <a:sym typeface="Arial"/>
              </a:rPr>
              <a:t> (IP address) and a </a:t>
            </a:r>
            <a:r>
              <a:rPr b="0" i="0" lang="en-US" sz="1900" u="sng" cap="none" strike="noStrike">
                <a:solidFill>
                  <a:schemeClr val="dk2"/>
                </a:solidFill>
                <a:latin typeface="Arial"/>
                <a:ea typeface="Arial"/>
                <a:cs typeface="Arial"/>
                <a:sym typeface="Arial"/>
              </a:rPr>
              <a:t>process identifier</a:t>
            </a:r>
            <a:r>
              <a:rPr b="0" i="0" lang="en-US" sz="1900" u="none" cap="none" strike="noStrike">
                <a:solidFill>
                  <a:schemeClr val="dk2"/>
                </a:solidFill>
                <a:latin typeface="Arial"/>
                <a:ea typeface="Arial"/>
                <a:cs typeface="Arial"/>
                <a:sym typeface="Arial"/>
              </a:rPr>
              <a:t> (port number)</a:t>
            </a:r>
            <a:endParaRPr b="0" i="0" sz="1900" u="none" cap="none" strike="noStrike">
              <a:solidFill>
                <a:schemeClr val="dk2"/>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cxnSp>
        <p:nvCxnSpPr>
          <p:cNvPr id="196" name="Google Shape;196;p5"/>
          <p:cNvCxnSpPr/>
          <p:nvPr/>
        </p:nvCxnSpPr>
        <p:spPr>
          <a:xfrm rot="10800000">
            <a:off x="7265150" y="1065900"/>
            <a:ext cx="0" cy="5715000"/>
          </a:xfrm>
          <a:prstGeom prst="straightConnector1">
            <a:avLst/>
          </a:prstGeom>
          <a:noFill/>
          <a:ln cap="flat" cmpd="sng" w="9525">
            <a:solidFill>
              <a:srgbClr val="B7B7B7"/>
            </a:solidFill>
            <a:prstDash val="lgDash"/>
            <a:round/>
            <a:headEnd len="sm" w="sm" type="none"/>
            <a:tailEnd len="sm" w="sm" type="none"/>
          </a:ln>
        </p:spPr>
      </p:cxnSp>
      <p:sp>
        <p:nvSpPr>
          <p:cNvPr id="197" name="Google Shape;197;p5"/>
          <p:cNvSpPr txBox="1"/>
          <p:nvPr>
            <p:ph type="title"/>
          </p:nvPr>
        </p:nvSpPr>
        <p:spPr>
          <a:xfrm>
            <a:off x="838200" y="123675"/>
            <a:ext cx="10515600" cy="1025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800"/>
              <a:buFont typeface="Calibri"/>
              <a:buNone/>
            </a:pPr>
            <a:r>
              <a:rPr lang="en-US" sz="3800"/>
              <a:t>Stream Sockets (TCP): Connection-oriented </a:t>
            </a:r>
            <a:endParaRPr/>
          </a:p>
        </p:txBody>
      </p:sp>
      <p:sp>
        <p:nvSpPr>
          <p:cNvPr id="198" name="Google Shape;198;p5"/>
          <p:cNvSpPr txBox="1"/>
          <p:nvPr>
            <p:ph idx="12" type="sldNum"/>
          </p:nvPr>
        </p:nvSpPr>
        <p:spPr>
          <a:xfrm>
            <a:off x="9296400" y="6432550"/>
            <a:ext cx="2743200" cy="365100"/>
          </a:xfrm>
          <a:prstGeom prst="rect">
            <a:avLst/>
          </a:prstGeom>
          <a:noFill/>
          <a:ln>
            <a:noFill/>
          </a:ln>
        </p:spPr>
        <p:txBody>
          <a:bodyPr anchorCtr="0" anchor="ctr" bIns="45700" lIns="91425" spcFirstLastPara="1" rIns="91425" wrap="square" tIns="45700">
            <a:norm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
        <p:nvSpPr>
          <p:cNvPr id="199" name="Google Shape;199;p5"/>
          <p:cNvSpPr txBox="1"/>
          <p:nvPr/>
        </p:nvSpPr>
        <p:spPr>
          <a:xfrm>
            <a:off x="3640139" y="1385839"/>
            <a:ext cx="16716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Create a socket</a:t>
            </a:r>
            <a:endParaRPr b="0" i="0" sz="1400" u="none" cap="none" strike="noStrike">
              <a:solidFill>
                <a:srgbClr val="000000"/>
              </a:solidFill>
              <a:latin typeface="Arial"/>
              <a:ea typeface="Arial"/>
              <a:cs typeface="Arial"/>
              <a:sym typeface="Arial"/>
            </a:endParaRPr>
          </a:p>
        </p:txBody>
      </p:sp>
      <p:sp>
        <p:nvSpPr>
          <p:cNvPr id="200" name="Google Shape;200;p5"/>
          <p:cNvSpPr txBox="1"/>
          <p:nvPr/>
        </p:nvSpPr>
        <p:spPr>
          <a:xfrm>
            <a:off x="1689100" y="2074725"/>
            <a:ext cx="1917600" cy="8145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Bind the socket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Calibri"/>
                <a:ea typeface="Calibri"/>
                <a:cs typeface="Calibri"/>
                <a:sym typeface="Calibri"/>
              </a:rPr>
              <a:t>(assign to a given host and port identifier)</a:t>
            </a:r>
            <a:endParaRPr b="0" i="0" sz="1400" u="none" cap="none" strike="noStrike">
              <a:solidFill>
                <a:srgbClr val="000000"/>
              </a:solidFill>
              <a:latin typeface="Arial"/>
              <a:ea typeface="Arial"/>
              <a:cs typeface="Arial"/>
              <a:sym typeface="Arial"/>
            </a:endParaRPr>
          </a:p>
        </p:txBody>
      </p:sp>
      <p:sp>
        <p:nvSpPr>
          <p:cNvPr id="201" name="Google Shape;201;p5"/>
          <p:cNvSpPr txBox="1"/>
          <p:nvPr/>
        </p:nvSpPr>
        <p:spPr>
          <a:xfrm>
            <a:off x="1300164" y="3192464"/>
            <a:ext cx="2694000" cy="6000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Listen for client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Calibri"/>
                <a:ea typeface="Calibri"/>
                <a:cs typeface="Calibri"/>
                <a:sym typeface="Calibri"/>
              </a:rPr>
              <a:t>(Wait for incoming connections)</a:t>
            </a:r>
            <a:endParaRPr b="0" i="0" sz="1400" u="none" cap="none" strike="noStrike">
              <a:solidFill>
                <a:srgbClr val="000000"/>
              </a:solidFill>
              <a:latin typeface="Arial"/>
              <a:ea typeface="Arial"/>
              <a:cs typeface="Arial"/>
              <a:sym typeface="Arial"/>
            </a:endParaRPr>
          </a:p>
        </p:txBody>
      </p:sp>
      <p:sp>
        <p:nvSpPr>
          <p:cNvPr id="202" name="Google Shape;202;p5"/>
          <p:cNvSpPr txBox="1"/>
          <p:nvPr/>
        </p:nvSpPr>
        <p:spPr>
          <a:xfrm>
            <a:off x="1638301" y="4200525"/>
            <a:ext cx="20178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Accept connection</a:t>
            </a:r>
            <a:endParaRPr b="0" i="0" sz="1400" u="none" cap="none" strike="noStrike">
              <a:solidFill>
                <a:srgbClr val="000000"/>
              </a:solidFill>
              <a:latin typeface="Arial"/>
              <a:ea typeface="Arial"/>
              <a:cs typeface="Arial"/>
              <a:sym typeface="Arial"/>
            </a:endParaRPr>
          </a:p>
        </p:txBody>
      </p:sp>
      <p:sp>
        <p:nvSpPr>
          <p:cNvPr id="203" name="Google Shape;203;p5"/>
          <p:cNvSpPr txBox="1"/>
          <p:nvPr/>
        </p:nvSpPr>
        <p:spPr>
          <a:xfrm>
            <a:off x="4773739" y="4996050"/>
            <a:ext cx="18129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Receive Data</a:t>
            </a:r>
            <a:endParaRPr b="0" i="0" sz="1400" u="none" cap="none" strike="noStrike">
              <a:solidFill>
                <a:srgbClr val="000000"/>
              </a:solidFill>
              <a:latin typeface="Arial"/>
              <a:ea typeface="Arial"/>
              <a:cs typeface="Arial"/>
              <a:sym typeface="Arial"/>
            </a:endParaRPr>
          </a:p>
        </p:txBody>
      </p:sp>
      <p:sp>
        <p:nvSpPr>
          <p:cNvPr id="204" name="Google Shape;204;p5"/>
          <p:cNvSpPr txBox="1"/>
          <p:nvPr/>
        </p:nvSpPr>
        <p:spPr>
          <a:xfrm>
            <a:off x="4773751" y="5839725"/>
            <a:ext cx="18129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Send data</a:t>
            </a:r>
            <a:endParaRPr b="0" i="0" sz="1400" u="none" cap="none" strike="noStrike">
              <a:solidFill>
                <a:srgbClr val="000000"/>
              </a:solidFill>
              <a:latin typeface="Arial"/>
              <a:ea typeface="Arial"/>
              <a:cs typeface="Arial"/>
              <a:sym typeface="Arial"/>
            </a:endParaRPr>
          </a:p>
        </p:txBody>
      </p:sp>
      <p:sp>
        <p:nvSpPr>
          <p:cNvPr id="205" name="Google Shape;205;p5"/>
          <p:cNvSpPr txBox="1"/>
          <p:nvPr/>
        </p:nvSpPr>
        <p:spPr>
          <a:xfrm>
            <a:off x="3983039" y="898501"/>
            <a:ext cx="9858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Calibri"/>
                <a:ea typeface="Calibri"/>
                <a:cs typeface="Calibri"/>
                <a:sym typeface="Calibri"/>
              </a:rPr>
              <a:t>Server</a:t>
            </a:r>
            <a:endParaRPr b="0" i="0" sz="1400" u="none" cap="none" strike="noStrike">
              <a:solidFill>
                <a:srgbClr val="000000"/>
              </a:solidFill>
              <a:latin typeface="Arial"/>
              <a:ea typeface="Arial"/>
              <a:cs typeface="Arial"/>
              <a:sym typeface="Arial"/>
            </a:endParaRPr>
          </a:p>
        </p:txBody>
      </p:sp>
      <p:sp>
        <p:nvSpPr>
          <p:cNvPr id="206" name="Google Shape;206;p5"/>
          <p:cNvSpPr txBox="1"/>
          <p:nvPr/>
        </p:nvSpPr>
        <p:spPr>
          <a:xfrm>
            <a:off x="9628189" y="2297113"/>
            <a:ext cx="9048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Calibri"/>
                <a:ea typeface="Calibri"/>
                <a:cs typeface="Calibri"/>
                <a:sym typeface="Calibri"/>
              </a:rPr>
              <a:t>Client</a:t>
            </a:r>
            <a:endParaRPr b="0" i="0" sz="1400" u="none" cap="none" strike="noStrike">
              <a:solidFill>
                <a:srgbClr val="000000"/>
              </a:solidFill>
              <a:latin typeface="Arial"/>
              <a:ea typeface="Arial"/>
              <a:cs typeface="Arial"/>
              <a:sym typeface="Arial"/>
            </a:endParaRPr>
          </a:p>
        </p:txBody>
      </p:sp>
      <p:sp>
        <p:nvSpPr>
          <p:cNvPr id="207" name="Google Shape;207;p5"/>
          <p:cNvSpPr txBox="1"/>
          <p:nvPr/>
        </p:nvSpPr>
        <p:spPr>
          <a:xfrm>
            <a:off x="9139239" y="2936875"/>
            <a:ext cx="1862100" cy="3684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Create a socket</a:t>
            </a:r>
            <a:endParaRPr b="0" i="0" sz="1400" u="none" cap="none" strike="noStrike">
              <a:solidFill>
                <a:srgbClr val="000000"/>
              </a:solidFill>
              <a:latin typeface="Arial"/>
              <a:ea typeface="Arial"/>
              <a:cs typeface="Arial"/>
              <a:sym typeface="Arial"/>
            </a:endParaRPr>
          </a:p>
        </p:txBody>
      </p:sp>
      <p:sp>
        <p:nvSpPr>
          <p:cNvPr id="208" name="Google Shape;208;p5"/>
          <p:cNvSpPr txBox="1"/>
          <p:nvPr/>
        </p:nvSpPr>
        <p:spPr>
          <a:xfrm>
            <a:off x="9139239" y="3652838"/>
            <a:ext cx="1862100" cy="3684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Connect to server</a:t>
            </a:r>
            <a:endParaRPr b="0" i="0" sz="1400" u="none" cap="none" strike="noStrike">
              <a:solidFill>
                <a:srgbClr val="000000"/>
              </a:solidFill>
              <a:latin typeface="Arial"/>
              <a:ea typeface="Arial"/>
              <a:cs typeface="Arial"/>
              <a:sym typeface="Arial"/>
            </a:endParaRPr>
          </a:p>
        </p:txBody>
      </p:sp>
      <p:sp>
        <p:nvSpPr>
          <p:cNvPr id="209" name="Google Shape;209;p5"/>
          <p:cNvSpPr txBox="1"/>
          <p:nvPr/>
        </p:nvSpPr>
        <p:spPr>
          <a:xfrm>
            <a:off x="9139239" y="4691064"/>
            <a:ext cx="18621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Send data</a:t>
            </a:r>
            <a:endParaRPr b="0" i="0" sz="1400" u="none" cap="none" strike="noStrike">
              <a:solidFill>
                <a:srgbClr val="000000"/>
              </a:solidFill>
              <a:latin typeface="Arial"/>
              <a:ea typeface="Arial"/>
              <a:cs typeface="Arial"/>
              <a:sym typeface="Arial"/>
            </a:endParaRPr>
          </a:p>
        </p:txBody>
      </p:sp>
      <p:cxnSp>
        <p:nvCxnSpPr>
          <p:cNvPr id="210" name="Google Shape;210;p5"/>
          <p:cNvCxnSpPr/>
          <p:nvPr/>
        </p:nvCxnSpPr>
        <p:spPr>
          <a:xfrm>
            <a:off x="10069513" y="3330576"/>
            <a:ext cx="0" cy="308100"/>
          </a:xfrm>
          <a:prstGeom prst="straightConnector1">
            <a:avLst/>
          </a:prstGeom>
          <a:noFill/>
          <a:ln cap="flat" cmpd="sng" w="25400">
            <a:solidFill>
              <a:schemeClr val="dk1"/>
            </a:solidFill>
            <a:prstDash val="solid"/>
            <a:round/>
            <a:headEnd len="sm" w="sm" type="none"/>
            <a:tailEnd len="lg" w="lg" type="triangle"/>
          </a:ln>
        </p:spPr>
      </p:cxnSp>
      <p:cxnSp>
        <p:nvCxnSpPr>
          <p:cNvPr id="211" name="Google Shape;211;p5"/>
          <p:cNvCxnSpPr/>
          <p:nvPr/>
        </p:nvCxnSpPr>
        <p:spPr>
          <a:xfrm>
            <a:off x="10069513" y="4021139"/>
            <a:ext cx="0" cy="676200"/>
          </a:xfrm>
          <a:prstGeom prst="straightConnector1">
            <a:avLst/>
          </a:prstGeom>
          <a:noFill/>
          <a:ln cap="flat" cmpd="sng" w="25400">
            <a:solidFill>
              <a:schemeClr val="dk1"/>
            </a:solidFill>
            <a:prstDash val="solid"/>
            <a:round/>
            <a:headEnd len="sm" w="sm" type="none"/>
            <a:tailEnd len="lg" w="lg" type="triangle"/>
          </a:ln>
        </p:spPr>
      </p:cxnSp>
      <p:sp>
        <p:nvSpPr>
          <p:cNvPr id="212" name="Google Shape;212;p5"/>
          <p:cNvSpPr txBox="1"/>
          <p:nvPr/>
        </p:nvSpPr>
        <p:spPr>
          <a:xfrm rot="-354771">
            <a:off x="5115080" y="3806434"/>
            <a:ext cx="2283147" cy="36824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establish connection </a:t>
            </a:r>
            <a:endParaRPr b="0" i="0" sz="1400" u="none" cap="none" strike="noStrike">
              <a:solidFill>
                <a:srgbClr val="000000"/>
              </a:solidFill>
              <a:latin typeface="Arial"/>
              <a:ea typeface="Arial"/>
              <a:cs typeface="Arial"/>
              <a:sym typeface="Arial"/>
            </a:endParaRPr>
          </a:p>
        </p:txBody>
      </p:sp>
      <p:sp>
        <p:nvSpPr>
          <p:cNvPr id="213" name="Google Shape;213;p5"/>
          <p:cNvSpPr txBox="1"/>
          <p:nvPr/>
        </p:nvSpPr>
        <p:spPr>
          <a:xfrm rot="-451633">
            <a:off x="7402507" y="4691554"/>
            <a:ext cx="1516064" cy="36824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data (request)</a:t>
            </a:r>
            <a:endParaRPr b="0" i="0" sz="1400" u="none" cap="none" strike="noStrike">
              <a:solidFill>
                <a:srgbClr val="000000"/>
              </a:solidFill>
              <a:latin typeface="Arial"/>
              <a:ea typeface="Arial"/>
              <a:cs typeface="Arial"/>
              <a:sym typeface="Arial"/>
            </a:endParaRPr>
          </a:p>
        </p:txBody>
      </p:sp>
      <p:sp>
        <p:nvSpPr>
          <p:cNvPr id="214" name="Google Shape;214;p5"/>
          <p:cNvSpPr txBox="1"/>
          <p:nvPr/>
        </p:nvSpPr>
        <p:spPr>
          <a:xfrm>
            <a:off x="9139239" y="6097589"/>
            <a:ext cx="18621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Receive data</a:t>
            </a:r>
            <a:endParaRPr b="0" i="0" sz="1400" u="none" cap="none" strike="noStrike">
              <a:solidFill>
                <a:srgbClr val="000000"/>
              </a:solidFill>
              <a:latin typeface="Arial"/>
              <a:ea typeface="Arial"/>
              <a:cs typeface="Arial"/>
              <a:sym typeface="Arial"/>
            </a:endParaRPr>
          </a:p>
        </p:txBody>
      </p:sp>
      <p:cxnSp>
        <p:nvCxnSpPr>
          <p:cNvPr id="215" name="Google Shape;215;p5"/>
          <p:cNvCxnSpPr>
            <a:stCxn id="204" idx="3"/>
            <a:endCxn id="214" idx="1"/>
          </p:cNvCxnSpPr>
          <p:nvPr/>
        </p:nvCxnSpPr>
        <p:spPr>
          <a:xfrm>
            <a:off x="6586651" y="6024675"/>
            <a:ext cx="2552700" cy="258000"/>
          </a:xfrm>
          <a:prstGeom prst="straightConnector1">
            <a:avLst/>
          </a:prstGeom>
          <a:noFill/>
          <a:ln cap="flat" cmpd="sng" w="25400">
            <a:solidFill>
              <a:schemeClr val="dk1"/>
            </a:solidFill>
            <a:prstDash val="solid"/>
            <a:round/>
            <a:headEnd len="sm" w="sm" type="none"/>
            <a:tailEnd len="lg" w="lg" type="triangle"/>
          </a:ln>
        </p:spPr>
      </p:cxnSp>
      <p:sp>
        <p:nvSpPr>
          <p:cNvPr id="216" name="Google Shape;216;p5"/>
          <p:cNvSpPr txBox="1"/>
          <p:nvPr/>
        </p:nvSpPr>
        <p:spPr>
          <a:xfrm rot="348527">
            <a:off x="7403156" y="5840625"/>
            <a:ext cx="1271630" cy="3681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data (reply)</a:t>
            </a:r>
            <a:endParaRPr b="0" i="0" sz="1400" u="none" cap="none" strike="noStrike">
              <a:solidFill>
                <a:srgbClr val="000000"/>
              </a:solidFill>
              <a:latin typeface="Arial"/>
              <a:ea typeface="Arial"/>
              <a:cs typeface="Arial"/>
              <a:sym typeface="Arial"/>
            </a:endParaRPr>
          </a:p>
        </p:txBody>
      </p:sp>
      <p:cxnSp>
        <p:nvCxnSpPr>
          <p:cNvPr id="217" name="Google Shape;217;p5"/>
          <p:cNvCxnSpPr/>
          <p:nvPr/>
        </p:nvCxnSpPr>
        <p:spPr>
          <a:xfrm>
            <a:off x="10069513" y="5043489"/>
            <a:ext cx="0" cy="1025400"/>
          </a:xfrm>
          <a:prstGeom prst="straightConnector1">
            <a:avLst/>
          </a:prstGeom>
          <a:noFill/>
          <a:ln cap="flat" cmpd="sng" w="25400">
            <a:solidFill>
              <a:schemeClr val="dk1"/>
            </a:solidFill>
            <a:prstDash val="solid"/>
            <a:round/>
            <a:headEnd len="sm" w="sm" type="none"/>
            <a:tailEnd len="lg" w="lg" type="triangle"/>
          </a:ln>
        </p:spPr>
      </p:cxnSp>
      <p:sp>
        <p:nvSpPr>
          <p:cNvPr id="218" name="Google Shape;218;p5"/>
          <p:cNvSpPr txBox="1"/>
          <p:nvPr/>
        </p:nvSpPr>
        <p:spPr>
          <a:xfrm>
            <a:off x="287339" y="1436689"/>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socket()</a:t>
            </a:r>
            <a:endParaRPr b="0" i="0" sz="1800" u="none" cap="none" strike="noStrike">
              <a:solidFill>
                <a:srgbClr val="000000"/>
              </a:solidFill>
              <a:latin typeface="Open Sans"/>
              <a:ea typeface="Open Sans"/>
              <a:cs typeface="Open Sans"/>
              <a:sym typeface="Open Sans"/>
            </a:endParaRPr>
          </a:p>
        </p:txBody>
      </p:sp>
      <p:sp>
        <p:nvSpPr>
          <p:cNvPr id="219" name="Google Shape;219;p5"/>
          <p:cNvSpPr txBox="1"/>
          <p:nvPr/>
        </p:nvSpPr>
        <p:spPr>
          <a:xfrm>
            <a:off x="287339" y="2403475"/>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a:t>
            </a:r>
            <a:endParaRPr b="0" i="0" sz="1800" u="none" cap="none" strike="noStrike">
              <a:solidFill>
                <a:srgbClr val="000000"/>
              </a:solidFill>
              <a:latin typeface="Open Sans"/>
              <a:ea typeface="Open Sans"/>
              <a:cs typeface="Open Sans"/>
              <a:sym typeface="Open Sans"/>
            </a:endParaRPr>
          </a:p>
        </p:txBody>
      </p:sp>
      <p:sp>
        <p:nvSpPr>
          <p:cNvPr id="220" name="Google Shape;220;p5"/>
          <p:cNvSpPr txBox="1"/>
          <p:nvPr/>
        </p:nvSpPr>
        <p:spPr>
          <a:xfrm>
            <a:off x="285751" y="3308350"/>
            <a:ext cx="10080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listen()</a:t>
            </a:r>
            <a:endParaRPr b="0" i="0" sz="1800" u="none" cap="none" strike="noStrike">
              <a:solidFill>
                <a:srgbClr val="000000"/>
              </a:solidFill>
              <a:latin typeface="Open Sans"/>
              <a:ea typeface="Open Sans"/>
              <a:cs typeface="Open Sans"/>
              <a:sym typeface="Open Sans"/>
            </a:endParaRPr>
          </a:p>
        </p:txBody>
      </p:sp>
      <p:sp>
        <p:nvSpPr>
          <p:cNvPr id="221" name="Google Shape;221;p5"/>
          <p:cNvSpPr txBox="1"/>
          <p:nvPr/>
        </p:nvSpPr>
        <p:spPr>
          <a:xfrm>
            <a:off x="287351" y="4200525"/>
            <a:ext cx="1085400" cy="371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accept()</a:t>
            </a:r>
            <a:endParaRPr b="0" i="0" sz="1800" u="none" cap="none" strike="noStrike">
              <a:solidFill>
                <a:srgbClr val="000000"/>
              </a:solidFill>
              <a:latin typeface="Open Sans"/>
              <a:ea typeface="Open Sans"/>
              <a:cs typeface="Open Sans"/>
              <a:sym typeface="Open Sans"/>
            </a:endParaRPr>
          </a:p>
        </p:txBody>
      </p:sp>
      <p:sp>
        <p:nvSpPr>
          <p:cNvPr id="222" name="Google Shape;222;p5"/>
          <p:cNvSpPr txBox="1"/>
          <p:nvPr/>
        </p:nvSpPr>
        <p:spPr>
          <a:xfrm>
            <a:off x="326789" y="4981800"/>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read()</a:t>
            </a:r>
            <a:endParaRPr b="0" i="0" sz="1800" u="none" cap="none" strike="noStrike">
              <a:solidFill>
                <a:srgbClr val="000000"/>
              </a:solidFill>
              <a:latin typeface="Open Sans"/>
              <a:ea typeface="Open Sans"/>
              <a:cs typeface="Open Sans"/>
              <a:sym typeface="Open Sans"/>
            </a:endParaRPr>
          </a:p>
        </p:txBody>
      </p:sp>
      <p:sp>
        <p:nvSpPr>
          <p:cNvPr id="223" name="Google Shape;223;p5"/>
          <p:cNvSpPr txBox="1"/>
          <p:nvPr/>
        </p:nvSpPr>
        <p:spPr>
          <a:xfrm>
            <a:off x="197701" y="5761575"/>
            <a:ext cx="1008000" cy="369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write()</a:t>
            </a:r>
            <a:endParaRPr b="0" i="0" sz="1800" u="none" cap="none" strike="noStrike">
              <a:solidFill>
                <a:srgbClr val="000000"/>
              </a:solidFill>
              <a:latin typeface="Open Sans"/>
              <a:ea typeface="Open Sans"/>
              <a:cs typeface="Open Sans"/>
              <a:sym typeface="Open Sans"/>
            </a:endParaRPr>
          </a:p>
        </p:txBody>
      </p:sp>
      <p:sp>
        <p:nvSpPr>
          <p:cNvPr id="224" name="Google Shape;224;p5"/>
          <p:cNvSpPr txBox="1"/>
          <p:nvPr/>
        </p:nvSpPr>
        <p:spPr>
          <a:xfrm>
            <a:off x="11022014" y="2943225"/>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socket()</a:t>
            </a:r>
            <a:endParaRPr b="0" i="0" sz="1400" u="none" cap="none" strike="noStrike">
              <a:solidFill>
                <a:srgbClr val="000000"/>
              </a:solidFill>
              <a:latin typeface="Arial"/>
              <a:ea typeface="Arial"/>
              <a:cs typeface="Arial"/>
              <a:sym typeface="Arial"/>
            </a:endParaRPr>
          </a:p>
        </p:txBody>
      </p:sp>
      <p:sp>
        <p:nvSpPr>
          <p:cNvPr id="225" name="Google Shape;225;p5"/>
          <p:cNvSpPr txBox="1"/>
          <p:nvPr/>
        </p:nvSpPr>
        <p:spPr>
          <a:xfrm>
            <a:off x="11022014" y="36464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connect()</a:t>
            </a:r>
            <a:endParaRPr b="0" i="0" sz="1400" u="none" cap="none" strike="noStrike">
              <a:solidFill>
                <a:srgbClr val="000000"/>
              </a:solidFill>
              <a:latin typeface="Arial"/>
              <a:ea typeface="Arial"/>
              <a:cs typeface="Arial"/>
              <a:sym typeface="Arial"/>
            </a:endParaRPr>
          </a:p>
        </p:txBody>
      </p:sp>
      <p:sp>
        <p:nvSpPr>
          <p:cNvPr id="226" name="Google Shape;226;p5"/>
          <p:cNvSpPr txBox="1"/>
          <p:nvPr/>
        </p:nvSpPr>
        <p:spPr>
          <a:xfrm>
            <a:off x="11022014" y="46624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write()</a:t>
            </a:r>
            <a:endParaRPr b="0" i="0" sz="1400" u="none" cap="none" strike="noStrike">
              <a:solidFill>
                <a:srgbClr val="000000"/>
              </a:solidFill>
              <a:latin typeface="Arial"/>
              <a:ea typeface="Arial"/>
              <a:cs typeface="Arial"/>
              <a:sym typeface="Arial"/>
            </a:endParaRPr>
          </a:p>
        </p:txBody>
      </p:sp>
      <p:sp>
        <p:nvSpPr>
          <p:cNvPr id="227" name="Google Shape;227;p5"/>
          <p:cNvSpPr txBox="1"/>
          <p:nvPr/>
        </p:nvSpPr>
        <p:spPr>
          <a:xfrm>
            <a:off x="11022014" y="61102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read()</a:t>
            </a:r>
            <a:endParaRPr b="0" i="0" sz="1400" u="none" cap="none" strike="noStrike">
              <a:solidFill>
                <a:srgbClr val="000000"/>
              </a:solidFill>
              <a:latin typeface="Arial"/>
              <a:ea typeface="Arial"/>
              <a:cs typeface="Arial"/>
              <a:sym typeface="Arial"/>
            </a:endParaRPr>
          </a:p>
        </p:txBody>
      </p:sp>
      <p:pic>
        <p:nvPicPr>
          <p:cNvPr id="228" name="Google Shape;228;p5"/>
          <p:cNvPicPr preferRelativeResize="0"/>
          <p:nvPr/>
        </p:nvPicPr>
        <p:blipFill rotWithShape="1">
          <a:blip r:embed="rId3">
            <a:alphaModFix/>
          </a:blip>
          <a:srcRect b="0" l="0" r="0" t="0"/>
          <a:stretch/>
        </p:blipFill>
        <p:spPr>
          <a:xfrm>
            <a:off x="2437650" y="1360500"/>
            <a:ext cx="420600" cy="420600"/>
          </a:xfrm>
          <a:prstGeom prst="rect">
            <a:avLst/>
          </a:prstGeom>
          <a:noFill/>
          <a:ln>
            <a:noFill/>
          </a:ln>
        </p:spPr>
      </p:pic>
      <p:cxnSp>
        <p:nvCxnSpPr>
          <p:cNvPr id="229" name="Google Shape;229;p5"/>
          <p:cNvCxnSpPr>
            <a:stCxn id="199" idx="1"/>
            <a:endCxn id="228" idx="3"/>
          </p:cNvCxnSpPr>
          <p:nvPr/>
        </p:nvCxnSpPr>
        <p:spPr>
          <a:xfrm rot="10800000">
            <a:off x="2858339" y="1570789"/>
            <a:ext cx="781800" cy="0"/>
          </a:xfrm>
          <a:prstGeom prst="straightConnector1">
            <a:avLst/>
          </a:prstGeom>
          <a:noFill/>
          <a:ln cap="flat" cmpd="sng" w="28575">
            <a:solidFill>
              <a:schemeClr val="dk2"/>
            </a:solidFill>
            <a:prstDash val="solid"/>
            <a:round/>
            <a:headEnd len="sm" w="sm" type="none"/>
            <a:tailEnd len="med" w="med" type="triangle"/>
          </a:ln>
        </p:spPr>
      </p:cxnSp>
      <p:cxnSp>
        <p:nvCxnSpPr>
          <p:cNvPr id="230" name="Google Shape;230;p5"/>
          <p:cNvCxnSpPr>
            <a:stCxn id="228" idx="2"/>
            <a:endCxn id="200" idx="0"/>
          </p:cNvCxnSpPr>
          <p:nvPr/>
        </p:nvCxnSpPr>
        <p:spPr>
          <a:xfrm>
            <a:off x="2647950" y="1781100"/>
            <a:ext cx="0" cy="293700"/>
          </a:xfrm>
          <a:prstGeom prst="straightConnector1">
            <a:avLst/>
          </a:prstGeom>
          <a:noFill/>
          <a:ln cap="flat" cmpd="sng" w="28575">
            <a:solidFill>
              <a:schemeClr val="dk2"/>
            </a:solidFill>
            <a:prstDash val="solid"/>
            <a:round/>
            <a:headEnd len="sm" w="sm" type="none"/>
            <a:tailEnd len="med" w="med" type="triangle"/>
          </a:ln>
        </p:spPr>
      </p:cxnSp>
      <p:cxnSp>
        <p:nvCxnSpPr>
          <p:cNvPr id="231" name="Google Shape;231;p5"/>
          <p:cNvCxnSpPr>
            <a:stCxn id="200" idx="2"/>
            <a:endCxn id="201" idx="0"/>
          </p:cNvCxnSpPr>
          <p:nvPr/>
        </p:nvCxnSpPr>
        <p:spPr>
          <a:xfrm flipH="1">
            <a:off x="2647300" y="2889225"/>
            <a:ext cx="600" cy="303300"/>
          </a:xfrm>
          <a:prstGeom prst="straightConnector1">
            <a:avLst/>
          </a:prstGeom>
          <a:noFill/>
          <a:ln cap="flat" cmpd="sng" w="28575">
            <a:solidFill>
              <a:schemeClr val="dk2"/>
            </a:solidFill>
            <a:prstDash val="solid"/>
            <a:round/>
            <a:headEnd len="sm" w="sm" type="none"/>
            <a:tailEnd len="med" w="med" type="triangle"/>
          </a:ln>
        </p:spPr>
      </p:cxnSp>
      <p:cxnSp>
        <p:nvCxnSpPr>
          <p:cNvPr id="232" name="Google Shape;232;p5"/>
          <p:cNvCxnSpPr>
            <a:stCxn id="201" idx="2"/>
            <a:endCxn id="202" idx="0"/>
          </p:cNvCxnSpPr>
          <p:nvPr/>
        </p:nvCxnSpPr>
        <p:spPr>
          <a:xfrm>
            <a:off x="2647164" y="3792464"/>
            <a:ext cx="0" cy="408000"/>
          </a:xfrm>
          <a:prstGeom prst="straightConnector1">
            <a:avLst/>
          </a:prstGeom>
          <a:noFill/>
          <a:ln cap="flat" cmpd="sng" w="28575">
            <a:solidFill>
              <a:schemeClr val="dk2"/>
            </a:solidFill>
            <a:prstDash val="solid"/>
            <a:round/>
            <a:headEnd len="sm" w="sm" type="none"/>
            <a:tailEnd len="med" w="med" type="triangle"/>
          </a:ln>
        </p:spPr>
      </p:cxnSp>
      <p:pic>
        <p:nvPicPr>
          <p:cNvPr id="233" name="Google Shape;233;p5"/>
          <p:cNvPicPr preferRelativeResize="0"/>
          <p:nvPr/>
        </p:nvPicPr>
        <p:blipFill rotWithShape="1">
          <a:blip r:embed="rId3">
            <a:alphaModFix/>
          </a:blip>
          <a:srcRect b="0" l="0" r="0" t="0"/>
          <a:stretch/>
        </p:blipFill>
        <p:spPr>
          <a:xfrm>
            <a:off x="3885400" y="4970700"/>
            <a:ext cx="420600" cy="420600"/>
          </a:xfrm>
          <a:prstGeom prst="rect">
            <a:avLst/>
          </a:prstGeom>
          <a:noFill/>
          <a:ln>
            <a:noFill/>
          </a:ln>
        </p:spPr>
      </p:pic>
      <p:cxnSp>
        <p:nvCxnSpPr>
          <p:cNvPr id="234" name="Google Shape;234;p5"/>
          <p:cNvCxnSpPr>
            <a:stCxn id="202" idx="2"/>
            <a:endCxn id="233" idx="1"/>
          </p:cNvCxnSpPr>
          <p:nvPr/>
        </p:nvCxnSpPr>
        <p:spPr>
          <a:xfrm flipH="1" rot="-5400000">
            <a:off x="2961001" y="4256625"/>
            <a:ext cx="610500" cy="1238100"/>
          </a:xfrm>
          <a:prstGeom prst="bentConnector2">
            <a:avLst/>
          </a:prstGeom>
          <a:noFill/>
          <a:ln cap="flat" cmpd="sng" w="28575">
            <a:solidFill>
              <a:schemeClr val="dk2"/>
            </a:solidFill>
            <a:prstDash val="solid"/>
            <a:round/>
            <a:headEnd len="sm" w="sm" type="none"/>
            <a:tailEnd len="med" w="med" type="triangle"/>
          </a:ln>
        </p:spPr>
      </p:cxnSp>
      <p:cxnSp>
        <p:nvCxnSpPr>
          <p:cNvPr id="235" name="Google Shape;235;p5"/>
          <p:cNvCxnSpPr>
            <a:stCxn id="209" idx="1"/>
            <a:endCxn id="203" idx="3"/>
          </p:cNvCxnSpPr>
          <p:nvPr/>
        </p:nvCxnSpPr>
        <p:spPr>
          <a:xfrm flipH="1">
            <a:off x="6586539" y="4876014"/>
            <a:ext cx="2552700" cy="305100"/>
          </a:xfrm>
          <a:prstGeom prst="straightConnector1">
            <a:avLst/>
          </a:prstGeom>
          <a:noFill/>
          <a:ln cap="flat" cmpd="sng" w="28575">
            <a:solidFill>
              <a:schemeClr val="dk2"/>
            </a:solidFill>
            <a:prstDash val="solid"/>
            <a:round/>
            <a:headEnd len="sm" w="sm" type="none"/>
            <a:tailEnd len="med" w="med" type="triangle"/>
          </a:ln>
        </p:spPr>
      </p:cxnSp>
      <p:cxnSp>
        <p:nvCxnSpPr>
          <p:cNvPr id="236" name="Google Shape;236;p5"/>
          <p:cNvCxnSpPr>
            <a:stCxn id="233" idx="3"/>
            <a:endCxn id="203" idx="1"/>
          </p:cNvCxnSpPr>
          <p:nvPr/>
        </p:nvCxnSpPr>
        <p:spPr>
          <a:xfrm>
            <a:off x="4306000" y="5181000"/>
            <a:ext cx="467700" cy="0"/>
          </a:xfrm>
          <a:prstGeom prst="straightConnector1">
            <a:avLst/>
          </a:prstGeom>
          <a:noFill/>
          <a:ln cap="flat" cmpd="sng" w="28575">
            <a:solidFill>
              <a:schemeClr val="dk2"/>
            </a:solidFill>
            <a:prstDash val="solid"/>
            <a:round/>
            <a:headEnd len="sm" w="sm" type="none"/>
            <a:tailEnd len="med" w="med" type="triangle"/>
          </a:ln>
        </p:spPr>
      </p:cxnSp>
      <p:cxnSp>
        <p:nvCxnSpPr>
          <p:cNvPr id="237" name="Google Shape;237;p5"/>
          <p:cNvCxnSpPr>
            <a:stCxn id="233" idx="2"/>
            <a:endCxn id="204" idx="1"/>
          </p:cNvCxnSpPr>
          <p:nvPr/>
        </p:nvCxnSpPr>
        <p:spPr>
          <a:xfrm flipH="1" rot="-5400000">
            <a:off x="4118050" y="5368950"/>
            <a:ext cx="633300" cy="678000"/>
          </a:xfrm>
          <a:prstGeom prst="bentConnector2">
            <a:avLst/>
          </a:prstGeom>
          <a:noFill/>
          <a:ln cap="flat" cmpd="sng" w="28575">
            <a:solidFill>
              <a:schemeClr val="dk2"/>
            </a:solidFill>
            <a:prstDash val="solid"/>
            <a:round/>
            <a:headEnd len="sm" w="sm" type="none"/>
            <a:tailEnd len="med" w="med" type="triangle"/>
          </a:ln>
        </p:spPr>
      </p:cxnSp>
      <p:cxnSp>
        <p:nvCxnSpPr>
          <p:cNvPr id="238" name="Google Shape;238;p5"/>
          <p:cNvCxnSpPr>
            <a:endCxn id="202" idx="3"/>
          </p:cNvCxnSpPr>
          <p:nvPr/>
        </p:nvCxnSpPr>
        <p:spPr>
          <a:xfrm flipH="1">
            <a:off x="3656101" y="3837075"/>
            <a:ext cx="5483100" cy="548400"/>
          </a:xfrm>
          <a:prstGeom prst="straightConnector1">
            <a:avLst/>
          </a:prstGeom>
          <a:noFill/>
          <a:ln cap="flat" cmpd="sng" w="28575">
            <a:solidFill>
              <a:schemeClr val="dk2"/>
            </a:solidFill>
            <a:prstDash val="solid"/>
            <a:round/>
            <a:headEnd len="sm" w="sm" type="none"/>
            <a:tailEnd len="med" w="med" type="triangle"/>
          </a:ln>
        </p:spPr>
      </p:cxnSp>
      <p:sp>
        <p:nvSpPr>
          <p:cNvPr id="239" name="Google Shape;239;p5"/>
          <p:cNvSpPr/>
          <p:nvPr/>
        </p:nvSpPr>
        <p:spPr>
          <a:xfrm>
            <a:off x="3706575" y="1886338"/>
            <a:ext cx="1766100" cy="1066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1" lang="en-US" sz="1400" u="none" cap="none" strike="noStrike">
                <a:solidFill>
                  <a:srgbClr val="000000"/>
                </a:solidFill>
                <a:latin typeface="Open Sans"/>
                <a:ea typeface="Open Sans"/>
                <a:cs typeface="Open Sans"/>
                <a:sym typeface="Open Sans"/>
              </a:rPr>
              <a:t>Listening</a:t>
            </a:r>
            <a:r>
              <a:rPr b="0" i="0" lang="en-US" sz="1400" u="none" cap="none" strike="noStrike">
                <a:solidFill>
                  <a:srgbClr val="000000"/>
                </a:solidFill>
                <a:latin typeface="Open Sans"/>
                <a:ea typeface="Open Sans"/>
                <a:cs typeface="Open Sans"/>
                <a:sym typeface="Open Sans"/>
              </a:rPr>
              <a:t> socket</a:t>
            </a:r>
            <a:endParaRPr b="0" i="0" sz="1400" u="none" cap="none" strike="noStrike">
              <a:solidFill>
                <a:srgbClr val="000000"/>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Open Sans"/>
                <a:ea typeface="Open Sans"/>
                <a:cs typeface="Open Sans"/>
                <a:sym typeface="Open Sans"/>
              </a:rPr>
              <a:t>Bound to just the local host &amp; port address</a:t>
            </a:r>
            <a:endParaRPr b="0" i="0" sz="1100" u="none" cap="none" strike="noStrike">
              <a:solidFill>
                <a:srgbClr val="000000"/>
              </a:solidFill>
              <a:latin typeface="Open Sans"/>
              <a:ea typeface="Open Sans"/>
              <a:cs typeface="Open Sans"/>
              <a:sym typeface="Open Sans"/>
            </a:endParaRPr>
          </a:p>
        </p:txBody>
      </p:sp>
      <p:sp>
        <p:nvSpPr>
          <p:cNvPr id="240" name="Google Shape;240;p5"/>
          <p:cNvSpPr/>
          <p:nvPr/>
        </p:nvSpPr>
        <p:spPr>
          <a:xfrm>
            <a:off x="2057575" y="5414150"/>
            <a:ext cx="1766100" cy="1066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1" lang="en-US" sz="1400" u="none" cap="none" strike="noStrike">
                <a:solidFill>
                  <a:srgbClr val="000000"/>
                </a:solidFill>
                <a:latin typeface="Open Sans"/>
                <a:ea typeface="Open Sans"/>
                <a:cs typeface="Open Sans"/>
                <a:sym typeface="Open Sans"/>
              </a:rPr>
              <a:t>Connected</a:t>
            </a:r>
            <a:r>
              <a:rPr b="0" i="0" lang="en-US" sz="1400" u="none" cap="none" strike="noStrike">
                <a:solidFill>
                  <a:srgbClr val="000000"/>
                </a:solidFill>
                <a:latin typeface="Open Sans"/>
                <a:ea typeface="Open Sans"/>
                <a:cs typeface="Open Sans"/>
                <a:sym typeface="Open Sans"/>
              </a:rPr>
              <a:t> socket</a:t>
            </a:r>
            <a:endParaRPr b="0" i="0" sz="1400" u="none" cap="none" strike="noStrike">
              <a:solidFill>
                <a:srgbClr val="000000"/>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Open Sans"/>
                <a:ea typeface="Open Sans"/>
                <a:cs typeface="Open Sans"/>
                <a:sym typeface="Open Sans"/>
              </a:rPr>
              <a:t>Bound to both local and remote host &amp; port address</a:t>
            </a:r>
            <a:endParaRPr b="0" i="0" sz="1100" u="none" cap="none" strike="noStrike">
              <a:solidFill>
                <a:srgbClr val="000000"/>
              </a:solidFill>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6"/>
          <p:cNvSpPr txBox="1"/>
          <p:nvPr>
            <p:ph type="title"/>
          </p:nvPr>
        </p:nvSpPr>
        <p:spPr>
          <a:xfrm>
            <a:off x="838200" y="1365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800"/>
              <a:buFont typeface="Calibri"/>
              <a:buNone/>
            </a:pPr>
            <a:r>
              <a:rPr lang="en-US" sz="3800"/>
              <a:t>Datagram Sockets (UDP): Connectionless</a:t>
            </a:r>
            <a:endParaRPr/>
          </a:p>
        </p:txBody>
      </p:sp>
      <p:sp>
        <p:nvSpPr>
          <p:cNvPr id="246" name="Google Shape;246;p6"/>
          <p:cNvSpPr txBox="1"/>
          <p:nvPr>
            <p:ph idx="12" type="sldNum"/>
          </p:nvPr>
        </p:nvSpPr>
        <p:spPr>
          <a:xfrm>
            <a:off x="8690825" y="6343525"/>
            <a:ext cx="2743200" cy="365100"/>
          </a:xfrm>
          <a:prstGeom prst="rect">
            <a:avLst/>
          </a:prstGeom>
          <a:noFill/>
          <a:ln>
            <a:noFill/>
          </a:ln>
        </p:spPr>
        <p:txBody>
          <a:bodyPr anchorCtr="0" anchor="ctr" bIns="45700" lIns="91425" spcFirstLastPara="1" rIns="91425" wrap="square" tIns="45700">
            <a:norm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sz="1300">
                <a:solidFill>
                  <a:schemeClr val="dk2"/>
                </a:solidFill>
                <a:latin typeface="Arial"/>
                <a:ea typeface="Arial"/>
                <a:cs typeface="Arial"/>
                <a:sym typeface="Arial"/>
              </a:rPr>
              <a:t>‹#›</a:t>
            </a:fld>
            <a:endParaRPr sz="1300">
              <a:solidFill>
                <a:schemeClr val="dk2"/>
              </a:solidFill>
              <a:latin typeface="Arial"/>
              <a:ea typeface="Arial"/>
              <a:cs typeface="Arial"/>
              <a:sym typeface="Arial"/>
            </a:endParaRPr>
          </a:p>
        </p:txBody>
      </p:sp>
      <p:sp>
        <p:nvSpPr>
          <p:cNvPr id="247" name="Google Shape;247;p6"/>
          <p:cNvSpPr txBox="1"/>
          <p:nvPr/>
        </p:nvSpPr>
        <p:spPr>
          <a:xfrm>
            <a:off x="2749151" y="2400300"/>
            <a:ext cx="21228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Create a socket</a:t>
            </a:r>
            <a:endParaRPr b="0" i="0" sz="1400" u="none" cap="none" strike="noStrike">
              <a:solidFill>
                <a:srgbClr val="000000"/>
              </a:solidFill>
              <a:latin typeface="Open Sans"/>
              <a:ea typeface="Open Sans"/>
              <a:cs typeface="Open Sans"/>
              <a:sym typeface="Open Sans"/>
            </a:endParaRPr>
          </a:p>
        </p:txBody>
      </p:sp>
      <p:sp>
        <p:nvSpPr>
          <p:cNvPr id="248" name="Google Shape;248;p6"/>
          <p:cNvSpPr txBox="1"/>
          <p:nvPr/>
        </p:nvSpPr>
        <p:spPr>
          <a:xfrm>
            <a:off x="2749151" y="3092452"/>
            <a:ext cx="21228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 the socket</a:t>
            </a:r>
            <a:endParaRPr b="0" i="0" sz="1400" u="none" cap="none" strike="noStrike">
              <a:solidFill>
                <a:srgbClr val="000000"/>
              </a:solidFill>
              <a:latin typeface="Open Sans"/>
              <a:ea typeface="Open Sans"/>
              <a:cs typeface="Open Sans"/>
              <a:sym typeface="Open Sans"/>
            </a:endParaRPr>
          </a:p>
        </p:txBody>
      </p:sp>
      <p:sp>
        <p:nvSpPr>
          <p:cNvPr id="249" name="Google Shape;249;p6"/>
          <p:cNvSpPr txBox="1"/>
          <p:nvPr/>
        </p:nvSpPr>
        <p:spPr>
          <a:xfrm>
            <a:off x="2749151" y="4351346"/>
            <a:ext cx="21228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Receive data</a:t>
            </a:r>
            <a:endParaRPr b="0" i="0" sz="1400" u="none" cap="none" strike="noStrike">
              <a:solidFill>
                <a:srgbClr val="000000"/>
              </a:solidFill>
              <a:latin typeface="Open Sans"/>
              <a:ea typeface="Open Sans"/>
              <a:cs typeface="Open Sans"/>
              <a:sym typeface="Open Sans"/>
            </a:endParaRPr>
          </a:p>
        </p:txBody>
      </p:sp>
      <p:sp>
        <p:nvSpPr>
          <p:cNvPr id="250" name="Google Shape;250;p6"/>
          <p:cNvSpPr txBox="1"/>
          <p:nvPr/>
        </p:nvSpPr>
        <p:spPr>
          <a:xfrm>
            <a:off x="2749151" y="5335599"/>
            <a:ext cx="21228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Send data</a:t>
            </a:r>
            <a:endParaRPr b="0" i="0" sz="1400" u="none" cap="none" strike="noStrike">
              <a:solidFill>
                <a:srgbClr val="000000"/>
              </a:solidFill>
              <a:latin typeface="Open Sans"/>
              <a:ea typeface="Open Sans"/>
              <a:cs typeface="Open Sans"/>
              <a:sym typeface="Open Sans"/>
            </a:endParaRPr>
          </a:p>
        </p:txBody>
      </p:sp>
      <p:sp>
        <p:nvSpPr>
          <p:cNvPr id="251" name="Google Shape;251;p6"/>
          <p:cNvSpPr txBox="1"/>
          <p:nvPr/>
        </p:nvSpPr>
        <p:spPr>
          <a:xfrm>
            <a:off x="3212801" y="1795475"/>
            <a:ext cx="11955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Open Sans"/>
                <a:ea typeface="Open Sans"/>
                <a:cs typeface="Open Sans"/>
                <a:sym typeface="Open Sans"/>
              </a:rPr>
              <a:t>Server</a:t>
            </a:r>
            <a:endParaRPr b="0" i="0" sz="1400" u="none" cap="none" strike="noStrike">
              <a:solidFill>
                <a:srgbClr val="000000"/>
              </a:solidFill>
              <a:latin typeface="Open Sans"/>
              <a:ea typeface="Open Sans"/>
              <a:cs typeface="Open Sans"/>
              <a:sym typeface="Open Sans"/>
            </a:endParaRPr>
          </a:p>
        </p:txBody>
      </p:sp>
      <p:cxnSp>
        <p:nvCxnSpPr>
          <p:cNvPr id="252" name="Google Shape;252;p6"/>
          <p:cNvCxnSpPr/>
          <p:nvPr/>
        </p:nvCxnSpPr>
        <p:spPr>
          <a:xfrm>
            <a:off x="3810551" y="2784476"/>
            <a:ext cx="0" cy="308100"/>
          </a:xfrm>
          <a:prstGeom prst="straightConnector1">
            <a:avLst/>
          </a:prstGeom>
          <a:noFill/>
          <a:ln cap="flat" cmpd="sng" w="25400">
            <a:solidFill>
              <a:schemeClr val="dk1"/>
            </a:solidFill>
            <a:prstDash val="solid"/>
            <a:round/>
            <a:headEnd len="sm" w="sm" type="none"/>
            <a:tailEnd len="lg" w="lg" type="triangle"/>
          </a:ln>
        </p:spPr>
      </p:cxnSp>
      <p:cxnSp>
        <p:nvCxnSpPr>
          <p:cNvPr id="253" name="Google Shape;253;p6"/>
          <p:cNvCxnSpPr/>
          <p:nvPr/>
        </p:nvCxnSpPr>
        <p:spPr>
          <a:xfrm>
            <a:off x="3810551" y="3473450"/>
            <a:ext cx="0" cy="877800"/>
          </a:xfrm>
          <a:prstGeom prst="straightConnector1">
            <a:avLst/>
          </a:prstGeom>
          <a:noFill/>
          <a:ln cap="flat" cmpd="sng" w="25400">
            <a:solidFill>
              <a:schemeClr val="dk1"/>
            </a:solidFill>
            <a:prstDash val="solid"/>
            <a:round/>
            <a:headEnd len="sm" w="sm" type="none"/>
            <a:tailEnd len="lg" w="lg" type="triangle"/>
          </a:ln>
        </p:spPr>
      </p:cxnSp>
      <p:cxnSp>
        <p:nvCxnSpPr>
          <p:cNvPr id="254" name="Google Shape;254;p6"/>
          <p:cNvCxnSpPr/>
          <p:nvPr/>
        </p:nvCxnSpPr>
        <p:spPr>
          <a:xfrm>
            <a:off x="3810551" y="4721226"/>
            <a:ext cx="0" cy="614400"/>
          </a:xfrm>
          <a:prstGeom prst="straightConnector1">
            <a:avLst/>
          </a:prstGeom>
          <a:noFill/>
          <a:ln cap="flat" cmpd="sng" w="25400">
            <a:solidFill>
              <a:schemeClr val="dk1"/>
            </a:solidFill>
            <a:prstDash val="solid"/>
            <a:round/>
            <a:headEnd len="sm" w="sm" type="none"/>
            <a:tailEnd len="lg" w="lg" type="triangle"/>
          </a:ln>
        </p:spPr>
      </p:cxnSp>
      <p:sp>
        <p:nvSpPr>
          <p:cNvPr id="255" name="Google Shape;255;p6"/>
          <p:cNvSpPr txBox="1"/>
          <p:nvPr/>
        </p:nvSpPr>
        <p:spPr>
          <a:xfrm>
            <a:off x="7421851" y="2082800"/>
            <a:ext cx="13920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Open Sans"/>
                <a:ea typeface="Open Sans"/>
                <a:cs typeface="Open Sans"/>
                <a:sym typeface="Open Sans"/>
              </a:rPr>
              <a:t>Client</a:t>
            </a:r>
            <a:endParaRPr b="0" i="0" sz="1400" u="none" cap="none" strike="noStrike">
              <a:solidFill>
                <a:srgbClr val="000000"/>
              </a:solidFill>
              <a:latin typeface="Open Sans"/>
              <a:ea typeface="Open Sans"/>
              <a:cs typeface="Open Sans"/>
              <a:sym typeface="Open Sans"/>
            </a:endParaRPr>
          </a:p>
        </p:txBody>
      </p:sp>
      <p:sp>
        <p:nvSpPr>
          <p:cNvPr id="256" name="Google Shape;256;p6"/>
          <p:cNvSpPr txBox="1"/>
          <p:nvPr/>
        </p:nvSpPr>
        <p:spPr>
          <a:xfrm>
            <a:off x="7056450" y="2667000"/>
            <a:ext cx="21843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Create a socket</a:t>
            </a:r>
            <a:endParaRPr b="0" i="0" sz="1400" u="none" cap="none" strike="noStrike">
              <a:solidFill>
                <a:srgbClr val="000000"/>
              </a:solidFill>
              <a:latin typeface="Open Sans"/>
              <a:ea typeface="Open Sans"/>
              <a:cs typeface="Open Sans"/>
              <a:sym typeface="Open Sans"/>
            </a:endParaRPr>
          </a:p>
        </p:txBody>
      </p:sp>
      <p:sp>
        <p:nvSpPr>
          <p:cNvPr id="257" name="Google Shape;257;p6"/>
          <p:cNvSpPr txBox="1"/>
          <p:nvPr/>
        </p:nvSpPr>
        <p:spPr>
          <a:xfrm>
            <a:off x="7056450" y="3359150"/>
            <a:ext cx="21843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 the socket</a:t>
            </a:r>
            <a:endParaRPr b="0" i="0" sz="1400" u="none" cap="none" strike="noStrike">
              <a:solidFill>
                <a:srgbClr val="000000"/>
              </a:solidFill>
              <a:latin typeface="Open Sans"/>
              <a:ea typeface="Open Sans"/>
              <a:cs typeface="Open Sans"/>
              <a:sym typeface="Open Sans"/>
            </a:endParaRPr>
          </a:p>
        </p:txBody>
      </p:sp>
      <p:sp>
        <p:nvSpPr>
          <p:cNvPr id="258" name="Google Shape;258;p6"/>
          <p:cNvSpPr txBox="1"/>
          <p:nvPr/>
        </p:nvSpPr>
        <p:spPr>
          <a:xfrm>
            <a:off x="7056450" y="4075125"/>
            <a:ext cx="21843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Send data</a:t>
            </a:r>
            <a:endParaRPr b="0" i="0" sz="1400" u="none" cap="none" strike="noStrike">
              <a:solidFill>
                <a:srgbClr val="000000"/>
              </a:solidFill>
              <a:latin typeface="Open Sans"/>
              <a:ea typeface="Open Sans"/>
              <a:cs typeface="Open Sans"/>
              <a:sym typeface="Open Sans"/>
            </a:endParaRPr>
          </a:p>
        </p:txBody>
      </p:sp>
      <p:cxnSp>
        <p:nvCxnSpPr>
          <p:cNvPr id="259" name="Google Shape;259;p6"/>
          <p:cNvCxnSpPr/>
          <p:nvPr/>
        </p:nvCxnSpPr>
        <p:spPr>
          <a:xfrm>
            <a:off x="8117851" y="3051176"/>
            <a:ext cx="0" cy="308100"/>
          </a:xfrm>
          <a:prstGeom prst="straightConnector1">
            <a:avLst/>
          </a:prstGeom>
          <a:noFill/>
          <a:ln cap="flat" cmpd="sng" w="25400">
            <a:solidFill>
              <a:schemeClr val="dk1"/>
            </a:solidFill>
            <a:prstDash val="solid"/>
            <a:round/>
            <a:headEnd len="sm" w="sm" type="none"/>
            <a:tailEnd len="lg" w="lg" type="triangle"/>
          </a:ln>
        </p:spPr>
      </p:cxnSp>
      <p:cxnSp>
        <p:nvCxnSpPr>
          <p:cNvPr id="260" name="Google Shape;260;p6"/>
          <p:cNvCxnSpPr/>
          <p:nvPr/>
        </p:nvCxnSpPr>
        <p:spPr>
          <a:xfrm>
            <a:off x="8117851" y="3741739"/>
            <a:ext cx="0" cy="308100"/>
          </a:xfrm>
          <a:prstGeom prst="straightConnector1">
            <a:avLst/>
          </a:prstGeom>
          <a:noFill/>
          <a:ln cap="flat" cmpd="sng" w="25400">
            <a:solidFill>
              <a:schemeClr val="dk1"/>
            </a:solidFill>
            <a:prstDash val="solid"/>
            <a:round/>
            <a:headEnd len="sm" w="sm" type="none"/>
            <a:tailEnd len="lg" w="lg" type="triangle"/>
          </a:ln>
        </p:spPr>
      </p:cxnSp>
      <p:cxnSp>
        <p:nvCxnSpPr>
          <p:cNvPr id="261" name="Google Shape;261;p6"/>
          <p:cNvCxnSpPr/>
          <p:nvPr/>
        </p:nvCxnSpPr>
        <p:spPr>
          <a:xfrm flipH="1">
            <a:off x="4872038" y="4227514"/>
            <a:ext cx="2184400" cy="217487"/>
          </a:xfrm>
          <a:prstGeom prst="straightConnector1">
            <a:avLst/>
          </a:prstGeom>
          <a:noFill/>
          <a:ln cap="flat" cmpd="sng" w="25400">
            <a:solidFill>
              <a:schemeClr val="dk1"/>
            </a:solidFill>
            <a:prstDash val="solid"/>
            <a:round/>
            <a:headEnd len="sm" w="sm" type="none"/>
            <a:tailEnd len="lg" w="lg" type="triangle"/>
          </a:ln>
        </p:spPr>
      </p:cxnSp>
      <p:sp>
        <p:nvSpPr>
          <p:cNvPr id="262" name="Google Shape;262;p6"/>
          <p:cNvSpPr txBox="1"/>
          <p:nvPr/>
        </p:nvSpPr>
        <p:spPr>
          <a:xfrm rot="-338308">
            <a:off x="5261679" y="3714049"/>
            <a:ext cx="1517542" cy="63851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data (request)</a:t>
            </a:r>
            <a:endParaRPr b="0" i="0" sz="1400" u="none" cap="none" strike="noStrike">
              <a:solidFill>
                <a:srgbClr val="000000"/>
              </a:solidFill>
              <a:latin typeface="Open Sans"/>
              <a:ea typeface="Open Sans"/>
              <a:cs typeface="Open Sans"/>
              <a:sym typeface="Open Sans"/>
            </a:endParaRPr>
          </a:p>
        </p:txBody>
      </p:sp>
      <p:sp>
        <p:nvSpPr>
          <p:cNvPr id="263" name="Google Shape;263;p6"/>
          <p:cNvSpPr txBox="1"/>
          <p:nvPr/>
        </p:nvSpPr>
        <p:spPr>
          <a:xfrm>
            <a:off x="7056450" y="5538800"/>
            <a:ext cx="21843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Receive data</a:t>
            </a:r>
            <a:endParaRPr b="0" i="0" sz="1400" u="none" cap="none" strike="noStrike">
              <a:solidFill>
                <a:srgbClr val="000000"/>
              </a:solidFill>
              <a:latin typeface="Open Sans"/>
              <a:ea typeface="Open Sans"/>
              <a:cs typeface="Open Sans"/>
              <a:sym typeface="Open Sans"/>
            </a:endParaRPr>
          </a:p>
        </p:txBody>
      </p:sp>
      <p:cxnSp>
        <p:nvCxnSpPr>
          <p:cNvPr id="264" name="Google Shape;264;p6"/>
          <p:cNvCxnSpPr/>
          <p:nvPr/>
        </p:nvCxnSpPr>
        <p:spPr>
          <a:xfrm>
            <a:off x="4872038" y="5481638"/>
            <a:ext cx="2184400" cy="234950"/>
          </a:xfrm>
          <a:prstGeom prst="straightConnector1">
            <a:avLst/>
          </a:prstGeom>
          <a:noFill/>
          <a:ln cap="flat" cmpd="sng" w="25400">
            <a:solidFill>
              <a:schemeClr val="dk1"/>
            </a:solidFill>
            <a:prstDash val="solid"/>
            <a:round/>
            <a:headEnd len="sm" w="sm" type="none"/>
            <a:tailEnd len="lg" w="lg" type="triangle"/>
          </a:ln>
        </p:spPr>
      </p:cxnSp>
      <p:sp>
        <p:nvSpPr>
          <p:cNvPr id="265" name="Google Shape;265;p6"/>
          <p:cNvSpPr txBox="1"/>
          <p:nvPr/>
        </p:nvSpPr>
        <p:spPr>
          <a:xfrm rot="247914">
            <a:off x="5255761" y="4922476"/>
            <a:ext cx="1269901" cy="65629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data (reply)</a:t>
            </a:r>
            <a:endParaRPr b="0" i="0" sz="1400" u="none" cap="none" strike="noStrike">
              <a:solidFill>
                <a:srgbClr val="000000"/>
              </a:solidFill>
              <a:latin typeface="Open Sans"/>
              <a:ea typeface="Open Sans"/>
              <a:cs typeface="Open Sans"/>
              <a:sym typeface="Open Sans"/>
            </a:endParaRPr>
          </a:p>
        </p:txBody>
      </p:sp>
      <p:cxnSp>
        <p:nvCxnSpPr>
          <p:cNvPr id="266" name="Google Shape;266;p6"/>
          <p:cNvCxnSpPr/>
          <p:nvPr/>
        </p:nvCxnSpPr>
        <p:spPr>
          <a:xfrm>
            <a:off x="8117851" y="4445001"/>
            <a:ext cx="0" cy="1025400"/>
          </a:xfrm>
          <a:prstGeom prst="straightConnector1">
            <a:avLst/>
          </a:prstGeom>
          <a:noFill/>
          <a:ln cap="flat" cmpd="sng" w="25400">
            <a:solidFill>
              <a:schemeClr val="dk1"/>
            </a:solidFill>
            <a:prstDash val="solid"/>
            <a:round/>
            <a:headEnd len="sm" w="sm" type="none"/>
            <a:tailEnd len="lg" w="lg" type="triangle"/>
          </a:ln>
        </p:spPr>
      </p:cxnSp>
      <p:sp>
        <p:nvSpPr>
          <p:cNvPr id="267" name="Google Shape;267;p6"/>
          <p:cNvSpPr txBox="1"/>
          <p:nvPr/>
        </p:nvSpPr>
        <p:spPr>
          <a:xfrm>
            <a:off x="1101725" y="2405064"/>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socket()</a:t>
            </a:r>
            <a:endParaRPr b="0" i="0" sz="1400" u="none" cap="none" strike="noStrike">
              <a:solidFill>
                <a:srgbClr val="000000"/>
              </a:solidFill>
              <a:latin typeface="Open Sans"/>
              <a:ea typeface="Open Sans"/>
              <a:cs typeface="Open Sans"/>
              <a:sym typeface="Open Sans"/>
            </a:endParaRPr>
          </a:p>
        </p:txBody>
      </p:sp>
      <p:sp>
        <p:nvSpPr>
          <p:cNvPr id="268" name="Google Shape;268;p6"/>
          <p:cNvSpPr txBox="1"/>
          <p:nvPr/>
        </p:nvSpPr>
        <p:spPr>
          <a:xfrm>
            <a:off x="1101725" y="3144839"/>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a:t>
            </a:r>
            <a:endParaRPr b="0" i="0" sz="1400" u="none" cap="none" strike="noStrike">
              <a:solidFill>
                <a:srgbClr val="000000"/>
              </a:solidFill>
              <a:latin typeface="Open Sans"/>
              <a:ea typeface="Open Sans"/>
              <a:cs typeface="Open Sans"/>
              <a:sym typeface="Open Sans"/>
            </a:endParaRPr>
          </a:p>
        </p:txBody>
      </p:sp>
      <p:sp>
        <p:nvSpPr>
          <p:cNvPr id="269" name="Google Shape;269;p6"/>
          <p:cNvSpPr txBox="1"/>
          <p:nvPr/>
        </p:nvSpPr>
        <p:spPr>
          <a:xfrm>
            <a:off x="1101725" y="4343400"/>
            <a:ext cx="12933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recvfrom()</a:t>
            </a:r>
            <a:endParaRPr b="0" i="0" sz="1400" u="none" cap="none" strike="noStrike">
              <a:solidFill>
                <a:srgbClr val="000000"/>
              </a:solidFill>
              <a:latin typeface="Open Sans"/>
              <a:ea typeface="Open Sans"/>
              <a:cs typeface="Open Sans"/>
              <a:sym typeface="Open Sans"/>
            </a:endParaRPr>
          </a:p>
        </p:txBody>
      </p:sp>
      <p:sp>
        <p:nvSpPr>
          <p:cNvPr id="270" name="Google Shape;270;p6"/>
          <p:cNvSpPr txBox="1"/>
          <p:nvPr/>
        </p:nvSpPr>
        <p:spPr>
          <a:xfrm>
            <a:off x="1101725" y="5330825"/>
            <a:ext cx="12192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sendto()</a:t>
            </a:r>
            <a:endParaRPr b="0" i="0" sz="1400" u="none" cap="none" strike="noStrike">
              <a:solidFill>
                <a:srgbClr val="000000"/>
              </a:solidFill>
              <a:latin typeface="Open Sans"/>
              <a:ea typeface="Open Sans"/>
              <a:cs typeface="Open Sans"/>
              <a:sym typeface="Open Sans"/>
            </a:endParaRPr>
          </a:p>
        </p:txBody>
      </p:sp>
      <p:sp>
        <p:nvSpPr>
          <p:cNvPr id="271" name="Google Shape;271;p6"/>
          <p:cNvSpPr txBox="1"/>
          <p:nvPr/>
        </p:nvSpPr>
        <p:spPr>
          <a:xfrm>
            <a:off x="9464675" y="2667000"/>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socket()</a:t>
            </a:r>
            <a:endParaRPr b="0" i="0" sz="1400" u="none" cap="none" strike="noStrike">
              <a:solidFill>
                <a:srgbClr val="000000"/>
              </a:solidFill>
              <a:latin typeface="Open Sans"/>
              <a:ea typeface="Open Sans"/>
              <a:cs typeface="Open Sans"/>
              <a:sym typeface="Open Sans"/>
            </a:endParaRPr>
          </a:p>
        </p:txBody>
      </p:sp>
      <p:sp>
        <p:nvSpPr>
          <p:cNvPr id="272" name="Google Shape;272;p6"/>
          <p:cNvSpPr txBox="1"/>
          <p:nvPr/>
        </p:nvSpPr>
        <p:spPr>
          <a:xfrm>
            <a:off x="9464675" y="3370264"/>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a:t>
            </a:r>
            <a:endParaRPr b="0" i="0" sz="1400" u="none" cap="none" strike="noStrike">
              <a:solidFill>
                <a:srgbClr val="000000"/>
              </a:solidFill>
              <a:latin typeface="Open Sans"/>
              <a:ea typeface="Open Sans"/>
              <a:cs typeface="Open Sans"/>
              <a:sym typeface="Open Sans"/>
            </a:endParaRPr>
          </a:p>
        </p:txBody>
      </p:sp>
      <p:sp>
        <p:nvSpPr>
          <p:cNvPr id="273" name="Google Shape;273;p6"/>
          <p:cNvSpPr txBox="1"/>
          <p:nvPr/>
        </p:nvSpPr>
        <p:spPr>
          <a:xfrm>
            <a:off x="9464675" y="4056064"/>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sendto()</a:t>
            </a:r>
            <a:endParaRPr b="0" i="0" sz="1400" u="none" cap="none" strike="noStrike">
              <a:solidFill>
                <a:srgbClr val="000000"/>
              </a:solidFill>
              <a:latin typeface="Open Sans"/>
              <a:ea typeface="Open Sans"/>
              <a:cs typeface="Open Sans"/>
              <a:sym typeface="Open Sans"/>
            </a:endParaRPr>
          </a:p>
        </p:txBody>
      </p:sp>
      <p:sp>
        <p:nvSpPr>
          <p:cNvPr id="274" name="Google Shape;274;p6"/>
          <p:cNvSpPr txBox="1"/>
          <p:nvPr/>
        </p:nvSpPr>
        <p:spPr>
          <a:xfrm>
            <a:off x="9464675" y="5527675"/>
            <a:ext cx="154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recvfrom()</a:t>
            </a:r>
            <a:endParaRPr b="0" i="0" sz="1400" u="none" cap="none" strike="noStrike">
              <a:solidFill>
                <a:srgbClr val="000000"/>
              </a:solidFill>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Assignment 1</a:t>
            </a:r>
            <a:endParaRPr/>
          </a:p>
        </p:txBody>
      </p:sp>
      <p:sp>
        <p:nvSpPr>
          <p:cNvPr id="281" name="Google Shape;281;p7"/>
          <p:cNvSpPr txBox="1"/>
          <p:nvPr>
            <p:ph idx="1" type="body"/>
          </p:nvPr>
        </p:nvSpPr>
        <p:spPr>
          <a:xfrm>
            <a:off x="838200" y="1563125"/>
            <a:ext cx="10807800" cy="5123100"/>
          </a:xfrm>
          <a:prstGeom prst="rect">
            <a:avLst/>
          </a:prstGeom>
          <a:noFill/>
          <a:ln>
            <a:noFill/>
          </a:ln>
        </p:spPr>
        <p:txBody>
          <a:bodyPr anchorCtr="0" anchor="t" bIns="45700" lIns="91425" spcFirstLastPara="1" rIns="91425" wrap="square" tIns="45700">
            <a:normAutofit/>
          </a:bodyPr>
          <a:lstStyle/>
          <a:p>
            <a:pPr indent="-381000" lvl="0" marL="457200" rtl="0" algn="l">
              <a:lnSpc>
                <a:spcPct val="115000"/>
              </a:lnSpc>
              <a:spcBef>
                <a:spcPts val="0"/>
              </a:spcBef>
              <a:spcAft>
                <a:spcPts val="0"/>
              </a:spcAft>
              <a:buSzPts val="2400"/>
              <a:buChar char="●"/>
            </a:pPr>
            <a:r>
              <a:rPr lang="en-US"/>
              <a:t>Write a pair of programs implementing the server – client connection-oriented socket paradigm</a:t>
            </a:r>
            <a:endParaRPr/>
          </a:p>
          <a:p>
            <a:pPr indent="-342900" lvl="1" marL="914400" rtl="0" algn="l">
              <a:lnSpc>
                <a:spcPct val="115000"/>
              </a:lnSpc>
              <a:spcBef>
                <a:spcPts val="0"/>
              </a:spcBef>
              <a:spcAft>
                <a:spcPts val="0"/>
              </a:spcAft>
              <a:buSzPts val="1800"/>
              <a:buChar char="○"/>
            </a:pPr>
            <a:r>
              <a:rPr lang="en-US"/>
              <a:t>Using “stream sockets” (TCP)</a:t>
            </a:r>
            <a:endParaRPr/>
          </a:p>
          <a:p>
            <a:pPr indent="-381000" lvl="0" marL="457200" rtl="0" algn="l">
              <a:lnSpc>
                <a:spcPct val="115000"/>
              </a:lnSpc>
              <a:spcBef>
                <a:spcPts val="1000"/>
              </a:spcBef>
              <a:spcAft>
                <a:spcPts val="0"/>
              </a:spcAft>
              <a:buSzPts val="2400"/>
              <a:buChar char="●"/>
            </a:pPr>
            <a:r>
              <a:rPr lang="en-US"/>
              <a:t>Two files you’ll modify: </a:t>
            </a:r>
            <a:r>
              <a:rPr b="1" lang="en-US"/>
              <a:t>client.go</a:t>
            </a:r>
            <a:r>
              <a:rPr lang="en-US"/>
              <a:t> and </a:t>
            </a:r>
            <a:r>
              <a:rPr b="1" lang="en-US"/>
              <a:t>server.go</a:t>
            </a:r>
            <a:endParaRPr b="1"/>
          </a:p>
          <a:p>
            <a:pPr indent="-381000" lvl="0" marL="457200" rtl="0" algn="l">
              <a:lnSpc>
                <a:spcPct val="115000"/>
              </a:lnSpc>
              <a:spcBef>
                <a:spcPts val="1000"/>
              </a:spcBef>
              <a:spcAft>
                <a:spcPts val="0"/>
              </a:spcAft>
              <a:buSzPts val="2400"/>
              <a:buChar char="●"/>
            </a:pPr>
            <a:r>
              <a:rPr lang="en-US"/>
              <a:t>Having a client send data to a server</a:t>
            </a:r>
            <a:endParaRPr/>
          </a:p>
          <a:p>
            <a:pPr indent="-342900" lvl="1" marL="914400" rtl="0" algn="l">
              <a:lnSpc>
                <a:spcPct val="115000"/>
              </a:lnSpc>
              <a:spcBef>
                <a:spcPts val="0"/>
              </a:spcBef>
              <a:spcAft>
                <a:spcPts val="0"/>
              </a:spcAft>
              <a:buSzPts val="1800"/>
              <a:buChar char="○"/>
            </a:pPr>
            <a:r>
              <a:rPr lang="en-US"/>
              <a:t>And let the server print this data</a:t>
            </a:r>
            <a:endParaRPr/>
          </a:p>
          <a:p>
            <a:pPr indent="-381000" lvl="0" marL="457200" rtl="0" algn="l">
              <a:lnSpc>
                <a:spcPct val="115000"/>
              </a:lnSpc>
              <a:spcBef>
                <a:spcPts val="1000"/>
              </a:spcBef>
              <a:spcAft>
                <a:spcPts val="1600"/>
              </a:spcAft>
              <a:buSzPts val="2400"/>
              <a:buChar char="●"/>
            </a:pPr>
            <a:r>
              <a:rPr b="1" lang="en-US"/>
              <a:t>This precept does not address all requirements of the assignment!</a:t>
            </a:r>
            <a:br>
              <a:rPr b="1" lang="en-US"/>
            </a:br>
            <a:r>
              <a:rPr b="1" lang="en-US"/>
              <a:t>Purpose is to give you an idea of how to get started.</a:t>
            </a:r>
            <a:endParaRPr b="1"/>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8"/>
          <p:cNvSpPr/>
          <p:nvPr/>
        </p:nvSpPr>
        <p:spPr>
          <a:xfrm>
            <a:off x="7915800" y="2602975"/>
            <a:ext cx="3262200" cy="1300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8"/>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Client – Milestone 1: Connect to a Server</a:t>
            </a:r>
            <a:endParaRPr/>
          </a:p>
        </p:txBody>
      </p:sp>
      <p:sp>
        <p:nvSpPr>
          <p:cNvPr id="289" name="Google Shape;289;p8"/>
          <p:cNvSpPr txBox="1"/>
          <p:nvPr>
            <p:ph idx="1" type="body"/>
          </p:nvPr>
        </p:nvSpPr>
        <p:spPr>
          <a:xfrm>
            <a:off x="415600" y="1536625"/>
            <a:ext cx="6303900" cy="4555200"/>
          </a:xfrm>
          <a:prstGeom prst="rect">
            <a:avLst/>
          </a:prstGeom>
          <a:noFill/>
          <a:ln>
            <a:noFill/>
          </a:ln>
        </p:spPr>
        <p:txBody>
          <a:bodyPr anchorCtr="0" anchor="t" bIns="121900" lIns="121900" spcFirstLastPara="1" rIns="121900" wrap="square" tIns="121900">
            <a:normAutofit lnSpcReduction="10000"/>
          </a:bodyPr>
          <a:lstStyle/>
          <a:p>
            <a:pPr indent="-381000" lvl="0" marL="457200" rtl="0" algn="l">
              <a:lnSpc>
                <a:spcPct val="115000"/>
              </a:lnSpc>
              <a:spcBef>
                <a:spcPts val="0"/>
              </a:spcBef>
              <a:spcAft>
                <a:spcPts val="0"/>
              </a:spcAft>
              <a:buSzPts val="2400"/>
              <a:buChar char="●"/>
            </a:pPr>
            <a:r>
              <a:rPr lang="en-US"/>
              <a:t>We’ll need to </a:t>
            </a:r>
            <a:r>
              <a:rPr lang="en-US" u="sng"/>
              <a:t>retrieve the server address </a:t>
            </a:r>
            <a:r>
              <a:rPr lang="en-US"/>
              <a:t>from the command line</a:t>
            </a:r>
            <a:endParaRPr/>
          </a:p>
          <a:p>
            <a:pPr indent="0" lvl="0" marL="457200" rtl="0" algn="l">
              <a:lnSpc>
                <a:spcPct val="115000"/>
              </a:lnSpc>
              <a:spcBef>
                <a:spcPts val="0"/>
              </a:spcBef>
              <a:spcAft>
                <a:spcPts val="0"/>
              </a:spcAft>
              <a:buSzPts val="2400"/>
              <a:buNone/>
            </a:pPr>
            <a:r>
              <a:rPr lang="en-US"/>
              <a:t>… and </a:t>
            </a:r>
            <a:r>
              <a:rPr lang="en-US" u="sng"/>
              <a:t>connect to it</a:t>
            </a:r>
            <a:endParaRPr u="sng"/>
          </a:p>
          <a:p>
            <a:pPr indent="-381000" lvl="0" marL="457200" rtl="0" algn="l">
              <a:lnSpc>
                <a:spcPct val="115000"/>
              </a:lnSpc>
              <a:spcBef>
                <a:spcPts val="1000"/>
              </a:spcBef>
              <a:spcAft>
                <a:spcPts val="0"/>
              </a:spcAft>
              <a:buSzPts val="2400"/>
              <a:buChar char="●"/>
            </a:pPr>
            <a:r>
              <a:rPr lang="en-US"/>
              <a:t>go’s </a:t>
            </a:r>
            <a:r>
              <a:rPr lang="en-US" u="sng">
                <a:solidFill>
                  <a:schemeClr val="hlink"/>
                </a:solidFill>
                <a:latin typeface="Roboto Mono"/>
                <a:ea typeface="Roboto Mono"/>
                <a:cs typeface="Roboto Mono"/>
                <a:sym typeface="Roboto Mono"/>
                <a:hlinkClick r:id="rId3"/>
              </a:rPr>
              <a:t>net.Dial</a:t>
            </a:r>
            <a:r>
              <a:rPr lang="en-US"/>
              <a:t> function looks promising!</a:t>
            </a:r>
            <a:endParaRPr/>
          </a:p>
          <a:p>
            <a:pPr indent="-349250" lvl="1" marL="914400" rtl="0" algn="l">
              <a:lnSpc>
                <a:spcPct val="115000"/>
              </a:lnSpc>
              <a:spcBef>
                <a:spcPts val="0"/>
              </a:spcBef>
              <a:spcAft>
                <a:spcPts val="0"/>
              </a:spcAft>
              <a:buSzPts val="1900"/>
              <a:buChar char="○"/>
            </a:pPr>
            <a:r>
              <a:rPr lang="en-US"/>
              <a:t>Read its documentation to figure out the expected server address format</a:t>
            </a:r>
            <a:endParaRPr/>
          </a:p>
          <a:p>
            <a:pPr indent="-381000" lvl="0" marL="457200" rtl="0" algn="l">
              <a:lnSpc>
                <a:spcPct val="115000"/>
              </a:lnSpc>
              <a:spcBef>
                <a:spcPts val="1000"/>
              </a:spcBef>
              <a:spcAft>
                <a:spcPts val="0"/>
              </a:spcAft>
              <a:buSzPts val="2400"/>
              <a:buChar char="●"/>
            </a:pPr>
            <a:r>
              <a:rPr lang="en-US"/>
              <a:t>Read the server address from the command line arguments</a:t>
            </a:r>
            <a:endParaRPr/>
          </a:p>
          <a:p>
            <a:pPr indent="-349250" lvl="1" marL="914400" rtl="0" algn="l">
              <a:lnSpc>
                <a:spcPct val="115000"/>
              </a:lnSpc>
              <a:spcBef>
                <a:spcPts val="0"/>
              </a:spcBef>
              <a:spcAft>
                <a:spcPts val="0"/>
              </a:spcAft>
              <a:buSzPts val="1900"/>
              <a:buChar char="○"/>
            </a:pPr>
            <a:r>
              <a:rPr lang="en-US"/>
              <a:t>You can find those in </a:t>
            </a:r>
            <a:r>
              <a:rPr lang="en-US" u="sng">
                <a:solidFill>
                  <a:schemeClr val="hlink"/>
                </a:solidFill>
                <a:latin typeface="Roboto Mono"/>
                <a:ea typeface="Roboto Mono"/>
                <a:cs typeface="Roboto Mono"/>
                <a:sym typeface="Roboto Mono"/>
                <a:hlinkClick r:id="rId4"/>
              </a:rPr>
              <a:t>os.Args</a:t>
            </a:r>
            <a:r>
              <a:rPr lang="en-US"/>
              <a:t> in go!</a:t>
            </a:r>
            <a:endParaRPr/>
          </a:p>
          <a:p>
            <a:pPr indent="-349250" lvl="1" marL="914400" rtl="0" algn="l">
              <a:lnSpc>
                <a:spcPct val="115000"/>
              </a:lnSpc>
              <a:spcBef>
                <a:spcPts val="0"/>
              </a:spcBef>
              <a:spcAft>
                <a:spcPts val="0"/>
              </a:spcAft>
              <a:buSzPts val="1900"/>
              <a:buChar char="○"/>
            </a:pPr>
            <a:r>
              <a:rPr lang="en-US"/>
              <a:t>The first argument (</a:t>
            </a:r>
            <a:r>
              <a:rPr lang="en-US">
                <a:latin typeface="Roboto Mono"/>
                <a:ea typeface="Roboto Mono"/>
                <a:cs typeface="Roboto Mono"/>
                <a:sym typeface="Roboto Mono"/>
              </a:rPr>
              <a:t>os.Args[0]</a:t>
            </a:r>
            <a:r>
              <a:rPr lang="en-US"/>
              <a:t>) is always the executable name</a:t>
            </a:r>
            <a:endParaRPr/>
          </a:p>
        </p:txBody>
      </p:sp>
      <p:sp>
        <p:nvSpPr>
          <p:cNvPr id="290" name="Google Shape;290;p8"/>
          <p:cNvSpPr txBox="1"/>
          <p:nvPr/>
        </p:nvSpPr>
        <p:spPr>
          <a:xfrm>
            <a:off x="8703139" y="2061113"/>
            <a:ext cx="9048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Calibri"/>
                <a:ea typeface="Calibri"/>
                <a:cs typeface="Calibri"/>
                <a:sym typeface="Calibri"/>
              </a:rPr>
              <a:t>Client</a:t>
            </a:r>
            <a:endParaRPr b="0" i="0" sz="1400" u="none" cap="none" strike="noStrike">
              <a:solidFill>
                <a:srgbClr val="000000"/>
              </a:solidFill>
              <a:latin typeface="Arial"/>
              <a:ea typeface="Arial"/>
              <a:cs typeface="Arial"/>
              <a:sym typeface="Arial"/>
            </a:endParaRPr>
          </a:p>
        </p:txBody>
      </p:sp>
      <p:sp>
        <p:nvSpPr>
          <p:cNvPr id="291" name="Google Shape;291;p8"/>
          <p:cNvSpPr txBox="1"/>
          <p:nvPr/>
        </p:nvSpPr>
        <p:spPr>
          <a:xfrm>
            <a:off x="8214189" y="2700875"/>
            <a:ext cx="1862100" cy="3684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Create a socket</a:t>
            </a:r>
            <a:endParaRPr b="0" i="0" sz="1400" u="none" cap="none" strike="noStrike">
              <a:solidFill>
                <a:srgbClr val="000000"/>
              </a:solidFill>
              <a:latin typeface="Arial"/>
              <a:ea typeface="Arial"/>
              <a:cs typeface="Arial"/>
              <a:sym typeface="Arial"/>
            </a:endParaRPr>
          </a:p>
        </p:txBody>
      </p:sp>
      <p:sp>
        <p:nvSpPr>
          <p:cNvPr id="292" name="Google Shape;292;p8"/>
          <p:cNvSpPr txBox="1"/>
          <p:nvPr/>
        </p:nvSpPr>
        <p:spPr>
          <a:xfrm>
            <a:off x="8214189" y="3416838"/>
            <a:ext cx="1862100" cy="3684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Connect to server</a:t>
            </a:r>
            <a:endParaRPr b="0" i="0" sz="1400" u="none" cap="none" strike="noStrike">
              <a:solidFill>
                <a:srgbClr val="000000"/>
              </a:solidFill>
              <a:latin typeface="Arial"/>
              <a:ea typeface="Arial"/>
              <a:cs typeface="Arial"/>
              <a:sym typeface="Arial"/>
            </a:endParaRPr>
          </a:p>
        </p:txBody>
      </p:sp>
      <p:cxnSp>
        <p:nvCxnSpPr>
          <p:cNvPr id="293" name="Google Shape;293;p8"/>
          <p:cNvCxnSpPr/>
          <p:nvPr/>
        </p:nvCxnSpPr>
        <p:spPr>
          <a:xfrm>
            <a:off x="9144463" y="3094576"/>
            <a:ext cx="0" cy="308100"/>
          </a:xfrm>
          <a:prstGeom prst="straightConnector1">
            <a:avLst/>
          </a:prstGeom>
          <a:noFill/>
          <a:ln cap="flat" cmpd="sng" w="25400">
            <a:solidFill>
              <a:schemeClr val="dk1"/>
            </a:solidFill>
            <a:prstDash val="solid"/>
            <a:round/>
            <a:headEnd len="sm" w="sm" type="none"/>
            <a:tailEnd len="lg" w="lg" type="triangle"/>
          </a:ln>
        </p:spPr>
      </p:cxnSp>
      <p:cxnSp>
        <p:nvCxnSpPr>
          <p:cNvPr id="294" name="Google Shape;294;p8"/>
          <p:cNvCxnSpPr/>
          <p:nvPr/>
        </p:nvCxnSpPr>
        <p:spPr>
          <a:xfrm>
            <a:off x="9144463" y="3785139"/>
            <a:ext cx="0" cy="676200"/>
          </a:xfrm>
          <a:prstGeom prst="straightConnector1">
            <a:avLst/>
          </a:prstGeom>
          <a:noFill/>
          <a:ln cap="flat" cmpd="sng" w="25400">
            <a:solidFill>
              <a:schemeClr val="dk1"/>
            </a:solidFill>
            <a:prstDash val="solid"/>
            <a:round/>
            <a:headEnd len="sm" w="sm" type="none"/>
            <a:tailEnd len="lg" w="lg" type="triangle"/>
          </a:ln>
        </p:spPr>
      </p:cxnSp>
      <p:sp>
        <p:nvSpPr>
          <p:cNvPr id="295" name="Google Shape;295;p8"/>
          <p:cNvSpPr txBox="1"/>
          <p:nvPr/>
        </p:nvSpPr>
        <p:spPr>
          <a:xfrm>
            <a:off x="10096964" y="2707225"/>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socket()</a:t>
            </a:r>
            <a:endParaRPr b="0" i="0" sz="1400" u="none" cap="none" strike="noStrike">
              <a:solidFill>
                <a:srgbClr val="000000"/>
              </a:solidFill>
              <a:latin typeface="Arial"/>
              <a:ea typeface="Arial"/>
              <a:cs typeface="Arial"/>
              <a:sym typeface="Arial"/>
            </a:endParaRPr>
          </a:p>
        </p:txBody>
      </p:sp>
      <p:sp>
        <p:nvSpPr>
          <p:cNvPr id="296" name="Google Shape;296;p8"/>
          <p:cNvSpPr txBox="1"/>
          <p:nvPr/>
        </p:nvSpPr>
        <p:spPr>
          <a:xfrm>
            <a:off x="10096964" y="34104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connect()</a:t>
            </a:r>
            <a:endParaRPr b="0" i="0" sz="1400" u="none" cap="none" strike="noStrike">
              <a:solidFill>
                <a:srgbClr val="000000"/>
              </a:solidFill>
              <a:latin typeface="Arial"/>
              <a:ea typeface="Arial"/>
              <a:cs typeface="Arial"/>
              <a:sym typeface="Arial"/>
            </a:endParaRPr>
          </a:p>
        </p:txBody>
      </p:sp>
      <p:sp>
        <p:nvSpPr>
          <p:cNvPr id="297" name="Google Shape;297;p8"/>
          <p:cNvSpPr txBox="1"/>
          <p:nvPr/>
        </p:nvSpPr>
        <p:spPr>
          <a:xfrm>
            <a:off x="7853275" y="4497025"/>
            <a:ext cx="2582400" cy="462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returns a </a:t>
            </a:r>
            <a:r>
              <a:rPr b="0" i="0" lang="en-US" sz="1900" u="none" cap="none" strike="noStrike">
                <a:solidFill>
                  <a:srgbClr val="000000"/>
                </a:solidFill>
                <a:latin typeface="Roboto Mono"/>
                <a:ea typeface="Roboto Mono"/>
                <a:cs typeface="Roboto Mono"/>
                <a:sym typeface="Roboto Mono"/>
              </a:rPr>
              <a:t>Conn</a:t>
            </a:r>
            <a:r>
              <a:rPr b="0" i="0" lang="en-US" sz="1900" u="none" cap="none" strike="noStrike">
                <a:solidFill>
                  <a:srgbClr val="000000"/>
                </a:solidFill>
                <a:latin typeface="Arial"/>
                <a:ea typeface="Arial"/>
                <a:cs typeface="Arial"/>
                <a:sym typeface="Arial"/>
              </a:rPr>
              <a:t> object</a:t>
            </a:r>
            <a:endParaRPr b="0" i="0" sz="1900" u="none" cap="none" strike="noStrike">
              <a:solidFill>
                <a:srgbClr val="000000"/>
              </a:solidFill>
              <a:latin typeface="Arial"/>
              <a:ea typeface="Arial"/>
              <a:cs typeface="Arial"/>
              <a:sym typeface="Arial"/>
            </a:endParaRPr>
          </a:p>
        </p:txBody>
      </p:sp>
      <p:sp>
        <p:nvSpPr>
          <p:cNvPr id="298" name="Google Shape;298;p8"/>
          <p:cNvSpPr txBox="1"/>
          <p:nvPr/>
        </p:nvSpPr>
        <p:spPr>
          <a:xfrm rot="-5400000">
            <a:off x="6438150" y="3068425"/>
            <a:ext cx="2355900" cy="369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go’s </a:t>
            </a:r>
            <a:r>
              <a:rPr b="0" i="0" lang="en-US" sz="1900" u="none" cap="none" strike="noStrike">
                <a:solidFill>
                  <a:srgbClr val="000000"/>
                </a:solidFill>
                <a:latin typeface="Roboto Mono"/>
                <a:ea typeface="Roboto Mono"/>
                <a:cs typeface="Roboto Mono"/>
                <a:sym typeface="Roboto Mono"/>
              </a:rPr>
              <a:t>net.Dial()</a:t>
            </a:r>
            <a:endParaRPr b="0" i="0" sz="1900" u="none" cap="none" strike="noStrike">
              <a:solidFill>
                <a:srgbClr val="000000"/>
              </a:solidFill>
              <a:latin typeface="Roboto Mono"/>
              <a:ea typeface="Roboto Mono"/>
              <a:cs typeface="Roboto Mono"/>
              <a:sym typeface="Roboto Mon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Outline</a:t>
            </a:r>
            <a:endParaRPr/>
          </a:p>
        </p:txBody>
      </p:sp>
      <p:sp>
        <p:nvSpPr>
          <p:cNvPr id="77" name="Google Shape;77;p2"/>
          <p:cNvSpPr txBox="1"/>
          <p:nvPr>
            <p:ph idx="1" type="body"/>
          </p:nvPr>
        </p:nvSpPr>
        <p:spPr>
          <a:xfrm>
            <a:off x="585698" y="1536625"/>
            <a:ext cx="111906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1600"/>
              </a:spcBef>
              <a:spcAft>
                <a:spcPts val="0"/>
              </a:spcAft>
              <a:buSzPts val="2400"/>
              <a:buChar char="●"/>
            </a:pPr>
            <a:r>
              <a:rPr lang="en-US"/>
              <a:t>Memory Addressing</a:t>
            </a:r>
            <a:endParaRPr/>
          </a:p>
          <a:p>
            <a:pPr indent="-381000" lvl="0" marL="457200" rtl="0" algn="l">
              <a:lnSpc>
                <a:spcPct val="115000"/>
              </a:lnSpc>
              <a:spcBef>
                <a:spcPts val="0"/>
              </a:spcBef>
              <a:spcAft>
                <a:spcPts val="0"/>
              </a:spcAft>
              <a:buSzPts val="2400"/>
              <a:buChar char="●"/>
            </a:pPr>
            <a:r>
              <a:rPr lang="en-US"/>
              <a:t>Socket programming</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1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Client – Milestone 2: Write Data &amp; Close Connection</a:t>
            </a:r>
            <a:endParaRPr/>
          </a:p>
        </p:txBody>
      </p:sp>
      <p:sp>
        <p:nvSpPr>
          <p:cNvPr id="305" name="Google Shape;305;p10"/>
          <p:cNvSpPr txBox="1"/>
          <p:nvPr>
            <p:ph idx="1" type="body"/>
          </p:nvPr>
        </p:nvSpPr>
        <p:spPr>
          <a:xfrm>
            <a:off x="415600" y="1536625"/>
            <a:ext cx="11360700" cy="17646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The client will need to read a message from </a:t>
            </a:r>
            <a:r>
              <a:rPr lang="en-US" u="sng">
                <a:solidFill>
                  <a:schemeClr val="hlink"/>
                </a:solidFill>
                <a:hlinkClick r:id="rId3"/>
              </a:rPr>
              <a:t>standard input</a:t>
            </a:r>
            <a:endParaRPr/>
          </a:p>
          <a:p>
            <a:pPr indent="-349250" lvl="1" marL="914400" rtl="0" algn="l">
              <a:lnSpc>
                <a:spcPct val="115000"/>
              </a:lnSpc>
              <a:spcBef>
                <a:spcPts val="0"/>
              </a:spcBef>
              <a:spcAft>
                <a:spcPts val="0"/>
              </a:spcAft>
              <a:buSzPts val="1900"/>
              <a:buChar char="○"/>
            </a:pPr>
            <a:r>
              <a:rPr lang="en-US"/>
              <a:t>Place the message in a buffer</a:t>
            </a:r>
            <a:endParaRPr/>
          </a:p>
          <a:p>
            <a:pPr indent="-349250" lvl="1" marL="914400" marR="0" rtl="0" algn="l">
              <a:lnSpc>
                <a:spcPct val="115000"/>
              </a:lnSpc>
              <a:spcBef>
                <a:spcPts val="0"/>
              </a:spcBef>
              <a:spcAft>
                <a:spcPts val="0"/>
              </a:spcAft>
              <a:buSzPts val="1900"/>
              <a:buChar char="○"/>
            </a:pPr>
            <a:r>
              <a:rPr lang="en-US"/>
              <a:t>Write the </a:t>
            </a:r>
            <a:r>
              <a:rPr lang="en-US"/>
              <a:t>contents</a:t>
            </a:r>
            <a:r>
              <a:rPr lang="en-US"/>
              <a:t> of that buffer to the socket</a:t>
            </a:r>
            <a:endParaRPr/>
          </a:p>
        </p:txBody>
      </p:sp>
      <p:sp>
        <p:nvSpPr>
          <p:cNvPr id="306" name="Google Shape;306;p10"/>
          <p:cNvSpPr txBox="1"/>
          <p:nvPr/>
        </p:nvSpPr>
        <p:spPr>
          <a:xfrm>
            <a:off x="405325" y="3470700"/>
            <a:ext cx="6285000" cy="3090300"/>
          </a:xfrm>
          <a:prstGeom prst="rect">
            <a:avLst/>
          </a:prstGeom>
          <a:noFill/>
          <a:ln>
            <a:noFill/>
          </a:ln>
        </p:spPr>
        <p:txBody>
          <a:bodyPr anchorCtr="0" anchor="t" bIns="91425" lIns="91425" spcFirstLastPara="1" rIns="91425" wrap="square" tIns="91425">
            <a:noAutofit/>
          </a:bodyPr>
          <a:lstStyle/>
          <a:p>
            <a:pPr indent="-381000" lvl="0" marL="457200" marR="0" rtl="0" algn="l">
              <a:lnSpc>
                <a:spcPct val="115000"/>
              </a:lnSpc>
              <a:spcBef>
                <a:spcPts val="1000"/>
              </a:spcBef>
              <a:spcAft>
                <a:spcPts val="0"/>
              </a:spcAft>
              <a:buClr>
                <a:schemeClr val="dk2"/>
              </a:buClr>
              <a:buSzPts val="2400"/>
              <a:buFont typeface="Arial"/>
              <a:buChar char="●"/>
            </a:pPr>
            <a:r>
              <a:rPr b="0" i="0" lang="en-US" sz="2400" cap="none" strike="noStrike">
                <a:solidFill>
                  <a:schemeClr val="dk2"/>
                </a:solidFill>
                <a:latin typeface="Arial"/>
                <a:ea typeface="Arial"/>
                <a:cs typeface="Arial"/>
                <a:sym typeface="Arial"/>
              </a:rPr>
              <a:t>Use </a:t>
            </a:r>
            <a:r>
              <a:rPr b="0" i="0" lang="en-US" sz="2400" u="sng" cap="none" strike="noStrike">
                <a:solidFill>
                  <a:schemeClr val="hlink"/>
                </a:solidFill>
                <a:latin typeface="Roboto Mono"/>
                <a:ea typeface="Roboto Mono"/>
                <a:cs typeface="Roboto Mono"/>
                <a:sym typeface="Roboto Mono"/>
                <a:hlinkClick r:id="rId4"/>
              </a:rPr>
              <a:t>conn.Write</a:t>
            </a:r>
            <a:r>
              <a:rPr b="0" i="0" lang="en-US" sz="2400" u="none" cap="none" strike="noStrike">
                <a:solidFill>
                  <a:schemeClr val="dk2"/>
                </a:solidFill>
                <a:latin typeface="Arial"/>
                <a:ea typeface="Arial"/>
                <a:cs typeface="Arial"/>
                <a:sym typeface="Arial"/>
              </a:rPr>
              <a:t> to write some bytes to an established connection</a:t>
            </a:r>
            <a:endParaRPr b="0" i="0" sz="2400" u="none" cap="none" strike="noStrike">
              <a:solidFill>
                <a:schemeClr val="dk2"/>
              </a:solidFill>
              <a:latin typeface="Arial"/>
              <a:ea typeface="Arial"/>
              <a:cs typeface="Arial"/>
              <a:sym typeface="Arial"/>
            </a:endParaRPr>
          </a:p>
          <a:p>
            <a:pPr indent="-381000" lvl="0" marL="457200" marR="0" rtl="0" algn="l">
              <a:lnSpc>
                <a:spcPct val="115000"/>
              </a:lnSpc>
              <a:spcBef>
                <a:spcPts val="1000"/>
              </a:spcBef>
              <a:spcAft>
                <a:spcPts val="0"/>
              </a:spcAft>
              <a:buClr>
                <a:schemeClr val="dk2"/>
              </a:buClr>
              <a:buSzPts val="2400"/>
              <a:buFont typeface="Arial"/>
              <a:buChar char="●"/>
            </a:pPr>
            <a:r>
              <a:rPr b="0" i="0" lang="en-US" sz="2400" cap="none" strike="noStrike">
                <a:solidFill>
                  <a:schemeClr val="dk2"/>
                </a:solidFill>
                <a:latin typeface="Arial"/>
                <a:ea typeface="Arial"/>
                <a:cs typeface="Arial"/>
                <a:sym typeface="Arial"/>
              </a:rPr>
              <a:t>Use </a:t>
            </a:r>
            <a:r>
              <a:rPr b="0" i="0" lang="en-US" sz="2400" u="sng" cap="none" strike="noStrike">
                <a:solidFill>
                  <a:schemeClr val="hlink"/>
                </a:solidFill>
                <a:latin typeface="Roboto Mono"/>
                <a:ea typeface="Roboto Mono"/>
                <a:cs typeface="Roboto Mono"/>
                <a:sym typeface="Roboto Mono"/>
                <a:hlinkClick r:id="rId5"/>
              </a:rPr>
              <a:t>conn.Close</a:t>
            </a:r>
            <a:r>
              <a:rPr b="0" i="0" lang="en-US" sz="2400" cap="none" strike="noStrike">
                <a:solidFill>
                  <a:schemeClr val="dk2"/>
                </a:solidFill>
                <a:latin typeface="Arial"/>
                <a:ea typeface="Arial"/>
                <a:cs typeface="Arial"/>
                <a:sym typeface="Arial"/>
              </a:rPr>
              <a:t> </a:t>
            </a:r>
            <a:r>
              <a:rPr b="0" i="0" lang="en-US" sz="2400" u="none" cap="none" strike="noStrike">
                <a:solidFill>
                  <a:schemeClr val="dk2"/>
                </a:solidFill>
                <a:latin typeface="Arial"/>
                <a:ea typeface="Arial"/>
                <a:cs typeface="Arial"/>
                <a:sym typeface="Arial"/>
              </a:rPr>
              <a:t>to close a connection</a:t>
            </a:r>
            <a:endParaRPr b="0" i="0" sz="2400" u="none" cap="none" strike="noStrike">
              <a:solidFill>
                <a:schemeClr val="dk2"/>
              </a:solidFill>
              <a:latin typeface="Arial"/>
              <a:ea typeface="Arial"/>
              <a:cs typeface="Arial"/>
              <a:sym typeface="Arial"/>
            </a:endParaRPr>
          </a:p>
          <a:p>
            <a:pPr indent="-349250" lvl="1" marL="914400" marR="0" rtl="0" algn="l">
              <a:lnSpc>
                <a:spcPct val="115000"/>
              </a:lnSpc>
              <a:spcBef>
                <a:spcPts val="0"/>
              </a:spcBef>
              <a:spcAft>
                <a:spcPts val="0"/>
              </a:spcAft>
              <a:buClr>
                <a:schemeClr val="dk2"/>
              </a:buClr>
              <a:buSzPts val="1900"/>
              <a:buFont typeface="Arial"/>
              <a:buChar char="○"/>
            </a:pPr>
            <a:r>
              <a:rPr b="0" i="0" lang="en-US" sz="1900" u="none" cap="none" strike="noStrike">
                <a:solidFill>
                  <a:schemeClr val="dk2"/>
                </a:solidFill>
                <a:latin typeface="Arial"/>
                <a:ea typeface="Arial"/>
                <a:cs typeface="Arial"/>
                <a:sym typeface="Arial"/>
              </a:rPr>
              <a:t>This informs the opposite end socket that the connection is no longer established</a:t>
            </a:r>
            <a:endParaRPr b="0" i="0" sz="1900" u="none" cap="none" strike="noStrike">
              <a:solidFill>
                <a:schemeClr val="dk2"/>
              </a:solidFill>
              <a:latin typeface="Arial"/>
              <a:ea typeface="Arial"/>
              <a:cs typeface="Arial"/>
              <a:sym typeface="Arial"/>
            </a:endParaRPr>
          </a:p>
          <a:p>
            <a:pPr indent="-349250" lvl="1" marL="914400" marR="0" rtl="0" algn="l">
              <a:lnSpc>
                <a:spcPct val="115000"/>
              </a:lnSpc>
              <a:spcBef>
                <a:spcPts val="0"/>
              </a:spcBef>
              <a:spcAft>
                <a:spcPts val="0"/>
              </a:spcAft>
              <a:buClr>
                <a:schemeClr val="dk2"/>
              </a:buClr>
              <a:buSzPts val="1900"/>
              <a:buFont typeface="Arial"/>
              <a:buChar char="○"/>
            </a:pPr>
            <a:r>
              <a:rPr b="0" i="0" lang="en-US" sz="1900" u="none" cap="none" strike="noStrike">
                <a:solidFill>
                  <a:schemeClr val="dk2"/>
                </a:solidFill>
                <a:latin typeface="Arial"/>
                <a:ea typeface="Arial"/>
                <a:cs typeface="Arial"/>
                <a:sym typeface="Arial"/>
              </a:rPr>
              <a:t>Both sides can close a connection!</a:t>
            </a:r>
            <a:endParaRPr b="0" i="0" sz="1400" u="none" cap="none" strike="noStrike">
              <a:solidFill>
                <a:srgbClr val="000000"/>
              </a:solidFill>
              <a:latin typeface="Arial"/>
              <a:ea typeface="Arial"/>
              <a:cs typeface="Arial"/>
              <a:sym typeface="Arial"/>
            </a:endParaRPr>
          </a:p>
        </p:txBody>
      </p:sp>
      <p:sp>
        <p:nvSpPr>
          <p:cNvPr id="307" name="Google Shape;307;p10"/>
          <p:cNvSpPr txBox="1"/>
          <p:nvPr/>
        </p:nvSpPr>
        <p:spPr>
          <a:xfrm>
            <a:off x="9139239" y="4691064"/>
            <a:ext cx="18621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Send data</a:t>
            </a:r>
            <a:endParaRPr b="0" i="0" sz="1400" u="none" cap="none" strike="noStrike">
              <a:solidFill>
                <a:srgbClr val="000000"/>
              </a:solidFill>
              <a:latin typeface="Arial"/>
              <a:ea typeface="Arial"/>
              <a:cs typeface="Arial"/>
              <a:sym typeface="Arial"/>
            </a:endParaRPr>
          </a:p>
        </p:txBody>
      </p:sp>
      <p:cxnSp>
        <p:nvCxnSpPr>
          <p:cNvPr id="308" name="Google Shape;308;p10"/>
          <p:cNvCxnSpPr/>
          <p:nvPr/>
        </p:nvCxnSpPr>
        <p:spPr>
          <a:xfrm>
            <a:off x="10069513" y="4021139"/>
            <a:ext cx="0" cy="676200"/>
          </a:xfrm>
          <a:prstGeom prst="straightConnector1">
            <a:avLst/>
          </a:prstGeom>
          <a:noFill/>
          <a:ln cap="flat" cmpd="sng" w="25400">
            <a:solidFill>
              <a:schemeClr val="dk1"/>
            </a:solidFill>
            <a:prstDash val="solid"/>
            <a:round/>
            <a:headEnd len="sm" w="sm" type="none"/>
            <a:tailEnd len="lg" w="lg" type="triangle"/>
          </a:ln>
        </p:spPr>
      </p:cxnSp>
      <p:sp>
        <p:nvSpPr>
          <p:cNvPr id="309" name="Google Shape;309;p10"/>
          <p:cNvSpPr txBox="1"/>
          <p:nvPr/>
        </p:nvSpPr>
        <p:spPr>
          <a:xfrm rot="-700742">
            <a:off x="7402554" y="4691525"/>
            <a:ext cx="1516088" cy="36819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data </a:t>
            </a:r>
            <a:endParaRPr b="0" i="0" sz="1400" u="none" cap="none" strike="noStrike">
              <a:solidFill>
                <a:srgbClr val="000000"/>
              </a:solidFill>
              <a:latin typeface="Arial"/>
              <a:ea typeface="Arial"/>
              <a:cs typeface="Arial"/>
              <a:sym typeface="Arial"/>
            </a:endParaRPr>
          </a:p>
        </p:txBody>
      </p:sp>
      <p:cxnSp>
        <p:nvCxnSpPr>
          <p:cNvPr id="310" name="Google Shape;310;p10"/>
          <p:cNvCxnSpPr/>
          <p:nvPr/>
        </p:nvCxnSpPr>
        <p:spPr>
          <a:xfrm flipH="1">
            <a:off x="10067713" y="5043489"/>
            <a:ext cx="1800" cy="526500"/>
          </a:xfrm>
          <a:prstGeom prst="straightConnector1">
            <a:avLst/>
          </a:prstGeom>
          <a:noFill/>
          <a:ln cap="flat" cmpd="sng" w="25400">
            <a:solidFill>
              <a:schemeClr val="dk1"/>
            </a:solidFill>
            <a:prstDash val="solid"/>
            <a:round/>
            <a:headEnd len="sm" w="sm" type="none"/>
            <a:tailEnd len="lg" w="lg" type="triangle"/>
          </a:ln>
        </p:spPr>
      </p:cxnSp>
      <p:sp>
        <p:nvSpPr>
          <p:cNvPr id="311" name="Google Shape;311;p10"/>
          <p:cNvSpPr txBox="1"/>
          <p:nvPr/>
        </p:nvSpPr>
        <p:spPr>
          <a:xfrm>
            <a:off x="11022014" y="46624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Write()</a:t>
            </a:r>
            <a:endParaRPr b="0" i="0" sz="1400" u="none" cap="none" strike="noStrike">
              <a:solidFill>
                <a:srgbClr val="000000"/>
              </a:solidFill>
              <a:latin typeface="Arial"/>
              <a:ea typeface="Arial"/>
              <a:cs typeface="Arial"/>
              <a:sym typeface="Arial"/>
            </a:endParaRPr>
          </a:p>
        </p:txBody>
      </p:sp>
      <p:cxnSp>
        <p:nvCxnSpPr>
          <p:cNvPr id="312" name="Google Shape;312;p10"/>
          <p:cNvCxnSpPr>
            <a:stCxn id="307" idx="1"/>
          </p:cNvCxnSpPr>
          <p:nvPr/>
        </p:nvCxnSpPr>
        <p:spPr>
          <a:xfrm flipH="1">
            <a:off x="7316139" y="4876014"/>
            <a:ext cx="1823100" cy="354900"/>
          </a:xfrm>
          <a:prstGeom prst="straightConnector1">
            <a:avLst/>
          </a:prstGeom>
          <a:noFill/>
          <a:ln cap="flat" cmpd="sng" w="28575">
            <a:solidFill>
              <a:schemeClr val="dk2"/>
            </a:solidFill>
            <a:prstDash val="solid"/>
            <a:round/>
            <a:headEnd len="sm" w="sm" type="none"/>
            <a:tailEnd len="med" w="med" type="triangle"/>
          </a:ln>
        </p:spPr>
      </p:cxnSp>
      <p:sp>
        <p:nvSpPr>
          <p:cNvPr id="313" name="Google Shape;313;p10"/>
          <p:cNvSpPr txBox="1"/>
          <p:nvPr/>
        </p:nvSpPr>
        <p:spPr>
          <a:xfrm>
            <a:off x="9137564" y="5569989"/>
            <a:ext cx="18621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Close connection</a:t>
            </a:r>
            <a:endParaRPr b="0" i="0" sz="1400" u="none" cap="none" strike="noStrike">
              <a:solidFill>
                <a:srgbClr val="000000"/>
              </a:solidFill>
              <a:latin typeface="Arial"/>
              <a:ea typeface="Arial"/>
              <a:cs typeface="Arial"/>
              <a:sym typeface="Arial"/>
            </a:endParaRPr>
          </a:p>
        </p:txBody>
      </p:sp>
      <p:sp>
        <p:nvSpPr>
          <p:cNvPr id="314" name="Google Shape;314;p10"/>
          <p:cNvSpPr txBox="1"/>
          <p:nvPr/>
        </p:nvSpPr>
        <p:spPr>
          <a:xfrm>
            <a:off x="11022014" y="5569989"/>
            <a:ext cx="1195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Close()</a:t>
            </a:r>
            <a:endParaRPr b="0" i="0" sz="1400" u="none" cap="none" strike="noStrike">
              <a:solidFill>
                <a:srgbClr val="000000"/>
              </a:solidFill>
              <a:latin typeface="Arial"/>
              <a:ea typeface="Arial"/>
              <a:cs typeface="Arial"/>
              <a:sym typeface="Arial"/>
            </a:endParaRPr>
          </a:p>
        </p:txBody>
      </p:sp>
      <p:cxnSp>
        <p:nvCxnSpPr>
          <p:cNvPr id="315" name="Google Shape;315;p10"/>
          <p:cNvCxnSpPr/>
          <p:nvPr/>
        </p:nvCxnSpPr>
        <p:spPr>
          <a:xfrm flipH="1">
            <a:off x="7316139" y="5732539"/>
            <a:ext cx="1823100" cy="354900"/>
          </a:xfrm>
          <a:prstGeom prst="straightConnector1">
            <a:avLst/>
          </a:prstGeom>
          <a:noFill/>
          <a:ln cap="flat" cmpd="sng" w="28575">
            <a:solidFill>
              <a:schemeClr val="dk2"/>
            </a:solidFill>
            <a:prstDash val="solid"/>
            <a:round/>
            <a:headEnd len="sm" w="sm" type="none"/>
            <a:tailEnd len="med" w="med" type="triangle"/>
          </a:ln>
        </p:spPr>
      </p:cxnSp>
      <p:sp>
        <p:nvSpPr>
          <p:cNvPr id="316" name="Google Shape;316;p10"/>
          <p:cNvSpPr txBox="1"/>
          <p:nvPr/>
        </p:nvSpPr>
        <p:spPr>
          <a:xfrm rot="-700742">
            <a:off x="7469654" y="5570850"/>
            <a:ext cx="1516088" cy="36819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close</a:t>
            </a:r>
            <a:endParaRPr b="0" i="0" sz="1400" u="none" cap="none" strike="noStrike">
              <a:solidFill>
                <a:srgbClr val="000000"/>
              </a:solidFill>
              <a:latin typeface="Arial"/>
              <a:ea typeface="Arial"/>
              <a:cs typeface="Arial"/>
              <a:sym typeface="Arial"/>
            </a:endParaRPr>
          </a:p>
        </p:txBody>
      </p:sp>
      <p:sp>
        <p:nvSpPr>
          <p:cNvPr id="317" name="Google Shape;317;p10"/>
          <p:cNvSpPr txBox="1"/>
          <p:nvPr/>
        </p:nvSpPr>
        <p:spPr>
          <a:xfrm>
            <a:off x="9045025" y="3433038"/>
            <a:ext cx="2047200" cy="4563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conn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(established socket)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12"/>
          <p:cNvSpPr/>
          <p:nvPr/>
        </p:nvSpPr>
        <p:spPr>
          <a:xfrm>
            <a:off x="7811175" y="2150550"/>
            <a:ext cx="3834300" cy="3615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1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Server – Milestone 1: Create a Listening Socket</a:t>
            </a:r>
            <a:endParaRPr/>
          </a:p>
        </p:txBody>
      </p:sp>
      <p:sp>
        <p:nvSpPr>
          <p:cNvPr id="325" name="Google Shape;325;p12"/>
          <p:cNvSpPr txBox="1"/>
          <p:nvPr>
            <p:ph idx="1" type="body"/>
          </p:nvPr>
        </p:nvSpPr>
        <p:spPr>
          <a:xfrm>
            <a:off x="415600" y="1536625"/>
            <a:ext cx="63039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To accept connections, our server must </a:t>
            </a:r>
            <a:r>
              <a:rPr lang="en-US" u="sng"/>
              <a:t>create a </a:t>
            </a:r>
            <a:r>
              <a:rPr i="1" lang="en-US" u="sng"/>
              <a:t>listening</a:t>
            </a:r>
            <a:r>
              <a:rPr lang="en-US" u="sng"/>
              <a:t> socket</a:t>
            </a:r>
            <a:endParaRPr u="sng"/>
          </a:p>
          <a:p>
            <a:pPr indent="-349250" lvl="1" marL="914400" rtl="0" algn="l">
              <a:lnSpc>
                <a:spcPct val="115000"/>
              </a:lnSpc>
              <a:spcBef>
                <a:spcPts val="0"/>
              </a:spcBef>
              <a:spcAft>
                <a:spcPts val="0"/>
              </a:spcAft>
              <a:buSzPts val="1900"/>
              <a:buChar char="○"/>
            </a:pPr>
            <a:r>
              <a:rPr lang="en-US"/>
              <a:t>The </a:t>
            </a:r>
            <a:r>
              <a:rPr lang="en-US" u="sng">
                <a:solidFill>
                  <a:schemeClr val="hlink"/>
                </a:solidFill>
                <a:latin typeface="Roboto Mono"/>
                <a:ea typeface="Roboto Mono"/>
                <a:cs typeface="Roboto Mono"/>
                <a:sym typeface="Roboto Mono"/>
                <a:hlinkClick r:id="rId3"/>
              </a:rPr>
              <a:t>net.Listen</a:t>
            </a:r>
            <a:r>
              <a:rPr lang="en-US"/>
              <a:t> function does that!</a:t>
            </a:r>
            <a:endParaRPr/>
          </a:p>
          <a:p>
            <a:pPr indent="-349250" lvl="1" marL="914400" rtl="0" algn="l">
              <a:lnSpc>
                <a:spcPct val="115000"/>
              </a:lnSpc>
              <a:spcBef>
                <a:spcPts val="0"/>
              </a:spcBef>
              <a:spcAft>
                <a:spcPts val="0"/>
              </a:spcAft>
              <a:buSzPts val="1900"/>
              <a:buChar char="○"/>
            </a:pPr>
            <a:r>
              <a:rPr lang="en-US"/>
              <a:t>Returns a </a:t>
            </a:r>
            <a:r>
              <a:rPr lang="en-US">
                <a:latin typeface="Roboto Mono"/>
                <a:ea typeface="Roboto Mono"/>
                <a:cs typeface="Roboto Mono"/>
                <a:sym typeface="Roboto Mono"/>
              </a:rPr>
              <a:t>Listener</a:t>
            </a:r>
            <a:r>
              <a:rPr lang="en-US"/>
              <a:t>, which owns a socket</a:t>
            </a:r>
            <a:endParaRPr/>
          </a:p>
          <a:p>
            <a:pPr indent="-381000" lvl="0" marL="457200" rtl="0" algn="l">
              <a:lnSpc>
                <a:spcPct val="115000"/>
              </a:lnSpc>
              <a:spcBef>
                <a:spcPts val="1000"/>
              </a:spcBef>
              <a:spcAft>
                <a:spcPts val="0"/>
              </a:spcAft>
              <a:buSzPts val="2400"/>
              <a:buChar char="●"/>
            </a:pPr>
            <a:r>
              <a:rPr lang="en-US"/>
              <a:t>net.Listen takes a </a:t>
            </a:r>
            <a:r>
              <a:rPr i="1" lang="en-US"/>
              <a:t>listen</a:t>
            </a:r>
            <a:r>
              <a:rPr lang="en-US"/>
              <a:t> address</a:t>
            </a:r>
            <a:endParaRPr/>
          </a:p>
          <a:p>
            <a:pPr indent="-349250" lvl="1" marL="914400" rtl="0" algn="l">
              <a:lnSpc>
                <a:spcPct val="115000"/>
              </a:lnSpc>
              <a:spcBef>
                <a:spcPts val="0"/>
              </a:spcBef>
              <a:spcAft>
                <a:spcPts val="0"/>
              </a:spcAft>
              <a:buSzPts val="1900"/>
              <a:buChar char="○"/>
            </a:pPr>
            <a:r>
              <a:rPr i="1" lang="en-US"/>
              <a:t>Host</a:t>
            </a:r>
            <a:r>
              <a:rPr lang="en-US"/>
              <a:t>- and </a:t>
            </a:r>
            <a:r>
              <a:rPr i="1" lang="en-US"/>
              <a:t>process</a:t>
            </a:r>
            <a:r>
              <a:rPr lang="en-US"/>
              <a:t>-address of server (IP &amp; port)</a:t>
            </a:r>
            <a:endParaRPr/>
          </a:p>
          <a:p>
            <a:pPr indent="-349250" lvl="1" marL="914400" rtl="0" algn="l">
              <a:lnSpc>
                <a:spcPct val="115000"/>
              </a:lnSpc>
              <a:spcBef>
                <a:spcPts val="0"/>
              </a:spcBef>
              <a:spcAft>
                <a:spcPts val="0"/>
              </a:spcAft>
              <a:buSzPts val="1900"/>
              <a:buChar char="○"/>
            </a:pPr>
            <a:r>
              <a:rPr lang="en-US"/>
              <a:t>A server can have multiple host addresses!</a:t>
            </a:r>
            <a:br>
              <a:rPr lang="en-US"/>
            </a:br>
            <a:r>
              <a:rPr lang="en-US"/>
              <a:t>Listening on “localhost” or “127.0.0.1” only allows local connections.</a:t>
            </a:r>
            <a:endParaRPr/>
          </a:p>
          <a:p>
            <a:pPr indent="-381000" lvl="0" marL="457200" rtl="0" algn="l">
              <a:lnSpc>
                <a:spcPct val="115000"/>
              </a:lnSpc>
              <a:spcBef>
                <a:spcPts val="1000"/>
              </a:spcBef>
              <a:spcAft>
                <a:spcPts val="0"/>
              </a:spcAft>
              <a:buSzPts val="2400"/>
              <a:buChar char="●"/>
            </a:pPr>
            <a:r>
              <a:rPr lang="en-US"/>
              <a:t>Use </a:t>
            </a:r>
            <a:r>
              <a:rPr lang="en-US">
                <a:latin typeface="Roboto Mono"/>
                <a:ea typeface="Roboto Mono"/>
                <a:cs typeface="Roboto Mono"/>
                <a:sym typeface="Roboto Mono"/>
              </a:rPr>
              <a:t>fmt.Sprintf</a:t>
            </a:r>
            <a:r>
              <a:rPr lang="en-US"/>
              <a:t> to combine the host-address and port number</a:t>
            </a:r>
            <a:endParaRPr/>
          </a:p>
        </p:txBody>
      </p:sp>
      <p:sp>
        <p:nvSpPr>
          <p:cNvPr id="326" name="Google Shape;326;p12"/>
          <p:cNvSpPr txBox="1"/>
          <p:nvPr/>
        </p:nvSpPr>
        <p:spPr>
          <a:xfrm>
            <a:off x="9335189" y="2377839"/>
            <a:ext cx="16716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Create a socket</a:t>
            </a:r>
            <a:endParaRPr b="0" i="0" sz="1400" u="none" cap="none" strike="noStrike">
              <a:solidFill>
                <a:srgbClr val="000000"/>
              </a:solidFill>
              <a:latin typeface="Arial"/>
              <a:ea typeface="Arial"/>
              <a:cs typeface="Arial"/>
              <a:sym typeface="Arial"/>
            </a:endParaRPr>
          </a:p>
        </p:txBody>
      </p:sp>
      <p:sp>
        <p:nvSpPr>
          <p:cNvPr id="327" name="Google Shape;327;p12"/>
          <p:cNvSpPr txBox="1"/>
          <p:nvPr/>
        </p:nvSpPr>
        <p:spPr>
          <a:xfrm>
            <a:off x="9212925" y="3861125"/>
            <a:ext cx="1917600" cy="8145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Bind the socket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Calibri"/>
                <a:ea typeface="Calibri"/>
                <a:cs typeface="Calibri"/>
                <a:sym typeface="Calibri"/>
              </a:rPr>
              <a:t>(assign to a given host and port identifier)</a:t>
            </a:r>
            <a:endParaRPr b="0" i="0" sz="1400" u="none" cap="none" strike="noStrike">
              <a:solidFill>
                <a:srgbClr val="000000"/>
              </a:solidFill>
              <a:latin typeface="Arial"/>
              <a:ea typeface="Arial"/>
              <a:cs typeface="Arial"/>
              <a:sym typeface="Arial"/>
            </a:endParaRPr>
          </a:p>
        </p:txBody>
      </p:sp>
      <p:sp>
        <p:nvSpPr>
          <p:cNvPr id="328" name="Google Shape;328;p12"/>
          <p:cNvSpPr txBox="1"/>
          <p:nvPr/>
        </p:nvSpPr>
        <p:spPr>
          <a:xfrm>
            <a:off x="8823989" y="4978864"/>
            <a:ext cx="2694000" cy="6000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Listen for client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Calibri"/>
                <a:ea typeface="Calibri"/>
                <a:cs typeface="Calibri"/>
                <a:sym typeface="Calibri"/>
              </a:rPr>
              <a:t>(Wait for incoming connections)</a:t>
            </a:r>
            <a:endParaRPr b="0" i="0" sz="1400" u="none" cap="none" strike="noStrike">
              <a:solidFill>
                <a:srgbClr val="000000"/>
              </a:solidFill>
              <a:latin typeface="Arial"/>
              <a:ea typeface="Arial"/>
              <a:cs typeface="Arial"/>
              <a:sym typeface="Arial"/>
            </a:endParaRPr>
          </a:p>
        </p:txBody>
      </p:sp>
      <p:sp>
        <p:nvSpPr>
          <p:cNvPr id="329" name="Google Shape;329;p12"/>
          <p:cNvSpPr txBox="1"/>
          <p:nvPr/>
        </p:nvSpPr>
        <p:spPr>
          <a:xfrm>
            <a:off x="9235564" y="1522713"/>
            <a:ext cx="985800" cy="462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FF0000"/>
                </a:solidFill>
                <a:latin typeface="Calibri"/>
                <a:ea typeface="Calibri"/>
                <a:cs typeface="Calibri"/>
                <a:sym typeface="Calibri"/>
              </a:rPr>
              <a:t>Server</a:t>
            </a:r>
            <a:endParaRPr b="0" i="0" sz="1400" u="none" cap="none" strike="noStrike">
              <a:solidFill>
                <a:srgbClr val="000000"/>
              </a:solidFill>
              <a:latin typeface="Arial"/>
              <a:ea typeface="Arial"/>
              <a:cs typeface="Arial"/>
              <a:sym typeface="Arial"/>
            </a:endParaRPr>
          </a:p>
        </p:txBody>
      </p:sp>
      <p:sp>
        <p:nvSpPr>
          <p:cNvPr id="330" name="Google Shape;330;p12"/>
          <p:cNvSpPr txBox="1"/>
          <p:nvPr/>
        </p:nvSpPr>
        <p:spPr>
          <a:xfrm>
            <a:off x="7811164" y="2377839"/>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socket()</a:t>
            </a:r>
            <a:endParaRPr b="0" i="0" sz="1800" u="none" cap="none" strike="noStrike">
              <a:solidFill>
                <a:srgbClr val="000000"/>
              </a:solidFill>
              <a:latin typeface="Open Sans"/>
              <a:ea typeface="Open Sans"/>
              <a:cs typeface="Open Sans"/>
              <a:sym typeface="Open Sans"/>
            </a:endParaRPr>
          </a:p>
        </p:txBody>
      </p:sp>
      <p:sp>
        <p:nvSpPr>
          <p:cNvPr id="331" name="Google Shape;331;p12"/>
          <p:cNvSpPr txBox="1"/>
          <p:nvPr/>
        </p:nvSpPr>
        <p:spPr>
          <a:xfrm>
            <a:off x="7811164" y="4189875"/>
            <a:ext cx="10065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bind()</a:t>
            </a:r>
            <a:endParaRPr b="0" i="0" sz="1800" u="none" cap="none" strike="noStrike">
              <a:solidFill>
                <a:srgbClr val="000000"/>
              </a:solidFill>
              <a:latin typeface="Open Sans"/>
              <a:ea typeface="Open Sans"/>
              <a:cs typeface="Open Sans"/>
              <a:sym typeface="Open Sans"/>
            </a:endParaRPr>
          </a:p>
        </p:txBody>
      </p:sp>
      <p:sp>
        <p:nvSpPr>
          <p:cNvPr id="332" name="Google Shape;332;p12"/>
          <p:cNvSpPr txBox="1"/>
          <p:nvPr/>
        </p:nvSpPr>
        <p:spPr>
          <a:xfrm>
            <a:off x="7809576" y="5094750"/>
            <a:ext cx="10080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Open Sans"/>
                <a:ea typeface="Open Sans"/>
                <a:cs typeface="Open Sans"/>
                <a:sym typeface="Open Sans"/>
              </a:rPr>
              <a:t>listen()</a:t>
            </a:r>
            <a:endParaRPr b="0" i="0" sz="1800" u="none" cap="none" strike="noStrike">
              <a:solidFill>
                <a:srgbClr val="000000"/>
              </a:solidFill>
              <a:latin typeface="Open Sans"/>
              <a:ea typeface="Open Sans"/>
              <a:cs typeface="Open Sans"/>
              <a:sym typeface="Open Sans"/>
            </a:endParaRPr>
          </a:p>
        </p:txBody>
      </p:sp>
      <p:pic>
        <p:nvPicPr>
          <p:cNvPr id="333" name="Google Shape;333;p12"/>
          <p:cNvPicPr preferRelativeResize="0"/>
          <p:nvPr/>
        </p:nvPicPr>
        <p:blipFill rotWithShape="1">
          <a:blip r:embed="rId4">
            <a:alphaModFix/>
          </a:blip>
          <a:srcRect b="0" l="0" r="0" t="0"/>
          <a:stretch/>
        </p:blipFill>
        <p:spPr>
          <a:xfrm>
            <a:off x="9961475" y="3146900"/>
            <a:ext cx="420600" cy="420600"/>
          </a:xfrm>
          <a:prstGeom prst="rect">
            <a:avLst/>
          </a:prstGeom>
          <a:noFill/>
          <a:ln>
            <a:noFill/>
          </a:ln>
        </p:spPr>
      </p:pic>
      <p:cxnSp>
        <p:nvCxnSpPr>
          <p:cNvPr id="334" name="Google Shape;334;p12"/>
          <p:cNvCxnSpPr>
            <a:stCxn id="326" idx="2"/>
            <a:endCxn id="333" idx="0"/>
          </p:cNvCxnSpPr>
          <p:nvPr/>
        </p:nvCxnSpPr>
        <p:spPr>
          <a:xfrm>
            <a:off x="10170989" y="2747739"/>
            <a:ext cx="900" cy="399300"/>
          </a:xfrm>
          <a:prstGeom prst="straightConnector1">
            <a:avLst/>
          </a:prstGeom>
          <a:noFill/>
          <a:ln cap="flat" cmpd="sng" w="28575">
            <a:solidFill>
              <a:schemeClr val="dk2"/>
            </a:solidFill>
            <a:prstDash val="solid"/>
            <a:round/>
            <a:headEnd len="sm" w="sm" type="none"/>
            <a:tailEnd len="med" w="med" type="triangle"/>
          </a:ln>
        </p:spPr>
      </p:cxnSp>
      <p:cxnSp>
        <p:nvCxnSpPr>
          <p:cNvPr id="335" name="Google Shape;335;p12"/>
          <p:cNvCxnSpPr>
            <a:stCxn id="333" idx="2"/>
            <a:endCxn id="327" idx="0"/>
          </p:cNvCxnSpPr>
          <p:nvPr/>
        </p:nvCxnSpPr>
        <p:spPr>
          <a:xfrm>
            <a:off x="10171775" y="3567500"/>
            <a:ext cx="0" cy="293700"/>
          </a:xfrm>
          <a:prstGeom prst="straightConnector1">
            <a:avLst/>
          </a:prstGeom>
          <a:noFill/>
          <a:ln cap="flat" cmpd="sng" w="28575">
            <a:solidFill>
              <a:schemeClr val="dk2"/>
            </a:solidFill>
            <a:prstDash val="solid"/>
            <a:round/>
            <a:headEnd len="sm" w="sm" type="none"/>
            <a:tailEnd len="med" w="med" type="triangle"/>
          </a:ln>
        </p:spPr>
      </p:cxnSp>
      <p:cxnSp>
        <p:nvCxnSpPr>
          <p:cNvPr id="336" name="Google Shape;336;p12"/>
          <p:cNvCxnSpPr>
            <a:endCxn id="328" idx="0"/>
          </p:cNvCxnSpPr>
          <p:nvPr/>
        </p:nvCxnSpPr>
        <p:spPr>
          <a:xfrm flipH="1">
            <a:off x="10170989" y="4675564"/>
            <a:ext cx="600" cy="303300"/>
          </a:xfrm>
          <a:prstGeom prst="straightConnector1">
            <a:avLst/>
          </a:prstGeom>
          <a:noFill/>
          <a:ln cap="flat" cmpd="sng" w="28575">
            <a:solidFill>
              <a:schemeClr val="dk2"/>
            </a:solidFill>
            <a:prstDash val="solid"/>
            <a:round/>
            <a:headEnd len="sm" w="sm" type="none"/>
            <a:tailEnd len="med" w="med" type="triangle"/>
          </a:ln>
        </p:spPr>
      </p:cxnSp>
      <p:sp>
        <p:nvSpPr>
          <p:cNvPr id="337" name="Google Shape;337;p12"/>
          <p:cNvSpPr txBox="1"/>
          <p:nvPr/>
        </p:nvSpPr>
        <p:spPr>
          <a:xfrm rot="-5400000">
            <a:off x="5844775" y="3608550"/>
            <a:ext cx="3285900" cy="369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go’s </a:t>
            </a:r>
            <a:r>
              <a:rPr b="0" i="0" lang="en-US" sz="1900" u="none" cap="none" strike="noStrike">
                <a:solidFill>
                  <a:srgbClr val="000000"/>
                </a:solidFill>
                <a:latin typeface="Roboto Mono"/>
                <a:ea typeface="Roboto Mono"/>
                <a:cs typeface="Roboto Mono"/>
                <a:sym typeface="Roboto Mono"/>
              </a:rPr>
              <a:t>net.Listen()</a:t>
            </a:r>
            <a:endParaRPr b="0" i="0" sz="1900" u="none" cap="none" strike="noStrike">
              <a:solidFill>
                <a:srgbClr val="000000"/>
              </a:solidFill>
              <a:latin typeface="Roboto Mono"/>
              <a:ea typeface="Roboto Mono"/>
              <a:cs typeface="Roboto Mono"/>
              <a:sym typeface="Roboto Mono"/>
            </a:endParaRPr>
          </a:p>
        </p:txBody>
      </p:sp>
      <p:cxnSp>
        <p:nvCxnSpPr>
          <p:cNvPr id="338" name="Google Shape;338;p12"/>
          <p:cNvCxnSpPr>
            <a:stCxn id="323" idx="2"/>
          </p:cNvCxnSpPr>
          <p:nvPr/>
        </p:nvCxnSpPr>
        <p:spPr>
          <a:xfrm>
            <a:off x="9728325" y="5765850"/>
            <a:ext cx="300" cy="351900"/>
          </a:xfrm>
          <a:prstGeom prst="straightConnector1">
            <a:avLst/>
          </a:prstGeom>
          <a:noFill/>
          <a:ln cap="flat" cmpd="sng" w="28575">
            <a:solidFill>
              <a:schemeClr val="dk2"/>
            </a:solidFill>
            <a:prstDash val="solid"/>
            <a:round/>
            <a:headEnd len="sm" w="sm" type="none"/>
            <a:tailEnd len="med" w="med" type="triangle"/>
          </a:ln>
        </p:spPr>
      </p:cxnSp>
      <p:sp>
        <p:nvSpPr>
          <p:cNvPr id="339" name="Google Shape;339;p12"/>
          <p:cNvSpPr txBox="1"/>
          <p:nvPr/>
        </p:nvSpPr>
        <p:spPr>
          <a:xfrm>
            <a:off x="8137575" y="6086950"/>
            <a:ext cx="3181500" cy="600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Returns a </a:t>
            </a:r>
            <a:r>
              <a:rPr b="0" i="0" lang="en-US" sz="1900" u="none" cap="none" strike="noStrike">
                <a:solidFill>
                  <a:srgbClr val="000000"/>
                </a:solidFill>
                <a:latin typeface="Roboto Mono"/>
                <a:ea typeface="Roboto Mono"/>
                <a:cs typeface="Roboto Mono"/>
                <a:sym typeface="Roboto Mono"/>
              </a:rPr>
              <a:t>net.Listener</a:t>
            </a:r>
            <a:endParaRPr b="0" i="0" sz="1900" u="none" cap="none" strike="noStrike">
              <a:solidFill>
                <a:srgbClr val="000000"/>
              </a:solidFill>
              <a:latin typeface="Roboto Mono"/>
              <a:ea typeface="Roboto Mono"/>
              <a:cs typeface="Roboto Mono"/>
              <a:sym typeface="Roboto Mon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1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Server – Milestone 2: Accept a Connection &amp; Read Data</a:t>
            </a:r>
            <a:endParaRPr/>
          </a:p>
        </p:txBody>
      </p:sp>
      <p:sp>
        <p:nvSpPr>
          <p:cNvPr id="346" name="Google Shape;346;p14"/>
          <p:cNvSpPr txBox="1"/>
          <p:nvPr>
            <p:ph idx="1" type="body"/>
          </p:nvPr>
        </p:nvSpPr>
        <p:spPr>
          <a:xfrm>
            <a:off x="415600" y="1536625"/>
            <a:ext cx="64854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A </a:t>
            </a:r>
            <a:r>
              <a:rPr lang="en-US">
                <a:latin typeface="Roboto Mono"/>
                <a:ea typeface="Roboto Mono"/>
                <a:cs typeface="Roboto Mono"/>
                <a:sym typeface="Roboto Mono"/>
              </a:rPr>
              <a:t>Listener</a:t>
            </a:r>
            <a:r>
              <a:rPr lang="en-US"/>
              <a:t> can </a:t>
            </a:r>
            <a:r>
              <a:rPr i="1" lang="en-US"/>
              <a:t>accept</a:t>
            </a:r>
            <a:r>
              <a:rPr lang="en-US"/>
              <a:t> an incoming client connection with the </a:t>
            </a:r>
            <a:r>
              <a:rPr lang="en-US">
                <a:latin typeface="Roboto Mono"/>
                <a:ea typeface="Roboto Mono"/>
                <a:cs typeface="Roboto Mono"/>
                <a:sym typeface="Roboto Mono"/>
              </a:rPr>
              <a:t>Accept</a:t>
            </a:r>
            <a:r>
              <a:rPr lang="en-US"/>
              <a:t> method</a:t>
            </a:r>
            <a:endParaRPr/>
          </a:p>
          <a:p>
            <a:pPr indent="-349250" lvl="1" marL="914400" rtl="0" algn="l">
              <a:lnSpc>
                <a:spcPct val="115000"/>
              </a:lnSpc>
              <a:spcBef>
                <a:spcPts val="0"/>
              </a:spcBef>
              <a:spcAft>
                <a:spcPts val="0"/>
              </a:spcAft>
              <a:buSzPts val="1900"/>
              <a:buChar char="○"/>
            </a:pPr>
            <a:r>
              <a:rPr lang="en-US"/>
              <a:t>returns a net.Conn, same as on Client!</a:t>
            </a:r>
            <a:endParaRPr/>
          </a:p>
          <a:p>
            <a:pPr indent="-381000" lvl="0" marL="457200" rtl="0" algn="l">
              <a:lnSpc>
                <a:spcPct val="115000"/>
              </a:lnSpc>
              <a:spcBef>
                <a:spcPts val="1000"/>
              </a:spcBef>
              <a:spcAft>
                <a:spcPts val="0"/>
              </a:spcAft>
              <a:buSzPts val="2400"/>
              <a:buChar char="●"/>
            </a:pPr>
            <a:r>
              <a:rPr lang="en-US">
                <a:latin typeface="Roboto Mono"/>
                <a:ea typeface="Roboto Mono"/>
                <a:cs typeface="Roboto Mono"/>
                <a:sym typeface="Roboto Mono"/>
              </a:rPr>
              <a:t>net.Conn</a:t>
            </a:r>
            <a:r>
              <a:rPr lang="en-US"/>
              <a:t> can receive data through the </a:t>
            </a:r>
            <a:r>
              <a:rPr lang="en-US" u="sng">
                <a:solidFill>
                  <a:schemeClr val="hlink"/>
                </a:solidFill>
                <a:latin typeface="Roboto Mono"/>
                <a:ea typeface="Roboto Mono"/>
                <a:cs typeface="Roboto Mono"/>
                <a:sym typeface="Roboto Mono"/>
                <a:hlinkClick r:id="rId3"/>
              </a:rPr>
              <a:t>Read()</a:t>
            </a:r>
            <a:r>
              <a:rPr lang="en-US"/>
              <a:t> method</a:t>
            </a:r>
            <a:endParaRPr/>
          </a:p>
          <a:p>
            <a:pPr indent="-349250" lvl="1" marL="914400" rtl="0" algn="l">
              <a:lnSpc>
                <a:spcPct val="115000"/>
              </a:lnSpc>
              <a:spcBef>
                <a:spcPts val="0"/>
              </a:spcBef>
              <a:spcAft>
                <a:spcPts val="0"/>
              </a:spcAft>
              <a:buSzPts val="1900"/>
              <a:buChar char="○"/>
            </a:pPr>
            <a:r>
              <a:rPr lang="en-US"/>
              <a:t>Takes a buffer as argument</a:t>
            </a:r>
            <a:endParaRPr/>
          </a:p>
          <a:p>
            <a:pPr indent="-381000" lvl="0" marL="457200" rtl="0" algn="l">
              <a:lnSpc>
                <a:spcPct val="115000"/>
              </a:lnSpc>
              <a:spcBef>
                <a:spcPts val="1000"/>
              </a:spcBef>
              <a:spcAft>
                <a:spcPts val="0"/>
              </a:spcAft>
              <a:buSzPts val="2400"/>
              <a:buChar char="●"/>
            </a:pPr>
            <a:r>
              <a:rPr lang="en-US" u="sng"/>
              <a:t>Accept a client connection</a:t>
            </a:r>
            <a:endParaRPr u="sng"/>
          </a:p>
        </p:txBody>
      </p:sp>
      <p:sp>
        <p:nvSpPr>
          <p:cNvPr id="347" name="Google Shape;347;p14"/>
          <p:cNvSpPr txBox="1"/>
          <p:nvPr/>
        </p:nvSpPr>
        <p:spPr>
          <a:xfrm>
            <a:off x="7933025" y="1557463"/>
            <a:ext cx="3181500" cy="600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0" i="0" lang="en-US" sz="1900" u="none" cap="none" strike="noStrike">
                <a:solidFill>
                  <a:srgbClr val="000000"/>
                </a:solidFill>
                <a:latin typeface="Roboto Mono"/>
                <a:ea typeface="Roboto Mono"/>
                <a:cs typeface="Roboto Mono"/>
                <a:sym typeface="Roboto Mono"/>
              </a:rPr>
              <a:t>net.Listener</a:t>
            </a:r>
            <a:endParaRPr b="0" i="0" sz="1900" u="none" cap="none" strike="noStrike">
              <a:solidFill>
                <a:srgbClr val="000000"/>
              </a:solidFill>
              <a:latin typeface="Roboto Mono"/>
              <a:ea typeface="Roboto Mono"/>
              <a:cs typeface="Roboto Mono"/>
              <a:sym typeface="Roboto Mono"/>
            </a:endParaRPr>
          </a:p>
        </p:txBody>
      </p:sp>
      <p:sp>
        <p:nvSpPr>
          <p:cNvPr id="348" name="Google Shape;348;p14"/>
          <p:cNvSpPr txBox="1"/>
          <p:nvPr/>
        </p:nvSpPr>
        <p:spPr>
          <a:xfrm>
            <a:off x="8455477" y="2700625"/>
            <a:ext cx="21384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Accept a connection</a:t>
            </a:r>
            <a:endParaRPr b="0" i="0" sz="1400" u="none" cap="none" strike="noStrike">
              <a:solidFill>
                <a:srgbClr val="000000"/>
              </a:solidFill>
              <a:latin typeface="Arial"/>
              <a:ea typeface="Arial"/>
              <a:cs typeface="Arial"/>
              <a:sym typeface="Arial"/>
            </a:endParaRPr>
          </a:p>
        </p:txBody>
      </p:sp>
      <p:cxnSp>
        <p:nvCxnSpPr>
          <p:cNvPr id="349" name="Google Shape;349;p14"/>
          <p:cNvCxnSpPr/>
          <p:nvPr/>
        </p:nvCxnSpPr>
        <p:spPr>
          <a:xfrm>
            <a:off x="9524663" y="2053714"/>
            <a:ext cx="0" cy="676200"/>
          </a:xfrm>
          <a:prstGeom prst="straightConnector1">
            <a:avLst/>
          </a:prstGeom>
          <a:noFill/>
          <a:ln cap="flat" cmpd="sng" w="25400">
            <a:solidFill>
              <a:schemeClr val="dk1"/>
            </a:solidFill>
            <a:prstDash val="solid"/>
            <a:round/>
            <a:headEnd len="sm" w="sm" type="none"/>
            <a:tailEnd len="lg" w="lg" type="triangle"/>
          </a:ln>
        </p:spPr>
      </p:cxnSp>
      <p:cxnSp>
        <p:nvCxnSpPr>
          <p:cNvPr id="350" name="Google Shape;350;p14"/>
          <p:cNvCxnSpPr/>
          <p:nvPr/>
        </p:nvCxnSpPr>
        <p:spPr>
          <a:xfrm flipH="1">
            <a:off x="9522863" y="3076064"/>
            <a:ext cx="1800" cy="526500"/>
          </a:xfrm>
          <a:prstGeom prst="straightConnector1">
            <a:avLst/>
          </a:prstGeom>
          <a:noFill/>
          <a:ln cap="flat" cmpd="sng" w="25400">
            <a:solidFill>
              <a:schemeClr val="dk1"/>
            </a:solidFill>
            <a:prstDash val="solid"/>
            <a:round/>
            <a:headEnd len="sm" w="sm" type="none"/>
            <a:tailEnd len="lg" w="lg" type="triangle"/>
          </a:ln>
        </p:spPr>
      </p:cxnSp>
      <p:sp>
        <p:nvSpPr>
          <p:cNvPr id="351" name="Google Shape;351;p14"/>
          <p:cNvSpPr txBox="1"/>
          <p:nvPr/>
        </p:nvSpPr>
        <p:spPr>
          <a:xfrm>
            <a:off x="6901050" y="2700625"/>
            <a:ext cx="1539600" cy="369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Roboto Mono"/>
                <a:ea typeface="Roboto Mono"/>
                <a:cs typeface="Roboto Mono"/>
                <a:sym typeface="Roboto Mono"/>
              </a:rPr>
              <a:t>Accept()</a:t>
            </a:r>
            <a:endParaRPr b="0" i="0" sz="1800" u="none" cap="none" strike="noStrike">
              <a:solidFill>
                <a:schemeClr val="dk1"/>
              </a:solidFill>
              <a:latin typeface="Roboto Mono"/>
              <a:ea typeface="Roboto Mono"/>
              <a:cs typeface="Roboto Mono"/>
              <a:sym typeface="Roboto Mono"/>
            </a:endParaRPr>
          </a:p>
          <a:p>
            <a:pPr indent="0" lvl="0" marL="0" marR="0" rtl="0" algn="r">
              <a:lnSpc>
                <a:spcPct val="100000"/>
              </a:lnSpc>
              <a:spcBef>
                <a:spcPts val="0"/>
              </a:spcBef>
              <a:spcAft>
                <a:spcPts val="0"/>
              </a:spcAft>
              <a:buClr>
                <a:srgbClr val="000000"/>
              </a:buClr>
              <a:buSzPts val="1600"/>
              <a:buFont typeface="Arial"/>
              <a:buNone/>
            </a:pPr>
            <a:r>
              <a:rPr b="0" i="1" lang="en-US" sz="1600" u="none" cap="none" strike="noStrike">
                <a:solidFill>
                  <a:schemeClr val="dk1"/>
                </a:solidFill>
                <a:latin typeface="Calibri"/>
                <a:ea typeface="Calibri"/>
                <a:cs typeface="Calibri"/>
                <a:sym typeface="Calibri"/>
              </a:rPr>
              <a:t>blocks until a client connects!</a:t>
            </a:r>
            <a:endParaRPr b="0" i="1" sz="1600" u="none" cap="none" strike="noStrike">
              <a:solidFill>
                <a:schemeClr val="dk1"/>
              </a:solidFill>
              <a:latin typeface="Calibri"/>
              <a:ea typeface="Calibri"/>
              <a:cs typeface="Calibri"/>
              <a:sym typeface="Calibri"/>
            </a:endParaRPr>
          </a:p>
        </p:txBody>
      </p:sp>
      <p:pic>
        <p:nvPicPr>
          <p:cNvPr id="352" name="Google Shape;352;p14"/>
          <p:cNvPicPr preferRelativeResize="0"/>
          <p:nvPr/>
        </p:nvPicPr>
        <p:blipFill rotWithShape="1">
          <a:blip r:embed="rId4">
            <a:alphaModFix/>
          </a:blip>
          <a:srcRect b="0" l="0" r="0" t="0"/>
          <a:stretch/>
        </p:blipFill>
        <p:spPr>
          <a:xfrm>
            <a:off x="9313475" y="3608125"/>
            <a:ext cx="420600" cy="420600"/>
          </a:xfrm>
          <a:prstGeom prst="rect">
            <a:avLst/>
          </a:prstGeom>
          <a:noFill/>
          <a:ln>
            <a:noFill/>
          </a:ln>
        </p:spPr>
      </p:pic>
      <p:cxnSp>
        <p:nvCxnSpPr>
          <p:cNvPr id="353" name="Google Shape;353;p14"/>
          <p:cNvCxnSpPr>
            <a:endCxn id="348" idx="3"/>
          </p:cNvCxnSpPr>
          <p:nvPr/>
        </p:nvCxnSpPr>
        <p:spPr>
          <a:xfrm flipH="1">
            <a:off x="10593877" y="2587975"/>
            <a:ext cx="1578300" cy="297600"/>
          </a:xfrm>
          <a:prstGeom prst="straightConnector1">
            <a:avLst/>
          </a:prstGeom>
          <a:noFill/>
          <a:ln cap="flat" cmpd="sng" w="28575">
            <a:solidFill>
              <a:schemeClr val="dk2"/>
            </a:solidFill>
            <a:prstDash val="solid"/>
            <a:round/>
            <a:headEnd len="sm" w="sm" type="none"/>
            <a:tailEnd len="med" w="med" type="triangle"/>
          </a:ln>
        </p:spPr>
      </p:cxnSp>
      <p:sp>
        <p:nvSpPr>
          <p:cNvPr id="354" name="Google Shape;354;p14"/>
          <p:cNvSpPr txBox="1"/>
          <p:nvPr/>
        </p:nvSpPr>
        <p:spPr>
          <a:xfrm rot="-620982">
            <a:off x="10509064" y="2141963"/>
            <a:ext cx="1885274" cy="599902"/>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Client establishing connection</a:t>
            </a:r>
            <a:endParaRPr b="0" i="0" sz="1400" u="none" cap="none" strike="noStrike">
              <a:solidFill>
                <a:srgbClr val="000000"/>
              </a:solidFill>
              <a:latin typeface="Arial"/>
              <a:ea typeface="Arial"/>
              <a:cs typeface="Arial"/>
              <a:sym typeface="Arial"/>
            </a:endParaRPr>
          </a:p>
        </p:txBody>
      </p:sp>
      <p:sp>
        <p:nvSpPr>
          <p:cNvPr id="355" name="Google Shape;355;p14"/>
          <p:cNvSpPr txBox="1"/>
          <p:nvPr/>
        </p:nvSpPr>
        <p:spPr>
          <a:xfrm>
            <a:off x="9920625" y="3446725"/>
            <a:ext cx="2138400" cy="420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go’s </a:t>
            </a:r>
            <a:r>
              <a:rPr b="0" i="0" lang="en-US" sz="1400" u="none" cap="none" strike="noStrike">
                <a:solidFill>
                  <a:srgbClr val="000000"/>
                </a:solidFill>
                <a:latin typeface="Roboto Mono"/>
                <a:ea typeface="Roboto Mono"/>
                <a:cs typeface="Roboto Mono"/>
                <a:sym typeface="Roboto Mono"/>
              </a:rPr>
              <a:t>net.Conn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(owns a </a:t>
            </a:r>
            <a:r>
              <a:rPr b="0" i="1" lang="en-US" sz="1400" u="none" cap="none" strike="noStrike">
                <a:solidFill>
                  <a:srgbClr val="000000"/>
                </a:solidFill>
                <a:latin typeface="Arial"/>
                <a:ea typeface="Arial"/>
                <a:cs typeface="Arial"/>
                <a:sym typeface="Arial"/>
              </a:rPr>
              <a:t>connected</a:t>
            </a:r>
            <a:r>
              <a:rPr b="0" i="0" lang="en-US" sz="1400" u="none" cap="none" strike="noStrike">
                <a:solidFill>
                  <a:srgbClr val="000000"/>
                </a:solidFill>
                <a:latin typeface="Arial"/>
                <a:ea typeface="Arial"/>
                <a:cs typeface="Arial"/>
                <a:sym typeface="Arial"/>
              </a:rPr>
              <a:t> socket underneath)</a:t>
            </a:r>
            <a:endParaRPr b="0" i="0" sz="1400" u="none" cap="none" strike="noStrike">
              <a:solidFill>
                <a:srgbClr val="000000"/>
              </a:solidFill>
              <a:latin typeface="Arial"/>
              <a:ea typeface="Arial"/>
              <a:cs typeface="Arial"/>
              <a:sym typeface="Arial"/>
            </a:endParaRPr>
          </a:p>
        </p:txBody>
      </p:sp>
      <p:sp>
        <p:nvSpPr>
          <p:cNvPr id="356" name="Google Shape;356;p14"/>
          <p:cNvSpPr txBox="1"/>
          <p:nvPr/>
        </p:nvSpPr>
        <p:spPr>
          <a:xfrm>
            <a:off x="8617314" y="4792225"/>
            <a:ext cx="18129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Receive Data</a:t>
            </a:r>
            <a:endParaRPr b="0" i="0" sz="1400" u="none" cap="none" strike="noStrike">
              <a:solidFill>
                <a:srgbClr val="000000"/>
              </a:solidFill>
              <a:latin typeface="Arial"/>
              <a:ea typeface="Arial"/>
              <a:cs typeface="Arial"/>
              <a:sym typeface="Arial"/>
            </a:endParaRPr>
          </a:p>
        </p:txBody>
      </p:sp>
      <p:sp>
        <p:nvSpPr>
          <p:cNvPr id="357" name="Google Shape;357;p14"/>
          <p:cNvSpPr txBox="1"/>
          <p:nvPr/>
        </p:nvSpPr>
        <p:spPr>
          <a:xfrm rot="-368766">
            <a:off x="10771932" y="4487811"/>
            <a:ext cx="1515913" cy="36810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message</a:t>
            </a:r>
            <a:endParaRPr b="0" i="0" sz="1400" u="none" cap="none" strike="noStrike">
              <a:solidFill>
                <a:srgbClr val="000000"/>
              </a:solidFill>
              <a:latin typeface="Arial"/>
              <a:ea typeface="Arial"/>
              <a:cs typeface="Arial"/>
              <a:sym typeface="Arial"/>
            </a:endParaRPr>
          </a:p>
        </p:txBody>
      </p:sp>
      <p:cxnSp>
        <p:nvCxnSpPr>
          <p:cNvPr id="358" name="Google Shape;358;p14"/>
          <p:cNvCxnSpPr>
            <a:endCxn id="356" idx="3"/>
          </p:cNvCxnSpPr>
          <p:nvPr/>
        </p:nvCxnSpPr>
        <p:spPr>
          <a:xfrm flipH="1">
            <a:off x="10430214" y="4773775"/>
            <a:ext cx="1932600" cy="203400"/>
          </a:xfrm>
          <a:prstGeom prst="straightConnector1">
            <a:avLst/>
          </a:prstGeom>
          <a:noFill/>
          <a:ln cap="flat" cmpd="sng" w="28575">
            <a:solidFill>
              <a:schemeClr val="dk2"/>
            </a:solidFill>
            <a:prstDash val="solid"/>
            <a:round/>
            <a:headEnd len="sm" w="sm" type="none"/>
            <a:tailEnd len="med" w="med" type="triangle"/>
          </a:ln>
        </p:spPr>
      </p:cxnSp>
      <p:cxnSp>
        <p:nvCxnSpPr>
          <p:cNvPr id="359" name="Google Shape;359;p14"/>
          <p:cNvCxnSpPr>
            <a:stCxn id="352" idx="2"/>
            <a:endCxn id="356" idx="0"/>
          </p:cNvCxnSpPr>
          <p:nvPr/>
        </p:nvCxnSpPr>
        <p:spPr>
          <a:xfrm>
            <a:off x="9523775" y="4028725"/>
            <a:ext cx="0" cy="763500"/>
          </a:xfrm>
          <a:prstGeom prst="straightConnector1">
            <a:avLst/>
          </a:prstGeom>
          <a:noFill/>
          <a:ln cap="flat" cmpd="sng" w="28575">
            <a:solidFill>
              <a:schemeClr val="dk2"/>
            </a:solidFill>
            <a:prstDash val="solid"/>
            <a:round/>
            <a:headEnd len="sm" w="sm" type="none"/>
            <a:tailEnd len="med" w="med" type="triangle"/>
          </a:ln>
        </p:spPr>
      </p:cxnSp>
      <p:sp>
        <p:nvSpPr>
          <p:cNvPr id="360" name="Google Shape;360;p14"/>
          <p:cNvSpPr txBox="1"/>
          <p:nvPr/>
        </p:nvSpPr>
        <p:spPr>
          <a:xfrm>
            <a:off x="6901050" y="4758025"/>
            <a:ext cx="1539600" cy="369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Roboto Mono"/>
                <a:ea typeface="Roboto Mono"/>
                <a:cs typeface="Roboto Mono"/>
                <a:sym typeface="Roboto Mono"/>
              </a:rPr>
              <a:t>Read()</a:t>
            </a:r>
            <a:endParaRPr b="0" i="0" sz="1800" u="none" cap="none" strike="noStrike">
              <a:solidFill>
                <a:schemeClr val="dk1"/>
              </a:solidFill>
              <a:latin typeface="Roboto Mono"/>
              <a:ea typeface="Roboto Mono"/>
              <a:cs typeface="Roboto Mono"/>
              <a:sym typeface="Roboto Mono"/>
            </a:endParaRPr>
          </a:p>
          <a:p>
            <a:pPr indent="0" lvl="0" marL="0" marR="0" rtl="0" algn="r">
              <a:lnSpc>
                <a:spcPct val="100000"/>
              </a:lnSpc>
              <a:spcBef>
                <a:spcPts val="0"/>
              </a:spcBef>
              <a:spcAft>
                <a:spcPts val="0"/>
              </a:spcAft>
              <a:buClr>
                <a:srgbClr val="000000"/>
              </a:buClr>
              <a:buSzPts val="1600"/>
              <a:buFont typeface="Arial"/>
              <a:buNone/>
            </a:pPr>
            <a:r>
              <a:t/>
            </a:r>
            <a:endParaRPr b="0" i="1" sz="1600" u="none" cap="none" strike="noStrik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16"/>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Clr>
                <a:schemeClr val="dk1"/>
              </a:buClr>
              <a:buSzPct val="29729"/>
              <a:buFont typeface="Arial"/>
              <a:buNone/>
            </a:pPr>
            <a:r>
              <a:rPr lang="en-US"/>
              <a:t>Server – Milestone 3: Handling a Client </a:t>
            </a:r>
            <a:r>
              <a:rPr lang="en-US">
                <a:latin typeface="Roboto Mono"/>
                <a:ea typeface="Roboto Mono"/>
                <a:cs typeface="Roboto Mono"/>
                <a:sym typeface="Roboto Mono"/>
              </a:rPr>
              <a:t>Close()</a:t>
            </a:r>
            <a:endParaRPr>
              <a:latin typeface="Roboto Mono"/>
              <a:ea typeface="Roboto Mono"/>
              <a:cs typeface="Roboto Mono"/>
              <a:sym typeface="Roboto Mono"/>
            </a:endParaRPr>
          </a:p>
        </p:txBody>
      </p:sp>
      <p:sp>
        <p:nvSpPr>
          <p:cNvPr id="367" name="Google Shape;367;p16"/>
          <p:cNvSpPr txBox="1"/>
          <p:nvPr>
            <p:ph idx="1" type="body"/>
          </p:nvPr>
        </p:nvSpPr>
        <p:spPr>
          <a:xfrm>
            <a:off x="415600" y="1536625"/>
            <a:ext cx="64854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Both sides can close a connection</a:t>
            </a:r>
            <a:endParaRPr/>
          </a:p>
          <a:p>
            <a:pPr indent="-349250" lvl="1" marL="914400" rtl="0" algn="l">
              <a:lnSpc>
                <a:spcPct val="115000"/>
              </a:lnSpc>
              <a:spcBef>
                <a:spcPts val="0"/>
              </a:spcBef>
              <a:spcAft>
                <a:spcPts val="0"/>
              </a:spcAft>
              <a:buSzPts val="1900"/>
              <a:buChar char="○"/>
            </a:pPr>
            <a:r>
              <a:rPr lang="en-US"/>
              <a:t>What if that happens during a </a:t>
            </a:r>
            <a:r>
              <a:rPr lang="en-US">
                <a:latin typeface="Roboto Mono"/>
                <a:ea typeface="Roboto Mono"/>
                <a:cs typeface="Roboto Mono"/>
                <a:sym typeface="Roboto Mono"/>
              </a:rPr>
              <a:t>Conn.Read()</a:t>
            </a:r>
            <a:r>
              <a:rPr lang="en-US"/>
              <a:t>?</a:t>
            </a:r>
            <a:endParaRPr/>
          </a:p>
          <a:p>
            <a:pPr indent="-381000" lvl="0" marL="457200" rtl="0" algn="l">
              <a:lnSpc>
                <a:spcPct val="115000"/>
              </a:lnSpc>
              <a:spcBef>
                <a:spcPts val="1000"/>
              </a:spcBef>
              <a:spcAft>
                <a:spcPts val="0"/>
              </a:spcAft>
              <a:buSzPts val="2400"/>
              <a:buChar char="●"/>
            </a:pPr>
            <a:r>
              <a:rPr lang="en-US"/>
              <a:t>Conn.Read() returns an EOF error!</a:t>
            </a:r>
            <a:endParaRPr/>
          </a:p>
          <a:p>
            <a:pPr indent="-349250" lvl="1" marL="914400" rtl="0" algn="l">
              <a:lnSpc>
                <a:spcPct val="115000"/>
              </a:lnSpc>
              <a:spcBef>
                <a:spcPts val="0"/>
              </a:spcBef>
              <a:spcAft>
                <a:spcPts val="0"/>
              </a:spcAft>
              <a:buSzPts val="1900"/>
              <a:buChar char="○"/>
            </a:pPr>
            <a:r>
              <a:rPr lang="en-US"/>
              <a:t>“End of file”</a:t>
            </a:r>
            <a:endParaRPr/>
          </a:p>
          <a:p>
            <a:pPr indent="-381000" lvl="0" marL="457200" rtl="0" algn="l">
              <a:lnSpc>
                <a:spcPct val="115000"/>
              </a:lnSpc>
              <a:spcBef>
                <a:spcPts val="1000"/>
              </a:spcBef>
              <a:spcAft>
                <a:spcPts val="0"/>
              </a:spcAft>
              <a:buSzPts val="2400"/>
              <a:buChar char="●"/>
            </a:pPr>
            <a:r>
              <a:rPr lang="en-US" u="sng"/>
              <a:t>Check for this error.</a:t>
            </a:r>
            <a:br>
              <a:rPr lang="en-US" u="sng"/>
            </a:br>
            <a:r>
              <a:rPr lang="en-US" u="sng"/>
              <a:t>If it occurs, close the connection.</a:t>
            </a:r>
            <a:endParaRPr u="sng"/>
          </a:p>
          <a:p>
            <a:pPr indent="-349250" lvl="1" marL="914400" rtl="0" algn="l">
              <a:lnSpc>
                <a:spcPct val="115000"/>
              </a:lnSpc>
              <a:spcBef>
                <a:spcPts val="0"/>
              </a:spcBef>
              <a:spcAft>
                <a:spcPts val="0"/>
              </a:spcAft>
              <a:buSzPts val="1900"/>
              <a:buFont typeface="Roboto Mono"/>
              <a:buChar char="○"/>
            </a:pPr>
            <a:r>
              <a:rPr lang="en-US">
                <a:latin typeface="Roboto Mono"/>
                <a:ea typeface="Roboto Mono"/>
                <a:cs typeface="Roboto Mono"/>
                <a:sym typeface="Roboto Mono"/>
              </a:rPr>
              <a:t>err</a:t>
            </a:r>
            <a:r>
              <a:rPr lang="en-US"/>
              <a:t> may be set to </a:t>
            </a:r>
            <a:r>
              <a:rPr lang="en-US">
                <a:latin typeface="Roboto Mono"/>
                <a:ea typeface="Roboto Mono"/>
                <a:cs typeface="Roboto Mono"/>
                <a:sym typeface="Roboto Mono"/>
              </a:rPr>
              <a:t>nil</a:t>
            </a:r>
            <a:r>
              <a:rPr lang="en-US"/>
              <a:t> – check for this first!</a:t>
            </a:r>
            <a:endParaRPr/>
          </a:p>
          <a:p>
            <a:pPr indent="-349250" lvl="1" marL="914400" rtl="0" algn="l">
              <a:lnSpc>
                <a:spcPct val="115000"/>
              </a:lnSpc>
              <a:spcBef>
                <a:spcPts val="0"/>
              </a:spcBef>
              <a:spcAft>
                <a:spcPts val="0"/>
              </a:spcAft>
              <a:buSzPts val="1900"/>
              <a:buFont typeface="Roboto Mono"/>
              <a:buChar char="○"/>
            </a:pPr>
            <a:r>
              <a:rPr lang="en-US">
                <a:latin typeface="Roboto Mono"/>
                <a:ea typeface="Roboto Mono"/>
                <a:cs typeface="Roboto Mono"/>
                <a:sym typeface="Roboto Mono"/>
              </a:rPr>
              <a:t>err</a:t>
            </a:r>
            <a:r>
              <a:rPr lang="en-US"/>
              <a:t> provides the </a:t>
            </a:r>
            <a:r>
              <a:rPr lang="en-US">
                <a:latin typeface="Roboto Mono"/>
                <a:ea typeface="Roboto Mono"/>
                <a:cs typeface="Roboto Mono"/>
                <a:sym typeface="Roboto Mono"/>
              </a:rPr>
              <a:t>Error()</a:t>
            </a:r>
            <a:r>
              <a:rPr lang="en-US"/>
              <a:t> method, which returns error codes as strings</a:t>
            </a:r>
            <a:endParaRPr/>
          </a:p>
        </p:txBody>
      </p:sp>
      <p:pic>
        <p:nvPicPr>
          <p:cNvPr id="368" name="Google Shape;368;p16"/>
          <p:cNvPicPr preferRelativeResize="0"/>
          <p:nvPr/>
        </p:nvPicPr>
        <p:blipFill rotWithShape="1">
          <a:blip r:embed="rId3">
            <a:alphaModFix/>
          </a:blip>
          <a:srcRect b="0" l="0" r="0" t="0"/>
          <a:stretch/>
        </p:blipFill>
        <p:spPr>
          <a:xfrm>
            <a:off x="9313425" y="2361025"/>
            <a:ext cx="420600" cy="420600"/>
          </a:xfrm>
          <a:prstGeom prst="rect">
            <a:avLst/>
          </a:prstGeom>
          <a:noFill/>
          <a:ln>
            <a:noFill/>
          </a:ln>
        </p:spPr>
      </p:pic>
      <p:sp>
        <p:nvSpPr>
          <p:cNvPr id="369" name="Google Shape;369;p16"/>
          <p:cNvSpPr txBox="1"/>
          <p:nvPr/>
        </p:nvSpPr>
        <p:spPr>
          <a:xfrm>
            <a:off x="9920575" y="2199625"/>
            <a:ext cx="2138400" cy="420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go’s </a:t>
            </a:r>
            <a:r>
              <a:rPr b="0" i="0" lang="en-US" sz="1400" u="none" cap="none" strike="noStrike">
                <a:solidFill>
                  <a:srgbClr val="000000"/>
                </a:solidFill>
                <a:latin typeface="Roboto Mono"/>
                <a:ea typeface="Roboto Mono"/>
                <a:cs typeface="Roboto Mono"/>
                <a:sym typeface="Roboto Mono"/>
              </a:rPr>
              <a:t>net.Conn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(owns a </a:t>
            </a:r>
            <a:r>
              <a:rPr b="0" i="1" lang="en-US" sz="1400" u="none" cap="none" strike="noStrike">
                <a:solidFill>
                  <a:srgbClr val="000000"/>
                </a:solidFill>
                <a:latin typeface="Arial"/>
                <a:ea typeface="Arial"/>
                <a:cs typeface="Arial"/>
                <a:sym typeface="Arial"/>
              </a:rPr>
              <a:t>connected</a:t>
            </a:r>
            <a:r>
              <a:rPr b="0" i="0" lang="en-US" sz="1400" u="none" cap="none" strike="noStrike">
                <a:solidFill>
                  <a:srgbClr val="000000"/>
                </a:solidFill>
                <a:latin typeface="Arial"/>
                <a:ea typeface="Arial"/>
                <a:cs typeface="Arial"/>
                <a:sym typeface="Arial"/>
              </a:rPr>
              <a:t> socket underneath)</a:t>
            </a:r>
            <a:endParaRPr b="0" i="0" sz="1400" u="none" cap="none" strike="noStrike">
              <a:solidFill>
                <a:srgbClr val="000000"/>
              </a:solidFill>
              <a:latin typeface="Arial"/>
              <a:ea typeface="Arial"/>
              <a:cs typeface="Arial"/>
              <a:sym typeface="Arial"/>
            </a:endParaRPr>
          </a:p>
        </p:txBody>
      </p:sp>
      <p:sp>
        <p:nvSpPr>
          <p:cNvPr id="370" name="Google Shape;370;p16"/>
          <p:cNvSpPr txBox="1"/>
          <p:nvPr/>
        </p:nvSpPr>
        <p:spPr>
          <a:xfrm>
            <a:off x="8617264" y="3545125"/>
            <a:ext cx="1812900" cy="369900"/>
          </a:xfrm>
          <a:prstGeom prst="rect">
            <a:avLst/>
          </a:prstGeom>
          <a:solidFill>
            <a:srgbClr val="CCFFFF"/>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Receive Data</a:t>
            </a:r>
            <a:endParaRPr b="0" i="0" sz="1400" u="none" cap="none" strike="noStrike">
              <a:solidFill>
                <a:srgbClr val="000000"/>
              </a:solidFill>
              <a:latin typeface="Arial"/>
              <a:ea typeface="Arial"/>
              <a:cs typeface="Arial"/>
              <a:sym typeface="Arial"/>
            </a:endParaRPr>
          </a:p>
        </p:txBody>
      </p:sp>
      <p:sp>
        <p:nvSpPr>
          <p:cNvPr id="371" name="Google Shape;371;p16"/>
          <p:cNvSpPr txBox="1"/>
          <p:nvPr/>
        </p:nvSpPr>
        <p:spPr>
          <a:xfrm rot="-368766">
            <a:off x="10771882" y="3240711"/>
            <a:ext cx="1515913" cy="36810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close</a:t>
            </a:r>
            <a:endParaRPr b="0" i="0" sz="1400" u="none" cap="none" strike="noStrike">
              <a:solidFill>
                <a:srgbClr val="000000"/>
              </a:solidFill>
              <a:latin typeface="Arial"/>
              <a:ea typeface="Arial"/>
              <a:cs typeface="Arial"/>
              <a:sym typeface="Arial"/>
            </a:endParaRPr>
          </a:p>
        </p:txBody>
      </p:sp>
      <p:cxnSp>
        <p:nvCxnSpPr>
          <p:cNvPr id="372" name="Google Shape;372;p16"/>
          <p:cNvCxnSpPr>
            <a:endCxn id="370" idx="3"/>
          </p:cNvCxnSpPr>
          <p:nvPr/>
        </p:nvCxnSpPr>
        <p:spPr>
          <a:xfrm flipH="1">
            <a:off x="10430164" y="3526675"/>
            <a:ext cx="1932600" cy="203400"/>
          </a:xfrm>
          <a:prstGeom prst="straightConnector1">
            <a:avLst/>
          </a:prstGeom>
          <a:noFill/>
          <a:ln cap="flat" cmpd="sng" w="28575">
            <a:solidFill>
              <a:schemeClr val="dk2"/>
            </a:solidFill>
            <a:prstDash val="solid"/>
            <a:round/>
            <a:headEnd len="sm" w="sm" type="none"/>
            <a:tailEnd len="med" w="med" type="triangle"/>
          </a:ln>
        </p:spPr>
      </p:cxnSp>
      <p:cxnSp>
        <p:nvCxnSpPr>
          <p:cNvPr id="373" name="Google Shape;373;p16"/>
          <p:cNvCxnSpPr>
            <a:stCxn id="368" idx="2"/>
            <a:endCxn id="370" idx="0"/>
          </p:cNvCxnSpPr>
          <p:nvPr/>
        </p:nvCxnSpPr>
        <p:spPr>
          <a:xfrm>
            <a:off x="9523725" y="2781625"/>
            <a:ext cx="0" cy="763500"/>
          </a:xfrm>
          <a:prstGeom prst="straightConnector1">
            <a:avLst/>
          </a:prstGeom>
          <a:noFill/>
          <a:ln cap="flat" cmpd="sng" w="28575">
            <a:solidFill>
              <a:schemeClr val="dk2"/>
            </a:solidFill>
            <a:prstDash val="solid"/>
            <a:round/>
            <a:headEnd len="sm" w="sm" type="none"/>
            <a:tailEnd len="med" w="med" type="triangle"/>
          </a:ln>
        </p:spPr>
      </p:cxnSp>
      <p:sp>
        <p:nvSpPr>
          <p:cNvPr id="374" name="Google Shape;374;p16"/>
          <p:cNvSpPr txBox="1"/>
          <p:nvPr/>
        </p:nvSpPr>
        <p:spPr>
          <a:xfrm>
            <a:off x="6901000" y="3510925"/>
            <a:ext cx="1539600" cy="369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Roboto Mono"/>
                <a:ea typeface="Roboto Mono"/>
                <a:cs typeface="Roboto Mono"/>
                <a:sym typeface="Roboto Mono"/>
              </a:rPr>
              <a:t>Read()</a:t>
            </a:r>
            <a:endParaRPr b="0" i="0" sz="1800" u="none" cap="none" strike="noStrike">
              <a:solidFill>
                <a:schemeClr val="dk1"/>
              </a:solidFill>
              <a:latin typeface="Roboto Mono"/>
              <a:ea typeface="Roboto Mono"/>
              <a:cs typeface="Roboto Mono"/>
              <a:sym typeface="Roboto Mono"/>
            </a:endParaRPr>
          </a:p>
          <a:p>
            <a:pPr indent="0" lvl="0" marL="0" marR="0" rtl="0" algn="r">
              <a:lnSpc>
                <a:spcPct val="100000"/>
              </a:lnSpc>
              <a:spcBef>
                <a:spcPts val="0"/>
              </a:spcBef>
              <a:spcAft>
                <a:spcPts val="0"/>
              </a:spcAft>
              <a:buClr>
                <a:srgbClr val="000000"/>
              </a:buClr>
              <a:buSzPts val="1600"/>
              <a:buFont typeface="Arial"/>
              <a:buNone/>
            </a:pPr>
            <a:r>
              <a:t/>
            </a:r>
            <a:endParaRPr b="0" i="1" sz="1600" u="none" cap="none" strike="noStrike">
              <a:solidFill>
                <a:schemeClr val="dk1"/>
              </a:solidFill>
              <a:latin typeface="Calibri"/>
              <a:ea typeface="Calibri"/>
              <a:cs typeface="Calibri"/>
              <a:sym typeface="Calibri"/>
            </a:endParaRPr>
          </a:p>
        </p:txBody>
      </p:sp>
      <p:cxnSp>
        <p:nvCxnSpPr>
          <p:cNvPr id="375" name="Google Shape;375;p16"/>
          <p:cNvCxnSpPr>
            <a:stCxn id="370" idx="2"/>
          </p:cNvCxnSpPr>
          <p:nvPr/>
        </p:nvCxnSpPr>
        <p:spPr>
          <a:xfrm>
            <a:off x="9523714" y="3915025"/>
            <a:ext cx="0" cy="613800"/>
          </a:xfrm>
          <a:prstGeom prst="straightConnector1">
            <a:avLst/>
          </a:prstGeom>
          <a:noFill/>
          <a:ln cap="flat" cmpd="sng" w="28575">
            <a:solidFill>
              <a:schemeClr val="dk2"/>
            </a:solidFill>
            <a:prstDash val="solid"/>
            <a:round/>
            <a:headEnd len="sm" w="sm" type="none"/>
            <a:tailEnd len="med" w="med" type="triangle"/>
          </a:ln>
        </p:spPr>
      </p:cxnSp>
      <p:pic>
        <p:nvPicPr>
          <p:cNvPr id="376" name="Google Shape;376;p16"/>
          <p:cNvPicPr preferRelativeResize="0"/>
          <p:nvPr/>
        </p:nvPicPr>
        <p:blipFill rotWithShape="1">
          <a:blip r:embed="rId4">
            <a:alphaModFix/>
          </a:blip>
          <a:srcRect b="0" l="0" r="0" t="0"/>
          <a:stretch/>
        </p:blipFill>
        <p:spPr>
          <a:xfrm>
            <a:off x="9109088" y="4528825"/>
            <a:ext cx="829275" cy="829275"/>
          </a:xfrm>
          <a:prstGeom prst="rect">
            <a:avLst/>
          </a:prstGeom>
          <a:noFill/>
          <a:ln>
            <a:noFill/>
          </a:ln>
        </p:spPr>
      </p:pic>
      <p:sp>
        <p:nvSpPr>
          <p:cNvPr id="377" name="Google Shape;377;p16"/>
          <p:cNvSpPr txBox="1"/>
          <p:nvPr/>
        </p:nvSpPr>
        <p:spPr>
          <a:xfrm>
            <a:off x="9037575" y="5345025"/>
            <a:ext cx="972300" cy="613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rPr b="0" i="0" lang="en-US" sz="2200" u="none" cap="none" strike="noStrike">
                <a:solidFill>
                  <a:srgbClr val="000000"/>
                </a:solidFill>
                <a:latin typeface="Roboto Mono"/>
                <a:ea typeface="Roboto Mono"/>
                <a:cs typeface="Roboto Mono"/>
                <a:sym typeface="Roboto Mono"/>
              </a:rPr>
              <a:t>EOF</a:t>
            </a:r>
            <a:endParaRPr b="0" i="0" sz="2200" u="none" cap="none" strike="noStrike">
              <a:solidFill>
                <a:srgbClr val="000000"/>
              </a:solidFill>
              <a:latin typeface="Roboto Mono"/>
              <a:ea typeface="Roboto Mono"/>
              <a:cs typeface="Roboto Mono"/>
              <a:sym typeface="Roboto Mon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2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a:t>Tips and Common gotcha</a:t>
            </a:r>
            <a:endParaRPr/>
          </a:p>
        </p:txBody>
      </p:sp>
      <p:sp>
        <p:nvSpPr>
          <p:cNvPr id="384" name="Google Shape;384;p20"/>
          <p:cNvSpPr txBox="1"/>
          <p:nvPr>
            <p:ph idx="1" type="body"/>
          </p:nvPr>
        </p:nvSpPr>
        <p:spPr>
          <a:xfrm>
            <a:off x="838200" y="1563125"/>
            <a:ext cx="10807800" cy="5123100"/>
          </a:xfrm>
          <a:prstGeom prst="rect">
            <a:avLst/>
          </a:prstGeom>
          <a:noFill/>
          <a:ln>
            <a:noFill/>
          </a:ln>
        </p:spPr>
        <p:txBody>
          <a:bodyPr anchorCtr="0" anchor="t" bIns="45700" lIns="91425" spcFirstLastPara="1" rIns="91425" wrap="square" tIns="45700">
            <a:normAutofit fontScale="85000" lnSpcReduction="20000"/>
          </a:bodyPr>
          <a:lstStyle/>
          <a:p>
            <a:pPr indent="-379730" lvl="0" marL="457200" rtl="0" algn="l">
              <a:lnSpc>
                <a:spcPct val="115000"/>
              </a:lnSpc>
              <a:spcBef>
                <a:spcPts val="0"/>
              </a:spcBef>
              <a:spcAft>
                <a:spcPts val="0"/>
              </a:spcAft>
              <a:buSzPct val="116664"/>
              <a:buChar char="●"/>
            </a:pPr>
            <a:r>
              <a:rPr lang="en-US"/>
              <a:t>fmt.Sprintf could be handy</a:t>
            </a:r>
            <a:endParaRPr/>
          </a:p>
          <a:p>
            <a:pPr indent="0" lvl="0" marL="457200" rtl="0" algn="l">
              <a:lnSpc>
                <a:spcPct val="100000"/>
              </a:lnSpc>
              <a:spcBef>
                <a:spcPts val="1600"/>
              </a:spcBef>
              <a:spcAft>
                <a:spcPts val="0"/>
              </a:spcAft>
              <a:buSzPct val="88235"/>
              <a:buNone/>
            </a:pPr>
            <a:r>
              <a:t/>
            </a:r>
            <a:endParaRPr/>
          </a:p>
          <a:p>
            <a:pPr indent="-379730" lvl="0" marL="457200" rtl="0" algn="l">
              <a:lnSpc>
                <a:spcPct val="115000"/>
              </a:lnSpc>
              <a:spcBef>
                <a:spcPts val="1600"/>
              </a:spcBef>
              <a:spcAft>
                <a:spcPts val="0"/>
              </a:spcAft>
              <a:buSzPct val="116664"/>
              <a:buChar char="●"/>
            </a:pPr>
            <a:r>
              <a:rPr lang="en-US"/>
              <a:t>Don’t print the entire buffer</a:t>
            </a:r>
            <a:endParaRPr/>
          </a:p>
          <a:p>
            <a:pPr indent="0" lvl="0" marL="457200" rtl="0" algn="l">
              <a:lnSpc>
                <a:spcPct val="115000"/>
              </a:lnSpc>
              <a:spcBef>
                <a:spcPts val="1600"/>
              </a:spcBef>
              <a:spcAft>
                <a:spcPts val="0"/>
              </a:spcAft>
              <a:buSzPct val="88235"/>
              <a:buNone/>
            </a:pPr>
            <a:r>
              <a:t/>
            </a:r>
            <a:endParaRPr b="1"/>
          </a:p>
          <a:p>
            <a:pPr indent="-379730" lvl="0" marL="457200" rtl="0" algn="l">
              <a:lnSpc>
                <a:spcPct val="115000"/>
              </a:lnSpc>
              <a:spcBef>
                <a:spcPts val="1600"/>
              </a:spcBef>
              <a:spcAft>
                <a:spcPts val="0"/>
              </a:spcAft>
              <a:buSzPct val="116664"/>
              <a:buChar char="●"/>
            </a:pPr>
            <a:r>
              <a:rPr lang="en-US"/>
              <a:t>Convert bytes to string when printing</a:t>
            </a:r>
            <a:endParaRPr/>
          </a:p>
          <a:p>
            <a:pPr indent="0" lvl="0" marL="457200" rtl="0" algn="l">
              <a:lnSpc>
                <a:spcPct val="115000"/>
              </a:lnSpc>
              <a:spcBef>
                <a:spcPts val="1600"/>
              </a:spcBef>
              <a:spcAft>
                <a:spcPts val="0"/>
              </a:spcAft>
              <a:buSzPct val="88235"/>
              <a:buNone/>
            </a:pPr>
            <a:r>
              <a:t/>
            </a:r>
            <a:endParaRPr/>
          </a:p>
          <a:p>
            <a:pPr indent="-379730" lvl="0" marL="457200" rtl="0" algn="l">
              <a:lnSpc>
                <a:spcPct val="115000"/>
              </a:lnSpc>
              <a:spcBef>
                <a:spcPts val="1600"/>
              </a:spcBef>
              <a:spcAft>
                <a:spcPts val="0"/>
              </a:spcAft>
              <a:buSzPct val="116664"/>
              <a:buFont typeface="Arial"/>
              <a:buChar char="●"/>
            </a:pPr>
            <a:r>
              <a:rPr lang="en-US"/>
              <a:t>Client needs to close() at end of connection</a:t>
            </a:r>
            <a:endParaRPr/>
          </a:p>
          <a:p>
            <a:pPr indent="0" lvl="0" marL="457200" rtl="0" algn="l">
              <a:lnSpc>
                <a:spcPct val="115000"/>
              </a:lnSpc>
              <a:spcBef>
                <a:spcPts val="1600"/>
              </a:spcBef>
              <a:spcAft>
                <a:spcPts val="0"/>
              </a:spcAft>
              <a:buSzPct val="88235"/>
              <a:buNone/>
            </a:pPr>
            <a:r>
              <a:t/>
            </a:r>
            <a:endParaRPr/>
          </a:p>
          <a:p>
            <a:pPr indent="-379730" lvl="0" marL="457200" rtl="0" algn="l">
              <a:lnSpc>
                <a:spcPct val="115000"/>
              </a:lnSpc>
              <a:spcBef>
                <a:spcPts val="1600"/>
              </a:spcBef>
              <a:spcAft>
                <a:spcPts val="0"/>
              </a:spcAft>
              <a:buSzPct val="116664"/>
              <a:buChar char="●"/>
            </a:pPr>
            <a:r>
              <a:rPr lang="en-US"/>
              <a:t>EOF is not a character, it’s a type of error</a:t>
            </a:r>
            <a:endParaRPr/>
          </a:p>
          <a:p>
            <a:pPr indent="0" lvl="0" marL="0" rtl="0" algn="l">
              <a:lnSpc>
                <a:spcPct val="115000"/>
              </a:lnSpc>
              <a:spcBef>
                <a:spcPts val="1600"/>
              </a:spcBef>
              <a:spcAft>
                <a:spcPts val="1600"/>
              </a:spcAft>
              <a:buSzPct val="88235"/>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g2ff4da4c4ae_4_7"/>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Terminology</a:t>
            </a:r>
            <a:endParaRPr/>
          </a:p>
        </p:txBody>
      </p:sp>
      <p:sp>
        <p:nvSpPr>
          <p:cNvPr id="84" name="Google Shape;84;g2ff4da4c4ae_4_7"/>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A page</a:t>
            </a:r>
            <a:endParaRPr/>
          </a:p>
          <a:p>
            <a:pPr indent="-349250" lvl="1" marL="914400" rtl="0" algn="l">
              <a:lnSpc>
                <a:spcPct val="115000"/>
              </a:lnSpc>
              <a:spcBef>
                <a:spcPts val="0"/>
              </a:spcBef>
              <a:spcAft>
                <a:spcPts val="0"/>
              </a:spcAft>
              <a:buSzPts val="1900"/>
              <a:buChar char="○"/>
            </a:pPr>
            <a:r>
              <a:rPr lang="en-US"/>
              <a:t>Traditionally 4KB</a:t>
            </a:r>
            <a:endParaRPr/>
          </a:p>
          <a:p>
            <a:pPr indent="-349250" lvl="1" marL="914400" rtl="0" algn="l">
              <a:lnSpc>
                <a:spcPct val="115000"/>
              </a:lnSpc>
              <a:spcBef>
                <a:spcPts val="0"/>
              </a:spcBef>
              <a:spcAft>
                <a:spcPts val="0"/>
              </a:spcAft>
              <a:buSzPts val="1900"/>
              <a:buChar char="○"/>
            </a:pPr>
            <a:r>
              <a:rPr lang="en-US"/>
              <a:t>Unit of memory that’s managed by the operating system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2ff3c4b4c0b_0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Memory Addressing</a:t>
            </a:r>
            <a:endParaRPr/>
          </a:p>
        </p:txBody>
      </p:sp>
      <p:sp>
        <p:nvSpPr>
          <p:cNvPr id="91" name="Google Shape;91;g2ff3c4b4c0b_0_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p>
            <a:pPr indent="0" lvl="0" marL="0" rtl="0" algn="l">
              <a:lnSpc>
                <a:spcPct val="115000"/>
              </a:lnSpc>
              <a:spcBef>
                <a:spcPts val="0"/>
              </a:spcBef>
              <a:spcAft>
                <a:spcPts val="0"/>
              </a:spcAft>
              <a:buSzPts val="2400"/>
              <a:buNone/>
            </a:pPr>
            <a:r>
              <a:rPr lang="en-US"/>
              <a:t>Geometric</a:t>
            </a:r>
            <a:endParaRPr/>
          </a:p>
          <a:p>
            <a:pPr indent="-381000" lvl="0" marL="457200" rtl="0" algn="l">
              <a:lnSpc>
                <a:spcPct val="115000"/>
              </a:lnSpc>
              <a:spcBef>
                <a:spcPts val="0"/>
              </a:spcBef>
              <a:spcAft>
                <a:spcPts val="0"/>
              </a:spcAft>
              <a:buSzPts val="2400"/>
              <a:buChar char="●"/>
            </a:pPr>
            <a:r>
              <a:rPr lang="en-US"/>
              <a:t>“I want the page stored in row 14, column 5”</a:t>
            </a:r>
            <a:endParaRPr/>
          </a:p>
          <a:p>
            <a:pPr indent="0" lvl="0" marL="0" rtl="0" algn="l">
              <a:lnSpc>
                <a:spcPct val="115000"/>
              </a:lnSpc>
              <a:spcBef>
                <a:spcPts val="0"/>
              </a:spcBef>
              <a:spcAft>
                <a:spcPts val="0"/>
              </a:spcAft>
              <a:buSzPts val="2400"/>
              <a:buNone/>
            </a:pPr>
            <a:r>
              <a:rPr lang="en-US"/>
              <a:t>Physical</a:t>
            </a:r>
            <a:endParaRPr/>
          </a:p>
          <a:p>
            <a:pPr indent="-381000" lvl="0" marL="457200" rtl="0" algn="l">
              <a:lnSpc>
                <a:spcPct val="115000"/>
              </a:lnSpc>
              <a:spcBef>
                <a:spcPts val="0"/>
              </a:spcBef>
              <a:spcAft>
                <a:spcPts val="0"/>
              </a:spcAft>
              <a:buSzPts val="2400"/>
              <a:buChar char="●"/>
            </a:pPr>
            <a:r>
              <a:rPr lang="en-US"/>
              <a:t>“I want page 5”</a:t>
            </a:r>
            <a:endParaRPr/>
          </a:p>
          <a:p>
            <a:pPr indent="0" lvl="0" marL="0" rtl="0" algn="l">
              <a:lnSpc>
                <a:spcPct val="115000"/>
              </a:lnSpc>
              <a:spcBef>
                <a:spcPts val="0"/>
              </a:spcBef>
              <a:spcAft>
                <a:spcPts val="0"/>
              </a:spcAft>
              <a:buSzPts val="2400"/>
              <a:buNone/>
            </a:pPr>
            <a:r>
              <a:rPr lang="en-US"/>
              <a:t>Virtual</a:t>
            </a:r>
            <a:endParaRPr/>
          </a:p>
          <a:p>
            <a:pPr indent="-381000" lvl="0" marL="457200" rtl="0" algn="l">
              <a:lnSpc>
                <a:spcPct val="115000"/>
              </a:lnSpc>
              <a:spcBef>
                <a:spcPts val="0"/>
              </a:spcBef>
              <a:spcAft>
                <a:spcPts val="0"/>
              </a:spcAft>
              <a:buSzPts val="2400"/>
              <a:buChar char="●"/>
            </a:pPr>
            <a:r>
              <a:rPr lang="en-US"/>
              <a:t>“I want (virtual) page 5”</a:t>
            </a:r>
            <a:endParaRPr/>
          </a:p>
          <a:p>
            <a:pPr indent="0" lvl="0" marL="0" rtl="0" algn="l">
              <a:lnSpc>
                <a:spcPct val="115000"/>
              </a:lnSpc>
              <a:spcBef>
                <a:spcPts val="0"/>
              </a:spcBef>
              <a:spcAft>
                <a:spcPts val="0"/>
              </a:spcAft>
              <a:buSzPts val="24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2ff3c4b4c0b_0_12"/>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Why do we need abstractions?</a:t>
            </a:r>
            <a:endParaRPr/>
          </a:p>
        </p:txBody>
      </p:sp>
      <p:sp>
        <p:nvSpPr>
          <p:cNvPr id="98" name="Google Shape;98;g2ff3c4b4c0b_0_12"/>
          <p:cNvSpPr txBox="1"/>
          <p:nvPr>
            <p:ph idx="1" type="body"/>
          </p:nvPr>
        </p:nvSpPr>
        <p:spPr>
          <a:xfrm>
            <a:off x="415600" y="1536625"/>
            <a:ext cx="5656800" cy="4555200"/>
          </a:xfrm>
          <a:prstGeom prst="rect">
            <a:avLst/>
          </a:prstGeom>
          <a:noFill/>
          <a:ln>
            <a:noFill/>
          </a:ln>
        </p:spPr>
        <p:txBody>
          <a:bodyPr anchorCtr="0" anchor="t" bIns="121900" lIns="121900" spcFirstLastPara="1" rIns="121900" wrap="square" tIns="121900">
            <a:normAutofit/>
          </a:bodyPr>
          <a:lstStyle/>
          <a:p>
            <a:pPr indent="-381000" lvl="0" marL="457200" rtl="0" algn="l">
              <a:lnSpc>
                <a:spcPct val="115000"/>
              </a:lnSpc>
              <a:spcBef>
                <a:spcPts val="0"/>
              </a:spcBef>
              <a:spcAft>
                <a:spcPts val="0"/>
              </a:spcAft>
              <a:buSzPts val="2400"/>
              <a:buChar char="●"/>
            </a:pPr>
            <a:r>
              <a:rPr lang="en-US"/>
              <a:t>They make things simpler!</a:t>
            </a:r>
            <a:endParaRPr/>
          </a:p>
          <a:p>
            <a:pPr indent="-349250" lvl="1" marL="914400" rtl="0" algn="l">
              <a:lnSpc>
                <a:spcPct val="115000"/>
              </a:lnSpc>
              <a:spcBef>
                <a:spcPts val="0"/>
              </a:spcBef>
              <a:spcAft>
                <a:spcPts val="0"/>
              </a:spcAft>
              <a:buSzPts val="1900"/>
              <a:buChar char="○"/>
            </a:pPr>
            <a:r>
              <a:rPr lang="en-US"/>
              <a:t>Applications are simpler to write</a:t>
            </a:r>
            <a:endParaRPr/>
          </a:p>
          <a:p>
            <a:pPr indent="-381000" lvl="0" marL="457200" rtl="0" algn="l">
              <a:lnSpc>
                <a:spcPct val="115000"/>
              </a:lnSpc>
              <a:spcBef>
                <a:spcPts val="0"/>
              </a:spcBef>
              <a:spcAft>
                <a:spcPts val="0"/>
              </a:spcAft>
              <a:buSzPts val="2400"/>
              <a:buChar char="●"/>
            </a:pPr>
            <a:r>
              <a:rPr lang="en-US"/>
              <a:t>They allow for more capabilities (more on this later)</a:t>
            </a:r>
            <a:endParaRPr/>
          </a:p>
        </p:txBody>
      </p:sp>
      <p:pic>
        <p:nvPicPr>
          <p:cNvPr id="99" name="Google Shape;99;g2ff3c4b4c0b_0_12"/>
          <p:cNvPicPr preferRelativeResize="0"/>
          <p:nvPr/>
        </p:nvPicPr>
        <p:blipFill rotWithShape="1">
          <a:blip r:embed="rId3">
            <a:alphaModFix/>
          </a:blip>
          <a:srcRect b="0" l="0" r="0" t="0"/>
          <a:stretch/>
        </p:blipFill>
        <p:spPr>
          <a:xfrm>
            <a:off x="6666725" y="1460804"/>
            <a:ext cx="4545050" cy="4706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g2ff3c4b4c0b_0_18"/>
          <p:cNvPicPr preferRelativeResize="0"/>
          <p:nvPr/>
        </p:nvPicPr>
        <p:blipFill rotWithShape="1">
          <a:blip r:embed="rId3">
            <a:alphaModFix/>
          </a:blip>
          <a:srcRect b="0" l="0" r="0" t="0"/>
          <a:stretch/>
        </p:blipFill>
        <p:spPr>
          <a:xfrm>
            <a:off x="3811288" y="3940763"/>
            <a:ext cx="4953000" cy="1857375"/>
          </a:xfrm>
          <a:prstGeom prst="rect">
            <a:avLst/>
          </a:prstGeom>
          <a:noFill/>
          <a:ln>
            <a:noFill/>
          </a:ln>
        </p:spPr>
      </p:pic>
      <p:sp>
        <p:nvSpPr>
          <p:cNvPr id="106" name="Google Shape;106;g2ff3c4b4c0b_0_18"/>
          <p:cNvSpPr/>
          <p:nvPr/>
        </p:nvSpPr>
        <p:spPr>
          <a:xfrm>
            <a:off x="1555050" y="1818000"/>
            <a:ext cx="1914900" cy="11949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Application A</a:t>
            </a:r>
            <a:endParaRPr b="0" i="0" sz="2000" u="none" cap="none" strike="noStrike">
              <a:solidFill>
                <a:srgbClr val="000000"/>
              </a:solidFill>
              <a:latin typeface="Arial"/>
              <a:ea typeface="Arial"/>
              <a:cs typeface="Arial"/>
              <a:sym typeface="Arial"/>
            </a:endParaRPr>
          </a:p>
        </p:txBody>
      </p:sp>
      <p:cxnSp>
        <p:nvCxnSpPr>
          <p:cNvPr id="107" name="Google Shape;107;g2ff3c4b4c0b_0_18"/>
          <p:cNvCxnSpPr/>
          <p:nvPr/>
        </p:nvCxnSpPr>
        <p:spPr>
          <a:xfrm>
            <a:off x="3416188" y="2979000"/>
            <a:ext cx="2487900" cy="1374900"/>
          </a:xfrm>
          <a:prstGeom prst="straightConnector1">
            <a:avLst/>
          </a:prstGeom>
          <a:noFill/>
          <a:ln cap="flat" cmpd="sng" w="76200">
            <a:solidFill>
              <a:schemeClr val="dk1"/>
            </a:solidFill>
            <a:prstDash val="solid"/>
            <a:round/>
            <a:headEnd len="sm" w="sm" type="none"/>
            <a:tailEnd len="med" w="med" type="triangle"/>
          </a:ln>
        </p:spPr>
      </p:cxnSp>
      <p:sp>
        <p:nvSpPr>
          <p:cNvPr id="108" name="Google Shape;108;g2ff3c4b4c0b_0_18"/>
          <p:cNvSpPr txBox="1"/>
          <p:nvPr/>
        </p:nvSpPr>
        <p:spPr>
          <a:xfrm>
            <a:off x="3645363" y="2612100"/>
            <a:ext cx="268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dk1"/>
                </a:solidFill>
                <a:latin typeface="Arial"/>
                <a:ea typeface="Arial"/>
                <a:cs typeface="Arial"/>
                <a:sym typeface="Arial"/>
              </a:rPr>
              <a:t>Write to page 0</a:t>
            </a:r>
            <a:endParaRPr b="0" i="0" sz="2000" u="none" cap="none" strike="noStrike">
              <a:solidFill>
                <a:schemeClr val="dk1"/>
              </a:solidFill>
              <a:latin typeface="Arial"/>
              <a:ea typeface="Arial"/>
              <a:cs typeface="Arial"/>
              <a:sym typeface="Arial"/>
            </a:endParaRPr>
          </a:p>
        </p:txBody>
      </p:sp>
      <p:sp>
        <p:nvSpPr>
          <p:cNvPr id="109" name="Google Shape;109;g2ff3c4b4c0b_0_18"/>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Physical Addressing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id="115" name="Google Shape;115;g2ff4da4c4ae_0_16"/>
          <p:cNvPicPr preferRelativeResize="0"/>
          <p:nvPr/>
        </p:nvPicPr>
        <p:blipFill rotWithShape="1">
          <a:blip r:embed="rId3">
            <a:alphaModFix/>
          </a:blip>
          <a:srcRect b="0" l="0" r="0" t="0"/>
          <a:stretch/>
        </p:blipFill>
        <p:spPr>
          <a:xfrm>
            <a:off x="3537663" y="4218888"/>
            <a:ext cx="4953000" cy="1857375"/>
          </a:xfrm>
          <a:prstGeom prst="rect">
            <a:avLst/>
          </a:prstGeom>
          <a:noFill/>
          <a:ln>
            <a:noFill/>
          </a:ln>
        </p:spPr>
      </p:pic>
      <p:sp>
        <p:nvSpPr>
          <p:cNvPr id="116" name="Google Shape;116;g2ff4da4c4ae_0_16"/>
          <p:cNvSpPr/>
          <p:nvPr/>
        </p:nvSpPr>
        <p:spPr>
          <a:xfrm>
            <a:off x="1281425" y="2096125"/>
            <a:ext cx="1914900" cy="11949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Application A</a:t>
            </a:r>
            <a:endParaRPr b="0" i="0" sz="2000" u="none" cap="none" strike="noStrike">
              <a:solidFill>
                <a:srgbClr val="000000"/>
              </a:solidFill>
              <a:latin typeface="Arial"/>
              <a:ea typeface="Arial"/>
              <a:cs typeface="Arial"/>
              <a:sym typeface="Arial"/>
            </a:endParaRPr>
          </a:p>
        </p:txBody>
      </p:sp>
      <p:sp>
        <p:nvSpPr>
          <p:cNvPr id="117" name="Google Shape;117;g2ff4da4c4ae_0_16"/>
          <p:cNvSpPr/>
          <p:nvPr/>
        </p:nvSpPr>
        <p:spPr>
          <a:xfrm>
            <a:off x="8995650" y="2096125"/>
            <a:ext cx="1914900" cy="11949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Application B</a:t>
            </a:r>
            <a:endParaRPr b="0" i="0" sz="2000" u="none" cap="none" strike="noStrike">
              <a:solidFill>
                <a:srgbClr val="000000"/>
              </a:solidFill>
              <a:latin typeface="Arial"/>
              <a:ea typeface="Arial"/>
              <a:cs typeface="Arial"/>
              <a:sym typeface="Arial"/>
            </a:endParaRPr>
          </a:p>
        </p:txBody>
      </p:sp>
      <p:cxnSp>
        <p:nvCxnSpPr>
          <p:cNvPr id="118" name="Google Shape;118;g2ff4da4c4ae_0_16"/>
          <p:cNvCxnSpPr/>
          <p:nvPr/>
        </p:nvCxnSpPr>
        <p:spPr>
          <a:xfrm>
            <a:off x="3142563" y="3257125"/>
            <a:ext cx="2487900" cy="1374900"/>
          </a:xfrm>
          <a:prstGeom prst="straightConnector1">
            <a:avLst/>
          </a:prstGeom>
          <a:noFill/>
          <a:ln cap="flat" cmpd="sng" w="76200">
            <a:solidFill>
              <a:schemeClr val="dk1"/>
            </a:solidFill>
            <a:prstDash val="solid"/>
            <a:round/>
            <a:headEnd len="sm" w="sm" type="none"/>
            <a:tailEnd len="med" w="med" type="triangle"/>
          </a:ln>
        </p:spPr>
      </p:cxnSp>
      <p:cxnSp>
        <p:nvCxnSpPr>
          <p:cNvPr id="119" name="Google Shape;119;g2ff4da4c4ae_0_16"/>
          <p:cNvCxnSpPr/>
          <p:nvPr/>
        </p:nvCxnSpPr>
        <p:spPr>
          <a:xfrm flipH="1">
            <a:off x="5646838" y="3224400"/>
            <a:ext cx="3404400" cy="1374900"/>
          </a:xfrm>
          <a:prstGeom prst="straightConnector1">
            <a:avLst/>
          </a:prstGeom>
          <a:noFill/>
          <a:ln cap="flat" cmpd="sng" w="76200">
            <a:solidFill>
              <a:schemeClr val="dk1"/>
            </a:solidFill>
            <a:prstDash val="solid"/>
            <a:round/>
            <a:headEnd len="sm" w="sm" type="none"/>
            <a:tailEnd len="med" w="med" type="triangle"/>
          </a:ln>
        </p:spPr>
      </p:cxnSp>
      <p:sp>
        <p:nvSpPr>
          <p:cNvPr id="120" name="Google Shape;120;g2ff4da4c4ae_0_16"/>
          <p:cNvSpPr txBox="1"/>
          <p:nvPr/>
        </p:nvSpPr>
        <p:spPr>
          <a:xfrm>
            <a:off x="3371738" y="2890225"/>
            <a:ext cx="268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dk1"/>
                </a:solidFill>
                <a:latin typeface="Arial"/>
                <a:ea typeface="Arial"/>
                <a:cs typeface="Arial"/>
                <a:sym typeface="Arial"/>
              </a:rPr>
              <a:t>Write to page 0</a:t>
            </a:r>
            <a:endParaRPr b="0" i="0" sz="2000" u="none" cap="none" strike="noStrike">
              <a:solidFill>
                <a:schemeClr val="dk1"/>
              </a:solidFill>
              <a:latin typeface="Arial"/>
              <a:ea typeface="Arial"/>
              <a:cs typeface="Arial"/>
              <a:sym typeface="Arial"/>
            </a:endParaRPr>
          </a:p>
        </p:txBody>
      </p:sp>
      <p:sp>
        <p:nvSpPr>
          <p:cNvPr id="121" name="Google Shape;121;g2ff4da4c4ae_0_16"/>
          <p:cNvSpPr txBox="1"/>
          <p:nvPr/>
        </p:nvSpPr>
        <p:spPr>
          <a:xfrm>
            <a:off x="8156138" y="3698275"/>
            <a:ext cx="268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dk1"/>
                </a:solidFill>
                <a:latin typeface="Arial"/>
                <a:ea typeface="Arial"/>
                <a:cs typeface="Arial"/>
                <a:sym typeface="Arial"/>
              </a:rPr>
              <a:t>Read from page 0</a:t>
            </a:r>
            <a:endParaRPr b="0" i="0" sz="2000" u="none" cap="none" strike="noStrike">
              <a:solidFill>
                <a:schemeClr val="dk1"/>
              </a:solidFill>
              <a:latin typeface="Arial"/>
              <a:ea typeface="Arial"/>
              <a:cs typeface="Arial"/>
              <a:sym typeface="Arial"/>
            </a:endParaRPr>
          </a:p>
        </p:txBody>
      </p:sp>
      <p:sp>
        <p:nvSpPr>
          <p:cNvPr id="122" name="Google Shape;122;g2ff4da4c4ae_0_16"/>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Physical Addressing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id="128" name="Google Shape;128;g2ff4da4c4ae_1_33"/>
          <p:cNvPicPr preferRelativeResize="0"/>
          <p:nvPr/>
        </p:nvPicPr>
        <p:blipFill rotWithShape="1">
          <a:blip r:embed="rId3">
            <a:alphaModFix/>
          </a:blip>
          <a:srcRect b="0" l="0" r="0" t="0"/>
          <a:stretch/>
        </p:blipFill>
        <p:spPr>
          <a:xfrm>
            <a:off x="3537663" y="4218888"/>
            <a:ext cx="4953000" cy="1857375"/>
          </a:xfrm>
          <a:prstGeom prst="rect">
            <a:avLst/>
          </a:prstGeom>
          <a:noFill/>
          <a:ln>
            <a:noFill/>
          </a:ln>
        </p:spPr>
      </p:pic>
      <p:sp>
        <p:nvSpPr>
          <p:cNvPr id="129" name="Google Shape;129;g2ff4da4c4ae_1_33"/>
          <p:cNvSpPr/>
          <p:nvPr/>
        </p:nvSpPr>
        <p:spPr>
          <a:xfrm>
            <a:off x="1281425" y="2096125"/>
            <a:ext cx="1914900" cy="11949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Application A</a:t>
            </a:r>
            <a:endParaRPr b="0" i="0" sz="2000" u="none" cap="none" strike="noStrike">
              <a:solidFill>
                <a:srgbClr val="000000"/>
              </a:solidFill>
              <a:latin typeface="Arial"/>
              <a:ea typeface="Arial"/>
              <a:cs typeface="Arial"/>
              <a:sym typeface="Arial"/>
            </a:endParaRPr>
          </a:p>
        </p:txBody>
      </p:sp>
      <p:sp>
        <p:nvSpPr>
          <p:cNvPr id="130" name="Google Shape;130;g2ff4da4c4ae_1_33"/>
          <p:cNvSpPr/>
          <p:nvPr/>
        </p:nvSpPr>
        <p:spPr>
          <a:xfrm>
            <a:off x="8995650" y="2096125"/>
            <a:ext cx="1914900" cy="11949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Application B</a:t>
            </a:r>
            <a:endParaRPr b="0" i="0" sz="2000" u="none" cap="none" strike="noStrike">
              <a:solidFill>
                <a:srgbClr val="000000"/>
              </a:solidFill>
              <a:latin typeface="Arial"/>
              <a:ea typeface="Arial"/>
              <a:cs typeface="Arial"/>
              <a:sym typeface="Arial"/>
            </a:endParaRPr>
          </a:p>
        </p:txBody>
      </p:sp>
      <p:cxnSp>
        <p:nvCxnSpPr>
          <p:cNvPr id="131" name="Google Shape;131;g2ff4da4c4ae_1_33"/>
          <p:cNvCxnSpPr/>
          <p:nvPr/>
        </p:nvCxnSpPr>
        <p:spPr>
          <a:xfrm>
            <a:off x="3142563" y="3257125"/>
            <a:ext cx="2487900" cy="1374900"/>
          </a:xfrm>
          <a:prstGeom prst="straightConnector1">
            <a:avLst/>
          </a:prstGeom>
          <a:noFill/>
          <a:ln cap="flat" cmpd="sng" w="76200">
            <a:solidFill>
              <a:schemeClr val="dk1"/>
            </a:solidFill>
            <a:prstDash val="solid"/>
            <a:round/>
            <a:headEnd len="sm" w="sm" type="none"/>
            <a:tailEnd len="med" w="med" type="triangle"/>
          </a:ln>
        </p:spPr>
      </p:cxnSp>
      <p:cxnSp>
        <p:nvCxnSpPr>
          <p:cNvPr id="132" name="Google Shape;132;g2ff4da4c4ae_1_33"/>
          <p:cNvCxnSpPr/>
          <p:nvPr/>
        </p:nvCxnSpPr>
        <p:spPr>
          <a:xfrm flipH="1">
            <a:off x="5646838" y="3224400"/>
            <a:ext cx="3404400" cy="1374900"/>
          </a:xfrm>
          <a:prstGeom prst="straightConnector1">
            <a:avLst/>
          </a:prstGeom>
          <a:noFill/>
          <a:ln cap="flat" cmpd="sng" w="76200">
            <a:solidFill>
              <a:schemeClr val="dk1"/>
            </a:solidFill>
            <a:prstDash val="solid"/>
            <a:round/>
            <a:headEnd len="sm" w="sm" type="none"/>
            <a:tailEnd len="med" w="med" type="triangle"/>
          </a:ln>
        </p:spPr>
      </p:cxnSp>
      <p:sp>
        <p:nvSpPr>
          <p:cNvPr id="133" name="Google Shape;133;g2ff4da4c4ae_1_33"/>
          <p:cNvSpPr txBox="1"/>
          <p:nvPr/>
        </p:nvSpPr>
        <p:spPr>
          <a:xfrm>
            <a:off x="3371738" y="2890225"/>
            <a:ext cx="268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dk1"/>
                </a:solidFill>
                <a:latin typeface="Arial"/>
                <a:ea typeface="Arial"/>
                <a:cs typeface="Arial"/>
                <a:sym typeface="Arial"/>
              </a:rPr>
              <a:t>Write to page 0</a:t>
            </a:r>
            <a:endParaRPr b="0" i="0" sz="2000" u="none" cap="none" strike="noStrike">
              <a:solidFill>
                <a:schemeClr val="dk1"/>
              </a:solidFill>
              <a:latin typeface="Arial"/>
              <a:ea typeface="Arial"/>
              <a:cs typeface="Arial"/>
              <a:sym typeface="Arial"/>
            </a:endParaRPr>
          </a:p>
        </p:txBody>
      </p:sp>
      <p:sp>
        <p:nvSpPr>
          <p:cNvPr id="134" name="Google Shape;134;g2ff4da4c4ae_1_33"/>
          <p:cNvSpPr txBox="1"/>
          <p:nvPr/>
        </p:nvSpPr>
        <p:spPr>
          <a:xfrm>
            <a:off x="8156138" y="3698275"/>
            <a:ext cx="26844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chemeClr val="dk1"/>
                </a:solidFill>
                <a:latin typeface="Arial"/>
                <a:ea typeface="Arial"/>
                <a:cs typeface="Arial"/>
                <a:sym typeface="Arial"/>
              </a:rPr>
              <a:t>Read from page 0</a:t>
            </a:r>
            <a:endParaRPr b="0" i="0" sz="2000" u="none" cap="none" strike="noStrike">
              <a:solidFill>
                <a:schemeClr val="dk1"/>
              </a:solidFill>
              <a:latin typeface="Arial"/>
              <a:ea typeface="Arial"/>
              <a:cs typeface="Arial"/>
              <a:sym typeface="Arial"/>
            </a:endParaRPr>
          </a:p>
        </p:txBody>
      </p:sp>
      <p:cxnSp>
        <p:nvCxnSpPr>
          <p:cNvPr id="135" name="Google Shape;135;g2ff4da4c4ae_1_33"/>
          <p:cNvCxnSpPr/>
          <p:nvPr/>
        </p:nvCxnSpPr>
        <p:spPr>
          <a:xfrm>
            <a:off x="15000" y="-30025"/>
            <a:ext cx="12200400" cy="6888000"/>
          </a:xfrm>
          <a:prstGeom prst="straightConnector1">
            <a:avLst/>
          </a:prstGeom>
          <a:noFill/>
          <a:ln cap="flat" cmpd="sng" w="152400">
            <a:solidFill>
              <a:srgbClr val="FF0000"/>
            </a:solidFill>
            <a:prstDash val="solid"/>
            <a:round/>
            <a:headEnd len="sm" w="sm" type="none"/>
            <a:tailEnd len="sm" w="sm" type="none"/>
          </a:ln>
        </p:spPr>
      </p:cxnSp>
      <p:cxnSp>
        <p:nvCxnSpPr>
          <p:cNvPr id="136" name="Google Shape;136;g2ff4da4c4ae_1_33"/>
          <p:cNvCxnSpPr/>
          <p:nvPr/>
        </p:nvCxnSpPr>
        <p:spPr>
          <a:xfrm flipH="1" rot="10800000">
            <a:off x="15000" y="-15000"/>
            <a:ext cx="12185400" cy="6873000"/>
          </a:xfrm>
          <a:prstGeom prst="straightConnector1">
            <a:avLst/>
          </a:prstGeom>
          <a:noFill/>
          <a:ln cap="flat" cmpd="sng" w="152400">
            <a:solidFill>
              <a:srgbClr val="FF0000"/>
            </a:solidFill>
            <a:prstDash val="solid"/>
            <a:round/>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ff4da4c4ae_1_47"/>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fontScale="90000"/>
          </a:bodyPr>
          <a:lstStyle/>
          <a:p>
            <a:pPr indent="0" lvl="0" marL="0" rtl="0" algn="l">
              <a:lnSpc>
                <a:spcPct val="100000"/>
              </a:lnSpc>
              <a:spcBef>
                <a:spcPts val="0"/>
              </a:spcBef>
              <a:spcAft>
                <a:spcPts val="0"/>
              </a:spcAft>
              <a:buSzPct val="111111"/>
              <a:buNone/>
            </a:pPr>
            <a:r>
              <a:rPr lang="en-US"/>
              <a:t>Virtual Addressing</a:t>
            </a:r>
            <a:endParaRPr/>
          </a:p>
        </p:txBody>
      </p:sp>
      <p:pic>
        <p:nvPicPr>
          <p:cNvPr id="143" name="Google Shape;143;g2ff4da4c4ae_1_47"/>
          <p:cNvPicPr preferRelativeResize="0"/>
          <p:nvPr/>
        </p:nvPicPr>
        <p:blipFill rotWithShape="1">
          <a:blip r:embed="rId3">
            <a:alphaModFix/>
          </a:blip>
          <a:srcRect b="0" l="0" r="0" t="0"/>
          <a:stretch/>
        </p:blipFill>
        <p:spPr>
          <a:xfrm>
            <a:off x="2703525" y="1356867"/>
            <a:ext cx="6510960" cy="519633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